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</p:sldMasterIdLst>
  <p:notesMasterIdLst>
    <p:notesMasterId r:id="rId19"/>
  </p:notesMasterIdLst>
  <p:sldIdLst>
    <p:sldId id="297" r:id="rId3"/>
    <p:sldId id="299" r:id="rId4"/>
    <p:sldId id="300" r:id="rId5"/>
    <p:sldId id="301" r:id="rId6"/>
    <p:sldId id="260" r:id="rId7"/>
    <p:sldId id="302" r:id="rId8"/>
    <p:sldId id="262" r:id="rId9"/>
    <p:sldId id="303" r:id="rId10"/>
    <p:sldId id="264" r:id="rId11"/>
    <p:sldId id="304" r:id="rId12"/>
    <p:sldId id="266" r:id="rId13"/>
    <p:sldId id="305" r:id="rId14"/>
    <p:sldId id="268" r:id="rId15"/>
    <p:sldId id="306" r:id="rId16"/>
    <p:sldId id="270" r:id="rId17"/>
    <p:sldId id="307" r:id="rId18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E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0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E07C1-65A1-4031-A1B7-7A6326C0EC4D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20538-FC8A-4F90-A17F-BA178F219D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677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20538-FC8A-4F90-A17F-BA178F219D1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511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523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4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961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49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99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5000">
        <p14:pan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53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64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00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58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90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5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" name="矩形: 圆角 7"/>
          <p:cNvSpPr/>
          <p:nvPr userDrawn="1"/>
        </p:nvSpPr>
        <p:spPr>
          <a:xfrm>
            <a:off x="190153" y="272842"/>
            <a:ext cx="11811695" cy="38689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63A6FA"/>
              </a:gs>
              <a:gs pos="70000">
                <a:srgbClr val="528EFA"/>
              </a:gs>
            </a:gsLst>
            <a:lin ang="5400000" scaled="1"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" name="矩形: 圆角 8"/>
          <p:cNvSpPr/>
          <p:nvPr userDrawn="1"/>
        </p:nvSpPr>
        <p:spPr>
          <a:xfrm>
            <a:off x="319315" y="404586"/>
            <a:ext cx="11553371" cy="6125029"/>
          </a:xfrm>
          <a:prstGeom prst="roundRect">
            <a:avLst>
              <a:gd name="adj" fmla="val 3989"/>
            </a:avLst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0" name="图片 1073743875" descr="学科网 zxxk.com"/>
          <p:cNvPicPr>
            <a:picLocks noChangeAspect="1"/>
          </p:cNvPicPr>
          <p:nvPr/>
        </p:nvPicPr>
        <p:blipFill>
          <a:blip r:link="rId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6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1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7.xml"/><Relationship Id="rId7" Type="http://schemas.openxmlformats.org/officeDocument/2006/relationships/image" Target="../media/image10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11" Type="http://schemas.openxmlformats.org/officeDocument/2006/relationships/image" Target="../media/image13.pn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2.png"/><Relationship Id="rId4" Type="http://schemas.openxmlformats.org/officeDocument/2006/relationships/tags" Target="../tags/tag8.xml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777" y="2738908"/>
            <a:ext cx="3957624" cy="4138182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63700" y="0"/>
            <a:ext cx="10528300" cy="6642100"/>
          </a:xfrm>
          <a:custGeom>
            <a:avLst/>
            <a:gdLst>
              <a:gd name="connsiteX0" fmla="*/ 0 w 10528300"/>
              <a:gd name="connsiteY0" fmla="*/ 0 h 6642100"/>
              <a:gd name="connsiteX1" fmla="*/ 10528300 w 10528300"/>
              <a:gd name="connsiteY1" fmla="*/ 0 h 6642100"/>
              <a:gd name="connsiteX2" fmla="*/ 10528300 w 10528300"/>
              <a:gd name="connsiteY2" fmla="*/ 6642100 h 6642100"/>
              <a:gd name="connsiteX3" fmla="*/ 0 w 10528300"/>
              <a:gd name="connsiteY3" fmla="*/ 6642100 h 664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28300" h="6642100">
                <a:moveTo>
                  <a:pt x="0" y="0"/>
                </a:moveTo>
                <a:lnTo>
                  <a:pt x="10528300" y="0"/>
                </a:lnTo>
                <a:lnTo>
                  <a:pt x="10528300" y="6642100"/>
                </a:lnTo>
                <a:lnTo>
                  <a:pt x="0" y="664210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386379">
            <a:off x="9182226" y="1299135"/>
            <a:ext cx="1180631" cy="165996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03076">
            <a:off x="2796710" y="563039"/>
            <a:ext cx="1626614" cy="120738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873664">
            <a:off x="385010" y="460965"/>
            <a:ext cx="1252772" cy="1252772"/>
          </a:xfrm>
          <a:prstGeom prst="rect">
            <a:avLst/>
          </a:prstGeom>
        </p:spPr>
      </p:pic>
      <p:sp>
        <p:nvSpPr>
          <p:cNvPr id="27" name="PA-文本框 88"/>
          <p:cNvSpPr txBox="1"/>
          <p:nvPr>
            <p:custDataLst>
              <p:tags r:id="rId1"/>
            </p:custDataLst>
          </p:nvPr>
        </p:nvSpPr>
        <p:spPr>
          <a:xfrm>
            <a:off x="3426460" y="4332367"/>
            <a:ext cx="5212080" cy="3978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You can also format the appropriate text and adjust the line spacing of the text. You can also format the appropriate text and adjust the line spacing of the text. 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7497" y="431797"/>
            <a:ext cx="1384303" cy="138430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721" y="2155005"/>
            <a:ext cx="7150558" cy="1735061"/>
          </a:xfrm>
          <a:prstGeom prst="rect">
            <a:avLst/>
          </a:prstGeom>
        </p:spPr>
      </p:pic>
      <p:sp>
        <p:nvSpPr>
          <p:cNvPr id="36" name="稻壳儿TOP_PPT-4"/>
          <p:cNvSpPr/>
          <p:nvPr/>
        </p:nvSpPr>
        <p:spPr>
          <a:xfrm>
            <a:off x="4046066" y="3708814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学生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食品安全主题班会（内容完整）</a:t>
            </a:r>
          </a:p>
        </p:txBody>
      </p:sp>
      <p:pic>
        <p:nvPicPr>
          <p:cNvPr id="42" name="稻壳儿TOP_PPT-2"/>
          <p:cNvPicPr>
            <a:picLocks noChangeAspect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083" y="3563089"/>
            <a:ext cx="4356030" cy="32873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777" y="2738908"/>
            <a:ext cx="3957624" cy="4138182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63700" y="0"/>
            <a:ext cx="10528300" cy="6642100"/>
          </a:xfrm>
          <a:custGeom>
            <a:avLst/>
            <a:gdLst>
              <a:gd name="connsiteX0" fmla="*/ 0 w 10528300"/>
              <a:gd name="connsiteY0" fmla="*/ 0 h 6642100"/>
              <a:gd name="connsiteX1" fmla="*/ 10528300 w 10528300"/>
              <a:gd name="connsiteY1" fmla="*/ 0 h 6642100"/>
              <a:gd name="connsiteX2" fmla="*/ 10528300 w 10528300"/>
              <a:gd name="connsiteY2" fmla="*/ 6642100 h 6642100"/>
              <a:gd name="connsiteX3" fmla="*/ 0 w 10528300"/>
              <a:gd name="connsiteY3" fmla="*/ 6642100 h 664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28300" h="6642100">
                <a:moveTo>
                  <a:pt x="0" y="0"/>
                </a:moveTo>
                <a:lnTo>
                  <a:pt x="10528300" y="0"/>
                </a:lnTo>
                <a:lnTo>
                  <a:pt x="10528300" y="6642100"/>
                </a:lnTo>
                <a:lnTo>
                  <a:pt x="0" y="664210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386379">
            <a:off x="9182226" y="1299135"/>
            <a:ext cx="1180631" cy="165996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03076">
            <a:off x="2796710" y="563039"/>
            <a:ext cx="1626614" cy="120738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873664">
            <a:off x="385010" y="460965"/>
            <a:ext cx="1252772" cy="1252772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6934200" y="-6477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63A6FA"/>
              </a:gs>
              <a:gs pos="70000">
                <a:srgbClr val="528EFA"/>
              </a:gs>
            </a:gsLst>
            <a:lin ang="5400000" scaled="1"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7497" y="431797"/>
            <a:ext cx="1384303" cy="1384303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85150">
            <a:off x="5416425" y="4965697"/>
            <a:ext cx="2254376" cy="2254376"/>
          </a:xfrm>
          <a:prstGeom prst="rect">
            <a:avLst/>
          </a:prstGeom>
        </p:spPr>
      </p:pic>
      <p:pic>
        <p:nvPicPr>
          <p:cNvPr id="42" name="稻壳儿TOP_PPT-2"/>
          <p:cNvPicPr>
            <a:picLocks noChangeAspect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083" y="3563089"/>
            <a:ext cx="4356030" cy="3287351"/>
          </a:xfrm>
          <a:prstGeom prst="rect">
            <a:avLst/>
          </a:prstGeom>
        </p:spPr>
      </p:pic>
      <p:sp>
        <p:nvSpPr>
          <p:cNvPr id="17" name="稻壳儿TOP_PPT-4"/>
          <p:cNvSpPr/>
          <p:nvPr/>
        </p:nvSpPr>
        <p:spPr>
          <a:xfrm>
            <a:off x="3337312" y="3766938"/>
            <a:ext cx="48157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食物中毒的预防措施</a:t>
            </a:r>
            <a:endParaRPr lang="en-US" altLang="zh-CN" sz="4000" b="1"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5290442" y="2321621"/>
            <a:ext cx="1066800" cy="1038637"/>
          </a:xfrm>
          <a:prstGeom prst="ellipse">
            <a:avLst/>
          </a:prstGeom>
          <a:solidFill>
            <a:srgbClr val="A0E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稻壳儿TOP_PPT-4"/>
          <p:cNvSpPr/>
          <p:nvPr/>
        </p:nvSpPr>
        <p:spPr>
          <a:xfrm>
            <a:off x="5473425" y="2536138"/>
            <a:ext cx="7008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40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04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TOP_PPT-2"/>
          <p:cNvGrpSpPr/>
          <p:nvPr/>
        </p:nvGrpSpPr>
        <p:grpSpPr>
          <a:xfrm>
            <a:off x="612661" y="630337"/>
            <a:ext cx="3981143" cy="673100"/>
            <a:chOff x="-3251200" y="-3136900"/>
            <a:chExt cx="3981143" cy="673100"/>
          </a:xfrm>
        </p:grpSpPr>
        <p:sp>
          <p:nvSpPr>
            <p:cNvPr id="9" name="稻壳儿TOP_PPT-2-1"/>
            <p:cNvSpPr/>
            <p:nvPr/>
          </p:nvSpPr>
          <p:spPr>
            <a:xfrm>
              <a:off x="-3251200" y="-3136900"/>
              <a:ext cx="673100" cy="673100"/>
            </a:xfrm>
            <a:prstGeom prst="roundRect">
              <a:avLst/>
            </a:prstGeom>
            <a:solidFill>
              <a:srgbClr val="A0E5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>
                  <a:cs typeface="+mn-ea"/>
                  <a:sym typeface="+mn-lt"/>
                </a:rPr>
                <a:t>4</a:t>
              </a:r>
              <a:endParaRPr lang="zh-CN" altLang="en-US" sz="3200">
                <a:cs typeface="+mn-ea"/>
                <a:sym typeface="+mn-lt"/>
              </a:endParaRPr>
            </a:p>
          </p:txBody>
        </p:sp>
        <p:sp>
          <p:nvSpPr>
            <p:cNvPr id="10" name="稻壳儿TOP_PPT-2-2"/>
            <p:cNvSpPr/>
            <p:nvPr/>
          </p:nvSpPr>
          <p:spPr>
            <a:xfrm>
              <a:off x="-2484398" y="-3061960"/>
              <a:ext cx="321434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>
                  <a:cs typeface="+mn-ea"/>
                  <a:sym typeface="+mn-lt"/>
                </a:rPr>
                <a:t>食物中毒的预防措施</a:t>
              </a:r>
            </a:p>
          </p:txBody>
        </p:sp>
      </p:grpSp>
      <p:grpSp>
        <p:nvGrpSpPr>
          <p:cNvPr id="6" name="稻壳儿TOP_PPT-3"/>
          <p:cNvGrpSpPr/>
          <p:nvPr/>
        </p:nvGrpSpPr>
        <p:grpSpPr>
          <a:xfrm>
            <a:off x="4953000" y="2048819"/>
            <a:ext cx="2286000" cy="3594190"/>
            <a:chOff x="4845857" y="2003782"/>
            <a:chExt cx="2474270" cy="3890201"/>
          </a:xfrm>
        </p:grpSpPr>
        <p:sp>
          <p:nvSpPr>
            <p:cNvPr id="7" name="稻壳儿TOP_PPT-3-1"/>
            <p:cNvSpPr/>
            <p:nvPr/>
          </p:nvSpPr>
          <p:spPr>
            <a:xfrm rot="5400000" flipH="1" flipV="1">
              <a:off x="4694177" y="2155462"/>
              <a:ext cx="1234087" cy="930728"/>
            </a:xfrm>
            <a:prstGeom prst="parallelogram">
              <a:avLst/>
            </a:prstGeom>
            <a:solidFill>
              <a:srgbClr val="A0E5FA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稻壳儿TOP_PPT-3-2"/>
            <p:cNvSpPr/>
            <p:nvPr/>
          </p:nvSpPr>
          <p:spPr>
            <a:xfrm>
              <a:off x="5008891" y="2391076"/>
              <a:ext cx="654451" cy="5663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01</a:t>
              </a: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稻壳儿TOP_PPT-3-3"/>
            <p:cNvSpPr/>
            <p:nvPr/>
          </p:nvSpPr>
          <p:spPr>
            <a:xfrm rot="16200000" flipV="1">
              <a:off x="6237718" y="2155462"/>
              <a:ext cx="1234087" cy="930728"/>
            </a:xfrm>
            <a:prstGeom prst="parallelogram">
              <a:avLst/>
            </a:prstGeom>
            <a:solidFill>
              <a:srgbClr val="3F3F3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稻壳儿TOP_PPT-3-4"/>
            <p:cNvSpPr/>
            <p:nvPr/>
          </p:nvSpPr>
          <p:spPr>
            <a:xfrm>
              <a:off x="6547275" y="2391075"/>
              <a:ext cx="654451" cy="5663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稻壳儿TOP_PPT-3-5"/>
            <p:cNvSpPr/>
            <p:nvPr/>
          </p:nvSpPr>
          <p:spPr>
            <a:xfrm rot="5400000" flipH="1" flipV="1">
              <a:off x="4694178" y="3483519"/>
              <a:ext cx="1234087" cy="930728"/>
            </a:xfrm>
            <a:prstGeom prst="parallelogram">
              <a:avLst/>
            </a:prstGeom>
            <a:solidFill>
              <a:srgbClr val="A0E5FA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稻壳儿TOP_PPT-3-6"/>
            <p:cNvSpPr/>
            <p:nvPr/>
          </p:nvSpPr>
          <p:spPr>
            <a:xfrm>
              <a:off x="5008891" y="3686863"/>
              <a:ext cx="654451" cy="5663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稻壳儿TOP_PPT-3-7"/>
            <p:cNvSpPr/>
            <p:nvPr/>
          </p:nvSpPr>
          <p:spPr>
            <a:xfrm rot="16200000" flipV="1">
              <a:off x="6237719" y="3483519"/>
              <a:ext cx="1234087" cy="930728"/>
            </a:xfrm>
            <a:prstGeom prst="parallelogram">
              <a:avLst/>
            </a:prstGeom>
            <a:solidFill>
              <a:srgbClr val="3F3F3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稻壳儿TOP_PPT-3-8"/>
            <p:cNvSpPr/>
            <p:nvPr/>
          </p:nvSpPr>
          <p:spPr>
            <a:xfrm>
              <a:off x="6547274" y="3686863"/>
              <a:ext cx="654451" cy="5663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04</a:t>
              </a: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稻壳儿TOP_PPT-3-9"/>
            <p:cNvSpPr/>
            <p:nvPr/>
          </p:nvSpPr>
          <p:spPr>
            <a:xfrm rot="5400000" flipH="1" flipV="1">
              <a:off x="4694177" y="4811576"/>
              <a:ext cx="1234087" cy="930728"/>
            </a:xfrm>
            <a:prstGeom prst="parallelogram">
              <a:avLst/>
            </a:prstGeom>
            <a:solidFill>
              <a:srgbClr val="A0E5FA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稻壳儿TOP_PPT-3-10"/>
            <p:cNvSpPr/>
            <p:nvPr/>
          </p:nvSpPr>
          <p:spPr>
            <a:xfrm>
              <a:off x="5008891" y="5015329"/>
              <a:ext cx="654451" cy="5663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05</a:t>
              </a: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稻壳儿TOP_PPT-3-11"/>
            <p:cNvSpPr/>
            <p:nvPr/>
          </p:nvSpPr>
          <p:spPr>
            <a:xfrm rot="16200000" flipV="1">
              <a:off x="6237718" y="4811576"/>
              <a:ext cx="1234087" cy="930728"/>
            </a:xfrm>
            <a:prstGeom prst="parallelogram">
              <a:avLst/>
            </a:prstGeom>
            <a:solidFill>
              <a:srgbClr val="3F3F3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稻壳儿TOP_PPT-3-12"/>
            <p:cNvSpPr/>
            <p:nvPr/>
          </p:nvSpPr>
          <p:spPr>
            <a:xfrm>
              <a:off x="6547273" y="5015329"/>
              <a:ext cx="654451" cy="56631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06</a:t>
              </a: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" name="稻壳儿TOP_PPT-4"/>
          <p:cNvSpPr/>
          <p:nvPr/>
        </p:nvSpPr>
        <p:spPr>
          <a:xfrm>
            <a:off x="744085" y="2126292"/>
            <a:ext cx="3925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buClr>
                <a:srgbClr val="E24848"/>
              </a:buClr>
              <a:defRPr/>
            </a:pPr>
            <a:r>
              <a:rPr lang="zh-CN" altLang="en-US" sz="16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保持食品、饮水等进口物品的新鲜卫生对腐烂变质的食物应坚决弃子。</a:t>
            </a:r>
          </a:p>
        </p:txBody>
      </p:sp>
      <p:sp>
        <p:nvSpPr>
          <p:cNvPr id="22" name="稻壳儿TOP_PPT-5"/>
          <p:cNvSpPr/>
          <p:nvPr/>
        </p:nvSpPr>
        <p:spPr>
          <a:xfrm>
            <a:off x="428625" y="3324129"/>
            <a:ext cx="42412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buClr>
                <a:srgbClr val="E24848"/>
              </a:buClr>
              <a:defRPr/>
            </a:pPr>
            <a:r>
              <a:rPr lang="zh-CN" altLang="en-US" sz="16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不追求食用奇特怪异的动植物，因为其食用成分不明，易发生中毒现象且不好救治。</a:t>
            </a:r>
          </a:p>
        </p:txBody>
      </p:sp>
      <p:sp>
        <p:nvSpPr>
          <p:cNvPr id="23" name="稻壳儿TOP_PPT-6"/>
          <p:cNvSpPr/>
          <p:nvPr/>
        </p:nvSpPr>
        <p:spPr>
          <a:xfrm>
            <a:off x="428625" y="4392383"/>
            <a:ext cx="42412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buClr>
                <a:srgbClr val="E24848"/>
              </a:buClr>
              <a:defRPr/>
            </a:pPr>
            <a:r>
              <a:rPr lang="zh-CN" altLang="en-US" sz="16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愼食蘑菇。蘑菇营养富但有毒的品种对人体危害极大即便在缺少食物的情况下，也不能冒险食用。生活中应从正规的市场选购。</a:t>
            </a:r>
          </a:p>
        </p:txBody>
      </p:sp>
      <p:sp>
        <p:nvSpPr>
          <p:cNvPr id="24" name="稻壳儿TOP_PPT-7"/>
          <p:cNvSpPr/>
          <p:nvPr/>
        </p:nvSpPr>
        <p:spPr>
          <a:xfrm>
            <a:off x="7659995" y="2126292"/>
            <a:ext cx="3925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E24848"/>
              </a:buClr>
              <a:defRPr/>
            </a:pPr>
            <a:r>
              <a:rPr lang="zh-CN" altLang="en-US" sz="16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养成勤洗手、讲卫生的好习惯，对餐具做到专人专用并经常消毒。</a:t>
            </a:r>
          </a:p>
        </p:txBody>
      </p:sp>
      <p:sp>
        <p:nvSpPr>
          <p:cNvPr id="25" name="稻壳儿TOP_PPT-8"/>
          <p:cNvSpPr/>
          <p:nvPr/>
        </p:nvSpPr>
        <p:spPr>
          <a:xfrm>
            <a:off x="7659995" y="3189003"/>
            <a:ext cx="39258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E24848"/>
              </a:buClr>
              <a:defRPr/>
            </a:pPr>
            <a:r>
              <a:rPr lang="zh-CN" altLang="en-US" sz="16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不要在无证、无照的小摊贩处购买食品。购买食品时要查看生产厂家、生产日期、日期保质期等。</a:t>
            </a:r>
          </a:p>
        </p:txBody>
      </p:sp>
      <p:sp>
        <p:nvSpPr>
          <p:cNvPr id="26" name="稻壳儿TOP_PPT-9"/>
          <p:cNvSpPr/>
          <p:nvPr/>
        </p:nvSpPr>
        <p:spPr>
          <a:xfrm>
            <a:off x="7659995" y="4521967"/>
            <a:ext cx="3925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E24848"/>
              </a:buClr>
              <a:defRPr/>
            </a:pPr>
            <a:r>
              <a:rPr lang="zh-CN" altLang="en-US" sz="1600" noProof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药物与食品应分开存，放以免误食治毒。农药应放在安全的地方。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777" y="2738908"/>
            <a:ext cx="3957624" cy="4138182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63700" y="0"/>
            <a:ext cx="10528300" cy="6642100"/>
          </a:xfrm>
          <a:custGeom>
            <a:avLst/>
            <a:gdLst>
              <a:gd name="connsiteX0" fmla="*/ 0 w 10528300"/>
              <a:gd name="connsiteY0" fmla="*/ 0 h 6642100"/>
              <a:gd name="connsiteX1" fmla="*/ 10528300 w 10528300"/>
              <a:gd name="connsiteY1" fmla="*/ 0 h 6642100"/>
              <a:gd name="connsiteX2" fmla="*/ 10528300 w 10528300"/>
              <a:gd name="connsiteY2" fmla="*/ 6642100 h 6642100"/>
              <a:gd name="connsiteX3" fmla="*/ 0 w 10528300"/>
              <a:gd name="connsiteY3" fmla="*/ 6642100 h 664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28300" h="6642100">
                <a:moveTo>
                  <a:pt x="0" y="0"/>
                </a:moveTo>
                <a:lnTo>
                  <a:pt x="10528300" y="0"/>
                </a:lnTo>
                <a:lnTo>
                  <a:pt x="10528300" y="6642100"/>
                </a:lnTo>
                <a:lnTo>
                  <a:pt x="0" y="664210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386379">
            <a:off x="9182226" y="1299135"/>
            <a:ext cx="1180631" cy="165996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03076">
            <a:off x="2796710" y="563039"/>
            <a:ext cx="1626614" cy="120738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873664">
            <a:off x="385010" y="460965"/>
            <a:ext cx="1252772" cy="1252772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6934200" y="-6477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63A6FA"/>
              </a:gs>
              <a:gs pos="70000">
                <a:srgbClr val="528EFA"/>
              </a:gs>
            </a:gsLst>
            <a:lin ang="5400000" scaled="1"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7497" y="431797"/>
            <a:ext cx="1384303" cy="1384303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85150">
            <a:off x="5416425" y="4965697"/>
            <a:ext cx="2254376" cy="2254376"/>
          </a:xfrm>
          <a:prstGeom prst="rect">
            <a:avLst/>
          </a:prstGeom>
        </p:spPr>
      </p:pic>
      <p:pic>
        <p:nvPicPr>
          <p:cNvPr id="42" name="稻壳儿TOP_PPT-2"/>
          <p:cNvPicPr>
            <a:picLocks noChangeAspect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083" y="3563089"/>
            <a:ext cx="4356030" cy="3287351"/>
          </a:xfrm>
          <a:prstGeom prst="rect">
            <a:avLst/>
          </a:prstGeom>
        </p:spPr>
      </p:pic>
      <p:sp>
        <p:nvSpPr>
          <p:cNvPr id="17" name="稻壳儿TOP_PPT-4"/>
          <p:cNvSpPr/>
          <p:nvPr/>
        </p:nvSpPr>
        <p:spPr>
          <a:xfrm>
            <a:off x="2950990" y="3766938"/>
            <a:ext cx="55883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发生食物中毒该怎么办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?</a:t>
            </a:r>
          </a:p>
        </p:txBody>
      </p:sp>
      <p:sp>
        <p:nvSpPr>
          <p:cNvPr id="2" name="椭圆 1"/>
          <p:cNvSpPr/>
          <p:nvPr/>
        </p:nvSpPr>
        <p:spPr>
          <a:xfrm>
            <a:off x="5290442" y="2321621"/>
            <a:ext cx="1066800" cy="1038637"/>
          </a:xfrm>
          <a:prstGeom prst="ellipse">
            <a:avLst/>
          </a:prstGeom>
          <a:solidFill>
            <a:srgbClr val="A0E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稻壳儿TOP_PPT-4"/>
          <p:cNvSpPr/>
          <p:nvPr/>
        </p:nvSpPr>
        <p:spPr>
          <a:xfrm>
            <a:off x="5473425" y="2536138"/>
            <a:ext cx="7008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40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05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TOP_PPT-2"/>
          <p:cNvGrpSpPr/>
          <p:nvPr/>
        </p:nvGrpSpPr>
        <p:grpSpPr>
          <a:xfrm>
            <a:off x="567207" y="630337"/>
            <a:ext cx="4654405" cy="673100"/>
            <a:chOff x="-3251200" y="-3136900"/>
            <a:chExt cx="4654405" cy="673100"/>
          </a:xfrm>
        </p:grpSpPr>
        <p:sp>
          <p:nvSpPr>
            <p:cNvPr id="9" name="稻壳儿TOP_PPT-2-1"/>
            <p:cNvSpPr/>
            <p:nvPr/>
          </p:nvSpPr>
          <p:spPr>
            <a:xfrm>
              <a:off x="-3251200" y="-3136900"/>
              <a:ext cx="673100" cy="673100"/>
            </a:xfrm>
            <a:prstGeom prst="roundRect">
              <a:avLst/>
            </a:prstGeom>
            <a:solidFill>
              <a:srgbClr val="A0E5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>
                  <a:cs typeface="+mn-ea"/>
                  <a:sym typeface="+mn-lt"/>
                </a:rPr>
                <a:t>5</a:t>
              </a:r>
              <a:endParaRPr lang="zh-CN" altLang="en-US" sz="3200">
                <a:cs typeface="+mn-ea"/>
                <a:sym typeface="+mn-lt"/>
              </a:endParaRPr>
            </a:p>
          </p:txBody>
        </p:sp>
        <p:sp>
          <p:nvSpPr>
            <p:cNvPr id="10" name="稻壳儿TOP_PPT-2-2"/>
            <p:cNvSpPr/>
            <p:nvPr/>
          </p:nvSpPr>
          <p:spPr>
            <a:xfrm>
              <a:off x="-2484398" y="-3061960"/>
              <a:ext cx="388760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>
                  <a:cs typeface="+mn-ea"/>
                  <a:sym typeface="+mn-lt"/>
                </a:rPr>
                <a:t>发现食物中毒該怎么办？</a:t>
              </a:r>
            </a:p>
          </p:txBody>
        </p:sp>
      </p:grpSp>
      <p:grpSp>
        <p:nvGrpSpPr>
          <p:cNvPr id="6" name="稻壳儿TOP_PPT-3"/>
          <p:cNvGrpSpPr/>
          <p:nvPr/>
        </p:nvGrpSpPr>
        <p:grpSpPr>
          <a:xfrm>
            <a:off x="3752255" y="2336525"/>
            <a:ext cx="4687491" cy="3167811"/>
            <a:chOff x="3786942" y="2393675"/>
            <a:chExt cx="4687491" cy="3167811"/>
          </a:xfrm>
          <a:solidFill>
            <a:srgbClr val="A0E5FA"/>
          </a:solidFill>
        </p:grpSpPr>
        <p:sp>
          <p:nvSpPr>
            <p:cNvPr id="7" name="稻壳儿TOP_PPT-3-1"/>
            <p:cNvSpPr/>
            <p:nvPr/>
          </p:nvSpPr>
          <p:spPr>
            <a:xfrm>
              <a:off x="3786942" y="2457765"/>
              <a:ext cx="1780910" cy="0"/>
            </a:xfrm>
            <a:custGeom>
              <a:avLst/>
              <a:gdLst>
                <a:gd name="connsiteX0" fmla="*/ 2423160 w 2423160"/>
                <a:gd name="connsiteY0" fmla="*/ 0 h 0"/>
                <a:gd name="connsiteX1" fmla="*/ 0 w 242316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23160">
                  <a:moveTo>
                    <a:pt x="2423160" y="0"/>
                  </a:moveTo>
                  <a:lnTo>
                    <a:pt x="0" y="0"/>
                  </a:lnTo>
                </a:path>
              </a:pathLst>
            </a:custGeom>
            <a:grpFill/>
            <a:ln w="12700" cap="flat" cmpd="sng" algn="ctr">
              <a:solidFill>
                <a:srgbClr val="2E75B6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稻壳儿TOP_PPT-3-2"/>
            <p:cNvSpPr/>
            <p:nvPr/>
          </p:nvSpPr>
          <p:spPr>
            <a:xfrm>
              <a:off x="3870948" y="4608298"/>
              <a:ext cx="537633" cy="0"/>
            </a:xfrm>
            <a:custGeom>
              <a:avLst/>
              <a:gdLst>
                <a:gd name="connsiteX0" fmla="*/ 731520 w 731520"/>
                <a:gd name="connsiteY0" fmla="*/ 0 h 0"/>
                <a:gd name="connsiteX1" fmla="*/ 0 w 73152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31520">
                  <a:moveTo>
                    <a:pt x="731520" y="0"/>
                  </a:moveTo>
                  <a:lnTo>
                    <a:pt x="0" y="0"/>
                  </a:lnTo>
                </a:path>
              </a:pathLst>
            </a:custGeom>
            <a:grpFill/>
            <a:ln w="12700" cap="flat" cmpd="sng" algn="ctr">
              <a:solidFill>
                <a:srgbClr val="2E75B6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稻壳儿TOP_PPT-3-3"/>
            <p:cNvSpPr/>
            <p:nvPr/>
          </p:nvSpPr>
          <p:spPr>
            <a:xfrm>
              <a:off x="6712572" y="5414748"/>
              <a:ext cx="1629701" cy="0"/>
            </a:xfrm>
            <a:custGeom>
              <a:avLst/>
              <a:gdLst>
                <a:gd name="connsiteX0" fmla="*/ 0 w 2217420"/>
                <a:gd name="connsiteY0" fmla="*/ 0 h 0"/>
                <a:gd name="connsiteX1" fmla="*/ 2217420 w 221742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217420">
                  <a:moveTo>
                    <a:pt x="0" y="0"/>
                  </a:moveTo>
                  <a:lnTo>
                    <a:pt x="2217420" y="0"/>
                  </a:lnTo>
                </a:path>
              </a:pathLst>
            </a:custGeom>
            <a:grpFill/>
            <a:ln w="12700" cap="flat" cmpd="sng" algn="ctr">
              <a:solidFill>
                <a:srgbClr val="2E75B6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稻壳儿TOP_PPT-3-4"/>
            <p:cNvSpPr/>
            <p:nvPr/>
          </p:nvSpPr>
          <p:spPr>
            <a:xfrm>
              <a:off x="7415967" y="3037401"/>
              <a:ext cx="1058466" cy="0"/>
            </a:xfrm>
            <a:custGeom>
              <a:avLst/>
              <a:gdLst>
                <a:gd name="connsiteX0" fmla="*/ 0 w 1440180"/>
                <a:gd name="connsiteY0" fmla="*/ 0 h 0"/>
                <a:gd name="connsiteX1" fmla="*/ 1440180 w 144018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40180">
                  <a:moveTo>
                    <a:pt x="0" y="0"/>
                  </a:moveTo>
                  <a:lnTo>
                    <a:pt x="1440180" y="0"/>
                  </a:lnTo>
                </a:path>
              </a:pathLst>
            </a:custGeom>
            <a:grpFill/>
            <a:ln w="12700" cap="flat" cmpd="sng" algn="ctr">
              <a:solidFill>
                <a:srgbClr val="2E75B6"/>
              </a:solidFill>
              <a:prstDash val="dash"/>
              <a:miter lim="800000"/>
              <a:headEnd type="oval" w="med" len="med"/>
              <a:tailEnd type="oval" w="med" len="med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稻壳儿TOP_PPT-3-5"/>
            <p:cNvSpPr/>
            <p:nvPr/>
          </p:nvSpPr>
          <p:spPr bwMode="auto">
            <a:xfrm rot="20700000">
              <a:off x="6063578" y="4959449"/>
              <a:ext cx="779382" cy="602037"/>
            </a:xfrm>
            <a:custGeom>
              <a:avLst/>
              <a:gdLst>
                <a:gd name="T0" fmla="*/ 24 w 392"/>
                <a:gd name="T1" fmla="*/ 38 h 303"/>
                <a:gd name="T2" fmla="*/ 1 w 392"/>
                <a:gd name="T3" fmla="*/ 274 h 303"/>
                <a:gd name="T4" fmla="*/ 18 w 392"/>
                <a:gd name="T5" fmla="*/ 290 h 303"/>
                <a:gd name="T6" fmla="*/ 378 w 392"/>
                <a:gd name="T7" fmla="*/ 253 h 303"/>
                <a:gd name="T8" fmla="*/ 387 w 392"/>
                <a:gd name="T9" fmla="*/ 235 h 303"/>
                <a:gd name="T10" fmla="*/ 305 w 392"/>
                <a:gd name="T11" fmla="*/ 8 h 303"/>
                <a:gd name="T12" fmla="*/ 292 w 392"/>
                <a:gd name="T13" fmla="*/ 2 h 303"/>
                <a:gd name="T14" fmla="*/ 41 w 392"/>
                <a:gd name="T15" fmla="*/ 25 h 303"/>
                <a:gd name="T16" fmla="*/ 24 w 392"/>
                <a:gd name="T17" fmla="*/ 38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03">
                  <a:moveTo>
                    <a:pt x="24" y="38"/>
                  </a:moveTo>
                  <a:cubicBezTo>
                    <a:pt x="1" y="274"/>
                    <a:pt x="1" y="274"/>
                    <a:pt x="1" y="274"/>
                  </a:cubicBezTo>
                  <a:cubicBezTo>
                    <a:pt x="0" y="289"/>
                    <a:pt x="8" y="289"/>
                    <a:pt x="18" y="290"/>
                  </a:cubicBezTo>
                  <a:cubicBezTo>
                    <a:pt x="86" y="296"/>
                    <a:pt x="227" y="303"/>
                    <a:pt x="378" y="253"/>
                  </a:cubicBezTo>
                  <a:cubicBezTo>
                    <a:pt x="392" y="248"/>
                    <a:pt x="387" y="235"/>
                    <a:pt x="387" y="235"/>
                  </a:cubicBezTo>
                  <a:cubicBezTo>
                    <a:pt x="305" y="8"/>
                    <a:pt x="305" y="8"/>
                    <a:pt x="305" y="8"/>
                  </a:cubicBezTo>
                  <a:cubicBezTo>
                    <a:pt x="304" y="4"/>
                    <a:pt x="301" y="0"/>
                    <a:pt x="292" y="2"/>
                  </a:cubicBezTo>
                  <a:cubicBezTo>
                    <a:pt x="195" y="28"/>
                    <a:pt x="97" y="28"/>
                    <a:pt x="41" y="25"/>
                  </a:cubicBezTo>
                  <a:cubicBezTo>
                    <a:pt x="27" y="24"/>
                    <a:pt x="25" y="28"/>
                    <a:pt x="24" y="38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稻壳儿TOP_PPT-3-6"/>
            <p:cNvSpPr/>
            <p:nvPr/>
          </p:nvSpPr>
          <p:spPr bwMode="auto">
            <a:xfrm rot="20700000">
              <a:off x="6744246" y="4425712"/>
              <a:ext cx="796883" cy="743212"/>
            </a:xfrm>
            <a:custGeom>
              <a:avLst/>
              <a:gdLst>
                <a:gd name="T0" fmla="*/ 387 w 401"/>
                <a:gd name="T1" fmla="*/ 147 h 374"/>
                <a:gd name="T2" fmla="*/ 206 w 401"/>
                <a:gd name="T3" fmla="*/ 8 h 374"/>
                <a:gd name="T4" fmla="*/ 184 w 401"/>
                <a:gd name="T5" fmla="*/ 10 h 374"/>
                <a:gd name="T6" fmla="*/ 14 w 401"/>
                <a:gd name="T7" fmla="*/ 132 h 374"/>
                <a:gd name="T8" fmla="*/ 5 w 401"/>
                <a:gd name="T9" fmla="*/ 157 h 374"/>
                <a:gd name="T10" fmla="*/ 107 w 401"/>
                <a:gd name="T11" fmla="*/ 364 h 374"/>
                <a:gd name="T12" fmla="*/ 134 w 401"/>
                <a:gd name="T13" fmla="*/ 369 h 374"/>
                <a:gd name="T14" fmla="*/ 368 w 401"/>
                <a:gd name="T15" fmla="*/ 202 h 374"/>
                <a:gd name="T16" fmla="*/ 391 w 401"/>
                <a:gd name="T17" fmla="*/ 178 h 374"/>
                <a:gd name="T18" fmla="*/ 387 w 401"/>
                <a:gd name="T19" fmla="*/ 147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1" h="374">
                  <a:moveTo>
                    <a:pt x="387" y="147"/>
                  </a:moveTo>
                  <a:cubicBezTo>
                    <a:pt x="206" y="8"/>
                    <a:pt x="206" y="8"/>
                    <a:pt x="206" y="8"/>
                  </a:cubicBezTo>
                  <a:cubicBezTo>
                    <a:pt x="200" y="4"/>
                    <a:pt x="193" y="0"/>
                    <a:pt x="184" y="10"/>
                  </a:cubicBezTo>
                  <a:cubicBezTo>
                    <a:pt x="130" y="66"/>
                    <a:pt x="74" y="102"/>
                    <a:pt x="14" y="132"/>
                  </a:cubicBezTo>
                  <a:cubicBezTo>
                    <a:pt x="0" y="140"/>
                    <a:pt x="0" y="145"/>
                    <a:pt x="5" y="157"/>
                  </a:cubicBezTo>
                  <a:cubicBezTo>
                    <a:pt x="107" y="364"/>
                    <a:pt x="107" y="364"/>
                    <a:pt x="107" y="364"/>
                  </a:cubicBezTo>
                  <a:cubicBezTo>
                    <a:pt x="110" y="371"/>
                    <a:pt x="120" y="374"/>
                    <a:pt x="134" y="369"/>
                  </a:cubicBezTo>
                  <a:cubicBezTo>
                    <a:pt x="224" y="330"/>
                    <a:pt x="301" y="270"/>
                    <a:pt x="368" y="202"/>
                  </a:cubicBezTo>
                  <a:cubicBezTo>
                    <a:pt x="376" y="194"/>
                    <a:pt x="383" y="186"/>
                    <a:pt x="391" y="178"/>
                  </a:cubicBezTo>
                  <a:cubicBezTo>
                    <a:pt x="401" y="166"/>
                    <a:pt x="398" y="156"/>
                    <a:pt x="387" y="147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稻壳儿TOP_PPT-3-7"/>
            <p:cNvSpPr/>
            <p:nvPr/>
          </p:nvSpPr>
          <p:spPr bwMode="auto">
            <a:xfrm rot="20700000">
              <a:off x="6891081" y="2956416"/>
              <a:ext cx="1009230" cy="1477092"/>
            </a:xfrm>
            <a:custGeom>
              <a:avLst/>
              <a:gdLst>
                <a:gd name="T0" fmla="*/ 400 w 508"/>
                <a:gd name="T1" fmla="*/ 472 h 743"/>
                <a:gd name="T2" fmla="*/ 489 w 508"/>
                <a:gd name="T3" fmla="*/ 491 h 743"/>
                <a:gd name="T4" fmla="*/ 503 w 508"/>
                <a:gd name="T5" fmla="*/ 477 h 743"/>
                <a:gd name="T6" fmla="*/ 430 w 508"/>
                <a:gd name="T7" fmla="*/ 246 h 743"/>
                <a:gd name="T8" fmla="*/ 359 w 508"/>
                <a:gd name="T9" fmla="*/ 23 h 743"/>
                <a:gd name="T10" fmla="*/ 330 w 508"/>
                <a:gd name="T11" fmla="*/ 19 h 743"/>
                <a:gd name="T12" fmla="*/ 174 w 508"/>
                <a:gd name="T13" fmla="*/ 190 h 743"/>
                <a:gd name="T14" fmla="*/ 13 w 508"/>
                <a:gd name="T15" fmla="*/ 365 h 743"/>
                <a:gd name="T16" fmla="*/ 16 w 508"/>
                <a:gd name="T17" fmla="*/ 387 h 743"/>
                <a:gd name="T18" fmla="*/ 125 w 508"/>
                <a:gd name="T19" fmla="*/ 411 h 743"/>
                <a:gd name="T20" fmla="*/ 55 w 508"/>
                <a:gd name="T21" fmla="*/ 607 h 743"/>
                <a:gd name="T22" fmla="*/ 62 w 508"/>
                <a:gd name="T23" fmla="*/ 630 h 743"/>
                <a:gd name="T24" fmla="*/ 266 w 508"/>
                <a:gd name="T25" fmla="*/ 734 h 743"/>
                <a:gd name="T26" fmla="*/ 294 w 508"/>
                <a:gd name="T27" fmla="*/ 726 h 743"/>
                <a:gd name="T28" fmla="*/ 382 w 508"/>
                <a:gd name="T29" fmla="*/ 483 h 743"/>
                <a:gd name="T30" fmla="*/ 385 w 508"/>
                <a:gd name="T31" fmla="*/ 469 h 743"/>
                <a:gd name="T32" fmla="*/ 400 w 508"/>
                <a:gd name="T33" fmla="*/ 472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8" h="743">
                  <a:moveTo>
                    <a:pt x="400" y="472"/>
                  </a:moveTo>
                  <a:cubicBezTo>
                    <a:pt x="489" y="491"/>
                    <a:pt x="489" y="491"/>
                    <a:pt x="489" y="491"/>
                  </a:cubicBezTo>
                  <a:cubicBezTo>
                    <a:pt x="506" y="496"/>
                    <a:pt x="508" y="494"/>
                    <a:pt x="503" y="477"/>
                  </a:cubicBezTo>
                  <a:cubicBezTo>
                    <a:pt x="430" y="246"/>
                    <a:pt x="430" y="246"/>
                    <a:pt x="430" y="246"/>
                  </a:cubicBezTo>
                  <a:cubicBezTo>
                    <a:pt x="359" y="23"/>
                    <a:pt x="359" y="23"/>
                    <a:pt x="359" y="23"/>
                  </a:cubicBezTo>
                  <a:cubicBezTo>
                    <a:pt x="352" y="0"/>
                    <a:pt x="338" y="9"/>
                    <a:pt x="330" y="19"/>
                  </a:cubicBezTo>
                  <a:cubicBezTo>
                    <a:pt x="174" y="190"/>
                    <a:pt x="174" y="190"/>
                    <a:pt x="174" y="190"/>
                  </a:cubicBezTo>
                  <a:cubicBezTo>
                    <a:pt x="13" y="365"/>
                    <a:pt x="13" y="365"/>
                    <a:pt x="13" y="365"/>
                  </a:cubicBezTo>
                  <a:cubicBezTo>
                    <a:pt x="0" y="378"/>
                    <a:pt x="2" y="385"/>
                    <a:pt x="16" y="387"/>
                  </a:cubicBezTo>
                  <a:cubicBezTo>
                    <a:pt x="125" y="411"/>
                    <a:pt x="125" y="411"/>
                    <a:pt x="125" y="411"/>
                  </a:cubicBezTo>
                  <a:cubicBezTo>
                    <a:pt x="109" y="485"/>
                    <a:pt x="84" y="553"/>
                    <a:pt x="55" y="607"/>
                  </a:cubicBezTo>
                  <a:cubicBezTo>
                    <a:pt x="50" y="618"/>
                    <a:pt x="53" y="623"/>
                    <a:pt x="62" y="630"/>
                  </a:cubicBezTo>
                  <a:cubicBezTo>
                    <a:pt x="266" y="734"/>
                    <a:pt x="266" y="734"/>
                    <a:pt x="266" y="734"/>
                  </a:cubicBezTo>
                  <a:cubicBezTo>
                    <a:pt x="282" y="741"/>
                    <a:pt x="285" y="743"/>
                    <a:pt x="294" y="726"/>
                  </a:cubicBezTo>
                  <a:cubicBezTo>
                    <a:pt x="333" y="650"/>
                    <a:pt x="362" y="573"/>
                    <a:pt x="382" y="483"/>
                  </a:cubicBezTo>
                  <a:cubicBezTo>
                    <a:pt x="385" y="469"/>
                    <a:pt x="385" y="469"/>
                    <a:pt x="385" y="469"/>
                  </a:cubicBezTo>
                  <a:lnTo>
                    <a:pt x="400" y="472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稻壳儿TOP_PPT-3-8"/>
            <p:cNvSpPr/>
            <p:nvPr/>
          </p:nvSpPr>
          <p:spPr bwMode="auto">
            <a:xfrm rot="20700000">
              <a:off x="5100952" y="2393675"/>
              <a:ext cx="777048" cy="604371"/>
            </a:xfrm>
            <a:custGeom>
              <a:avLst/>
              <a:gdLst>
                <a:gd name="T0" fmla="*/ 373 w 391"/>
                <a:gd name="T1" fmla="*/ 260 h 304"/>
                <a:gd name="T2" fmla="*/ 390 w 391"/>
                <a:gd name="T3" fmla="*/ 24 h 304"/>
                <a:gd name="T4" fmla="*/ 373 w 391"/>
                <a:gd name="T5" fmla="*/ 8 h 304"/>
                <a:gd name="T6" fmla="*/ 14 w 391"/>
                <a:gd name="T7" fmla="*/ 53 h 304"/>
                <a:gd name="T8" fmla="*/ 6 w 391"/>
                <a:gd name="T9" fmla="*/ 71 h 304"/>
                <a:gd name="T10" fmla="*/ 92 w 391"/>
                <a:gd name="T11" fmla="*/ 297 h 304"/>
                <a:gd name="T12" fmla="*/ 105 w 391"/>
                <a:gd name="T13" fmla="*/ 302 h 304"/>
                <a:gd name="T14" fmla="*/ 357 w 391"/>
                <a:gd name="T15" fmla="*/ 273 h 304"/>
                <a:gd name="T16" fmla="*/ 373 w 391"/>
                <a:gd name="T17" fmla="*/ 26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04">
                  <a:moveTo>
                    <a:pt x="373" y="260"/>
                  </a:moveTo>
                  <a:cubicBezTo>
                    <a:pt x="390" y="24"/>
                    <a:pt x="390" y="24"/>
                    <a:pt x="390" y="24"/>
                  </a:cubicBezTo>
                  <a:cubicBezTo>
                    <a:pt x="391" y="9"/>
                    <a:pt x="384" y="9"/>
                    <a:pt x="373" y="8"/>
                  </a:cubicBezTo>
                  <a:cubicBezTo>
                    <a:pt x="305" y="3"/>
                    <a:pt x="164" y="0"/>
                    <a:pt x="14" y="53"/>
                  </a:cubicBezTo>
                  <a:cubicBezTo>
                    <a:pt x="0" y="58"/>
                    <a:pt x="6" y="71"/>
                    <a:pt x="6" y="71"/>
                  </a:cubicBezTo>
                  <a:cubicBezTo>
                    <a:pt x="92" y="297"/>
                    <a:pt x="92" y="297"/>
                    <a:pt x="92" y="297"/>
                  </a:cubicBezTo>
                  <a:cubicBezTo>
                    <a:pt x="94" y="301"/>
                    <a:pt x="97" y="304"/>
                    <a:pt x="105" y="302"/>
                  </a:cubicBezTo>
                  <a:cubicBezTo>
                    <a:pt x="203" y="274"/>
                    <a:pt x="300" y="271"/>
                    <a:pt x="357" y="273"/>
                  </a:cubicBezTo>
                  <a:cubicBezTo>
                    <a:pt x="370" y="274"/>
                    <a:pt x="372" y="270"/>
                    <a:pt x="373" y="260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稻壳儿TOP_PPT-3-9"/>
            <p:cNvSpPr/>
            <p:nvPr/>
          </p:nvSpPr>
          <p:spPr bwMode="auto">
            <a:xfrm rot="20700000">
              <a:off x="4417446" y="2794989"/>
              <a:ext cx="799217" cy="746713"/>
            </a:xfrm>
            <a:custGeom>
              <a:avLst/>
              <a:gdLst>
                <a:gd name="T0" fmla="*/ 14 w 402"/>
                <a:gd name="T1" fmla="*/ 233 h 376"/>
                <a:gd name="T2" fmla="*/ 198 w 402"/>
                <a:gd name="T3" fmla="*/ 367 h 376"/>
                <a:gd name="T4" fmla="*/ 221 w 402"/>
                <a:gd name="T5" fmla="*/ 366 h 376"/>
                <a:gd name="T6" fmla="*/ 387 w 402"/>
                <a:gd name="T7" fmla="*/ 239 h 376"/>
                <a:gd name="T8" fmla="*/ 396 w 402"/>
                <a:gd name="T9" fmla="*/ 214 h 376"/>
                <a:gd name="T10" fmla="*/ 290 w 402"/>
                <a:gd name="T11" fmla="*/ 10 h 376"/>
                <a:gd name="T12" fmla="*/ 263 w 402"/>
                <a:gd name="T13" fmla="*/ 6 h 376"/>
                <a:gd name="T14" fmla="*/ 32 w 402"/>
                <a:gd name="T15" fmla="*/ 178 h 376"/>
                <a:gd name="T16" fmla="*/ 10 w 402"/>
                <a:gd name="T17" fmla="*/ 202 h 376"/>
                <a:gd name="T18" fmla="*/ 14 w 402"/>
                <a:gd name="T19" fmla="*/ 233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2" h="376">
                  <a:moveTo>
                    <a:pt x="14" y="233"/>
                  </a:moveTo>
                  <a:cubicBezTo>
                    <a:pt x="198" y="367"/>
                    <a:pt x="198" y="367"/>
                    <a:pt x="198" y="367"/>
                  </a:cubicBezTo>
                  <a:cubicBezTo>
                    <a:pt x="204" y="372"/>
                    <a:pt x="212" y="376"/>
                    <a:pt x="221" y="366"/>
                  </a:cubicBezTo>
                  <a:cubicBezTo>
                    <a:pt x="273" y="309"/>
                    <a:pt x="329" y="271"/>
                    <a:pt x="387" y="239"/>
                  </a:cubicBezTo>
                  <a:cubicBezTo>
                    <a:pt x="401" y="232"/>
                    <a:pt x="402" y="226"/>
                    <a:pt x="396" y="214"/>
                  </a:cubicBezTo>
                  <a:cubicBezTo>
                    <a:pt x="290" y="10"/>
                    <a:pt x="290" y="10"/>
                    <a:pt x="290" y="10"/>
                  </a:cubicBezTo>
                  <a:cubicBezTo>
                    <a:pt x="286" y="3"/>
                    <a:pt x="276" y="0"/>
                    <a:pt x="263" y="6"/>
                  </a:cubicBezTo>
                  <a:cubicBezTo>
                    <a:pt x="174" y="47"/>
                    <a:pt x="98" y="108"/>
                    <a:pt x="32" y="178"/>
                  </a:cubicBezTo>
                  <a:cubicBezTo>
                    <a:pt x="25" y="186"/>
                    <a:pt x="17" y="194"/>
                    <a:pt x="10" y="202"/>
                  </a:cubicBezTo>
                  <a:cubicBezTo>
                    <a:pt x="0" y="214"/>
                    <a:pt x="3" y="225"/>
                    <a:pt x="14" y="233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稻壳儿TOP_PPT-3-10"/>
            <p:cNvSpPr/>
            <p:nvPr/>
          </p:nvSpPr>
          <p:spPr bwMode="auto">
            <a:xfrm rot="20700000">
              <a:off x="4144212" y="3557035"/>
              <a:ext cx="1019730" cy="1481759"/>
            </a:xfrm>
            <a:custGeom>
              <a:avLst/>
              <a:gdLst>
                <a:gd name="T0" fmla="*/ 109 w 513"/>
                <a:gd name="T1" fmla="*/ 277 h 745"/>
                <a:gd name="T2" fmla="*/ 19 w 513"/>
                <a:gd name="T3" fmla="*/ 262 h 745"/>
                <a:gd name="T4" fmla="*/ 5 w 513"/>
                <a:gd name="T5" fmla="*/ 277 h 745"/>
                <a:gd name="T6" fmla="*/ 92 w 513"/>
                <a:gd name="T7" fmla="*/ 504 h 745"/>
                <a:gd name="T8" fmla="*/ 175 w 513"/>
                <a:gd name="T9" fmla="*/ 722 h 745"/>
                <a:gd name="T10" fmla="*/ 204 w 513"/>
                <a:gd name="T11" fmla="*/ 725 h 745"/>
                <a:gd name="T12" fmla="*/ 351 w 513"/>
                <a:gd name="T13" fmla="*/ 546 h 745"/>
                <a:gd name="T14" fmla="*/ 500 w 513"/>
                <a:gd name="T15" fmla="*/ 362 h 745"/>
                <a:gd name="T16" fmla="*/ 497 w 513"/>
                <a:gd name="T17" fmla="*/ 339 h 745"/>
                <a:gd name="T18" fmla="*/ 387 w 513"/>
                <a:gd name="T19" fmla="*/ 321 h 745"/>
                <a:gd name="T20" fmla="*/ 445 w 513"/>
                <a:gd name="T21" fmla="*/ 122 h 745"/>
                <a:gd name="T22" fmla="*/ 437 w 513"/>
                <a:gd name="T23" fmla="*/ 100 h 745"/>
                <a:gd name="T24" fmla="*/ 227 w 513"/>
                <a:gd name="T25" fmla="*/ 8 h 745"/>
                <a:gd name="T26" fmla="*/ 200 w 513"/>
                <a:gd name="T27" fmla="*/ 17 h 745"/>
                <a:gd name="T28" fmla="*/ 126 w 513"/>
                <a:gd name="T29" fmla="*/ 264 h 745"/>
                <a:gd name="T30" fmla="*/ 124 w 513"/>
                <a:gd name="T31" fmla="*/ 279 h 745"/>
                <a:gd name="T32" fmla="*/ 109 w 513"/>
                <a:gd name="T33" fmla="*/ 277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3" h="745">
                  <a:moveTo>
                    <a:pt x="109" y="277"/>
                  </a:moveTo>
                  <a:cubicBezTo>
                    <a:pt x="19" y="262"/>
                    <a:pt x="19" y="262"/>
                    <a:pt x="19" y="262"/>
                  </a:cubicBezTo>
                  <a:cubicBezTo>
                    <a:pt x="1" y="259"/>
                    <a:pt x="0" y="261"/>
                    <a:pt x="5" y="277"/>
                  </a:cubicBezTo>
                  <a:cubicBezTo>
                    <a:pt x="92" y="504"/>
                    <a:pt x="92" y="504"/>
                    <a:pt x="92" y="504"/>
                  </a:cubicBezTo>
                  <a:cubicBezTo>
                    <a:pt x="175" y="722"/>
                    <a:pt x="175" y="722"/>
                    <a:pt x="175" y="722"/>
                  </a:cubicBezTo>
                  <a:cubicBezTo>
                    <a:pt x="184" y="745"/>
                    <a:pt x="197" y="735"/>
                    <a:pt x="204" y="725"/>
                  </a:cubicBezTo>
                  <a:cubicBezTo>
                    <a:pt x="351" y="546"/>
                    <a:pt x="351" y="546"/>
                    <a:pt x="351" y="546"/>
                  </a:cubicBezTo>
                  <a:cubicBezTo>
                    <a:pt x="500" y="362"/>
                    <a:pt x="500" y="362"/>
                    <a:pt x="500" y="362"/>
                  </a:cubicBezTo>
                  <a:cubicBezTo>
                    <a:pt x="513" y="347"/>
                    <a:pt x="511" y="341"/>
                    <a:pt x="497" y="339"/>
                  </a:cubicBezTo>
                  <a:cubicBezTo>
                    <a:pt x="387" y="321"/>
                    <a:pt x="387" y="321"/>
                    <a:pt x="387" y="321"/>
                  </a:cubicBezTo>
                  <a:cubicBezTo>
                    <a:pt x="398" y="247"/>
                    <a:pt x="420" y="178"/>
                    <a:pt x="445" y="122"/>
                  </a:cubicBezTo>
                  <a:cubicBezTo>
                    <a:pt x="450" y="111"/>
                    <a:pt x="447" y="106"/>
                    <a:pt x="437" y="100"/>
                  </a:cubicBezTo>
                  <a:cubicBezTo>
                    <a:pt x="227" y="8"/>
                    <a:pt x="227" y="8"/>
                    <a:pt x="227" y="8"/>
                  </a:cubicBezTo>
                  <a:cubicBezTo>
                    <a:pt x="211" y="1"/>
                    <a:pt x="208" y="0"/>
                    <a:pt x="200" y="17"/>
                  </a:cubicBezTo>
                  <a:cubicBezTo>
                    <a:pt x="165" y="95"/>
                    <a:pt x="141" y="174"/>
                    <a:pt x="126" y="264"/>
                  </a:cubicBezTo>
                  <a:cubicBezTo>
                    <a:pt x="124" y="279"/>
                    <a:pt x="124" y="279"/>
                    <a:pt x="124" y="279"/>
                  </a:cubicBezTo>
                  <a:lnTo>
                    <a:pt x="109" y="277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稻壳儿TOP_PPT-3-11"/>
            <p:cNvSpPr>
              <a:spLocks noChangeArrowheads="1"/>
            </p:cNvSpPr>
            <p:nvPr/>
          </p:nvSpPr>
          <p:spPr bwMode="auto">
            <a:xfrm rot="20700000">
              <a:off x="5350461" y="3307019"/>
              <a:ext cx="1317249" cy="1317248"/>
            </a:xfrm>
            <a:prstGeom prst="ellipse">
              <a:avLst/>
            </a:prstGeom>
            <a:grpFill/>
            <a:ln w="508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75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稻壳儿TOP_PPT-3-12"/>
            <p:cNvSpPr>
              <a:spLocks noChangeAspect="1"/>
            </p:cNvSpPr>
            <p:nvPr/>
          </p:nvSpPr>
          <p:spPr bwMode="auto">
            <a:xfrm>
              <a:off x="5661304" y="3731844"/>
              <a:ext cx="609685" cy="446474"/>
            </a:xfrm>
            <a:custGeom>
              <a:avLst/>
              <a:gdLst>
                <a:gd name="connsiteX0" fmla="*/ 225705 w 607604"/>
                <a:gd name="connsiteY0" fmla="*/ 346754 h 444951"/>
                <a:gd name="connsiteX1" fmla="*/ 215648 w 607604"/>
                <a:gd name="connsiteY1" fmla="*/ 356885 h 444951"/>
                <a:gd name="connsiteX2" fmla="*/ 215648 w 607604"/>
                <a:gd name="connsiteY2" fmla="*/ 371192 h 444951"/>
                <a:gd name="connsiteX3" fmla="*/ 222768 w 607604"/>
                <a:gd name="connsiteY3" fmla="*/ 374125 h 444951"/>
                <a:gd name="connsiteX4" fmla="*/ 229977 w 607604"/>
                <a:gd name="connsiteY4" fmla="*/ 371192 h 444951"/>
                <a:gd name="connsiteX5" fmla="*/ 240034 w 607604"/>
                <a:gd name="connsiteY5" fmla="*/ 361062 h 444951"/>
                <a:gd name="connsiteX6" fmla="*/ 240034 w 607604"/>
                <a:gd name="connsiteY6" fmla="*/ 346754 h 444951"/>
                <a:gd name="connsiteX7" fmla="*/ 225705 w 607604"/>
                <a:gd name="connsiteY7" fmla="*/ 346754 h 444951"/>
                <a:gd name="connsiteX8" fmla="*/ 80990 w 607604"/>
                <a:gd name="connsiteY8" fmla="*/ 293257 h 444951"/>
                <a:gd name="connsiteX9" fmla="*/ 70844 w 607604"/>
                <a:gd name="connsiteY9" fmla="*/ 303388 h 444951"/>
                <a:gd name="connsiteX10" fmla="*/ 70844 w 607604"/>
                <a:gd name="connsiteY10" fmla="*/ 394386 h 444951"/>
                <a:gd name="connsiteX11" fmla="*/ 80990 w 607604"/>
                <a:gd name="connsiteY11" fmla="*/ 404428 h 444951"/>
                <a:gd name="connsiteX12" fmla="*/ 141777 w 607604"/>
                <a:gd name="connsiteY12" fmla="*/ 404428 h 444951"/>
                <a:gd name="connsiteX13" fmla="*/ 151923 w 607604"/>
                <a:gd name="connsiteY13" fmla="*/ 394386 h 444951"/>
                <a:gd name="connsiteX14" fmla="*/ 141777 w 607604"/>
                <a:gd name="connsiteY14" fmla="*/ 384256 h 444951"/>
                <a:gd name="connsiteX15" fmla="*/ 91136 w 607604"/>
                <a:gd name="connsiteY15" fmla="*/ 384256 h 444951"/>
                <a:gd name="connsiteX16" fmla="*/ 91136 w 607604"/>
                <a:gd name="connsiteY16" fmla="*/ 303388 h 444951"/>
                <a:gd name="connsiteX17" fmla="*/ 80990 w 607604"/>
                <a:gd name="connsiteY17" fmla="*/ 293257 h 444951"/>
                <a:gd name="connsiteX18" fmla="*/ 124511 w 607604"/>
                <a:gd name="connsiteY18" fmla="*/ 255756 h 444951"/>
                <a:gd name="connsiteX19" fmla="*/ 124511 w 607604"/>
                <a:gd name="connsiteY19" fmla="*/ 270063 h 444951"/>
                <a:gd name="connsiteX20" fmla="*/ 134568 w 607604"/>
                <a:gd name="connsiteY20" fmla="*/ 280194 h 444951"/>
                <a:gd name="connsiteX21" fmla="*/ 141777 w 607604"/>
                <a:gd name="connsiteY21" fmla="*/ 283126 h 444951"/>
                <a:gd name="connsiteX22" fmla="*/ 148897 w 607604"/>
                <a:gd name="connsiteY22" fmla="*/ 280194 h 444951"/>
                <a:gd name="connsiteX23" fmla="*/ 148897 w 607604"/>
                <a:gd name="connsiteY23" fmla="*/ 265886 h 444951"/>
                <a:gd name="connsiteX24" fmla="*/ 138840 w 607604"/>
                <a:gd name="connsiteY24" fmla="*/ 255756 h 444951"/>
                <a:gd name="connsiteX25" fmla="*/ 124511 w 607604"/>
                <a:gd name="connsiteY25" fmla="*/ 255756 h 444951"/>
                <a:gd name="connsiteX26" fmla="*/ 232914 w 607604"/>
                <a:gd name="connsiteY26" fmla="*/ 181997 h 444951"/>
                <a:gd name="connsiteX27" fmla="*/ 222768 w 607604"/>
                <a:gd name="connsiteY27" fmla="*/ 192128 h 444951"/>
                <a:gd name="connsiteX28" fmla="*/ 222768 w 607604"/>
                <a:gd name="connsiteY28" fmla="*/ 202258 h 444951"/>
                <a:gd name="connsiteX29" fmla="*/ 232914 w 607604"/>
                <a:gd name="connsiteY29" fmla="*/ 212389 h 444951"/>
                <a:gd name="connsiteX30" fmla="*/ 243060 w 607604"/>
                <a:gd name="connsiteY30" fmla="*/ 202258 h 444951"/>
                <a:gd name="connsiteX31" fmla="*/ 243060 w 607604"/>
                <a:gd name="connsiteY31" fmla="*/ 192128 h 444951"/>
                <a:gd name="connsiteX32" fmla="*/ 232914 w 607604"/>
                <a:gd name="connsiteY32" fmla="*/ 181997 h 444951"/>
                <a:gd name="connsiteX33" fmla="*/ 425319 w 607604"/>
                <a:gd name="connsiteY33" fmla="*/ 171933 h 444951"/>
                <a:gd name="connsiteX34" fmla="*/ 445527 w 607604"/>
                <a:gd name="connsiteY34" fmla="*/ 171933 h 444951"/>
                <a:gd name="connsiteX35" fmla="*/ 455675 w 607604"/>
                <a:gd name="connsiteY35" fmla="*/ 181980 h 444951"/>
                <a:gd name="connsiteX36" fmla="*/ 445527 w 607604"/>
                <a:gd name="connsiteY36" fmla="*/ 192115 h 444951"/>
                <a:gd name="connsiteX37" fmla="*/ 425319 w 607604"/>
                <a:gd name="connsiteY37" fmla="*/ 192115 h 444951"/>
                <a:gd name="connsiteX38" fmla="*/ 415170 w 607604"/>
                <a:gd name="connsiteY38" fmla="*/ 181980 h 444951"/>
                <a:gd name="connsiteX39" fmla="*/ 425319 w 607604"/>
                <a:gd name="connsiteY39" fmla="*/ 171933 h 444951"/>
                <a:gd name="connsiteX40" fmla="*/ 124511 w 607604"/>
                <a:gd name="connsiteY40" fmla="*/ 154626 h 444951"/>
                <a:gd name="connsiteX41" fmla="*/ 124511 w 607604"/>
                <a:gd name="connsiteY41" fmla="*/ 168934 h 444951"/>
                <a:gd name="connsiteX42" fmla="*/ 134568 w 607604"/>
                <a:gd name="connsiteY42" fmla="*/ 179064 h 444951"/>
                <a:gd name="connsiteX43" fmla="*/ 141777 w 607604"/>
                <a:gd name="connsiteY43" fmla="*/ 181997 h 444951"/>
                <a:gd name="connsiteX44" fmla="*/ 148897 w 607604"/>
                <a:gd name="connsiteY44" fmla="*/ 179064 h 444951"/>
                <a:gd name="connsiteX45" fmla="*/ 148897 w 607604"/>
                <a:gd name="connsiteY45" fmla="*/ 164757 h 444951"/>
                <a:gd name="connsiteX46" fmla="*/ 138840 w 607604"/>
                <a:gd name="connsiteY46" fmla="*/ 154626 h 444951"/>
                <a:gd name="connsiteX47" fmla="*/ 124511 w 607604"/>
                <a:gd name="connsiteY47" fmla="*/ 154626 h 444951"/>
                <a:gd name="connsiteX48" fmla="*/ 202565 w 607604"/>
                <a:gd name="connsiteY48" fmla="*/ 101129 h 444951"/>
                <a:gd name="connsiteX49" fmla="*/ 192419 w 607604"/>
                <a:gd name="connsiteY49" fmla="*/ 111260 h 444951"/>
                <a:gd name="connsiteX50" fmla="*/ 202565 w 607604"/>
                <a:gd name="connsiteY50" fmla="*/ 121390 h 444951"/>
                <a:gd name="connsiteX51" fmla="*/ 212622 w 607604"/>
                <a:gd name="connsiteY51" fmla="*/ 121390 h 444951"/>
                <a:gd name="connsiteX52" fmla="*/ 222768 w 607604"/>
                <a:gd name="connsiteY52" fmla="*/ 111260 h 444951"/>
                <a:gd name="connsiteX53" fmla="*/ 212622 w 607604"/>
                <a:gd name="connsiteY53" fmla="*/ 101129 h 444951"/>
                <a:gd name="connsiteX54" fmla="*/ 73870 w 607604"/>
                <a:gd name="connsiteY54" fmla="*/ 83889 h 444951"/>
                <a:gd name="connsiteX55" fmla="*/ 63724 w 607604"/>
                <a:gd name="connsiteY55" fmla="*/ 94020 h 444951"/>
                <a:gd name="connsiteX56" fmla="*/ 63724 w 607604"/>
                <a:gd name="connsiteY56" fmla="*/ 108327 h 444951"/>
                <a:gd name="connsiteX57" fmla="*/ 70844 w 607604"/>
                <a:gd name="connsiteY57" fmla="*/ 111260 h 444951"/>
                <a:gd name="connsiteX58" fmla="*/ 78053 w 607604"/>
                <a:gd name="connsiteY58" fmla="*/ 108327 h 444951"/>
                <a:gd name="connsiteX59" fmla="*/ 88199 w 607604"/>
                <a:gd name="connsiteY59" fmla="*/ 98196 h 444951"/>
                <a:gd name="connsiteX60" fmla="*/ 88199 w 607604"/>
                <a:gd name="connsiteY60" fmla="*/ 83889 h 444951"/>
                <a:gd name="connsiteX61" fmla="*/ 73870 w 607604"/>
                <a:gd name="connsiteY61" fmla="*/ 83889 h 444951"/>
                <a:gd name="connsiteX62" fmla="*/ 276613 w 607604"/>
                <a:gd name="connsiteY62" fmla="*/ 20261 h 444951"/>
                <a:gd name="connsiteX63" fmla="*/ 278482 w 607604"/>
                <a:gd name="connsiteY63" fmla="*/ 21772 h 444951"/>
                <a:gd name="connsiteX64" fmla="*/ 284000 w 607604"/>
                <a:gd name="connsiteY64" fmla="*/ 26126 h 444951"/>
                <a:gd name="connsiteX65" fmla="*/ 289785 w 607604"/>
                <a:gd name="connsiteY65" fmla="*/ 31280 h 444951"/>
                <a:gd name="connsiteX66" fmla="*/ 294413 w 607604"/>
                <a:gd name="connsiteY66" fmla="*/ 35901 h 444951"/>
                <a:gd name="connsiteX67" fmla="*/ 298329 w 607604"/>
                <a:gd name="connsiteY67" fmla="*/ 40522 h 444951"/>
                <a:gd name="connsiteX68" fmla="*/ 301622 w 607604"/>
                <a:gd name="connsiteY68" fmla="*/ 44699 h 444951"/>
                <a:gd name="connsiteX69" fmla="*/ 305093 w 607604"/>
                <a:gd name="connsiteY69" fmla="*/ 49409 h 444951"/>
                <a:gd name="connsiteX70" fmla="*/ 310255 w 607604"/>
                <a:gd name="connsiteY70" fmla="*/ 57851 h 444951"/>
                <a:gd name="connsiteX71" fmla="*/ 312391 w 607604"/>
                <a:gd name="connsiteY71" fmla="*/ 62117 h 444951"/>
                <a:gd name="connsiteX72" fmla="*/ 315506 w 607604"/>
                <a:gd name="connsiteY72" fmla="*/ 68871 h 444951"/>
                <a:gd name="connsiteX73" fmla="*/ 317019 w 607604"/>
                <a:gd name="connsiteY73" fmla="*/ 72692 h 444951"/>
                <a:gd name="connsiteX74" fmla="*/ 320579 w 607604"/>
                <a:gd name="connsiteY74" fmla="*/ 83711 h 444951"/>
                <a:gd name="connsiteX75" fmla="*/ 320846 w 607604"/>
                <a:gd name="connsiteY75" fmla="*/ 85133 h 444951"/>
                <a:gd name="connsiteX76" fmla="*/ 322893 w 607604"/>
                <a:gd name="connsiteY76" fmla="*/ 95886 h 444951"/>
                <a:gd name="connsiteX77" fmla="*/ 323249 w 607604"/>
                <a:gd name="connsiteY77" fmla="*/ 98730 h 444951"/>
                <a:gd name="connsiteX78" fmla="*/ 323605 w 607604"/>
                <a:gd name="connsiteY78" fmla="*/ 101662 h 444951"/>
                <a:gd name="connsiteX79" fmla="*/ 323872 w 607604"/>
                <a:gd name="connsiteY79" fmla="*/ 107972 h 444951"/>
                <a:gd name="connsiteX80" fmla="*/ 324050 w 607604"/>
                <a:gd name="connsiteY80" fmla="*/ 111260 h 444951"/>
                <a:gd name="connsiteX81" fmla="*/ 323961 w 607604"/>
                <a:gd name="connsiteY81" fmla="*/ 112504 h 444951"/>
                <a:gd name="connsiteX82" fmla="*/ 323783 w 607604"/>
                <a:gd name="connsiteY82" fmla="*/ 116414 h 444951"/>
                <a:gd name="connsiteX83" fmla="*/ 323249 w 607604"/>
                <a:gd name="connsiteY83" fmla="*/ 124056 h 444951"/>
                <a:gd name="connsiteX84" fmla="*/ 322715 w 607604"/>
                <a:gd name="connsiteY84" fmla="*/ 127344 h 444951"/>
                <a:gd name="connsiteX85" fmla="*/ 321291 w 607604"/>
                <a:gd name="connsiteY85" fmla="*/ 135520 h 444951"/>
                <a:gd name="connsiteX86" fmla="*/ 320668 w 607604"/>
                <a:gd name="connsiteY86" fmla="*/ 138186 h 444951"/>
                <a:gd name="connsiteX87" fmla="*/ 318176 w 607604"/>
                <a:gd name="connsiteY87" fmla="*/ 146717 h 444951"/>
                <a:gd name="connsiteX88" fmla="*/ 317375 w 607604"/>
                <a:gd name="connsiteY88" fmla="*/ 148850 h 444951"/>
                <a:gd name="connsiteX89" fmla="*/ 313904 w 607604"/>
                <a:gd name="connsiteY89" fmla="*/ 157381 h 444951"/>
                <a:gd name="connsiteX90" fmla="*/ 313103 w 607604"/>
                <a:gd name="connsiteY90" fmla="*/ 159247 h 444951"/>
                <a:gd name="connsiteX91" fmla="*/ 308564 w 607604"/>
                <a:gd name="connsiteY91" fmla="*/ 167601 h 444951"/>
                <a:gd name="connsiteX92" fmla="*/ 307585 w 607604"/>
                <a:gd name="connsiteY92" fmla="*/ 169289 h 444951"/>
                <a:gd name="connsiteX93" fmla="*/ 305983 w 607604"/>
                <a:gd name="connsiteY93" fmla="*/ 171955 h 444951"/>
                <a:gd name="connsiteX94" fmla="*/ 384837 w 607604"/>
                <a:gd name="connsiteY94" fmla="*/ 171955 h 444951"/>
                <a:gd name="connsiteX95" fmla="*/ 394894 w 607604"/>
                <a:gd name="connsiteY95" fmla="*/ 181997 h 444951"/>
                <a:gd name="connsiteX96" fmla="*/ 384837 w 607604"/>
                <a:gd name="connsiteY96" fmla="*/ 192128 h 444951"/>
                <a:gd name="connsiteX97" fmla="*/ 293701 w 607604"/>
                <a:gd name="connsiteY97" fmla="*/ 192128 h 444951"/>
                <a:gd name="connsiteX98" fmla="*/ 293701 w 607604"/>
                <a:gd name="connsiteY98" fmla="*/ 424690 h 444951"/>
                <a:gd name="connsiteX99" fmla="*/ 547885 w 607604"/>
                <a:gd name="connsiteY99" fmla="*/ 424690 h 444951"/>
                <a:gd name="connsiteX100" fmla="*/ 556963 w 607604"/>
                <a:gd name="connsiteY100" fmla="*/ 415625 h 444951"/>
                <a:gd name="connsiteX101" fmla="*/ 556963 w 607604"/>
                <a:gd name="connsiteY101" fmla="*/ 192128 h 444951"/>
                <a:gd name="connsiteX102" fmla="*/ 536671 w 607604"/>
                <a:gd name="connsiteY102" fmla="*/ 192128 h 444951"/>
                <a:gd name="connsiteX103" fmla="*/ 526525 w 607604"/>
                <a:gd name="connsiteY103" fmla="*/ 181997 h 444951"/>
                <a:gd name="connsiteX104" fmla="*/ 536671 w 607604"/>
                <a:gd name="connsiteY104" fmla="*/ 171955 h 444951"/>
                <a:gd name="connsiteX105" fmla="*/ 563905 w 607604"/>
                <a:gd name="connsiteY105" fmla="*/ 171955 h 444951"/>
                <a:gd name="connsiteX106" fmla="*/ 587134 w 607604"/>
                <a:gd name="connsiteY106" fmla="*/ 105306 h 444951"/>
                <a:gd name="connsiteX107" fmla="*/ 492972 w 607604"/>
                <a:gd name="connsiteY107" fmla="*/ 20261 h 444951"/>
                <a:gd name="connsiteX108" fmla="*/ 202565 w 607604"/>
                <a:gd name="connsiteY108" fmla="*/ 0 h 444951"/>
                <a:gd name="connsiteX109" fmla="*/ 211643 w 607604"/>
                <a:gd name="connsiteY109" fmla="*/ 0 h 444951"/>
                <a:gd name="connsiteX110" fmla="*/ 212088 w 607604"/>
                <a:gd name="connsiteY110" fmla="*/ 0 h 444951"/>
                <a:gd name="connsiteX111" fmla="*/ 212622 w 607604"/>
                <a:gd name="connsiteY111" fmla="*/ 0 h 444951"/>
                <a:gd name="connsiteX112" fmla="*/ 492972 w 607604"/>
                <a:gd name="connsiteY112" fmla="*/ 0 h 444951"/>
                <a:gd name="connsiteX113" fmla="*/ 607337 w 607604"/>
                <a:gd name="connsiteY113" fmla="*/ 104062 h 444951"/>
                <a:gd name="connsiteX114" fmla="*/ 577166 w 607604"/>
                <a:gd name="connsiteY114" fmla="*/ 187507 h 444951"/>
                <a:gd name="connsiteX115" fmla="*/ 577166 w 607604"/>
                <a:gd name="connsiteY115" fmla="*/ 415625 h 444951"/>
                <a:gd name="connsiteX116" fmla="*/ 575653 w 607604"/>
                <a:gd name="connsiteY116" fmla="*/ 424690 h 444951"/>
                <a:gd name="connsiteX117" fmla="*/ 597458 w 607604"/>
                <a:gd name="connsiteY117" fmla="*/ 424690 h 444951"/>
                <a:gd name="connsiteX118" fmla="*/ 607604 w 607604"/>
                <a:gd name="connsiteY118" fmla="*/ 434820 h 444951"/>
                <a:gd name="connsiteX119" fmla="*/ 597458 w 607604"/>
                <a:gd name="connsiteY119" fmla="*/ 444951 h 444951"/>
                <a:gd name="connsiteX120" fmla="*/ 547885 w 607604"/>
                <a:gd name="connsiteY120" fmla="*/ 444951 h 444951"/>
                <a:gd name="connsiteX121" fmla="*/ 283555 w 607604"/>
                <a:gd name="connsiteY121" fmla="*/ 444951 h 444951"/>
                <a:gd name="connsiteX122" fmla="*/ 59719 w 607604"/>
                <a:gd name="connsiteY122" fmla="*/ 444951 h 444951"/>
                <a:gd name="connsiteX123" fmla="*/ 10146 w 607604"/>
                <a:gd name="connsiteY123" fmla="*/ 444951 h 444951"/>
                <a:gd name="connsiteX124" fmla="*/ 0 w 607604"/>
                <a:gd name="connsiteY124" fmla="*/ 434820 h 444951"/>
                <a:gd name="connsiteX125" fmla="*/ 10146 w 607604"/>
                <a:gd name="connsiteY125" fmla="*/ 424690 h 444951"/>
                <a:gd name="connsiteX126" fmla="*/ 31951 w 607604"/>
                <a:gd name="connsiteY126" fmla="*/ 424690 h 444951"/>
                <a:gd name="connsiteX127" fmla="*/ 30349 w 607604"/>
                <a:gd name="connsiteY127" fmla="*/ 415625 h 444951"/>
                <a:gd name="connsiteX128" fmla="*/ 30349 w 607604"/>
                <a:gd name="connsiteY128" fmla="*/ 187507 h 444951"/>
                <a:gd name="connsiteX129" fmla="*/ 445 w 607604"/>
                <a:gd name="connsiteY129" fmla="*/ 101662 h 444951"/>
                <a:gd name="connsiteX130" fmla="*/ 94696 w 607604"/>
                <a:gd name="connsiteY130" fmla="*/ 1244 h 444951"/>
                <a:gd name="connsiteX131" fmla="*/ 161981 w 607604"/>
                <a:gd name="connsiteY131" fmla="*/ 12263 h 444951"/>
                <a:gd name="connsiteX132" fmla="*/ 198293 w 607604"/>
                <a:gd name="connsiteY132" fmla="*/ 977 h 444951"/>
                <a:gd name="connsiteX133" fmla="*/ 202565 w 607604"/>
                <a:gd name="connsiteY133" fmla="*/ 0 h 44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</a:cxnLst>
              <a:rect l="l" t="t" r="r" b="b"/>
              <a:pathLst>
                <a:path w="607604" h="444951">
                  <a:moveTo>
                    <a:pt x="225705" y="346754"/>
                  </a:moveTo>
                  <a:lnTo>
                    <a:pt x="215648" y="356885"/>
                  </a:lnTo>
                  <a:cubicBezTo>
                    <a:pt x="211643" y="360795"/>
                    <a:pt x="211643" y="367193"/>
                    <a:pt x="215648" y="371192"/>
                  </a:cubicBezTo>
                  <a:cubicBezTo>
                    <a:pt x="217606" y="373147"/>
                    <a:pt x="220187" y="374125"/>
                    <a:pt x="222768" y="374125"/>
                  </a:cubicBezTo>
                  <a:cubicBezTo>
                    <a:pt x="225349" y="374125"/>
                    <a:pt x="227930" y="373147"/>
                    <a:pt x="229977" y="371192"/>
                  </a:cubicBezTo>
                  <a:lnTo>
                    <a:pt x="240034" y="361062"/>
                  </a:lnTo>
                  <a:cubicBezTo>
                    <a:pt x="244039" y="357063"/>
                    <a:pt x="244039" y="350753"/>
                    <a:pt x="240034" y="346754"/>
                  </a:cubicBezTo>
                  <a:cubicBezTo>
                    <a:pt x="236118" y="342844"/>
                    <a:pt x="229710" y="342844"/>
                    <a:pt x="225705" y="346754"/>
                  </a:cubicBezTo>
                  <a:close/>
                  <a:moveTo>
                    <a:pt x="80990" y="293257"/>
                  </a:moveTo>
                  <a:cubicBezTo>
                    <a:pt x="75383" y="293257"/>
                    <a:pt x="70844" y="297789"/>
                    <a:pt x="70844" y="303388"/>
                  </a:cubicBezTo>
                  <a:lnTo>
                    <a:pt x="70844" y="394386"/>
                  </a:lnTo>
                  <a:cubicBezTo>
                    <a:pt x="70844" y="399985"/>
                    <a:pt x="75383" y="404428"/>
                    <a:pt x="80990" y="404428"/>
                  </a:cubicBezTo>
                  <a:lnTo>
                    <a:pt x="141777" y="404428"/>
                  </a:lnTo>
                  <a:cubicBezTo>
                    <a:pt x="147384" y="404428"/>
                    <a:pt x="151923" y="399985"/>
                    <a:pt x="151923" y="394386"/>
                  </a:cubicBezTo>
                  <a:cubicBezTo>
                    <a:pt x="151923" y="388788"/>
                    <a:pt x="147384" y="384256"/>
                    <a:pt x="141777" y="384256"/>
                  </a:cubicBezTo>
                  <a:lnTo>
                    <a:pt x="91136" y="384256"/>
                  </a:lnTo>
                  <a:lnTo>
                    <a:pt x="91136" y="303388"/>
                  </a:lnTo>
                  <a:cubicBezTo>
                    <a:pt x="91136" y="297789"/>
                    <a:pt x="86597" y="293257"/>
                    <a:pt x="80990" y="293257"/>
                  </a:cubicBezTo>
                  <a:close/>
                  <a:moveTo>
                    <a:pt x="124511" y="255756"/>
                  </a:moveTo>
                  <a:cubicBezTo>
                    <a:pt x="120506" y="259755"/>
                    <a:pt x="120506" y="266064"/>
                    <a:pt x="124511" y="270063"/>
                  </a:cubicBezTo>
                  <a:lnTo>
                    <a:pt x="134568" y="280194"/>
                  </a:lnTo>
                  <a:cubicBezTo>
                    <a:pt x="136615" y="282149"/>
                    <a:pt x="139196" y="283126"/>
                    <a:pt x="141777" y="283126"/>
                  </a:cubicBezTo>
                  <a:cubicBezTo>
                    <a:pt x="144358" y="283126"/>
                    <a:pt x="146939" y="282149"/>
                    <a:pt x="148897" y="280194"/>
                  </a:cubicBezTo>
                  <a:cubicBezTo>
                    <a:pt x="152902" y="276195"/>
                    <a:pt x="152902" y="269796"/>
                    <a:pt x="148897" y="265886"/>
                  </a:cubicBezTo>
                  <a:lnTo>
                    <a:pt x="138840" y="255756"/>
                  </a:lnTo>
                  <a:cubicBezTo>
                    <a:pt x="134835" y="251846"/>
                    <a:pt x="128427" y="251846"/>
                    <a:pt x="124511" y="255756"/>
                  </a:cubicBezTo>
                  <a:close/>
                  <a:moveTo>
                    <a:pt x="232914" y="181997"/>
                  </a:moveTo>
                  <a:cubicBezTo>
                    <a:pt x="227307" y="181997"/>
                    <a:pt x="222768" y="186529"/>
                    <a:pt x="222768" y="192128"/>
                  </a:cubicBezTo>
                  <a:lnTo>
                    <a:pt x="222768" y="202258"/>
                  </a:lnTo>
                  <a:cubicBezTo>
                    <a:pt x="222768" y="207857"/>
                    <a:pt x="227307" y="212389"/>
                    <a:pt x="232914" y="212389"/>
                  </a:cubicBezTo>
                  <a:cubicBezTo>
                    <a:pt x="238521" y="212389"/>
                    <a:pt x="243060" y="207857"/>
                    <a:pt x="243060" y="202258"/>
                  </a:cubicBezTo>
                  <a:lnTo>
                    <a:pt x="243060" y="192128"/>
                  </a:lnTo>
                  <a:cubicBezTo>
                    <a:pt x="243060" y="186529"/>
                    <a:pt x="238521" y="181997"/>
                    <a:pt x="232914" y="181997"/>
                  </a:cubicBezTo>
                  <a:close/>
                  <a:moveTo>
                    <a:pt x="425319" y="171933"/>
                  </a:moveTo>
                  <a:lnTo>
                    <a:pt x="445527" y="171933"/>
                  </a:lnTo>
                  <a:cubicBezTo>
                    <a:pt x="451135" y="171933"/>
                    <a:pt x="455675" y="176378"/>
                    <a:pt x="455675" y="181980"/>
                  </a:cubicBezTo>
                  <a:cubicBezTo>
                    <a:pt x="455675" y="187581"/>
                    <a:pt x="451135" y="192115"/>
                    <a:pt x="445527" y="192115"/>
                  </a:cubicBezTo>
                  <a:lnTo>
                    <a:pt x="425319" y="192115"/>
                  </a:lnTo>
                  <a:cubicBezTo>
                    <a:pt x="419710" y="192115"/>
                    <a:pt x="415170" y="187581"/>
                    <a:pt x="415170" y="181980"/>
                  </a:cubicBezTo>
                  <a:cubicBezTo>
                    <a:pt x="415170" y="176378"/>
                    <a:pt x="419710" y="171933"/>
                    <a:pt x="425319" y="171933"/>
                  </a:cubicBezTo>
                  <a:close/>
                  <a:moveTo>
                    <a:pt x="124511" y="154626"/>
                  </a:moveTo>
                  <a:cubicBezTo>
                    <a:pt x="120506" y="158625"/>
                    <a:pt x="120506" y="165024"/>
                    <a:pt x="124511" y="168934"/>
                  </a:cubicBezTo>
                  <a:lnTo>
                    <a:pt x="134568" y="179064"/>
                  </a:lnTo>
                  <a:cubicBezTo>
                    <a:pt x="136615" y="181019"/>
                    <a:pt x="139196" y="181997"/>
                    <a:pt x="141777" y="181997"/>
                  </a:cubicBezTo>
                  <a:cubicBezTo>
                    <a:pt x="144358" y="181997"/>
                    <a:pt x="146939" y="181019"/>
                    <a:pt x="148897" y="179064"/>
                  </a:cubicBezTo>
                  <a:cubicBezTo>
                    <a:pt x="152902" y="175065"/>
                    <a:pt x="152902" y="168756"/>
                    <a:pt x="148897" y="164757"/>
                  </a:cubicBezTo>
                  <a:lnTo>
                    <a:pt x="138840" y="154626"/>
                  </a:lnTo>
                  <a:cubicBezTo>
                    <a:pt x="134835" y="150716"/>
                    <a:pt x="128427" y="150716"/>
                    <a:pt x="124511" y="154626"/>
                  </a:cubicBezTo>
                  <a:close/>
                  <a:moveTo>
                    <a:pt x="202565" y="101129"/>
                  </a:moveTo>
                  <a:cubicBezTo>
                    <a:pt x="196958" y="101129"/>
                    <a:pt x="192419" y="105661"/>
                    <a:pt x="192419" y="111260"/>
                  </a:cubicBezTo>
                  <a:cubicBezTo>
                    <a:pt x="192419" y="116858"/>
                    <a:pt x="196958" y="121390"/>
                    <a:pt x="202565" y="121390"/>
                  </a:cubicBezTo>
                  <a:lnTo>
                    <a:pt x="212622" y="121390"/>
                  </a:lnTo>
                  <a:cubicBezTo>
                    <a:pt x="218229" y="121390"/>
                    <a:pt x="222768" y="116858"/>
                    <a:pt x="222768" y="111260"/>
                  </a:cubicBezTo>
                  <a:cubicBezTo>
                    <a:pt x="222768" y="105661"/>
                    <a:pt x="218229" y="101129"/>
                    <a:pt x="212622" y="101129"/>
                  </a:cubicBezTo>
                  <a:close/>
                  <a:moveTo>
                    <a:pt x="73870" y="83889"/>
                  </a:moveTo>
                  <a:lnTo>
                    <a:pt x="63724" y="94020"/>
                  </a:lnTo>
                  <a:cubicBezTo>
                    <a:pt x="59808" y="97930"/>
                    <a:pt x="59808" y="104328"/>
                    <a:pt x="63724" y="108327"/>
                  </a:cubicBezTo>
                  <a:cubicBezTo>
                    <a:pt x="65682" y="110282"/>
                    <a:pt x="68263" y="111260"/>
                    <a:pt x="70844" y="111260"/>
                  </a:cubicBezTo>
                  <a:cubicBezTo>
                    <a:pt x="73514" y="111260"/>
                    <a:pt x="76095" y="110282"/>
                    <a:pt x="78053" y="108327"/>
                  </a:cubicBezTo>
                  <a:lnTo>
                    <a:pt x="88199" y="98196"/>
                  </a:lnTo>
                  <a:cubicBezTo>
                    <a:pt x="92115" y="94197"/>
                    <a:pt x="92115" y="87799"/>
                    <a:pt x="88199" y="83889"/>
                  </a:cubicBezTo>
                  <a:cubicBezTo>
                    <a:pt x="84194" y="79890"/>
                    <a:pt x="77786" y="79890"/>
                    <a:pt x="73870" y="83889"/>
                  </a:cubicBezTo>
                  <a:close/>
                  <a:moveTo>
                    <a:pt x="276613" y="20261"/>
                  </a:moveTo>
                  <a:cubicBezTo>
                    <a:pt x="277236" y="20705"/>
                    <a:pt x="277859" y="21239"/>
                    <a:pt x="278482" y="21772"/>
                  </a:cubicBezTo>
                  <a:cubicBezTo>
                    <a:pt x="280351" y="23105"/>
                    <a:pt x="282220" y="24616"/>
                    <a:pt x="284000" y="26126"/>
                  </a:cubicBezTo>
                  <a:cubicBezTo>
                    <a:pt x="285958" y="27726"/>
                    <a:pt x="287916" y="29503"/>
                    <a:pt x="289785" y="31280"/>
                  </a:cubicBezTo>
                  <a:cubicBezTo>
                    <a:pt x="291298" y="32791"/>
                    <a:pt x="292900" y="34302"/>
                    <a:pt x="294413" y="35901"/>
                  </a:cubicBezTo>
                  <a:cubicBezTo>
                    <a:pt x="295748" y="37412"/>
                    <a:pt x="297083" y="38923"/>
                    <a:pt x="298329" y="40522"/>
                  </a:cubicBezTo>
                  <a:cubicBezTo>
                    <a:pt x="299486" y="41855"/>
                    <a:pt x="300554" y="43277"/>
                    <a:pt x="301622" y="44699"/>
                  </a:cubicBezTo>
                  <a:cubicBezTo>
                    <a:pt x="302779" y="46299"/>
                    <a:pt x="304025" y="47809"/>
                    <a:pt x="305093" y="49409"/>
                  </a:cubicBezTo>
                  <a:cubicBezTo>
                    <a:pt x="306962" y="52164"/>
                    <a:pt x="308653" y="55008"/>
                    <a:pt x="310255" y="57851"/>
                  </a:cubicBezTo>
                  <a:cubicBezTo>
                    <a:pt x="311056" y="59273"/>
                    <a:pt x="311679" y="60695"/>
                    <a:pt x="312391" y="62117"/>
                  </a:cubicBezTo>
                  <a:cubicBezTo>
                    <a:pt x="313548" y="64339"/>
                    <a:pt x="314527" y="66560"/>
                    <a:pt x="315506" y="68871"/>
                  </a:cubicBezTo>
                  <a:cubicBezTo>
                    <a:pt x="316040" y="70115"/>
                    <a:pt x="316574" y="71359"/>
                    <a:pt x="317019" y="72692"/>
                  </a:cubicBezTo>
                  <a:cubicBezTo>
                    <a:pt x="318354" y="76247"/>
                    <a:pt x="319600" y="79890"/>
                    <a:pt x="320579" y="83711"/>
                  </a:cubicBezTo>
                  <a:cubicBezTo>
                    <a:pt x="320668" y="84156"/>
                    <a:pt x="320757" y="84689"/>
                    <a:pt x="320846" y="85133"/>
                  </a:cubicBezTo>
                  <a:cubicBezTo>
                    <a:pt x="321736" y="88688"/>
                    <a:pt x="322359" y="92242"/>
                    <a:pt x="322893" y="95886"/>
                  </a:cubicBezTo>
                  <a:cubicBezTo>
                    <a:pt x="322982" y="96775"/>
                    <a:pt x="323160" y="97752"/>
                    <a:pt x="323249" y="98730"/>
                  </a:cubicBezTo>
                  <a:cubicBezTo>
                    <a:pt x="323338" y="99707"/>
                    <a:pt x="323516" y="100685"/>
                    <a:pt x="323605" y="101662"/>
                  </a:cubicBezTo>
                  <a:cubicBezTo>
                    <a:pt x="323783" y="103795"/>
                    <a:pt x="323783" y="105839"/>
                    <a:pt x="323872" y="107972"/>
                  </a:cubicBezTo>
                  <a:cubicBezTo>
                    <a:pt x="323872" y="109038"/>
                    <a:pt x="324050" y="110104"/>
                    <a:pt x="324050" y="111260"/>
                  </a:cubicBezTo>
                  <a:cubicBezTo>
                    <a:pt x="324050" y="111704"/>
                    <a:pt x="323961" y="112148"/>
                    <a:pt x="323961" y="112504"/>
                  </a:cubicBezTo>
                  <a:cubicBezTo>
                    <a:pt x="323961" y="113837"/>
                    <a:pt x="323872" y="115170"/>
                    <a:pt x="323783" y="116414"/>
                  </a:cubicBezTo>
                  <a:cubicBezTo>
                    <a:pt x="323694" y="118991"/>
                    <a:pt x="323516" y="121568"/>
                    <a:pt x="323249" y="124056"/>
                  </a:cubicBezTo>
                  <a:cubicBezTo>
                    <a:pt x="323071" y="125212"/>
                    <a:pt x="322893" y="126278"/>
                    <a:pt x="322715" y="127344"/>
                  </a:cubicBezTo>
                  <a:cubicBezTo>
                    <a:pt x="322359" y="130099"/>
                    <a:pt x="321914" y="132854"/>
                    <a:pt x="321291" y="135520"/>
                  </a:cubicBezTo>
                  <a:cubicBezTo>
                    <a:pt x="321113" y="136409"/>
                    <a:pt x="320846" y="137297"/>
                    <a:pt x="320668" y="138186"/>
                  </a:cubicBezTo>
                  <a:cubicBezTo>
                    <a:pt x="319956" y="141030"/>
                    <a:pt x="319066" y="143873"/>
                    <a:pt x="318176" y="146717"/>
                  </a:cubicBezTo>
                  <a:cubicBezTo>
                    <a:pt x="317909" y="147428"/>
                    <a:pt x="317642" y="148139"/>
                    <a:pt x="317375" y="148850"/>
                  </a:cubicBezTo>
                  <a:cubicBezTo>
                    <a:pt x="316396" y="151783"/>
                    <a:pt x="315239" y="154626"/>
                    <a:pt x="313904" y="157381"/>
                  </a:cubicBezTo>
                  <a:cubicBezTo>
                    <a:pt x="313637" y="158003"/>
                    <a:pt x="313370" y="158625"/>
                    <a:pt x="313103" y="159247"/>
                  </a:cubicBezTo>
                  <a:cubicBezTo>
                    <a:pt x="311679" y="162091"/>
                    <a:pt x="310166" y="164846"/>
                    <a:pt x="308564" y="167601"/>
                  </a:cubicBezTo>
                  <a:cubicBezTo>
                    <a:pt x="308297" y="168134"/>
                    <a:pt x="307941" y="168756"/>
                    <a:pt x="307585" y="169289"/>
                  </a:cubicBezTo>
                  <a:cubicBezTo>
                    <a:pt x="307051" y="170178"/>
                    <a:pt x="306517" y="171066"/>
                    <a:pt x="305983" y="171955"/>
                  </a:cubicBezTo>
                  <a:lnTo>
                    <a:pt x="384837" y="171955"/>
                  </a:lnTo>
                  <a:cubicBezTo>
                    <a:pt x="390355" y="171955"/>
                    <a:pt x="394894" y="176398"/>
                    <a:pt x="394894" y="181997"/>
                  </a:cubicBezTo>
                  <a:cubicBezTo>
                    <a:pt x="394894" y="187595"/>
                    <a:pt x="390355" y="192128"/>
                    <a:pt x="384837" y="192128"/>
                  </a:cubicBezTo>
                  <a:lnTo>
                    <a:pt x="293701" y="192128"/>
                  </a:lnTo>
                  <a:lnTo>
                    <a:pt x="293701" y="424690"/>
                  </a:lnTo>
                  <a:lnTo>
                    <a:pt x="547885" y="424690"/>
                  </a:lnTo>
                  <a:cubicBezTo>
                    <a:pt x="552869" y="424690"/>
                    <a:pt x="556963" y="420602"/>
                    <a:pt x="556963" y="415625"/>
                  </a:cubicBezTo>
                  <a:lnTo>
                    <a:pt x="556963" y="192128"/>
                  </a:lnTo>
                  <a:lnTo>
                    <a:pt x="536671" y="192128"/>
                  </a:lnTo>
                  <a:cubicBezTo>
                    <a:pt x="531064" y="192128"/>
                    <a:pt x="526525" y="187595"/>
                    <a:pt x="526525" y="181997"/>
                  </a:cubicBezTo>
                  <a:cubicBezTo>
                    <a:pt x="526525" y="176398"/>
                    <a:pt x="531064" y="171955"/>
                    <a:pt x="536671" y="171955"/>
                  </a:cubicBezTo>
                  <a:lnTo>
                    <a:pt x="563905" y="171955"/>
                  </a:lnTo>
                  <a:cubicBezTo>
                    <a:pt x="580192" y="153738"/>
                    <a:pt x="588647" y="129833"/>
                    <a:pt x="587134" y="105306"/>
                  </a:cubicBezTo>
                  <a:cubicBezTo>
                    <a:pt x="584108" y="57585"/>
                    <a:pt x="542723" y="20261"/>
                    <a:pt x="492972" y="20261"/>
                  </a:cubicBezTo>
                  <a:close/>
                  <a:moveTo>
                    <a:pt x="202565" y="0"/>
                  </a:moveTo>
                  <a:lnTo>
                    <a:pt x="211643" y="0"/>
                  </a:lnTo>
                  <a:lnTo>
                    <a:pt x="212088" y="0"/>
                  </a:lnTo>
                  <a:lnTo>
                    <a:pt x="212622" y="0"/>
                  </a:lnTo>
                  <a:lnTo>
                    <a:pt x="492972" y="0"/>
                  </a:lnTo>
                  <a:cubicBezTo>
                    <a:pt x="553403" y="0"/>
                    <a:pt x="603688" y="45766"/>
                    <a:pt x="607337" y="104062"/>
                  </a:cubicBezTo>
                  <a:cubicBezTo>
                    <a:pt x="609295" y="134987"/>
                    <a:pt x="598348" y="165112"/>
                    <a:pt x="577166" y="187507"/>
                  </a:cubicBezTo>
                  <a:lnTo>
                    <a:pt x="577166" y="415625"/>
                  </a:lnTo>
                  <a:cubicBezTo>
                    <a:pt x="577166" y="418824"/>
                    <a:pt x="576543" y="421846"/>
                    <a:pt x="575653" y="424690"/>
                  </a:cubicBezTo>
                  <a:lnTo>
                    <a:pt x="597458" y="424690"/>
                  </a:lnTo>
                  <a:cubicBezTo>
                    <a:pt x="603065" y="424690"/>
                    <a:pt x="607604" y="429222"/>
                    <a:pt x="607604" y="434820"/>
                  </a:cubicBezTo>
                  <a:cubicBezTo>
                    <a:pt x="607604" y="440419"/>
                    <a:pt x="603065" y="444951"/>
                    <a:pt x="597458" y="444951"/>
                  </a:cubicBezTo>
                  <a:lnTo>
                    <a:pt x="547885" y="444951"/>
                  </a:lnTo>
                  <a:lnTo>
                    <a:pt x="283555" y="444951"/>
                  </a:lnTo>
                  <a:lnTo>
                    <a:pt x="59719" y="444951"/>
                  </a:lnTo>
                  <a:lnTo>
                    <a:pt x="10146" y="444951"/>
                  </a:lnTo>
                  <a:cubicBezTo>
                    <a:pt x="4539" y="444951"/>
                    <a:pt x="0" y="440419"/>
                    <a:pt x="0" y="434820"/>
                  </a:cubicBezTo>
                  <a:cubicBezTo>
                    <a:pt x="0" y="429222"/>
                    <a:pt x="4539" y="424690"/>
                    <a:pt x="10146" y="424690"/>
                  </a:cubicBezTo>
                  <a:lnTo>
                    <a:pt x="31951" y="424690"/>
                  </a:lnTo>
                  <a:cubicBezTo>
                    <a:pt x="31061" y="421846"/>
                    <a:pt x="30349" y="418824"/>
                    <a:pt x="30349" y="415625"/>
                  </a:cubicBezTo>
                  <a:lnTo>
                    <a:pt x="30349" y="187507"/>
                  </a:lnTo>
                  <a:cubicBezTo>
                    <a:pt x="8633" y="164490"/>
                    <a:pt x="-2225" y="133476"/>
                    <a:pt x="445" y="101662"/>
                  </a:cubicBezTo>
                  <a:cubicBezTo>
                    <a:pt x="4628" y="50920"/>
                    <a:pt x="44322" y="8709"/>
                    <a:pt x="94696" y="1244"/>
                  </a:cubicBezTo>
                  <a:cubicBezTo>
                    <a:pt x="118103" y="-2222"/>
                    <a:pt x="141243" y="1599"/>
                    <a:pt x="161981" y="12263"/>
                  </a:cubicBezTo>
                  <a:cubicBezTo>
                    <a:pt x="173462" y="6398"/>
                    <a:pt x="185744" y="2666"/>
                    <a:pt x="198293" y="977"/>
                  </a:cubicBezTo>
                  <a:cubicBezTo>
                    <a:pt x="199628" y="444"/>
                    <a:pt x="200963" y="0"/>
                    <a:pt x="20256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稻壳儿TOP_PPT-4"/>
          <p:cNvGrpSpPr/>
          <p:nvPr/>
        </p:nvGrpSpPr>
        <p:grpSpPr>
          <a:xfrm>
            <a:off x="8554046" y="2437799"/>
            <a:ext cx="2639993" cy="1228739"/>
            <a:chOff x="8080144" y="2110391"/>
            <a:chExt cx="2639993" cy="1228739"/>
          </a:xfrm>
        </p:grpSpPr>
        <p:sp>
          <p:nvSpPr>
            <p:cNvPr id="23" name="稻壳儿TOP_PPT-4-1"/>
            <p:cNvSpPr/>
            <p:nvPr/>
          </p:nvSpPr>
          <p:spPr>
            <a:xfrm>
              <a:off x="8080144" y="2110391"/>
              <a:ext cx="21158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1">
                <a:defRPr/>
              </a:pPr>
              <a:r>
                <a:rPr lang="en-US" altLang="zh-CN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03</a:t>
              </a:r>
              <a:endParaRPr lang="en-US" altLang="ko-KR" sz="28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稻壳儿TOP_PPT-4-2"/>
            <p:cNvSpPr/>
            <p:nvPr/>
          </p:nvSpPr>
          <p:spPr>
            <a:xfrm>
              <a:off x="8080144" y="2600466"/>
              <a:ext cx="2639993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1">
                <a:lnSpc>
                  <a:spcPct val="150000"/>
                </a:lnSpc>
                <a:defRPr/>
              </a:pPr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自我催吐。用手指或筷子按压、刺激舌根部，使之产生呕吐。</a:t>
              </a:r>
            </a:p>
          </p:txBody>
        </p:sp>
      </p:grpSp>
      <p:grpSp>
        <p:nvGrpSpPr>
          <p:cNvPr id="25" name="稻壳儿TOP_PPT-5"/>
          <p:cNvGrpSpPr/>
          <p:nvPr/>
        </p:nvGrpSpPr>
        <p:grpSpPr>
          <a:xfrm>
            <a:off x="8554046" y="4830145"/>
            <a:ext cx="2639993" cy="1228739"/>
            <a:chOff x="8080144" y="2110391"/>
            <a:chExt cx="2639993" cy="1228739"/>
          </a:xfrm>
        </p:grpSpPr>
        <p:sp>
          <p:nvSpPr>
            <p:cNvPr id="26" name="稻壳儿TOP_PPT-5-1"/>
            <p:cNvSpPr/>
            <p:nvPr/>
          </p:nvSpPr>
          <p:spPr>
            <a:xfrm>
              <a:off x="8080144" y="2110391"/>
              <a:ext cx="21158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1">
                <a:defRPr/>
              </a:pPr>
              <a:r>
                <a:rPr lang="en-US" altLang="zh-CN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04</a:t>
              </a:r>
              <a:endParaRPr lang="en-US" altLang="ko-KR" sz="28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稻壳儿TOP_PPT-5-2"/>
            <p:cNvSpPr/>
            <p:nvPr/>
          </p:nvSpPr>
          <p:spPr>
            <a:xfrm>
              <a:off x="8080144" y="2600466"/>
              <a:ext cx="2639993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1">
                <a:lnSpc>
                  <a:spcPct val="150000"/>
                </a:lnSpc>
                <a:defRPr/>
              </a:pPr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大量饮开水或茶水、糖盐水，以稀释毒物，促进毒物排泄。</a:t>
              </a:r>
            </a:p>
          </p:txBody>
        </p:sp>
      </p:grpSp>
      <p:grpSp>
        <p:nvGrpSpPr>
          <p:cNvPr id="28" name="稻壳儿TOP_PPT-6"/>
          <p:cNvGrpSpPr/>
          <p:nvPr/>
        </p:nvGrpSpPr>
        <p:grpSpPr>
          <a:xfrm>
            <a:off x="929962" y="1800608"/>
            <a:ext cx="2639993" cy="878066"/>
            <a:chOff x="8080144" y="2110391"/>
            <a:chExt cx="2639993" cy="878066"/>
          </a:xfrm>
        </p:grpSpPr>
        <p:sp>
          <p:nvSpPr>
            <p:cNvPr id="29" name="稻壳儿TOP_PPT-6-1"/>
            <p:cNvSpPr/>
            <p:nvPr/>
          </p:nvSpPr>
          <p:spPr>
            <a:xfrm>
              <a:off x="8604285" y="2110391"/>
              <a:ext cx="21158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latinLnBrk="1">
                <a:defRPr/>
              </a:pPr>
              <a:r>
                <a:rPr lang="en-US" altLang="zh-CN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01</a:t>
              </a:r>
              <a:endParaRPr lang="en-US" altLang="ko-KR" sz="28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稻壳儿TOP_PPT-6-2"/>
            <p:cNvSpPr/>
            <p:nvPr/>
          </p:nvSpPr>
          <p:spPr>
            <a:xfrm>
              <a:off x="8080144" y="2600466"/>
              <a:ext cx="2639993" cy="3879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latinLnBrk="1">
                <a:lnSpc>
                  <a:spcPct val="150000"/>
                </a:lnSpc>
                <a:defRPr/>
              </a:pPr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拨打</a:t>
              </a:r>
              <a:r>
                <a:rPr lang="en-US" altLang="zh-CN" sz="1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120</a:t>
              </a:r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，迅速送医院就医</a:t>
              </a:r>
            </a:p>
          </p:txBody>
        </p:sp>
      </p:grpSp>
      <p:grpSp>
        <p:nvGrpSpPr>
          <p:cNvPr id="31" name="稻壳儿TOP_PPT-7"/>
          <p:cNvGrpSpPr/>
          <p:nvPr/>
        </p:nvGrpSpPr>
        <p:grpSpPr>
          <a:xfrm>
            <a:off x="929962" y="3951141"/>
            <a:ext cx="2639993" cy="1228739"/>
            <a:chOff x="8080144" y="2110391"/>
            <a:chExt cx="2639993" cy="1228739"/>
          </a:xfrm>
        </p:grpSpPr>
        <p:sp>
          <p:nvSpPr>
            <p:cNvPr id="32" name="稻壳儿TOP_PPT-7-1"/>
            <p:cNvSpPr/>
            <p:nvPr/>
          </p:nvSpPr>
          <p:spPr>
            <a:xfrm>
              <a:off x="8604285" y="2110391"/>
              <a:ext cx="21158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latinLnBrk="1">
                <a:defRPr/>
              </a:pPr>
              <a:r>
                <a:rPr lang="en-US" altLang="zh-CN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02</a:t>
              </a:r>
              <a:endParaRPr lang="en-US" altLang="ko-KR" sz="28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稻壳儿TOP_PPT-7-2"/>
            <p:cNvSpPr/>
            <p:nvPr/>
          </p:nvSpPr>
          <p:spPr>
            <a:xfrm>
              <a:off x="8080144" y="2600466"/>
              <a:ext cx="2639993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latinLnBrk="1">
                <a:lnSpc>
                  <a:spcPct val="150000"/>
                </a:lnSpc>
                <a:defRPr/>
              </a:pPr>
              <a:r>
                <a:rPr lang="zh-CN" altLang="en-US" sz="1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保留剩余食物及患者呕吐或排泄物，并迅速通知卫生单位。</a:t>
              </a: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777" y="2738908"/>
            <a:ext cx="3957624" cy="4138182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63700" y="0"/>
            <a:ext cx="10528300" cy="6642100"/>
          </a:xfrm>
          <a:custGeom>
            <a:avLst/>
            <a:gdLst>
              <a:gd name="connsiteX0" fmla="*/ 0 w 10528300"/>
              <a:gd name="connsiteY0" fmla="*/ 0 h 6642100"/>
              <a:gd name="connsiteX1" fmla="*/ 10528300 w 10528300"/>
              <a:gd name="connsiteY1" fmla="*/ 0 h 6642100"/>
              <a:gd name="connsiteX2" fmla="*/ 10528300 w 10528300"/>
              <a:gd name="connsiteY2" fmla="*/ 6642100 h 6642100"/>
              <a:gd name="connsiteX3" fmla="*/ 0 w 10528300"/>
              <a:gd name="connsiteY3" fmla="*/ 6642100 h 664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28300" h="6642100">
                <a:moveTo>
                  <a:pt x="0" y="0"/>
                </a:moveTo>
                <a:lnTo>
                  <a:pt x="10528300" y="0"/>
                </a:lnTo>
                <a:lnTo>
                  <a:pt x="10528300" y="6642100"/>
                </a:lnTo>
                <a:lnTo>
                  <a:pt x="0" y="664210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386379">
            <a:off x="9182226" y="1299135"/>
            <a:ext cx="1180631" cy="165996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03076">
            <a:off x="2796710" y="563039"/>
            <a:ext cx="1626614" cy="120738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873664">
            <a:off x="385010" y="460965"/>
            <a:ext cx="1252772" cy="1252772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6934200" y="-6477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63A6FA"/>
              </a:gs>
              <a:gs pos="70000">
                <a:srgbClr val="528EFA"/>
              </a:gs>
            </a:gsLst>
            <a:lin ang="5400000" scaled="1"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7497" y="431797"/>
            <a:ext cx="1384303" cy="1384303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85150">
            <a:off x="5416425" y="4965697"/>
            <a:ext cx="2254376" cy="2254376"/>
          </a:xfrm>
          <a:prstGeom prst="rect">
            <a:avLst/>
          </a:prstGeom>
        </p:spPr>
      </p:pic>
      <p:pic>
        <p:nvPicPr>
          <p:cNvPr id="42" name="稻壳儿TOP_PPT-2"/>
          <p:cNvPicPr>
            <a:picLocks noChangeAspect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083" y="3563089"/>
            <a:ext cx="4356030" cy="3287351"/>
          </a:xfrm>
          <a:prstGeom prst="rect">
            <a:avLst/>
          </a:prstGeom>
        </p:spPr>
      </p:pic>
      <p:sp>
        <p:nvSpPr>
          <p:cNvPr id="17" name="稻壳儿TOP_PPT-4"/>
          <p:cNvSpPr/>
          <p:nvPr/>
        </p:nvSpPr>
        <p:spPr>
          <a:xfrm>
            <a:off x="2565468" y="3766938"/>
            <a:ext cx="6359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生活中哪些食品不能搭配？</a:t>
            </a:r>
            <a:endParaRPr lang="en-US" altLang="zh-CN" sz="4000" b="1"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5290442" y="2321621"/>
            <a:ext cx="1066800" cy="1038637"/>
          </a:xfrm>
          <a:prstGeom prst="ellipse">
            <a:avLst/>
          </a:prstGeom>
          <a:solidFill>
            <a:srgbClr val="A0E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稻壳儿TOP_PPT-4"/>
          <p:cNvSpPr/>
          <p:nvPr/>
        </p:nvSpPr>
        <p:spPr>
          <a:xfrm>
            <a:off x="5473425" y="2536138"/>
            <a:ext cx="7008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40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06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TOP_PPT-2"/>
          <p:cNvGrpSpPr/>
          <p:nvPr/>
        </p:nvGrpSpPr>
        <p:grpSpPr>
          <a:xfrm>
            <a:off x="612661" y="630337"/>
            <a:ext cx="4763409" cy="673100"/>
            <a:chOff x="-3251200" y="-3136900"/>
            <a:chExt cx="4763409" cy="673100"/>
          </a:xfrm>
        </p:grpSpPr>
        <p:sp>
          <p:nvSpPr>
            <p:cNvPr id="9" name="稻壳儿TOP_PPT-2-1"/>
            <p:cNvSpPr/>
            <p:nvPr/>
          </p:nvSpPr>
          <p:spPr>
            <a:xfrm>
              <a:off x="-3251200" y="-3136900"/>
              <a:ext cx="673100" cy="673100"/>
            </a:xfrm>
            <a:prstGeom prst="roundRect">
              <a:avLst/>
            </a:prstGeom>
            <a:solidFill>
              <a:srgbClr val="A0E5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>
                  <a:cs typeface="+mn-ea"/>
                  <a:sym typeface="+mn-lt"/>
                </a:rPr>
                <a:t>6</a:t>
              </a:r>
              <a:endParaRPr lang="zh-CN" altLang="en-US" sz="3200">
                <a:cs typeface="+mn-ea"/>
                <a:sym typeface="+mn-lt"/>
              </a:endParaRPr>
            </a:p>
          </p:txBody>
        </p:sp>
        <p:sp>
          <p:nvSpPr>
            <p:cNvPr id="10" name="稻壳儿TOP_PPT-2-2"/>
            <p:cNvSpPr/>
            <p:nvPr/>
          </p:nvSpPr>
          <p:spPr>
            <a:xfrm>
              <a:off x="-2484398" y="-3061960"/>
              <a:ext cx="399660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>
                  <a:cs typeface="+mn-ea"/>
                  <a:sym typeface="+mn-lt"/>
                </a:rPr>
                <a:t>生活中哪些食品不能搭配 </a:t>
              </a:r>
            </a:p>
          </p:txBody>
        </p:sp>
      </p:grpSp>
      <p:pic>
        <p:nvPicPr>
          <p:cNvPr id="6" name="稻壳儿TOP_PPT-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7419" y="1692474"/>
            <a:ext cx="6704762" cy="4676190"/>
          </a:xfrm>
          <a:prstGeom prst="rect">
            <a:avLst/>
          </a:prstGeom>
        </p:spPr>
      </p:pic>
      <p:grpSp>
        <p:nvGrpSpPr>
          <p:cNvPr id="7" name="稻壳儿TOP_PPT-4"/>
          <p:cNvGrpSpPr/>
          <p:nvPr/>
        </p:nvGrpSpPr>
        <p:grpSpPr>
          <a:xfrm>
            <a:off x="8665225" y="2388232"/>
            <a:ext cx="3037340" cy="978051"/>
            <a:chOff x="8514765" y="2002335"/>
            <a:chExt cx="3037340" cy="978051"/>
          </a:xfrm>
        </p:grpSpPr>
        <p:sp>
          <p:nvSpPr>
            <p:cNvPr id="11" name="稻壳儿TOP_PPT-4-1"/>
            <p:cNvSpPr txBox="1"/>
            <p:nvPr/>
          </p:nvSpPr>
          <p:spPr>
            <a:xfrm>
              <a:off x="8514766" y="2002335"/>
              <a:ext cx="1752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buClr>
                  <a:schemeClr val="tx1">
                    <a:lumMod val="85000"/>
                    <a:lumOff val="15000"/>
                  </a:schemeClr>
                </a:buClr>
                <a:buSzPct val="105000"/>
                <a:defRPr/>
              </a:pPr>
              <a:r>
                <a:rPr lang="en-US" altLang="zh-CN" sz="2400" kern="0">
                  <a:solidFill>
                    <a:srgbClr val="2E75B6"/>
                  </a:solidFill>
                  <a:cs typeface="+mn-ea"/>
                  <a:sym typeface="+mn-lt"/>
                </a:rPr>
                <a:t>02</a:t>
              </a:r>
              <a:endParaRPr lang="zh-CN" altLang="en-US" sz="2400" kern="0">
                <a:solidFill>
                  <a:srgbClr val="2E75B6"/>
                </a:solidFill>
                <a:cs typeface="+mn-ea"/>
                <a:sym typeface="+mn-lt"/>
              </a:endParaRPr>
            </a:p>
          </p:txBody>
        </p:sp>
        <p:sp>
          <p:nvSpPr>
            <p:cNvPr id="12" name="稻壳儿TOP_PPT-4-2"/>
            <p:cNvSpPr txBox="1"/>
            <p:nvPr/>
          </p:nvSpPr>
          <p:spPr>
            <a:xfrm>
              <a:off x="8514765" y="2296737"/>
              <a:ext cx="3037340" cy="6836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豆腐</a:t>
              </a:r>
              <a:r>
                <a:rPr lang="en-US" altLang="zh-CN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+</a:t>
              </a:r>
              <a:r>
                <a:rPr lang="zh-CN" altLang="en-US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蜂蜜</a:t>
              </a:r>
            </a:p>
          </p:txBody>
        </p:sp>
      </p:grpSp>
      <p:grpSp>
        <p:nvGrpSpPr>
          <p:cNvPr id="13" name="稻壳儿TOP_PPT-5"/>
          <p:cNvGrpSpPr/>
          <p:nvPr/>
        </p:nvGrpSpPr>
        <p:grpSpPr>
          <a:xfrm>
            <a:off x="8665226" y="4477621"/>
            <a:ext cx="3037340" cy="978051"/>
            <a:chOff x="8514766" y="2002335"/>
            <a:chExt cx="3037340" cy="978051"/>
          </a:xfrm>
        </p:grpSpPr>
        <p:sp>
          <p:nvSpPr>
            <p:cNvPr id="14" name="稻壳儿TOP_PPT-5-1"/>
            <p:cNvSpPr txBox="1"/>
            <p:nvPr/>
          </p:nvSpPr>
          <p:spPr>
            <a:xfrm>
              <a:off x="8514766" y="2002335"/>
              <a:ext cx="1752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buClr>
                  <a:schemeClr val="tx1">
                    <a:lumMod val="85000"/>
                    <a:lumOff val="15000"/>
                  </a:schemeClr>
                </a:buClr>
                <a:buSzPct val="105000"/>
                <a:defRPr/>
              </a:pPr>
              <a:r>
                <a:rPr lang="en-US" altLang="zh-CN" sz="2400" kern="0">
                  <a:solidFill>
                    <a:srgbClr val="2E75B6"/>
                  </a:solidFill>
                  <a:cs typeface="+mn-ea"/>
                  <a:sym typeface="+mn-lt"/>
                </a:rPr>
                <a:t>04</a:t>
              </a:r>
              <a:endParaRPr lang="zh-CN" altLang="en-US" sz="2400" kern="0">
                <a:solidFill>
                  <a:srgbClr val="2E75B6"/>
                </a:solidFill>
                <a:cs typeface="+mn-ea"/>
                <a:sym typeface="+mn-lt"/>
              </a:endParaRPr>
            </a:p>
          </p:txBody>
        </p:sp>
        <p:sp>
          <p:nvSpPr>
            <p:cNvPr id="15" name="稻壳儿TOP_PPT-5-2"/>
            <p:cNvSpPr txBox="1"/>
            <p:nvPr/>
          </p:nvSpPr>
          <p:spPr>
            <a:xfrm>
              <a:off x="8514766" y="2296737"/>
              <a:ext cx="3037340" cy="6836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土豆</a:t>
              </a:r>
              <a:r>
                <a:rPr lang="en-US" altLang="zh-CN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+</a:t>
              </a:r>
              <a:r>
                <a:rPr lang="zh-CN" altLang="en-US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香蕉</a:t>
              </a:r>
            </a:p>
          </p:txBody>
        </p:sp>
      </p:grpSp>
      <p:grpSp>
        <p:nvGrpSpPr>
          <p:cNvPr id="16" name="稻壳儿TOP_PPT-6"/>
          <p:cNvGrpSpPr/>
          <p:nvPr/>
        </p:nvGrpSpPr>
        <p:grpSpPr>
          <a:xfrm flipH="1">
            <a:off x="255934" y="2388232"/>
            <a:ext cx="2810492" cy="978051"/>
            <a:chOff x="8514766" y="2002335"/>
            <a:chExt cx="2810492" cy="978051"/>
          </a:xfrm>
        </p:grpSpPr>
        <p:sp>
          <p:nvSpPr>
            <p:cNvPr id="17" name="稻壳儿TOP_PPT-6-1"/>
            <p:cNvSpPr txBox="1"/>
            <p:nvPr/>
          </p:nvSpPr>
          <p:spPr>
            <a:xfrm>
              <a:off x="8514766" y="2002335"/>
              <a:ext cx="1752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spcBef>
                  <a:spcPct val="0"/>
                </a:spcBef>
                <a:buClr>
                  <a:schemeClr val="tx1">
                    <a:lumMod val="85000"/>
                    <a:lumOff val="15000"/>
                  </a:schemeClr>
                </a:buClr>
                <a:buSzPct val="105000"/>
                <a:defRPr/>
              </a:pPr>
              <a:r>
                <a:rPr lang="en-US" altLang="zh-CN" sz="2400" kern="0">
                  <a:solidFill>
                    <a:srgbClr val="2E75B6"/>
                  </a:solidFill>
                  <a:cs typeface="+mn-ea"/>
                  <a:sym typeface="+mn-lt"/>
                </a:rPr>
                <a:t>01</a:t>
              </a:r>
              <a:endParaRPr lang="zh-CN" altLang="en-US" sz="2400" kern="0">
                <a:solidFill>
                  <a:srgbClr val="2E75B6"/>
                </a:solidFill>
                <a:cs typeface="+mn-ea"/>
                <a:sym typeface="+mn-lt"/>
              </a:endParaRPr>
            </a:p>
          </p:txBody>
        </p:sp>
        <p:sp>
          <p:nvSpPr>
            <p:cNvPr id="18" name="稻壳儿TOP_PPT-6-2"/>
            <p:cNvSpPr txBox="1"/>
            <p:nvPr/>
          </p:nvSpPr>
          <p:spPr>
            <a:xfrm>
              <a:off x="8514766" y="2296737"/>
              <a:ext cx="2810492" cy="6836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>
                <a:lnSpc>
                  <a:spcPct val="150000"/>
                </a:lnSpc>
              </a:pPr>
              <a:r>
                <a:rPr lang="zh-CN" altLang="en-US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豆腐</a:t>
              </a:r>
              <a:r>
                <a:rPr lang="en-US" altLang="zh-CN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+</a:t>
              </a:r>
              <a:r>
                <a:rPr lang="zh-CN" altLang="en-US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蜂蜜</a:t>
              </a:r>
            </a:p>
          </p:txBody>
        </p:sp>
      </p:grpSp>
      <p:grpSp>
        <p:nvGrpSpPr>
          <p:cNvPr id="19" name="稻壳儿TOP_PPT-7"/>
          <p:cNvGrpSpPr/>
          <p:nvPr/>
        </p:nvGrpSpPr>
        <p:grpSpPr>
          <a:xfrm flipH="1">
            <a:off x="645890" y="4477621"/>
            <a:ext cx="2420536" cy="978051"/>
            <a:chOff x="8514766" y="2002335"/>
            <a:chExt cx="2420536" cy="978051"/>
          </a:xfrm>
        </p:grpSpPr>
        <p:sp>
          <p:nvSpPr>
            <p:cNvPr id="20" name="稻壳儿TOP_PPT-7-1"/>
            <p:cNvSpPr txBox="1"/>
            <p:nvPr/>
          </p:nvSpPr>
          <p:spPr>
            <a:xfrm>
              <a:off x="8514766" y="2002335"/>
              <a:ext cx="1752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spcBef>
                  <a:spcPct val="0"/>
                </a:spcBef>
                <a:buClr>
                  <a:schemeClr val="tx1">
                    <a:lumMod val="85000"/>
                    <a:lumOff val="15000"/>
                  </a:schemeClr>
                </a:buClr>
                <a:buSzPct val="105000"/>
                <a:defRPr/>
              </a:pPr>
              <a:r>
                <a:rPr lang="en-US" altLang="zh-CN" sz="2400" kern="0">
                  <a:solidFill>
                    <a:srgbClr val="2E75B6"/>
                  </a:solidFill>
                  <a:cs typeface="+mn-ea"/>
                  <a:sym typeface="+mn-lt"/>
                </a:rPr>
                <a:t>03</a:t>
              </a:r>
              <a:endParaRPr lang="zh-CN" altLang="en-US" sz="2400" kern="0">
                <a:solidFill>
                  <a:srgbClr val="2E75B6"/>
                </a:solidFill>
                <a:cs typeface="+mn-ea"/>
                <a:sym typeface="+mn-lt"/>
              </a:endParaRPr>
            </a:p>
          </p:txBody>
        </p:sp>
        <p:sp>
          <p:nvSpPr>
            <p:cNvPr id="21" name="稻壳儿TOP_PPT-7-2"/>
            <p:cNvSpPr txBox="1"/>
            <p:nvPr/>
          </p:nvSpPr>
          <p:spPr>
            <a:xfrm>
              <a:off x="8514766" y="2296737"/>
              <a:ext cx="2420536" cy="6836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>
                <a:lnSpc>
                  <a:spcPct val="150000"/>
                </a:lnSpc>
              </a:pPr>
              <a:r>
                <a:rPr lang="zh-CN" altLang="en-US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猪肉</a:t>
              </a:r>
              <a:r>
                <a:rPr lang="en-US" altLang="zh-CN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+</a:t>
              </a:r>
              <a:r>
                <a:rPr lang="zh-CN" altLang="en-US" sz="2800" ker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鸭梨</a:t>
              </a: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5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44331">
            <a:off x="849679" y="5221248"/>
            <a:ext cx="746516" cy="921174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6934200" y="-6477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63A6FA"/>
              </a:gs>
              <a:gs pos="70000">
                <a:srgbClr val="528EFA"/>
              </a:gs>
            </a:gsLst>
            <a:lin ang="5400000" scaled="1"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866488">
            <a:off x="10477497" y="431797"/>
            <a:ext cx="1384303" cy="1384303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85150">
            <a:off x="6948036" y="5562562"/>
            <a:ext cx="1317635" cy="1317635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1061720" y="2626360"/>
            <a:ext cx="3905335" cy="2626360"/>
            <a:chOff x="1003300" y="1625600"/>
            <a:chExt cx="3905335" cy="2626360"/>
          </a:xfrm>
        </p:grpSpPr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3300" y="1625600"/>
              <a:ext cx="3905335" cy="2626360"/>
            </a:xfrm>
            <a:custGeom>
              <a:avLst/>
              <a:gdLst>
                <a:gd name="connsiteX0" fmla="*/ 0 w 10528300"/>
                <a:gd name="connsiteY0" fmla="*/ 0 h 6642100"/>
                <a:gd name="connsiteX1" fmla="*/ 10528300 w 10528300"/>
                <a:gd name="connsiteY1" fmla="*/ 0 h 6642100"/>
                <a:gd name="connsiteX2" fmla="*/ 10528300 w 10528300"/>
                <a:gd name="connsiteY2" fmla="*/ 6642100 h 6642100"/>
                <a:gd name="connsiteX3" fmla="*/ 0 w 10528300"/>
                <a:gd name="connsiteY3" fmla="*/ 6642100 h 664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8300" h="6642100">
                  <a:moveTo>
                    <a:pt x="0" y="0"/>
                  </a:moveTo>
                  <a:lnTo>
                    <a:pt x="10528300" y="0"/>
                  </a:lnTo>
                  <a:lnTo>
                    <a:pt x="10528300" y="6642100"/>
                  </a:lnTo>
                  <a:lnTo>
                    <a:pt x="0" y="6642100"/>
                  </a:lnTo>
                  <a:close/>
                </a:path>
              </a:pathLst>
            </a:custGeom>
          </p:spPr>
        </p:pic>
        <p:grpSp>
          <p:nvGrpSpPr>
            <p:cNvPr id="9" name="组合 8"/>
            <p:cNvGrpSpPr/>
            <p:nvPr/>
          </p:nvGrpSpPr>
          <p:grpSpPr>
            <a:xfrm>
              <a:off x="1247803" y="1941142"/>
              <a:ext cx="2845005" cy="1995276"/>
              <a:chOff x="1247803" y="1920227"/>
              <a:chExt cx="2845005" cy="1995276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2157960" y="1920227"/>
                <a:ext cx="71333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zh-CN" sz="5400">
                    <a:latin typeface="黑体" panose="02010609060101010101" pitchFamily="49" charset="-122"/>
                    <a:ea typeface="黑体" panose="02010609060101010101" pitchFamily="49" charset="-122"/>
                  </a:rPr>
                  <a:t>01</a:t>
                </a:r>
                <a:endParaRPr lang="zh-CN" altLang="en-US" sz="540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40" name="文本框 39"/>
              <p:cNvSpPr txBox="1"/>
              <p:nvPr/>
            </p:nvSpPr>
            <p:spPr>
              <a:xfrm>
                <a:off x="1425411" y="2781215"/>
                <a:ext cx="26673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zh-CN" altLang="en-US" sz="16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生活中哪些食用易发生中毒？</a:t>
                </a:r>
              </a:p>
            </p:txBody>
          </p:sp>
          <p:sp>
            <p:nvSpPr>
              <p:cNvPr id="42" name="PA-文本框 88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1247803" y="3113167"/>
                <a:ext cx="2625090" cy="8023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hangingPunct="0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+mn-lt"/>
                  </a:rPr>
                  <a:t>You can also format the appropriate text and adjust the line spacing of the text. </a:t>
                </a:r>
              </a:p>
            </p:txBody>
          </p:sp>
        </p:grpSp>
      </p:grpSp>
      <p:grpSp>
        <p:nvGrpSpPr>
          <p:cNvPr id="49" name="组合 48"/>
          <p:cNvGrpSpPr/>
          <p:nvPr/>
        </p:nvGrpSpPr>
        <p:grpSpPr>
          <a:xfrm>
            <a:off x="6668770" y="2142490"/>
            <a:ext cx="3905335" cy="2626360"/>
            <a:chOff x="1003300" y="1625600"/>
            <a:chExt cx="3905335" cy="2626360"/>
          </a:xfrm>
        </p:grpSpPr>
        <p:pic>
          <p:nvPicPr>
            <p:cNvPr id="50" name="图片 49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3300" y="1625600"/>
              <a:ext cx="3905335" cy="2626360"/>
            </a:xfrm>
            <a:custGeom>
              <a:avLst/>
              <a:gdLst>
                <a:gd name="connsiteX0" fmla="*/ 0 w 10528300"/>
                <a:gd name="connsiteY0" fmla="*/ 0 h 6642100"/>
                <a:gd name="connsiteX1" fmla="*/ 10528300 w 10528300"/>
                <a:gd name="connsiteY1" fmla="*/ 0 h 6642100"/>
                <a:gd name="connsiteX2" fmla="*/ 10528300 w 10528300"/>
                <a:gd name="connsiteY2" fmla="*/ 6642100 h 6642100"/>
                <a:gd name="connsiteX3" fmla="*/ 0 w 10528300"/>
                <a:gd name="connsiteY3" fmla="*/ 6642100 h 664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8300" h="6642100">
                  <a:moveTo>
                    <a:pt x="0" y="0"/>
                  </a:moveTo>
                  <a:lnTo>
                    <a:pt x="10528300" y="0"/>
                  </a:lnTo>
                  <a:lnTo>
                    <a:pt x="10528300" y="6642100"/>
                  </a:lnTo>
                  <a:lnTo>
                    <a:pt x="0" y="6642100"/>
                  </a:lnTo>
                  <a:close/>
                </a:path>
              </a:pathLst>
            </a:custGeom>
          </p:spPr>
        </p:pic>
        <p:grpSp>
          <p:nvGrpSpPr>
            <p:cNvPr id="51" name="组合 50"/>
            <p:cNvGrpSpPr/>
            <p:nvPr/>
          </p:nvGrpSpPr>
          <p:grpSpPr>
            <a:xfrm>
              <a:off x="1247803" y="1941142"/>
              <a:ext cx="2625090" cy="1995276"/>
              <a:chOff x="1247803" y="1920227"/>
              <a:chExt cx="2625090" cy="1995276"/>
            </a:xfrm>
          </p:grpSpPr>
          <p:sp>
            <p:nvSpPr>
              <p:cNvPr id="52" name="文本框 51"/>
              <p:cNvSpPr txBox="1"/>
              <p:nvPr/>
            </p:nvSpPr>
            <p:spPr>
              <a:xfrm>
                <a:off x="2168380" y="1920227"/>
                <a:ext cx="69249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zh-CN" sz="5400">
                    <a:latin typeface="黑体" panose="02010609060101010101" pitchFamily="49" charset="-122"/>
                    <a:ea typeface="黑体" panose="02010609060101010101" pitchFamily="49" charset="-122"/>
                  </a:rPr>
                  <a:t>02</a:t>
                </a:r>
                <a:endParaRPr lang="zh-CN" altLang="en-US" sz="540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3" name="文本框 52"/>
              <p:cNvSpPr txBox="1"/>
              <p:nvPr/>
            </p:nvSpPr>
            <p:spPr>
              <a:xfrm>
                <a:off x="1410680" y="2794754"/>
                <a:ext cx="24622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zh-CN" altLang="en-US" sz="1600">
                    <a:latin typeface="黑体" panose="02010609060101010101" pitchFamily="49" charset="-122"/>
                    <a:ea typeface="黑体" panose="02010609060101010101" pitchFamily="49" charset="-122"/>
                  </a:rPr>
                  <a:t>生活中哪些食品不能搭配？</a:t>
                </a:r>
              </a:p>
            </p:txBody>
          </p:sp>
          <p:sp>
            <p:nvSpPr>
              <p:cNvPr id="54" name="PA-文本框 88"/>
              <p:cNvSpPr txBox="1"/>
              <p:nvPr>
                <p:custDataLst>
                  <p:tags r:id="rId1"/>
                </p:custDataLst>
              </p:nvPr>
            </p:nvSpPr>
            <p:spPr>
              <a:xfrm>
                <a:off x="1247803" y="3113167"/>
                <a:ext cx="2625090" cy="8023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hangingPunct="0">
                  <a:lnSpc>
                    <a:spcPct val="150000"/>
                  </a:lnSpc>
                </a:pPr>
                <a:r>
                  <a:rPr lang="en-US" alt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+mn-lt"/>
                  </a:rPr>
                  <a:t>You can also format the appropriate text and adjust the line spacing of the text. </a:t>
                </a: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3581676" y="418452"/>
            <a:ext cx="2539724" cy="1425862"/>
            <a:chOff x="3441976" y="431152"/>
            <a:chExt cx="2539724" cy="1425862"/>
          </a:xfrm>
        </p:grpSpPr>
        <p:grpSp>
          <p:nvGrpSpPr>
            <p:cNvPr id="16" name="组合 15"/>
            <p:cNvGrpSpPr/>
            <p:nvPr/>
          </p:nvGrpSpPr>
          <p:grpSpPr>
            <a:xfrm>
              <a:off x="3763109" y="431152"/>
              <a:ext cx="1897459" cy="1107996"/>
              <a:chOff x="3737570" y="342252"/>
              <a:chExt cx="1897459" cy="1107996"/>
            </a:xfrm>
          </p:grpSpPr>
          <p:sp>
            <p:nvSpPr>
              <p:cNvPr id="29" name="文本框 28"/>
              <p:cNvSpPr txBox="1"/>
              <p:nvPr/>
            </p:nvSpPr>
            <p:spPr>
              <a:xfrm>
                <a:off x="3737570" y="342252"/>
                <a:ext cx="1846659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zh-CN" altLang="en-US" sz="720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目录</a:t>
                </a:r>
              </a:p>
            </p:txBody>
          </p:sp>
          <p:sp>
            <p:nvSpPr>
              <p:cNvPr id="62" name="文本框 61"/>
              <p:cNvSpPr txBox="1"/>
              <p:nvPr/>
            </p:nvSpPr>
            <p:spPr>
              <a:xfrm>
                <a:off x="3788370" y="342252"/>
                <a:ext cx="1846659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zh-CN" altLang="en-US" sz="7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目录</a:t>
                </a:r>
              </a:p>
            </p:txBody>
          </p:sp>
        </p:grpSp>
        <p:sp>
          <p:nvSpPr>
            <p:cNvPr id="63" name="文本框 62"/>
            <p:cNvSpPr txBox="1"/>
            <p:nvPr/>
          </p:nvSpPr>
          <p:spPr>
            <a:xfrm>
              <a:off x="3441976" y="1549237"/>
              <a:ext cx="25397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>
                  <a:latin typeface="黑体" panose="02010609060101010101" pitchFamily="49" charset="-122"/>
                  <a:ea typeface="黑体" panose="02010609060101010101" pitchFamily="49" charset="-122"/>
                </a:rPr>
                <a:t>CATALOG</a:t>
              </a: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1797" y="418452"/>
            <a:ext cx="850904" cy="850904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92335" y="1260328"/>
            <a:ext cx="9955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A0E5FA"/>
                </a:solidFill>
              </a:rPr>
              <a:t>https://www.ypppt.com/</a:t>
            </a:r>
            <a:endParaRPr lang="zh-CN" altLang="en-US" sz="500" dirty="0">
              <a:solidFill>
                <a:srgbClr val="A0E5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5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  <p:cond evt="onBegin" delay="0">
                          <p:tn val="33"/>
                        </p:cond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44331">
            <a:off x="849679" y="5221248"/>
            <a:ext cx="746516" cy="921174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6934200" y="-6477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63A6FA"/>
              </a:gs>
              <a:gs pos="70000">
                <a:srgbClr val="528EFA"/>
              </a:gs>
            </a:gsLst>
            <a:lin ang="5400000" scaled="1"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866488">
            <a:off x="10477497" y="431797"/>
            <a:ext cx="1384303" cy="1384303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85150">
            <a:off x="6948036" y="5562562"/>
            <a:ext cx="1317635" cy="1317635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604520" y="1724660"/>
            <a:ext cx="3905335" cy="2626360"/>
            <a:chOff x="1003300" y="1625600"/>
            <a:chExt cx="3905335" cy="2626360"/>
          </a:xfrm>
        </p:grpSpPr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3300" y="1625600"/>
              <a:ext cx="3905335" cy="2626360"/>
            </a:xfrm>
            <a:custGeom>
              <a:avLst/>
              <a:gdLst>
                <a:gd name="connsiteX0" fmla="*/ 0 w 10528300"/>
                <a:gd name="connsiteY0" fmla="*/ 0 h 6642100"/>
                <a:gd name="connsiteX1" fmla="*/ 10528300 w 10528300"/>
                <a:gd name="connsiteY1" fmla="*/ 0 h 6642100"/>
                <a:gd name="connsiteX2" fmla="*/ 10528300 w 10528300"/>
                <a:gd name="connsiteY2" fmla="*/ 6642100 h 6642100"/>
                <a:gd name="connsiteX3" fmla="*/ 0 w 10528300"/>
                <a:gd name="connsiteY3" fmla="*/ 6642100 h 664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8300" h="6642100">
                  <a:moveTo>
                    <a:pt x="0" y="0"/>
                  </a:moveTo>
                  <a:lnTo>
                    <a:pt x="10528300" y="0"/>
                  </a:lnTo>
                  <a:lnTo>
                    <a:pt x="10528300" y="6642100"/>
                  </a:lnTo>
                  <a:lnTo>
                    <a:pt x="0" y="6642100"/>
                  </a:lnTo>
                  <a:close/>
                </a:path>
              </a:pathLst>
            </a:custGeom>
          </p:spPr>
        </p:pic>
        <p:grpSp>
          <p:nvGrpSpPr>
            <p:cNvPr id="9" name="组合 8"/>
            <p:cNvGrpSpPr/>
            <p:nvPr/>
          </p:nvGrpSpPr>
          <p:grpSpPr>
            <a:xfrm>
              <a:off x="1247803" y="1941142"/>
              <a:ext cx="2625090" cy="1995276"/>
              <a:chOff x="1247803" y="1920227"/>
              <a:chExt cx="2625090" cy="1995276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2157960" y="1920227"/>
                <a:ext cx="71333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zh-CN" sz="5400">
                    <a:latin typeface="字魂166号-趣味体" panose="00000500000000000000" pitchFamily="2" charset="-122"/>
                    <a:ea typeface="字魂166号-趣味体" panose="00000500000000000000" pitchFamily="2" charset="-122"/>
                  </a:rPr>
                  <a:t>01</a:t>
                </a:r>
                <a:endParaRPr lang="zh-CN" altLang="en-US" sz="5400">
                  <a:latin typeface="字魂166号-趣味体" panose="00000500000000000000" pitchFamily="2" charset="-122"/>
                  <a:ea typeface="字魂166号-趣味体" panose="00000500000000000000" pitchFamily="2" charset="-122"/>
                </a:endParaRPr>
              </a:p>
            </p:txBody>
          </p:sp>
          <p:sp>
            <p:nvSpPr>
              <p:cNvPr id="42" name="PA-文本框 88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1247803" y="3113167"/>
                <a:ext cx="2625090" cy="8023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hangingPunct="0">
                  <a:lnSpc>
                    <a:spcPct val="150000"/>
                  </a:lnSpc>
                </a:pPr>
                <a:r>
                  <a:rPr lang="en-US" alt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You can also format the appropriate text and adjust the line spacing of the text. </a:t>
                </a: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3502660" y="3547110"/>
            <a:ext cx="3905335" cy="2626360"/>
            <a:chOff x="1003300" y="1625600"/>
            <a:chExt cx="3905335" cy="2626360"/>
          </a:xfrm>
        </p:grpSpPr>
        <p:pic>
          <p:nvPicPr>
            <p:cNvPr id="44" name="图片 43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3300" y="1625600"/>
              <a:ext cx="3905335" cy="2626360"/>
            </a:xfrm>
            <a:custGeom>
              <a:avLst/>
              <a:gdLst>
                <a:gd name="connsiteX0" fmla="*/ 0 w 10528300"/>
                <a:gd name="connsiteY0" fmla="*/ 0 h 6642100"/>
                <a:gd name="connsiteX1" fmla="*/ 10528300 w 10528300"/>
                <a:gd name="connsiteY1" fmla="*/ 0 h 6642100"/>
                <a:gd name="connsiteX2" fmla="*/ 10528300 w 10528300"/>
                <a:gd name="connsiteY2" fmla="*/ 6642100 h 6642100"/>
                <a:gd name="connsiteX3" fmla="*/ 0 w 10528300"/>
                <a:gd name="connsiteY3" fmla="*/ 6642100 h 664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8300" h="6642100">
                  <a:moveTo>
                    <a:pt x="0" y="0"/>
                  </a:moveTo>
                  <a:lnTo>
                    <a:pt x="10528300" y="0"/>
                  </a:lnTo>
                  <a:lnTo>
                    <a:pt x="10528300" y="6642100"/>
                  </a:lnTo>
                  <a:lnTo>
                    <a:pt x="0" y="6642100"/>
                  </a:lnTo>
                  <a:close/>
                </a:path>
              </a:pathLst>
            </a:custGeom>
          </p:spPr>
        </p:pic>
        <p:grpSp>
          <p:nvGrpSpPr>
            <p:cNvPr id="45" name="组合 44"/>
            <p:cNvGrpSpPr/>
            <p:nvPr/>
          </p:nvGrpSpPr>
          <p:grpSpPr>
            <a:xfrm>
              <a:off x="1247803" y="1941142"/>
              <a:ext cx="2625090" cy="1995276"/>
              <a:chOff x="1247803" y="1920227"/>
              <a:chExt cx="2625090" cy="1995276"/>
            </a:xfrm>
          </p:grpSpPr>
          <p:sp>
            <p:nvSpPr>
              <p:cNvPr id="46" name="文本框 45"/>
              <p:cNvSpPr txBox="1"/>
              <p:nvPr/>
            </p:nvSpPr>
            <p:spPr>
              <a:xfrm>
                <a:off x="2068993" y="1920227"/>
                <a:ext cx="89127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zh-CN" sz="5400">
                    <a:latin typeface="字魂166号-趣味体" panose="00000500000000000000" pitchFamily="2" charset="-122"/>
                    <a:ea typeface="字魂166号-趣味体" panose="00000500000000000000" pitchFamily="2" charset="-122"/>
                  </a:rPr>
                  <a:t>02</a:t>
                </a:r>
                <a:endParaRPr lang="zh-CN" altLang="en-US" sz="5400">
                  <a:latin typeface="字魂166号-趣味体" panose="00000500000000000000" pitchFamily="2" charset="-122"/>
                  <a:ea typeface="字魂166号-趣味体" panose="00000500000000000000" pitchFamily="2" charset="-122"/>
                </a:endParaRPr>
              </a:p>
            </p:txBody>
          </p:sp>
          <p:sp>
            <p:nvSpPr>
              <p:cNvPr id="48" name="PA-文本框 88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1247803" y="3113167"/>
                <a:ext cx="2625090" cy="8023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hangingPunct="0">
                  <a:lnSpc>
                    <a:spcPct val="150000"/>
                  </a:lnSpc>
                </a:pPr>
                <a:r>
                  <a:rPr lang="en-US" alt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You can also format the appropriate text and adjust the line spacing of the text. </a:t>
                </a:r>
              </a:p>
            </p:txBody>
          </p:sp>
        </p:grpSp>
      </p:grpSp>
      <p:grpSp>
        <p:nvGrpSpPr>
          <p:cNvPr id="49" name="组合 48"/>
          <p:cNvGrpSpPr/>
          <p:nvPr/>
        </p:nvGrpSpPr>
        <p:grpSpPr>
          <a:xfrm>
            <a:off x="6211570" y="1329690"/>
            <a:ext cx="3905335" cy="2626360"/>
            <a:chOff x="1003300" y="1625600"/>
            <a:chExt cx="3905335" cy="2626360"/>
          </a:xfrm>
        </p:grpSpPr>
        <p:pic>
          <p:nvPicPr>
            <p:cNvPr id="50" name="图片 49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3300" y="1625600"/>
              <a:ext cx="3905335" cy="2626360"/>
            </a:xfrm>
            <a:custGeom>
              <a:avLst/>
              <a:gdLst>
                <a:gd name="connsiteX0" fmla="*/ 0 w 10528300"/>
                <a:gd name="connsiteY0" fmla="*/ 0 h 6642100"/>
                <a:gd name="connsiteX1" fmla="*/ 10528300 w 10528300"/>
                <a:gd name="connsiteY1" fmla="*/ 0 h 6642100"/>
                <a:gd name="connsiteX2" fmla="*/ 10528300 w 10528300"/>
                <a:gd name="connsiteY2" fmla="*/ 6642100 h 6642100"/>
                <a:gd name="connsiteX3" fmla="*/ 0 w 10528300"/>
                <a:gd name="connsiteY3" fmla="*/ 6642100 h 664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8300" h="6642100">
                  <a:moveTo>
                    <a:pt x="0" y="0"/>
                  </a:moveTo>
                  <a:lnTo>
                    <a:pt x="10528300" y="0"/>
                  </a:lnTo>
                  <a:lnTo>
                    <a:pt x="10528300" y="6642100"/>
                  </a:lnTo>
                  <a:lnTo>
                    <a:pt x="0" y="6642100"/>
                  </a:lnTo>
                  <a:close/>
                </a:path>
              </a:pathLst>
            </a:custGeom>
          </p:spPr>
        </p:pic>
        <p:grpSp>
          <p:nvGrpSpPr>
            <p:cNvPr id="51" name="组合 50"/>
            <p:cNvGrpSpPr/>
            <p:nvPr/>
          </p:nvGrpSpPr>
          <p:grpSpPr>
            <a:xfrm>
              <a:off x="1247803" y="1941142"/>
              <a:ext cx="2625090" cy="1995276"/>
              <a:chOff x="1247803" y="1920227"/>
              <a:chExt cx="2625090" cy="1995276"/>
            </a:xfrm>
          </p:grpSpPr>
          <p:sp>
            <p:nvSpPr>
              <p:cNvPr id="52" name="文本框 51"/>
              <p:cNvSpPr txBox="1"/>
              <p:nvPr/>
            </p:nvSpPr>
            <p:spPr>
              <a:xfrm>
                <a:off x="2093840" y="1920227"/>
                <a:ext cx="841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zh-CN" sz="5400">
                    <a:latin typeface="字魂166号-趣味体" panose="00000500000000000000" pitchFamily="2" charset="-122"/>
                    <a:ea typeface="字魂166号-趣味体" panose="00000500000000000000" pitchFamily="2" charset="-122"/>
                  </a:rPr>
                  <a:t>03</a:t>
                </a:r>
                <a:endParaRPr lang="zh-CN" altLang="en-US" sz="5400">
                  <a:latin typeface="字魂166号-趣味体" panose="00000500000000000000" pitchFamily="2" charset="-122"/>
                  <a:ea typeface="字魂166号-趣味体" panose="00000500000000000000" pitchFamily="2" charset="-122"/>
                </a:endParaRPr>
              </a:p>
            </p:txBody>
          </p:sp>
          <p:sp>
            <p:nvSpPr>
              <p:cNvPr id="54" name="PA-文本框 88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1247803" y="3113167"/>
                <a:ext cx="2625090" cy="8023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hangingPunct="0">
                  <a:lnSpc>
                    <a:spcPct val="150000"/>
                  </a:lnSpc>
                </a:pPr>
                <a:r>
                  <a:rPr lang="en-US" alt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You can also format the appropriate text and adjust the line spacing of the text. </a:t>
                </a:r>
              </a:p>
            </p:txBody>
          </p:sp>
        </p:grpSp>
      </p:grpSp>
      <p:grpSp>
        <p:nvGrpSpPr>
          <p:cNvPr id="55" name="组合 54"/>
          <p:cNvGrpSpPr/>
          <p:nvPr/>
        </p:nvGrpSpPr>
        <p:grpSpPr>
          <a:xfrm>
            <a:off x="8327390" y="3496310"/>
            <a:ext cx="3905335" cy="2626360"/>
            <a:chOff x="1003300" y="1625600"/>
            <a:chExt cx="3905335" cy="2626360"/>
          </a:xfrm>
        </p:grpSpPr>
        <p:pic>
          <p:nvPicPr>
            <p:cNvPr id="56" name="图片 55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3300" y="1625600"/>
              <a:ext cx="3905335" cy="2626360"/>
            </a:xfrm>
            <a:custGeom>
              <a:avLst/>
              <a:gdLst>
                <a:gd name="connsiteX0" fmla="*/ 0 w 10528300"/>
                <a:gd name="connsiteY0" fmla="*/ 0 h 6642100"/>
                <a:gd name="connsiteX1" fmla="*/ 10528300 w 10528300"/>
                <a:gd name="connsiteY1" fmla="*/ 0 h 6642100"/>
                <a:gd name="connsiteX2" fmla="*/ 10528300 w 10528300"/>
                <a:gd name="connsiteY2" fmla="*/ 6642100 h 6642100"/>
                <a:gd name="connsiteX3" fmla="*/ 0 w 10528300"/>
                <a:gd name="connsiteY3" fmla="*/ 6642100 h 664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8300" h="6642100">
                  <a:moveTo>
                    <a:pt x="0" y="0"/>
                  </a:moveTo>
                  <a:lnTo>
                    <a:pt x="10528300" y="0"/>
                  </a:lnTo>
                  <a:lnTo>
                    <a:pt x="10528300" y="6642100"/>
                  </a:lnTo>
                  <a:lnTo>
                    <a:pt x="0" y="6642100"/>
                  </a:lnTo>
                  <a:close/>
                </a:path>
              </a:pathLst>
            </a:custGeom>
          </p:spPr>
        </p:pic>
        <p:grpSp>
          <p:nvGrpSpPr>
            <p:cNvPr id="57" name="组合 56"/>
            <p:cNvGrpSpPr/>
            <p:nvPr/>
          </p:nvGrpSpPr>
          <p:grpSpPr>
            <a:xfrm>
              <a:off x="1247803" y="1941142"/>
              <a:ext cx="2625090" cy="1995276"/>
              <a:chOff x="1247803" y="1920227"/>
              <a:chExt cx="2625090" cy="1995276"/>
            </a:xfrm>
          </p:grpSpPr>
          <p:sp>
            <p:nvSpPr>
              <p:cNvPr id="58" name="文本框 57"/>
              <p:cNvSpPr txBox="1"/>
              <p:nvPr/>
            </p:nvSpPr>
            <p:spPr>
              <a:xfrm>
                <a:off x="2044949" y="1920227"/>
                <a:ext cx="93936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altLang="zh-CN" sz="5400">
                    <a:latin typeface="字魂166号-趣味体" panose="00000500000000000000" pitchFamily="2" charset="-122"/>
                    <a:ea typeface="字魂166号-趣味体" panose="00000500000000000000" pitchFamily="2" charset="-122"/>
                  </a:rPr>
                  <a:t>04</a:t>
                </a:r>
                <a:endParaRPr lang="zh-CN" altLang="en-US" sz="5400">
                  <a:latin typeface="字魂166号-趣味体" panose="00000500000000000000" pitchFamily="2" charset="-122"/>
                  <a:ea typeface="字魂166号-趣味体" panose="00000500000000000000" pitchFamily="2" charset="-122"/>
                </a:endParaRPr>
              </a:p>
            </p:txBody>
          </p:sp>
          <p:sp>
            <p:nvSpPr>
              <p:cNvPr id="60" name="PA-文本框 88"/>
              <p:cNvSpPr txBox="1"/>
              <p:nvPr>
                <p:custDataLst>
                  <p:tags r:id="rId1"/>
                </p:custDataLst>
              </p:nvPr>
            </p:nvSpPr>
            <p:spPr>
              <a:xfrm>
                <a:off x="1247803" y="3113167"/>
                <a:ext cx="2625090" cy="8023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hangingPunct="0">
                  <a:lnSpc>
                    <a:spcPct val="150000"/>
                  </a:lnSpc>
                </a:pPr>
                <a:r>
                  <a:rPr lang="en-US" alt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You can also format the appropriate text and adjust the line spacing of the text. </a:t>
                </a: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3581676" y="418452"/>
            <a:ext cx="2539724" cy="1425862"/>
            <a:chOff x="3441976" y="431152"/>
            <a:chExt cx="2539724" cy="1425862"/>
          </a:xfrm>
        </p:grpSpPr>
        <p:grpSp>
          <p:nvGrpSpPr>
            <p:cNvPr id="16" name="组合 15"/>
            <p:cNvGrpSpPr/>
            <p:nvPr/>
          </p:nvGrpSpPr>
          <p:grpSpPr>
            <a:xfrm>
              <a:off x="3763109" y="431152"/>
              <a:ext cx="1897459" cy="1107996"/>
              <a:chOff x="3737570" y="342252"/>
              <a:chExt cx="1897459" cy="1107996"/>
            </a:xfrm>
          </p:grpSpPr>
          <p:sp>
            <p:nvSpPr>
              <p:cNvPr id="29" name="文本框 28"/>
              <p:cNvSpPr txBox="1"/>
              <p:nvPr/>
            </p:nvSpPr>
            <p:spPr>
              <a:xfrm>
                <a:off x="3737570" y="342252"/>
                <a:ext cx="1846659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zh-CN" altLang="en-US" sz="7200">
                    <a:solidFill>
                      <a:schemeClr val="bg1"/>
                    </a:solidFill>
                    <a:latin typeface="字魂166号-趣味体" panose="00000500000000000000" pitchFamily="2" charset="-122"/>
                    <a:ea typeface="字魂166号-趣味体" panose="00000500000000000000" pitchFamily="2" charset="-122"/>
                  </a:rPr>
                  <a:t>目录</a:t>
                </a:r>
              </a:p>
            </p:txBody>
          </p:sp>
          <p:sp>
            <p:nvSpPr>
              <p:cNvPr id="62" name="文本框 61"/>
              <p:cNvSpPr txBox="1"/>
              <p:nvPr/>
            </p:nvSpPr>
            <p:spPr>
              <a:xfrm>
                <a:off x="3788370" y="342252"/>
                <a:ext cx="1846659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zh-CN" altLang="en-US" sz="7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字魂166号-趣味体" panose="00000500000000000000" pitchFamily="2" charset="-122"/>
                    <a:ea typeface="字魂166号-趣味体" panose="00000500000000000000" pitchFamily="2" charset="-122"/>
                  </a:rPr>
                  <a:t>目录</a:t>
                </a:r>
              </a:p>
            </p:txBody>
          </p:sp>
        </p:grpSp>
        <p:sp>
          <p:nvSpPr>
            <p:cNvPr id="63" name="文本框 62"/>
            <p:cNvSpPr txBox="1"/>
            <p:nvPr/>
          </p:nvSpPr>
          <p:spPr>
            <a:xfrm>
              <a:off x="3441976" y="1549237"/>
              <a:ext cx="25397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400">
                  <a:latin typeface="+mn-ea"/>
                </a:rPr>
                <a:t>CATALOG</a:t>
              </a: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1797" y="418452"/>
            <a:ext cx="850904" cy="850904"/>
          </a:xfrm>
          <a:prstGeom prst="rect">
            <a:avLst/>
          </a:prstGeom>
        </p:spPr>
      </p:pic>
      <p:sp>
        <p:nvSpPr>
          <p:cNvPr id="61" name="稻壳儿TOP_PPT-4-2"/>
          <p:cNvSpPr/>
          <p:nvPr/>
        </p:nvSpPr>
        <p:spPr>
          <a:xfrm>
            <a:off x="1112208" y="2818487"/>
            <a:ext cx="27206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>
                <a:cs typeface="+mn-ea"/>
                <a:sym typeface="+mn-lt"/>
              </a:rPr>
              <a:t>食物中毒是如何引起的</a:t>
            </a:r>
            <a:r>
              <a:rPr lang="en-US" altLang="zh-CN" sz="2000">
                <a:cs typeface="+mn-ea"/>
                <a:sym typeface="+mn-lt"/>
              </a:rPr>
              <a:t>?</a:t>
            </a:r>
          </a:p>
        </p:txBody>
      </p:sp>
      <p:sp>
        <p:nvSpPr>
          <p:cNvPr id="64" name="稻壳儿TOP_PPT-5-2"/>
          <p:cNvSpPr/>
          <p:nvPr/>
        </p:nvSpPr>
        <p:spPr>
          <a:xfrm>
            <a:off x="3888572" y="4672171"/>
            <a:ext cx="28777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>
                <a:cs typeface="+mn-ea"/>
                <a:sym typeface="+mn-lt"/>
              </a:rPr>
              <a:t>生活中哪些食用物易发生中毒？</a:t>
            </a:r>
          </a:p>
        </p:txBody>
      </p:sp>
      <p:sp>
        <p:nvSpPr>
          <p:cNvPr id="65" name="稻壳儿TOP_PPT-6-2"/>
          <p:cNvSpPr/>
          <p:nvPr/>
        </p:nvSpPr>
        <p:spPr>
          <a:xfrm>
            <a:off x="6934200" y="2482155"/>
            <a:ext cx="18678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>
                <a:cs typeface="+mn-ea"/>
                <a:sym typeface="+mn-lt"/>
              </a:rPr>
              <a:t>食物中毒的症状</a:t>
            </a:r>
          </a:p>
        </p:txBody>
      </p:sp>
      <p:sp>
        <p:nvSpPr>
          <p:cNvPr id="66" name="稻壳儿TOP_PPT-7-2"/>
          <p:cNvSpPr/>
          <p:nvPr/>
        </p:nvSpPr>
        <p:spPr>
          <a:xfrm>
            <a:off x="8730008" y="4642849"/>
            <a:ext cx="23487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>
                <a:cs typeface="+mn-ea"/>
                <a:sym typeface="+mn-lt"/>
              </a:rPr>
              <a:t>食物中毒的预防措施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5000">
        <p14:pris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  <p:cond evt="onBegin" delay="0">
                          <p:tn val="43"/>
                        </p:cond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777" y="2738908"/>
            <a:ext cx="3957624" cy="4138182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63700" y="0"/>
            <a:ext cx="10528300" cy="6642100"/>
          </a:xfrm>
          <a:custGeom>
            <a:avLst/>
            <a:gdLst>
              <a:gd name="connsiteX0" fmla="*/ 0 w 10528300"/>
              <a:gd name="connsiteY0" fmla="*/ 0 h 6642100"/>
              <a:gd name="connsiteX1" fmla="*/ 10528300 w 10528300"/>
              <a:gd name="connsiteY1" fmla="*/ 0 h 6642100"/>
              <a:gd name="connsiteX2" fmla="*/ 10528300 w 10528300"/>
              <a:gd name="connsiteY2" fmla="*/ 6642100 h 6642100"/>
              <a:gd name="connsiteX3" fmla="*/ 0 w 10528300"/>
              <a:gd name="connsiteY3" fmla="*/ 6642100 h 664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28300" h="6642100">
                <a:moveTo>
                  <a:pt x="0" y="0"/>
                </a:moveTo>
                <a:lnTo>
                  <a:pt x="10528300" y="0"/>
                </a:lnTo>
                <a:lnTo>
                  <a:pt x="10528300" y="6642100"/>
                </a:lnTo>
                <a:lnTo>
                  <a:pt x="0" y="664210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386379">
            <a:off x="9182226" y="1299135"/>
            <a:ext cx="1180631" cy="165996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03076">
            <a:off x="2796710" y="563039"/>
            <a:ext cx="1626614" cy="120738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873664">
            <a:off x="385010" y="460965"/>
            <a:ext cx="1252772" cy="1252772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6934200" y="-6477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63A6FA"/>
              </a:gs>
              <a:gs pos="70000">
                <a:srgbClr val="528EFA"/>
              </a:gs>
            </a:gsLst>
            <a:lin ang="5400000" scaled="1"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7497" y="431797"/>
            <a:ext cx="1384303" cy="1384303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85150">
            <a:off x="5416425" y="4965697"/>
            <a:ext cx="2254376" cy="2254376"/>
          </a:xfrm>
          <a:prstGeom prst="rect">
            <a:avLst/>
          </a:prstGeom>
        </p:spPr>
      </p:pic>
      <p:pic>
        <p:nvPicPr>
          <p:cNvPr id="42" name="稻壳儿TOP_PPT-2"/>
          <p:cNvPicPr>
            <a:picLocks noChangeAspect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083" y="3563089"/>
            <a:ext cx="4356030" cy="3287351"/>
          </a:xfrm>
          <a:prstGeom prst="rect">
            <a:avLst/>
          </a:prstGeom>
        </p:spPr>
      </p:pic>
      <p:sp>
        <p:nvSpPr>
          <p:cNvPr id="17" name="稻壳儿TOP_PPT-4"/>
          <p:cNvSpPr/>
          <p:nvPr/>
        </p:nvSpPr>
        <p:spPr>
          <a:xfrm>
            <a:off x="2681680" y="3766938"/>
            <a:ext cx="61269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食物中毒是如何引起的</a:t>
            </a: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?</a:t>
            </a:r>
          </a:p>
        </p:txBody>
      </p:sp>
      <p:sp>
        <p:nvSpPr>
          <p:cNvPr id="2" name="椭圆 1"/>
          <p:cNvSpPr/>
          <p:nvPr/>
        </p:nvSpPr>
        <p:spPr>
          <a:xfrm>
            <a:off x="5290442" y="2321621"/>
            <a:ext cx="1066800" cy="1038637"/>
          </a:xfrm>
          <a:prstGeom prst="ellipse">
            <a:avLst/>
          </a:prstGeom>
          <a:solidFill>
            <a:srgbClr val="A0E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稻壳儿TOP_PPT-4"/>
          <p:cNvSpPr/>
          <p:nvPr/>
        </p:nvSpPr>
        <p:spPr>
          <a:xfrm>
            <a:off x="5473425" y="2536138"/>
            <a:ext cx="7008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40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01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TOP_PPT-2"/>
          <p:cNvGrpSpPr/>
          <p:nvPr/>
        </p:nvGrpSpPr>
        <p:grpSpPr>
          <a:xfrm>
            <a:off x="612661" y="630337"/>
            <a:ext cx="4500516" cy="673100"/>
            <a:chOff x="-3251200" y="-3136900"/>
            <a:chExt cx="4500516" cy="673100"/>
          </a:xfrm>
        </p:grpSpPr>
        <p:sp>
          <p:nvSpPr>
            <p:cNvPr id="9" name="稻壳儿TOP_PPT-2-1"/>
            <p:cNvSpPr/>
            <p:nvPr/>
          </p:nvSpPr>
          <p:spPr>
            <a:xfrm>
              <a:off x="-3251200" y="-3136900"/>
              <a:ext cx="673100" cy="673100"/>
            </a:xfrm>
            <a:prstGeom prst="roundRect">
              <a:avLst/>
            </a:prstGeom>
            <a:solidFill>
              <a:srgbClr val="A0E5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>
                  <a:cs typeface="+mn-ea"/>
                  <a:sym typeface="+mn-lt"/>
                </a:rPr>
                <a:t>1</a:t>
              </a:r>
              <a:endParaRPr lang="zh-CN" altLang="en-US" sz="3200">
                <a:cs typeface="+mn-ea"/>
                <a:sym typeface="+mn-lt"/>
              </a:endParaRPr>
            </a:p>
          </p:txBody>
        </p:sp>
        <p:sp>
          <p:nvSpPr>
            <p:cNvPr id="10" name="稻壳儿TOP_PPT-2-2"/>
            <p:cNvSpPr/>
            <p:nvPr/>
          </p:nvSpPr>
          <p:spPr>
            <a:xfrm>
              <a:off x="-2484398" y="-3061960"/>
              <a:ext cx="373371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>
                  <a:cs typeface="+mn-ea"/>
                  <a:sym typeface="+mn-lt"/>
                </a:rPr>
                <a:t>食物中毒是如何引起的</a:t>
              </a:r>
              <a:r>
                <a:rPr lang="en-US" altLang="zh-CN" sz="2800">
                  <a:cs typeface="+mn-ea"/>
                  <a:sym typeface="+mn-lt"/>
                </a:rPr>
                <a:t>?</a:t>
              </a:r>
            </a:p>
          </p:txBody>
        </p:sp>
      </p:grpSp>
      <p:sp>
        <p:nvSpPr>
          <p:cNvPr id="6" name="稻壳儿TOP_PPT-3"/>
          <p:cNvSpPr txBox="1"/>
          <p:nvPr/>
        </p:nvSpPr>
        <p:spPr>
          <a:xfrm>
            <a:off x="1095933" y="2844255"/>
            <a:ext cx="5714442" cy="2068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zh-CN" altLang="en-US" sz="2000" dirty="0">
                <a:solidFill>
                  <a:srgbClr val="595959"/>
                </a:solidFill>
                <a:cs typeface="+mn-ea"/>
                <a:sym typeface="+mn-lt"/>
              </a:rPr>
              <a:t>食物中毒是由于服用了过期或变质的食物，引起肠道充血水肿发生炎症感染导致消化功能紊乱导致的。起病比较急。临床主要表现为恶心呕吐，腹痛，腹泻等症状，严重的能够造成脱水，引起水电解质紊乱和酸中毒等情况的发生，有的甚至能够危及生命。</a:t>
            </a:r>
          </a:p>
        </p:txBody>
      </p:sp>
      <p:sp>
        <p:nvSpPr>
          <p:cNvPr id="7" name="稻壳儿TOP_PPT-4"/>
          <p:cNvSpPr txBox="1"/>
          <p:nvPr/>
        </p:nvSpPr>
        <p:spPr>
          <a:xfrm>
            <a:off x="1095932" y="2130683"/>
            <a:ext cx="42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kumimoji="1" lang="zh-CN" altLang="en-US" sz="2800">
                <a:solidFill>
                  <a:srgbClr val="2E75B6"/>
                </a:solidFill>
                <a:cs typeface="+mn-ea"/>
                <a:sym typeface="+mn-lt"/>
              </a:rPr>
              <a:t>食物中毒是如何引起的</a:t>
            </a:r>
            <a:r>
              <a:rPr kumimoji="1" lang="en-US" altLang="zh-CN" sz="2800">
                <a:solidFill>
                  <a:srgbClr val="2E75B6"/>
                </a:solidFill>
                <a:cs typeface="+mn-ea"/>
                <a:sym typeface="+mn-lt"/>
              </a:rPr>
              <a:t>?</a:t>
            </a:r>
            <a:endParaRPr kumimoji="1" lang="zh-CN" altLang="en-US" sz="2800">
              <a:solidFill>
                <a:srgbClr val="2E75B6"/>
              </a:solidFill>
              <a:cs typeface="+mn-ea"/>
              <a:sym typeface="+mn-lt"/>
            </a:endParaRPr>
          </a:p>
        </p:txBody>
      </p:sp>
      <p:cxnSp>
        <p:nvCxnSpPr>
          <p:cNvPr id="4" name="稻壳儿TOP_PPT-5"/>
          <p:cNvCxnSpPr/>
          <p:nvPr/>
        </p:nvCxnSpPr>
        <p:spPr>
          <a:xfrm>
            <a:off x="1285761" y="2752725"/>
            <a:ext cx="3619614" cy="580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稻壳儿TOP_PPT-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623002" y="1774171"/>
            <a:ext cx="1892597" cy="405782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777" y="2738908"/>
            <a:ext cx="3957624" cy="4138182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63700" y="0"/>
            <a:ext cx="10528300" cy="6642100"/>
          </a:xfrm>
          <a:custGeom>
            <a:avLst/>
            <a:gdLst>
              <a:gd name="connsiteX0" fmla="*/ 0 w 10528300"/>
              <a:gd name="connsiteY0" fmla="*/ 0 h 6642100"/>
              <a:gd name="connsiteX1" fmla="*/ 10528300 w 10528300"/>
              <a:gd name="connsiteY1" fmla="*/ 0 h 6642100"/>
              <a:gd name="connsiteX2" fmla="*/ 10528300 w 10528300"/>
              <a:gd name="connsiteY2" fmla="*/ 6642100 h 6642100"/>
              <a:gd name="connsiteX3" fmla="*/ 0 w 10528300"/>
              <a:gd name="connsiteY3" fmla="*/ 6642100 h 664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28300" h="6642100">
                <a:moveTo>
                  <a:pt x="0" y="0"/>
                </a:moveTo>
                <a:lnTo>
                  <a:pt x="10528300" y="0"/>
                </a:lnTo>
                <a:lnTo>
                  <a:pt x="10528300" y="6642100"/>
                </a:lnTo>
                <a:lnTo>
                  <a:pt x="0" y="664210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386379">
            <a:off x="9182226" y="1299135"/>
            <a:ext cx="1180631" cy="165996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03076">
            <a:off x="2796710" y="563039"/>
            <a:ext cx="1626614" cy="120738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873664">
            <a:off x="385010" y="460965"/>
            <a:ext cx="1252772" cy="1252772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6934200" y="-6477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63A6FA"/>
              </a:gs>
              <a:gs pos="70000">
                <a:srgbClr val="528EFA"/>
              </a:gs>
            </a:gsLst>
            <a:lin ang="5400000" scaled="1"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7497" y="431797"/>
            <a:ext cx="1384303" cy="1384303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85150">
            <a:off x="5416425" y="4965697"/>
            <a:ext cx="2254376" cy="2254376"/>
          </a:xfrm>
          <a:prstGeom prst="rect">
            <a:avLst/>
          </a:prstGeom>
        </p:spPr>
      </p:pic>
      <p:pic>
        <p:nvPicPr>
          <p:cNvPr id="42" name="稻壳儿TOP_PPT-2"/>
          <p:cNvPicPr>
            <a:picLocks noChangeAspect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083" y="3563089"/>
            <a:ext cx="4356030" cy="3287351"/>
          </a:xfrm>
          <a:prstGeom prst="rect">
            <a:avLst/>
          </a:prstGeom>
        </p:spPr>
      </p:pic>
      <p:sp>
        <p:nvSpPr>
          <p:cNvPr id="17" name="稻壳儿TOP_PPT-4"/>
          <p:cNvSpPr/>
          <p:nvPr/>
        </p:nvSpPr>
        <p:spPr>
          <a:xfrm>
            <a:off x="2308184" y="3766938"/>
            <a:ext cx="68739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生活中哪些食用物易发生中毒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5290442" y="2321621"/>
            <a:ext cx="1066800" cy="1038637"/>
          </a:xfrm>
          <a:prstGeom prst="ellipse">
            <a:avLst/>
          </a:prstGeom>
          <a:solidFill>
            <a:srgbClr val="A0E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稻壳儿TOP_PPT-4"/>
          <p:cNvSpPr/>
          <p:nvPr/>
        </p:nvSpPr>
        <p:spPr>
          <a:xfrm>
            <a:off x="5473425" y="2536138"/>
            <a:ext cx="7008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40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02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TOP_PPT-2"/>
          <p:cNvGrpSpPr/>
          <p:nvPr/>
        </p:nvGrpSpPr>
        <p:grpSpPr>
          <a:xfrm>
            <a:off x="612661" y="630337"/>
            <a:ext cx="5664297" cy="673100"/>
            <a:chOff x="-3251200" y="-3136900"/>
            <a:chExt cx="5664297" cy="673100"/>
          </a:xfrm>
        </p:grpSpPr>
        <p:sp>
          <p:nvSpPr>
            <p:cNvPr id="9" name="稻壳儿TOP_PPT-2-1"/>
            <p:cNvSpPr/>
            <p:nvPr/>
          </p:nvSpPr>
          <p:spPr>
            <a:xfrm>
              <a:off x="-3251200" y="-3136900"/>
              <a:ext cx="673100" cy="673100"/>
            </a:xfrm>
            <a:prstGeom prst="roundRect">
              <a:avLst/>
            </a:prstGeom>
            <a:solidFill>
              <a:srgbClr val="A0E5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>
                  <a:cs typeface="+mn-ea"/>
                  <a:sym typeface="+mn-lt"/>
                </a:rPr>
                <a:t>2</a:t>
              </a:r>
              <a:endParaRPr lang="zh-CN" altLang="en-US" sz="3200">
                <a:cs typeface="+mn-ea"/>
                <a:sym typeface="+mn-lt"/>
              </a:endParaRPr>
            </a:p>
          </p:txBody>
        </p:sp>
        <p:sp>
          <p:nvSpPr>
            <p:cNvPr id="10" name="稻壳儿TOP_PPT-2-2"/>
            <p:cNvSpPr/>
            <p:nvPr/>
          </p:nvSpPr>
          <p:spPr>
            <a:xfrm>
              <a:off x="-2484398" y="-3061960"/>
              <a:ext cx="489749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>
                  <a:cs typeface="+mn-ea"/>
                  <a:sym typeface="+mn-lt"/>
                </a:rPr>
                <a:t>生活中哪些食用物易发生中毒？</a:t>
              </a:r>
            </a:p>
          </p:txBody>
        </p:sp>
      </p:grpSp>
      <p:sp>
        <p:nvSpPr>
          <p:cNvPr id="4" name="稻壳儿TOP_PPT-3"/>
          <p:cNvSpPr/>
          <p:nvPr/>
        </p:nvSpPr>
        <p:spPr>
          <a:xfrm>
            <a:off x="853470" y="1916608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2E75B6"/>
                </a:solidFill>
                <a:cs typeface="+mn-ea"/>
                <a:sym typeface="+mn-lt"/>
              </a:rPr>
              <a:t>豆类食物中毒</a:t>
            </a:r>
          </a:p>
        </p:txBody>
      </p:sp>
      <p:sp>
        <p:nvSpPr>
          <p:cNvPr id="5" name="稻壳儿TOP_PPT-4"/>
          <p:cNvSpPr/>
          <p:nvPr/>
        </p:nvSpPr>
        <p:spPr>
          <a:xfrm>
            <a:off x="886390" y="2283332"/>
            <a:ext cx="36570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333333"/>
                </a:solidFill>
                <a:cs typeface="+mn-ea"/>
                <a:sym typeface="+mn-lt"/>
              </a:rPr>
              <a:t>四季豆、芸豆、黄豆、扁豆等豆类：含有皂素，未煮熟就会造成恶心、呕吐、腹痛、头晕等中毒症状，通常在服用后的一至五小时会出现中毒症状。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11" name="稻壳儿TOP_PPT-5"/>
          <p:cNvSpPr/>
          <p:nvPr/>
        </p:nvSpPr>
        <p:spPr>
          <a:xfrm>
            <a:off x="853470" y="4043553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2E75B6"/>
                </a:solidFill>
                <a:cs typeface="+mn-ea"/>
                <a:sym typeface="+mn-lt"/>
              </a:rPr>
              <a:t>果壳类的食物中毒</a:t>
            </a:r>
          </a:p>
        </p:txBody>
      </p:sp>
      <p:sp>
        <p:nvSpPr>
          <p:cNvPr id="12" name="稻壳儿TOP_PPT-6"/>
          <p:cNvSpPr/>
          <p:nvPr/>
        </p:nvSpPr>
        <p:spPr>
          <a:xfrm>
            <a:off x="886390" y="4410277"/>
            <a:ext cx="36570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333333"/>
                </a:solidFill>
                <a:cs typeface="+mn-ea"/>
                <a:sym typeface="+mn-lt"/>
              </a:rPr>
              <a:t>通常我们生活中的水果，如苹果、梨、桃子、杏子、李子、梅、樱桃等，它们的种子和果核是剧毒物，会造成人体的中毒现象，严重的导致死亡。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14" name="稻壳儿TOP_PPT-7"/>
          <p:cNvSpPr/>
          <p:nvPr/>
        </p:nvSpPr>
        <p:spPr>
          <a:xfrm>
            <a:off x="7835859" y="4043553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2E75B6"/>
                </a:solidFill>
                <a:cs typeface="+mn-ea"/>
                <a:sym typeface="+mn-lt"/>
              </a:rPr>
              <a:t>蔬菜类食物中毒</a:t>
            </a:r>
          </a:p>
        </p:txBody>
      </p:sp>
      <p:sp>
        <p:nvSpPr>
          <p:cNvPr id="15" name="稻壳儿TOP_PPT-8"/>
          <p:cNvSpPr/>
          <p:nvPr/>
        </p:nvSpPr>
        <p:spPr>
          <a:xfrm>
            <a:off x="7868779" y="4410277"/>
            <a:ext cx="36570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333333"/>
                </a:solidFill>
                <a:cs typeface="+mn-ea"/>
                <a:sym typeface="+mn-lt"/>
              </a:rPr>
              <a:t>青色的或发芽的马铃薯</a:t>
            </a:r>
            <a:r>
              <a:rPr lang="en-US" altLang="zh-CN" sz="1400" dirty="0">
                <a:solidFill>
                  <a:srgbClr val="333333"/>
                </a:solidFill>
                <a:cs typeface="+mn-ea"/>
                <a:sym typeface="+mn-lt"/>
              </a:rPr>
              <a:t>(</a:t>
            </a:r>
            <a:r>
              <a:rPr lang="zh-CN" altLang="en-US" sz="1400" dirty="0">
                <a:solidFill>
                  <a:srgbClr val="333333"/>
                </a:solidFill>
                <a:cs typeface="+mn-ea"/>
                <a:sym typeface="+mn-lt"/>
              </a:rPr>
              <a:t>土豆</a:t>
            </a:r>
            <a:r>
              <a:rPr lang="en-US" altLang="zh-CN" sz="1400" dirty="0">
                <a:solidFill>
                  <a:srgbClr val="333333"/>
                </a:solidFill>
                <a:cs typeface="+mn-ea"/>
                <a:sym typeface="+mn-lt"/>
              </a:rPr>
              <a:t>)</a:t>
            </a:r>
            <a:r>
              <a:rPr lang="zh-CN" altLang="en-US" sz="1400" dirty="0">
                <a:solidFill>
                  <a:srgbClr val="333333"/>
                </a:solidFill>
                <a:cs typeface="+mn-ea"/>
                <a:sym typeface="+mn-lt"/>
              </a:rPr>
              <a:t>和青色番茄：我们平常生活中，买菜买马铃薯和番茄的时候尽量挑选熟透了的，因为青色的马铃薯和番茄也含有毒素。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16" name="稻壳儿TOP_PPT-9"/>
          <p:cNvSpPr/>
          <p:nvPr/>
        </p:nvSpPr>
        <p:spPr>
          <a:xfrm>
            <a:off x="7835859" y="1935690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2E75B6"/>
                </a:solidFill>
                <a:cs typeface="+mn-ea"/>
                <a:sym typeface="+mn-lt"/>
              </a:rPr>
              <a:t>真菌类、五谷食物中毒</a:t>
            </a:r>
          </a:p>
        </p:txBody>
      </p:sp>
      <p:sp>
        <p:nvSpPr>
          <p:cNvPr id="17" name="稻壳儿TOP_PPT-10"/>
          <p:cNvSpPr/>
          <p:nvPr/>
        </p:nvSpPr>
        <p:spPr>
          <a:xfrm>
            <a:off x="7868779" y="2302414"/>
            <a:ext cx="38469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333333"/>
                </a:solidFill>
                <a:cs typeface="+mn-ea"/>
                <a:sym typeface="+mn-lt"/>
              </a:rPr>
              <a:t>霉变的甘蔗、大米、小麦、玉米等。通常发霉的食物我们要立即将其丢掉，有些人觉得可惜，但却不知它的毒害有多么严重，毒素食入后引起神经麻痹、惊厥或呼吸麻痹而死亡。</a:t>
            </a:r>
            <a:endParaRPr lang="zh-CN" altLang="en-US" sz="1400" dirty="0">
              <a:cs typeface="+mn-ea"/>
              <a:sym typeface="+mn-lt"/>
            </a:endParaRPr>
          </a:p>
        </p:txBody>
      </p:sp>
      <p:pic>
        <p:nvPicPr>
          <p:cNvPr id="6" name="稻壳儿TOP_PPT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266" y="1985430"/>
            <a:ext cx="1963470" cy="427746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777" y="2738908"/>
            <a:ext cx="3957624" cy="4138182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63700" y="0"/>
            <a:ext cx="10528300" cy="6642100"/>
          </a:xfrm>
          <a:custGeom>
            <a:avLst/>
            <a:gdLst>
              <a:gd name="connsiteX0" fmla="*/ 0 w 10528300"/>
              <a:gd name="connsiteY0" fmla="*/ 0 h 6642100"/>
              <a:gd name="connsiteX1" fmla="*/ 10528300 w 10528300"/>
              <a:gd name="connsiteY1" fmla="*/ 0 h 6642100"/>
              <a:gd name="connsiteX2" fmla="*/ 10528300 w 10528300"/>
              <a:gd name="connsiteY2" fmla="*/ 6642100 h 6642100"/>
              <a:gd name="connsiteX3" fmla="*/ 0 w 10528300"/>
              <a:gd name="connsiteY3" fmla="*/ 6642100 h 664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28300" h="6642100">
                <a:moveTo>
                  <a:pt x="0" y="0"/>
                </a:moveTo>
                <a:lnTo>
                  <a:pt x="10528300" y="0"/>
                </a:lnTo>
                <a:lnTo>
                  <a:pt x="10528300" y="6642100"/>
                </a:lnTo>
                <a:lnTo>
                  <a:pt x="0" y="664210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386379">
            <a:off x="9182226" y="1299135"/>
            <a:ext cx="1180631" cy="1659967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03076">
            <a:off x="2796710" y="563039"/>
            <a:ext cx="1626614" cy="120738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873664">
            <a:off x="385010" y="460965"/>
            <a:ext cx="1252772" cy="1252772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6934200" y="-6477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63A6FA"/>
              </a:gs>
              <a:gs pos="70000">
                <a:srgbClr val="528EFA"/>
              </a:gs>
            </a:gsLst>
            <a:lin ang="5400000" scaled="1"/>
          </a:gra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7497" y="431797"/>
            <a:ext cx="1384303" cy="1384303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85150">
            <a:off x="5416425" y="4965697"/>
            <a:ext cx="2254376" cy="2254376"/>
          </a:xfrm>
          <a:prstGeom prst="rect">
            <a:avLst/>
          </a:prstGeom>
        </p:spPr>
      </p:pic>
      <p:pic>
        <p:nvPicPr>
          <p:cNvPr id="42" name="稻壳儿TOP_PPT-2"/>
          <p:cNvPicPr>
            <a:picLocks noChangeAspect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083" y="3563089"/>
            <a:ext cx="4356030" cy="3287351"/>
          </a:xfrm>
          <a:prstGeom prst="rect">
            <a:avLst/>
          </a:prstGeom>
        </p:spPr>
      </p:pic>
      <p:sp>
        <p:nvSpPr>
          <p:cNvPr id="17" name="稻壳儿TOP_PPT-4"/>
          <p:cNvSpPr/>
          <p:nvPr/>
        </p:nvSpPr>
        <p:spPr>
          <a:xfrm>
            <a:off x="3851876" y="3766938"/>
            <a:ext cx="3786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食物中毒的症状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5290442" y="2321621"/>
            <a:ext cx="1066800" cy="1038637"/>
          </a:xfrm>
          <a:prstGeom prst="ellipse">
            <a:avLst/>
          </a:prstGeom>
          <a:solidFill>
            <a:srgbClr val="A0E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稻壳儿TOP_PPT-4"/>
          <p:cNvSpPr/>
          <p:nvPr/>
        </p:nvSpPr>
        <p:spPr>
          <a:xfrm>
            <a:off x="5473425" y="2536138"/>
            <a:ext cx="7008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sz="40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TOP_PPT-2"/>
          <p:cNvGrpSpPr/>
          <p:nvPr/>
        </p:nvGrpSpPr>
        <p:grpSpPr>
          <a:xfrm>
            <a:off x="612661" y="630337"/>
            <a:ext cx="3307882" cy="673100"/>
            <a:chOff x="-3251200" y="-3136900"/>
            <a:chExt cx="3307882" cy="673100"/>
          </a:xfrm>
        </p:grpSpPr>
        <p:sp>
          <p:nvSpPr>
            <p:cNvPr id="9" name="稻壳儿TOP_PPT-2-1"/>
            <p:cNvSpPr/>
            <p:nvPr/>
          </p:nvSpPr>
          <p:spPr>
            <a:xfrm>
              <a:off x="-3251200" y="-3136900"/>
              <a:ext cx="673100" cy="673100"/>
            </a:xfrm>
            <a:prstGeom prst="roundRect">
              <a:avLst/>
            </a:prstGeom>
            <a:solidFill>
              <a:srgbClr val="A0E5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>
                  <a:cs typeface="+mn-ea"/>
                  <a:sym typeface="+mn-lt"/>
                </a:rPr>
                <a:t>3</a:t>
              </a:r>
              <a:endParaRPr lang="zh-CN" altLang="en-US" sz="3200">
                <a:cs typeface="+mn-ea"/>
                <a:sym typeface="+mn-lt"/>
              </a:endParaRPr>
            </a:p>
          </p:txBody>
        </p:sp>
        <p:sp>
          <p:nvSpPr>
            <p:cNvPr id="10" name="稻壳儿TOP_PPT-2-2"/>
            <p:cNvSpPr/>
            <p:nvPr/>
          </p:nvSpPr>
          <p:spPr>
            <a:xfrm>
              <a:off x="-2484398" y="-3061960"/>
              <a:ext cx="254108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>
                  <a:cs typeface="+mn-ea"/>
                  <a:sym typeface="+mn-lt"/>
                </a:rPr>
                <a:t>食物中毒的症状</a:t>
              </a:r>
            </a:p>
          </p:txBody>
        </p:sp>
      </p:grpSp>
      <p:grpSp>
        <p:nvGrpSpPr>
          <p:cNvPr id="6" name="稻壳儿TOP_PPT-3"/>
          <p:cNvGrpSpPr/>
          <p:nvPr/>
        </p:nvGrpSpPr>
        <p:grpSpPr>
          <a:xfrm>
            <a:off x="1564319" y="2565473"/>
            <a:ext cx="3750672" cy="2362200"/>
            <a:chOff x="8455894" y="1684319"/>
            <a:chExt cx="3750672" cy="2362200"/>
          </a:xfrm>
        </p:grpSpPr>
        <p:sp>
          <p:nvSpPr>
            <p:cNvPr id="7" name="稻壳儿TOP_PPT-3-1"/>
            <p:cNvSpPr/>
            <p:nvPr/>
          </p:nvSpPr>
          <p:spPr>
            <a:xfrm>
              <a:off x="8489540" y="2107527"/>
              <a:ext cx="3717026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主要症状是：恶心、呕吐、腹泻，有时还伴有发烧。呕吐严重的，可发生脱水、酸中毒、休克、昏迷甚至死亡。</a:t>
              </a:r>
            </a:p>
          </p:txBody>
        </p:sp>
        <p:sp>
          <p:nvSpPr>
            <p:cNvPr id="11" name="稻壳儿TOP_PPT-3-2"/>
            <p:cNvSpPr txBox="1"/>
            <p:nvPr/>
          </p:nvSpPr>
          <p:spPr>
            <a:xfrm>
              <a:off x="8455894" y="1684319"/>
              <a:ext cx="2908661" cy="30775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zh-CN"/>
              </a:defPPr>
              <a:lvl1pPr lvl="0">
                <a:lnSpc>
                  <a:spcPct val="90000"/>
                </a:lnSpc>
                <a:spcBef>
                  <a:spcPct val="0"/>
                </a:spcBef>
                <a:defRPr sz="2000" b="1" i="1">
                  <a:gradFill>
                    <a:gsLst>
                      <a:gs pos="0">
                        <a:srgbClr val="104894"/>
                      </a:gs>
                      <a:gs pos="53000">
                        <a:srgbClr val="9B3D88"/>
                      </a:gs>
                      <a:gs pos="88000">
                        <a:srgbClr val="EC91BD"/>
                      </a:gs>
                      <a:gs pos="100000">
                        <a:srgbClr val="FBE9F1"/>
                      </a:gs>
                      <a:gs pos="60000">
                        <a:srgbClr val="9B3D88"/>
                      </a:gs>
                    </a:gsLst>
                    <a:lin ang="4200000" scaled="0"/>
                  </a:gradFill>
                  <a:latin typeface="造字工房力黑（非商用）常规体" pitchFamily="50" charset="-122"/>
                  <a:ea typeface="造字工房力黑（非商用）常规体" pitchFamily="50" charset="-122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kumimoji="1" lang="zh-CN" altLang="en-US" sz="2800" b="0" i="0">
                  <a:solidFill>
                    <a:srgbClr val="2E75B6"/>
                  </a:solidFill>
                  <a:latin typeface="+mn-lt"/>
                  <a:ea typeface="+mn-ea"/>
                  <a:cs typeface="+mn-ea"/>
                  <a:sym typeface="+mn-lt"/>
                </a:rPr>
                <a:t>食物中毒的症状</a:t>
              </a:r>
              <a:r>
                <a:rPr kumimoji="1" lang="en-US" altLang="zh-CN" sz="2800" b="0" i="0">
                  <a:solidFill>
                    <a:srgbClr val="2E75B6"/>
                  </a:solidFill>
                  <a:latin typeface="+mn-lt"/>
                  <a:ea typeface="+mn-ea"/>
                  <a:cs typeface="+mn-ea"/>
                  <a:sym typeface="+mn-lt"/>
                </a:rPr>
                <a:t>:</a:t>
              </a:r>
              <a:endParaRPr kumimoji="1" lang="en-GB" sz="2800" b="0" i="0">
                <a:solidFill>
                  <a:srgbClr val="2E75B6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2" name="稻壳儿TOP_PPT-4"/>
          <p:cNvSpPr/>
          <p:nvPr/>
        </p:nvSpPr>
        <p:spPr>
          <a:xfrm>
            <a:off x="914850" y="2159938"/>
            <a:ext cx="5224252" cy="3096344"/>
          </a:xfrm>
          <a:prstGeom prst="rect">
            <a:avLst/>
          </a:prstGeom>
          <a:noFill/>
          <a:ln>
            <a:solidFill>
              <a:srgbClr val="2E75B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3" name="稻壳儿TOP_PPT-5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5439" y="1828800"/>
            <a:ext cx="4787640" cy="3613072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jb3VudCI6MSwiaGRpZCI6IjgzODQ4ODVjYTY4YmM2YWFkNmFlYmZkYmZjNDQ2ZmY5IiwidXNlckNvdW50Ijox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lv24crc">
      <a:majorFont>
        <a:latin typeface="汉仪旗黑X1-55W"/>
        <a:ea typeface="汉仪旗黑X1-55W"/>
        <a:cs typeface="Arial"/>
      </a:majorFont>
      <a:minorFont>
        <a:latin typeface="汉仪旗黑X1-55W"/>
        <a:ea typeface="汉仪旗黑X1-55W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879</Words>
  <Application>Microsoft Office PowerPoint</Application>
  <PresentationFormat>宽屏</PresentationFormat>
  <Paragraphs>102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Meiryo</vt:lpstr>
      <vt:lpstr>等线</vt:lpstr>
      <vt:lpstr>汉仪旗黑X1-55W</vt:lpstr>
      <vt:lpstr>黑体</vt:lpstr>
      <vt:lpstr>宋体</vt:lpstr>
      <vt:lpstr>微软雅黑</vt:lpstr>
      <vt:lpstr>字魂166号-趣味体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2022-10-11T17:22:06Z</cp:lastPrinted>
  <dcterms:created xsi:type="dcterms:W3CDTF">2022-10-11T17:22:06Z</dcterms:created>
  <dcterms:modified xsi:type="dcterms:W3CDTF">2023-03-28T09:03:43Z</dcterms:modified>
</cp:coreProperties>
</file>