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2" r:id="rId2"/>
  </p:sldMasterIdLst>
  <p:notesMasterIdLst>
    <p:notesMasterId r:id="rId31"/>
  </p:notesMasterIdLst>
  <p:handoutMasterIdLst>
    <p:handoutMasterId r:id="rId32"/>
  </p:handoutMasterIdLst>
  <p:sldIdLst>
    <p:sldId id="360" r:id="rId3"/>
    <p:sldId id="353" r:id="rId4"/>
    <p:sldId id="327" r:id="rId5"/>
    <p:sldId id="328" r:id="rId6"/>
    <p:sldId id="329" r:id="rId7"/>
    <p:sldId id="330" r:id="rId8"/>
    <p:sldId id="354" r:id="rId9"/>
    <p:sldId id="355" r:id="rId10"/>
    <p:sldId id="333" r:id="rId11"/>
    <p:sldId id="335" r:id="rId12"/>
    <p:sldId id="334" r:id="rId13"/>
    <p:sldId id="336" r:id="rId14"/>
    <p:sldId id="337" r:id="rId15"/>
    <p:sldId id="338" r:id="rId16"/>
    <p:sldId id="339" r:id="rId17"/>
    <p:sldId id="340" r:id="rId18"/>
    <p:sldId id="341" r:id="rId19"/>
    <p:sldId id="342" r:id="rId20"/>
    <p:sldId id="361" r:id="rId21"/>
    <p:sldId id="344" r:id="rId22"/>
    <p:sldId id="345" r:id="rId23"/>
    <p:sldId id="362" r:id="rId24"/>
    <p:sldId id="347" r:id="rId25"/>
    <p:sldId id="348" r:id="rId26"/>
    <p:sldId id="363" r:id="rId27"/>
    <p:sldId id="351" r:id="rId28"/>
    <p:sldId id="352" r:id="rId29"/>
    <p:sldId id="364" r:id="rId30"/>
  </p:sldIdLst>
  <p:sldSz cx="9144000" cy="5143500" type="screen16x9"/>
  <p:notesSz cx="6858000" cy="9144000"/>
  <p:custDataLst>
    <p:tags r:id="rId33"/>
  </p:custDataLst>
  <p:defaultTex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75D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66" autoAdjust="0"/>
    <p:restoredTop sz="96314" autoAdjust="0"/>
  </p:normalViewPr>
  <p:slideViewPr>
    <p:cSldViewPr snapToGrid="0">
      <p:cViewPr varScale="1">
        <p:scale>
          <a:sx n="143" d="100"/>
          <a:sy n="143" d="100"/>
        </p:scale>
        <p:origin x="534" y="132"/>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6" d="100"/>
          <a:sy n="86" d="100"/>
        </p:scale>
        <p:origin x="3864"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D9B9D1B-9039-4629-B075-F1631618B2D4}" type="datetimeFigureOut">
              <a:rPr lang="zh-CN" altLang="en-US" smtClean="0"/>
              <a:t>2023/3/30</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3258DAA-109F-46FE-8913-F137375B3FDC}" type="slidenum">
              <a:rPr lang="zh-CN" altLang="en-US" smtClean="0"/>
              <a:t>‹#›</a:t>
            </a:fld>
            <a:endParaRPr lang="zh-CN" altLang="en-US"/>
          </a:p>
        </p:txBody>
      </p:sp>
    </p:spTree>
    <p:extLst>
      <p:ext uri="{BB962C8B-B14F-4D97-AF65-F5344CB8AC3E}">
        <p14:creationId xmlns:p14="http://schemas.microsoft.com/office/powerpoint/2010/main" val="23430451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字魂59号-创粗黑" panose="00000500000000000000" pitchFamily="2" charset="-122"/>
                <a:ea typeface="字魂59号-创粗黑" panose="00000500000000000000" pitchFamily="2"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字魂59号-创粗黑" panose="00000500000000000000" pitchFamily="2" charset="-122"/>
                <a:ea typeface="字魂59号-创粗黑" panose="00000500000000000000" pitchFamily="2" charset="-122"/>
              </a:defRPr>
            </a:lvl1pPr>
          </a:lstStyle>
          <a:p>
            <a:fld id="{9F6D67DF-CF82-44E4-9FB6-564B8C4C207B}" type="datetimeFigureOut">
              <a:rPr lang="zh-CN" altLang="en-US" smtClean="0"/>
              <a:t>2023/3/30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字魂59号-创粗黑" panose="00000500000000000000" pitchFamily="2" charset="-122"/>
                <a:ea typeface="字魂59号-创粗黑" panose="00000500000000000000" pitchFamily="2"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字魂59号-创粗黑" panose="00000500000000000000" pitchFamily="2" charset="-122"/>
                <a:ea typeface="字魂59号-创粗黑" panose="00000500000000000000" pitchFamily="2" charset="-122"/>
              </a:defRPr>
            </a:lvl1pPr>
          </a:lstStyle>
          <a:p>
            <a:fld id="{2D3751E1-17AB-487A-80A7-25A0F24E0602}" type="slidenum">
              <a:rPr lang="zh-CN" altLang="en-US" smtClean="0"/>
              <a:t>‹#›</a:t>
            </a:fld>
            <a:endParaRPr lang="zh-CN" altLang="en-US"/>
          </a:p>
        </p:txBody>
      </p:sp>
    </p:spTree>
    <p:extLst>
      <p:ext uri="{BB962C8B-B14F-4D97-AF65-F5344CB8AC3E}">
        <p14:creationId xmlns:p14="http://schemas.microsoft.com/office/powerpoint/2010/main" val="1153993100"/>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字魂59号-创粗黑" panose="00000500000000000000" pitchFamily="2" charset="-122"/>
        <a:ea typeface="字魂59号-创粗黑" panose="00000500000000000000" pitchFamily="2" charset="-122"/>
        <a:cs typeface="+mn-cs"/>
      </a:defRPr>
    </a:lvl1pPr>
    <a:lvl2pPr marL="342900" algn="l" defTabSz="685800" rtl="0" eaLnBrk="1" latinLnBrk="0" hangingPunct="1">
      <a:defRPr sz="900" kern="1200">
        <a:solidFill>
          <a:schemeClr val="tx1"/>
        </a:solidFill>
        <a:latin typeface="字魂59号-创粗黑" panose="00000500000000000000" pitchFamily="2" charset="-122"/>
        <a:ea typeface="字魂59号-创粗黑" panose="00000500000000000000" pitchFamily="2" charset="-122"/>
        <a:cs typeface="+mn-cs"/>
      </a:defRPr>
    </a:lvl2pPr>
    <a:lvl3pPr marL="685800" algn="l" defTabSz="685800" rtl="0" eaLnBrk="1" latinLnBrk="0" hangingPunct="1">
      <a:defRPr sz="900" kern="1200">
        <a:solidFill>
          <a:schemeClr val="tx1"/>
        </a:solidFill>
        <a:latin typeface="字魂59号-创粗黑" panose="00000500000000000000" pitchFamily="2" charset="-122"/>
        <a:ea typeface="字魂59号-创粗黑" panose="00000500000000000000" pitchFamily="2" charset="-122"/>
        <a:cs typeface="+mn-cs"/>
      </a:defRPr>
    </a:lvl3pPr>
    <a:lvl4pPr marL="1028700" algn="l" defTabSz="685800" rtl="0" eaLnBrk="1" latinLnBrk="0" hangingPunct="1">
      <a:defRPr sz="900" kern="1200">
        <a:solidFill>
          <a:schemeClr val="tx1"/>
        </a:solidFill>
        <a:latin typeface="字魂59号-创粗黑" panose="00000500000000000000" pitchFamily="2" charset="-122"/>
        <a:ea typeface="字魂59号-创粗黑" panose="00000500000000000000" pitchFamily="2" charset="-122"/>
        <a:cs typeface="+mn-cs"/>
      </a:defRPr>
    </a:lvl4pPr>
    <a:lvl5pPr marL="1371600" algn="l" defTabSz="685800" rtl="0" eaLnBrk="1" latinLnBrk="0" hangingPunct="1">
      <a:defRPr sz="900" kern="1200">
        <a:solidFill>
          <a:schemeClr val="tx1"/>
        </a:solidFill>
        <a:latin typeface="字魂59号-创粗黑" panose="00000500000000000000" pitchFamily="2" charset="-122"/>
        <a:ea typeface="字魂59号-创粗黑" panose="00000500000000000000" pitchFamily="2" charset="-122"/>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0B1BDA-0B32-4CEA-BF2C-B7E9DB9159E1}" type="slidenum">
              <a:rPr lang="zh-CN" altLang="en-US" smtClean="0"/>
              <a:t>1</a:t>
            </a:fld>
            <a:endParaRPr lang="zh-CN" altLang="en-US"/>
          </a:p>
        </p:txBody>
      </p:sp>
    </p:spTree>
    <p:extLst>
      <p:ext uri="{BB962C8B-B14F-4D97-AF65-F5344CB8AC3E}">
        <p14:creationId xmlns:p14="http://schemas.microsoft.com/office/powerpoint/2010/main" val="41015999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0B1BDA-0B32-4CEA-BF2C-B7E9DB9159E1}" type="slidenum">
              <a:rPr lang="zh-CN" altLang="en-US" smtClean="0"/>
              <a:t>10</a:t>
            </a:fld>
            <a:endParaRPr lang="zh-CN" altLang="en-US"/>
          </a:p>
        </p:txBody>
      </p:sp>
    </p:spTree>
    <p:extLst>
      <p:ext uri="{BB962C8B-B14F-4D97-AF65-F5344CB8AC3E}">
        <p14:creationId xmlns:p14="http://schemas.microsoft.com/office/powerpoint/2010/main" val="8209587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0B1BDA-0B32-4CEA-BF2C-B7E9DB9159E1}" type="slidenum">
              <a:rPr lang="zh-CN" altLang="en-US" smtClean="0"/>
              <a:t>11</a:t>
            </a:fld>
            <a:endParaRPr lang="zh-CN" altLang="en-US"/>
          </a:p>
        </p:txBody>
      </p:sp>
    </p:spTree>
    <p:extLst>
      <p:ext uri="{BB962C8B-B14F-4D97-AF65-F5344CB8AC3E}">
        <p14:creationId xmlns:p14="http://schemas.microsoft.com/office/powerpoint/2010/main" val="16990077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0B1BDA-0B32-4CEA-BF2C-B7E9DB9159E1}" type="slidenum">
              <a:rPr lang="zh-CN" altLang="en-US" smtClean="0"/>
              <a:t>12</a:t>
            </a:fld>
            <a:endParaRPr lang="zh-CN" altLang="en-US"/>
          </a:p>
        </p:txBody>
      </p:sp>
    </p:spTree>
    <p:extLst>
      <p:ext uri="{BB962C8B-B14F-4D97-AF65-F5344CB8AC3E}">
        <p14:creationId xmlns:p14="http://schemas.microsoft.com/office/powerpoint/2010/main" val="28599066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990B1BDA-0B32-4CEA-BF2C-B7E9DB9159E1}" type="slidenum">
              <a:rPr lang="zh-CN" altLang="en-US" smtClean="0"/>
              <a:t>13</a:t>
            </a:fld>
            <a:endParaRPr lang="zh-CN" altLang="en-US"/>
          </a:p>
        </p:txBody>
      </p:sp>
    </p:spTree>
    <p:extLst>
      <p:ext uri="{BB962C8B-B14F-4D97-AF65-F5344CB8AC3E}">
        <p14:creationId xmlns:p14="http://schemas.microsoft.com/office/powerpoint/2010/main" val="1562508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0B1BDA-0B32-4CEA-BF2C-B7E9DB9159E1}" type="slidenum">
              <a:rPr lang="zh-CN" altLang="en-US" smtClean="0"/>
              <a:t>14</a:t>
            </a:fld>
            <a:endParaRPr lang="zh-CN" altLang="en-US"/>
          </a:p>
        </p:txBody>
      </p:sp>
    </p:spTree>
    <p:extLst>
      <p:ext uri="{BB962C8B-B14F-4D97-AF65-F5344CB8AC3E}">
        <p14:creationId xmlns:p14="http://schemas.microsoft.com/office/powerpoint/2010/main" val="14826792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0B1BDA-0B32-4CEA-BF2C-B7E9DB9159E1}" type="slidenum">
              <a:rPr lang="zh-CN" altLang="en-US" smtClean="0"/>
              <a:t>15</a:t>
            </a:fld>
            <a:endParaRPr lang="zh-CN" altLang="en-US"/>
          </a:p>
        </p:txBody>
      </p:sp>
    </p:spTree>
    <p:extLst>
      <p:ext uri="{BB962C8B-B14F-4D97-AF65-F5344CB8AC3E}">
        <p14:creationId xmlns:p14="http://schemas.microsoft.com/office/powerpoint/2010/main" val="5492633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0B1BDA-0B32-4CEA-BF2C-B7E9DB9159E1}" type="slidenum">
              <a:rPr lang="zh-CN" altLang="en-US" smtClean="0"/>
              <a:t>16</a:t>
            </a:fld>
            <a:endParaRPr lang="zh-CN" altLang="en-US"/>
          </a:p>
        </p:txBody>
      </p:sp>
    </p:spTree>
    <p:extLst>
      <p:ext uri="{BB962C8B-B14F-4D97-AF65-F5344CB8AC3E}">
        <p14:creationId xmlns:p14="http://schemas.microsoft.com/office/powerpoint/2010/main" val="36185822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0B1BDA-0B32-4CEA-BF2C-B7E9DB9159E1}" type="slidenum">
              <a:rPr lang="zh-CN" altLang="en-US" smtClean="0"/>
              <a:t>17</a:t>
            </a:fld>
            <a:endParaRPr lang="zh-CN" altLang="en-US"/>
          </a:p>
        </p:txBody>
      </p:sp>
    </p:spTree>
    <p:extLst>
      <p:ext uri="{BB962C8B-B14F-4D97-AF65-F5344CB8AC3E}">
        <p14:creationId xmlns:p14="http://schemas.microsoft.com/office/powerpoint/2010/main" val="14281543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0B1BDA-0B32-4CEA-BF2C-B7E9DB9159E1}" type="slidenum">
              <a:rPr lang="zh-CN" altLang="en-US" smtClean="0"/>
              <a:t>18</a:t>
            </a:fld>
            <a:endParaRPr lang="zh-CN" altLang="en-US"/>
          </a:p>
        </p:txBody>
      </p:sp>
    </p:spTree>
    <p:extLst>
      <p:ext uri="{BB962C8B-B14F-4D97-AF65-F5344CB8AC3E}">
        <p14:creationId xmlns:p14="http://schemas.microsoft.com/office/powerpoint/2010/main" val="12753315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0B1BDA-0B32-4CEA-BF2C-B7E9DB9159E1}" type="slidenum">
              <a:rPr lang="zh-CN" altLang="en-US" smtClean="0"/>
              <a:t>19</a:t>
            </a:fld>
            <a:endParaRPr lang="zh-CN" altLang="en-US"/>
          </a:p>
        </p:txBody>
      </p:sp>
    </p:spTree>
    <p:extLst>
      <p:ext uri="{BB962C8B-B14F-4D97-AF65-F5344CB8AC3E}">
        <p14:creationId xmlns:p14="http://schemas.microsoft.com/office/powerpoint/2010/main" val="12070484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0B1BDA-0B32-4CEA-BF2C-B7E9DB9159E1}" type="slidenum">
              <a:rPr lang="zh-CN" altLang="en-US" smtClean="0"/>
              <a:t>2</a:t>
            </a:fld>
            <a:endParaRPr lang="zh-CN" altLang="en-US"/>
          </a:p>
        </p:txBody>
      </p:sp>
    </p:spTree>
    <p:extLst>
      <p:ext uri="{BB962C8B-B14F-4D97-AF65-F5344CB8AC3E}">
        <p14:creationId xmlns:p14="http://schemas.microsoft.com/office/powerpoint/2010/main" val="5139955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0B1BDA-0B32-4CEA-BF2C-B7E9DB9159E1}" type="slidenum">
              <a:rPr lang="zh-CN" altLang="en-US" smtClean="0"/>
              <a:t>20</a:t>
            </a:fld>
            <a:endParaRPr lang="zh-CN" altLang="en-US"/>
          </a:p>
        </p:txBody>
      </p:sp>
    </p:spTree>
    <p:extLst>
      <p:ext uri="{BB962C8B-B14F-4D97-AF65-F5344CB8AC3E}">
        <p14:creationId xmlns:p14="http://schemas.microsoft.com/office/powerpoint/2010/main" val="4016215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0B1BDA-0B32-4CEA-BF2C-B7E9DB9159E1}" type="slidenum">
              <a:rPr lang="zh-CN" altLang="en-US" smtClean="0"/>
              <a:t>21</a:t>
            </a:fld>
            <a:endParaRPr lang="zh-CN" altLang="en-US"/>
          </a:p>
        </p:txBody>
      </p:sp>
    </p:spTree>
    <p:extLst>
      <p:ext uri="{BB962C8B-B14F-4D97-AF65-F5344CB8AC3E}">
        <p14:creationId xmlns:p14="http://schemas.microsoft.com/office/powerpoint/2010/main" val="38065861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0B1BDA-0B32-4CEA-BF2C-B7E9DB9159E1}" type="slidenum">
              <a:rPr lang="zh-CN" altLang="en-US" smtClean="0"/>
              <a:t>22</a:t>
            </a:fld>
            <a:endParaRPr lang="zh-CN" altLang="en-US"/>
          </a:p>
        </p:txBody>
      </p:sp>
    </p:spTree>
    <p:extLst>
      <p:ext uri="{BB962C8B-B14F-4D97-AF65-F5344CB8AC3E}">
        <p14:creationId xmlns:p14="http://schemas.microsoft.com/office/powerpoint/2010/main" val="4631775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0B1BDA-0B32-4CEA-BF2C-B7E9DB9159E1}" type="slidenum">
              <a:rPr lang="zh-CN" altLang="en-US" smtClean="0"/>
              <a:t>23</a:t>
            </a:fld>
            <a:endParaRPr lang="zh-CN" altLang="en-US"/>
          </a:p>
        </p:txBody>
      </p:sp>
    </p:spTree>
    <p:extLst>
      <p:ext uri="{BB962C8B-B14F-4D97-AF65-F5344CB8AC3E}">
        <p14:creationId xmlns:p14="http://schemas.microsoft.com/office/powerpoint/2010/main" val="3979957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0B1BDA-0B32-4CEA-BF2C-B7E9DB9159E1}" type="slidenum">
              <a:rPr lang="zh-CN" altLang="en-US" smtClean="0"/>
              <a:t>24</a:t>
            </a:fld>
            <a:endParaRPr lang="zh-CN" altLang="en-US"/>
          </a:p>
        </p:txBody>
      </p:sp>
    </p:spTree>
    <p:extLst>
      <p:ext uri="{BB962C8B-B14F-4D97-AF65-F5344CB8AC3E}">
        <p14:creationId xmlns:p14="http://schemas.microsoft.com/office/powerpoint/2010/main" val="19595236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0B1BDA-0B32-4CEA-BF2C-B7E9DB9159E1}" type="slidenum">
              <a:rPr lang="zh-CN" altLang="en-US" smtClean="0"/>
              <a:t>25</a:t>
            </a:fld>
            <a:endParaRPr lang="zh-CN" altLang="en-US"/>
          </a:p>
        </p:txBody>
      </p:sp>
    </p:spTree>
    <p:extLst>
      <p:ext uri="{BB962C8B-B14F-4D97-AF65-F5344CB8AC3E}">
        <p14:creationId xmlns:p14="http://schemas.microsoft.com/office/powerpoint/2010/main" val="6650645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0B1BDA-0B32-4CEA-BF2C-B7E9DB9159E1}" type="slidenum">
              <a:rPr lang="zh-CN" altLang="en-US" smtClean="0"/>
              <a:t>26</a:t>
            </a:fld>
            <a:endParaRPr lang="zh-CN" altLang="en-US"/>
          </a:p>
        </p:txBody>
      </p:sp>
    </p:spTree>
    <p:extLst>
      <p:ext uri="{BB962C8B-B14F-4D97-AF65-F5344CB8AC3E}">
        <p14:creationId xmlns:p14="http://schemas.microsoft.com/office/powerpoint/2010/main" val="29343963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0B1BDA-0B32-4CEA-BF2C-B7E9DB9159E1}" type="slidenum">
              <a:rPr lang="zh-CN" altLang="en-US" smtClean="0"/>
              <a:t>27</a:t>
            </a:fld>
            <a:endParaRPr lang="zh-CN" altLang="en-US"/>
          </a:p>
        </p:txBody>
      </p:sp>
    </p:spTree>
    <p:extLst>
      <p:ext uri="{BB962C8B-B14F-4D97-AF65-F5344CB8AC3E}">
        <p14:creationId xmlns:p14="http://schemas.microsoft.com/office/powerpoint/2010/main" val="11589467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28</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4192943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0B1BDA-0B32-4CEA-BF2C-B7E9DB9159E1}" type="slidenum">
              <a:rPr lang="zh-CN" altLang="en-US" smtClean="0"/>
              <a:t>3</a:t>
            </a:fld>
            <a:endParaRPr lang="zh-CN" altLang="en-US"/>
          </a:p>
        </p:txBody>
      </p:sp>
    </p:spTree>
    <p:extLst>
      <p:ext uri="{BB962C8B-B14F-4D97-AF65-F5344CB8AC3E}">
        <p14:creationId xmlns:p14="http://schemas.microsoft.com/office/powerpoint/2010/main" val="14312366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0B1BDA-0B32-4CEA-BF2C-B7E9DB9159E1}" type="slidenum">
              <a:rPr lang="zh-CN" altLang="en-US" smtClean="0"/>
              <a:t>4</a:t>
            </a:fld>
            <a:endParaRPr lang="zh-CN" altLang="en-US"/>
          </a:p>
        </p:txBody>
      </p:sp>
    </p:spTree>
    <p:extLst>
      <p:ext uri="{BB962C8B-B14F-4D97-AF65-F5344CB8AC3E}">
        <p14:creationId xmlns:p14="http://schemas.microsoft.com/office/powerpoint/2010/main" val="40498288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0B1BDA-0B32-4CEA-BF2C-B7E9DB9159E1}" type="slidenum">
              <a:rPr lang="zh-CN" altLang="en-US" smtClean="0"/>
              <a:t>5</a:t>
            </a:fld>
            <a:endParaRPr lang="zh-CN" altLang="en-US"/>
          </a:p>
        </p:txBody>
      </p:sp>
    </p:spTree>
    <p:extLst>
      <p:ext uri="{BB962C8B-B14F-4D97-AF65-F5344CB8AC3E}">
        <p14:creationId xmlns:p14="http://schemas.microsoft.com/office/powerpoint/2010/main" val="19253702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0B1BDA-0B32-4CEA-BF2C-B7E9DB9159E1}" type="slidenum">
              <a:rPr lang="zh-CN" altLang="en-US" smtClean="0"/>
              <a:t>6</a:t>
            </a:fld>
            <a:endParaRPr lang="zh-CN" altLang="en-US"/>
          </a:p>
        </p:txBody>
      </p:sp>
    </p:spTree>
    <p:extLst>
      <p:ext uri="{BB962C8B-B14F-4D97-AF65-F5344CB8AC3E}">
        <p14:creationId xmlns:p14="http://schemas.microsoft.com/office/powerpoint/2010/main" val="21785605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0B1BDA-0B32-4CEA-BF2C-B7E9DB9159E1}" type="slidenum">
              <a:rPr lang="zh-CN" altLang="en-US" smtClean="0"/>
              <a:t>7</a:t>
            </a:fld>
            <a:endParaRPr lang="zh-CN" altLang="en-US"/>
          </a:p>
        </p:txBody>
      </p:sp>
    </p:spTree>
    <p:extLst>
      <p:ext uri="{BB962C8B-B14F-4D97-AF65-F5344CB8AC3E}">
        <p14:creationId xmlns:p14="http://schemas.microsoft.com/office/powerpoint/2010/main" val="39586583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0B1BDA-0B32-4CEA-BF2C-B7E9DB9159E1}" type="slidenum">
              <a:rPr lang="zh-CN" altLang="en-US" smtClean="0"/>
              <a:t>8</a:t>
            </a:fld>
            <a:endParaRPr lang="zh-CN" altLang="en-US"/>
          </a:p>
        </p:txBody>
      </p:sp>
    </p:spTree>
    <p:extLst>
      <p:ext uri="{BB962C8B-B14F-4D97-AF65-F5344CB8AC3E}">
        <p14:creationId xmlns:p14="http://schemas.microsoft.com/office/powerpoint/2010/main" val="5671123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0B1BDA-0B32-4CEA-BF2C-B7E9DB9159E1}" type="slidenum">
              <a:rPr lang="zh-CN" altLang="en-US" smtClean="0"/>
              <a:t>9</a:t>
            </a:fld>
            <a:endParaRPr lang="zh-CN" altLang="en-US"/>
          </a:p>
        </p:txBody>
      </p:sp>
    </p:spTree>
    <p:extLst>
      <p:ext uri="{BB962C8B-B14F-4D97-AF65-F5344CB8AC3E}">
        <p14:creationId xmlns:p14="http://schemas.microsoft.com/office/powerpoint/2010/main" val="10151355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自定义版式">
    <p:bg>
      <p:bgPr>
        <a:solidFill>
          <a:srgbClr val="F8DBAA"/>
        </a:solidFill>
        <a:effectLst/>
      </p:bgPr>
    </p:bg>
    <p:spTree>
      <p:nvGrpSpPr>
        <p:cNvPr id="1" name=""/>
        <p:cNvGrpSpPr/>
        <p:nvPr/>
      </p:nvGrpSpPr>
      <p:grpSpPr>
        <a:xfrm>
          <a:off x="0" y="0"/>
          <a:ext cx="0" cy="0"/>
          <a:chOff x="0" y="0"/>
          <a:chExt cx="0" cy="0"/>
        </a:xfrm>
      </p:grpSpPr>
      <p:sp>
        <p:nvSpPr>
          <p:cNvPr id="7" name="矩形: 圆角 6"/>
          <p:cNvSpPr/>
          <p:nvPr userDrawn="1"/>
        </p:nvSpPr>
        <p:spPr>
          <a:xfrm>
            <a:off x="825816" y="635004"/>
            <a:ext cx="7492367" cy="3449316"/>
          </a:xfrm>
          <a:prstGeom prst="roundRect">
            <a:avLst>
              <a:gd name="adj" fmla="val 2267"/>
            </a:avLst>
          </a:prstGeom>
          <a:solidFill>
            <a:srgbClr val="375D5A"/>
          </a:solidFill>
          <a:ln w="107950">
            <a:solidFill>
              <a:srgbClr val="6D392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2023/3/30</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8212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672624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78019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661119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685507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自定义版式">
    <p:bg>
      <p:bgPr>
        <a:solidFill>
          <a:srgbClr val="F8DBAA"/>
        </a:solid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自定义版式">
    <p:bg>
      <p:bgPr>
        <a:solidFill>
          <a:srgbClr val="F8DBAA"/>
        </a:solidFill>
        <a:effectLst/>
      </p:bgPr>
    </p:bg>
    <p:spTree>
      <p:nvGrpSpPr>
        <p:cNvPr id="1" name=""/>
        <p:cNvGrpSpPr/>
        <p:nvPr/>
      </p:nvGrpSpPr>
      <p:grpSpPr>
        <a:xfrm>
          <a:off x="0" y="0"/>
          <a:ext cx="0" cy="0"/>
          <a:chOff x="0" y="0"/>
          <a:chExt cx="0" cy="0"/>
        </a:xfrm>
      </p:grpSpPr>
      <p:sp>
        <p:nvSpPr>
          <p:cNvPr id="2" name="矩形: 圆角 1"/>
          <p:cNvSpPr/>
          <p:nvPr userDrawn="1"/>
        </p:nvSpPr>
        <p:spPr>
          <a:xfrm>
            <a:off x="0" y="0"/>
            <a:ext cx="9144000" cy="5143500"/>
          </a:xfrm>
          <a:prstGeom prst="roundRect">
            <a:avLst>
              <a:gd name="adj" fmla="val 0"/>
            </a:avLst>
          </a:prstGeom>
          <a:solidFill>
            <a:srgbClr val="375D5A"/>
          </a:solidFill>
          <a:ln w="107950">
            <a:solidFill>
              <a:srgbClr val="6D392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 name="图片 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39700" y="85876"/>
            <a:ext cx="1409700" cy="996831"/>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37975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18370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66061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76028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2023/3/30</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247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2023/3/30</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565964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a:t>单击此处编辑母版标题样式</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C18EDF5E-578C-4F7F-BA8F-EE7896D35C60}" type="datetimeFigureOut">
              <a:rPr lang="zh-CN" altLang="en-US" smtClean="0"/>
              <a:t>2023/3/30</a:t>
            </a:fld>
            <a:endParaRPr lang="zh-CN" alt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6BA964AD-4DC7-4E6B-9B49-09BCF06D9FE3}"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mc:AlternateContent xmlns:mc="http://schemas.openxmlformats.org/markup-compatibility/2006" xmlns:p14="http://schemas.microsoft.com/office/powerpoint/2010/main">
    <mc:Choice Requires="p14">
      <p:transition spd="med" p14:dur="70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med">
        <p:fade/>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pPr/>
              <a:t>2023/3/30</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51502163"/>
      </p:ext>
    </p:extLst>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29.png"/><Relationship Id="rId7" Type="http://schemas.openxmlformats.org/officeDocument/2006/relationships/image" Target="../media/image33.png"/><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image" Target="../media/image32.png"/><Relationship Id="rId5" Type="http://schemas.openxmlformats.org/officeDocument/2006/relationships/image" Target="../media/image31.png"/><Relationship Id="rId4" Type="http://schemas.openxmlformats.org/officeDocument/2006/relationships/image" Target="../media/image30.png"/></Relationships>
</file>

<file path=ppt/slides/_rels/slide14.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14.xml"/><Relationship Id="rId1" Type="http://schemas.openxmlformats.org/officeDocument/2006/relationships/slideLayout" Target="../slideLayouts/slideLayout3.xml"/><Relationship Id="rId5" Type="http://schemas.openxmlformats.org/officeDocument/2006/relationships/image" Target="../media/image36.png"/><Relationship Id="rId4" Type="http://schemas.openxmlformats.org/officeDocument/2006/relationships/image" Target="../media/image35.jpeg"/></Relationships>
</file>

<file path=ppt/slides/_rels/slide15.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notesSlide" Target="../notesSlides/notesSlide15.xml"/><Relationship Id="rId1" Type="http://schemas.openxmlformats.org/officeDocument/2006/relationships/slideLayout" Target="../slideLayouts/slideLayout3.xml"/><Relationship Id="rId4" Type="http://schemas.openxmlformats.org/officeDocument/2006/relationships/image" Target="../media/image38.png"/></Relationships>
</file>

<file path=ppt/slides/_rels/slide16.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notesSlide" Target="../notesSlides/notesSlide16.xml"/><Relationship Id="rId1" Type="http://schemas.openxmlformats.org/officeDocument/2006/relationships/slideLayout" Target="../slideLayouts/slideLayout3.xml"/><Relationship Id="rId5" Type="http://schemas.openxmlformats.org/officeDocument/2006/relationships/image" Target="../media/image41.png"/><Relationship Id="rId4" Type="http://schemas.openxmlformats.org/officeDocument/2006/relationships/image" Target="../media/image40.png"/></Relationships>
</file>

<file path=ppt/slides/_rels/slide17.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notesSlide" Target="../notesSlides/notesSlide17.xml"/><Relationship Id="rId1" Type="http://schemas.openxmlformats.org/officeDocument/2006/relationships/slideLayout" Target="../slideLayouts/slideLayout3.xml"/><Relationship Id="rId6" Type="http://schemas.openxmlformats.org/officeDocument/2006/relationships/image" Target="../media/image45.png"/><Relationship Id="rId5" Type="http://schemas.openxmlformats.org/officeDocument/2006/relationships/image" Target="../media/image44.jpeg"/><Relationship Id="rId4" Type="http://schemas.openxmlformats.org/officeDocument/2006/relationships/image" Target="../media/image43.png"/></Relationships>
</file>

<file path=ppt/slides/_rels/slide18.xml.rels><?xml version="1.0" encoding="UTF-8" standalone="yes"?>
<Relationships xmlns="http://schemas.openxmlformats.org/package/2006/relationships"><Relationship Id="rId3" Type="http://schemas.openxmlformats.org/officeDocument/2006/relationships/image" Target="../media/image46.jpeg"/><Relationship Id="rId2" Type="http://schemas.openxmlformats.org/officeDocument/2006/relationships/notesSlide" Target="../notesSlides/notesSlide18.xml"/><Relationship Id="rId1" Type="http://schemas.openxmlformats.org/officeDocument/2006/relationships/slideLayout" Target="../slideLayouts/slideLayout3.xml"/><Relationship Id="rId4" Type="http://schemas.openxmlformats.org/officeDocument/2006/relationships/image" Target="../media/image47.jpeg"/></Relationships>
</file>

<file path=ppt/slides/_rels/slide19.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slideLayout" Target="../slideLayouts/slideLayout1.xml"/><Relationship Id="rId7" Type="http://schemas.openxmlformats.org/officeDocument/2006/relationships/image" Target="../media/image4.png"/><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image" Target="../media/image3.png"/><Relationship Id="rId5" Type="http://schemas.openxmlformats.org/officeDocument/2006/relationships/image" Target="../media/image7.png"/><Relationship Id="rId4"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tags" Target="../tags/tag4.xml"/><Relationship Id="rId7" Type="http://schemas.openxmlformats.org/officeDocument/2006/relationships/image" Target="../media/image5.pn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notesSlide" Target="../notesSlides/notesSlide2.xml"/><Relationship Id="rId5" Type="http://schemas.openxmlformats.org/officeDocument/2006/relationships/slideLayout" Target="../slideLayouts/slideLayout2.xml"/><Relationship Id="rId4" Type="http://schemas.openxmlformats.org/officeDocument/2006/relationships/tags" Target="../tags/tag5.xml"/><Relationship Id="rId9"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48.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slideLayout" Target="../slideLayouts/slideLayout1.xml"/><Relationship Id="rId7" Type="http://schemas.openxmlformats.org/officeDocument/2006/relationships/image" Target="../media/image4.png"/><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image" Target="../media/image3.png"/><Relationship Id="rId5" Type="http://schemas.openxmlformats.org/officeDocument/2006/relationships/image" Target="../media/image7.png"/><Relationship Id="rId4"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slideLayout" Target="../slideLayouts/slideLayout1.xml"/><Relationship Id="rId7" Type="http://schemas.openxmlformats.org/officeDocument/2006/relationships/image" Target="../media/image4.png"/><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image" Target="../media/image3.png"/><Relationship Id="rId5" Type="http://schemas.openxmlformats.org/officeDocument/2006/relationships/image" Target="../media/image7.png"/><Relationship Id="rId4"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8.xml"/><Relationship Id="rId1" Type="http://schemas.openxmlformats.org/officeDocument/2006/relationships/slideLayout" Target="../slideLayouts/slideLayout10.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slideLayout" Target="../slideLayouts/slideLayout1.xml"/><Relationship Id="rId7" Type="http://schemas.openxmlformats.org/officeDocument/2006/relationships/image" Target="../media/image4.png"/><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image" Target="../media/image3.png"/><Relationship Id="rId5" Type="http://schemas.openxmlformats.org/officeDocument/2006/relationships/image" Target="../media/image7.png"/><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image" Target="../media/image11.jpeg"/><Relationship Id="rId7" Type="http://schemas.openxmlformats.org/officeDocument/2006/relationships/image" Target="../media/image15.jpe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12.jpeg"/><Relationship Id="rId9" Type="http://schemas.openxmlformats.org/officeDocument/2006/relationships/image" Target="../media/image17.jpeg"/></Relationships>
</file>

<file path=ppt/slides/_rels/slide6.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19.jpeg"/></Relationships>
</file>

<file path=ppt/slides/_rels/slide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21.jpeg"/></Relationships>
</file>

<file path=ppt/slides/_rels/slide8.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23.png"/></Relationships>
</file>

<file path=ppt/slides/_rels/slide9.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2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3" cstate="email">
            <a:extLst>
              <a:ext uri="{BEBA8EAE-BF5A-486C-A8C5-ECC9F3942E4B}">
                <a14:imgProps xmlns:a14="http://schemas.microsoft.com/office/drawing/2010/main">
                  <a14:imgLayer>
                    <a14:imgEffect>
                      <a14:backgroundRemoval t="0" b="100000" l="577" r="100000"/>
                    </a14:imgEffect>
                  </a14:imgLayer>
                </a14:imgProps>
              </a:ext>
              <a:ext uri="{28A0092B-C50C-407E-A947-70E740481C1C}">
                <a14:useLocalDpi xmlns:a14="http://schemas.microsoft.com/office/drawing/2010/main"/>
              </a:ext>
            </a:extLst>
          </a:blip>
          <a:stretch>
            <a:fillRect/>
          </a:stretch>
        </p:blipFill>
        <p:spPr>
          <a:xfrm>
            <a:off x="4069080" y="-482877"/>
            <a:ext cx="5859914" cy="5626377"/>
          </a:xfrm>
          <a:prstGeom prst="rect">
            <a:avLst/>
          </a:prstGeom>
        </p:spPr>
      </p:pic>
      <p:sp>
        <p:nvSpPr>
          <p:cNvPr id="8" name="文本框 7"/>
          <p:cNvSpPr txBox="1"/>
          <p:nvPr/>
        </p:nvSpPr>
        <p:spPr>
          <a:xfrm>
            <a:off x="1686486" y="898707"/>
            <a:ext cx="4185761" cy="1200329"/>
          </a:xfrm>
          <a:prstGeom prst="rect">
            <a:avLst/>
          </a:prstGeom>
          <a:noFill/>
        </p:spPr>
        <p:txBody>
          <a:bodyPr wrap="none" rtlCol="0">
            <a:spAutoFit/>
          </a:bodyPr>
          <a:lstStyle/>
          <a:p>
            <a:pPr algn="ctr"/>
            <a:r>
              <a:rPr lang="zh-CN" altLang="en-US" sz="7200" b="1" spc="600">
                <a:solidFill>
                  <a:schemeClr val="bg1"/>
                </a:solidFill>
                <a:latin typeface="微软雅黑" panose="020B0503020204020204" pitchFamily="34" charset="-122"/>
                <a:ea typeface="微软雅黑" panose="020B0503020204020204" pitchFamily="34" charset="-122"/>
                <a:cs typeface="阿里巴巴普惠体 H" panose="00020600040101010101" pitchFamily="18" charset="-122"/>
              </a:rPr>
              <a:t>禁毒教育</a:t>
            </a:r>
          </a:p>
        </p:txBody>
      </p:sp>
      <p:sp>
        <p:nvSpPr>
          <p:cNvPr id="22" name="文本框 21"/>
          <p:cNvSpPr txBox="1"/>
          <p:nvPr/>
        </p:nvSpPr>
        <p:spPr>
          <a:xfrm>
            <a:off x="2341801" y="2330311"/>
            <a:ext cx="2738250" cy="461665"/>
          </a:xfrm>
          <a:prstGeom prst="rect">
            <a:avLst/>
          </a:prstGeom>
          <a:noFill/>
        </p:spPr>
        <p:txBody>
          <a:bodyPr wrap="none" rtlCol="0">
            <a:spAutoFit/>
          </a:bodyPr>
          <a:lstStyle/>
          <a:p>
            <a:pPr algn="ctr"/>
            <a:r>
              <a:rPr lang="zh-CN" altLang="en-US" sz="2400" dirty="0">
                <a:solidFill>
                  <a:schemeClr val="bg1"/>
                </a:solidFill>
                <a:latin typeface="微软雅黑" panose="020B0503020204020204" pitchFamily="34" charset="-122"/>
                <a:ea typeface="微软雅黑" panose="020B0503020204020204" pitchFamily="34" charset="-122"/>
              </a:rPr>
              <a:t>珍爱生命 拒绝毒品</a:t>
            </a:r>
          </a:p>
        </p:txBody>
      </p:sp>
      <p:pic>
        <p:nvPicPr>
          <p:cNvPr id="5" name="图片 4"/>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1999772" y="4461426"/>
            <a:ext cx="3072854" cy="682074"/>
          </a:xfrm>
          <a:prstGeom prst="rect">
            <a:avLst/>
          </a:prstGeom>
        </p:spPr>
      </p:pic>
      <p:pic>
        <p:nvPicPr>
          <p:cNvPr id="9" name="图片 8"/>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0" y="1889676"/>
            <a:ext cx="2493100" cy="3253824"/>
          </a:xfrm>
          <a:prstGeom prst="rect">
            <a:avLst/>
          </a:prstGeom>
        </p:spPr>
      </p:pic>
    </p:spTree>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2" presetClass="entr" presetSubtype="4" fill="hold" grpId="0" nodeType="clickEffect">
                                  <p:stCondLst>
                                    <p:cond delay="0"/>
                                  </p:stCondLst>
                                  <p:iterate type="lt">
                                    <p:tmPct val="10000"/>
                                  </p:iterate>
                                  <p:childTnLst>
                                    <p:set>
                                      <p:cBhvr>
                                        <p:cTn id="13" dur="1" fill="hold">
                                          <p:stCondLst>
                                            <p:cond delay="0"/>
                                          </p:stCondLst>
                                        </p:cTn>
                                        <p:tgtEl>
                                          <p:spTgt spid="22"/>
                                        </p:tgtEl>
                                        <p:attrNameLst>
                                          <p:attrName>style.visibility</p:attrName>
                                        </p:attrNameLst>
                                      </p:cBhvr>
                                      <p:to>
                                        <p:strVal val="visible"/>
                                      </p:to>
                                    </p:set>
                                    <p:anim calcmode="lin" valueType="num">
                                      <p:cBhvr additive="base">
                                        <p:cTn id="14" dur="500" fill="hold"/>
                                        <p:tgtEl>
                                          <p:spTgt spid="22"/>
                                        </p:tgtEl>
                                        <p:attrNameLst>
                                          <p:attrName>ppt_x</p:attrName>
                                        </p:attrNameLst>
                                      </p:cBhvr>
                                      <p:tavLst>
                                        <p:tav tm="0">
                                          <p:val>
                                            <p:strVal val="#ppt_x"/>
                                          </p:val>
                                        </p:tav>
                                        <p:tav tm="100000">
                                          <p:val>
                                            <p:strVal val="#ppt_x"/>
                                          </p:val>
                                        </p:tav>
                                      </p:tavLst>
                                    </p:anim>
                                    <p:anim calcmode="lin" valueType="num">
                                      <p:cBhvr additive="base">
                                        <p:cTn id="15"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txBox="1"/>
          <p:nvPr/>
        </p:nvSpPr>
        <p:spPr>
          <a:xfrm>
            <a:off x="4426602" y="1081851"/>
            <a:ext cx="643232" cy="200055"/>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00000"/>
              </a:lnSpc>
            </a:pPr>
            <a:r>
              <a:rPr lang="zh-CN" altLang="en-US" sz="1300" b="1">
                <a:solidFill>
                  <a:schemeClr val="bg1"/>
                </a:solidFill>
                <a:latin typeface="微软雅黑" panose="020B0503020204020204" pitchFamily="34" charset="-122"/>
                <a:ea typeface="微软雅黑" panose="020B0503020204020204" pitchFamily="34" charset="-122"/>
              </a:rPr>
              <a:t>海洛因</a:t>
            </a:r>
          </a:p>
        </p:txBody>
      </p:sp>
      <p:sp>
        <p:nvSpPr>
          <p:cNvPr id="3" name="标题 1"/>
          <p:cNvSpPr txBox="1"/>
          <p:nvPr/>
        </p:nvSpPr>
        <p:spPr>
          <a:xfrm>
            <a:off x="4426602" y="1387912"/>
            <a:ext cx="3612498" cy="1661993"/>
          </a:xfrm>
          <a:prstGeom prst="rect">
            <a:avLst/>
          </a:prstGeom>
        </p:spPr>
        <p:txBody>
          <a:bodyPr vert="horz" wrap="square" lIns="0" tIns="0" rIns="0" bIns="0" rtlCol="0" anchor="t">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lnSpc>
                <a:spcPct val="200000"/>
              </a:lnSpc>
            </a:pPr>
            <a:r>
              <a:rPr lang="zh-CN" altLang="en-US" sz="900">
                <a:solidFill>
                  <a:schemeClr val="bg1"/>
                </a:solidFill>
                <a:latin typeface="微软雅黑" panose="020B0503020204020204" pitchFamily="34" charset="-122"/>
                <a:ea typeface="微软雅黑" panose="020B0503020204020204" pitchFamily="34" charset="-122"/>
              </a:rPr>
              <a:t>化学名称“二乙酰吗啡”，俗称白粉，它是由吗啡和醋酸酐反应而制成的，镇痛作用是吗啡的</a:t>
            </a:r>
            <a:r>
              <a:rPr lang="en-US" altLang="zh-CN" sz="900">
                <a:solidFill>
                  <a:schemeClr val="bg1"/>
                </a:solidFill>
                <a:latin typeface="微软雅黑" panose="020B0503020204020204" pitchFamily="34" charset="-122"/>
                <a:ea typeface="微软雅黑" panose="020B0503020204020204" pitchFamily="34" charset="-122"/>
              </a:rPr>
              <a:t>4—8</a:t>
            </a:r>
            <a:r>
              <a:rPr lang="zh-CN" altLang="en-US" sz="900">
                <a:solidFill>
                  <a:schemeClr val="bg1"/>
                </a:solidFill>
                <a:latin typeface="微软雅黑" panose="020B0503020204020204" pitchFamily="34" charset="-122"/>
                <a:ea typeface="微软雅黑" panose="020B0503020204020204" pitchFamily="34" charset="-122"/>
              </a:rPr>
              <a:t>倍，医学上曾广泛用于麻醉镇痛，但成瘾快，极难戒断。长期使用会破坏人的免疫功能，并导致心、肝、肾等主要脏器的损害。注射吸食还能传播艾滋病等疾病。历史上它曾被用做精神药品戒断吗啡，但由于其副作用过大，最终被定为毒品。海洛因被称为世界毒品之王，是我国目前监控、查禁的最重要的毒品之一。</a:t>
            </a:r>
          </a:p>
        </p:txBody>
      </p:sp>
      <p:sp>
        <p:nvSpPr>
          <p:cNvPr id="4" name="标题 1"/>
          <p:cNvSpPr txBox="1"/>
          <p:nvPr/>
        </p:nvSpPr>
        <p:spPr>
          <a:xfrm>
            <a:off x="4426602" y="3300532"/>
            <a:ext cx="1494572" cy="1107996"/>
          </a:xfrm>
          <a:prstGeom prst="rect">
            <a:avLst/>
          </a:prstGeom>
        </p:spPr>
        <p:txBody>
          <a:bodyPr vert="horz" wrap="square" lIns="0" tIns="0" rIns="0" bIns="0" rtlCol="0" anchor="t">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lnSpc>
                <a:spcPct val="200000"/>
              </a:lnSpc>
            </a:pPr>
            <a:r>
              <a:rPr lang="zh-CN" altLang="en-US" sz="900">
                <a:solidFill>
                  <a:schemeClr val="bg1"/>
                </a:solidFill>
                <a:latin typeface="微软雅黑" panose="020B0503020204020204" pitchFamily="34" charset="-122"/>
                <a:ea typeface="微软雅黑" panose="020B0503020204020204" pitchFamily="34" charset="-122"/>
              </a:rPr>
              <a:t>中文名：海洛因</a:t>
            </a:r>
            <a:endParaRPr lang="en-US" altLang="zh-CN" sz="900">
              <a:solidFill>
                <a:schemeClr val="bg1"/>
              </a:solidFill>
              <a:latin typeface="微软雅黑" panose="020B0503020204020204" pitchFamily="34" charset="-122"/>
              <a:ea typeface="微软雅黑" panose="020B0503020204020204" pitchFamily="34" charset="-122"/>
            </a:endParaRPr>
          </a:p>
          <a:p>
            <a:pPr algn="just">
              <a:lnSpc>
                <a:spcPct val="200000"/>
              </a:lnSpc>
            </a:pPr>
            <a:r>
              <a:rPr lang="zh-CN" altLang="en-US" sz="900">
                <a:solidFill>
                  <a:schemeClr val="bg1"/>
                </a:solidFill>
                <a:latin typeface="微软雅黑" panose="020B0503020204020204" pitchFamily="34" charset="-122"/>
                <a:ea typeface="微软雅黑" panose="020B0503020204020204" pitchFamily="34" charset="-122"/>
              </a:rPr>
              <a:t>外文名：</a:t>
            </a:r>
            <a:r>
              <a:rPr lang="en-US" altLang="zh-CN" sz="900">
                <a:solidFill>
                  <a:schemeClr val="bg1"/>
                </a:solidFill>
                <a:latin typeface="微软雅黑" panose="020B0503020204020204" pitchFamily="34" charset="-122"/>
                <a:ea typeface="微软雅黑" panose="020B0503020204020204" pitchFamily="34" charset="-122"/>
              </a:rPr>
              <a:t>Heroin</a:t>
            </a:r>
          </a:p>
          <a:p>
            <a:pPr algn="just">
              <a:lnSpc>
                <a:spcPct val="200000"/>
              </a:lnSpc>
            </a:pPr>
            <a:r>
              <a:rPr lang="zh-CN" altLang="en-US" sz="900">
                <a:solidFill>
                  <a:schemeClr val="bg1"/>
                </a:solidFill>
                <a:latin typeface="微软雅黑" panose="020B0503020204020204" pitchFamily="34" charset="-122"/>
                <a:ea typeface="微软雅黑" panose="020B0503020204020204" pitchFamily="34" charset="-122"/>
              </a:rPr>
              <a:t>外观：白色结晶粉末</a:t>
            </a:r>
            <a:endParaRPr lang="en-US" altLang="zh-CN" sz="900">
              <a:solidFill>
                <a:schemeClr val="bg1"/>
              </a:solidFill>
              <a:latin typeface="微软雅黑" panose="020B0503020204020204" pitchFamily="34" charset="-122"/>
              <a:ea typeface="微软雅黑" panose="020B0503020204020204" pitchFamily="34" charset="-122"/>
            </a:endParaRPr>
          </a:p>
          <a:p>
            <a:pPr algn="just">
              <a:lnSpc>
                <a:spcPct val="200000"/>
              </a:lnSpc>
            </a:pPr>
            <a:r>
              <a:rPr lang="zh-CN" altLang="en-US" sz="900">
                <a:solidFill>
                  <a:schemeClr val="bg1"/>
                </a:solidFill>
                <a:latin typeface="微软雅黑" panose="020B0503020204020204" pitchFamily="34" charset="-122"/>
                <a:ea typeface="微软雅黑" panose="020B0503020204020204" pitchFamily="34" charset="-122"/>
              </a:rPr>
              <a:t>别名：几号、白粉、白面</a:t>
            </a:r>
            <a:endParaRPr lang="en-US" altLang="zh-CN" sz="900">
              <a:solidFill>
                <a:schemeClr val="bg1"/>
              </a:solidFill>
              <a:latin typeface="微软雅黑" panose="020B0503020204020204" pitchFamily="34" charset="-122"/>
              <a:ea typeface="微软雅黑" panose="020B0503020204020204" pitchFamily="34" charset="-122"/>
            </a:endParaRPr>
          </a:p>
        </p:txBody>
      </p:sp>
      <p:cxnSp>
        <p:nvCxnSpPr>
          <p:cNvPr id="5" name="直接连接符 4"/>
          <p:cNvCxnSpPr/>
          <p:nvPr/>
        </p:nvCxnSpPr>
        <p:spPr>
          <a:xfrm>
            <a:off x="4413989" y="3614290"/>
            <a:ext cx="154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a:off x="4413989" y="3886508"/>
            <a:ext cx="154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a:xfrm>
            <a:off x="4413989" y="4158726"/>
            <a:ext cx="154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8" name="图片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60181" y="1099936"/>
            <a:ext cx="2686707" cy="3308592"/>
          </a:xfrm>
          <a:prstGeom prst="rect">
            <a:avLst/>
          </a:prstGeom>
        </p:spPr>
      </p:pic>
      <p:sp>
        <p:nvSpPr>
          <p:cNvPr id="9" name="标题 1"/>
          <p:cNvSpPr txBox="1"/>
          <p:nvPr/>
        </p:nvSpPr>
        <p:spPr>
          <a:xfrm>
            <a:off x="1631994" y="417394"/>
            <a:ext cx="1073106" cy="369332"/>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00000"/>
              </a:lnSpc>
            </a:pPr>
            <a:r>
              <a:rPr lang="zh-CN" altLang="en-US" sz="2400" b="1">
                <a:solidFill>
                  <a:schemeClr val="bg1"/>
                </a:solidFill>
                <a:latin typeface="微软雅黑" panose="020B0503020204020204" pitchFamily="34" charset="-122"/>
                <a:ea typeface="微软雅黑" panose="020B0503020204020204" pitchFamily="34" charset="-122"/>
              </a:rPr>
              <a:t>海洛因</a:t>
            </a:r>
          </a:p>
        </p:txBody>
      </p:sp>
    </p:spTree>
  </p:cSld>
  <p:clrMapOvr>
    <a:masterClrMapping/>
  </p:clrMapOvr>
  <p:transition spd="slow" advClick="0" advTm="3000">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164782" y="856462"/>
            <a:ext cx="3430578" cy="3430576"/>
          </a:xfrm>
          <a:prstGeom prst="rect">
            <a:avLst/>
          </a:prstGeom>
        </p:spPr>
      </p:pic>
      <p:sp>
        <p:nvSpPr>
          <p:cNvPr id="3" name="标题 1"/>
          <p:cNvSpPr txBox="1"/>
          <p:nvPr/>
        </p:nvSpPr>
        <p:spPr>
          <a:xfrm>
            <a:off x="781089" y="1597685"/>
            <a:ext cx="643232" cy="200055"/>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00000"/>
              </a:lnSpc>
            </a:pPr>
            <a:r>
              <a:rPr lang="zh-CN" altLang="en-US" sz="1300" b="1">
                <a:solidFill>
                  <a:schemeClr val="bg1"/>
                </a:solidFill>
                <a:latin typeface="微软雅黑" panose="020B0503020204020204" pitchFamily="34" charset="-122"/>
                <a:ea typeface="微软雅黑" panose="020B0503020204020204" pitchFamily="34" charset="-122"/>
              </a:rPr>
              <a:t>杜冷丁</a:t>
            </a:r>
          </a:p>
        </p:txBody>
      </p:sp>
      <p:sp>
        <p:nvSpPr>
          <p:cNvPr id="4" name="标题 1"/>
          <p:cNvSpPr txBox="1"/>
          <p:nvPr/>
        </p:nvSpPr>
        <p:spPr>
          <a:xfrm>
            <a:off x="781089" y="1903746"/>
            <a:ext cx="1842293" cy="1661993"/>
          </a:xfrm>
          <a:prstGeom prst="rect">
            <a:avLst/>
          </a:prstGeom>
        </p:spPr>
        <p:txBody>
          <a:bodyPr vert="horz" wrap="square" lIns="0" tIns="0" rIns="0" bIns="0" rtlCol="0" anchor="t">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lnSpc>
                <a:spcPct val="200000"/>
              </a:lnSpc>
            </a:pPr>
            <a:r>
              <a:rPr lang="zh-CN" altLang="en-US" sz="900">
                <a:solidFill>
                  <a:schemeClr val="bg1"/>
                </a:solidFill>
                <a:latin typeface="微软雅黑" panose="020B0503020204020204" pitchFamily="34" charset="-122"/>
                <a:ea typeface="微软雅黑" panose="020B0503020204020204" pitchFamily="34" charset="-122"/>
              </a:rPr>
              <a:t>即盐酸哌替啶，是一种临床应用的合成镇痛药，为白色结晶性粉末，味微苦，无臭，其作用和机理与吗啡相似，但镇静、麻醉作用较小，仅相当于吗啡的</a:t>
            </a:r>
            <a:r>
              <a:rPr lang="en-US" altLang="zh-CN" sz="900">
                <a:solidFill>
                  <a:schemeClr val="bg1"/>
                </a:solidFill>
                <a:latin typeface="微软雅黑" panose="020B0503020204020204" pitchFamily="34" charset="-122"/>
                <a:ea typeface="微软雅黑" panose="020B0503020204020204" pitchFamily="34" charset="-122"/>
              </a:rPr>
              <a:t>1/10—1/8</a:t>
            </a:r>
            <a:r>
              <a:rPr lang="zh-CN" altLang="en-US" sz="900">
                <a:solidFill>
                  <a:schemeClr val="bg1"/>
                </a:solidFill>
                <a:latin typeface="微软雅黑" panose="020B0503020204020204" pitchFamily="34" charset="-122"/>
                <a:ea typeface="微软雅黑" panose="020B0503020204020204" pitchFamily="34" charset="-122"/>
              </a:rPr>
              <a:t>。长期使用会产生依赖性，被列为严格管制的麻醉药品。</a:t>
            </a:r>
          </a:p>
        </p:txBody>
      </p:sp>
      <p:sp>
        <p:nvSpPr>
          <p:cNvPr id="5" name="标题 1"/>
          <p:cNvSpPr txBox="1"/>
          <p:nvPr/>
        </p:nvSpPr>
        <p:spPr>
          <a:xfrm>
            <a:off x="3140490" y="1903746"/>
            <a:ext cx="1494572" cy="1107996"/>
          </a:xfrm>
          <a:prstGeom prst="rect">
            <a:avLst/>
          </a:prstGeom>
        </p:spPr>
        <p:txBody>
          <a:bodyPr vert="horz" wrap="square" lIns="0" tIns="0" rIns="0" bIns="0" rtlCol="0" anchor="t">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lnSpc>
                <a:spcPct val="200000"/>
              </a:lnSpc>
            </a:pPr>
            <a:r>
              <a:rPr lang="zh-CN" altLang="en-US" sz="900">
                <a:solidFill>
                  <a:schemeClr val="bg1"/>
                </a:solidFill>
                <a:latin typeface="微软雅黑" panose="020B0503020204020204" pitchFamily="34" charset="-122"/>
                <a:ea typeface="微软雅黑" panose="020B0503020204020204" pitchFamily="34" charset="-122"/>
              </a:rPr>
              <a:t>中文名：杜冷丁</a:t>
            </a:r>
            <a:endParaRPr lang="en-US" altLang="zh-CN" sz="900">
              <a:solidFill>
                <a:schemeClr val="bg1"/>
              </a:solidFill>
              <a:latin typeface="微软雅黑" panose="020B0503020204020204" pitchFamily="34" charset="-122"/>
              <a:ea typeface="微软雅黑" panose="020B0503020204020204" pitchFamily="34" charset="-122"/>
            </a:endParaRPr>
          </a:p>
          <a:p>
            <a:pPr algn="just">
              <a:lnSpc>
                <a:spcPct val="200000"/>
              </a:lnSpc>
            </a:pPr>
            <a:r>
              <a:rPr lang="zh-CN" altLang="en-US" sz="900">
                <a:solidFill>
                  <a:schemeClr val="bg1"/>
                </a:solidFill>
                <a:latin typeface="微软雅黑" panose="020B0503020204020204" pitchFamily="34" charset="-122"/>
                <a:ea typeface="微软雅黑" panose="020B0503020204020204" pitchFamily="34" charset="-122"/>
              </a:rPr>
              <a:t>别名：美吡利啶 </a:t>
            </a:r>
            <a:endParaRPr lang="en-US" altLang="zh-CN" sz="900">
              <a:solidFill>
                <a:schemeClr val="bg1"/>
              </a:solidFill>
              <a:latin typeface="微软雅黑" panose="020B0503020204020204" pitchFamily="34" charset="-122"/>
              <a:ea typeface="微软雅黑" panose="020B0503020204020204" pitchFamily="34" charset="-122"/>
            </a:endParaRPr>
          </a:p>
          <a:p>
            <a:pPr algn="just">
              <a:lnSpc>
                <a:spcPct val="200000"/>
              </a:lnSpc>
            </a:pPr>
            <a:r>
              <a:rPr lang="zh-CN" altLang="en-US" sz="900">
                <a:solidFill>
                  <a:schemeClr val="bg1"/>
                </a:solidFill>
                <a:latin typeface="微软雅黑" panose="020B0503020204020204" pitchFamily="34" charset="-122"/>
                <a:ea typeface="微软雅黑" panose="020B0503020204020204" pitchFamily="34" charset="-122"/>
              </a:rPr>
              <a:t>作用：是一种抗痉挛的止痛药</a:t>
            </a:r>
            <a:endParaRPr lang="en-US" altLang="zh-CN" sz="900">
              <a:solidFill>
                <a:schemeClr val="bg1"/>
              </a:solidFill>
              <a:latin typeface="微软雅黑" panose="020B0503020204020204" pitchFamily="34" charset="-122"/>
              <a:ea typeface="微软雅黑" panose="020B0503020204020204" pitchFamily="34" charset="-122"/>
            </a:endParaRPr>
          </a:p>
          <a:p>
            <a:pPr algn="just">
              <a:lnSpc>
                <a:spcPct val="200000"/>
              </a:lnSpc>
            </a:pPr>
            <a:r>
              <a:rPr lang="zh-CN" altLang="en-US" sz="900">
                <a:solidFill>
                  <a:schemeClr val="bg1"/>
                </a:solidFill>
                <a:latin typeface="微软雅黑" panose="020B0503020204020204" pitchFamily="34" charset="-122"/>
                <a:ea typeface="微软雅黑" panose="020B0503020204020204" pitchFamily="34" charset="-122"/>
              </a:rPr>
              <a:t>化学式：</a:t>
            </a:r>
            <a:r>
              <a:rPr lang="en-US" altLang="zh-CN" sz="900">
                <a:solidFill>
                  <a:schemeClr val="bg1"/>
                </a:solidFill>
                <a:latin typeface="微软雅黑" panose="020B0503020204020204" pitchFamily="34" charset="-122"/>
                <a:ea typeface="微软雅黑" panose="020B0503020204020204" pitchFamily="34" charset="-122"/>
              </a:rPr>
              <a:t>C15H21NO2</a:t>
            </a:r>
          </a:p>
        </p:txBody>
      </p:sp>
      <p:cxnSp>
        <p:nvCxnSpPr>
          <p:cNvPr id="6" name="直接连接符 5"/>
          <p:cNvCxnSpPr/>
          <p:nvPr/>
        </p:nvCxnSpPr>
        <p:spPr>
          <a:xfrm>
            <a:off x="3127877" y="2217504"/>
            <a:ext cx="154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a:xfrm>
            <a:off x="3127877" y="2489722"/>
            <a:ext cx="154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a:off x="3127877" y="2761940"/>
            <a:ext cx="154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标题 1"/>
          <p:cNvSpPr txBox="1"/>
          <p:nvPr/>
        </p:nvSpPr>
        <p:spPr>
          <a:xfrm>
            <a:off x="1702235" y="417394"/>
            <a:ext cx="1073106" cy="369332"/>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00000"/>
              </a:lnSpc>
            </a:pPr>
            <a:r>
              <a:rPr lang="zh-CN" altLang="en-US" sz="2400" b="1">
                <a:solidFill>
                  <a:schemeClr val="bg1"/>
                </a:solidFill>
                <a:latin typeface="微软雅黑" panose="020B0503020204020204" pitchFamily="34" charset="-122"/>
                <a:ea typeface="微软雅黑" panose="020B0503020204020204" pitchFamily="34" charset="-122"/>
              </a:rPr>
              <a:t>杜冷丁</a:t>
            </a:r>
          </a:p>
        </p:txBody>
      </p:sp>
    </p:spTree>
  </p:cSld>
  <p:clrMapOvr>
    <a:masterClrMapping/>
  </p:clrMapOvr>
  <p:transition spd="slow" advClick="0" advTm="3000">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txBox="1"/>
          <p:nvPr/>
        </p:nvSpPr>
        <p:spPr>
          <a:xfrm>
            <a:off x="724071" y="1456320"/>
            <a:ext cx="643232" cy="200055"/>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00000"/>
              </a:lnSpc>
            </a:pPr>
            <a:r>
              <a:rPr lang="zh-CN" altLang="en-US" sz="1300" b="1">
                <a:solidFill>
                  <a:schemeClr val="bg1"/>
                </a:solidFill>
                <a:latin typeface="微软雅黑" panose="020B0503020204020204" pitchFamily="34" charset="-122"/>
                <a:ea typeface="微软雅黑" panose="020B0503020204020204" pitchFamily="34" charset="-122"/>
              </a:rPr>
              <a:t>可卡因</a:t>
            </a:r>
          </a:p>
        </p:txBody>
      </p:sp>
      <p:sp>
        <p:nvSpPr>
          <p:cNvPr id="3" name="标题 1"/>
          <p:cNvSpPr txBox="1"/>
          <p:nvPr/>
        </p:nvSpPr>
        <p:spPr>
          <a:xfrm>
            <a:off x="724071" y="1762381"/>
            <a:ext cx="1615269" cy="2492990"/>
          </a:xfrm>
          <a:prstGeom prst="rect">
            <a:avLst/>
          </a:prstGeom>
        </p:spPr>
        <p:txBody>
          <a:bodyPr vert="horz" wrap="square" lIns="0" tIns="0" rIns="0" bIns="0" rtlCol="0" anchor="t">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lnSpc>
                <a:spcPct val="200000"/>
              </a:lnSpc>
            </a:pPr>
            <a:r>
              <a:rPr lang="zh-CN" altLang="en-US" sz="900">
                <a:solidFill>
                  <a:schemeClr val="bg1"/>
                </a:solidFill>
                <a:latin typeface="微软雅黑" panose="020B0503020204020204" pitchFamily="34" charset="-122"/>
                <a:ea typeface="微软雅黑" panose="020B0503020204020204" pitchFamily="34" charset="-122"/>
              </a:rPr>
              <a:t>可卡因是从古柯叶中提取的一种白色晶状的生物碱，是强效的中枢神经兴奋剂和局部麻醉剂。能阻断人体神经传导，产生局部麻醉作用，并可通过加强人体内化学物质的活性刺激大脑皮层，兴奋中枢神经，表现出情绪高涨、好动、健谈，有时还有攻击倾向，具有很强的成瘾性。</a:t>
            </a:r>
          </a:p>
        </p:txBody>
      </p:sp>
      <p:pic>
        <p:nvPicPr>
          <p:cNvPr id="8" name="图片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795906" y="1542778"/>
            <a:ext cx="3487717" cy="2932196"/>
          </a:xfrm>
          <a:prstGeom prst="rect">
            <a:avLst/>
          </a:prstGeom>
        </p:spPr>
      </p:pic>
      <p:grpSp>
        <p:nvGrpSpPr>
          <p:cNvPr id="14" name="组合 13"/>
          <p:cNvGrpSpPr/>
          <p:nvPr/>
        </p:nvGrpSpPr>
        <p:grpSpPr>
          <a:xfrm>
            <a:off x="2719397" y="1762381"/>
            <a:ext cx="1507185" cy="2215991"/>
            <a:chOff x="2932386" y="1115470"/>
            <a:chExt cx="1507185" cy="2215991"/>
          </a:xfrm>
        </p:grpSpPr>
        <p:sp>
          <p:nvSpPr>
            <p:cNvPr id="4" name="标题 1"/>
            <p:cNvSpPr txBox="1"/>
            <p:nvPr/>
          </p:nvSpPr>
          <p:spPr>
            <a:xfrm>
              <a:off x="2944999" y="1115470"/>
              <a:ext cx="1494572" cy="2215991"/>
            </a:xfrm>
            <a:prstGeom prst="rect">
              <a:avLst/>
            </a:prstGeom>
          </p:spPr>
          <p:txBody>
            <a:bodyPr vert="horz" wrap="square" lIns="0" tIns="0" rIns="0" bIns="0" rtlCol="0" anchor="t">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lnSpc>
                  <a:spcPct val="200000"/>
                </a:lnSpc>
              </a:pPr>
              <a:r>
                <a:rPr lang="zh-CN" altLang="en-US" sz="900">
                  <a:solidFill>
                    <a:schemeClr val="bg1"/>
                  </a:solidFill>
                  <a:latin typeface="微软雅黑" panose="020B0503020204020204" pitchFamily="34" charset="-122"/>
                  <a:ea typeface="微软雅黑" panose="020B0503020204020204" pitchFamily="34" charset="-122"/>
                </a:rPr>
                <a:t>中文名：可卡因</a:t>
              </a:r>
              <a:endParaRPr lang="en-US" altLang="zh-CN" sz="900">
                <a:solidFill>
                  <a:schemeClr val="bg1"/>
                </a:solidFill>
                <a:latin typeface="微软雅黑" panose="020B0503020204020204" pitchFamily="34" charset="-122"/>
                <a:ea typeface="微软雅黑" panose="020B0503020204020204" pitchFamily="34" charset="-122"/>
              </a:endParaRPr>
            </a:p>
            <a:p>
              <a:pPr algn="just">
                <a:lnSpc>
                  <a:spcPct val="200000"/>
                </a:lnSpc>
              </a:pPr>
              <a:r>
                <a:rPr lang="zh-CN" altLang="en-US" sz="900">
                  <a:solidFill>
                    <a:schemeClr val="bg1"/>
                  </a:solidFill>
                  <a:latin typeface="微软雅黑" panose="020B0503020204020204" pitchFamily="34" charset="-122"/>
                  <a:ea typeface="微软雅黑" panose="020B0503020204020204" pitchFamily="34" charset="-122"/>
                </a:rPr>
                <a:t>英文名：</a:t>
              </a:r>
              <a:r>
                <a:rPr lang="en-US" altLang="zh-CN" sz="900">
                  <a:solidFill>
                    <a:schemeClr val="bg1"/>
                  </a:solidFill>
                  <a:latin typeface="微软雅黑" panose="020B0503020204020204" pitchFamily="34" charset="-122"/>
                  <a:ea typeface="微软雅黑" panose="020B0503020204020204" pitchFamily="34" charset="-122"/>
                </a:rPr>
                <a:t>Cocaine</a:t>
              </a:r>
            </a:p>
            <a:p>
              <a:pPr algn="just">
                <a:lnSpc>
                  <a:spcPct val="200000"/>
                </a:lnSpc>
              </a:pPr>
              <a:r>
                <a:rPr lang="zh-CN" altLang="en-US" sz="900">
                  <a:solidFill>
                    <a:schemeClr val="bg1"/>
                  </a:solidFill>
                  <a:latin typeface="微软雅黑" panose="020B0503020204020204" pitchFamily="34" charset="-122"/>
                  <a:ea typeface="微软雅黑" panose="020B0503020204020204" pitchFamily="34" charset="-122"/>
                </a:rPr>
                <a:t>别称：古柯碱、可可精</a:t>
              </a:r>
              <a:endParaRPr lang="en-US" altLang="zh-CN" sz="900">
                <a:solidFill>
                  <a:schemeClr val="bg1"/>
                </a:solidFill>
                <a:latin typeface="微软雅黑" panose="020B0503020204020204" pitchFamily="34" charset="-122"/>
                <a:ea typeface="微软雅黑" panose="020B0503020204020204" pitchFamily="34" charset="-122"/>
              </a:endParaRPr>
            </a:p>
            <a:p>
              <a:pPr algn="just">
                <a:lnSpc>
                  <a:spcPct val="200000"/>
                </a:lnSpc>
              </a:pPr>
              <a:r>
                <a:rPr lang="zh-CN" altLang="en-US" sz="900">
                  <a:solidFill>
                    <a:schemeClr val="bg1"/>
                  </a:solidFill>
                  <a:latin typeface="微软雅黑" panose="020B0503020204020204" pitchFamily="34" charset="-122"/>
                  <a:ea typeface="微软雅黑" panose="020B0503020204020204" pitchFamily="34" charset="-122"/>
                </a:rPr>
                <a:t>化学式：</a:t>
              </a:r>
              <a:r>
                <a:rPr lang="en-US" altLang="zh-CN" sz="900">
                  <a:solidFill>
                    <a:schemeClr val="bg1"/>
                  </a:solidFill>
                  <a:latin typeface="微软雅黑" panose="020B0503020204020204" pitchFamily="34" charset="-122"/>
                  <a:ea typeface="微软雅黑" panose="020B0503020204020204" pitchFamily="34" charset="-122"/>
                </a:rPr>
                <a:t>C17H21NO4</a:t>
              </a:r>
            </a:p>
            <a:p>
              <a:pPr algn="just">
                <a:lnSpc>
                  <a:spcPct val="200000"/>
                </a:lnSpc>
              </a:pPr>
              <a:r>
                <a:rPr lang="zh-CN" altLang="en-US" sz="900">
                  <a:solidFill>
                    <a:schemeClr val="bg1"/>
                  </a:solidFill>
                  <a:latin typeface="微软雅黑" panose="020B0503020204020204" pitchFamily="34" charset="-122"/>
                  <a:ea typeface="微软雅黑" panose="020B0503020204020204" pitchFamily="34" charset="-122"/>
                </a:rPr>
                <a:t>分子量：</a:t>
              </a:r>
              <a:r>
                <a:rPr lang="en-US" altLang="zh-CN" sz="900">
                  <a:solidFill>
                    <a:schemeClr val="bg1"/>
                  </a:solidFill>
                  <a:latin typeface="微软雅黑" panose="020B0503020204020204" pitchFamily="34" charset="-122"/>
                  <a:ea typeface="微软雅黑" panose="020B0503020204020204" pitchFamily="34" charset="-122"/>
                </a:rPr>
                <a:t>303</a:t>
              </a:r>
            </a:p>
            <a:p>
              <a:pPr algn="just">
                <a:lnSpc>
                  <a:spcPct val="200000"/>
                </a:lnSpc>
              </a:pPr>
              <a:r>
                <a:rPr lang="zh-CN" altLang="en-US" sz="900">
                  <a:solidFill>
                    <a:schemeClr val="bg1"/>
                  </a:solidFill>
                  <a:latin typeface="微软雅黑" panose="020B0503020204020204" pitchFamily="34" charset="-122"/>
                  <a:ea typeface="微软雅黑" panose="020B0503020204020204" pitchFamily="34" charset="-122"/>
                </a:rPr>
                <a:t>熔点：</a:t>
              </a:r>
              <a:r>
                <a:rPr lang="en-US" altLang="zh-CN" sz="900">
                  <a:solidFill>
                    <a:schemeClr val="bg1"/>
                  </a:solidFill>
                  <a:latin typeface="微软雅黑" panose="020B0503020204020204" pitchFamily="34" charset="-122"/>
                  <a:ea typeface="微软雅黑" panose="020B0503020204020204" pitchFamily="34" charset="-122"/>
                </a:rPr>
                <a:t>98°</a:t>
              </a:r>
            </a:p>
            <a:p>
              <a:pPr algn="just">
                <a:lnSpc>
                  <a:spcPct val="200000"/>
                </a:lnSpc>
              </a:pPr>
              <a:r>
                <a:rPr lang="zh-CN" altLang="en-US" sz="900">
                  <a:solidFill>
                    <a:schemeClr val="bg1"/>
                  </a:solidFill>
                  <a:latin typeface="微软雅黑" panose="020B0503020204020204" pitchFamily="34" charset="-122"/>
                  <a:ea typeface="微软雅黑" panose="020B0503020204020204" pitchFamily="34" charset="-122"/>
                </a:rPr>
                <a:t>水溶性：不溶</a:t>
              </a:r>
              <a:endParaRPr lang="en-US" altLang="zh-CN" sz="900">
                <a:solidFill>
                  <a:schemeClr val="bg1"/>
                </a:solidFill>
                <a:latin typeface="微软雅黑" panose="020B0503020204020204" pitchFamily="34" charset="-122"/>
                <a:ea typeface="微软雅黑" panose="020B0503020204020204" pitchFamily="34" charset="-122"/>
              </a:endParaRPr>
            </a:p>
            <a:p>
              <a:pPr algn="just">
                <a:lnSpc>
                  <a:spcPct val="200000"/>
                </a:lnSpc>
              </a:pPr>
              <a:r>
                <a:rPr lang="zh-CN" altLang="en-US" sz="900">
                  <a:solidFill>
                    <a:schemeClr val="bg1"/>
                  </a:solidFill>
                  <a:latin typeface="微软雅黑" panose="020B0503020204020204" pitchFamily="34" charset="-122"/>
                  <a:ea typeface="微软雅黑" panose="020B0503020204020204" pitchFamily="34" charset="-122"/>
                </a:rPr>
                <a:t>外观：白色粉末状晶体状</a:t>
              </a:r>
              <a:endParaRPr lang="en-US" altLang="zh-CN" sz="900">
                <a:solidFill>
                  <a:schemeClr val="bg1"/>
                </a:solidFill>
                <a:latin typeface="微软雅黑" panose="020B0503020204020204" pitchFamily="34" charset="-122"/>
                <a:ea typeface="微软雅黑" panose="020B0503020204020204" pitchFamily="34" charset="-122"/>
              </a:endParaRPr>
            </a:p>
          </p:txBody>
        </p:sp>
        <p:cxnSp>
          <p:nvCxnSpPr>
            <p:cNvPr id="5" name="直接连接符 4"/>
            <p:cNvCxnSpPr/>
            <p:nvPr/>
          </p:nvCxnSpPr>
          <p:spPr>
            <a:xfrm>
              <a:off x="2932386" y="1429228"/>
              <a:ext cx="1440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a:off x="2932386" y="1700745"/>
              <a:ext cx="1440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a:xfrm>
              <a:off x="2932386" y="1972262"/>
              <a:ext cx="1440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2932386" y="2243779"/>
              <a:ext cx="1440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2932386" y="2515296"/>
              <a:ext cx="1440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a:off x="2932386" y="2786813"/>
              <a:ext cx="1440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2932386" y="3058332"/>
              <a:ext cx="1440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6" name="标题 1"/>
          <p:cNvSpPr txBox="1"/>
          <p:nvPr/>
        </p:nvSpPr>
        <p:spPr>
          <a:xfrm>
            <a:off x="1741799" y="417394"/>
            <a:ext cx="1073106" cy="369332"/>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00000"/>
              </a:lnSpc>
            </a:pPr>
            <a:r>
              <a:rPr lang="zh-CN" altLang="en-US" sz="2400" b="1">
                <a:solidFill>
                  <a:schemeClr val="bg1"/>
                </a:solidFill>
                <a:latin typeface="微软雅黑" panose="020B0503020204020204" pitchFamily="34" charset="-122"/>
                <a:ea typeface="微软雅黑" panose="020B0503020204020204" pitchFamily="34" charset="-122"/>
              </a:rPr>
              <a:t>可卡因</a:t>
            </a:r>
          </a:p>
        </p:txBody>
      </p:sp>
    </p:spTree>
  </p:cSld>
  <p:clrMapOvr>
    <a:masterClrMapping/>
  </p:clrMapOvr>
  <p:transition spd="slow" advClick="0" advTm="3000">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p:cNvSpPr txBox="1"/>
          <p:nvPr/>
        </p:nvSpPr>
        <p:spPr>
          <a:xfrm>
            <a:off x="1488267" y="411789"/>
            <a:ext cx="2207172" cy="369332"/>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lnSpc>
                <a:spcPct val="100000"/>
              </a:lnSpc>
            </a:pPr>
            <a:r>
              <a:rPr lang="zh-CN" altLang="en-US" sz="2400" b="1">
                <a:solidFill>
                  <a:schemeClr val="bg1"/>
                </a:solidFill>
                <a:latin typeface="微软雅黑" panose="020B0503020204020204" pitchFamily="34" charset="-122"/>
                <a:ea typeface="微软雅黑" panose="020B0503020204020204" pitchFamily="34" charset="-122"/>
              </a:rPr>
              <a:t>新型毒品种类</a:t>
            </a:r>
          </a:p>
        </p:txBody>
      </p:sp>
      <p:sp>
        <p:nvSpPr>
          <p:cNvPr id="5" name="椭圆 4"/>
          <p:cNvSpPr/>
          <p:nvPr/>
        </p:nvSpPr>
        <p:spPr>
          <a:xfrm>
            <a:off x="983767" y="1898167"/>
            <a:ext cx="1223407" cy="1223405"/>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标题 1"/>
          <p:cNvSpPr txBox="1"/>
          <p:nvPr/>
        </p:nvSpPr>
        <p:spPr>
          <a:xfrm>
            <a:off x="1204486" y="3309617"/>
            <a:ext cx="781969" cy="138499"/>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lnSpc>
                <a:spcPct val="100000"/>
              </a:lnSpc>
            </a:pPr>
            <a:r>
              <a:rPr lang="zh-CN" altLang="en-US" sz="900">
                <a:solidFill>
                  <a:schemeClr val="bg1"/>
                </a:solidFill>
                <a:latin typeface="微软雅黑" panose="020B0503020204020204" pitchFamily="34" charset="-122"/>
                <a:ea typeface="微软雅黑" panose="020B0503020204020204" pitchFamily="34" charset="-122"/>
              </a:rPr>
              <a:t>冰毒</a:t>
            </a:r>
          </a:p>
        </p:txBody>
      </p:sp>
      <p:pic>
        <p:nvPicPr>
          <p:cNvPr id="15" name="图片 1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55470" y="1969869"/>
            <a:ext cx="1080000" cy="1080000"/>
          </a:xfrm>
          <a:prstGeom prst="rect">
            <a:avLst/>
          </a:prstGeom>
        </p:spPr>
      </p:pic>
      <p:grpSp>
        <p:nvGrpSpPr>
          <p:cNvPr id="21" name="组合 20"/>
          <p:cNvGrpSpPr/>
          <p:nvPr/>
        </p:nvGrpSpPr>
        <p:grpSpPr>
          <a:xfrm>
            <a:off x="2472032" y="1898167"/>
            <a:ext cx="1223407" cy="1549949"/>
            <a:chOff x="2566626" y="1898167"/>
            <a:chExt cx="1223407" cy="1549949"/>
          </a:xfrm>
        </p:grpSpPr>
        <p:sp>
          <p:nvSpPr>
            <p:cNvPr id="6" name="椭圆 5"/>
            <p:cNvSpPr/>
            <p:nvPr/>
          </p:nvSpPr>
          <p:spPr>
            <a:xfrm>
              <a:off x="2566626" y="1898167"/>
              <a:ext cx="1223407" cy="1223405"/>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标题 1"/>
            <p:cNvSpPr txBox="1"/>
            <p:nvPr/>
          </p:nvSpPr>
          <p:spPr>
            <a:xfrm>
              <a:off x="2787345" y="3309617"/>
              <a:ext cx="781969" cy="138499"/>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lnSpc>
                  <a:spcPct val="100000"/>
                </a:lnSpc>
              </a:pPr>
              <a:r>
                <a:rPr lang="zh-CN" altLang="en-US" sz="900">
                  <a:solidFill>
                    <a:schemeClr val="bg1"/>
                  </a:solidFill>
                  <a:latin typeface="微软雅黑" panose="020B0503020204020204" pitchFamily="34" charset="-122"/>
                  <a:ea typeface="微软雅黑" panose="020B0503020204020204" pitchFamily="34" charset="-122"/>
                </a:rPr>
                <a:t>摇头丸</a:t>
              </a:r>
            </a:p>
          </p:txBody>
        </p:sp>
        <p:pic>
          <p:nvPicPr>
            <p:cNvPr id="16" name="图片 1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638329" y="1969869"/>
              <a:ext cx="1080000" cy="1080000"/>
            </a:xfrm>
            <a:prstGeom prst="rect">
              <a:avLst/>
            </a:prstGeom>
          </p:spPr>
        </p:pic>
      </p:grpSp>
      <p:grpSp>
        <p:nvGrpSpPr>
          <p:cNvPr id="22" name="组合 21"/>
          <p:cNvGrpSpPr/>
          <p:nvPr/>
        </p:nvGrpSpPr>
        <p:grpSpPr>
          <a:xfrm>
            <a:off x="3960297" y="1898167"/>
            <a:ext cx="1223407" cy="1549949"/>
            <a:chOff x="4054891" y="1898167"/>
            <a:chExt cx="1223407" cy="1549949"/>
          </a:xfrm>
        </p:grpSpPr>
        <p:sp>
          <p:nvSpPr>
            <p:cNvPr id="7" name="椭圆 6"/>
            <p:cNvSpPr/>
            <p:nvPr/>
          </p:nvSpPr>
          <p:spPr>
            <a:xfrm>
              <a:off x="4054891" y="1898167"/>
              <a:ext cx="1223407" cy="1223405"/>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标题 1"/>
            <p:cNvSpPr txBox="1"/>
            <p:nvPr/>
          </p:nvSpPr>
          <p:spPr>
            <a:xfrm>
              <a:off x="4275610" y="3309617"/>
              <a:ext cx="781969" cy="138499"/>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lnSpc>
                  <a:spcPct val="100000"/>
                </a:lnSpc>
              </a:pPr>
              <a:r>
                <a:rPr lang="en-US" altLang="zh-CN" sz="900">
                  <a:solidFill>
                    <a:schemeClr val="bg1"/>
                  </a:solidFill>
                  <a:latin typeface="微软雅黑" panose="020B0503020204020204" pitchFamily="34" charset="-122"/>
                  <a:ea typeface="微软雅黑" panose="020B0503020204020204" pitchFamily="34" charset="-122"/>
                </a:rPr>
                <a:t>K</a:t>
              </a:r>
              <a:r>
                <a:rPr lang="zh-CN" altLang="en-US" sz="900">
                  <a:solidFill>
                    <a:schemeClr val="bg1"/>
                  </a:solidFill>
                  <a:latin typeface="微软雅黑" panose="020B0503020204020204" pitchFamily="34" charset="-122"/>
                  <a:ea typeface="微软雅黑" panose="020B0503020204020204" pitchFamily="34" charset="-122"/>
                </a:rPr>
                <a:t>粉</a:t>
              </a:r>
            </a:p>
          </p:txBody>
        </p:sp>
        <p:pic>
          <p:nvPicPr>
            <p:cNvPr id="17" name="图片 16"/>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126594" y="1969869"/>
              <a:ext cx="1080000" cy="1080000"/>
            </a:xfrm>
            <a:prstGeom prst="rect">
              <a:avLst/>
            </a:prstGeom>
          </p:spPr>
        </p:pic>
      </p:grpSp>
      <p:grpSp>
        <p:nvGrpSpPr>
          <p:cNvPr id="23" name="组合 22"/>
          <p:cNvGrpSpPr/>
          <p:nvPr/>
        </p:nvGrpSpPr>
        <p:grpSpPr>
          <a:xfrm>
            <a:off x="5448562" y="1898167"/>
            <a:ext cx="1223407" cy="1549949"/>
            <a:chOff x="5543156" y="1898167"/>
            <a:chExt cx="1223407" cy="1549949"/>
          </a:xfrm>
        </p:grpSpPr>
        <p:sp>
          <p:nvSpPr>
            <p:cNvPr id="8" name="椭圆 7"/>
            <p:cNvSpPr/>
            <p:nvPr/>
          </p:nvSpPr>
          <p:spPr>
            <a:xfrm>
              <a:off x="5543156" y="1898167"/>
              <a:ext cx="1223407" cy="1223405"/>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标题 1"/>
            <p:cNvSpPr txBox="1"/>
            <p:nvPr/>
          </p:nvSpPr>
          <p:spPr>
            <a:xfrm>
              <a:off x="5763875" y="3309617"/>
              <a:ext cx="781969" cy="138499"/>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lnSpc>
                  <a:spcPct val="100000"/>
                </a:lnSpc>
              </a:pPr>
              <a:r>
                <a:rPr lang="zh-CN" altLang="en-US" sz="900">
                  <a:solidFill>
                    <a:schemeClr val="bg1"/>
                  </a:solidFill>
                  <a:latin typeface="微软雅黑" panose="020B0503020204020204" pitchFamily="34" charset="-122"/>
                  <a:ea typeface="微软雅黑" panose="020B0503020204020204" pitchFamily="34" charset="-122"/>
                </a:rPr>
                <a:t>咖啡因</a:t>
              </a:r>
            </a:p>
          </p:txBody>
        </p:sp>
        <p:pic>
          <p:nvPicPr>
            <p:cNvPr id="18" name="图片 17"/>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5614859" y="1969869"/>
              <a:ext cx="1080000" cy="1080000"/>
            </a:xfrm>
            <a:prstGeom prst="rect">
              <a:avLst/>
            </a:prstGeom>
          </p:spPr>
        </p:pic>
      </p:grpSp>
      <p:grpSp>
        <p:nvGrpSpPr>
          <p:cNvPr id="24" name="组合 23"/>
          <p:cNvGrpSpPr/>
          <p:nvPr/>
        </p:nvGrpSpPr>
        <p:grpSpPr>
          <a:xfrm>
            <a:off x="6936827" y="1898167"/>
            <a:ext cx="1223407" cy="1549949"/>
            <a:chOff x="7031421" y="1898167"/>
            <a:chExt cx="1223407" cy="1549949"/>
          </a:xfrm>
        </p:grpSpPr>
        <p:sp>
          <p:nvSpPr>
            <p:cNvPr id="9" name="椭圆 8"/>
            <p:cNvSpPr/>
            <p:nvPr/>
          </p:nvSpPr>
          <p:spPr>
            <a:xfrm>
              <a:off x="7031421" y="1898167"/>
              <a:ext cx="1223407" cy="1223405"/>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标题 1"/>
            <p:cNvSpPr txBox="1"/>
            <p:nvPr/>
          </p:nvSpPr>
          <p:spPr>
            <a:xfrm>
              <a:off x="7252140" y="3309617"/>
              <a:ext cx="781969" cy="138499"/>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lnSpc>
                  <a:spcPct val="100000"/>
                </a:lnSpc>
              </a:pPr>
              <a:r>
                <a:rPr lang="zh-CN" altLang="en-US" sz="900">
                  <a:solidFill>
                    <a:schemeClr val="bg1"/>
                  </a:solidFill>
                  <a:latin typeface="微软雅黑" panose="020B0503020204020204" pitchFamily="34" charset="-122"/>
                  <a:ea typeface="微软雅黑" panose="020B0503020204020204" pitchFamily="34" charset="-122"/>
                </a:rPr>
                <a:t>三唑仑</a:t>
              </a:r>
            </a:p>
          </p:txBody>
        </p:sp>
        <p:pic>
          <p:nvPicPr>
            <p:cNvPr id="19" name="图片 18"/>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7103124" y="1969869"/>
              <a:ext cx="1080000" cy="1080000"/>
            </a:xfrm>
            <a:prstGeom prst="rect">
              <a:avLst/>
            </a:prstGeom>
          </p:spPr>
        </p:pic>
      </p:grpSp>
      <p:sp>
        <p:nvSpPr>
          <p:cNvPr id="26" name="标题 1"/>
          <p:cNvSpPr txBox="1"/>
          <p:nvPr/>
        </p:nvSpPr>
        <p:spPr>
          <a:xfrm>
            <a:off x="1715289" y="3990925"/>
            <a:ext cx="5713423" cy="415498"/>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lnSpc>
                <a:spcPct val="150000"/>
              </a:lnSpc>
            </a:pPr>
            <a:r>
              <a:rPr lang="zh-CN" altLang="en-US" sz="900">
                <a:solidFill>
                  <a:schemeClr val="bg1"/>
                </a:solidFill>
                <a:latin typeface="微软雅黑" panose="020B0503020204020204" pitchFamily="34" charset="-122"/>
                <a:ea typeface="微软雅黑" panose="020B0503020204020204" pitchFamily="34" charset="-122"/>
              </a:rPr>
              <a:t>新型毒品还有安纳咖、氟硝安定、麦角乙二胺（</a:t>
            </a:r>
            <a:r>
              <a:rPr lang="en-US" altLang="zh-CN" sz="900">
                <a:solidFill>
                  <a:schemeClr val="bg1"/>
                </a:solidFill>
                <a:latin typeface="微软雅黑" panose="020B0503020204020204" pitchFamily="34" charset="-122"/>
                <a:ea typeface="微软雅黑" panose="020B0503020204020204" pitchFamily="34" charset="-122"/>
              </a:rPr>
              <a:t>LSD</a:t>
            </a:r>
            <a:r>
              <a:rPr lang="zh-CN" altLang="en-US" sz="900">
                <a:solidFill>
                  <a:schemeClr val="bg1"/>
                </a:solidFill>
                <a:latin typeface="微软雅黑" panose="020B0503020204020204" pitchFamily="34" charset="-122"/>
                <a:ea typeface="微软雅黑" panose="020B0503020204020204" pitchFamily="34" charset="-122"/>
              </a:rPr>
              <a:t>）、安眠酮、丁丙诺啡、地西泮及有机溶剂和鼻吸剂等。</a:t>
            </a:r>
          </a:p>
          <a:p>
            <a:pPr algn="ctr">
              <a:lnSpc>
                <a:spcPct val="150000"/>
              </a:lnSpc>
            </a:pPr>
            <a:r>
              <a:rPr lang="zh-CN" altLang="en-US" sz="900">
                <a:solidFill>
                  <a:schemeClr val="bg1"/>
                </a:solidFill>
                <a:latin typeface="微软雅黑" panose="020B0503020204020204" pitchFamily="34" charset="-122"/>
                <a:ea typeface="微软雅黑" panose="020B0503020204020204" pitchFamily="34" charset="-122"/>
              </a:rPr>
              <a:t>另外，纯度在</a:t>
            </a:r>
            <a:r>
              <a:rPr lang="en-US" altLang="zh-CN" sz="900">
                <a:solidFill>
                  <a:schemeClr val="bg1"/>
                </a:solidFill>
                <a:latin typeface="微软雅黑" panose="020B0503020204020204" pitchFamily="34" charset="-122"/>
                <a:ea typeface="微软雅黑" panose="020B0503020204020204" pitchFamily="34" charset="-122"/>
              </a:rPr>
              <a:t>99%</a:t>
            </a:r>
            <a:r>
              <a:rPr lang="zh-CN" altLang="en-US" sz="900">
                <a:solidFill>
                  <a:schemeClr val="bg1"/>
                </a:solidFill>
                <a:latin typeface="微软雅黑" panose="020B0503020204020204" pitchFamily="34" charset="-122"/>
                <a:ea typeface="微软雅黑" panose="020B0503020204020204" pitchFamily="34" charset="-122"/>
              </a:rPr>
              <a:t>以上的毒品被称为“美金。”</a:t>
            </a:r>
          </a:p>
        </p:txBody>
      </p:sp>
    </p:spTree>
  </p:cSld>
  <p:clrMapOvr>
    <a:masterClrMapping/>
  </p:clrMapOvr>
  <p:transition spd="slow" advClick="0" advTm="3000">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p:cNvSpPr txBox="1"/>
          <p:nvPr/>
        </p:nvSpPr>
        <p:spPr>
          <a:xfrm>
            <a:off x="4989754" y="943967"/>
            <a:ext cx="643232" cy="200055"/>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00000"/>
              </a:lnSpc>
            </a:pPr>
            <a:r>
              <a:rPr lang="zh-CN" altLang="en-US" sz="1300" b="1">
                <a:solidFill>
                  <a:schemeClr val="bg1"/>
                </a:solidFill>
                <a:latin typeface="微软雅黑" panose="020B0503020204020204" pitchFamily="34" charset="-122"/>
                <a:ea typeface="微软雅黑" panose="020B0503020204020204" pitchFamily="34" charset="-122"/>
              </a:rPr>
              <a:t>冰毒</a:t>
            </a:r>
          </a:p>
        </p:txBody>
      </p:sp>
      <p:sp>
        <p:nvSpPr>
          <p:cNvPr id="4" name="标题 1"/>
          <p:cNvSpPr txBox="1"/>
          <p:nvPr/>
        </p:nvSpPr>
        <p:spPr>
          <a:xfrm>
            <a:off x="4989754" y="1250028"/>
            <a:ext cx="1556089" cy="3323987"/>
          </a:xfrm>
          <a:prstGeom prst="rect">
            <a:avLst/>
          </a:prstGeom>
        </p:spPr>
        <p:txBody>
          <a:bodyPr vert="horz" wrap="square" lIns="0" tIns="0" rIns="0" bIns="0" rtlCol="0" anchor="t">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lnSpc>
                <a:spcPct val="200000"/>
              </a:lnSpc>
            </a:pPr>
            <a:r>
              <a:rPr lang="zh-CN" altLang="en-US" sz="900">
                <a:solidFill>
                  <a:schemeClr val="bg1"/>
                </a:solidFill>
                <a:latin typeface="微软雅黑" panose="020B0503020204020204" pitchFamily="34" charset="-122"/>
                <a:ea typeface="微软雅黑" panose="020B0503020204020204" pitchFamily="34" charset="-122"/>
              </a:rPr>
              <a:t>冰毒（</a:t>
            </a:r>
            <a:r>
              <a:rPr lang="en-US" altLang="zh-CN" sz="900">
                <a:solidFill>
                  <a:schemeClr val="bg1"/>
                </a:solidFill>
                <a:latin typeface="微软雅黑" panose="020B0503020204020204" pitchFamily="34" charset="-122"/>
                <a:ea typeface="微软雅黑" panose="020B0503020204020204" pitchFamily="34" charset="-122"/>
              </a:rPr>
              <a:t>methamphetamine</a:t>
            </a:r>
            <a:r>
              <a:rPr lang="zh-CN" altLang="en-US" sz="900">
                <a:solidFill>
                  <a:schemeClr val="bg1"/>
                </a:solidFill>
                <a:latin typeface="微软雅黑" panose="020B0503020204020204" pitchFamily="34" charset="-122"/>
                <a:ea typeface="微软雅黑" panose="020B0503020204020204" pitchFamily="34" charset="-122"/>
              </a:rPr>
              <a:t>）即“甲基苯丙胺”，外观为纯白结晶体，故被称为“冰”（</a:t>
            </a:r>
            <a:r>
              <a:rPr lang="en-US" altLang="zh-CN" sz="900">
                <a:solidFill>
                  <a:schemeClr val="bg1"/>
                </a:solidFill>
                <a:latin typeface="微软雅黑" panose="020B0503020204020204" pitchFamily="34" charset="-122"/>
                <a:ea typeface="微软雅黑" panose="020B0503020204020204" pitchFamily="34" charset="-122"/>
              </a:rPr>
              <a:t>Ice</a:t>
            </a:r>
            <a:r>
              <a:rPr lang="zh-CN" altLang="en-US" sz="900">
                <a:solidFill>
                  <a:schemeClr val="bg1"/>
                </a:solidFill>
                <a:latin typeface="微软雅黑" panose="020B0503020204020204" pitchFamily="34" charset="-122"/>
                <a:ea typeface="微软雅黑" panose="020B0503020204020204" pitchFamily="34" charset="-122"/>
              </a:rPr>
              <a:t>）。对人体中枢神经系统具有极强的刺激作用，且毒性强烈。冰毒的精神依赖性很强，吸食后会产生强烈的生理兴奋，大量消耗人的体力和降低免疫功能，严重损害心脏、大脑组织甚至导致死亡。还会造成精神障碍，表现出妄想、好斗、错觉，从而引发暴力行为。</a:t>
            </a:r>
          </a:p>
        </p:txBody>
      </p:sp>
      <p:sp>
        <p:nvSpPr>
          <p:cNvPr id="6" name="标题 1"/>
          <p:cNvSpPr txBox="1"/>
          <p:nvPr/>
        </p:nvSpPr>
        <p:spPr>
          <a:xfrm>
            <a:off x="6819563" y="1250028"/>
            <a:ext cx="1803563" cy="1384995"/>
          </a:xfrm>
          <a:prstGeom prst="rect">
            <a:avLst/>
          </a:prstGeom>
        </p:spPr>
        <p:txBody>
          <a:bodyPr vert="horz" wrap="square" lIns="0" tIns="0" rIns="0" bIns="0" rtlCol="0" anchor="t">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200000"/>
              </a:lnSpc>
            </a:pPr>
            <a:r>
              <a:rPr lang="zh-CN" altLang="en-US" sz="900">
                <a:solidFill>
                  <a:schemeClr val="bg1"/>
                </a:solidFill>
                <a:latin typeface="微软雅黑" panose="020B0503020204020204" pitchFamily="34" charset="-122"/>
                <a:ea typeface="微软雅黑" panose="020B0503020204020204" pitchFamily="34" charset="-122"/>
              </a:rPr>
              <a:t>中文名：冰毒</a:t>
            </a:r>
            <a:endParaRPr lang="en-US" altLang="zh-CN" sz="900">
              <a:solidFill>
                <a:schemeClr val="bg1"/>
              </a:solidFill>
              <a:latin typeface="微软雅黑" panose="020B0503020204020204" pitchFamily="34" charset="-122"/>
              <a:ea typeface="微软雅黑" panose="020B0503020204020204" pitchFamily="34" charset="-122"/>
            </a:endParaRPr>
          </a:p>
          <a:p>
            <a:pPr>
              <a:lnSpc>
                <a:spcPct val="200000"/>
              </a:lnSpc>
            </a:pPr>
            <a:r>
              <a:rPr lang="zh-CN" altLang="en-US" sz="900">
                <a:solidFill>
                  <a:schemeClr val="bg1"/>
                </a:solidFill>
                <a:latin typeface="微软雅黑" panose="020B0503020204020204" pitchFamily="34" charset="-122"/>
                <a:ea typeface="微软雅黑" panose="020B0503020204020204" pitchFamily="34" charset="-122"/>
              </a:rPr>
              <a:t>外文名：</a:t>
            </a:r>
            <a:r>
              <a:rPr lang="en-US" altLang="zh-CN" sz="900">
                <a:solidFill>
                  <a:schemeClr val="bg1"/>
                </a:solidFill>
                <a:latin typeface="微软雅黑" panose="020B0503020204020204" pitchFamily="34" charset="-122"/>
                <a:ea typeface="微软雅黑" panose="020B0503020204020204" pitchFamily="34" charset="-122"/>
              </a:rPr>
              <a:t>methamphetamine</a:t>
            </a:r>
            <a:r>
              <a:rPr lang="zh-CN" altLang="en-US" sz="900">
                <a:solidFill>
                  <a:schemeClr val="bg1"/>
                </a:solidFill>
                <a:latin typeface="微软雅黑" panose="020B0503020204020204" pitchFamily="34" charset="-122"/>
                <a:ea typeface="微软雅黑" panose="020B0503020204020204" pitchFamily="34" charset="-122"/>
              </a:rPr>
              <a:t>、</a:t>
            </a:r>
            <a:r>
              <a:rPr lang="en-US" altLang="zh-CN" sz="900">
                <a:solidFill>
                  <a:schemeClr val="bg1"/>
                </a:solidFill>
                <a:latin typeface="微软雅黑" panose="020B0503020204020204" pitchFamily="34" charset="-122"/>
                <a:ea typeface="微软雅黑" panose="020B0503020204020204" pitchFamily="34" charset="-122"/>
              </a:rPr>
              <a:t>ice</a:t>
            </a:r>
          </a:p>
          <a:p>
            <a:pPr>
              <a:lnSpc>
                <a:spcPct val="200000"/>
              </a:lnSpc>
            </a:pPr>
            <a:r>
              <a:rPr lang="zh-CN" altLang="en-US" sz="900">
                <a:solidFill>
                  <a:schemeClr val="bg1"/>
                </a:solidFill>
                <a:latin typeface="微软雅黑" panose="020B0503020204020204" pitchFamily="34" charset="-122"/>
                <a:ea typeface="微软雅黑" panose="020B0503020204020204" pitchFamily="34" charset="-122"/>
              </a:rPr>
              <a:t>化学名：甲基苯丙胺（主要成分）</a:t>
            </a:r>
            <a:endParaRPr lang="en-US" altLang="zh-CN" sz="900">
              <a:solidFill>
                <a:schemeClr val="bg1"/>
              </a:solidFill>
              <a:latin typeface="微软雅黑" panose="020B0503020204020204" pitchFamily="34" charset="-122"/>
              <a:ea typeface="微软雅黑" panose="020B0503020204020204" pitchFamily="34" charset="-122"/>
            </a:endParaRPr>
          </a:p>
          <a:p>
            <a:pPr>
              <a:lnSpc>
                <a:spcPct val="200000"/>
              </a:lnSpc>
            </a:pPr>
            <a:r>
              <a:rPr lang="zh-CN" altLang="en-US" sz="900">
                <a:solidFill>
                  <a:schemeClr val="bg1"/>
                </a:solidFill>
                <a:latin typeface="微软雅黑" panose="020B0503020204020204" pitchFamily="34" charset="-122"/>
                <a:ea typeface="微软雅黑" panose="020B0503020204020204" pitchFamily="34" charset="-122"/>
              </a:rPr>
              <a:t>别名：甲基安非他明，去氧麻黄素</a:t>
            </a:r>
            <a:endParaRPr lang="en-US" altLang="zh-CN" sz="900">
              <a:solidFill>
                <a:schemeClr val="bg1"/>
              </a:solidFill>
              <a:latin typeface="微软雅黑" panose="020B0503020204020204" pitchFamily="34" charset="-122"/>
              <a:ea typeface="微软雅黑" panose="020B0503020204020204" pitchFamily="34" charset="-122"/>
            </a:endParaRPr>
          </a:p>
          <a:p>
            <a:pPr>
              <a:lnSpc>
                <a:spcPct val="200000"/>
              </a:lnSpc>
            </a:pPr>
            <a:r>
              <a:rPr lang="zh-CN" altLang="en-US" sz="900">
                <a:solidFill>
                  <a:schemeClr val="bg1"/>
                </a:solidFill>
                <a:latin typeface="微软雅黑" panose="020B0503020204020204" pitchFamily="34" charset="-122"/>
                <a:ea typeface="微软雅黑" panose="020B0503020204020204" pitchFamily="34" charset="-122"/>
              </a:rPr>
              <a:t>类别：新型毒品</a:t>
            </a:r>
            <a:endParaRPr lang="en-US" altLang="zh-CN" sz="900">
              <a:solidFill>
                <a:schemeClr val="bg1"/>
              </a:solidFill>
              <a:latin typeface="微软雅黑" panose="020B0503020204020204" pitchFamily="34" charset="-122"/>
              <a:ea typeface="微软雅黑" panose="020B0503020204020204" pitchFamily="34" charset="-122"/>
            </a:endParaRPr>
          </a:p>
        </p:txBody>
      </p:sp>
      <p:cxnSp>
        <p:nvCxnSpPr>
          <p:cNvPr id="7" name="直接连接符 6"/>
          <p:cNvCxnSpPr/>
          <p:nvPr/>
        </p:nvCxnSpPr>
        <p:spPr>
          <a:xfrm>
            <a:off x="6806951" y="1563786"/>
            <a:ext cx="1800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a:off x="6806951" y="1835303"/>
            <a:ext cx="1800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a:off x="6806951" y="2106820"/>
            <a:ext cx="1800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6806951" y="2378337"/>
            <a:ext cx="1800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6" name="组合 15"/>
          <p:cNvGrpSpPr/>
          <p:nvPr/>
        </p:nvGrpSpPr>
        <p:grpSpPr>
          <a:xfrm>
            <a:off x="537049" y="1326228"/>
            <a:ext cx="3719118" cy="3135668"/>
            <a:chOff x="0" y="601741"/>
            <a:chExt cx="4237032" cy="3664835"/>
          </a:xfrm>
        </p:grpSpPr>
        <p:pic>
          <p:nvPicPr>
            <p:cNvPr id="2" name="图片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606738"/>
              <a:ext cx="2343067" cy="1751286"/>
            </a:xfrm>
            <a:prstGeom prst="rect">
              <a:avLst/>
            </a:prstGeom>
          </p:spPr>
        </p:pic>
        <p:pic>
          <p:nvPicPr>
            <p:cNvPr id="14" name="图片 1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419661" y="601741"/>
              <a:ext cx="1817371" cy="1756283"/>
            </a:xfrm>
            <a:prstGeom prst="rect">
              <a:avLst/>
            </a:prstGeom>
          </p:spPr>
        </p:pic>
        <p:pic>
          <p:nvPicPr>
            <p:cNvPr id="15" name="图片 14"/>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0" y="2423348"/>
              <a:ext cx="4237032" cy="1843228"/>
            </a:xfrm>
            <a:prstGeom prst="rect">
              <a:avLst/>
            </a:prstGeom>
          </p:spPr>
        </p:pic>
      </p:grpSp>
    </p:spTree>
  </p:cSld>
  <p:clrMapOvr>
    <a:masterClrMapping/>
  </p:clrMapOvr>
  <p:transition spd="slow" advClick="0" advTm="3000">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txBox="1"/>
          <p:nvPr/>
        </p:nvSpPr>
        <p:spPr>
          <a:xfrm>
            <a:off x="666675" y="943967"/>
            <a:ext cx="643232" cy="200055"/>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00000"/>
              </a:lnSpc>
            </a:pPr>
            <a:r>
              <a:rPr lang="zh-CN" altLang="en-US" sz="1300" b="1">
                <a:solidFill>
                  <a:schemeClr val="bg1"/>
                </a:solidFill>
                <a:latin typeface="微软雅黑" panose="020B0503020204020204" pitchFamily="34" charset="-122"/>
                <a:ea typeface="微软雅黑" panose="020B0503020204020204" pitchFamily="34" charset="-122"/>
              </a:rPr>
              <a:t>摇头丸</a:t>
            </a:r>
          </a:p>
        </p:txBody>
      </p:sp>
      <p:sp>
        <p:nvSpPr>
          <p:cNvPr id="3" name="标题 1"/>
          <p:cNvSpPr txBox="1"/>
          <p:nvPr/>
        </p:nvSpPr>
        <p:spPr>
          <a:xfrm>
            <a:off x="666675" y="1250028"/>
            <a:ext cx="1556089" cy="3323987"/>
          </a:xfrm>
          <a:prstGeom prst="rect">
            <a:avLst/>
          </a:prstGeom>
        </p:spPr>
        <p:txBody>
          <a:bodyPr vert="horz" wrap="square" lIns="0" tIns="0" rIns="0" bIns="0" rtlCol="0" anchor="t">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lnSpc>
                <a:spcPct val="200000"/>
              </a:lnSpc>
            </a:pPr>
            <a:r>
              <a:rPr lang="zh-CN" altLang="en-US" sz="900">
                <a:solidFill>
                  <a:schemeClr val="bg1"/>
                </a:solidFill>
                <a:latin typeface="微软雅黑" panose="020B0503020204020204" pitchFamily="34" charset="-122"/>
                <a:ea typeface="微软雅黑" panose="020B0503020204020204" pitchFamily="34" charset="-122"/>
              </a:rPr>
              <a:t>摇头丸（</a:t>
            </a:r>
            <a:r>
              <a:rPr lang="en-US" altLang="zh-CN" sz="900">
                <a:solidFill>
                  <a:schemeClr val="bg1"/>
                </a:solidFill>
                <a:latin typeface="微软雅黑" panose="020B0503020204020204" pitchFamily="34" charset="-122"/>
                <a:ea typeface="微软雅黑" panose="020B0503020204020204" pitchFamily="34" charset="-122"/>
              </a:rPr>
              <a:t>MDMA</a:t>
            </a:r>
            <a:r>
              <a:rPr lang="zh-CN" altLang="en-US" sz="900">
                <a:solidFill>
                  <a:schemeClr val="bg1"/>
                </a:solidFill>
                <a:latin typeface="微软雅黑" panose="020B0503020204020204" pitchFamily="34" charset="-122"/>
                <a:ea typeface="微软雅黑" panose="020B0503020204020204" pitchFamily="34" charset="-122"/>
              </a:rPr>
              <a:t>）是冰毒的衍生物，以</a:t>
            </a:r>
            <a:r>
              <a:rPr lang="en-US" altLang="zh-CN" sz="900">
                <a:solidFill>
                  <a:schemeClr val="bg1"/>
                </a:solidFill>
                <a:latin typeface="微软雅黑" panose="020B0503020204020204" pitchFamily="34" charset="-122"/>
                <a:ea typeface="微软雅黑" panose="020B0503020204020204" pitchFamily="34" charset="-122"/>
              </a:rPr>
              <a:t>MDMA</a:t>
            </a:r>
            <a:r>
              <a:rPr lang="zh-CN" altLang="en-US" sz="900">
                <a:solidFill>
                  <a:schemeClr val="bg1"/>
                </a:solidFill>
                <a:latin typeface="微软雅黑" panose="020B0503020204020204" pitchFamily="34" charset="-122"/>
                <a:ea typeface="微软雅黑" panose="020B0503020204020204" pitchFamily="34" charset="-122"/>
              </a:rPr>
              <a:t>等苯丙胺类兴奋剂为主要成分，具有兴奋和致幻双重作用，滥用后可出现长时间随音乐剧烈摆动头部的现象，故称为摇头丸。外观多呈片剂，五颜六色。服用后会产生中枢神经强烈兴奋，出现摇头和妄动，在幻觉作用下常常引发集体淫乱、自残与攻击行为，并可诱发精神分裂症及急性心脑疾病，精神依赖性强。</a:t>
            </a:r>
          </a:p>
        </p:txBody>
      </p:sp>
      <p:sp>
        <p:nvSpPr>
          <p:cNvPr id="4" name="标题 1"/>
          <p:cNvSpPr txBox="1"/>
          <p:nvPr/>
        </p:nvSpPr>
        <p:spPr>
          <a:xfrm>
            <a:off x="2496484" y="1250028"/>
            <a:ext cx="1899056" cy="1661993"/>
          </a:xfrm>
          <a:prstGeom prst="rect">
            <a:avLst/>
          </a:prstGeom>
        </p:spPr>
        <p:txBody>
          <a:bodyPr vert="horz" wrap="square" lIns="0" tIns="0" rIns="0" bIns="0" rtlCol="0" anchor="t">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200000"/>
              </a:lnSpc>
            </a:pPr>
            <a:r>
              <a:rPr lang="zh-CN" altLang="en-US" sz="900">
                <a:solidFill>
                  <a:schemeClr val="bg1"/>
                </a:solidFill>
                <a:latin typeface="微软雅黑" panose="020B0503020204020204" pitchFamily="34" charset="-122"/>
                <a:ea typeface="微软雅黑" panose="020B0503020204020204" pitchFamily="34" charset="-122"/>
              </a:rPr>
              <a:t>中文名：摇头丸</a:t>
            </a:r>
            <a:endParaRPr lang="en-US" altLang="zh-CN" sz="900">
              <a:solidFill>
                <a:schemeClr val="bg1"/>
              </a:solidFill>
              <a:latin typeface="微软雅黑" panose="020B0503020204020204" pitchFamily="34" charset="-122"/>
              <a:ea typeface="微软雅黑" panose="020B0503020204020204" pitchFamily="34" charset="-122"/>
            </a:endParaRPr>
          </a:p>
          <a:p>
            <a:pPr>
              <a:lnSpc>
                <a:spcPct val="200000"/>
              </a:lnSpc>
            </a:pPr>
            <a:r>
              <a:rPr lang="zh-CN" altLang="en-US" sz="900">
                <a:solidFill>
                  <a:schemeClr val="bg1"/>
                </a:solidFill>
                <a:latin typeface="微软雅黑" panose="020B0503020204020204" pitchFamily="34" charset="-122"/>
                <a:ea typeface="微软雅黑" panose="020B0503020204020204" pitchFamily="34" charset="-122"/>
              </a:rPr>
              <a:t>外文名：</a:t>
            </a:r>
            <a:r>
              <a:rPr lang="en-US" altLang="zh-CN" sz="900">
                <a:solidFill>
                  <a:schemeClr val="bg1"/>
                </a:solidFill>
                <a:latin typeface="微软雅黑" panose="020B0503020204020204" pitchFamily="34" charset="-122"/>
                <a:ea typeface="微软雅黑" panose="020B0503020204020204" pitchFamily="34" charset="-122"/>
              </a:rPr>
              <a:t>ecstasy</a:t>
            </a:r>
          </a:p>
          <a:p>
            <a:pPr>
              <a:lnSpc>
                <a:spcPct val="200000"/>
              </a:lnSpc>
            </a:pPr>
            <a:r>
              <a:rPr lang="zh-CN" altLang="en-US" sz="900">
                <a:solidFill>
                  <a:schemeClr val="bg1"/>
                </a:solidFill>
                <a:latin typeface="微软雅黑" panose="020B0503020204020204" pitchFamily="34" charset="-122"/>
                <a:ea typeface="微软雅黑" panose="020B0503020204020204" pitchFamily="34" charset="-122"/>
              </a:rPr>
              <a:t>化学名称：</a:t>
            </a:r>
            <a:r>
              <a:rPr lang="en-US" altLang="zh-CN" sz="900">
                <a:solidFill>
                  <a:schemeClr val="bg1"/>
                </a:solidFill>
                <a:latin typeface="微软雅黑" panose="020B0503020204020204" pitchFamily="34" charset="-122"/>
                <a:ea typeface="微软雅黑" panose="020B0503020204020204" pitchFamily="34" charset="-122"/>
              </a:rPr>
              <a:t>3,4-</a:t>
            </a:r>
            <a:r>
              <a:rPr lang="zh-CN" altLang="en-US" sz="900">
                <a:solidFill>
                  <a:schemeClr val="bg1"/>
                </a:solidFill>
                <a:latin typeface="微软雅黑" panose="020B0503020204020204" pitchFamily="34" charset="-122"/>
                <a:ea typeface="微软雅黑" panose="020B0503020204020204" pitchFamily="34" charset="-122"/>
              </a:rPr>
              <a:t>亚甲基二氧甲基苯</a:t>
            </a:r>
            <a:endParaRPr lang="en-US" altLang="zh-CN" sz="900">
              <a:solidFill>
                <a:schemeClr val="bg1"/>
              </a:solidFill>
              <a:latin typeface="微软雅黑" panose="020B0503020204020204" pitchFamily="34" charset="-122"/>
              <a:ea typeface="微软雅黑" panose="020B0503020204020204" pitchFamily="34" charset="-122"/>
            </a:endParaRPr>
          </a:p>
          <a:p>
            <a:pPr>
              <a:lnSpc>
                <a:spcPct val="200000"/>
              </a:lnSpc>
            </a:pPr>
            <a:r>
              <a:rPr lang="en-US" altLang="zh-CN" sz="900">
                <a:solidFill>
                  <a:schemeClr val="bg1"/>
                </a:solidFill>
                <a:latin typeface="微软雅黑" panose="020B0503020204020204" pitchFamily="34" charset="-122"/>
                <a:ea typeface="微软雅黑" panose="020B0503020204020204" pitchFamily="34" charset="-122"/>
              </a:rPr>
              <a:t>                 </a:t>
            </a:r>
            <a:r>
              <a:rPr lang="zh-CN" altLang="en-US" sz="900">
                <a:solidFill>
                  <a:schemeClr val="bg1"/>
                </a:solidFill>
                <a:latin typeface="微软雅黑" panose="020B0503020204020204" pitchFamily="34" charset="-122"/>
                <a:ea typeface="微软雅黑" panose="020B0503020204020204" pitchFamily="34" charset="-122"/>
              </a:rPr>
              <a:t>丙胺</a:t>
            </a:r>
            <a:r>
              <a:rPr lang="en-US" altLang="zh-CN" sz="900">
                <a:solidFill>
                  <a:schemeClr val="bg1"/>
                </a:solidFill>
                <a:latin typeface="微软雅黑" panose="020B0503020204020204" pitchFamily="34" charset="-122"/>
                <a:ea typeface="微软雅黑" panose="020B0503020204020204" pitchFamily="34" charset="-122"/>
              </a:rPr>
              <a:t>(</a:t>
            </a:r>
            <a:r>
              <a:rPr lang="zh-CN" altLang="en-US" sz="900">
                <a:solidFill>
                  <a:schemeClr val="bg1"/>
                </a:solidFill>
                <a:latin typeface="微软雅黑" panose="020B0503020204020204" pitchFamily="34" charset="-122"/>
                <a:ea typeface="微软雅黑" panose="020B0503020204020204" pitchFamily="34" charset="-122"/>
              </a:rPr>
              <a:t>主要</a:t>
            </a:r>
            <a:r>
              <a:rPr lang="en-US" altLang="zh-CN" sz="900">
                <a:solidFill>
                  <a:schemeClr val="bg1"/>
                </a:solidFill>
                <a:latin typeface="微软雅黑" panose="020B0503020204020204" pitchFamily="34" charset="-122"/>
                <a:ea typeface="微软雅黑" panose="020B0503020204020204" pitchFamily="34" charset="-122"/>
              </a:rPr>
              <a:t>)</a:t>
            </a:r>
          </a:p>
          <a:p>
            <a:pPr>
              <a:lnSpc>
                <a:spcPct val="200000"/>
              </a:lnSpc>
            </a:pPr>
            <a:r>
              <a:rPr lang="zh-CN" altLang="en-US" sz="900">
                <a:solidFill>
                  <a:schemeClr val="bg1"/>
                </a:solidFill>
                <a:latin typeface="微软雅黑" panose="020B0503020204020204" pitchFamily="34" charset="-122"/>
                <a:ea typeface="微软雅黑" panose="020B0503020204020204" pitchFamily="34" charset="-122"/>
              </a:rPr>
              <a:t>泛指：所有含苯丙胺类成分的兴奋剂</a:t>
            </a:r>
            <a:endParaRPr lang="en-US" altLang="zh-CN" sz="900">
              <a:solidFill>
                <a:schemeClr val="bg1"/>
              </a:solidFill>
              <a:latin typeface="微软雅黑" panose="020B0503020204020204" pitchFamily="34" charset="-122"/>
              <a:ea typeface="微软雅黑" panose="020B0503020204020204" pitchFamily="34" charset="-122"/>
            </a:endParaRPr>
          </a:p>
          <a:p>
            <a:pPr>
              <a:lnSpc>
                <a:spcPct val="200000"/>
              </a:lnSpc>
            </a:pPr>
            <a:r>
              <a:rPr lang="zh-CN" altLang="en-US" sz="900">
                <a:solidFill>
                  <a:schemeClr val="bg1"/>
                </a:solidFill>
                <a:latin typeface="微软雅黑" panose="020B0503020204020204" pitchFamily="34" charset="-122"/>
                <a:ea typeface="微软雅黑" panose="020B0503020204020204" pitchFamily="34" charset="-122"/>
              </a:rPr>
              <a:t>简写：</a:t>
            </a:r>
            <a:r>
              <a:rPr lang="en-US" altLang="zh-CN" sz="900">
                <a:solidFill>
                  <a:schemeClr val="bg1"/>
                </a:solidFill>
                <a:latin typeface="微软雅黑" panose="020B0503020204020204" pitchFamily="34" charset="-122"/>
                <a:ea typeface="微软雅黑" panose="020B0503020204020204" pitchFamily="34" charset="-122"/>
              </a:rPr>
              <a:t>MDMA</a:t>
            </a:r>
            <a:r>
              <a:rPr lang="zh-CN" altLang="en-US" sz="900">
                <a:solidFill>
                  <a:schemeClr val="bg1"/>
                </a:solidFill>
                <a:latin typeface="微软雅黑" panose="020B0503020204020204" pitchFamily="34" charset="-122"/>
                <a:ea typeface="微软雅黑" panose="020B0503020204020204" pitchFamily="34" charset="-122"/>
              </a:rPr>
              <a:t>（主要成分）</a:t>
            </a:r>
            <a:endParaRPr lang="en-US" altLang="zh-CN" sz="900">
              <a:solidFill>
                <a:schemeClr val="bg1"/>
              </a:solidFill>
              <a:latin typeface="微软雅黑" panose="020B0503020204020204" pitchFamily="34" charset="-122"/>
              <a:ea typeface="微软雅黑" panose="020B0503020204020204" pitchFamily="34" charset="-122"/>
            </a:endParaRPr>
          </a:p>
        </p:txBody>
      </p:sp>
      <p:cxnSp>
        <p:nvCxnSpPr>
          <p:cNvPr id="5" name="直接连接符 4"/>
          <p:cNvCxnSpPr/>
          <p:nvPr/>
        </p:nvCxnSpPr>
        <p:spPr>
          <a:xfrm>
            <a:off x="2483872" y="1563786"/>
            <a:ext cx="187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a:off x="2483872" y="1835303"/>
            <a:ext cx="187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a:xfrm>
            <a:off x="2483872" y="2106820"/>
            <a:ext cx="187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a:off x="2483872" y="2378337"/>
            <a:ext cx="187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9" name="图片 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126418" y="2106820"/>
            <a:ext cx="2504734" cy="2504734"/>
          </a:xfrm>
          <a:prstGeom prst="rect">
            <a:avLst/>
          </a:prstGeom>
        </p:spPr>
      </p:pic>
      <p:pic>
        <p:nvPicPr>
          <p:cNvPr id="10" name="图片 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900275" y="731720"/>
            <a:ext cx="1461755" cy="1461755"/>
          </a:xfrm>
          <a:prstGeom prst="rect">
            <a:avLst/>
          </a:prstGeom>
        </p:spPr>
      </p:pic>
      <p:cxnSp>
        <p:nvCxnSpPr>
          <p:cNvPr id="12" name="直接连接符 11"/>
          <p:cNvCxnSpPr/>
          <p:nvPr/>
        </p:nvCxnSpPr>
        <p:spPr>
          <a:xfrm>
            <a:off x="2483872" y="2643198"/>
            <a:ext cx="187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advClick="0" advTm="3000">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txBox="1"/>
          <p:nvPr/>
        </p:nvSpPr>
        <p:spPr>
          <a:xfrm>
            <a:off x="666675" y="1181826"/>
            <a:ext cx="643232" cy="200055"/>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00000"/>
              </a:lnSpc>
            </a:pPr>
            <a:r>
              <a:rPr lang="en-US" altLang="zh-CN" sz="1300" b="1">
                <a:solidFill>
                  <a:schemeClr val="bg1"/>
                </a:solidFill>
                <a:latin typeface="微软雅黑" panose="020B0503020204020204" pitchFamily="34" charset="-122"/>
                <a:ea typeface="微软雅黑" panose="020B0503020204020204" pitchFamily="34" charset="-122"/>
              </a:rPr>
              <a:t>K</a:t>
            </a:r>
            <a:r>
              <a:rPr lang="zh-CN" altLang="en-US" sz="1300" b="1">
                <a:solidFill>
                  <a:schemeClr val="bg1"/>
                </a:solidFill>
                <a:latin typeface="微软雅黑" panose="020B0503020204020204" pitchFamily="34" charset="-122"/>
                <a:ea typeface="微软雅黑" panose="020B0503020204020204" pitchFamily="34" charset="-122"/>
              </a:rPr>
              <a:t>粉</a:t>
            </a:r>
          </a:p>
        </p:txBody>
      </p:sp>
      <p:sp>
        <p:nvSpPr>
          <p:cNvPr id="3" name="标题 1"/>
          <p:cNvSpPr txBox="1"/>
          <p:nvPr/>
        </p:nvSpPr>
        <p:spPr>
          <a:xfrm>
            <a:off x="666675" y="1487887"/>
            <a:ext cx="7682743" cy="830997"/>
          </a:xfrm>
          <a:prstGeom prst="rect">
            <a:avLst/>
          </a:prstGeom>
        </p:spPr>
        <p:txBody>
          <a:bodyPr vert="horz" wrap="square" lIns="0" tIns="0" rIns="0" bIns="0" rtlCol="0" anchor="t">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lnSpc>
                <a:spcPct val="200000"/>
              </a:lnSpc>
            </a:pPr>
            <a:r>
              <a:rPr lang="en-US" altLang="zh-CN" sz="900" dirty="0">
                <a:solidFill>
                  <a:schemeClr val="bg1"/>
                </a:solidFill>
                <a:latin typeface="微软雅黑" panose="020B0503020204020204" pitchFamily="34" charset="-122"/>
                <a:ea typeface="微软雅黑" panose="020B0503020204020204" pitchFamily="34" charset="-122"/>
              </a:rPr>
              <a:t>K</a:t>
            </a:r>
            <a:r>
              <a:rPr lang="zh-CN" altLang="en-US" sz="900" dirty="0">
                <a:solidFill>
                  <a:schemeClr val="bg1"/>
                </a:solidFill>
                <a:latin typeface="微软雅黑" panose="020B0503020204020204" pitchFamily="34" charset="-122"/>
                <a:ea typeface="微软雅黑" panose="020B0503020204020204" pitchFamily="34" charset="-122"/>
              </a:rPr>
              <a:t>粉（</a:t>
            </a:r>
            <a:r>
              <a:rPr lang="en-US" altLang="zh-CN" sz="900" dirty="0">
                <a:solidFill>
                  <a:schemeClr val="bg1"/>
                </a:solidFill>
                <a:latin typeface="微软雅黑" panose="020B0503020204020204" pitchFamily="34" charset="-122"/>
                <a:ea typeface="微软雅黑" panose="020B0503020204020204" pitchFamily="34" charset="-122"/>
              </a:rPr>
              <a:t>ketamine</a:t>
            </a:r>
            <a:r>
              <a:rPr lang="zh-CN" altLang="en-US" sz="900" dirty="0">
                <a:solidFill>
                  <a:schemeClr val="bg1"/>
                </a:solidFill>
                <a:latin typeface="微软雅黑" panose="020B0503020204020204" pitchFamily="34" charset="-122"/>
                <a:ea typeface="微软雅黑" panose="020B0503020204020204" pitchFamily="34" charset="-122"/>
              </a:rPr>
              <a:t>）即“氯胺酮”，静脉全麻药，有时也可用作兽用麻醉药。白色结晶粉末，无臭，易溶于水，通常在娱乐场所滥用。服用后遇快节奏音乐便会强烈扭动，会导致神经中毒反应、精神分裂症状，出现幻听、幻觉、幻视等，对记忆和思维能力造成严重的损害。此外，易让人产生性冲动，所以又称为“迷奸粉”或“强奸粉”。</a:t>
            </a:r>
          </a:p>
        </p:txBody>
      </p:sp>
      <p:grpSp>
        <p:nvGrpSpPr>
          <p:cNvPr id="13" name="组合 12"/>
          <p:cNvGrpSpPr/>
          <p:nvPr/>
        </p:nvGrpSpPr>
        <p:grpSpPr>
          <a:xfrm>
            <a:off x="730629" y="2575869"/>
            <a:ext cx="7682743" cy="1960126"/>
            <a:chOff x="666675" y="2375995"/>
            <a:chExt cx="8466152" cy="2160000"/>
          </a:xfrm>
        </p:grpSpPr>
        <p:pic>
          <p:nvPicPr>
            <p:cNvPr id="10" name="图片 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66675" y="2375995"/>
              <a:ext cx="2884932" cy="2160000"/>
            </a:xfrm>
            <a:prstGeom prst="rect">
              <a:avLst/>
            </a:prstGeom>
          </p:spPr>
        </p:pic>
        <p:pic>
          <p:nvPicPr>
            <p:cNvPr id="11" name="图片 10"/>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599180" y="2375995"/>
              <a:ext cx="3901322" cy="2160000"/>
            </a:xfrm>
            <a:prstGeom prst="rect">
              <a:avLst/>
            </a:prstGeom>
          </p:spPr>
        </p:pic>
        <p:pic>
          <p:nvPicPr>
            <p:cNvPr id="12" name="图片 11"/>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548075" y="2375995"/>
              <a:ext cx="1584752" cy="2160000"/>
            </a:xfrm>
            <a:prstGeom prst="rect">
              <a:avLst/>
            </a:prstGeom>
          </p:spPr>
        </p:pic>
      </p:grpSp>
    </p:spTree>
  </p:cSld>
  <p:clrMapOvr>
    <a:masterClrMapping/>
  </p:clrMapOvr>
  <p:transition spd="slow" advClick="0" advTm="3000">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p:nvPr/>
        </p:nvSpPr>
        <p:spPr>
          <a:xfrm>
            <a:off x="345059" y="2232725"/>
            <a:ext cx="643232" cy="200055"/>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00000"/>
              </a:lnSpc>
            </a:pPr>
            <a:r>
              <a:rPr lang="zh-CN" altLang="en-US" sz="1300" b="1">
                <a:solidFill>
                  <a:schemeClr val="bg1"/>
                </a:solidFill>
                <a:latin typeface="微软雅黑" panose="020B0503020204020204" pitchFamily="34" charset="-122"/>
                <a:ea typeface="微软雅黑" panose="020B0503020204020204" pitchFamily="34" charset="-122"/>
              </a:rPr>
              <a:t>咖啡因</a:t>
            </a:r>
          </a:p>
        </p:txBody>
      </p:sp>
      <p:sp>
        <p:nvSpPr>
          <p:cNvPr id="5" name="标题 1"/>
          <p:cNvSpPr txBox="1"/>
          <p:nvPr/>
        </p:nvSpPr>
        <p:spPr>
          <a:xfrm>
            <a:off x="345059" y="2538786"/>
            <a:ext cx="3293623" cy="1107996"/>
          </a:xfrm>
          <a:prstGeom prst="rect">
            <a:avLst/>
          </a:prstGeom>
        </p:spPr>
        <p:txBody>
          <a:bodyPr vert="horz" wrap="square" lIns="0" tIns="0" rIns="0" bIns="0" rtlCol="0" anchor="t">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lnSpc>
                <a:spcPct val="200000"/>
              </a:lnSpc>
            </a:pPr>
            <a:r>
              <a:rPr lang="zh-CN" altLang="en-US" sz="900">
                <a:solidFill>
                  <a:schemeClr val="bg1"/>
                </a:solidFill>
                <a:latin typeface="微软雅黑" panose="020B0503020204020204" pitchFamily="34" charset="-122"/>
                <a:ea typeface="微软雅黑" panose="020B0503020204020204" pitchFamily="34" charset="-122"/>
              </a:rPr>
              <a:t>咖啡因是化学合成或从茶叶、咖啡果中提炼出来的一种生物碱。大剂量长期使用会对人体造成损害，引起惊厥、心律失常，并可加重或诱发消化性肠道溃疡，甚至导致吸食者下一代智能低下、肢体畸形，同时具有成瘾性，停用会出现戒断症状。</a:t>
            </a:r>
          </a:p>
        </p:txBody>
      </p:sp>
      <p:grpSp>
        <p:nvGrpSpPr>
          <p:cNvPr id="17" name="组合 16"/>
          <p:cNvGrpSpPr/>
          <p:nvPr/>
        </p:nvGrpSpPr>
        <p:grpSpPr>
          <a:xfrm>
            <a:off x="3798120" y="1132702"/>
            <a:ext cx="4679205" cy="3502937"/>
            <a:chOff x="4848327" y="1058260"/>
            <a:chExt cx="4043424" cy="3026980"/>
          </a:xfrm>
        </p:grpSpPr>
        <p:pic>
          <p:nvPicPr>
            <p:cNvPr id="12" name="图片 11"/>
            <p:cNvPicPr>
              <a:picLocks noChangeAspect="1"/>
            </p:cNvPicPr>
            <p:nvPr/>
          </p:nvPicPr>
          <p:blipFill>
            <a:blip r:embed="rId3"/>
            <a:stretch>
              <a:fillRect/>
            </a:stretch>
          </p:blipFill>
          <p:spPr>
            <a:xfrm>
              <a:off x="5864771" y="1058260"/>
              <a:ext cx="3026980" cy="3026980"/>
            </a:xfrm>
            <a:prstGeom prst="rect">
              <a:avLst/>
            </a:prstGeom>
          </p:spPr>
        </p:pic>
        <p:grpSp>
          <p:nvGrpSpPr>
            <p:cNvPr id="16" name="组合 15"/>
            <p:cNvGrpSpPr/>
            <p:nvPr/>
          </p:nvGrpSpPr>
          <p:grpSpPr>
            <a:xfrm>
              <a:off x="4848327" y="1063484"/>
              <a:ext cx="984914" cy="3021756"/>
              <a:chOff x="4530584" y="1063484"/>
              <a:chExt cx="1222222" cy="3749828"/>
            </a:xfrm>
          </p:grpSpPr>
          <p:pic>
            <p:nvPicPr>
              <p:cNvPr id="13" name="图片 1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531897" y="1063484"/>
                <a:ext cx="1220908" cy="1220908"/>
              </a:xfrm>
              <a:prstGeom prst="rect">
                <a:avLst/>
              </a:prstGeom>
            </p:spPr>
          </p:pic>
          <p:pic>
            <p:nvPicPr>
              <p:cNvPr id="14" name="图片 13"/>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531897" y="2327287"/>
                <a:ext cx="1220908" cy="1220908"/>
              </a:xfrm>
              <a:prstGeom prst="rect">
                <a:avLst/>
              </a:prstGeom>
            </p:spPr>
          </p:pic>
          <p:pic>
            <p:nvPicPr>
              <p:cNvPr id="15" name="图片 14"/>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4530584" y="3591090"/>
                <a:ext cx="1222222" cy="1222222"/>
              </a:xfrm>
              <a:prstGeom prst="rect">
                <a:avLst/>
              </a:prstGeom>
            </p:spPr>
          </p:pic>
        </p:grpSp>
      </p:grpSp>
    </p:spTree>
  </p:cSld>
  <p:clrMapOvr>
    <a:masterClrMapping/>
  </p:clrMapOvr>
  <p:transition spd="slow" advClick="0" advTm="3000">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p:nvPr/>
        </p:nvSpPr>
        <p:spPr>
          <a:xfrm>
            <a:off x="3756716" y="1769382"/>
            <a:ext cx="643232" cy="200055"/>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00000"/>
              </a:lnSpc>
            </a:pPr>
            <a:r>
              <a:rPr lang="zh-CN" altLang="en-US" sz="1300" b="1">
                <a:solidFill>
                  <a:schemeClr val="bg1"/>
                </a:solidFill>
                <a:latin typeface="微软雅黑" panose="020B0503020204020204" pitchFamily="34" charset="-122"/>
                <a:ea typeface="微软雅黑" panose="020B0503020204020204" pitchFamily="34" charset="-122"/>
              </a:rPr>
              <a:t>三唑仑</a:t>
            </a:r>
          </a:p>
        </p:txBody>
      </p:sp>
      <p:sp>
        <p:nvSpPr>
          <p:cNvPr id="5" name="标题 1"/>
          <p:cNvSpPr txBox="1"/>
          <p:nvPr/>
        </p:nvSpPr>
        <p:spPr>
          <a:xfrm>
            <a:off x="3756716" y="2075443"/>
            <a:ext cx="3293623" cy="1107996"/>
          </a:xfrm>
          <a:prstGeom prst="rect">
            <a:avLst/>
          </a:prstGeom>
        </p:spPr>
        <p:txBody>
          <a:bodyPr vert="horz" wrap="square" lIns="0" tIns="0" rIns="0" bIns="0" rtlCol="0" anchor="t">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lnSpc>
                <a:spcPct val="200000"/>
              </a:lnSpc>
            </a:pPr>
            <a:r>
              <a:rPr lang="zh-CN" altLang="en-US" sz="900">
                <a:solidFill>
                  <a:schemeClr val="bg1"/>
                </a:solidFill>
                <a:latin typeface="微软雅黑" panose="020B0503020204020204" pitchFamily="34" charset="-122"/>
                <a:ea typeface="微软雅黑" panose="020B0503020204020204" pitchFamily="34" charset="-122"/>
              </a:rPr>
              <a:t>三唑仑又名海乐神、酣乐欣、淡蓝色片，是一种强烈的麻醉药品，口服后可以迅速使人昏迷晕倒，故俗称迷药、蒙汗药、迷魂药。可以伴随酒精类共同服用，也可溶于水及各种饮料中。见效迅速，药效比普通安定强</a:t>
            </a:r>
            <a:r>
              <a:rPr lang="en-US" altLang="zh-CN" sz="900">
                <a:solidFill>
                  <a:schemeClr val="bg1"/>
                </a:solidFill>
                <a:latin typeface="微软雅黑" panose="020B0503020204020204" pitchFamily="34" charset="-122"/>
                <a:ea typeface="微软雅黑" panose="020B0503020204020204" pitchFamily="34" charset="-122"/>
              </a:rPr>
              <a:t>45—100</a:t>
            </a:r>
            <a:r>
              <a:rPr lang="zh-CN" altLang="en-US" sz="900">
                <a:solidFill>
                  <a:schemeClr val="bg1"/>
                </a:solidFill>
                <a:latin typeface="微软雅黑" panose="020B0503020204020204" pitchFamily="34" charset="-122"/>
                <a:ea typeface="微软雅黑" panose="020B0503020204020204" pitchFamily="34" charset="-122"/>
              </a:rPr>
              <a:t>倍。</a:t>
            </a:r>
          </a:p>
        </p:txBody>
      </p:sp>
      <p:pic>
        <p:nvPicPr>
          <p:cNvPr id="6" name="图片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589086" y="3420791"/>
            <a:ext cx="1965827" cy="1406284"/>
          </a:xfrm>
          <a:prstGeom prst="rect">
            <a:avLst/>
          </a:prstGeom>
        </p:spPr>
      </p:pic>
      <p:pic>
        <p:nvPicPr>
          <p:cNvPr id="7" name="图片 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30622" y="1969437"/>
            <a:ext cx="2541401" cy="2777170"/>
          </a:xfrm>
          <a:prstGeom prst="rect">
            <a:avLst/>
          </a:prstGeom>
        </p:spPr>
      </p:pic>
    </p:spTree>
  </p:cSld>
  <p:clrMapOvr>
    <a:masterClrMapping/>
  </p:clrMapOvr>
  <p:transition spd="slow" advClick="0" advTm="3000">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022945" y="872043"/>
            <a:ext cx="1072010" cy="1072010"/>
          </a:xfrm>
          <a:prstGeom prst="rect">
            <a:avLst/>
          </a:prstGeom>
        </p:spPr>
      </p:pic>
      <p:sp>
        <p:nvSpPr>
          <p:cNvPr id="18" name="PA-文本框 8"/>
          <p:cNvSpPr txBox="1"/>
          <p:nvPr>
            <p:custDataLst>
              <p:tags r:id="rId1"/>
            </p:custDataLst>
          </p:nvPr>
        </p:nvSpPr>
        <p:spPr>
          <a:xfrm>
            <a:off x="2768821" y="2490327"/>
            <a:ext cx="4031873" cy="923330"/>
          </a:xfrm>
          <a:prstGeom prst="rect">
            <a:avLst/>
          </a:prstGeom>
          <a:noFill/>
        </p:spPr>
        <p:txBody>
          <a:bodyPr wrap="none" rtlCol="0">
            <a:spAutoFit/>
            <a:scene3d>
              <a:camera prst="orthographicFront"/>
              <a:lightRig rig="threePt" dir="t"/>
            </a:scene3d>
            <a:sp3d contourW="12700"/>
          </a:bodyPr>
          <a:lstStyle/>
          <a:p>
            <a:pPr algn="ctr">
              <a:lnSpc>
                <a:spcPct val="100000"/>
              </a:lnSpc>
            </a:pPr>
            <a:r>
              <a:rPr lang="zh-CN" altLang="en-US" sz="5400" b="1" spc="600" dirty="0">
                <a:solidFill>
                  <a:schemeClr val="bg1"/>
                </a:solidFill>
                <a:latin typeface="微软雅黑" panose="020B0503020204020204" pitchFamily="34" charset="-122"/>
                <a:ea typeface="微软雅黑" panose="020B0503020204020204" pitchFamily="34" charset="-122"/>
              </a:rPr>
              <a:t>什么是吸毒</a:t>
            </a:r>
          </a:p>
        </p:txBody>
      </p:sp>
      <p:sp>
        <p:nvSpPr>
          <p:cNvPr id="19" name="PA-文本框 8"/>
          <p:cNvSpPr txBox="1"/>
          <p:nvPr>
            <p:custDataLst>
              <p:tags r:id="rId2"/>
            </p:custDataLst>
          </p:nvPr>
        </p:nvSpPr>
        <p:spPr>
          <a:xfrm>
            <a:off x="3245384" y="1408048"/>
            <a:ext cx="2646943" cy="1015663"/>
          </a:xfrm>
          <a:prstGeom prst="rect">
            <a:avLst/>
          </a:prstGeom>
          <a:noFill/>
        </p:spPr>
        <p:txBody>
          <a:bodyPr wrap="none" rtlCol="0">
            <a:spAutoFit/>
            <a:scene3d>
              <a:camera prst="orthographicFront"/>
              <a:lightRig rig="threePt" dir="t"/>
            </a:scene3d>
            <a:sp3d contourW="12700"/>
          </a:bodyPr>
          <a:lstStyle/>
          <a:p>
            <a:pPr algn="ctr"/>
            <a:r>
              <a:rPr lang="en-US" altLang="zh-CN" sz="6000">
                <a:solidFill>
                  <a:schemeClr val="bg1"/>
                </a:solidFill>
                <a:latin typeface="Impact" panose="020B0806030902050204" pitchFamily="34" charset="0"/>
                <a:ea typeface="微软雅黑" panose="020B0503020204020204" pitchFamily="34" charset="-122"/>
              </a:rPr>
              <a:t>PART 02</a:t>
            </a:r>
            <a:endParaRPr lang="zh-CN" altLang="en-US" sz="6000">
              <a:solidFill>
                <a:schemeClr val="bg1"/>
              </a:solidFill>
              <a:latin typeface="Impact" panose="020B0806030902050204" pitchFamily="34" charset="0"/>
              <a:ea typeface="微软雅黑" panose="020B0503020204020204" pitchFamily="34" charset="-122"/>
            </a:endParaRPr>
          </a:p>
        </p:txBody>
      </p:sp>
      <p:pic>
        <p:nvPicPr>
          <p:cNvPr id="21" name="图片 20"/>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1999772" y="4461426"/>
            <a:ext cx="3072854" cy="682074"/>
          </a:xfrm>
          <a:prstGeom prst="rect">
            <a:avLst/>
          </a:prstGeom>
        </p:spPr>
      </p:pic>
      <p:pic>
        <p:nvPicPr>
          <p:cNvPr id="22" name="图片 21"/>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0" y="1889676"/>
            <a:ext cx="2493100" cy="3253824"/>
          </a:xfrm>
          <a:prstGeom prst="rect">
            <a:avLst/>
          </a:prstGeom>
        </p:spPr>
      </p:pic>
      <p:pic>
        <p:nvPicPr>
          <p:cNvPr id="3" name="图片 2"/>
          <p:cNvPicPr>
            <a:picLocks noChangeAspect="1"/>
          </p:cNvPicPr>
          <p:nvPr/>
        </p:nvPicPr>
        <p:blipFill>
          <a:blip r:embed="rId8" cstate="email">
            <a:extLst>
              <a:ext uri="{28A0092B-C50C-407E-A947-70E740481C1C}">
                <a14:useLocalDpi xmlns:a14="http://schemas.microsoft.com/office/drawing/2010/main"/>
              </a:ext>
            </a:extLst>
          </a:blip>
          <a:srcRect/>
          <a:stretch>
            <a:fillRect/>
          </a:stretch>
        </p:blipFill>
        <p:spPr>
          <a:xfrm flipH="1">
            <a:off x="6269542" y="1739900"/>
            <a:ext cx="2874458" cy="3403600"/>
          </a:xfrm>
          <a:prstGeom prst="rect">
            <a:avLst/>
          </a:prstGeom>
        </p:spPr>
      </p:pic>
    </p:spTree>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arn(inVertical)">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图片 25"/>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406415" y="143868"/>
            <a:ext cx="10058415" cy="5262118"/>
          </a:xfrm>
          <a:prstGeom prst="rect">
            <a:avLst/>
          </a:prstGeom>
        </p:spPr>
      </p:pic>
      <p:pic>
        <p:nvPicPr>
          <p:cNvPr id="27" name="图片 26"/>
          <p:cNvPicPr>
            <a:picLocks noChangeAspect="1"/>
          </p:cNvPicPr>
          <p:nvPr/>
        </p:nvPicPr>
        <p:blipFill>
          <a:blip r:embed="rId8" cstate="email">
            <a:extLst>
              <a:ext uri="{28A0092B-C50C-407E-A947-70E740481C1C}">
                <a14:useLocalDpi xmlns:a14="http://schemas.microsoft.com/office/drawing/2010/main"/>
              </a:ext>
            </a:extLst>
          </a:blip>
          <a:srcRect/>
          <a:stretch>
            <a:fillRect/>
          </a:stretch>
        </p:blipFill>
        <p:spPr>
          <a:xfrm flipH="1">
            <a:off x="5510941" y="899198"/>
            <a:ext cx="4808721" cy="4244302"/>
          </a:xfrm>
          <a:prstGeom prst="rect">
            <a:avLst/>
          </a:prstGeom>
        </p:spPr>
      </p:pic>
      <p:sp>
        <p:nvSpPr>
          <p:cNvPr id="22" name="椭圆 21"/>
          <p:cNvSpPr/>
          <p:nvPr/>
        </p:nvSpPr>
        <p:spPr>
          <a:xfrm>
            <a:off x="2124347" y="1653517"/>
            <a:ext cx="513671" cy="5136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altLang="zh-CN" sz="2400">
                <a:solidFill>
                  <a:schemeClr val="tx1">
                    <a:lumMod val="75000"/>
                    <a:lumOff val="25000"/>
                  </a:schemeClr>
                </a:solidFill>
                <a:latin typeface="Impact" panose="020B0806030902050204" pitchFamily="34" charset="0"/>
              </a:rPr>
              <a:t>1</a:t>
            </a:r>
            <a:endParaRPr lang="zh-CN" altLang="en-US" sz="2400">
              <a:solidFill>
                <a:schemeClr val="tx1">
                  <a:lumMod val="75000"/>
                  <a:lumOff val="25000"/>
                </a:schemeClr>
              </a:solidFill>
              <a:latin typeface="Impact" panose="020B0806030902050204" pitchFamily="34" charset="0"/>
            </a:endParaRPr>
          </a:p>
        </p:txBody>
      </p:sp>
      <p:sp>
        <p:nvSpPr>
          <p:cNvPr id="25" name="椭圆 24"/>
          <p:cNvSpPr/>
          <p:nvPr/>
        </p:nvSpPr>
        <p:spPr>
          <a:xfrm>
            <a:off x="4809470" y="1678516"/>
            <a:ext cx="513671" cy="5136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altLang="zh-CN" sz="2400">
                <a:solidFill>
                  <a:schemeClr val="tx1">
                    <a:lumMod val="75000"/>
                    <a:lumOff val="25000"/>
                  </a:schemeClr>
                </a:solidFill>
                <a:latin typeface="Impact" panose="020B0806030902050204" pitchFamily="34" charset="0"/>
              </a:rPr>
              <a:t>2</a:t>
            </a:r>
            <a:endParaRPr lang="zh-CN" altLang="en-US" sz="2400">
              <a:solidFill>
                <a:schemeClr val="tx1">
                  <a:lumMod val="75000"/>
                  <a:lumOff val="25000"/>
                </a:schemeClr>
              </a:solidFill>
              <a:latin typeface="Impact" panose="020B0806030902050204" pitchFamily="34" charset="0"/>
            </a:endParaRPr>
          </a:p>
        </p:txBody>
      </p:sp>
      <p:sp>
        <p:nvSpPr>
          <p:cNvPr id="28" name="椭圆 27"/>
          <p:cNvSpPr/>
          <p:nvPr/>
        </p:nvSpPr>
        <p:spPr>
          <a:xfrm>
            <a:off x="2124347" y="2608595"/>
            <a:ext cx="513671" cy="5136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altLang="zh-CN" sz="2400">
                <a:solidFill>
                  <a:schemeClr val="tx1">
                    <a:lumMod val="75000"/>
                    <a:lumOff val="25000"/>
                  </a:schemeClr>
                </a:solidFill>
                <a:latin typeface="Impact" panose="020B0806030902050204" pitchFamily="34" charset="0"/>
              </a:rPr>
              <a:t>3</a:t>
            </a:r>
            <a:endParaRPr lang="zh-CN" altLang="en-US" sz="2400">
              <a:solidFill>
                <a:schemeClr val="tx1">
                  <a:lumMod val="75000"/>
                  <a:lumOff val="25000"/>
                </a:schemeClr>
              </a:solidFill>
              <a:latin typeface="Impact" panose="020B0806030902050204" pitchFamily="34" charset="0"/>
            </a:endParaRPr>
          </a:p>
        </p:txBody>
      </p:sp>
      <p:sp>
        <p:nvSpPr>
          <p:cNvPr id="31" name="椭圆 30"/>
          <p:cNvSpPr/>
          <p:nvPr/>
        </p:nvSpPr>
        <p:spPr>
          <a:xfrm>
            <a:off x="4809470" y="2636420"/>
            <a:ext cx="513671" cy="5136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altLang="zh-CN" sz="2400">
                <a:solidFill>
                  <a:schemeClr val="tx1">
                    <a:lumMod val="75000"/>
                    <a:lumOff val="25000"/>
                  </a:schemeClr>
                </a:solidFill>
                <a:latin typeface="Impact" panose="020B0806030902050204" pitchFamily="34" charset="0"/>
              </a:rPr>
              <a:t>4</a:t>
            </a:r>
            <a:endParaRPr lang="zh-CN" altLang="en-US" sz="2400">
              <a:solidFill>
                <a:schemeClr val="tx1">
                  <a:lumMod val="75000"/>
                  <a:lumOff val="25000"/>
                </a:schemeClr>
              </a:solidFill>
              <a:latin typeface="Impact" panose="020B0806030902050204" pitchFamily="34" charset="0"/>
            </a:endParaRPr>
          </a:p>
        </p:txBody>
      </p:sp>
      <p:grpSp>
        <p:nvGrpSpPr>
          <p:cNvPr id="40" name="组合 39"/>
          <p:cNvGrpSpPr/>
          <p:nvPr/>
        </p:nvGrpSpPr>
        <p:grpSpPr>
          <a:xfrm>
            <a:off x="2767661" y="1695317"/>
            <a:ext cx="2555480" cy="603396"/>
            <a:chOff x="8708693" y="2947217"/>
            <a:chExt cx="2818018" cy="804527"/>
          </a:xfrm>
        </p:grpSpPr>
        <p:sp>
          <p:nvSpPr>
            <p:cNvPr id="41" name="矩形 40"/>
            <p:cNvSpPr/>
            <p:nvPr/>
          </p:nvSpPr>
          <p:spPr bwMode="auto">
            <a:xfrm>
              <a:off x="8729905" y="3415242"/>
              <a:ext cx="2796806" cy="336502"/>
            </a:xfrm>
            <a:prstGeom prst="rect">
              <a:avLst/>
            </a:prstGeom>
          </p:spPr>
          <p:txBody>
            <a:bodyPr wrap="square">
              <a:spAutoFit/>
              <a:scene3d>
                <a:camera prst="orthographicFront"/>
                <a:lightRig rig="threePt" dir="t"/>
              </a:scene3d>
              <a:sp3d contourW="12700"/>
            </a:bodyPr>
            <a:lstStyle/>
            <a:p>
              <a:pPr>
                <a:lnSpc>
                  <a:spcPct val="130000"/>
                </a:lnSpc>
                <a:defRPr/>
              </a:pPr>
              <a:endParaRPr lang="zh-CN" altLang="en-US" sz="800">
                <a:solidFill>
                  <a:schemeClr val="bg1"/>
                </a:solidFill>
                <a:latin typeface="Century Gothic" panose="020B0502020202020204" pitchFamily="34" charset="0"/>
                <a:ea typeface="+mj-ea"/>
              </a:endParaRPr>
            </a:p>
          </p:txBody>
        </p:sp>
        <p:sp>
          <p:nvSpPr>
            <p:cNvPr id="42" name="PA-文本框 8"/>
            <p:cNvSpPr txBox="1"/>
            <p:nvPr>
              <p:custDataLst>
                <p:tags r:id="rId4"/>
              </p:custDataLst>
            </p:nvPr>
          </p:nvSpPr>
          <p:spPr>
            <a:xfrm>
              <a:off x="8708693" y="2947217"/>
              <a:ext cx="1617788" cy="533479"/>
            </a:xfrm>
            <a:prstGeom prst="rect">
              <a:avLst/>
            </a:prstGeom>
            <a:noFill/>
          </p:spPr>
          <p:txBody>
            <a:bodyPr wrap="none" rtlCol="0">
              <a:spAutoFit/>
              <a:scene3d>
                <a:camera prst="orthographicFront"/>
                <a:lightRig rig="threePt" dir="t"/>
              </a:scene3d>
              <a:sp3d contourW="12700"/>
            </a:bodyPr>
            <a:lstStyle/>
            <a:p>
              <a:pPr algn="ctr">
                <a:lnSpc>
                  <a:spcPct val="100000"/>
                </a:lnSpc>
              </a:pPr>
              <a:r>
                <a:rPr lang="zh-CN" altLang="en-US" sz="2000" b="1">
                  <a:solidFill>
                    <a:schemeClr val="bg1"/>
                  </a:solidFill>
                  <a:latin typeface="微软雅黑" panose="020B0503020204020204" pitchFamily="34" charset="-122"/>
                  <a:ea typeface="微软雅黑" panose="020B0503020204020204" pitchFamily="34" charset="-122"/>
                </a:rPr>
                <a:t>什么是毒品</a:t>
              </a:r>
            </a:p>
          </p:txBody>
        </p:sp>
      </p:grpSp>
      <p:grpSp>
        <p:nvGrpSpPr>
          <p:cNvPr id="43" name="组合 42"/>
          <p:cNvGrpSpPr/>
          <p:nvPr/>
        </p:nvGrpSpPr>
        <p:grpSpPr>
          <a:xfrm>
            <a:off x="5472246" y="1720316"/>
            <a:ext cx="2555479" cy="603396"/>
            <a:chOff x="8708694" y="2947217"/>
            <a:chExt cx="2818017" cy="804527"/>
          </a:xfrm>
        </p:grpSpPr>
        <p:sp>
          <p:nvSpPr>
            <p:cNvPr id="44" name="矩形 43"/>
            <p:cNvSpPr/>
            <p:nvPr/>
          </p:nvSpPr>
          <p:spPr bwMode="auto">
            <a:xfrm>
              <a:off x="8729905" y="3415242"/>
              <a:ext cx="2796806" cy="336502"/>
            </a:xfrm>
            <a:prstGeom prst="rect">
              <a:avLst/>
            </a:prstGeom>
          </p:spPr>
          <p:txBody>
            <a:bodyPr wrap="square">
              <a:spAutoFit/>
              <a:scene3d>
                <a:camera prst="orthographicFront"/>
                <a:lightRig rig="threePt" dir="t"/>
              </a:scene3d>
              <a:sp3d contourW="12700"/>
            </a:bodyPr>
            <a:lstStyle/>
            <a:p>
              <a:pPr>
                <a:lnSpc>
                  <a:spcPct val="130000"/>
                </a:lnSpc>
                <a:defRPr/>
              </a:pPr>
              <a:endParaRPr lang="zh-CN" altLang="en-US" sz="800">
                <a:solidFill>
                  <a:schemeClr val="bg1"/>
                </a:solidFill>
                <a:latin typeface="Century Gothic" panose="020B0502020202020204" pitchFamily="34" charset="0"/>
                <a:ea typeface="+mj-ea"/>
              </a:endParaRPr>
            </a:p>
          </p:txBody>
        </p:sp>
        <p:sp>
          <p:nvSpPr>
            <p:cNvPr id="45" name="PA-文本框 8"/>
            <p:cNvSpPr txBox="1"/>
            <p:nvPr>
              <p:custDataLst>
                <p:tags r:id="rId3"/>
              </p:custDataLst>
            </p:nvPr>
          </p:nvSpPr>
          <p:spPr>
            <a:xfrm>
              <a:off x="8708694" y="2947217"/>
              <a:ext cx="1617788" cy="533479"/>
            </a:xfrm>
            <a:prstGeom prst="rect">
              <a:avLst/>
            </a:prstGeom>
            <a:noFill/>
          </p:spPr>
          <p:txBody>
            <a:bodyPr wrap="none" rtlCol="0">
              <a:spAutoFit/>
              <a:scene3d>
                <a:camera prst="orthographicFront"/>
                <a:lightRig rig="threePt" dir="t"/>
              </a:scene3d>
              <a:sp3d contourW="12700"/>
            </a:bodyPr>
            <a:lstStyle/>
            <a:p>
              <a:pPr algn="ctr">
                <a:lnSpc>
                  <a:spcPct val="100000"/>
                </a:lnSpc>
              </a:pPr>
              <a:r>
                <a:rPr lang="zh-CN" altLang="en-US" sz="2000" b="1">
                  <a:solidFill>
                    <a:schemeClr val="bg1"/>
                  </a:solidFill>
                  <a:latin typeface="微软雅黑" panose="020B0503020204020204" pitchFamily="34" charset="-122"/>
                  <a:ea typeface="微软雅黑" panose="020B0503020204020204" pitchFamily="34" charset="-122"/>
                </a:rPr>
                <a:t>什么是吸毒</a:t>
              </a:r>
            </a:p>
          </p:txBody>
        </p:sp>
      </p:grpSp>
      <p:grpSp>
        <p:nvGrpSpPr>
          <p:cNvPr id="46" name="组合 45"/>
          <p:cNvGrpSpPr/>
          <p:nvPr/>
        </p:nvGrpSpPr>
        <p:grpSpPr>
          <a:xfrm>
            <a:off x="2787123" y="2650265"/>
            <a:ext cx="2555479" cy="603396"/>
            <a:chOff x="8708694" y="2947217"/>
            <a:chExt cx="2818017" cy="804527"/>
          </a:xfrm>
        </p:grpSpPr>
        <p:sp>
          <p:nvSpPr>
            <p:cNvPr id="47" name="矩形 46"/>
            <p:cNvSpPr/>
            <p:nvPr/>
          </p:nvSpPr>
          <p:spPr bwMode="auto">
            <a:xfrm>
              <a:off x="8729905" y="3415242"/>
              <a:ext cx="2796806" cy="336502"/>
            </a:xfrm>
            <a:prstGeom prst="rect">
              <a:avLst/>
            </a:prstGeom>
          </p:spPr>
          <p:txBody>
            <a:bodyPr wrap="square">
              <a:spAutoFit/>
              <a:scene3d>
                <a:camera prst="orthographicFront"/>
                <a:lightRig rig="threePt" dir="t"/>
              </a:scene3d>
              <a:sp3d contourW="12700"/>
            </a:bodyPr>
            <a:lstStyle/>
            <a:p>
              <a:pPr>
                <a:lnSpc>
                  <a:spcPct val="130000"/>
                </a:lnSpc>
                <a:defRPr/>
              </a:pPr>
              <a:endParaRPr lang="zh-CN" altLang="en-US" sz="800">
                <a:solidFill>
                  <a:schemeClr val="bg1"/>
                </a:solidFill>
                <a:latin typeface="Century Gothic" panose="020B0502020202020204" pitchFamily="34" charset="0"/>
                <a:ea typeface="+mj-ea"/>
              </a:endParaRPr>
            </a:p>
          </p:txBody>
        </p:sp>
        <p:sp>
          <p:nvSpPr>
            <p:cNvPr id="48" name="PA-文本框 8"/>
            <p:cNvSpPr txBox="1"/>
            <p:nvPr>
              <p:custDataLst>
                <p:tags r:id="rId2"/>
              </p:custDataLst>
            </p:nvPr>
          </p:nvSpPr>
          <p:spPr>
            <a:xfrm>
              <a:off x="8708694" y="2947217"/>
              <a:ext cx="1617788" cy="533479"/>
            </a:xfrm>
            <a:prstGeom prst="rect">
              <a:avLst/>
            </a:prstGeom>
            <a:noFill/>
          </p:spPr>
          <p:txBody>
            <a:bodyPr wrap="none" rtlCol="0">
              <a:spAutoFit/>
              <a:scene3d>
                <a:camera prst="orthographicFront"/>
                <a:lightRig rig="threePt" dir="t"/>
              </a:scene3d>
              <a:sp3d contourW="12700"/>
            </a:bodyPr>
            <a:lstStyle/>
            <a:p>
              <a:pPr algn="ctr">
                <a:lnSpc>
                  <a:spcPct val="100000"/>
                </a:lnSpc>
              </a:pPr>
              <a:r>
                <a:rPr lang="zh-CN" altLang="en-US" sz="2000" b="1">
                  <a:solidFill>
                    <a:schemeClr val="bg1"/>
                  </a:solidFill>
                  <a:latin typeface="微软雅黑" panose="020B0503020204020204" pitchFamily="34" charset="-122"/>
                  <a:ea typeface="微软雅黑" panose="020B0503020204020204" pitchFamily="34" charset="-122"/>
                </a:rPr>
                <a:t>毒品的危害</a:t>
              </a:r>
            </a:p>
          </p:txBody>
        </p:sp>
      </p:grpSp>
      <p:grpSp>
        <p:nvGrpSpPr>
          <p:cNvPr id="49" name="组合 48"/>
          <p:cNvGrpSpPr/>
          <p:nvPr/>
        </p:nvGrpSpPr>
        <p:grpSpPr>
          <a:xfrm>
            <a:off x="5324543" y="2678219"/>
            <a:ext cx="2683721" cy="603396"/>
            <a:chOff x="8567277" y="2947217"/>
            <a:chExt cx="2959434" cy="804527"/>
          </a:xfrm>
        </p:grpSpPr>
        <p:sp>
          <p:nvSpPr>
            <p:cNvPr id="50" name="矩形 49"/>
            <p:cNvSpPr/>
            <p:nvPr/>
          </p:nvSpPr>
          <p:spPr bwMode="auto">
            <a:xfrm>
              <a:off x="8729905" y="3415242"/>
              <a:ext cx="2796806" cy="336502"/>
            </a:xfrm>
            <a:prstGeom prst="rect">
              <a:avLst/>
            </a:prstGeom>
          </p:spPr>
          <p:txBody>
            <a:bodyPr wrap="square">
              <a:spAutoFit/>
              <a:scene3d>
                <a:camera prst="orthographicFront"/>
                <a:lightRig rig="threePt" dir="t"/>
              </a:scene3d>
              <a:sp3d contourW="12700"/>
            </a:bodyPr>
            <a:lstStyle/>
            <a:p>
              <a:pPr>
                <a:lnSpc>
                  <a:spcPct val="130000"/>
                </a:lnSpc>
                <a:defRPr/>
              </a:pPr>
              <a:endParaRPr lang="zh-CN" altLang="en-US" sz="800">
                <a:solidFill>
                  <a:schemeClr val="bg1"/>
                </a:solidFill>
                <a:latin typeface="Century Gothic" panose="020B0502020202020204" pitchFamily="34" charset="0"/>
                <a:ea typeface="+mj-ea"/>
              </a:endParaRPr>
            </a:p>
          </p:txBody>
        </p:sp>
        <p:sp>
          <p:nvSpPr>
            <p:cNvPr id="51" name="PA-文本框 8"/>
            <p:cNvSpPr txBox="1"/>
            <p:nvPr>
              <p:custDataLst>
                <p:tags r:id="rId1"/>
              </p:custDataLst>
            </p:nvPr>
          </p:nvSpPr>
          <p:spPr>
            <a:xfrm>
              <a:off x="8567277" y="2947217"/>
              <a:ext cx="1900619" cy="533479"/>
            </a:xfrm>
            <a:prstGeom prst="rect">
              <a:avLst/>
            </a:prstGeom>
            <a:noFill/>
          </p:spPr>
          <p:txBody>
            <a:bodyPr wrap="none" rtlCol="0">
              <a:spAutoFit/>
              <a:scene3d>
                <a:camera prst="orthographicFront"/>
                <a:lightRig rig="threePt" dir="t"/>
              </a:scene3d>
              <a:sp3d contourW="12700"/>
            </a:bodyPr>
            <a:lstStyle/>
            <a:p>
              <a:pPr algn="ctr">
                <a:lnSpc>
                  <a:spcPct val="100000"/>
                </a:lnSpc>
              </a:pPr>
              <a:r>
                <a:rPr lang="zh-CN" altLang="en-US" sz="2000" b="1">
                  <a:solidFill>
                    <a:schemeClr val="bg1"/>
                  </a:solidFill>
                  <a:latin typeface="微软雅黑" panose="020B0503020204020204" pitchFamily="34" charset="-122"/>
                  <a:ea typeface="微软雅黑" panose="020B0503020204020204" pitchFamily="34" charset="-122"/>
                </a:rPr>
                <a:t>如何防止吸毒</a:t>
              </a:r>
            </a:p>
          </p:txBody>
        </p:sp>
      </p:grpSp>
      <p:sp>
        <p:nvSpPr>
          <p:cNvPr id="29" name="文本框 28"/>
          <p:cNvSpPr txBox="1"/>
          <p:nvPr/>
        </p:nvSpPr>
        <p:spPr>
          <a:xfrm>
            <a:off x="2908292" y="649081"/>
            <a:ext cx="3429000" cy="830997"/>
          </a:xfrm>
          <a:prstGeom prst="rect">
            <a:avLst/>
          </a:prstGeom>
          <a:noFill/>
        </p:spPr>
        <p:txBody>
          <a:bodyPr wrap="square" rtlCol="0">
            <a:spAutoFit/>
          </a:bodyPr>
          <a:lstStyle/>
          <a:p>
            <a:pPr algn="ctr"/>
            <a:r>
              <a:rPr lang="zh-CN" altLang="en-US" sz="4800" b="1">
                <a:solidFill>
                  <a:schemeClr val="bg1"/>
                </a:solidFill>
                <a:latin typeface="微软雅黑" panose="020B0503020204020204" pitchFamily="34" charset="-122"/>
                <a:ea typeface="微软雅黑" panose="020B0503020204020204" pitchFamily="34" charset="-122"/>
              </a:rPr>
              <a:t>目 录</a:t>
            </a:r>
          </a:p>
        </p:txBody>
      </p:sp>
      <p:pic>
        <p:nvPicPr>
          <p:cNvPr id="30" name="图片 29"/>
          <p:cNvPicPr>
            <a:picLocks noChangeAspect="1"/>
          </p:cNvPicPr>
          <p:nvPr/>
        </p:nvPicPr>
        <p:blipFill>
          <a:blip r:embed="rId9" cstate="email">
            <a:extLst>
              <a:ext uri="{28A0092B-C50C-407E-A947-70E740481C1C}">
                <a14:useLocalDpi xmlns:a14="http://schemas.microsoft.com/office/drawing/2010/main"/>
              </a:ext>
            </a:extLst>
          </a:blip>
          <a:srcRect/>
          <a:stretch>
            <a:fillRect/>
          </a:stretch>
        </p:blipFill>
        <p:spPr>
          <a:xfrm>
            <a:off x="1999772" y="4461426"/>
            <a:ext cx="3072854" cy="682074"/>
          </a:xfrm>
          <a:prstGeom prst="rect">
            <a:avLst/>
          </a:prstGeom>
        </p:spPr>
      </p:pic>
    </p:spTree>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2" presetClass="entr" presetSubtype="8" fill="hold" nodeType="afterEffect">
                                  <p:stCondLst>
                                    <p:cond delay="0"/>
                                  </p:stCondLst>
                                  <p:childTnLst>
                                    <p:set>
                                      <p:cBhvr>
                                        <p:cTn id="6" dur="1" fill="hold">
                                          <p:stCondLst>
                                            <p:cond delay="0"/>
                                          </p:stCondLst>
                                        </p:cTn>
                                        <p:tgtEl>
                                          <p:spTgt spid="40"/>
                                        </p:tgtEl>
                                        <p:attrNameLst>
                                          <p:attrName>style.visibility</p:attrName>
                                        </p:attrNameLst>
                                      </p:cBhvr>
                                      <p:to>
                                        <p:strVal val="visible"/>
                                      </p:to>
                                    </p:set>
                                    <p:anim calcmode="lin" valueType="num">
                                      <p:cBhvr additive="base">
                                        <p:cTn id="7" dur="500"/>
                                        <p:tgtEl>
                                          <p:spTgt spid="40"/>
                                        </p:tgtEl>
                                        <p:attrNameLst>
                                          <p:attrName>ppt_x</p:attrName>
                                        </p:attrNameLst>
                                      </p:cBhvr>
                                      <p:tavLst>
                                        <p:tav tm="0">
                                          <p:val>
                                            <p:strVal val="#ppt_x-#ppt_w*1.125000"/>
                                          </p:val>
                                        </p:tav>
                                        <p:tav tm="100000">
                                          <p:val>
                                            <p:strVal val="#ppt_x"/>
                                          </p:val>
                                        </p:tav>
                                      </p:tavLst>
                                    </p:anim>
                                    <p:animEffect transition="in" filter="wipe(right)">
                                      <p:cBhvr>
                                        <p:cTn id="8" dur="500"/>
                                        <p:tgtEl>
                                          <p:spTgt spid="40"/>
                                        </p:tgtEl>
                                      </p:cBhvr>
                                    </p:animEffect>
                                  </p:childTnLst>
                                </p:cTn>
                              </p:par>
                            </p:childTnLst>
                          </p:cTn>
                        </p:par>
                        <p:par>
                          <p:cTn id="9" fill="hold" nodeType="afterGroup">
                            <p:stCondLst>
                              <p:cond delay="500"/>
                            </p:stCondLst>
                            <p:childTnLst>
                              <p:par>
                                <p:cTn id="10" presetID="12" presetClass="entr" presetSubtype="8" fill="hold" nodeType="afterEffect">
                                  <p:stCondLst>
                                    <p:cond delay="0"/>
                                  </p:stCondLst>
                                  <p:childTnLst>
                                    <p:set>
                                      <p:cBhvr>
                                        <p:cTn id="11" dur="1" fill="hold">
                                          <p:stCondLst>
                                            <p:cond delay="0"/>
                                          </p:stCondLst>
                                        </p:cTn>
                                        <p:tgtEl>
                                          <p:spTgt spid="43"/>
                                        </p:tgtEl>
                                        <p:attrNameLst>
                                          <p:attrName>style.visibility</p:attrName>
                                        </p:attrNameLst>
                                      </p:cBhvr>
                                      <p:to>
                                        <p:strVal val="visible"/>
                                      </p:to>
                                    </p:set>
                                    <p:anim calcmode="lin" valueType="num">
                                      <p:cBhvr additive="base">
                                        <p:cTn id="12" dur="500"/>
                                        <p:tgtEl>
                                          <p:spTgt spid="43"/>
                                        </p:tgtEl>
                                        <p:attrNameLst>
                                          <p:attrName>ppt_x</p:attrName>
                                        </p:attrNameLst>
                                      </p:cBhvr>
                                      <p:tavLst>
                                        <p:tav tm="0">
                                          <p:val>
                                            <p:strVal val="#ppt_x-#ppt_w*1.125000"/>
                                          </p:val>
                                        </p:tav>
                                        <p:tav tm="100000">
                                          <p:val>
                                            <p:strVal val="#ppt_x"/>
                                          </p:val>
                                        </p:tav>
                                      </p:tavLst>
                                    </p:anim>
                                    <p:animEffect transition="in" filter="wipe(right)">
                                      <p:cBhvr>
                                        <p:cTn id="13" dur="500"/>
                                        <p:tgtEl>
                                          <p:spTgt spid="43"/>
                                        </p:tgtEl>
                                      </p:cBhvr>
                                    </p:animEffect>
                                  </p:childTnLst>
                                </p:cTn>
                              </p:par>
                            </p:childTnLst>
                          </p:cTn>
                        </p:par>
                        <p:par>
                          <p:cTn id="14" fill="hold" nodeType="afterGroup">
                            <p:stCondLst>
                              <p:cond delay="1000"/>
                            </p:stCondLst>
                            <p:childTnLst>
                              <p:par>
                                <p:cTn id="15" presetID="12" presetClass="entr" presetSubtype="8" fill="hold"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additive="base">
                                        <p:cTn id="17" dur="500"/>
                                        <p:tgtEl>
                                          <p:spTgt spid="46"/>
                                        </p:tgtEl>
                                        <p:attrNameLst>
                                          <p:attrName>ppt_x</p:attrName>
                                        </p:attrNameLst>
                                      </p:cBhvr>
                                      <p:tavLst>
                                        <p:tav tm="0">
                                          <p:val>
                                            <p:strVal val="#ppt_x-#ppt_w*1.125000"/>
                                          </p:val>
                                        </p:tav>
                                        <p:tav tm="100000">
                                          <p:val>
                                            <p:strVal val="#ppt_x"/>
                                          </p:val>
                                        </p:tav>
                                      </p:tavLst>
                                    </p:anim>
                                    <p:animEffect transition="in" filter="wipe(right)">
                                      <p:cBhvr>
                                        <p:cTn id="18" dur="500"/>
                                        <p:tgtEl>
                                          <p:spTgt spid="46"/>
                                        </p:tgtEl>
                                      </p:cBhvr>
                                    </p:animEffect>
                                  </p:childTnLst>
                                </p:cTn>
                              </p:par>
                            </p:childTnLst>
                          </p:cTn>
                        </p:par>
                        <p:par>
                          <p:cTn id="19" fill="hold" nodeType="afterGroup">
                            <p:stCondLst>
                              <p:cond delay="1500"/>
                            </p:stCondLst>
                            <p:childTnLst>
                              <p:par>
                                <p:cTn id="20" presetID="12" presetClass="entr" presetSubtype="8" fill="hold" nodeType="afterEffect">
                                  <p:stCondLst>
                                    <p:cond delay="0"/>
                                  </p:stCondLst>
                                  <p:childTnLst>
                                    <p:set>
                                      <p:cBhvr>
                                        <p:cTn id="21" dur="1" fill="hold">
                                          <p:stCondLst>
                                            <p:cond delay="0"/>
                                          </p:stCondLst>
                                        </p:cTn>
                                        <p:tgtEl>
                                          <p:spTgt spid="49"/>
                                        </p:tgtEl>
                                        <p:attrNameLst>
                                          <p:attrName>style.visibility</p:attrName>
                                        </p:attrNameLst>
                                      </p:cBhvr>
                                      <p:to>
                                        <p:strVal val="visible"/>
                                      </p:to>
                                    </p:set>
                                    <p:anim calcmode="lin" valueType="num">
                                      <p:cBhvr additive="base">
                                        <p:cTn id="22" dur="500"/>
                                        <p:tgtEl>
                                          <p:spTgt spid="49"/>
                                        </p:tgtEl>
                                        <p:attrNameLst>
                                          <p:attrName>ppt_x</p:attrName>
                                        </p:attrNameLst>
                                      </p:cBhvr>
                                      <p:tavLst>
                                        <p:tav tm="0">
                                          <p:val>
                                            <p:strVal val="#ppt_x-#ppt_w*1.125000"/>
                                          </p:val>
                                        </p:tav>
                                        <p:tav tm="100000">
                                          <p:val>
                                            <p:strVal val="#ppt_x"/>
                                          </p:val>
                                        </p:tav>
                                      </p:tavLst>
                                    </p:anim>
                                    <p:animEffect transition="in" filter="wipe(right)">
                                      <p:cBhvr>
                                        <p:cTn id="23" dur="500"/>
                                        <p:tgtEl>
                                          <p:spTgt spid="49"/>
                                        </p:tgtEl>
                                      </p:cBhvr>
                                    </p:animEffect>
                                  </p:childTnLst>
                                </p:cTn>
                              </p:par>
                            </p:childTnLst>
                          </p:cTn>
                        </p:par>
                      </p:childTnLst>
                    </p:cTn>
                  </p:par>
                  <p:par>
                    <p:cTn id="24" fill="hold" nodeType="clickPar">
                      <p:stCondLst>
                        <p:cond delay="indefinite"/>
                        <p:cond evt="onBegin" delay="0">
                          <p:tn val="23"/>
                        </p:cond>
                      </p:stCondLst>
                      <p:childTnLst>
                        <p:par>
                          <p:cTn id="25" fill="hold" nodeType="afterGroup">
                            <p:stCondLst>
                              <p:cond delay="0"/>
                            </p:stCondLst>
                            <p:childTnLst>
                              <p:par>
                                <p:cTn id="26" presetID="2" presetClass="entr" presetSubtype="8" fill="hold" nodeType="clickEffect">
                                  <p:stCondLst>
                                    <p:cond delay="0"/>
                                  </p:stCondLst>
                                  <p:childTnLst>
                                    <p:set>
                                      <p:cBhvr>
                                        <p:cTn id="27" dur="1" fill="hold">
                                          <p:stCondLst>
                                            <p:cond delay="0"/>
                                          </p:stCondLst>
                                        </p:cTn>
                                        <p:tgtEl>
                                          <p:spTgt spid="27"/>
                                        </p:tgtEl>
                                        <p:attrNameLst>
                                          <p:attrName>style.visibility</p:attrName>
                                        </p:attrNameLst>
                                      </p:cBhvr>
                                      <p:to>
                                        <p:strVal val="visible"/>
                                      </p:to>
                                    </p:set>
                                    <p:anim calcmode="lin" valueType="num">
                                      <p:cBhvr additive="base">
                                        <p:cTn id="28" dur="1000" fill="hold"/>
                                        <p:tgtEl>
                                          <p:spTgt spid="27"/>
                                        </p:tgtEl>
                                        <p:attrNameLst>
                                          <p:attrName>ppt_x</p:attrName>
                                        </p:attrNameLst>
                                      </p:cBhvr>
                                      <p:tavLst>
                                        <p:tav tm="0">
                                          <p:val>
                                            <p:strVal val="0-#ppt_w/2"/>
                                          </p:val>
                                        </p:tav>
                                        <p:tav tm="100000">
                                          <p:val>
                                            <p:strVal val="#ppt_x"/>
                                          </p:val>
                                        </p:tav>
                                      </p:tavLst>
                                    </p:anim>
                                    <p:anim calcmode="lin" valueType="num">
                                      <p:cBhvr additive="base">
                                        <p:cTn id="29" dur="1000" fill="hold"/>
                                        <p:tgtEl>
                                          <p:spTgt spid="27"/>
                                        </p:tgtEl>
                                        <p:attrNameLst>
                                          <p:attrName>ppt_y</p:attrName>
                                        </p:attrNameLst>
                                      </p:cBhvr>
                                      <p:tavLst>
                                        <p:tav tm="0">
                                          <p:val>
                                            <p:strVal val="#ppt_y"/>
                                          </p:val>
                                        </p:tav>
                                        <p:tav tm="100000">
                                          <p:val>
                                            <p:strVal val="#ppt_y"/>
                                          </p:val>
                                        </p:tav>
                                      </p:tavLst>
                                    </p:anim>
                                  </p:childTnLst>
                                </p:cTn>
                              </p:par>
                            </p:childTnLst>
                          </p:cTn>
                        </p:par>
                      </p:childTnLst>
                    </p:cTn>
                  </p:par>
                  <p:par>
                    <p:cTn id="30" fill="hold" nodeType="clickPar">
                      <p:stCondLst>
                        <p:cond delay="indefinite"/>
                        <p:cond evt="onBegin" delay="0">
                          <p:tn val="29"/>
                        </p:cond>
                      </p:stCondLst>
                      <p:childTnLst>
                        <p:par>
                          <p:cTn id="31" fill="hold" nodeType="afterGroup">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29"/>
                                        </p:tgtEl>
                                        <p:attrNameLst>
                                          <p:attrName>style.visibility</p:attrName>
                                        </p:attrNameLst>
                                      </p:cBhvr>
                                      <p:to>
                                        <p:strVal val="visible"/>
                                      </p:to>
                                    </p:set>
                                    <p:animEffect transition="in" filter="wipe(left)">
                                      <p:cBhvr>
                                        <p:cTn id="34"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p:nvPr/>
        </p:nvSpPr>
        <p:spPr>
          <a:xfrm>
            <a:off x="725215" y="2271796"/>
            <a:ext cx="3058509" cy="1384995"/>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200000"/>
              </a:lnSpc>
            </a:pPr>
            <a:r>
              <a:rPr lang="zh-CN" altLang="en-US" sz="900" dirty="0">
                <a:solidFill>
                  <a:schemeClr val="bg1"/>
                </a:solidFill>
                <a:latin typeface="微软雅黑" panose="020B0503020204020204" pitchFamily="34" charset="-122"/>
                <a:ea typeface="微软雅黑" panose="020B0503020204020204" pitchFamily="34" charset="-122"/>
              </a:rPr>
              <a:t>吸毒是指用于非医疗目的的吸食（口服、鼻吸）和注射毒品的行为。青少年处于生理、心理发育时期，心理防线薄弱，好奇发育时期，心理防线薄弱，好奇心强，判断是非能力差，不易抵制毒品的诱惑，加之对毒品的危害性和吸毒的违法性缺乏认识，使青少年成为易受毒品侵袭的人群。</a:t>
            </a:r>
          </a:p>
        </p:txBody>
      </p:sp>
      <p:sp>
        <p:nvSpPr>
          <p:cNvPr id="7" name="标题 1"/>
          <p:cNvSpPr txBox="1"/>
          <p:nvPr/>
        </p:nvSpPr>
        <p:spPr>
          <a:xfrm>
            <a:off x="725215" y="1709507"/>
            <a:ext cx="1229709" cy="430887"/>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00000"/>
              </a:lnSpc>
            </a:pPr>
            <a:r>
              <a:rPr lang="zh-CN" altLang="en-US" sz="2800" b="1">
                <a:solidFill>
                  <a:schemeClr val="bg1"/>
                </a:solidFill>
                <a:latin typeface="微软雅黑" panose="020B0503020204020204" pitchFamily="34" charset="-122"/>
                <a:ea typeface="微软雅黑" panose="020B0503020204020204" pitchFamily="34" charset="-122"/>
              </a:rPr>
              <a:t>吸毒</a:t>
            </a:r>
          </a:p>
        </p:txBody>
      </p:sp>
      <p:cxnSp>
        <p:nvCxnSpPr>
          <p:cNvPr id="9" name="直接连接符 8"/>
          <p:cNvCxnSpPr/>
          <p:nvPr/>
        </p:nvCxnSpPr>
        <p:spPr>
          <a:xfrm>
            <a:off x="725215" y="2226091"/>
            <a:ext cx="2951304"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6" name="标题 1"/>
          <p:cNvSpPr txBox="1"/>
          <p:nvPr/>
        </p:nvSpPr>
        <p:spPr>
          <a:xfrm>
            <a:off x="1655907" y="427029"/>
            <a:ext cx="2207172" cy="369332"/>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00000"/>
              </a:lnSpc>
            </a:pPr>
            <a:r>
              <a:rPr lang="zh-CN" altLang="en-US" sz="2400" b="1">
                <a:solidFill>
                  <a:schemeClr val="bg1"/>
                </a:solidFill>
                <a:latin typeface="微软雅黑" panose="020B0503020204020204" pitchFamily="34" charset="-122"/>
                <a:ea typeface="微软雅黑" panose="020B0503020204020204" pitchFamily="34" charset="-122"/>
              </a:rPr>
              <a:t>什么是吸毒</a:t>
            </a:r>
          </a:p>
        </p:txBody>
      </p:sp>
      <p:pic>
        <p:nvPicPr>
          <p:cNvPr id="3" name="图片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255770" y="656364"/>
            <a:ext cx="4099559" cy="4099559"/>
          </a:xfrm>
          <a:prstGeom prst="rect">
            <a:avLst/>
          </a:prstGeom>
        </p:spPr>
      </p:pic>
    </p:spTree>
  </p:cSld>
  <p:clrMapOvr>
    <a:masterClrMapping/>
  </p:clrMapOvr>
  <p:transition spd="slow" advClick="0" advTm="3000">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1"/>
          <p:cNvSpPr txBox="1"/>
          <p:nvPr/>
        </p:nvSpPr>
        <p:spPr>
          <a:xfrm>
            <a:off x="3863079" y="1676137"/>
            <a:ext cx="2238702" cy="430887"/>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00000"/>
              </a:lnSpc>
            </a:pPr>
            <a:r>
              <a:rPr lang="zh-CN" altLang="en-US" sz="2800" b="1">
                <a:solidFill>
                  <a:schemeClr val="bg1"/>
                </a:solidFill>
                <a:latin typeface="微软雅黑" panose="020B0503020204020204" pitchFamily="34" charset="-122"/>
                <a:ea typeface="微软雅黑" panose="020B0503020204020204" pitchFamily="34" charset="-122"/>
              </a:rPr>
              <a:t>吸毒的代价</a:t>
            </a:r>
          </a:p>
        </p:txBody>
      </p:sp>
      <p:sp>
        <p:nvSpPr>
          <p:cNvPr id="4" name="标题 1"/>
          <p:cNvSpPr txBox="1"/>
          <p:nvPr/>
        </p:nvSpPr>
        <p:spPr>
          <a:xfrm>
            <a:off x="3863079" y="2293620"/>
            <a:ext cx="4073807" cy="1661993"/>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200000"/>
              </a:lnSpc>
            </a:pPr>
            <a:r>
              <a:rPr lang="zh-CN" altLang="en-US" sz="900" dirty="0">
                <a:solidFill>
                  <a:schemeClr val="bg1"/>
                </a:solidFill>
                <a:latin typeface="微软雅黑" panose="020B0503020204020204" pitchFamily="34" charset="-122"/>
                <a:ea typeface="微软雅黑" panose="020B0503020204020204" pitchFamily="34" charset="-122"/>
              </a:rPr>
              <a:t>毒品的成瘾性。毒品的主要危害在于它的成瘾性。任何人只要沾染上毒品，无一幸免地产生对毒品的双重依赖：一种是吸毒者停止使用毒品后，会出现生理功能紊乱的反应，甚至造成致命的损伤，其痛苦之剧烈让人难以忍受，这种现象被称为生理依赖。另一种是吸食毒品后，使人产生一种欣快感，使吸毒者产生强烈的再次使用毒品的欲望，以期获得满吸毒的代价毒者产生强烈的再次使用毒品的欲望，以期获得满足和避免难以忍受的痛苦，这种现象被称为心理依赖。</a:t>
            </a:r>
          </a:p>
        </p:txBody>
      </p:sp>
      <p:cxnSp>
        <p:nvCxnSpPr>
          <p:cNvPr id="8" name="直接连接符 7"/>
          <p:cNvCxnSpPr/>
          <p:nvPr/>
        </p:nvCxnSpPr>
        <p:spPr>
          <a:xfrm>
            <a:off x="3863079" y="2224251"/>
            <a:ext cx="4073807"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6" name="标题 1"/>
          <p:cNvSpPr txBox="1"/>
          <p:nvPr/>
        </p:nvSpPr>
        <p:spPr>
          <a:xfrm>
            <a:off x="1655907" y="427029"/>
            <a:ext cx="2207172" cy="369332"/>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00000"/>
              </a:lnSpc>
            </a:pPr>
            <a:r>
              <a:rPr lang="zh-CN" altLang="en-US" sz="2400" b="1">
                <a:solidFill>
                  <a:schemeClr val="bg1"/>
                </a:solidFill>
                <a:latin typeface="微软雅黑" panose="020B0503020204020204" pitchFamily="34" charset="-122"/>
                <a:ea typeface="微软雅黑" panose="020B0503020204020204" pitchFamily="34" charset="-122"/>
              </a:rPr>
              <a:t>什么是吸毒</a:t>
            </a:r>
          </a:p>
        </p:txBody>
      </p:sp>
      <p:pic>
        <p:nvPicPr>
          <p:cNvPr id="3" name="图片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96290" y="1733456"/>
            <a:ext cx="2107023" cy="2107023"/>
          </a:xfrm>
          <a:prstGeom prst="rect">
            <a:avLst/>
          </a:prstGeom>
        </p:spPr>
      </p:pic>
    </p:spTree>
  </p:cSld>
  <p:clrMapOvr>
    <a:masterClrMapping/>
  </p:clrMapOvr>
  <p:transition spd="slow" advClick="0" advTm="3000">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022945" y="872043"/>
            <a:ext cx="1072010" cy="1072010"/>
          </a:xfrm>
          <a:prstGeom prst="rect">
            <a:avLst/>
          </a:prstGeom>
        </p:spPr>
      </p:pic>
      <p:sp>
        <p:nvSpPr>
          <p:cNvPr id="18" name="PA-文本框 8"/>
          <p:cNvSpPr txBox="1"/>
          <p:nvPr>
            <p:custDataLst>
              <p:tags r:id="rId1"/>
            </p:custDataLst>
          </p:nvPr>
        </p:nvSpPr>
        <p:spPr>
          <a:xfrm>
            <a:off x="2768820" y="2490327"/>
            <a:ext cx="4031873" cy="923330"/>
          </a:xfrm>
          <a:prstGeom prst="rect">
            <a:avLst/>
          </a:prstGeom>
          <a:noFill/>
        </p:spPr>
        <p:txBody>
          <a:bodyPr wrap="none" rtlCol="0">
            <a:spAutoFit/>
            <a:scene3d>
              <a:camera prst="orthographicFront"/>
              <a:lightRig rig="threePt" dir="t"/>
            </a:scene3d>
            <a:sp3d contourW="12700"/>
          </a:bodyPr>
          <a:lstStyle/>
          <a:p>
            <a:pPr algn="ctr">
              <a:lnSpc>
                <a:spcPct val="100000"/>
              </a:lnSpc>
            </a:pPr>
            <a:r>
              <a:rPr lang="zh-CN" altLang="en-US" sz="5400" b="1" spc="600" dirty="0">
                <a:solidFill>
                  <a:schemeClr val="bg1"/>
                </a:solidFill>
                <a:latin typeface="微软雅黑" panose="020B0503020204020204" pitchFamily="34" charset="-122"/>
                <a:ea typeface="微软雅黑" panose="020B0503020204020204" pitchFamily="34" charset="-122"/>
              </a:rPr>
              <a:t>吸毒的危害</a:t>
            </a:r>
          </a:p>
        </p:txBody>
      </p:sp>
      <p:sp>
        <p:nvSpPr>
          <p:cNvPr id="19" name="PA-文本框 8"/>
          <p:cNvSpPr txBox="1"/>
          <p:nvPr>
            <p:custDataLst>
              <p:tags r:id="rId2"/>
            </p:custDataLst>
          </p:nvPr>
        </p:nvSpPr>
        <p:spPr>
          <a:xfrm>
            <a:off x="3234163" y="1408048"/>
            <a:ext cx="2669385" cy="1015663"/>
          </a:xfrm>
          <a:prstGeom prst="rect">
            <a:avLst/>
          </a:prstGeom>
          <a:noFill/>
        </p:spPr>
        <p:txBody>
          <a:bodyPr wrap="none" rtlCol="0">
            <a:spAutoFit/>
            <a:scene3d>
              <a:camera prst="orthographicFront"/>
              <a:lightRig rig="threePt" dir="t"/>
            </a:scene3d>
            <a:sp3d contourW="12700"/>
          </a:bodyPr>
          <a:lstStyle/>
          <a:p>
            <a:pPr algn="ctr"/>
            <a:r>
              <a:rPr lang="en-US" altLang="zh-CN" sz="6000">
                <a:solidFill>
                  <a:schemeClr val="bg1"/>
                </a:solidFill>
                <a:latin typeface="Impact" panose="020B0806030902050204" pitchFamily="34" charset="0"/>
                <a:ea typeface="微软雅黑" panose="020B0503020204020204" pitchFamily="34" charset="-122"/>
              </a:rPr>
              <a:t>PART 03</a:t>
            </a:r>
            <a:endParaRPr lang="zh-CN" altLang="en-US" sz="6000">
              <a:solidFill>
                <a:schemeClr val="bg1"/>
              </a:solidFill>
              <a:latin typeface="Impact" panose="020B0806030902050204" pitchFamily="34" charset="0"/>
              <a:ea typeface="微软雅黑" panose="020B0503020204020204" pitchFamily="34" charset="-122"/>
            </a:endParaRPr>
          </a:p>
        </p:txBody>
      </p:sp>
      <p:pic>
        <p:nvPicPr>
          <p:cNvPr id="21" name="图片 20"/>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1999772" y="4461426"/>
            <a:ext cx="3072854" cy="682074"/>
          </a:xfrm>
          <a:prstGeom prst="rect">
            <a:avLst/>
          </a:prstGeom>
        </p:spPr>
      </p:pic>
      <p:pic>
        <p:nvPicPr>
          <p:cNvPr id="22" name="图片 21"/>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0" y="1889676"/>
            <a:ext cx="2493100" cy="3253824"/>
          </a:xfrm>
          <a:prstGeom prst="rect">
            <a:avLst/>
          </a:prstGeom>
        </p:spPr>
      </p:pic>
      <p:pic>
        <p:nvPicPr>
          <p:cNvPr id="3" name="图片 2"/>
          <p:cNvPicPr>
            <a:picLocks noChangeAspect="1"/>
          </p:cNvPicPr>
          <p:nvPr/>
        </p:nvPicPr>
        <p:blipFill>
          <a:blip r:embed="rId8" cstate="email">
            <a:extLst>
              <a:ext uri="{28A0092B-C50C-407E-A947-70E740481C1C}">
                <a14:useLocalDpi xmlns:a14="http://schemas.microsoft.com/office/drawing/2010/main"/>
              </a:ext>
            </a:extLst>
          </a:blip>
          <a:srcRect/>
          <a:stretch>
            <a:fillRect/>
          </a:stretch>
        </p:blipFill>
        <p:spPr>
          <a:xfrm flipH="1">
            <a:off x="6269542" y="1739900"/>
            <a:ext cx="2874458" cy="3403600"/>
          </a:xfrm>
          <a:prstGeom prst="rect">
            <a:avLst/>
          </a:prstGeom>
        </p:spPr>
      </p:pic>
    </p:spTree>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arn(inVertical)">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p:nvPr/>
        </p:nvSpPr>
        <p:spPr>
          <a:xfrm>
            <a:off x="3140492" y="1254371"/>
            <a:ext cx="2863017" cy="430887"/>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lnSpc>
                <a:spcPct val="100000"/>
              </a:lnSpc>
            </a:pPr>
            <a:r>
              <a:rPr lang="zh-CN" altLang="en-US" sz="2800" b="1">
                <a:solidFill>
                  <a:schemeClr val="bg1"/>
                </a:solidFill>
                <a:latin typeface="微软雅黑" panose="020B0503020204020204" pitchFamily="34" charset="-122"/>
                <a:ea typeface="微软雅黑" panose="020B0503020204020204" pitchFamily="34" charset="-122"/>
              </a:rPr>
              <a:t>吸毒对人体的危害</a:t>
            </a:r>
          </a:p>
        </p:txBody>
      </p:sp>
      <p:sp>
        <p:nvSpPr>
          <p:cNvPr id="5" name="标题 1"/>
          <p:cNvSpPr txBox="1"/>
          <p:nvPr/>
        </p:nvSpPr>
        <p:spPr>
          <a:xfrm>
            <a:off x="699990" y="1805428"/>
            <a:ext cx="7744021" cy="1384995"/>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200000"/>
              </a:lnSpc>
            </a:pPr>
            <a:r>
              <a:rPr lang="zh-CN" altLang="en-US" sz="900" dirty="0">
                <a:solidFill>
                  <a:schemeClr val="bg1"/>
                </a:solidFill>
                <a:latin typeface="微软雅黑" panose="020B0503020204020204" pitchFamily="34" charset="-122"/>
                <a:ea typeface="微软雅黑" panose="020B0503020204020204" pitchFamily="34" charset="-122"/>
              </a:rPr>
              <a:t>我国目前流行最广、危害最严重的毒品是海洛因，海洛因属于阿片灯药物。在正常人的脑内和体内一些器官，存在着内源性阿片肽和阿片受体。在正常情况下，吸毒对人体的危害源性阿片肽和阿片受体。在正常情况下，内源性阿片肽作用于阿片受体，调节着人的情绪和行为。人在吸食海洛因后，抑制了内源性阿片肽的生成，逐渐形成在海洛因作用下的平衡状态，一旦停用就会出现不安、焦虑、忽冷忽热、起鸡皮疙瘩、流泪、流涕、出汗、恶心、呕吐、腹痛、腹泻等。这种戒断反应的痛苦，反过来又促使吸毒者为避免这种痛苦而千方百计地维持吸毒状态。冰毒和摇头丸在药理作用上属中枢兴奋药，毁坏人的神经中枢。</a:t>
            </a:r>
          </a:p>
        </p:txBody>
      </p:sp>
      <p:pic>
        <p:nvPicPr>
          <p:cNvPr id="8" name="图片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093661" y="795026"/>
            <a:ext cx="922201" cy="922201"/>
          </a:xfrm>
          <a:prstGeom prst="rect">
            <a:avLst/>
          </a:prstGeom>
        </p:spPr>
      </p:pic>
      <p:cxnSp>
        <p:nvCxnSpPr>
          <p:cNvPr id="10" name="直接连接符 9"/>
          <p:cNvCxnSpPr/>
          <p:nvPr/>
        </p:nvCxnSpPr>
        <p:spPr>
          <a:xfrm>
            <a:off x="699989" y="1799205"/>
            <a:ext cx="7655735"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nvGrpSpPr>
          <p:cNvPr id="39" name="组合 38"/>
          <p:cNvGrpSpPr/>
          <p:nvPr/>
        </p:nvGrpSpPr>
        <p:grpSpPr>
          <a:xfrm>
            <a:off x="1271198" y="3613601"/>
            <a:ext cx="6601605" cy="906087"/>
            <a:chOff x="699989" y="3285534"/>
            <a:chExt cx="6601605" cy="906087"/>
          </a:xfrm>
        </p:grpSpPr>
        <p:grpSp>
          <p:nvGrpSpPr>
            <p:cNvPr id="18" name="组合 17"/>
            <p:cNvGrpSpPr/>
            <p:nvPr/>
          </p:nvGrpSpPr>
          <p:grpSpPr>
            <a:xfrm>
              <a:off x="699989" y="3285534"/>
              <a:ext cx="1031443" cy="906087"/>
              <a:chOff x="699989" y="3285534"/>
              <a:chExt cx="1031443" cy="906087"/>
            </a:xfrm>
          </p:grpSpPr>
          <p:sp>
            <p:nvSpPr>
              <p:cNvPr id="12" name="等腰三角形 11"/>
              <p:cNvSpPr/>
              <p:nvPr/>
            </p:nvSpPr>
            <p:spPr>
              <a:xfrm>
                <a:off x="699989" y="3285534"/>
                <a:ext cx="1031443" cy="889175"/>
              </a:xfrm>
              <a:prstGeom prs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5000"/>
              </a:p>
            </p:txBody>
          </p:sp>
          <p:sp>
            <p:nvSpPr>
              <p:cNvPr id="16" name="标题 1"/>
              <p:cNvSpPr txBox="1"/>
              <p:nvPr/>
            </p:nvSpPr>
            <p:spPr>
              <a:xfrm>
                <a:off x="972568" y="3422180"/>
                <a:ext cx="486284" cy="769441"/>
              </a:xfrm>
              <a:prstGeom prst="rect">
                <a:avLst/>
              </a:prstGeom>
              <a:noFill/>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lnSpc>
                    <a:spcPct val="100000"/>
                  </a:lnSpc>
                </a:pPr>
                <a:r>
                  <a:rPr lang="en-US" altLang="zh-CN" sz="5000" b="1">
                    <a:solidFill>
                      <a:schemeClr val="bg1">
                        <a:alpha val="28000"/>
                      </a:schemeClr>
                    </a:solidFill>
                    <a:latin typeface="微软雅黑" panose="020B0503020204020204" pitchFamily="34" charset="-122"/>
                    <a:ea typeface="微软雅黑" panose="020B0503020204020204" pitchFamily="34" charset="-122"/>
                  </a:rPr>
                  <a:t>!</a:t>
                </a:r>
                <a:endParaRPr lang="zh-CN" altLang="en-US" sz="5000" b="1">
                  <a:solidFill>
                    <a:schemeClr val="bg1">
                      <a:alpha val="28000"/>
                    </a:schemeClr>
                  </a:solidFill>
                  <a:latin typeface="微软雅黑" panose="020B0503020204020204" pitchFamily="34" charset="-122"/>
                  <a:ea typeface="微软雅黑" panose="020B0503020204020204" pitchFamily="34" charset="-122"/>
                </a:endParaRPr>
              </a:p>
            </p:txBody>
          </p:sp>
          <p:sp>
            <p:nvSpPr>
              <p:cNvPr id="17" name="标题 1"/>
              <p:cNvSpPr txBox="1"/>
              <p:nvPr/>
            </p:nvSpPr>
            <p:spPr>
              <a:xfrm>
                <a:off x="972568" y="3668400"/>
                <a:ext cx="486284" cy="276999"/>
              </a:xfrm>
              <a:prstGeom prst="rect">
                <a:avLst/>
              </a:prstGeom>
              <a:noFill/>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lnSpc>
                    <a:spcPct val="100000"/>
                  </a:lnSpc>
                </a:pPr>
                <a:r>
                  <a:rPr lang="zh-CN" altLang="en-US" sz="1800" b="1">
                    <a:solidFill>
                      <a:schemeClr val="bg1"/>
                    </a:solidFill>
                    <a:latin typeface="微软雅黑" panose="020B0503020204020204" pitchFamily="34" charset="-122"/>
                    <a:ea typeface="微软雅黑" panose="020B0503020204020204" pitchFamily="34" charset="-122"/>
                  </a:rPr>
                  <a:t>不安</a:t>
                </a:r>
              </a:p>
            </p:txBody>
          </p:sp>
        </p:grpSp>
        <p:grpSp>
          <p:nvGrpSpPr>
            <p:cNvPr id="19" name="组合 18"/>
            <p:cNvGrpSpPr/>
            <p:nvPr/>
          </p:nvGrpSpPr>
          <p:grpSpPr>
            <a:xfrm>
              <a:off x="1814021" y="3285534"/>
              <a:ext cx="1031443" cy="906087"/>
              <a:chOff x="699989" y="3285534"/>
              <a:chExt cx="1031443" cy="906087"/>
            </a:xfrm>
          </p:grpSpPr>
          <p:sp>
            <p:nvSpPr>
              <p:cNvPr id="20" name="等腰三角形 19"/>
              <p:cNvSpPr/>
              <p:nvPr/>
            </p:nvSpPr>
            <p:spPr>
              <a:xfrm>
                <a:off x="699989" y="3285534"/>
                <a:ext cx="1031443" cy="889175"/>
              </a:xfrm>
              <a:prstGeom prs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5000"/>
              </a:p>
            </p:txBody>
          </p:sp>
          <p:sp>
            <p:nvSpPr>
              <p:cNvPr id="21" name="标题 1"/>
              <p:cNvSpPr txBox="1"/>
              <p:nvPr/>
            </p:nvSpPr>
            <p:spPr>
              <a:xfrm>
                <a:off x="972568" y="3422180"/>
                <a:ext cx="486284" cy="769441"/>
              </a:xfrm>
              <a:prstGeom prst="rect">
                <a:avLst/>
              </a:prstGeom>
              <a:noFill/>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lnSpc>
                    <a:spcPct val="100000"/>
                  </a:lnSpc>
                </a:pPr>
                <a:r>
                  <a:rPr lang="en-US" altLang="zh-CN" sz="5000" b="1">
                    <a:solidFill>
                      <a:schemeClr val="bg1">
                        <a:alpha val="28000"/>
                      </a:schemeClr>
                    </a:solidFill>
                    <a:latin typeface="微软雅黑" panose="020B0503020204020204" pitchFamily="34" charset="-122"/>
                    <a:ea typeface="微软雅黑" panose="020B0503020204020204" pitchFamily="34" charset="-122"/>
                  </a:rPr>
                  <a:t>!</a:t>
                </a:r>
                <a:endParaRPr lang="zh-CN" altLang="en-US" sz="5000" b="1">
                  <a:solidFill>
                    <a:schemeClr val="bg1">
                      <a:alpha val="28000"/>
                    </a:schemeClr>
                  </a:solidFill>
                  <a:latin typeface="微软雅黑" panose="020B0503020204020204" pitchFamily="34" charset="-122"/>
                  <a:ea typeface="微软雅黑" panose="020B0503020204020204" pitchFamily="34" charset="-122"/>
                </a:endParaRPr>
              </a:p>
            </p:txBody>
          </p:sp>
          <p:sp>
            <p:nvSpPr>
              <p:cNvPr id="22" name="标题 1"/>
              <p:cNvSpPr txBox="1"/>
              <p:nvPr/>
            </p:nvSpPr>
            <p:spPr>
              <a:xfrm>
                <a:off x="972568" y="3668400"/>
                <a:ext cx="486284" cy="276999"/>
              </a:xfrm>
              <a:prstGeom prst="rect">
                <a:avLst/>
              </a:prstGeom>
              <a:noFill/>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lnSpc>
                    <a:spcPct val="100000"/>
                  </a:lnSpc>
                </a:pPr>
                <a:r>
                  <a:rPr lang="zh-CN" altLang="en-US" sz="1800" b="1">
                    <a:solidFill>
                      <a:schemeClr val="bg1"/>
                    </a:solidFill>
                    <a:latin typeface="微软雅黑" panose="020B0503020204020204" pitchFamily="34" charset="-122"/>
                    <a:ea typeface="微软雅黑" panose="020B0503020204020204" pitchFamily="34" charset="-122"/>
                  </a:rPr>
                  <a:t>焦虑</a:t>
                </a:r>
              </a:p>
            </p:txBody>
          </p:sp>
        </p:grpSp>
        <p:grpSp>
          <p:nvGrpSpPr>
            <p:cNvPr id="23" name="组合 22"/>
            <p:cNvGrpSpPr/>
            <p:nvPr/>
          </p:nvGrpSpPr>
          <p:grpSpPr>
            <a:xfrm>
              <a:off x="2928053" y="3285534"/>
              <a:ext cx="1031443" cy="906087"/>
              <a:chOff x="699989" y="3285534"/>
              <a:chExt cx="1031443" cy="906087"/>
            </a:xfrm>
          </p:grpSpPr>
          <p:sp>
            <p:nvSpPr>
              <p:cNvPr id="24" name="等腰三角形 23"/>
              <p:cNvSpPr/>
              <p:nvPr/>
            </p:nvSpPr>
            <p:spPr>
              <a:xfrm>
                <a:off x="699989" y="3285534"/>
                <a:ext cx="1031443" cy="889175"/>
              </a:xfrm>
              <a:prstGeom prs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5000"/>
              </a:p>
            </p:txBody>
          </p:sp>
          <p:sp>
            <p:nvSpPr>
              <p:cNvPr id="25" name="标题 1"/>
              <p:cNvSpPr txBox="1"/>
              <p:nvPr/>
            </p:nvSpPr>
            <p:spPr>
              <a:xfrm>
                <a:off x="972568" y="3422180"/>
                <a:ext cx="486284" cy="769441"/>
              </a:xfrm>
              <a:prstGeom prst="rect">
                <a:avLst/>
              </a:prstGeom>
              <a:noFill/>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lnSpc>
                    <a:spcPct val="100000"/>
                  </a:lnSpc>
                </a:pPr>
                <a:r>
                  <a:rPr lang="en-US" altLang="zh-CN" sz="5000" b="1">
                    <a:solidFill>
                      <a:schemeClr val="bg1">
                        <a:alpha val="28000"/>
                      </a:schemeClr>
                    </a:solidFill>
                    <a:latin typeface="微软雅黑" panose="020B0503020204020204" pitchFamily="34" charset="-122"/>
                    <a:ea typeface="微软雅黑" panose="020B0503020204020204" pitchFamily="34" charset="-122"/>
                  </a:rPr>
                  <a:t>!</a:t>
                </a:r>
                <a:endParaRPr lang="zh-CN" altLang="en-US" sz="5000" b="1">
                  <a:solidFill>
                    <a:schemeClr val="bg1">
                      <a:alpha val="28000"/>
                    </a:schemeClr>
                  </a:solidFill>
                  <a:latin typeface="微软雅黑" panose="020B0503020204020204" pitchFamily="34" charset="-122"/>
                  <a:ea typeface="微软雅黑" panose="020B0503020204020204" pitchFamily="34" charset="-122"/>
                </a:endParaRPr>
              </a:p>
            </p:txBody>
          </p:sp>
          <p:sp>
            <p:nvSpPr>
              <p:cNvPr id="26" name="标题 1"/>
              <p:cNvSpPr txBox="1"/>
              <p:nvPr/>
            </p:nvSpPr>
            <p:spPr>
              <a:xfrm>
                <a:off x="972568" y="3668400"/>
                <a:ext cx="486284" cy="276999"/>
              </a:xfrm>
              <a:prstGeom prst="rect">
                <a:avLst/>
              </a:prstGeom>
              <a:noFill/>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lnSpc>
                    <a:spcPct val="100000"/>
                  </a:lnSpc>
                </a:pPr>
                <a:r>
                  <a:rPr lang="zh-CN" altLang="en-US" sz="1800" b="1">
                    <a:solidFill>
                      <a:schemeClr val="bg1"/>
                    </a:solidFill>
                    <a:latin typeface="微软雅黑" panose="020B0503020204020204" pitchFamily="34" charset="-122"/>
                    <a:ea typeface="微软雅黑" panose="020B0503020204020204" pitchFamily="34" charset="-122"/>
                  </a:rPr>
                  <a:t>恶心</a:t>
                </a:r>
              </a:p>
            </p:txBody>
          </p:sp>
        </p:grpSp>
        <p:grpSp>
          <p:nvGrpSpPr>
            <p:cNvPr id="27" name="组合 26"/>
            <p:cNvGrpSpPr/>
            <p:nvPr/>
          </p:nvGrpSpPr>
          <p:grpSpPr>
            <a:xfrm>
              <a:off x="4042085" y="3285534"/>
              <a:ext cx="1031443" cy="906087"/>
              <a:chOff x="699989" y="3285534"/>
              <a:chExt cx="1031443" cy="906087"/>
            </a:xfrm>
          </p:grpSpPr>
          <p:sp>
            <p:nvSpPr>
              <p:cNvPr id="28" name="等腰三角形 27"/>
              <p:cNvSpPr/>
              <p:nvPr/>
            </p:nvSpPr>
            <p:spPr>
              <a:xfrm>
                <a:off x="699989" y="3285534"/>
                <a:ext cx="1031443" cy="889175"/>
              </a:xfrm>
              <a:prstGeom prs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5000"/>
              </a:p>
            </p:txBody>
          </p:sp>
          <p:sp>
            <p:nvSpPr>
              <p:cNvPr id="29" name="标题 1"/>
              <p:cNvSpPr txBox="1"/>
              <p:nvPr/>
            </p:nvSpPr>
            <p:spPr>
              <a:xfrm>
                <a:off x="972568" y="3422180"/>
                <a:ext cx="486284" cy="769441"/>
              </a:xfrm>
              <a:prstGeom prst="rect">
                <a:avLst/>
              </a:prstGeom>
              <a:noFill/>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lnSpc>
                    <a:spcPct val="100000"/>
                  </a:lnSpc>
                </a:pPr>
                <a:r>
                  <a:rPr lang="en-US" altLang="zh-CN" sz="5000" b="1">
                    <a:solidFill>
                      <a:schemeClr val="bg1">
                        <a:alpha val="28000"/>
                      </a:schemeClr>
                    </a:solidFill>
                    <a:latin typeface="微软雅黑" panose="020B0503020204020204" pitchFamily="34" charset="-122"/>
                    <a:ea typeface="微软雅黑" panose="020B0503020204020204" pitchFamily="34" charset="-122"/>
                  </a:rPr>
                  <a:t>!</a:t>
                </a:r>
                <a:endParaRPr lang="zh-CN" altLang="en-US" sz="5000" b="1">
                  <a:solidFill>
                    <a:schemeClr val="bg1">
                      <a:alpha val="28000"/>
                    </a:schemeClr>
                  </a:solidFill>
                  <a:latin typeface="微软雅黑" panose="020B0503020204020204" pitchFamily="34" charset="-122"/>
                  <a:ea typeface="微软雅黑" panose="020B0503020204020204" pitchFamily="34" charset="-122"/>
                </a:endParaRPr>
              </a:p>
            </p:txBody>
          </p:sp>
          <p:sp>
            <p:nvSpPr>
              <p:cNvPr id="30" name="标题 1"/>
              <p:cNvSpPr txBox="1"/>
              <p:nvPr/>
            </p:nvSpPr>
            <p:spPr>
              <a:xfrm>
                <a:off x="972568" y="3668400"/>
                <a:ext cx="486284" cy="276999"/>
              </a:xfrm>
              <a:prstGeom prst="rect">
                <a:avLst/>
              </a:prstGeom>
              <a:noFill/>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lnSpc>
                    <a:spcPct val="100000"/>
                  </a:lnSpc>
                </a:pPr>
                <a:r>
                  <a:rPr lang="zh-CN" altLang="en-US" sz="1800" b="1">
                    <a:solidFill>
                      <a:schemeClr val="bg1"/>
                    </a:solidFill>
                    <a:latin typeface="微软雅黑" panose="020B0503020204020204" pitchFamily="34" charset="-122"/>
                    <a:ea typeface="微软雅黑" panose="020B0503020204020204" pitchFamily="34" charset="-122"/>
                  </a:rPr>
                  <a:t>呕吐</a:t>
                </a:r>
              </a:p>
            </p:txBody>
          </p:sp>
        </p:grpSp>
        <p:grpSp>
          <p:nvGrpSpPr>
            <p:cNvPr id="31" name="组合 30"/>
            <p:cNvGrpSpPr/>
            <p:nvPr/>
          </p:nvGrpSpPr>
          <p:grpSpPr>
            <a:xfrm>
              <a:off x="5156117" y="3285534"/>
              <a:ext cx="1031443" cy="906087"/>
              <a:chOff x="699989" y="3285534"/>
              <a:chExt cx="1031443" cy="906087"/>
            </a:xfrm>
          </p:grpSpPr>
          <p:sp>
            <p:nvSpPr>
              <p:cNvPr id="32" name="等腰三角形 31"/>
              <p:cNvSpPr/>
              <p:nvPr/>
            </p:nvSpPr>
            <p:spPr>
              <a:xfrm>
                <a:off x="699989" y="3285534"/>
                <a:ext cx="1031443" cy="889175"/>
              </a:xfrm>
              <a:prstGeom prs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5000"/>
              </a:p>
            </p:txBody>
          </p:sp>
          <p:sp>
            <p:nvSpPr>
              <p:cNvPr id="33" name="标题 1"/>
              <p:cNvSpPr txBox="1"/>
              <p:nvPr/>
            </p:nvSpPr>
            <p:spPr>
              <a:xfrm>
                <a:off x="972568" y="3422180"/>
                <a:ext cx="486284" cy="769441"/>
              </a:xfrm>
              <a:prstGeom prst="rect">
                <a:avLst/>
              </a:prstGeom>
              <a:noFill/>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lnSpc>
                    <a:spcPct val="100000"/>
                  </a:lnSpc>
                </a:pPr>
                <a:r>
                  <a:rPr lang="en-US" altLang="zh-CN" sz="5000" b="1">
                    <a:solidFill>
                      <a:schemeClr val="bg1">
                        <a:alpha val="28000"/>
                      </a:schemeClr>
                    </a:solidFill>
                    <a:latin typeface="微软雅黑" panose="020B0503020204020204" pitchFamily="34" charset="-122"/>
                    <a:ea typeface="微软雅黑" panose="020B0503020204020204" pitchFamily="34" charset="-122"/>
                  </a:rPr>
                  <a:t>!</a:t>
                </a:r>
                <a:endParaRPr lang="zh-CN" altLang="en-US" sz="5000" b="1">
                  <a:solidFill>
                    <a:schemeClr val="bg1">
                      <a:alpha val="28000"/>
                    </a:schemeClr>
                  </a:solidFill>
                  <a:latin typeface="微软雅黑" panose="020B0503020204020204" pitchFamily="34" charset="-122"/>
                  <a:ea typeface="微软雅黑" panose="020B0503020204020204" pitchFamily="34" charset="-122"/>
                </a:endParaRPr>
              </a:p>
            </p:txBody>
          </p:sp>
          <p:sp>
            <p:nvSpPr>
              <p:cNvPr id="34" name="标题 1"/>
              <p:cNvSpPr txBox="1"/>
              <p:nvPr/>
            </p:nvSpPr>
            <p:spPr>
              <a:xfrm>
                <a:off x="972568" y="3668400"/>
                <a:ext cx="486284" cy="276999"/>
              </a:xfrm>
              <a:prstGeom prst="rect">
                <a:avLst/>
              </a:prstGeom>
              <a:noFill/>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lnSpc>
                    <a:spcPct val="100000"/>
                  </a:lnSpc>
                </a:pPr>
                <a:r>
                  <a:rPr lang="zh-CN" altLang="en-US" sz="1800" b="1">
                    <a:solidFill>
                      <a:schemeClr val="bg1"/>
                    </a:solidFill>
                    <a:latin typeface="微软雅黑" panose="020B0503020204020204" pitchFamily="34" charset="-122"/>
                    <a:ea typeface="微软雅黑" panose="020B0503020204020204" pitchFamily="34" charset="-122"/>
                  </a:rPr>
                  <a:t>腹痛</a:t>
                </a:r>
              </a:p>
            </p:txBody>
          </p:sp>
        </p:grpSp>
        <p:grpSp>
          <p:nvGrpSpPr>
            <p:cNvPr id="35" name="组合 34"/>
            <p:cNvGrpSpPr/>
            <p:nvPr/>
          </p:nvGrpSpPr>
          <p:grpSpPr>
            <a:xfrm>
              <a:off x="6270151" y="3285534"/>
              <a:ext cx="1031443" cy="906087"/>
              <a:chOff x="699989" y="3285534"/>
              <a:chExt cx="1031443" cy="906087"/>
            </a:xfrm>
          </p:grpSpPr>
          <p:sp>
            <p:nvSpPr>
              <p:cNvPr id="36" name="等腰三角形 35"/>
              <p:cNvSpPr/>
              <p:nvPr/>
            </p:nvSpPr>
            <p:spPr>
              <a:xfrm>
                <a:off x="699989" y="3285534"/>
                <a:ext cx="1031443" cy="889175"/>
              </a:xfrm>
              <a:prstGeom prs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5000"/>
              </a:p>
            </p:txBody>
          </p:sp>
          <p:sp>
            <p:nvSpPr>
              <p:cNvPr id="37" name="标题 1"/>
              <p:cNvSpPr txBox="1"/>
              <p:nvPr/>
            </p:nvSpPr>
            <p:spPr>
              <a:xfrm>
                <a:off x="972568" y="3422180"/>
                <a:ext cx="486284" cy="769441"/>
              </a:xfrm>
              <a:prstGeom prst="rect">
                <a:avLst/>
              </a:prstGeom>
              <a:noFill/>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lnSpc>
                    <a:spcPct val="100000"/>
                  </a:lnSpc>
                </a:pPr>
                <a:r>
                  <a:rPr lang="en-US" altLang="zh-CN" sz="5000" b="1">
                    <a:solidFill>
                      <a:schemeClr val="bg1">
                        <a:alpha val="28000"/>
                      </a:schemeClr>
                    </a:solidFill>
                    <a:latin typeface="微软雅黑" panose="020B0503020204020204" pitchFamily="34" charset="-122"/>
                    <a:ea typeface="微软雅黑" panose="020B0503020204020204" pitchFamily="34" charset="-122"/>
                  </a:rPr>
                  <a:t>!</a:t>
                </a:r>
                <a:endParaRPr lang="zh-CN" altLang="en-US" sz="5000" b="1">
                  <a:solidFill>
                    <a:schemeClr val="bg1">
                      <a:alpha val="28000"/>
                    </a:schemeClr>
                  </a:solidFill>
                  <a:latin typeface="微软雅黑" panose="020B0503020204020204" pitchFamily="34" charset="-122"/>
                  <a:ea typeface="微软雅黑" panose="020B0503020204020204" pitchFamily="34" charset="-122"/>
                </a:endParaRPr>
              </a:p>
            </p:txBody>
          </p:sp>
          <p:sp>
            <p:nvSpPr>
              <p:cNvPr id="38" name="标题 1"/>
              <p:cNvSpPr txBox="1"/>
              <p:nvPr/>
            </p:nvSpPr>
            <p:spPr>
              <a:xfrm>
                <a:off x="972568" y="3668400"/>
                <a:ext cx="486284" cy="276999"/>
              </a:xfrm>
              <a:prstGeom prst="rect">
                <a:avLst/>
              </a:prstGeom>
              <a:noFill/>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lnSpc>
                    <a:spcPct val="100000"/>
                  </a:lnSpc>
                </a:pPr>
                <a:r>
                  <a:rPr lang="zh-CN" altLang="en-US" sz="1800" b="1">
                    <a:solidFill>
                      <a:schemeClr val="bg1"/>
                    </a:solidFill>
                    <a:latin typeface="微软雅黑" panose="020B0503020204020204" pitchFamily="34" charset="-122"/>
                    <a:ea typeface="微软雅黑" panose="020B0503020204020204" pitchFamily="34" charset="-122"/>
                  </a:rPr>
                  <a:t>腹泻</a:t>
                </a:r>
              </a:p>
            </p:txBody>
          </p:sp>
        </p:grpSp>
      </p:grpSp>
    </p:spTree>
  </p:cSld>
  <p:clrMapOvr>
    <a:masterClrMapping/>
  </p:clrMapOvr>
  <p:transition spd="slow" advClick="0" advTm="3000">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p:nvPr/>
        </p:nvSpPr>
        <p:spPr>
          <a:xfrm>
            <a:off x="870783" y="1350466"/>
            <a:ext cx="2863017" cy="430887"/>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lnSpc>
                <a:spcPct val="100000"/>
              </a:lnSpc>
            </a:pPr>
            <a:r>
              <a:rPr lang="zh-CN" altLang="en-US" sz="2800" b="1">
                <a:solidFill>
                  <a:schemeClr val="bg1"/>
                </a:solidFill>
                <a:latin typeface="微软雅黑" panose="020B0503020204020204" pitchFamily="34" charset="-122"/>
                <a:ea typeface="微软雅黑" panose="020B0503020204020204" pitchFamily="34" charset="-122"/>
              </a:rPr>
              <a:t>吸毒对家庭的危害</a:t>
            </a:r>
          </a:p>
        </p:txBody>
      </p:sp>
      <p:sp>
        <p:nvSpPr>
          <p:cNvPr id="5" name="标题 1"/>
          <p:cNvSpPr txBox="1"/>
          <p:nvPr/>
        </p:nvSpPr>
        <p:spPr>
          <a:xfrm>
            <a:off x="753275" y="2129440"/>
            <a:ext cx="3262465" cy="920765"/>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200000"/>
              </a:lnSpc>
            </a:pPr>
            <a:r>
              <a:rPr lang="zh-CN" altLang="en-US" sz="1050">
                <a:solidFill>
                  <a:schemeClr val="bg1"/>
                </a:solidFill>
                <a:latin typeface="微软雅黑" panose="020B0503020204020204" pitchFamily="34" charset="-122"/>
                <a:ea typeface="微软雅黑" panose="020B0503020204020204" pitchFamily="34" charset="-122"/>
              </a:rPr>
              <a:t>家庭中一旦出现了吸毒者，家便不成其为家。吸毒者在自我毁灭的同时，也破坏自己的家庭，是家庭陷入经济破产、亲属离散、甚至家破人亡的困难境地。</a:t>
            </a:r>
          </a:p>
        </p:txBody>
      </p:sp>
      <p:sp>
        <p:nvSpPr>
          <p:cNvPr id="6" name="标题 1"/>
          <p:cNvSpPr txBox="1"/>
          <p:nvPr/>
        </p:nvSpPr>
        <p:spPr>
          <a:xfrm>
            <a:off x="4938924" y="1350466"/>
            <a:ext cx="2863017" cy="430887"/>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00000"/>
              </a:lnSpc>
            </a:pPr>
            <a:r>
              <a:rPr lang="zh-CN" altLang="en-US" sz="2800" b="1">
                <a:solidFill>
                  <a:schemeClr val="bg1"/>
                </a:solidFill>
                <a:latin typeface="微软雅黑" panose="020B0503020204020204" pitchFamily="34" charset="-122"/>
                <a:ea typeface="微软雅黑" panose="020B0503020204020204" pitchFamily="34" charset="-122"/>
              </a:rPr>
              <a:t>吸毒对社会的危害</a:t>
            </a:r>
          </a:p>
        </p:txBody>
      </p:sp>
      <p:sp>
        <p:nvSpPr>
          <p:cNvPr id="7" name="标题 1"/>
          <p:cNvSpPr txBox="1"/>
          <p:nvPr/>
        </p:nvSpPr>
        <p:spPr>
          <a:xfrm>
            <a:off x="4938924" y="2129440"/>
            <a:ext cx="3595476" cy="1620187"/>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200000"/>
              </a:lnSpc>
            </a:pPr>
            <a:r>
              <a:rPr lang="zh-CN" altLang="en-US" sz="900">
                <a:solidFill>
                  <a:schemeClr val="bg1"/>
                </a:solidFill>
                <a:latin typeface="微软雅黑" panose="020B0503020204020204" pitchFamily="34" charset="-122"/>
                <a:ea typeface="微软雅黑" panose="020B0503020204020204" pitchFamily="34" charset="-122"/>
              </a:rPr>
              <a:t>对社会生产力的巨大破坏：吸毒首先导致身体疾病，影响生产，其次是造成社会财富的巨大损失和浪费，同时毒品活动还造成环境恶化，缩小了人毒品活动还造成环境恶化，缩小了人类的生存空间。</a:t>
            </a:r>
            <a:endParaRPr lang="en-US" altLang="zh-CN" sz="900">
              <a:solidFill>
                <a:schemeClr val="bg1"/>
              </a:solidFill>
              <a:latin typeface="微软雅黑" panose="020B0503020204020204" pitchFamily="34" charset="-122"/>
              <a:ea typeface="微软雅黑" panose="020B0503020204020204" pitchFamily="34" charset="-122"/>
            </a:endParaRPr>
          </a:p>
          <a:p>
            <a:pPr>
              <a:lnSpc>
                <a:spcPct val="200000"/>
              </a:lnSpc>
            </a:pPr>
            <a:r>
              <a:rPr lang="zh-CN" altLang="en-US" sz="900">
                <a:solidFill>
                  <a:schemeClr val="bg1"/>
                </a:solidFill>
                <a:latin typeface="微软雅黑" panose="020B0503020204020204" pitchFamily="34" charset="-122"/>
                <a:ea typeface="微软雅黑" panose="020B0503020204020204" pitchFamily="34" charset="-122"/>
              </a:rPr>
              <a:t>毒品活动扰乱社会治安：毒品活动加剧诱发了各种违法犯罪活动，扰乱了社会治安，给社会安定带来巨大威胁。无论用什么方式吸毒，对人体的肌体都会造成极大的损害。</a:t>
            </a:r>
          </a:p>
        </p:txBody>
      </p:sp>
      <p:pic>
        <p:nvPicPr>
          <p:cNvPr id="3" name="图片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93370" y="3273271"/>
            <a:ext cx="1745208" cy="1745208"/>
          </a:xfrm>
          <a:prstGeom prst="rect">
            <a:avLst/>
          </a:prstGeom>
        </p:spPr>
      </p:pic>
    </p:spTree>
  </p:cSld>
  <p:clrMapOvr>
    <a:masterClrMapping/>
  </p:clrMapOvr>
  <p:transition spd="slow" advClick="0" advTm="3000">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022945" y="872043"/>
            <a:ext cx="1072010" cy="1072010"/>
          </a:xfrm>
          <a:prstGeom prst="rect">
            <a:avLst/>
          </a:prstGeom>
        </p:spPr>
      </p:pic>
      <p:sp>
        <p:nvSpPr>
          <p:cNvPr id="18" name="PA-文本框 8"/>
          <p:cNvSpPr txBox="1"/>
          <p:nvPr>
            <p:custDataLst>
              <p:tags r:id="rId1"/>
            </p:custDataLst>
          </p:nvPr>
        </p:nvSpPr>
        <p:spPr>
          <a:xfrm>
            <a:off x="2384100" y="2490327"/>
            <a:ext cx="4801314" cy="923330"/>
          </a:xfrm>
          <a:prstGeom prst="rect">
            <a:avLst/>
          </a:prstGeom>
          <a:noFill/>
        </p:spPr>
        <p:txBody>
          <a:bodyPr wrap="none" rtlCol="0">
            <a:spAutoFit/>
            <a:scene3d>
              <a:camera prst="orthographicFront"/>
              <a:lightRig rig="threePt" dir="t"/>
            </a:scene3d>
            <a:sp3d contourW="12700"/>
          </a:bodyPr>
          <a:lstStyle/>
          <a:p>
            <a:pPr algn="ctr">
              <a:lnSpc>
                <a:spcPct val="100000"/>
              </a:lnSpc>
            </a:pPr>
            <a:r>
              <a:rPr lang="zh-CN" altLang="en-US" sz="5400" b="1" spc="600" dirty="0">
                <a:solidFill>
                  <a:schemeClr val="bg1"/>
                </a:solidFill>
                <a:latin typeface="微软雅黑" panose="020B0503020204020204" pitchFamily="34" charset="-122"/>
                <a:ea typeface="微软雅黑" panose="020B0503020204020204" pitchFamily="34" charset="-122"/>
              </a:rPr>
              <a:t>如何防止吸毒</a:t>
            </a:r>
          </a:p>
        </p:txBody>
      </p:sp>
      <p:sp>
        <p:nvSpPr>
          <p:cNvPr id="19" name="PA-文本框 8"/>
          <p:cNvSpPr txBox="1"/>
          <p:nvPr>
            <p:custDataLst>
              <p:tags r:id="rId2"/>
            </p:custDataLst>
          </p:nvPr>
        </p:nvSpPr>
        <p:spPr>
          <a:xfrm>
            <a:off x="3246186" y="1408048"/>
            <a:ext cx="2645340" cy="1015663"/>
          </a:xfrm>
          <a:prstGeom prst="rect">
            <a:avLst/>
          </a:prstGeom>
          <a:noFill/>
        </p:spPr>
        <p:txBody>
          <a:bodyPr wrap="none" rtlCol="0">
            <a:spAutoFit/>
            <a:scene3d>
              <a:camera prst="orthographicFront"/>
              <a:lightRig rig="threePt" dir="t"/>
            </a:scene3d>
            <a:sp3d contourW="12700"/>
          </a:bodyPr>
          <a:lstStyle/>
          <a:p>
            <a:pPr algn="ctr"/>
            <a:r>
              <a:rPr lang="en-US" altLang="zh-CN" sz="6000">
                <a:solidFill>
                  <a:schemeClr val="bg1"/>
                </a:solidFill>
                <a:latin typeface="Impact" panose="020B0806030902050204" pitchFamily="34" charset="0"/>
                <a:ea typeface="微软雅黑" panose="020B0503020204020204" pitchFamily="34" charset="-122"/>
              </a:rPr>
              <a:t>PART 04</a:t>
            </a:r>
            <a:endParaRPr lang="zh-CN" altLang="en-US" sz="6000">
              <a:solidFill>
                <a:schemeClr val="bg1"/>
              </a:solidFill>
              <a:latin typeface="Impact" panose="020B0806030902050204" pitchFamily="34" charset="0"/>
              <a:ea typeface="微软雅黑" panose="020B0503020204020204" pitchFamily="34" charset="-122"/>
            </a:endParaRPr>
          </a:p>
        </p:txBody>
      </p:sp>
      <p:pic>
        <p:nvPicPr>
          <p:cNvPr id="21" name="图片 20"/>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1999772" y="4461426"/>
            <a:ext cx="3072854" cy="682074"/>
          </a:xfrm>
          <a:prstGeom prst="rect">
            <a:avLst/>
          </a:prstGeom>
        </p:spPr>
      </p:pic>
      <p:pic>
        <p:nvPicPr>
          <p:cNvPr id="22" name="图片 21"/>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0" y="1889676"/>
            <a:ext cx="2493100" cy="3253824"/>
          </a:xfrm>
          <a:prstGeom prst="rect">
            <a:avLst/>
          </a:prstGeom>
        </p:spPr>
      </p:pic>
      <p:pic>
        <p:nvPicPr>
          <p:cNvPr id="3" name="图片 2"/>
          <p:cNvPicPr>
            <a:picLocks noChangeAspect="1"/>
          </p:cNvPicPr>
          <p:nvPr/>
        </p:nvPicPr>
        <p:blipFill>
          <a:blip r:embed="rId8" cstate="email">
            <a:extLst>
              <a:ext uri="{28A0092B-C50C-407E-A947-70E740481C1C}">
                <a14:useLocalDpi xmlns:a14="http://schemas.microsoft.com/office/drawing/2010/main"/>
              </a:ext>
            </a:extLst>
          </a:blip>
          <a:srcRect/>
          <a:stretch>
            <a:fillRect/>
          </a:stretch>
        </p:blipFill>
        <p:spPr>
          <a:xfrm flipH="1">
            <a:off x="6269542" y="1739900"/>
            <a:ext cx="2874458" cy="3403600"/>
          </a:xfrm>
          <a:prstGeom prst="rect">
            <a:avLst/>
          </a:prstGeom>
        </p:spPr>
      </p:pic>
    </p:spTree>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arn(inVertical)">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p:nvPr/>
        </p:nvSpPr>
        <p:spPr>
          <a:xfrm>
            <a:off x="1953279" y="1597415"/>
            <a:ext cx="4844225" cy="230832"/>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lnSpc>
                <a:spcPct val="100000"/>
              </a:lnSpc>
            </a:pPr>
            <a:r>
              <a:rPr lang="zh-CN" altLang="en-US" sz="1500" b="1">
                <a:solidFill>
                  <a:schemeClr val="bg1"/>
                </a:solidFill>
                <a:latin typeface="微软雅黑" panose="020B0503020204020204" pitchFamily="34" charset="-122"/>
                <a:ea typeface="微软雅黑" panose="020B0503020204020204" pitchFamily="34" charset="-122"/>
              </a:rPr>
              <a:t>只要做到以下几条，就能有效地防止吸毒</a:t>
            </a:r>
          </a:p>
        </p:txBody>
      </p:sp>
      <p:sp>
        <p:nvSpPr>
          <p:cNvPr id="7" name="矩形 6"/>
          <p:cNvSpPr/>
          <p:nvPr/>
        </p:nvSpPr>
        <p:spPr>
          <a:xfrm>
            <a:off x="2379068" y="1545082"/>
            <a:ext cx="3992648" cy="32718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2" name="组合 31"/>
          <p:cNvGrpSpPr/>
          <p:nvPr/>
        </p:nvGrpSpPr>
        <p:grpSpPr>
          <a:xfrm>
            <a:off x="786198" y="2129120"/>
            <a:ext cx="7510644" cy="2101028"/>
            <a:chOff x="698015" y="1905581"/>
            <a:chExt cx="7510644" cy="2101028"/>
          </a:xfrm>
        </p:grpSpPr>
        <p:grpSp>
          <p:nvGrpSpPr>
            <p:cNvPr id="26" name="组合 25"/>
            <p:cNvGrpSpPr/>
            <p:nvPr/>
          </p:nvGrpSpPr>
          <p:grpSpPr>
            <a:xfrm>
              <a:off x="698015" y="1905581"/>
              <a:ext cx="1137765" cy="2101028"/>
              <a:chOff x="698015" y="1905581"/>
              <a:chExt cx="1137765" cy="2101028"/>
            </a:xfrm>
          </p:grpSpPr>
          <p:sp>
            <p:nvSpPr>
              <p:cNvPr id="8" name="矩形 7"/>
              <p:cNvSpPr/>
              <p:nvPr/>
            </p:nvSpPr>
            <p:spPr>
              <a:xfrm>
                <a:off x="698015" y="1905581"/>
                <a:ext cx="1137765" cy="210102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标题 1"/>
              <p:cNvSpPr txBox="1"/>
              <p:nvPr/>
            </p:nvSpPr>
            <p:spPr>
              <a:xfrm>
                <a:off x="795737" y="2053376"/>
                <a:ext cx="942320" cy="1661993"/>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lnSpc>
                    <a:spcPct val="200000"/>
                  </a:lnSpc>
                </a:pPr>
                <a:r>
                  <a:rPr lang="zh-CN" altLang="en-US" sz="900" dirty="0">
                    <a:solidFill>
                      <a:schemeClr val="bg1"/>
                    </a:solidFill>
                    <a:latin typeface="微软雅黑" panose="020B0503020204020204" pitchFamily="34" charset="-122"/>
                    <a:ea typeface="微软雅黑" panose="020B0503020204020204" pitchFamily="34" charset="-122"/>
                  </a:rPr>
                  <a:t>接受毒品基本知识和禁毒法律法规教育，了解毒品的危害，懂得“吸毒一口，掉入虎口”的道理</a:t>
                </a:r>
              </a:p>
            </p:txBody>
          </p:sp>
        </p:grpSp>
        <p:grpSp>
          <p:nvGrpSpPr>
            <p:cNvPr id="27" name="组合 26"/>
            <p:cNvGrpSpPr/>
            <p:nvPr/>
          </p:nvGrpSpPr>
          <p:grpSpPr>
            <a:xfrm>
              <a:off x="1972591" y="1905581"/>
              <a:ext cx="1137765" cy="2101028"/>
              <a:chOff x="2024244" y="1905581"/>
              <a:chExt cx="1137765" cy="2101028"/>
            </a:xfrm>
          </p:grpSpPr>
          <p:sp>
            <p:nvSpPr>
              <p:cNvPr id="15" name="矩形 14"/>
              <p:cNvSpPr/>
              <p:nvPr/>
            </p:nvSpPr>
            <p:spPr>
              <a:xfrm>
                <a:off x="2024244" y="1905581"/>
                <a:ext cx="1137765" cy="210102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标题 1"/>
              <p:cNvSpPr txBox="1"/>
              <p:nvPr/>
            </p:nvSpPr>
            <p:spPr>
              <a:xfrm>
                <a:off x="2121966" y="2053376"/>
                <a:ext cx="942320" cy="789190"/>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lnSpc>
                    <a:spcPct val="200000"/>
                  </a:lnSpc>
                </a:pPr>
                <a:r>
                  <a:rPr lang="zh-CN" altLang="en-US" sz="900" dirty="0">
                    <a:solidFill>
                      <a:schemeClr val="bg1"/>
                    </a:solidFill>
                    <a:latin typeface="微软雅黑" panose="020B0503020204020204" pitchFamily="34" charset="-122"/>
                    <a:ea typeface="微软雅黑" panose="020B0503020204020204" pitchFamily="34" charset="-122"/>
                  </a:rPr>
                  <a:t>树立正确的人生观，不盲目追求享受，寻求刺激，赶时髦</a:t>
                </a:r>
              </a:p>
            </p:txBody>
          </p:sp>
        </p:grpSp>
        <p:grpSp>
          <p:nvGrpSpPr>
            <p:cNvPr id="28" name="组合 27"/>
            <p:cNvGrpSpPr/>
            <p:nvPr/>
          </p:nvGrpSpPr>
          <p:grpSpPr>
            <a:xfrm>
              <a:off x="3247167" y="1905581"/>
              <a:ext cx="1137765" cy="2101028"/>
              <a:chOff x="3252751" y="1905581"/>
              <a:chExt cx="1137765" cy="2101028"/>
            </a:xfrm>
          </p:grpSpPr>
          <p:sp>
            <p:nvSpPr>
              <p:cNvPr id="17" name="矩形 16"/>
              <p:cNvSpPr/>
              <p:nvPr/>
            </p:nvSpPr>
            <p:spPr>
              <a:xfrm>
                <a:off x="3252751" y="1905581"/>
                <a:ext cx="1137765" cy="210102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标题 1"/>
              <p:cNvSpPr txBox="1"/>
              <p:nvPr/>
            </p:nvSpPr>
            <p:spPr>
              <a:xfrm>
                <a:off x="3350473" y="2053376"/>
                <a:ext cx="942320" cy="1384995"/>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lnSpc>
                    <a:spcPct val="200000"/>
                  </a:lnSpc>
                </a:pPr>
                <a:r>
                  <a:rPr lang="zh-CN" altLang="en-US" sz="900" dirty="0">
                    <a:solidFill>
                      <a:schemeClr val="bg1"/>
                    </a:solidFill>
                    <a:latin typeface="微软雅黑" panose="020B0503020204020204" pitchFamily="34" charset="-122"/>
                    <a:ea typeface="微软雅黑" panose="020B0503020204020204" pitchFamily="34" charset="-122"/>
                  </a:rPr>
                  <a:t>不听信毒品能治病，毒品能解脱烦恼和痛苦，毒品能给人带来快乐等各种花言巧语</a:t>
                </a:r>
              </a:p>
            </p:txBody>
          </p:sp>
        </p:grpSp>
        <p:grpSp>
          <p:nvGrpSpPr>
            <p:cNvPr id="29" name="组合 28"/>
            <p:cNvGrpSpPr/>
            <p:nvPr/>
          </p:nvGrpSpPr>
          <p:grpSpPr>
            <a:xfrm>
              <a:off x="4521743" y="1905581"/>
              <a:ext cx="1137765" cy="2101028"/>
              <a:chOff x="4453337" y="1905581"/>
              <a:chExt cx="1137765" cy="2101028"/>
            </a:xfrm>
          </p:grpSpPr>
          <p:sp>
            <p:nvSpPr>
              <p:cNvPr id="19" name="矩形 18"/>
              <p:cNvSpPr/>
              <p:nvPr/>
            </p:nvSpPr>
            <p:spPr>
              <a:xfrm>
                <a:off x="4453337" y="1905581"/>
                <a:ext cx="1137765" cy="210102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标题 1"/>
              <p:cNvSpPr txBox="1"/>
              <p:nvPr/>
            </p:nvSpPr>
            <p:spPr>
              <a:xfrm>
                <a:off x="4551059" y="2053376"/>
                <a:ext cx="942320" cy="1661993"/>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lnSpc>
                    <a:spcPct val="200000"/>
                  </a:lnSpc>
                </a:pPr>
                <a:r>
                  <a:rPr lang="zh-CN" altLang="en-US" sz="900" dirty="0">
                    <a:solidFill>
                      <a:schemeClr val="bg1"/>
                    </a:solidFill>
                    <a:latin typeface="微软雅黑" panose="020B0503020204020204" pitchFamily="34" charset="-122"/>
                    <a:ea typeface="微软雅黑" panose="020B0503020204020204" pitchFamily="34" charset="-122"/>
                  </a:rPr>
                  <a:t>不结交有吸毒、贩毒行为的人。如发现亲朋好友中有吸、贩毒行为的人，一定要劝阻，二要远离，三要报告</a:t>
                </a:r>
              </a:p>
            </p:txBody>
          </p:sp>
        </p:grpSp>
        <p:grpSp>
          <p:nvGrpSpPr>
            <p:cNvPr id="30" name="组合 29"/>
            <p:cNvGrpSpPr/>
            <p:nvPr/>
          </p:nvGrpSpPr>
          <p:grpSpPr>
            <a:xfrm>
              <a:off x="5796319" y="1905581"/>
              <a:ext cx="1137765" cy="2101028"/>
              <a:chOff x="5709765" y="1905581"/>
              <a:chExt cx="1137765" cy="2101028"/>
            </a:xfrm>
          </p:grpSpPr>
          <p:sp>
            <p:nvSpPr>
              <p:cNvPr id="21" name="矩形 20"/>
              <p:cNvSpPr/>
              <p:nvPr/>
            </p:nvSpPr>
            <p:spPr>
              <a:xfrm>
                <a:off x="5709765" y="1905581"/>
                <a:ext cx="1137765" cy="210102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标题 1"/>
              <p:cNvSpPr txBox="1"/>
              <p:nvPr/>
            </p:nvSpPr>
            <p:spPr>
              <a:xfrm>
                <a:off x="5807487" y="2053376"/>
                <a:ext cx="942320" cy="789190"/>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lnSpc>
                    <a:spcPct val="200000"/>
                  </a:lnSpc>
                </a:pPr>
                <a:r>
                  <a:rPr lang="zh-CN" altLang="en-US" sz="900" dirty="0">
                    <a:solidFill>
                      <a:schemeClr val="bg1"/>
                    </a:solidFill>
                    <a:latin typeface="微软雅黑" panose="020B0503020204020204" pitchFamily="34" charset="-122"/>
                    <a:ea typeface="微软雅黑" panose="020B0503020204020204" pitchFamily="34" charset="-122"/>
                  </a:rPr>
                  <a:t>进歌舞厅要谨慎，决不吸食摇头丸、</a:t>
                </a:r>
                <a:r>
                  <a:rPr lang="en-US" altLang="zh-CN" sz="900" dirty="0">
                    <a:solidFill>
                      <a:schemeClr val="bg1"/>
                    </a:solidFill>
                    <a:latin typeface="微软雅黑" panose="020B0503020204020204" pitchFamily="34" charset="-122"/>
                    <a:ea typeface="微软雅黑" panose="020B0503020204020204" pitchFamily="34" charset="-122"/>
                  </a:rPr>
                  <a:t>K</a:t>
                </a:r>
                <a:r>
                  <a:rPr lang="zh-CN" altLang="en-US" sz="900" dirty="0">
                    <a:solidFill>
                      <a:schemeClr val="bg1"/>
                    </a:solidFill>
                    <a:latin typeface="微软雅黑" panose="020B0503020204020204" pitchFamily="34" charset="-122"/>
                    <a:ea typeface="微软雅黑" panose="020B0503020204020204" pitchFamily="34" charset="-122"/>
                  </a:rPr>
                  <a:t>粉等兴奋剂</a:t>
                </a:r>
              </a:p>
            </p:txBody>
          </p:sp>
        </p:grpSp>
        <p:grpSp>
          <p:nvGrpSpPr>
            <p:cNvPr id="31" name="组合 30"/>
            <p:cNvGrpSpPr/>
            <p:nvPr/>
          </p:nvGrpSpPr>
          <p:grpSpPr>
            <a:xfrm>
              <a:off x="7070894" y="1905581"/>
              <a:ext cx="1137765" cy="2101028"/>
              <a:chOff x="7070894" y="1905581"/>
              <a:chExt cx="1137765" cy="2101028"/>
            </a:xfrm>
          </p:grpSpPr>
          <p:sp>
            <p:nvSpPr>
              <p:cNvPr id="23" name="矩形 22"/>
              <p:cNvSpPr/>
              <p:nvPr/>
            </p:nvSpPr>
            <p:spPr>
              <a:xfrm>
                <a:off x="7070894" y="1905581"/>
                <a:ext cx="1137765" cy="210102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标题 1"/>
              <p:cNvSpPr txBox="1"/>
              <p:nvPr/>
            </p:nvSpPr>
            <p:spPr>
              <a:xfrm>
                <a:off x="7168616" y="2053376"/>
                <a:ext cx="942320" cy="1661993"/>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lnSpc>
                    <a:spcPct val="200000"/>
                  </a:lnSpc>
                </a:pPr>
                <a:r>
                  <a:rPr lang="zh-CN" altLang="en-US" sz="900" dirty="0">
                    <a:solidFill>
                      <a:schemeClr val="bg1"/>
                    </a:solidFill>
                    <a:latin typeface="微软雅黑" panose="020B0503020204020204" pitchFamily="34" charset="-122"/>
                    <a:ea typeface="微软雅黑" panose="020B0503020204020204" pitchFamily="34" charset="-122"/>
                  </a:rPr>
                  <a:t>即使自己在不知情的情况下，被引诱、欺骗吸毒一次，也要珍惜自己的生命，不再吸第二次，更不要吸第三次</a:t>
                </a:r>
              </a:p>
            </p:txBody>
          </p:sp>
        </p:grpSp>
      </p:grpSp>
      <p:sp>
        <p:nvSpPr>
          <p:cNvPr id="25" name="标题 1"/>
          <p:cNvSpPr txBox="1"/>
          <p:nvPr/>
        </p:nvSpPr>
        <p:spPr>
          <a:xfrm>
            <a:off x="1655907" y="427029"/>
            <a:ext cx="2207172" cy="369332"/>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00000"/>
              </a:lnSpc>
            </a:pPr>
            <a:r>
              <a:rPr lang="zh-CN" altLang="en-US" sz="2400" b="1">
                <a:solidFill>
                  <a:schemeClr val="bg1"/>
                </a:solidFill>
                <a:latin typeface="微软雅黑" panose="020B0503020204020204" pitchFamily="34" charset="-122"/>
                <a:ea typeface="微软雅黑" panose="020B0503020204020204" pitchFamily="34" charset="-122"/>
              </a:rPr>
              <a:t>如何防止吸毒</a:t>
            </a:r>
          </a:p>
        </p:txBody>
      </p:sp>
    </p:spTree>
  </p:cSld>
  <p:clrMapOvr>
    <a:masterClrMapping/>
  </p:clrMapOvr>
  <p:transition spd="slow" advClick="0" advTm="3000">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p:nvPr/>
        </p:nvSpPr>
        <p:spPr>
          <a:xfrm>
            <a:off x="2043208" y="1280384"/>
            <a:ext cx="4844225" cy="307777"/>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lnSpc>
                <a:spcPct val="100000"/>
              </a:lnSpc>
            </a:pPr>
            <a:r>
              <a:rPr lang="zh-CN" altLang="en-US" sz="2000" b="1">
                <a:solidFill>
                  <a:schemeClr val="bg1"/>
                </a:solidFill>
                <a:latin typeface="微软雅黑" panose="020B0503020204020204" pitchFamily="34" charset="-122"/>
                <a:ea typeface="微软雅黑" panose="020B0503020204020204" pitchFamily="34" charset="-122"/>
              </a:rPr>
              <a:t>我们决绝毒品</a:t>
            </a:r>
          </a:p>
        </p:txBody>
      </p:sp>
      <p:sp>
        <p:nvSpPr>
          <p:cNvPr id="5" name="标题 1"/>
          <p:cNvSpPr txBox="1"/>
          <p:nvPr/>
        </p:nvSpPr>
        <p:spPr>
          <a:xfrm>
            <a:off x="402871" y="1817888"/>
            <a:ext cx="8124898" cy="2262158"/>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lnSpc>
                <a:spcPct val="200000"/>
              </a:lnSpc>
            </a:pPr>
            <a:r>
              <a:rPr lang="zh-CN" altLang="en-US" sz="2000" b="1">
                <a:solidFill>
                  <a:schemeClr val="bg1"/>
                </a:solidFill>
                <a:latin typeface="微软雅黑" panose="020B0503020204020204" pitchFamily="34" charset="-122"/>
                <a:ea typeface="微软雅黑" panose="020B0503020204020204" pitchFamily="34" charset="-122"/>
              </a:rPr>
              <a:t>毒品</a:t>
            </a:r>
            <a:endParaRPr lang="en-US" altLang="zh-CN" sz="2000" b="1">
              <a:solidFill>
                <a:schemeClr val="bg1"/>
              </a:solidFill>
              <a:latin typeface="微软雅黑" panose="020B0503020204020204" pitchFamily="34" charset="-122"/>
              <a:ea typeface="微软雅黑" panose="020B0503020204020204" pitchFamily="34" charset="-122"/>
            </a:endParaRPr>
          </a:p>
          <a:p>
            <a:pPr algn="ctr">
              <a:lnSpc>
                <a:spcPct val="200000"/>
              </a:lnSpc>
            </a:pPr>
            <a:r>
              <a:rPr lang="zh-CN" altLang="en-US" sz="1300">
                <a:solidFill>
                  <a:schemeClr val="bg1"/>
                </a:solidFill>
                <a:latin typeface="微软雅黑" panose="020B0503020204020204" pitchFamily="34" charset="-122"/>
                <a:ea typeface="微软雅黑" panose="020B0503020204020204" pitchFamily="34" charset="-122"/>
              </a:rPr>
              <a:t>一把杀人不见血的刀，一条紧勒咽喉的绳，一潭污染生命的水，盏导向“死海”的灯一盏导向“死海”的灯</a:t>
            </a:r>
            <a:endParaRPr lang="en-US" altLang="zh-CN" sz="1300">
              <a:solidFill>
                <a:schemeClr val="bg1"/>
              </a:solidFill>
              <a:latin typeface="微软雅黑" panose="020B0503020204020204" pitchFamily="34" charset="-122"/>
              <a:ea typeface="微软雅黑" panose="020B0503020204020204" pitchFamily="34" charset="-122"/>
            </a:endParaRPr>
          </a:p>
          <a:p>
            <a:pPr algn="ctr">
              <a:lnSpc>
                <a:spcPct val="100000"/>
              </a:lnSpc>
            </a:pPr>
            <a:endParaRPr lang="en-US" altLang="zh-CN" sz="1500">
              <a:solidFill>
                <a:schemeClr val="bg1"/>
              </a:solidFill>
              <a:latin typeface="微软雅黑" panose="020B0503020204020204" pitchFamily="34" charset="-122"/>
              <a:ea typeface="微软雅黑" panose="020B0503020204020204" pitchFamily="34" charset="-122"/>
            </a:endParaRPr>
          </a:p>
          <a:p>
            <a:pPr algn="ctr">
              <a:lnSpc>
                <a:spcPct val="200000"/>
              </a:lnSpc>
            </a:pPr>
            <a:r>
              <a:rPr lang="zh-CN" altLang="en-US" sz="2000" b="1">
                <a:solidFill>
                  <a:schemeClr val="bg1"/>
                </a:solidFill>
                <a:latin typeface="微软雅黑" panose="020B0503020204020204" pitchFamily="34" charset="-122"/>
                <a:ea typeface="微软雅黑" panose="020B0503020204020204" pitchFamily="34" charset="-122"/>
              </a:rPr>
              <a:t>吸毒</a:t>
            </a:r>
            <a:endParaRPr lang="en-US" altLang="zh-CN" sz="2000" b="1">
              <a:solidFill>
                <a:schemeClr val="bg1"/>
              </a:solidFill>
              <a:latin typeface="微软雅黑" panose="020B0503020204020204" pitchFamily="34" charset="-122"/>
              <a:ea typeface="微软雅黑" panose="020B0503020204020204" pitchFamily="34" charset="-122"/>
            </a:endParaRPr>
          </a:p>
          <a:p>
            <a:pPr algn="ctr">
              <a:lnSpc>
                <a:spcPct val="200000"/>
              </a:lnSpc>
            </a:pPr>
            <a:r>
              <a:rPr lang="zh-CN" altLang="en-US" sz="1300">
                <a:solidFill>
                  <a:schemeClr val="bg1"/>
                </a:solidFill>
                <a:latin typeface="微软雅黑" panose="020B0503020204020204" pitchFamily="34" charset="-122"/>
                <a:ea typeface="微软雅黑" panose="020B0503020204020204" pitchFamily="34" charset="-122"/>
              </a:rPr>
              <a:t>如同把自身变成了傀儡，如同把灵魂交给了魔鬼，如同任生命在风中泯灭，如同任青春如花般凋零</a:t>
            </a:r>
          </a:p>
        </p:txBody>
      </p:sp>
      <p:sp>
        <p:nvSpPr>
          <p:cNvPr id="7" name="矩形 6"/>
          <p:cNvSpPr/>
          <p:nvPr/>
        </p:nvSpPr>
        <p:spPr>
          <a:xfrm>
            <a:off x="465693" y="1887661"/>
            <a:ext cx="8062076" cy="2373252"/>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9" name="直接连接符 8"/>
          <p:cNvCxnSpPr/>
          <p:nvPr/>
        </p:nvCxnSpPr>
        <p:spPr>
          <a:xfrm>
            <a:off x="465693" y="3074287"/>
            <a:ext cx="806207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 name="标题 1"/>
          <p:cNvSpPr txBox="1"/>
          <p:nvPr/>
        </p:nvSpPr>
        <p:spPr>
          <a:xfrm>
            <a:off x="1655907" y="427029"/>
            <a:ext cx="2207172" cy="369332"/>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00000"/>
              </a:lnSpc>
            </a:pPr>
            <a:r>
              <a:rPr lang="zh-CN" altLang="en-US" sz="2400" b="1">
                <a:solidFill>
                  <a:schemeClr val="bg1"/>
                </a:solidFill>
                <a:latin typeface="微软雅黑" panose="020B0503020204020204" pitchFamily="34" charset="-122"/>
                <a:ea typeface="微软雅黑" panose="020B0503020204020204" pitchFamily="34" charset="-122"/>
              </a:rPr>
              <a:t>如何防止吸毒</a:t>
            </a:r>
          </a:p>
        </p:txBody>
      </p:sp>
      <p:pic>
        <p:nvPicPr>
          <p:cNvPr id="10" name="New picture"/>
          <p:cNvPicPr/>
          <p:nvPr/>
        </p:nvPicPr>
        <p:blipFill>
          <a:blip r:embed="rId3"/>
          <a:stretch>
            <a:fillRect/>
          </a:stretch>
        </p:blipFill>
        <p:spPr>
          <a:xfrm>
            <a:off x="10998200" y="11722100"/>
            <a:ext cx="330200" cy="241300"/>
          </a:xfrm>
          <a:prstGeom prst="cube">
            <a:avLst/>
          </a:prstGeom>
        </p:spPr>
      </p:pic>
    </p:spTree>
  </p:cSld>
  <p:clrMapOvr>
    <a:masterClrMapping/>
  </p:clrMapOvr>
  <p:transition spd="slow" advClick="0" advTm="3000">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212399"/>
            <a:ext cx="9143999" cy="49291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35000" tIns="0" rIns="135000" bIns="0" anchor="ctr"/>
          <a:lstStyle/>
          <a:p>
            <a:pPr algn="ctr">
              <a:defRPr/>
            </a:pPr>
            <a:r>
              <a:rPr lang="en-US" altLang="zh-CN" sz="2100"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1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1" y="1636569"/>
            <a:ext cx="9143999" cy="58145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更多精品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1936373" y="2940767"/>
            <a:ext cx="5179807" cy="1269578"/>
          </a:xfrm>
          <a:prstGeom prst="rect">
            <a:avLst/>
          </a:prstGeom>
          <a:noFill/>
          <a:ln w="25400" cap="flat" cmpd="sng" algn="ctr">
            <a:noFill/>
            <a:prstDash val="solid"/>
          </a:ln>
          <a:effectLst/>
        </p:spPr>
        <p:txBody>
          <a:bodyPr rtlCol="0" anchor="ctr"/>
          <a:lstStyle/>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节日</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字体下载：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课件：</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5055617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022945" y="872043"/>
            <a:ext cx="1072010" cy="1072010"/>
          </a:xfrm>
          <a:prstGeom prst="rect">
            <a:avLst/>
          </a:prstGeom>
        </p:spPr>
      </p:pic>
      <p:sp>
        <p:nvSpPr>
          <p:cNvPr id="18" name="PA-文本框 8"/>
          <p:cNvSpPr txBox="1"/>
          <p:nvPr>
            <p:custDataLst>
              <p:tags r:id="rId1"/>
            </p:custDataLst>
          </p:nvPr>
        </p:nvSpPr>
        <p:spPr>
          <a:xfrm>
            <a:off x="2768820" y="2490327"/>
            <a:ext cx="4031874" cy="923330"/>
          </a:xfrm>
          <a:prstGeom prst="rect">
            <a:avLst/>
          </a:prstGeom>
          <a:noFill/>
        </p:spPr>
        <p:txBody>
          <a:bodyPr wrap="none" rtlCol="0">
            <a:spAutoFit/>
            <a:scene3d>
              <a:camera prst="orthographicFront"/>
              <a:lightRig rig="threePt" dir="t"/>
            </a:scene3d>
            <a:sp3d contourW="12700"/>
          </a:bodyPr>
          <a:lstStyle/>
          <a:p>
            <a:pPr algn="ctr">
              <a:lnSpc>
                <a:spcPct val="100000"/>
              </a:lnSpc>
            </a:pPr>
            <a:r>
              <a:rPr lang="zh-CN" altLang="en-US" sz="5400" b="1" spc="600" dirty="0">
                <a:solidFill>
                  <a:schemeClr val="bg1"/>
                </a:solidFill>
                <a:latin typeface="微软雅黑" panose="020B0503020204020204" pitchFamily="34" charset="-122"/>
                <a:ea typeface="微软雅黑" panose="020B0503020204020204" pitchFamily="34" charset="-122"/>
              </a:rPr>
              <a:t>什么是毒品</a:t>
            </a:r>
          </a:p>
        </p:txBody>
      </p:sp>
      <p:sp>
        <p:nvSpPr>
          <p:cNvPr id="19" name="PA-文本框 8"/>
          <p:cNvSpPr txBox="1"/>
          <p:nvPr>
            <p:custDataLst>
              <p:tags r:id="rId2"/>
            </p:custDataLst>
          </p:nvPr>
        </p:nvSpPr>
        <p:spPr>
          <a:xfrm>
            <a:off x="3291871" y="1408048"/>
            <a:ext cx="2553969" cy="1015663"/>
          </a:xfrm>
          <a:prstGeom prst="rect">
            <a:avLst/>
          </a:prstGeom>
          <a:noFill/>
        </p:spPr>
        <p:txBody>
          <a:bodyPr wrap="none" rtlCol="0">
            <a:spAutoFit/>
            <a:scene3d>
              <a:camera prst="orthographicFront"/>
              <a:lightRig rig="threePt" dir="t"/>
            </a:scene3d>
            <a:sp3d contourW="12700"/>
          </a:bodyPr>
          <a:lstStyle/>
          <a:p>
            <a:pPr algn="ctr"/>
            <a:r>
              <a:rPr lang="en-US" altLang="zh-CN" sz="6000">
                <a:solidFill>
                  <a:schemeClr val="bg1"/>
                </a:solidFill>
                <a:latin typeface="Impact" panose="020B0806030902050204" pitchFamily="34" charset="0"/>
                <a:ea typeface="微软雅黑" panose="020B0503020204020204" pitchFamily="34" charset="-122"/>
              </a:rPr>
              <a:t>PART 01</a:t>
            </a:r>
            <a:endParaRPr lang="zh-CN" altLang="en-US" sz="6000">
              <a:solidFill>
                <a:schemeClr val="bg1"/>
              </a:solidFill>
              <a:latin typeface="Impact" panose="020B0806030902050204" pitchFamily="34" charset="0"/>
              <a:ea typeface="微软雅黑" panose="020B0503020204020204" pitchFamily="34" charset="-122"/>
            </a:endParaRPr>
          </a:p>
        </p:txBody>
      </p:sp>
      <p:pic>
        <p:nvPicPr>
          <p:cNvPr id="21" name="图片 20"/>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1999772" y="4461426"/>
            <a:ext cx="3072854" cy="682074"/>
          </a:xfrm>
          <a:prstGeom prst="rect">
            <a:avLst/>
          </a:prstGeom>
        </p:spPr>
      </p:pic>
      <p:pic>
        <p:nvPicPr>
          <p:cNvPr id="22" name="图片 21"/>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0" y="1889676"/>
            <a:ext cx="2493100" cy="3253824"/>
          </a:xfrm>
          <a:prstGeom prst="rect">
            <a:avLst/>
          </a:prstGeom>
        </p:spPr>
      </p:pic>
      <p:pic>
        <p:nvPicPr>
          <p:cNvPr id="3" name="图片 2"/>
          <p:cNvPicPr>
            <a:picLocks noChangeAspect="1"/>
          </p:cNvPicPr>
          <p:nvPr/>
        </p:nvPicPr>
        <p:blipFill>
          <a:blip r:embed="rId8" cstate="email">
            <a:extLst>
              <a:ext uri="{28A0092B-C50C-407E-A947-70E740481C1C}">
                <a14:useLocalDpi xmlns:a14="http://schemas.microsoft.com/office/drawing/2010/main"/>
              </a:ext>
            </a:extLst>
          </a:blip>
          <a:srcRect/>
          <a:stretch>
            <a:fillRect/>
          </a:stretch>
        </p:blipFill>
        <p:spPr>
          <a:xfrm flipH="1">
            <a:off x="6269542" y="1739900"/>
            <a:ext cx="2874458" cy="3403600"/>
          </a:xfrm>
          <a:prstGeom prst="rect">
            <a:avLst/>
          </a:prstGeom>
        </p:spPr>
      </p:pic>
    </p:spTree>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arn(inVertical)">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3" cstate="email">
            <a:lum bright="70000" contrast="-70000"/>
            <a:extLst>
              <a:ext uri="{28A0092B-C50C-407E-A947-70E740481C1C}">
                <a14:useLocalDpi xmlns:a14="http://schemas.microsoft.com/office/drawing/2010/main"/>
              </a:ext>
            </a:extLst>
          </a:blip>
          <a:srcRect/>
          <a:stretch>
            <a:fillRect/>
          </a:stretch>
        </p:blipFill>
        <p:spPr>
          <a:xfrm>
            <a:off x="3073400" y="178179"/>
            <a:ext cx="6456680" cy="4879445"/>
          </a:xfrm>
          <a:prstGeom prst="rect">
            <a:avLst/>
          </a:prstGeom>
        </p:spPr>
      </p:pic>
      <p:sp>
        <p:nvSpPr>
          <p:cNvPr id="2" name="标题 1"/>
          <p:cNvSpPr txBox="1"/>
          <p:nvPr/>
        </p:nvSpPr>
        <p:spPr>
          <a:xfrm>
            <a:off x="4787858" y="1484947"/>
            <a:ext cx="2207172" cy="430887"/>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00000"/>
              </a:lnSpc>
            </a:pPr>
            <a:r>
              <a:rPr lang="zh-CN" altLang="en-US" sz="2800" b="1">
                <a:solidFill>
                  <a:schemeClr val="bg1"/>
                </a:solidFill>
                <a:latin typeface="微软雅黑" panose="020B0503020204020204" pitchFamily="34" charset="-122"/>
                <a:ea typeface="微软雅黑" panose="020B0503020204020204" pitchFamily="34" charset="-122"/>
              </a:rPr>
              <a:t>什么是毒品</a:t>
            </a:r>
          </a:p>
        </p:txBody>
      </p:sp>
      <p:sp>
        <p:nvSpPr>
          <p:cNvPr id="3" name="标题 1"/>
          <p:cNvSpPr txBox="1"/>
          <p:nvPr/>
        </p:nvSpPr>
        <p:spPr>
          <a:xfrm>
            <a:off x="4787858" y="2048902"/>
            <a:ext cx="3394117" cy="1790939"/>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200000"/>
              </a:lnSpc>
            </a:pPr>
            <a:r>
              <a:rPr lang="zh-CN" altLang="en-US" sz="1200" dirty="0">
                <a:solidFill>
                  <a:schemeClr val="bg1"/>
                </a:solidFill>
                <a:latin typeface="微软雅黑" panose="020B0503020204020204" pitchFamily="34" charset="-122"/>
                <a:ea typeface="微软雅黑" panose="020B0503020204020204" pitchFamily="34" charset="-122"/>
              </a:rPr>
              <a:t>毒品是指鸦片、海洛因、吗啡、大麻、可卡因以及国务院规定管制的其他能够使人形成严重依赖性的及国务院规定管制的其他能够使人形成严重依赖性的麻醉品和精神药品。目前，我国吸毒者常用的毒品是：海洛因、鸦片、大麻、冰毒、摇头丸等。</a:t>
            </a:r>
          </a:p>
        </p:txBody>
      </p:sp>
      <p:pic>
        <p:nvPicPr>
          <p:cNvPr id="7" name="图片 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09076" y="1319622"/>
            <a:ext cx="3241287" cy="3738002"/>
          </a:xfrm>
          <a:prstGeom prst="rect">
            <a:avLst/>
          </a:prstGeom>
        </p:spPr>
      </p:pic>
      <p:sp>
        <p:nvSpPr>
          <p:cNvPr id="9" name="标题 1"/>
          <p:cNvSpPr txBox="1"/>
          <p:nvPr/>
        </p:nvSpPr>
        <p:spPr>
          <a:xfrm>
            <a:off x="1701758" y="368847"/>
            <a:ext cx="2207172" cy="430887"/>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00000"/>
              </a:lnSpc>
            </a:pPr>
            <a:r>
              <a:rPr lang="zh-CN" altLang="en-US" sz="2800" b="1">
                <a:solidFill>
                  <a:schemeClr val="bg1"/>
                </a:solidFill>
                <a:latin typeface="微软雅黑" panose="020B0503020204020204" pitchFamily="34" charset="-122"/>
                <a:ea typeface="微软雅黑" panose="020B0503020204020204" pitchFamily="34" charset="-122"/>
              </a:rPr>
              <a:t>什么是毒品</a:t>
            </a:r>
          </a:p>
        </p:txBody>
      </p:sp>
      <p:sp>
        <p:nvSpPr>
          <p:cNvPr id="4" name="文本框 3"/>
          <p:cNvSpPr txBox="1"/>
          <p:nvPr/>
        </p:nvSpPr>
        <p:spPr>
          <a:xfrm>
            <a:off x="4111463" y="313699"/>
            <a:ext cx="1007842" cy="169277"/>
          </a:xfrm>
          <a:prstGeom prst="rect">
            <a:avLst/>
          </a:prstGeom>
          <a:noFill/>
        </p:spPr>
        <p:txBody>
          <a:bodyPr wrap="square" rtlCol="0">
            <a:spAutoFit/>
          </a:bodyPr>
          <a:lstStyle/>
          <a:p>
            <a:r>
              <a:rPr lang="en-US" altLang="zh-CN" sz="500" dirty="0">
                <a:solidFill>
                  <a:srgbClr val="375D5A"/>
                </a:solidFill>
              </a:rPr>
              <a:t>https://www.ypppt.com/</a:t>
            </a:r>
            <a:endParaRPr lang="zh-CN" altLang="en-US" sz="500" dirty="0">
              <a:solidFill>
                <a:srgbClr val="375D5A"/>
              </a:solidFill>
            </a:endParaRPr>
          </a:p>
        </p:txBody>
      </p:sp>
    </p:spTree>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14" presetClass="entr" presetSubtype="10"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randombar(horizontal)">
                                      <p:cBhvr>
                                        <p:cTn id="14" dur="500"/>
                                        <p:tgtEl>
                                          <p:spTgt spid="7"/>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randombar(horizontal)">
                                      <p:cBhvr>
                                        <p:cTn id="19" dur="500"/>
                                        <p:tgtEl>
                                          <p:spTgt spid="3"/>
                                        </p:tgtEl>
                                      </p:cBhvr>
                                    </p:animEffect>
                                  </p:childTnLst>
                                </p:cTn>
                              </p:par>
                              <p:par>
                                <p:cTn id="20" presetID="14" presetClass="entr" presetSubtype="10" fill="hold" grpId="0" nodeType="with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randombar(horizontal)">
                                      <p:cBhvr>
                                        <p:cTn id="2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txBox="1"/>
          <p:nvPr/>
        </p:nvSpPr>
        <p:spPr>
          <a:xfrm>
            <a:off x="1703374" y="423669"/>
            <a:ext cx="2207172" cy="369332"/>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00000"/>
              </a:lnSpc>
            </a:pPr>
            <a:r>
              <a:rPr lang="zh-CN" altLang="en-US" sz="2400" b="1">
                <a:solidFill>
                  <a:schemeClr val="bg1"/>
                </a:solidFill>
                <a:latin typeface="微软雅黑" panose="020B0503020204020204" pitchFamily="34" charset="-122"/>
                <a:ea typeface="微软雅黑" panose="020B0503020204020204" pitchFamily="34" charset="-122"/>
              </a:rPr>
              <a:t>传统毒品种类</a:t>
            </a:r>
          </a:p>
        </p:txBody>
      </p:sp>
      <p:pic>
        <p:nvPicPr>
          <p:cNvPr id="9" name="图片 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574825" y="1552738"/>
            <a:ext cx="1485175" cy="1011640"/>
          </a:xfrm>
          <a:prstGeom prst="rect">
            <a:avLst/>
          </a:prstGeom>
        </p:spPr>
      </p:pic>
      <p:sp>
        <p:nvSpPr>
          <p:cNvPr id="12" name="标题 1"/>
          <p:cNvSpPr txBox="1"/>
          <p:nvPr/>
        </p:nvSpPr>
        <p:spPr>
          <a:xfrm>
            <a:off x="1921176" y="2676157"/>
            <a:ext cx="781969" cy="138499"/>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lnSpc>
                <a:spcPct val="100000"/>
              </a:lnSpc>
            </a:pPr>
            <a:r>
              <a:rPr lang="zh-CN" altLang="en-US" sz="900">
                <a:solidFill>
                  <a:schemeClr val="bg1"/>
                </a:solidFill>
                <a:latin typeface="微软雅黑" panose="020B0503020204020204" pitchFamily="34" charset="-122"/>
                <a:ea typeface="微软雅黑" panose="020B0503020204020204" pitchFamily="34" charset="-122"/>
              </a:rPr>
              <a:t>鸦片</a:t>
            </a:r>
          </a:p>
        </p:txBody>
      </p:sp>
      <p:grpSp>
        <p:nvGrpSpPr>
          <p:cNvPr id="23" name="组合 22"/>
          <p:cNvGrpSpPr/>
          <p:nvPr/>
        </p:nvGrpSpPr>
        <p:grpSpPr>
          <a:xfrm>
            <a:off x="3178107" y="1552738"/>
            <a:ext cx="1586886" cy="1261918"/>
            <a:chOff x="1529802" y="1858275"/>
            <a:chExt cx="1586886" cy="1261918"/>
          </a:xfrm>
        </p:grpSpPr>
        <p:pic>
          <p:nvPicPr>
            <p:cNvPr id="8" name="图片 7"/>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529802" y="1858275"/>
              <a:ext cx="1586886" cy="1011640"/>
            </a:xfrm>
            <a:prstGeom prst="rect">
              <a:avLst/>
            </a:prstGeom>
          </p:spPr>
        </p:pic>
        <p:sp>
          <p:nvSpPr>
            <p:cNvPr id="14" name="标题 1"/>
            <p:cNvSpPr txBox="1"/>
            <p:nvPr/>
          </p:nvSpPr>
          <p:spPr>
            <a:xfrm>
              <a:off x="1929406" y="2981694"/>
              <a:ext cx="781969" cy="138499"/>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lnSpc>
                  <a:spcPct val="100000"/>
                </a:lnSpc>
              </a:pPr>
              <a:r>
                <a:rPr lang="zh-CN" altLang="en-US" sz="900">
                  <a:solidFill>
                    <a:schemeClr val="bg1"/>
                  </a:solidFill>
                  <a:latin typeface="微软雅黑" panose="020B0503020204020204" pitchFamily="34" charset="-122"/>
                  <a:ea typeface="微软雅黑" panose="020B0503020204020204" pitchFamily="34" charset="-122"/>
                </a:rPr>
                <a:t>吗啡</a:t>
              </a:r>
            </a:p>
          </p:txBody>
        </p:sp>
      </p:grpSp>
      <p:grpSp>
        <p:nvGrpSpPr>
          <p:cNvPr id="24" name="组合 23"/>
          <p:cNvGrpSpPr/>
          <p:nvPr/>
        </p:nvGrpSpPr>
        <p:grpSpPr>
          <a:xfrm>
            <a:off x="4878522" y="1552738"/>
            <a:ext cx="1518979" cy="1261918"/>
            <a:chOff x="2689438" y="1858275"/>
            <a:chExt cx="1518979" cy="1261918"/>
          </a:xfrm>
        </p:grpSpPr>
        <p:pic>
          <p:nvPicPr>
            <p:cNvPr id="3" name="图片 2"/>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2689438" y="1858275"/>
              <a:ext cx="1518979" cy="1011640"/>
            </a:xfrm>
            <a:prstGeom prst="rect">
              <a:avLst/>
            </a:prstGeom>
          </p:spPr>
        </p:pic>
        <p:sp>
          <p:nvSpPr>
            <p:cNvPr id="17" name="标题 1"/>
            <p:cNvSpPr txBox="1"/>
            <p:nvPr/>
          </p:nvSpPr>
          <p:spPr>
            <a:xfrm>
              <a:off x="3055211" y="2981694"/>
              <a:ext cx="781969" cy="138499"/>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lnSpc>
                  <a:spcPct val="100000"/>
                </a:lnSpc>
              </a:pPr>
              <a:r>
                <a:rPr lang="zh-CN" altLang="en-US" sz="900">
                  <a:solidFill>
                    <a:schemeClr val="bg1"/>
                  </a:solidFill>
                  <a:latin typeface="微软雅黑" panose="020B0503020204020204" pitchFamily="34" charset="-122"/>
                  <a:ea typeface="微软雅黑" panose="020B0503020204020204" pitchFamily="34" charset="-122"/>
                </a:rPr>
                <a:t>大麻</a:t>
              </a:r>
            </a:p>
          </p:txBody>
        </p:sp>
      </p:grpSp>
      <p:grpSp>
        <p:nvGrpSpPr>
          <p:cNvPr id="25" name="组合 24"/>
          <p:cNvGrpSpPr/>
          <p:nvPr/>
        </p:nvGrpSpPr>
        <p:grpSpPr>
          <a:xfrm>
            <a:off x="6511819" y="1552738"/>
            <a:ext cx="1517460" cy="1261918"/>
            <a:chOff x="4068000" y="1858275"/>
            <a:chExt cx="1517460" cy="1261918"/>
          </a:xfrm>
        </p:grpSpPr>
        <p:pic>
          <p:nvPicPr>
            <p:cNvPr id="5" name="图片 4"/>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4068000" y="1858275"/>
              <a:ext cx="1517460" cy="1011640"/>
            </a:xfrm>
            <a:prstGeom prst="rect">
              <a:avLst/>
            </a:prstGeom>
          </p:spPr>
        </p:pic>
        <p:sp>
          <p:nvSpPr>
            <p:cNvPr id="18" name="标题 1"/>
            <p:cNvSpPr txBox="1"/>
            <p:nvPr/>
          </p:nvSpPr>
          <p:spPr>
            <a:xfrm>
              <a:off x="4435745" y="2981694"/>
              <a:ext cx="781969" cy="138499"/>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lnSpc>
                  <a:spcPct val="100000"/>
                </a:lnSpc>
              </a:pPr>
              <a:r>
                <a:rPr lang="zh-CN" altLang="en-US" sz="900">
                  <a:solidFill>
                    <a:schemeClr val="bg1"/>
                  </a:solidFill>
                  <a:latin typeface="微软雅黑" panose="020B0503020204020204" pitchFamily="34" charset="-122"/>
                  <a:ea typeface="微软雅黑" panose="020B0503020204020204" pitchFamily="34" charset="-122"/>
                </a:rPr>
                <a:t>古柯</a:t>
              </a:r>
            </a:p>
          </p:txBody>
        </p:sp>
      </p:grpSp>
      <p:grpSp>
        <p:nvGrpSpPr>
          <p:cNvPr id="26" name="组合 25"/>
          <p:cNvGrpSpPr/>
          <p:nvPr/>
        </p:nvGrpSpPr>
        <p:grpSpPr>
          <a:xfrm>
            <a:off x="808389" y="3240966"/>
            <a:ext cx="1008000" cy="1258278"/>
            <a:chOff x="5193805" y="1861915"/>
            <a:chExt cx="1008000" cy="1258278"/>
          </a:xfrm>
        </p:grpSpPr>
        <p:pic>
          <p:nvPicPr>
            <p:cNvPr id="4" name="图片 3"/>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5193805" y="1861915"/>
              <a:ext cx="1008000" cy="1008000"/>
            </a:xfrm>
            <a:prstGeom prst="rect">
              <a:avLst/>
            </a:prstGeom>
          </p:spPr>
        </p:pic>
        <p:sp>
          <p:nvSpPr>
            <p:cNvPr id="19" name="标题 1"/>
            <p:cNvSpPr txBox="1"/>
            <p:nvPr/>
          </p:nvSpPr>
          <p:spPr>
            <a:xfrm>
              <a:off x="5306821" y="2981694"/>
              <a:ext cx="781969" cy="138499"/>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lnSpc>
                  <a:spcPct val="100000"/>
                </a:lnSpc>
              </a:pPr>
              <a:r>
                <a:rPr lang="zh-CN" altLang="en-US" sz="900">
                  <a:solidFill>
                    <a:schemeClr val="bg1"/>
                  </a:solidFill>
                  <a:latin typeface="微软雅黑" panose="020B0503020204020204" pitchFamily="34" charset="-122"/>
                  <a:ea typeface="微软雅黑" panose="020B0503020204020204" pitchFamily="34" charset="-122"/>
                </a:rPr>
                <a:t>杜冷丁</a:t>
              </a:r>
            </a:p>
          </p:txBody>
        </p:sp>
      </p:grpSp>
      <p:grpSp>
        <p:nvGrpSpPr>
          <p:cNvPr id="27" name="组合 26"/>
          <p:cNvGrpSpPr/>
          <p:nvPr/>
        </p:nvGrpSpPr>
        <p:grpSpPr>
          <a:xfrm>
            <a:off x="1934194" y="3240966"/>
            <a:ext cx="1008000" cy="1258278"/>
            <a:chOff x="6319610" y="1861915"/>
            <a:chExt cx="1008000" cy="1258278"/>
          </a:xfrm>
        </p:grpSpPr>
        <p:pic>
          <p:nvPicPr>
            <p:cNvPr id="6" name="图片 5"/>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6319610" y="1861915"/>
              <a:ext cx="1008000" cy="1008000"/>
            </a:xfrm>
            <a:prstGeom prst="rect">
              <a:avLst/>
            </a:prstGeom>
          </p:spPr>
        </p:pic>
        <p:sp>
          <p:nvSpPr>
            <p:cNvPr id="20" name="标题 1"/>
            <p:cNvSpPr txBox="1"/>
            <p:nvPr/>
          </p:nvSpPr>
          <p:spPr>
            <a:xfrm>
              <a:off x="6432626" y="2981694"/>
              <a:ext cx="781969" cy="138499"/>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lnSpc>
                  <a:spcPct val="100000"/>
                </a:lnSpc>
              </a:pPr>
              <a:r>
                <a:rPr lang="zh-CN" altLang="en-US" sz="900">
                  <a:solidFill>
                    <a:schemeClr val="bg1"/>
                  </a:solidFill>
                  <a:latin typeface="微软雅黑" panose="020B0503020204020204" pitchFamily="34" charset="-122"/>
                  <a:ea typeface="微软雅黑" panose="020B0503020204020204" pitchFamily="34" charset="-122"/>
                </a:rPr>
                <a:t>海洛因</a:t>
              </a:r>
            </a:p>
          </p:txBody>
        </p:sp>
      </p:grpSp>
      <p:grpSp>
        <p:nvGrpSpPr>
          <p:cNvPr id="28" name="组合 27"/>
          <p:cNvGrpSpPr/>
          <p:nvPr/>
        </p:nvGrpSpPr>
        <p:grpSpPr>
          <a:xfrm>
            <a:off x="3060000" y="3240966"/>
            <a:ext cx="1008000" cy="1258278"/>
            <a:chOff x="7445416" y="1861915"/>
            <a:chExt cx="1008000" cy="1258278"/>
          </a:xfrm>
        </p:grpSpPr>
        <p:pic>
          <p:nvPicPr>
            <p:cNvPr id="7" name="图片 6"/>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7445416" y="1861915"/>
              <a:ext cx="1008000" cy="1008000"/>
            </a:xfrm>
            <a:prstGeom prst="rect">
              <a:avLst/>
            </a:prstGeom>
          </p:spPr>
        </p:pic>
        <p:sp>
          <p:nvSpPr>
            <p:cNvPr id="21" name="标题 1"/>
            <p:cNvSpPr txBox="1"/>
            <p:nvPr/>
          </p:nvSpPr>
          <p:spPr>
            <a:xfrm>
              <a:off x="7558432" y="2981694"/>
              <a:ext cx="781969" cy="138499"/>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lnSpc>
                  <a:spcPct val="100000"/>
                </a:lnSpc>
              </a:pPr>
              <a:r>
                <a:rPr lang="zh-CN" altLang="en-US" sz="900">
                  <a:solidFill>
                    <a:schemeClr val="bg1"/>
                  </a:solidFill>
                  <a:latin typeface="微软雅黑" panose="020B0503020204020204" pitchFamily="34" charset="-122"/>
                  <a:ea typeface="微软雅黑" panose="020B0503020204020204" pitchFamily="34" charset="-122"/>
                </a:rPr>
                <a:t>可卡因</a:t>
              </a:r>
            </a:p>
          </p:txBody>
        </p:sp>
      </p:grpSp>
      <p:sp>
        <p:nvSpPr>
          <p:cNvPr id="30" name="标题 1"/>
          <p:cNvSpPr txBox="1"/>
          <p:nvPr/>
        </p:nvSpPr>
        <p:spPr>
          <a:xfrm>
            <a:off x="4374669" y="3583383"/>
            <a:ext cx="4319751" cy="323165"/>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50000"/>
              </a:lnSpc>
            </a:pPr>
            <a:r>
              <a:rPr lang="zh-CN" altLang="en-US" sz="1400">
                <a:solidFill>
                  <a:schemeClr val="bg1"/>
                </a:solidFill>
                <a:latin typeface="微软雅黑" panose="020B0503020204020204" pitchFamily="34" charset="-122"/>
                <a:ea typeface="微软雅黑" panose="020B0503020204020204" pitchFamily="34" charset="-122"/>
              </a:rPr>
              <a:t>传统毒品还有可待因、那可汀、盐酸二氢埃托啡等</a:t>
            </a:r>
          </a:p>
        </p:txBody>
      </p:sp>
    </p:spTree>
  </p:cSld>
  <p:clrMapOvr>
    <a:masterClrMapping/>
  </p:clrMapOvr>
  <p:transition spd="slow" advClick="0" advTm="3000">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
          <p:cNvSpPr txBox="1"/>
          <p:nvPr/>
        </p:nvSpPr>
        <p:spPr>
          <a:xfrm>
            <a:off x="4348660" y="2794421"/>
            <a:ext cx="2081046" cy="1938992"/>
          </a:xfrm>
          <a:prstGeom prst="rect">
            <a:avLst/>
          </a:prstGeom>
        </p:spPr>
        <p:txBody>
          <a:bodyPr vert="horz" wrap="square" lIns="0" tIns="0" rIns="0" bIns="0" rtlCol="0" anchor="t">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lnSpc>
                <a:spcPct val="200000"/>
              </a:lnSpc>
            </a:pPr>
            <a:r>
              <a:rPr lang="zh-CN" altLang="en-US" sz="900">
                <a:solidFill>
                  <a:schemeClr val="bg1"/>
                </a:solidFill>
                <a:latin typeface="微软雅黑" panose="020B0503020204020204" pitchFamily="34" charset="-122"/>
                <a:ea typeface="微软雅黑" panose="020B0503020204020204" pitchFamily="34" charset="-122"/>
              </a:rPr>
              <a:t>中文名：鸦片</a:t>
            </a:r>
            <a:endParaRPr lang="en-US" altLang="zh-CN" sz="900">
              <a:solidFill>
                <a:schemeClr val="bg1"/>
              </a:solidFill>
              <a:latin typeface="微软雅黑" panose="020B0503020204020204" pitchFamily="34" charset="-122"/>
              <a:ea typeface="微软雅黑" panose="020B0503020204020204" pitchFamily="34" charset="-122"/>
            </a:endParaRPr>
          </a:p>
          <a:p>
            <a:pPr algn="just">
              <a:lnSpc>
                <a:spcPct val="200000"/>
              </a:lnSpc>
            </a:pPr>
            <a:r>
              <a:rPr lang="zh-CN" altLang="en-US" sz="900">
                <a:solidFill>
                  <a:schemeClr val="bg1"/>
                </a:solidFill>
                <a:latin typeface="微软雅黑" panose="020B0503020204020204" pitchFamily="34" charset="-122"/>
                <a:ea typeface="微软雅黑" panose="020B0503020204020204" pitchFamily="34" charset="-122"/>
              </a:rPr>
              <a:t>外文名：</a:t>
            </a:r>
            <a:r>
              <a:rPr lang="en-US" altLang="zh-CN" sz="900">
                <a:solidFill>
                  <a:schemeClr val="bg1"/>
                </a:solidFill>
                <a:latin typeface="微软雅黑" panose="020B0503020204020204" pitchFamily="34" charset="-122"/>
                <a:ea typeface="微软雅黑" panose="020B0503020204020204" pitchFamily="34" charset="-122"/>
              </a:rPr>
              <a:t>opium</a:t>
            </a:r>
          </a:p>
          <a:p>
            <a:pPr algn="just">
              <a:lnSpc>
                <a:spcPct val="200000"/>
              </a:lnSpc>
            </a:pPr>
            <a:r>
              <a:rPr lang="zh-CN" altLang="en-US" sz="900">
                <a:solidFill>
                  <a:schemeClr val="bg1"/>
                </a:solidFill>
                <a:latin typeface="微软雅黑" panose="020B0503020204020204" pitchFamily="34" charset="-122"/>
                <a:ea typeface="微软雅黑" panose="020B0503020204020204" pitchFamily="34" charset="-122"/>
              </a:rPr>
              <a:t>植物：罂粟</a:t>
            </a:r>
            <a:endParaRPr lang="en-US" altLang="zh-CN" sz="900">
              <a:solidFill>
                <a:schemeClr val="bg1"/>
              </a:solidFill>
              <a:latin typeface="微软雅黑" panose="020B0503020204020204" pitchFamily="34" charset="-122"/>
              <a:ea typeface="微软雅黑" panose="020B0503020204020204" pitchFamily="34" charset="-122"/>
            </a:endParaRPr>
          </a:p>
          <a:p>
            <a:pPr algn="just">
              <a:lnSpc>
                <a:spcPct val="200000"/>
              </a:lnSpc>
            </a:pPr>
            <a:r>
              <a:rPr lang="zh-CN" altLang="en-US" sz="900">
                <a:solidFill>
                  <a:schemeClr val="bg1"/>
                </a:solidFill>
                <a:latin typeface="微软雅黑" panose="020B0503020204020204" pitchFamily="34" charset="-122"/>
                <a:ea typeface="微软雅黑" panose="020B0503020204020204" pitchFamily="34" charset="-122"/>
              </a:rPr>
              <a:t>提取物：罂粟汁</a:t>
            </a:r>
            <a:endParaRPr lang="en-US" altLang="zh-CN" sz="900">
              <a:solidFill>
                <a:schemeClr val="bg1"/>
              </a:solidFill>
              <a:latin typeface="微软雅黑" panose="020B0503020204020204" pitchFamily="34" charset="-122"/>
              <a:ea typeface="微软雅黑" panose="020B0503020204020204" pitchFamily="34" charset="-122"/>
            </a:endParaRPr>
          </a:p>
          <a:p>
            <a:pPr algn="just">
              <a:lnSpc>
                <a:spcPct val="200000"/>
              </a:lnSpc>
            </a:pPr>
            <a:r>
              <a:rPr lang="zh-CN" altLang="en-US" sz="900">
                <a:solidFill>
                  <a:schemeClr val="bg1"/>
                </a:solidFill>
                <a:latin typeface="微软雅黑" panose="020B0503020204020204" pitchFamily="34" charset="-122"/>
                <a:ea typeface="微软雅黑" panose="020B0503020204020204" pitchFamily="34" charset="-122"/>
              </a:rPr>
              <a:t>来源：中南半岛</a:t>
            </a:r>
            <a:endParaRPr lang="en-US" altLang="zh-CN" sz="900">
              <a:solidFill>
                <a:schemeClr val="bg1"/>
              </a:solidFill>
              <a:latin typeface="微软雅黑" panose="020B0503020204020204" pitchFamily="34" charset="-122"/>
              <a:ea typeface="微软雅黑" panose="020B0503020204020204" pitchFamily="34" charset="-122"/>
            </a:endParaRPr>
          </a:p>
          <a:p>
            <a:pPr algn="just">
              <a:lnSpc>
                <a:spcPct val="200000"/>
              </a:lnSpc>
            </a:pPr>
            <a:r>
              <a:rPr lang="zh-CN" altLang="en-US" sz="900">
                <a:solidFill>
                  <a:schemeClr val="bg1"/>
                </a:solidFill>
                <a:latin typeface="微软雅黑" panose="020B0503020204020204" pitchFamily="34" charset="-122"/>
                <a:ea typeface="微软雅黑" panose="020B0503020204020204" pitchFamily="34" charset="-122"/>
              </a:rPr>
              <a:t>有效成分：吗啡，可待因</a:t>
            </a:r>
            <a:endParaRPr lang="en-US" altLang="zh-CN" sz="900">
              <a:solidFill>
                <a:schemeClr val="bg1"/>
              </a:solidFill>
              <a:latin typeface="微软雅黑" panose="020B0503020204020204" pitchFamily="34" charset="-122"/>
              <a:ea typeface="微软雅黑" panose="020B0503020204020204" pitchFamily="34" charset="-122"/>
            </a:endParaRPr>
          </a:p>
          <a:p>
            <a:pPr algn="just">
              <a:lnSpc>
                <a:spcPct val="200000"/>
              </a:lnSpc>
            </a:pPr>
            <a:r>
              <a:rPr lang="zh-CN" altLang="en-US" sz="900">
                <a:solidFill>
                  <a:schemeClr val="bg1"/>
                </a:solidFill>
                <a:latin typeface="微软雅黑" panose="020B0503020204020204" pitchFamily="34" charset="-122"/>
                <a:ea typeface="微软雅黑" panose="020B0503020204020204" pitchFamily="34" charset="-122"/>
              </a:rPr>
              <a:t>主要基地：阿富汗、墨西哥、哥伦比亚等</a:t>
            </a:r>
          </a:p>
        </p:txBody>
      </p:sp>
      <p:sp>
        <p:nvSpPr>
          <p:cNvPr id="6" name="标题 1"/>
          <p:cNvSpPr txBox="1"/>
          <p:nvPr/>
        </p:nvSpPr>
        <p:spPr>
          <a:xfrm>
            <a:off x="1732017" y="410087"/>
            <a:ext cx="971506" cy="369332"/>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00000"/>
              </a:lnSpc>
            </a:pPr>
            <a:r>
              <a:rPr lang="zh-CN" altLang="en-US" sz="2400" b="1">
                <a:solidFill>
                  <a:schemeClr val="bg1"/>
                </a:solidFill>
                <a:latin typeface="微软雅黑" panose="020B0503020204020204" pitchFamily="34" charset="-122"/>
                <a:ea typeface="微软雅黑" panose="020B0503020204020204" pitchFamily="34" charset="-122"/>
              </a:rPr>
              <a:t>鸦 片</a:t>
            </a:r>
          </a:p>
        </p:txBody>
      </p:sp>
      <p:sp>
        <p:nvSpPr>
          <p:cNvPr id="8" name="标题 1"/>
          <p:cNvSpPr txBox="1"/>
          <p:nvPr/>
        </p:nvSpPr>
        <p:spPr>
          <a:xfrm>
            <a:off x="4348660" y="1402592"/>
            <a:ext cx="4117160" cy="830997"/>
          </a:xfrm>
          <a:prstGeom prst="rect">
            <a:avLst/>
          </a:prstGeom>
        </p:spPr>
        <p:txBody>
          <a:bodyPr vert="horz" wrap="square" lIns="0" tIns="0" rIns="0" bIns="0" rtlCol="0" anchor="t">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lnSpc>
                <a:spcPct val="200000"/>
              </a:lnSpc>
            </a:pPr>
            <a:r>
              <a:rPr lang="zh-CN" altLang="en-US" sz="900" dirty="0">
                <a:solidFill>
                  <a:schemeClr val="bg1"/>
                </a:solidFill>
                <a:latin typeface="微软雅黑" panose="020B0503020204020204" pitchFamily="34" charset="-122"/>
                <a:ea typeface="微软雅黑" panose="020B0503020204020204" pitchFamily="34" charset="-122"/>
              </a:rPr>
              <a:t>又叫阿片，俗称大烟，是罂粟果实中流出的乳液经干燥凝结而成。因产地不同而呈黑色或褐色，味苦。生鸦片经过烧煮和发酵，可制成精制鸦片，吸食时有一种强烈的香甜气味。吸食者初吸时会感到头晕目眩、恶心或头痛，多次吸食就会上瘾。</a:t>
            </a:r>
          </a:p>
        </p:txBody>
      </p:sp>
      <p:cxnSp>
        <p:nvCxnSpPr>
          <p:cNvPr id="13" name="直接连接符 12"/>
          <p:cNvCxnSpPr/>
          <p:nvPr/>
        </p:nvCxnSpPr>
        <p:spPr>
          <a:xfrm>
            <a:off x="4348660" y="3108179"/>
            <a:ext cx="206212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a:off x="4348660" y="3380607"/>
            <a:ext cx="206212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4348660" y="3653035"/>
            <a:ext cx="206212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4348660" y="3925463"/>
            <a:ext cx="206212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a:off x="4348660" y="4197891"/>
            <a:ext cx="206212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4348660" y="4470319"/>
            <a:ext cx="206212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2" name="图片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170326" y="3183137"/>
            <a:ext cx="2532994" cy="1519796"/>
          </a:xfrm>
          <a:prstGeom prst="rect">
            <a:avLst/>
          </a:prstGeom>
        </p:spPr>
      </p:pic>
      <p:pic>
        <p:nvPicPr>
          <p:cNvPr id="3" name="图片 2"/>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1170326" y="1340363"/>
            <a:ext cx="2532994" cy="1518605"/>
          </a:xfrm>
          <a:prstGeom prst="rect">
            <a:avLst/>
          </a:prstGeom>
        </p:spPr>
      </p:pic>
    </p:spTree>
  </p:cSld>
  <p:clrMapOvr>
    <a:masterClrMapping/>
  </p:clrMapOvr>
  <p:transition spd="slow" advClick="0" advTm="3000">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1"/>
          <p:cNvSpPr txBox="1"/>
          <p:nvPr/>
        </p:nvSpPr>
        <p:spPr>
          <a:xfrm>
            <a:off x="1761534" y="417394"/>
            <a:ext cx="935946" cy="369332"/>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00000"/>
              </a:lnSpc>
            </a:pPr>
            <a:r>
              <a:rPr lang="zh-CN" altLang="en-US" sz="2400" b="1">
                <a:solidFill>
                  <a:schemeClr val="bg1"/>
                </a:solidFill>
                <a:latin typeface="微软雅黑" panose="020B0503020204020204" pitchFamily="34" charset="-122"/>
                <a:ea typeface="微软雅黑" panose="020B0503020204020204" pitchFamily="34" charset="-122"/>
              </a:rPr>
              <a:t>吗 啡</a:t>
            </a:r>
          </a:p>
        </p:txBody>
      </p:sp>
      <p:pic>
        <p:nvPicPr>
          <p:cNvPr id="21" name="图片 2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205560" y="1093954"/>
            <a:ext cx="2728821" cy="1972763"/>
          </a:xfrm>
          <a:prstGeom prst="rect">
            <a:avLst/>
          </a:prstGeom>
        </p:spPr>
      </p:pic>
      <p:sp>
        <p:nvSpPr>
          <p:cNvPr id="22" name="标题 1"/>
          <p:cNvSpPr txBox="1"/>
          <p:nvPr/>
        </p:nvSpPr>
        <p:spPr>
          <a:xfrm>
            <a:off x="4778809" y="1253742"/>
            <a:ext cx="643232" cy="200055"/>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00000"/>
              </a:lnSpc>
            </a:pPr>
            <a:r>
              <a:rPr lang="zh-CN" altLang="en-US" sz="1300" b="1">
                <a:solidFill>
                  <a:schemeClr val="bg1"/>
                </a:solidFill>
                <a:latin typeface="微软雅黑" panose="020B0503020204020204" pitchFamily="34" charset="-122"/>
                <a:ea typeface="微软雅黑" panose="020B0503020204020204" pitchFamily="34" charset="-122"/>
              </a:rPr>
              <a:t>吗啡</a:t>
            </a:r>
          </a:p>
        </p:txBody>
      </p:sp>
      <p:sp>
        <p:nvSpPr>
          <p:cNvPr id="23" name="标题 1"/>
          <p:cNvSpPr txBox="1"/>
          <p:nvPr/>
        </p:nvSpPr>
        <p:spPr>
          <a:xfrm>
            <a:off x="4778810" y="1559803"/>
            <a:ext cx="2845684" cy="1620187"/>
          </a:xfrm>
          <a:prstGeom prst="rect">
            <a:avLst/>
          </a:prstGeom>
        </p:spPr>
        <p:txBody>
          <a:bodyPr vert="horz" wrap="square" lIns="0" tIns="0" rIns="0" bIns="0" rtlCol="0" anchor="t">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lnSpc>
                <a:spcPct val="200000"/>
              </a:lnSpc>
            </a:pPr>
            <a:r>
              <a:rPr lang="zh-CN" altLang="en-US" sz="900">
                <a:solidFill>
                  <a:schemeClr val="bg1"/>
                </a:solidFill>
                <a:latin typeface="微软雅黑" panose="020B0503020204020204" pitchFamily="34" charset="-122"/>
                <a:ea typeface="微软雅黑" panose="020B0503020204020204" pitchFamily="34" charset="-122"/>
              </a:rPr>
              <a:t>吗啡是从鸦片中分离出来的一种生物碱，在鸦片中含量</a:t>
            </a:r>
            <a:r>
              <a:rPr lang="en-US" altLang="zh-CN" sz="900">
                <a:solidFill>
                  <a:schemeClr val="bg1"/>
                </a:solidFill>
                <a:latin typeface="微软雅黑" panose="020B0503020204020204" pitchFamily="34" charset="-122"/>
                <a:ea typeface="微软雅黑" panose="020B0503020204020204" pitchFamily="34" charset="-122"/>
              </a:rPr>
              <a:t>10%</a:t>
            </a:r>
            <a:r>
              <a:rPr lang="zh-CN" altLang="en-US" sz="900">
                <a:solidFill>
                  <a:schemeClr val="bg1"/>
                </a:solidFill>
                <a:latin typeface="微软雅黑" panose="020B0503020204020204" pitchFamily="34" charset="-122"/>
                <a:ea typeface="微软雅黑" panose="020B0503020204020204" pitchFamily="34" charset="-122"/>
              </a:rPr>
              <a:t>左右，为无色或白色结晶粉末状，具有镇痛、催眠、止咳、止泻等作用，吸食后会产生欣快感，比鸦片容易成瘾。长期使用会引起精神失常、谵妄和幻想，过量使用会导致呼吸衰竭而死亡。历史上它曾被用做精神药品戒断鸦片，但由于其副作用过大，最终被定为毒品。</a:t>
            </a:r>
          </a:p>
        </p:txBody>
      </p:sp>
      <p:sp>
        <p:nvSpPr>
          <p:cNvPr id="24" name="标题 1"/>
          <p:cNvSpPr txBox="1"/>
          <p:nvPr/>
        </p:nvSpPr>
        <p:spPr>
          <a:xfrm>
            <a:off x="4778810" y="3585636"/>
            <a:ext cx="3339687" cy="830997"/>
          </a:xfrm>
          <a:prstGeom prst="rect">
            <a:avLst/>
          </a:prstGeom>
        </p:spPr>
        <p:txBody>
          <a:bodyPr vert="horz" wrap="square" lIns="0" tIns="0" rIns="0" bIns="0" rtlCol="0" anchor="t">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lnSpc>
                <a:spcPct val="200000"/>
              </a:lnSpc>
            </a:pPr>
            <a:r>
              <a:rPr lang="zh-CN" altLang="en-US" sz="900">
                <a:solidFill>
                  <a:schemeClr val="bg1"/>
                </a:solidFill>
                <a:latin typeface="微软雅黑" panose="020B0503020204020204" pitchFamily="34" charset="-122"/>
                <a:ea typeface="微软雅黑" panose="020B0503020204020204" pitchFamily="34" charset="-122"/>
              </a:rPr>
              <a:t>中文名：吗啡</a:t>
            </a:r>
            <a:r>
              <a:rPr lang="en-US" altLang="zh-CN" sz="900">
                <a:solidFill>
                  <a:schemeClr val="bg1"/>
                </a:solidFill>
                <a:latin typeface="微软雅黑" panose="020B0503020204020204" pitchFamily="34" charset="-122"/>
                <a:ea typeface="微软雅黑" panose="020B0503020204020204" pitchFamily="34" charset="-122"/>
              </a:rPr>
              <a:t>                                         </a:t>
            </a:r>
            <a:r>
              <a:rPr lang="zh-CN" altLang="en-US" sz="900">
                <a:solidFill>
                  <a:schemeClr val="bg1"/>
                </a:solidFill>
                <a:latin typeface="微软雅黑" panose="020B0503020204020204" pitchFamily="34" charset="-122"/>
                <a:ea typeface="微软雅黑" panose="020B0503020204020204" pitchFamily="34" charset="-122"/>
              </a:rPr>
              <a:t>外文名：</a:t>
            </a:r>
            <a:r>
              <a:rPr lang="en-US" altLang="zh-CN" sz="900">
                <a:solidFill>
                  <a:schemeClr val="bg1"/>
                </a:solidFill>
                <a:latin typeface="微软雅黑" panose="020B0503020204020204" pitchFamily="34" charset="-122"/>
                <a:ea typeface="微软雅黑" panose="020B0503020204020204" pitchFamily="34" charset="-122"/>
              </a:rPr>
              <a:t>morphine</a:t>
            </a:r>
          </a:p>
          <a:p>
            <a:pPr algn="just">
              <a:lnSpc>
                <a:spcPct val="200000"/>
              </a:lnSpc>
            </a:pPr>
            <a:r>
              <a:rPr lang="zh-CN" altLang="en-US" sz="900">
                <a:solidFill>
                  <a:schemeClr val="bg1"/>
                </a:solidFill>
                <a:latin typeface="微软雅黑" panose="020B0503020204020204" pitchFamily="34" charset="-122"/>
                <a:ea typeface="微软雅黑" panose="020B0503020204020204" pitchFamily="34" charset="-122"/>
              </a:rPr>
              <a:t>分子式：</a:t>
            </a:r>
            <a:r>
              <a:rPr lang="en-US" altLang="zh-CN" sz="900">
                <a:solidFill>
                  <a:schemeClr val="bg1"/>
                </a:solidFill>
                <a:latin typeface="微软雅黑" panose="020B0503020204020204" pitchFamily="34" charset="-122"/>
                <a:ea typeface="微软雅黑" panose="020B0503020204020204" pitchFamily="34" charset="-122"/>
              </a:rPr>
              <a:t>C17H19NO3                           </a:t>
            </a:r>
            <a:r>
              <a:rPr lang="zh-CN" altLang="en-US" sz="900">
                <a:solidFill>
                  <a:schemeClr val="bg1"/>
                </a:solidFill>
                <a:latin typeface="微软雅黑" panose="020B0503020204020204" pitchFamily="34" charset="-122"/>
                <a:ea typeface="微软雅黑" panose="020B0503020204020204" pitchFamily="34" charset="-122"/>
              </a:rPr>
              <a:t>分子量：</a:t>
            </a:r>
            <a:r>
              <a:rPr lang="en-US" altLang="zh-CN" sz="900">
                <a:solidFill>
                  <a:schemeClr val="bg1"/>
                </a:solidFill>
                <a:latin typeface="微软雅黑" panose="020B0503020204020204" pitchFamily="34" charset="-122"/>
                <a:ea typeface="微软雅黑" panose="020B0503020204020204" pitchFamily="34" charset="-122"/>
              </a:rPr>
              <a:t>285</a:t>
            </a:r>
          </a:p>
          <a:p>
            <a:pPr algn="just">
              <a:lnSpc>
                <a:spcPct val="200000"/>
              </a:lnSpc>
            </a:pPr>
            <a:r>
              <a:rPr lang="zh-CN" altLang="en-US" sz="900">
                <a:solidFill>
                  <a:schemeClr val="bg1"/>
                </a:solidFill>
                <a:latin typeface="微软雅黑" panose="020B0503020204020204" pitchFamily="34" charset="-122"/>
                <a:ea typeface="微软雅黑" panose="020B0503020204020204" pitchFamily="34" charset="-122"/>
              </a:rPr>
              <a:t>别名：盐酸吗啡、美施康定、美菲康</a:t>
            </a:r>
            <a:endParaRPr lang="en-US" altLang="zh-CN" sz="900">
              <a:solidFill>
                <a:schemeClr val="bg1"/>
              </a:solidFill>
              <a:latin typeface="微软雅黑" panose="020B0503020204020204" pitchFamily="34" charset="-122"/>
              <a:ea typeface="微软雅黑" panose="020B0503020204020204" pitchFamily="34" charset="-122"/>
            </a:endParaRPr>
          </a:p>
        </p:txBody>
      </p:sp>
      <p:cxnSp>
        <p:nvCxnSpPr>
          <p:cNvPr id="25" name="直接连接符 24"/>
          <p:cNvCxnSpPr/>
          <p:nvPr/>
        </p:nvCxnSpPr>
        <p:spPr>
          <a:xfrm>
            <a:off x="4778810" y="3899394"/>
            <a:ext cx="324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4778810" y="4171822"/>
            <a:ext cx="324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4" name="图片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55040" y="2650212"/>
            <a:ext cx="2728821" cy="1739623"/>
          </a:xfrm>
          <a:prstGeom prst="rect">
            <a:avLst/>
          </a:prstGeom>
        </p:spPr>
      </p:pic>
    </p:spTree>
  </p:cSld>
  <p:clrMapOvr>
    <a:masterClrMapping/>
  </p:clrMapOvr>
  <p:transition spd="slow" advClick="0" advTm="3000">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1"/>
          <p:cNvSpPr txBox="1"/>
          <p:nvPr/>
        </p:nvSpPr>
        <p:spPr>
          <a:xfrm>
            <a:off x="1662474" y="417394"/>
            <a:ext cx="958806" cy="369332"/>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00000"/>
              </a:lnSpc>
            </a:pPr>
            <a:r>
              <a:rPr lang="zh-CN" altLang="en-US" sz="2400" b="1">
                <a:solidFill>
                  <a:schemeClr val="bg1"/>
                </a:solidFill>
                <a:latin typeface="微软雅黑" panose="020B0503020204020204" pitchFamily="34" charset="-122"/>
                <a:ea typeface="微软雅黑" panose="020B0503020204020204" pitchFamily="34" charset="-122"/>
              </a:rPr>
              <a:t>大 麻</a:t>
            </a:r>
          </a:p>
        </p:txBody>
      </p:sp>
      <p:sp>
        <p:nvSpPr>
          <p:cNvPr id="11" name="标题 1"/>
          <p:cNvSpPr txBox="1"/>
          <p:nvPr/>
        </p:nvSpPr>
        <p:spPr>
          <a:xfrm>
            <a:off x="4883541" y="1237434"/>
            <a:ext cx="643232" cy="200055"/>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00000"/>
              </a:lnSpc>
            </a:pPr>
            <a:r>
              <a:rPr lang="zh-CN" altLang="en-US" sz="1300" b="1">
                <a:solidFill>
                  <a:schemeClr val="bg1"/>
                </a:solidFill>
                <a:latin typeface="微软雅黑" panose="020B0503020204020204" pitchFamily="34" charset="-122"/>
                <a:ea typeface="微软雅黑" panose="020B0503020204020204" pitchFamily="34" charset="-122"/>
              </a:rPr>
              <a:t>大麻</a:t>
            </a:r>
          </a:p>
        </p:txBody>
      </p:sp>
      <p:sp>
        <p:nvSpPr>
          <p:cNvPr id="12" name="标题 1"/>
          <p:cNvSpPr txBox="1"/>
          <p:nvPr/>
        </p:nvSpPr>
        <p:spPr>
          <a:xfrm>
            <a:off x="4883541" y="1543495"/>
            <a:ext cx="3239379" cy="1661993"/>
          </a:xfrm>
          <a:prstGeom prst="rect">
            <a:avLst/>
          </a:prstGeom>
        </p:spPr>
        <p:txBody>
          <a:bodyPr vert="horz" wrap="square" lIns="0" tIns="0" rIns="0" bIns="0" rtlCol="0" anchor="t">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lnSpc>
                <a:spcPct val="200000"/>
              </a:lnSpc>
            </a:pPr>
            <a:r>
              <a:rPr lang="zh-CN" altLang="en-US" sz="900">
                <a:solidFill>
                  <a:schemeClr val="bg1"/>
                </a:solidFill>
                <a:latin typeface="微软雅黑" panose="020B0503020204020204" pitchFamily="34" charset="-122"/>
                <a:ea typeface="微软雅黑" panose="020B0503020204020204" pitchFamily="34" charset="-122"/>
              </a:rPr>
              <a:t>桑科一年生草本植物，分为有毒大麻和无毒大麻。无毒大麻的茎、杆可制成纤维，籽可榨油。有毒大麻主要指矮小、多分枝的印度大麻。大麻类毒品主要包括大麻烟、大麻脂和大麻油，主要活性成分是四氢大麻酚。大麻对中枢神经系统有抑制、麻醉作用，吸食后产生欣快感，有时会出现幻觉和妄想，长期吸食会引起精神障碍、思维迟钝，并破坏人体的免疫系统。</a:t>
            </a:r>
          </a:p>
        </p:txBody>
      </p:sp>
      <p:sp>
        <p:nvSpPr>
          <p:cNvPr id="13" name="标题 1"/>
          <p:cNvSpPr txBox="1"/>
          <p:nvPr/>
        </p:nvSpPr>
        <p:spPr>
          <a:xfrm>
            <a:off x="1137238" y="3619794"/>
            <a:ext cx="3339687" cy="830997"/>
          </a:xfrm>
          <a:prstGeom prst="rect">
            <a:avLst/>
          </a:prstGeom>
        </p:spPr>
        <p:txBody>
          <a:bodyPr vert="horz" wrap="square" lIns="0" tIns="0" rIns="0" bIns="0" rtlCol="0" anchor="t">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lnSpc>
                <a:spcPct val="200000"/>
              </a:lnSpc>
            </a:pPr>
            <a:r>
              <a:rPr lang="zh-CN" altLang="en-US" sz="900">
                <a:solidFill>
                  <a:schemeClr val="bg1"/>
                </a:solidFill>
                <a:latin typeface="微软雅黑" panose="020B0503020204020204" pitchFamily="34" charset="-122"/>
                <a:ea typeface="微软雅黑" panose="020B0503020204020204" pitchFamily="34" charset="-122"/>
              </a:rPr>
              <a:t>中文名：大麻</a:t>
            </a:r>
            <a:r>
              <a:rPr lang="en-US" altLang="zh-CN" sz="900">
                <a:solidFill>
                  <a:schemeClr val="bg1"/>
                </a:solidFill>
                <a:latin typeface="微软雅黑" panose="020B0503020204020204" pitchFamily="34" charset="-122"/>
                <a:ea typeface="微软雅黑" panose="020B0503020204020204" pitchFamily="34" charset="-122"/>
              </a:rPr>
              <a:t>	</a:t>
            </a:r>
            <a:r>
              <a:rPr lang="zh-CN" altLang="en-US" sz="900">
                <a:solidFill>
                  <a:schemeClr val="bg1"/>
                </a:solidFill>
                <a:latin typeface="微软雅黑" panose="020B0503020204020204" pitchFamily="34" charset="-122"/>
                <a:ea typeface="微软雅黑" panose="020B0503020204020204" pitchFamily="34" charset="-122"/>
              </a:rPr>
              <a:t>拉丁学名：</a:t>
            </a:r>
            <a:r>
              <a:rPr lang="en-US" altLang="zh-CN" sz="900">
                <a:solidFill>
                  <a:schemeClr val="bg1"/>
                </a:solidFill>
                <a:latin typeface="微软雅黑" panose="020B0503020204020204" pitchFamily="34" charset="-122"/>
                <a:ea typeface="微软雅黑" panose="020B0503020204020204" pitchFamily="34" charset="-122"/>
              </a:rPr>
              <a:t>Cannabis sativa L.</a:t>
            </a:r>
          </a:p>
          <a:p>
            <a:pPr algn="just">
              <a:lnSpc>
                <a:spcPct val="200000"/>
              </a:lnSpc>
            </a:pPr>
            <a:r>
              <a:rPr lang="zh-CN" altLang="en-US" sz="900">
                <a:solidFill>
                  <a:schemeClr val="bg1"/>
                </a:solidFill>
                <a:latin typeface="微软雅黑" panose="020B0503020204020204" pitchFamily="34" charset="-122"/>
                <a:ea typeface="微软雅黑" panose="020B0503020204020204" pitchFamily="34" charset="-122"/>
              </a:rPr>
              <a:t>别称：山丝苗、线麻、胡麻、野麻、火麻</a:t>
            </a:r>
            <a:endParaRPr lang="en-US" altLang="zh-CN" sz="900">
              <a:solidFill>
                <a:schemeClr val="bg1"/>
              </a:solidFill>
              <a:latin typeface="微软雅黑" panose="020B0503020204020204" pitchFamily="34" charset="-122"/>
              <a:ea typeface="微软雅黑" panose="020B0503020204020204" pitchFamily="34" charset="-122"/>
            </a:endParaRPr>
          </a:p>
          <a:p>
            <a:pPr algn="just">
              <a:lnSpc>
                <a:spcPct val="200000"/>
              </a:lnSpc>
            </a:pPr>
            <a:r>
              <a:rPr lang="zh-CN" altLang="en-US" sz="900">
                <a:solidFill>
                  <a:schemeClr val="bg1"/>
                </a:solidFill>
                <a:latin typeface="微软雅黑" panose="020B0503020204020204" pitchFamily="34" charset="-122"/>
                <a:ea typeface="微软雅黑" panose="020B0503020204020204" pitchFamily="34" charset="-122"/>
              </a:rPr>
              <a:t>分布区域：原产锡金、不丹、印度和中亚细亚及中国各地</a:t>
            </a:r>
            <a:endParaRPr lang="en-US" altLang="zh-CN" sz="900">
              <a:solidFill>
                <a:schemeClr val="bg1"/>
              </a:solidFill>
              <a:latin typeface="微软雅黑" panose="020B0503020204020204" pitchFamily="34" charset="-122"/>
              <a:ea typeface="微软雅黑" panose="020B0503020204020204" pitchFamily="34" charset="-122"/>
            </a:endParaRPr>
          </a:p>
        </p:txBody>
      </p:sp>
      <p:cxnSp>
        <p:nvCxnSpPr>
          <p:cNvPr id="14" name="直接连接符 13"/>
          <p:cNvCxnSpPr/>
          <p:nvPr/>
        </p:nvCxnSpPr>
        <p:spPr>
          <a:xfrm>
            <a:off x="1137238" y="3933552"/>
            <a:ext cx="3240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1137238" y="4205980"/>
            <a:ext cx="3240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16" name="图片 15"/>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137238" y="1237434"/>
            <a:ext cx="3293230" cy="2137550"/>
          </a:xfrm>
          <a:prstGeom prst="rect">
            <a:avLst/>
          </a:prstGeom>
        </p:spPr>
      </p:pic>
      <p:pic>
        <p:nvPicPr>
          <p:cNvPr id="17" name="图片 1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103324" y="3391501"/>
            <a:ext cx="2019596" cy="1084102"/>
          </a:xfrm>
          <a:prstGeom prst="rect">
            <a:avLst/>
          </a:prstGeom>
        </p:spPr>
      </p:pic>
    </p:spTree>
  </p:cSld>
  <p:clrMapOvr>
    <a:masterClrMapping/>
  </p:clrMapOvr>
  <p:transition spd="slow" advClick="0" advTm="3000">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p:nvPr/>
        </p:nvSpPr>
        <p:spPr>
          <a:xfrm>
            <a:off x="1099948" y="3092022"/>
            <a:ext cx="643232" cy="200055"/>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00000"/>
              </a:lnSpc>
            </a:pPr>
            <a:r>
              <a:rPr lang="zh-CN" altLang="en-US" sz="1300" b="1">
                <a:solidFill>
                  <a:schemeClr val="bg1"/>
                </a:solidFill>
                <a:latin typeface="微软雅黑" panose="020B0503020204020204" pitchFamily="34" charset="-122"/>
                <a:ea typeface="微软雅黑" panose="020B0503020204020204" pitchFamily="34" charset="-122"/>
              </a:rPr>
              <a:t>古柯</a:t>
            </a:r>
          </a:p>
        </p:txBody>
      </p:sp>
      <p:sp>
        <p:nvSpPr>
          <p:cNvPr id="5" name="标题 1"/>
          <p:cNvSpPr txBox="1"/>
          <p:nvPr/>
        </p:nvSpPr>
        <p:spPr>
          <a:xfrm>
            <a:off x="1099947" y="3398083"/>
            <a:ext cx="5040183" cy="1107996"/>
          </a:xfrm>
          <a:prstGeom prst="rect">
            <a:avLst/>
          </a:prstGeom>
        </p:spPr>
        <p:txBody>
          <a:bodyPr vert="horz" wrap="square" lIns="0" tIns="0" rIns="0" bIns="0" rtlCol="0" anchor="t">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lnSpc>
                <a:spcPct val="200000"/>
              </a:lnSpc>
            </a:pPr>
            <a:r>
              <a:rPr lang="zh-CN" altLang="en-US" sz="900">
                <a:solidFill>
                  <a:schemeClr val="bg1"/>
                </a:solidFill>
                <a:latin typeface="微软雅黑" panose="020B0503020204020204" pitchFamily="34" charset="-122"/>
                <a:ea typeface="微软雅黑" panose="020B0503020204020204" pitchFamily="34" charset="-122"/>
              </a:rPr>
              <a:t>古柯是生长在美洲大陆、亚洲东南部及非洲等地的热带灌木，尤为南美洲的传统种植物。古柯树株高</a:t>
            </a:r>
            <a:r>
              <a:rPr lang="en-US" altLang="zh-CN" sz="900">
                <a:solidFill>
                  <a:schemeClr val="bg1"/>
                </a:solidFill>
                <a:latin typeface="微软雅黑" panose="020B0503020204020204" pitchFamily="34" charset="-122"/>
                <a:ea typeface="微软雅黑" panose="020B0503020204020204" pitchFamily="34" charset="-122"/>
              </a:rPr>
              <a:t>1.5—3</a:t>
            </a:r>
            <a:r>
              <a:rPr lang="zh-CN" altLang="en-US" sz="900">
                <a:solidFill>
                  <a:schemeClr val="bg1"/>
                </a:solidFill>
                <a:latin typeface="微软雅黑" panose="020B0503020204020204" pitchFamily="34" charset="-122"/>
                <a:ea typeface="微软雅黑" panose="020B0503020204020204" pitchFamily="34" charset="-122"/>
              </a:rPr>
              <a:t>米，生长周期为</a:t>
            </a:r>
            <a:r>
              <a:rPr lang="en-US" altLang="zh-CN" sz="900">
                <a:solidFill>
                  <a:schemeClr val="bg1"/>
                </a:solidFill>
                <a:latin typeface="微软雅黑" panose="020B0503020204020204" pitchFamily="34" charset="-122"/>
                <a:ea typeface="微软雅黑" panose="020B0503020204020204" pitchFamily="34" charset="-122"/>
              </a:rPr>
              <a:t>30—40</a:t>
            </a:r>
            <a:r>
              <a:rPr lang="zh-CN" altLang="en-US" sz="900">
                <a:solidFill>
                  <a:schemeClr val="bg1"/>
                </a:solidFill>
                <a:latin typeface="微软雅黑" panose="020B0503020204020204" pitchFamily="34" charset="-122"/>
                <a:ea typeface="微软雅黑" panose="020B0503020204020204" pitchFamily="34" charset="-122"/>
              </a:rPr>
              <a:t>年，每年可采摘古柯叶</a:t>
            </a:r>
            <a:r>
              <a:rPr lang="en-US" altLang="zh-CN" sz="900">
                <a:solidFill>
                  <a:schemeClr val="bg1"/>
                </a:solidFill>
                <a:latin typeface="微软雅黑" panose="020B0503020204020204" pitchFamily="34" charset="-122"/>
                <a:ea typeface="微软雅黑" panose="020B0503020204020204" pitchFamily="34" charset="-122"/>
              </a:rPr>
              <a:t>3—4</a:t>
            </a:r>
            <a:r>
              <a:rPr lang="zh-CN" altLang="en-US" sz="900">
                <a:solidFill>
                  <a:schemeClr val="bg1"/>
                </a:solidFill>
                <a:latin typeface="微软雅黑" panose="020B0503020204020204" pitchFamily="34" charset="-122"/>
                <a:ea typeface="微软雅黑" panose="020B0503020204020204" pitchFamily="34" charset="-122"/>
              </a:rPr>
              <a:t>次。古柯叶是提取古柯类毒品的重要物质，曾为古印第安人习惯性咀嚼，并被用于治疗某些慢性病，但很快其毒害作用就得到科学证实。从古柯叶中可分离出一种最主要的生物碱</a:t>
            </a:r>
            <a:r>
              <a:rPr lang="en-US" altLang="zh-CN" sz="900">
                <a:solidFill>
                  <a:schemeClr val="bg1"/>
                </a:solidFill>
                <a:latin typeface="微软雅黑" panose="020B0503020204020204" pitchFamily="34" charset="-122"/>
                <a:ea typeface="微软雅黑" panose="020B0503020204020204" pitchFamily="34" charset="-122"/>
              </a:rPr>
              <a:t>——</a:t>
            </a:r>
            <a:r>
              <a:rPr lang="zh-CN" altLang="en-US" sz="900">
                <a:solidFill>
                  <a:schemeClr val="bg1"/>
                </a:solidFill>
                <a:latin typeface="微软雅黑" panose="020B0503020204020204" pitchFamily="34" charset="-122"/>
                <a:ea typeface="微软雅黑" panose="020B0503020204020204" pitchFamily="34" charset="-122"/>
              </a:rPr>
              <a:t>可卡因。</a:t>
            </a:r>
          </a:p>
        </p:txBody>
      </p:sp>
      <p:sp>
        <p:nvSpPr>
          <p:cNvPr id="9" name="标题 1"/>
          <p:cNvSpPr txBox="1"/>
          <p:nvPr/>
        </p:nvSpPr>
        <p:spPr>
          <a:xfrm>
            <a:off x="6796645" y="1112389"/>
            <a:ext cx="1286466" cy="2215991"/>
          </a:xfrm>
          <a:prstGeom prst="rect">
            <a:avLst/>
          </a:prstGeom>
        </p:spPr>
        <p:txBody>
          <a:bodyPr vert="horz" wrap="square" lIns="0" tIns="0" rIns="0" bIns="0" rtlCol="0" anchor="t">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just">
              <a:lnSpc>
                <a:spcPct val="200000"/>
              </a:lnSpc>
            </a:pPr>
            <a:r>
              <a:rPr lang="zh-CN" altLang="en-US" sz="900">
                <a:solidFill>
                  <a:schemeClr val="bg1"/>
                </a:solidFill>
                <a:latin typeface="微软雅黑" panose="020B0503020204020204" pitchFamily="34" charset="-122"/>
                <a:ea typeface="微软雅黑" panose="020B0503020204020204" pitchFamily="34" charset="-122"/>
              </a:rPr>
              <a:t>中文名：古柯</a:t>
            </a:r>
            <a:endParaRPr lang="en-US" altLang="zh-CN" sz="900">
              <a:solidFill>
                <a:schemeClr val="bg1"/>
              </a:solidFill>
              <a:latin typeface="微软雅黑" panose="020B0503020204020204" pitchFamily="34" charset="-122"/>
              <a:ea typeface="微软雅黑" panose="020B0503020204020204" pitchFamily="34" charset="-122"/>
            </a:endParaRPr>
          </a:p>
          <a:p>
            <a:pPr algn="just">
              <a:lnSpc>
                <a:spcPct val="200000"/>
              </a:lnSpc>
            </a:pPr>
            <a:r>
              <a:rPr lang="zh-CN" altLang="en-US" sz="900">
                <a:solidFill>
                  <a:schemeClr val="bg1"/>
                </a:solidFill>
                <a:latin typeface="微软雅黑" panose="020B0503020204020204" pitchFamily="34" charset="-122"/>
                <a:ea typeface="微软雅黑" panose="020B0503020204020204" pitchFamily="34" charset="-122"/>
              </a:rPr>
              <a:t>英文名称：</a:t>
            </a:r>
            <a:r>
              <a:rPr lang="en-US" altLang="zh-CN" sz="900">
                <a:solidFill>
                  <a:schemeClr val="bg1"/>
                </a:solidFill>
                <a:latin typeface="微软雅黑" panose="020B0503020204020204" pitchFamily="34" charset="-122"/>
                <a:ea typeface="微软雅黑" panose="020B0503020204020204" pitchFamily="34" charset="-122"/>
              </a:rPr>
              <a:t>Coca</a:t>
            </a:r>
          </a:p>
          <a:p>
            <a:pPr algn="just">
              <a:lnSpc>
                <a:spcPct val="200000"/>
              </a:lnSpc>
            </a:pPr>
            <a:r>
              <a:rPr lang="zh-CN" altLang="en-US" sz="900">
                <a:solidFill>
                  <a:schemeClr val="bg1"/>
                </a:solidFill>
                <a:latin typeface="微软雅黑" panose="020B0503020204020204" pitchFamily="34" charset="-122"/>
                <a:ea typeface="微软雅黑" panose="020B0503020204020204" pitchFamily="34" charset="-122"/>
              </a:rPr>
              <a:t>别称：古加、高柯</a:t>
            </a:r>
            <a:endParaRPr lang="en-US" altLang="zh-CN" sz="900">
              <a:solidFill>
                <a:schemeClr val="bg1"/>
              </a:solidFill>
              <a:latin typeface="微软雅黑" panose="020B0503020204020204" pitchFamily="34" charset="-122"/>
              <a:ea typeface="微软雅黑" panose="020B0503020204020204" pitchFamily="34" charset="-122"/>
            </a:endParaRPr>
          </a:p>
          <a:p>
            <a:pPr algn="just">
              <a:lnSpc>
                <a:spcPct val="200000"/>
              </a:lnSpc>
            </a:pPr>
            <a:r>
              <a:rPr lang="zh-CN" altLang="en-US" sz="900">
                <a:solidFill>
                  <a:schemeClr val="bg1"/>
                </a:solidFill>
                <a:latin typeface="微软雅黑" panose="020B0503020204020204" pitchFamily="34" charset="-122"/>
                <a:ea typeface="微软雅黑" panose="020B0503020204020204" pitchFamily="34" charset="-122"/>
              </a:rPr>
              <a:t>界：植物界</a:t>
            </a:r>
            <a:endParaRPr lang="en-US" altLang="zh-CN" sz="900">
              <a:solidFill>
                <a:schemeClr val="bg1"/>
              </a:solidFill>
              <a:latin typeface="微软雅黑" panose="020B0503020204020204" pitchFamily="34" charset="-122"/>
              <a:ea typeface="微软雅黑" panose="020B0503020204020204" pitchFamily="34" charset="-122"/>
            </a:endParaRPr>
          </a:p>
          <a:p>
            <a:pPr algn="just">
              <a:lnSpc>
                <a:spcPct val="200000"/>
              </a:lnSpc>
            </a:pPr>
            <a:r>
              <a:rPr lang="zh-CN" altLang="en-US" sz="900">
                <a:solidFill>
                  <a:schemeClr val="bg1"/>
                </a:solidFill>
                <a:latin typeface="微软雅黑" panose="020B0503020204020204" pitchFamily="34" charset="-122"/>
                <a:ea typeface="微软雅黑" panose="020B0503020204020204" pitchFamily="34" charset="-122"/>
              </a:rPr>
              <a:t>纲：双子叶植物纲</a:t>
            </a:r>
            <a:endParaRPr lang="en-US" altLang="zh-CN" sz="900">
              <a:solidFill>
                <a:schemeClr val="bg1"/>
              </a:solidFill>
              <a:latin typeface="微软雅黑" panose="020B0503020204020204" pitchFamily="34" charset="-122"/>
              <a:ea typeface="微软雅黑" panose="020B0503020204020204" pitchFamily="34" charset="-122"/>
            </a:endParaRPr>
          </a:p>
          <a:p>
            <a:pPr algn="just">
              <a:lnSpc>
                <a:spcPct val="200000"/>
              </a:lnSpc>
            </a:pPr>
            <a:r>
              <a:rPr lang="zh-CN" altLang="en-US" sz="900">
                <a:solidFill>
                  <a:schemeClr val="bg1"/>
                </a:solidFill>
                <a:latin typeface="微软雅黑" panose="020B0503020204020204" pitchFamily="34" charset="-122"/>
                <a:ea typeface="微软雅黑" panose="020B0503020204020204" pitchFamily="34" charset="-122"/>
              </a:rPr>
              <a:t>亚纲：原始花被亚纲</a:t>
            </a:r>
            <a:endParaRPr lang="en-US" altLang="zh-CN" sz="900">
              <a:solidFill>
                <a:schemeClr val="bg1"/>
              </a:solidFill>
              <a:latin typeface="微软雅黑" panose="020B0503020204020204" pitchFamily="34" charset="-122"/>
              <a:ea typeface="微软雅黑" panose="020B0503020204020204" pitchFamily="34" charset="-122"/>
            </a:endParaRPr>
          </a:p>
          <a:p>
            <a:pPr algn="just">
              <a:lnSpc>
                <a:spcPct val="200000"/>
              </a:lnSpc>
            </a:pPr>
            <a:r>
              <a:rPr lang="zh-CN" altLang="en-US" sz="900">
                <a:solidFill>
                  <a:schemeClr val="bg1"/>
                </a:solidFill>
                <a:latin typeface="微软雅黑" panose="020B0503020204020204" pitchFamily="34" charset="-122"/>
                <a:ea typeface="微软雅黑" panose="020B0503020204020204" pitchFamily="34" charset="-122"/>
              </a:rPr>
              <a:t>属：古柯属</a:t>
            </a:r>
            <a:endParaRPr lang="en-US" altLang="zh-CN" sz="900">
              <a:solidFill>
                <a:schemeClr val="bg1"/>
              </a:solidFill>
              <a:latin typeface="微软雅黑" panose="020B0503020204020204" pitchFamily="34" charset="-122"/>
              <a:ea typeface="微软雅黑" panose="020B0503020204020204" pitchFamily="34" charset="-122"/>
            </a:endParaRPr>
          </a:p>
          <a:p>
            <a:pPr algn="just">
              <a:lnSpc>
                <a:spcPct val="200000"/>
              </a:lnSpc>
            </a:pPr>
            <a:r>
              <a:rPr lang="zh-CN" altLang="en-US" sz="900">
                <a:solidFill>
                  <a:schemeClr val="bg1"/>
                </a:solidFill>
                <a:latin typeface="微软雅黑" panose="020B0503020204020204" pitchFamily="34" charset="-122"/>
                <a:ea typeface="微软雅黑" panose="020B0503020204020204" pitchFamily="34" charset="-122"/>
              </a:rPr>
              <a:t>种：古柯</a:t>
            </a:r>
            <a:endParaRPr lang="en-US" altLang="zh-CN" sz="900">
              <a:solidFill>
                <a:schemeClr val="bg1"/>
              </a:solidFill>
              <a:latin typeface="微软雅黑" panose="020B0503020204020204" pitchFamily="34" charset="-122"/>
              <a:ea typeface="微软雅黑" panose="020B0503020204020204" pitchFamily="34" charset="-122"/>
            </a:endParaRPr>
          </a:p>
        </p:txBody>
      </p:sp>
      <p:cxnSp>
        <p:nvCxnSpPr>
          <p:cNvPr id="10" name="直接连接符 9"/>
          <p:cNvCxnSpPr/>
          <p:nvPr/>
        </p:nvCxnSpPr>
        <p:spPr>
          <a:xfrm>
            <a:off x="6784032" y="1426147"/>
            <a:ext cx="1440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a:off x="6784032" y="1698365"/>
            <a:ext cx="1440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6784032" y="1970583"/>
            <a:ext cx="1440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a:off x="6784032" y="2242801"/>
            <a:ext cx="1440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6784032" y="2515019"/>
            <a:ext cx="1440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6784032" y="2787237"/>
            <a:ext cx="1440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a:off x="6784032" y="3059455"/>
            <a:ext cx="1440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8" name="标题 1"/>
          <p:cNvSpPr txBox="1"/>
          <p:nvPr/>
        </p:nvSpPr>
        <p:spPr>
          <a:xfrm>
            <a:off x="1639614" y="417394"/>
            <a:ext cx="897846" cy="369332"/>
          </a:xfrm>
          <a:prstGeom prst="rect">
            <a:avLst/>
          </a:prstGeom>
        </p:spPr>
        <p:txBody>
          <a:bodyPr vert="horz" wrap="square" lIns="0" tIns="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nSpc>
                <a:spcPct val="100000"/>
              </a:lnSpc>
            </a:pPr>
            <a:r>
              <a:rPr lang="zh-CN" altLang="en-US" sz="2400" b="1">
                <a:solidFill>
                  <a:schemeClr val="bg1"/>
                </a:solidFill>
                <a:latin typeface="微软雅黑" panose="020B0503020204020204" pitchFamily="34" charset="-122"/>
                <a:ea typeface="微软雅黑" panose="020B0503020204020204" pitchFamily="34" charset="-122"/>
              </a:rPr>
              <a:t>古 柯</a:t>
            </a:r>
          </a:p>
        </p:txBody>
      </p:sp>
      <p:pic>
        <p:nvPicPr>
          <p:cNvPr id="2" name="图片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99948" y="1147634"/>
            <a:ext cx="2511932" cy="1674621"/>
          </a:xfrm>
          <a:prstGeom prst="rect">
            <a:avLst/>
          </a:prstGeom>
        </p:spPr>
      </p:pic>
      <p:pic>
        <p:nvPicPr>
          <p:cNvPr id="3" name="图片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909060" y="1148952"/>
            <a:ext cx="2231071" cy="1673303"/>
          </a:xfrm>
          <a:prstGeom prst="rect">
            <a:avLst/>
          </a:prstGeom>
        </p:spPr>
      </p:pic>
    </p:spTree>
  </p:cSld>
  <p:clrMapOvr>
    <a:masterClrMapping/>
  </p:clrMapOvr>
  <p:transition spd="slow" advClick="0" advTm="3000">
    <p:fade/>
  </p:transition>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ISPRING_PRESENTATION_TITLE" val="卡通黑板风珍爱生命拒绝毒品国际禁毒日禁毒教育宣传PPT模板"/>
</p:tagLst>
</file>

<file path=ppt/tags/tag10.xml><?xml version="1.0" encoding="utf-8"?>
<p:tagLst xmlns:a="http://schemas.openxmlformats.org/drawingml/2006/main" xmlns:r="http://schemas.openxmlformats.org/officeDocument/2006/relationships" xmlns:p="http://schemas.openxmlformats.org/presentationml/2006/main">
  <p:tag name="PA" val="v4.3.3"/>
</p:tagLst>
</file>

<file path=ppt/tags/tag11.xml><?xml version="1.0" encoding="utf-8"?>
<p:tagLst xmlns:a="http://schemas.openxmlformats.org/drawingml/2006/main" xmlns:r="http://schemas.openxmlformats.org/officeDocument/2006/relationships" xmlns:p="http://schemas.openxmlformats.org/presentationml/2006/main">
  <p:tag name="PA" val="v4.3.3"/>
</p:tagLst>
</file>

<file path=ppt/tags/tag12.xml><?xml version="1.0" encoding="utf-8"?>
<p:tagLst xmlns:a="http://schemas.openxmlformats.org/drawingml/2006/main" xmlns:r="http://schemas.openxmlformats.org/officeDocument/2006/relationships" xmlns:p="http://schemas.openxmlformats.org/presentationml/2006/main">
  <p:tag name="PA" val="v4.3.3"/>
</p:tagLst>
</file>

<file path=ppt/tags/tag13.xml><?xml version="1.0" encoding="utf-8"?>
<p:tagLst xmlns:a="http://schemas.openxmlformats.org/drawingml/2006/main" xmlns:r="http://schemas.openxmlformats.org/officeDocument/2006/relationships" xmlns:p="http://schemas.openxmlformats.org/presentationml/2006/main">
  <p:tag name="PA" val="v4.3.3"/>
</p:tagLst>
</file>

<file path=ppt/tags/tag2.xml><?xml version="1.0" encoding="utf-8"?>
<p:tagLst xmlns:a="http://schemas.openxmlformats.org/drawingml/2006/main" xmlns:r="http://schemas.openxmlformats.org/officeDocument/2006/relationships" xmlns:p="http://schemas.openxmlformats.org/presentationml/2006/main">
  <p:tag name="PA" val="v4.3.3"/>
</p:tagLst>
</file>

<file path=ppt/tags/tag3.xml><?xml version="1.0" encoding="utf-8"?>
<p:tagLst xmlns:a="http://schemas.openxmlformats.org/drawingml/2006/main" xmlns:r="http://schemas.openxmlformats.org/officeDocument/2006/relationships" xmlns:p="http://schemas.openxmlformats.org/presentationml/2006/main">
  <p:tag name="PA" val="v4.3.3"/>
</p:tagLst>
</file>

<file path=ppt/tags/tag4.xml><?xml version="1.0" encoding="utf-8"?>
<p:tagLst xmlns:a="http://schemas.openxmlformats.org/drawingml/2006/main" xmlns:r="http://schemas.openxmlformats.org/officeDocument/2006/relationships" xmlns:p="http://schemas.openxmlformats.org/presentationml/2006/main">
  <p:tag name="PA" val="v4.3.3"/>
</p:tagLst>
</file>

<file path=ppt/tags/tag5.xml><?xml version="1.0" encoding="utf-8"?>
<p:tagLst xmlns:a="http://schemas.openxmlformats.org/drawingml/2006/main" xmlns:r="http://schemas.openxmlformats.org/officeDocument/2006/relationships" xmlns:p="http://schemas.openxmlformats.org/presentationml/2006/main">
  <p:tag name="PA" val="v4.3.3"/>
</p:tagLst>
</file>

<file path=ppt/tags/tag6.xml><?xml version="1.0" encoding="utf-8"?>
<p:tagLst xmlns:a="http://schemas.openxmlformats.org/drawingml/2006/main" xmlns:r="http://schemas.openxmlformats.org/officeDocument/2006/relationships" xmlns:p="http://schemas.openxmlformats.org/presentationml/2006/main">
  <p:tag name="PA" val="v4.3.3"/>
</p:tagLst>
</file>

<file path=ppt/tags/tag7.xml><?xml version="1.0" encoding="utf-8"?>
<p:tagLst xmlns:a="http://schemas.openxmlformats.org/drawingml/2006/main" xmlns:r="http://schemas.openxmlformats.org/officeDocument/2006/relationships" xmlns:p="http://schemas.openxmlformats.org/presentationml/2006/main">
  <p:tag name="PA" val="v4.3.3"/>
</p:tagLst>
</file>

<file path=ppt/tags/tag8.xml><?xml version="1.0" encoding="utf-8"?>
<p:tagLst xmlns:a="http://schemas.openxmlformats.org/drawingml/2006/main" xmlns:r="http://schemas.openxmlformats.org/officeDocument/2006/relationships" xmlns:p="http://schemas.openxmlformats.org/presentationml/2006/main">
  <p:tag name="PA" val="v4.3.3"/>
</p:tagLst>
</file>

<file path=ppt/tags/tag9.xml><?xml version="1.0" encoding="utf-8"?>
<p:tagLst xmlns:a="http://schemas.openxmlformats.org/drawingml/2006/main" xmlns:r="http://schemas.openxmlformats.org/officeDocument/2006/relationships" xmlns:p="http://schemas.openxmlformats.org/presentationml/2006/main">
  <p:tag name="PA" val="v4.3.3"/>
</p:tagLst>
</file>

<file path=ppt/theme/theme1.xml><?xml version="1.0" encoding="utf-8"?>
<a:theme xmlns:a="http://schemas.openxmlformats.org/drawingml/2006/main" name="第一PPT模板网-WWW.1PPT.COM">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2395</Words>
  <Application>Microsoft Office PowerPoint</Application>
  <PresentationFormat>全屏显示(16:9)</PresentationFormat>
  <Paragraphs>195</Paragraphs>
  <Slides>28</Slides>
  <Notes>28</Notes>
  <HiddenSlides>0</HiddenSlides>
  <MMClips>0</MMClips>
  <ScaleCrop>false</ScaleCrop>
  <HeadingPairs>
    <vt:vector size="6" baseType="variant">
      <vt:variant>
        <vt:lpstr>已用的字体</vt:lpstr>
      </vt:variant>
      <vt:variant>
        <vt:i4>10</vt:i4>
      </vt:variant>
      <vt:variant>
        <vt:lpstr>主题</vt:lpstr>
      </vt:variant>
      <vt:variant>
        <vt:i4>2</vt:i4>
      </vt:variant>
      <vt:variant>
        <vt:lpstr>幻灯片标题</vt:lpstr>
      </vt:variant>
      <vt:variant>
        <vt:i4>28</vt:i4>
      </vt:variant>
    </vt:vector>
  </HeadingPairs>
  <TitlesOfParts>
    <vt:vector size="40" baseType="lpstr">
      <vt:lpstr>Meiryo</vt:lpstr>
      <vt:lpstr>阿里巴巴普惠体 H</vt:lpstr>
      <vt:lpstr>宋体</vt:lpstr>
      <vt:lpstr>微软雅黑</vt:lpstr>
      <vt:lpstr>字魂59号-创粗黑</vt:lpstr>
      <vt:lpstr>Arial</vt:lpstr>
      <vt:lpstr>Calibri</vt:lpstr>
      <vt:lpstr>Calibri Light</vt:lpstr>
      <vt:lpstr>Century Gothic</vt:lpstr>
      <vt:lpstr>Impact</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3</cp:revision>
  <cp:lastPrinted>2022-01-16T23:37:37Z</cp:lastPrinted>
  <dcterms:created xsi:type="dcterms:W3CDTF">2022-01-16T23:37:37Z</dcterms:created>
  <dcterms:modified xsi:type="dcterms:W3CDTF">2023-03-30T09:42:11Z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