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6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7.xml" ContentType="application/vnd.openxmlformats-officedocument.presentationml.tags+xml"/>
  <Override PartName="/ppt/notesSlides/notesSlide14.xml" ContentType="application/vnd.openxmlformats-officedocument.presentationml.notesSlide+xml"/>
  <Override PartName="/ppt/tags/tag8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72" r:id="rId2"/>
    <p:sldMasterId id="2147483660" r:id="rId3"/>
    <p:sldMasterId id="2147483684" r:id="rId4"/>
  </p:sldMasterIdLst>
  <p:notesMasterIdLst>
    <p:notesMasterId r:id="rId32"/>
  </p:notesMasterIdLst>
  <p:sldIdLst>
    <p:sldId id="322" r:id="rId5"/>
    <p:sldId id="323" r:id="rId6"/>
    <p:sldId id="293" r:id="rId7"/>
    <p:sldId id="302" r:id="rId8"/>
    <p:sldId id="336" r:id="rId9"/>
    <p:sldId id="358" r:id="rId10"/>
    <p:sldId id="338" r:id="rId11"/>
    <p:sldId id="339" r:id="rId12"/>
    <p:sldId id="340" r:id="rId13"/>
    <p:sldId id="359" r:id="rId14"/>
    <p:sldId id="342" r:id="rId15"/>
    <p:sldId id="346" r:id="rId16"/>
    <p:sldId id="347" r:id="rId17"/>
    <p:sldId id="348" r:id="rId18"/>
    <p:sldId id="301" r:id="rId19"/>
    <p:sldId id="328" r:id="rId20"/>
    <p:sldId id="360" r:id="rId21"/>
    <p:sldId id="329" r:id="rId22"/>
    <p:sldId id="332" r:id="rId23"/>
    <p:sldId id="333" r:id="rId24"/>
    <p:sldId id="353" r:id="rId25"/>
    <p:sldId id="361" r:id="rId26"/>
    <p:sldId id="279" r:id="rId27"/>
    <p:sldId id="278" r:id="rId28"/>
    <p:sldId id="280" r:id="rId29"/>
    <p:sldId id="362" r:id="rId30"/>
    <p:sldId id="363" r:id="rId31"/>
  </p:sldIdLst>
  <p:sldSz cx="9144000" cy="5143500" type="screen16x9"/>
  <p:notesSz cx="6858000" cy="9144000"/>
  <p:custDataLst>
    <p:tags r:id="rId3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F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=""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9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70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gs" Target="tags/tag1.xml"/><Relationship Id="rId38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8F140-0AC7-4CEA-85EB-E6ED3D846D19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B8F3F-C6DA-45F4-B03B-3495E6F7FD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5219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2587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90207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4890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161469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4489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691961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44650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57888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77676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610012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5872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3858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0554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0421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9777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0587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94274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495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9B8F3F-C6DA-45F4-B03B-3495E6F7FDF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1358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8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50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33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8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6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58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68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14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7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8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35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6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417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50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33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880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567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58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68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14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7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8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558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35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417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50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2336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3177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820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5505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37088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0293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31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968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1964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5585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85920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9241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70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145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278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78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358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4177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Picture 2" descr="E:\其他工作\【策    划】\兼职 我图网\觅知网\9.17垃圾分类\垃圾分类\64.jpg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826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6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6D20B-58F2-4891-B7F1-A5E9C09792B2}" type="datetimeFigureOut">
              <a:rPr lang="zh-CN" altLang="en-US" smtClean="0"/>
              <a:t>2023/4/1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5AE3C-B112-4000-9214-345DE92A36A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60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2023/4/1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68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5.xml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jpeg"/><Relationship Id="rId4" Type="http://schemas.openxmlformats.org/officeDocument/2006/relationships/image" Target="../media/image2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6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Relationship Id="rId5" Type="http://schemas.openxmlformats.org/officeDocument/2006/relationships/image" Target="../media/image36.png"/><Relationship Id="rId4" Type="http://schemas.openxmlformats.org/officeDocument/2006/relationships/image" Target="../media/image4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gif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0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55211" y="1450195"/>
            <a:ext cx="4188787" cy="3693306"/>
          </a:xfrm>
          <a:prstGeom prst="rect">
            <a:avLst/>
          </a:prstGeom>
          <a:noFill/>
        </p:spPr>
      </p:pic>
      <p:pic>
        <p:nvPicPr>
          <p:cNvPr id="7" name="PA_图片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3284DB-3D23-44A2-8ACF-0B8E0FD5053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249155" flipH="1">
            <a:off x="66885" y="28594"/>
            <a:ext cx="1210474" cy="121047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39A6D8-0F6D-419E-84CA-E6FCFE309B53}"/>
              </a:ext>
            </a:extLst>
          </p:cNvPr>
          <p:cNvSpPr/>
          <p:nvPr/>
        </p:nvSpPr>
        <p:spPr>
          <a:xfrm>
            <a:off x="2" y="1306893"/>
            <a:ext cx="6530452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CN" altLang="en-US" sz="4400" b="1" dirty="0">
                <a:latin typeface="+mn-ea"/>
                <a:sym typeface="Arial"/>
              </a:rPr>
              <a:t>环境保护  爱护家园</a:t>
            </a:r>
            <a:endParaRPr lang="zh-CN" altLang="en-US" sz="4400" b="1" dirty="0">
              <a:latin typeface="+mn-e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  <p:cond evt="onBegin" delay="0">
                          <p:tn val="9"/>
                        </p:cond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552B51-7BE4-4DFD-9A28-F08D8DEFA99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450"/>
            <a:ext cx="9244315" cy="497205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304692" y="2111672"/>
            <a:ext cx="4719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n-ea"/>
                <a:sym typeface="Arial"/>
              </a:rPr>
              <a:t>我们现实中的环境问题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15160" y="2014219"/>
            <a:ext cx="1023478" cy="90279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6000">
                <a:latin typeface="Arial"/>
                <a:ea typeface="微软雅黑"/>
                <a:cs typeface="+mn-ea"/>
                <a:sym typeface="Arial"/>
              </a:rPr>
              <a:t>3</a:t>
            </a:r>
            <a:endParaRPr lang="zh-CN" altLang="en-US" sz="6000">
              <a:latin typeface="Arial"/>
              <a:ea typeface="微软雅黑"/>
              <a:cs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60897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311CED3-92BF-4659-9840-B2BA0417AA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62696" y="1159515"/>
            <a:ext cx="2528185" cy="209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97DBD4-009A-422E-9DF2-9AE578EDC9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272431" y="1771153"/>
            <a:ext cx="2628513" cy="21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78B33FB-94EE-4BC6-A969-A4907491E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225" y="4222432"/>
            <a:ext cx="4801314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3000" b="1">
                <a:solidFill>
                  <a:srgbClr val="007033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难道就不能放到垃圾桶吗？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5802929-4D36-41FE-BD98-614CEFC1D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99060" y="3373120"/>
            <a:ext cx="2528185" cy="1698624"/>
          </a:xfrm>
          <a:prstGeom prst="rect">
            <a:avLst/>
          </a:prstGeom>
          <a:noFill/>
        </p:spPr>
      </p:pic>
      <p:pic>
        <p:nvPicPr>
          <p:cNvPr id="7" name="Picture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4483B6-E87F-476E-91A3-E888C8D303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164580" y="733183"/>
            <a:ext cx="2738602" cy="2147174"/>
          </a:xfrm>
          <a:prstGeom prst="rect">
            <a:avLst/>
          </a:prstGeom>
        </p:spPr>
      </p:pic>
      <p:grpSp>
        <p:nvGrpSpPr>
          <p:cNvPr id="12" name="Group 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9A46AB2-70FF-485E-ABD6-AA000C6F0E5A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13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ED5BC5F-3A97-4FB6-8AC9-62B66D5C649B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4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E6BE48-0379-4800-95C7-BFF2A48AB0F3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5" name="TextBox 9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9E734F2-E49F-4035-9EB4-44475F140C09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我们现实中的环境问题</a:t>
            </a:r>
          </a:p>
        </p:txBody>
      </p:sp>
    </p:spTree>
    <p:extLst>
      <p:ext uri="{BB962C8B-B14F-4D97-AF65-F5344CB8AC3E}">
        <p14:creationId xmlns:p14="http://schemas.microsoft.com/office/powerpoint/2010/main" val="80374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15AA5F7-8AA0-422F-8C19-C7F73FF6BC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591" y="904557"/>
            <a:ext cx="460795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007033"/>
                </a:solidFill>
                <a:latin typeface="Arial"/>
                <a:ea typeface="微软雅黑"/>
                <a:cs typeface="+mn-ea"/>
              </a:rPr>
              <a:t>1.</a:t>
            </a:r>
            <a:r>
              <a:rPr lang="zh-CN" altLang="en-US" sz="2400" b="1">
                <a:solidFill>
                  <a:srgbClr val="007033"/>
                </a:solidFill>
                <a:latin typeface="Arial"/>
                <a:ea typeface="微软雅黑"/>
                <a:cs typeface="+mn-ea"/>
              </a:rPr>
              <a:t>国民素质太低</a:t>
            </a:r>
          </a:p>
        </p:txBody>
      </p:sp>
      <p:pic>
        <p:nvPicPr>
          <p:cNvPr id="16387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7ABB3E2-6B36-4F29-B3E9-BDA018B38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9008" y="1507906"/>
            <a:ext cx="3123009" cy="224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3B7CD9-517B-464F-96CC-3A965A738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06486" y="1507905"/>
            <a:ext cx="3288506" cy="224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FB17B3-1089-44D6-9953-DFECC0AF2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804" y="4683919"/>
            <a:ext cx="248483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350">
              <a:latin typeface="Arial" panose="020B0604020202020204" pitchFamily="34" charset="0"/>
            </a:endParaRPr>
          </a:p>
        </p:txBody>
      </p:sp>
      <p:sp>
        <p:nvSpPr>
          <p:cNvPr id="16390" name="TextBox 9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844FAAB-E5AB-4818-B0A2-9A0F2A7D9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5523" y="3987839"/>
            <a:ext cx="34504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海南三亚大东海景区长达</a:t>
            </a:r>
            <a:r>
              <a:rPr lang="en-US" altLang="zh-CN" sz="1200">
                <a:latin typeface="微软雅黑" panose="020B0503020204020204" pitchFamily="34" charset="-122"/>
                <a:ea typeface="微软雅黑" panose="020B0503020204020204" pitchFamily="34" charset="-122"/>
              </a:rPr>
              <a:t>2.8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公里的海岸线长，遍布</a:t>
            </a:r>
            <a:r>
              <a:rPr lang="en-US" altLang="zh-CN" sz="1200">
                <a:latin typeface="微软雅黑" panose="020B0503020204020204" pitchFamily="34" charset="-122"/>
                <a:ea typeface="微软雅黑" panose="020B0503020204020204" pitchFamily="34" charset="-122"/>
              </a:rPr>
              <a:t>50</a:t>
            </a: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吨生活垃圾</a:t>
            </a:r>
          </a:p>
        </p:txBody>
      </p:sp>
      <p:sp>
        <p:nvSpPr>
          <p:cNvPr id="16391" name="矩形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8A3DB9B-285E-4652-828B-39C8A186D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207" y="3941672"/>
            <a:ext cx="28007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200">
                <a:latin typeface="微软雅黑" panose="020B0503020204020204" pitchFamily="34" charset="-122"/>
                <a:ea typeface="微软雅黑" panose="020B0503020204020204" pitchFamily="34" charset="-122"/>
              </a:rPr>
              <a:t>八达岭长城上游客丢弃的垃圾随处可见</a:t>
            </a:r>
          </a:p>
        </p:txBody>
      </p:sp>
      <p:grpSp>
        <p:nvGrpSpPr>
          <p:cNvPr id="8" name="Group 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E20051C-EF07-4DEC-A335-8879F8A6A4E3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9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018D851-398D-4C58-89E3-A757CF131997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0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D515CAA-613A-4E60-AB3B-79F85D5C2D55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1" name="TextBox 9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491731D-4CA7-4B7F-91F5-64DAEF664E38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我们现实中的环境问题</a:t>
            </a:r>
          </a:p>
        </p:txBody>
      </p:sp>
    </p:spTree>
    <p:extLst>
      <p:ext uri="{BB962C8B-B14F-4D97-AF65-F5344CB8AC3E}">
        <p14:creationId xmlns:p14="http://schemas.microsoft.com/office/powerpoint/2010/main" val="3242472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6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AEF9DF-B96E-447C-BA92-DC7C3790E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067" y="872470"/>
            <a:ext cx="57245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007033"/>
                </a:solidFill>
                <a:latin typeface="Arial"/>
                <a:ea typeface="微软雅黑"/>
                <a:cs typeface="+mn-ea"/>
              </a:rPr>
              <a:t>2.</a:t>
            </a:r>
            <a:r>
              <a:rPr lang="zh-CN" altLang="en-US" sz="2400" b="1">
                <a:solidFill>
                  <a:srgbClr val="007033"/>
                </a:solidFill>
                <a:latin typeface="Arial"/>
                <a:ea typeface="微软雅黑"/>
                <a:cs typeface="+mn-ea"/>
              </a:rPr>
              <a:t>无视清洁工人的劳动成果</a:t>
            </a:r>
          </a:p>
        </p:txBody>
      </p:sp>
      <p:sp>
        <p:nvSpPr>
          <p:cNvPr id="17411" name="TextBox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14955A-0CEA-4393-BDF9-89008C71E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804" y="4683919"/>
            <a:ext cx="248483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350">
              <a:latin typeface="Arial" panose="020B0604020202020204" pitchFamily="34" charset="0"/>
            </a:endParaRPr>
          </a:p>
        </p:txBody>
      </p:sp>
      <p:pic>
        <p:nvPicPr>
          <p:cNvPr id="17412" name="图片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2EEED1-2738-41F3-8CA7-486C9E7A7A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486"/>
          <a:stretch>
            <a:fillRect/>
          </a:stretch>
        </p:blipFill>
        <p:spPr bwMode="auto">
          <a:xfrm>
            <a:off x="926408" y="1552973"/>
            <a:ext cx="3409950" cy="224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6C98BF-9710-4A42-A7CE-F38100A653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167211" y="1563847"/>
            <a:ext cx="3050381" cy="2245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TextBox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CAD9B2-A667-49A4-A624-B4A39FA0C6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5465" y="4086364"/>
            <a:ext cx="439793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1800">
                <a:latin typeface="微软雅黑" panose="020B0503020204020204" pitchFamily="34" charset="-122"/>
                <a:ea typeface="微软雅黑" panose="020B0503020204020204" pitchFamily="34" charset="-122"/>
              </a:rPr>
              <a:t>长假成清洁工人的噩梦</a:t>
            </a:r>
          </a:p>
        </p:txBody>
      </p:sp>
      <p:grpSp>
        <p:nvGrpSpPr>
          <p:cNvPr id="7" name="Group 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4C55BF-A34C-4B72-8FFB-B67117E782A8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8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FA3A985-2F45-4F25-B8BD-66285F35C581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9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22AD35F-D78F-450E-B007-D8C58C10E29A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0" name="TextBox 9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106EA6F-5B40-4D65-B0D3-1CC967948A88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我们现实中的环境问题</a:t>
            </a:r>
          </a:p>
        </p:txBody>
      </p:sp>
    </p:spTree>
    <p:extLst>
      <p:ext uri="{BB962C8B-B14F-4D97-AF65-F5344CB8AC3E}">
        <p14:creationId xmlns:p14="http://schemas.microsoft.com/office/powerpoint/2010/main" val="106242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E3147EA-21D2-46BB-9F02-2D6923813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4850" y="800105"/>
            <a:ext cx="201429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zh-CN" sz="2400" b="1">
                <a:solidFill>
                  <a:srgbClr val="007033"/>
                </a:solidFill>
                <a:latin typeface="Arial"/>
                <a:ea typeface="微软雅黑"/>
                <a:cs typeface="+mn-ea"/>
              </a:rPr>
              <a:t>3.</a:t>
            </a:r>
            <a:r>
              <a:rPr lang="zh-CN" altLang="en-US" sz="2400" b="1">
                <a:solidFill>
                  <a:srgbClr val="007033"/>
                </a:solidFill>
                <a:latin typeface="Arial"/>
                <a:ea typeface="微软雅黑"/>
                <a:cs typeface="+mn-ea"/>
              </a:rPr>
              <a:t>缺乏公德心 </a:t>
            </a:r>
          </a:p>
        </p:txBody>
      </p:sp>
      <p:sp>
        <p:nvSpPr>
          <p:cNvPr id="18435" name="TextBox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8320166-FD27-4C1F-AB13-9B0A5020E4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804" y="4683919"/>
            <a:ext cx="248483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350">
              <a:latin typeface="Arial" panose="020B0604020202020204" pitchFamily="34" charset="0"/>
            </a:endParaRPr>
          </a:p>
        </p:txBody>
      </p:sp>
      <p:pic>
        <p:nvPicPr>
          <p:cNvPr id="18436" name="图片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8A24AF8-63F7-45EA-95DF-6D78310C6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1184927" y="1476081"/>
            <a:ext cx="3929063" cy="2607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342" name="组合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7192108-ADB8-4A9F-A0EF-FAB4C8E48B53}"/>
              </a:ext>
            </a:extLst>
          </p:cNvPr>
          <p:cNvGrpSpPr/>
          <p:nvPr/>
        </p:nvGrpSpPr>
        <p:grpSpPr>
          <a:xfrm>
            <a:off x="4366023" y="1470661"/>
            <a:ext cx="3406401" cy="906780"/>
            <a:chOff x="0" y="0"/>
            <a:chExt cx="4752475" cy="1267351"/>
          </a:xfrm>
        </p:grpSpPr>
        <p:sp>
          <p:nvSpPr>
            <p:cNvPr id="18439" name="椭圆 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F816FB-9758-4B26-8CE6-53636D132D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439847" cy="1267351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</a:ln>
            <a:effectLst>
              <a:outerShdw dist="20000" dir="5400000" algn="ctr" rotWithShape="0">
                <a:srgbClr val="000000">
                  <a:alpha val="35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en-US" sz="1350">
                <a:solidFill>
                  <a:srgbClr val="000000"/>
                </a:solidFill>
              </a:endParaRPr>
            </a:p>
          </p:txBody>
        </p:sp>
        <p:cxnSp>
          <p:nvCxnSpPr>
            <p:cNvPr id="18440" name="直接箭头连接符 1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71C8705-A27A-48BC-BBAF-BDB4A9BC18D0}"/>
                </a:ext>
              </a:extLst>
            </p:cNvPr>
            <p:cNvCxnSpPr>
              <a:cxnSpLocks noChangeShapeType="1"/>
              <a:stCxn id="18439" idx="6"/>
            </p:cNvCxnSpPr>
            <p:nvPr/>
          </p:nvCxnSpPr>
          <p:spPr bwMode="auto">
            <a:xfrm flipV="1">
              <a:off x="1439847" y="633675"/>
              <a:ext cx="1368411" cy="0"/>
            </a:xfrm>
            <a:prstGeom prst="straightConnector1">
              <a:avLst/>
            </a:prstGeom>
            <a:noFill/>
            <a:ln w="19050">
              <a:solidFill>
                <a:srgbClr val="FF0000"/>
              </a:solidFill>
              <a:rou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8441" name="TextBox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7009F26-0384-45A1-9103-54FD95B1B0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8258" y="341165"/>
              <a:ext cx="1944217" cy="585019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250">
                  <a:solidFill>
                    <a:srgbClr val="FF0000"/>
                  </a:solidFill>
                  <a:latin typeface="Arial" panose="020B0604020202020204" pitchFamily="34" charset="0"/>
                </a:rPr>
                <a:t>熟视无睹</a:t>
              </a:r>
            </a:p>
          </p:txBody>
        </p:sp>
      </p:grpSp>
      <p:grpSp>
        <p:nvGrpSpPr>
          <p:cNvPr id="10" name="Group 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59D2ED6-01C2-4126-85E6-C4847B8B3BE4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11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B5045D0-4147-4B76-B544-700D4D03B032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2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E26F29D-3B64-4CD3-9EBD-8CE0BFEFAE57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3" name="TextBox 9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0791281-CA2A-47A1-9723-A88F3349FDB0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我们现实中的环境问题</a:t>
            </a:r>
          </a:p>
        </p:txBody>
      </p:sp>
    </p:spTree>
    <p:extLst>
      <p:ext uri="{BB962C8B-B14F-4D97-AF65-F5344CB8AC3E}">
        <p14:creationId xmlns:p14="http://schemas.microsoft.com/office/powerpoint/2010/main" val="103387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37300" y="382543"/>
            <a:ext cx="2209800" cy="1419549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梯形 19"/>
          <p:cNvSpPr/>
          <p:nvPr/>
        </p:nvSpPr>
        <p:spPr>
          <a:xfrm>
            <a:off x="673100" y="2479675"/>
            <a:ext cx="2362200" cy="295275"/>
          </a:xfrm>
          <a:prstGeom prst="trapezoid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49775" y="1858125"/>
            <a:ext cx="2197325" cy="1474334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</p:pic>
      <p:pic>
        <p:nvPicPr>
          <p:cNvPr id="5" name="图片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flipH="1">
            <a:off x="6368078" y="3385497"/>
            <a:ext cx="2204422" cy="1370623"/>
          </a:xfrm>
          <a:prstGeom prst="rect">
            <a:avLst/>
          </a:prstGeom>
          <a:noFill/>
          <a:ln w="9525">
            <a:noFill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矩形 11"/>
          <p:cNvSpPr/>
          <p:nvPr/>
        </p:nvSpPr>
        <p:spPr>
          <a:xfrm>
            <a:off x="590920" y="1545005"/>
            <a:ext cx="22383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200" dirty="0">
                <a:latin typeface="Arial"/>
                <a:ea typeface="微软雅黑"/>
                <a:cs typeface="+mn-ea"/>
                <a:sym typeface="Arial"/>
              </a:rPr>
              <a:t>       由于废旧塑料包装物（聚乙烯、聚氯乙烯、聚苯乙烯等）大多呈白色，因此造成的环境污染被称为“白色污染。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3399999" y="1549287"/>
            <a:ext cx="2419350" cy="505610"/>
            <a:chOff x="6419850" y="2169234"/>
            <a:chExt cx="2419350" cy="505610"/>
          </a:xfrm>
        </p:grpSpPr>
        <p:sp>
          <p:nvSpPr>
            <p:cNvPr id="21" name="梯形 20"/>
            <p:cNvSpPr/>
            <p:nvPr/>
          </p:nvSpPr>
          <p:spPr>
            <a:xfrm>
              <a:off x="6419850" y="2171700"/>
              <a:ext cx="2419350" cy="295275"/>
            </a:xfrm>
            <a:prstGeom prst="trapezoid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7" name="梯形 16"/>
            <p:cNvSpPr/>
            <p:nvPr/>
          </p:nvSpPr>
          <p:spPr>
            <a:xfrm flipV="1">
              <a:off x="6503333" y="2169234"/>
              <a:ext cx="2226834" cy="505610"/>
            </a:xfrm>
            <a:prstGeom prst="trapezoid">
              <a:avLst>
                <a:gd name="adj" fmla="val 16489"/>
              </a:avLst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713758" y="2233782"/>
              <a:ext cx="180181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2000" dirty="0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洋垃圾污染</a:t>
              </a:r>
            </a:p>
          </p:txBody>
        </p:sp>
      </p:grpSp>
      <p:sp>
        <p:nvSpPr>
          <p:cNvPr id="18" name="梯形 17"/>
          <p:cNvSpPr/>
          <p:nvPr/>
        </p:nvSpPr>
        <p:spPr>
          <a:xfrm flipV="1">
            <a:off x="736750" y="2481916"/>
            <a:ext cx="2226834" cy="505610"/>
          </a:xfrm>
          <a:prstGeom prst="trapezoid">
            <a:avLst>
              <a:gd name="adj" fmla="val 16489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grpSp>
        <p:nvGrpSpPr>
          <p:cNvPr id="24" name="组合 23"/>
          <p:cNvGrpSpPr/>
          <p:nvPr/>
        </p:nvGrpSpPr>
        <p:grpSpPr>
          <a:xfrm>
            <a:off x="587375" y="964266"/>
            <a:ext cx="2095500" cy="505610"/>
            <a:chOff x="371475" y="468966"/>
            <a:chExt cx="2095500" cy="505610"/>
          </a:xfrm>
        </p:grpSpPr>
        <p:sp>
          <p:nvSpPr>
            <p:cNvPr id="6" name="梯形 5"/>
            <p:cNvSpPr/>
            <p:nvPr/>
          </p:nvSpPr>
          <p:spPr>
            <a:xfrm>
              <a:off x="371475" y="476250"/>
              <a:ext cx="2095500" cy="295275"/>
            </a:xfrm>
            <a:prstGeom prst="trapezoid">
              <a:avLst/>
            </a:prstGeom>
            <a:solidFill>
              <a:srgbClr val="0070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9" name="梯形 18"/>
            <p:cNvSpPr/>
            <p:nvPr/>
          </p:nvSpPr>
          <p:spPr>
            <a:xfrm flipV="1">
              <a:off x="454175" y="468966"/>
              <a:ext cx="1927075" cy="505610"/>
            </a:xfrm>
            <a:prstGeom prst="trapezoid">
              <a:avLst>
                <a:gd name="adj" fmla="val 16489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86709" y="994633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20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“白色污染</a:t>
            </a:r>
            <a:r>
              <a:rPr lang="zh-CN" altLang="zh-CN" sz="2000" dirty="0" smtClean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”</a:t>
            </a:r>
            <a:endParaRPr lang="zh-CN" altLang="zh-CN" sz="2000" dirty="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99999" y="2145314"/>
            <a:ext cx="2513360" cy="21121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100" dirty="0">
                <a:latin typeface="Arial"/>
                <a:ea typeface="微软雅黑"/>
                <a:cs typeface="+mn-ea"/>
                <a:sym typeface="Arial"/>
              </a:rPr>
              <a:t>          </a:t>
            </a:r>
            <a:r>
              <a:rPr lang="zh-CN" altLang="zh-CN" sz="1100" dirty="0">
                <a:latin typeface="Arial"/>
                <a:ea typeface="微软雅黑"/>
                <a:cs typeface="+mn-ea"/>
                <a:sym typeface="Arial"/>
              </a:rPr>
              <a:t>所谓”洋垃圾“大多数是混杂着大量生活垃圾的工业废料等。在发达国家，处理1吨有毒废物，需要花费400多美元，而向境外倾倒有毒废料只需花几十美元， 甚至还能带来微薄利润。为此，有些为富不仁的洋老板便不择手段向海外转移工业废料。</a:t>
            </a:r>
          </a:p>
          <a:p>
            <a:pPr>
              <a:lnSpc>
                <a:spcPct val="150000"/>
              </a:lnSpc>
            </a:pPr>
            <a:endParaRPr lang="zh-CN" altLang="en-US" sz="1050" dirty="0">
              <a:solidFill>
                <a:srgbClr val="78D00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95493" y="737547"/>
            <a:ext cx="257522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3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垃圾污染的种类</a:t>
            </a:r>
            <a:endParaRPr lang="zh-CN" altLang="en-US" sz="2300">
              <a:solidFill>
                <a:srgbClr val="007033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6900" y="3066020"/>
            <a:ext cx="2552559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>
                <a:latin typeface="Arial"/>
                <a:ea typeface="微软雅黑"/>
                <a:cs typeface="+mn-ea"/>
                <a:sym typeface="Arial"/>
              </a:rPr>
              <a:t>       </a:t>
            </a:r>
            <a:r>
              <a:rPr lang="zh-CN" altLang="zh-CN" sz="1200" dirty="0">
                <a:latin typeface="Arial"/>
                <a:ea typeface="微软雅黑"/>
                <a:cs typeface="+mn-ea"/>
                <a:sym typeface="Arial"/>
              </a:rPr>
              <a:t>废旧电池的危害主要集中在其中所含的少量的重金属上，如铅、汞、镉等。这些有毒物质通过各种途径进入人体内，长期积蓄难以排除，损害神经系统、造血功能和骨骼，甚至可以致癌。 </a:t>
            </a:r>
          </a:p>
          <a:p>
            <a:endParaRPr lang="zh-CN" altLang="en-US" sz="1050" dirty="0">
              <a:solidFill>
                <a:srgbClr val="78D00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993179" y="2525027"/>
            <a:ext cx="190866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zh-CN" altLang="zh-CN" sz="2000" dirty="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废旧电池污染</a:t>
            </a:r>
          </a:p>
        </p:txBody>
      </p:sp>
      <p:grpSp>
        <p:nvGrpSpPr>
          <p:cNvPr id="22" name="Group 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A3A943F-B4BD-467F-96D0-D9A6816FEAB9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23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B4B571-B581-49EB-9487-26861419F140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27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1ED5BE-F7B1-43A1-A369-FB2962D5889D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28" name="TextBox 9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AD940A-5050-4419-A79A-3CD2C15E2D48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我们现实中的环境问题</a:t>
            </a:r>
          </a:p>
        </p:txBody>
      </p:sp>
    </p:spTree>
    <p:extLst>
      <p:ext uri="{BB962C8B-B14F-4D97-AF65-F5344CB8AC3E}">
        <p14:creationId xmlns:p14="http://schemas.microsoft.com/office/powerpoint/2010/main" val="110824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2" grpId="0"/>
      <p:bldP spid="18" grpId="0" animBg="1"/>
      <p:bldP spid="8" grpId="0"/>
      <p:bldP spid="14" grpId="0"/>
      <p:bldP spid="7" grpId="0"/>
      <p:bldP spid="13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86450" y="461580"/>
            <a:ext cx="28098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24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垃圾的处理方法</a:t>
            </a:r>
          </a:p>
        </p:txBody>
      </p:sp>
      <p:sp>
        <p:nvSpPr>
          <p:cNvPr id="84" name="Freeform 5"/>
          <p:cNvSpPr>
            <a:spLocks noChangeArrowheads="1"/>
          </p:cNvSpPr>
          <p:nvPr/>
        </p:nvSpPr>
        <p:spPr bwMode="auto">
          <a:xfrm>
            <a:off x="3160713" y="1727200"/>
            <a:ext cx="2619375" cy="3044825"/>
          </a:xfrm>
          <a:custGeom>
            <a:avLst/>
            <a:gdLst/>
            <a:ahLst/>
            <a:cxnLst>
              <a:cxn ang="0">
                <a:pos x="2880" y="366"/>
              </a:cxn>
              <a:cxn ang="0">
                <a:pos x="2537" y="1873"/>
              </a:cxn>
              <a:cxn ang="0">
                <a:pos x="1824" y="603"/>
              </a:cxn>
              <a:cxn ang="0">
                <a:pos x="1753" y="670"/>
              </a:cxn>
              <a:cxn ang="0">
                <a:pos x="2538" y="2541"/>
              </a:cxn>
              <a:cxn ang="0">
                <a:pos x="2222" y="2790"/>
              </a:cxn>
              <a:cxn ang="0">
                <a:pos x="535" y="1885"/>
              </a:cxn>
              <a:cxn ang="0">
                <a:pos x="376" y="1956"/>
              </a:cxn>
              <a:cxn ang="0">
                <a:pos x="1565" y="2480"/>
              </a:cxn>
              <a:cxn ang="0">
                <a:pos x="2389" y="3537"/>
              </a:cxn>
              <a:cxn ang="0">
                <a:pos x="2135" y="4240"/>
              </a:cxn>
              <a:cxn ang="0">
                <a:pos x="12" y="3875"/>
              </a:cxn>
              <a:cxn ang="0">
                <a:pos x="0" y="4054"/>
              </a:cxn>
              <a:cxn ang="0">
                <a:pos x="2184" y="4580"/>
              </a:cxn>
              <a:cxn ang="0">
                <a:pos x="2243" y="6033"/>
              </a:cxn>
              <a:cxn ang="0">
                <a:pos x="1565" y="6635"/>
              </a:cxn>
              <a:cxn ang="0">
                <a:pos x="908" y="6761"/>
              </a:cxn>
              <a:cxn ang="0">
                <a:pos x="3978" y="6888"/>
              </a:cxn>
              <a:cxn ang="0">
                <a:pos x="4444" y="6786"/>
              </a:cxn>
              <a:cxn ang="0">
                <a:pos x="3990" y="6677"/>
              </a:cxn>
              <a:cxn ang="0">
                <a:pos x="3121" y="6098"/>
              </a:cxn>
              <a:cxn ang="0">
                <a:pos x="3103" y="4773"/>
              </a:cxn>
              <a:cxn ang="0">
                <a:pos x="4614" y="4157"/>
              </a:cxn>
              <a:cxn ang="0">
                <a:pos x="5977" y="4030"/>
              </a:cxn>
              <a:cxn ang="0">
                <a:pos x="5970" y="3829"/>
              </a:cxn>
              <a:cxn ang="0">
                <a:pos x="5710" y="3898"/>
              </a:cxn>
              <a:cxn ang="0">
                <a:pos x="3071" y="4243"/>
              </a:cxn>
              <a:cxn ang="0">
                <a:pos x="3308" y="2959"/>
              </a:cxn>
              <a:cxn ang="0">
                <a:pos x="5462" y="2202"/>
              </a:cxn>
              <a:cxn ang="0">
                <a:pos x="5391" y="2119"/>
              </a:cxn>
              <a:cxn ang="0">
                <a:pos x="3824" y="2471"/>
              </a:cxn>
              <a:cxn ang="0">
                <a:pos x="2916" y="2840"/>
              </a:cxn>
              <a:cxn ang="0">
                <a:pos x="3083" y="2377"/>
              </a:cxn>
              <a:cxn ang="0">
                <a:pos x="4059" y="1013"/>
              </a:cxn>
              <a:cxn ang="0">
                <a:pos x="3418" y="1832"/>
              </a:cxn>
              <a:cxn ang="0">
                <a:pos x="2806" y="2127"/>
              </a:cxn>
              <a:cxn ang="0">
                <a:pos x="2979" y="540"/>
              </a:cxn>
              <a:cxn ang="0">
                <a:pos x="2932" y="1"/>
              </a:cxn>
              <a:cxn ang="0">
                <a:pos x="2785" y="0"/>
              </a:cxn>
            </a:cxnLst>
            <a:rect l="0" t="0" r="r" b="b"/>
            <a:pathLst>
              <a:path w="5977" h="6949">
                <a:moveTo>
                  <a:pt x="2785" y="0"/>
                </a:moveTo>
                <a:cubicBezTo>
                  <a:pt x="2841" y="42"/>
                  <a:pt x="2858" y="134"/>
                  <a:pt x="2880" y="366"/>
                </a:cubicBezTo>
                <a:cubicBezTo>
                  <a:pt x="2910" y="674"/>
                  <a:pt x="2891" y="857"/>
                  <a:pt x="2760" y="1513"/>
                </a:cubicBezTo>
                <a:cubicBezTo>
                  <a:pt x="2638" y="2133"/>
                  <a:pt x="2639" y="2130"/>
                  <a:pt x="2537" y="1873"/>
                </a:cubicBezTo>
                <a:cubicBezTo>
                  <a:pt x="2413" y="1562"/>
                  <a:pt x="2149" y="1060"/>
                  <a:pt x="1997" y="847"/>
                </a:cubicBezTo>
                <a:cubicBezTo>
                  <a:pt x="1912" y="730"/>
                  <a:pt x="1834" y="619"/>
                  <a:pt x="1824" y="603"/>
                </a:cubicBezTo>
                <a:cubicBezTo>
                  <a:pt x="1821" y="599"/>
                  <a:pt x="1822" y="588"/>
                  <a:pt x="1825" y="573"/>
                </a:cubicBezTo>
                <a:cubicBezTo>
                  <a:pt x="1802" y="607"/>
                  <a:pt x="1779" y="639"/>
                  <a:pt x="1753" y="670"/>
                </a:cubicBezTo>
                <a:cubicBezTo>
                  <a:pt x="1818" y="723"/>
                  <a:pt x="2054" y="1118"/>
                  <a:pt x="2190" y="1400"/>
                </a:cubicBezTo>
                <a:cubicBezTo>
                  <a:pt x="2346" y="1724"/>
                  <a:pt x="2539" y="2359"/>
                  <a:pt x="2538" y="2541"/>
                </a:cubicBezTo>
                <a:cubicBezTo>
                  <a:pt x="2537" y="2685"/>
                  <a:pt x="2494" y="2855"/>
                  <a:pt x="2446" y="2903"/>
                </a:cubicBezTo>
                <a:cubicBezTo>
                  <a:pt x="2409" y="2940"/>
                  <a:pt x="2382" y="2926"/>
                  <a:pt x="2222" y="2790"/>
                </a:cubicBezTo>
                <a:cubicBezTo>
                  <a:pt x="1978" y="2584"/>
                  <a:pt x="1756" y="2436"/>
                  <a:pt x="1436" y="2266"/>
                </a:cubicBezTo>
                <a:cubicBezTo>
                  <a:pt x="1187" y="2133"/>
                  <a:pt x="694" y="1925"/>
                  <a:pt x="535" y="1885"/>
                </a:cubicBezTo>
                <a:cubicBezTo>
                  <a:pt x="470" y="1868"/>
                  <a:pt x="435" y="1856"/>
                  <a:pt x="420" y="1823"/>
                </a:cubicBezTo>
                <a:cubicBezTo>
                  <a:pt x="408" y="1868"/>
                  <a:pt x="393" y="1913"/>
                  <a:pt x="376" y="1956"/>
                </a:cubicBezTo>
                <a:cubicBezTo>
                  <a:pt x="383" y="1953"/>
                  <a:pt x="389" y="1951"/>
                  <a:pt x="395" y="1951"/>
                </a:cubicBezTo>
                <a:cubicBezTo>
                  <a:pt x="549" y="1951"/>
                  <a:pt x="1204" y="2247"/>
                  <a:pt x="1565" y="2480"/>
                </a:cubicBezTo>
                <a:cubicBezTo>
                  <a:pt x="1801" y="2632"/>
                  <a:pt x="2168" y="2981"/>
                  <a:pt x="2287" y="3167"/>
                </a:cubicBezTo>
                <a:cubicBezTo>
                  <a:pt x="2358" y="3279"/>
                  <a:pt x="2375" y="3338"/>
                  <a:pt x="2389" y="3537"/>
                </a:cubicBezTo>
                <a:cubicBezTo>
                  <a:pt x="2407" y="3784"/>
                  <a:pt x="2356" y="4253"/>
                  <a:pt x="2309" y="4282"/>
                </a:cubicBezTo>
                <a:cubicBezTo>
                  <a:pt x="2294" y="4291"/>
                  <a:pt x="2216" y="4272"/>
                  <a:pt x="2135" y="4240"/>
                </a:cubicBezTo>
                <a:cubicBezTo>
                  <a:pt x="1771" y="4095"/>
                  <a:pt x="1129" y="3975"/>
                  <a:pt x="401" y="3915"/>
                </a:cubicBezTo>
                <a:cubicBezTo>
                  <a:pt x="234" y="3901"/>
                  <a:pt x="89" y="3886"/>
                  <a:pt x="12" y="3875"/>
                </a:cubicBezTo>
                <a:cubicBezTo>
                  <a:pt x="12" y="3877"/>
                  <a:pt x="12" y="3878"/>
                  <a:pt x="12" y="3880"/>
                </a:cubicBezTo>
                <a:cubicBezTo>
                  <a:pt x="12" y="3939"/>
                  <a:pt x="8" y="3997"/>
                  <a:pt x="0" y="4054"/>
                </a:cubicBezTo>
                <a:lnTo>
                  <a:pt x="229" y="4057"/>
                </a:lnTo>
                <a:cubicBezTo>
                  <a:pt x="1035" y="4066"/>
                  <a:pt x="1849" y="4284"/>
                  <a:pt x="2184" y="4580"/>
                </a:cubicBezTo>
                <a:cubicBezTo>
                  <a:pt x="2296" y="4678"/>
                  <a:pt x="2311" y="4707"/>
                  <a:pt x="2329" y="4848"/>
                </a:cubicBezTo>
                <a:cubicBezTo>
                  <a:pt x="2353" y="5035"/>
                  <a:pt x="2303" y="5720"/>
                  <a:pt x="2243" y="6033"/>
                </a:cubicBezTo>
                <a:cubicBezTo>
                  <a:pt x="2219" y="6155"/>
                  <a:pt x="2177" y="6286"/>
                  <a:pt x="2148" y="6324"/>
                </a:cubicBezTo>
                <a:cubicBezTo>
                  <a:pt x="2078" y="6419"/>
                  <a:pt x="1739" y="6599"/>
                  <a:pt x="1565" y="6635"/>
                </a:cubicBezTo>
                <a:cubicBezTo>
                  <a:pt x="1488" y="6651"/>
                  <a:pt x="1312" y="6682"/>
                  <a:pt x="1175" y="6704"/>
                </a:cubicBezTo>
                <a:cubicBezTo>
                  <a:pt x="1037" y="6727"/>
                  <a:pt x="917" y="6752"/>
                  <a:pt x="908" y="6761"/>
                </a:cubicBezTo>
                <a:cubicBezTo>
                  <a:pt x="846" y="6823"/>
                  <a:pt x="1154" y="6882"/>
                  <a:pt x="1733" y="6919"/>
                </a:cubicBezTo>
                <a:cubicBezTo>
                  <a:pt x="2214" y="6949"/>
                  <a:pt x="3600" y="6930"/>
                  <a:pt x="3978" y="6888"/>
                </a:cubicBezTo>
                <a:cubicBezTo>
                  <a:pt x="4141" y="6870"/>
                  <a:pt x="4313" y="6840"/>
                  <a:pt x="4359" y="6821"/>
                </a:cubicBezTo>
                <a:lnTo>
                  <a:pt x="4444" y="6786"/>
                </a:lnTo>
                <a:lnTo>
                  <a:pt x="4380" y="6752"/>
                </a:lnTo>
                <a:cubicBezTo>
                  <a:pt x="4344" y="6733"/>
                  <a:pt x="4169" y="6699"/>
                  <a:pt x="3990" y="6677"/>
                </a:cubicBezTo>
                <a:cubicBezTo>
                  <a:pt x="3636" y="6633"/>
                  <a:pt x="3384" y="6538"/>
                  <a:pt x="3223" y="6387"/>
                </a:cubicBezTo>
                <a:cubicBezTo>
                  <a:pt x="3147" y="6317"/>
                  <a:pt x="3136" y="6284"/>
                  <a:pt x="3121" y="6098"/>
                </a:cubicBezTo>
                <a:cubicBezTo>
                  <a:pt x="3098" y="5808"/>
                  <a:pt x="3092" y="5584"/>
                  <a:pt x="3098" y="5147"/>
                </a:cubicBezTo>
                <a:lnTo>
                  <a:pt x="3103" y="4773"/>
                </a:lnTo>
                <a:lnTo>
                  <a:pt x="3201" y="4665"/>
                </a:lnTo>
                <a:cubicBezTo>
                  <a:pt x="3389" y="4458"/>
                  <a:pt x="3879" y="4281"/>
                  <a:pt x="4614" y="4157"/>
                </a:cubicBezTo>
                <a:cubicBezTo>
                  <a:pt x="4997" y="4092"/>
                  <a:pt x="5912" y="4000"/>
                  <a:pt x="5966" y="4021"/>
                </a:cubicBezTo>
                <a:cubicBezTo>
                  <a:pt x="5969" y="4022"/>
                  <a:pt x="5973" y="4026"/>
                  <a:pt x="5977" y="4030"/>
                </a:cubicBezTo>
                <a:cubicBezTo>
                  <a:pt x="5971" y="3983"/>
                  <a:pt x="5968" y="3935"/>
                  <a:pt x="5968" y="3887"/>
                </a:cubicBezTo>
                <a:cubicBezTo>
                  <a:pt x="5968" y="3867"/>
                  <a:pt x="5969" y="3848"/>
                  <a:pt x="5970" y="3829"/>
                </a:cubicBezTo>
                <a:cubicBezTo>
                  <a:pt x="5961" y="3854"/>
                  <a:pt x="5951" y="3871"/>
                  <a:pt x="5942" y="3877"/>
                </a:cubicBezTo>
                <a:cubicBezTo>
                  <a:pt x="5925" y="3888"/>
                  <a:pt x="5821" y="3898"/>
                  <a:pt x="5710" y="3898"/>
                </a:cubicBezTo>
                <a:cubicBezTo>
                  <a:pt x="5247" y="3899"/>
                  <a:pt x="4355" y="4013"/>
                  <a:pt x="3586" y="4169"/>
                </a:cubicBezTo>
                <a:cubicBezTo>
                  <a:pt x="3302" y="4226"/>
                  <a:pt x="3085" y="4257"/>
                  <a:pt x="3071" y="4243"/>
                </a:cubicBezTo>
                <a:cubicBezTo>
                  <a:pt x="3043" y="4215"/>
                  <a:pt x="2962" y="3612"/>
                  <a:pt x="2962" y="3431"/>
                </a:cubicBezTo>
                <a:cubicBezTo>
                  <a:pt x="2962" y="3287"/>
                  <a:pt x="3037" y="3185"/>
                  <a:pt x="3308" y="2959"/>
                </a:cubicBezTo>
                <a:cubicBezTo>
                  <a:pt x="3708" y="2626"/>
                  <a:pt x="4264" y="2412"/>
                  <a:pt x="5130" y="2260"/>
                </a:cubicBezTo>
                <a:lnTo>
                  <a:pt x="5462" y="2202"/>
                </a:lnTo>
                <a:cubicBezTo>
                  <a:pt x="5441" y="2169"/>
                  <a:pt x="5420" y="2136"/>
                  <a:pt x="5403" y="2101"/>
                </a:cubicBezTo>
                <a:cubicBezTo>
                  <a:pt x="5400" y="2110"/>
                  <a:pt x="5397" y="2116"/>
                  <a:pt x="5391" y="2119"/>
                </a:cubicBezTo>
                <a:cubicBezTo>
                  <a:pt x="5374" y="2130"/>
                  <a:pt x="5204" y="2161"/>
                  <a:pt x="5015" y="2189"/>
                </a:cubicBezTo>
                <a:cubicBezTo>
                  <a:pt x="4603" y="2249"/>
                  <a:pt x="4090" y="2371"/>
                  <a:pt x="3824" y="2471"/>
                </a:cubicBezTo>
                <a:cubicBezTo>
                  <a:pt x="3718" y="2511"/>
                  <a:pt x="3480" y="2623"/>
                  <a:pt x="3296" y="2720"/>
                </a:cubicBezTo>
                <a:cubicBezTo>
                  <a:pt x="2967" y="2892"/>
                  <a:pt x="2959" y="2895"/>
                  <a:pt x="2916" y="2840"/>
                </a:cubicBezTo>
                <a:cubicBezTo>
                  <a:pt x="2888" y="2802"/>
                  <a:pt x="2878" y="2747"/>
                  <a:pt x="2887" y="2673"/>
                </a:cubicBezTo>
                <a:cubicBezTo>
                  <a:pt x="2899" y="2585"/>
                  <a:pt x="2938" y="2526"/>
                  <a:pt x="3083" y="2377"/>
                </a:cubicBezTo>
                <a:cubicBezTo>
                  <a:pt x="3474" y="1976"/>
                  <a:pt x="3779" y="1561"/>
                  <a:pt x="3990" y="1139"/>
                </a:cubicBezTo>
                <a:cubicBezTo>
                  <a:pt x="4014" y="1091"/>
                  <a:pt x="4038" y="1048"/>
                  <a:pt x="4059" y="1013"/>
                </a:cubicBezTo>
                <a:cubicBezTo>
                  <a:pt x="4029" y="994"/>
                  <a:pt x="4001" y="975"/>
                  <a:pt x="3973" y="953"/>
                </a:cubicBezTo>
                <a:cubicBezTo>
                  <a:pt x="3895" y="1157"/>
                  <a:pt x="3635" y="1579"/>
                  <a:pt x="3418" y="1832"/>
                </a:cubicBezTo>
                <a:cubicBezTo>
                  <a:pt x="3264" y="2012"/>
                  <a:pt x="2893" y="2318"/>
                  <a:pt x="2830" y="2318"/>
                </a:cubicBezTo>
                <a:cubicBezTo>
                  <a:pt x="2793" y="2318"/>
                  <a:pt x="2789" y="2289"/>
                  <a:pt x="2806" y="2127"/>
                </a:cubicBezTo>
                <a:cubicBezTo>
                  <a:pt x="2817" y="2022"/>
                  <a:pt x="2845" y="1835"/>
                  <a:pt x="2867" y="1711"/>
                </a:cubicBezTo>
                <a:cubicBezTo>
                  <a:pt x="2974" y="1120"/>
                  <a:pt x="2996" y="891"/>
                  <a:pt x="2979" y="540"/>
                </a:cubicBezTo>
                <a:cubicBezTo>
                  <a:pt x="2970" y="346"/>
                  <a:pt x="2955" y="140"/>
                  <a:pt x="2946" y="84"/>
                </a:cubicBezTo>
                <a:lnTo>
                  <a:pt x="2932" y="1"/>
                </a:lnTo>
                <a:cubicBezTo>
                  <a:pt x="2909" y="2"/>
                  <a:pt x="2886" y="3"/>
                  <a:pt x="2863" y="3"/>
                </a:cubicBezTo>
                <a:cubicBezTo>
                  <a:pt x="2836" y="3"/>
                  <a:pt x="2811" y="2"/>
                  <a:pt x="2785" y="0"/>
                </a:cubicBezTo>
                <a:close/>
              </a:path>
            </a:pathLst>
          </a:custGeom>
          <a:solidFill>
            <a:srgbClr val="007033"/>
          </a:solidFill>
          <a:ln w="0">
            <a:noFill/>
            <a:round/>
          </a:ln>
        </p:spPr>
        <p:txBody>
          <a:bodyPr/>
          <a:lstStyle/>
          <a:p>
            <a:endParaRPr lang="zh-CN" altLang="en-US">
              <a:solidFill>
                <a:srgbClr val="78D00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5" name="橢圓 3"/>
          <p:cNvSpPr>
            <a:spLocks noChangeArrowheads="1"/>
          </p:cNvSpPr>
          <p:nvPr/>
        </p:nvSpPr>
        <p:spPr bwMode="auto">
          <a:xfrm>
            <a:off x="2657475" y="3063875"/>
            <a:ext cx="711200" cy="712788"/>
          </a:xfrm>
          <a:prstGeom prst="ellipse">
            <a:avLst/>
          </a:prstGeom>
          <a:solidFill>
            <a:srgbClr val="FFBF17"/>
          </a:solidFill>
          <a:ln w="25400">
            <a:noFill/>
            <a:round/>
          </a:ln>
        </p:spPr>
        <p:txBody>
          <a:bodyPr/>
          <a:lstStyle/>
          <a:p>
            <a:pPr marL="233363" indent="-233363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Font typeface="Arial" panose="020B0604020202020204" pitchFamily="34" charset="0"/>
              <a:buChar char="•"/>
            </a:pPr>
            <a:endParaRPr lang="zh-CN" altLang="zh-CN" sz="3200">
              <a:solidFill>
                <a:srgbClr val="000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7" name="橢圓 5"/>
          <p:cNvSpPr>
            <a:spLocks noChangeArrowheads="1"/>
          </p:cNvSpPr>
          <p:nvPr/>
        </p:nvSpPr>
        <p:spPr bwMode="auto">
          <a:xfrm>
            <a:off x="3321050" y="1571625"/>
            <a:ext cx="714375" cy="711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noFill/>
            <a:round/>
          </a:ln>
        </p:spPr>
        <p:txBody>
          <a:bodyPr/>
          <a:lstStyle/>
          <a:p>
            <a:pPr marL="233363" indent="-233363"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</a:pPr>
            <a:endParaRPr lang="zh-CN" altLang="zh-CN" sz="1050">
              <a:solidFill>
                <a:srgbClr val="000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8" name="橢圓 6"/>
          <p:cNvSpPr>
            <a:spLocks noChangeArrowheads="1"/>
          </p:cNvSpPr>
          <p:nvPr/>
        </p:nvSpPr>
        <p:spPr bwMode="auto">
          <a:xfrm>
            <a:off x="4113213" y="1136650"/>
            <a:ext cx="712787" cy="712788"/>
          </a:xfrm>
          <a:prstGeom prst="ellipse">
            <a:avLst/>
          </a:prstGeom>
          <a:solidFill>
            <a:srgbClr val="92D050"/>
          </a:solidFill>
          <a:ln w="25400">
            <a:noFill/>
            <a:round/>
          </a:ln>
        </p:spPr>
        <p:txBody>
          <a:bodyPr/>
          <a:lstStyle/>
          <a:p>
            <a:pPr marL="233363" indent="-233363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Font typeface="Arial" panose="020B0604020202020204" pitchFamily="34" charset="0"/>
              <a:buChar char="•"/>
            </a:pPr>
            <a:endParaRPr lang="zh-CN" altLang="zh-CN" sz="3200">
              <a:solidFill>
                <a:srgbClr val="000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9" name="橢圓 7"/>
          <p:cNvSpPr>
            <a:spLocks noChangeArrowheads="1"/>
          </p:cNvSpPr>
          <p:nvPr/>
        </p:nvSpPr>
        <p:spPr bwMode="auto">
          <a:xfrm>
            <a:off x="4826000" y="1724025"/>
            <a:ext cx="714375" cy="7127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5400">
            <a:noFill/>
            <a:round/>
          </a:ln>
        </p:spPr>
        <p:txBody>
          <a:bodyPr/>
          <a:lstStyle/>
          <a:p>
            <a:pPr marL="233363" indent="-233363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Font typeface="Arial" panose="020B0604020202020204" pitchFamily="34" charset="0"/>
              <a:buChar char="•"/>
            </a:pPr>
            <a:endParaRPr lang="zh-CN" altLang="zh-CN" sz="3200">
              <a:solidFill>
                <a:srgbClr val="000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1" name="橢圓 9"/>
          <p:cNvSpPr>
            <a:spLocks noChangeArrowheads="1"/>
          </p:cNvSpPr>
          <p:nvPr/>
        </p:nvSpPr>
        <p:spPr bwMode="auto">
          <a:xfrm>
            <a:off x="5538788" y="3251200"/>
            <a:ext cx="711200" cy="711200"/>
          </a:xfrm>
          <a:prstGeom prst="ellipse">
            <a:avLst/>
          </a:prstGeom>
          <a:solidFill>
            <a:srgbClr val="7030A0"/>
          </a:solidFill>
          <a:ln w="25400">
            <a:noFill/>
            <a:round/>
          </a:ln>
        </p:spPr>
        <p:txBody>
          <a:bodyPr/>
          <a:lstStyle/>
          <a:p>
            <a:pPr marL="233363" indent="-233363">
              <a:lnSpc>
                <a:spcPct val="95000"/>
              </a:lnSpc>
              <a:spcBef>
                <a:spcPct val="50000"/>
              </a:spcBef>
              <a:spcAft>
                <a:spcPct val="35000"/>
              </a:spcAft>
              <a:buClr>
                <a:srgbClr val="678BA8"/>
              </a:buClr>
              <a:buFont typeface="Arial" panose="020B0604020202020204" pitchFamily="34" charset="0"/>
              <a:buChar char="•"/>
            </a:pPr>
            <a:endParaRPr lang="zh-CN" altLang="zh-CN" sz="3200">
              <a:solidFill>
                <a:srgbClr val="000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390900" y="167640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Arial"/>
                <a:ea typeface="微软雅黑"/>
                <a:cs typeface="+mn-ea"/>
                <a:sym typeface="Arial"/>
              </a:rPr>
              <a:t>综合</a:t>
            </a:r>
            <a:endParaRPr lang="en-US" altLang="zh-CN" sz="1400">
              <a:latin typeface="Arial"/>
              <a:ea typeface="微软雅黑"/>
              <a:cs typeface="+mn-ea"/>
              <a:sym typeface="Arial"/>
            </a:endParaRPr>
          </a:p>
          <a:p>
            <a:r>
              <a:rPr lang="zh-CN" altLang="en-US" sz="1400">
                <a:latin typeface="Arial"/>
                <a:ea typeface="微软雅黑"/>
                <a:cs typeface="+mn-ea"/>
                <a:sym typeface="Arial"/>
              </a:rPr>
              <a:t>利用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4924425" y="180975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卫生</a:t>
            </a:r>
            <a:endParaRPr lang="en-US" altLang="zh-CN" sz="1400">
              <a:solidFill>
                <a:schemeClr val="bg1"/>
              </a:solidFill>
              <a:latin typeface="Arial"/>
              <a:ea typeface="微软雅黑"/>
              <a:cs typeface="+mn-ea"/>
              <a:sym typeface="Arial"/>
            </a:endParaRPr>
          </a:p>
          <a:p>
            <a:r>
              <a:rPr lang="zh-CN" altLang="en-US" sz="14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填埋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2752725" y="318135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Arial"/>
                <a:ea typeface="微软雅黑"/>
                <a:cs typeface="+mn-ea"/>
                <a:sym typeface="Arial"/>
              </a:rPr>
              <a:t>焚烧</a:t>
            </a:r>
            <a:endParaRPr lang="en-US" altLang="zh-CN" sz="1400">
              <a:latin typeface="Arial"/>
              <a:ea typeface="微软雅黑"/>
              <a:cs typeface="+mn-ea"/>
              <a:sym typeface="Arial"/>
            </a:endParaRPr>
          </a:p>
          <a:p>
            <a:r>
              <a:rPr lang="zh-CN" altLang="en-US" sz="1400">
                <a:latin typeface="Arial"/>
                <a:ea typeface="微软雅黑"/>
                <a:cs typeface="+mn-ea"/>
                <a:sym typeface="Arial"/>
              </a:rPr>
              <a:t>发电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5572125" y="3448050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solidFill>
                  <a:schemeClr val="bg1"/>
                </a:solidFill>
                <a:latin typeface="Arial"/>
                <a:ea typeface="微软雅黑"/>
                <a:cs typeface="+mn-ea"/>
                <a:sym typeface="Arial"/>
              </a:rPr>
              <a:t>堆  肥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200525" y="123825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>
                <a:latin typeface="Arial"/>
                <a:ea typeface="微软雅黑"/>
                <a:cs typeface="+mn-ea"/>
                <a:sym typeface="Arial"/>
              </a:rPr>
              <a:t>资源</a:t>
            </a:r>
            <a:endParaRPr lang="en-US" altLang="zh-CN" sz="1400">
              <a:latin typeface="Arial"/>
              <a:ea typeface="微软雅黑"/>
              <a:cs typeface="+mn-ea"/>
              <a:sym typeface="Arial"/>
            </a:endParaRPr>
          </a:p>
          <a:p>
            <a:r>
              <a:rPr lang="zh-CN" altLang="en-US" sz="1400">
                <a:latin typeface="Arial"/>
                <a:ea typeface="微软雅黑"/>
                <a:cs typeface="+mn-ea"/>
                <a:sym typeface="Arial"/>
              </a:rPr>
              <a:t>返还</a:t>
            </a:r>
          </a:p>
        </p:txBody>
      </p:sp>
      <p:pic>
        <p:nvPicPr>
          <p:cNvPr id="106" name="图片 10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43674" y="1531575"/>
            <a:ext cx="2162176" cy="920444"/>
          </a:xfrm>
          <a:prstGeom prst="rect">
            <a:avLst/>
          </a:prstGeom>
          <a:noFill/>
          <a:ln w="38100">
            <a:noFill/>
          </a:ln>
          <a:effectLst>
            <a:softEdge rad="63500"/>
          </a:effec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36013" y="2914651"/>
            <a:ext cx="2160312" cy="1391879"/>
          </a:xfrm>
          <a:prstGeom prst="rect">
            <a:avLst/>
          </a:prstGeom>
          <a:noFill/>
          <a:ln w="9525">
            <a:noFill/>
            <a:miter lim="800000"/>
          </a:ln>
          <a:effectLst>
            <a:softEdge rad="63500"/>
          </a:effectLst>
        </p:spPr>
      </p:pic>
      <p:pic>
        <p:nvPicPr>
          <p:cNvPr id="105" name="图片 2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67579" y="2014134"/>
            <a:ext cx="1775571" cy="1540285"/>
          </a:xfrm>
          <a:prstGeom prst="rect">
            <a:avLst/>
          </a:prstGeom>
          <a:noFill/>
          <a:ln w="38100">
            <a:noFill/>
          </a:ln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4291" y="3680081"/>
            <a:ext cx="1754648" cy="1140521"/>
          </a:xfrm>
          <a:prstGeom prst="rect">
            <a:avLst/>
          </a:prstGeom>
          <a:noFill/>
          <a:ln w="9525">
            <a:noFill/>
            <a:miter lim="800000"/>
          </a:ln>
          <a:effectLst>
            <a:softEdge rad="63500"/>
          </a:effec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78399" y="819232"/>
            <a:ext cx="1774276" cy="1092507"/>
          </a:xfrm>
          <a:prstGeom prst="rect">
            <a:avLst/>
          </a:prstGeom>
          <a:noFill/>
          <a:ln w="9525">
            <a:noFill/>
            <a:miter lim="800000"/>
          </a:ln>
          <a:effectLst>
            <a:softEdge rad="63500"/>
          </a:effectLst>
        </p:spPr>
      </p:pic>
      <p:cxnSp>
        <p:nvCxnSpPr>
          <p:cNvPr id="112" name="直接箭头连接符 111"/>
          <p:cNvCxnSpPr/>
          <p:nvPr/>
        </p:nvCxnSpPr>
        <p:spPr>
          <a:xfrm flipH="1">
            <a:off x="2552700" y="1266825"/>
            <a:ext cx="1533525" cy="0"/>
          </a:xfrm>
          <a:prstGeom prst="straightConnector1">
            <a:avLst/>
          </a:prstGeom>
          <a:ln w="19050">
            <a:solidFill>
              <a:srgbClr val="00703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肘形连接符 115"/>
          <p:cNvCxnSpPr/>
          <p:nvPr/>
        </p:nvCxnSpPr>
        <p:spPr>
          <a:xfrm rot="10800000" flipV="1">
            <a:off x="2409825" y="4152899"/>
            <a:ext cx="610098" cy="422909"/>
          </a:xfrm>
          <a:prstGeom prst="bentConnector3">
            <a:avLst>
              <a:gd name="adj1" fmla="val 50000"/>
            </a:avLst>
          </a:prstGeom>
          <a:ln w="19050">
            <a:solidFill>
              <a:srgbClr val="00703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接连接符 122"/>
          <p:cNvCxnSpPr>
            <a:endCxn id="85" idx="4"/>
          </p:cNvCxnSpPr>
          <p:nvPr/>
        </p:nvCxnSpPr>
        <p:spPr>
          <a:xfrm flipV="1">
            <a:off x="3009900" y="3776663"/>
            <a:ext cx="3175" cy="376237"/>
          </a:xfrm>
          <a:prstGeom prst="line">
            <a:avLst/>
          </a:prstGeom>
          <a:ln w="28575">
            <a:solidFill>
              <a:srgbClr val="00703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肘形连接符 123"/>
          <p:cNvCxnSpPr/>
          <p:nvPr/>
        </p:nvCxnSpPr>
        <p:spPr>
          <a:xfrm rot="10800000" flipV="1">
            <a:off x="2409826" y="2042438"/>
            <a:ext cx="851535" cy="590269"/>
          </a:xfrm>
          <a:prstGeom prst="bentConnector3">
            <a:avLst>
              <a:gd name="adj1" fmla="val 50000"/>
            </a:avLst>
          </a:prstGeom>
          <a:ln w="19050">
            <a:solidFill>
              <a:srgbClr val="00703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肘形连接符 126"/>
          <p:cNvCxnSpPr/>
          <p:nvPr/>
        </p:nvCxnSpPr>
        <p:spPr>
          <a:xfrm>
            <a:off x="5890846" y="4070838"/>
            <a:ext cx="597877" cy="140677"/>
          </a:xfrm>
          <a:prstGeom prst="bentConnector3">
            <a:avLst>
              <a:gd name="adj1" fmla="val 50000"/>
            </a:avLst>
          </a:prstGeom>
          <a:ln w="19050">
            <a:solidFill>
              <a:srgbClr val="00703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接箭头连接符 130"/>
          <p:cNvCxnSpPr/>
          <p:nvPr/>
        </p:nvCxnSpPr>
        <p:spPr>
          <a:xfrm>
            <a:off x="5593080" y="2034540"/>
            <a:ext cx="746760" cy="0"/>
          </a:xfrm>
          <a:prstGeom prst="straightConnector1">
            <a:avLst/>
          </a:prstGeom>
          <a:ln w="19050">
            <a:solidFill>
              <a:srgbClr val="007033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3D7A044-9077-4214-9E7D-F47449E20720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28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62DFCF2-4596-4BC8-A885-05BD7A3B6984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29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1A31E87-1A89-4932-ACDF-C177602D77DD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31" name="TextBox 9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D0A8D99-884D-4073-B8EA-168E55A43D89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我们现实中的环境问题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900" decel="100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900" decel="100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4" grpId="0" animBg="1"/>
      <p:bldP spid="85" grpId="0" animBg="1"/>
      <p:bldP spid="87" grpId="0" animBg="1"/>
      <p:bldP spid="88" grpId="0" animBg="1"/>
      <p:bldP spid="89" grpId="0" animBg="1"/>
      <p:bldP spid="91" grpId="0" animBg="1"/>
      <p:bldP spid="100" grpId="0"/>
      <p:bldP spid="101" grpId="0"/>
      <p:bldP spid="102" grpId="0"/>
      <p:bldP spid="103" grpId="0"/>
      <p:bldP spid="10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552B51-7BE4-4DFD-9A28-F08D8DEFA99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450"/>
            <a:ext cx="9244315" cy="497205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304692" y="2111672"/>
            <a:ext cx="4719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n-ea"/>
                <a:sym typeface="Arial"/>
              </a:rPr>
              <a:t>走出国外看世界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15160" y="2014219"/>
            <a:ext cx="1023478" cy="90279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6000">
                <a:latin typeface="Arial"/>
                <a:ea typeface="微软雅黑"/>
                <a:cs typeface="+mn-ea"/>
                <a:sym typeface="Arial"/>
              </a:rPr>
              <a:t>4</a:t>
            </a:r>
            <a:endParaRPr lang="zh-CN" altLang="en-US" sz="6000">
              <a:latin typeface="Arial"/>
              <a:ea typeface="微软雅黑"/>
              <a:cs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529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250762" y="1065346"/>
            <a:ext cx="2972602" cy="3618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500"/>
              </a:lnSpc>
              <a:buFontTx/>
              <a:buNone/>
            </a:pPr>
            <a:r>
              <a:rPr lang="zh-CN" altLang="en-US">
                <a:solidFill>
                  <a:srgbClr val="007033"/>
                </a:solidFill>
                <a:cs typeface="+mn-ea"/>
                <a:sym typeface="Arial"/>
              </a:rPr>
              <a:t>       在新加坡不能随地乱丢垃圾、随地吐痰、随便场合抽烟</a:t>
            </a:r>
            <a:r>
              <a:rPr lang="en-US" altLang="zh-CN">
                <a:solidFill>
                  <a:srgbClr val="007033"/>
                </a:solidFill>
                <a:cs typeface="+mn-ea"/>
                <a:sym typeface="Arial"/>
              </a:rPr>
              <a:t>,</a:t>
            </a:r>
            <a:r>
              <a:rPr lang="zh-CN" altLang="en-US">
                <a:solidFill>
                  <a:srgbClr val="007033"/>
                </a:solidFill>
                <a:cs typeface="+mn-ea"/>
                <a:sym typeface="Arial"/>
              </a:rPr>
              <a:t>不能嚼口香糖的国家。乱丢垃圾如果是初犯，则可罚款新币</a:t>
            </a:r>
            <a:r>
              <a:rPr lang="en-US" altLang="zh-CN">
                <a:solidFill>
                  <a:srgbClr val="007033"/>
                </a:solidFill>
                <a:cs typeface="+mn-ea"/>
                <a:sym typeface="Arial"/>
              </a:rPr>
              <a:t>1000</a:t>
            </a:r>
            <a:r>
              <a:rPr lang="zh-CN" altLang="en-US">
                <a:solidFill>
                  <a:srgbClr val="007033"/>
                </a:solidFill>
                <a:cs typeface="+mn-ea"/>
                <a:sym typeface="Arial"/>
              </a:rPr>
              <a:t>元；是累犯的话就必需罚新币</a:t>
            </a:r>
            <a:r>
              <a:rPr lang="en-US" altLang="zh-CN">
                <a:solidFill>
                  <a:srgbClr val="007033"/>
                </a:solidFill>
                <a:cs typeface="+mn-ea"/>
                <a:sym typeface="Arial"/>
              </a:rPr>
              <a:t>2000</a:t>
            </a:r>
            <a:r>
              <a:rPr lang="zh-CN" altLang="en-US">
                <a:solidFill>
                  <a:srgbClr val="007033"/>
                </a:solidFill>
                <a:cs typeface="+mn-ea"/>
                <a:sym typeface="Arial"/>
              </a:rPr>
              <a:t>元，还要加罚清扫公共场所。依最新修订的惩治乱丢垃圾条例来说，新加坡全面禁止贩售口香糖，因为新加坡政府在保持清洁方面不遗馀力</a:t>
            </a:r>
            <a:r>
              <a:rPr lang="en-US" altLang="zh-CN">
                <a:solidFill>
                  <a:srgbClr val="007033"/>
                </a:solidFill>
                <a:cs typeface="+mn-ea"/>
                <a:sym typeface="Arial"/>
              </a:rPr>
              <a:t>.</a:t>
            </a:r>
            <a:endParaRPr lang="zh-CN" altLang="en-US">
              <a:solidFill>
                <a:srgbClr val="007033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cxnSp>
        <p:nvCxnSpPr>
          <p:cNvPr id="21" name="直接连接符 20"/>
          <p:cNvCxnSpPr/>
          <p:nvPr/>
        </p:nvCxnSpPr>
        <p:spPr>
          <a:xfrm>
            <a:off x="6029325" y="5133975"/>
            <a:ext cx="736226" cy="0"/>
          </a:xfrm>
          <a:prstGeom prst="line">
            <a:avLst/>
          </a:prstGeom>
          <a:ln w="1905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组合 29"/>
          <p:cNvGrpSpPr/>
          <p:nvPr/>
        </p:nvGrpSpPr>
        <p:grpSpPr>
          <a:xfrm>
            <a:off x="3734056" y="1920240"/>
            <a:ext cx="962360" cy="1670050"/>
            <a:chOff x="2539484" y="1862138"/>
            <a:chExt cx="903803" cy="1662112"/>
          </a:xfrm>
        </p:grpSpPr>
        <p:sp>
          <p:nvSpPr>
            <p:cNvPr id="26" name="下箭头标注 25"/>
            <p:cNvSpPr/>
            <p:nvPr/>
          </p:nvSpPr>
          <p:spPr>
            <a:xfrm rot="16200000">
              <a:off x="2228850" y="2247900"/>
              <a:ext cx="1600200" cy="828675"/>
            </a:xfrm>
            <a:prstGeom prst="downArrowCallout">
              <a:avLst>
                <a:gd name="adj1" fmla="val 38793"/>
                <a:gd name="adj2" fmla="val 25000"/>
                <a:gd name="adj3" fmla="val 25000"/>
                <a:gd name="adj4" fmla="val 64977"/>
              </a:avLst>
            </a:prstGeom>
            <a:solidFill>
              <a:srgbClr val="5B93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39484" y="2013380"/>
              <a:ext cx="646331" cy="151087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30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新加坡</a:t>
              </a:r>
            </a:p>
          </p:txBody>
        </p:sp>
      </p:grpSp>
      <p:sp>
        <p:nvSpPr>
          <p:cNvPr id="34" name="矩形 33"/>
          <p:cNvSpPr/>
          <p:nvPr/>
        </p:nvSpPr>
        <p:spPr>
          <a:xfrm>
            <a:off x="5104430" y="882199"/>
            <a:ext cx="3265267" cy="3985234"/>
          </a:xfrm>
          <a:prstGeom prst="rect">
            <a:avLst/>
          </a:prstGeom>
          <a:noFill/>
          <a:ln w="19050">
            <a:solidFill>
              <a:srgbClr val="00703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grpSp>
        <p:nvGrpSpPr>
          <p:cNvPr id="18" name="Group 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85C0FCE-2578-499D-B581-BFE45479B073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19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82E498-2C21-47F3-A86B-1671E06CD096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20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6DD5CD4-D314-4BC6-9BA4-1E9FB06E53EC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22" name="TextBox 9_1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43E4BB6-331B-48FA-8641-FE658329740B}"/>
              </a:ext>
            </a:extLst>
          </p:cNvPr>
          <p:cNvSpPr txBox="1"/>
          <p:nvPr/>
        </p:nvSpPr>
        <p:spPr>
          <a:xfrm>
            <a:off x="784709" y="408930"/>
            <a:ext cx="171072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走出国门看世界</a:t>
            </a:r>
          </a:p>
        </p:txBody>
      </p:sp>
      <p:pic>
        <p:nvPicPr>
          <p:cNvPr id="23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BF87AB8-367A-4717-AB1F-6C6E1C276D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74303" y="917958"/>
            <a:ext cx="2941417" cy="189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图片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18C9E6E-F153-4E9C-8D82-19B5C8AA9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46346" y="3035430"/>
            <a:ext cx="2969374" cy="189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79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8"/>
          <p:cNvGrpSpPr/>
          <p:nvPr/>
        </p:nvGrpSpPr>
        <p:grpSpPr>
          <a:xfrm flipH="1">
            <a:off x="4472535" y="1733074"/>
            <a:ext cx="892750" cy="1817052"/>
            <a:chOff x="2550537" y="1862138"/>
            <a:chExt cx="892750" cy="1817052"/>
          </a:xfrm>
        </p:grpSpPr>
        <p:sp>
          <p:nvSpPr>
            <p:cNvPr id="20" name="下箭头标注 19"/>
            <p:cNvSpPr/>
            <p:nvPr/>
          </p:nvSpPr>
          <p:spPr>
            <a:xfrm rot="16200000">
              <a:off x="2228850" y="2247900"/>
              <a:ext cx="1600200" cy="828675"/>
            </a:xfrm>
            <a:prstGeom prst="downArrowCallout">
              <a:avLst>
                <a:gd name="adj1" fmla="val 38793"/>
                <a:gd name="adj2" fmla="val 25000"/>
                <a:gd name="adj3" fmla="val 25000"/>
                <a:gd name="adj4" fmla="val 64977"/>
              </a:avLst>
            </a:prstGeom>
            <a:solidFill>
              <a:srgbClr val="5B93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550537" y="2168320"/>
              <a:ext cx="646331" cy="151087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30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日 本</a:t>
              </a:r>
            </a:p>
          </p:txBody>
        </p:sp>
      </p:grpSp>
      <p:pic>
        <p:nvPicPr>
          <p:cNvPr id="7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DC8F52-92D0-425B-A624-D7E1E5493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671667" y="1080623"/>
            <a:ext cx="3187541" cy="3210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" name="组合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73C7ACC-E7E1-4E13-B051-4E7D3E8A0CA8}"/>
              </a:ext>
            </a:extLst>
          </p:cNvPr>
          <p:cNvGrpSpPr/>
          <p:nvPr/>
        </p:nvGrpSpPr>
        <p:grpSpPr>
          <a:xfrm flipH="1">
            <a:off x="604220" y="1151727"/>
            <a:ext cx="3715080" cy="864191"/>
            <a:chOff x="363291" y="1381125"/>
            <a:chExt cx="3438550" cy="1257301"/>
          </a:xfrm>
        </p:grpSpPr>
        <p:sp>
          <p:nvSpPr>
            <p:cNvPr id="12" name="TextBox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7EFF951-9223-4D0B-B83E-8E40E11EABD9}"/>
                </a:ext>
              </a:extLst>
            </p:cNvPr>
            <p:cNvSpPr txBox="1"/>
            <p:nvPr/>
          </p:nvSpPr>
          <p:spPr>
            <a:xfrm>
              <a:off x="458567" y="1518370"/>
              <a:ext cx="3343274" cy="8891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solidFill>
                    <a:srgbClr val="007033"/>
                  </a:solidFill>
                  <a:cs typeface="+mn-ea"/>
                  <a:sym typeface="Arial"/>
                </a:rPr>
                <a:t> 他们看完球赛后，埸地找不到一片废纸。使许多外国人佩服得五体投地。 </a:t>
              </a:r>
              <a:br>
                <a:rPr lang="zh-CN" altLang="en-US" sz="1200">
                  <a:solidFill>
                    <a:srgbClr val="007033"/>
                  </a:solidFill>
                  <a:cs typeface="+mn-ea"/>
                  <a:sym typeface="Arial"/>
                </a:rPr>
              </a:br>
              <a:r>
                <a:rPr lang="zh-CN" altLang="en-US" sz="1200">
                  <a:solidFill>
                    <a:srgbClr val="007033"/>
                  </a:solidFill>
                  <a:cs typeface="+mn-ea"/>
                  <a:sym typeface="Arial"/>
                </a:rPr>
                <a:t> </a:t>
              </a:r>
              <a:endParaRPr lang="zh-CN" altLang="en-US" sz="12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3" name="等腰三角形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4B1988C-2B62-4D05-B84A-0706311E060F}"/>
                </a:ext>
              </a:extLst>
            </p:cNvPr>
            <p:cNvSpPr/>
            <p:nvPr/>
          </p:nvSpPr>
          <p:spPr>
            <a:xfrm rot="16200000" flipH="1">
              <a:off x="1448470" y="295946"/>
              <a:ext cx="1257301" cy="3427660"/>
            </a:xfrm>
            <a:custGeom>
              <a:avLst/>
              <a:gdLst/>
              <a:ahLst/>
              <a:cxnLst/>
              <a:rect l="l" t="t" r="r" b="b"/>
              <a:pathLst>
                <a:path w="1257301" h="3427660">
                  <a:moveTo>
                    <a:pt x="1257301" y="219296"/>
                  </a:moveTo>
                  <a:lnTo>
                    <a:pt x="1257301" y="3378474"/>
                  </a:lnTo>
                  <a:cubicBezTo>
                    <a:pt x="1257301" y="3405639"/>
                    <a:pt x="1235280" y="3427660"/>
                    <a:pt x="1208115" y="3427660"/>
                  </a:cubicBezTo>
                  <a:lnTo>
                    <a:pt x="49186" y="3427660"/>
                  </a:lnTo>
                  <a:cubicBezTo>
                    <a:pt x="22021" y="3427660"/>
                    <a:pt x="0" y="3405639"/>
                    <a:pt x="0" y="3378474"/>
                  </a:cubicBezTo>
                  <a:lnTo>
                    <a:pt x="0" y="219296"/>
                  </a:lnTo>
                  <a:cubicBezTo>
                    <a:pt x="0" y="192131"/>
                    <a:pt x="22021" y="170110"/>
                    <a:pt x="49186" y="170110"/>
                  </a:cubicBezTo>
                  <a:lnTo>
                    <a:pt x="441495" y="170110"/>
                  </a:lnTo>
                  <a:lnTo>
                    <a:pt x="619793" y="0"/>
                  </a:lnTo>
                  <a:lnTo>
                    <a:pt x="798091" y="170110"/>
                  </a:lnTo>
                  <a:lnTo>
                    <a:pt x="1208115" y="170110"/>
                  </a:lnTo>
                  <a:cubicBezTo>
                    <a:pt x="1235280" y="170110"/>
                    <a:pt x="1257301" y="192131"/>
                    <a:pt x="1257301" y="219296"/>
                  </a:cubicBezTo>
                  <a:close/>
                </a:path>
              </a:pathLst>
            </a:custGeom>
            <a:noFill/>
            <a:ln w="19050">
              <a:solidFill>
                <a:srgbClr val="006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14" name="组合 1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1813C4D-4DBD-442C-883E-16B3D525F28F}"/>
              </a:ext>
            </a:extLst>
          </p:cNvPr>
          <p:cNvGrpSpPr/>
          <p:nvPr/>
        </p:nvGrpSpPr>
        <p:grpSpPr>
          <a:xfrm flipH="1">
            <a:off x="636901" y="2392763"/>
            <a:ext cx="3717065" cy="1881022"/>
            <a:chOff x="363291" y="1381125"/>
            <a:chExt cx="3440388" cy="1257301"/>
          </a:xfrm>
        </p:grpSpPr>
        <p:sp>
          <p:nvSpPr>
            <p:cNvPr id="15" name="TextBox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132EF77-A466-472F-B32A-29F80DE4DDCA}"/>
                </a:ext>
              </a:extLst>
            </p:cNvPr>
            <p:cNvSpPr txBox="1"/>
            <p:nvPr/>
          </p:nvSpPr>
          <p:spPr>
            <a:xfrm>
              <a:off x="582317" y="1465810"/>
              <a:ext cx="3221362" cy="11726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200">
                  <a:solidFill>
                    <a:srgbClr val="007033"/>
                  </a:solidFill>
                  <a:cs typeface="+mn-ea"/>
                  <a:sym typeface="Arial"/>
                </a:rPr>
                <a:t> 旅居海外的网民“日本潮流在线”介绍称，在日本，人们习惯了把垃圾带在身上，回到家里再分类扔掉。就连狗粪都会擦拭干净包起来再带回家。类似国庆节时海南三亚的海滩、高速公路上那样遍地是垃圾的情况，“我在日本呆了</a:t>
              </a:r>
              <a:r>
                <a:rPr lang="en-US" altLang="zh-CN" sz="1200">
                  <a:solidFill>
                    <a:srgbClr val="007033"/>
                  </a:solidFill>
                  <a:cs typeface="+mn-ea"/>
                  <a:sym typeface="Arial"/>
                </a:rPr>
                <a:t>7</a:t>
              </a:r>
              <a:r>
                <a:rPr lang="zh-CN" altLang="en-US" sz="1200">
                  <a:solidFill>
                    <a:srgbClr val="007033"/>
                  </a:solidFill>
                  <a:cs typeface="+mn-ea"/>
                  <a:sym typeface="Arial"/>
                </a:rPr>
                <a:t>年都没看到过。”</a:t>
              </a:r>
              <a:endParaRPr lang="zh-CN" altLang="en-US" sz="12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7" name="等腰三角形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03C2092-1E7C-492E-A075-48D84283B941}"/>
                </a:ext>
              </a:extLst>
            </p:cNvPr>
            <p:cNvSpPr/>
            <p:nvPr/>
          </p:nvSpPr>
          <p:spPr>
            <a:xfrm rot="16200000" flipH="1">
              <a:off x="1448470" y="295946"/>
              <a:ext cx="1257301" cy="3427660"/>
            </a:xfrm>
            <a:custGeom>
              <a:avLst/>
              <a:gdLst/>
              <a:ahLst/>
              <a:cxnLst/>
              <a:rect l="l" t="t" r="r" b="b"/>
              <a:pathLst>
                <a:path w="1257301" h="3427660">
                  <a:moveTo>
                    <a:pt x="1257301" y="219296"/>
                  </a:moveTo>
                  <a:lnTo>
                    <a:pt x="1257301" y="3378474"/>
                  </a:lnTo>
                  <a:cubicBezTo>
                    <a:pt x="1257301" y="3405639"/>
                    <a:pt x="1235280" y="3427660"/>
                    <a:pt x="1208115" y="3427660"/>
                  </a:cubicBezTo>
                  <a:lnTo>
                    <a:pt x="49186" y="3427660"/>
                  </a:lnTo>
                  <a:cubicBezTo>
                    <a:pt x="22021" y="3427660"/>
                    <a:pt x="0" y="3405639"/>
                    <a:pt x="0" y="3378474"/>
                  </a:cubicBezTo>
                  <a:lnTo>
                    <a:pt x="0" y="219296"/>
                  </a:lnTo>
                  <a:cubicBezTo>
                    <a:pt x="0" y="192131"/>
                    <a:pt x="22021" y="170110"/>
                    <a:pt x="49186" y="170110"/>
                  </a:cubicBezTo>
                  <a:lnTo>
                    <a:pt x="441495" y="170110"/>
                  </a:lnTo>
                  <a:lnTo>
                    <a:pt x="619793" y="0"/>
                  </a:lnTo>
                  <a:lnTo>
                    <a:pt x="798091" y="170110"/>
                  </a:lnTo>
                  <a:lnTo>
                    <a:pt x="1208115" y="170110"/>
                  </a:lnTo>
                  <a:cubicBezTo>
                    <a:pt x="1235280" y="170110"/>
                    <a:pt x="1257301" y="192131"/>
                    <a:pt x="1257301" y="219296"/>
                  </a:cubicBezTo>
                  <a:close/>
                </a:path>
              </a:pathLst>
            </a:custGeom>
            <a:noFill/>
            <a:ln w="19050">
              <a:solidFill>
                <a:srgbClr val="00602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18" name="Group 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736EA73-3886-42C8-B206-AA366EB9C1C5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19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3B97AB3-C812-48ED-A4BA-9F97764054E4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22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66C0AB9-06B0-4F61-8A07-856096E0B269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23" name="TextBox 9_1_1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A3DAB80-0247-4C3D-A2E0-A813298E7618}"/>
              </a:ext>
            </a:extLst>
          </p:cNvPr>
          <p:cNvSpPr txBox="1"/>
          <p:nvPr/>
        </p:nvSpPr>
        <p:spPr>
          <a:xfrm>
            <a:off x="784709" y="408930"/>
            <a:ext cx="171072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走出国门看世界</a:t>
            </a:r>
          </a:p>
        </p:txBody>
      </p:sp>
    </p:spTree>
    <p:extLst>
      <p:ext uri="{BB962C8B-B14F-4D97-AF65-F5344CB8AC3E}">
        <p14:creationId xmlns:p14="http://schemas.microsoft.com/office/powerpoint/2010/main" val="71575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  <p:cond evt="onBegin" delay="0">
                          <p:tn val="11"/>
                        </p:cond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  <p:cond evt="onBegin" delay="0">
                          <p:tn val="16"/>
                        </p:cond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623339" y="153475"/>
            <a:ext cx="1495922" cy="707886"/>
          </a:xfrm>
          <a:prstGeom prst="rect">
            <a:avLst/>
          </a:prstGeom>
          <a:effectLst/>
        </p:spPr>
        <p:txBody>
          <a:bodyPr vert="horz" wrap="none">
            <a:spAutoFit/>
          </a:bodyPr>
          <a:lstStyle/>
          <a:p>
            <a:r>
              <a:rPr lang="zh-CN" altLang="en-US" sz="4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Arial"/>
                <a:ea typeface="微软雅黑"/>
                <a:cs typeface="+mn-ea"/>
                <a:sym typeface="Arial"/>
              </a:rPr>
              <a:t>目  录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866836" y="1184242"/>
            <a:ext cx="418704" cy="369332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400">
                <a:latin typeface="Arial"/>
                <a:ea typeface="微软雅黑"/>
                <a:cs typeface="+mn-ea"/>
                <a:sym typeface="Arial"/>
              </a:rPr>
              <a:t>1</a:t>
            </a:r>
            <a:endParaRPr lang="zh-CN" altLang="en-US" sz="240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66836" y="1890938"/>
            <a:ext cx="418704" cy="369332"/>
          </a:xfrm>
          <a:prstGeom prst="rect">
            <a:avLst/>
          </a:prstGeom>
          <a:solidFill>
            <a:srgbClr val="6BD735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400">
                <a:latin typeface="Arial"/>
                <a:ea typeface="微软雅黑"/>
                <a:cs typeface="+mn-ea"/>
                <a:sym typeface="Arial"/>
              </a:rPr>
              <a:t>2</a:t>
            </a:r>
            <a:endParaRPr lang="zh-CN" altLang="en-US" sz="240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66836" y="2582045"/>
            <a:ext cx="418704" cy="369332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400">
                <a:latin typeface="Arial"/>
                <a:ea typeface="微软雅黑"/>
                <a:cs typeface="+mn-ea"/>
                <a:sym typeface="Arial"/>
              </a:rPr>
              <a:t>3</a:t>
            </a:r>
            <a:endParaRPr lang="zh-CN" altLang="en-US" sz="240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53745" y="190123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>
                <a:solidFill>
                  <a:srgbClr val="007033"/>
                </a:solidFill>
                <a:cs typeface="+mn-ea"/>
                <a:sym typeface="Arial"/>
              </a:rPr>
              <a:t>大家如何理解保护环境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453745" y="1177332"/>
            <a:ext cx="2236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>
                <a:solidFill>
                  <a:srgbClr val="007033"/>
                </a:solidFill>
                <a:cs typeface="+mn-ea"/>
                <a:sym typeface="Arial"/>
              </a:rPr>
              <a:t>为什么要保护环境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53745" y="2548932"/>
            <a:ext cx="27494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>
                <a:solidFill>
                  <a:srgbClr val="007033"/>
                </a:solidFill>
                <a:cs typeface="+mn-ea"/>
                <a:sym typeface="Arial"/>
              </a:rPr>
              <a:t>我们现实中的环境问题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562634" y="1577442"/>
            <a:ext cx="2214336" cy="3269489"/>
          </a:xfrm>
          <a:prstGeom prst="rect">
            <a:avLst/>
          </a:prstGeom>
          <a:noFill/>
        </p:spPr>
      </p:pic>
      <p:grpSp>
        <p:nvGrpSpPr>
          <p:cNvPr id="19" name="组合 18"/>
          <p:cNvGrpSpPr/>
          <p:nvPr/>
        </p:nvGrpSpPr>
        <p:grpSpPr>
          <a:xfrm>
            <a:off x="249637" y="2743812"/>
            <a:ext cx="1594403" cy="2103119"/>
            <a:chOff x="1109663" y="1361227"/>
            <a:chExt cx="1785937" cy="2358285"/>
          </a:xfrm>
        </p:grpSpPr>
        <p:pic>
          <p:nvPicPr>
            <p:cNvPr id="4099" name="Picture 3" descr="E:\其他工作\【策    划】\兼职 我图网\觅知网\9.17垃圾分类\垃圾分类\ggd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 bwMode="auto">
            <a:xfrm>
              <a:off x="1109663" y="1361227"/>
              <a:ext cx="1785937" cy="2358285"/>
            </a:xfrm>
            <a:prstGeom prst="rect">
              <a:avLst/>
            </a:prstGeom>
            <a:noFill/>
          </p:spPr>
        </p:pic>
        <p:grpSp>
          <p:nvGrpSpPr>
            <p:cNvPr id="16" name="组合 15"/>
            <p:cNvGrpSpPr/>
            <p:nvPr/>
          </p:nvGrpSpPr>
          <p:grpSpPr>
            <a:xfrm>
              <a:off x="1211722" y="1459752"/>
              <a:ext cx="1497416" cy="702355"/>
              <a:chOff x="1255283" y="410880"/>
              <a:chExt cx="1497416" cy="702355"/>
            </a:xfrm>
          </p:grpSpPr>
          <p:pic>
            <p:nvPicPr>
              <p:cNvPr id="17" name="图片 16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rot="952821">
                <a:off x="1255283" y="437775"/>
                <a:ext cx="896782" cy="675460"/>
              </a:xfrm>
              <a:prstGeom prst="rect">
                <a:avLst/>
              </a:prstGeom>
            </p:spPr>
          </p:pic>
          <p:pic>
            <p:nvPicPr>
              <p:cNvPr id="18" name="图片 17"/>
              <p:cNvPicPr>
                <a:picLocks noChangeAspect="1"/>
              </p:cNvPicPr>
              <p:nvPr/>
            </p:nvPicPr>
            <p:blipFill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 rot="192646">
                <a:off x="1855917" y="410880"/>
                <a:ext cx="896782" cy="675460"/>
              </a:xfrm>
              <a:prstGeom prst="rect">
                <a:avLst/>
              </a:prstGeom>
            </p:spPr>
          </p:pic>
        </p:grpSp>
      </p:grpSp>
      <p:sp>
        <p:nvSpPr>
          <p:cNvPr id="20" name="TextBox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D1D4813-EA7A-4B85-A047-9EC91A84A423}"/>
              </a:ext>
            </a:extLst>
          </p:cNvPr>
          <p:cNvSpPr txBox="1"/>
          <p:nvPr/>
        </p:nvSpPr>
        <p:spPr>
          <a:xfrm>
            <a:off x="2870180" y="3271334"/>
            <a:ext cx="418704" cy="369332"/>
          </a:xfrm>
          <a:prstGeom prst="rect">
            <a:avLst/>
          </a:prstGeom>
          <a:solidFill>
            <a:srgbClr val="009644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400">
                <a:latin typeface="Arial"/>
                <a:ea typeface="微软雅黑"/>
                <a:cs typeface="+mn-ea"/>
                <a:sym typeface="Arial"/>
              </a:rPr>
              <a:t>4</a:t>
            </a:r>
            <a:endParaRPr lang="zh-CN" altLang="en-US" sz="240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1" name="TextBox 10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A05620E-5B55-4279-BAB6-1EB1565C15CF}"/>
              </a:ext>
            </a:extLst>
          </p:cNvPr>
          <p:cNvSpPr txBox="1"/>
          <p:nvPr/>
        </p:nvSpPr>
        <p:spPr>
          <a:xfrm>
            <a:off x="2870180" y="3959258"/>
            <a:ext cx="418704" cy="369332"/>
          </a:xfrm>
          <a:prstGeom prst="rect">
            <a:avLst/>
          </a:prstGeom>
          <a:solidFill>
            <a:srgbClr val="00602B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2400">
                <a:latin typeface="Arial"/>
                <a:ea typeface="微软雅黑"/>
                <a:cs typeface="+mn-ea"/>
                <a:sym typeface="Arial"/>
              </a:rPr>
              <a:t>5</a:t>
            </a:r>
            <a:endParaRPr lang="zh-CN" altLang="en-US" sz="240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36ABD50-E35A-4290-81D6-709880A88C13}"/>
              </a:ext>
            </a:extLst>
          </p:cNvPr>
          <p:cNvSpPr/>
          <p:nvPr/>
        </p:nvSpPr>
        <p:spPr>
          <a:xfrm>
            <a:off x="3481644" y="3271334"/>
            <a:ext cx="19800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>
                <a:solidFill>
                  <a:srgbClr val="007033"/>
                </a:solidFill>
              </a:rPr>
              <a:t>走出国外看世界</a:t>
            </a:r>
            <a:endParaRPr lang="en-US" altLang="zh-CN" sz="2000">
              <a:solidFill>
                <a:srgbClr val="007033"/>
              </a:solidFill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63066BB-ABBC-4CAA-864B-83CDFF9E8069}"/>
              </a:ext>
            </a:extLst>
          </p:cNvPr>
          <p:cNvSpPr/>
          <p:nvPr/>
        </p:nvSpPr>
        <p:spPr>
          <a:xfrm>
            <a:off x="3481644" y="3959258"/>
            <a:ext cx="172354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000">
                <a:solidFill>
                  <a:srgbClr val="007033"/>
                </a:solidFill>
              </a:rPr>
              <a:t>如何保护环境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20" grpId="0" animBg="1"/>
      <p:bldP spid="21" grpId="0" animBg="1"/>
      <p:bldP spid="4" grpId="0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9"/>
          <p:cNvGrpSpPr/>
          <p:nvPr/>
        </p:nvGrpSpPr>
        <p:grpSpPr>
          <a:xfrm>
            <a:off x="4225662" y="1692540"/>
            <a:ext cx="920383" cy="1847746"/>
            <a:chOff x="2522904" y="1862138"/>
            <a:chExt cx="920383" cy="1836285"/>
          </a:xfrm>
        </p:grpSpPr>
        <p:sp>
          <p:nvSpPr>
            <p:cNvPr id="26" name="下箭头标注 25"/>
            <p:cNvSpPr/>
            <p:nvPr/>
          </p:nvSpPr>
          <p:spPr>
            <a:xfrm rot="16200000">
              <a:off x="2228850" y="2247900"/>
              <a:ext cx="1600200" cy="828675"/>
            </a:xfrm>
            <a:prstGeom prst="downArrowCallout">
              <a:avLst>
                <a:gd name="adj1" fmla="val 38793"/>
                <a:gd name="adj2" fmla="val 25000"/>
                <a:gd name="adj3" fmla="val 25000"/>
                <a:gd name="adj4" fmla="val 64977"/>
              </a:avLst>
            </a:prstGeom>
            <a:solidFill>
              <a:srgbClr val="5B93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2522904" y="2187553"/>
              <a:ext cx="646331" cy="151087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30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泰国 </a:t>
              </a:r>
            </a:p>
          </p:txBody>
        </p:sp>
      </p:grpSp>
      <p:pic>
        <p:nvPicPr>
          <p:cNvPr id="18" name="淘宝网chenying0907出品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12275" y="0"/>
            <a:ext cx="2331725" cy="1577343"/>
          </a:xfrm>
          <a:prstGeom prst="rect">
            <a:avLst/>
          </a:prstGeom>
        </p:spPr>
      </p:pic>
      <p:grpSp>
        <p:nvGrpSpPr>
          <p:cNvPr id="8" name="Group 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0EBE27C-0B88-40C2-867C-A7A13420D5E1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9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43E6A81-AC9E-4693-8657-3258667AC6DA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0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0F7C6B-94DC-4CAF-9539-99AE08B4F911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1" name="TextBox 9_1_1_1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F4F7546-7635-4198-A371-BEAD4EB5E885}"/>
              </a:ext>
            </a:extLst>
          </p:cNvPr>
          <p:cNvSpPr txBox="1"/>
          <p:nvPr/>
        </p:nvSpPr>
        <p:spPr>
          <a:xfrm>
            <a:off x="784709" y="408930"/>
            <a:ext cx="171072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走出国门看世界</a:t>
            </a:r>
          </a:p>
        </p:txBody>
      </p:sp>
      <p:pic>
        <p:nvPicPr>
          <p:cNvPr id="12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7D4B25-53A6-4310-90C3-5333F25805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0902" y="1347183"/>
            <a:ext cx="3426492" cy="25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271251C-F23F-4A7F-93FD-A96A23A996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54314" y="837200"/>
            <a:ext cx="2383027" cy="3771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479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TextBox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C87C9E3-682E-4427-BEF1-CE5AF5562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1804" y="4683919"/>
            <a:ext cx="2484834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en-US" sz="1350">
              <a:latin typeface="Arial" panose="020B0604020202020204" pitchFamily="34" charset="0"/>
            </a:endParaRPr>
          </a:p>
        </p:txBody>
      </p:sp>
      <p:pic>
        <p:nvPicPr>
          <p:cNvPr id="23557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576671E-3A21-4C9E-B790-6BED446069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62696" y="1211579"/>
            <a:ext cx="3620690" cy="2376488"/>
          </a:xfrm>
          <a:prstGeom prst="rect">
            <a:avLst/>
          </a:prstGeom>
          <a:noFill/>
          <a:ln>
            <a:noFill/>
          </a:ln>
          <a:effectLst>
            <a:outerShdw dist="38100" algn="ctr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8" name="图片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C93CDF7-7AE8-4928-8ED7-D617E511B1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678565" y="290035"/>
            <a:ext cx="2394347" cy="2109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9" name="图片 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3B41C8B-3F04-465F-9B46-3EE9C38670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5678565" y="2836544"/>
            <a:ext cx="2394347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Group 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FF9B031-76FA-4A5C-A070-F1F51CE5A077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9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A1C29E1-B8D9-44AC-A772-E602E70F7890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0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8F2555-7DA4-41C4-AACB-0AD99CFCC9BA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1" name="TextBox 9_1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BE21987-7FA8-45A4-BD4E-95C905E1016F}"/>
              </a:ext>
            </a:extLst>
          </p:cNvPr>
          <p:cNvSpPr txBox="1"/>
          <p:nvPr/>
        </p:nvSpPr>
        <p:spPr>
          <a:xfrm>
            <a:off x="784709" y="408930"/>
            <a:ext cx="1710725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走出国门看世界</a:t>
            </a:r>
          </a:p>
        </p:txBody>
      </p:sp>
      <p:grpSp>
        <p:nvGrpSpPr>
          <p:cNvPr id="12" name="组合 1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016CF6B-82B8-46FA-9785-1D15BAFDB6FF}"/>
              </a:ext>
            </a:extLst>
          </p:cNvPr>
          <p:cNvGrpSpPr/>
          <p:nvPr/>
        </p:nvGrpSpPr>
        <p:grpSpPr>
          <a:xfrm flipH="1">
            <a:off x="4320006" y="1724819"/>
            <a:ext cx="892750" cy="1817052"/>
            <a:chOff x="2550537" y="1862138"/>
            <a:chExt cx="892750" cy="1817052"/>
          </a:xfrm>
        </p:grpSpPr>
        <p:sp>
          <p:nvSpPr>
            <p:cNvPr id="13" name="下箭头标注 1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1BDB0FD-4EF2-481C-B6D9-0402C6F697B9}"/>
                </a:ext>
              </a:extLst>
            </p:cNvPr>
            <p:cNvSpPr/>
            <p:nvPr/>
          </p:nvSpPr>
          <p:spPr>
            <a:xfrm rot="16200000">
              <a:off x="2228850" y="2247900"/>
              <a:ext cx="1600200" cy="828675"/>
            </a:xfrm>
            <a:prstGeom prst="downArrowCallout">
              <a:avLst>
                <a:gd name="adj1" fmla="val 38793"/>
                <a:gd name="adj2" fmla="val 25000"/>
                <a:gd name="adj3" fmla="val 25000"/>
                <a:gd name="adj4" fmla="val 64977"/>
              </a:avLst>
            </a:prstGeom>
            <a:solidFill>
              <a:srgbClr val="5B93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b="1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4" name="TextBox 2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4371CD-1ABF-4401-A762-C0718940C97B}"/>
                </a:ext>
              </a:extLst>
            </p:cNvPr>
            <p:cNvSpPr txBox="1"/>
            <p:nvPr/>
          </p:nvSpPr>
          <p:spPr>
            <a:xfrm>
              <a:off x="2550537" y="2168320"/>
              <a:ext cx="646331" cy="1510870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zh-CN" altLang="en-US" sz="30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美国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08264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552B51-7BE4-4DFD-9A28-F08D8DEFA99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450"/>
            <a:ext cx="9244315" cy="497205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304692" y="2111672"/>
            <a:ext cx="47191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n-ea"/>
                <a:sym typeface="Arial"/>
              </a:rPr>
              <a:t>如何保护环境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15160" y="2014219"/>
            <a:ext cx="1023478" cy="90279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6000">
                <a:latin typeface="Arial"/>
                <a:ea typeface="微软雅黑"/>
                <a:cs typeface="+mn-ea"/>
                <a:sym typeface="Arial"/>
              </a:rPr>
              <a:t>5</a:t>
            </a:r>
            <a:endParaRPr lang="zh-CN" altLang="en-US" sz="6000">
              <a:latin typeface="Arial"/>
              <a:ea typeface="微软雅黑"/>
              <a:cs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2855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15713" y="992568"/>
            <a:ext cx="2297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32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废物利用</a:t>
            </a: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>
          <a:xfrm>
            <a:off x="807460" y="1728313"/>
            <a:ext cx="4581241" cy="22126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200000"/>
              </a:lnSpc>
            </a:pPr>
            <a:r>
              <a:rPr lang="en-US" altLang="zh-CN" sz="1800" dirty="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        </a:t>
            </a:r>
            <a:r>
              <a:rPr lang="zh-CN" altLang="zh-CN" sz="18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/>
              </a:rPr>
              <a:t>对于垃圾，不论哪种处理方式都会对环境产生危害，增加社会负担，造成资源的浪费。所以解决垃圾处理的最好方法就是</a:t>
            </a: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Arial"/>
              </a:rPr>
              <a:t>废物利用。</a:t>
            </a:r>
            <a:endParaRPr lang="zh-CN" altLang="zh-CN" sz="1800" dirty="0"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Arial"/>
            </a:endParaRPr>
          </a:p>
        </p:txBody>
      </p:sp>
      <p:pic>
        <p:nvPicPr>
          <p:cNvPr id="7" name="PA_淘宝网chenying0907出品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49816" y="525770"/>
            <a:ext cx="3694184" cy="4617730"/>
          </a:xfrm>
          <a:prstGeom prst="rect">
            <a:avLst/>
          </a:prstGeom>
        </p:spPr>
      </p:pic>
      <p:pic>
        <p:nvPicPr>
          <p:cNvPr id="11" name="淘宝网chenying0907出品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12275" y="0"/>
            <a:ext cx="2331725" cy="1577343"/>
          </a:xfrm>
          <a:prstGeom prst="rect">
            <a:avLst/>
          </a:prstGeom>
        </p:spPr>
      </p:pic>
      <p:grpSp>
        <p:nvGrpSpPr>
          <p:cNvPr id="9" name="Group 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85833A1-0072-48D1-969B-9E36D9200A3F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10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442BF4-9887-4FF4-ADFE-5A8E17EC4A0A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2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A4A2E36-D33C-42F7-84F8-4E7E32ACC7EA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3" name="TextBox 9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B2D62FE-6FAF-4AA6-9752-EFDF93AF8D6F}"/>
              </a:ext>
            </a:extLst>
          </p:cNvPr>
          <p:cNvSpPr txBox="1"/>
          <p:nvPr/>
        </p:nvSpPr>
        <p:spPr>
          <a:xfrm>
            <a:off x="784709" y="408930"/>
            <a:ext cx="149271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如何保护环境</a:t>
            </a:r>
          </a:p>
        </p:txBody>
      </p:sp>
    </p:spTree>
    <p:extLst>
      <p:ext uri="{BB962C8B-B14F-4D97-AF65-F5344CB8AC3E}">
        <p14:creationId xmlns:p14="http://schemas.microsoft.com/office/powerpoint/2010/main" val="3345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  <p:cond evt="onBegin" delay="0">
                          <p:tn val="10"/>
                        </p:cond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059429" y="585901"/>
            <a:ext cx="4443532" cy="3208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zh-CN" altLang="zh-CN" sz="1600">
              <a:solidFill>
                <a:srgbClr val="92D050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zh-CN" altLang="zh-CN" sz="17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多一点节俭，少一点铺张浪费；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Blip>
                <a:blip r:embed="rId3"/>
              </a:buBlip>
            </a:pPr>
            <a:endParaRPr lang="zh-CN" altLang="zh-CN" sz="1700">
              <a:solidFill>
                <a:srgbClr val="92D050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zh-CN" altLang="zh-CN" sz="17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将垃圾分类，尽可能的回收利用；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Blip>
                <a:blip r:embed="rId3"/>
              </a:buBlip>
            </a:pPr>
            <a:endParaRPr lang="zh-CN" altLang="zh-CN" sz="1700">
              <a:solidFill>
                <a:srgbClr val="92D050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zh-CN" altLang="zh-CN" sz="17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减少或不使用一次性用品；</a:t>
            </a:r>
          </a:p>
          <a:p>
            <a:pPr>
              <a:lnSpc>
                <a:spcPct val="150000"/>
              </a:lnSpc>
            </a:pPr>
            <a:endParaRPr lang="zh-CN" altLang="zh-CN" sz="1700">
              <a:solidFill>
                <a:srgbClr val="92D050"/>
              </a:solidFill>
              <a:latin typeface="Arial"/>
              <a:ea typeface="微软雅黑"/>
              <a:cs typeface="+mn-ea"/>
              <a:sym typeface="Arial"/>
            </a:endParaRPr>
          </a:p>
          <a:p>
            <a:pPr>
              <a:lnSpc>
                <a:spcPct val="150000"/>
              </a:lnSpc>
            </a:pPr>
            <a:r>
              <a:rPr lang="zh-CN" altLang="zh-CN" sz="17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物品进行多次利用，增加物品的利用效率。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66775" y="2190750"/>
            <a:ext cx="2162175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50000"/>
              </a:lnSpc>
            </a:pPr>
            <a:r>
              <a:rPr lang="zh-CN" altLang="zh-CN">
                <a:solidFill>
                  <a:srgbClr val="FFC000"/>
                </a:solidFill>
                <a:latin typeface="Arial"/>
                <a:ea typeface="微软雅黑"/>
                <a:cs typeface="+mn-ea"/>
                <a:sym typeface="Arial"/>
              </a:rPr>
              <a:t>就在平常的生活中</a:t>
            </a:r>
          </a:p>
          <a:p>
            <a:pPr algn="dist">
              <a:lnSpc>
                <a:spcPct val="150000"/>
              </a:lnSpc>
            </a:pPr>
            <a:endParaRPr lang="zh-CN" altLang="en-US">
              <a:solidFill>
                <a:srgbClr val="FFC00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5216" y="1751479"/>
            <a:ext cx="194316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zh-CN" sz="28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减</a:t>
            </a:r>
            <a:r>
              <a:rPr lang="en-US" altLang="zh-CN" sz="28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 </a:t>
            </a:r>
            <a:r>
              <a:rPr lang="zh-CN" altLang="zh-CN" sz="28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少</a:t>
            </a:r>
            <a:r>
              <a:rPr lang="en-US" altLang="zh-CN" sz="28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 </a:t>
            </a:r>
            <a:r>
              <a:rPr lang="zh-CN" altLang="zh-CN" sz="28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垃</a:t>
            </a:r>
            <a:r>
              <a:rPr lang="en-US" altLang="zh-CN" sz="28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 </a:t>
            </a:r>
            <a:r>
              <a:rPr lang="zh-CN" altLang="zh-CN" sz="2800" b="1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圾</a:t>
            </a:r>
            <a:endParaRPr lang="en-US" altLang="zh-CN" sz="2800" b="1">
              <a:solidFill>
                <a:srgbClr val="007033"/>
              </a:solidFill>
              <a:latin typeface="Arial"/>
              <a:ea typeface="微软雅黑"/>
              <a:cs typeface="+mn-ea"/>
              <a:sym typeface="Arial"/>
            </a:endParaRPr>
          </a:p>
          <a:p>
            <a:endParaRPr lang="zh-CN" altLang="en-US" sz="2800">
              <a:solidFill>
                <a:srgbClr val="78D00E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grpSp>
        <p:nvGrpSpPr>
          <p:cNvPr id="12" name="组合 11"/>
          <p:cNvGrpSpPr/>
          <p:nvPr/>
        </p:nvGrpSpPr>
        <p:grpSpPr>
          <a:xfrm>
            <a:off x="7210425" y="2705586"/>
            <a:ext cx="1769937" cy="2209667"/>
            <a:chOff x="6909436" y="2982624"/>
            <a:chExt cx="2491740" cy="3132997"/>
          </a:xfrm>
        </p:grpSpPr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909436" y="2982624"/>
              <a:ext cx="2491740" cy="31329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5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31239" y="4208313"/>
              <a:ext cx="1031048" cy="849463"/>
            </a:xfrm>
            <a:prstGeom prst="rect">
              <a:avLst/>
            </a:prstGeom>
            <a:effectLst>
              <a:outerShdw blurRad="101600" dist="25400" dir="5400000" algn="t" rotWithShape="0">
                <a:prstClr val="black">
                  <a:alpha val="40000"/>
                </a:prstClr>
              </a:outerShdw>
            </a:effectLst>
          </p:spPr>
        </p:pic>
      </p:grpSp>
      <p:pic>
        <p:nvPicPr>
          <p:cNvPr id="9" name="图片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475689" y="3835235"/>
            <a:ext cx="2351925" cy="1104900"/>
          </a:xfrm>
          <a:prstGeom prst="rect">
            <a:avLst/>
          </a:prstGeom>
        </p:spPr>
      </p:pic>
      <p:pic>
        <p:nvPicPr>
          <p:cNvPr id="16" name="淘宝网chenying0907出品 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12275" y="0"/>
            <a:ext cx="2331725" cy="1577343"/>
          </a:xfrm>
          <a:prstGeom prst="rect">
            <a:avLst/>
          </a:prstGeom>
        </p:spPr>
      </p:pic>
      <p:grpSp>
        <p:nvGrpSpPr>
          <p:cNvPr id="17" name="Group 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F7383B4F-B0C9-40F8-BAA0-CC4610C48B25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18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F1E066-2CBD-4C34-AAAF-70306A250E85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9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0377457-A711-4E90-9001-0E6EC68816E4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20" name="TextBox 9_1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913018A-B5F5-4EAD-AFEC-F4830995FCB1}"/>
              </a:ext>
            </a:extLst>
          </p:cNvPr>
          <p:cNvSpPr txBox="1"/>
          <p:nvPr/>
        </p:nvSpPr>
        <p:spPr>
          <a:xfrm>
            <a:off x="784709" y="408930"/>
            <a:ext cx="149271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如何保护环境</a:t>
            </a:r>
          </a:p>
        </p:txBody>
      </p:sp>
    </p:spTree>
    <p:extLst>
      <p:ext uri="{BB962C8B-B14F-4D97-AF65-F5344CB8AC3E}">
        <p14:creationId xmlns:p14="http://schemas.microsoft.com/office/powerpoint/2010/main" val="778935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grpId="0" nodeType="withEffect">
                                  <p:stCondLst>
                                    <p:cond delay="7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2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65923" y="2970736"/>
            <a:ext cx="6286501" cy="100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　　　　       节约每一张纸，节约每一支笔，减少垃圾产生。</a:t>
            </a:r>
            <a:b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</a:br>
            <a: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　　</a:t>
            </a:r>
          </a:p>
        </p:txBody>
      </p:sp>
      <p:sp>
        <p:nvSpPr>
          <p:cNvPr id="6" name="五边形 5"/>
          <p:cNvSpPr/>
          <p:nvPr/>
        </p:nvSpPr>
        <p:spPr>
          <a:xfrm>
            <a:off x="1191745" y="1171575"/>
            <a:ext cx="438150" cy="276225"/>
          </a:xfrm>
          <a:prstGeom prst="homePlate">
            <a:avLst>
              <a:gd name="adj" fmla="val 36111"/>
            </a:avLst>
          </a:prstGeom>
          <a:solidFill>
            <a:srgbClr val="FD3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1191735" y="1666875"/>
            <a:ext cx="438150" cy="276225"/>
          </a:xfrm>
          <a:prstGeom prst="homePlate">
            <a:avLst>
              <a:gd name="adj" fmla="val 36111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1191735" y="2162175"/>
            <a:ext cx="438150" cy="276225"/>
          </a:xfrm>
          <a:prstGeom prst="homePlate">
            <a:avLst>
              <a:gd name="adj" fmla="val 36111"/>
            </a:avLst>
          </a:prstGeom>
          <a:solidFill>
            <a:srgbClr val="78D0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9" name="五边形 8"/>
          <p:cNvSpPr/>
          <p:nvPr/>
        </p:nvSpPr>
        <p:spPr>
          <a:xfrm>
            <a:off x="1191735" y="2657475"/>
            <a:ext cx="438150" cy="276225"/>
          </a:xfrm>
          <a:prstGeom prst="homePlate">
            <a:avLst>
              <a:gd name="adj" fmla="val 36111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0" name="五边形 9"/>
          <p:cNvSpPr/>
          <p:nvPr/>
        </p:nvSpPr>
        <p:spPr>
          <a:xfrm>
            <a:off x="1191735" y="3152775"/>
            <a:ext cx="438150" cy="276225"/>
          </a:xfrm>
          <a:prstGeom prst="homePlate">
            <a:avLst>
              <a:gd name="adj" fmla="val 3611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/>
              <a:ea typeface="微软雅黑"/>
              <a:cs typeface="+mn-ea"/>
              <a:sym typeface="Arial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 flipH="1">
            <a:off x="5229225" y="3547598"/>
            <a:ext cx="3914775" cy="139587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029945" y="1147482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当你日常外出时，常备一个购物纸袋，购物时尽量不用塑料袋；</a:t>
            </a:r>
            <a:b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</a:br>
            <a:endParaRPr lang="zh-CN" altLang="en-US" sz="1600">
              <a:solidFill>
                <a:srgbClr val="007033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029945" y="1648063"/>
            <a:ext cx="57246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当你买菜时，如果可能，拎上你的菜篮子，千万不用塑料袋；</a:t>
            </a:r>
            <a:b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</a:br>
            <a:endParaRPr lang="zh-CN" altLang="en-US" sz="1600">
              <a:solidFill>
                <a:srgbClr val="007033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56839" y="1987279"/>
            <a:ext cx="57246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600" dirty="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当你在外用餐时，请带上一个饭盒，不要用泡沫饭盒来盛餐；</a:t>
            </a:r>
          </a:p>
          <a:p>
            <a:endParaRPr lang="zh-CN" altLang="en-US" sz="1600" dirty="0">
              <a:solidFill>
                <a:srgbClr val="92D050"/>
              </a:solidFill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85120" y="2603494"/>
            <a:ext cx="2092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>
                <a:solidFill>
                  <a:srgbClr val="007033"/>
                </a:solidFill>
                <a:latin typeface="Arial"/>
                <a:ea typeface="微软雅黑"/>
                <a:cs typeface="+mn-ea"/>
                <a:sym typeface="Arial"/>
              </a:rPr>
              <a:t> 自觉做好垃圾分类；</a:t>
            </a:r>
          </a:p>
        </p:txBody>
      </p:sp>
      <p:pic>
        <p:nvPicPr>
          <p:cNvPr id="17" name="淘宝网chenying0907出品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812275" y="0"/>
            <a:ext cx="2331725" cy="1577343"/>
          </a:xfrm>
          <a:prstGeom prst="rect">
            <a:avLst/>
          </a:prstGeom>
        </p:spPr>
      </p:pic>
      <p:grpSp>
        <p:nvGrpSpPr>
          <p:cNvPr id="15" name="Group 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B03DA9C-FC11-4A06-ADCA-721A842D7568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18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B40D787-031F-4862-9EEA-CBC634F8CEB5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9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233A38B-7D01-4201-81E5-1E1BC3BF25B5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20" name="TextBox 9_1_1_1_1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2AE5692-5F4C-4A8B-A01B-81B23E021ECE}"/>
              </a:ext>
            </a:extLst>
          </p:cNvPr>
          <p:cNvSpPr txBox="1"/>
          <p:nvPr/>
        </p:nvSpPr>
        <p:spPr>
          <a:xfrm>
            <a:off x="784709" y="408930"/>
            <a:ext cx="149271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如何保护环境</a:t>
            </a:r>
          </a:p>
        </p:txBody>
      </p:sp>
    </p:spTree>
    <p:extLst>
      <p:ext uri="{BB962C8B-B14F-4D97-AF65-F5344CB8AC3E}">
        <p14:creationId xmlns:p14="http://schemas.microsoft.com/office/powerpoint/2010/main" val="392518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3.33333E-06 -1.06449E-06 L 0.0382 -1.06449E-06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3" presetClass="path" presetSubtype="0" accel="50000" decel="50000" fill="hold" grpId="1" nodeType="withEffect">
                                  <p:stCondLst>
                                    <p:cond delay="3750"/>
                                  </p:stCondLst>
                                  <p:childTnLst>
                                    <p:animMotion origin="layout" path="M -3.33333E-06 -1.06449E-06 L 0.0382 -1.06449E-06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3" presetClass="path" presetSubtype="0" accel="50000" decel="50000" fill="hold" grpId="1" nodeType="withEffect">
                                  <p:stCondLst>
                                    <p:cond delay="5750"/>
                                  </p:stCondLst>
                                  <p:childTnLst>
                                    <p:animMotion origin="layout" path="M -3.33333E-06 -1.06449E-06 L 0.0382 -1.06449E-06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6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7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3" presetClass="path" presetSubtype="0" accel="50000" decel="50000" fill="hold" grpId="1" nodeType="withEffect">
                                  <p:stCondLst>
                                    <p:cond delay="7750"/>
                                  </p:stCondLst>
                                  <p:childTnLst>
                                    <p:animMotion origin="layout" path="M -3.33333E-06 -1.06449E-06 L 0.0382 -1.06449E-06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0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8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9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3" presetClass="path" presetSubtype="0" accel="50000" decel="50000" fill="hold" grpId="1" nodeType="withEffect">
                                  <p:stCondLst>
                                    <p:cond delay="9750"/>
                                  </p:stCondLst>
                                  <p:childTnLst>
                                    <p:animMotion origin="layout" path="M -3.33333E-06 -1.06449E-06 L 0.0382 -1.06449E-06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10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4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2" grpId="0"/>
      <p:bldP spid="5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3" name="矩形 2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E39A6D8-0F6D-419E-84CA-E6FCFE309B53}"/>
              </a:ext>
            </a:extLst>
          </p:cNvPr>
          <p:cNvSpPr/>
          <p:nvPr/>
        </p:nvSpPr>
        <p:spPr>
          <a:xfrm>
            <a:off x="3729332" y="1457681"/>
            <a:ext cx="3570208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CN" altLang="en-US" sz="6600" b="1">
                <a:solidFill>
                  <a:schemeClr val="accent3"/>
                </a:solidFill>
                <a:cs typeface="+mn-ea"/>
                <a:sym typeface="Arial"/>
              </a:rPr>
              <a:t>谢谢观看</a:t>
            </a:r>
            <a:endParaRPr lang="zh-CN" altLang="en-US" sz="6600" b="1">
              <a:solidFill>
                <a:schemeClr val="accent3"/>
              </a:solidFill>
            </a:endParaRPr>
          </a:p>
        </p:txBody>
      </p:sp>
      <p:pic>
        <p:nvPicPr>
          <p:cNvPr id="8" name="Picture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95FACD9-5942-4216-90B4-868435D5E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7089981" y="2148840"/>
            <a:ext cx="1935306" cy="2857499"/>
          </a:xfrm>
          <a:prstGeom prst="rect">
            <a:avLst/>
          </a:prstGeom>
          <a:noFill/>
        </p:spPr>
      </p:pic>
      <p:pic>
        <p:nvPicPr>
          <p:cNvPr id="9" name="图片 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0836895-2C80-4CA6-8934-F59C6B372DA3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129885"/>
            <a:ext cx="3213100" cy="2508032"/>
          </a:xfrm>
          <a:prstGeom prst="rect">
            <a:avLst/>
          </a:prstGeom>
        </p:spPr>
      </p:pic>
      <p:pic>
        <p:nvPicPr>
          <p:cNvPr id="1028" name="New picture"/>
          <p:cNvPicPr/>
          <p:nvPr/>
        </p:nvPicPr>
        <p:blipFill>
          <a:blip r:embed="rId6"/>
          <a:stretch>
            <a:fillRect/>
          </a:stretch>
        </p:blipFill>
        <p:spPr>
          <a:xfrm>
            <a:off x="11112500" y="10744200"/>
            <a:ext cx="355600" cy="266700"/>
          </a:xfrm>
          <a:prstGeom prst="cube">
            <a:avLst/>
          </a:prstGeom>
        </p:spPr>
      </p:pic>
    </p:spTree>
    <p:extLst>
      <p:ext uri="{BB962C8B-B14F-4D97-AF65-F5344CB8AC3E}">
        <p14:creationId xmlns:p14="http://schemas.microsoft.com/office/powerpoint/2010/main" val="303534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212399"/>
            <a:ext cx="9143999" cy="49291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5000" tIns="0" rIns="135000" bIns="0" anchor="ctr"/>
          <a:lstStyle/>
          <a:p>
            <a:pPr algn="ctr">
              <a:defRPr/>
            </a:pPr>
            <a:r>
              <a:rPr lang="en-US" altLang="zh-CN" sz="21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1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" y="1636569"/>
            <a:ext cx="9143999" cy="58145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更多精品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100" spc="15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1936373" y="2940767"/>
            <a:ext cx="5179807" cy="1269578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节日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字体下载：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www.ypppt.com/ziti/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1800"/>
              </a:lnSpc>
            </a:pP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9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9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2225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552B51-7BE4-4DFD-9A28-F08D8DEFA99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450"/>
            <a:ext cx="9244315" cy="497205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304692" y="2111672"/>
            <a:ext cx="44677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n-ea"/>
                <a:sym typeface="Arial"/>
              </a:rPr>
              <a:t>为什么要保护环境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15160" y="2014219"/>
            <a:ext cx="1023478" cy="90279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6000">
                <a:latin typeface="Arial"/>
                <a:ea typeface="微软雅黑"/>
                <a:cs typeface="+mn-ea"/>
                <a:sym typeface="Arial"/>
              </a:rPr>
              <a:t>1</a:t>
            </a:r>
            <a:endParaRPr lang="zh-CN" altLang="en-US" sz="6000">
              <a:latin typeface="Arial"/>
              <a:ea typeface="微软雅黑"/>
              <a:cs typeface="+mn-ea"/>
              <a:sym typeface="Arial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887307" y="1612053"/>
            <a:ext cx="927946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" dirty="0">
                <a:solidFill>
                  <a:srgbClr val="FDFFFE"/>
                </a:solidFill>
              </a:rPr>
              <a:t>https://www.ypppt.com/</a:t>
            </a:r>
            <a:endParaRPr lang="zh-CN" altLang="en-US" sz="400" dirty="0">
              <a:solidFill>
                <a:srgbClr val="FDFF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75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54B467-013D-40DB-9626-2EB1A6A816DB}"/>
              </a:ext>
            </a:extLst>
          </p:cNvPr>
          <p:cNvGrpSpPr/>
          <p:nvPr/>
        </p:nvGrpSpPr>
        <p:grpSpPr>
          <a:xfrm>
            <a:off x="784709" y="781564"/>
            <a:ext cx="7648957" cy="3605295"/>
            <a:chOff x="717758" y="1022011"/>
            <a:chExt cx="7648957" cy="3605295"/>
          </a:xfrm>
        </p:grpSpPr>
        <p:sp>
          <p:nvSpPr>
            <p:cNvPr id="74" name="任意多边形 73"/>
            <p:cNvSpPr/>
            <p:nvPr/>
          </p:nvSpPr>
          <p:spPr>
            <a:xfrm rot="18900000" flipH="1" flipV="1">
              <a:off x="4914421" y="1927990"/>
              <a:ext cx="1347706" cy="2699316"/>
            </a:xfrm>
            <a:custGeom>
              <a:avLst/>
              <a:gdLst>
                <a:gd name="connsiteX0" fmla="*/ 255574 w 1520778"/>
                <a:gd name="connsiteY0" fmla="*/ 2887114 h 2887114"/>
                <a:gd name="connsiteX1" fmla="*/ 1264783 w 1520778"/>
                <a:gd name="connsiteY1" fmla="*/ 2887114 h 2887114"/>
                <a:gd name="connsiteX2" fmla="*/ 1264783 w 1520778"/>
                <a:gd name="connsiteY2" fmla="*/ 2323543 h 2887114"/>
                <a:gd name="connsiteX3" fmla="*/ 1264628 w 1520778"/>
                <a:gd name="connsiteY3" fmla="*/ 2323543 h 2887114"/>
                <a:gd name="connsiteX4" fmla="*/ 1264627 w 1520778"/>
                <a:gd name="connsiteY4" fmla="*/ 898812 h 2887114"/>
                <a:gd name="connsiteX5" fmla="*/ 1272244 w 1520778"/>
                <a:gd name="connsiteY5" fmla="*/ 906947 h 2887114"/>
                <a:gd name="connsiteX6" fmla="*/ 1478137 w 1520778"/>
                <a:gd name="connsiteY6" fmla="*/ 906946 h 2887114"/>
                <a:gd name="connsiteX7" fmla="*/ 1478137 w 1520778"/>
                <a:gd name="connsiteY7" fmla="*/ 687063 h 2887114"/>
                <a:gd name="connsiteX8" fmla="*/ 1464592 w 1520778"/>
                <a:gd name="connsiteY8" fmla="*/ 672597 h 2887114"/>
                <a:gd name="connsiteX9" fmla="*/ 1457674 w 1520778"/>
                <a:gd name="connsiteY9" fmla="*/ 663080 h 2887114"/>
                <a:gd name="connsiteX10" fmla="*/ 890811 w 1520778"/>
                <a:gd name="connsiteY10" fmla="*/ 57693 h 2887114"/>
                <a:gd name="connsiteX11" fmla="*/ 760389 w 1520778"/>
                <a:gd name="connsiteY11" fmla="*/ 0 h 2887114"/>
                <a:gd name="connsiteX12" fmla="*/ 629968 w 1520778"/>
                <a:gd name="connsiteY12" fmla="*/ 57693 h 2887114"/>
                <a:gd name="connsiteX13" fmla="*/ 63103 w 1520778"/>
                <a:gd name="connsiteY13" fmla="*/ 663080 h 2887114"/>
                <a:gd name="connsiteX14" fmla="*/ 56184 w 1520778"/>
                <a:gd name="connsiteY14" fmla="*/ 672600 h 2887114"/>
                <a:gd name="connsiteX15" fmla="*/ 42642 w 1520778"/>
                <a:gd name="connsiteY15" fmla="*/ 687063 h 2887114"/>
                <a:gd name="connsiteX16" fmla="*/ 42642 w 1520778"/>
                <a:gd name="connsiteY16" fmla="*/ 906946 h 2887114"/>
                <a:gd name="connsiteX17" fmla="*/ 248534 w 1520778"/>
                <a:gd name="connsiteY17" fmla="*/ 906947 h 2887114"/>
                <a:gd name="connsiteX18" fmla="*/ 256150 w 1520778"/>
                <a:gd name="connsiteY18" fmla="*/ 898813 h 2887114"/>
                <a:gd name="connsiteX19" fmla="*/ 256150 w 1520778"/>
                <a:gd name="connsiteY19" fmla="*/ 2323543 h 2887114"/>
                <a:gd name="connsiteX20" fmla="*/ 255573 w 1520778"/>
                <a:gd name="connsiteY20" fmla="*/ 2323543 h 2887114"/>
                <a:gd name="connsiteX0-1" fmla="*/ 255574 w 1520778"/>
                <a:gd name="connsiteY0-2" fmla="*/ 2887114 h 2887114"/>
                <a:gd name="connsiteX1-3" fmla="*/ 1264783 w 1520778"/>
                <a:gd name="connsiteY1-4" fmla="*/ 2887114 h 2887114"/>
                <a:gd name="connsiteX2-5" fmla="*/ 1264783 w 1520778"/>
                <a:gd name="connsiteY2-6" fmla="*/ 2323543 h 2887114"/>
                <a:gd name="connsiteX3-7" fmla="*/ 1264628 w 1520778"/>
                <a:gd name="connsiteY3-8" fmla="*/ 2323543 h 2887114"/>
                <a:gd name="connsiteX4-9" fmla="*/ 1264627 w 1520778"/>
                <a:gd name="connsiteY4-10" fmla="*/ 898812 h 2887114"/>
                <a:gd name="connsiteX5-11" fmla="*/ 1272244 w 1520778"/>
                <a:gd name="connsiteY5-12" fmla="*/ 906947 h 2887114"/>
                <a:gd name="connsiteX6-13" fmla="*/ 1478137 w 1520778"/>
                <a:gd name="connsiteY6-14" fmla="*/ 906946 h 2887114"/>
                <a:gd name="connsiteX7-15" fmla="*/ 1478137 w 1520778"/>
                <a:gd name="connsiteY7-16" fmla="*/ 687063 h 2887114"/>
                <a:gd name="connsiteX8-17" fmla="*/ 1464592 w 1520778"/>
                <a:gd name="connsiteY8-18" fmla="*/ 672597 h 2887114"/>
                <a:gd name="connsiteX9-19" fmla="*/ 1457674 w 1520778"/>
                <a:gd name="connsiteY9-20" fmla="*/ 663080 h 2887114"/>
                <a:gd name="connsiteX10-21" fmla="*/ 890811 w 1520778"/>
                <a:gd name="connsiteY10-22" fmla="*/ 57693 h 2887114"/>
                <a:gd name="connsiteX11-23" fmla="*/ 760389 w 1520778"/>
                <a:gd name="connsiteY11-24" fmla="*/ 0 h 2887114"/>
                <a:gd name="connsiteX12-25" fmla="*/ 629968 w 1520778"/>
                <a:gd name="connsiteY12-26" fmla="*/ 57693 h 2887114"/>
                <a:gd name="connsiteX13-27" fmla="*/ 63103 w 1520778"/>
                <a:gd name="connsiteY13-28" fmla="*/ 663080 h 2887114"/>
                <a:gd name="connsiteX14-29" fmla="*/ 56184 w 1520778"/>
                <a:gd name="connsiteY14-30" fmla="*/ 672600 h 2887114"/>
                <a:gd name="connsiteX15-31" fmla="*/ 42642 w 1520778"/>
                <a:gd name="connsiteY15-32" fmla="*/ 687063 h 2887114"/>
                <a:gd name="connsiteX16-33" fmla="*/ 42642 w 1520778"/>
                <a:gd name="connsiteY16-34" fmla="*/ 906946 h 2887114"/>
                <a:gd name="connsiteX17-35" fmla="*/ 248534 w 1520778"/>
                <a:gd name="connsiteY17-36" fmla="*/ 906947 h 2887114"/>
                <a:gd name="connsiteX18-37" fmla="*/ 256150 w 1520778"/>
                <a:gd name="connsiteY18-38" fmla="*/ 2323543 h 2887114"/>
                <a:gd name="connsiteX19-39" fmla="*/ 255573 w 1520778"/>
                <a:gd name="connsiteY19-40" fmla="*/ 2323543 h 2887114"/>
                <a:gd name="connsiteX20-41" fmla="*/ 255574 w 1520778"/>
                <a:gd name="connsiteY20-42" fmla="*/ 2887114 h 2887114"/>
                <a:gd name="connsiteX0-43" fmla="*/ 248045 w 1513249"/>
                <a:gd name="connsiteY0-44" fmla="*/ 2887114 h 2887114"/>
                <a:gd name="connsiteX1-45" fmla="*/ 1257254 w 1513249"/>
                <a:gd name="connsiteY1-46" fmla="*/ 2887114 h 2887114"/>
                <a:gd name="connsiteX2-47" fmla="*/ 1257254 w 1513249"/>
                <a:gd name="connsiteY2-48" fmla="*/ 2323543 h 2887114"/>
                <a:gd name="connsiteX3-49" fmla="*/ 1257099 w 1513249"/>
                <a:gd name="connsiteY3-50" fmla="*/ 2323543 h 2887114"/>
                <a:gd name="connsiteX4-51" fmla="*/ 1257098 w 1513249"/>
                <a:gd name="connsiteY4-52" fmla="*/ 898812 h 2887114"/>
                <a:gd name="connsiteX5-53" fmla="*/ 1264715 w 1513249"/>
                <a:gd name="connsiteY5-54" fmla="*/ 906947 h 2887114"/>
                <a:gd name="connsiteX6-55" fmla="*/ 1470608 w 1513249"/>
                <a:gd name="connsiteY6-56" fmla="*/ 906946 h 2887114"/>
                <a:gd name="connsiteX7-57" fmla="*/ 1470608 w 1513249"/>
                <a:gd name="connsiteY7-58" fmla="*/ 687063 h 2887114"/>
                <a:gd name="connsiteX8-59" fmla="*/ 1457063 w 1513249"/>
                <a:gd name="connsiteY8-60" fmla="*/ 672597 h 2887114"/>
                <a:gd name="connsiteX9-61" fmla="*/ 1450145 w 1513249"/>
                <a:gd name="connsiteY9-62" fmla="*/ 663080 h 2887114"/>
                <a:gd name="connsiteX10-63" fmla="*/ 883282 w 1513249"/>
                <a:gd name="connsiteY10-64" fmla="*/ 57693 h 2887114"/>
                <a:gd name="connsiteX11-65" fmla="*/ 752860 w 1513249"/>
                <a:gd name="connsiteY11-66" fmla="*/ 0 h 2887114"/>
                <a:gd name="connsiteX12-67" fmla="*/ 622439 w 1513249"/>
                <a:gd name="connsiteY12-68" fmla="*/ 57693 h 2887114"/>
                <a:gd name="connsiteX13-69" fmla="*/ 55574 w 1513249"/>
                <a:gd name="connsiteY13-70" fmla="*/ 663080 h 2887114"/>
                <a:gd name="connsiteX14-71" fmla="*/ 48655 w 1513249"/>
                <a:gd name="connsiteY14-72" fmla="*/ 672600 h 2887114"/>
                <a:gd name="connsiteX15-73" fmla="*/ 35113 w 1513249"/>
                <a:gd name="connsiteY15-74" fmla="*/ 687063 h 2887114"/>
                <a:gd name="connsiteX16-75" fmla="*/ 35113 w 1513249"/>
                <a:gd name="connsiteY16-76" fmla="*/ 906946 h 2887114"/>
                <a:gd name="connsiteX17-77" fmla="*/ 248621 w 1513249"/>
                <a:gd name="connsiteY17-78" fmla="*/ 2323543 h 2887114"/>
                <a:gd name="connsiteX18-79" fmla="*/ 248044 w 1513249"/>
                <a:gd name="connsiteY18-80" fmla="*/ 2323543 h 2887114"/>
                <a:gd name="connsiteX19-81" fmla="*/ 248045 w 1513249"/>
                <a:gd name="connsiteY19-82" fmla="*/ 2887114 h 2887114"/>
                <a:gd name="connsiteX0-83" fmla="*/ 248045 w 1513249"/>
                <a:gd name="connsiteY0-84" fmla="*/ 2887114 h 2887114"/>
                <a:gd name="connsiteX1-85" fmla="*/ 1257254 w 1513249"/>
                <a:gd name="connsiteY1-86" fmla="*/ 2887114 h 2887114"/>
                <a:gd name="connsiteX2-87" fmla="*/ 1257254 w 1513249"/>
                <a:gd name="connsiteY2-88" fmla="*/ 2323543 h 2887114"/>
                <a:gd name="connsiteX3-89" fmla="*/ 1257099 w 1513249"/>
                <a:gd name="connsiteY3-90" fmla="*/ 2323543 h 2887114"/>
                <a:gd name="connsiteX4-91" fmla="*/ 1257098 w 1513249"/>
                <a:gd name="connsiteY4-92" fmla="*/ 898812 h 2887114"/>
                <a:gd name="connsiteX5-93" fmla="*/ 1470608 w 1513249"/>
                <a:gd name="connsiteY5-94" fmla="*/ 906946 h 2887114"/>
                <a:gd name="connsiteX6-95" fmla="*/ 1470608 w 1513249"/>
                <a:gd name="connsiteY6-96" fmla="*/ 687063 h 2887114"/>
                <a:gd name="connsiteX7-97" fmla="*/ 1457063 w 1513249"/>
                <a:gd name="connsiteY7-98" fmla="*/ 672597 h 2887114"/>
                <a:gd name="connsiteX8-99" fmla="*/ 1450145 w 1513249"/>
                <a:gd name="connsiteY8-100" fmla="*/ 663080 h 2887114"/>
                <a:gd name="connsiteX9-101" fmla="*/ 883282 w 1513249"/>
                <a:gd name="connsiteY9-102" fmla="*/ 57693 h 2887114"/>
                <a:gd name="connsiteX10-103" fmla="*/ 752860 w 1513249"/>
                <a:gd name="connsiteY10-104" fmla="*/ 0 h 2887114"/>
                <a:gd name="connsiteX11-105" fmla="*/ 622439 w 1513249"/>
                <a:gd name="connsiteY11-106" fmla="*/ 57693 h 2887114"/>
                <a:gd name="connsiteX12-107" fmla="*/ 55574 w 1513249"/>
                <a:gd name="connsiteY12-108" fmla="*/ 663080 h 2887114"/>
                <a:gd name="connsiteX13-109" fmla="*/ 48655 w 1513249"/>
                <a:gd name="connsiteY13-110" fmla="*/ 672600 h 2887114"/>
                <a:gd name="connsiteX14-111" fmla="*/ 35113 w 1513249"/>
                <a:gd name="connsiteY14-112" fmla="*/ 687063 h 2887114"/>
                <a:gd name="connsiteX15-113" fmla="*/ 35113 w 1513249"/>
                <a:gd name="connsiteY15-114" fmla="*/ 906946 h 2887114"/>
                <a:gd name="connsiteX16-115" fmla="*/ 248621 w 1513249"/>
                <a:gd name="connsiteY16-116" fmla="*/ 2323543 h 2887114"/>
                <a:gd name="connsiteX17-117" fmla="*/ 248044 w 1513249"/>
                <a:gd name="connsiteY17-118" fmla="*/ 2323543 h 2887114"/>
                <a:gd name="connsiteX18-119" fmla="*/ 248045 w 1513249"/>
                <a:gd name="connsiteY18-120" fmla="*/ 2887114 h 2887114"/>
                <a:gd name="connsiteX0-121" fmla="*/ 248045 w 1513249"/>
                <a:gd name="connsiteY0-122" fmla="*/ 2887114 h 2887114"/>
                <a:gd name="connsiteX1-123" fmla="*/ 1257254 w 1513249"/>
                <a:gd name="connsiteY1-124" fmla="*/ 2887114 h 2887114"/>
                <a:gd name="connsiteX2-125" fmla="*/ 1257254 w 1513249"/>
                <a:gd name="connsiteY2-126" fmla="*/ 2323543 h 2887114"/>
                <a:gd name="connsiteX3-127" fmla="*/ 1257099 w 1513249"/>
                <a:gd name="connsiteY3-128" fmla="*/ 2323543 h 2887114"/>
                <a:gd name="connsiteX4-129" fmla="*/ 1470608 w 1513249"/>
                <a:gd name="connsiteY4-130" fmla="*/ 906946 h 2887114"/>
                <a:gd name="connsiteX5-131" fmla="*/ 1470608 w 1513249"/>
                <a:gd name="connsiteY5-132" fmla="*/ 687063 h 2887114"/>
                <a:gd name="connsiteX6-133" fmla="*/ 1457063 w 1513249"/>
                <a:gd name="connsiteY6-134" fmla="*/ 672597 h 2887114"/>
                <a:gd name="connsiteX7-135" fmla="*/ 1450145 w 1513249"/>
                <a:gd name="connsiteY7-136" fmla="*/ 663080 h 2887114"/>
                <a:gd name="connsiteX8-137" fmla="*/ 883282 w 1513249"/>
                <a:gd name="connsiteY8-138" fmla="*/ 57693 h 2887114"/>
                <a:gd name="connsiteX9-139" fmla="*/ 752860 w 1513249"/>
                <a:gd name="connsiteY9-140" fmla="*/ 0 h 2887114"/>
                <a:gd name="connsiteX10-141" fmla="*/ 622439 w 1513249"/>
                <a:gd name="connsiteY10-142" fmla="*/ 57693 h 2887114"/>
                <a:gd name="connsiteX11-143" fmla="*/ 55574 w 1513249"/>
                <a:gd name="connsiteY11-144" fmla="*/ 663080 h 2887114"/>
                <a:gd name="connsiteX12-145" fmla="*/ 48655 w 1513249"/>
                <a:gd name="connsiteY12-146" fmla="*/ 672600 h 2887114"/>
                <a:gd name="connsiteX13-147" fmla="*/ 35113 w 1513249"/>
                <a:gd name="connsiteY13-148" fmla="*/ 687063 h 2887114"/>
                <a:gd name="connsiteX14-149" fmla="*/ 35113 w 1513249"/>
                <a:gd name="connsiteY14-150" fmla="*/ 906946 h 2887114"/>
                <a:gd name="connsiteX15-151" fmla="*/ 248621 w 1513249"/>
                <a:gd name="connsiteY15-152" fmla="*/ 2323543 h 2887114"/>
                <a:gd name="connsiteX16-153" fmla="*/ 248044 w 1513249"/>
                <a:gd name="connsiteY16-154" fmla="*/ 2323543 h 2887114"/>
                <a:gd name="connsiteX17-155" fmla="*/ 248045 w 1513249"/>
                <a:gd name="connsiteY17-156" fmla="*/ 2887114 h 2887114"/>
                <a:gd name="connsiteX0-157" fmla="*/ 212932 w 1478136"/>
                <a:gd name="connsiteY0-158" fmla="*/ 2887114 h 2887114"/>
                <a:gd name="connsiteX1-159" fmla="*/ 1222141 w 1478136"/>
                <a:gd name="connsiteY1-160" fmla="*/ 2887114 h 2887114"/>
                <a:gd name="connsiteX2-161" fmla="*/ 1222141 w 1478136"/>
                <a:gd name="connsiteY2-162" fmla="*/ 2323543 h 2887114"/>
                <a:gd name="connsiteX3-163" fmla="*/ 1221986 w 1478136"/>
                <a:gd name="connsiteY3-164" fmla="*/ 2323543 h 2887114"/>
                <a:gd name="connsiteX4-165" fmla="*/ 1435495 w 1478136"/>
                <a:gd name="connsiteY4-166" fmla="*/ 906946 h 2887114"/>
                <a:gd name="connsiteX5-167" fmla="*/ 1435495 w 1478136"/>
                <a:gd name="connsiteY5-168" fmla="*/ 687063 h 2887114"/>
                <a:gd name="connsiteX6-169" fmla="*/ 1421950 w 1478136"/>
                <a:gd name="connsiteY6-170" fmla="*/ 672597 h 2887114"/>
                <a:gd name="connsiteX7-171" fmla="*/ 1415032 w 1478136"/>
                <a:gd name="connsiteY7-172" fmla="*/ 663080 h 2887114"/>
                <a:gd name="connsiteX8-173" fmla="*/ 848169 w 1478136"/>
                <a:gd name="connsiteY8-174" fmla="*/ 57693 h 2887114"/>
                <a:gd name="connsiteX9-175" fmla="*/ 717747 w 1478136"/>
                <a:gd name="connsiteY9-176" fmla="*/ 0 h 2887114"/>
                <a:gd name="connsiteX10-177" fmla="*/ 587326 w 1478136"/>
                <a:gd name="connsiteY10-178" fmla="*/ 57693 h 2887114"/>
                <a:gd name="connsiteX11-179" fmla="*/ 20461 w 1478136"/>
                <a:gd name="connsiteY11-180" fmla="*/ 663080 h 2887114"/>
                <a:gd name="connsiteX12-181" fmla="*/ 13542 w 1478136"/>
                <a:gd name="connsiteY12-182" fmla="*/ 672600 h 2887114"/>
                <a:gd name="connsiteX13-183" fmla="*/ 0 w 1478136"/>
                <a:gd name="connsiteY13-184" fmla="*/ 906946 h 2887114"/>
                <a:gd name="connsiteX14-185" fmla="*/ 213508 w 1478136"/>
                <a:gd name="connsiteY14-186" fmla="*/ 2323543 h 2887114"/>
                <a:gd name="connsiteX15-187" fmla="*/ 212931 w 1478136"/>
                <a:gd name="connsiteY15-188" fmla="*/ 2323543 h 2887114"/>
                <a:gd name="connsiteX16-189" fmla="*/ 212932 w 1478136"/>
                <a:gd name="connsiteY16-190" fmla="*/ 2887114 h 2887114"/>
                <a:gd name="connsiteX0-191" fmla="*/ 212932 w 1478136"/>
                <a:gd name="connsiteY0-192" fmla="*/ 2887114 h 2887114"/>
                <a:gd name="connsiteX1-193" fmla="*/ 1222141 w 1478136"/>
                <a:gd name="connsiteY1-194" fmla="*/ 2887114 h 2887114"/>
                <a:gd name="connsiteX2-195" fmla="*/ 1222141 w 1478136"/>
                <a:gd name="connsiteY2-196" fmla="*/ 2323543 h 2887114"/>
                <a:gd name="connsiteX3-197" fmla="*/ 1221986 w 1478136"/>
                <a:gd name="connsiteY3-198" fmla="*/ 2323543 h 2887114"/>
                <a:gd name="connsiteX4-199" fmla="*/ 1435495 w 1478136"/>
                <a:gd name="connsiteY4-200" fmla="*/ 906946 h 2887114"/>
                <a:gd name="connsiteX5-201" fmla="*/ 1435495 w 1478136"/>
                <a:gd name="connsiteY5-202" fmla="*/ 687063 h 2887114"/>
                <a:gd name="connsiteX6-203" fmla="*/ 1421950 w 1478136"/>
                <a:gd name="connsiteY6-204" fmla="*/ 672597 h 2887114"/>
                <a:gd name="connsiteX7-205" fmla="*/ 848169 w 1478136"/>
                <a:gd name="connsiteY7-206" fmla="*/ 57693 h 2887114"/>
                <a:gd name="connsiteX8-207" fmla="*/ 717747 w 1478136"/>
                <a:gd name="connsiteY8-208" fmla="*/ 0 h 2887114"/>
                <a:gd name="connsiteX9-209" fmla="*/ 587326 w 1478136"/>
                <a:gd name="connsiteY9-210" fmla="*/ 57693 h 2887114"/>
                <a:gd name="connsiteX10-211" fmla="*/ 20461 w 1478136"/>
                <a:gd name="connsiteY10-212" fmla="*/ 663080 h 2887114"/>
                <a:gd name="connsiteX11-213" fmla="*/ 13542 w 1478136"/>
                <a:gd name="connsiteY11-214" fmla="*/ 672600 h 2887114"/>
                <a:gd name="connsiteX12-215" fmla="*/ 0 w 1478136"/>
                <a:gd name="connsiteY12-216" fmla="*/ 906946 h 2887114"/>
                <a:gd name="connsiteX13-217" fmla="*/ 213508 w 1478136"/>
                <a:gd name="connsiteY13-218" fmla="*/ 2323543 h 2887114"/>
                <a:gd name="connsiteX14-219" fmla="*/ 212931 w 1478136"/>
                <a:gd name="connsiteY14-220" fmla="*/ 2323543 h 2887114"/>
                <a:gd name="connsiteX15-221" fmla="*/ 212932 w 1478136"/>
                <a:gd name="connsiteY15-222" fmla="*/ 2887114 h 2887114"/>
                <a:gd name="connsiteX0-223" fmla="*/ 212932 w 1478136"/>
                <a:gd name="connsiteY0-224" fmla="*/ 2887114 h 2887114"/>
                <a:gd name="connsiteX1-225" fmla="*/ 1222141 w 1478136"/>
                <a:gd name="connsiteY1-226" fmla="*/ 2887114 h 2887114"/>
                <a:gd name="connsiteX2-227" fmla="*/ 1222141 w 1478136"/>
                <a:gd name="connsiteY2-228" fmla="*/ 2323543 h 2887114"/>
                <a:gd name="connsiteX3-229" fmla="*/ 1221986 w 1478136"/>
                <a:gd name="connsiteY3-230" fmla="*/ 2323543 h 2887114"/>
                <a:gd name="connsiteX4-231" fmla="*/ 1435495 w 1478136"/>
                <a:gd name="connsiteY4-232" fmla="*/ 906946 h 2887114"/>
                <a:gd name="connsiteX5-233" fmla="*/ 1435495 w 1478136"/>
                <a:gd name="connsiteY5-234" fmla="*/ 687063 h 2887114"/>
                <a:gd name="connsiteX6-235" fmla="*/ 848169 w 1478136"/>
                <a:gd name="connsiteY6-236" fmla="*/ 57693 h 2887114"/>
                <a:gd name="connsiteX7-237" fmla="*/ 717747 w 1478136"/>
                <a:gd name="connsiteY7-238" fmla="*/ 0 h 2887114"/>
                <a:gd name="connsiteX8-239" fmla="*/ 587326 w 1478136"/>
                <a:gd name="connsiteY8-240" fmla="*/ 57693 h 2887114"/>
                <a:gd name="connsiteX9-241" fmla="*/ 20461 w 1478136"/>
                <a:gd name="connsiteY9-242" fmla="*/ 663080 h 2887114"/>
                <a:gd name="connsiteX10-243" fmla="*/ 13542 w 1478136"/>
                <a:gd name="connsiteY10-244" fmla="*/ 672600 h 2887114"/>
                <a:gd name="connsiteX11-245" fmla="*/ 0 w 1478136"/>
                <a:gd name="connsiteY11-246" fmla="*/ 906946 h 2887114"/>
                <a:gd name="connsiteX12-247" fmla="*/ 213508 w 1478136"/>
                <a:gd name="connsiteY12-248" fmla="*/ 2323543 h 2887114"/>
                <a:gd name="connsiteX13-249" fmla="*/ 212931 w 1478136"/>
                <a:gd name="connsiteY13-250" fmla="*/ 2323543 h 2887114"/>
                <a:gd name="connsiteX14-251" fmla="*/ 212932 w 1478136"/>
                <a:gd name="connsiteY14-252" fmla="*/ 2887114 h 2887114"/>
                <a:gd name="connsiteX0-253" fmla="*/ 212932 w 1435495"/>
                <a:gd name="connsiteY0-254" fmla="*/ 2915686 h 2915686"/>
                <a:gd name="connsiteX1-255" fmla="*/ 1222141 w 1435495"/>
                <a:gd name="connsiteY1-256" fmla="*/ 2915686 h 2915686"/>
                <a:gd name="connsiteX2-257" fmla="*/ 1222141 w 1435495"/>
                <a:gd name="connsiteY2-258" fmla="*/ 2352115 h 2915686"/>
                <a:gd name="connsiteX3-259" fmla="*/ 1221986 w 1435495"/>
                <a:gd name="connsiteY3-260" fmla="*/ 2352115 h 2915686"/>
                <a:gd name="connsiteX4-261" fmla="*/ 1435495 w 1435495"/>
                <a:gd name="connsiteY4-262" fmla="*/ 935518 h 2915686"/>
                <a:gd name="connsiteX5-263" fmla="*/ 848169 w 1435495"/>
                <a:gd name="connsiteY5-264" fmla="*/ 86265 h 2915686"/>
                <a:gd name="connsiteX6-265" fmla="*/ 717747 w 1435495"/>
                <a:gd name="connsiteY6-266" fmla="*/ 28572 h 2915686"/>
                <a:gd name="connsiteX7-267" fmla="*/ 587326 w 1435495"/>
                <a:gd name="connsiteY7-268" fmla="*/ 86265 h 2915686"/>
                <a:gd name="connsiteX8-269" fmla="*/ 20461 w 1435495"/>
                <a:gd name="connsiteY8-270" fmla="*/ 691652 h 2915686"/>
                <a:gd name="connsiteX9-271" fmla="*/ 13542 w 1435495"/>
                <a:gd name="connsiteY9-272" fmla="*/ 701172 h 2915686"/>
                <a:gd name="connsiteX10-273" fmla="*/ 0 w 1435495"/>
                <a:gd name="connsiteY10-274" fmla="*/ 935518 h 2915686"/>
                <a:gd name="connsiteX11-275" fmla="*/ 213508 w 1435495"/>
                <a:gd name="connsiteY11-276" fmla="*/ 2352115 h 2915686"/>
                <a:gd name="connsiteX12-277" fmla="*/ 212931 w 1435495"/>
                <a:gd name="connsiteY12-278" fmla="*/ 2352115 h 2915686"/>
                <a:gd name="connsiteX13-279" fmla="*/ 212932 w 1435495"/>
                <a:gd name="connsiteY13-280" fmla="*/ 2915686 h 2915686"/>
                <a:gd name="connsiteX0-281" fmla="*/ 212932 w 1435495"/>
                <a:gd name="connsiteY0-282" fmla="*/ 2915686 h 2915686"/>
                <a:gd name="connsiteX1-283" fmla="*/ 1222141 w 1435495"/>
                <a:gd name="connsiteY1-284" fmla="*/ 2915686 h 2915686"/>
                <a:gd name="connsiteX2-285" fmla="*/ 1222141 w 1435495"/>
                <a:gd name="connsiteY2-286" fmla="*/ 2352115 h 2915686"/>
                <a:gd name="connsiteX3-287" fmla="*/ 1221986 w 1435495"/>
                <a:gd name="connsiteY3-288" fmla="*/ 2352115 h 2915686"/>
                <a:gd name="connsiteX4-289" fmla="*/ 1435495 w 1435495"/>
                <a:gd name="connsiteY4-290" fmla="*/ 935518 h 2915686"/>
                <a:gd name="connsiteX5-291" fmla="*/ 848169 w 1435495"/>
                <a:gd name="connsiteY5-292" fmla="*/ 86265 h 2915686"/>
                <a:gd name="connsiteX6-293" fmla="*/ 717747 w 1435495"/>
                <a:gd name="connsiteY6-294" fmla="*/ 28572 h 2915686"/>
                <a:gd name="connsiteX7-295" fmla="*/ 587326 w 1435495"/>
                <a:gd name="connsiteY7-296" fmla="*/ 86265 h 2915686"/>
                <a:gd name="connsiteX8-297" fmla="*/ 20461 w 1435495"/>
                <a:gd name="connsiteY8-298" fmla="*/ 691652 h 2915686"/>
                <a:gd name="connsiteX9-299" fmla="*/ 0 w 1435495"/>
                <a:gd name="connsiteY9-300" fmla="*/ 935518 h 2915686"/>
                <a:gd name="connsiteX10-301" fmla="*/ 213508 w 1435495"/>
                <a:gd name="connsiteY10-302" fmla="*/ 2352115 h 2915686"/>
                <a:gd name="connsiteX11-303" fmla="*/ 212931 w 1435495"/>
                <a:gd name="connsiteY11-304" fmla="*/ 2352115 h 2915686"/>
                <a:gd name="connsiteX12-305" fmla="*/ 212932 w 1435495"/>
                <a:gd name="connsiteY12-306" fmla="*/ 2915686 h 29156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1435495" h="2915686">
                  <a:moveTo>
                    <a:pt x="212932" y="2915686"/>
                  </a:moveTo>
                  <a:lnTo>
                    <a:pt x="1222141" y="2915686"/>
                  </a:lnTo>
                  <a:lnTo>
                    <a:pt x="1222141" y="2352115"/>
                  </a:lnTo>
                  <a:lnTo>
                    <a:pt x="1221986" y="2352115"/>
                  </a:lnTo>
                  <a:cubicBezTo>
                    <a:pt x="1257545" y="2116016"/>
                    <a:pt x="1399910" y="1208265"/>
                    <a:pt x="1435495" y="935518"/>
                  </a:cubicBezTo>
                  <a:cubicBezTo>
                    <a:pt x="1373192" y="557876"/>
                    <a:pt x="967794" y="237423"/>
                    <a:pt x="848169" y="86265"/>
                  </a:cubicBezTo>
                  <a:cubicBezTo>
                    <a:pt x="728544" y="-64893"/>
                    <a:pt x="764951" y="28571"/>
                    <a:pt x="717747" y="28572"/>
                  </a:cubicBezTo>
                  <a:cubicBezTo>
                    <a:pt x="670544" y="28571"/>
                    <a:pt x="623340" y="47803"/>
                    <a:pt x="587326" y="86265"/>
                  </a:cubicBezTo>
                  <a:lnTo>
                    <a:pt x="20461" y="691652"/>
                  </a:lnTo>
                  <a:lnTo>
                    <a:pt x="0" y="935518"/>
                  </a:lnTo>
                  <a:cubicBezTo>
                    <a:pt x="35585" y="1208265"/>
                    <a:pt x="178020" y="2116016"/>
                    <a:pt x="213508" y="2352115"/>
                  </a:cubicBezTo>
                  <a:lnTo>
                    <a:pt x="212931" y="2352115"/>
                  </a:lnTo>
                  <a:cubicBezTo>
                    <a:pt x="212931" y="2539972"/>
                    <a:pt x="212932" y="2727829"/>
                    <a:pt x="212932" y="2915686"/>
                  </a:cubicBezTo>
                  <a:close/>
                </a:path>
              </a:pathLst>
            </a:custGeom>
            <a:gradFill flip="none" rotWithShape="1">
              <a:gsLst>
                <a:gs pos="51000">
                  <a:schemeClr val="tx1">
                    <a:alpha val="10000"/>
                  </a:schemeClr>
                </a:gs>
                <a:gs pos="0">
                  <a:srgbClr val="3C2246">
                    <a:alpha val="33000"/>
                  </a:srgb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215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5" name="任意多边形 74"/>
            <p:cNvSpPr/>
            <p:nvPr/>
          </p:nvSpPr>
          <p:spPr>
            <a:xfrm rot="2700000" flipV="1">
              <a:off x="2666695" y="1926687"/>
              <a:ext cx="1347706" cy="2699316"/>
            </a:xfrm>
            <a:custGeom>
              <a:avLst/>
              <a:gdLst>
                <a:gd name="connsiteX0" fmla="*/ 255574 w 1520778"/>
                <a:gd name="connsiteY0" fmla="*/ 2887114 h 2887114"/>
                <a:gd name="connsiteX1" fmla="*/ 1264783 w 1520778"/>
                <a:gd name="connsiteY1" fmla="*/ 2887114 h 2887114"/>
                <a:gd name="connsiteX2" fmla="*/ 1264783 w 1520778"/>
                <a:gd name="connsiteY2" fmla="*/ 2323543 h 2887114"/>
                <a:gd name="connsiteX3" fmla="*/ 1264628 w 1520778"/>
                <a:gd name="connsiteY3" fmla="*/ 2323543 h 2887114"/>
                <a:gd name="connsiteX4" fmla="*/ 1264627 w 1520778"/>
                <a:gd name="connsiteY4" fmla="*/ 898812 h 2887114"/>
                <a:gd name="connsiteX5" fmla="*/ 1272244 w 1520778"/>
                <a:gd name="connsiteY5" fmla="*/ 906947 h 2887114"/>
                <a:gd name="connsiteX6" fmla="*/ 1478137 w 1520778"/>
                <a:gd name="connsiteY6" fmla="*/ 906946 h 2887114"/>
                <a:gd name="connsiteX7" fmla="*/ 1478137 w 1520778"/>
                <a:gd name="connsiteY7" fmla="*/ 687063 h 2887114"/>
                <a:gd name="connsiteX8" fmla="*/ 1464592 w 1520778"/>
                <a:gd name="connsiteY8" fmla="*/ 672597 h 2887114"/>
                <a:gd name="connsiteX9" fmla="*/ 1457674 w 1520778"/>
                <a:gd name="connsiteY9" fmla="*/ 663080 h 2887114"/>
                <a:gd name="connsiteX10" fmla="*/ 890811 w 1520778"/>
                <a:gd name="connsiteY10" fmla="*/ 57693 h 2887114"/>
                <a:gd name="connsiteX11" fmla="*/ 760389 w 1520778"/>
                <a:gd name="connsiteY11" fmla="*/ 0 h 2887114"/>
                <a:gd name="connsiteX12" fmla="*/ 629968 w 1520778"/>
                <a:gd name="connsiteY12" fmla="*/ 57693 h 2887114"/>
                <a:gd name="connsiteX13" fmla="*/ 63103 w 1520778"/>
                <a:gd name="connsiteY13" fmla="*/ 663080 h 2887114"/>
                <a:gd name="connsiteX14" fmla="*/ 56184 w 1520778"/>
                <a:gd name="connsiteY14" fmla="*/ 672600 h 2887114"/>
                <a:gd name="connsiteX15" fmla="*/ 42642 w 1520778"/>
                <a:gd name="connsiteY15" fmla="*/ 687063 h 2887114"/>
                <a:gd name="connsiteX16" fmla="*/ 42642 w 1520778"/>
                <a:gd name="connsiteY16" fmla="*/ 906946 h 2887114"/>
                <a:gd name="connsiteX17" fmla="*/ 248534 w 1520778"/>
                <a:gd name="connsiteY17" fmla="*/ 906947 h 2887114"/>
                <a:gd name="connsiteX18" fmla="*/ 256150 w 1520778"/>
                <a:gd name="connsiteY18" fmla="*/ 898813 h 2887114"/>
                <a:gd name="connsiteX19" fmla="*/ 256150 w 1520778"/>
                <a:gd name="connsiteY19" fmla="*/ 2323543 h 2887114"/>
                <a:gd name="connsiteX20" fmla="*/ 255573 w 1520778"/>
                <a:gd name="connsiteY20" fmla="*/ 2323543 h 2887114"/>
                <a:gd name="connsiteX0-1" fmla="*/ 255574 w 1520778"/>
                <a:gd name="connsiteY0-2" fmla="*/ 2887114 h 2887114"/>
                <a:gd name="connsiteX1-3" fmla="*/ 1264783 w 1520778"/>
                <a:gd name="connsiteY1-4" fmla="*/ 2887114 h 2887114"/>
                <a:gd name="connsiteX2-5" fmla="*/ 1264783 w 1520778"/>
                <a:gd name="connsiteY2-6" fmla="*/ 2323543 h 2887114"/>
                <a:gd name="connsiteX3-7" fmla="*/ 1264628 w 1520778"/>
                <a:gd name="connsiteY3-8" fmla="*/ 2323543 h 2887114"/>
                <a:gd name="connsiteX4-9" fmla="*/ 1264627 w 1520778"/>
                <a:gd name="connsiteY4-10" fmla="*/ 898812 h 2887114"/>
                <a:gd name="connsiteX5-11" fmla="*/ 1272244 w 1520778"/>
                <a:gd name="connsiteY5-12" fmla="*/ 906947 h 2887114"/>
                <a:gd name="connsiteX6-13" fmla="*/ 1478137 w 1520778"/>
                <a:gd name="connsiteY6-14" fmla="*/ 906946 h 2887114"/>
                <a:gd name="connsiteX7-15" fmla="*/ 1478137 w 1520778"/>
                <a:gd name="connsiteY7-16" fmla="*/ 687063 h 2887114"/>
                <a:gd name="connsiteX8-17" fmla="*/ 1464592 w 1520778"/>
                <a:gd name="connsiteY8-18" fmla="*/ 672597 h 2887114"/>
                <a:gd name="connsiteX9-19" fmla="*/ 1457674 w 1520778"/>
                <a:gd name="connsiteY9-20" fmla="*/ 663080 h 2887114"/>
                <a:gd name="connsiteX10-21" fmla="*/ 890811 w 1520778"/>
                <a:gd name="connsiteY10-22" fmla="*/ 57693 h 2887114"/>
                <a:gd name="connsiteX11-23" fmla="*/ 760389 w 1520778"/>
                <a:gd name="connsiteY11-24" fmla="*/ 0 h 2887114"/>
                <a:gd name="connsiteX12-25" fmla="*/ 629968 w 1520778"/>
                <a:gd name="connsiteY12-26" fmla="*/ 57693 h 2887114"/>
                <a:gd name="connsiteX13-27" fmla="*/ 63103 w 1520778"/>
                <a:gd name="connsiteY13-28" fmla="*/ 663080 h 2887114"/>
                <a:gd name="connsiteX14-29" fmla="*/ 56184 w 1520778"/>
                <a:gd name="connsiteY14-30" fmla="*/ 672600 h 2887114"/>
                <a:gd name="connsiteX15-31" fmla="*/ 42642 w 1520778"/>
                <a:gd name="connsiteY15-32" fmla="*/ 687063 h 2887114"/>
                <a:gd name="connsiteX16-33" fmla="*/ 42642 w 1520778"/>
                <a:gd name="connsiteY16-34" fmla="*/ 906946 h 2887114"/>
                <a:gd name="connsiteX17-35" fmla="*/ 248534 w 1520778"/>
                <a:gd name="connsiteY17-36" fmla="*/ 906947 h 2887114"/>
                <a:gd name="connsiteX18-37" fmla="*/ 256150 w 1520778"/>
                <a:gd name="connsiteY18-38" fmla="*/ 2323543 h 2887114"/>
                <a:gd name="connsiteX19-39" fmla="*/ 255573 w 1520778"/>
                <a:gd name="connsiteY19-40" fmla="*/ 2323543 h 2887114"/>
                <a:gd name="connsiteX20-41" fmla="*/ 255574 w 1520778"/>
                <a:gd name="connsiteY20-42" fmla="*/ 2887114 h 2887114"/>
                <a:gd name="connsiteX0-43" fmla="*/ 248045 w 1513249"/>
                <a:gd name="connsiteY0-44" fmla="*/ 2887114 h 2887114"/>
                <a:gd name="connsiteX1-45" fmla="*/ 1257254 w 1513249"/>
                <a:gd name="connsiteY1-46" fmla="*/ 2887114 h 2887114"/>
                <a:gd name="connsiteX2-47" fmla="*/ 1257254 w 1513249"/>
                <a:gd name="connsiteY2-48" fmla="*/ 2323543 h 2887114"/>
                <a:gd name="connsiteX3-49" fmla="*/ 1257099 w 1513249"/>
                <a:gd name="connsiteY3-50" fmla="*/ 2323543 h 2887114"/>
                <a:gd name="connsiteX4-51" fmla="*/ 1257098 w 1513249"/>
                <a:gd name="connsiteY4-52" fmla="*/ 898812 h 2887114"/>
                <a:gd name="connsiteX5-53" fmla="*/ 1264715 w 1513249"/>
                <a:gd name="connsiteY5-54" fmla="*/ 906947 h 2887114"/>
                <a:gd name="connsiteX6-55" fmla="*/ 1470608 w 1513249"/>
                <a:gd name="connsiteY6-56" fmla="*/ 906946 h 2887114"/>
                <a:gd name="connsiteX7-57" fmla="*/ 1470608 w 1513249"/>
                <a:gd name="connsiteY7-58" fmla="*/ 687063 h 2887114"/>
                <a:gd name="connsiteX8-59" fmla="*/ 1457063 w 1513249"/>
                <a:gd name="connsiteY8-60" fmla="*/ 672597 h 2887114"/>
                <a:gd name="connsiteX9-61" fmla="*/ 1450145 w 1513249"/>
                <a:gd name="connsiteY9-62" fmla="*/ 663080 h 2887114"/>
                <a:gd name="connsiteX10-63" fmla="*/ 883282 w 1513249"/>
                <a:gd name="connsiteY10-64" fmla="*/ 57693 h 2887114"/>
                <a:gd name="connsiteX11-65" fmla="*/ 752860 w 1513249"/>
                <a:gd name="connsiteY11-66" fmla="*/ 0 h 2887114"/>
                <a:gd name="connsiteX12-67" fmla="*/ 622439 w 1513249"/>
                <a:gd name="connsiteY12-68" fmla="*/ 57693 h 2887114"/>
                <a:gd name="connsiteX13-69" fmla="*/ 55574 w 1513249"/>
                <a:gd name="connsiteY13-70" fmla="*/ 663080 h 2887114"/>
                <a:gd name="connsiteX14-71" fmla="*/ 48655 w 1513249"/>
                <a:gd name="connsiteY14-72" fmla="*/ 672600 h 2887114"/>
                <a:gd name="connsiteX15-73" fmla="*/ 35113 w 1513249"/>
                <a:gd name="connsiteY15-74" fmla="*/ 687063 h 2887114"/>
                <a:gd name="connsiteX16-75" fmla="*/ 35113 w 1513249"/>
                <a:gd name="connsiteY16-76" fmla="*/ 906946 h 2887114"/>
                <a:gd name="connsiteX17-77" fmla="*/ 248621 w 1513249"/>
                <a:gd name="connsiteY17-78" fmla="*/ 2323543 h 2887114"/>
                <a:gd name="connsiteX18-79" fmla="*/ 248044 w 1513249"/>
                <a:gd name="connsiteY18-80" fmla="*/ 2323543 h 2887114"/>
                <a:gd name="connsiteX19-81" fmla="*/ 248045 w 1513249"/>
                <a:gd name="connsiteY19-82" fmla="*/ 2887114 h 2887114"/>
                <a:gd name="connsiteX0-83" fmla="*/ 248045 w 1513249"/>
                <a:gd name="connsiteY0-84" fmla="*/ 2887114 h 2887114"/>
                <a:gd name="connsiteX1-85" fmla="*/ 1257254 w 1513249"/>
                <a:gd name="connsiteY1-86" fmla="*/ 2887114 h 2887114"/>
                <a:gd name="connsiteX2-87" fmla="*/ 1257254 w 1513249"/>
                <a:gd name="connsiteY2-88" fmla="*/ 2323543 h 2887114"/>
                <a:gd name="connsiteX3-89" fmla="*/ 1257099 w 1513249"/>
                <a:gd name="connsiteY3-90" fmla="*/ 2323543 h 2887114"/>
                <a:gd name="connsiteX4-91" fmla="*/ 1257098 w 1513249"/>
                <a:gd name="connsiteY4-92" fmla="*/ 898812 h 2887114"/>
                <a:gd name="connsiteX5-93" fmla="*/ 1470608 w 1513249"/>
                <a:gd name="connsiteY5-94" fmla="*/ 906946 h 2887114"/>
                <a:gd name="connsiteX6-95" fmla="*/ 1470608 w 1513249"/>
                <a:gd name="connsiteY6-96" fmla="*/ 687063 h 2887114"/>
                <a:gd name="connsiteX7-97" fmla="*/ 1457063 w 1513249"/>
                <a:gd name="connsiteY7-98" fmla="*/ 672597 h 2887114"/>
                <a:gd name="connsiteX8-99" fmla="*/ 1450145 w 1513249"/>
                <a:gd name="connsiteY8-100" fmla="*/ 663080 h 2887114"/>
                <a:gd name="connsiteX9-101" fmla="*/ 883282 w 1513249"/>
                <a:gd name="connsiteY9-102" fmla="*/ 57693 h 2887114"/>
                <a:gd name="connsiteX10-103" fmla="*/ 752860 w 1513249"/>
                <a:gd name="connsiteY10-104" fmla="*/ 0 h 2887114"/>
                <a:gd name="connsiteX11-105" fmla="*/ 622439 w 1513249"/>
                <a:gd name="connsiteY11-106" fmla="*/ 57693 h 2887114"/>
                <a:gd name="connsiteX12-107" fmla="*/ 55574 w 1513249"/>
                <a:gd name="connsiteY12-108" fmla="*/ 663080 h 2887114"/>
                <a:gd name="connsiteX13-109" fmla="*/ 48655 w 1513249"/>
                <a:gd name="connsiteY13-110" fmla="*/ 672600 h 2887114"/>
                <a:gd name="connsiteX14-111" fmla="*/ 35113 w 1513249"/>
                <a:gd name="connsiteY14-112" fmla="*/ 687063 h 2887114"/>
                <a:gd name="connsiteX15-113" fmla="*/ 35113 w 1513249"/>
                <a:gd name="connsiteY15-114" fmla="*/ 906946 h 2887114"/>
                <a:gd name="connsiteX16-115" fmla="*/ 248621 w 1513249"/>
                <a:gd name="connsiteY16-116" fmla="*/ 2323543 h 2887114"/>
                <a:gd name="connsiteX17-117" fmla="*/ 248044 w 1513249"/>
                <a:gd name="connsiteY17-118" fmla="*/ 2323543 h 2887114"/>
                <a:gd name="connsiteX18-119" fmla="*/ 248045 w 1513249"/>
                <a:gd name="connsiteY18-120" fmla="*/ 2887114 h 2887114"/>
                <a:gd name="connsiteX0-121" fmla="*/ 248045 w 1513249"/>
                <a:gd name="connsiteY0-122" fmla="*/ 2887114 h 2887114"/>
                <a:gd name="connsiteX1-123" fmla="*/ 1257254 w 1513249"/>
                <a:gd name="connsiteY1-124" fmla="*/ 2887114 h 2887114"/>
                <a:gd name="connsiteX2-125" fmla="*/ 1257254 w 1513249"/>
                <a:gd name="connsiteY2-126" fmla="*/ 2323543 h 2887114"/>
                <a:gd name="connsiteX3-127" fmla="*/ 1257099 w 1513249"/>
                <a:gd name="connsiteY3-128" fmla="*/ 2323543 h 2887114"/>
                <a:gd name="connsiteX4-129" fmla="*/ 1470608 w 1513249"/>
                <a:gd name="connsiteY4-130" fmla="*/ 906946 h 2887114"/>
                <a:gd name="connsiteX5-131" fmla="*/ 1470608 w 1513249"/>
                <a:gd name="connsiteY5-132" fmla="*/ 687063 h 2887114"/>
                <a:gd name="connsiteX6-133" fmla="*/ 1457063 w 1513249"/>
                <a:gd name="connsiteY6-134" fmla="*/ 672597 h 2887114"/>
                <a:gd name="connsiteX7-135" fmla="*/ 1450145 w 1513249"/>
                <a:gd name="connsiteY7-136" fmla="*/ 663080 h 2887114"/>
                <a:gd name="connsiteX8-137" fmla="*/ 883282 w 1513249"/>
                <a:gd name="connsiteY8-138" fmla="*/ 57693 h 2887114"/>
                <a:gd name="connsiteX9-139" fmla="*/ 752860 w 1513249"/>
                <a:gd name="connsiteY9-140" fmla="*/ 0 h 2887114"/>
                <a:gd name="connsiteX10-141" fmla="*/ 622439 w 1513249"/>
                <a:gd name="connsiteY10-142" fmla="*/ 57693 h 2887114"/>
                <a:gd name="connsiteX11-143" fmla="*/ 55574 w 1513249"/>
                <a:gd name="connsiteY11-144" fmla="*/ 663080 h 2887114"/>
                <a:gd name="connsiteX12-145" fmla="*/ 48655 w 1513249"/>
                <a:gd name="connsiteY12-146" fmla="*/ 672600 h 2887114"/>
                <a:gd name="connsiteX13-147" fmla="*/ 35113 w 1513249"/>
                <a:gd name="connsiteY13-148" fmla="*/ 687063 h 2887114"/>
                <a:gd name="connsiteX14-149" fmla="*/ 35113 w 1513249"/>
                <a:gd name="connsiteY14-150" fmla="*/ 906946 h 2887114"/>
                <a:gd name="connsiteX15-151" fmla="*/ 248621 w 1513249"/>
                <a:gd name="connsiteY15-152" fmla="*/ 2323543 h 2887114"/>
                <a:gd name="connsiteX16-153" fmla="*/ 248044 w 1513249"/>
                <a:gd name="connsiteY16-154" fmla="*/ 2323543 h 2887114"/>
                <a:gd name="connsiteX17-155" fmla="*/ 248045 w 1513249"/>
                <a:gd name="connsiteY17-156" fmla="*/ 2887114 h 2887114"/>
                <a:gd name="connsiteX0-157" fmla="*/ 212932 w 1478136"/>
                <a:gd name="connsiteY0-158" fmla="*/ 2887114 h 2887114"/>
                <a:gd name="connsiteX1-159" fmla="*/ 1222141 w 1478136"/>
                <a:gd name="connsiteY1-160" fmla="*/ 2887114 h 2887114"/>
                <a:gd name="connsiteX2-161" fmla="*/ 1222141 w 1478136"/>
                <a:gd name="connsiteY2-162" fmla="*/ 2323543 h 2887114"/>
                <a:gd name="connsiteX3-163" fmla="*/ 1221986 w 1478136"/>
                <a:gd name="connsiteY3-164" fmla="*/ 2323543 h 2887114"/>
                <a:gd name="connsiteX4-165" fmla="*/ 1435495 w 1478136"/>
                <a:gd name="connsiteY4-166" fmla="*/ 906946 h 2887114"/>
                <a:gd name="connsiteX5-167" fmla="*/ 1435495 w 1478136"/>
                <a:gd name="connsiteY5-168" fmla="*/ 687063 h 2887114"/>
                <a:gd name="connsiteX6-169" fmla="*/ 1421950 w 1478136"/>
                <a:gd name="connsiteY6-170" fmla="*/ 672597 h 2887114"/>
                <a:gd name="connsiteX7-171" fmla="*/ 1415032 w 1478136"/>
                <a:gd name="connsiteY7-172" fmla="*/ 663080 h 2887114"/>
                <a:gd name="connsiteX8-173" fmla="*/ 848169 w 1478136"/>
                <a:gd name="connsiteY8-174" fmla="*/ 57693 h 2887114"/>
                <a:gd name="connsiteX9-175" fmla="*/ 717747 w 1478136"/>
                <a:gd name="connsiteY9-176" fmla="*/ 0 h 2887114"/>
                <a:gd name="connsiteX10-177" fmla="*/ 587326 w 1478136"/>
                <a:gd name="connsiteY10-178" fmla="*/ 57693 h 2887114"/>
                <a:gd name="connsiteX11-179" fmla="*/ 20461 w 1478136"/>
                <a:gd name="connsiteY11-180" fmla="*/ 663080 h 2887114"/>
                <a:gd name="connsiteX12-181" fmla="*/ 13542 w 1478136"/>
                <a:gd name="connsiteY12-182" fmla="*/ 672600 h 2887114"/>
                <a:gd name="connsiteX13-183" fmla="*/ 0 w 1478136"/>
                <a:gd name="connsiteY13-184" fmla="*/ 906946 h 2887114"/>
                <a:gd name="connsiteX14-185" fmla="*/ 213508 w 1478136"/>
                <a:gd name="connsiteY14-186" fmla="*/ 2323543 h 2887114"/>
                <a:gd name="connsiteX15-187" fmla="*/ 212931 w 1478136"/>
                <a:gd name="connsiteY15-188" fmla="*/ 2323543 h 2887114"/>
                <a:gd name="connsiteX16-189" fmla="*/ 212932 w 1478136"/>
                <a:gd name="connsiteY16-190" fmla="*/ 2887114 h 2887114"/>
                <a:gd name="connsiteX0-191" fmla="*/ 212932 w 1478136"/>
                <a:gd name="connsiteY0-192" fmla="*/ 2887114 h 2887114"/>
                <a:gd name="connsiteX1-193" fmla="*/ 1222141 w 1478136"/>
                <a:gd name="connsiteY1-194" fmla="*/ 2887114 h 2887114"/>
                <a:gd name="connsiteX2-195" fmla="*/ 1222141 w 1478136"/>
                <a:gd name="connsiteY2-196" fmla="*/ 2323543 h 2887114"/>
                <a:gd name="connsiteX3-197" fmla="*/ 1221986 w 1478136"/>
                <a:gd name="connsiteY3-198" fmla="*/ 2323543 h 2887114"/>
                <a:gd name="connsiteX4-199" fmla="*/ 1435495 w 1478136"/>
                <a:gd name="connsiteY4-200" fmla="*/ 906946 h 2887114"/>
                <a:gd name="connsiteX5-201" fmla="*/ 1435495 w 1478136"/>
                <a:gd name="connsiteY5-202" fmla="*/ 687063 h 2887114"/>
                <a:gd name="connsiteX6-203" fmla="*/ 1421950 w 1478136"/>
                <a:gd name="connsiteY6-204" fmla="*/ 672597 h 2887114"/>
                <a:gd name="connsiteX7-205" fmla="*/ 848169 w 1478136"/>
                <a:gd name="connsiteY7-206" fmla="*/ 57693 h 2887114"/>
                <a:gd name="connsiteX8-207" fmla="*/ 717747 w 1478136"/>
                <a:gd name="connsiteY8-208" fmla="*/ 0 h 2887114"/>
                <a:gd name="connsiteX9-209" fmla="*/ 587326 w 1478136"/>
                <a:gd name="connsiteY9-210" fmla="*/ 57693 h 2887114"/>
                <a:gd name="connsiteX10-211" fmla="*/ 20461 w 1478136"/>
                <a:gd name="connsiteY10-212" fmla="*/ 663080 h 2887114"/>
                <a:gd name="connsiteX11-213" fmla="*/ 13542 w 1478136"/>
                <a:gd name="connsiteY11-214" fmla="*/ 672600 h 2887114"/>
                <a:gd name="connsiteX12-215" fmla="*/ 0 w 1478136"/>
                <a:gd name="connsiteY12-216" fmla="*/ 906946 h 2887114"/>
                <a:gd name="connsiteX13-217" fmla="*/ 213508 w 1478136"/>
                <a:gd name="connsiteY13-218" fmla="*/ 2323543 h 2887114"/>
                <a:gd name="connsiteX14-219" fmla="*/ 212931 w 1478136"/>
                <a:gd name="connsiteY14-220" fmla="*/ 2323543 h 2887114"/>
                <a:gd name="connsiteX15-221" fmla="*/ 212932 w 1478136"/>
                <a:gd name="connsiteY15-222" fmla="*/ 2887114 h 2887114"/>
                <a:gd name="connsiteX0-223" fmla="*/ 212932 w 1478136"/>
                <a:gd name="connsiteY0-224" fmla="*/ 2887114 h 2887114"/>
                <a:gd name="connsiteX1-225" fmla="*/ 1222141 w 1478136"/>
                <a:gd name="connsiteY1-226" fmla="*/ 2887114 h 2887114"/>
                <a:gd name="connsiteX2-227" fmla="*/ 1222141 w 1478136"/>
                <a:gd name="connsiteY2-228" fmla="*/ 2323543 h 2887114"/>
                <a:gd name="connsiteX3-229" fmla="*/ 1221986 w 1478136"/>
                <a:gd name="connsiteY3-230" fmla="*/ 2323543 h 2887114"/>
                <a:gd name="connsiteX4-231" fmla="*/ 1435495 w 1478136"/>
                <a:gd name="connsiteY4-232" fmla="*/ 906946 h 2887114"/>
                <a:gd name="connsiteX5-233" fmla="*/ 1435495 w 1478136"/>
                <a:gd name="connsiteY5-234" fmla="*/ 687063 h 2887114"/>
                <a:gd name="connsiteX6-235" fmla="*/ 848169 w 1478136"/>
                <a:gd name="connsiteY6-236" fmla="*/ 57693 h 2887114"/>
                <a:gd name="connsiteX7-237" fmla="*/ 717747 w 1478136"/>
                <a:gd name="connsiteY7-238" fmla="*/ 0 h 2887114"/>
                <a:gd name="connsiteX8-239" fmla="*/ 587326 w 1478136"/>
                <a:gd name="connsiteY8-240" fmla="*/ 57693 h 2887114"/>
                <a:gd name="connsiteX9-241" fmla="*/ 20461 w 1478136"/>
                <a:gd name="connsiteY9-242" fmla="*/ 663080 h 2887114"/>
                <a:gd name="connsiteX10-243" fmla="*/ 13542 w 1478136"/>
                <a:gd name="connsiteY10-244" fmla="*/ 672600 h 2887114"/>
                <a:gd name="connsiteX11-245" fmla="*/ 0 w 1478136"/>
                <a:gd name="connsiteY11-246" fmla="*/ 906946 h 2887114"/>
                <a:gd name="connsiteX12-247" fmla="*/ 213508 w 1478136"/>
                <a:gd name="connsiteY12-248" fmla="*/ 2323543 h 2887114"/>
                <a:gd name="connsiteX13-249" fmla="*/ 212931 w 1478136"/>
                <a:gd name="connsiteY13-250" fmla="*/ 2323543 h 2887114"/>
                <a:gd name="connsiteX14-251" fmla="*/ 212932 w 1478136"/>
                <a:gd name="connsiteY14-252" fmla="*/ 2887114 h 2887114"/>
                <a:gd name="connsiteX0-253" fmla="*/ 212932 w 1435495"/>
                <a:gd name="connsiteY0-254" fmla="*/ 2915686 h 2915686"/>
                <a:gd name="connsiteX1-255" fmla="*/ 1222141 w 1435495"/>
                <a:gd name="connsiteY1-256" fmla="*/ 2915686 h 2915686"/>
                <a:gd name="connsiteX2-257" fmla="*/ 1222141 w 1435495"/>
                <a:gd name="connsiteY2-258" fmla="*/ 2352115 h 2915686"/>
                <a:gd name="connsiteX3-259" fmla="*/ 1221986 w 1435495"/>
                <a:gd name="connsiteY3-260" fmla="*/ 2352115 h 2915686"/>
                <a:gd name="connsiteX4-261" fmla="*/ 1435495 w 1435495"/>
                <a:gd name="connsiteY4-262" fmla="*/ 935518 h 2915686"/>
                <a:gd name="connsiteX5-263" fmla="*/ 848169 w 1435495"/>
                <a:gd name="connsiteY5-264" fmla="*/ 86265 h 2915686"/>
                <a:gd name="connsiteX6-265" fmla="*/ 717747 w 1435495"/>
                <a:gd name="connsiteY6-266" fmla="*/ 28572 h 2915686"/>
                <a:gd name="connsiteX7-267" fmla="*/ 587326 w 1435495"/>
                <a:gd name="connsiteY7-268" fmla="*/ 86265 h 2915686"/>
                <a:gd name="connsiteX8-269" fmla="*/ 20461 w 1435495"/>
                <a:gd name="connsiteY8-270" fmla="*/ 691652 h 2915686"/>
                <a:gd name="connsiteX9-271" fmla="*/ 13542 w 1435495"/>
                <a:gd name="connsiteY9-272" fmla="*/ 701172 h 2915686"/>
                <a:gd name="connsiteX10-273" fmla="*/ 0 w 1435495"/>
                <a:gd name="connsiteY10-274" fmla="*/ 935518 h 2915686"/>
                <a:gd name="connsiteX11-275" fmla="*/ 213508 w 1435495"/>
                <a:gd name="connsiteY11-276" fmla="*/ 2352115 h 2915686"/>
                <a:gd name="connsiteX12-277" fmla="*/ 212931 w 1435495"/>
                <a:gd name="connsiteY12-278" fmla="*/ 2352115 h 2915686"/>
                <a:gd name="connsiteX13-279" fmla="*/ 212932 w 1435495"/>
                <a:gd name="connsiteY13-280" fmla="*/ 2915686 h 2915686"/>
                <a:gd name="connsiteX0-281" fmla="*/ 212932 w 1435495"/>
                <a:gd name="connsiteY0-282" fmla="*/ 2915686 h 2915686"/>
                <a:gd name="connsiteX1-283" fmla="*/ 1222141 w 1435495"/>
                <a:gd name="connsiteY1-284" fmla="*/ 2915686 h 2915686"/>
                <a:gd name="connsiteX2-285" fmla="*/ 1222141 w 1435495"/>
                <a:gd name="connsiteY2-286" fmla="*/ 2352115 h 2915686"/>
                <a:gd name="connsiteX3-287" fmla="*/ 1221986 w 1435495"/>
                <a:gd name="connsiteY3-288" fmla="*/ 2352115 h 2915686"/>
                <a:gd name="connsiteX4-289" fmla="*/ 1435495 w 1435495"/>
                <a:gd name="connsiteY4-290" fmla="*/ 935518 h 2915686"/>
                <a:gd name="connsiteX5-291" fmla="*/ 848169 w 1435495"/>
                <a:gd name="connsiteY5-292" fmla="*/ 86265 h 2915686"/>
                <a:gd name="connsiteX6-293" fmla="*/ 717747 w 1435495"/>
                <a:gd name="connsiteY6-294" fmla="*/ 28572 h 2915686"/>
                <a:gd name="connsiteX7-295" fmla="*/ 587326 w 1435495"/>
                <a:gd name="connsiteY7-296" fmla="*/ 86265 h 2915686"/>
                <a:gd name="connsiteX8-297" fmla="*/ 20461 w 1435495"/>
                <a:gd name="connsiteY8-298" fmla="*/ 691652 h 2915686"/>
                <a:gd name="connsiteX9-299" fmla="*/ 0 w 1435495"/>
                <a:gd name="connsiteY9-300" fmla="*/ 935518 h 2915686"/>
                <a:gd name="connsiteX10-301" fmla="*/ 213508 w 1435495"/>
                <a:gd name="connsiteY10-302" fmla="*/ 2352115 h 2915686"/>
                <a:gd name="connsiteX11-303" fmla="*/ 212931 w 1435495"/>
                <a:gd name="connsiteY11-304" fmla="*/ 2352115 h 2915686"/>
                <a:gd name="connsiteX12-305" fmla="*/ 212932 w 1435495"/>
                <a:gd name="connsiteY12-306" fmla="*/ 2915686 h 2915686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</a:cxnLst>
              <a:rect l="l" t="t" r="r" b="b"/>
              <a:pathLst>
                <a:path w="1435495" h="2915686">
                  <a:moveTo>
                    <a:pt x="212932" y="2915686"/>
                  </a:moveTo>
                  <a:lnTo>
                    <a:pt x="1222141" y="2915686"/>
                  </a:lnTo>
                  <a:lnTo>
                    <a:pt x="1222141" y="2352115"/>
                  </a:lnTo>
                  <a:lnTo>
                    <a:pt x="1221986" y="2352115"/>
                  </a:lnTo>
                  <a:cubicBezTo>
                    <a:pt x="1257545" y="2116016"/>
                    <a:pt x="1399910" y="1208265"/>
                    <a:pt x="1435495" y="935518"/>
                  </a:cubicBezTo>
                  <a:cubicBezTo>
                    <a:pt x="1373192" y="557876"/>
                    <a:pt x="967794" y="237423"/>
                    <a:pt x="848169" y="86265"/>
                  </a:cubicBezTo>
                  <a:cubicBezTo>
                    <a:pt x="728544" y="-64893"/>
                    <a:pt x="764951" y="28571"/>
                    <a:pt x="717747" y="28572"/>
                  </a:cubicBezTo>
                  <a:cubicBezTo>
                    <a:pt x="670544" y="28571"/>
                    <a:pt x="623340" y="47803"/>
                    <a:pt x="587326" y="86265"/>
                  </a:cubicBezTo>
                  <a:lnTo>
                    <a:pt x="20461" y="691652"/>
                  </a:lnTo>
                  <a:lnTo>
                    <a:pt x="0" y="935518"/>
                  </a:lnTo>
                  <a:cubicBezTo>
                    <a:pt x="35585" y="1208265"/>
                    <a:pt x="178020" y="2116016"/>
                    <a:pt x="213508" y="2352115"/>
                  </a:cubicBezTo>
                  <a:lnTo>
                    <a:pt x="212931" y="2352115"/>
                  </a:lnTo>
                  <a:cubicBezTo>
                    <a:pt x="212931" y="2539972"/>
                    <a:pt x="212932" y="2727829"/>
                    <a:pt x="212932" y="2915686"/>
                  </a:cubicBezTo>
                  <a:close/>
                </a:path>
              </a:pathLst>
            </a:custGeom>
            <a:gradFill flip="none" rotWithShape="1">
              <a:gsLst>
                <a:gs pos="51000">
                  <a:schemeClr val="tx1">
                    <a:alpha val="10000"/>
                  </a:schemeClr>
                </a:gs>
                <a:gs pos="0">
                  <a:srgbClr val="3C2246">
                    <a:alpha val="33000"/>
                  </a:srgbClr>
                </a:gs>
                <a:gs pos="100000">
                  <a:schemeClr val="bg1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2159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3733486" y="3152587"/>
              <a:ext cx="1485513" cy="428513"/>
            </a:xfrm>
            <a:prstGeom prst="rect">
              <a:avLst/>
            </a:prstGeom>
            <a:gradFill>
              <a:gsLst>
                <a:gs pos="21000">
                  <a:schemeClr val="tx1">
                    <a:alpha val="40000"/>
                  </a:schemeClr>
                </a:gs>
                <a:gs pos="0">
                  <a:schemeClr val="tx1">
                    <a:alpha val="63000"/>
                  </a:schemeClr>
                </a:gs>
                <a:gs pos="68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7" name="任意多边形 76"/>
            <p:cNvSpPr/>
            <p:nvPr/>
          </p:nvSpPr>
          <p:spPr>
            <a:xfrm rot="2700000" flipV="1">
              <a:off x="3134862" y="1429961"/>
              <a:ext cx="1140287" cy="2936355"/>
            </a:xfrm>
            <a:custGeom>
              <a:avLst/>
              <a:gdLst>
                <a:gd name="connsiteX0" fmla="*/ 1204282 w 2055930"/>
                <a:gd name="connsiteY0" fmla="*/ 77995 h 5294232"/>
                <a:gd name="connsiteX1" fmla="*/ 1970620 w 2055930"/>
                <a:gd name="connsiteY1" fmla="*/ 896414 h 5294232"/>
                <a:gd name="connsiteX2" fmla="*/ 1979972 w 2055930"/>
                <a:gd name="connsiteY2" fmla="*/ 909280 h 5294232"/>
                <a:gd name="connsiteX3" fmla="*/ 1998283 w 2055930"/>
                <a:gd name="connsiteY3" fmla="*/ 928836 h 5294232"/>
                <a:gd name="connsiteX4" fmla="*/ 1998283 w 2055930"/>
                <a:gd name="connsiteY4" fmla="*/ 1226095 h 5294232"/>
                <a:gd name="connsiteX5" fmla="*/ 1719939 w 2055930"/>
                <a:gd name="connsiteY5" fmla="*/ 1226095 h 5294232"/>
                <a:gd name="connsiteX6" fmla="*/ 1709641 w 2055930"/>
                <a:gd name="connsiteY6" fmla="*/ 1215098 h 5294232"/>
                <a:gd name="connsiteX7" fmla="*/ 1709642 w 2055930"/>
                <a:gd name="connsiteY7" fmla="*/ 3141183 h 5294232"/>
                <a:gd name="connsiteX8" fmla="*/ 1709852 w 2055930"/>
                <a:gd name="connsiteY8" fmla="*/ 3141183 h 5294232"/>
                <a:gd name="connsiteX9" fmla="*/ 1709852 w 2055930"/>
                <a:gd name="connsiteY9" fmla="*/ 5294232 h 5294232"/>
                <a:gd name="connsiteX10" fmla="*/ 345508 w 2055930"/>
                <a:gd name="connsiteY10" fmla="*/ 3929889 h 5294232"/>
                <a:gd name="connsiteX11" fmla="*/ 345508 w 2055930"/>
                <a:gd name="connsiteY11" fmla="*/ 3141183 h 5294232"/>
                <a:gd name="connsiteX12" fmla="*/ 346288 w 2055930"/>
                <a:gd name="connsiteY12" fmla="*/ 3141183 h 5294232"/>
                <a:gd name="connsiteX13" fmla="*/ 346287 w 2055930"/>
                <a:gd name="connsiteY13" fmla="*/ 1215100 h 5294232"/>
                <a:gd name="connsiteX14" fmla="*/ 335992 w 2055930"/>
                <a:gd name="connsiteY14" fmla="*/ 1226095 h 5294232"/>
                <a:gd name="connsiteX15" fmla="*/ 57647 w 2055930"/>
                <a:gd name="connsiteY15" fmla="*/ 1226095 h 5294232"/>
                <a:gd name="connsiteX16" fmla="*/ 57647 w 2055930"/>
                <a:gd name="connsiteY16" fmla="*/ 928836 h 5294232"/>
                <a:gd name="connsiteX17" fmla="*/ 75954 w 2055930"/>
                <a:gd name="connsiteY17" fmla="*/ 909284 h 5294232"/>
                <a:gd name="connsiteX18" fmla="*/ 85309 w 2055930"/>
                <a:gd name="connsiteY18" fmla="*/ 896413 h 5294232"/>
                <a:gd name="connsiteX19" fmla="*/ 851649 w 2055930"/>
                <a:gd name="connsiteY19" fmla="*/ 77995 h 5294232"/>
                <a:gd name="connsiteX20" fmla="*/ 1027965 w 2055930"/>
                <a:gd name="connsiteY20" fmla="*/ 0 h 5294232"/>
                <a:gd name="connsiteX21" fmla="*/ 1204282 w 2055930"/>
                <a:gd name="connsiteY21" fmla="*/ 77995 h 5294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55930" h="5294232">
                  <a:moveTo>
                    <a:pt x="1204282" y="77995"/>
                  </a:moveTo>
                  <a:lnTo>
                    <a:pt x="1970620" y="896414"/>
                  </a:lnTo>
                  <a:lnTo>
                    <a:pt x="1979972" y="909280"/>
                  </a:lnTo>
                  <a:lnTo>
                    <a:pt x="1998283" y="928836"/>
                  </a:lnTo>
                  <a:cubicBezTo>
                    <a:pt x="2075146" y="1010922"/>
                    <a:pt x="2075146" y="1144010"/>
                    <a:pt x="1998283" y="1226095"/>
                  </a:cubicBezTo>
                  <a:cubicBezTo>
                    <a:pt x="1921420" y="1308181"/>
                    <a:pt x="1796802" y="1308181"/>
                    <a:pt x="1719939" y="1226095"/>
                  </a:cubicBezTo>
                  <a:lnTo>
                    <a:pt x="1709641" y="1215098"/>
                  </a:lnTo>
                  <a:lnTo>
                    <a:pt x="1709642" y="3141183"/>
                  </a:lnTo>
                  <a:lnTo>
                    <a:pt x="1709852" y="3141183"/>
                  </a:lnTo>
                  <a:lnTo>
                    <a:pt x="1709852" y="5294232"/>
                  </a:lnTo>
                  <a:lnTo>
                    <a:pt x="345508" y="3929889"/>
                  </a:lnTo>
                  <a:lnTo>
                    <a:pt x="345508" y="3141183"/>
                  </a:lnTo>
                  <a:lnTo>
                    <a:pt x="346288" y="3141183"/>
                  </a:lnTo>
                  <a:lnTo>
                    <a:pt x="346287" y="1215100"/>
                  </a:lnTo>
                  <a:lnTo>
                    <a:pt x="335992" y="1226095"/>
                  </a:lnTo>
                  <a:cubicBezTo>
                    <a:pt x="259128" y="1308181"/>
                    <a:pt x="134510" y="1308181"/>
                    <a:pt x="57647" y="1226095"/>
                  </a:cubicBezTo>
                  <a:cubicBezTo>
                    <a:pt x="-19216" y="1144009"/>
                    <a:pt x="-19216" y="1010922"/>
                    <a:pt x="57647" y="928836"/>
                  </a:cubicBezTo>
                  <a:lnTo>
                    <a:pt x="75954" y="909284"/>
                  </a:lnTo>
                  <a:lnTo>
                    <a:pt x="85309" y="896413"/>
                  </a:lnTo>
                  <a:lnTo>
                    <a:pt x="851649" y="77995"/>
                  </a:lnTo>
                  <a:cubicBezTo>
                    <a:pt x="900337" y="25998"/>
                    <a:pt x="964152" y="-1"/>
                    <a:pt x="1027965" y="0"/>
                  </a:cubicBezTo>
                  <a:cubicBezTo>
                    <a:pt x="1091779" y="-1"/>
                    <a:pt x="1155594" y="25998"/>
                    <a:pt x="1204282" y="77995"/>
                  </a:cubicBezTo>
                  <a:close/>
                </a:path>
              </a:pathLst>
            </a:custGeom>
            <a:solidFill>
              <a:srgbClr val="EA610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8" name="任意多边形 77"/>
            <p:cNvSpPr/>
            <p:nvPr/>
          </p:nvSpPr>
          <p:spPr>
            <a:xfrm rot="2700000" flipH="1">
              <a:off x="4677424" y="1022010"/>
              <a:ext cx="1140287" cy="2936355"/>
            </a:xfrm>
            <a:custGeom>
              <a:avLst/>
              <a:gdLst>
                <a:gd name="connsiteX0" fmla="*/ 1204282 w 2055930"/>
                <a:gd name="connsiteY0" fmla="*/ 77995 h 5294232"/>
                <a:gd name="connsiteX1" fmla="*/ 1970620 w 2055930"/>
                <a:gd name="connsiteY1" fmla="*/ 896414 h 5294232"/>
                <a:gd name="connsiteX2" fmla="*/ 1979972 w 2055930"/>
                <a:gd name="connsiteY2" fmla="*/ 909280 h 5294232"/>
                <a:gd name="connsiteX3" fmla="*/ 1998283 w 2055930"/>
                <a:gd name="connsiteY3" fmla="*/ 928836 h 5294232"/>
                <a:gd name="connsiteX4" fmla="*/ 1998283 w 2055930"/>
                <a:gd name="connsiteY4" fmla="*/ 1226095 h 5294232"/>
                <a:gd name="connsiteX5" fmla="*/ 1719939 w 2055930"/>
                <a:gd name="connsiteY5" fmla="*/ 1226095 h 5294232"/>
                <a:gd name="connsiteX6" fmla="*/ 1709641 w 2055930"/>
                <a:gd name="connsiteY6" fmla="*/ 1215098 h 5294232"/>
                <a:gd name="connsiteX7" fmla="*/ 1709642 w 2055930"/>
                <a:gd name="connsiteY7" fmla="*/ 3141183 h 5294232"/>
                <a:gd name="connsiteX8" fmla="*/ 1709852 w 2055930"/>
                <a:gd name="connsiteY8" fmla="*/ 3141183 h 5294232"/>
                <a:gd name="connsiteX9" fmla="*/ 1709852 w 2055930"/>
                <a:gd name="connsiteY9" fmla="*/ 5294232 h 5294232"/>
                <a:gd name="connsiteX10" fmla="*/ 345508 w 2055930"/>
                <a:gd name="connsiteY10" fmla="*/ 3929889 h 5294232"/>
                <a:gd name="connsiteX11" fmla="*/ 345508 w 2055930"/>
                <a:gd name="connsiteY11" fmla="*/ 3141183 h 5294232"/>
                <a:gd name="connsiteX12" fmla="*/ 346288 w 2055930"/>
                <a:gd name="connsiteY12" fmla="*/ 3141183 h 5294232"/>
                <a:gd name="connsiteX13" fmla="*/ 346287 w 2055930"/>
                <a:gd name="connsiteY13" fmla="*/ 1215100 h 5294232"/>
                <a:gd name="connsiteX14" fmla="*/ 335992 w 2055930"/>
                <a:gd name="connsiteY14" fmla="*/ 1226095 h 5294232"/>
                <a:gd name="connsiteX15" fmla="*/ 57647 w 2055930"/>
                <a:gd name="connsiteY15" fmla="*/ 1226095 h 5294232"/>
                <a:gd name="connsiteX16" fmla="*/ 57647 w 2055930"/>
                <a:gd name="connsiteY16" fmla="*/ 928836 h 5294232"/>
                <a:gd name="connsiteX17" fmla="*/ 75954 w 2055930"/>
                <a:gd name="connsiteY17" fmla="*/ 909284 h 5294232"/>
                <a:gd name="connsiteX18" fmla="*/ 85309 w 2055930"/>
                <a:gd name="connsiteY18" fmla="*/ 896413 h 5294232"/>
                <a:gd name="connsiteX19" fmla="*/ 851649 w 2055930"/>
                <a:gd name="connsiteY19" fmla="*/ 77995 h 5294232"/>
                <a:gd name="connsiteX20" fmla="*/ 1027965 w 2055930"/>
                <a:gd name="connsiteY20" fmla="*/ 0 h 5294232"/>
                <a:gd name="connsiteX21" fmla="*/ 1204282 w 2055930"/>
                <a:gd name="connsiteY21" fmla="*/ 77995 h 5294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55930" h="5294232">
                  <a:moveTo>
                    <a:pt x="1204282" y="77995"/>
                  </a:moveTo>
                  <a:lnTo>
                    <a:pt x="1970620" y="896414"/>
                  </a:lnTo>
                  <a:lnTo>
                    <a:pt x="1979972" y="909280"/>
                  </a:lnTo>
                  <a:lnTo>
                    <a:pt x="1998283" y="928836"/>
                  </a:lnTo>
                  <a:cubicBezTo>
                    <a:pt x="2075146" y="1010922"/>
                    <a:pt x="2075146" y="1144010"/>
                    <a:pt x="1998283" y="1226095"/>
                  </a:cubicBezTo>
                  <a:cubicBezTo>
                    <a:pt x="1921420" y="1308181"/>
                    <a:pt x="1796802" y="1308181"/>
                    <a:pt x="1719939" y="1226095"/>
                  </a:cubicBezTo>
                  <a:lnTo>
                    <a:pt x="1709641" y="1215098"/>
                  </a:lnTo>
                  <a:lnTo>
                    <a:pt x="1709642" y="3141183"/>
                  </a:lnTo>
                  <a:lnTo>
                    <a:pt x="1709852" y="3141183"/>
                  </a:lnTo>
                  <a:lnTo>
                    <a:pt x="1709852" y="5294232"/>
                  </a:lnTo>
                  <a:lnTo>
                    <a:pt x="345508" y="3929889"/>
                  </a:lnTo>
                  <a:lnTo>
                    <a:pt x="345508" y="3141183"/>
                  </a:lnTo>
                  <a:lnTo>
                    <a:pt x="346288" y="3141183"/>
                  </a:lnTo>
                  <a:lnTo>
                    <a:pt x="346287" y="1215100"/>
                  </a:lnTo>
                  <a:lnTo>
                    <a:pt x="335992" y="1226095"/>
                  </a:lnTo>
                  <a:cubicBezTo>
                    <a:pt x="259128" y="1308181"/>
                    <a:pt x="134510" y="1308181"/>
                    <a:pt x="57647" y="1226095"/>
                  </a:cubicBezTo>
                  <a:cubicBezTo>
                    <a:pt x="-19216" y="1144009"/>
                    <a:pt x="-19216" y="1010922"/>
                    <a:pt x="57647" y="928836"/>
                  </a:cubicBezTo>
                  <a:lnTo>
                    <a:pt x="75954" y="909284"/>
                  </a:lnTo>
                  <a:lnTo>
                    <a:pt x="85309" y="896413"/>
                  </a:lnTo>
                  <a:lnTo>
                    <a:pt x="851649" y="77995"/>
                  </a:lnTo>
                  <a:cubicBezTo>
                    <a:pt x="900337" y="25998"/>
                    <a:pt x="964152" y="-1"/>
                    <a:pt x="1027965" y="0"/>
                  </a:cubicBezTo>
                  <a:cubicBezTo>
                    <a:pt x="1091779" y="-1"/>
                    <a:pt x="1155594" y="25998"/>
                    <a:pt x="1204282" y="77995"/>
                  </a:cubicBezTo>
                  <a:close/>
                </a:path>
              </a:pathLst>
            </a:custGeom>
            <a:solidFill>
              <a:srgbClr val="0099A9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 rot="2700000" flipH="1" flipV="1">
              <a:off x="4977860" y="2320258"/>
              <a:ext cx="752461" cy="126739"/>
            </a:xfrm>
            <a:prstGeom prst="rect">
              <a:avLst/>
            </a:prstGeom>
            <a:gradFill>
              <a:gsLst>
                <a:gs pos="63000">
                  <a:srgbClr val="000000">
                    <a:alpha val="5000"/>
                  </a:srgbClr>
                </a:gs>
                <a:gs pos="17000">
                  <a:schemeClr val="tx1">
                    <a:alpha val="20000"/>
                  </a:schemeClr>
                </a:gs>
                <a:gs pos="0">
                  <a:schemeClr val="tx1">
                    <a:alpha val="44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80" name="任意多边形 79"/>
            <p:cNvSpPr/>
            <p:nvPr/>
          </p:nvSpPr>
          <p:spPr>
            <a:xfrm rot="18900000">
              <a:off x="3135232" y="1022011"/>
              <a:ext cx="1140287" cy="2936355"/>
            </a:xfrm>
            <a:custGeom>
              <a:avLst/>
              <a:gdLst>
                <a:gd name="connsiteX0" fmla="*/ 1204282 w 2055930"/>
                <a:gd name="connsiteY0" fmla="*/ 77995 h 5294232"/>
                <a:gd name="connsiteX1" fmla="*/ 1970620 w 2055930"/>
                <a:gd name="connsiteY1" fmla="*/ 896414 h 5294232"/>
                <a:gd name="connsiteX2" fmla="*/ 1979972 w 2055930"/>
                <a:gd name="connsiteY2" fmla="*/ 909280 h 5294232"/>
                <a:gd name="connsiteX3" fmla="*/ 1998283 w 2055930"/>
                <a:gd name="connsiteY3" fmla="*/ 928836 h 5294232"/>
                <a:gd name="connsiteX4" fmla="*/ 1998283 w 2055930"/>
                <a:gd name="connsiteY4" fmla="*/ 1226095 h 5294232"/>
                <a:gd name="connsiteX5" fmla="*/ 1719939 w 2055930"/>
                <a:gd name="connsiteY5" fmla="*/ 1226095 h 5294232"/>
                <a:gd name="connsiteX6" fmla="*/ 1709641 w 2055930"/>
                <a:gd name="connsiteY6" fmla="*/ 1215098 h 5294232"/>
                <a:gd name="connsiteX7" fmla="*/ 1709642 w 2055930"/>
                <a:gd name="connsiteY7" fmla="*/ 3141183 h 5294232"/>
                <a:gd name="connsiteX8" fmla="*/ 1709852 w 2055930"/>
                <a:gd name="connsiteY8" fmla="*/ 3141183 h 5294232"/>
                <a:gd name="connsiteX9" fmla="*/ 1709852 w 2055930"/>
                <a:gd name="connsiteY9" fmla="*/ 5294232 h 5294232"/>
                <a:gd name="connsiteX10" fmla="*/ 345508 w 2055930"/>
                <a:gd name="connsiteY10" fmla="*/ 3929889 h 5294232"/>
                <a:gd name="connsiteX11" fmla="*/ 345508 w 2055930"/>
                <a:gd name="connsiteY11" fmla="*/ 3141183 h 5294232"/>
                <a:gd name="connsiteX12" fmla="*/ 346288 w 2055930"/>
                <a:gd name="connsiteY12" fmla="*/ 3141183 h 5294232"/>
                <a:gd name="connsiteX13" fmla="*/ 346287 w 2055930"/>
                <a:gd name="connsiteY13" fmla="*/ 1215100 h 5294232"/>
                <a:gd name="connsiteX14" fmla="*/ 335992 w 2055930"/>
                <a:gd name="connsiteY14" fmla="*/ 1226095 h 5294232"/>
                <a:gd name="connsiteX15" fmla="*/ 57647 w 2055930"/>
                <a:gd name="connsiteY15" fmla="*/ 1226095 h 5294232"/>
                <a:gd name="connsiteX16" fmla="*/ 57647 w 2055930"/>
                <a:gd name="connsiteY16" fmla="*/ 928836 h 5294232"/>
                <a:gd name="connsiteX17" fmla="*/ 75954 w 2055930"/>
                <a:gd name="connsiteY17" fmla="*/ 909284 h 5294232"/>
                <a:gd name="connsiteX18" fmla="*/ 85309 w 2055930"/>
                <a:gd name="connsiteY18" fmla="*/ 896413 h 5294232"/>
                <a:gd name="connsiteX19" fmla="*/ 851649 w 2055930"/>
                <a:gd name="connsiteY19" fmla="*/ 77995 h 5294232"/>
                <a:gd name="connsiteX20" fmla="*/ 1027965 w 2055930"/>
                <a:gd name="connsiteY20" fmla="*/ 0 h 5294232"/>
                <a:gd name="connsiteX21" fmla="*/ 1204282 w 2055930"/>
                <a:gd name="connsiteY21" fmla="*/ 77995 h 5294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55930" h="5294232">
                  <a:moveTo>
                    <a:pt x="1204282" y="77995"/>
                  </a:moveTo>
                  <a:lnTo>
                    <a:pt x="1970620" y="896414"/>
                  </a:lnTo>
                  <a:lnTo>
                    <a:pt x="1979972" y="909280"/>
                  </a:lnTo>
                  <a:lnTo>
                    <a:pt x="1998283" y="928836"/>
                  </a:lnTo>
                  <a:cubicBezTo>
                    <a:pt x="2075146" y="1010922"/>
                    <a:pt x="2075146" y="1144010"/>
                    <a:pt x="1998283" y="1226095"/>
                  </a:cubicBezTo>
                  <a:cubicBezTo>
                    <a:pt x="1921420" y="1308181"/>
                    <a:pt x="1796802" y="1308181"/>
                    <a:pt x="1719939" y="1226095"/>
                  </a:cubicBezTo>
                  <a:lnTo>
                    <a:pt x="1709641" y="1215098"/>
                  </a:lnTo>
                  <a:lnTo>
                    <a:pt x="1709642" y="3141183"/>
                  </a:lnTo>
                  <a:lnTo>
                    <a:pt x="1709852" y="3141183"/>
                  </a:lnTo>
                  <a:lnTo>
                    <a:pt x="1709852" y="5294232"/>
                  </a:lnTo>
                  <a:lnTo>
                    <a:pt x="345508" y="3929889"/>
                  </a:lnTo>
                  <a:lnTo>
                    <a:pt x="345508" y="3141183"/>
                  </a:lnTo>
                  <a:lnTo>
                    <a:pt x="346288" y="3141183"/>
                  </a:lnTo>
                  <a:lnTo>
                    <a:pt x="346287" y="1215100"/>
                  </a:lnTo>
                  <a:lnTo>
                    <a:pt x="335992" y="1226095"/>
                  </a:lnTo>
                  <a:cubicBezTo>
                    <a:pt x="259128" y="1308181"/>
                    <a:pt x="134510" y="1308181"/>
                    <a:pt x="57647" y="1226095"/>
                  </a:cubicBezTo>
                  <a:cubicBezTo>
                    <a:pt x="-19216" y="1144009"/>
                    <a:pt x="-19216" y="1010922"/>
                    <a:pt x="57647" y="928836"/>
                  </a:cubicBezTo>
                  <a:lnTo>
                    <a:pt x="75954" y="909284"/>
                  </a:lnTo>
                  <a:lnTo>
                    <a:pt x="85309" y="896413"/>
                  </a:lnTo>
                  <a:lnTo>
                    <a:pt x="851649" y="77995"/>
                  </a:lnTo>
                  <a:cubicBezTo>
                    <a:pt x="900337" y="25998"/>
                    <a:pt x="964152" y="-1"/>
                    <a:pt x="1027965" y="0"/>
                  </a:cubicBezTo>
                  <a:cubicBezTo>
                    <a:pt x="1091779" y="-1"/>
                    <a:pt x="1155594" y="25998"/>
                    <a:pt x="1204282" y="77995"/>
                  </a:cubicBezTo>
                  <a:close/>
                </a:path>
              </a:pathLst>
            </a:custGeom>
            <a:solidFill>
              <a:srgbClr val="EA5E66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81" name="任意多边形 80"/>
            <p:cNvSpPr/>
            <p:nvPr/>
          </p:nvSpPr>
          <p:spPr>
            <a:xfrm rot="18900000" flipH="1" flipV="1">
              <a:off x="4677055" y="1429961"/>
              <a:ext cx="1140287" cy="2936355"/>
            </a:xfrm>
            <a:custGeom>
              <a:avLst/>
              <a:gdLst>
                <a:gd name="connsiteX0" fmla="*/ 1204282 w 2055930"/>
                <a:gd name="connsiteY0" fmla="*/ 77995 h 5294232"/>
                <a:gd name="connsiteX1" fmla="*/ 1970620 w 2055930"/>
                <a:gd name="connsiteY1" fmla="*/ 896414 h 5294232"/>
                <a:gd name="connsiteX2" fmla="*/ 1979972 w 2055930"/>
                <a:gd name="connsiteY2" fmla="*/ 909280 h 5294232"/>
                <a:gd name="connsiteX3" fmla="*/ 1998283 w 2055930"/>
                <a:gd name="connsiteY3" fmla="*/ 928836 h 5294232"/>
                <a:gd name="connsiteX4" fmla="*/ 1998283 w 2055930"/>
                <a:gd name="connsiteY4" fmla="*/ 1226095 h 5294232"/>
                <a:gd name="connsiteX5" fmla="*/ 1719939 w 2055930"/>
                <a:gd name="connsiteY5" fmla="*/ 1226095 h 5294232"/>
                <a:gd name="connsiteX6" fmla="*/ 1709641 w 2055930"/>
                <a:gd name="connsiteY6" fmla="*/ 1215098 h 5294232"/>
                <a:gd name="connsiteX7" fmla="*/ 1709642 w 2055930"/>
                <a:gd name="connsiteY7" fmla="*/ 3141183 h 5294232"/>
                <a:gd name="connsiteX8" fmla="*/ 1709852 w 2055930"/>
                <a:gd name="connsiteY8" fmla="*/ 3141183 h 5294232"/>
                <a:gd name="connsiteX9" fmla="*/ 1709852 w 2055930"/>
                <a:gd name="connsiteY9" fmla="*/ 5294232 h 5294232"/>
                <a:gd name="connsiteX10" fmla="*/ 345508 w 2055930"/>
                <a:gd name="connsiteY10" fmla="*/ 3929889 h 5294232"/>
                <a:gd name="connsiteX11" fmla="*/ 345508 w 2055930"/>
                <a:gd name="connsiteY11" fmla="*/ 3141183 h 5294232"/>
                <a:gd name="connsiteX12" fmla="*/ 346288 w 2055930"/>
                <a:gd name="connsiteY12" fmla="*/ 3141183 h 5294232"/>
                <a:gd name="connsiteX13" fmla="*/ 346287 w 2055930"/>
                <a:gd name="connsiteY13" fmla="*/ 1215100 h 5294232"/>
                <a:gd name="connsiteX14" fmla="*/ 335992 w 2055930"/>
                <a:gd name="connsiteY14" fmla="*/ 1226095 h 5294232"/>
                <a:gd name="connsiteX15" fmla="*/ 57647 w 2055930"/>
                <a:gd name="connsiteY15" fmla="*/ 1226095 h 5294232"/>
                <a:gd name="connsiteX16" fmla="*/ 57647 w 2055930"/>
                <a:gd name="connsiteY16" fmla="*/ 928836 h 5294232"/>
                <a:gd name="connsiteX17" fmla="*/ 75954 w 2055930"/>
                <a:gd name="connsiteY17" fmla="*/ 909284 h 5294232"/>
                <a:gd name="connsiteX18" fmla="*/ 85309 w 2055930"/>
                <a:gd name="connsiteY18" fmla="*/ 896413 h 5294232"/>
                <a:gd name="connsiteX19" fmla="*/ 851649 w 2055930"/>
                <a:gd name="connsiteY19" fmla="*/ 77995 h 5294232"/>
                <a:gd name="connsiteX20" fmla="*/ 1027965 w 2055930"/>
                <a:gd name="connsiteY20" fmla="*/ 0 h 5294232"/>
                <a:gd name="connsiteX21" fmla="*/ 1204282 w 2055930"/>
                <a:gd name="connsiteY21" fmla="*/ 77995 h 5294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055930" h="5294232">
                  <a:moveTo>
                    <a:pt x="1204282" y="77995"/>
                  </a:moveTo>
                  <a:lnTo>
                    <a:pt x="1970620" y="896414"/>
                  </a:lnTo>
                  <a:lnTo>
                    <a:pt x="1979972" y="909280"/>
                  </a:lnTo>
                  <a:lnTo>
                    <a:pt x="1998283" y="928836"/>
                  </a:lnTo>
                  <a:cubicBezTo>
                    <a:pt x="2075146" y="1010922"/>
                    <a:pt x="2075146" y="1144010"/>
                    <a:pt x="1998283" y="1226095"/>
                  </a:cubicBezTo>
                  <a:cubicBezTo>
                    <a:pt x="1921420" y="1308181"/>
                    <a:pt x="1796802" y="1308181"/>
                    <a:pt x="1719939" y="1226095"/>
                  </a:cubicBezTo>
                  <a:lnTo>
                    <a:pt x="1709641" y="1215098"/>
                  </a:lnTo>
                  <a:lnTo>
                    <a:pt x="1709642" y="3141183"/>
                  </a:lnTo>
                  <a:lnTo>
                    <a:pt x="1709852" y="3141183"/>
                  </a:lnTo>
                  <a:lnTo>
                    <a:pt x="1709852" y="5294232"/>
                  </a:lnTo>
                  <a:lnTo>
                    <a:pt x="345508" y="3929889"/>
                  </a:lnTo>
                  <a:lnTo>
                    <a:pt x="345508" y="3141183"/>
                  </a:lnTo>
                  <a:lnTo>
                    <a:pt x="346288" y="3141183"/>
                  </a:lnTo>
                  <a:lnTo>
                    <a:pt x="346287" y="1215100"/>
                  </a:lnTo>
                  <a:lnTo>
                    <a:pt x="335992" y="1226095"/>
                  </a:lnTo>
                  <a:cubicBezTo>
                    <a:pt x="259128" y="1308181"/>
                    <a:pt x="134510" y="1308181"/>
                    <a:pt x="57647" y="1226095"/>
                  </a:cubicBezTo>
                  <a:cubicBezTo>
                    <a:pt x="-19216" y="1144009"/>
                    <a:pt x="-19216" y="1010922"/>
                    <a:pt x="57647" y="928836"/>
                  </a:cubicBezTo>
                  <a:lnTo>
                    <a:pt x="75954" y="909284"/>
                  </a:lnTo>
                  <a:lnTo>
                    <a:pt x="85309" y="896413"/>
                  </a:lnTo>
                  <a:lnTo>
                    <a:pt x="851649" y="77995"/>
                  </a:lnTo>
                  <a:cubicBezTo>
                    <a:pt x="900337" y="25998"/>
                    <a:pt x="964152" y="-1"/>
                    <a:pt x="1027965" y="0"/>
                  </a:cubicBezTo>
                  <a:cubicBezTo>
                    <a:pt x="1091779" y="-1"/>
                    <a:pt x="1155594" y="25998"/>
                    <a:pt x="1204282" y="77995"/>
                  </a:cubicBezTo>
                  <a:close/>
                </a:path>
              </a:pathLst>
            </a:custGeom>
            <a:solidFill>
              <a:srgbClr val="FFAB3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82" name="矩形 81"/>
            <p:cNvSpPr/>
            <p:nvPr/>
          </p:nvSpPr>
          <p:spPr>
            <a:xfrm rot="2700000">
              <a:off x="3221300" y="2941435"/>
              <a:ext cx="752461" cy="126739"/>
            </a:xfrm>
            <a:prstGeom prst="rect">
              <a:avLst/>
            </a:prstGeom>
            <a:gradFill>
              <a:gsLst>
                <a:gs pos="74000">
                  <a:srgbClr val="000000">
                    <a:alpha val="5000"/>
                  </a:srgbClr>
                </a:gs>
                <a:gs pos="27000">
                  <a:schemeClr val="tx1">
                    <a:alpha val="25000"/>
                  </a:schemeClr>
                </a:gs>
                <a:gs pos="0">
                  <a:schemeClr val="tx1">
                    <a:alpha val="50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solidFill>
                  <a:prstClr val="white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83" name="文本框 4"/>
            <p:cNvSpPr txBox="1"/>
            <p:nvPr/>
          </p:nvSpPr>
          <p:spPr>
            <a:xfrm rot="2700000">
              <a:off x="2568929" y="1809220"/>
              <a:ext cx="1384751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4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严重污染大气</a:t>
              </a:r>
            </a:p>
          </p:txBody>
        </p:sp>
        <p:sp>
          <p:nvSpPr>
            <p:cNvPr id="84" name="文本框 16"/>
            <p:cNvSpPr txBox="1"/>
            <p:nvPr/>
          </p:nvSpPr>
          <p:spPr>
            <a:xfrm rot="-2700000">
              <a:off x="2511690" y="3168214"/>
              <a:ext cx="1384751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4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严重污染水体</a:t>
              </a:r>
            </a:p>
          </p:txBody>
        </p:sp>
        <p:sp>
          <p:nvSpPr>
            <p:cNvPr id="85" name="文本框 19"/>
            <p:cNvSpPr txBox="1"/>
            <p:nvPr/>
          </p:nvSpPr>
          <p:spPr>
            <a:xfrm rot="18900000" flipH="1">
              <a:off x="4988243" y="1806337"/>
              <a:ext cx="1384751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4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生物性污染</a:t>
              </a:r>
              <a:endParaRPr lang="zh-CN" altLang="en-US" sz="1400" b="1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86" name="文本框 20"/>
            <p:cNvSpPr txBox="1"/>
            <p:nvPr/>
          </p:nvSpPr>
          <p:spPr>
            <a:xfrm rot="2700000" flipH="1">
              <a:off x="5047863" y="3153295"/>
              <a:ext cx="1384751" cy="307777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400" b="1">
                  <a:solidFill>
                    <a:schemeClr val="bg1"/>
                  </a:solidFill>
                  <a:latin typeface="Arial"/>
                  <a:ea typeface="微软雅黑"/>
                  <a:cs typeface="+mn-ea"/>
                  <a:sym typeface="Arial"/>
                </a:rPr>
                <a:t>侵占大量土地</a:t>
              </a:r>
              <a:endParaRPr lang="zh-CN" altLang="en-US" sz="1400" b="1">
                <a:latin typeface="Arial"/>
                <a:ea typeface="微软雅黑"/>
                <a:cs typeface="+mn-ea"/>
                <a:sym typeface="Arial"/>
              </a:endParaRPr>
            </a:p>
          </p:txBody>
        </p:sp>
        <p:grpSp>
          <p:nvGrpSpPr>
            <p:cNvPr id="87" name="Group 4"/>
            <p:cNvGrpSpPr>
              <a:grpSpLocks noChangeAspect="1"/>
            </p:cNvGrpSpPr>
            <p:nvPr/>
          </p:nvGrpSpPr>
          <p:grpSpPr>
            <a:xfrm>
              <a:off x="6500236" y="1481981"/>
              <a:ext cx="308410" cy="238480"/>
              <a:chOff x="3494" y="1896"/>
              <a:chExt cx="688" cy="532"/>
            </a:xfrm>
            <a:solidFill>
              <a:srgbClr val="00A2B3"/>
            </a:solidFill>
          </p:grpSpPr>
          <p:sp>
            <p:nvSpPr>
              <p:cNvPr id="88" name="Rectangle 5"/>
              <p:cNvSpPr>
                <a:spLocks noChangeArrowheads="1"/>
              </p:cNvSpPr>
              <p:nvPr/>
            </p:nvSpPr>
            <p:spPr bwMode="auto">
              <a:xfrm>
                <a:off x="4124" y="2007"/>
                <a:ext cx="58" cy="42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  <p:sp>
            <p:nvSpPr>
              <p:cNvPr id="89" name="Freeform 6"/>
              <p:cNvSpPr>
                <a:spLocks noEditPoints="1"/>
              </p:cNvSpPr>
              <p:nvPr/>
            </p:nvSpPr>
            <p:spPr bwMode="auto">
              <a:xfrm>
                <a:off x="3608" y="1896"/>
                <a:ext cx="459" cy="532"/>
              </a:xfrm>
              <a:custGeom>
                <a:avLst/>
                <a:gdLst>
                  <a:gd name="T0" fmla="*/ 176 w 192"/>
                  <a:gd name="T1" fmla="*/ 46 h 222"/>
                  <a:gd name="T2" fmla="*/ 132 w 192"/>
                  <a:gd name="T3" fmla="*/ 0 h 222"/>
                  <a:gd name="T4" fmla="*/ 60 w 192"/>
                  <a:gd name="T5" fmla="*/ 0 h 222"/>
                  <a:gd name="T6" fmla="*/ 18 w 192"/>
                  <a:gd name="T7" fmla="*/ 46 h 222"/>
                  <a:gd name="T8" fmla="*/ 0 w 192"/>
                  <a:gd name="T9" fmla="*/ 46 h 222"/>
                  <a:gd name="T10" fmla="*/ 0 w 192"/>
                  <a:gd name="T11" fmla="*/ 222 h 222"/>
                  <a:gd name="T12" fmla="*/ 192 w 192"/>
                  <a:gd name="T13" fmla="*/ 222 h 222"/>
                  <a:gd name="T14" fmla="*/ 192 w 192"/>
                  <a:gd name="T15" fmla="*/ 46 h 222"/>
                  <a:gd name="T16" fmla="*/ 176 w 192"/>
                  <a:gd name="T17" fmla="*/ 46 h 222"/>
                  <a:gd name="T18" fmla="*/ 113 w 192"/>
                  <a:gd name="T19" fmla="*/ 42 h 222"/>
                  <a:gd name="T20" fmla="*/ 77 w 192"/>
                  <a:gd name="T21" fmla="*/ 42 h 222"/>
                  <a:gd name="T22" fmla="*/ 67 w 192"/>
                  <a:gd name="T23" fmla="*/ 31 h 222"/>
                  <a:gd name="T24" fmla="*/ 77 w 192"/>
                  <a:gd name="T25" fmla="*/ 20 h 222"/>
                  <a:gd name="T26" fmla="*/ 113 w 192"/>
                  <a:gd name="T27" fmla="*/ 20 h 222"/>
                  <a:gd name="T28" fmla="*/ 124 w 192"/>
                  <a:gd name="T29" fmla="*/ 31 h 222"/>
                  <a:gd name="T30" fmla="*/ 113 w 192"/>
                  <a:gd name="T31" fmla="*/ 42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92" h="221">
                    <a:moveTo>
                      <a:pt x="176" y="46"/>
                    </a:moveTo>
                    <a:cubicBezTo>
                      <a:pt x="166" y="26"/>
                      <a:pt x="148" y="0"/>
                      <a:pt x="132" y="0"/>
                    </a:cubicBezTo>
                    <a:cubicBezTo>
                      <a:pt x="60" y="0"/>
                      <a:pt x="60" y="0"/>
                      <a:pt x="60" y="0"/>
                    </a:cubicBezTo>
                    <a:cubicBezTo>
                      <a:pt x="45" y="0"/>
                      <a:pt x="29" y="25"/>
                      <a:pt x="18" y="46"/>
                    </a:cubicBezTo>
                    <a:cubicBezTo>
                      <a:pt x="0" y="46"/>
                      <a:pt x="0" y="46"/>
                      <a:pt x="0" y="46"/>
                    </a:cubicBezTo>
                    <a:cubicBezTo>
                      <a:pt x="0" y="222"/>
                      <a:pt x="0" y="222"/>
                      <a:pt x="0" y="222"/>
                    </a:cubicBezTo>
                    <a:cubicBezTo>
                      <a:pt x="192" y="222"/>
                      <a:pt x="192" y="222"/>
                      <a:pt x="192" y="222"/>
                    </a:cubicBezTo>
                    <a:cubicBezTo>
                      <a:pt x="192" y="46"/>
                      <a:pt x="192" y="46"/>
                      <a:pt x="192" y="46"/>
                    </a:cubicBezTo>
                    <a:lnTo>
                      <a:pt x="176" y="46"/>
                    </a:lnTo>
                    <a:close/>
                    <a:moveTo>
                      <a:pt x="113" y="42"/>
                    </a:moveTo>
                    <a:cubicBezTo>
                      <a:pt x="77" y="42"/>
                      <a:pt x="77" y="42"/>
                      <a:pt x="77" y="42"/>
                    </a:cubicBezTo>
                    <a:cubicBezTo>
                      <a:pt x="72" y="42"/>
                      <a:pt x="67" y="37"/>
                      <a:pt x="67" y="31"/>
                    </a:cubicBezTo>
                    <a:cubicBezTo>
                      <a:pt x="67" y="25"/>
                      <a:pt x="72" y="20"/>
                      <a:pt x="77" y="20"/>
                    </a:cubicBezTo>
                    <a:cubicBezTo>
                      <a:pt x="113" y="20"/>
                      <a:pt x="113" y="20"/>
                      <a:pt x="113" y="20"/>
                    </a:cubicBezTo>
                    <a:cubicBezTo>
                      <a:pt x="119" y="20"/>
                      <a:pt x="124" y="25"/>
                      <a:pt x="124" y="31"/>
                    </a:cubicBezTo>
                    <a:cubicBezTo>
                      <a:pt x="124" y="37"/>
                      <a:pt x="119" y="42"/>
                      <a:pt x="113" y="4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  <p:sp>
            <p:nvSpPr>
              <p:cNvPr id="90" name="Rectangle 7"/>
              <p:cNvSpPr>
                <a:spLocks noChangeArrowheads="1"/>
              </p:cNvSpPr>
              <p:nvPr/>
            </p:nvSpPr>
            <p:spPr bwMode="auto">
              <a:xfrm>
                <a:off x="3494" y="2007"/>
                <a:ext cx="57" cy="42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</p:grpSp>
        <p:grpSp>
          <p:nvGrpSpPr>
            <p:cNvPr id="91" name="组合 90"/>
            <p:cNvGrpSpPr/>
            <p:nvPr/>
          </p:nvGrpSpPr>
          <p:grpSpPr>
            <a:xfrm>
              <a:off x="6507066" y="3150493"/>
              <a:ext cx="264312" cy="265085"/>
              <a:chOff x="458010" y="4063526"/>
              <a:chExt cx="1087437" cy="1090612"/>
            </a:xfrm>
            <a:solidFill>
              <a:srgbClr val="EA5E66"/>
            </a:solidFill>
          </p:grpSpPr>
          <p:sp>
            <p:nvSpPr>
              <p:cNvPr id="92" name="Freeform 11"/>
              <p:cNvSpPr>
                <a:spLocks noEditPoints="1"/>
              </p:cNvSpPr>
              <p:nvPr/>
            </p:nvSpPr>
            <p:spPr bwMode="auto">
              <a:xfrm>
                <a:off x="458010" y="4063526"/>
                <a:ext cx="1087437" cy="1090612"/>
              </a:xfrm>
              <a:custGeom>
                <a:avLst/>
                <a:gdLst>
                  <a:gd name="T0" fmla="*/ 0 w 685"/>
                  <a:gd name="T1" fmla="*/ 0 h 687"/>
                  <a:gd name="T2" fmla="*/ 0 w 685"/>
                  <a:gd name="T3" fmla="*/ 687 h 687"/>
                  <a:gd name="T4" fmla="*/ 685 w 685"/>
                  <a:gd name="T5" fmla="*/ 687 h 687"/>
                  <a:gd name="T6" fmla="*/ 685 w 685"/>
                  <a:gd name="T7" fmla="*/ 0 h 687"/>
                  <a:gd name="T8" fmla="*/ 0 w 685"/>
                  <a:gd name="T9" fmla="*/ 0 h 687"/>
                  <a:gd name="T10" fmla="*/ 58 w 685"/>
                  <a:gd name="T11" fmla="*/ 57 h 687"/>
                  <a:gd name="T12" fmla="*/ 628 w 685"/>
                  <a:gd name="T13" fmla="*/ 57 h 687"/>
                  <a:gd name="T14" fmla="*/ 628 w 685"/>
                  <a:gd name="T15" fmla="*/ 441 h 687"/>
                  <a:gd name="T16" fmla="*/ 442 w 685"/>
                  <a:gd name="T17" fmla="*/ 630 h 687"/>
                  <a:gd name="T18" fmla="*/ 58 w 685"/>
                  <a:gd name="T19" fmla="*/ 630 h 687"/>
                  <a:gd name="T20" fmla="*/ 58 w 685"/>
                  <a:gd name="T21" fmla="*/ 57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685" h="687">
                    <a:moveTo>
                      <a:pt x="0" y="0"/>
                    </a:moveTo>
                    <a:lnTo>
                      <a:pt x="0" y="687"/>
                    </a:lnTo>
                    <a:lnTo>
                      <a:pt x="685" y="687"/>
                    </a:lnTo>
                    <a:lnTo>
                      <a:pt x="685" y="0"/>
                    </a:lnTo>
                    <a:lnTo>
                      <a:pt x="0" y="0"/>
                    </a:lnTo>
                    <a:close/>
                    <a:moveTo>
                      <a:pt x="58" y="57"/>
                    </a:moveTo>
                    <a:lnTo>
                      <a:pt x="628" y="57"/>
                    </a:lnTo>
                    <a:lnTo>
                      <a:pt x="628" y="441"/>
                    </a:lnTo>
                    <a:lnTo>
                      <a:pt x="442" y="630"/>
                    </a:lnTo>
                    <a:lnTo>
                      <a:pt x="58" y="630"/>
                    </a:lnTo>
                    <a:lnTo>
                      <a:pt x="58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  <p:sp>
            <p:nvSpPr>
              <p:cNvPr id="93" name="Rectangle 12"/>
              <p:cNvSpPr>
                <a:spLocks noChangeArrowheads="1"/>
              </p:cNvSpPr>
              <p:nvPr/>
            </p:nvSpPr>
            <p:spPr bwMode="auto">
              <a:xfrm>
                <a:off x="682625" y="4338638"/>
                <a:ext cx="636587" cy="714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  <p:sp>
            <p:nvSpPr>
              <p:cNvPr id="94" name="Rectangle 13"/>
              <p:cNvSpPr>
                <a:spLocks noChangeArrowheads="1"/>
              </p:cNvSpPr>
              <p:nvPr/>
            </p:nvSpPr>
            <p:spPr bwMode="auto">
              <a:xfrm>
                <a:off x="682625" y="4562475"/>
                <a:ext cx="636587" cy="714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  <p:sp>
            <p:nvSpPr>
              <p:cNvPr id="95" name="Rectangle 14"/>
              <p:cNvSpPr>
                <a:spLocks noChangeArrowheads="1"/>
              </p:cNvSpPr>
              <p:nvPr/>
            </p:nvSpPr>
            <p:spPr bwMode="auto">
              <a:xfrm>
                <a:off x="682625" y="4786313"/>
                <a:ext cx="382587" cy="714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</p:grpSp>
        <p:grpSp>
          <p:nvGrpSpPr>
            <p:cNvPr id="96" name="Group 17"/>
            <p:cNvGrpSpPr>
              <a:grpSpLocks noChangeAspect="1"/>
            </p:cNvGrpSpPr>
            <p:nvPr/>
          </p:nvGrpSpPr>
          <p:grpSpPr>
            <a:xfrm>
              <a:off x="1195215" y="3105123"/>
              <a:ext cx="318406" cy="341790"/>
              <a:chOff x="231" y="1205"/>
              <a:chExt cx="640" cy="687"/>
            </a:xfrm>
            <a:solidFill>
              <a:srgbClr val="FFAB3F"/>
            </a:solidFill>
          </p:grpSpPr>
          <p:sp>
            <p:nvSpPr>
              <p:cNvPr id="97" name="Freeform 18"/>
              <p:cNvSpPr/>
              <p:nvPr/>
            </p:nvSpPr>
            <p:spPr bwMode="auto">
              <a:xfrm>
                <a:off x="231" y="1205"/>
                <a:ext cx="499" cy="687"/>
              </a:xfrm>
              <a:custGeom>
                <a:avLst/>
                <a:gdLst>
                  <a:gd name="T0" fmla="*/ 442 w 499"/>
                  <a:gd name="T1" fmla="*/ 629 h 687"/>
                  <a:gd name="T2" fmla="*/ 57 w 499"/>
                  <a:gd name="T3" fmla="*/ 629 h 687"/>
                  <a:gd name="T4" fmla="*/ 57 w 499"/>
                  <a:gd name="T5" fmla="*/ 200 h 687"/>
                  <a:gd name="T6" fmla="*/ 200 w 499"/>
                  <a:gd name="T7" fmla="*/ 200 h 687"/>
                  <a:gd name="T8" fmla="*/ 200 w 499"/>
                  <a:gd name="T9" fmla="*/ 57 h 687"/>
                  <a:gd name="T10" fmla="*/ 442 w 499"/>
                  <a:gd name="T11" fmla="*/ 57 h 687"/>
                  <a:gd name="T12" fmla="*/ 442 w 499"/>
                  <a:gd name="T13" fmla="*/ 116 h 687"/>
                  <a:gd name="T14" fmla="*/ 494 w 499"/>
                  <a:gd name="T15" fmla="*/ 64 h 687"/>
                  <a:gd name="T16" fmla="*/ 499 w 499"/>
                  <a:gd name="T17" fmla="*/ 59 h 687"/>
                  <a:gd name="T18" fmla="*/ 499 w 499"/>
                  <a:gd name="T19" fmla="*/ 0 h 687"/>
                  <a:gd name="T20" fmla="*/ 143 w 499"/>
                  <a:gd name="T21" fmla="*/ 0 h 687"/>
                  <a:gd name="T22" fmla="*/ 143 w 499"/>
                  <a:gd name="T23" fmla="*/ 0 h 687"/>
                  <a:gd name="T24" fmla="*/ 0 w 499"/>
                  <a:gd name="T25" fmla="*/ 143 h 687"/>
                  <a:gd name="T26" fmla="*/ 0 w 499"/>
                  <a:gd name="T27" fmla="*/ 687 h 687"/>
                  <a:gd name="T28" fmla="*/ 499 w 499"/>
                  <a:gd name="T29" fmla="*/ 687 h 687"/>
                  <a:gd name="T30" fmla="*/ 499 w 499"/>
                  <a:gd name="T31" fmla="*/ 429 h 687"/>
                  <a:gd name="T32" fmla="*/ 442 w 499"/>
                  <a:gd name="T33" fmla="*/ 486 h 687"/>
                  <a:gd name="T34" fmla="*/ 442 w 499"/>
                  <a:gd name="T35" fmla="*/ 629 h 6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499" h="687">
                    <a:moveTo>
                      <a:pt x="442" y="629"/>
                    </a:moveTo>
                    <a:lnTo>
                      <a:pt x="57" y="629"/>
                    </a:lnTo>
                    <a:lnTo>
                      <a:pt x="57" y="200"/>
                    </a:lnTo>
                    <a:lnTo>
                      <a:pt x="200" y="200"/>
                    </a:lnTo>
                    <a:lnTo>
                      <a:pt x="200" y="57"/>
                    </a:lnTo>
                    <a:lnTo>
                      <a:pt x="442" y="57"/>
                    </a:lnTo>
                    <a:lnTo>
                      <a:pt x="442" y="116"/>
                    </a:lnTo>
                    <a:lnTo>
                      <a:pt x="494" y="64"/>
                    </a:lnTo>
                    <a:lnTo>
                      <a:pt x="499" y="59"/>
                    </a:lnTo>
                    <a:lnTo>
                      <a:pt x="499" y="0"/>
                    </a:lnTo>
                    <a:lnTo>
                      <a:pt x="143" y="0"/>
                    </a:lnTo>
                    <a:lnTo>
                      <a:pt x="143" y="0"/>
                    </a:lnTo>
                    <a:lnTo>
                      <a:pt x="0" y="143"/>
                    </a:lnTo>
                    <a:lnTo>
                      <a:pt x="0" y="687"/>
                    </a:lnTo>
                    <a:lnTo>
                      <a:pt x="499" y="687"/>
                    </a:lnTo>
                    <a:lnTo>
                      <a:pt x="499" y="429"/>
                    </a:lnTo>
                    <a:lnTo>
                      <a:pt x="442" y="486"/>
                    </a:lnTo>
                    <a:lnTo>
                      <a:pt x="442" y="629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  <p:sp>
            <p:nvSpPr>
              <p:cNvPr id="98" name="Freeform 19"/>
              <p:cNvSpPr>
                <a:spLocks noEditPoints="1"/>
              </p:cNvSpPr>
              <p:nvPr/>
            </p:nvSpPr>
            <p:spPr bwMode="auto">
              <a:xfrm>
                <a:off x="436" y="1310"/>
                <a:ext cx="435" cy="431"/>
              </a:xfrm>
              <a:custGeom>
                <a:avLst/>
                <a:gdLst>
                  <a:gd name="T0" fmla="*/ 50 w 435"/>
                  <a:gd name="T1" fmla="*/ 279 h 431"/>
                  <a:gd name="T2" fmla="*/ 50 w 435"/>
                  <a:gd name="T3" fmla="*/ 279 h 431"/>
                  <a:gd name="T4" fmla="*/ 50 w 435"/>
                  <a:gd name="T5" fmla="*/ 279 h 431"/>
                  <a:gd name="T6" fmla="*/ 50 w 435"/>
                  <a:gd name="T7" fmla="*/ 279 h 431"/>
                  <a:gd name="T8" fmla="*/ 0 w 435"/>
                  <a:gd name="T9" fmla="*/ 431 h 431"/>
                  <a:gd name="T10" fmla="*/ 155 w 435"/>
                  <a:gd name="T11" fmla="*/ 381 h 431"/>
                  <a:gd name="T12" fmla="*/ 155 w 435"/>
                  <a:gd name="T13" fmla="*/ 381 h 431"/>
                  <a:gd name="T14" fmla="*/ 155 w 435"/>
                  <a:gd name="T15" fmla="*/ 381 h 431"/>
                  <a:gd name="T16" fmla="*/ 155 w 435"/>
                  <a:gd name="T17" fmla="*/ 381 h 431"/>
                  <a:gd name="T18" fmla="*/ 435 w 435"/>
                  <a:gd name="T19" fmla="*/ 102 h 431"/>
                  <a:gd name="T20" fmla="*/ 330 w 435"/>
                  <a:gd name="T21" fmla="*/ 0 h 431"/>
                  <a:gd name="T22" fmla="*/ 50 w 435"/>
                  <a:gd name="T23" fmla="*/ 279 h 431"/>
                  <a:gd name="T24" fmla="*/ 50 w 435"/>
                  <a:gd name="T25" fmla="*/ 279 h 431"/>
                  <a:gd name="T26" fmla="*/ 141 w 435"/>
                  <a:gd name="T27" fmla="*/ 360 h 431"/>
                  <a:gd name="T28" fmla="*/ 38 w 435"/>
                  <a:gd name="T29" fmla="*/ 396 h 431"/>
                  <a:gd name="T30" fmla="*/ 72 w 435"/>
                  <a:gd name="T31" fmla="*/ 291 h 431"/>
                  <a:gd name="T32" fmla="*/ 141 w 435"/>
                  <a:gd name="T33" fmla="*/ 360 h 4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435" h="431">
                    <a:moveTo>
                      <a:pt x="50" y="279"/>
                    </a:moveTo>
                    <a:lnTo>
                      <a:pt x="50" y="279"/>
                    </a:lnTo>
                    <a:lnTo>
                      <a:pt x="50" y="279"/>
                    </a:lnTo>
                    <a:lnTo>
                      <a:pt x="50" y="279"/>
                    </a:lnTo>
                    <a:lnTo>
                      <a:pt x="0" y="43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155" y="381"/>
                    </a:lnTo>
                    <a:lnTo>
                      <a:pt x="435" y="102"/>
                    </a:lnTo>
                    <a:lnTo>
                      <a:pt x="330" y="0"/>
                    </a:lnTo>
                    <a:lnTo>
                      <a:pt x="50" y="279"/>
                    </a:lnTo>
                    <a:lnTo>
                      <a:pt x="50" y="279"/>
                    </a:lnTo>
                    <a:close/>
                    <a:moveTo>
                      <a:pt x="141" y="360"/>
                    </a:moveTo>
                    <a:lnTo>
                      <a:pt x="38" y="396"/>
                    </a:lnTo>
                    <a:lnTo>
                      <a:pt x="72" y="291"/>
                    </a:lnTo>
                    <a:lnTo>
                      <a:pt x="141" y="36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68562" tIns="34281" rIns="68562" bIns="34281" numCol="1" anchor="t" anchorCtr="0" compatLnSpc="1"/>
              <a:lstStyle/>
              <a:p>
                <a:endParaRPr lang="zh-CN" altLang="en-US" sz="1350">
                  <a:solidFill>
                    <a:prstClr val="black"/>
                  </a:solidFill>
                  <a:latin typeface="Arial"/>
                  <a:ea typeface="微软雅黑"/>
                  <a:cs typeface="+mn-ea"/>
                  <a:sym typeface="Arial"/>
                </a:endParaRPr>
              </a:p>
            </p:txBody>
          </p:sp>
        </p:grpSp>
        <p:sp>
          <p:nvSpPr>
            <p:cNvPr id="99" name="Freeform 310"/>
            <p:cNvSpPr>
              <a:spLocks noEditPoints="1"/>
            </p:cNvSpPr>
            <p:nvPr/>
          </p:nvSpPr>
          <p:spPr bwMode="auto">
            <a:xfrm>
              <a:off x="1200753" y="1447616"/>
              <a:ext cx="313983" cy="309853"/>
            </a:xfrm>
            <a:custGeom>
              <a:avLst/>
              <a:gdLst>
                <a:gd name="T0" fmla="*/ 31 w 32"/>
                <a:gd name="T1" fmla="*/ 13 h 31"/>
                <a:gd name="T2" fmla="*/ 28 w 32"/>
                <a:gd name="T3" fmla="*/ 13 h 31"/>
                <a:gd name="T4" fmla="*/ 26 w 32"/>
                <a:gd name="T5" fmla="*/ 9 h 31"/>
                <a:gd name="T6" fmla="*/ 28 w 32"/>
                <a:gd name="T7" fmla="*/ 7 h 31"/>
                <a:gd name="T8" fmla="*/ 28 w 32"/>
                <a:gd name="T9" fmla="*/ 6 h 31"/>
                <a:gd name="T10" fmla="*/ 26 w 32"/>
                <a:gd name="T11" fmla="*/ 3 h 31"/>
                <a:gd name="T12" fmla="*/ 25 w 32"/>
                <a:gd name="T13" fmla="*/ 3 h 31"/>
                <a:gd name="T14" fmla="*/ 22 w 32"/>
                <a:gd name="T15" fmla="*/ 6 h 31"/>
                <a:gd name="T16" fmla="*/ 19 w 32"/>
                <a:gd name="T17" fmla="*/ 4 h 31"/>
                <a:gd name="T18" fmla="*/ 19 w 32"/>
                <a:gd name="T19" fmla="*/ 1 h 31"/>
                <a:gd name="T20" fmla="*/ 18 w 32"/>
                <a:gd name="T21" fmla="*/ 0 h 31"/>
                <a:gd name="T22" fmla="*/ 14 w 32"/>
                <a:gd name="T23" fmla="*/ 0 h 31"/>
                <a:gd name="T24" fmla="*/ 13 w 32"/>
                <a:gd name="T25" fmla="*/ 1 h 31"/>
                <a:gd name="T26" fmla="*/ 13 w 32"/>
                <a:gd name="T27" fmla="*/ 4 h 31"/>
                <a:gd name="T28" fmla="*/ 10 w 32"/>
                <a:gd name="T29" fmla="*/ 6 h 31"/>
                <a:gd name="T30" fmla="*/ 8 w 32"/>
                <a:gd name="T31" fmla="*/ 3 h 31"/>
                <a:gd name="T32" fmla="*/ 6 w 32"/>
                <a:gd name="T33" fmla="*/ 3 h 31"/>
                <a:gd name="T34" fmla="*/ 4 w 32"/>
                <a:gd name="T35" fmla="*/ 6 h 31"/>
                <a:gd name="T36" fmla="*/ 4 w 32"/>
                <a:gd name="T37" fmla="*/ 7 h 31"/>
                <a:gd name="T38" fmla="*/ 6 w 32"/>
                <a:gd name="T39" fmla="*/ 9 h 31"/>
                <a:gd name="T40" fmla="*/ 5 w 32"/>
                <a:gd name="T41" fmla="*/ 13 h 31"/>
                <a:gd name="T42" fmla="*/ 1 w 32"/>
                <a:gd name="T43" fmla="*/ 13 h 31"/>
                <a:gd name="T44" fmla="*/ 0 w 32"/>
                <a:gd name="T45" fmla="*/ 14 h 31"/>
                <a:gd name="T46" fmla="*/ 0 w 32"/>
                <a:gd name="T47" fmla="*/ 17 h 31"/>
                <a:gd name="T48" fmla="*/ 1 w 32"/>
                <a:gd name="T49" fmla="*/ 18 h 31"/>
                <a:gd name="T50" fmla="*/ 5 w 32"/>
                <a:gd name="T51" fmla="*/ 18 h 31"/>
                <a:gd name="T52" fmla="*/ 6 w 32"/>
                <a:gd name="T53" fmla="*/ 22 h 31"/>
                <a:gd name="T54" fmla="*/ 4 w 32"/>
                <a:gd name="T55" fmla="*/ 24 h 31"/>
                <a:gd name="T56" fmla="*/ 4 w 32"/>
                <a:gd name="T57" fmla="*/ 25 h 31"/>
                <a:gd name="T58" fmla="*/ 6 w 32"/>
                <a:gd name="T59" fmla="*/ 28 h 31"/>
                <a:gd name="T60" fmla="*/ 8 w 32"/>
                <a:gd name="T61" fmla="*/ 28 h 31"/>
                <a:gd name="T62" fmla="*/ 10 w 32"/>
                <a:gd name="T63" fmla="*/ 26 h 31"/>
                <a:gd name="T64" fmla="*/ 13 w 32"/>
                <a:gd name="T65" fmla="*/ 27 h 31"/>
                <a:gd name="T66" fmla="*/ 13 w 32"/>
                <a:gd name="T67" fmla="*/ 30 h 31"/>
                <a:gd name="T68" fmla="*/ 14 w 32"/>
                <a:gd name="T69" fmla="*/ 31 h 31"/>
                <a:gd name="T70" fmla="*/ 18 w 32"/>
                <a:gd name="T71" fmla="*/ 31 h 31"/>
                <a:gd name="T72" fmla="*/ 19 w 32"/>
                <a:gd name="T73" fmla="*/ 30 h 31"/>
                <a:gd name="T74" fmla="*/ 19 w 32"/>
                <a:gd name="T75" fmla="*/ 27 h 31"/>
                <a:gd name="T76" fmla="*/ 22 w 32"/>
                <a:gd name="T77" fmla="*/ 26 h 31"/>
                <a:gd name="T78" fmla="*/ 25 w 32"/>
                <a:gd name="T79" fmla="*/ 28 h 31"/>
                <a:gd name="T80" fmla="*/ 26 w 32"/>
                <a:gd name="T81" fmla="*/ 28 h 31"/>
                <a:gd name="T82" fmla="*/ 28 w 32"/>
                <a:gd name="T83" fmla="*/ 25 h 31"/>
                <a:gd name="T84" fmla="*/ 28 w 32"/>
                <a:gd name="T85" fmla="*/ 24 h 31"/>
                <a:gd name="T86" fmla="*/ 26 w 32"/>
                <a:gd name="T87" fmla="*/ 22 h 31"/>
                <a:gd name="T88" fmla="*/ 28 w 32"/>
                <a:gd name="T89" fmla="*/ 18 h 31"/>
                <a:gd name="T90" fmla="*/ 31 w 32"/>
                <a:gd name="T91" fmla="*/ 18 h 31"/>
                <a:gd name="T92" fmla="*/ 32 w 32"/>
                <a:gd name="T93" fmla="*/ 17 h 31"/>
                <a:gd name="T94" fmla="*/ 32 w 32"/>
                <a:gd name="T95" fmla="*/ 14 h 31"/>
                <a:gd name="T96" fmla="*/ 31 w 32"/>
                <a:gd name="T97" fmla="*/ 13 h 31"/>
                <a:gd name="T98" fmla="*/ 16 w 32"/>
                <a:gd name="T99" fmla="*/ 23 h 31"/>
                <a:gd name="T100" fmla="*/ 9 w 32"/>
                <a:gd name="T101" fmla="*/ 16 h 31"/>
                <a:gd name="T102" fmla="*/ 16 w 32"/>
                <a:gd name="T103" fmla="*/ 9 h 31"/>
                <a:gd name="T104" fmla="*/ 23 w 32"/>
                <a:gd name="T105" fmla="*/ 16 h 31"/>
                <a:gd name="T106" fmla="*/ 16 w 32"/>
                <a:gd name="T107" fmla="*/ 23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2" h="31">
                  <a:moveTo>
                    <a:pt x="31" y="13"/>
                  </a:moveTo>
                  <a:cubicBezTo>
                    <a:pt x="28" y="13"/>
                    <a:pt x="28" y="13"/>
                    <a:pt x="28" y="13"/>
                  </a:cubicBezTo>
                  <a:cubicBezTo>
                    <a:pt x="27" y="12"/>
                    <a:pt x="27" y="10"/>
                    <a:pt x="26" y="9"/>
                  </a:cubicBezTo>
                  <a:cubicBezTo>
                    <a:pt x="28" y="7"/>
                    <a:pt x="28" y="7"/>
                    <a:pt x="28" y="7"/>
                  </a:cubicBezTo>
                  <a:cubicBezTo>
                    <a:pt x="29" y="7"/>
                    <a:pt x="29" y="6"/>
                    <a:pt x="28" y="6"/>
                  </a:cubicBezTo>
                  <a:cubicBezTo>
                    <a:pt x="26" y="3"/>
                    <a:pt x="26" y="3"/>
                    <a:pt x="26" y="3"/>
                  </a:cubicBezTo>
                  <a:cubicBezTo>
                    <a:pt x="26" y="3"/>
                    <a:pt x="25" y="3"/>
                    <a:pt x="25" y="3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1" y="5"/>
                    <a:pt x="20" y="4"/>
                    <a:pt x="19" y="4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3" y="0"/>
                    <a:pt x="13" y="1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2" y="4"/>
                    <a:pt x="11" y="5"/>
                    <a:pt x="10" y="6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7" y="3"/>
                    <a:pt x="7" y="3"/>
                    <a:pt x="6" y="3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3" y="6"/>
                    <a:pt x="3" y="7"/>
                    <a:pt x="4" y="7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5" y="10"/>
                    <a:pt x="5" y="12"/>
                    <a:pt x="5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0" y="13"/>
                    <a:pt x="0" y="1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20"/>
                    <a:pt x="5" y="21"/>
                    <a:pt x="6" y="22"/>
                  </a:cubicBezTo>
                  <a:cubicBezTo>
                    <a:pt x="4" y="24"/>
                    <a:pt x="4" y="24"/>
                    <a:pt x="4" y="24"/>
                  </a:cubicBezTo>
                  <a:cubicBezTo>
                    <a:pt x="3" y="25"/>
                    <a:pt x="3" y="25"/>
                    <a:pt x="4" y="25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7" y="28"/>
                    <a:pt x="7" y="28"/>
                    <a:pt x="8" y="28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2" y="27"/>
                    <a:pt x="13" y="27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4" y="31"/>
                    <a:pt x="14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8" y="31"/>
                    <a:pt x="19" y="31"/>
                    <a:pt x="19" y="30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20" y="27"/>
                    <a:pt x="21" y="26"/>
                    <a:pt x="22" y="26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6" y="28"/>
                    <a:pt x="26" y="28"/>
                  </a:cubicBezTo>
                  <a:cubicBezTo>
                    <a:pt x="28" y="25"/>
                    <a:pt x="28" y="25"/>
                    <a:pt x="28" y="25"/>
                  </a:cubicBezTo>
                  <a:cubicBezTo>
                    <a:pt x="29" y="25"/>
                    <a:pt x="29" y="25"/>
                    <a:pt x="28" y="24"/>
                  </a:cubicBezTo>
                  <a:cubicBezTo>
                    <a:pt x="26" y="22"/>
                    <a:pt x="26" y="22"/>
                    <a:pt x="26" y="22"/>
                  </a:cubicBezTo>
                  <a:cubicBezTo>
                    <a:pt x="27" y="21"/>
                    <a:pt x="27" y="20"/>
                    <a:pt x="28" y="18"/>
                  </a:cubicBezTo>
                  <a:cubicBezTo>
                    <a:pt x="31" y="18"/>
                    <a:pt x="31" y="18"/>
                    <a:pt x="31" y="18"/>
                  </a:cubicBezTo>
                  <a:cubicBezTo>
                    <a:pt x="31" y="18"/>
                    <a:pt x="32" y="18"/>
                    <a:pt x="32" y="17"/>
                  </a:cubicBezTo>
                  <a:cubicBezTo>
                    <a:pt x="32" y="14"/>
                    <a:pt x="32" y="14"/>
                    <a:pt x="32" y="14"/>
                  </a:cubicBezTo>
                  <a:cubicBezTo>
                    <a:pt x="32" y="13"/>
                    <a:pt x="31" y="13"/>
                    <a:pt x="31" y="13"/>
                  </a:cubicBezTo>
                  <a:close/>
                  <a:moveTo>
                    <a:pt x="16" y="23"/>
                  </a:moveTo>
                  <a:cubicBezTo>
                    <a:pt x="12" y="23"/>
                    <a:pt x="9" y="19"/>
                    <a:pt x="9" y="16"/>
                  </a:cubicBezTo>
                  <a:cubicBezTo>
                    <a:pt x="9" y="12"/>
                    <a:pt x="12" y="9"/>
                    <a:pt x="16" y="9"/>
                  </a:cubicBezTo>
                  <a:cubicBezTo>
                    <a:pt x="20" y="9"/>
                    <a:pt x="23" y="12"/>
                    <a:pt x="23" y="16"/>
                  </a:cubicBezTo>
                  <a:cubicBezTo>
                    <a:pt x="23" y="19"/>
                    <a:pt x="20" y="23"/>
                    <a:pt x="16" y="23"/>
                  </a:cubicBezTo>
                  <a:close/>
                </a:path>
              </a:pathLst>
            </a:custGeom>
            <a:solidFill>
              <a:srgbClr val="E99C3A"/>
            </a:solidFill>
            <a:ln>
              <a:noFill/>
            </a:ln>
          </p:spPr>
          <p:txBody>
            <a:bodyPr vert="horz" wrap="square" lIns="68562" tIns="34281" rIns="68562" bIns="34281" numCol="1" anchor="t" anchorCtr="0" compatLnSpc="1"/>
            <a:lstStyle/>
            <a:p>
              <a:endParaRPr lang="zh-CN" altLang="en-US" sz="1350">
                <a:solidFill>
                  <a:prstClr val="black"/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00" name="文本框 35"/>
            <p:cNvSpPr txBox="1"/>
            <p:nvPr/>
          </p:nvSpPr>
          <p:spPr>
            <a:xfrm>
              <a:off x="1483923" y="1470718"/>
              <a:ext cx="112009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100" b="1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严重污染大气</a:t>
              </a:r>
            </a:p>
          </p:txBody>
        </p:sp>
        <p:sp>
          <p:nvSpPr>
            <p:cNvPr id="101" name="文本框 36"/>
            <p:cNvSpPr txBox="1"/>
            <p:nvPr/>
          </p:nvSpPr>
          <p:spPr>
            <a:xfrm>
              <a:off x="777378" y="1766504"/>
              <a:ext cx="1839321" cy="8194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 垃圾露天堆放大量氨、硫化物等有害气体释放，严重污染了大气和城市的生活环境。</a:t>
              </a:r>
            </a:p>
          </p:txBody>
        </p:sp>
        <p:sp>
          <p:nvSpPr>
            <p:cNvPr id="102" name="文本框 37"/>
            <p:cNvSpPr txBox="1"/>
            <p:nvPr/>
          </p:nvSpPr>
          <p:spPr>
            <a:xfrm>
              <a:off x="1483923" y="3147595"/>
              <a:ext cx="11200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200" b="1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严重污染水体</a:t>
              </a:r>
            </a:p>
          </p:txBody>
        </p:sp>
        <p:sp>
          <p:nvSpPr>
            <p:cNvPr id="103" name="文本框 38"/>
            <p:cNvSpPr txBox="1"/>
            <p:nvPr/>
          </p:nvSpPr>
          <p:spPr>
            <a:xfrm>
              <a:off x="717758" y="3443381"/>
              <a:ext cx="1886259" cy="10378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500"/>
                </a:lnSpc>
              </a:pP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 生物性污染。垃圾中有许多致病微生物，同时垃圾往往是蚊、蝇、蟑螂和老鼠的孳生地，这些必然危害着广大市民的身体健康。</a:t>
              </a:r>
            </a:p>
          </p:txBody>
        </p:sp>
        <p:sp>
          <p:nvSpPr>
            <p:cNvPr id="104" name="文本框 39"/>
            <p:cNvSpPr txBox="1"/>
            <p:nvPr/>
          </p:nvSpPr>
          <p:spPr>
            <a:xfrm>
              <a:off x="6787555" y="1470718"/>
              <a:ext cx="11200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200" b="1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生物性污染</a:t>
              </a:r>
            </a:p>
          </p:txBody>
        </p:sp>
        <p:sp>
          <p:nvSpPr>
            <p:cNvPr id="105" name="文本框 40"/>
            <p:cNvSpPr txBox="1"/>
            <p:nvPr/>
          </p:nvSpPr>
          <p:spPr>
            <a:xfrm>
              <a:off x="6426051" y="1766504"/>
              <a:ext cx="1681168" cy="9325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30000"/>
                </a:lnSpc>
              </a:pP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 垃圾堆积发酵产生甲烷</a:t>
              </a:r>
              <a:r>
                <a:rPr lang="en-US" altLang="zh-CN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,</a:t>
              </a: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甲烷是可燃性气体</a:t>
              </a:r>
              <a:r>
                <a:rPr lang="en-US" altLang="zh-CN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,</a:t>
              </a: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浓度达到一定量遇到明火即可发生爆炸</a:t>
              </a:r>
            </a:p>
          </p:txBody>
        </p:sp>
        <p:sp>
          <p:nvSpPr>
            <p:cNvPr id="106" name="文本框 41"/>
            <p:cNvSpPr txBox="1"/>
            <p:nvPr/>
          </p:nvSpPr>
          <p:spPr>
            <a:xfrm>
              <a:off x="6787555" y="3147595"/>
              <a:ext cx="112009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zh-CN" altLang="en-US" sz="1200" b="1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侵占大量土地</a:t>
              </a:r>
            </a:p>
          </p:txBody>
        </p:sp>
        <p:sp>
          <p:nvSpPr>
            <p:cNvPr id="107" name="文本框 42"/>
            <p:cNvSpPr txBox="1"/>
            <p:nvPr/>
          </p:nvSpPr>
          <p:spPr>
            <a:xfrm>
              <a:off x="6431763" y="3443381"/>
              <a:ext cx="1934952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 </a:t>
              </a: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侵占大量土地。据初步调查，</a:t>
              </a:r>
              <a:r>
                <a:rPr lang="en-US" altLang="zh-CN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2003</a:t>
              </a: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年全</a:t>
              </a:r>
              <a:r>
                <a:rPr lang="en-US" altLang="zh-CN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668</a:t>
              </a: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座城市中已有</a:t>
              </a:r>
              <a:r>
                <a:rPr lang="en-US" altLang="zh-CN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2/3</a:t>
              </a: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被垃圾带所包围全国垃圾存占地累计</a:t>
              </a:r>
              <a:r>
                <a:rPr lang="en-US" altLang="zh-CN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80</a:t>
              </a:r>
              <a:r>
                <a:rPr lang="zh-CN" altLang="en-US" sz="1050" dirty="0">
                  <a:solidFill>
                    <a:srgbClr val="007033"/>
                  </a:solidFill>
                  <a:latin typeface="Arial"/>
                  <a:ea typeface="微软雅黑"/>
                  <a:cs typeface="+mn-ea"/>
                  <a:sym typeface="Arial"/>
                </a:rPr>
                <a:t>万亩。</a:t>
              </a:r>
            </a:p>
          </p:txBody>
        </p:sp>
      </p:grpSp>
      <p:grpSp>
        <p:nvGrpSpPr>
          <p:cNvPr id="41" name="Group 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286D5C-7DD4-4788-88CF-DAC08AAD0F63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42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2182FE4-2527-4B43-82A9-6D78EA42F233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43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F3A3287-5E50-483E-85CD-55D08DD3701D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44" name="TextBox 9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3671ABF-3D33-4914-9A04-23B2BA7226C5}"/>
              </a:ext>
            </a:extLst>
          </p:cNvPr>
          <p:cNvSpPr txBox="1"/>
          <p:nvPr/>
        </p:nvSpPr>
        <p:spPr>
          <a:xfrm>
            <a:off x="784709" y="408930"/>
            <a:ext cx="192873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 dirty="0">
                <a:solidFill>
                  <a:srgbClr val="007033"/>
                </a:solidFill>
                <a:cs typeface="+mn-ea"/>
                <a:sym typeface="+mn-lt"/>
              </a:rPr>
              <a:t>为什么要保护环境</a:t>
            </a:r>
          </a:p>
        </p:txBody>
      </p:sp>
      <p:sp>
        <p:nvSpPr>
          <p:cNvPr id="45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58E23E-89E0-43CB-BE2A-B5519B7EBACF}"/>
              </a:ext>
            </a:extLst>
          </p:cNvPr>
          <p:cNvSpPr txBox="1">
            <a:spLocks noChangeArrowheads="1"/>
          </p:cNvSpPr>
          <p:nvPr/>
        </p:nvSpPr>
        <p:spPr>
          <a:xfrm>
            <a:off x="3430347" y="260225"/>
            <a:ext cx="1987122" cy="7424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b="1" dirty="0">
                <a:solidFill>
                  <a:srgbClr val="0070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危 害</a:t>
            </a:r>
            <a:endParaRPr lang="zh-CN" altLang="zh-CN" sz="3200" b="1" dirty="0">
              <a:solidFill>
                <a:srgbClr val="0070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645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标题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AF44552-C86D-4013-AE1E-5606AB580ED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226738" y="1059179"/>
            <a:ext cx="1987122" cy="742473"/>
          </a:xfrm>
        </p:spPr>
        <p:txBody>
          <a:bodyPr>
            <a:normAutofit/>
          </a:bodyPr>
          <a:lstStyle/>
          <a:p>
            <a:pPr eaLnBrk="1" hangingPunct="1"/>
            <a:r>
              <a:rPr lang="zh-CN" altLang="zh-CN" sz="3500" b="1">
                <a:solidFill>
                  <a:srgbClr val="00703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 的</a:t>
            </a:r>
          </a:p>
        </p:txBody>
      </p:sp>
      <p:sp>
        <p:nvSpPr>
          <p:cNvPr id="5123" name="Text Box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2AC60ED-A6BA-44DF-A76F-93BEA156F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4185" y="2095261"/>
            <a:ext cx="4387691" cy="1523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离开了自然环境，人类就无法生存。</a:t>
            </a:r>
            <a:endParaRPr lang="en-US" altLang="zh-CN" sz="2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2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所以为了我们大家可以生存的家园我们要保护环境。</a:t>
            </a:r>
            <a:endParaRPr lang="zh-CN" altLang="en-US" sz="22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5124" name="Picture 6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C83B334-6B15-4E6A-9371-10A870C3B2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5970" y="762873"/>
            <a:ext cx="2672037" cy="330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AA483D-B07E-4BED-846E-15016D605F19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5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449FFCD-4F2A-4C7E-8833-17E5481833A4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6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8E1A564-A5A4-4A46-9C79-E346C053ECB3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7" name="TextBox 9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5937467-332B-4FC9-BE31-95685A664013}"/>
              </a:ext>
            </a:extLst>
          </p:cNvPr>
          <p:cNvSpPr txBox="1"/>
          <p:nvPr/>
        </p:nvSpPr>
        <p:spPr>
          <a:xfrm>
            <a:off x="784709" y="408930"/>
            <a:ext cx="192873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为什么要保护环境</a:t>
            </a:r>
          </a:p>
        </p:txBody>
      </p:sp>
    </p:spTree>
    <p:extLst>
      <p:ext uri="{BB962C8B-B14F-4D97-AF65-F5344CB8AC3E}">
        <p14:creationId xmlns:p14="http://schemas.microsoft.com/office/powerpoint/2010/main" val="2083341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A_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2552B51-7BE4-4DFD-9A28-F08D8DEFA990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71450"/>
            <a:ext cx="9244315" cy="4972050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304692" y="2111672"/>
            <a:ext cx="47191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+mn-ea"/>
                <a:sym typeface="Arial"/>
              </a:rPr>
              <a:t>大家如何理解保护环境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915160" y="2014219"/>
            <a:ext cx="1023478" cy="902793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innerShdw blurRad="88900" dist="12700" dir="16200000">
              <a:prstClr val="black">
                <a:alpha val="42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zh-CN" sz="6000">
                <a:latin typeface="Arial"/>
                <a:ea typeface="微软雅黑"/>
                <a:cs typeface="+mn-ea"/>
                <a:sym typeface="Arial"/>
              </a:rPr>
              <a:t>2</a:t>
            </a:r>
            <a:endParaRPr lang="zh-CN" altLang="en-US" sz="6000">
              <a:latin typeface="Arial"/>
              <a:ea typeface="微软雅黑"/>
              <a:cs typeface="+mn-ea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34958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94F59A-2CE0-4F61-9AD6-CAAD99469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0961" y="1129278"/>
            <a:ext cx="1972246" cy="263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FAF73BD-91A9-4A22-B185-CC0F2CE0B515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5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B5C97DF-FFF4-4F04-89B2-275341DAEC26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6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F62DA0-D2FF-4443-A107-97AF44127549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7" name="TextBox 9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9F343E3-42F6-4F3C-84FE-A38DB96949FB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大家如何理解保护环境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E50CE02E-E77A-47EA-B9A6-1B176BB1C3CB}"/>
              </a:ext>
            </a:extLst>
          </p:cNvPr>
          <p:cNvGrpSpPr/>
          <p:nvPr/>
        </p:nvGrpSpPr>
        <p:grpSpPr>
          <a:xfrm>
            <a:off x="7789171" y="3767162"/>
            <a:ext cx="896550" cy="1259484"/>
            <a:chOff x="933451" y="2009775"/>
            <a:chExt cx="2589542" cy="3419475"/>
          </a:xfrm>
        </p:grpSpPr>
        <p:pic>
          <p:nvPicPr>
            <p:cNvPr id="13" name="图片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AFBCE43-A06B-450C-99FC-4B843B5121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3451" y="2009775"/>
              <a:ext cx="2589542" cy="3419475"/>
            </a:xfrm>
            <a:prstGeom prst="rect">
              <a:avLst/>
            </a:prstGeom>
            <a:effectLst>
              <a:outerShdw blurRad="215900" dist="12700" dir="16200000" rotWithShape="0">
                <a:prstClr val="black">
                  <a:alpha val="27000"/>
                </a:prstClr>
              </a:outerShdw>
            </a:effectLst>
          </p:spPr>
        </p:pic>
        <p:pic>
          <p:nvPicPr>
            <p:cNvPr id="14" name="图片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F16BC85-A666-47AA-A5D8-7CA5F5EBE45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04279" y="3395783"/>
              <a:ext cx="1038921" cy="855949"/>
            </a:xfrm>
            <a:prstGeom prst="rect">
              <a:avLst/>
            </a:prstGeom>
            <a:effectLst>
              <a:outerShdw blurRad="101600" dist="25400" dir="5400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15" name="组合 1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D5E8F3A-B3A6-4599-97CA-3934023DE9D4}"/>
              </a:ext>
            </a:extLst>
          </p:cNvPr>
          <p:cNvGrpSpPr/>
          <p:nvPr/>
        </p:nvGrpSpPr>
        <p:grpSpPr>
          <a:xfrm>
            <a:off x="3439748" y="869107"/>
            <a:ext cx="5113375" cy="2898055"/>
            <a:chOff x="333530" y="810660"/>
            <a:chExt cx="4905375" cy="3295650"/>
          </a:xfrm>
        </p:grpSpPr>
        <p:sp>
          <p:nvSpPr>
            <p:cNvPr id="16" name="圆角矩形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FF58809-DB9C-4D8B-8998-BFAAE726EB0B}"/>
                </a:ext>
              </a:extLst>
            </p:cNvPr>
            <p:cNvSpPr/>
            <p:nvPr/>
          </p:nvSpPr>
          <p:spPr>
            <a:xfrm>
              <a:off x="333530" y="810660"/>
              <a:ext cx="4905375" cy="3295650"/>
            </a:xfrm>
            <a:prstGeom prst="roundRect">
              <a:avLst>
                <a:gd name="adj" fmla="val 193"/>
              </a:avLst>
            </a:prstGeom>
            <a:noFill/>
            <a:ln w="22225">
              <a:solidFill>
                <a:srgbClr val="78D00E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051AAB5-48B6-4FC9-9BD5-926B6333F0E4}"/>
                </a:ext>
              </a:extLst>
            </p:cNvPr>
            <p:cNvSpPr/>
            <p:nvPr/>
          </p:nvSpPr>
          <p:spPr>
            <a:xfrm>
              <a:off x="500218" y="934672"/>
              <a:ext cx="4572000" cy="306784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600" dirty="0">
                  <a:cs typeface="+mn-ea"/>
                  <a:sym typeface="Arial"/>
                </a:rPr>
                <a:t>       看到视频中三亚海滩上那一个个触目惊心的啤酒瓶子，易凯资本有限公司</a:t>
              </a:r>
              <a:r>
                <a:rPr lang="en-US" altLang="zh-CN" sz="1600" dirty="0">
                  <a:cs typeface="+mn-ea"/>
                  <a:sym typeface="Arial"/>
                </a:rPr>
                <a:t>CEO</a:t>
              </a:r>
              <a:r>
                <a:rPr lang="zh-CN" altLang="en-US" sz="1600" dirty="0">
                  <a:cs typeface="+mn-ea"/>
                  <a:sym typeface="Arial"/>
                </a:rPr>
                <a:t>王冉言辞激烈：“那些把垃圾留在了沙滩上的度假者们，如果你们有孩子，你们应该感到深深的羞愧。否则，你们的孩子未来需要面对的生存环境，就太令人厌恶了。”</a:t>
              </a:r>
              <a:endParaRPr lang="en-US" altLang="zh-CN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3700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06 4.07407E-06 C 0.004 -0.00402 0.01007 -0.00587 0.01493 -0.00587 C 0.02205 -0.00587 0.029 -0.00309 0.03299 0.00185 C 0.05 0.02191 0.06303 0.06605 0.06303 0.1179 C 0.06303 0.11821 0.06303 0.11913 0.06303 0.11944 C 0.06303 0.11913 0.06303 0.12006 0.06303 0.12037 C 0.06303 0.17191 0.05 0.21697 0.03299 0.23703 C 0.029 0.24105 0.02205 0.24413 0.01493 0.24413 C 0.01007 0.24413 0.004 0.24197 -4.16667E-06 0.23796 C -0.00399 0.23395 -0.00607 0.22901 -0.00607 0.22314 C -0.00607 0.21605 -0.00295 0.20987 0.00209 0.20586 C 0.02205 0.18796 0.06598 0.175 0.11806 0.175 C 0.11806 0.1753 0.11893 0.175 0.11893 0.1753 C 0.11893 0.175 0.11997 0.175 0.11997 0.1753 C 0.17205 0.175 0.21702 0.18796 0.23698 0.20586 C 0.24098 0.20987 0.24393 0.21605 0.24393 0.22314 C 0.24393 0.22901 0.24202 0.23395 0.23803 0.23796 C 0.23403 0.24197 0.229 0.24413 0.22292 0.24413 C 0.21598 0.24413 0.21007 0.24105 0.20608 0.23703 C 0.18803 0.21697 0.175 0.17191 0.175 0.12006 C 0.175 0.12037 0.175 0.11913 0.175 0.11944 C 0.175 0.11913 0.175 0.1179 0.175 0.11821 C 0.175 0.06605 0.18803 0.02191 0.20608 0.00092 C 0.21007 -0.00309 0.21598 -0.00587 0.22292 -0.00587 C 0.229 -0.00587 0.23403 -0.00402 0.23803 4.07407E-06 C 0.24202 0.00401 0.24393 0.00987 0.24393 0.01512 C 0.24393 0.02191 0.24098 0.02808 0.23698 0.03302 C 0.21702 0.05 0.17205 0.06296 0.11997 0.06296 C 0.11997 0.06327 0.11997 0.06296 0.11893 0.06296 C 0.11893 0.06327 0.11806 0.06296 0.11806 0.06327 C 0.06598 0.06296 0.02205 0.05 0.00209 0.03302 C -0.00295 0.02808 -0.00607 0.02191 -0.00607 0.01512 C -0.00607 0.00987 -0.00399 0.00401 -4.16667E-06 4.07407E-06 Z" pathEditMode="relative" rAng="0" ptsTypes="AAAAAAAAAAAAAAAAAAAAAAAAAAAAAAAAA">
                                      <p:cBhvr>
                                        <p:cTn id="6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ppt_x,ppt_y</p:attrName>
                                        </p:attrNameLst>
                                      </p:cBhvr>
                                      <p:rCtr x="11892" y="119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  <p:cond evt="onBegin" delay="0">
                          <p:tn val="13"/>
                        </p:cond>
                      </p:stCondLst>
                      <p:childTnLst>
                        <p:par>
                          <p:cTn id="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图片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06A6493C-7CCF-4E3D-A36D-CDDC0B546C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6329072" y="585901"/>
            <a:ext cx="2363724" cy="3433572"/>
          </a:xfrm>
          <a:prstGeom prst="rect">
            <a:avLst/>
          </a:prstGeom>
          <a:ln w="9525">
            <a:solidFill>
              <a:srgbClr val="000000"/>
            </a:solidFill>
            <a:miter lim="800000"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组合 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CD858B8-6990-4203-A8DB-826AD165CD50}"/>
              </a:ext>
            </a:extLst>
          </p:cNvPr>
          <p:cNvGrpSpPr/>
          <p:nvPr/>
        </p:nvGrpSpPr>
        <p:grpSpPr>
          <a:xfrm>
            <a:off x="980592" y="1097280"/>
            <a:ext cx="4945584" cy="2603457"/>
            <a:chOff x="333530" y="810660"/>
            <a:chExt cx="4905375" cy="3295650"/>
          </a:xfrm>
        </p:grpSpPr>
        <p:sp>
          <p:nvSpPr>
            <p:cNvPr id="6" name="圆角矩形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11DAF19-84E4-43D4-8BEC-59F0E560B3C1}"/>
                </a:ext>
              </a:extLst>
            </p:cNvPr>
            <p:cNvSpPr/>
            <p:nvPr/>
          </p:nvSpPr>
          <p:spPr>
            <a:xfrm>
              <a:off x="333530" y="810660"/>
              <a:ext cx="4905375" cy="3295650"/>
            </a:xfrm>
            <a:prstGeom prst="roundRect">
              <a:avLst>
                <a:gd name="adj" fmla="val 193"/>
              </a:avLst>
            </a:prstGeom>
            <a:noFill/>
            <a:ln w="22225">
              <a:solidFill>
                <a:srgbClr val="78D00E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7" name="矩形 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571F228-315D-4DD7-B577-833AD989B3FC}"/>
                </a:ext>
              </a:extLst>
            </p:cNvPr>
            <p:cNvSpPr/>
            <p:nvPr/>
          </p:nvSpPr>
          <p:spPr>
            <a:xfrm>
              <a:off x="500218" y="934671"/>
              <a:ext cx="4572000" cy="296563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sz="1900" dirty="0">
                  <a:cs typeface="+mn-ea"/>
                  <a:sym typeface="Arial"/>
                </a:rPr>
                <a:t>       知名诗人、资深媒体人陈朝华表示，一个缺乏公德心与环保意识的群体，即使拥有再多的物质，也无异于群氓，在潜意识中还不是合格的现代公民。</a:t>
              </a:r>
              <a:endParaRPr lang="en-US" altLang="zh-CN" sz="1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  <p:grpSp>
        <p:nvGrpSpPr>
          <p:cNvPr id="8" name="Group 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8B6F346-0F7E-4928-90B4-4647AE35DD61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9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79C23AE5-F36F-41D7-AE5D-5ADBAF0E0B90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10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84032AE-F638-450B-8D05-1108A15185A9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11" name="TextBox 9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1B46BE9E-58E9-4DCD-96F4-D07BD807D346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大家如何理解保护环境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CF7971C-BC88-4AF7-B1E0-EAF1A92DB812}"/>
              </a:ext>
            </a:extLst>
          </p:cNvPr>
          <p:cNvGrpSpPr/>
          <p:nvPr/>
        </p:nvGrpSpPr>
        <p:grpSpPr>
          <a:xfrm>
            <a:off x="132045" y="3831940"/>
            <a:ext cx="945821" cy="1169684"/>
            <a:chOff x="1314778" y="1905986"/>
            <a:chExt cx="2132137" cy="2636786"/>
          </a:xfrm>
        </p:grpSpPr>
        <p:pic>
          <p:nvPicPr>
            <p:cNvPr id="13" name="图片 1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7B2EDE2-18EE-4B89-BE73-FAC09908AC9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14778" y="1905986"/>
              <a:ext cx="2132137" cy="26367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图片 1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284B2C0-46FA-428E-B949-C3E075F95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06726" y="2898625"/>
              <a:ext cx="759222" cy="625510"/>
            </a:xfrm>
            <a:prstGeom prst="rect">
              <a:avLst/>
            </a:prstGeom>
            <a:effectLst>
              <a:outerShdw blurRad="101600" dist="25400" dir="5400000" algn="t" rotWithShape="0">
                <a:prstClr val="black">
                  <a:alpha val="40000"/>
                </a:prst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39234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图片 3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8A4E43D2-A640-4D0E-9385-1C513A76B2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28578" y="2231814"/>
            <a:ext cx="2113901" cy="212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C181C968-AF87-4C29-AE57-67490789A49A}"/>
              </a:ext>
            </a:extLst>
          </p:cNvPr>
          <p:cNvGrpSpPr/>
          <p:nvPr/>
        </p:nvGrpSpPr>
        <p:grpSpPr>
          <a:xfrm>
            <a:off x="182943" y="233711"/>
            <a:ext cx="563402" cy="547853"/>
            <a:chOff x="188640" y="198909"/>
            <a:chExt cx="396549" cy="378042"/>
          </a:xfrm>
        </p:grpSpPr>
        <p:sp>
          <p:nvSpPr>
            <p:cNvPr id="5" name="Rectangle 25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5057FB7-7B1B-4865-BD1C-1103EBED8395}"/>
                </a:ext>
              </a:extLst>
            </p:cNvPr>
            <p:cNvSpPr/>
            <p:nvPr/>
          </p:nvSpPr>
          <p:spPr>
            <a:xfrm>
              <a:off x="188640" y="198909"/>
              <a:ext cx="297033" cy="297033"/>
            </a:xfrm>
            <a:prstGeom prst="rect">
              <a:avLst/>
            </a:prstGeom>
            <a:noFill/>
            <a:ln w="38100"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  <p:sp>
          <p:nvSpPr>
            <p:cNvPr id="6" name="Rectangle 26_1_1_1_1_1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D1C5AE8-00C5-4522-9BCB-336AE9C07F78}"/>
                </a:ext>
              </a:extLst>
            </p:cNvPr>
            <p:cNvSpPr/>
            <p:nvPr/>
          </p:nvSpPr>
          <p:spPr>
            <a:xfrm>
              <a:off x="315159" y="306921"/>
              <a:ext cx="270030" cy="270030"/>
            </a:xfrm>
            <a:prstGeom prst="rect">
              <a:avLst/>
            </a:prstGeom>
            <a:solidFill>
              <a:srgbClr val="92D050"/>
            </a:solidFill>
            <a:ln w="571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350">
                <a:cs typeface="+mn-ea"/>
                <a:sym typeface="+mn-lt"/>
              </a:endParaRPr>
            </a:p>
          </p:txBody>
        </p:sp>
      </p:grpSp>
      <p:sp>
        <p:nvSpPr>
          <p:cNvPr id="7" name="TextBox 9_1_1_1_1_1_1_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9D44E27F-5832-4ACB-A3B9-C20FF817D9CE}"/>
              </a:ext>
            </a:extLst>
          </p:cNvPr>
          <p:cNvSpPr txBox="1"/>
          <p:nvPr/>
        </p:nvSpPr>
        <p:spPr>
          <a:xfrm>
            <a:off x="784709" y="408930"/>
            <a:ext cx="2364750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700" b="1">
                <a:solidFill>
                  <a:srgbClr val="007033"/>
                </a:solidFill>
                <a:cs typeface="+mn-ea"/>
                <a:sym typeface="+mn-lt"/>
              </a:rPr>
              <a:t>大家如何理解保护环境</a:t>
            </a:r>
          </a:p>
        </p:txBody>
      </p:sp>
      <p:grpSp>
        <p:nvGrpSpPr>
          <p:cNvPr id="29" name="组合 28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30F4FD11-2E7D-483C-9116-BE35B7DA2334}"/>
              </a:ext>
            </a:extLst>
          </p:cNvPr>
          <p:cNvGrpSpPr/>
          <p:nvPr/>
        </p:nvGrpSpPr>
        <p:grpSpPr>
          <a:xfrm>
            <a:off x="5892596" y="3589345"/>
            <a:ext cx="896550" cy="1259484"/>
            <a:chOff x="933451" y="2009775"/>
            <a:chExt cx="2589542" cy="3419475"/>
          </a:xfrm>
        </p:grpSpPr>
        <p:pic>
          <p:nvPicPr>
            <p:cNvPr id="30" name="图片 2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530136B3-22F1-421E-B177-8E0A5B92137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3451" y="2009775"/>
              <a:ext cx="2589542" cy="3419475"/>
            </a:xfrm>
            <a:prstGeom prst="rect">
              <a:avLst/>
            </a:prstGeom>
            <a:effectLst>
              <a:outerShdw blurRad="215900" dist="12700" dir="16200000" rotWithShape="0">
                <a:prstClr val="black">
                  <a:alpha val="27000"/>
                </a:prstClr>
              </a:outerShdw>
            </a:effectLst>
          </p:spPr>
        </p:pic>
        <p:pic>
          <p:nvPicPr>
            <p:cNvPr id="31" name="图片 30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4BD94AC5-8351-4728-B042-00A17169A4D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04279" y="3395783"/>
              <a:ext cx="1038921" cy="855949"/>
            </a:xfrm>
            <a:prstGeom prst="rect">
              <a:avLst/>
            </a:prstGeom>
            <a:effectLst>
              <a:outerShdw blurRad="101600" dist="25400" dir="5400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2" name="组合 31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63E95B8-5305-4B61-BFEE-B0102869C774}"/>
              </a:ext>
            </a:extLst>
          </p:cNvPr>
          <p:cNvGrpSpPr/>
          <p:nvPr/>
        </p:nvGrpSpPr>
        <p:grpSpPr>
          <a:xfrm>
            <a:off x="6767673" y="3640011"/>
            <a:ext cx="945821" cy="1169684"/>
            <a:chOff x="1314778" y="1905986"/>
            <a:chExt cx="2132137" cy="2636786"/>
          </a:xfrm>
        </p:grpSpPr>
        <p:pic>
          <p:nvPicPr>
            <p:cNvPr id="33" name="图片 32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DBACCB90-72B0-4668-9F3D-D525F4A50D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314778" y="1905986"/>
              <a:ext cx="2132137" cy="263678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图片 33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ACA1E9D7-8CC5-4BFB-B227-B5FE0C628DD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006726" y="2898625"/>
              <a:ext cx="759222" cy="625510"/>
            </a:xfrm>
            <a:prstGeom prst="rect">
              <a:avLst/>
            </a:prstGeom>
            <a:effectLst>
              <a:outerShdw blurRad="101600" dist="25400" dir="5400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5" name="组合 34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274A347-CB0A-40D0-A7D9-C063017E342E}"/>
              </a:ext>
            </a:extLst>
          </p:cNvPr>
          <p:cNvGrpSpPr/>
          <p:nvPr/>
        </p:nvGrpSpPr>
        <p:grpSpPr>
          <a:xfrm>
            <a:off x="7728234" y="3589345"/>
            <a:ext cx="896550" cy="1259484"/>
            <a:chOff x="933451" y="2009775"/>
            <a:chExt cx="2589542" cy="3419475"/>
          </a:xfrm>
        </p:grpSpPr>
        <p:pic>
          <p:nvPicPr>
            <p:cNvPr id="36" name="图片 35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F924DD6-7A9B-4061-9A63-ADBC4BDF8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3451" y="2009775"/>
              <a:ext cx="2589542" cy="3419475"/>
            </a:xfrm>
            <a:prstGeom prst="rect">
              <a:avLst/>
            </a:prstGeom>
            <a:effectLst>
              <a:outerShdw blurRad="215900" dist="12700" dir="16200000" rotWithShape="0">
                <a:prstClr val="black">
                  <a:alpha val="27000"/>
                </a:prstClr>
              </a:outerShdw>
            </a:effectLst>
          </p:spPr>
        </p:pic>
        <p:pic>
          <p:nvPicPr>
            <p:cNvPr id="37" name="图片 36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6881C645-19D2-486B-8B3C-0CD271F6EB8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grayscl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704279" y="3395783"/>
              <a:ext cx="1038921" cy="855949"/>
            </a:xfrm>
            <a:prstGeom prst="rect">
              <a:avLst/>
            </a:prstGeom>
            <a:effectLst>
              <a:outerShdw blurRad="101600" dist="25400" dir="5400000" algn="t" rotWithShape="0">
                <a:prstClr val="black">
                  <a:alpha val="40000"/>
                </a:prstClr>
              </a:outerShdw>
            </a:effectLst>
          </p:spPr>
        </p:pic>
      </p:grpSp>
      <p:grpSp>
        <p:nvGrpSpPr>
          <p:cNvPr id="38" name="组合 37">
            <a:extLst>
              <a:ext uri="{FF2B5EF4-FFF2-40B4-BE49-F238E27FC236}">
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2900EA5D-9328-4890-9B46-F6C3CE17B528}"/>
              </a:ext>
            </a:extLst>
          </p:cNvPr>
          <p:cNvGrpSpPr/>
          <p:nvPr/>
        </p:nvGrpSpPr>
        <p:grpSpPr>
          <a:xfrm>
            <a:off x="2105743" y="1037517"/>
            <a:ext cx="6519041" cy="2390089"/>
            <a:chOff x="333530" y="810660"/>
            <a:chExt cx="4905375" cy="3705012"/>
          </a:xfrm>
        </p:grpSpPr>
        <p:sp>
          <p:nvSpPr>
            <p:cNvPr id="39" name="圆角矩形 18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76E1E70-65A0-48DA-B928-126572459806}"/>
                </a:ext>
              </a:extLst>
            </p:cNvPr>
            <p:cNvSpPr/>
            <p:nvPr/>
          </p:nvSpPr>
          <p:spPr>
            <a:xfrm>
              <a:off x="333530" y="810660"/>
              <a:ext cx="4905375" cy="3295650"/>
            </a:xfrm>
            <a:prstGeom prst="roundRect">
              <a:avLst>
                <a:gd name="adj" fmla="val 193"/>
              </a:avLst>
            </a:prstGeom>
            <a:noFill/>
            <a:ln w="57150" cmpd="thickThin">
              <a:solidFill>
                <a:srgbClr val="78D00E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/>
                <a:ea typeface="微软雅黑"/>
                <a:cs typeface="+mn-ea"/>
                <a:sym typeface="Arial"/>
              </a:endParaRPr>
            </a:p>
          </p:txBody>
        </p:sp>
        <p:sp>
          <p:nvSpPr>
            <p:cNvPr id="40" name="矩形 39">
              <a:extLst>
                <a:ext uri="{FF2B5EF4-FFF2-40B4-BE49-F238E27FC236}">
                  <a16:creationId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a16="http://schemas.microsoft.com/office/drawing/2014/main" id="{B4923419-5925-40F2-832D-2CDA5E416B88}"/>
                </a:ext>
              </a:extLst>
            </p:cNvPr>
            <p:cNvSpPr/>
            <p:nvPr/>
          </p:nvSpPr>
          <p:spPr>
            <a:xfrm>
              <a:off x="512517" y="1090428"/>
              <a:ext cx="4572000" cy="3425244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lang="zh-CN" altLang="en-US" dirty="0">
                  <a:cs typeface="+mn-ea"/>
                  <a:sym typeface="Arial"/>
                </a:rPr>
                <a:t>      著名作家郑渊洁指出，垃圾遍地是教育的失败。他评论道：“没有尊严的人才会乱扔垃圾随地吐痰。”并认为，应重视从幼儿园到小学、中学教育中孩子的尊严问题。</a:t>
              </a:r>
              <a:br>
                <a:rPr lang="zh-CN" altLang="en-US" dirty="0">
                  <a:cs typeface="+mn-ea"/>
                  <a:sym typeface="Arial"/>
                </a:rPr>
              </a:br>
              <a:r>
                <a:rPr lang="zh-CN" altLang="en-US" dirty="0">
                  <a:cs typeface="+mn-ea"/>
                  <a:sym typeface="Arial"/>
                </a:rPr>
                <a:t> </a:t>
              </a:r>
              <a:endPara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微软雅黑"/>
                <a:cs typeface="+mn-ea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8748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750" advClick="0">
        <p:push dir="r"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Click="0">
        <p:push dir="r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ISPRING_PRESENTATION_TITLE" val="3726.pptx"/>
  <p:tag name="ISPRING_RESOURCE_PATHS_HASH_2" val="f3535c8f75499a87bca565ee9371c7d620301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第一PPT模板网-WWW.1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mp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1123</Words>
  <Application>Microsoft Office PowerPoint</Application>
  <PresentationFormat>全屏显示(16:9)</PresentationFormat>
  <Paragraphs>138</Paragraphs>
  <Slides>27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27</vt:i4>
      </vt:variant>
    </vt:vector>
  </HeadingPairs>
  <TitlesOfParts>
    <vt:vector size="37" baseType="lpstr">
      <vt:lpstr>Meiryo</vt:lpstr>
      <vt:lpstr>宋体</vt:lpstr>
      <vt:lpstr>微软雅黑</vt:lpstr>
      <vt:lpstr>Arial</vt:lpstr>
      <vt:lpstr>Calibri</vt:lpstr>
      <vt:lpstr>Calibri Light</vt:lpstr>
      <vt:lpstr>第一PPT模板网-WWW.1PPT.COM</vt:lpstr>
      <vt:lpstr>2_Office 主题​​</vt:lpstr>
      <vt:lpstr>1_Office 主题​​</vt:lpstr>
      <vt:lpstr>Office Theme</vt:lpstr>
      <vt:lpstr>PowerPoint 演示文稿</vt:lpstr>
      <vt:lpstr>PowerPoint 演示文稿</vt:lpstr>
      <vt:lpstr>PowerPoint 演示文稿</vt:lpstr>
      <vt:lpstr>PowerPoint 演示文稿</vt:lpstr>
      <vt:lpstr>目  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/>
  <cp:lastModifiedBy/>
  <cp:revision>1</cp:revision>
  <cp:lastPrinted>2021-12-16T22:41:42Z</cp:lastPrinted>
  <dcterms:created xsi:type="dcterms:W3CDTF">2021-12-16T22:41:42Z</dcterms:created>
  <dcterms:modified xsi:type="dcterms:W3CDTF">2023-04-01T00:25:12Z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