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6" r:id="rId2"/>
  </p:sldMasterIdLst>
  <p:notesMasterIdLst>
    <p:notesMasterId r:id="rId22"/>
  </p:notesMasterIdLst>
  <p:sldIdLst>
    <p:sldId id="260" r:id="rId3"/>
    <p:sldId id="262" r:id="rId4"/>
    <p:sldId id="472" r:id="rId5"/>
    <p:sldId id="448" r:id="rId6"/>
    <p:sldId id="449" r:id="rId7"/>
    <p:sldId id="450" r:id="rId8"/>
    <p:sldId id="451" r:id="rId9"/>
    <p:sldId id="452" r:id="rId10"/>
    <p:sldId id="473" r:id="rId11"/>
    <p:sldId id="454" r:id="rId12"/>
    <p:sldId id="455" r:id="rId13"/>
    <p:sldId id="456" r:id="rId14"/>
    <p:sldId id="459" r:id="rId15"/>
    <p:sldId id="460" r:id="rId16"/>
    <p:sldId id="462" r:id="rId17"/>
    <p:sldId id="474" r:id="rId18"/>
    <p:sldId id="465" r:id="rId19"/>
    <p:sldId id="466" r:id="rId20"/>
    <p:sldId id="475" r:id="rId21"/>
  </p:sldIdLst>
  <p:sldSz cx="9144000" cy="5143500" type="screen16x9"/>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EF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6" autoAdjust="0"/>
    <p:restoredTop sz="96314" autoAdjust="0"/>
  </p:normalViewPr>
  <p:slideViewPr>
    <p:cSldViewPr>
      <p:cViewPr varScale="1">
        <p:scale>
          <a:sx n="143" d="100"/>
          <a:sy n="143" d="100"/>
        </p:scale>
        <p:origin x="798"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4/1/2023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143934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D5B45C-B98A-41B6-8036-17B05D023A97}" type="slidenum">
              <a:rPr lang="zh-CN" altLang="en-US" smtClean="0"/>
              <a:t>1</a:t>
            </a:fld>
            <a:endParaRPr lang="zh-CN" altLang="en-US"/>
          </a:p>
        </p:txBody>
      </p:sp>
    </p:spTree>
    <p:extLst>
      <p:ext uri="{BB962C8B-B14F-4D97-AF65-F5344CB8AC3E}">
        <p14:creationId xmlns:p14="http://schemas.microsoft.com/office/powerpoint/2010/main" val="3672806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D5B45C-B98A-41B6-8036-17B05D023A97}" type="slidenum">
              <a:rPr lang="zh-CN" altLang="en-US" smtClean="0"/>
              <a:t>2</a:t>
            </a:fld>
            <a:endParaRPr lang="zh-CN" altLang="en-US"/>
          </a:p>
        </p:txBody>
      </p:sp>
    </p:spTree>
    <p:extLst>
      <p:ext uri="{BB962C8B-B14F-4D97-AF65-F5344CB8AC3E}">
        <p14:creationId xmlns:p14="http://schemas.microsoft.com/office/powerpoint/2010/main" val="1882940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D5B45C-B98A-41B6-8036-17B05D023A97}" type="slidenum">
              <a:rPr lang="zh-CN" altLang="en-US" smtClean="0"/>
              <a:t>3</a:t>
            </a:fld>
            <a:endParaRPr lang="zh-CN" altLang="en-US"/>
          </a:p>
        </p:txBody>
      </p:sp>
    </p:spTree>
    <p:extLst>
      <p:ext uri="{BB962C8B-B14F-4D97-AF65-F5344CB8AC3E}">
        <p14:creationId xmlns:p14="http://schemas.microsoft.com/office/powerpoint/2010/main" val="2645639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6ED5B45C-B98A-41B6-8036-17B05D023A97}" type="slidenum">
              <a:rPr lang="zh-CN" altLang="en-US" smtClean="0"/>
              <a:t>9</a:t>
            </a:fld>
            <a:endParaRPr lang="zh-CN" altLang="en-US"/>
          </a:p>
        </p:txBody>
      </p:sp>
    </p:spTree>
    <p:extLst>
      <p:ext uri="{BB962C8B-B14F-4D97-AF65-F5344CB8AC3E}">
        <p14:creationId xmlns:p14="http://schemas.microsoft.com/office/powerpoint/2010/main" val="3405530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ED5B45C-B98A-41B6-8036-17B05D023A97}" type="slidenum">
              <a:rPr lang="zh-CN" altLang="en-US" smtClean="0"/>
              <a:t>16</a:t>
            </a:fld>
            <a:endParaRPr lang="zh-CN" altLang="en-US"/>
          </a:p>
        </p:txBody>
      </p:sp>
    </p:spTree>
    <p:extLst>
      <p:ext uri="{BB962C8B-B14F-4D97-AF65-F5344CB8AC3E}">
        <p14:creationId xmlns:p14="http://schemas.microsoft.com/office/powerpoint/2010/main" val="3209648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5431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1890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16418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47904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8942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59700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02012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359841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357798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4144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节标题">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228600" y="209550"/>
            <a:ext cx="434788" cy="522075"/>
          </a:xfrm>
          <a:prstGeom prst="rect">
            <a:avLst/>
          </a:prstGeom>
        </p:spPr>
      </p:pic>
      <p:sp>
        <p:nvSpPr>
          <p:cNvPr id="4" name="矩形 3"/>
          <p:cNvSpPr/>
          <p:nvPr userDrawn="1"/>
        </p:nvSpPr>
        <p:spPr>
          <a:xfrm>
            <a:off x="587188" y="316128"/>
            <a:ext cx="2438400" cy="415498"/>
          </a:xfrm>
          <a:prstGeom prst="rect">
            <a:avLst/>
          </a:prstGeom>
        </p:spPr>
        <p:txBody>
          <a:bodyPr wrap="square">
            <a:spAutoFit/>
          </a:bodyPr>
          <a:lstStyle/>
          <a:p>
            <a:r>
              <a:rPr lang="zh-CN" altLang="en-US" sz="2100" b="1" spc="600">
                <a:solidFill>
                  <a:schemeClr val="accent1"/>
                </a:solidFill>
                <a:latin typeface="华康楷体W5-A" panose="1A454350000000000000" pitchFamily="1" charset="-122"/>
                <a:ea typeface="华康楷体W5-A" panose="1A454350000000000000" pitchFamily="1" charset="-122"/>
              </a:rPr>
              <a:t>什么是少代会</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节标题">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228600" y="209550"/>
            <a:ext cx="434788" cy="522075"/>
          </a:xfrm>
          <a:prstGeom prst="rect">
            <a:avLst/>
          </a:prstGeom>
        </p:spPr>
      </p:pic>
      <p:sp>
        <p:nvSpPr>
          <p:cNvPr id="4" name="矩形 3"/>
          <p:cNvSpPr/>
          <p:nvPr userDrawn="1"/>
        </p:nvSpPr>
        <p:spPr>
          <a:xfrm>
            <a:off x="587188" y="316128"/>
            <a:ext cx="2438400" cy="415498"/>
          </a:xfrm>
          <a:prstGeom prst="rect">
            <a:avLst/>
          </a:prstGeom>
        </p:spPr>
        <p:txBody>
          <a:bodyPr wrap="square">
            <a:spAutoFit/>
          </a:bodyPr>
          <a:lstStyle/>
          <a:p>
            <a:r>
              <a:rPr lang="zh-CN" altLang="en-US" sz="2100" b="1" spc="600">
                <a:solidFill>
                  <a:schemeClr val="accent1"/>
                </a:solidFill>
                <a:latin typeface="华康楷体W5-A" panose="1A454350000000000000" pitchFamily="1" charset="-122"/>
                <a:ea typeface="华康楷体W5-A" panose="1A454350000000000000" pitchFamily="1" charset="-122"/>
              </a:rPr>
              <a:t>少先队知识</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节标题">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228600" y="209550"/>
            <a:ext cx="434788" cy="522075"/>
          </a:xfrm>
          <a:prstGeom prst="rect">
            <a:avLst/>
          </a:prstGeom>
        </p:spPr>
      </p:pic>
      <p:sp>
        <p:nvSpPr>
          <p:cNvPr id="4" name="矩形 3"/>
          <p:cNvSpPr/>
          <p:nvPr userDrawn="1"/>
        </p:nvSpPr>
        <p:spPr>
          <a:xfrm>
            <a:off x="587188" y="316128"/>
            <a:ext cx="2438400" cy="415498"/>
          </a:xfrm>
          <a:prstGeom prst="rect">
            <a:avLst/>
          </a:prstGeom>
        </p:spPr>
        <p:txBody>
          <a:bodyPr wrap="square">
            <a:spAutoFit/>
          </a:bodyPr>
          <a:lstStyle/>
          <a:p>
            <a:r>
              <a:rPr lang="zh-CN" altLang="en-US" sz="2100" b="1" spc="600">
                <a:solidFill>
                  <a:schemeClr val="accent1"/>
                </a:solidFill>
                <a:latin typeface="华康楷体W5-A" panose="1A454350000000000000" pitchFamily="1" charset="-122"/>
                <a:ea typeface="华康楷体W5-A" panose="1A454350000000000000" pitchFamily="1" charset="-122"/>
              </a:rPr>
              <a:t>争做合格队员 </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DA2CC75-8280-4D50-8556-C2874ADEF926}" type="datetimeFigureOut">
              <a:rPr lang="zh-CN" altLang="en-US" smtClean="0"/>
              <a:t>2023/4/1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190E77-D57C-49F8-ADC2-FB99C50EBC2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61338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06209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DEFFA"/>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2023/4/1</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99295845"/>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9.png"/><Relationship Id="rId2" Type="http://schemas.openxmlformats.org/officeDocument/2006/relationships/notesSlide" Target="../notesSlides/notesSlide5.xml"/><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16.png"/><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15.png"/><Relationship Id="rId9" Type="http://schemas.openxmlformats.org/officeDocument/2006/relationships/image" Target="../media/image7.png"/><Relationship Id="rId1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16.png"/><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15.png"/><Relationship Id="rId9" Type="http://schemas.openxmlformats.org/officeDocument/2006/relationships/image" Target="../media/image7.pn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9.png"/><Relationship Id="rId2" Type="http://schemas.openxmlformats.org/officeDocument/2006/relationships/notesSlide" Target="../notesSlides/notesSlide3.xml"/><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16.png"/><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15.png"/><Relationship Id="rId9" Type="http://schemas.openxmlformats.org/officeDocument/2006/relationships/image" Target="../media/image7.png"/><Relationship Id="rId1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9.png"/><Relationship Id="rId2" Type="http://schemas.openxmlformats.org/officeDocument/2006/relationships/notesSlide" Target="../notesSlides/notesSlide4.xml"/><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16.png"/><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15.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76"/>
            <a:ext cx="9144000" cy="5151852"/>
          </a:xfrm>
          <a:prstGeom prst="rect">
            <a:avLst/>
          </a:prstGeom>
        </p:spPr>
      </p:pic>
      <p:pic>
        <p:nvPicPr>
          <p:cNvPr id="16" name="图片 1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1" y="-4176"/>
            <a:ext cx="7195457" cy="4633326"/>
          </a:xfrm>
          <a:prstGeom prst="rect">
            <a:avLst/>
          </a:prstGeom>
        </p:spPr>
      </p:pic>
      <p:pic>
        <p:nvPicPr>
          <p:cNvPr id="14" name="图片 13" descr="图片包含 轮廓&#10;&#10;描述已自动生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5089762" y="205013"/>
            <a:ext cx="4057930" cy="4358472"/>
          </a:xfrm>
          <a:prstGeom prst="rect">
            <a:avLst/>
          </a:prstGeom>
        </p:spPr>
      </p:pic>
      <p:pic>
        <p:nvPicPr>
          <p:cNvPr id="8" name="图片 7" descr="图片包含 物体&#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071237" y="1388895"/>
            <a:ext cx="1151412" cy="817073"/>
          </a:xfrm>
          <a:prstGeom prst="rect">
            <a:avLst/>
          </a:prstGeom>
        </p:spPr>
      </p:pic>
      <p:pic>
        <p:nvPicPr>
          <p:cNvPr id="10" name="图片 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5081899" y="971550"/>
            <a:ext cx="1073585" cy="1045662"/>
          </a:xfrm>
          <a:prstGeom prst="rect">
            <a:avLst/>
          </a:prstGeom>
        </p:spPr>
      </p:pic>
      <p:grpSp>
        <p:nvGrpSpPr>
          <p:cNvPr id="45" name="组合 44"/>
          <p:cNvGrpSpPr/>
          <p:nvPr/>
        </p:nvGrpSpPr>
        <p:grpSpPr>
          <a:xfrm>
            <a:off x="-153909" y="3824843"/>
            <a:ext cx="8296419" cy="1413907"/>
            <a:chOff x="1250941" y="4525170"/>
            <a:chExt cx="11061892" cy="1885209"/>
          </a:xfrm>
        </p:grpSpPr>
        <p:grpSp>
          <p:nvGrpSpPr>
            <p:cNvPr id="43" name="组合 42"/>
            <p:cNvGrpSpPr/>
            <p:nvPr/>
          </p:nvGrpSpPr>
          <p:grpSpPr>
            <a:xfrm>
              <a:off x="2700367" y="4525170"/>
              <a:ext cx="9612466" cy="1885209"/>
              <a:chOff x="888005" y="4195767"/>
              <a:chExt cx="9612466" cy="1885209"/>
            </a:xfrm>
          </p:grpSpPr>
          <p:pic>
            <p:nvPicPr>
              <p:cNvPr id="20" name="图片 1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88005" y="4275591"/>
                <a:ext cx="6564964" cy="1754326"/>
              </a:xfrm>
              <a:prstGeom prst="rect">
                <a:avLst/>
              </a:prstGeom>
            </p:spPr>
          </p:pic>
          <p:pic>
            <p:nvPicPr>
              <p:cNvPr id="37" name="图片 36"/>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7422876" y="4195767"/>
                <a:ext cx="3077595" cy="1885209"/>
              </a:xfrm>
              <a:prstGeom prst="rect">
                <a:avLst/>
              </a:prstGeom>
            </p:spPr>
          </p:pic>
        </p:grpSp>
        <p:pic>
          <p:nvPicPr>
            <p:cNvPr id="44" name="图片 43"/>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flipH="1">
              <a:off x="1250941" y="4601734"/>
              <a:ext cx="1774080" cy="1761020"/>
            </a:xfrm>
            <a:prstGeom prst="rect">
              <a:avLst/>
            </a:prstGeom>
          </p:spPr>
        </p:pic>
      </p:grpSp>
      <p:grpSp>
        <p:nvGrpSpPr>
          <p:cNvPr id="34" name="组合 33"/>
          <p:cNvGrpSpPr/>
          <p:nvPr/>
        </p:nvGrpSpPr>
        <p:grpSpPr>
          <a:xfrm>
            <a:off x="4435363" y="2535732"/>
            <a:ext cx="2112419" cy="2638481"/>
            <a:chOff x="7760718" y="1758286"/>
            <a:chExt cx="4105090" cy="5127393"/>
          </a:xfrm>
        </p:grpSpPr>
        <p:pic>
          <p:nvPicPr>
            <p:cNvPr id="6" name="图片 5" descr="图片包含 服装&#10;&#10;描述已自动生成"/>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760718" y="1758286"/>
              <a:ext cx="2354175" cy="5102416"/>
            </a:xfrm>
            <a:prstGeom prst="rect">
              <a:avLst/>
            </a:prstGeom>
          </p:spPr>
        </p:pic>
        <p:pic>
          <p:nvPicPr>
            <p:cNvPr id="26" name="图片 25" descr="图片包含 玩具, 玩偶&#10;&#10;描述已自动生成"/>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9370919" y="2004469"/>
              <a:ext cx="2494889" cy="4881210"/>
            </a:xfrm>
            <a:prstGeom prst="rect">
              <a:avLst/>
            </a:prstGeom>
          </p:spPr>
        </p:pic>
      </p:grpSp>
      <p:pic>
        <p:nvPicPr>
          <p:cNvPr id="42" name="图片 41"/>
          <p:cNvPicPr>
            <a:picLocks noChangeAspect="1"/>
          </p:cNvPicPr>
          <p:nvPr/>
        </p:nvPicPr>
        <p:blipFill>
          <a:blip r:embed="rId13" cstate="email">
            <a:extLst>
              <a:ext uri="{28A0092B-C50C-407E-A947-70E740481C1C}">
                <a14:useLocalDpi xmlns:a14="http://schemas.microsoft.com/office/drawing/2010/main"/>
              </a:ext>
            </a:extLst>
          </a:blip>
          <a:srcRect r="-10547"/>
          <a:stretch>
            <a:fillRect/>
          </a:stretch>
        </p:blipFill>
        <p:spPr>
          <a:xfrm>
            <a:off x="7634603" y="2541562"/>
            <a:ext cx="1672082" cy="2670199"/>
          </a:xfrm>
          <a:prstGeom prst="rect">
            <a:avLst/>
          </a:prstGeom>
        </p:spPr>
      </p:pic>
      <p:pic>
        <p:nvPicPr>
          <p:cNvPr id="41" name="图片 40" descr="图片包含 植物, 鲜花&#10;&#10;描述已自动生成"/>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flipH="1">
            <a:off x="6026935" y="2553870"/>
            <a:ext cx="3117065" cy="2657891"/>
          </a:xfrm>
          <a:prstGeom prst="rect">
            <a:avLst/>
          </a:prstGeom>
        </p:spPr>
      </p:pic>
      <p:pic>
        <p:nvPicPr>
          <p:cNvPr id="25" name="图片 24"/>
          <p:cNvPicPr>
            <a:picLocks noChangeAspect="1"/>
          </p:cNvPicPr>
          <p:nvPr/>
        </p:nvPicPr>
        <p:blipFill>
          <a:blip r:embed="rId15" cstate="email">
            <a:duotone>
              <a:schemeClr val="accent6">
                <a:shade val="45000"/>
                <a:satMod val="135000"/>
              </a:schemeClr>
              <a:prstClr val="white"/>
            </a:duotone>
            <a:extLst>
              <a:ext uri="{BEBA8EAE-BF5A-486C-A8C5-ECC9F3942E4B}">
                <a14:imgProps xmlns:a14="http://schemas.microsoft.com/office/drawing/2010/main">
                  <a14:imgLayer>
                    <a14:imgEffect>
                      <a14:saturation sat="0"/>
                    </a14:imgEffect>
                  </a14:imgLayer>
                </a14:imgProps>
              </a:ext>
              <a:ext uri="{28A0092B-C50C-407E-A947-70E740481C1C}">
                <a14:useLocalDpi xmlns:a14="http://schemas.microsoft.com/office/drawing/2010/main"/>
              </a:ext>
            </a:extLst>
          </a:blip>
          <a:srcRect l="8087" t="11698" r="6432" b="31327"/>
          <a:stretch>
            <a:fillRect/>
          </a:stretch>
        </p:blipFill>
        <p:spPr>
          <a:xfrm>
            <a:off x="158176" y="952623"/>
            <a:ext cx="4923723" cy="1064589"/>
          </a:xfrm>
          <a:prstGeom prst="rect">
            <a:avLst/>
          </a:prstGeom>
        </p:spPr>
      </p:pic>
      <p:sp>
        <p:nvSpPr>
          <p:cNvPr id="28" name="矩形 27"/>
          <p:cNvSpPr/>
          <p:nvPr/>
        </p:nvSpPr>
        <p:spPr>
          <a:xfrm>
            <a:off x="-1" y="2280337"/>
            <a:ext cx="5288634" cy="400110"/>
          </a:xfrm>
          <a:prstGeom prst="rect">
            <a:avLst/>
          </a:prstGeom>
        </p:spPr>
        <p:txBody>
          <a:bodyPr wrap="square">
            <a:spAutoFit/>
          </a:bodyPr>
          <a:lstStyle/>
          <a:p>
            <a:pPr algn="ctr"/>
            <a:r>
              <a:rPr lang="zh-CN" altLang="en-US" sz="2000" spc="500" dirty="0">
                <a:ln w="28575">
                  <a:noFill/>
                </a:ln>
                <a:solidFill>
                  <a:schemeClr val="bg1"/>
                </a:solidFill>
                <a:latin typeface="+mn-ea"/>
              </a:rPr>
              <a:t>少先队代表大会专题教育</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923606" y="1448863"/>
            <a:ext cx="1539204" cy="415498"/>
          </a:xfrm>
          <a:prstGeom prst="rect">
            <a:avLst/>
          </a:prstGeom>
          <a:solidFill>
            <a:schemeClr val="accent1"/>
          </a:solidFill>
        </p:spPr>
        <p:txBody>
          <a:bodyPr wrap="none">
            <a:spAutoFit/>
          </a:bodyPr>
          <a:lstStyle/>
          <a:p>
            <a:r>
              <a:rPr lang="zh-CN" altLang="en-US" sz="2100" b="1">
                <a:solidFill>
                  <a:schemeClr val="bg1"/>
                </a:solidFill>
                <a:latin typeface="华文楷体" panose="02010600040101010101" pitchFamily="2" charset="-122"/>
                <a:ea typeface="华文楷体" panose="02010600040101010101" pitchFamily="2" charset="-122"/>
              </a:rPr>
              <a:t>我们的名称</a:t>
            </a:r>
            <a:endParaRPr lang="zh-CN" altLang="en-US" sz="2100">
              <a:solidFill>
                <a:schemeClr val="bg1"/>
              </a:solidFill>
            </a:endParaRPr>
          </a:p>
        </p:txBody>
      </p:sp>
      <p:sp>
        <p:nvSpPr>
          <p:cNvPr id="2" name="矩形 1"/>
          <p:cNvSpPr/>
          <p:nvPr/>
        </p:nvSpPr>
        <p:spPr>
          <a:xfrm>
            <a:off x="2593049" y="1352550"/>
            <a:ext cx="2235833" cy="480131"/>
          </a:xfrm>
          <a:prstGeom prst="rect">
            <a:avLst/>
          </a:prstGeom>
        </p:spPr>
        <p:txBody>
          <a:bodyPr wrap="square">
            <a:spAutoFit/>
          </a:bodyPr>
          <a:lstStyle/>
          <a:p>
            <a:pPr>
              <a:lnSpc>
                <a:spcPct val="120000"/>
              </a:lnSpc>
            </a:pPr>
            <a:r>
              <a:rPr lang="zh-CN" altLang="en-US" sz="2100" dirty="0">
                <a:solidFill>
                  <a:prstClr val="black">
                    <a:lumMod val="85000"/>
                    <a:lumOff val="15000"/>
                  </a:prstClr>
                </a:solidFill>
                <a:latin typeface="华文楷体" panose="02010600040101010101" pitchFamily="2" charset="-122"/>
                <a:ea typeface="华文楷体" panose="02010600040101010101" pitchFamily="2" charset="-122"/>
              </a:rPr>
              <a:t>中国少年先锋队 </a:t>
            </a:r>
          </a:p>
        </p:txBody>
      </p:sp>
      <p:sp>
        <p:nvSpPr>
          <p:cNvPr id="14" name="矩形 13"/>
          <p:cNvSpPr/>
          <p:nvPr/>
        </p:nvSpPr>
        <p:spPr>
          <a:xfrm>
            <a:off x="2593050" y="3486150"/>
            <a:ext cx="5813360" cy="646331"/>
          </a:xfrm>
          <a:prstGeom prst="rect">
            <a:avLst/>
          </a:prstGeom>
        </p:spPr>
        <p:txBody>
          <a:bodyPr wrap="square">
            <a:spAutoFit/>
          </a:bodyPr>
          <a:lstStyle/>
          <a:p>
            <a:pPr>
              <a:spcBef>
                <a:spcPct val="50000"/>
              </a:spcBef>
            </a:pPr>
            <a:r>
              <a:rPr lang="zh-CN" altLang="en-US" dirty="0">
                <a:solidFill>
                  <a:schemeClr val="tx1">
                    <a:lumMod val="85000"/>
                    <a:lumOff val="15000"/>
                  </a:schemeClr>
                </a:solidFill>
                <a:latin typeface="华文楷体" panose="02010600040101010101" pitchFamily="2" charset="-122"/>
                <a:ea typeface="华文楷体" panose="02010600040101010101" pitchFamily="2" charset="-122"/>
              </a:rPr>
              <a:t>中国共产党委托中国共产主义青年团直接领导中国少年先锋队。 </a:t>
            </a:r>
          </a:p>
        </p:txBody>
      </p:sp>
      <p:sp>
        <p:nvSpPr>
          <p:cNvPr id="16" name="矩形 15"/>
          <p:cNvSpPr/>
          <p:nvPr/>
        </p:nvSpPr>
        <p:spPr>
          <a:xfrm>
            <a:off x="2539010" y="2181820"/>
            <a:ext cx="6118160" cy="923330"/>
          </a:xfrm>
          <a:prstGeom prst="rect">
            <a:avLst/>
          </a:prstGeom>
        </p:spPr>
        <p:txBody>
          <a:bodyPr wrap="square">
            <a:spAutoFit/>
          </a:bodyPr>
          <a:lstStyle/>
          <a:p>
            <a:pPr>
              <a:spcBef>
                <a:spcPct val="50000"/>
              </a:spcBef>
            </a:pPr>
            <a:r>
              <a:rPr lang="zh-CN" altLang="en-US" dirty="0">
                <a:solidFill>
                  <a:schemeClr val="tx1">
                    <a:lumMod val="85000"/>
                    <a:lumOff val="15000"/>
                  </a:schemeClr>
                </a:solidFill>
                <a:latin typeface="华文楷体" panose="02010600040101010101" pitchFamily="2" charset="-122"/>
                <a:ea typeface="华文楷体" panose="02010600040101010101" pitchFamily="2" charset="-122"/>
              </a:rPr>
              <a:t>中国少年先锋队（简称“少先队”）是中国少年儿童的群众组织，是少年儿童学习共产主义的学校，是建设社会主义和共产主义的预备队。 </a:t>
            </a:r>
          </a:p>
        </p:txBody>
      </p:sp>
      <p:sp>
        <p:nvSpPr>
          <p:cNvPr id="31" name="矩形 30"/>
          <p:cNvSpPr/>
          <p:nvPr/>
        </p:nvSpPr>
        <p:spPr>
          <a:xfrm>
            <a:off x="914400" y="2412824"/>
            <a:ext cx="1539204" cy="415498"/>
          </a:xfrm>
          <a:prstGeom prst="rect">
            <a:avLst/>
          </a:prstGeom>
          <a:solidFill>
            <a:schemeClr val="accent1"/>
          </a:solidFill>
        </p:spPr>
        <p:txBody>
          <a:bodyPr wrap="none">
            <a:spAutoFit/>
          </a:bodyPr>
          <a:lstStyle/>
          <a:p>
            <a:r>
              <a:rPr lang="zh-CN" altLang="en-US" sz="2100" b="1">
                <a:solidFill>
                  <a:schemeClr val="bg1"/>
                </a:solidFill>
                <a:latin typeface="华文楷体" panose="02010600040101010101" pitchFamily="2" charset="-122"/>
                <a:ea typeface="华文楷体" panose="02010600040101010101" pitchFamily="2" charset="-122"/>
              </a:rPr>
              <a:t>我们的性质</a:t>
            </a:r>
            <a:endParaRPr lang="zh-CN" altLang="en-US" sz="2100">
              <a:solidFill>
                <a:schemeClr val="bg1"/>
              </a:solidFill>
            </a:endParaRPr>
          </a:p>
        </p:txBody>
      </p:sp>
      <p:sp>
        <p:nvSpPr>
          <p:cNvPr id="43" name="矩形 42"/>
          <p:cNvSpPr/>
          <p:nvPr/>
        </p:nvSpPr>
        <p:spPr>
          <a:xfrm>
            <a:off x="914400" y="3502283"/>
            <a:ext cx="1539204" cy="415498"/>
          </a:xfrm>
          <a:prstGeom prst="rect">
            <a:avLst/>
          </a:prstGeom>
          <a:solidFill>
            <a:schemeClr val="accent1"/>
          </a:solidFill>
        </p:spPr>
        <p:txBody>
          <a:bodyPr wrap="none">
            <a:spAutoFit/>
          </a:bodyPr>
          <a:lstStyle/>
          <a:p>
            <a:r>
              <a:rPr lang="zh-CN" altLang="en-US" sz="2100" b="1">
                <a:solidFill>
                  <a:schemeClr val="bg1"/>
                </a:solidFill>
                <a:latin typeface="华文楷体" panose="02010600040101010101" pitchFamily="2" charset="-122"/>
                <a:ea typeface="华文楷体" panose="02010600040101010101" pitchFamily="2" charset="-122"/>
              </a:rPr>
              <a:t>我们的领导</a:t>
            </a:r>
            <a:endParaRPr lang="zh-CN" altLang="en-US" sz="210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p:cTn id="12" dur="500" fill="hold"/>
                                        <p:tgtEl>
                                          <p:spTgt spid="31"/>
                                        </p:tgtEl>
                                        <p:attrNameLst>
                                          <p:attrName>ppt_w</p:attrName>
                                        </p:attrNameLst>
                                      </p:cBhvr>
                                      <p:tavLst>
                                        <p:tav tm="0">
                                          <p:val>
                                            <p:fltVal val="0"/>
                                          </p:val>
                                        </p:tav>
                                        <p:tav tm="100000">
                                          <p:val>
                                            <p:strVal val="#ppt_w"/>
                                          </p:val>
                                        </p:tav>
                                      </p:tavLst>
                                    </p:anim>
                                    <p:anim calcmode="lin" valueType="num">
                                      <p:cBhvr>
                                        <p:cTn id="13" dur="500" fill="hold"/>
                                        <p:tgtEl>
                                          <p:spTgt spid="31"/>
                                        </p:tgtEl>
                                        <p:attrNameLst>
                                          <p:attrName>ppt_h</p:attrName>
                                        </p:attrNameLst>
                                      </p:cBhvr>
                                      <p:tavLst>
                                        <p:tav tm="0">
                                          <p:val>
                                            <p:fltVal val="0"/>
                                          </p:val>
                                        </p:tav>
                                        <p:tav tm="100000">
                                          <p:val>
                                            <p:strVal val="#ppt_h"/>
                                          </p:val>
                                        </p:tav>
                                      </p:tavLst>
                                    </p:anim>
                                    <p:animEffect transition="in" filter="fade">
                                      <p:cBhvr>
                                        <p:cTn id="14" dur="500"/>
                                        <p:tgtEl>
                                          <p:spTgt spid="3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anim calcmode="lin" valueType="num">
                                      <p:cBhvr>
                                        <p:cTn id="17" dur="500" fill="hold"/>
                                        <p:tgtEl>
                                          <p:spTgt spid="43"/>
                                        </p:tgtEl>
                                        <p:attrNameLst>
                                          <p:attrName>ppt_w</p:attrName>
                                        </p:attrNameLst>
                                      </p:cBhvr>
                                      <p:tavLst>
                                        <p:tav tm="0">
                                          <p:val>
                                            <p:fltVal val="0"/>
                                          </p:val>
                                        </p:tav>
                                        <p:tav tm="100000">
                                          <p:val>
                                            <p:strVal val="#ppt_w"/>
                                          </p:val>
                                        </p:tav>
                                      </p:tavLst>
                                    </p:anim>
                                    <p:anim calcmode="lin" valueType="num">
                                      <p:cBhvr>
                                        <p:cTn id="18" dur="500" fill="hold"/>
                                        <p:tgtEl>
                                          <p:spTgt spid="43"/>
                                        </p:tgtEl>
                                        <p:attrNameLst>
                                          <p:attrName>ppt_h</p:attrName>
                                        </p:attrNameLst>
                                      </p:cBhvr>
                                      <p:tavLst>
                                        <p:tav tm="0">
                                          <p:val>
                                            <p:fltVal val="0"/>
                                          </p:val>
                                        </p:tav>
                                        <p:tav tm="100000">
                                          <p:val>
                                            <p:strVal val="#ppt_h"/>
                                          </p:val>
                                        </p:tav>
                                      </p:tavLst>
                                    </p:anim>
                                    <p:animEffect transition="in" filter="fade">
                                      <p:cBhvr>
                                        <p:cTn id="19" dur="500"/>
                                        <p:tgtEl>
                                          <p:spTgt spid="43"/>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left)">
                                      <p:cBhvr>
                                        <p:cTn id="3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 grpId="0"/>
      <p:bldP spid="14" grpId="0"/>
      <p:bldP spid="16" grpId="0"/>
      <p:bldP spid="31" grpId="0" animBg="1"/>
      <p:bldP spid="4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内容占位符 2"/>
          <p:cNvSpPr txBox="1"/>
          <p:nvPr/>
        </p:nvSpPr>
        <p:spPr>
          <a:xfrm>
            <a:off x="3599150" y="2407294"/>
            <a:ext cx="7886700" cy="3263504"/>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altLang="zh-CN" sz="1800">
              <a:solidFill>
                <a:srgbClr val="C00000"/>
              </a:solidFill>
            </a:endParaRPr>
          </a:p>
        </p:txBody>
      </p:sp>
      <p:sp>
        <p:nvSpPr>
          <p:cNvPr id="16" name="矩形 15"/>
          <p:cNvSpPr/>
          <p:nvPr/>
        </p:nvSpPr>
        <p:spPr>
          <a:xfrm>
            <a:off x="3581400" y="1504950"/>
            <a:ext cx="4965807" cy="2587311"/>
          </a:xfrm>
          <a:prstGeom prst="rect">
            <a:avLst/>
          </a:prstGeom>
        </p:spPr>
        <p:txBody>
          <a:bodyPr wrap="square">
            <a:spAutoFit/>
          </a:bodyPr>
          <a:lstStyle/>
          <a:p>
            <a:pPr>
              <a:lnSpc>
                <a:spcPct val="130000"/>
              </a:lnSpc>
              <a:spcBef>
                <a:spcPct val="50000"/>
              </a:spcBef>
            </a:pPr>
            <a:r>
              <a:rPr lang="zh-CN" altLang="en-US" dirty="0">
                <a:solidFill>
                  <a:schemeClr val="tx1">
                    <a:lumMod val="85000"/>
                    <a:lumOff val="15000"/>
                  </a:schemeClr>
                </a:solidFill>
                <a:latin typeface="华文楷体" panose="02010600040101010101" pitchFamily="2" charset="-122"/>
                <a:ea typeface="华文楷体" panose="02010600040101010101" pitchFamily="2" charset="-122"/>
              </a:rPr>
              <a:t>团结教育少年儿童听党的话</a:t>
            </a:r>
            <a:r>
              <a:rPr lang="en-US" altLang="zh-CN"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dirty="0">
                <a:solidFill>
                  <a:schemeClr val="tx1">
                    <a:lumMod val="85000"/>
                    <a:lumOff val="15000"/>
                  </a:schemeClr>
                </a:solidFill>
                <a:latin typeface="华文楷体" panose="02010600040101010101" pitchFamily="2" charset="-122"/>
                <a:ea typeface="华文楷体" panose="02010600040101010101" pitchFamily="2" charset="-122"/>
              </a:rPr>
              <a:t>爱祖国，爱人民爱劳动，爱科学，爱护公共财物</a:t>
            </a:r>
            <a:r>
              <a:rPr lang="en-US" altLang="zh-CN"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dirty="0">
                <a:solidFill>
                  <a:schemeClr val="tx1">
                    <a:lumMod val="85000"/>
                    <a:lumOff val="15000"/>
                  </a:schemeClr>
                </a:solidFill>
                <a:latin typeface="华文楷体" panose="02010600040101010101" pitchFamily="2" charset="-122"/>
                <a:ea typeface="华文楷体" panose="02010600040101010101" pitchFamily="2" charset="-122"/>
              </a:rPr>
              <a:t>努力学习</a:t>
            </a:r>
            <a:r>
              <a:rPr lang="en-US" altLang="zh-CN"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dirty="0">
                <a:solidFill>
                  <a:schemeClr val="tx1">
                    <a:lumMod val="85000"/>
                    <a:lumOff val="15000"/>
                  </a:schemeClr>
                </a:solidFill>
                <a:latin typeface="华文楷体" panose="02010600040101010101" pitchFamily="2" charset="-122"/>
                <a:ea typeface="华文楷体" panose="02010600040101010101" pitchFamily="2" charset="-122"/>
              </a:rPr>
              <a:t>锻炼身体</a:t>
            </a:r>
            <a:r>
              <a:rPr lang="en-US" altLang="zh-CN"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dirty="0">
                <a:solidFill>
                  <a:schemeClr val="tx1">
                    <a:lumMod val="85000"/>
                    <a:lumOff val="15000"/>
                  </a:schemeClr>
                </a:solidFill>
                <a:latin typeface="华文楷体" panose="02010600040101010101" pitchFamily="2" charset="-122"/>
                <a:ea typeface="华文楷体" panose="02010600040101010101" pitchFamily="2" charset="-122"/>
              </a:rPr>
              <a:t>培养能力</a:t>
            </a:r>
            <a:r>
              <a:rPr lang="en-US" altLang="zh-CN"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dirty="0">
                <a:solidFill>
                  <a:schemeClr val="tx1">
                    <a:lumMod val="85000"/>
                    <a:lumOff val="15000"/>
                  </a:schemeClr>
                </a:solidFill>
                <a:latin typeface="华文楷体" panose="02010600040101010101" pitchFamily="2" charset="-122"/>
                <a:ea typeface="华文楷体" panose="02010600040101010101" pitchFamily="2" charset="-122"/>
              </a:rPr>
              <a:t>立志为建设有中国特色社会主义现代化国家贡献力量</a:t>
            </a:r>
            <a:r>
              <a:rPr lang="en-US" altLang="zh-CN"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dirty="0">
                <a:solidFill>
                  <a:schemeClr val="tx1">
                    <a:lumMod val="85000"/>
                    <a:lumOff val="15000"/>
                  </a:schemeClr>
                </a:solidFill>
                <a:latin typeface="华文楷体" panose="02010600040101010101" pitchFamily="2" charset="-122"/>
                <a:ea typeface="华文楷体" panose="02010600040101010101" pitchFamily="2" charset="-122"/>
              </a:rPr>
              <a:t>努力成长为社会主义现代化建设的合格人才，做共产主义事业的接班人。服务少年儿童的健康成长。维护少年儿童的正当权益。 </a:t>
            </a:r>
          </a:p>
        </p:txBody>
      </p:sp>
      <p:sp>
        <p:nvSpPr>
          <p:cNvPr id="31" name="矩形 30"/>
          <p:cNvSpPr/>
          <p:nvPr/>
        </p:nvSpPr>
        <p:spPr>
          <a:xfrm>
            <a:off x="838200" y="1438930"/>
            <a:ext cx="2492990" cy="646331"/>
          </a:xfrm>
          <a:prstGeom prst="rect">
            <a:avLst/>
          </a:prstGeom>
        </p:spPr>
        <p:txBody>
          <a:bodyPr wrap="none">
            <a:spAutoFit/>
          </a:bodyPr>
          <a:lstStyle/>
          <a:p>
            <a:r>
              <a:rPr lang="zh-CN" altLang="en-US" sz="3600" b="1" dirty="0">
                <a:solidFill>
                  <a:schemeClr val="accent1"/>
                </a:solidFill>
                <a:latin typeface="华文楷体" panose="02010600040101010101" pitchFamily="2" charset="-122"/>
                <a:ea typeface="华文楷体" panose="02010600040101010101" pitchFamily="2" charset="-122"/>
              </a:rPr>
              <a:t>我们的目标</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3400" y="2343150"/>
            <a:ext cx="3064619" cy="254847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p:cTn id="13" dur="500" fill="hold"/>
                                        <p:tgtEl>
                                          <p:spTgt spid="31"/>
                                        </p:tgtEl>
                                        <p:attrNameLst>
                                          <p:attrName>ppt_w</p:attrName>
                                        </p:attrNameLst>
                                      </p:cBhvr>
                                      <p:tavLst>
                                        <p:tav tm="0">
                                          <p:val>
                                            <p:fltVal val="0"/>
                                          </p:val>
                                        </p:tav>
                                        <p:tav tm="100000">
                                          <p:val>
                                            <p:strVal val="#ppt_w"/>
                                          </p:val>
                                        </p:tav>
                                      </p:tavLst>
                                    </p:anim>
                                    <p:anim calcmode="lin" valueType="num">
                                      <p:cBhvr>
                                        <p:cTn id="14" dur="500" fill="hold"/>
                                        <p:tgtEl>
                                          <p:spTgt spid="31"/>
                                        </p:tgtEl>
                                        <p:attrNameLst>
                                          <p:attrName>ppt_h</p:attrName>
                                        </p:attrNameLst>
                                      </p:cBhvr>
                                      <p:tavLst>
                                        <p:tav tm="0">
                                          <p:val>
                                            <p:fltVal val="0"/>
                                          </p:val>
                                        </p:tav>
                                        <p:tav tm="100000">
                                          <p:val>
                                            <p:strVal val="#ppt_h"/>
                                          </p:val>
                                        </p:tav>
                                      </p:tavLst>
                                    </p:anim>
                                    <p:animEffect transition="in" filter="fade">
                                      <p:cBhvr>
                                        <p:cTn id="15" dur="500"/>
                                        <p:tgtEl>
                                          <p:spTgt spid="31"/>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up)">
                                      <p:cBhvr>
                                        <p:cTn id="2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5"/>
          <p:cNvSpPr txBox="1">
            <a:spLocks noChangeArrowheads="1"/>
          </p:cNvSpPr>
          <p:nvPr/>
        </p:nvSpPr>
        <p:spPr bwMode="auto">
          <a:xfrm>
            <a:off x="975167" y="999958"/>
            <a:ext cx="2971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400" b="1">
                <a:solidFill>
                  <a:schemeClr val="accent1"/>
                </a:solidFill>
                <a:latin typeface="华文楷体" panose="02010600040101010101" pitchFamily="2" charset="-122"/>
                <a:ea typeface="华文楷体" panose="02010600040101010101" pitchFamily="2" charset="-122"/>
              </a:rPr>
              <a:t>团的生日：五月四日</a:t>
            </a:r>
          </a:p>
        </p:txBody>
      </p:sp>
      <p:sp>
        <p:nvSpPr>
          <p:cNvPr id="11" name="矩形 10"/>
          <p:cNvSpPr/>
          <p:nvPr/>
        </p:nvSpPr>
        <p:spPr>
          <a:xfrm>
            <a:off x="975167" y="1430592"/>
            <a:ext cx="7406833" cy="1212640"/>
          </a:xfrm>
          <a:prstGeom prst="rect">
            <a:avLst/>
          </a:prstGeom>
        </p:spPr>
        <p:txBody>
          <a:bodyPr wrap="square">
            <a:spAutoFit/>
          </a:bodyPr>
          <a:lstStyle/>
          <a:p>
            <a:pPr algn="just">
              <a:lnSpc>
                <a:spcPct val="130000"/>
              </a:lnSpc>
            </a:pP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中国少年先锋队队旗是五角星加火炬的红旗。少先队的队旗是少先队组织的标志。队旗为红色，象征革命胜利，队旗中央的五角星，代表中国共产党的领导，火炬象征光明。队旗寓意着：在中国共产党的领导下，向着光明的未来前进。少先队员要热爱自己的队旗，在举行集会、队旗出场和退场时，队员应严肃、立正并敬礼。</a:t>
            </a:r>
          </a:p>
        </p:txBody>
      </p:sp>
      <p:sp>
        <p:nvSpPr>
          <p:cNvPr id="13" name="Text Box 5"/>
          <p:cNvSpPr txBox="1">
            <a:spLocks noChangeArrowheads="1"/>
          </p:cNvSpPr>
          <p:nvPr/>
        </p:nvSpPr>
        <p:spPr bwMode="auto">
          <a:xfrm>
            <a:off x="960699" y="2752558"/>
            <a:ext cx="2971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400" b="1" dirty="0">
                <a:solidFill>
                  <a:schemeClr val="accent1"/>
                </a:solidFill>
                <a:latin typeface="华文楷体" panose="02010600040101010101" pitchFamily="2" charset="-122"/>
                <a:ea typeface="华文楷体" panose="02010600040101010101" pitchFamily="2" charset="-122"/>
              </a:rPr>
              <a:t>队的生日：</a:t>
            </a:r>
            <a:r>
              <a:rPr lang="en-US" altLang="zh-CN" sz="2400" b="1" dirty="0">
                <a:solidFill>
                  <a:schemeClr val="accent1"/>
                </a:solidFill>
                <a:latin typeface="华文楷体" panose="02010600040101010101" pitchFamily="2" charset="-122"/>
                <a:ea typeface="华文楷体" panose="02010600040101010101" pitchFamily="2" charset="-122"/>
              </a:rPr>
              <a:t>10</a:t>
            </a:r>
            <a:r>
              <a:rPr lang="zh-CN" altLang="en-US" sz="2400" b="1" dirty="0">
                <a:solidFill>
                  <a:schemeClr val="accent1"/>
                </a:solidFill>
                <a:latin typeface="华文楷体" panose="02010600040101010101" pitchFamily="2" charset="-122"/>
                <a:ea typeface="华文楷体" panose="02010600040101010101" pitchFamily="2" charset="-122"/>
              </a:rPr>
              <a:t>月</a:t>
            </a:r>
            <a:r>
              <a:rPr lang="en-US" altLang="zh-CN" sz="2400" b="1" dirty="0">
                <a:solidFill>
                  <a:schemeClr val="accent1"/>
                </a:solidFill>
                <a:latin typeface="华文楷体" panose="02010600040101010101" pitchFamily="2" charset="-122"/>
                <a:ea typeface="华文楷体" panose="02010600040101010101" pitchFamily="2" charset="-122"/>
              </a:rPr>
              <a:t>13</a:t>
            </a:r>
            <a:r>
              <a:rPr lang="zh-CN" altLang="en-US" sz="2400" b="1" dirty="0">
                <a:solidFill>
                  <a:schemeClr val="accent1"/>
                </a:solidFill>
                <a:latin typeface="华文楷体" panose="02010600040101010101" pitchFamily="2" charset="-122"/>
                <a:ea typeface="华文楷体" panose="02010600040101010101" pitchFamily="2" charset="-122"/>
              </a:rPr>
              <a:t>日</a:t>
            </a:r>
          </a:p>
        </p:txBody>
      </p:sp>
      <p:sp>
        <p:nvSpPr>
          <p:cNvPr id="14" name="矩形 13"/>
          <p:cNvSpPr/>
          <p:nvPr/>
        </p:nvSpPr>
        <p:spPr>
          <a:xfrm>
            <a:off x="960699" y="3183192"/>
            <a:ext cx="7406833" cy="912558"/>
          </a:xfrm>
          <a:prstGeom prst="rect">
            <a:avLst/>
          </a:prstGeom>
        </p:spPr>
        <p:txBody>
          <a:bodyPr wrap="square">
            <a:spAutoFit/>
          </a:bodyPr>
          <a:lstStyle/>
          <a:p>
            <a:pPr algn="just">
              <a:lnSpc>
                <a:spcPct val="130000"/>
              </a:lnSpc>
            </a:pP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大队旗</a:t>
            </a:r>
            <a:r>
              <a:rPr lang="en-US" altLang="zh-CN" sz="140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高为</a:t>
            </a:r>
            <a:r>
              <a:rPr lang="en-US" altLang="zh-CN" sz="1400">
                <a:solidFill>
                  <a:schemeClr val="tx1">
                    <a:lumMod val="85000"/>
                    <a:lumOff val="15000"/>
                  </a:schemeClr>
                </a:solidFill>
                <a:latin typeface="华文楷体" panose="02010600040101010101" pitchFamily="2" charset="-122"/>
                <a:ea typeface="华文楷体" panose="02010600040101010101" pitchFamily="2" charset="-122"/>
              </a:rPr>
              <a:t>90</a:t>
            </a: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厘米，长为</a:t>
            </a:r>
            <a:r>
              <a:rPr lang="en-US" altLang="zh-CN" sz="1400">
                <a:solidFill>
                  <a:schemeClr val="tx1">
                    <a:lumMod val="85000"/>
                    <a:lumOff val="15000"/>
                  </a:schemeClr>
                </a:solidFill>
                <a:latin typeface="华文楷体" panose="02010600040101010101" pitchFamily="2" charset="-122"/>
                <a:ea typeface="华文楷体" panose="02010600040101010101" pitchFamily="2" charset="-122"/>
              </a:rPr>
              <a:t>120</a:t>
            </a: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厘米，旗中心有黄色五角星及火炬中队旗</a:t>
            </a:r>
            <a:r>
              <a:rPr lang="en-US" altLang="zh-CN" sz="140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高为</a:t>
            </a:r>
            <a:r>
              <a:rPr lang="en-US" altLang="zh-CN" sz="1400">
                <a:solidFill>
                  <a:schemeClr val="tx1">
                    <a:lumMod val="85000"/>
                    <a:lumOff val="15000"/>
                  </a:schemeClr>
                </a:solidFill>
                <a:latin typeface="华文楷体" panose="02010600040101010101" pitchFamily="2" charset="-122"/>
                <a:ea typeface="华文楷体" panose="02010600040101010101" pitchFamily="2" charset="-122"/>
              </a:rPr>
              <a:t>60</a:t>
            </a: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厘米，长为</a:t>
            </a:r>
            <a:r>
              <a:rPr lang="en-US" altLang="zh-CN" sz="1400">
                <a:solidFill>
                  <a:schemeClr val="tx1">
                    <a:lumMod val="85000"/>
                    <a:lumOff val="15000"/>
                  </a:schemeClr>
                </a:solidFill>
                <a:latin typeface="华文楷体" panose="02010600040101010101" pitchFamily="2" charset="-122"/>
                <a:ea typeface="华文楷体" panose="02010600040101010101" pitchFamily="2" charset="-122"/>
              </a:rPr>
              <a:t>80</a:t>
            </a: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厘米，一端剪去高为</a:t>
            </a:r>
            <a:r>
              <a:rPr lang="en-US" altLang="zh-CN" sz="1400">
                <a:solidFill>
                  <a:schemeClr val="tx1">
                    <a:lumMod val="85000"/>
                    <a:lumOff val="15000"/>
                  </a:schemeClr>
                </a:solidFill>
                <a:latin typeface="华文楷体" panose="02010600040101010101" pitchFamily="2" charset="-122"/>
                <a:ea typeface="华文楷体" panose="02010600040101010101" pitchFamily="2" charset="-122"/>
              </a:rPr>
              <a:t>20</a:t>
            </a: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厘米、底宽为</a:t>
            </a:r>
            <a:r>
              <a:rPr lang="en-US" altLang="zh-CN" sz="1400">
                <a:solidFill>
                  <a:schemeClr val="tx1">
                    <a:lumMod val="85000"/>
                    <a:lumOff val="15000"/>
                  </a:schemeClr>
                </a:solidFill>
                <a:latin typeface="华文楷体" panose="02010600040101010101" pitchFamily="2" charset="-122"/>
                <a:ea typeface="华文楷体" panose="02010600040101010101" pitchFamily="2" charset="-122"/>
              </a:rPr>
              <a:t>60</a:t>
            </a: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厘米的等腰三角形，形成一个三角缺口。五角星及火炬在以</a:t>
            </a:r>
            <a:r>
              <a:rPr lang="en-US" altLang="zh-CN" sz="1400">
                <a:solidFill>
                  <a:schemeClr val="tx1">
                    <a:lumMod val="85000"/>
                    <a:lumOff val="15000"/>
                  </a:schemeClr>
                </a:solidFill>
                <a:latin typeface="华文楷体" panose="02010600040101010101" pitchFamily="2" charset="-122"/>
                <a:ea typeface="华文楷体" panose="02010600040101010101" pitchFamily="2" charset="-122"/>
              </a:rPr>
              <a:t>60</a:t>
            </a:r>
            <a:r>
              <a:rPr lang="zh-CN" altLang="en-US" sz="1400">
                <a:solidFill>
                  <a:schemeClr val="tx1">
                    <a:lumMod val="85000"/>
                    <a:lumOff val="15000"/>
                  </a:schemeClr>
                </a:solidFill>
                <a:latin typeface="华文楷体" panose="02010600040101010101" pitchFamily="2" charset="-122"/>
                <a:ea typeface="华文楷体" panose="02010600040101010101" pitchFamily="2" charset="-122"/>
              </a:rPr>
              <a:t>厘米为边长的正方形中心。</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left)">
                                      <p:cBhvr>
                                        <p:cTn id="14" dur="500"/>
                                        <p:tgtEl>
                                          <p:spTgt spid="11"/>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1"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8"/>
          <p:cNvSpPr>
            <a:spLocks noChangeArrowheads="1"/>
          </p:cNvSpPr>
          <p:nvPr/>
        </p:nvSpPr>
        <p:spPr bwMode="auto">
          <a:xfrm>
            <a:off x="4572000" y="2498491"/>
            <a:ext cx="3463463" cy="1902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indent="304800">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0">
              <a:lnSpc>
                <a:spcPct val="130000"/>
              </a:lnSpc>
            </a:pPr>
            <a:r>
              <a:rPr lang="zh-CN" altLang="en-US" sz="2400">
                <a:solidFill>
                  <a:schemeClr val="accent1"/>
                </a:solidFill>
                <a:latin typeface="华文楷体" panose="02010600040101010101" pitchFamily="2" charset="-122"/>
                <a:ea typeface="华文楷体" panose="02010600040101010101" pitchFamily="2" charset="-122"/>
              </a:rPr>
              <a:t>恰绕右角红领巾的结法</a:t>
            </a:r>
          </a:p>
          <a:p>
            <a:pPr indent="0">
              <a:lnSpc>
                <a:spcPct val="120000"/>
              </a:lnSpc>
            </a:pPr>
            <a:r>
              <a:rPr lang="en-US" altLang="zh-CN" sz="1200">
                <a:solidFill>
                  <a:schemeClr val="tx1">
                    <a:lumMod val="85000"/>
                    <a:lumOff val="15000"/>
                  </a:schemeClr>
                </a:solidFill>
                <a:latin typeface="华文楷体" panose="02010600040101010101" pitchFamily="2" charset="-122"/>
                <a:ea typeface="华文楷体" panose="02010600040101010101" pitchFamily="2" charset="-122"/>
              </a:rPr>
              <a:t>1</a:t>
            </a:r>
            <a:r>
              <a:rPr lang="zh-CN" altLang="en-US" sz="1200">
                <a:solidFill>
                  <a:schemeClr val="tx1">
                    <a:lumMod val="85000"/>
                    <a:lumOff val="15000"/>
                  </a:schemeClr>
                </a:solidFill>
                <a:latin typeface="华文楷体" panose="02010600040101010101" pitchFamily="2" charset="-122"/>
                <a:ea typeface="华文楷体" panose="02010600040101010101" pitchFamily="2" charset="-122"/>
              </a:rPr>
              <a:t>．将红领巾被在肩上，钝角对脊椎骨，右角放在左角下面，两角交叉。</a:t>
            </a:r>
          </a:p>
          <a:p>
            <a:pPr indent="0">
              <a:lnSpc>
                <a:spcPct val="120000"/>
              </a:lnSpc>
            </a:pPr>
            <a:r>
              <a:rPr lang="en-US" altLang="zh-CN" sz="1200">
                <a:solidFill>
                  <a:schemeClr val="tx1">
                    <a:lumMod val="85000"/>
                    <a:lumOff val="15000"/>
                  </a:schemeClr>
                </a:solidFill>
                <a:latin typeface="华文楷体" panose="02010600040101010101" pitchFamily="2" charset="-122"/>
                <a:ea typeface="华文楷体" panose="02010600040101010101" pitchFamily="2" charset="-122"/>
              </a:rPr>
              <a:t>2</a:t>
            </a:r>
            <a:r>
              <a:rPr lang="zh-CN" altLang="en-US" sz="1200">
                <a:solidFill>
                  <a:schemeClr val="tx1">
                    <a:lumMod val="85000"/>
                    <a:lumOff val="15000"/>
                  </a:schemeClr>
                </a:solidFill>
                <a:latin typeface="华文楷体" panose="02010600040101010101" pitchFamily="2" charset="-122"/>
                <a:ea typeface="华文楷体" panose="02010600040101010101" pitchFamily="2" charset="-122"/>
              </a:rPr>
              <a:t>．将右角经过左角前面拉到右边，左角不动。</a:t>
            </a:r>
          </a:p>
          <a:p>
            <a:pPr indent="0">
              <a:lnSpc>
                <a:spcPct val="120000"/>
              </a:lnSpc>
            </a:pPr>
            <a:r>
              <a:rPr lang="en-US" altLang="zh-CN" sz="1200">
                <a:solidFill>
                  <a:schemeClr val="tx1">
                    <a:lumMod val="85000"/>
                    <a:lumOff val="15000"/>
                  </a:schemeClr>
                </a:solidFill>
                <a:latin typeface="华文楷体" panose="02010600040101010101" pitchFamily="2" charset="-122"/>
                <a:ea typeface="华文楷体" panose="02010600040101010101" pitchFamily="2" charset="-122"/>
              </a:rPr>
              <a:t>3</a:t>
            </a:r>
            <a:r>
              <a:rPr lang="zh-CN" altLang="en-US" sz="1200">
                <a:solidFill>
                  <a:schemeClr val="tx1">
                    <a:lumMod val="85000"/>
                    <a:lumOff val="15000"/>
                  </a:schemeClr>
                </a:solidFill>
                <a:latin typeface="华文楷体" panose="02010600040101010101" pitchFamily="2" charset="-122"/>
                <a:ea typeface="华文楷体" panose="02010600040101010101" pitchFamily="2" charset="-122"/>
              </a:rPr>
              <a:t>．右角经左右两角交叉的空隙中拉出，过左角一圈。</a:t>
            </a:r>
          </a:p>
          <a:p>
            <a:pPr indent="0">
              <a:lnSpc>
                <a:spcPct val="120000"/>
              </a:lnSpc>
            </a:pPr>
            <a:r>
              <a:rPr lang="en-US" altLang="zh-CN" sz="1200">
                <a:solidFill>
                  <a:schemeClr val="tx1">
                    <a:lumMod val="85000"/>
                    <a:lumOff val="15000"/>
                  </a:schemeClr>
                </a:solidFill>
                <a:latin typeface="华文楷体" panose="02010600040101010101" pitchFamily="2" charset="-122"/>
                <a:ea typeface="华文楷体" panose="02010600040101010101" pitchFamily="2" charset="-122"/>
              </a:rPr>
              <a:t>4</a:t>
            </a:r>
            <a:r>
              <a:rPr lang="zh-CN" altLang="en-US" sz="1200">
                <a:solidFill>
                  <a:schemeClr val="tx1">
                    <a:lumMod val="85000"/>
                    <a:lumOff val="15000"/>
                  </a:schemeClr>
                </a:solidFill>
                <a:latin typeface="华文楷体" panose="02010600040101010101" pitchFamily="2" charset="-122"/>
                <a:ea typeface="华文楷体" panose="02010600040101010101" pitchFamily="2" charset="-122"/>
              </a:rPr>
              <a:t>．将右角从此圈中拉出，抽紧。</a:t>
            </a:r>
          </a:p>
        </p:txBody>
      </p:sp>
      <p:grpSp>
        <p:nvGrpSpPr>
          <p:cNvPr id="4" name="组合 3"/>
          <p:cNvGrpSpPr/>
          <p:nvPr/>
        </p:nvGrpSpPr>
        <p:grpSpPr>
          <a:xfrm>
            <a:off x="4572000" y="1203091"/>
            <a:ext cx="3285476" cy="1256284"/>
            <a:chOff x="587505" y="2923816"/>
            <a:chExt cx="4380635" cy="1675046"/>
          </a:xfrm>
        </p:grpSpPr>
        <p:grpSp>
          <p:nvGrpSpPr>
            <p:cNvPr id="6" name="组合 5"/>
            <p:cNvGrpSpPr/>
            <p:nvPr/>
          </p:nvGrpSpPr>
          <p:grpSpPr>
            <a:xfrm>
              <a:off x="587505" y="3185332"/>
              <a:ext cx="4380635" cy="1413530"/>
              <a:chOff x="3431550" y="2924308"/>
              <a:chExt cx="5549353" cy="2615095"/>
            </a:xfrm>
          </p:grpSpPr>
          <p:sp>
            <p:nvSpPr>
              <p:cNvPr id="21" name="矩形 20"/>
              <p:cNvSpPr/>
              <p:nvPr/>
            </p:nvSpPr>
            <p:spPr>
              <a:xfrm>
                <a:off x="3776926" y="3313045"/>
                <a:ext cx="4988417" cy="2226358"/>
              </a:xfrm>
              <a:prstGeom prst="rect">
                <a:avLst/>
              </a:prstGeom>
            </p:spPr>
            <p:txBody>
              <a:bodyPr wrap="square">
                <a:spAutoFit/>
              </a:bodyPr>
              <a:lstStyle/>
              <a:p>
                <a:pPr algn="just">
                  <a:lnSpc>
                    <a:spcPct val="130000"/>
                  </a:lnSpc>
                </a:pPr>
                <a:r>
                  <a:rPr lang="zh-CN" altLang="en-US" sz="1350">
                    <a:solidFill>
                      <a:schemeClr val="tx1">
                        <a:lumMod val="85000"/>
                        <a:lumOff val="15000"/>
                      </a:schemeClr>
                    </a:solidFill>
                    <a:latin typeface="华文楷体" panose="02010600040101010101" pitchFamily="2" charset="-122"/>
                    <a:ea typeface="华文楷体" panose="02010600040101010101" pitchFamily="2" charset="-122"/>
                  </a:rPr>
                  <a:t>红领巾是国旗的一角</a:t>
                </a:r>
                <a:r>
                  <a:rPr lang="en-US" altLang="zh-CN" sz="135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1350">
                    <a:solidFill>
                      <a:schemeClr val="tx1">
                        <a:lumMod val="85000"/>
                        <a:lumOff val="15000"/>
                      </a:schemeClr>
                    </a:solidFill>
                    <a:latin typeface="华文楷体" panose="02010600040101010101" pitchFamily="2" charset="-122"/>
                    <a:ea typeface="华文楷体" panose="02010600040101010101" pitchFamily="2" charset="-122"/>
                  </a:rPr>
                  <a:t>是革命烈士鲜血染成</a:t>
                </a:r>
                <a:r>
                  <a:rPr lang="en-US" altLang="zh-CN" sz="135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1350">
                    <a:solidFill>
                      <a:schemeClr val="tx1">
                        <a:lumMod val="85000"/>
                        <a:lumOff val="15000"/>
                      </a:schemeClr>
                    </a:solidFill>
                    <a:latin typeface="华文楷体" panose="02010600040101010101" pitchFamily="2" charset="-122"/>
                    <a:ea typeface="华文楷体" panose="02010600040101010101" pitchFamily="2" charset="-122"/>
                  </a:rPr>
                  <a:t>我们每一位少先队员都要爱护它。</a:t>
                </a:r>
              </a:p>
            </p:txBody>
          </p:sp>
          <p:grpSp>
            <p:nvGrpSpPr>
              <p:cNvPr id="23" name="组合 22"/>
              <p:cNvGrpSpPr/>
              <p:nvPr/>
            </p:nvGrpSpPr>
            <p:grpSpPr>
              <a:xfrm>
                <a:off x="3431550" y="2924308"/>
                <a:ext cx="5549353" cy="2476403"/>
                <a:chOff x="-540688" y="1779596"/>
                <a:chExt cx="7426075" cy="3808441"/>
              </a:xfrm>
            </p:grpSpPr>
            <p:cxnSp>
              <p:nvCxnSpPr>
                <p:cNvPr id="25" name="直接连接符 24"/>
                <p:cNvCxnSpPr/>
                <p:nvPr/>
              </p:nvCxnSpPr>
              <p:spPr>
                <a:xfrm flipH="1">
                  <a:off x="6885387" y="1779596"/>
                  <a:ext cx="0" cy="3795979"/>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540688" y="5581801"/>
                  <a:ext cx="7411390" cy="6236"/>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540687" y="1779596"/>
                  <a:ext cx="0" cy="3795980"/>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a:off x="-540688" y="1796612"/>
                  <a:ext cx="856167" cy="0"/>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a:off x="6014535" y="1796612"/>
                  <a:ext cx="856167" cy="0"/>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grpSp>
        </p:grpSp>
        <p:sp>
          <p:nvSpPr>
            <p:cNvPr id="20" name="Text Box 10"/>
            <p:cNvSpPr txBox="1">
              <a:spLocks noChangeArrowheads="1"/>
            </p:cNvSpPr>
            <p:nvPr/>
          </p:nvSpPr>
          <p:spPr bwMode="auto">
            <a:xfrm>
              <a:off x="1337044" y="2923816"/>
              <a:ext cx="2984035"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b="1">
                  <a:solidFill>
                    <a:schemeClr val="accent1"/>
                  </a:solidFill>
                  <a:latin typeface="华文楷体" panose="02010600040101010101" pitchFamily="2" charset="-122"/>
                  <a:ea typeface="华文楷体" panose="02010600040101010101" pitchFamily="2" charset="-122"/>
                </a:rPr>
                <a:t>我们的标志</a:t>
              </a:r>
              <a:r>
                <a:rPr lang="en-US" altLang="zh-CN" b="1">
                  <a:solidFill>
                    <a:schemeClr val="accent1"/>
                  </a:solidFill>
                  <a:latin typeface="华文楷体" panose="02010600040101010101" pitchFamily="2" charset="-122"/>
                  <a:ea typeface="华文楷体" panose="02010600040101010101" pitchFamily="2" charset="-122"/>
                </a:rPr>
                <a:t>:</a:t>
              </a:r>
              <a:r>
                <a:rPr lang="zh-CN" altLang="en-US" b="1">
                  <a:solidFill>
                    <a:schemeClr val="accent1"/>
                  </a:solidFill>
                  <a:latin typeface="华文楷体" panose="02010600040101010101" pitchFamily="2" charset="-122"/>
                  <a:ea typeface="华文楷体" panose="02010600040101010101" pitchFamily="2" charset="-122"/>
                </a:rPr>
                <a:t>红领巾</a:t>
              </a:r>
              <a:endParaRPr lang="en-US" altLang="zh-CN" b="1">
                <a:solidFill>
                  <a:schemeClr val="accent1"/>
                </a:solidFill>
                <a:latin typeface="华文楷体" panose="02010600040101010101" pitchFamily="2" charset="-122"/>
                <a:ea typeface="华文楷体" panose="02010600040101010101" pitchFamily="2" charset="-122"/>
              </a:endParaRPr>
            </a:p>
          </p:txBody>
        </p:sp>
        <p:pic>
          <p:nvPicPr>
            <p:cNvPr id="46" name="图片 4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2557" y="3026465"/>
              <a:ext cx="293535" cy="279818"/>
            </a:xfrm>
            <a:prstGeom prst="rect">
              <a:avLst/>
            </a:prstGeom>
          </p:spPr>
        </p:pic>
        <p:pic>
          <p:nvPicPr>
            <p:cNvPr id="47" name="图片 4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75249" y="3026465"/>
              <a:ext cx="293535" cy="279818"/>
            </a:xfrm>
            <a:prstGeom prst="rect">
              <a:avLst/>
            </a:prstGeom>
          </p:spPr>
        </p:pic>
      </p:gr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3057" y="742950"/>
            <a:ext cx="3962743" cy="39505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776609" y="1236518"/>
            <a:ext cx="4404991" cy="3011632"/>
            <a:chOff x="1544393" y="2057285"/>
            <a:chExt cx="4380635" cy="2556828"/>
          </a:xfrm>
        </p:grpSpPr>
        <p:grpSp>
          <p:nvGrpSpPr>
            <p:cNvPr id="6" name="组合 5"/>
            <p:cNvGrpSpPr/>
            <p:nvPr/>
          </p:nvGrpSpPr>
          <p:grpSpPr>
            <a:xfrm>
              <a:off x="1544393" y="2324476"/>
              <a:ext cx="4380635" cy="2289637"/>
              <a:chOff x="3431550" y="2924308"/>
              <a:chExt cx="5549353" cy="2476403"/>
            </a:xfrm>
          </p:grpSpPr>
          <p:sp>
            <p:nvSpPr>
              <p:cNvPr id="21" name="矩形 20"/>
              <p:cNvSpPr/>
              <p:nvPr/>
            </p:nvSpPr>
            <p:spPr>
              <a:xfrm>
                <a:off x="3706531" y="3101417"/>
                <a:ext cx="4988419" cy="2121176"/>
              </a:xfrm>
              <a:prstGeom prst="rect">
                <a:avLst/>
              </a:prstGeom>
            </p:spPr>
            <p:txBody>
              <a:bodyPr wrap="square">
                <a:spAutoFit/>
              </a:bodyPr>
              <a:lstStyle/>
              <a:p>
                <a:pPr algn="just">
                  <a:lnSpc>
                    <a:spcPct val="130000"/>
                  </a:lnSpc>
                </a:pPr>
                <a:r>
                  <a:rPr lang="zh-CN" altLang="en-US" sz="1600">
                    <a:solidFill>
                      <a:schemeClr val="tx1">
                        <a:lumMod val="85000"/>
                        <a:lumOff val="15000"/>
                      </a:schemeClr>
                    </a:solidFill>
                    <a:latin typeface="华文楷体" panose="02010600040101010101" pitchFamily="2" charset="-122"/>
                    <a:ea typeface="华文楷体" panose="02010600040101010101" pitchFamily="2" charset="-122"/>
                  </a:rPr>
                  <a:t>少先队的敬礼是右手五指并紧，高举过头，表示人民的利益高于一切。</a:t>
                </a:r>
              </a:p>
              <a:p>
                <a:pPr algn="just">
                  <a:lnSpc>
                    <a:spcPct val="130000"/>
                  </a:lnSpc>
                </a:pPr>
                <a:r>
                  <a:rPr lang="zh-CN" altLang="en-US" sz="1600">
                    <a:solidFill>
                      <a:schemeClr val="tx1">
                        <a:lumMod val="85000"/>
                        <a:lumOff val="15000"/>
                      </a:schemeClr>
                    </a:solidFill>
                    <a:latin typeface="华文楷体" panose="02010600040101010101" pitchFamily="2" charset="-122"/>
                    <a:ea typeface="华文楷体" panose="02010600040101010101" pitchFamily="2" charset="-122"/>
                  </a:rPr>
                  <a:t>少先队员在升国旗时，在队旗出场和退场时，在烈士墓前扫墓时都应当敬队礼。在集会前列队、行进、检阅时，由大、中、小队长敬队礼，队员立正或注目致敬。在其它场合中遇到师长时，队员也要行队礼。 </a:t>
                </a:r>
              </a:p>
            </p:txBody>
          </p:sp>
          <p:grpSp>
            <p:nvGrpSpPr>
              <p:cNvPr id="23" name="组合 22"/>
              <p:cNvGrpSpPr/>
              <p:nvPr/>
            </p:nvGrpSpPr>
            <p:grpSpPr>
              <a:xfrm>
                <a:off x="3431550" y="2924308"/>
                <a:ext cx="5549353" cy="2476403"/>
                <a:chOff x="-540688" y="1779596"/>
                <a:chExt cx="7426075" cy="3808441"/>
              </a:xfrm>
            </p:grpSpPr>
            <p:cxnSp>
              <p:nvCxnSpPr>
                <p:cNvPr id="25" name="直接连接符 24"/>
                <p:cNvCxnSpPr/>
                <p:nvPr/>
              </p:nvCxnSpPr>
              <p:spPr>
                <a:xfrm flipH="1">
                  <a:off x="6885387" y="1779596"/>
                  <a:ext cx="0" cy="3795979"/>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540688" y="5581801"/>
                  <a:ext cx="7411390" cy="6236"/>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540687" y="1779596"/>
                  <a:ext cx="0" cy="3795980"/>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a:off x="-540686" y="1796612"/>
                  <a:ext cx="2137313" cy="0"/>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a:off x="4468987" y="1796612"/>
                  <a:ext cx="2401714" cy="0"/>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grpSp>
        </p:grpSp>
        <p:sp>
          <p:nvSpPr>
            <p:cNvPr id="20" name="Text Box 10"/>
            <p:cNvSpPr txBox="1">
              <a:spLocks noChangeArrowheads="1"/>
            </p:cNvSpPr>
            <p:nvPr/>
          </p:nvSpPr>
          <p:spPr bwMode="auto">
            <a:xfrm>
              <a:off x="3139310" y="2057285"/>
              <a:ext cx="1416822" cy="496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3200" b="1">
                  <a:solidFill>
                    <a:schemeClr val="accent1"/>
                  </a:solidFill>
                  <a:latin typeface="华文楷体" panose="02010600040101010101" pitchFamily="2" charset="-122"/>
                  <a:ea typeface="华文楷体" panose="02010600040101010101" pitchFamily="2" charset="-122"/>
                </a:rPr>
                <a:t>队礼</a:t>
              </a:r>
            </a:p>
          </p:txBody>
        </p:sp>
        <p:pic>
          <p:nvPicPr>
            <p:cNvPr id="46" name="图片 4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93702" y="2165609"/>
              <a:ext cx="293535" cy="279818"/>
            </a:xfrm>
            <a:prstGeom prst="rect">
              <a:avLst/>
            </a:prstGeom>
          </p:spPr>
        </p:pic>
        <p:pic>
          <p:nvPicPr>
            <p:cNvPr id="47" name="图片 4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28966" y="2165609"/>
              <a:ext cx="293535" cy="279818"/>
            </a:xfrm>
            <a:prstGeom prst="rect">
              <a:avLst/>
            </a:prstGeom>
          </p:spPr>
        </p:pic>
      </p:grpSp>
      <p:pic>
        <p:nvPicPr>
          <p:cNvPr id="2" name="图片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181600" y="699304"/>
            <a:ext cx="3741930" cy="444419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
          <p:cNvSpPr txBox="1">
            <a:spLocks noChangeArrowheads="1"/>
          </p:cNvSpPr>
          <p:nvPr/>
        </p:nvSpPr>
        <p:spPr bwMode="auto">
          <a:xfrm>
            <a:off x="914400" y="1657350"/>
            <a:ext cx="7848600" cy="207629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zh-CN" altLang="en-US" sz="2800">
                <a:solidFill>
                  <a:schemeClr val="tx1">
                    <a:lumMod val="85000"/>
                    <a:lumOff val="15000"/>
                  </a:schemeClr>
                </a:solidFill>
                <a:latin typeface="华文楷体" panose="02010600040101010101" pitchFamily="2" charset="-122"/>
                <a:ea typeface="华文楷体" panose="02010600040101010101" pitchFamily="2" charset="-122"/>
              </a:rPr>
              <a:t>我是中国少年先锋队队员，我在队旗下宣誓：</a:t>
            </a:r>
            <a:endParaRPr lang="en-US" altLang="zh-CN" sz="2800">
              <a:solidFill>
                <a:schemeClr val="tx1">
                  <a:lumMod val="85000"/>
                  <a:lumOff val="15000"/>
                </a:schemeClr>
              </a:solidFill>
              <a:latin typeface="华文楷体" panose="02010600040101010101" pitchFamily="2" charset="-122"/>
              <a:ea typeface="华文楷体" panose="02010600040101010101" pitchFamily="2" charset="-122"/>
            </a:endParaRPr>
          </a:p>
          <a:p>
            <a:pPr algn="l">
              <a:lnSpc>
                <a:spcPct val="150000"/>
              </a:lnSpc>
            </a:pPr>
            <a:r>
              <a:rPr lang="zh-CN" altLang="en-US">
                <a:solidFill>
                  <a:schemeClr val="tx1">
                    <a:lumMod val="85000"/>
                    <a:lumOff val="15000"/>
                  </a:schemeClr>
                </a:solidFill>
                <a:latin typeface="华文楷体" panose="02010600040101010101" pitchFamily="2" charset="-122"/>
                <a:ea typeface="华文楷体" panose="02010600040101010101" pitchFamily="2" charset="-122"/>
              </a:rPr>
              <a:t>我热爱中国共产党、热爱祖国、 热爱人民好好学习，好好锻炼，准备着，为共产主义事业贡献力量！</a:t>
            </a:r>
          </a:p>
        </p:txBody>
      </p:sp>
      <p:grpSp>
        <p:nvGrpSpPr>
          <p:cNvPr id="7" name="组合 6"/>
          <p:cNvGrpSpPr/>
          <p:nvPr/>
        </p:nvGrpSpPr>
        <p:grpSpPr>
          <a:xfrm>
            <a:off x="3048000" y="1047750"/>
            <a:ext cx="2972927" cy="586285"/>
            <a:chOff x="3105924" y="1103532"/>
            <a:chExt cx="2972927" cy="586285"/>
          </a:xfrm>
        </p:grpSpPr>
        <p:sp>
          <p:nvSpPr>
            <p:cNvPr id="14" name="Rectangle 2"/>
            <p:cNvSpPr txBox="1">
              <a:spLocks noChangeArrowheads="1"/>
            </p:cNvSpPr>
            <p:nvPr/>
          </p:nvSpPr>
          <p:spPr bwMode="auto">
            <a:xfrm>
              <a:off x="3420666" y="1123950"/>
              <a:ext cx="2302669" cy="56586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ctr" anchorCtr="0" compatLnSpc="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600" b="1">
                  <a:solidFill>
                    <a:schemeClr val="accent1"/>
                  </a:solidFill>
                  <a:latin typeface="华文楷体" panose="02010600040101010101" pitchFamily="2" charset="-122"/>
                  <a:ea typeface="华文楷体" panose="02010600040101010101" pitchFamily="2" charset="-122"/>
                </a:rPr>
                <a:t>誓词内容</a:t>
              </a:r>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105924" y="1103532"/>
              <a:ext cx="451478" cy="430380"/>
            </a:xfrm>
            <a:prstGeom prst="rect">
              <a:avLst/>
            </a:prstGeom>
          </p:spPr>
        </p:pic>
        <p:pic>
          <p:nvPicPr>
            <p:cNvPr id="20" name="图片 1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27373" y="1103532"/>
              <a:ext cx="451478" cy="430380"/>
            </a:xfrm>
            <a:prstGeom prst="rect">
              <a:avLst/>
            </a:prstGeom>
          </p:spPr>
        </p:pic>
      </p:grpSp>
      <p:grpSp>
        <p:nvGrpSpPr>
          <p:cNvPr id="6" name="组合 5"/>
          <p:cNvGrpSpPr/>
          <p:nvPr/>
        </p:nvGrpSpPr>
        <p:grpSpPr>
          <a:xfrm>
            <a:off x="5791200" y="3938885"/>
            <a:ext cx="2739880" cy="480775"/>
            <a:chOff x="5715000" y="3938885"/>
            <a:chExt cx="2739880" cy="480775"/>
          </a:xfrm>
        </p:grpSpPr>
        <p:sp>
          <p:nvSpPr>
            <p:cNvPr id="2" name="矩形 1"/>
            <p:cNvSpPr/>
            <p:nvPr/>
          </p:nvSpPr>
          <p:spPr>
            <a:xfrm>
              <a:off x="5715000" y="3938885"/>
              <a:ext cx="2739880" cy="461665"/>
            </a:xfrm>
            <a:prstGeom prst="rect">
              <a:avLst/>
            </a:prstGeom>
          </p:spPr>
          <p:txBody>
            <a:bodyPr wrap="square">
              <a:spAutoFit/>
            </a:bodyPr>
            <a:lstStyle/>
            <a:p>
              <a:pPr>
                <a:buFontTx/>
                <a:buNone/>
              </a:pPr>
              <a:r>
                <a:rPr lang="zh-CN" altLang="en-US" sz="2400">
                  <a:solidFill>
                    <a:schemeClr val="tx1">
                      <a:lumMod val="85000"/>
                      <a:lumOff val="15000"/>
                    </a:schemeClr>
                  </a:solidFill>
                  <a:latin typeface="华文楷体" panose="02010600040101010101" pitchFamily="2" charset="-122"/>
                  <a:ea typeface="华文楷体" panose="02010600040101010101" pitchFamily="2" charset="-122"/>
                </a:rPr>
                <a:t> 宣誓人：</a:t>
              </a:r>
            </a:p>
          </p:txBody>
        </p:sp>
        <p:sp>
          <p:nvSpPr>
            <p:cNvPr id="5" name="矩形 4"/>
            <p:cNvSpPr/>
            <p:nvPr/>
          </p:nvSpPr>
          <p:spPr>
            <a:xfrm>
              <a:off x="6934200" y="4019550"/>
              <a:ext cx="697627" cy="400110"/>
            </a:xfrm>
            <a:prstGeom prst="rect">
              <a:avLst/>
            </a:prstGeom>
          </p:spPr>
          <p:txBody>
            <a:bodyPr wrap="none">
              <a:spAutoFit/>
            </a:bodyPr>
            <a:lstStyle/>
            <a:p>
              <a:pPr>
                <a:buFontTx/>
                <a:buNone/>
              </a:pPr>
              <a:r>
                <a:rPr lang="en-US" altLang="zh-CN" sz="2000">
                  <a:solidFill>
                    <a:schemeClr val="tx1">
                      <a:lumMod val="85000"/>
                      <a:lumOff val="15000"/>
                    </a:schemeClr>
                  </a:solidFill>
                  <a:latin typeface="华文楷体" panose="02010600040101010101" pitchFamily="2" charset="-122"/>
                  <a:ea typeface="华文楷体" panose="02010600040101010101" pitchFamily="2" charset="-122"/>
                </a:rPr>
                <a:t>——</a:t>
              </a:r>
              <a:endParaRPr lang="zh-CN" altLang="en-US" sz="2000">
                <a:solidFill>
                  <a:schemeClr val="tx1">
                    <a:lumMod val="85000"/>
                    <a:lumOff val="15000"/>
                  </a:schemeClr>
                </a:solidFill>
                <a:latin typeface="华文楷体" panose="02010600040101010101" pitchFamily="2" charset="-122"/>
                <a:ea typeface="华文楷体" panose="02010600040101010101" pitchFamily="2"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500"/>
                                        <p:tgtEl>
                                          <p:spTgt spid="15"/>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53"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76"/>
            <a:ext cx="9144000" cy="5151852"/>
          </a:xfrm>
          <a:prstGeom prst="rect">
            <a:avLst/>
          </a:prstGeom>
        </p:spPr>
      </p:pic>
      <p:pic>
        <p:nvPicPr>
          <p:cNvPr id="16" name="图片 1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3" y="-16044"/>
            <a:ext cx="7195457" cy="4519661"/>
          </a:xfrm>
          <a:prstGeom prst="rect">
            <a:avLst/>
          </a:prstGeom>
        </p:spPr>
      </p:pic>
      <p:pic>
        <p:nvPicPr>
          <p:cNvPr id="14" name="图片 13" descr="图片包含 轮廓&#10;&#10;描述已自动生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5089762" y="205013"/>
            <a:ext cx="4057930" cy="4358472"/>
          </a:xfrm>
          <a:prstGeom prst="rect">
            <a:avLst/>
          </a:prstGeom>
        </p:spPr>
      </p:pic>
      <p:pic>
        <p:nvPicPr>
          <p:cNvPr id="24" name="图片 2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517870"/>
            <a:ext cx="9144000" cy="658796"/>
          </a:xfrm>
          <a:prstGeom prst="rect">
            <a:avLst/>
          </a:prstGeom>
        </p:spPr>
      </p:pic>
      <p:pic>
        <p:nvPicPr>
          <p:cNvPr id="8" name="图片 7" descr="图片包含 物体&#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071237" y="1388895"/>
            <a:ext cx="1151412" cy="817073"/>
          </a:xfrm>
          <a:prstGeom prst="rect">
            <a:avLst/>
          </a:prstGeom>
        </p:spPr>
      </p:pic>
      <p:pic>
        <p:nvPicPr>
          <p:cNvPr id="10" name="图片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4911886" y="1042784"/>
            <a:ext cx="1073585" cy="1045662"/>
          </a:xfrm>
          <a:prstGeom prst="rect">
            <a:avLst/>
          </a:prstGeom>
        </p:spPr>
      </p:pic>
      <p:grpSp>
        <p:nvGrpSpPr>
          <p:cNvPr id="45" name="组合 44"/>
          <p:cNvGrpSpPr/>
          <p:nvPr/>
        </p:nvGrpSpPr>
        <p:grpSpPr>
          <a:xfrm>
            <a:off x="-153909" y="3490462"/>
            <a:ext cx="8296419" cy="1413907"/>
            <a:chOff x="1250941" y="4525170"/>
            <a:chExt cx="11061892" cy="1885209"/>
          </a:xfrm>
        </p:grpSpPr>
        <p:grpSp>
          <p:nvGrpSpPr>
            <p:cNvPr id="43" name="组合 42"/>
            <p:cNvGrpSpPr/>
            <p:nvPr/>
          </p:nvGrpSpPr>
          <p:grpSpPr>
            <a:xfrm>
              <a:off x="2700367" y="4525170"/>
              <a:ext cx="9612466" cy="1885209"/>
              <a:chOff x="888005" y="4195767"/>
              <a:chExt cx="9612466" cy="1885209"/>
            </a:xfrm>
          </p:grpSpPr>
          <p:pic>
            <p:nvPicPr>
              <p:cNvPr id="20" name="图片 19"/>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888005" y="4275591"/>
                <a:ext cx="6564964" cy="1754326"/>
              </a:xfrm>
              <a:prstGeom prst="rect">
                <a:avLst/>
              </a:prstGeom>
            </p:spPr>
          </p:pic>
          <p:pic>
            <p:nvPicPr>
              <p:cNvPr id="37" name="图片 36"/>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7422876" y="4195767"/>
                <a:ext cx="3077595" cy="1885209"/>
              </a:xfrm>
              <a:prstGeom prst="rect">
                <a:avLst/>
              </a:prstGeom>
            </p:spPr>
          </p:pic>
        </p:grpSp>
        <p:pic>
          <p:nvPicPr>
            <p:cNvPr id="44" name="图片 43"/>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flipH="1">
              <a:off x="1250941" y="4601734"/>
              <a:ext cx="1774080" cy="1761020"/>
            </a:xfrm>
            <a:prstGeom prst="rect">
              <a:avLst/>
            </a:prstGeom>
          </p:spPr>
        </p:pic>
      </p:grpSp>
      <p:grpSp>
        <p:nvGrpSpPr>
          <p:cNvPr id="34" name="组合 33"/>
          <p:cNvGrpSpPr/>
          <p:nvPr/>
        </p:nvGrpSpPr>
        <p:grpSpPr>
          <a:xfrm>
            <a:off x="4435363" y="2535732"/>
            <a:ext cx="2112419" cy="2638481"/>
            <a:chOff x="7760718" y="1758286"/>
            <a:chExt cx="4105090" cy="5127393"/>
          </a:xfrm>
        </p:grpSpPr>
        <p:pic>
          <p:nvPicPr>
            <p:cNvPr id="6" name="图片 5" descr="图片包含 服装&#10;&#10;描述已自动生成"/>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760718" y="1758286"/>
              <a:ext cx="2354175" cy="5102416"/>
            </a:xfrm>
            <a:prstGeom prst="rect">
              <a:avLst/>
            </a:prstGeom>
          </p:spPr>
        </p:pic>
        <p:pic>
          <p:nvPicPr>
            <p:cNvPr id="26" name="图片 25" descr="图片包含 玩具, 玩偶&#10;&#10;描述已自动生成"/>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9370919" y="2004469"/>
              <a:ext cx="2494889" cy="4881210"/>
            </a:xfrm>
            <a:prstGeom prst="rect">
              <a:avLst/>
            </a:prstGeom>
          </p:spPr>
        </p:pic>
      </p:grpSp>
      <p:pic>
        <p:nvPicPr>
          <p:cNvPr id="42" name="图片 41"/>
          <p:cNvPicPr>
            <a:picLocks noChangeAspect="1"/>
          </p:cNvPicPr>
          <p:nvPr/>
        </p:nvPicPr>
        <p:blipFill>
          <a:blip r:embed="rId14" cstate="email">
            <a:extLst>
              <a:ext uri="{28A0092B-C50C-407E-A947-70E740481C1C}">
                <a14:useLocalDpi xmlns:a14="http://schemas.microsoft.com/office/drawing/2010/main"/>
              </a:ext>
            </a:extLst>
          </a:blip>
          <a:srcRect r="-10547"/>
          <a:stretch>
            <a:fillRect/>
          </a:stretch>
        </p:blipFill>
        <p:spPr>
          <a:xfrm>
            <a:off x="7634603" y="2541562"/>
            <a:ext cx="1672082" cy="2670199"/>
          </a:xfrm>
          <a:prstGeom prst="rect">
            <a:avLst/>
          </a:prstGeom>
        </p:spPr>
      </p:pic>
      <p:pic>
        <p:nvPicPr>
          <p:cNvPr id="41" name="图片 40" descr="图片包含 植物, 鲜花&#10;&#10;描述已自动生成"/>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flipH="1">
            <a:off x="6001614" y="2571750"/>
            <a:ext cx="3117065" cy="2657891"/>
          </a:xfrm>
          <a:prstGeom prst="rect">
            <a:avLst/>
          </a:prstGeom>
        </p:spPr>
      </p:pic>
      <p:pic>
        <p:nvPicPr>
          <p:cNvPr id="22" name="图片 21"/>
          <p:cNvPicPr>
            <a:picLocks noChangeAspect="1"/>
          </p:cNvPicPr>
          <p:nvPr/>
        </p:nvPicPr>
        <p:blipFill>
          <a:blip r:embed="rId16" cstate="email">
            <a:extLst>
              <a:ext uri="{28A0092B-C50C-407E-A947-70E740481C1C}">
                <a14:useLocalDpi xmlns:a14="http://schemas.microsoft.com/office/drawing/2010/main"/>
              </a:ext>
            </a:extLst>
          </a:blip>
          <a:srcRect/>
          <a:stretch>
            <a:fillRect/>
          </a:stretch>
        </p:blipFill>
        <p:spPr>
          <a:xfrm>
            <a:off x="-41059" y="3106491"/>
            <a:ext cx="1664374" cy="2657891"/>
          </a:xfrm>
          <a:prstGeom prst="rect">
            <a:avLst/>
          </a:prstGeom>
        </p:spPr>
      </p:pic>
      <p:pic>
        <p:nvPicPr>
          <p:cNvPr id="12" name="图片 11" descr="图片包含 植物, 鲜花&#10;&#10;描述已自动生成"/>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3689557"/>
            <a:ext cx="2130463" cy="1447262"/>
          </a:xfrm>
          <a:prstGeom prst="rect">
            <a:avLst/>
          </a:prstGeom>
        </p:spPr>
      </p:pic>
      <p:sp>
        <p:nvSpPr>
          <p:cNvPr id="2" name="椭圆 1"/>
          <p:cNvSpPr/>
          <p:nvPr/>
        </p:nvSpPr>
        <p:spPr>
          <a:xfrm>
            <a:off x="1752600" y="971550"/>
            <a:ext cx="838200" cy="83820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474837" y="2051851"/>
            <a:ext cx="4495800" cy="830997"/>
          </a:xfrm>
          <a:prstGeom prst="rect">
            <a:avLst/>
          </a:prstGeom>
        </p:spPr>
        <p:txBody>
          <a:bodyPr wrap="square">
            <a:spAutoFit/>
          </a:bodyPr>
          <a:lstStyle/>
          <a:p>
            <a:pPr algn="ctr"/>
            <a:r>
              <a:rPr lang="zh-CN" altLang="en-US" sz="4800">
                <a:solidFill>
                  <a:schemeClr val="bg1"/>
                </a:solidFill>
                <a:latin typeface="黑体" panose="02010609060101010101" pitchFamily="49" charset="-122"/>
                <a:ea typeface="黑体" panose="02010609060101010101" pitchFamily="49" charset="-122"/>
              </a:rPr>
              <a:t>争做合格队员</a:t>
            </a:r>
          </a:p>
        </p:txBody>
      </p:sp>
      <p:sp>
        <p:nvSpPr>
          <p:cNvPr id="29" name="矩形 28"/>
          <p:cNvSpPr/>
          <p:nvPr/>
        </p:nvSpPr>
        <p:spPr>
          <a:xfrm>
            <a:off x="1707352" y="936283"/>
            <a:ext cx="1015385" cy="830997"/>
          </a:xfrm>
          <a:prstGeom prst="rect">
            <a:avLst/>
          </a:prstGeom>
        </p:spPr>
        <p:txBody>
          <a:bodyPr wrap="square">
            <a:spAutoFit/>
          </a:bodyPr>
          <a:lstStyle/>
          <a:p>
            <a:pPr algn="ctr"/>
            <a:r>
              <a:rPr lang="en-US" altLang="zh-CN" sz="4800">
                <a:latin typeface="黑体" panose="02010609060101010101" pitchFamily="49" charset="-122"/>
                <a:ea typeface="黑体" panose="02010609060101010101" pitchFamily="49" charset="-122"/>
              </a:rPr>
              <a:t>03</a:t>
            </a:r>
            <a:endParaRPr lang="zh-CN" altLang="en-US" sz="4800">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 Box 10"/>
          <p:cNvSpPr txBox="1">
            <a:spLocks noChangeArrowheads="1"/>
          </p:cNvSpPr>
          <p:nvPr/>
        </p:nvSpPr>
        <p:spPr bwMode="auto">
          <a:xfrm>
            <a:off x="914400" y="1406426"/>
            <a:ext cx="4572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200000"/>
              </a:lnSpc>
            </a:pPr>
            <a:r>
              <a:rPr lang="zh-CN" altLang="en-US" sz="2400">
                <a:solidFill>
                  <a:schemeClr val="accent1"/>
                </a:solidFill>
                <a:latin typeface="华文楷体" panose="02010600040101010101" pitchFamily="2" charset="-122"/>
                <a:ea typeface="华文楷体" panose="02010600040101010101" pitchFamily="2" charset="-122"/>
              </a:rPr>
              <a:t>自理、自学、自律、自护、自强</a:t>
            </a:r>
          </a:p>
          <a:p>
            <a:pPr>
              <a:lnSpc>
                <a:spcPct val="200000"/>
              </a:lnSpc>
            </a:pPr>
            <a:r>
              <a:rPr lang="zh-CN" altLang="en-US" sz="2400">
                <a:solidFill>
                  <a:schemeClr val="accent1"/>
                </a:solidFill>
                <a:latin typeface="华文楷体" panose="02010600040101010101" pitchFamily="2" charset="-122"/>
                <a:ea typeface="华文楷体" panose="02010600040101010101" pitchFamily="2" charset="-122"/>
              </a:rPr>
              <a:t>这“五自”，核心是一个“自”字，就是独立自主。</a:t>
            </a:r>
          </a:p>
        </p:txBody>
      </p:sp>
      <p:pic>
        <p:nvPicPr>
          <p:cNvPr id="2" name="图片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953000" y="1047750"/>
            <a:ext cx="4012978" cy="400311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wipe(up)">
                                      <p:cBhvr>
                                        <p:cTn id="1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Box 5"/>
          <p:cNvSpPr txBox="1">
            <a:spLocks noChangeArrowheads="1"/>
          </p:cNvSpPr>
          <p:nvPr/>
        </p:nvSpPr>
        <p:spPr bwMode="auto">
          <a:xfrm>
            <a:off x="2183102" y="1378119"/>
            <a:ext cx="6275097" cy="369332"/>
          </a:xfrm>
          <a:prstGeom prst="rect">
            <a:avLst/>
          </a:prstGeom>
          <a:noFill/>
          <a:ln w="9525">
            <a:solidFill>
              <a:schemeClr val="accent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a:solidFill>
                  <a:schemeClr val="tx1">
                    <a:lumMod val="85000"/>
                    <a:lumOff val="15000"/>
                  </a:schemeClr>
                </a:solidFill>
                <a:latin typeface="华文楷体" panose="02010600040101010101" pitchFamily="2" charset="-122"/>
                <a:ea typeface="华文楷体" panose="02010600040101010101" pitchFamily="2" charset="-122"/>
              </a:rPr>
              <a:t>是对少年儿童自理观念意识的培养和自理能力的训练；</a:t>
            </a:r>
          </a:p>
        </p:txBody>
      </p:sp>
      <p:sp>
        <p:nvSpPr>
          <p:cNvPr id="26" name="矩形 25"/>
          <p:cNvSpPr/>
          <p:nvPr/>
        </p:nvSpPr>
        <p:spPr>
          <a:xfrm>
            <a:off x="838201" y="1378119"/>
            <a:ext cx="1219199" cy="369332"/>
          </a:xfrm>
          <a:prstGeom prst="rect">
            <a:avLst/>
          </a:prstGeom>
          <a:solidFill>
            <a:schemeClr val="accent1"/>
          </a:solidFill>
        </p:spPr>
        <p:txBody>
          <a:bodyPr wrap="square">
            <a:spAutoFit/>
          </a:bodyPr>
          <a:lstStyle/>
          <a:p>
            <a:r>
              <a:rPr lang="zh-CN" altLang="en-US" b="1">
                <a:solidFill>
                  <a:schemeClr val="bg1"/>
                </a:solidFill>
                <a:latin typeface="华文楷体" panose="02010600040101010101" pitchFamily="2" charset="-122"/>
                <a:ea typeface="华文楷体" panose="02010600040101010101" pitchFamily="2" charset="-122"/>
              </a:rPr>
              <a:t>“自理”</a:t>
            </a:r>
            <a:endParaRPr lang="zh-CN" altLang="en-US">
              <a:solidFill>
                <a:schemeClr val="bg1"/>
              </a:solidFill>
            </a:endParaRPr>
          </a:p>
        </p:txBody>
      </p:sp>
      <p:sp>
        <p:nvSpPr>
          <p:cNvPr id="27" name="矩形 26"/>
          <p:cNvSpPr/>
          <p:nvPr/>
        </p:nvSpPr>
        <p:spPr>
          <a:xfrm>
            <a:off x="838201" y="1952536"/>
            <a:ext cx="1219199" cy="369332"/>
          </a:xfrm>
          <a:prstGeom prst="rect">
            <a:avLst/>
          </a:prstGeom>
          <a:solidFill>
            <a:schemeClr val="accent1"/>
          </a:solidFill>
        </p:spPr>
        <p:txBody>
          <a:bodyPr wrap="square">
            <a:spAutoFit/>
          </a:bodyPr>
          <a:lstStyle/>
          <a:p>
            <a:r>
              <a:rPr lang="zh-CN" altLang="en-US" b="1">
                <a:solidFill>
                  <a:schemeClr val="bg1"/>
                </a:solidFill>
                <a:latin typeface="华文楷体" panose="02010600040101010101" pitchFamily="2" charset="-122"/>
                <a:ea typeface="华文楷体" panose="02010600040101010101" pitchFamily="2" charset="-122"/>
              </a:rPr>
              <a:t>“自学”</a:t>
            </a:r>
          </a:p>
        </p:txBody>
      </p:sp>
      <p:sp>
        <p:nvSpPr>
          <p:cNvPr id="28" name="矩形 27"/>
          <p:cNvSpPr/>
          <p:nvPr/>
        </p:nvSpPr>
        <p:spPr>
          <a:xfrm>
            <a:off x="838201" y="2526953"/>
            <a:ext cx="1219199" cy="369332"/>
          </a:xfrm>
          <a:prstGeom prst="rect">
            <a:avLst/>
          </a:prstGeom>
          <a:solidFill>
            <a:schemeClr val="accent1"/>
          </a:solidFill>
        </p:spPr>
        <p:txBody>
          <a:bodyPr wrap="square">
            <a:spAutoFit/>
          </a:bodyPr>
          <a:lstStyle/>
          <a:p>
            <a:r>
              <a:rPr lang="zh-CN" altLang="en-US" b="1">
                <a:solidFill>
                  <a:schemeClr val="bg1"/>
                </a:solidFill>
                <a:latin typeface="华文楷体" panose="02010600040101010101" pitchFamily="2" charset="-122"/>
                <a:ea typeface="华文楷体" panose="02010600040101010101" pitchFamily="2" charset="-122"/>
              </a:rPr>
              <a:t>“自律”</a:t>
            </a:r>
          </a:p>
        </p:txBody>
      </p:sp>
      <p:sp>
        <p:nvSpPr>
          <p:cNvPr id="31" name="矩形 30"/>
          <p:cNvSpPr/>
          <p:nvPr/>
        </p:nvSpPr>
        <p:spPr>
          <a:xfrm>
            <a:off x="838201" y="3101370"/>
            <a:ext cx="1219199" cy="369332"/>
          </a:xfrm>
          <a:prstGeom prst="rect">
            <a:avLst/>
          </a:prstGeom>
          <a:solidFill>
            <a:schemeClr val="accent1"/>
          </a:solidFill>
        </p:spPr>
        <p:txBody>
          <a:bodyPr wrap="square">
            <a:spAutoFit/>
          </a:bodyPr>
          <a:lstStyle/>
          <a:p>
            <a:r>
              <a:rPr lang="zh-CN" altLang="en-US" b="1">
                <a:solidFill>
                  <a:schemeClr val="bg1"/>
                </a:solidFill>
                <a:latin typeface="华文楷体" panose="02010600040101010101" pitchFamily="2" charset="-122"/>
                <a:ea typeface="华文楷体" panose="02010600040101010101" pitchFamily="2" charset="-122"/>
              </a:rPr>
              <a:t>“自护”</a:t>
            </a:r>
          </a:p>
        </p:txBody>
      </p:sp>
      <p:sp>
        <p:nvSpPr>
          <p:cNvPr id="32" name="矩形 31"/>
          <p:cNvSpPr/>
          <p:nvPr/>
        </p:nvSpPr>
        <p:spPr>
          <a:xfrm>
            <a:off x="838201" y="3675787"/>
            <a:ext cx="1219199" cy="369332"/>
          </a:xfrm>
          <a:prstGeom prst="rect">
            <a:avLst/>
          </a:prstGeom>
          <a:solidFill>
            <a:schemeClr val="accent1"/>
          </a:solidFill>
        </p:spPr>
        <p:txBody>
          <a:bodyPr wrap="square">
            <a:spAutoFit/>
          </a:bodyPr>
          <a:lstStyle/>
          <a:p>
            <a:r>
              <a:rPr lang="zh-CN" altLang="en-US" b="1">
                <a:solidFill>
                  <a:schemeClr val="bg1"/>
                </a:solidFill>
                <a:latin typeface="华文楷体" panose="02010600040101010101" pitchFamily="2" charset="-122"/>
                <a:ea typeface="华文楷体" panose="02010600040101010101" pitchFamily="2" charset="-122"/>
              </a:rPr>
              <a:t>“自强”</a:t>
            </a:r>
          </a:p>
        </p:txBody>
      </p:sp>
      <p:sp>
        <p:nvSpPr>
          <p:cNvPr id="16" name="Text Box 5"/>
          <p:cNvSpPr txBox="1">
            <a:spLocks noChangeArrowheads="1"/>
          </p:cNvSpPr>
          <p:nvPr/>
        </p:nvSpPr>
        <p:spPr bwMode="auto">
          <a:xfrm>
            <a:off x="2183101" y="1952536"/>
            <a:ext cx="6275097" cy="369332"/>
          </a:xfrm>
          <a:prstGeom prst="rect">
            <a:avLst/>
          </a:prstGeom>
          <a:noFill/>
          <a:ln w="9525">
            <a:solidFill>
              <a:schemeClr val="accent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a:solidFill>
                  <a:schemeClr val="tx1">
                    <a:lumMod val="85000"/>
                    <a:lumOff val="15000"/>
                  </a:schemeClr>
                </a:solidFill>
                <a:latin typeface="华文楷体" panose="02010600040101010101" pitchFamily="2" charset="-122"/>
                <a:ea typeface="华文楷体" panose="02010600040101010101" pitchFamily="2" charset="-122"/>
              </a:rPr>
              <a:t>指培养队员善于思考的习惯，也是一种劳动实践；</a:t>
            </a:r>
          </a:p>
        </p:txBody>
      </p:sp>
      <p:sp>
        <p:nvSpPr>
          <p:cNvPr id="17" name="Text Box 5"/>
          <p:cNvSpPr txBox="1">
            <a:spLocks noChangeArrowheads="1"/>
          </p:cNvSpPr>
          <p:nvPr/>
        </p:nvSpPr>
        <p:spPr bwMode="auto">
          <a:xfrm>
            <a:off x="2183101" y="2520147"/>
            <a:ext cx="6275097" cy="369332"/>
          </a:xfrm>
          <a:prstGeom prst="rect">
            <a:avLst/>
          </a:prstGeom>
          <a:noFill/>
          <a:ln w="9525">
            <a:solidFill>
              <a:schemeClr val="accent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a:solidFill>
                  <a:schemeClr val="tx1">
                    <a:lumMod val="85000"/>
                    <a:lumOff val="15000"/>
                  </a:schemeClr>
                </a:solidFill>
                <a:latin typeface="华文楷体" panose="02010600040101010101" pitchFamily="2" charset="-122"/>
                <a:ea typeface="华文楷体" panose="02010600040101010101" pitchFamily="2" charset="-122"/>
              </a:rPr>
              <a:t>进行自我约束、自我督促 和自我训练；</a:t>
            </a:r>
          </a:p>
        </p:txBody>
      </p:sp>
      <p:sp>
        <p:nvSpPr>
          <p:cNvPr id="18" name="Text Box 5"/>
          <p:cNvSpPr txBox="1">
            <a:spLocks noChangeArrowheads="1"/>
          </p:cNvSpPr>
          <p:nvPr/>
        </p:nvSpPr>
        <p:spPr bwMode="auto">
          <a:xfrm>
            <a:off x="2183100" y="3101370"/>
            <a:ext cx="6275097" cy="369332"/>
          </a:xfrm>
          <a:prstGeom prst="rect">
            <a:avLst/>
          </a:prstGeom>
          <a:noFill/>
          <a:ln w="9525">
            <a:solidFill>
              <a:schemeClr val="accent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a:solidFill>
                  <a:schemeClr val="tx1">
                    <a:lumMod val="85000"/>
                    <a:lumOff val="15000"/>
                  </a:schemeClr>
                </a:solidFill>
                <a:latin typeface="华文楷体" panose="02010600040101010101" pitchFamily="2" charset="-122"/>
                <a:ea typeface="华文楷体" panose="02010600040101010101" pitchFamily="2" charset="-122"/>
              </a:rPr>
              <a:t>强调的是全面的自我保护；</a:t>
            </a:r>
          </a:p>
        </p:txBody>
      </p:sp>
      <p:sp>
        <p:nvSpPr>
          <p:cNvPr id="19" name="Text Box 5"/>
          <p:cNvSpPr txBox="1">
            <a:spLocks noChangeArrowheads="1"/>
          </p:cNvSpPr>
          <p:nvPr/>
        </p:nvSpPr>
        <p:spPr bwMode="auto">
          <a:xfrm>
            <a:off x="2183100" y="3690646"/>
            <a:ext cx="6275097" cy="369332"/>
          </a:xfrm>
          <a:prstGeom prst="rect">
            <a:avLst/>
          </a:prstGeom>
          <a:noFill/>
          <a:ln w="9525">
            <a:solidFill>
              <a:schemeClr val="accent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a:solidFill>
                  <a:schemeClr val="tx1">
                    <a:lumMod val="85000"/>
                    <a:lumOff val="15000"/>
                  </a:schemeClr>
                </a:solidFill>
                <a:latin typeface="华文楷体" panose="02010600040101010101" pitchFamily="2" charset="-122"/>
                <a:ea typeface="华文楷体" panose="02010600040101010101" pitchFamily="2" charset="-122"/>
              </a:rPr>
              <a:t>坚毅作风、自尊向上的进取意识、自信顽强的意志品格。</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Effect transition="in" filter="fade">
                                      <p:cBhvr>
                                        <p:cTn id="14" dur="500"/>
                                        <p:tgtEl>
                                          <p:spTgt spid="2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 calcmode="lin" valueType="num">
                                      <p:cBhvr>
                                        <p:cTn id="22" dur="500" fill="hold"/>
                                        <p:tgtEl>
                                          <p:spTgt spid="31"/>
                                        </p:tgtEl>
                                        <p:attrNameLst>
                                          <p:attrName>ppt_w</p:attrName>
                                        </p:attrNameLst>
                                      </p:cBhvr>
                                      <p:tavLst>
                                        <p:tav tm="0">
                                          <p:val>
                                            <p:fltVal val="0"/>
                                          </p:val>
                                        </p:tav>
                                        <p:tav tm="100000">
                                          <p:val>
                                            <p:strVal val="#ppt_w"/>
                                          </p:val>
                                        </p:tav>
                                      </p:tavLst>
                                    </p:anim>
                                    <p:anim calcmode="lin" valueType="num">
                                      <p:cBhvr>
                                        <p:cTn id="23" dur="500" fill="hold"/>
                                        <p:tgtEl>
                                          <p:spTgt spid="31"/>
                                        </p:tgtEl>
                                        <p:attrNameLst>
                                          <p:attrName>ppt_h</p:attrName>
                                        </p:attrNameLst>
                                      </p:cBhvr>
                                      <p:tavLst>
                                        <p:tav tm="0">
                                          <p:val>
                                            <p:fltVal val="0"/>
                                          </p:val>
                                        </p:tav>
                                        <p:tav tm="100000">
                                          <p:val>
                                            <p:strVal val="#ppt_h"/>
                                          </p:val>
                                        </p:tav>
                                      </p:tavLst>
                                    </p:anim>
                                    <p:animEffect transition="in" filter="fade">
                                      <p:cBhvr>
                                        <p:cTn id="24" dur="500"/>
                                        <p:tgtEl>
                                          <p:spTgt spid="31"/>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cBhvr>
                                        <p:cTn id="27" dur="500" fill="hold"/>
                                        <p:tgtEl>
                                          <p:spTgt spid="32"/>
                                        </p:tgtEl>
                                        <p:attrNameLst>
                                          <p:attrName>ppt_w</p:attrName>
                                        </p:attrNameLst>
                                      </p:cBhvr>
                                      <p:tavLst>
                                        <p:tav tm="0">
                                          <p:val>
                                            <p:fltVal val="0"/>
                                          </p:val>
                                        </p:tav>
                                        <p:tav tm="100000">
                                          <p:val>
                                            <p:strVal val="#ppt_w"/>
                                          </p:val>
                                        </p:tav>
                                      </p:tavLst>
                                    </p:anim>
                                    <p:anim calcmode="lin" valueType="num">
                                      <p:cBhvr>
                                        <p:cTn id="28" dur="500" fill="hold"/>
                                        <p:tgtEl>
                                          <p:spTgt spid="32"/>
                                        </p:tgtEl>
                                        <p:attrNameLst>
                                          <p:attrName>ppt_h</p:attrName>
                                        </p:attrNameLst>
                                      </p:cBhvr>
                                      <p:tavLst>
                                        <p:tav tm="0">
                                          <p:val>
                                            <p:fltVal val="0"/>
                                          </p:val>
                                        </p:tav>
                                        <p:tav tm="100000">
                                          <p:val>
                                            <p:strVal val="#ppt_h"/>
                                          </p:val>
                                        </p:tav>
                                      </p:tavLst>
                                    </p:anim>
                                    <p:animEffect transition="in" filter="fade">
                                      <p:cBhvr>
                                        <p:cTn id="29" dur="500"/>
                                        <p:tgtEl>
                                          <p:spTgt spid="32"/>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left)">
                                      <p:cBhvr>
                                        <p:cTn id="34" dur="500"/>
                                        <p:tgtEl>
                                          <p:spTgt spid="21"/>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left)">
                                      <p:cBhvr>
                                        <p:cTn id="37" dur="500"/>
                                        <p:tgtEl>
                                          <p:spTgt spid="1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wipe(left)">
                                      <p:cBhvr>
                                        <p:cTn id="40" dur="500"/>
                                        <p:tgtEl>
                                          <p:spTgt spid="1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left)">
                                      <p:cBhvr>
                                        <p:cTn id="43" dur="500"/>
                                        <p:tgtEl>
                                          <p:spTgt spid="18"/>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left)">
                                      <p:cBhvr>
                                        <p:cTn id="4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6" grpId="0" animBg="1"/>
      <p:bldP spid="27" grpId="0" animBg="1"/>
      <p:bldP spid="28" grpId="0" animBg="1"/>
      <p:bldP spid="31" grpId="0" animBg="1"/>
      <p:bldP spid="32" grpId="0" animBg="1"/>
      <p:bldP spid="16" grpId="0" animBg="1"/>
      <p:bldP spid="17" grpId="0" animBg="1"/>
      <p:bldP spid="18" grpId="0" animBg="1"/>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16700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76"/>
            <a:ext cx="9144000" cy="5151852"/>
          </a:xfrm>
          <a:prstGeom prst="rect">
            <a:avLst/>
          </a:prstGeom>
        </p:spPr>
      </p:pic>
      <p:pic>
        <p:nvPicPr>
          <p:cNvPr id="16" name="图片 1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3" y="-16044"/>
            <a:ext cx="7195457" cy="4519661"/>
          </a:xfrm>
          <a:prstGeom prst="rect">
            <a:avLst/>
          </a:prstGeom>
        </p:spPr>
      </p:pic>
      <p:pic>
        <p:nvPicPr>
          <p:cNvPr id="14" name="图片 13" descr="图片包含 轮廓&#10;&#10;描述已自动生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5089762" y="205013"/>
            <a:ext cx="4057930" cy="4358472"/>
          </a:xfrm>
          <a:prstGeom prst="rect">
            <a:avLst/>
          </a:prstGeom>
        </p:spPr>
      </p:pic>
      <p:pic>
        <p:nvPicPr>
          <p:cNvPr id="24" name="图片 2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517870"/>
            <a:ext cx="9144000" cy="658796"/>
          </a:xfrm>
          <a:prstGeom prst="rect">
            <a:avLst/>
          </a:prstGeom>
        </p:spPr>
      </p:pic>
      <p:pic>
        <p:nvPicPr>
          <p:cNvPr id="8" name="图片 7" descr="图片包含 物体&#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071237" y="1388895"/>
            <a:ext cx="1151412" cy="817073"/>
          </a:xfrm>
          <a:prstGeom prst="rect">
            <a:avLst/>
          </a:prstGeom>
        </p:spPr>
      </p:pic>
      <p:pic>
        <p:nvPicPr>
          <p:cNvPr id="10" name="图片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4911886" y="1042784"/>
            <a:ext cx="1073585" cy="1045662"/>
          </a:xfrm>
          <a:prstGeom prst="rect">
            <a:avLst/>
          </a:prstGeom>
        </p:spPr>
      </p:pic>
      <p:grpSp>
        <p:nvGrpSpPr>
          <p:cNvPr id="45" name="组合 44"/>
          <p:cNvGrpSpPr/>
          <p:nvPr/>
        </p:nvGrpSpPr>
        <p:grpSpPr>
          <a:xfrm>
            <a:off x="-162685" y="3681090"/>
            <a:ext cx="8296419" cy="1413907"/>
            <a:chOff x="1250941" y="4525170"/>
            <a:chExt cx="11061892" cy="1885209"/>
          </a:xfrm>
        </p:grpSpPr>
        <p:grpSp>
          <p:nvGrpSpPr>
            <p:cNvPr id="43" name="组合 42"/>
            <p:cNvGrpSpPr/>
            <p:nvPr/>
          </p:nvGrpSpPr>
          <p:grpSpPr>
            <a:xfrm>
              <a:off x="2700367" y="4525170"/>
              <a:ext cx="9612466" cy="1885209"/>
              <a:chOff x="888005" y="4195767"/>
              <a:chExt cx="9612466" cy="1885209"/>
            </a:xfrm>
          </p:grpSpPr>
          <p:pic>
            <p:nvPicPr>
              <p:cNvPr id="20" name="图片 19"/>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888005" y="4275591"/>
                <a:ext cx="6564964" cy="1754326"/>
              </a:xfrm>
              <a:prstGeom prst="rect">
                <a:avLst/>
              </a:prstGeom>
            </p:spPr>
          </p:pic>
          <p:pic>
            <p:nvPicPr>
              <p:cNvPr id="37" name="图片 36"/>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7422876" y="4195767"/>
                <a:ext cx="3077595" cy="1885209"/>
              </a:xfrm>
              <a:prstGeom prst="rect">
                <a:avLst/>
              </a:prstGeom>
            </p:spPr>
          </p:pic>
        </p:grpSp>
        <p:pic>
          <p:nvPicPr>
            <p:cNvPr id="44" name="图片 43"/>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flipH="1">
              <a:off x="1250941" y="4601734"/>
              <a:ext cx="1774080" cy="1761020"/>
            </a:xfrm>
            <a:prstGeom prst="rect">
              <a:avLst/>
            </a:prstGeom>
          </p:spPr>
        </p:pic>
      </p:grpSp>
      <p:grpSp>
        <p:nvGrpSpPr>
          <p:cNvPr id="34" name="组合 33"/>
          <p:cNvGrpSpPr/>
          <p:nvPr/>
        </p:nvGrpSpPr>
        <p:grpSpPr>
          <a:xfrm>
            <a:off x="4435363" y="2535732"/>
            <a:ext cx="2112419" cy="2638481"/>
            <a:chOff x="7760718" y="1758286"/>
            <a:chExt cx="4105090" cy="5127393"/>
          </a:xfrm>
        </p:grpSpPr>
        <p:pic>
          <p:nvPicPr>
            <p:cNvPr id="6" name="图片 5" descr="图片包含 服装&#10;&#10;描述已自动生成"/>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760718" y="1758286"/>
              <a:ext cx="2354175" cy="5102416"/>
            </a:xfrm>
            <a:prstGeom prst="rect">
              <a:avLst/>
            </a:prstGeom>
          </p:spPr>
        </p:pic>
        <p:pic>
          <p:nvPicPr>
            <p:cNvPr id="26" name="图片 25" descr="图片包含 玩具, 玩偶&#10;&#10;描述已自动生成"/>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9370919" y="2004469"/>
              <a:ext cx="2494889" cy="4881210"/>
            </a:xfrm>
            <a:prstGeom prst="rect">
              <a:avLst/>
            </a:prstGeom>
          </p:spPr>
        </p:pic>
      </p:grpSp>
      <p:pic>
        <p:nvPicPr>
          <p:cNvPr id="42" name="图片 41"/>
          <p:cNvPicPr>
            <a:picLocks noChangeAspect="1"/>
          </p:cNvPicPr>
          <p:nvPr/>
        </p:nvPicPr>
        <p:blipFill>
          <a:blip r:embed="rId14" cstate="email">
            <a:extLst>
              <a:ext uri="{28A0092B-C50C-407E-A947-70E740481C1C}">
                <a14:useLocalDpi xmlns:a14="http://schemas.microsoft.com/office/drawing/2010/main"/>
              </a:ext>
            </a:extLst>
          </a:blip>
          <a:srcRect r="-10547"/>
          <a:stretch>
            <a:fillRect/>
          </a:stretch>
        </p:blipFill>
        <p:spPr>
          <a:xfrm>
            <a:off x="7634603" y="2541562"/>
            <a:ext cx="1672082" cy="2670199"/>
          </a:xfrm>
          <a:prstGeom prst="rect">
            <a:avLst/>
          </a:prstGeom>
        </p:spPr>
      </p:pic>
      <p:pic>
        <p:nvPicPr>
          <p:cNvPr id="41" name="图片 40" descr="图片包含 植物, 鲜花&#10;&#10;描述已自动生成"/>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flipH="1">
            <a:off x="6001614" y="2571750"/>
            <a:ext cx="3117065" cy="2657891"/>
          </a:xfrm>
          <a:prstGeom prst="rect">
            <a:avLst/>
          </a:prstGeom>
        </p:spPr>
      </p:pic>
      <p:pic>
        <p:nvPicPr>
          <p:cNvPr id="22" name="图片 21"/>
          <p:cNvPicPr>
            <a:picLocks noChangeAspect="1"/>
          </p:cNvPicPr>
          <p:nvPr/>
        </p:nvPicPr>
        <p:blipFill>
          <a:blip r:embed="rId16" cstate="email">
            <a:extLst>
              <a:ext uri="{28A0092B-C50C-407E-A947-70E740481C1C}">
                <a14:useLocalDpi xmlns:a14="http://schemas.microsoft.com/office/drawing/2010/main"/>
              </a:ext>
            </a:extLst>
          </a:blip>
          <a:srcRect/>
          <a:stretch>
            <a:fillRect/>
          </a:stretch>
        </p:blipFill>
        <p:spPr>
          <a:xfrm>
            <a:off x="-41059" y="3106491"/>
            <a:ext cx="1664374" cy="2657891"/>
          </a:xfrm>
          <a:prstGeom prst="rect">
            <a:avLst/>
          </a:prstGeom>
        </p:spPr>
      </p:pic>
      <p:pic>
        <p:nvPicPr>
          <p:cNvPr id="12" name="图片 11" descr="图片包含 植物, 鲜花&#10;&#10;描述已自动生成"/>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1" y="3738513"/>
            <a:ext cx="2058398" cy="1398307"/>
          </a:xfrm>
          <a:prstGeom prst="rect">
            <a:avLst/>
          </a:prstGeom>
        </p:spPr>
      </p:pic>
      <p:sp>
        <p:nvSpPr>
          <p:cNvPr id="5" name="文本框 4"/>
          <p:cNvSpPr txBox="1"/>
          <p:nvPr/>
        </p:nvSpPr>
        <p:spPr>
          <a:xfrm>
            <a:off x="590195" y="229366"/>
            <a:ext cx="1853882" cy="784830"/>
          </a:xfrm>
          <a:prstGeom prst="rect">
            <a:avLst/>
          </a:prstGeom>
          <a:noFill/>
        </p:spPr>
        <p:txBody>
          <a:bodyPr wrap="square" rtlCol="0">
            <a:spAutoFit/>
          </a:bodyPr>
          <a:lstStyle/>
          <a:p>
            <a:r>
              <a:rPr lang="zh-CN" altLang="en-US" sz="4500" b="1">
                <a:solidFill>
                  <a:schemeClr val="bg1"/>
                </a:solidFill>
                <a:latin typeface="+mn-ea"/>
              </a:rPr>
              <a:t>目 录</a:t>
            </a:r>
          </a:p>
        </p:txBody>
      </p:sp>
      <p:sp>
        <p:nvSpPr>
          <p:cNvPr id="7" name="文本框 6"/>
          <p:cNvSpPr txBox="1"/>
          <p:nvPr/>
        </p:nvSpPr>
        <p:spPr>
          <a:xfrm>
            <a:off x="1167875" y="1263311"/>
            <a:ext cx="467417" cy="369332"/>
          </a:xfrm>
          <a:prstGeom prst="rect">
            <a:avLst/>
          </a:prstGeom>
          <a:solidFill>
            <a:srgbClr val="FCEA34"/>
          </a:solidFill>
        </p:spPr>
        <p:txBody>
          <a:bodyPr wrap="square" rtlCol="0">
            <a:spAutoFit/>
          </a:bodyPr>
          <a:lstStyle/>
          <a:p>
            <a:r>
              <a:rPr lang="en-US" altLang="zh-CN">
                <a:solidFill>
                  <a:schemeClr val="tx1">
                    <a:lumMod val="85000"/>
                    <a:lumOff val="15000"/>
                  </a:schemeClr>
                </a:solidFill>
                <a:latin typeface="+mn-ea"/>
              </a:rPr>
              <a:t>01</a:t>
            </a:r>
            <a:endParaRPr lang="zh-CN" altLang="en-US">
              <a:solidFill>
                <a:schemeClr val="tx1">
                  <a:lumMod val="85000"/>
                  <a:lumOff val="15000"/>
                </a:schemeClr>
              </a:solidFill>
              <a:latin typeface="+mn-ea"/>
            </a:endParaRPr>
          </a:p>
        </p:txBody>
      </p:sp>
      <p:sp>
        <p:nvSpPr>
          <p:cNvPr id="9" name="文本框 8"/>
          <p:cNvSpPr txBox="1"/>
          <p:nvPr/>
        </p:nvSpPr>
        <p:spPr>
          <a:xfrm>
            <a:off x="1712252" y="1253918"/>
            <a:ext cx="1964946" cy="369332"/>
          </a:xfrm>
          <a:prstGeom prst="rect">
            <a:avLst/>
          </a:prstGeom>
          <a:noFill/>
          <a:ln>
            <a:solidFill>
              <a:schemeClr val="bg1">
                <a:lumMod val="95000"/>
              </a:schemeClr>
            </a:solidFill>
          </a:ln>
        </p:spPr>
        <p:txBody>
          <a:bodyPr wrap="square" rtlCol="0">
            <a:spAutoFit/>
          </a:bodyPr>
          <a:lstStyle/>
          <a:p>
            <a:r>
              <a:rPr lang="zh-CN" altLang="en-US" b="1" spc="450">
                <a:solidFill>
                  <a:schemeClr val="bg1"/>
                </a:solidFill>
                <a:latin typeface="+mn-ea"/>
              </a:rPr>
              <a:t>什么是少代会</a:t>
            </a:r>
          </a:p>
        </p:txBody>
      </p:sp>
      <p:sp>
        <p:nvSpPr>
          <p:cNvPr id="30" name="文本框 29"/>
          <p:cNvSpPr txBox="1"/>
          <p:nvPr/>
        </p:nvSpPr>
        <p:spPr>
          <a:xfrm>
            <a:off x="1167875" y="1983865"/>
            <a:ext cx="467417" cy="369332"/>
          </a:xfrm>
          <a:prstGeom prst="rect">
            <a:avLst/>
          </a:prstGeom>
          <a:solidFill>
            <a:srgbClr val="FCEA34"/>
          </a:solidFill>
        </p:spPr>
        <p:txBody>
          <a:bodyPr wrap="square" rtlCol="0">
            <a:spAutoFit/>
          </a:bodyPr>
          <a:lstStyle/>
          <a:p>
            <a:r>
              <a:rPr lang="en-US" altLang="zh-CN">
                <a:solidFill>
                  <a:schemeClr val="tx1">
                    <a:lumMod val="85000"/>
                    <a:lumOff val="15000"/>
                  </a:schemeClr>
                </a:solidFill>
                <a:latin typeface="+mn-ea"/>
              </a:rPr>
              <a:t>02</a:t>
            </a:r>
            <a:endParaRPr lang="zh-CN" altLang="en-US">
              <a:solidFill>
                <a:schemeClr val="tx1">
                  <a:lumMod val="85000"/>
                  <a:lumOff val="15000"/>
                </a:schemeClr>
              </a:solidFill>
              <a:latin typeface="+mn-ea"/>
            </a:endParaRPr>
          </a:p>
        </p:txBody>
      </p:sp>
      <p:sp>
        <p:nvSpPr>
          <p:cNvPr id="31" name="文本框 30"/>
          <p:cNvSpPr txBox="1"/>
          <p:nvPr/>
        </p:nvSpPr>
        <p:spPr>
          <a:xfrm>
            <a:off x="1712252" y="1974472"/>
            <a:ext cx="1964946" cy="369332"/>
          </a:xfrm>
          <a:prstGeom prst="rect">
            <a:avLst/>
          </a:prstGeom>
          <a:noFill/>
          <a:ln>
            <a:solidFill>
              <a:schemeClr val="bg1">
                <a:lumMod val="95000"/>
              </a:schemeClr>
            </a:solidFill>
          </a:ln>
        </p:spPr>
        <p:txBody>
          <a:bodyPr wrap="square" rtlCol="0">
            <a:spAutoFit/>
          </a:bodyPr>
          <a:lstStyle/>
          <a:p>
            <a:r>
              <a:rPr lang="zh-CN" altLang="en-US" b="1" spc="450">
                <a:solidFill>
                  <a:schemeClr val="bg1"/>
                </a:solidFill>
                <a:latin typeface="+mn-ea"/>
              </a:rPr>
              <a:t>少先队员</a:t>
            </a:r>
          </a:p>
        </p:txBody>
      </p:sp>
      <p:sp>
        <p:nvSpPr>
          <p:cNvPr id="32" name="文本框 31"/>
          <p:cNvSpPr txBox="1"/>
          <p:nvPr/>
        </p:nvSpPr>
        <p:spPr>
          <a:xfrm>
            <a:off x="1167875" y="2735818"/>
            <a:ext cx="467417" cy="369332"/>
          </a:xfrm>
          <a:prstGeom prst="rect">
            <a:avLst/>
          </a:prstGeom>
          <a:solidFill>
            <a:srgbClr val="FCEA34"/>
          </a:solidFill>
        </p:spPr>
        <p:txBody>
          <a:bodyPr wrap="square" rtlCol="0">
            <a:spAutoFit/>
          </a:bodyPr>
          <a:lstStyle/>
          <a:p>
            <a:r>
              <a:rPr lang="en-US" altLang="zh-CN">
                <a:solidFill>
                  <a:schemeClr val="tx1">
                    <a:lumMod val="85000"/>
                    <a:lumOff val="15000"/>
                  </a:schemeClr>
                </a:solidFill>
                <a:latin typeface="+mn-ea"/>
              </a:rPr>
              <a:t>03</a:t>
            </a:r>
            <a:endParaRPr lang="zh-CN" altLang="en-US">
              <a:solidFill>
                <a:schemeClr val="tx1">
                  <a:lumMod val="85000"/>
                  <a:lumOff val="15000"/>
                </a:schemeClr>
              </a:solidFill>
              <a:latin typeface="+mn-ea"/>
            </a:endParaRPr>
          </a:p>
        </p:txBody>
      </p:sp>
      <p:sp>
        <p:nvSpPr>
          <p:cNvPr id="33" name="文本框 32"/>
          <p:cNvSpPr txBox="1"/>
          <p:nvPr/>
        </p:nvSpPr>
        <p:spPr>
          <a:xfrm>
            <a:off x="1712252" y="2726425"/>
            <a:ext cx="1964946" cy="369332"/>
          </a:xfrm>
          <a:prstGeom prst="rect">
            <a:avLst/>
          </a:prstGeom>
          <a:noFill/>
          <a:ln>
            <a:solidFill>
              <a:schemeClr val="bg1">
                <a:lumMod val="95000"/>
              </a:schemeClr>
            </a:solidFill>
          </a:ln>
        </p:spPr>
        <p:txBody>
          <a:bodyPr wrap="square" rtlCol="0">
            <a:spAutoFit/>
          </a:bodyPr>
          <a:lstStyle/>
          <a:p>
            <a:r>
              <a:rPr lang="zh-CN" altLang="en-US" b="1" spc="450">
                <a:solidFill>
                  <a:schemeClr val="bg1"/>
                </a:solidFill>
                <a:latin typeface="+mn-ea"/>
              </a:rPr>
              <a:t>争做合格队员</a:t>
            </a:r>
          </a:p>
        </p:txBody>
      </p:sp>
      <p:cxnSp>
        <p:nvCxnSpPr>
          <p:cNvPr id="13" name="直接连接符 12"/>
          <p:cNvCxnSpPr/>
          <p:nvPr/>
        </p:nvCxnSpPr>
        <p:spPr>
          <a:xfrm>
            <a:off x="257175" y="991113"/>
            <a:ext cx="367665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2086246" y="697302"/>
            <a:ext cx="808235" cy="230832"/>
          </a:xfrm>
          <a:prstGeom prst="rect">
            <a:avLst/>
          </a:prstGeom>
        </p:spPr>
        <p:txBody>
          <a:bodyPr wrap="none">
            <a:spAutoFit/>
          </a:bodyPr>
          <a:lstStyle/>
          <a:p>
            <a:r>
              <a:rPr lang="en-US" altLang="zh-CN" sz="900">
                <a:solidFill>
                  <a:schemeClr val="bg1"/>
                </a:solidFill>
                <a:latin typeface="+mn-ea"/>
              </a:rPr>
              <a:t>CONTENTS</a:t>
            </a:r>
            <a:endParaRPr lang="zh-CN" altLang="en-US" sz="900">
              <a:solidFill>
                <a:schemeClr val="bg1"/>
              </a:solidFill>
              <a:latin typeface="+mn-ea"/>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750"/>
                                        <p:tgtEl>
                                          <p:spTgt spid="15"/>
                                        </p:tgtEl>
                                      </p:cBhvr>
                                    </p:animEffect>
                                  </p:childTnLst>
                                </p:cTn>
                              </p:par>
                              <p:par>
                                <p:cTn id="11" presetID="22" presetClass="entr" presetSubtype="8" fill="hold" nodeType="withEffect">
                                  <p:stCondLst>
                                    <p:cond delay="800"/>
                                  </p:stCondLst>
                                  <p:childTnLst>
                                    <p:set>
                                      <p:cBhvr>
                                        <p:cTn id="12" dur="1" fill="hold">
                                          <p:stCondLst>
                                            <p:cond delay="0"/>
                                          </p:stCondLst>
                                        </p:cTn>
                                        <p:tgtEl>
                                          <p:spTgt spid="13"/>
                                        </p:tgtEl>
                                        <p:attrNameLst>
                                          <p:attrName>style.visibility</p:attrName>
                                        </p:attrNameLst>
                                      </p:cBhvr>
                                      <p:to>
                                        <p:strVal val="visible"/>
                                      </p:to>
                                    </p:set>
                                    <p:animEffect transition="in" filter="wipe(left)">
                                      <p:cBhvr>
                                        <p:cTn id="13" dur="750"/>
                                        <p:tgtEl>
                                          <p:spTgt spid="13"/>
                                        </p:tgtEl>
                                      </p:cBhvr>
                                    </p:animEffect>
                                  </p:childTnLst>
                                </p:cTn>
                              </p:par>
                              <p:par>
                                <p:cTn id="14" presetID="22" presetClass="entr" presetSubtype="8" fill="hold" grpId="0" nodeType="withEffect">
                                  <p:stCondLst>
                                    <p:cond delay="150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750"/>
                                        <p:tgtEl>
                                          <p:spTgt spid="7"/>
                                        </p:tgtEl>
                                      </p:cBhvr>
                                    </p:animEffect>
                                  </p:childTnLst>
                                </p:cTn>
                              </p:par>
                              <p:par>
                                <p:cTn id="17" presetID="22" presetClass="entr" presetSubtype="8" fill="hold" grpId="0" nodeType="withEffect">
                                  <p:stCondLst>
                                    <p:cond delay="150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750"/>
                                        <p:tgtEl>
                                          <p:spTgt spid="9"/>
                                        </p:tgtEl>
                                      </p:cBhvr>
                                    </p:animEffect>
                                  </p:childTnLst>
                                </p:cTn>
                              </p:par>
                              <p:par>
                                <p:cTn id="20" presetID="22" presetClass="entr" presetSubtype="8" fill="hold" grpId="0" nodeType="withEffect">
                                  <p:stCondLst>
                                    <p:cond delay="1500"/>
                                  </p:stCondLst>
                                  <p:childTnLst>
                                    <p:set>
                                      <p:cBhvr>
                                        <p:cTn id="21" dur="1" fill="hold">
                                          <p:stCondLst>
                                            <p:cond delay="0"/>
                                          </p:stCondLst>
                                        </p:cTn>
                                        <p:tgtEl>
                                          <p:spTgt spid="30"/>
                                        </p:tgtEl>
                                        <p:attrNameLst>
                                          <p:attrName>style.visibility</p:attrName>
                                        </p:attrNameLst>
                                      </p:cBhvr>
                                      <p:to>
                                        <p:strVal val="visible"/>
                                      </p:to>
                                    </p:set>
                                    <p:animEffect transition="in" filter="wipe(left)">
                                      <p:cBhvr>
                                        <p:cTn id="22" dur="750"/>
                                        <p:tgtEl>
                                          <p:spTgt spid="30"/>
                                        </p:tgtEl>
                                      </p:cBhvr>
                                    </p:animEffect>
                                  </p:childTnLst>
                                </p:cTn>
                              </p:par>
                              <p:par>
                                <p:cTn id="23" presetID="22" presetClass="entr" presetSubtype="8" fill="hold" grpId="0" nodeType="withEffect">
                                  <p:stCondLst>
                                    <p:cond delay="1500"/>
                                  </p:stCondLst>
                                  <p:childTnLst>
                                    <p:set>
                                      <p:cBhvr>
                                        <p:cTn id="24" dur="1" fill="hold">
                                          <p:stCondLst>
                                            <p:cond delay="0"/>
                                          </p:stCondLst>
                                        </p:cTn>
                                        <p:tgtEl>
                                          <p:spTgt spid="31"/>
                                        </p:tgtEl>
                                        <p:attrNameLst>
                                          <p:attrName>style.visibility</p:attrName>
                                        </p:attrNameLst>
                                      </p:cBhvr>
                                      <p:to>
                                        <p:strVal val="visible"/>
                                      </p:to>
                                    </p:set>
                                    <p:animEffect transition="in" filter="wipe(left)">
                                      <p:cBhvr>
                                        <p:cTn id="25" dur="750"/>
                                        <p:tgtEl>
                                          <p:spTgt spid="31"/>
                                        </p:tgtEl>
                                      </p:cBhvr>
                                    </p:animEffect>
                                  </p:childTnLst>
                                </p:cTn>
                              </p:par>
                              <p:par>
                                <p:cTn id="26" presetID="22" presetClass="entr" presetSubtype="8" fill="hold" grpId="0" nodeType="withEffect">
                                  <p:stCondLst>
                                    <p:cond delay="1500"/>
                                  </p:stCondLst>
                                  <p:childTnLst>
                                    <p:set>
                                      <p:cBhvr>
                                        <p:cTn id="27" dur="1" fill="hold">
                                          <p:stCondLst>
                                            <p:cond delay="0"/>
                                          </p:stCondLst>
                                        </p:cTn>
                                        <p:tgtEl>
                                          <p:spTgt spid="32"/>
                                        </p:tgtEl>
                                        <p:attrNameLst>
                                          <p:attrName>style.visibility</p:attrName>
                                        </p:attrNameLst>
                                      </p:cBhvr>
                                      <p:to>
                                        <p:strVal val="visible"/>
                                      </p:to>
                                    </p:set>
                                    <p:animEffect transition="in" filter="wipe(left)">
                                      <p:cBhvr>
                                        <p:cTn id="28" dur="750"/>
                                        <p:tgtEl>
                                          <p:spTgt spid="32"/>
                                        </p:tgtEl>
                                      </p:cBhvr>
                                    </p:animEffect>
                                  </p:childTnLst>
                                </p:cTn>
                              </p:par>
                              <p:par>
                                <p:cTn id="29" presetID="22" presetClass="entr" presetSubtype="8" fill="hold" grpId="0" nodeType="withEffect">
                                  <p:stCondLst>
                                    <p:cond delay="1500"/>
                                  </p:stCondLst>
                                  <p:childTnLst>
                                    <p:set>
                                      <p:cBhvr>
                                        <p:cTn id="30" dur="1" fill="hold">
                                          <p:stCondLst>
                                            <p:cond delay="0"/>
                                          </p:stCondLst>
                                        </p:cTn>
                                        <p:tgtEl>
                                          <p:spTgt spid="33"/>
                                        </p:tgtEl>
                                        <p:attrNameLst>
                                          <p:attrName>style.visibility</p:attrName>
                                        </p:attrNameLst>
                                      </p:cBhvr>
                                      <p:to>
                                        <p:strVal val="visible"/>
                                      </p:to>
                                    </p:set>
                                    <p:animEffect transition="in" filter="wipe(left)">
                                      <p:cBhvr>
                                        <p:cTn id="31"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9" grpId="0" animBg="1"/>
      <p:bldP spid="30" grpId="0" animBg="1"/>
      <p:bldP spid="31" grpId="0" animBg="1"/>
      <p:bldP spid="32" grpId="0" animBg="1"/>
      <p:bldP spid="33" grpId="0" animBg="1"/>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76"/>
            <a:ext cx="9144000" cy="5151852"/>
          </a:xfrm>
          <a:prstGeom prst="rect">
            <a:avLst/>
          </a:prstGeom>
        </p:spPr>
      </p:pic>
      <p:pic>
        <p:nvPicPr>
          <p:cNvPr id="16" name="图片 1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3" y="-16044"/>
            <a:ext cx="7195457" cy="4519661"/>
          </a:xfrm>
          <a:prstGeom prst="rect">
            <a:avLst/>
          </a:prstGeom>
        </p:spPr>
      </p:pic>
      <p:pic>
        <p:nvPicPr>
          <p:cNvPr id="14" name="图片 13" descr="图片包含 轮廓&#10;&#10;描述已自动生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5089762" y="205013"/>
            <a:ext cx="4057930" cy="4358472"/>
          </a:xfrm>
          <a:prstGeom prst="rect">
            <a:avLst/>
          </a:prstGeom>
        </p:spPr>
      </p:pic>
      <p:pic>
        <p:nvPicPr>
          <p:cNvPr id="24" name="图片 2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517870"/>
            <a:ext cx="9144000" cy="658796"/>
          </a:xfrm>
          <a:prstGeom prst="rect">
            <a:avLst/>
          </a:prstGeom>
        </p:spPr>
      </p:pic>
      <p:pic>
        <p:nvPicPr>
          <p:cNvPr id="8" name="图片 7" descr="图片包含 物体&#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071237" y="1388895"/>
            <a:ext cx="1151412" cy="817073"/>
          </a:xfrm>
          <a:prstGeom prst="rect">
            <a:avLst/>
          </a:prstGeom>
        </p:spPr>
      </p:pic>
      <p:pic>
        <p:nvPicPr>
          <p:cNvPr id="10" name="图片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4911886" y="1042784"/>
            <a:ext cx="1073585" cy="1045662"/>
          </a:xfrm>
          <a:prstGeom prst="rect">
            <a:avLst/>
          </a:prstGeom>
        </p:spPr>
      </p:pic>
      <p:grpSp>
        <p:nvGrpSpPr>
          <p:cNvPr id="45" name="组合 44"/>
          <p:cNvGrpSpPr/>
          <p:nvPr/>
        </p:nvGrpSpPr>
        <p:grpSpPr>
          <a:xfrm>
            <a:off x="-153909" y="3490462"/>
            <a:ext cx="8296419" cy="1413907"/>
            <a:chOff x="1250941" y="4525170"/>
            <a:chExt cx="11061892" cy="1885209"/>
          </a:xfrm>
        </p:grpSpPr>
        <p:grpSp>
          <p:nvGrpSpPr>
            <p:cNvPr id="43" name="组合 42"/>
            <p:cNvGrpSpPr/>
            <p:nvPr/>
          </p:nvGrpSpPr>
          <p:grpSpPr>
            <a:xfrm>
              <a:off x="2700367" y="4525170"/>
              <a:ext cx="9612466" cy="1885209"/>
              <a:chOff x="888005" y="4195767"/>
              <a:chExt cx="9612466" cy="1885209"/>
            </a:xfrm>
          </p:grpSpPr>
          <p:pic>
            <p:nvPicPr>
              <p:cNvPr id="20" name="图片 19"/>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888005" y="4275591"/>
                <a:ext cx="6564964" cy="1754326"/>
              </a:xfrm>
              <a:prstGeom prst="rect">
                <a:avLst/>
              </a:prstGeom>
            </p:spPr>
          </p:pic>
          <p:pic>
            <p:nvPicPr>
              <p:cNvPr id="37" name="图片 36"/>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7422876" y="4195767"/>
                <a:ext cx="3077595" cy="1885209"/>
              </a:xfrm>
              <a:prstGeom prst="rect">
                <a:avLst/>
              </a:prstGeom>
            </p:spPr>
          </p:pic>
        </p:grpSp>
        <p:pic>
          <p:nvPicPr>
            <p:cNvPr id="44" name="图片 43"/>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flipH="1">
              <a:off x="1250941" y="4601734"/>
              <a:ext cx="1774080" cy="1761020"/>
            </a:xfrm>
            <a:prstGeom prst="rect">
              <a:avLst/>
            </a:prstGeom>
          </p:spPr>
        </p:pic>
      </p:grpSp>
      <p:grpSp>
        <p:nvGrpSpPr>
          <p:cNvPr id="34" name="组合 33"/>
          <p:cNvGrpSpPr/>
          <p:nvPr/>
        </p:nvGrpSpPr>
        <p:grpSpPr>
          <a:xfrm>
            <a:off x="4435363" y="2535732"/>
            <a:ext cx="2112419" cy="2638481"/>
            <a:chOff x="7760718" y="1758286"/>
            <a:chExt cx="4105090" cy="5127393"/>
          </a:xfrm>
        </p:grpSpPr>
        <p:pic>
          <p:nvPicPr>
            <p:cNvPr id="6" name="图片 5" descr="图片包含 服装&#10;&#10;描述已自动生成"/>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760718" y="1758286"/>
              <a:ext cx="2354175" cy="5102416"/>
            </a:xfrm>
            <a:prstGeom prst="rect">
              <a:avLst/>
            </a:prstGeom>
          </p:spPr>
        </p:pic>
        <p:pic>
          <p:nvPicPr>
            <p:cNvPr id="26" name="图片 25" descr="图片包含 玩具, 玩偶&#10;&#10;描述已自动生成"/>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9370919" y="2004469"/>
              <a:ext cx="2494889" cy="4881210"/>
            </a:xfrm>
            <a:prstGeom prst="rect">
              <a:avLst/>
            </a:prstGeom>
          </p:spPr>
        </p:pic>
      </p:grpSp>
      <p:pic>
        <p:nvPicPr>
          <p:cNvPr id="42" name="图片 41"/>
          <p:cNvPicPr>
            <a:picLocks noChangeAspect="1"/>
          </p:cNvPicPr>
          <p:nvPr/>
        </p:nvPicPr>
        <p:blipFill>
          <a:blip r:embed="rId14" cstate="email">
            <a:extLst>
              <a:ext uri="{28A0092B-C50C-407E-A947-70E740481C1C}">
                <a14:useLocalDpi xmlns:a14="http://schemas.microsoft.com/office/drawing/2010/main"/>
              </a:ext>
            </a:extLst>
          </a:blip>
          <a:srcRect r="-10547"/>
          <a:stretch>
            <a:fillRect/>
          </a:stretch>
        </p:blipFill>
        <p:spPr>
          <a:xfrm>
            <a:off x="7634603" y="2541562"/>
            <a:ext cx="1672082" cy="2670199"/>
          </a:xfrm>
          <a:prstGeom prst="rect">
            <a:avLst/>
          </a:prstGeom>
        </p:spPr>
      </p:pic>
      <p:pic>
        <p:nvPicPr>
          <p:cNvPr id="41" name="图片 40" descr="图片包含 植物, 鲜花&#10;&#10;描述已自动生成"/>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flipH="1">
            <a:off x="6001614" y="2571750"/>
            <a:ext cx="3117065" cy="2657891"/>
          </a:xfrm>
          <a:prstGeom prst="rect">
            <a:avLst/>
          </a:prstGeom>
        </p:spPr>
      </p:pic>
      <p:pic>
        <p:nvPicPr>
          <p:cNvPr id="22" name="图片 21"/>
          <p:cNvPicPr>
            <a:picLocks noChangeAspect="1"/>
          </p:cNvPicPr>
          <p:nvPr/>
        </p:nvPicPr>
        <p:blipFill>
          <a:blip r:embed="rId16" cstate="email">
            <a:extLst>
              <a:ext uri="{28A0092B-C50C-407E-A947-70E740481C1C}">
                <a14:useLocalDpi xmlns:a14="http://schemas.microsoft.com/office/drawing/2010/main"/>
              </a:ext>
            </a:extLst>
          </a:blip>
          <a:srcRect/>
          <a:stretch>
            <a:fillRect/>
          </a:stretch>
        </p:blipFill>
        <p:spPr>
          <a:xfrm>
            <a:off x="-41059" y="3106491"/>
            <a:ext cx="1664374" cy="2657891"/>
          </a:xfrm>
          <a:prstGeom prst="rect">
            <a:avLst/>
          </a:prstGeom>
        </p:spPr>
      </p:pic>
      <p:pic>
        <p:nvPicPr>
          <p:cNvPr id="12" name="图片 11" descr="图片包含 植物, 鲜花&#10;&#10;描述已自动生成"/>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3689557"/>
            <a:ext cx="2130463" cy="1447262"/>
          </a:xfrm>
          <a:prstGeom prst="rect">
            <a:avLst/>
          </a:prstGeom>
        </p:spPr>
      </p:pic>
      <p:sp>
        <p:nvSpPr>
          <p:cNvPr id="2" name="椭圆 1"/>
          <p:cNvSpPr/>
          <p:nvPr/>
        </p:nvSpPr>
        <p:spPr>
          <a:xfrm>
            <a:off x="1752600" y="971550"/>
            <a:ext cx="838200" cy="83820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474837" y="2051851"/>
            <a:ext cx="4495800" cy="830997"/>
          </a:xfrm>
          <a:prstGeom prst="rect">
            <a:avLst/>
          </a:prstGeom>
        </p:spPr>
        <p:txBody>
          <a:bodyPr wrap="square">
            <a:spAutoFit/>
          </a:bodyPr>
          <a:lstStyle/>
          <a:p>
            <a:r>
              <a:rPr lang="zh-CN" altLang="en-US" sz="4800" dirty="0">
                <a:solidFill>
                  <a:schemeClr val="bg1"/>
                </a:solidFill>
                <a:latin typeface="黑体" panose="02010609060101010101" pitchFamily="49" charset="-122"/>
                <a:ea typeface="黑体" panose="02010609060101010101" pitchFamily="49" charset="-122"/>
              </a:rPr>
              <a:t>什么是少代会？</a:t>
            </a:r>
          </a:p>
        </p:txBody>
      </p:sp>
      <p:sp>
        <p:nvSpPr>
          <p:cNvPr id="29" name="矩形 28"/>
          <p:cNvSpPr/>
          <p:nvPr/>
        </p:nvSpPr>
        <p:spPr>
          <a:xfrm>
            <a:off x="1707352" y="936283"/>
            <a:ext cx="1015385" cy="830997"/>
          </a:xfrm>
          <a:prstGeom prst="rect">
            <a:avLst/>
          </a:prstGeom>
        </p:spPr>
        <p:txBody>
          <a:bodyPr wrap="square">
            <a:spAutoFit/>
          </a:bodyPr>
          <a:lstStyle/>
          <a:p>
            <a:pPr algn="ctr"/>
            <a:r>
              <a:rPr lang="en-US" altLang="zh-CN" sz="4800">
                <a:latin typeface="黑体" panose="02010609060101010101" pitchFamily="49" charset="-122"/>
                <a:ea typeface="黑体" panose="02010609060101010101" pitchFamily="49" charset="-122"/>
              </a:rPr>
              <a:t>01</a:t>
            </a:r>
            <a:endParaRPr lang="zh-CN" altLang="en-US" sz="4800">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内容占位符 2"/>
          <p:cNvSpPr txBox="1"/>
          <p:nvPr/>
        </p:nvSpPr>
        <p:spPr>
          <a:xfrm>
            <a:off x="3599150" y="2407294"/>
            <a:ext cx="7886700" cy="3263504"/>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altLang="zh-CN" sz="1800">
              <a:solidFill>
                <a:srgbClr val="C00000"/>
              </a:solidFill>
            </a:endParaRPr>
          </a:p>
        </p:txBody>
      </p:sp>
      <p:grpSp>
        <p:nvGrpSpPr>
          <p:cNvPr id="16" name="组合 15"/>
          <p:cNvGrpSpPr/>
          <p:nvPr/>
        </p:nvGrpSpPr>
        <p:grpSpPr>
          <a:xfrm>
            <a:off x="3308342" y="1682918"/>
            <a:ext cx="5283972" cy="2622381"/>
            <a:chOff x="831769" y="1989748"/>
            <a:chExt cx="5264231" cy="2339983"/>
          </a:xfrm>
        </p:grpSpPr>
        <p:sp>
          <p:nvSpPr>
            <p:cNvPr id="5" name="矩形 4"/>
            <p:cNvSpPr/>
            <p:nvPr/>
          </p:nvSpPr>
          <p:spPr>
            <a:xfrm>
              <a:off x="1287261" y="2425894"/>
              <a:ext cx="4393684" cy="1730186"/>
            </a:xfrm>
            <a:prstGeom prst="rect">
              <a:avLst/>
            </a:prstGeom>
          </p:spPr>
          <p:txBody>
            <a:bodyPr wrap="square">
              <a:spAutoFit/>
            </a:bodyPr>
            <a:lstStyle/>
            <a:p>
              <a:pPr>
                <a:lnSpc>
                  <a:spcPct val="200000"/>
                </a:lnSpc>
              </a:pPr>
              <a:r>
                <a:rPr lang="zh-CN" altLang="en-US" sz="2000" dirty="0">
                  <a:solidFill>
                    <a:schemeClr val="tx1">
                      <a:lumMod val="85000"/>
                      <a:lumOff val="15000"/>
                    </a:schemeClr>
                  </a:solidFill>
                  <a:latin typeface="华文楷体" panose="02010600040101010101" pitchFamily="2" charset="-122"/>
                  <a:ea typeface="华文楷体" panose="02010600040101010101" pitchFamily="2" charset="-122"/>
                </a:rPr>
                <a:t>少先队代表大会，是少先队大队或大队以上组织和机构召开，由队员代表为主体参加的会议。 </a:t>
              </a:r>
            </a:p>
          </p:txBody>
        </p:sp>
        <p:grpSp>
          <p:nvGrpSpPr>
            <p:cNvPr id="15" name="组合 14"/>
            <p:cNvGrpSpPr/>
            <p:nvPr/>
          </p:nvGrpSpPr>
          <p:grpSpPr>
            <a:xfrm>
              <a:off x="831769" y="1989748"/>
              <a:ext cx="5264231" cy="2339983"/>
              <a:chOff x="831769" y="1989748"/>
              <a:chExt cx="5264231" cy="2339983"/>
            </a:xfrm>
          </p:grpSpPr>
          <p:grpSp>
            <p:nvGrpSpPr>
              <p:cNvPr id="17" name="组合 16"/>
              <p:cNvGrpSpPr/>
              <p:nvPr/>
            </p:nvGrpSpPr>
            <p:grpSpPr>
              <a:xfrm>
                <a:off x="831769" y="2275467"/>
                <a:ext cx="5264231" cy="2054264"/>
                <a:chOff x="-540688" y="1779596"/>
                <a:chExt cx="7431579" cy="3808441"/>
              </a:xfrm>
            </p:grpSpPr>
            <p:cxnSp>
              <p:nvCxnSpPr>
                <p:cNvPr id="20" name="直接连接符 19"/>
                <p:cNvCxnSpPr/>
                <p:nvPr/>
              </p:nvCxnSpPr>
              <p:spPr>
                <a:xfrm>
                  <a:off x="4592397" y="1779596"/>
                  <a:ext cx="2298494" cy="0"/>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6885387" y="1779596"/>
                  <a:ext cx="0" cy="3795979"/>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540688" y="5581801"/>
                  <a:ext cx="7411390" cy="6236"/>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540687" y="1779596"/>
                  <a:ext cx="2023774" cy="0"/>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540687" y="1779596"/>
                  <a:ext cx="0" cy="3795980"/>
                </a:xfrm>
                <a:prstGeom prst="line">
                  <a:avLst/>
                </a:prstGeom>
                <a:ln w="12700">
                  <a:solidFill>
                    <a:srgbClr val="800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2291403" y="1989748"/>
                <a:ext cx="2179645" cy="453144"/>
                <a:chOff x="2291403" y="1989748"/>
                <a:chExt cx="2179645" cy="453144"/>
              </a:xfrm>
            </p:grpSpPr>
            <p:grpSp>
              <p:nvGrpSpPr>
                <p:cNvPr id="25" name="组合 24"/>
                <p:cNvGrpSpPr/>
                <p:nvPr/>
              </p:nvGrpSpPr>
              <p:grpSpPr>
                <a:xfrm>
                  <a:off x="2291403" y="2029995"/>
                  <a:ext cx="2179645" cy="350223"/>
                  <a:chOff x="1738591" y="1696552"/>
                  <a:chExt cx="2717368" cy="436624"/>
                </a:xfrm>
              </p:grpSpPr>
              <p:pic>
                <p:nvPicPr>
                  <p:cNvPr id="26" name="图片 2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97932" y="1696552"/>
                    <a:ext cx="458027" cy="436624"/>
                  </a:xfrm>
                  <a:prstGeom prst="rect">
                    <a:avLst/>
                  </a:prstGeom>
                </p:spPr>
              </p:pic>
              <p:pic>
                <p:nvPicPr>
                  <p:cNvPr id="28" name="图片 2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38591" y="1696552"/>
                    <a:ext cx="458027" cy="436624"/>
                  </a:xfrm>
                  <a:prstGeom prst="rect">
                    <a:avLst/>
                  </a:prstGeom>
                </p:spPr>
              </p:pic>
            </p:grpSp>
            <p:sp>
              <p:nvSpPr>
                <p:cNvPr id="13" name="矩形 12"/>
                <p:cNvSpPr/>
                <p:nvPr/>
              </p:nvSpPr>
              <p:spPr>
                <a:xfrm>
                  <a:off x="2741006" y="1989748"/>
                  <a:ext cx="1627159" cy="453144"/>
                </a:xfrm>
                <a:prstGeom prst="rect">
                  <a:avLst/>
                </a:prstGeom>
              </p:spPr>
              <p:txBody>
                <a:bodyPr wrap="square">
                  <a:spAutoFit/>
                </a:bodyPr>
                <a:lstStyle/>
                <a:p>
                  <a:r>
                    <a:rPr lang="zh-CN" altLang="en-US" sz="2700" b="1" dirty="0">
                      <a:solidFill>
                        <a:schemeClr val="accent1"/>
                      </a:solidFill>
                      <a:latin typeface="华文楷体" panose="02010600040101010101" pitchFamily="2" charset="-122"/>
                      <a:ea typeface="华文楷体" panose="02010600040101010101" pitchFamily="2" charset="-122"/>
                    </a:rPr>
                    <a:t>少代会</a:t>
                  </a:r>
                  <a:endParaRPr lang="zh-CN" altLang="en-US" sz="2700" dirty="0">
                    <a:solidFill>
                      <a:schemeClr val="accent1"/>
                    </a:solidFill>
                  </a:endParaRPr>
                </a:p>
              </p:txBody>
            </p:sp>
          </p:grpSp>
        </p:grpSp>
      </p:gr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81000" y="1123950"/>
            <a:ext cx="3547353" cy="3562350"/>
          </a:xfrm>
          <a:prstGeom prst="rect">
            <a:avLst/>
          </a:prstGeom>
        </p:spPr>
      </p:pic>
      <p:sp>
        <p:nvSpPr>
          <p:cNvPr id="3" name="文本框 2"/>
          <p:cNvSpPr txBox="1"/>
          <p:nvPr/>
        </p:nvSpPr>
        <p:spPr>
          <a:xfrm>
            <a:off x="3352800" y="438150"/>
            <a:ext cx="1143000" cy="184666"/>
          </a:xfrm>
          <a:prstGeom prst="rect">
            <a:avLst/>
          </a:prstGeom>
          <a:noFill/>
        </p:spPr>
        <p:txBody>
          <a:bodyPr wrap="square" rtlCol="0">
            <a:spAutoFit/>
          </a:bodyPr>
          <a:lstStyle/>
          <a:p>
            <a:r>
              <a:rPr lang="en-US" altLang="zh-CN" sz="600" dirty="0">
                <a:solidFill>
                  <a:srgbClr val="CDEFFA"/>
                </a:solidFill>
              </a:rPr>
              <a:t>https://www.ypppt.com/</a:t>
            </a:r>
            <a:endParaRPr lang="zh-CN" altLang="en-US" sz="600" dirty="0">
              <a:solidFill>
                <a:srgbClr val="CDEFFA"/>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Effect transition="in" filter="fade">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417786" y="1504950"/>
            <a:ext cx="3848526" cy="528162"/>
            <a:chOff x="3498818" y="1402708"/>
            <a:chExt cx="5131368" cy="704216"/>
          </a:xfrm>
        </p:grpSpPr>
        <p:grpSp>
          <p:nvGrpSpPr>
            <p:cNvPr id="25" name="组合 24"/>
            <p:cNvGrpSpPr/>
            <p:nvPr/>
          </p:nvGrpSpPr>
          <p:grpSpPr>
            <a:xfrm>
              <a:off x="3498818" y="1460593"/>
              <a:ext cx="5131368" cy="646331"/>
              <a:chOff x="1738591" y="1696552"/>
              <a:chExt cx="3466455" cy="436624"/>
            </a:xfrm>
          </p:grpSpPr>
          <p:pic>
            <p:nvPicPr>
              <p:cNvPr id="26" name="图片 2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47019" y="1696552"/>
                <a:ext cx="458027" cy="436624"/>
              </a:xfrm>
              <a:prstGeom prst="rect">
                <a:avLst/>
              </a:prstGeom>
            </p:spPr>
          </p:pic>
          <p:pic>
            <p:nvPicPr>
              <p:cNvPr id="28" name="图片 2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38591" y="1696552"/>
                <a:ext cx="458027" cy="436624"/>
              </a:xfrm>
              <a:prstGeom prst="rect">
                <a:avLst/>
              </a:prstGeom>
            </p:spPr>
          </p:pic>
        </p:grpSp>
        <p:sp>
          <p:nvSpPr>
            <p:cNvPr id="13" name="矩形 12"/>
            <p:cNvSpPr/>
            <p:nvPr/>
          </p:nvSpPr>
          <p:spPr>
            <a:xfrm>
              <a:off x="4103657" y="1402708"/>
              <a:ext cx="3956639" cy="677108"/>
            </a:xfrm>
            <a:prstGeom prst="rect">
              <a:avLst/>
            </a:prstGeom>
          </p:spPr>
          <p:txBody>
            <a:bodyPr wrap="none">
              <a:spAutoFit/>
            </a:bodyPr>
            <a:lstStyle/>
            <a:p>
              <a:r>
                <a:rPr lang="zh-CN" altLang="en-US" sz="2700" b="1" dirty="0">
                  <a:solidFill>
                    <a:schemeClr val="accent1"/>
                  </a:solidFill>
                  <a:latin typeface="华文楷体" panose="02010600040101010101" pitchFamily="2" charset="-122"/>
                  <a:ea typeface="华文楷体" panose="02010600040101010101" pitchFamily="2" charset="-122"/>
                </a:rPr>
                <a:t>少代会代表的产生</a:t>
              </a:r>
              <a:endParaRPr lang="zh-CN" altLang="en-US" sz="2700" dirty="0">
                <a:solidFill>
                  <a:schemeClr val="accent1"/>
                </a:solidFill>
              </a:endParaRPr>
            </a:p>
          </p:txBody>
        </p:sp>
      </p:grpSp>
      <p:grpSp>
        <p:nvGrpSpPr>
          <p:cNvPr id="14" name="组合 13"/>
          <p:cNvGrpSpPr/>
          <p:nvPr/>
        </p:nvGrpSpPr>
        <p:grpSpPr>
          <a:xfrm>
            <a:off x="685800" y="2405554"/>
            <a:ext cx="1993326" cy="1766621"/>
            <a:chOff x="1375454" y="2486302"/>
            <a:chExt cx="2657768" cy="2355494"/>
          </a:xfrm>
        </p:grpSpPr>
        <p:pic>
          <p:nvPicPr>
            <p:cNvPr id="39" name="图片 3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375966">
              <a:off x="2079104" y="2486302"/>
              <a:ext cx="1077236" cy="1293500"/>
            </a:xfrm>
            <a:prstGeom prst="rect">
              <a:avLst/>
            </a:prstGeom>
          </p:spPr>
        </p:pic>
        <p:sp>
          <p:nvSpPr>
            <p:cNvPr id="4" name="矩形 3"/>
            <p:cNvSpPr/>
            <p:nvPr/>
          </p:nvSpPr>
          <p:spPr>
            <a:xfrm>
              <a:off x="1375454" y="3733800"/>
              <a:ext cx="2657768" cy="1107996"/>
            </a:xfrm>
            <a:prstGeom prst="rect">
              <a:avLst/>
            </a:prstGeom>
          </p:spPr>
          <p:txBody>
            <a:bodyPr wrap="square">
              <a:spAutoFit/>
            </a:bodyPr>
            <a:lstStyle/>
            <a:p>
              <a:pPr>
                <a:buFontTx/>
                <a:buNone/>
              </a:pPr>
              <a:r>
                <a:rPr lang="zh-CN" altLang="en-US" sz="1600" dirty="0">
                  <a:solidFill>
                    <a:schemeClr val="tx1">
                      <a:lumMod val="85000"/>
                      <a:lumOff val="15000"/>
                    </a:schemeClr>
                  </a:solidFill>
                  <a:latin typeface="华文楷体" panose="02010600040101010101" pitchFamily="2" charset="-122"/>
                  <a:ea typeface="华文楷体" panose="02010600040101010101" pitchFamily="2" charset="-122"/>
                </a:rPr>
                <a:t>召开少代会首先要由广大少先队员民主选举代表。</a:t>
              </a:r>
            </a:p>
          </p:txBody>
        </p:sp>
        <p:sp>
          <p:nvSpPr>
            <p:cNvPr id="32" name="矩形 31"/>
            <p:cNvSpPr/>
            <p:nvPr/>
          </p:nvSpPr>
          <p:spPr>
            <a:xfrm>
              <a:off x="1743789" y="3098720"/>
              <a:ext cx="694611" cy="533480"/>
            </a:xfrm>
            <a:prstGeom prst="rect">
              <a:avLst/>
            </a:prstGeom>
          </p:spPr>
          <p:txBody>
            <a:bodyPr wrap="square">
              <a:spAutoFit/>
            </a:bodyPr>
            <a:lstStyle/>
            <a:p>
              <a:r>
                <a:rPr lang="en-US" altLang="zh-CN" sz="2000" b="1">
                  <a:solidFill>
                    <a:schemeClr val="accent1"/>
                  </a:solidFill>
                  <a:latin typeface="叶根友唐楷简" panose="02010601030101010101" pitchFamily="2" charset="-122"/>
                  <a:ea typeface="叶根友唐楷简" panose="02010601030101010101" pitchFamily="2" charset="-122"/>
                </a:rPr>
                <a:t>01</a:t>
              </a:r>
              <a:endParaRPr lang="zh-CN" altLang="en-US" sz="2000" b="1">
                <a:solidFill>
                  <a:schemeClr val="accent1"/>
                </a:solidFill>
                <a:latin typeface="叶根友唐楷简" panose="02010601030101010101" pitchFamily="2" charset="-122"/>
                <a:ea typeface="叶根友唐楷简" panose="02010601030101010101" pitchFamily="2" charset="-122"/>
              </a:endParaRPr>
            </a:p>
          </p:txBody>
        </p:sp>
      </p:grpSp>
      <p:grpSp>
        <p:nvGrpSpPr>
          <p:cNvPr id="45" name="组合 44"/>
          <p:cNvGrpSpPr/>
          <p:nvPr/>
        </p:nvGrpSpPr>
        <p:grpSpPr>
          <a:xfrm>
            <a:off x="3556266" y="2405554"/>
            <a:ext cx="1993326" cy="1766621"/>
            <a:chOff x="1375454" y="2486302"/>
            <a:chExt cx="2657768" cy="2355494"/>
          </a:xfrm>
        </p:grpSpPr>
        <p:pic>
          <p:nvPicPr>
            <p:cNvPr id="46" name="图片 4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375966">
              <a:off x="2079104" y="2486302"/>
              <a:ext cx="1077236" cy="1293500"/>
            </a:xfrm>
            <a:prstGeom prst="rect">
              <a:avLst/>
            </a:prstGeom>
          </p:spPr>
        </p:pic>
        <p:sp>
          <p:nvSpPr>
            <p:cNvPr id="47" name="矩形 46"/>
            <p:cNvSpPr/>
            <p:nvPr/>
          </p:nvSpPr>
          <p:spPr>
            <a:xfrm>
              <a:off x="1375454" y="3733800"/>
              <a:ext cx="2657768" cy="1107996"/>
            </a:xfrm>
            <a:prstGeom prst="rect">
              <a:avLst/>
            </a:prstGeom>
          </p:spPr>
          <p:txBody>
            <a:bodyPr wrap="square">
              <a:spAutoFit/>
            </a:bodyPr>
            <a:lstStyle/>
            <a:p>
              <a:pPr>
                <a:buFontTx/>
                <a:buNone/>
              </a:pPr>
              <a:r>
                <a:rPr lang="zh-CN" altLang="en-US" sz="1600" dirty="0">
                  <a:solidFill>
                    <a:schemeClr val="tx1">
                      <a:lumMod val="85000"/>
                      <a:lumOff val="15000"/>
                    </a:schemeClr>
                  </a:solidFill>
                  <a:latin typeface="华文楷体" panose="02010600040101010101" pitchFamily="2" charset="-122"/>
                  <a:ea typeface="华文楷体" panose="02010600040101010101" pitchFamily="2" charset="-122"/>
                </a:rPr>
                <a:t>要注意代表的广泛性，既有干部代表，又有队员代表。</a:t>
              </a:r>
            </a:p>
          </p:txBody>
        </p:sp>
        <p:sp>
          <p:nvSpPr>
            <p:cNvPr id="48" name="矩形 47"/>
            <p:cNvSpPr/>
            <p:nvPr/>
          </p:nvSpPr>
          <p:spPr>
            <a:xfrm>
              <a:off x="1743789" y="3098720"/>
              <a:ext cx="694611" cy="533480"/>
            </a:xfrm>
            <a:prstGeom prst="rect">
              <a:avLst/>
            </a:prstGeom>
          </p:spPr>
          <p:txBody>
            <a:bodyPr wrap="square">
              <a:spAutoFit/>
            </a:bodyPr>
            <a:lstStyle/>
            <a:p>
              <a:r>
                <a:rPr lang="en-US" altLang="zh-CN" sz="2000" b="1">
                  <a:solidFill>
                    <a:schemeClr val="accent1"/>
                  </a:solidFill>
                  <a:latin typeface="叶根友唐楷简" panose="02010601030101010101" pitchFamily="2" charset="-122"/>
                  <a:ea typeface="叶根友唐楷简" panose="02010601030101010101" pitchFamily="2" charset="-122"/>
                </a:rPr>
                <a:t>02</a:t>
              </a:r>
              <a:endParaRPr lang="zh-CN" altLang="en-US" sz="2000" b="1">
                <a:solidFill>
                  <a:schemeClr val="accent1"/>
                </a:solidFill>
                <a:latin typeface="叶根友唐楷简" panose="02010601030101010101" pitchFamily="2" charset="-122"/>
                <a:ea typeface="叶根友唐楷简" panose="02010601030101010101" pitchFamily="2" charset="-122"/>
              </a:endParaRPr>
            </a:p>
          </p:txBody>
        </p:sp>
      </p:grpSp>
      <p:grpSp>
        <p:nvGrpSpPr>
          <p:cNvPr id="49" name="组合 48"/>
          <p:cNvGrpSpPr/>
          <p:nvPr/>
        </p:nvGrpSpPr>
        <p:grpSpPr>
          <a:xfrm>
            <a:off x="6426731" y="2405554"/>
            <a:ext cx="1993326" cy="1766621"/>
            <a:chOff x="1375454" y="2486302"/>
            <a:chExt cx="2657768" cy="2355494"/>
          </a:xfrm>
        </p:grpSpPr>
        <p:pic>
          <p:nvPicPr>
            <p:cNvPr id="50" name="图片 4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375966">
              <a:off x="2079104" y="2486302"/>
              <a:ext cx="1077236" cy="1293500"/>
            </a:xfrm>
            <a:prstGeom prst="rect">
              <a:avLst/>
            </a:prstGeom>
          </p:spPr>
        </p:pic>
        <p:sp>
          <p:nvSpPr>
            <p:cNvPr id="51" name="矩形 50"/>
            <p:cNvSpPr/>
            <p:nvPr/>
          </p:nvSpPr>
          <p:spPr>
            <a:xfrm>
              <a:off x="1375454" y="3733800"/>
              <a:ext cx="2657768" cy="1107996"/>
            </a:xfrm>
            <a:prstGeom prst="rect">
              <a:avLst/>
            </a:prstGeom>
          </p:spPr>
          <p:txBody>
            <a:bodyPr wrap="square">
              <a:spAutoFit/>
            </a:bodyPr>
            <a:lstStyle/>
            <a:p>
              <a:pPr>
                <a:buFontTx/>
                <a:buNone/>
              </a:pPr>
              <a:r>
                <a:rPr lang="zh-CN" altLang="en-US" sz="1600" dirty="0">
                  <a:solidFill>
                    <a:schemeClr val="tx1">
                      <a:lumMod val="85000"/>
                      <a:lumOff val="15000"/>
                    </a:schemeClr>
                  </a:solidFill>
                  <a:latin typeface="华文楷体" panose="02010600040101010101" pitchFamily="2" charset="-122"/>
                  <a:ea typeface="华文楷体" panose="02010600040101010101" pitchFamily="2" charset="-122"/>
                </a:rPr>
                <a:t>既有先进同学代表，也要有积极要求进步的后进同学代表。</a:t>
              </a:r>
            </a:p>
          </p:txBody>
        </p:sp>
        <p:sp>
          <p:nvSpPr>
            <p:cNvPr id="52" name="矩形 51"/>
            <p:cNvSpPr/>
            <p:nvPr/>
          </p:nvSpPr>
          <p:spPr>
            <a:xfrm>
              <a:off x="1743789" y="3098720"/>
              <a:ext cx="694611" cy="533480"/>
            </a:xfrm>
            <a:prstGeom prst="rect">
              <a:avLst/>
            </a:prstGeom>
          </p:spPr>
          <p:txBody>
            <a:bodyPr wrap="square">
              <a:spAutoFit/>
            </a:bodyPr>
            <a:lstStyle/>
            <a:p>
              <a:r>
                <a:rPr lang="en-US" altLang="zh-CN" sz="2000" b="1">
                  <a:solidFill>
                    <a:schemeClr val="accent1"/>
                  </a:solidFill>
                  <a:latin typeface="叶根友唐楷简" panose="02010601030101010101" pitchFamily="2" charset="-122"/>
                  <a:ea typeface="叶根友唐楷简" panose="02010601030101010101" pitchFamily="2" charset="-122"/>
                </a:rPr>
                <a:t>03</a:t>
              </a:r>
              <a:endParaRPr lang="zh-CN" altLang="en-US" sz="2000" b="1">
                <a:solidFill>
                  <a:schemeClr val="accent1"/>
                </a:solidFill>
                <a:latin typeface="叶根友唐楷简" panose="02010601030101010101" pitchFamily="2" charset="-122"/>
                <a:ea typeface="叶根友唐楷简" panose="02010601030101010101" pitchFamily="2"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animEffect transition="in" filter="fade">
                                      <p:cBhvr>
                                        <p:cTn id="15" dur="500"/>
                                        <p:tgtEl>
                                          <p:spTgt spid="14"/>
                                        </p:tgtEl>
                                      </p:cBhvr>
                                    </p:animEffect>
                                  </p:childTnLst>
                                </p:cTn>
                              </p:par>
                              <p:par>
                                <p:cTn id="16" presetID="53" presetClass="entr" presetSubtype="0" fill="hold" nodeType="withEffect">
                                  <p:stCondLst>
                                    <p:cond delay="0"/>
                                  </p:stCondLst>
                                  <p:childTnLst>
                                    <p:set>
                                      <p:cBhvr>
                                        <p:cTn id="17" dur="1" fill="hold">
                                          <p:stCondLst>
                                            <p:cond delay="0"/>
                                          </p:stCondLst>
                                        </p:cTn>
                                        <p:tgtEl>
                                          <p:spTgt spid="45"/>
                                        </p:tgtEl>
                                        <p:attrNameLst>
                                          <p:attrName>style.visibility</p:attrName>
                                        </p:attrNameLst>
                                      </p:cBhvr>
                                      <p:to>
                                        <p:strVal val="visible"/>
                                      </p:to>
                                    </p:set>
                                    <p:anim calcmode="lin" valueType="num">
                                      <p:cBhvr>
                                        <p:cTn id="18" dur="500" fill="hold"/>
                                        <p:tgtEl>
                                          <p:spTgt spid="45"/>
                                        </p:tgtEl>
                                        <p:attrNameLst>
                                          <p:attrName>ppt_w</p:attrName>
                                        </p:attrNameLst>
                                      </p:cBhvr>
                                      <p:tavLst>
                                        <p:tav tm="0">
                                          <p:val>
                                            <p:fltVal val="0"/>
                                          </p:val>
                                        </p:tav>
                                        <p:tav tm="100000">
                                          <p:val>
                                            <p:strVal val="#ppt_w"/>
                                          </p:val>
                                        </p:tav>
                                      </p:tavLst>
                                    </p:anim>
                                    <p:anim calcmode="lin" valueType="num">
                                      <p:cBhvr>
                                        <p:cTn id="19" dur="500" fill="hold"/>
                                        <p:tgtEl>
                                          <p:spTgt spid="45"/>
                                        </p:tgtEl>
                                        <p:attrNameLst>
                                          <p:attrName>ppt_h</p:attrName>
                                        </p:attrNameLst>
                                      </p:cBhvr>
                                      <p:tavLst>
                                        <p:tav tm="0">
                                          <p:val>
                                            <p:fltVal val="0"/>
                                          </p:val>
                                        </p:tav>
                                        <p:tav tm="100000">
                                          <p:val>
                                            <p:strVal val="#ppt_h"/>
                                          </p:val>
                                        </p:tav>
                                      </p:tavLst>
                                    </p:anim>
                                    <p:animEffect transition="in" filter="fade">
                                      <p:cBhvr>
                                        <p:cTn id="20" dur="500"/>
                                        <p:tgtEl>
                                          <p:spTgt spid="45"/>
                                        </p:tgtEl>
                                      </p:cBhvr>
                                    </p:animEffect>
                                  </p:childTnLst>
                                </p:cTn>
                              </p:par>
                              <p:par>
                                <p:cTn id="21" presetID="53" presetClass="entr" presetSubtype="0" fill="hold" nodeType="withEffect">
                                  <p:stCondLst>
                                    <p:cond delay="0"/>
                                  </p:stCondLst>
                                  <p:childTnLst>
                                    <p:set>
                                      <p:cBhvr>
                                        <p:cTn id="22" dur="1" fill="hold">
                                          <p:stCondLst>
                                            <p:cond delay="0"/>
                                          </p:stCondLst>
                                        </p:cTn>
                                        <p:tgtEl>
                                          <p:spTgt spid="49"/>
                                        </p:tgtEl>
                                        <p:attrNameLst>
                                          <p:attrName>style.visibility</p:attrName>
                                        </p:attrNameLst>
                                      </p:cBhvr>
                                      <p:to>
                                        <p:strVal val="visible"/>
                                      </p:to>
                                    </p:set>
                                    <p:anim calcmode="lin" valueType="num">
                                      <p:cBhvr>
                                        <p:cTn id="23" dur="500" fill="hold"/>
                                        <p:tgtEl>
                                          <p:spTgt spid="49"/>
                                        </p:tgtEl>
                                        <p:attrNameLst>
                                          <p:attrName>ppt_w</p:attrName>
                                        </p:attrNameLst>
                                      </p:cBhvr>
                                      <p:tavLst>
                                        <p:tav tm="0">
                                          <p:val>
                                            <p:fltVal val="0"/>
                                          </p:val>
                                        </p:tav>
                                        <p:tav tm="100000">
                                          <p:val>
                                            <p:strVal val="#ppt_w"/>
                                          </p:val>
                                        </p:tav>
                                      </p:tavLst>
                                    </p:anim>
                                    <p:anim calcmode="lin" valueType="num">
                                      <p:cBhvr>
                                        <p:cTn id="24" dur="500" fill="hold"/>
                                        <p:tgtEl>
                                          <p:spTgt spid="49"/>
                                        </p:tgtEl>
                                        <p:attrNameLst>
                                          <p:attrName>ppt_h</p:attrName>
                                        </p:attrNameLst>
                                      </p:cBhvr>
                                      <p:tavLst>
                                        <p:tav tm="0">
                                          <p:val>
                                            <p:fltVal val="0"/>
                                          </p:val>
                                        </p:tav>
                                        <p:tav tm="100000">
                                          <p:val>
                                            <p:strVal val="#ppt_h"/>
                                          </p:val>
                                        </p:tav>
                                      </p:tavLst>
                                    </p:anim>
                                    <p:animEffect transition="in" filter="fade">
                                      <p:cBhvr>
                                        <p:cTn id="25"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14600" y="895350"/>
            <a:ext cx="3848526" cy="566186"/>
            <a:chOff x="3498818" y="1460593"/>
            <a:chExt cx="5131368" cy="754915"/>
          </a:xfrm>
        </p:grpSpPr>
        <p:grpSp>
          <p:nvGrpSpPr>
            <p:cNvPr id="25" name="组合 24"/>
            <p:cNvGrpSpPr/>
            <p:nvPr/>
          </p:nvGrpSpPr>
          <p:grpSpPr>
            <a:xfrm>
              <a:off x="3498818" y="1460593"/>
              <a:ext cx="5131368" cy="646331"/>
              <a:chOff x="1738591" y="1696552"/>
              <a:chExt cx="3466455" cy="436624"/>
            </a:xfrm>
          </p:grpSpPr>
          <p:pic>
            <p:nvPicPr>
              <p:cNvPr id="26" name="图片 2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47019" y="1696552"/>
                <a:ext cx="458027" cy="436624"/>
              </a:xfrm>
              <a:prstGeom prst="rect">
                <a:avLst/>
              </a:prstGeom>
            </p:spPr>
          </p:pic>
          <p:pic>
            <p:nvPicPr>
              <p:cNvPr id="28" name="图片 2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38591" y="1696552"/>
                <a:ext cx="458027" cy="436624"/>
              </a:xfrm>
              <a:prstGeom prst="rect">
                <a:avLst/>
              </a:prstGeom>
            </p:spPr>
          </p:pic>
        </p:grpSp>
        <p:sp>
          <p:nvSpPr>
            <p:cNvPr id="13" name="矩形 12"/>
            <p:cNvSpPr/>
            <p:nvPr/>
          </p:nvSpPr>
          <p:spPr>
            <a:xfrm>
              <a:off x="4103657" y="1538400"/>
              <a:ext cx="3956639" cy="677108"/>
            </a:xfrm>
            <a:prstGeom prst="rect">
              <a:avLst/>
            </a:prstGeom>
          </p:spPr>
          <p:txBody>
            <a:bodyPr wrap="none">
              <a:spAutoFit/>
            </a:bodyPr>
            <a:lstStyle/>
            <a:p>
              <a:r>
                <a:rPr lang="zh-CN" altLang="en-US" sz="2700" b="1" dirty="0">
                  <a:solidFill>
                    <a:schemeClr val="accent1"/>
                  </a:solidFill>
                  <a:latin typeface="华文楷体" panose="02010600040101010101" pitchFamily="2" charset="-122"/>
                  <a:ea typeface="华文楷体" panose="02010600040101010101" pitchFamily="2" charset="-122"/>
                </a:rPr>
                <a:t>少代会的基本议程</a:t>
              </a:r>
              <a:endParaRPr lang="zh-CN" altLang="en-US" sz="2700" dirty="0">
                <a:solidFill>
                  <a:schemeClr val="accent1"/>
                </a:solidFill>
              </a:endParaRPr>
            </a:p>
          </p:txBody>
        </p:sp>
      </p:grpSp>
      <p:sp>
        <p:nvSpPr>
          <p:cNvPr id="7" name="矩形 6"/>
          <p:cNvSpPr/>
          <p:nvPr/>
        </p:nvSpPr>
        <p:spPr>
          <a:xfrm>
            <a:off x="914400" y="1605695"/>
            <a:ext cx="5105400" cy="2642455"/>
          </a:xfrm>
          <a:prstGeom prst="rect">
            <a:avLst/>
          </a:prstGeom>
        </p:spPr>
        <p:txBody>
          <a:bodyPr wrap="square">
            <a:spAutoFit/>
          </a:bodyPr>
          <a:lstStyle/>
          <a:p>
            <a:pPr>
              <a:lnSpc>
                <a:spcPct val="150000"/>
              </a:lnSpc>
            </a:pPr>
            <a:r>
              <a:rPr lang="zh-CN" altLang="en-US" sz="1600" dirty="0">
                <a:solidFill>
                  <a:schemeClr val="tx1">
                    <a:lumMod val="85000"/>
                    <a:lumOff val="15000"/>
                  </a:schemeClr>
                </a:solidFill>
                <a:latin typeface="华文楷体" panose="02010600040101010101" pitchFamily="2" charset="-122"/>
                <a:ea typeface="华文楷体" panose="02010600040101010101" pitchFamily="2" charset="-122"/>
              </a:rPr>
              <a:t>党、团支部致词；大队委员会向大会报告上一年的工作情况，提出今后少先队活动的意见，代表审议工作报告；梳理。归纳、讨论代表意见、提案，分别转交有关部门答复处理。少先队员向大会献词；讨论决定少先队内部的重要问题，提出倡议，发起某项重大      活动等；少代会一般每年举行一次，召开的时间最好放</a:t>
            </a:r>
            <a:r>
              <a:rPr lang="zh-CN" altLang="en-US" sz="1600" dirty="0" smtClean="0">
                <a:solidFill>
                  <a:schemeClr val="tx1">
                    <a:lumMod val="85000"/>
                    <a:lumOff val="15000"/>
                  </a:schemeClr>
                </a:solidFill>
                <a:latin typeface="华文楷体" panose="02010600040101010101" pitchFamily="2" charset="-122"/>
                <a:ea typeface="华文楷体" panose="02010600040101010101" pitchFamily="2" charset="-122"/>
              </a:rPr>
              <a:t>在“</a:t>
            </a:r>
            <a:r>
              <a:rPr lang="zh-CN" altLang="en-US" sz="1600" dirty="0">
                <a:solidFill>
                  <a:schemeClr val="tx1">
                    <a:lumMod val="85000"/>
                    <a:lumOff val="15000"/>
                  </a:schemeClr>
                </a:solidFill>
                <a:latin typeface="华文楷体" panose="02010600040101010101" pitchFamily="2" charset="-122"/>
                <a:ea typeface="华文楷体" panose="02010600040101010101" pitchFamily="2" charset="-122"/>
              </a:rPr>
              <a:t>六一”儿童节或</a:t>
            </a:r>
            <a:r>
              <a:rPr lang="en-US" altLang="zh-CN" sz="1600" dirty="0">
                <a:solidFill>
                  <a:schemeClr val="tx1">
                    <a:lumMod val="85000"/>
                    <a:lumOff val="15000"/>
                  </a:schemeClr>
                </a:solidFill>
                <a:latin typeface="华文楷体" panose="02010600040101010101" pitchFamily="2" charset="-122"/>
                <a:ea typeface="华文楷体" panose="02010600040101010101" pitchFamily="2" charset="-122"/>
              </a:rPr>
              <a:t>10</a:t>
            </a:r>
            <a:r>
              <a:rPr lang="zh-CN" altLang="en-US" sz="1600" dirty="0">
                <a:solidFill>
                  <a:schemeClr val="tx1">
                    <a:lumMod val="85000"/>
                    <a:lumOff val="15000"/>
                  </a:schemeClr>
                </a:solidFill>
                <a:latin typeface="华文楷体" panose="02010600040101010101" pitchFamily="2" charset="-122"/>
                <a:ea typeface="华文楷体" panose="02010600040101010101" pitchFamily="2" charset="-122"/>
              </a:rPr>
              <a:t>月</a:t>
            </a:r>
            <a:r>
              <a:rPr lang="en-US" altLang="zh-CN" sz="1600" dirty="0">
                <a:solidFill>
                  <a:schemeClr val="tx1">
                    <a:lumMod val="85000"/>
                    <a:lumOff val="15000"/>
                  </a:schemeClr>
                </a:solidFill>
                <a:latin typeface="华文楷体" panose="02010600040101010101" pitchFamily="2" charset="-122"/>
                <a:ea typeface="华文楷体" panose="02010600040101010101" pitchFamily="2" charset="-122"/>
              </a:rPr>
              <a:t>13</a:t>
            </a:r>
            <a:r>
              <a:rPr lang="zh-CN" altLang="en-US" sz="1600" dirty="0">
                <a:solidFill>
                  <a:schemeClr val="tx1">
                    <a:lumMod val="85000"/>
                    <a:lumOff val="15000"/>
                  </a:schemeClr>
                </a:solidFill>
                <a:latin typeface="华文楷体" panose="02010600040101010101" pitchFamily="2" charset="-122"/>
                <a:ea typeface="华文楷体" panose="02010600040101010101" pitchFamily="2" charset="-122"/>
              </a:rPr>
              <a:t>日建队纪念日进行。</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19800" y="1498534"/>
            <a:ext cx="3031350" cy="36056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560333" y="971550"/>
            <a:ext cx="4086391" cy="566186"/>
            <a:chOff x="3498818" y="1460593"/>
            <a:chExt cx="5448521" cy="754915"/>
          </a:xfrm>
        </p:grpSpPr>
        <p:grpSp>
          <p:nvGrpSpPr>
            <p:cNvPr id="25" name="组合 24"/>
            <p:cNvGrpSpPr/>
            <p:nvPr/>
          </p:nvGrpSpPr>
          <p:grpSpPr>
            <a:xfrm>
              <a:off x="3498818" y="1460593"/>
              <a:ext cx="5448521" cy="646331"/>
              <a:chOff x="1738591" y="1696552"/>
              <a:chExt cx="3680705" cy="436624"/>
            </a:xfrm>
          </p:grpSpPr>
          <p:pic>
            <p:nvPicPr>
              <p:cNvPr id="26" name="图片 2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61269" y="1696552"/>
                <a:ext cx="458027" cy="436624"/>
              </a:xfrm>
              <a:prstGeom prst="rect">
                <a:avLst/>
              </a:prstGeom>
            </p:spPr>
          </p:pic>
          <p:pic>
            <p:nvPicPr>
              <p:cNvPr id="28" name="图片 2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38591" y="1696552"/>
                <a:ext cx="458027" cy="436624"/>
              </a:xfrm>
              <a:prstGeom prst="rect">
                <a:avLst/>
              </a:prstGeom>
            </p:spPr>
          </p:pic>
        </p:grpSp>
        <p:sp>
          <p:nvSpPr>
            <p:cNvPr id="13" name="矩形 12"/>
            <p:cNvSpPr/>
            <p:nvPr/>
          </p:nvSpPr>
          <p:spPr>
            <a:xfrm>
              <a:off x="4103657" y="1538400"/>
              <a:ext cx="4420441" cy="677108"/>
            </a:xfrm>
            <a:prstGeom prst="rect">
              <a:avLst/>
            </a:prstGeom>
          </p:spPr>
          <p:txBody>
            <a:bodyPr wrap="none">
              <a:spAutoFit/>
            </a:bodyPr>
            <a:lstStyle/>
            <a:p>
              <a:r>
                <a:rPr lang="zh-CN" altLang="en-US" sz="2700" b="1" dirty="0">
                  <a:solidFill>
                    <a:schemeClr val="accent1"/>
                  </a:solidFill>
                  <a:latin typeface="华文楷体" panose="02010600040101010101" pitchFamily="2" charset="-122"/>
                  <a:ea typeface="华文楷体" panose="02010600040101010101" pitchFamily="2" charset="-122"/>
                </a:rPr>
                <a:t>为什么要召开少代会</a:t>
              </a:r>
              <a:endParaRPr lang="zh-CN" altLang="en-US" sz="2700" dirty="0">
                <a:solidFill>
                  <a:schemeClr val="accent1"/>
                </a:solidFill>
              </a:endParaRPr>
            </a:p>
          </p:txBody>
        </p:sp>
      </p:grpSp>
      <p:pic>
        <p:nvPicPr>
          <p:cNvPr id="66" name="图片 6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3400" y="1673351"/>
            <a:ext cx="3124200" cy="2729322"/>
          </a:xfrm>
          <a:prstGeom prst="rect">
            <a:avLst/>
          </a:prstGeom>
        </p:spPr>
      </p:pic>
      <p:sp>
        <p:nvSpPr>
          <p:cNvPr id="2" name="矩形 1"/>
          <p:cNvSpPr/>
          <p:nvPr/>
        </p:nvSpPr>
        <p:spPr>
          <a:xfrm>
            <a:off x="3581400" y="1964273"/>
            <a:ext cx="4572000" cy="1989968"/>
          </a:xfrm>
          <a:prstGeom prst="rect">
            <a:avLst/>
          </a:prstGeom>
        </p:spPr>
        <p:txBody>
          <a:bodyPr>
            <a:spAutoFit/>
          </a:bodyPr>
          <a:lstStyle/>
          <a:p>
            <a:pPr>
              <a:lnSpc>
                <a:spcPct val="130000"/>
              </a:lnSpc>
            </a:pPr>
            <a:r>
              <a:rPr lang="zh-CN" altLang="en-US" sz="1600" dirty="0">
                <a:solidFill>
                  <a:prstClr val="black">
                    <a:lumMod val="85000"/>
                    <a:lumOff val="15000"/>
                  </a:prstClr>
                </a:solidFill>
                <a:latin typeface="华文楷体" panose="02010600040101010101" pitchFamily="2" charset="-122"/>
                <a:ea typeface="华文楷体" panose="02010600040101010101" pitchFamily="2" charset="-122"/>
              </a:rPr>
              <a:t> 少先队代表大会是队组织实施民主集中制领导和管理方法的具体体现。是让少先队员实施民主权利、当家作主的保证，是队员学习民主、发扬民主、培养民主能力和主人翁思想的重要形式。       因此，少先队组织要按时、认真筹备召开少代会，少先队队长和队员代表要积极支持，开好少代会。 </a:t>
            </a:r>
            <a:endParaRPr lang="zh-CN" altLang="en-US" sz="16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66"/>
                                        </p:tgtEl>
                                        <p:attrNameLst>
                                          <p:attrName>style.visibility</p:attrName>
                                        </p:attrNameLst>
                                      </p:cBhvr>
                                      <p:to>
                                        <p:strVal val="visible"/>
                                      </p:to>
                                    </p:set>
                                    <p:anim calcmode="lin" valueType="num">
                                      <p:cBhvr>
                                        <p:cTn id="13" dur="500" fill="hold"/>
                                        <p:tgtEl>
                                          <p:spTgt spid="66"/>
                                        </p:tgtEl>
                                        <p:attrNameLst>
                                          <p:attrName>ppt_w</p:attrName>
                                        </p:attrNameLst>
                                      </p:cBhvr>
                                      <p:tavLst>
                                        <p:tav tm="0">
                                          <p:val>
                                            <p:fltVal val="0"/>
                                          </p:val>
                                        </p:tav>
                                        <p:tav tm="100000">
                                          <p:val>
                                            <p:strVal val="#ppt_w"/>
                                          </p:val>
                                        </p:tav>
                                      </p:tavLst>
                                    </p:anim>
                                    <p:anim calcmode="lin" valueType="num">
                                      <p:cBhvr>
                                        <p:cTn id="14" dur="500" fill="hold"/>
                                        <p:tgtEl>
                                          <p:spTgt spid="66"/>
                                        </p:tgtEl>
                                        <p:attrNameLst>
                                          <p:attrName>ppt_h</p:attrName>
                                        </p:attrNameLst>
                                      </p:cBhvr>
                                      <p:tavLst>
                                        <p:tav tm="0">
                                          <p:val>
                                            <p:fltVal val="0"/>
                                          </p:val>
                                        </p:tav>
                                        <p:tav tm="100000">
                                          <p:val>
                                            <p:strVal val="#ppt_h"/>
                                          </p:val>
                                        </p:tav>
                                      </p:tavLst>
                                    </p:anim>
                                    <p:animEffect transition="in" filter="fade">
                                      <p:cBhvr>
                                        <p:cTn id="15" dur="500"/>
                                        <p:tgtEl>
                                          <p:spTgt spid="66"/>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up)">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411554" y="862564"/>
            <a:ext cx="4320893" cy="566186"/>
            <a:chOff x="3498818" y="1460593"/>
            <a:chExt cx="5761190" cy="754915"/>
          </a:xfrm>
        </p:grpSpPr>
        <p:sp>
          <p:nvSpPr>
            <p:cNvPr id="13" name="矩形 12"/>
            <p:cNvSpPr/>
            <p:nvPr/>
          </p:nvSpPr>
          <p:spPr>
            <a:xfrm>
              <a:off x="3970741" y="1538400"/>
              <a:ext cx="4884242" cy="677108"/>
            </a:xfrm>
            <a:prstGeom prst="rect">
              <a:avLst/>
            </a:prstGeom>
          </p:spPr>
          <p:txBody>
            <a:bodyPr wrap="none">
              <a:spAutoFit/>
            </a:bodyPr>
            <a:lstStyle/>
            <a:p>
              <a:r>
                <a:rPr lang="zh-CN" altLang="en-US" sz="2700" b="1">
                  <a:solidFill>
                    <a:schemeClr val="accent1"/>
                  </a:solidFill>
                  <a:latin typeface="华文楷体" panose="02010600040101010101" pitchFamily="2" charset="-122"/>
                  <a:ea typeface="华文楷体" panose="02010600040101010101" pitchFamily="2" charset="-122"/>
                </a:rPr>
                <a:t>少代会期间的安排事宜</a:t>
              </a:r>
              <a:endParaRPr lang="zh-CN" altLang="en-US" sz="2700">
                <a:solidFill>
                  <a:schemeClr val="accent1"/>
                </a:solidFill>
              </a:endParaRPr>
            </a:p>
          </p:txBody>
        </p:sp>
        <p:grpSp>
          <p:nvGrpSpPr>
            <p:cNvPr id="25" name="组合 24"/>
            <p:cNvGrpSpPr/>
            <p:nvPr/>
          </p:nvGrpSpPr>
          <p:grpSpPr>
            <a:xfrm>
              <a:off x="3498818" y="1460593"/>
              <a:ext cx="5761190" cy="646331"/>
              <a:chOff x="1738591" y="1696552"/>
              <a:chExt cx="3891926" cy="436624"/>
            </a:xfrm>
          </p:grpSpPr>
          <p:pic>
            <p:nvPicPr>
              <p:cNvPr id="26" name="图片 2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72490" y="1696552"/>
                <a:ext cx="458027" cy="436624"/>
              </a:xfrm>
              <a:prstGeom prst="rect">
                <a:avLst/>
              </a:prstGeom>
            </p:spPr>
          </p:pic>
          <p:pic>
            <p:nvPicPr>
              <p:cNvPr id="28" name="图片 2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38591" y="1696552"/>
                <a:ext cx="458027" cy="436624"/>
              </a:xfrm>
              <a:prstGeom prst="rect">
                <a:avLst/>
              </a:prstGeom>
            </p:spPr>
          </p:pic>
        </p:grpSp>
      </p:grpSp>
      <p:sp>
        <p:nvSpPr>
          <p:cNvPr id="2" name="矩形 1"/>
          <p:cNvSpPr/>
          <p:nvPr/>
        </p:nvSpPr>
        <p:spPr>
          <a:xfrm>
            <a:off x="982290" y="1657350"/>
            <a:ext cx="7247309" cy="387798"/>
          </a:xfrm>
          <a:prstGeom prst="rect">
            <a:avLst/>
          </a:prstGeom>
          <a:ln>
            <a:solidFill>
              <a:schemeClr val="accent1"/>
            </a:solidFill>
          </a:ln>
        </p:spPr>
        <p:txBody>
          <a:bodyPr wrap="square">
            <a:spAutoFit/>
          </a:bodyPr>
          <a:lstStyle/>
          <a:p>
            <a:pPr>
              <a:lnSpc>
                <a:spcPct val="120000"/>
              </a:lnSpc>
            </a:pP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1</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、举办建队日主题集会活动。（</a:t>
            </a: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10</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月</a:t>
            </a: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11</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日早上）</a:t>
            </a:r>
          </a:p>
        </p:txBody>
      </p:sp>
      <p:sp>
        <p:nvSpPr>
          <p:cNvPr id="4" name="矩形 3"/>
          <p:cNvSpPr/>
          <p:nvPr/>
        </p:nvSpPr>
        <p:spPr>
          <a:xfrm>
            <a:off x="982291" y="2324499"/>
            <a:ext cx="7247310" cy="387798"/>
          </a:xfrm>
          <a:prstGeom prst="rect">
            <a:avLst/>
          </a:prstGeom>
          <a:ln>
            <a:solidFill>
              <a:schemeClr val="accent1"/>
            </a:solidFill>
          </a:ln>
        </p:spPr>
        <p:txBody>
          <a:bodyPr wrap="square">
            <a:spAutoFit/>
          </a:bodyPr>
          <a:lstStyle/>
          <a:p>
            <a:pPr>
              <a:lnSpc>
                <a:spcPct val="120000"/>
              </a:lnSpc>
            </a:pP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2</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、观看成长励志微电影</a:t>
            </a: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三克的梦想</a:t>
            </a: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a:t>
            </a: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10</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月份</a:t>
            </a: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11</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日下午快乐活动日）</a:t>
            </a:r>
          </a:p>
        </p:txBody>
      </p:sp>
      <p:sp>
        <p:nvSpPr>
          <p:cNvPr id="5" name="矩形 4"/>
          <p:cNvSpPr/>
          <p:nvPr/>
        </p:nvSpPr>
        <p:spPr>
          <a:xfrm>
            <a:off x="982291" y="2991648"/>
            <a:ext cx="7247310" cy="387798"/>
          </a:xfrm>
          <a:prstGeom prst="rect">
            <a:avLst/>
          </a:prstGeom>
          <a:ln>
            <a:solidFill>
              <a:schemeClr val="accent1"/>
            </a:solidFill>
          </a:ln>
        </p:spPr>
        <p:txBody>
          <a:bodyPr wrap="square">
            <a:spAutoFit/>
          </a:bodyPr>
          <a:lstStyle/>
          <a:p>
            <a:pPr>
              <a:lnSpc>
                <a:spcPct val="120000"/>
              </a:lnSpc>
            </a:pP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3</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、进行</a:t>
            </a: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少先队活动课程</a:t>
            </a: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的意见征询、提案征集、课程推广。</a:t>
            </a:r>
          </a:p>
        </p:txBody>
      </p:sp>
      <p:sp>
        <p:nvSpPr>
          <p:cNvPr id="190" name="矩形 189"/>
          <p:cNvSpPr/>
          <p:nvPr/>
        </p:nvSpPr>
        <p:spPr>
          <a:xfrm>
            <a:off x="982290" y="3658798"/>
            <a:ext cx="7247310" cy="387798"/>
          </a:xfrm>
          <a:prstGeom prst="rect">
            <a:avLst/>
          </a:prstGeom>
          <a:ln>
            <a:solidFill>
              <a:schemeClr val="accent1"/>
            </a:solidFill>
          </a:ln>
        </p:spPr>
        <p:txBody>
          <a:bodyPr wrap="square">
            <a:spAutoFit/>
          </a:bodyPr>
          <a:lstStyle/>
          <a:p>
            <a:pPr>
              <a:lnSpc>
                <a:spcPct val="120000"/>
              </a:lnSpc>
            </a:pPr>
            <a:r>
              <a:rPr lang="en-US" altLang="zh-CN" sz="1600">
                <a:solidFill>
                  <a:prstClr val="black">
                    <a:lumMod val="85000"/>
                    <a:lumOff val="15000"/>
                  </a:prstClr>
                </a:solidFill>
                <a:latin typeface="华文楷体" panose="02010600040101010101" pitchFamily="2" charset="-122"/>
                <a:ea typeface="华文楷体" panose="02010600040101010101" pitchFamily="2" charset="-122"/>
              </a:rPr>
              <a:t>4</a:t>
            </a:r>
            <a:r>
              <a:rPr lang="zh-CN" altLang="en-US" sz="1600">
                <a:solidFill>
                  <a:prstClr val="black">
                    <a:lumMod val="85000"/>
                    <a:lumOff val="15000"/>
                  </a:prstClr>
                </a:solidFill>
                <a:latin typeface="华文楷体" panose="02010600040101010101" pitchFamily="2" charset="-122"/>
                <a:ea typeface="华文楷体" panose="02010600040101010101" pitchFamily="2" charset="-122"/>
              </a:rPr>
              <a:t>、选举产生新一届的大队组织、中、小队组织，并进行授标志仪式。</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90"/>
                                        </p:tgtEl>
                                        <p:attrNameLst>
                                          <p:attrName>style.visibility</p:attrName>
                                        </p:attrNameLst>
                                      </p:cBhvr>
                                      <p:to>
                                        <p:strVal val="visible"/>
                                      </p:to>
                                    </p:set>
                                    <p:anim calcmode="lin" valueType="num">
                                      <p:cBhvr>
                                        <p:cTn id="28" dur="500" fill="hold"/>
                                        <p:tgtEl>
                                          <p:spTgt spid="190"/>
                                        </p:tgtEl>
                                        <p:attrNameLst>
                                          <p:attrName>ppt_w</p:attrName>
                                        </p:attrNameLst>
                                      </p:cBhvr>
                                      <p:tavLst>
                                        <p:tav tm="0">
                                          <p:val>
                                            <p:fltVal val="0"/>
                                          </p:val>
                                        </p:tav>
                                        <p:tav tm="100000">
                                          <p:val>
                                            <p:strVal val="#ppt_w"/>
                                          </p:val>
                                        </p:tav>
                                      </p:tavLst>
                                    </p:anim>
                                    <p:anim calcmode="lin" valueType="num">
                                      <p:cBhvr>
                                        <p:cTn id="29" dur="500" fill="hold"/>
                                        <p:tgtEl>
                                          <p:spTgt spid="190"/>
                                        </p:tgtEl>
                                        <p:attrNameLst>
                                          <p:attrName>ppt_h</p:attrName>
                                        </p:attrNameLst>
                                      </p:cBhvr>
                                      <p:tavLst>
                                        <p:tav tm="0">
                                          <p:val>
                                            <p:fltVal val="0"/>
                                          </p:val>
                                        </p:tav>
                                        <p:tav tm="100000">
                                          <p:val>
                                            <p:strVal val="#ppt_h"/>
                                          </p:val>
                                        </p:tav>
                                      </p:tavLst>
                                    </p:anim>
                                    <p:animEffect transition="in" filter="fade">
                                      <p:cBhvr>
                                        <p:cTn id="30" dur="500"/>
                                        <p:tgtEl>
                                          <p:spTgt spid="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19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176"/>
            <a:ext cx="9144000" cy="5151852"/>
          </a:xfrm>
          <a:prstGeom prst="rect">
            <a:avLst/>
          </a:prstGeom>
        </p:spPr>
      </p:pic>
      <p:pic>
        <p:nvPicPr>
          <p:cNvPr id="16" name="图片 1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3" y="-16044"/>
            <a:ext cx="7195457" cy="4519661"/>
          </a:xfrm>
          <a:prstGeom prst="rect">
            <a:avLst/>
          </a:prstGeom>
        </p:spPr>
      </p:pic>
      <p:pic>
        <p:nvPicPr>
          <p:cNvPr id="14" name="图片 13" descr="图片包含 轮廓&#10;&#10;描述已自动生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5089762" y="205013"/>
            <a:ext cx="4057930" cy="4358472"/>
          </a:xfrm>
          <a:prstGeom prst="rect">
            <a:avLst/>
          </a:prstGeom>
        </p:spPr>
      </p:pic>
      <p:pic>
        <p:nvPicPr>
          <p:cNvPr id="24" name="图片 2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517870"/>
            <a:ext cx="9144000" cy="658796"/>
          </a:xfrm>
          <a:prstGeom prst="rect">
            <a:avLst/>
          </a:prstGeom>
        </p:spPr>
      </p:pic>
      <p:pic>
        <p:nvPicPr>
          <p:cNvPr id="8" name="图片 7" descr="图片包含 物体&#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071237" y="1388895"/>
            <a:ext cx="1151412" cy="817073"/>
          </a:xfrm>
          <a:prstGeom prst="rect">
            <a:avLst/>
          </a:prstGeom>
        </p:spPr>
      </p:pic>
      <p:pic>
        <p:nvPicPr>
          <p:cNvPr id="10" name="图片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4911886" y="1042784"/>
            <a:ext cx="1073585" cy="1045662"/>
          </a:xfrm>
          <a:prstGeom prst="rect">
            <a:avLst/>
          </a:prstGeom>
        </p:spPr>
      </p:pic>
      <p:grpSp>
        <p:nvGrpSpPr>
          <p:cNvPr id="45" name="组合 44"/>
          <p:cNvGrpSpPr/>
          <p:nvPr/>
        </p:nvGrpSpPr>
        <p:grpSpPr>
          <a:xfrm>
            <a:off x="-153909" y="3490462"/>
            <a:ext cx="8296419" cy="1413907"/>
            <a:chOff x="1250941" y="4525170"/>
            <a:chExt cx="11061892" cy="1885209"/>
          </a:xfrm>
        </p:grpSpPr>
        <p:grpSp>
          <p:nvGrpSpPr>
            <p:cNvPr id="43" name="组合 42"/>
            <p:cNvGrpSpPr/>
            <p:nvPr/>
          </p:nvGrpSpPr>
          <p:grpSpPr>
            <a:xfrm>
              <a:off x="2700367" y="4525170"/>
              <a:ext cx="9612466" cy="1885209"/>
              <a:chOff x="888005" y="4195767"/>
              <a:chExt cx="9612466" cy="1885209"/>
            </a:xfrm>
          </p:grpSpPr>
          <p:pic>
            <p:nvPicPr>
              <p:cNvPr id="20" name="图片 19"/>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888005" y="4275591"/>
                <a:ext cx="6564964" cy="1754326"/>
              </a:xfrm>
              <a:prstGeom prst="rect">
                <a:avLst/>
              </a:prstGeom>
            </p:spPr>
          </p:pic>
          <p:pic>
            <p:nvPicPr>
              <p:cNvPr id="37" name="图片 36"/>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7422876" y="4195767"/>
                <a:ext cx="3077595" cy="1885209"/>
              </a:xfrm>
              <a:prstGeom prst="rect">
                <a:avLst/>
              </a:prstGeom>
            </p:spPr>
          </p:pic>
        </p:grpSp>
        <p:pic>
          <p:nvPicPr>
            <p:cNvPr id="44" name="图片 43"/>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flipH="1">
              <a:off x="1250941" y="4601734"/>
              <a:ext cx="1774080" cy="1761020"/>
            </a:xfrm>
            <a:prstGeom prst="rect">
              <a:avLst/>
            </a:prstGeom>
          </p:spPr>
        </p:pic>
      </p:grpSp>
      <p:grpSp>
        <p:nvGrpSpPr>
          <p:cNvPr id="34" name="组合 33"/>
          <p:cNvGrpSpPr/>
          <p:nvPr/>
        </p:nvGrpSpPr>
        <p:grpSpPr>
          <a:xfrm>
            <a:off x="4435363" y="2535732"/>
            <a:ext cx="2112419" cy="2638481"/>
            <a:chOff x="7760718" y="1758286"/>
            <a:chExt cx="4105090" cy="5127393"/>
          </a:xfrm>
        </p:grpSpPr>
        <p:pic>
          <p:nvPicPr>
            <p:cNvPr id="6" name="图片 5" descr="图片包含 服装&#10;&#10;描述已自动生成"/>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760718" y="1758286"/>
              <a:ext cx="2354175" cy="5102416"/>
            </a:xfrm>
            <a:prstGeom prst="rect">
              <a:avLst/>
            </a:prstGeom>
          </p:spPr>
        </p:pic>
        <p:pic>
          <p:nvPicPr>
            <p:cNvPr id="26" name="图片 25" descr="图片包含 玩具, 玩偶&#10;&#10;描述已自动生成"/>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9370919" y="2004469"/>
              <a:ext cx="2494889" cy="4881210"/>
            </a:xfrm>
            <a:prstGeom prst="rect">
              <a:avLst/>
            </a:prstGeom>
          </p:spPr>
        </p:pic>
      </p:grpSp>
      <p:pic>
        <p:nvPicPr>
          <p:cNvPr id="42" name="图片 41"/>
          <p:cNvPicPr>
            <a:picLocks noChangeAspect="1"/>
          </p:cNvPicPr>
          <p:nvPr/>
        </p:nvPicPr>
        <p:blipFill>
          <a:blip r:embed="rId14" cstate="email">
            <a:extLst>
              <a:ext uri="{28A0092B-C50C-407E-A947-70E740481C1C}">
                <a14:useLocalDpi xmlns:a14="http://schemas.microsoft.com/office/drawing/2010/main"/>
              </a:ext>
            </a:extLst>
          </a:blip>
          <a:srcRect r="-10547"/>
          <a:stretch>
            <a:fillRect/>
          </a:stretch>
        </p:blipFill>
        <p:spPr>
          <a:xfrm>
            <a:off x="7634603" y="2541562"/>
            <a:ext cx="1672082" cy="2670199"/>
          </a:xfrm>
          <a:prstGeom prst="rect">
            <a:avLst/>
          </a:prstGeom>
        </p:spPr>
      </p:pic>
      <p:pic>
        <p:nvPicPr>
          <p:cNvPr id="41" name="图片 40" descr="图片包含 植物, 鲜花&#10;&#10;描述已自动生成"/>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flipH="1">
            <a:off x="6001614" y="2571750"/>
            <a:ext cx="3117065" cy="2657891"/>
          </a:xfrm>
          <a:prstGeom prst="rect">
            <a:avLst/>
          </a:prstGeom>
        </p:spPr>
      </p:pic>
      <p:pic>
        <p:nvPicPr>
          <p:cNvPr id="22" name="图片 21"/>
          <p:cNvPicPr>
            <a:picLocks noChangeAspect="1"/>
          </p:cNvPicPr>
          <p:nvPr/>
        </p:nvPicPr>
        <p:blipFill>
          <a:blip r:embed="rId16" cstate="email">
            <a:extLst>
              <a:ext uri="{28A0092B-C50C-407E-A947-70E740481C1C}">
                <a14:useLocalDpi xmlns:a14="http://schemas.microsoft.com/office/drawing/2010/main"/>
              </a:ext>
            </a:extLst>
          </a:blip>
          <a:srcRect/>
          <a:stretch>
            <a:fillRect/>
          </a:stretch>
        </p:blipFill>
        <p:spPr>
          <a:xfrm>
            <a:off x="-41059" y="3106491"/>
            <a:ext cx="1664374" cy="2657891"/>
          </a:xfrm>
          <a:prstGeom prst="rect">
            <a:avLst/>
          </a:prstGeom>
        </p:spPr>
      </p:pic>
      <p:pic>
        <p:nvPicPr>
          <p:cNvPr id="12" name="图片 11" descr="图片包含 植物, 鲜花&#10;&#10;描述已自动生成"/>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3689557"/>
            <a:ext cx="2130463" cy="1447262"/>
          </a:xfrm>
          <a:prstGeom prst="rect">
            <a:avLst/>
          </a:prstGeom>
        </p:spPr>
      </p:pic>
      <p:sp>
        <p:nvSpPr>
          <p:cNvPr id="2" name="椭圆 1"/>
          <p:cNvSpPr/>
          <p:nvPr/>
        </p:nvSpPr>
        <p:spPr>
          <a:xfrm>
            <a:off x="1752600" y="971550"/>
            <a:ext cx="838200" cy="83820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474837" y="2051851"/>
            <a:ext cx="4495800" cy="830997"/>
          </a:xfrm>
          <a:prstGeom prst="rect">
            <a:avLst/>
          </a:prstGeom>
        </p:spPr>
        <p:txBody>
          <a:bodyPr wrap="square">
            <a:spAutoFit/>
          </a:bodyPr>
          <a:lstStyle/>
          <a:p>
            <a:pPr algn="ctr"/>
            <a:r>
              <a:rPr lang="zh-CN" altLang="en-US" sz="4800" dirty="0">
                <a:solidFill>
                  <a:schemeClr val="bg1"/>
                </a:solidFill>
                <a:latin typeface="黑体" panose="02010609060101010101" pitchFamily="49" charset="-122"/>
                <a:ea typeface="黑体" panose="02010609060101010101" pitchFamily="49" charset="-122"/>
              </a:rPr>
              <a:t>少年队知识</a:t>
            </a:r>
          </a:p>
        </p:txBody>
      </p:sp>
      <p:sp>
        <p:nvSpPr>
          <p:cNvPr id="29" name="矩形 28"/>
          <p:cNvSpPr/>
          <p:nvPr/>
        </p:nvSpPr>
        <p:spPr>
          <a:xfrm>
            <a:off x="1707352" y="936283"/>
            <a:ext cx="1015385" cy="830997"/>
          </a:xfrm>
          <a:prstGeom prst="rect">
            <a:avLst/>
          </a:prstGeom>
        </p:spPr>
        <p:txBody>
          <a:bodyPr wrap="square">
            <a:spAutoFit/>
          </a:bodyPr>
          <a:lstStyle/>
          <a:p>
            <a:pPr algn="ctr"/>
            <a:r>
              <a:rPr lang="en-US" altLang="zh-CN" sz="4800">
                <a:latin typeface="黑体" panose="02010609060101010101" pitchFamily="49" charset="-122"/>
                <a:ea typeface="黑体" panose="02010609060101010101" pitchFamily="49" charset="-122"/>
              </a:rPr>
              <a:t>02</a:t>
            </a:r>
            <a:endParaRPr lang="zh-CN" altLang="en-US" sz="4800">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FIRST_PUBLISH" val="1"/>
  <p:tag name="ISPRING_OUTPUT_FOLDER" val="F:\我图VIP设计PPT上传\10月份上传文件\340"/>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a="http://schemas.openxmlformats.org/drawingml/2006/main" name="第一PPT模板网-WWW.1PPT.COM">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1069</Words>
  <Application>Microsoft Office PowerPoint</Application>
  <PresentationFormat>全屏显示(16:9)</PresentationFormat>
  <Paragraphs>88</Paragraphs>
  <Slides>19</Slides>
  <Notes>6</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19</vt:i4>
      </vt:variant>
    </vt:vector>
  </HeadingPairs>
  <TitlesOfParts>
    <vt:vector size="32" baseType="lpstr">
      <vt:lpstr>Meiryo</vt:lpstr>
      <vt:lpstr>黑体</vt:lpstr>
      <vt:lpstr>华康楷体W5-A</vt:lpstr>
      <vt:lpstr>华文楷体</vt:lpstr>
      <vt:lpstr>宋体</vt:lpstr>
      <vt:lpstr>微软雅黑</vt:lpstr>
      <vt:lpstr>叶根友唐楷简</vt:lpstr>
      <vt:lpstr>Arial</vt:lpstr>
      <vt:lpstr>Arial Black</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2021-06-25T16:33:09Z</cp:lastPrinted>
  <dcterms:created xsi:type="dcterms:W3CDTF">2021-06-25T16:33:09Z</dcterms:created>
  <dcterms:modified xsi:type="dcterms:W3CDTF">2023-04-01T06:52:46Z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