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41"/>
  </p:notesMasterIdLst>
  <p:sldIdLst>
    <p:sldId id="299" r:id="rId3"/>
    <p:sldId id="257" r:id="rId4"/>
    <p:sldId id="258" r:id="rId5"/>
    <p:sldId id="261" r:id="rId6"/>
    <p:sldId id="259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62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63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300" r:id="rId40"/>
  </p:sldIdLst>
  <p:sldSz cx="12192000" cy="6858000"/>
  <p:notesSz cx="6858000" cy="9144000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106" d="100"/>
          <a:sy n="106" d="100"/>
        </p:scale>
        <p:origin x="768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BB537-76F5-4EFA-B4BC-658AEA5F76C0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9A612-B5D1-4177-92D2-46584411B8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6567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816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678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567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929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052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54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187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4038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7459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8509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104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5459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83360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8108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7771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5886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4379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9304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7803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9916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3434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185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2784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5397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6846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1696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1683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4537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8593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1106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1523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292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504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5219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1099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446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920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9A612-B5D1-4177-92D2-46584411B83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199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112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45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16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3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524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10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98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2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81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91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294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02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112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73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MH_SubTitle_1"/>
          <p:cNvSpPr txBox="1">
            <a:spLocks noChangeArrowheads="1"/>
          </p:cNvSpPr>
          <p:nvPr/>
        </p:nvSpPr>
        <p:spPr bwMode="auto">
          <a:xfrm>
            <a:off x="6744072" y="2101561"/>
            <a:ext cx="32956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>
              <a:lnSpc>
                <a:spcPct val="130000"/>
              </a:lnSpc>
            </a:pPr>
            <a:r>
              <a:rPr lang="zh-CN" altLang="en-US" sz="6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感谢有您</a:t>
            </a: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8920" y="797650"/>
            <a:ext cx="1668968" cy="618876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04112" y="786730"/>
            <a:ext cx="1668968" cy="618876"/>
          </a:xfrm>
          <a:prstGeom prst="rect">
            <a:avLst/>
          </a:prstGeom>
        </p:spPr>
      </p:pic>
      <p:sp>
        <p:nvSpPr>
          <p:cNvPr id="13" name="MH_SubTitle_1"/>
          <p:cNvSpPr txBox="1">
            <a:spLocks noChangeArrowheads="1"/>
          </p:cNvSpPr>
          <p:nvPr/>
        </p:nvSpPr>
        <p:spPr bwMode="auto">
          <a:xfrm>
            <a:off x="2369787" y="2083737"/>
            <a:ext cx="356806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>
              <a:lnSpc>
                <a:spcPct val="130000"/>
              </a:lnSpc>
            </a:pPr>
            <a:r>
              <a:rPr lang="zh-CN" altLang="en-US" sz="6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感恩在心</a:t>
            </a:r>
          </a:p>
        </p:txBody>
      </p:sp>
      <p:sp>
        <p:nvSpPr>
          <p:cNvPr id="12" name="矩形 11"/>
          <p:cNvSpPr/>
          <p:nvPr/>
        </p:nvSpPr>
        <p:spPr>
          <a:xfrm>
            <a:off x="-36752" y="5661248"/>
            <a:ext cx="12228752" cy="533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0724" y="2276723"/>
            <a:ext cx="5091657" cy="27185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86832">
            <a:off x="7538905" y="1749849"/>
            <a:ext cx="577129" cy="133815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037559" y="2924944"/>
            <a:ext cx="3877985" cy="14157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sz="4000" b="1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谈一谈</a:t>
            </a:r>
            <a:r>
              <a:rPr lang="zh-CN" altLang="zh-CN" sz="4000" b="1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：</a:t>
            </a:r>
            <a:endParaRPr lang="en-US" altLang="zh-CN" sz="4000" b="1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 algn="ctr"/>
            <a:r>
              <a:rPr lang="zh-CN" altLang="zh-CN" sz="320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我伟大的父（母）亲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105" y="1217367"/>
            <a:ext cx="6076946" cy="5760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5480" y="2686868"/>
            <a:ext cx="5018495" cy="290237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86832">
            <a:off x="3628690" y="2147980"/>
            <a:ext cx="530337" cy="122966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903793" y="3122391"/>
            <a:ext cx="41237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 </a:t>
            </a:r>
            <a:r>
              <a:rPr lang="zh-CN" altLang="zh-CN" sz="4000" b="1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算一算：</a:t>
            </a:r>
            <a:endParaRPr lang="en-US" altLang="zh-CN" sz="4000" b="1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r>
              <a:rPr lang="zh-CN" altLang="zh-CN" sz="24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成长过程中，父母对我们倾注了许许多多，接下来就让我们来算算我们的成长账。</a:t>
            </a:r>
            <a:endParaRPr lang="zh-CN" altLang="zh-CN">
              <a:solidFill>
                <a:srgbClr val="4BACC6">
                  <a:lumMod val="75000"/>
                </a:srgb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799" y="1564077"/>
            <a:ext cx="3402630" cy="40995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890" y="2379522"/>
            <a:ext cx="3835254" cy="292275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718711" y="2402926"/>
            <a:ext cx="502536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200" b="1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每日三餐需要的钱</a:t>
            </a:r>
            <a:r>
              <a:rPr lang="en-US" altLang="zh-CN" sz="2200" b="1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</a:t>
            </a:r>
            <a:r>
              <a:rPr lang="zh-CN" altLang="zh-CN" sz="2200" b="1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元？</a:t>
            </a:r>
            <a:endParaRPr lang="en-US" altLang="zh-CN" sz="2200" b="1">
              <a:solidFill>
                <a:srgbClr val="31859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22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一个月一般有</a:t>
            </a:r>
            <a:r>
              <a:rPr lang="en-US" altLang="zh-CN" sz="22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30</a:t>
            </a:r>
            <a:r>
              <a:rPr lang="zh-CN" altLang="zh-CN" sz="22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天</a:t>
            </a:r>
            <a:r>
              <a:rPr lang="en-US" altLang="zh-CN" sz="22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*12</a:t>
            </a:r>
            <a:r>
              <a:rPr lang="zh-CN" altLang="zh-CN" sz="22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个月</a:t>
            </a:r>
            <a:r>
              <a:rPr lang="en-US" altLang="zh-CN" sz="22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*19</a:t>
            </a:r>
            <a:r>
              <a:rPr lang="zh-CN" altLang="zh-CN" sz="22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</a:t>
            </a:r>
            <a:r>
              <a:rPr lang="en-US" altLang="zh-CN" sz="22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=</a:t>
            </a:r>
            <a:r>
              <a:rPr lang="zh-CN" altLang="zh-CN" sz="22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？</a:t>
            </a:r>
          </a:p>
          <a:p>
            <a:pPr>
              <a:lnSpc>
                <a:spcPct val="150000"/>
              </a:lnSpc>
            </a:pPr>
            <a:r>
              <a:rPr lang="zh-CN" altLang="zh-CN" sz="22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每月零花钱</a:t>
            </a:r>
            <a:r>
              <a:rPr lang="en-US" altLang="zh-CN" sz="22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</a:t>
            </a:r>
            <a:r>
              <a:rPr lang="zh-CN" altLang="zh-CN" sz="22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元</a:t>
            </a:r>
            <a:r>
              <a:rPr lang="en-US" altLang="zh-CN" sz="22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*12</a:t>
            </a:r>
            <a:r>
              <a:rPr lang="zh-CN" altLang="zh-CN" sz="22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个月</a:t>
            </a:r>
            <a:r>
              <a:rPr lang="en-US" altLang="zh-CN" sz="22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*19</a:t>
            </a:r>
            <a:r>
              <a:rPr lang="zh-CN" altLang="zh-CN" sz="22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</a:t>
            </a:r>
            <a:r>
              <a:rPr lang="en-US" altLang="zh-CN" sz="22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=</a:t>
            </a:r>
            <a:r>
              <a:rPr lang="zh-CN" altLang="zh-CN" sz="22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？</a:t>
            </a:r>
          </a:p>
          <a:p>
            <a:pPr>
              <a:lnSpc>
                <a:spcPct val="150000"/>
              </a:lnSpc>
            </a:pPr>
            <a:r>
              <a:rPr lang="zh-CN" altLang="zh-CN" sz="22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看病等</a:t>
            </a:r>
            <a:r>
              <a:rPr lang="en-US" altLang="zh-CN" sz="22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</a:t>
            </a:r>
            <a:r>
              <a:rPr lang="zh-CN" altLang="zh-CN" sz="22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元</a:t>
            </a:r>
          </a:p>
          <a:p>
            <a:pPr>
              <a:lnSpc>
                <a:spcPct val="150000"/>
              </a:lnSpc>
            </a:pPr>
            <a:r>
              <a:rPr lang="zh-CN" altLang="zh-CN" sz="22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外出游玩</a:t>
            </a:r>
            <a:r>
              <a:rPr lang="en-US" altLang="zh-CN" sz="22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</a:t>
            </a:r>
            <a:r>
              <a:rPr lang="zh-CN" altLang="zh-CN" sz="22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元</a:t>
            </a:r>
          </a:p>
          <a:p>
            <a:pPr>
              <a:lnSpc>
                <a:spcPct val="150000"/>
              </a:lnSpc>
            </a:pPr>
            <a:r>
              <a:rPr lang="zh-CN" altLang="zh-CN" sz="2200" b="1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合计</a:t>
            </a:r>
            <a:r>
              <a:rPr lang="en-US" altLang="zh-CN" sz="2200" b="1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=</a:t>
            </a:r>
            <a:r>
              <a:rPr lang="zh-CN" altLang="zh-CN" sz="2200" b="1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？元</a:t>
            </a:r>
          </a:p>
        </p:txBody>
      </p:sp>
      <p:sp>
        <p:nvSpPr>
          <p:cNvPr id="13" name="矩形 12"/>
          <p:cNvSpPr/>
          <p:nvPr/>
        </p:nvSpPr>
        <p:spPr>
          <a:xfrm>
            <a:off x="7650004" y="3184714"/>
            <a:ext cx="28480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物质方面的金钱也许有一天会还清的，但是父母为我们倾注的心血，我们即使用尽一生又怎么回报得</a:t>
            </a:r>
            <a:r>
              <a:rPr lang="zh-CN" altLang="en-US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完</a:t>
            </a:r>
            <a:r>
              <a:rPr lang="zh-CN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呢？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86832">
            <a:off x="8645020" y="2033240"/>
            <a:ext cx="497768" cy="1154151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441254" y="2294898"/>
            <a:ext cx="5227562" cy="3366349"/>
          </a:xfrm>
          <a:prstGeom prst="rect">
            <a:avLst/>
          </a:prstGeom>
          <a:noFill/>
          <a:ln>
            <a:solidFill>
              <a:srgbClr val="F2ABA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478991" y="3147223"/>
            <a:ext cx="45054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       </a:t>
            </a:r>
            <a:r>
              <a:rPr lang="zh-CN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让我们把父母为你做的事和你为父母做的事列举出来，作为砝码放在天平的两端，看看你的天平是否倾斜得太厉害？如果是，请你加重砝码</a:t>
            </a:r>
            <a:r>
              <a:rPr lang="zh-CN" altLang="en-US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zh-CN" altLang="zh-CN" sz="2000">
              <a:solidFill>
                <a:srgbClr val="4BACC6">
                  <a:lumMod val="75000"/>
                </a:srgb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36065" y="1052736"/>
            <a:ext cx="2236510" cy="9058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爱的天平</a:t>
            </a:r>
            <a:endParaRPr lang="zh-CN" altLang="zh-CN" sz="4000" b="1">
              <a:solidFill>
                <a:srgbClr val="4BACC6">
                  <a:lumMod val="75000"/>
                </a:srgb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680" y="1362314"/>
            <a:ext cx="4579561" cy="457956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1200" y="1215473"/>
            <a:ext cx="2004113" cy="74315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284" y="1215473"/>
            <a:ext cx="2004113" cy="743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059" y="2765043"/>
            <a:ext cx="5256584" cy="24693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86832">
            <a:off x="3801943" y="2208830"/>
            <a:ext cx="482686" cy="111918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969115" y="3002192"/>
            <a:ext cx="4392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4000" b="1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讨论：</a:t>
            </a:r>
            <a:endParaRPr lang="en-US" altLang="zh-CN" sz="4000" b="1">
              <a:solidFill>
                <a:srgbClr val="4BACC6">
                  <a:lumMod val="75000"/>
                </a:srgb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我在家里最经常对父母说的话是什么？</a:t>
            </a:r>
          </a:p>
          <a:p>
            <a:pPr algn="ctr">
              <a:lnSpc>
                <a:spcPct val="150000"/>
              </a:lnSpc>
            </a:pPr>
            <a:r>
              <a:rPr lang="zh-CN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父母经常对我说的话是什么？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4119" y="1734281"/>
            <a:ext cx="4099427" cy="40994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4395" y="2417786"/>
            <a:ext cx="5400600" cy="275220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86832">
            <a:off x="7558761" y="1977925"/>
            <a:ext cx="482686" cy="111918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587657" y="2717536"/>
            <a:ext cx="45140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议一议：</a:t>
            </a:r>
          </a:p>
          <a:p>
            <a:pPr algn="ctr">
              <a:lnSpc>
                <a:spcPct val="150000"/>
              </a:lnSpc>
            </a:pPr>
            <a:r>
              <a:rPr lang="zh-CN" altLang="en-US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父母为我们付出了那么多，我们又对父母怎么样呢？又为父母做过些什么呢？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984" y="1465856"/>
            <a:ext cx="5652016" cy="53578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845809" y="2310620"/>
            <a:ext cx="2701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你父母的生日分别是？</a:t>
            </a:r>
          </a:p>
        </p:txBody>
      </p:sp>
      <p:sp>
        <p:nvSpPr>
          <p:cNvPr id="33" name="矩形 32"/>
          <p:cNvSpPr/>
          <p:nvPr/>
        </p:nvSpPr>
        <p:spPr>
          <a:xfrm>
            <a:off x="1845809" y="2618397"/>
            <a:ext cx="2701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你父母的年龄分别是？</a:t>
            </a:r>
          </a:p>
        </p:txBody>
      </p:sp>
      <p:sp>
        <p:nvSpPr>
          <p:cNvPr id="34" name="矩形 33"/>
          <p:cNvSpPr/>
          <p:nvPr/>
        </p:nvSpPr>
        <p:spPr>
          <a:xfrm>
            <a:off x="1845809" y="2926174"/>
            <a:ext cx="2701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你父母的体重分别是？</a:t>
            </a:r>
          </a:p>
        </p:txBody>
      </p:sp>
      <p:sp>
        <p:nvSpPr>
          <p:cNvPr id="35" name="矩形 34"/>
          <p:cNvSpPr/>
          <p:nvPr/>
        </p:nvSpPr>
        <p:spPr>
          <a:xfrm>
            <a:off x="1845809" y="3233951"/>
            <a:ext cx="2701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你父母的身高分别是？</a:t>
            </a:r>
          </a:p>
        </p:txBody>
      </p:sp>
      <p:sp>
        <p:nvSpPr>
          <p:cNvPr id="36" name="矩形 35"/>
          <p:cNvSpPr/>
          <p:nvPr/>
        </p:nvSpPr>
        <p:spPr>
          <a:xfrm>
            <a:off x="1845808" y="3541728"/>
            <a:ext cx="32804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你父母分别穿什么码的鞋？</a:t>
            </a:r>
          </a:p>
        </p:txBody>
      </p:sp>
      <p:sp>
        <p:nvSpPr>
          <p:cNvPr id="37" name="矩形 36"/>
          <p:cNvSpPr/>
          <p:nvPr/>
        </p:nvSpPr>
        <p:spPr>
          <a:xfrm>
            <a:off x="1845809" y="3849505"/>
            <a:ext cx="2701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你父母最喜欢的颜色是？</a:t>
            </a:r>
          </a:p>
        </p:txBody>
      </p:sp>
      <p:sp>
        <p:nvSpPr>
          <p:cNvPr id="38" name="矩形 37"/>
          <p:cNvSpPr/>
          <p:nvPr/>
        </p:nvSpPr>
        <p:spPr>
          <a:xfrm>
            <a:off x="1845809" y="4157282"/>
            <a:ext cx="2701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你父母最爱吃的菜是？</a:t>
            </a:r>
          </a:p>
        </p:txBody>
      </p:sp>
      <p:sp>
        <p:nvSpPr>
          <p:cNvPr id="39" name="矩形 38"/>
          <p:cNvSpPr/>
          <p:nvPr/>
        </p:nvSpPr>
        <p:spPr>
          <a:xfrm>
            <a:off x="1845808" y="4465059"/>
            <a:ext cx="4341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你父母什么时候有了白发、有了皱纹？</a:t>
            </a:r>
          </a:p>
        </p:txBody>
      </p:sp>
      <p:sp>
        <p:nvSpPr>
          <p:cNvPr id="40" name="矩形 39"/>
          <p:cNvSpPr/>
          <p:nvPr/>
        </p:nvSpPr>
        <p:spPr>
          <a:xfrm>
            <a:off x="1845809" y="4772836"/>
            <a:ext cx="4920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你父母什么时候最开心？什么时候最难过？</a:t>
            </a:r>
          </a:p>
        </p:txBody>
      </p:sp>
      <p:sp>
        <p:nvSpPr>
          <p:cNvPr id="41" name="矩形 40"/>
          <p:cNvSpPr/>
          <p:nvPr/>
        </p:nvSpPr>
        <p:spPr>
          <a:xfrm>
            <a:off x="6662708" y="2310620"/>
            <a:ext cx="3473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你父母最大的愿望是什么？</a:t>
            </a:r>
          </a:p>
        </p:txBody>
      </p:sp>
      <p:sp>
        <p:nvSpPr>
          <p:cNvPr id="42" name="矩形 41"/>
          <p:cNvSpPr/>
          <p:nvPr/>
        </p:nvSpPr>
        <p:spPr>
          <a:xfrm>
            <a:off x="6662707" y="2618397"/>
            <a:ext cx="3859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你知道父亲节和母亲节是哪一天吗？</a:t>
            </a:r>
          </a:p>
        </p:txBody>
      </p:sp>
      <p:sp>
        <p:nvSpPr>
          <p:cNvPr id="43" name="矩形 42"/>
          <p:cNvSpPr/>
          <p:nvPr/>
        </p:nvSpPr>
        <p:spPr>
          <a:xfrm>
            <a:off x="6662708" y="2926174"/>
            <a:ext cx="2701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你给父母做过早餐吗？</a:t>
            </a:r>
          </a:p>
        </p:txBody>
      </p:sp>
      <p:sp>
        <p:nvSpPr>
          <p:cNvPr id="44" name="矩形 43"/>
          <p:cNvSpPr/>
          <p:nvPr/>
        </p:nvSpPr>
        <p:spPr>
          <a:xfrm>
            <a:off x="6662708" y="3233951"/>
            <a:ext cx="3473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你经常帮父母盛饭、捶背吗？</a:t>
            </a:r>
          </a:p>
        </p:txBody>
      </p:sp>
      <p:sp>
        <p:nvSpPr>
          <p:cNvPr id="45" name="矩形 44"/>
          <p:cNvSpPr/>
          <p:nvPr/>
        </p:nvSpPr>
        <p:spPr>
          <a:xfrm>
            <a:off x="6662707" y="3541728"/>
            <a:ext cx="32804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你给父母送过礼物吗？</a:t>
            </a:r>
          </a:p>
        </p:txBody>
      </p:sp>
      <p:sp>
        <p:nvSpPr>
          <p:cNvPr id="46" name="矩形 45"/>
          <p:cNvSpPr/>
          <p:nvPr/>
        </p:nvSpPr>
        <p:spPr>
          <a:xfrm>
            <a:off x="6662708" y="3849505"/>
            <a:ext cx="2701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你对父母说过谢谢吗？</a:t>
            </a:r>
          </a:p>
        </p:txBody>
      </p:sp>
      <p:sp>
        <p:nvSpPr>
          <p:cNvPr id="47" name="矩形 46"/>
          <p:cNvSpPr/>
          <p:nvPr/>
        </p:nvSpPr>
        <p:spPr>
          <a:xfrm>
            <a:off x="6662708" y="4157282"/>
            <a:ext cx="2701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你和同学比吃比穿吗？</a:t>
            </a:r>
          </a:p>
        </p:txBody>
      </p:sp>
      <p:sp>
        <p:nvSpPr>
          <p:cNvPr id="48" name="矩形 47"/>
          <p:cNvSpPr/>
          <p:nvPr/>
        </p:nvSpPr>
        <p:spPr>
          <a:xfrm>
            <a:off x="6662707" y="4465059"/>
            <a:ext cx="4341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你斥骂、埋怨、讥讽过你的父母吗？</a:t>
            </a:r>
          </a:p>
        </p:txBody>
      </p:sp>
      <p:sp>
        <p:nvSpPr>
          <p:cNvPr id="49" name="矩形 48"/>
          <p:cNvSpPr/>
          <p:nvPr/>
        </p:nvSpPr>
        <p:spPr>
          <a:xfrm>
            <a:off x="6662708" y="4772836"/>
            <a:ext cx="14472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……</a:t>
            </a:r>
            <a:endParaRPr lang="zh-CN" altLang="zh-CN">
              <a:solidFill>
                <a:srgbClr val="31859C"/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6332" y="840277"/>
            <a:ext cx="1934947" cy="1902011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4" y="4842005"/>
            <a:ext cx="1257370" cy="1404509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0866" y="1614584"/>
            <a:ext cx="415036" cy="346623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7606" y="5425487"/>
            <a:ext cx="415036" cy="346623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8630" y="3675358"/>
            <a:ext cx="415036" cy="346623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7048" y="1119973"/>
            <a:ext cx="415036" cy="3466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984527" y="1700808"/>
            <a:ext cx="49309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       </a:t>
            </a:r>
            <a:r>
              <a:rPr lang="zh-CN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在我们的成长中，爸爸妈妈付出的心血，我们有想过多少？感受过多少？回报过多少呢？有些同学把父母的爱看成是理所当然的。更有甚者，面对父母是居高临下，盛气凌人；是埋怨，责难，是一次次让父母失望、伤心！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6406" y="2276872"/>
            <a:ext cx="4195035" cy="38452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544" y="2410032"/>
            <a:ext cx="4897300" cy="267515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86832">
            <a:off x="4191632" y="1815032"/>
            <a:ext cx="513229" cy="118999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573667" y="2606644"/>
            <a:ext cx="371075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 </a:t>
            </a:r>
            <a:r>
              <a:rPr lang="zh-CN" altLang="en-US" sz="4000" b="1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谈一谈</a:t>
            </a:r>
            <a:r>
              <a:rPr lang="zh-CN" altLang="zh-CN" sz="4000" b="1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：</a:t>
            </a:r>
            <a:endParaRPr lang="en-US" altLang="zh-CN" sz="4000" b="1">
              <a:solidFill>
                <a:srgbClr val="4BACC6">
                  <a:lumMod val="75000"/>
                </a:srgb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24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你今后打算用实际行动为父母做些什么呢？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450" y="1412776"/>
            <a:ext cx="4639925" cy="4639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975086" y="1119005"/>
            <a:ext cx="6817892" cy="7431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3200" b="1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知道“</a:t>
            </a:r>
            <a:r>
              <a:rPr lang="en-US" altLang="zh-CN" sz="3200" b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Family</a:t>
            </a:r>
            <a:r>
              <a:rPr lang="zh-CN" altLang="zh-CN" sz="3200" b="1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”这个单词的含义吗？</a:t>
            </a:r>
          </a:p>
        </p:txBody>
      </p:sp>
      <p:sp>
        <p:nvSpPr>
          <p:cNvPr id="10" name="矩形 9"/>
          <p:cNvSpPr/>
          <p:nvPr/>
        </p:nvSpPr>
        <p:spPr>
          <a:xfrm>
            <a:off x="2747552" y="2858651"/>
            <a:ext cx="28612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爸爸</a:t>
            </a:r>
            <a:r>
              <a:rPr lang="en-US" altLang="zh-CN" sz="28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  </a:t>
            </a:r>
            <a:r>
              <a:rPr lang="en-US" altLang="zh-CN" sz="2800" b="1">
                <a:solidFill>
                  <a:srgbClr val="2C8D37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F</a:t>
            </a:r>
            <a:r>
              <a:rPr lang="en-US" altLang="zh-CN" sz="28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 ather</a:t>
            </a:r>
            <a:endParaRPr lang="zh-CN" altLang="zh-CN" sz="2800">
              <a:solidFill>
                <a:srgbClr val="4BACC6">
                  <a:lumMod val="75000"/>
                </a:srgb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zh-CN" altLang="zh-CN" sz="28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和</a:t>
            </a:r>
            <a:r>
              <a:rPr lang="en-US" altLang="zh-CN" sz="28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      </a:t>
            </a:r>
            <a:r>
              <a:rPr lang="en-US" altLang="zh-CN" sz="2800" b="1">
                <a:solidFill>
                  <a:srgbClr val="2C8D37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A</a:t>
            </a:r>
            <a:r>
              <a:rPr lang="en-US" altLang="zh-CN" sz="28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 nd</a:t>
            </a:r>
            <a:endParaRPr lang="zh-CN" altLang="zh-CN" sz="2800">
              <a:solidFill>
                <a:srgbClr val="4BACC6">
                  <a:lumMod val="75000"/>
                </a:srgb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zh-CN" altLang="zh-CN" sz="28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妈妈</a:t>
            </a:r>
            <a:r>
              <a:rPr lang="en-US" altLang="zh-CN" sz="28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  </a:t>
            </a:r>
            <a:r>
              <a:rPr lang="en-US" altLang="zh-CN" sz="2800" b="1">
                <a:solidFill>
                  <a:srgbClr val="2C8D37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M</a:t>
            </a:r>
            <a:r>
              <a:rPr lang="en-US" altLang="zh-CN" sz="28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 other</a:t>
            </a:r>
            <a:endParaRPr lang="zh-CN" altLang="zh-CN" sz="2800">
              <a:solidFill>
                <a:srgbClr val="4BACC6">
                  <a:lumMod val="75000"/>
                </a:srgb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zh-CN" altLang="zh-CN" sz="28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我</a:t>
            </a:r>
            <a:r>
              <a:rPr lang="en-US" altLang="zh-CN" sz="28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      </a:t>
            </a:r>
            <a:r>
              <a:rPr lang="en-US" altLang="zh-CN" sz="2800" b="1">
                <a:solidFill>
                  <a:srgbClr val="2C8D37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I    </a:t>
            </a:r>
            <a:endParaRPr lang="zh-CN" altLang="zh-CN" sz="2800" b="1">
              <a:solidFill>
                <a:srgbClr val="2C8D37"/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zh-CN" altLang="zh-CN" sz="28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爱</a:t>
            </a:r>
            <a:r>
              <a:rPr lang="en-US" altLang="zh-CN" sz="28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      </a:t>
            </a:r>
            <a:r>
              <a:rPr lang="en-US" altLang="zh-CN" sz="2800" b="1">
                <a:solidFill>
                  <a:srgbClr val="2C8D37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L  </a:t>
            </a:r>
            <a:r>
              <a:rPr lang="en-US" altLang="zh-CN" sz="2800" err="1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ove</a:t>
            </a:r>
            <a:endParaRPr lang="zh-CN" altLang="zh-CN" sz="2800">
              <a:solidFill>
                <a:srgbClr val="4BACC6">
                  <a:lumMod val="75000"/>
                </a:srgb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zh-CN" altLang="zh-CN" sz="28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你们</a:t>
            </a:r>
            <a:r>
              <a:rPr lang="en-US" altLang="zh-CN" sz="28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  </a:t>
            </a:r>
            <a:r>
              <a:rPr lang="en-US" altLang="zh-CN" sz="2800" b="1">
                <a:solidFill>
                  <a:srgbClr val="2C8D37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Y</a:t>
            </a:r>
            <a:r>
              <a:rPr lang="en-US" altLang="zh-CN" sz="28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  ou</a:t>
            </a:r>
            <a:endParaRPr lang="zh-CN" altLang="zh-CN" sz="2000">
              <a:solidFill>
                <a:srgbClr val="4BACC6">
                  <a:lumMod val="75000"/>
                </a:srgb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4032" y="2432481"/>
            <a:ext cx="3845165" cy="32010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MH_SubTitle_1"/>
          <p:cNvSpPr txBox="1">
            <a:spLocks noChangeArrowheads="1"/>
          </p:cNvSpPr>
          <p:nvPr/>
        </p:nvSpPr>
        <p:spPr bwMode="auto">
          <a:xfrm>
            <a:off x="4470757" y="3114447"/>
            <a:ext cx="32956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>
              <a:lnSpc>
                <a:spcPct val="130000"/>
              </a:lnSpc>
            </a:pPr>
            <a:r>
              <a:rPr lang="en-US" altLang="zh-CN" sz="2800" b="1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sz="2800" b="1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感恩老师</a:t>
            </a:r>
          </a:p>
        </p:txBody>
      </p:sp>
      <p:sp>
        <p:nvSpPr>
          <p:cNvPr id="35" name="矩形 34"/>
          <p:cNvSpPr/>
          <p:nvPr/>
        </p:nvSpPr>
        <p:spPr>
          <a:xfrm>
            <a:off x="8638662" y="3131723"/>
            <a:ext cx="2170787" cy="5979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lnSpc>
                <a:spcPct val="130000"/>
              </a:lnSpc>
            </a:pPr>
            <a:r>
              <a:rPr lang="en-US" altLang="zh-CN" sz="2800" b="1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sz="2800" b="1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感恩同学</a:t>
            </a: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8920" y="797650"/>
            <a:ext cx="1668968" cy="618876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04112" y="786730"/>
            <a:ext cx="1668968" cy="618876"/>
          </a:xfrm>
          <a:prstGeom prst="rect">
            <a:avLst/>
          </a:prstGeom>
        </p:spPr>
      </p:pic>
      <p:sp>
        <p:nvSpPr>
          <p:cNvPr id="45" name="MH_SubTitle_1"/>
          <p:cNvSpPr txBox="1">
            <a:spLocks noChangeArrowheads="1"/>
          </p:cNvSpPr>
          <p:nvPr/>
        </p:nvSpPr>
        <p:spPr bwMode="auto">
          <a:xfrm>
            <a:off x="4456534" y="624363"/>
            <a:ext cx="32956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>
              <a:lnSpc>
                <a:spcPct val="130000"/>
              </a:lnSpc>
            </a:pPr>
            <a:r>
              <a:rPr lang="zh-CN" altLang="en-US" sz="4400" b="1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  <p:cxnSp>
        <p:nvCxnSpPr>
          <p:cNvPr id="47" name="直接连接符 46"/>
          <p:cNvCxnSpPr/>
          <p:nvPr/>
        </p:nvCxnSpPr>
        <p:spPr>
          <a:xfrm>
            <a:off x="1206484" y="4234567"/>
            <a:ext cx="2719621" cy="0"/>
          </a:xfrm>
          <a:prstGeom prst="line">
            <a:avLst/>
          </a:prstGeom>
          <a:ln w="28575">
            <a:solidFill>
              <a:srgbClr val="F2ABA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4773294" y="4234567"/>
            <a:ext cx="2764303" cy="0"/>
          </a:xfrm>
          <a:prstGeom prst="line">
            <a:avLst/>
          </a:prstGeom>
          <a:ln w="28575">
            <a:solidFill>
              <a:srgbClr val="F2ABA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8301686" y="4207279"/>
            <a:ext cx="2902797" cy="0"/>
          </a:xfrm>
          <a:prstGeom prst="line">
            <a:avLst/>
          </a:prstGeom>
          <a:ln w="28575">
            <a:solidFill>
              <a:srgbClr val="F2ABA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H_SubTitle_1"/>
          <p:cNvSpPr txBox="1">
            <a:spLocks noChangeArrowheads="1"/>
          </p:cNvSpPr>
          <p:nvPr/>
        </p:nvSpPr>
        <p:spPr bwMode="auto">
          <a:xfrm>
            <a:off x="1131959" y="3086814"/>
            <a:ext cx="2904751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>
              <a:lnSpc>
                <a:spcPct val="130000"/>
              </a:lnSpc>
            </a:pPr>
            <a:r>
              <a:rPr lang="en-US" altLang="zh-CN" sz="2800" b="1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sz="2800" b="1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感恩父母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06484" y="1916832"/>
            <a:ext cx="1433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F5F4F4"/>
                </a:solidFill>
              </a:rPr>
              <a:t>https://www.ypppt.com/</a:t>
            </a:r>
            <a:endParaRPr lang="zh-CN" altLang="en-US" sz="800" dirty="0">
              <a:solidFill>
                <a:srgbClr val="F5F4F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45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14650" y="1484784"/>
            <a:ext cx="6362700" cy="44386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" name="矩形 4"/>
          <p:cNvSpPr/>
          <p:nvPr/>
        </p:nvSpPr>
        <p:spPr>
          <a:xfrm>
            <a:off x="4653513" y="2771832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dirty="0">
                <a:solidFill>
                  <a:srgbClr val="608C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感恩老师</a:t>
            </a:r>
          </a:p>
        </p:txBody>
      </p:sp>
      <p:sp>
        <p:nvSpPr>
          <p:cNvPr id="6" name="矩形 5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0311" y="825977"/>
            <a:ext cx="1939369" cy="1945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7918" y="2002282"/>
            <a:ext cx="5154907" cy="356557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86832">
            <a:off x="3955605" y="1288570"/>
            <a:ext cx="615626" cy="142742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403658" y="2600130"/>
            <a:ext cx="374947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猜一猜</a:t>
            </a:r>
            <a:endParaRPr lang="en-US" altLang="zh-CN" sz="3600" b="1">
              <a:solidFill>
                <a:srgbClr val="4BACC6">
                  <a:lumMod val="75000"/>
                </a:srgb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zh-CN" altLang="zh-CN" sz="2000" b="1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游戏规则：</a:t>
            </a:r>
          </a:p>
          <a:p>
            <a:r>
              <a:rPr lang="en-US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       </a:t>
            </a:r>
            <a:r>
              <a:rPr lang="zh-CN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同学上台表演</a:t>
            </a:r>
            <a:r>
              <a:rPr lang="zh-CN" altLang="en-US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r>
              <a:rPr lang="zh-CN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做出一个动作，或者说出一句话</a:t>
            </a:r>
            <a:r>
              <a:rPr lang="zh-CN" altLang="en-US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r>
              <a:rPr lang="zh-CN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让大家来猜一猜他（她）扮演的是哪位老师</a:t>
            </a:r>
            <a:r>
              <a:rPr lang="zh-CN" altLang="en-US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r>
              <a:rPr lang="zh-CN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看看谁表演的最形象</a:t>
            </a:r>
            <a:r>
              <a:rPr lang="zh-CN" altLang="en-US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zh-CN" altLang="zh-CN" sz="2000">
              <a:solidFill>
                <a:srgbClr val="4BACC6">
                  <a:lumMod val="75000"/>
                </a:srgb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804" y="1340768"/>
            <a:ext cx="4710707" cy="470351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96" y="1515839"/>
            <a:ext cx="4405321" cy="439791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400102" y="2181101"/>
            <a:ext cx="436665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上联：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zh-CN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一支粉笔两袖清风，</a:t>
            </a:r>
            <a:endParaRPr lang="en-US" altLang="zh-CN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zh-CN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三尺讲台四季晴雨，</a:t>
            </a:r>
            <a:endParaRPr lang="en-US" altLang="zh-CN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zh-CN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加上五脏六腑七嘴八舌九思十想，</a:t>
            </a:r>
            <a:endParaRPr lang="en-US" altLang="zh-CN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zh-CN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教必有方滴滴汗水诚滋桃李满天下；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837" y="1340768"/>
            <a:ext cx="4710707" cy="47035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529" y="1515839"/>
            <a:ext cx="4405321" cy="439791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539135" y="2181101"/>
            <a:ext cx="4366656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下联：</a:t>
            </a:r>
          </a:p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十卷诗赋九章勾股，</a:t>
            </a:r>
            <a:endParaRPr lang="en-US" altLang="zh-CN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八索文思七纬地理，</a:t>
            </a:r>
            <a:endParaRPr lang="en-US" altLang="zh-CN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连同六艺五书四经三字两雅一心，</a:t>
            </a:r>
            <a:endParaRPr lang="en-US" altLang="zh-CN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诲人不倦点点心血勤育英才泽神州。</a:t>
            </a:r>
          </a:p>
          <a:p>
            <a:pPr algn="ctr">
              <a:lnSpc>
                <a:spcPct val="150000"/>
              </a:lnSpc>
            </a:pPr>
            <a:endParaRPr lang="zh-CN" altLang="zh-CN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329351" y="2973435"/>
            <a:ext cx="5976664" cy="2063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2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老师是伟人培育者</a:t>
            </a:r>
            <a:r>
              <a:rPr lang="zh-CN" altLang="en-US" sz="22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r>
              <a:rPr lang="zh-CN" altLang="zh-CN" sz="22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老师是知识渊博者</a:t>
            </a:r>
          </a:p>
          <a:p>
            <a:pPr>
              <a:lnSpc>
                <a:spcPct val="150000"/>
              </a:lnSpc>
            </a:pPr>
            <a:r>
              <a:rPr lang="zh-CN" altLang="zh-CN" sz="22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老师是人生引路者</a:t>
            </a:r>
            <a:r>
              <a:rPr lang="zh-CN" altLang="en-US" sz="22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r>
              <a:rPr lang="zh-CN" altLang="zh-CN" sz="22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老师是心灵塑造者</a:t>
            </a:r>
          </a:p>
          <a:p>
            <a:pPr>
              <a:lnSpc>
                <a:spcPct val="150000"/>
              </a:lnSpc>
            </a:pPr>
            <a:r>
              <a:rPr lang="zh-CN" altLang="zh-CN" sz="22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老师是品德示范者</a:t>
            </a:r>
            <a:r>
              <a:rPr lang="zh-CN" altLang="en-US" sz="22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r>
              <a:rPr lang="zh-CN" altLang="zh-CN" sz="22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老师是无悔奉献者</a:t>
            </a:r>
          </a:p>
          <a:p>
            <a:pPr>
              <a:lnSpc>
                <a:spcPct val="150000"/>
              </a:lnSpc>
            </a:pPr>
            <a:r>
              <a:rPr lang="zh-CN" altLang="zh-CN" sz="22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老师是爱的传播者</a:t>
            </a:r>
            <a:r>
              <a:rPr lang="zh-CN" altLang="en-US" sz="22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r>
              <a:rPr lang="zh-CN" altLang="zh-CN" sz="22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老师是甘为平凡者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448" y="2420888"/>
            <a:ext cx="3600400" cy="3509772"/>
          </a:xfrm>
          <a:prstGeom prst="rect">
            <a:avLst/>
          </a:prstGeom>
        </p:spPr>
      </p:pic>
      <p:sp>
        <p:nvSpPr>
          <p:cNvPr id="10" name="MH_SubTitle_1"/>
          <p:cNvSpPr txBox="1">
            <a:spLocks noChangeArrowheads="1"/>
          </p:cNvSpPr>
          <p:nvPr/>
        </p:nvSpPr>
        <p:spPr bwMode="auto">
          <a:xfrm>
            <a:off x="4145726" y="1141693"/>
            <a:ext cx="4038507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>
              <a:lnSpc>
                <a:spcPct val="130000"/>
              </a:lnSpc>
            </a:pPr>
            <a:r>
              <a:rPr lang="zh-CN" altLang="en-US" sz="2800" b="1" dirty="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尊敬老师的</a:t>
            </a:r>
            <a:r>
              <a:rPr lang="en-US" altLang="zh-CN" sz="2800" b="1" dirty="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800" b="1" dirty="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个理由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4580290" y="2289074"/>
            <a:ext cx="3315910" cy="0"/>
          </a:xfrm>
          <a:prstGeom prst="line">
            <a:avLst/>
          </a:prstGeom>
          <a:ln w="28575">
            <a:solidFill>
              <a:srgbClr val="F2ABA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246734" y="2842168"/>
            <a:ext cx="52636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       </a:t>
            </a:r>
            <a:r>
              <a:rPr lang="zh-CN" altLang="zh-CN" sz="22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老师，是慈母，是严父，在他们的教育下，我们长出了丰满的翅膀，在祖国的蓝天翱翔。无论我们走的多远，耳畔总有他们的教导在回响</a:t>
            </a:r>
            <a:r>
              <a:rPr lang="en-US" altLang="zh-CN" sz="22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……</a:t>
            </a:r>
            <a:endParaRPr lang="zh-CN" altLang="zh-CN" sz="2200" dirty="0">
              <a:solidFill>
                <a:srgbClr val="4BACC6">
                  <a:lumMod val="75000"/>
                </a:srgb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546" y="1894852"/>
            <a:ext cx="4327729" cy="4520073"/>
          </a:xfrm>
          <a:prstGeom prst="rect">
            <a:avLst/>
          </a:prstGeom>
        </p:spPr>
      </p:pic>
      <p:sp>
        <p:nvSpPr>
          <p:cNvPr id="11" name="MH_SubTitle_1"/>
          <p:cNvSpPr txBox="1">
            <a:spLocks noChangeArrowheads="1"/>
          </p:cNvSpPr>
          <p:nvPr/>
        </p:nvSpPr>
        <p:spPr bwMode="auto">
          <a:xfrm>
            <a:off x="4131217" y="933629"/>
            <a:ext cx="4038507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>
              <a:lnSpc>
                <a:spcPct val="130000"/>
              </a:lnSpc>
            </a:pPr>
            <a:r>
              <a:rPr lang="zh-CN" altLang="en-US" sz="2800" b="1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感恩老师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4637978" y="1951418"/>
            <a:ext cx="3315910" cy="0"/>
          </a:xfrm>
          <a:prstGeom prst="line">
            <a:avLst/>
          </a:prstGeom>
          <a:ln w="28575">
            <a:solidFill>
              <a:srgbClr val="F2ABA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904" y="2410032"/>
            <a:ext cx="4700614" cy="24693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86832">
            <a:off x="3875814" y="1942415"/>
            <a:ext cx="521378" cy="120889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063552" y="2708920"/>
            <a:ext cx="4392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 </a:t>
            </a:r>
            <a:r>
              <a:rPr lang="zh-CN" altLang="en-US" sz="4800" b="1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谈一谈</a:t>
            </a:r>
            <a:r>
              <a:rPr lang="zh-CN" altLang="zh-CN" sz="4800" b="1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：</a:t>
            </a:r>
            <a:endParaRPr lang="en-US" altLang="zh-CN" sz="4000" b="1">
              <a:solidFill>
                <a:srgbClr val="4BACC6">
                  <a:lumMod val="75000"/>
                </a:srgb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zh-CN" sz="24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你最想感恩你的哪位老师？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3142" y="1532353"/>
            <a:ext cx="4672825" cy="4672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807968" y="2920071"/>
            <a:ext cx="52972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1.</a:t>
            </a:r>
            <a:r>
              <a:rPr lang="zh-CN" altLang="zh-CN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用优异的成绩回报老师</a:t>
            </a:r>
            <a:r>
              <a:rPr lang="zh-CN" altLang="en-US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；</a:t>
            </a:r>
            <a:endParaRPr lang="zh-CN" altLang="zh-CN">
              <a:solidFill>
                <a:srgbClr val="31859C"/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2.</a:t>
            </a:r>
            <a:r>
              <a:rPr lang="zh-CN" altLang="zh-CN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用实际行动来回报老师，帮老师做力所能及的事</a:t>
            </a:r>
            <a:r>
              <a:rPr lang="zh-CN" altLang="en-US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；</a:t>
            </a:r>
            <a:endParaRPr lang="zh-CN" altLang="zh-CN">
              <a:solidFill>
                <a:srgbClr val="31859C"/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3.</a:t>
            </a:r>
            <a:r>
              <a:rPr lang="zh-CN" altLang="zh-CN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管好自己不让老师担心</a:t>
            </a:r>
            <a:r>
              <a:rPr lang="zh-CN" altLang="en-US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zh-CN" altLang="zh-CN">
              <a:solidFill>
                <a:srgbClr val="31859C"/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07968" y="1768714"/>
            <a:ext cx="4392488" cy="74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200" b="1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怎么感谢老师？</a:t>
            </a:r>
            <a:endParaRPr lang="zh-CN" altLang="zh-CN" sz="1400" b="1">
              <a:solidFill>
                <a:srgbClr val="4BACC6">
                  <a:lumMod val="75000"/>
                </a:srgb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4907" y="2140290"/>
            <a:ext cx="4228518" cy="38048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4806882" y="2002318"/>
            <a:ext cx="2719621" cy="0"/>
          </a:xfrm>
          <a:prstGeom prst="line">
            <a:avLst/>
          </a:prstGeom>
          <a:ln w="28575">
            <a:solidFill>
              <a:srgbClr val="F2ABA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253621" y="880822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教师礼赞</a:t>
            </a:r>
          </a:p>
        </p:txBody>
      </p:sp>
      <p:sp>
        <p:nvSpPr>
          <p:cNvPr id="13" name="矩形 12"/>
          <p:cNvSpPr/>
          <p:nvPr/>
        </p:nvSpPr>
        <p:spPr>
          <a:xfrm>
            <a:off x="1685960" y="2577905"/>
            <a:ext cx="4685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多少年季节轮回，多少个春夏秋冬，</a:t>
            </a:r>
          </a:p>
          <a:p>
            <a:r>
              <a:rPr lang="zh-CN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你是红烛燃烧着亮丽的生命，</a:t>
            </a:r>
          </a:p>
          <a:p>
            <a:r>
              <a:rPr lang="zh-CN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奉献几多血和汗，不求青史留英名，</a:t>
            </a:r>
          </a:p>
          <a:p>
            <a:r>
              <a:rPr lang="zh-CN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你用真情传播着智慧的火种。</a:t>
            </a:r>
          </a:p>
          <a:p>
            <a:r>
              <a:rPr lang="zh-CN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就像那春蚕献出一生的忠诚，</a:t>
            </a:r>
          </a:p>
          <a:p>
            <a:r>
              <a:rPr lang="zh-CN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就像那冬梅吟唱着早春的歌声。</a:t>
            </a:r>
          </a:p>
        </p:txBody>
      </p:sp>
      <p:sp>
        <p:nvSpPr>
          <p:cNvPr id="14" name="矩形 13"/>
          <p:cNvSpPr/>
          <p:nvPr/>
        </p:nvSpPr>
        <p:spPr>
          <a:xfrm>
            <a:off x="6600056" y="2577905"/>
            <a:ext cx="4685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多少个不眠之夜，多少次灯光长明，</a:t>
            </a:r>
          </a:p>
          <a:p>
            <a:r>
              <a:rPr lang="zh-CN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你在漫漫的长夜里有伏案的身影，</a:t>
            </a:r>
          </a:p>
          <a:p>
            <a:r>
              <a:rPr lang="zh-CN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青丝之间添华发，三尺讲台荡笑声，</a:t>
            </a:r>
          </a:p>
          <a:p>
            <a:r>
              <a:rPr lang="zh-CN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你用友爱缩短着心与心的路程。</a:t>
            </a:r>
          </a:p>
          <a:p>
            <a:r>
              <a:rPr lang="zh-CN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你是那阳光融化冷漠的冰雪，</a:t>
            </a:r>
          </a:p>
          <a:p>
            <a:r>
              <a:rPr lang="zh-CN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你是那向导引人走出科学的迷宫。</a:t>
            </a:r>
          </a:p>
        </p:txBody>
      </p:sp>
      <p:sp>
        <p:nvSpPr>
          <p:cNvPr id="15" name="矩形 14"/>
          <p:cNvSpPr/>
          <p:nvPr/>
        </p:nvSpPr>
        <p:spPr>
          <a:xfrm>
            <a:off x="3074099" y="4762734"/>
            <a:ext cx="6367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啊，辛勤的园丁！</a:t>
            </a:r>
          </a:p>
          <a:p>
            <a:r>
              <a:rPr lang="zh-CN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桃李芬芳是你的欢乐，默默奉献无私的心灵！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14650" y="1484784"/>
            <a:ext cx="6362700" cy="44386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" name="矩形 4"/>
          <p:cNvSpPr/>
          <p:nvPr/>
        </p:nvSpPr>
        <p:spPr>
          <a:xfrm>
            <a:off x="4653513" y="2771832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dirty="0">
                <a:solidFill>
                  <a:srgbClr val="608C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感恩同学</a:t>
            </a:r>
          </a:p>
        </p:txBody>
      </p:sp>
      <p:sp>
        <p:nvSpPr>
          <p:cNvPr id="6" name="矩形 5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449" y="789485"/>
            <a:ext cx="2275094" cy="19679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631504" y="2637158"/>
            <a:ext cx="41990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       </a:t>
            </a:r>
            <a:r>
              <a:rPr lang="zh-CN" altLang="en-US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阿拉伯有两个朋友在沙漠中旅行</a:t>
            </a:r>
            <a:r>
              <a:rPr lang="en-US" altLang="zh-CN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在旅途中的某点他们吵架了</a:t>
            </a:r>
            <a:r>
              <a:rPr lang="en-US" altLang="zh-CN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一个还给了另外一个一记耳光</a:t>
            </a:r>
            <a:r>
              <a:rPr lang="en-US" altLang="zh-CN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r>
              <a:rPr lang="zh-CN" altLang="en-US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被打的觉得受辱</a:t>
            </a:r>
            <a:r>
              <a:rPr lang="en-US" altLang="zh-CN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一言不语</a:t>
            </a:r>
            <a:r>
              <a:rPr lang="en-US" altLang="zh-CN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在沙子上写下：“今天我的好朋友打了我一巴掌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.” </a:t>
            </a:r>
            <a:r>
              <a:rPr lang="en-US" altLang="zh-CN" dirty="0">
                <a:solidFill>
                  <a:srgbClr val="2C8D37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   </a:t>
            </a:r>
          </a:p>
          <a:p>
            <a:r>
              <a:rPr lang="zh-CN" altLang="zh-CN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zh-CN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    他们继续往前走一直走到了湖边</a:t>
            </a:r>
            <a:r>
              <a:rPr lang="en-US" altLang="zh-CN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他们才决定停下。被打巴掌的那位过河时差点淹死</a:t>
            </a:r>
            <a:r>
              <a:rPr lang="en-US" altLang="zh-CN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幸好被朋友救起来了，被救起后</a:t>
            </a:r>
            <a:r>
              <a:rPr lang="en-US" altLang="zh-CN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他拿了一把小刀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在石头上刻下：“今天我的好朋友救了我一命。”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 </a:t>
            </a:r>
            <a:endParaRPr lang="zh-CN" altLang="zh-CN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88450" y="2636912"/>
            <a:ext cx="41990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       一旁好奇的朋友问道</a:t>
            </a:r>
            <a:r>
              <a:rPr lang="en-US" altLang="zh-CN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:“</a:t>
            </a:r>
            <a:r>
              <a:rPr lang="zh-CN" altLang="en-US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为什么我打了你以后你要写在沙子上</a:t>
            </a:r>
            <a:r>
              <a:rPr lang="en-US" altLang="zh-CN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而现在要刻在石头上呢？”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zh-CN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zh-CN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    另一个笑笑回答说：</a:t>
            </a:r>
            <a:r>
              <a:rPr lang="zh-CN" altLang="en-US">
                <a:solidFill>
                  <a:srgbClr val="2C8D37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“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当我被朋友伤害时</a:t>
            </a: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我会写在易忘的地方</a:t>
            </a: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风会负责抹去它；相反的</a:t>
            </a: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如果我被朋友帮助</a:t>
            </a: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我会把它它刻在心灵深处</a:t>
            </a: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那里任何风都不能抹灭它。”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4437482" y="2002318"/>
            <a:ext cx="3314702" cy="0"/>
          </a:xfrm>
          <a:prstGeom prst="line">
            <a:avLst/>
          </a:prstGeom>
          <a:ln w="28575">
            <a:solidFill>
              <a:srgbClr val="F2ABA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4511824" y="900009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听故事、谈感受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05380" y="4736881"/>
            <a:ext cx="4021003" cy="1256094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6346568" y="5075667"/>
            <a:ext cx="4392488" cy="580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请谈谈你的感受！</a:t>
            </a:r>
            <a:r>
              <a:rPr lang="en-US" altLang="zh-CN" sz="24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~</a:t>
            </a:r>
            <a:endParaRPr lang="zh-CN" altLang="en-US" sz="2400">
              <a:solidFill>
                <a:srgbClr val="4BACC6">
                  <a:lumMod val="75000"/>
                </a:srgb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837917" y="785685"/>
            <a:ext cx="27528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 言 </a:t>
            </a:r>
            <a:r>
              <a:rPr lang="en-US" altLang="zh-CN" sz="3600" b="1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2400" b="1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Preface</a:t>
            </a:r>
            <a:endParaRPr lang="zh-CN" altLang="zh-CN" sz="2400" b="1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11191" y="2316264"/>
            <a:ext cx="82062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kuyoxingshu7000" pitchFamily="2" charset="-122"/>
              </a:rPr>
              <a:t>        感恩是一种生活态度，是一种美德。感恩应该是社会上每个人应该有的基本道德准则，是做人的起码修养，也是人之常情。目前社会上一些腐朽落后的思潮和不良信息的传播，正逐步腐蚀着人们的心灵，一味的索取不知回报使得一些年轻人变得自私冷漠，道德水准滑坡。对广大青少年来说，感恩意识绝不是简单回报父母的养育之恩，它更是一种责任意识、自立意识、自尊意识和健全人格的体现。</a:t>
            </a:r>
            <a:endParaRPr lang="zh-CN" altLang="zh-CN" sz="2000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kuyoxingshu7000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271" y="813140"/>
            <a:ext cx="1668968" cy="61887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59862" y="813140"/>
            <a:ext cx="1668968" cy="6188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338698" y="3200898"/>
            <a:ext cx="38846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       朋友间相处</a:t>
            </a:r>
            <a:r>
              <a:rPr lang="en-US" altLang="zh-CN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伤害往往是无心的</a:t>
            </a:r>
            <a:r>
              <a:rPr lang="en-US" altLang="zh-CN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帮助却是有心的。忘记那些无心的伤害</a:t>
            </a:r>
            <a:r>
              <a:rPr lang="en-US" altLang="zh-CN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铭记那些对你真心的帮助</a:t>
            </a:r>
            <a:r>
              <a:rPr lang="en-US" altLang="zh-CN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你会发现这世上你有很多真心朋友。</a:t>
            </a:r>
          </a:p>
        </p:txBody>
      </p:sp>
      <p:sp>
        <p:nvSpPr>
          <p:cNvPr id="10" name="矩形 9"/>
          <p:cNvSpPr/>
          <p:nvPr/>
        </p:nvSpPr>
        <p:spPr>
          <a:xfrm>
            <a:off x="7314926" y="1184288"/>
            <a:ext cx="2088232" cy="74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小启迪</a:t>
            </a:r>
            <a:endParaRPr lang="zh-CN" altLang="zh-CN" sz="3200" b="1">
              <a:solidFill>
                <a:srgbClr val="31859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966" y="2268812"/>
            <a:ext cx="4229907" cy="3273176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6701691" y="2389026"/>
            <a:ext cx="3314702" cy="0"/>
          </a:xfrm>
          <a:prstGeom prst="line">
            <a:avLst/>
          </a:prstGeom>
          <a:ln w="28575">
            <a:solidFill>
              <a:srgbClr val="F2ABA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5432" y="2543779"/>
            <a:ext cx="4700614" cy="261341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86832">
            <a:off x="4354381" y="1799155"/>
            <a:ext cx="642291" cy="148924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939736" y="3198484"/>
            <a:ext cx="34920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谈一谈</a:t>
            </a:r>
            <a:endParaRPr lang="en-US" altLang="zh-CN" sz="4800" b="1">
              <a:solidFill>
                <a:srgbClr val="4BACC6">
                  <a:lumMod val="75000"/>
                </a:srgb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zh-CN" altLang="en-US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你与自己最亲密的同学之间最难忘的故事。</a:t>
            </a:r>
            <a:endParaRPr lang="zh-CN" altLang="zh-CN" sz="2000">
              <a:solidFill>
                <a:srgbClr val="4BACC6">
                  <a:lumMod val="75000"/>
                </a:srgb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171" y="1124744"/>
            <a:ext cx="5188119" cy="4918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852529" y="2346359"/>
            <a:ext cx="511256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议一议</a:t>
            </a:r>
            <a:r>
              <a:rPr lang="zh-CN" altLang="zh-CN" sz="4000" b="1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：</a:t>
            </a:r>
            <a:endParaRPr lang="en-US" altLang="zh-CN" sz="3600" b="1">
              <a:solidFill>
                <a:srgbClr val="4BACC6">
                  <a:lumMod val="75000"/>
                </a:srgb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1.</a:t>
            </a:r>
            <a:r>
              <a:rPr lang="zh-CN" altLang="en-US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同学间发生矛盾的原因是什么？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2.</a:t>
            </a:r>
            <a:r>
              <a:rPr lang="zh-CN" altLang="en-US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你是如何处理的？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3.</a:t>
            </a:r>
            <a:r>
              <a:rPr lang="zh-CN" altLang="en-US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你有哪些处理同学们之间矛盾的好方法？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048" y="1412776"/>
            <a:ext cx="4587974" cy="45879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291220" y="3017119"/>
            <a:ext cx="46422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（一）学会道歉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道 歉 能 减 轻 内 心 的 不 安；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道 歉 能 化 解 矛 盾；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道 歉 是 一 种 高 尚 的 精 神 境 界。 </a:t>
            </a:r>
          </a:p>
        </p:txBody>
      </p:sp>
      <p:sp>
        <p:nvSpPr>
          <p:cNvPr id="10" name="矩形 9"/>
          <p:cNvSpPr/>
          <p:nvPr/>
        </p:nvSpPr>
        <p:spPr>
          <a:xfrm>
            <a:off x="2914504" y="908720"/>
            <a:ext cx="6362992" cy="66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正确处理同学之间矛盾的几点方法</a:t>
            </a:r>
            <a:endParaRPr lang="zh-CN" altLang="zh-CN" sz="2800" b="1">
              <a:solidFill>
                <a:srgbClr val="4BACC6">
                  <a:lumMod val="75000"/>
                </a:srgb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657" y="2241740"/>
            <a:ext cx="3886690" cy="3886690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3441949" y="1844824"/>
            <a:ext cx="5462363" cy="0"/>
          </a:xfrm>
          <a:prstGeom prst="line">
            <a:avLst/>
          </a:prstGeom>
          <a:ln w="28575">
            <a:solidFill>
              <a:srgbClr val="F2ABA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601246" y="2671942"/>
            <a:ext cx="469293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（二）换位思考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       当你与同学发生矛盾时，首先要做的是站在对方的位置，用对方当时的心理来思考一下这件事，是自己的过失还是对方的 不对。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       只有这样我们才能体谅对方的心情，才不会在一顿大吵大闹中互相埋怨。</a:t>
            </a:r>
          </a:p>
        </p:txBody>
      </p:sp>
      <p:sp>
        <p:nvSpPr>
          <p:cNvPr id="10" name="矩形 9"/>
          <p:cNvSpPr/>
          <p:nvPr/>
        </p:nvSpPr>
        <p:spPr>
          <a:xfrm>
            <a:off x="3196591" y="1050771"/>
            <a:ext cx="6362992" cy="66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正确处理同学之间矛盾的几点方法</a:t>
            </a:r>
            <a:endParaRPr lang="zh-CN" altLang="zh-CN" sz="2800" b="1">
              <a:solidFill>
                <a:srgbClr val="4BACC6">
                  <a:lumMod val="75000"/>
                </a:srgb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3464" y="2064476"/>
            <a:ext cx="4097201" cy="4097201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3611724" y="1916832"/>
            <a:ext cx="5580620" cy="0"/>
          </a:xfrm>
          <a:prstGeom prst="line">
            <a:avLst/>
          </a:prstGeom>
          <a:ln w="28575">
            <a:solidFill>
              <a:srgbClr val="F2ABA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870357" y="2775235"/>
            <a:ext cx="672303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（三）退一步海阔天空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       在你和你的同学发生了争执时，不要一时昏了头脑，不吵个脸红脖子粗决不罢休，或许在你退一步之后，这场争吵便停止了。不要认为在这个过程中自己让一步就是畏惧，是退缩，是没有本事的表现，相反，就在你忍让的那一时刻起，你周围的人会对你的行为发出无声的赞叹：你是一个不拘小节，心胸开阔的人。</a:t>
            </a:r>
          </a:p>
        </p:txBody>
      </p:sp>
      <p:sp>
        <p:nvSpPr>
          <p:cNvPr id="9" name="矩形 8"/>
          <p:cNvSpPr/>
          <p:nvPr/>
        </p:nvSpPr>
        <p:spPr>
          <a:xfrm>
            <a:off x="2860385" y="1261012"/>
            <a:ext cx="6362992" cy="66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正确处理同学之间矛盾的几点方法</a:t>
            </a:r>
            <a:endParaRPr lang="zh-CN" altLang="zh-CN" sz="2800">
              <a:solidFill>
                <a:srgbClr val="4BACC6">
                  <a:lumMod val="75000"/>
                </a:srgb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399245" y="2119189"/>
            <a:ext cx="5580620" cy="0"/>
          </a:xfrm>
          <a:prstGeom prst="line">
            <a:avLst/>
          </a:prstGeom>
          <a:ln w="28575">
            <a:solidFill>
              <a:srgbClr val="F2ABA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628244" y="2607857"/>
            <a:ext cx="672303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（四）心平气和的与其交谈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6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       遏制矛盾进一步深化的处理办法就是静下心来与其交谈，可能在你先心平气和之后对方也不好意思在争吵下去，也会转“仇敌”为友好，与你聊起来。或许在这其中你和对方还会成为无话不谈的好朋友呢</a:t>
            </a:r>
            <a:r>
              <a:rPr lang="en-US" altLang="zh-CN" sz="16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!</a:t>
            </a:r>
            <a:r>
              <a:rPr lang="zh-CN" altLang="en-US" sz="16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不打不相识嘛</a:t>
            </a:r>
            <a:r>
              <a:rPr lang="en-US" altLang="zh-CN" sz="16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!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16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        </a:t>
            </a:r>
            <a:r>
              <a:rPr lang="zh-CN" altLang="en-US" sz="16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处理同学间矛盾的方法不只这些，聪明的你或许会发现更多！</a:t>
            </a:r>
          </a:p>
        </p:txBody>
      </p:sp>
      <p:sp>
        <p:nvSpPr>
          <p:cNvPr id="9" name="矩形 8"/>
          <p:cNvSpPr/>
          <p:nvPr/>
        </p:nvSpPr>
        <p:spPr>
          <a:xfrm>
            <a:off x="2926048" y="949712"/>
            <a:ext cx="6362992" cy="66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正确处理同学之间矛盾的几点方法</a:t>
            </a:r>
            <a:endParaRPr lang="zh-CN" altLang="zh-CN" sz="2800">
              <a:solidFill>
                <a:srgbClr val="4BACC6">
                  <a:lumMod val="75000"/>
                </a:srgb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292442" y="1866202"/>
            <a:ext cx="5980209" cy="0"/>
          </a:xfrm>
          <a:prstGeom prst="line">
            <a:avLst/>
          </a:prstGeom>
          <a:ln w="28575">
            <a:solidFill>
              <a:srgbClr val="F2ABA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097322" y="2208662"/>
            <a:ext cx="58904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建立友谊如同种树，因为友谊就是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一棵树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(TREE)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，它需要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——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T : </a:t>
            </a:r>
            <a:r>
              <a:rPr lang="en-US" altLang="zh-CN" sz="16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Trust(</a:t>
            </a:r>
            <a:r>
              <a:rPr lang="zh-CN" altLang="en-US" sz="16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信任</a:t>
            </a:r>
            <a:r>
              <a:rPr lang="en-US" altLang="zh-CN" sz="16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)</a:t>
            </a:r>
            <a:br>
              <a:rPr lang="en-US" altLang="zh-CN" sz="16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R : </a:t>
            </a:r>
            <a:r>
              <a:rPr lang="en-US" altLang="zh-CN" sz="16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Respect(</a:t>
            </a:r>
            <a:r>
              <a:rPr lang="zh-CN" altLang="en-US" sz="16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尊重</a:t>
            </a:r>
            <a:r>
              <a:rPr lang="en-US" altLang="zh-CN" sz="16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)</a:t>
            </a:r>
            <a:br>
              <a:rPr lang="en-US" altLang="zh-CN" sz="16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E : </a:t>
            </a:r>
            <a:r>
              <a:rPr lang="en-US" altLang="zh-CN" sz="16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Exchange(</a:t>
            </a:r>
            <a:r>
              <a:rPr lang="zh-CN" altLang="en-US" sz="16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交流</a:t>
            </a:r>
            <a:r>
              <a:rPr lang="en-US" altLang="zh-CN" sz="16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)</a:t>
            </a:r>
            <a:br>
              <a:rPr lang="en-US" altLang="zh-CN" sz="16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E : </a:t>
            </a:r>
            <a:r>
              <a:rPr lang="en-US" altLang="zh-CN" sz="16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Emotional Support(</a:t>
            </a:r>
            <a:r>
              <a:rPr lang="zh-CN" altLang="en-US" sz="16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精神支持</a:t>
            </a:r>
            <a:r>
              <a:rPr lang="en-US" altLang="zh-CN" sz="16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)</a:t>
            </a:r>
            <a:r>
              <a:rPr lang="zh-CN" altLang="en-US" sz="1600" dirty="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让你我携手浇灌友谊之树！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0354" y="826898"/>
            <a:ext cx="3648710" cy="4820859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2217400" y="12166600"/>
            <a:ext cx="342900" cy="241300"/>
          </a:xfrm>
          <a:prstGeom prst="cub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552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14650" y="1582638"/>
            <a:ext cx="6362700" cy="44386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3371437" y="2914952"/>
            <a:ext cx="5449125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5400" dirty="0">
                <a:solidFill>
                  <a:srgbClr val="608C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感恩父母</a:t>
            </a:r>
          </a:p>
        </p:txBody>
      </p:sp>
      <p:sp>
        <p:nvSpPr>
          <p:cNvPr id="6" name="矩形 5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888" y="832609"/>
            <a:ext cx="1773513" cy="1780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749" y="2157294"/>
            <a:ext cx="5345755" cy="280831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020634" y="2829754"/>
            <a:ext cx="3877985" cy="14157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kuyoxingshu7000" pitchFamily="2" charset="-122"/>
              </a:rPr>
              <a:t>  </a:t>
            </a:r>
            <a:r>
              <a:rPr lang="zh-CN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kuyoxingshu7000" pitchFamily="2" charset="-122"/>
              </a:rPr>
              <a:t>想一想：</a:t>
            </a:r>
            <a:endParaRPr lang="en-US" altLang="zh-CN" sz="5400" b="1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kuyoxingshu7000" pitchFamily="2" charset="-122"/>
            </a:endParaRPr>
          </a:p>
          <a:p>
            <a:pPr algn="ctr"/>
            <a:r>
              <a:rPr lang="zh-CN" altLang="zh-CN" sz="320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kuyoxingshu7000" pitchFamily="2" charset="-122"/>
              </a:rPr>
              <a:t>我们父母的伟大之处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79" y="1452398"/>
            <a:ext cx="5829010" cy="552560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86832">
            <a:off x="7526147" y="1608047"/>
            <a:ext cx="574623" cy="13323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19229" y="1592712"/>
            <a:ext cx="4334066" cy="433406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6909" y="1592712"/>
            <a:ext cx="4169091" cy="4161338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2380238" y="2134063"/>
            <a:ext cx="3262432" cy="276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3600" b="1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游子吟</a:t>
            </a:r>
            <a:endParaRPr lang="zh-CN" altLang="zh-CN" sz="2000" b="1">
              <a:solidFill>
                <a:srgbClr val="4BACC6">
                  <a:lumMod val="75000"/>
                </a:srgb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【唐】孟郊</a:t>
            </a:r>
          </a:p>
          <a:p>
            <a:pPr algn="ctr">
              <a:lnSpc>
                <a:spcPct val="150000"/>
              </a:lnSpc>
            </a:pPr>
            <a:r>
              <a:rPr lang="zh-CN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慈母手中线，游子身上衣</a:t>
            </a:r>
            <a:r>
              <a:rPr lang="zh-CN" altLang="en-US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zh-CN" altLang="zh-CN" sz="2000">
              <a:solidFill>
                <a:srgbClr val="4BACC6">
                  <a:lumMod val="75000"/>
                </a:srgb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临行密密缝，意恐迟迟归</a:t>
            </a:r>
            <a:r>
              <a:rPr lang="zh-CN" altLang="en-US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zh-CN" altLang="zh-CN" sz="2000">
              <a:solidFill>
                <a:srgbClr val="4BACC6">
                  <a:lumMod val="75000"/>
                </a:srgb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zh-CN" sz="20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谁言寸草心，报得三春晖。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063552" y="2349309"/>
            <a:ext cx="5775940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Mother</a:t>
            </a:r>
            <a:r>
              <a:rPr lang="zh-CN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一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词</a:t>
            </a:r>
            <a:r>
              <a:rPr lang="zh-CN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的解释：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M</a:t>
            </a:r>
            <a:r>
              <a:rPr lang="zh-CN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（</a:t>
            </a:r>
            <a:r>
              <a:rPr lang="en-US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much</a:t>
            </a:r>
            <a:r>
              <a:rPr lang="zh-CN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）</a:t>
            </a:r>
            <a:r>
              <a:rPr lang="en-US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zh-CN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妈妈给了我很多很多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O</a:t>
            </a:r>
            <a:r>
              <a:rPr lang="zh-CN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（</a:t>
            </a:r>
            <a:r>
              <a:rPr lang="en-US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old</a:t>
            </a:r>
            <a:r>
              <a:rPr lang="zh-CN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）</a:t>
            </a:r>
            <a:r>
              <a:rPr lang="en-US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zh-CN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妈妈为我操心，白发已爬上了您的头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T</a:t>
            </a:r>
            <a:r>
              <a:rPr lang="zh-CN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（</a:t>
            </a:r>
            <a:r>
              <a:rPr lang="en-US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tears</a:t>
            </a:r>
            <a:r>
              <a:rPr lang="zh-CN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）</a:t>
            </a:r>
            <a:r>
              <a:rPr lang="en-US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zh-CN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您为我流过了不少泪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H</a:t>
            </a:r>
            <a:r>
              <a:rPr lang="zh-CN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（</a:t>
            </a:r>
            <a:r>
              <a:rPr lang="en-US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heart</a:t>
            </a:r>
            <a:r>
              <a:rPr lang="zh-CN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）</a:t>
            </a:r>
            <a:r>
              <a:rPr lang="en-US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zh-CN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您有一颗慈祥温暖的心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E</a:t>
            </a:r>
            <a:r>
              <a:rPr lang="zh-CN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（</a:t>
            </a:r>
            <a:r>
              <a:rPr lang="en-US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eyes</a:t>
            </a:r>
            <a:r>
              <a:rPr lang="zh-CN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）</a:t>
            </a:r>
            <a:r>
              <a:rPr lang="en-US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zh-CN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您注视我的目光总是充满着爱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R</a:t>
            </a:r>
            <a:r>
              <a:rPr lang="zh-CN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（</a:t>
            </a:r>
            <a:r>
              <a:rPr lang="en-US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right</a:t>
            </a:r>
            <a:r>
              <a:rPr lang="zh-CN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）</a:t>
            </a:r>
            <a:r>
              <a:rPr lang="en-US" altLang="zh-CN" b="1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zh-CN" dirty="0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您从不欺骗我们，教导我们去做正确的事情</a:t>
            </a:r>
          </a:p>
        </p:txBody>
      </p:sp>
      <p:sp>
        <p:nvSpPr>
          <p:cNvPr id="10" name="矩形 9"/>
          <p:cNvSpPr/>
          <p:nvPr/>
        </p:nvSpPr>
        <p:spPr>
          <a:xfrm>
            <a:off x="4379940" y="1192976"/>
            <a:ext cx="3762568" cy="8254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Mother</a:t>
            </a:r>
            <a:r>
              <a:rPr lang="zh-CN" altLang="zh-CN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（妈妈）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0751" y="2359475"/>
            <a:ext cx="3016717" cy="30268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186134" y="1609302"/>
            <a:ext cx="2236510" cy="7431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>
                <a:solidFill>
                  <a:srgbClr val="31859C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伟大的母爱</a:t>
            </a:r>
            <a:endParaRPr lang="zh-CN" altLang="zh-CN" sz="3200" b="1">
              <a:solidFill>
                <a:srgbClr val="31859C"/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674399" y="1340768"/>
            <a:ext cx="3877985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在唐山大地震中</a:t>
            </a:r>
          </a:p>
          <a:p>
            <a:pPr>
              <a:lnSpc>
                <a:spcPct val="150000"/>
              </a:lnSpc>
            </a:pPr>
            <a:r>
              <a:rPr lang="zh-CN" altLang="zh-CN" sz="16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一对母子被埋在废墟之下</a:t>
            </a:r>
          </a:p>
          <a:p>
            <a:pPr>
              <a:lnSpc>
                <a:spcPct val="150000"/>
              </a:lnSpc>
            </a:pPr>
            <a:r>
              <a:rPr lang="zh-CN" altLang="zh-CN" sz="16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八天，整整八天</a:t>
            </a:r>
          </a:p>
          <a:p>
            <a:pPr>
              <a:lnSpc>
                <a:spcPct val="150000"/>
              </a:lnSpc>
            </a:pPr>
            <a:r>
              <a:rPr lang="zh-CN" altLang="zh-CN" sz="16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当救援人员发现他们时，</a:t>
            </a:r>
            <a:endParaRPr lang="en-US" altLang="zh-CN" sz="1600">
              <a:solidFill>
                <a:srgbClr val="4BACC6">
                  <a:lumMod val="75000"/>
                </a:srgbClr>
              </a:solidFill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16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七八个月大的孩子安然无恙</a:t>
            </a:r>
          </a:p>
          <a:p>
            <a:pPr>
              <a:lnSpc>
                <a:spcPct val="150000"/>
              </a:lnSpc>
            </a:pPr>
            <a:r>
              <a:rPr lang="zh-CN" altLang="zh-CN" sz="16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而母亲，却永远的离开了人间</a:t>
            </a:r>
          </a:p>
          <a:p>
            <a:pPr>
              <a:lnSpc>
                <a:spcPct val="150000"/>
              </a:lnSpc>
            </a:pPr>
            <a:r>
              <a:rPr lang="zh-CN" altLang="zh-CN" sz="16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在那阴冷、没有水、没有食物的环境中</a:t>
            </a:r>
          </a:p>
          <a:p>
            <a:pPr>
              <a:lnSpc>
                <a:spcPct val="150000"/>
              </a:lnSpc>
            </a:pPr>
            <a:r>
              <a:rPr lang="zh-CN" altLang="zh-CN" sz="16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是母亲用乳汁延续着孩子的生命</a:t>
            </a:r>
          </a:p>
          <a:p>
            <a:pPr>
              <a:lnSpc>
                <a:spcPct val="150000"/>
              </a:lnSpc>
            </a:pPr>
            <a:r>
              <a:rPr lang="zh-CN" altLang="zh-CN" sz="16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乳汁吸干了，她用力咬破手指</a:t>
            </a:r>
          </a:p>
          <a:p>
            <a:pPr>
              <a:lnSpc>
                <a:spcPct val="150000"/>
              </a:lnSpc>
            </a:pPr>
            <a:r>
              <a:rPr lang="zh-CN" altLang="zh-CN" sz="16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让孩子吸吮自己的鲜血</a:t>
            </a:r>
          </a:p>
          <a:p>
            <a:pPr>
              <a:lnSpc>
                <a:spcPct val="150000"/>
              </a:lnSpc>
            </a:pPr>
            <a:r>
              <a:rPr lang="zh-CN" altLang="zh-CN" sz="16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直到最后一滴生命流逝</a:t>
            </a:r>
          </a:p>
          <a:p>
            <a:pPr>
              <a:lnSpc>
                <a:spcPct val="150000"/>
              </a:lnSpc>
            </a:pPr>
            <a:r>
              <a:rPr lang="zh-CN" altLang="zh-CN" sz="1600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直到人们发现了那用慈母之心创造的奇迹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784" y="2596787"/>
            <a:ext cx="4072573" cy="407257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253767" y="1187003"/>
            <a:ext cx="4874681" cy="4684174"/>
          </a:xfrm>
          <a:prstGeom prst="rect">
            <a:avLst/>
          </a:prstGeom>
          <a:noFill/>
          <a:ln w="19050">
            <a:solidFill>
              <a:srgbClr val="F2ABA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796546" y="1532353"/>
            <a:ext cx="3015686" cy="116545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406167" y="1339403"/>
            <a:ext cx="4874681" cy="4684174"/>
          </a:xfrm>
          <a:prstGeom prst="rect">
            <a:avLst/>
          </a:prstGeom>
          <a:noFill/>
          <a:ln w="19050">
            <a:solidFill>
              <a:srgbClr val="F2ABA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368660"/>
            <a:ext cx="11521280" cy="61206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79376" y="548680"/>
            <a:ext cx="11161240" cy="5760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86372" y="1412776"/>
            <a:ext cx="4330108" cy="12560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5338" y="2754565"/>
            <a:ext cx="3254519" cy="325974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362" y="1651584"/>
            <a:ext cx="3442676" cy="2897586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6630746" y="1849769"/>
            <a:ext cx="3262432" cy="499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2000" b="1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为了孩子，再累点也没关系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919536" y="4549170"/>
            <a:ext cx="4330108" cy="1256094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2458610" y="5018121"/>
            <a:ext cx="3262432" cy="499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2000" b="1">
                <a:solidFill>
                  <a:srgbClr val="4BACC6">
                    <a:lumMod val="75000"/>
                  </a:srgbClr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为了孩子，再苦点也无所谓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1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ISPRING_PRESENTATION_TITLE" val="www.99ppt.com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1966</Words>
  <Application>Microsoft Office PowerPoint</Application>
  <PresentationFormat>宽屏</PresentationFormat>
  <Paragraphs>210</Paragraphs>
  <Slides>38</Slides>
  <Notes>38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38</vt:i4>
      </vt:variant>
    </vt:vector>
  </HeadingPairs>
  <TitlesOfParts>
    <vt:vector size="49" baseType="lpstr">
      <vt:lpstr>hakuyoxingshu7000</vt:lpstr>
      <vt:lpstr>Meiryo</vt:lpstr>
      <vt:lpstr>等线</vt:lpstr>
      <vt:lpstr>宋体</vt:lpstr>
      <vt:lpstr>微软雅黑</vt:lpstr>
      <vt:lpstr>Arial</vt:lpstr>
      <vt:lpstr>Calibri</vt:lpstr>
      <vt:lpstr>Calibri Light</vt:lpstr>
      <vt:lpstr>Wingdings</vt:lpstr>
      <vt:lpstr>第一PPT模板网-WWW.1PPT.COM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kan</cp:lastModifiedBy>
  <cp:revision>20</cp:revision>
  <cp:lastPrinted>2021-01-10T23:22:22Z</cp:lastPrinted>
  <dcterms:created xsi:type="dcterms:W3CDTF">2021-01-10T23:22:22Z</dcterms:created>
  <dcterms:modified xsi:type="dcterms:W3CDTF">2023-04-09T08:04:47Z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