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9"/>
  </p:notesMasterIdLst>
  <p:handoutMasterIdLst>
    <p:handoutMasterId r:id="rId30"/>
  </p:handoutMasterIdLst>
  <p:sldIdLst>
    <p:sldId id="256" r:id="rId3"/>
    <p:sldId id="549" r:id="rId4"/>
    <p:sldId id="554" r:id="rId5"/>
    <p:sldId id="558" r:id="rId6"/>
    <p:sldId id="555" r:id="rId7"/>
    <p:sldId id="560" r:id="rId8"/>
    <p:sldId id="561" r:id="rId9"/>
    <p:sldId id="584" r:id="rId10"/>
    <p:sldId id="581" r:id="rId11"/>
    <p:sldId id="567" r:id="rId12"/>
    <p:sldId id="563" r:id="rId13"/>
    <p:sldId id="564" r:id="rId14"/>
    <p:sldId id="565" r:id="rId15"/>
    <p:sldId id="566" r:id="rId16"/>
    <p:sldId id="568" r:id="rId17"/>
    <p:sldId id="570" r:id="rId18"/>
    <p:sldId id="571" r:id="rId19"/>
    <p:sldId id="572" r:id="rId20"/>
    <p:sldId id="573" r:id="rId21"/>
    <p:sldId id="574" r:id="rId22"/>
    <p:sldId id="575" r:id="rId23"/>
    <p:sldId id="576" r:id="rId24"/>
    <p:sldId id="578" r:id="rId25"/>
    <p:sldId id="579" r:id="rId26"/>
    <p:sldId id="585" r:id="rId27"/>
    <p:sldId id="586" r:id="rId28"/>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48">
          <p15:clr>
            <a:srgbClr val="A4A3A4"/>
          </p15:clr>
        </p15:guide>
        <p15:guide id="2" orient="horz" pos="712">
          <p15:clr>
            <a:srgbClr val="A4A3A4"/>
          </p15:clr>
        </p15:guide>
        <p15:guide id="3" orient="horz" pos="3928">
          <p15:clr>
            <a:srgbClr val="A4A3A4"/>
          </p15:clr>
        </p15:guide>
        <p15:guide id="4" orient="horz" pos="3864">
          <p15:clr>
            <a:srgbClr val="A4A3A4"/>
          </p15:clr>
        </p15:guide>
        <p15:guide id="5" pos="416">
          <p15:clr>
            <a:srgbClr val="A4A3A4"/>
          </p15:clr>
        </p15:guide>
        <p15:guide id="6" pos="725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napToGrid="0" showGuides="1">
      <p:cViewPr varScale="1">
        <p:scale>
          <a:sx n="108" d="100"/>
          <a:sy n="108" d="100"/>
        </p:scale>
        <p:origin x="678" y="114"/>
      </p:cViewPr>
      <p:guideLst>
        <p:guide orient="horz" pos="648"/>
        <p:guide orient="horz" pos="712"/>
        <p:guide orient="horz" pos="3928"/>
        <p:guide orient="horz" pos="3864"/>
        <p:guide pos="416"/>
        <p:guide pos="7256"/>
      </p:guideLst>
    </p:cSldViewPr>
  </p:slideViewPr>
  <p:notesTextViewPr>
    <p:cViewPr>
      <p:scale>
        <a:sx n="1" d="1"/>
        <a:sy n="1" d="1"/>
      </p:scale>
      <p:origin x="0" y="0"/>
    </p:cViewPr>
  </p:notesTextViewPr>
  <p:sorterViewPr>
    <p:cViewPr>
      <p:scale>
        <a:sx n="100" d="100"/>
        <a:sy n="100" d="100"/>
      </p:scale>
      <p:origin x="0" y="5868"/>
    </p:cViewPr>
  </p:sorterViewPr>
  <p:notesViewPr>
    <p:cSldViewPr snapToGrid="0">
      <p:cViewPr varScale="1">
        <p:scale>
          <a:sx n="54" d="100"/>
          <a:sy n="54" d="100"/>
        </p:scale>
        <p:origin x="-29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696F1FA-9A79-46AD-91BC-79EBFCF2F17B}" type="datetimeFigureOut">
              <a:rPr lang="zh-CN" altLang="en-US" smtClean="0"/>
              <a:t>2023/4/12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12464F-8C59-4574-9A6B-2A81F3C84318}" type="slidenum">
              <a:rPr lang="zh-CN" altLang="en-US" smtClean="0"/>
              <a:t>‹#›</a:t>
            </a:fld>
            <a:endParaRPr lang="zh-CN" altLang="en-US"/>
          </a:p>
        </p:txBody>
      </p:sp>
    </p:spTree>
    <p:extLst>
      <p:ext uri="{BB962C8B-B14F-4D97-AF65-F5344CB8AC3E}">
        <p14:creationId xmlns:p14="http://schemas.microsoft.com/office/powerpoint/2010/main" val="3878931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ECFC75-8E65-48C4-9A12-6BBF676DC9BD}" type="datetimeFigureOut">
              <a:rPr lang="zh-CN" altLang="en-US" smtClean="0"/>
              <a:t>2023/4/12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088292-CE2C-407B-943F-7A83AFE6FA28}" type="slidenum">
              <a:rPr lang="zh-CN" altLang="en-US" smtClean="0"/>
              <a:t>‹#›</a:t>
            </a:fld>
            <a:endParaRPr lang="zh-CN" altLang="en-US"/>
          </a:p>
        </p:txBody>
      </p:sp>
    </p:spTree>
    <p:extLst>
      <p:ext uri="{BB962C8B-B14F-4D97-AF65-F5344CB8AC3E}">
        <p14:creationId xmlns:p14="http://schemas.microsoft.com/office/powerpoint/2010/main" val="86800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a:t>
            </a:fld>
            <a:endParaRPr lang="zh-CN" altLang="en-US"/>
          </a:p>
        </p:txBody>
      </p:sp>
    </p:spTree>
    <p:extLst>
      <p:ext uri="{BB962C8B-B14F-4D97-AF65-F5344CB8AC3E}">
        <p14:creationId xmlns:p14="http://schemas.microsoft.com/office/powerpoint/2010/main" val="2099276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10</a:t>
            </a:fld>
            <a:endParaRPr lang="zh-CN" altLang="en-US"/>
          </a:p>
        </p:txBody>
      </p:sp>
    </p:spTree>
    <p:extLst>
      <p:ext uri="{BB962C8B-B14F-4D97-AF65-F5344CB8AC3E}">
        <p14:creationId xmlns:p14="http://schemas.microsoft.com/office/powerpoint/2010/main" val="263180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11</a:t>
            </a:fld>
            <a:endParaRPr lang="zh-CN" altLang="en-US"/>
          </a:p>
        </p:txBody>
      </p:sp>
    </p:spTree>
    <p:extLst>
      <p:ext uri="{BB962C8B-B14F-4D97-AF65-F5344CB8AC3E}">
        <p14:creationId xmlns:p14="http://schemas.microsoft.com/office/powerpoint/2010/main" val="701121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4F088292-CE2C-407B-943F-7A83AFE6FA28}" type="slidenum">
              <a:rPr lang="zh-CN" altLang="en-US" smtClean="0"/>
              <a:t>12</a:t>
            </a:fld>
            <a:endParaRPr lang="zh-CN" altLang="en-US"/>
          </a:p>
        </p:txBody>
      </p:sp>
    </p:spTree>
    <p:extLst>
      <p:ext uri="{BB962C8B-B14F-4D97-AF65-F5344CB8AC3E}">
        <p14:creationId xmlns:p14="http://schemas.microsoft.com/office/powerpoint/2010/main" val="3092739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13</a:t>
            </a:fld>
            <a:endParaRPr lang="zh-CN" altLang="en-US"/>
          </a:p>
        </p:txBody>
      </p:sp>
    </p:spTree>
    <p:extLst>
      <p:ext uri="{BB962C8B-B14F-4D97-AF65-F5344CB8AC3E}">
        <p14:creationId xmlns:p14="http://schemas.microsoft.com/office/powerpoint/2010/main" val="890477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14</a:t>
            </a:fld>
            <a:endParaRPr lang="zh-CN" altLang="en-US"/>
          </a:p>
        </p:txBody>
      </p:sp>
    </p:spTree>
    <p:extLst>
      <p:ext uri="{BB962C8B-B14F-4D97-AF65-F5344CB8AC3E}">
        <p14:creationId xmlns:p14="http://schemas.microsoft.com/office/powerpoint/2010/main" val="3790776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15</a:t>
            </a:fld>
            <a:endParaRPr lang="zh-CN" altLang="en-US"/>
          </a:p>
        </p:txBody>
      </p:sp>
    </p:spTree>
    <p:extLst>
      <p:ext uri="{BB962C8B-B14F-4D97-AF65-F5344CB8AC3E}">
        <p14:creationId xmlns:p14="http://schemas.microsoft.com/office/powerpoint/2010/main" val="19615522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16</a:t>
            </a:fld>
            <a:endParaRPr lang="zh-CN" altLang="en-US"/>
          </a:p>
        </p:txBody>
      </p:sp>
    </p:spTree>
    <p:extLst>
      <p:ext uri="{BB962C8B-B14F-4D97-AF65-F5344CB8AC3E}">
        <p14:creationId xmlns:p14="http://schemas.microsoft.com/office/powerpoint/2010/main" val="3776297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17</a:t>
            </a:fld>
            <a:endParaRPr lang="zh-CN" altLang="en-US"/>
          </a:p>
        </p:txBody>
      </p:sp>
    </p:spTree>
    <p:extLst>
      <p:ext uri="{BB962C8B-B14F-4D97-AF65-F5344CB8AC3E}">
        <p14:creationId xmlns:p14="http://schemas.microsoft.com/office/powerpoint/2010/main" val="2018842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18</a:t>
            </a:fld>
            <a:endParaRPr lang="zh-CN" altLang="en-US"/>
          </a:p>
        </p:txBody>
      </p:sp>
    </p:spTree>
    <p:extLst>
      <p:ext uri="{BB962C8B-B14F-4D97-AF65-F5344CB8AC3E}">
        <p14:creationId xmlns:p14="http://schemas.microsoft.com/office/powerpoint/2010/main" val="2354661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19</a:t>
            </a:fld>
            <a:endParaRPr lang="zh-CN" altLang="en-US"/>
          </a:p>
        </p:txBody>
      </p:sp>
    </p:spTree>
    <p:extLst>
      <p:ext uri="{BB962C8B-B14F-4D97-AF65-F5344CB8AC3E}">
        <p14:creationId xmlns:p14="http://schemas.microsoft.com/office/powerpoint/2010/main" val="2446755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2</a:t>
            </a:fld>
            <a:endParaRPr lang="zh-CN" altLang="en-US"/>
          </a:p>
        </p:txBody>
      </p:sp>
    </p:spTree>
    <p:extLst>
      <p:ext uri="{BB962C8B-B14F-4D97-AF65-F5344CB8AC3E}">
        <p14:creationId xmlns:p14="http://schemas.microsoft.com/office/powerpoint/2010/main" val="24902261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20</a:t>
            </a:fld>
            <a:endParaRPr lang="zh-CN" altLang="en-US"/>
          </a:p>
        </p:txBody>
      </p:sp>
    </p:spTree>
    <p:extLst>
      <p:ext uri="{BB962C8B-B14F-4D97-AF65-F5344CB8AC3E}">
        <p14:creationId xmlns:p14="http://schemas.microsoft.com/office/powerpoint/2010/main" val="21696967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21</a:t>
            </a:fld>
            <a:endParaRPr lang="zh-CN" altLang="en-US"/>
          </a:p>
        </p:txBody>
      </p:sp>
    </p:spTree>
    <p:extLst>
      <p:ext uri="{BB962C8B-B14F-4D97-AF65-F5344CB8AC3E}">
        <p14:creationId xmlns:p14="http://schemas.microsoft.com/office/powerpoint/2010/main" val="4094862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22</a:t>
            </a:fld>
            <a:endParaRPr lang="zh-CN" altLang="en-US"/>
          </a:p>
        </p:txBody>
      </p:sp>
    </p:spTree>
    <p:extLst>
      <p:ext uri="{BB962C8B-B14F-4D97-AF65-F5344CB8AC3E}">
        <p14:creationId xmlns:p14="http://schemas.microsoft.com/office/powerpoint/2010/main" val="39776529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23</a:t>
            </a:fld>
            <a:endParaRPr lang="zh-CN" altLang="en-US"/>
          </a:p>
        </p:txBody>
      </p:sp>
    </p:spTree>
    <p:extLst>
      <p:ext uri="{BB962C8B-B14F-4D97-AF65-F5344CB8AC3E}">
        <p14:creationId xmlns:p14="http://schemas.microsoft.com/office/powerpoint/2010/main" val="31515426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24</a:t>
            </a:fld>
            <a:endParaRPr lang="zh-CN" altLang="en-US"/>
          </a:p>
        </p:txBody>
      </p:sp>
    </p:spTree>
    <p:extLst>
      <p:ext uri="{BB962C8B-B14F-4D97-AF65-F5344CB8AC3E}">
        <p14:creationId xmlns:p14="http://schemas.microsoft.com/office/powerpoint/2010/main" val="747116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25</a:t>
            </a:fld>
            <a:endParaRPr lang="zh-CN" altLang="en-US"/>
          </a:p>
        </p:txBody>
      </p:sp>
    </p:spTree>
    <p:extLst>
      <p:ext uri="{BB962C8B-B14F-4D97-AF65-F5344CB8AC3E}">
        <p14:creationId xmlns:p14="http://schemas.microsoft.com/office/powerpoint/2010/main" val="12885157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66302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3</a:t>
            </a:fld>
            <a:endParaRPr lang="zh-CN" altLang="en-US"/>
          </a:p>
        </p:txBody>
      </p:sp>
    </p:spTree>
    <p:extLst>
      <p:ext uri="{BB962C8B-B14F-4D97-AF65-F5344CB8AC3E}">
        <p14:creationId xmlns:p14="http://schemas.microsoft.com/office/powerpoint/2010/main" val="366275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4</a:t>
            </a:fld>
            <a:endParaRPr lang="zh-CN" altLang="en-US"/>
          </a:p>
        </p:txBody>
      </p:sp>
    </p:spTree>
    <p:extLst>
      <p:ext uri="{BB962C8B-B14F-4D97-AF65-F5344CB8AC3E}">
        <p14:creationId xmlns:p14="http://schemas.microsoft.com/office/powerpoint/2010/main" val="2784605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5</a:t>
            </a:fld>
            <a:endParaRPr lang="zh-CN" altLang="en-US"/>
          </a:p>
        </p:txBody>
      </p:sp>
    </p:spTree>
    <p:extLst>
      <p:ext uri="{BB962C8B-B14F-4D97-AF65-F5344CB8AC3E}">
        <p14:creationId xmlns:p14="http://schemas.microsoft.com/office/powerpoint/2010/main" val="4152285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6</a:t>
            </a:fld>
            <a:endParaRPr lang="zh-CN" altLang="en-US"/>
          </a:p>
        </p:txBody>
      </p:sp>
    </p:spTree>
    <p:extLst>
      <p:ext uri="{BB962C8B-B14F-4D97-AF65-F5344CB8AC3E}">
        <p14:creationId xmlns:p14="http://schemas.microsoft.com/office/powerpoint/2010/main" val="2811034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7</a:t>
            </a:fld>
            <a:endParaRPr lang="zh-CN" altLang="en-US"/>
          </a:p>
        </p:txBody>
      </p:sp>
    </p:spTree>
    <p:extLst>
      <p:ext uri="{BB962C8B-B14F-4D97-AF65-F5344CB8AC3E}">
        <p14:creationId xmlns:p14="http://schemas.microsoft.com/office/powerpoint/2010/main" val="3361279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8</a:t>
            </a:fld>
            <a:endParaRPr lang="zh-CN" altLang="en-US"/>
          </a:p>
        </p:txBody>
      </p:sp>
    </p:spTree>
    <p:extLst>
      <p:ext uri="{BB962C8B-B14F-4D97-AF65-F5344CB8AC3E}">
        <p14:creationId xmlns:p14="http://schemas.microsoft.com/office/powerpoint/2010/main" val="2391170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F088292-CE2C-407B-943F-7A83AFE6FA28}" type="slidenum">
              <a:rPr lang="zh-CN" altLang="en-US" smtClean="0"/>
              <a:t>9</a:t>
            </a:fld>
            <a:endParaRPr lang="zh-CN" altLang="en-US"/>
          </a:p>
        </p:txBody>
      </p:sp>
    </p:spTree>
    <p:extLst>
      <p:ext uri="{BB962C8B-B14F-4D97-AF65-F5344CB8AC3E}">
        <p14:creationId xmlns:p14="http://schemas.microsoft.com/office/powerpoint/2010/main" val="16423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6213" y="0"/>
            <a:ext cx="12159574" cy="6858000"/>
          </a:xfrm>
          <a:prstGeom prst="rect">
            <a:avLst/>
          </a:prstGeom>
        </p:spPr>
      </p:pic>
      <p:sp>
        <p:nvSpPr>
          <p:cNvPr id="3" name="矩形 2"/>
          <p:cNvSpPr/>
          <p:nvPr userDrawn="1"/>
        </p:nvSpPr>
        <p:spPr>
          <a:xfrm>
            <a:off x="430306" y="322730"/>
            <a:ext cx="11367247" cy="63864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2958353"/>
            <a:ext cx="12186398" cy="3899647"/>
          </a:xfrm>
          <a:prstGeom prst="rect">
            <a:avLst/>
          </a:prstGeom>
        </p:spPr>
      </p:pic>
      <p:pic>
        <p:nvPicPr>
          <p:cNvPr id="7" name="图片 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604097" y="4908176"/>
            <a:ext cx="2193455" cy="18952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80062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89657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8016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845439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8404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54070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4576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67782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376051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51828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901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04" y="3657735"/>
            <a:ext cx="12191496" cy="3200266"/>
          </a:xfrm>
          <a:prstGeom prst="rect">
            <a:avLst/>
          </a:prstGeom>
        </p:spPr>
      </p:pic>
      <p:sp>
        <p:nvSpPr>
          <p:cNvPr id="2" name="日期占位符 1"/>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FC930F2-BB8E-471B-A0F9-1024752DA6DB}" type="slidenum">
              <a:rPr lang="zh-CN" altLang="en-US" smtClean="0"/>
              <a:t>‹#›</a:t>
            </a:fld>
            <a:endParaRPr lang="zh-CN" altLang="en-US"/>
          </a:p>
        </p:txBody>
      </p:sp>
      <p:pic>
        <p:nvPicPr>
          <p:cNvPr id="5" name="图片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6" name="图片 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2958353"/>
            <a:ext cx="12186398" cy="3899647"/>
          </a:xfrm>
          <a:prstGeom prst="rect">
            <a:avLst/>
          </a:prstGeom>
        </p:spPr>
      </p:pic>
      <p:pic>
        <p:nvPicPr>
          <p:cNvPr id="7" name="图片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8886921" y="4746812"/>
            <a:ext cx="2193455" cy="1895280"/>
          </a:xfrm>
          <a:prstGeom prst="rect">
            <a:avLst/>
          </a:prstGeom>
        </p:spPr>
      </p:pic>
      <p:pic>
        <p:nvPicPr>
          <p:cNvPr id="9" name="图片 8"/>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771236" y="4403592"/>
            <a:ext cx="6270979" cy="3135490"/>
          </a:xfrm>
          <a:prstGeom prst="rect">
            <a:avLst/>
          </a:prstGeom>
        </p:spPr>
      </p:pic>
      <p:pic>
        <p:nvPicPr>
          <p:cNvPr id="10" name="图片 9"/>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179295" y="-699247"/>
            <a:ext cx="3165139" cy="2967318"/>
          </a:xfrm>
          <a:prstGeom prst="rect">
            <a:avLst/>
          </a:prstGeom>
        </p:spPr>
      </p:pic>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830A007-B5F5-46EE-AD85-7C0DBD1FB314}" type="datetimeFigureOut">
              <a:rPr lang="zh-CN" altLang="en-US" smtClean="0"/>
              <a:t>2023/4/12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FC930F2-BB8E-471B-A0F9-1024752DA6DB}"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30A007-B5F5-46EE-AD85-7C0DBD1FB314}" type="datetimeFigureOut">
              <a:rPr lang="zh-CN" altLang="en-US" smtClean="0"/>
              <a:t>2023/4/12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C930F2-BB8E-471B-A0F9-1024752DA6DB}" type="slidenum">
              <a:rPr lang="zh-CN" altLang="en-US" smtClean="0"/>
              <a:t>‹#›</a:t>
            </a:fld>
            <a:endParaRPr lang="zh-CN" altLang="en-US"/>
          </a:p>
        </p:txBody>
      </p:sp>
      <p:sp>
        <p:nvSpPr>
          <p:cNvPr id="7" name="TextBox 6"/>
          <p:cNvSpPr txBox="1"/>
          <p:nvPr userDrawn="1"/>
        </p:nvSpPr>
        <p:spPr>
          <a:xfrm>
            <a:off x="7293239" y="3752165"/>
            <a:ext cx="1210588" cy="64633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sp>
        <p:nvSpPr>
          <p:cNvPr id="8" name="TextBox 7"/>
          <p:cNvSpPr txBox="1"/>
          <p:nvPr userDrawn="1"/>
        </p:nvSpPr>
        <p:spPr>
          <a:xfrm>
            <a:off x="2893987" y="2065753"/>
            <a:ext cx="1210588" cy="64633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6425143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16.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19.png"/></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6.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notesSlide" Target="../notesSlides/notesSlide3.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slideLayout" Target="../slideLayouts/slideLayout12.xml"/><Relationship Id="rId2" Type="http://schemas.openxmlformats.org/officeDocument/2006/relationships/tags" Target="../tags/tag3.xml"/><Relationship Id="rId16" Type="http://schemas.openxmlformats.org/officeDocument/2006/relationships/tags" Target="../tags/tag17.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image" Target="../media/image9.png"/><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2791559" y="1547505"/>
            <a:ext cx="6608881" cy="1117391"/>
            <a:chOff x="3678119" y="1858898"/>
            <a:chExt cx="6608881" cy="1117391"/>
          </a:xfrm>
          <a:solidFill>
            <a:schemeClr val="bg1"/>
          </a:solidFill>
        </p:grpSpPr>
        <p:grpSp>
          <p:nvGrpSpPr>
            <p:cNvPr id="18" name="组合 17"/>
            <p:cNvGrpSpPr/>
            <p:nvPr/>
          </p:nvGrpSpPr>
          <p:grpSpPr>
            <a:xfrm>
              <a:off x="3678119" y="1858898"/>
              <a:ext cx="6608881" cy="1093211"/>
              <a:chOff x="2486759" y="1676400"/>
              <a:chExt cx="6608881" cy="1093211"/>
            </a:xfrm>
            <a:grpFill/>
          </p:grpSpPr>
          <p:grpSp>
            <p:nvGrpSpPr>
              <p:cNvPr id="19" name="组合 18"/>
              <p:cNvGrpSpPr/>
              <p:nvPr/>
            </p:nvGrpSpPr>
            <p:grpSpPr>
              <a:xfrm>
                <a:off x="5791200" y="1676400"/>
                <a:ext cx="3304440" cy="1093211"/>
                <a:chOff x="3488300" y="960887"/>
                <a:chExt cx="3231815" cy="1069184"/>
              </a:xfrm>
              <a:grpFill/>
            </p:grpSpPr>
            <p:grpSp>
              <p:nvGrpSpPr>
                <p:cNvPr id="40" name="组合 39"/>
                <p:cNvGrpSpPr/>
                <p:nvPr/>
              </p:nvGrpSpPr>
              <p:grpSpPr>
                <a:xfrm>
                  <a:off x="3488300" y="960887"/>
                  <a:ext cx="1069186" cy="1069184"/>
                  <a:chOff x="381000" y="3288606"/>
                  <a:chExt cx="1524000" cy="1524000"/>
                </a:xfrm>
                <a:grpFill/>
              </p:grpSpPr>
              <p:sp>
                <p:nvSpPr>
                  <p:cNvPr id="53" name="矩形 52"/>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54" name="直接连接符 53"/>
                  <p:cNvCxnSpPr>
                    <a:stCxn id="53" idx="0"/>
                    <a:endCxn id="53"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 name="直接连接符 54"/>
                  <p:cNvCxnSpPr>
                    <a:stCxn id="53" idx="1"/>
                    <a:endCxn id="53"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 name="直接连接符 55"/>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 name="直接连接符 56"/>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41" name="组合 40"/>
                <p:cNvGrpSpPr/>
                <p:nvPr/>
              </p:nvGrpSpPr>
              <p:grpSpPr>
                <a:xfrm>
                  <a:off x="4562357" y="960887"/>
                  <a:ext cx="1069186" cy="1069184"/>
                  <a:chOff x="381000" y="3288606"/>
                  <a:chExt cx="1524000" cy="1524000"/>
                </a:xfrm>
                <a:grpFill/>
              </p:grpSpPr>
              <p:sp>
                <p:nvSpPr>
                  <p:cNvPr id="48" name="矩形 47"/>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49" name="直接连接符 48"/>
                  <p:cNvCxnSpPr>
                    <a:stCxn id="48" idx="0"/>
                    <a:endCxn id="48"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0" name="直接连接符 49"/>
                  <p:cNvCxnSpPr>
                    <a:stCxn id="48" idx="1"/>
                    <a:endCxn id="48"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1" name="直接连接符 50"/>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2" name="直接连接符 51"/>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42" name="组合 41"/>
                <p:cNvGrpSpPr/>
                <p:nvPr/>
              </p:nvGrpSpPr>
              <p:grpSpPr>
                <a:xfrm>
                  <a:off x="5650929" y="960887"/>
                  <a:ext cx="1069186" cy="1069184"/>
                  <a:chOff x="381000" y="3288606"/>
                  <a:chExt cx="1524000" cy="1524000"/>
                </a:xfrm>
                <a:grpFill/>
              </p:grpSpPr>
              <p:sp>
                <p:nvSpPr>
                  <p:cNvPr id="43" name="矩形 42"/>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44" name="直接连接符 43"/>
                  <p:cNvCxnSpPr>
                    <a:stCxn id="43" idx="0"/>
                    <a:endCxn id="43"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5" name="直接连接符 44"/>
                  <p:cNvCxnSpPr>
                    <a:stCxn id="43" idx="1"/>
                    <a:endCxn id="43"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6" name="直接连接符 45"/>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7" name="直接连接符 46"/>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grpSp>
            <p:nvGrpSpPr>
              <p:cNvPr id="20" name="组合 19"/>
              <p:cNvGrpSpPr/>
              <p:nvPr/>
            </p:nvGrpSpPr>
            <p:grpSpPr>
              <a:xfrm>
                <a:off x="2486759" y="1676400"/>
                <a:ext cx="3304440" cy="1093211"/>
                <a:chOff x="3488300" y="960887"/>
                <a:chExt cx="3231815" cy="1069184"/>
              </a:xfrm>
              <a:grpFill/>
            </p:grpSpPr>
            <p:grpSp>
              <p:nvGrpSpPr>
                <p:cNvPr id="21" name="组合 20"/>
                <p:cNvGrpSpPr/>
                <p:nvPr/>
              </p:nvGrpSpPr>
              <p:grpSpPr>
                <a:xfrm>
                  <a:off x="3488300" y="960887"/>
                  <a:ext cx="1069186" cy="1069184"/>
                  <a:chOff x="381000" y="3288606"/>
                  <a:chExt cx="1524000" cy="1524000"/>
                </a:xfrm>
                <a:grpFill/>
              </p:grpSpPr>
              <p:sp>
                <p:nvSpPr>
                  <p:cNvPr id="35" name="矩形 34"/>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36" name="直接连接符 35"/>
                  <p:cNvCxnSpPr>
                    <a:stCxn id="35" idx="0"/>
                    <a:endCxn id="35"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7" name="直接连接符 36"/>
                  <p:cNvCxnSpPr>
                    <a:stCxn id="35" idx="1"/>
                    <a:endCxn id="35"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 name="直接连接符 37"/>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 name="直接连接符 38"/>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22" name="组合 21"/>
                <p:cNvGrpSpPr/>
                <p:nvPr/>
              </p:nvGrpSpPr>
              <p:grpSpPr>
                <a:xfrm>
                  <a:off x="4562357" y="960887"/>
                  <a:ext cx="1069186" cy="1069184"/>
                  <a:chOff x="381000" y="3288606"/>
                  <a:chExt cx="1524000" cy="1524000"/>
                </a:xfrm>
                <a:grpFill/>
              </p:grpSpPr>
              <p:sp>
                <p:nvSpPr>
                  <p:cNvPr id="30" name="矩形 29"/>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31" name="直接连接符 30"/>
                  <p:cNvCxnSpPr>
                    <a:stCxn id="30" idx="0"/>
                    <a:endCxn id="30"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2" name="直接连接符 31"/>
                  <p:cNvCxnSpPr>
                    <a:stCxn id="30" idx="1"/>
                    <a:endCxn id="30"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3" name="直接连接符 32"/>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4" name="直接连接符 33"/>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23" name="组合 22"/>
                <p:cNvGrpSpPr/>
                <p:nvPr/>
              </p:nvGrpSpPr>
              <p:grpSpPr>
                <a:xfrm>
                  <a:off x="5650929" y="960887"/>
                  <a:ext cx="1069186" cy="1069184"/>
                  <a:chOff x="381000" y="3288606"/>
                  <a:chExt cx="1524000" cy="1524000"/>
                </a:xfrm>
                <a:grpFill/>
              </p:grpSpPr>
              <p:sp>
                <p:nvSpPr>
                  <p:cNvPr id="25" name="矩形 24"/>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26" name="直接连接符 25"/>
                  <p:cNvCxnSpPr>
                    <a:stCxn id="25" idx="0"/>
                    <a:endCxn id="25"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7" name="直接连接符 26"/>
                  <p:cNvCxnSpPr>
                    <a:stCxn id="25" idx="1"/>
                    <a:endCxn id="25"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8" name="直接连接符 27"/>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9" name="直接连接符 28"/>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grpSp>
        <p:sp>
          <p:nvSpPr>
            <p:cNvPr id="58" name="文本框 57"/>
            <p:cNvSpPr txBox="1"/>
            <p:nvPr/>
          </p:nvSpPr>
          <p:spPr>
            <a:xfrm>
              <a:off x="3721647" y="1868293"/>
              <a:ext cx="6505031" cy="1107996"/>
            </a:xfrm>
            <a:prstGeom prst="rect">
              <a:avLst/>
            </a:prstGeom>
            <a:noFill/>
            <a:ln>
              <a:noFill/>
            </a:ln>
          </p:spPr>
          <p:txBody>
            <a:bodyPr wrap="square" rtlCol="0">
              <a:spAutoFit/>
            </a:bodyPr>
            <a:lstStyle/>
            <a:p>
              <a:pPr algn="dist"/>
              <a:r>
                <a:rPr lang="zh-CN" altLang="en-US" sz="6600" b="1" dirty="0">
                  <a:latin typeface="微软雅黑"/>
                  <a:ea typeface="微软雅黑"/>
                  <a:sym typeface="微软雅黑"/>
                </a:rPr>
                <a:t>法 制 教 育 宣 传</a:t>
              </a:r>
            </a:p>
          </p:txBody>
        </p:sp>
      </p:grpSp>
      <p:sp>
        <p:nvSpPr>
          <p:cNvPr id="68" name="文本框 67"/>
          <p:cNvSpPr txBox="1"/>
          <p:nvPr/>
        </p:nvSpPr>
        <p:spPr>
          <a:xfrm>
            <a:off x="3015430" y="2939933"/>
            <a:ext cx="6209106" cy="523220"/>
          </a:xfrm>
          <a:prstGeom prst="rect">
            <a:avLst/>
          </a:prstGeom>
          <a:noFill/>
        </p:spPr>
        <p:txBody>
          <a:bodyPr wrap="square" rtlCol="0">
            <a:spAutoFit/>
          </a:bodyPr>
          <a:lstStyle/>
          <a:p>
            <a:pPr algn="dist"/>
            <a:r>
              <a:rPr lang="zh-CN" altLang="en-US" sz="2800" b="1">
                <a:latin typeface="微软雅黑"/>
                <a:ea typeface="微软雅黑"/>
                <a:sym typeface="微软雅黑"/>
              </a:rPr>
              <a:t>未成年法律知识宣传</a:t>
            </a:r>
            <a:r>
              <a:rPr lang="en-US" altLang="zh-CN" sz="2800" b="1">
                <a:latin typeface="微软雅黑"/>
                <a:ea typeface="微软雅黑"/>
                <a:sym typeface="微软雅黑"/>
              </a:rPr>
              <a:t>PPT</a:t>
            </a:r>
            <a:endParaRPr lang="zh-CN" altLang="en-US" sz="2800" b="1">
              <a:latin typeface="微软雅黑"/>
              <a:ea typeface="微软雅黑"/>
              <a:sym typeface="微软雅黑"/>
            </a:endParaRPr>
          </a:p>
        </p:txBody>
      </p:sp>
    </p:spTree>
  </p:cSld>
  <p:clrMapOvr>
    <a:masterClrMapping/>
  </p:clrMapOvr>
  <mc:AlternateContent xmlns:mc="http://schemas.openxmlformats.org/markup-compatibility/2006" xmlns:p14="http://schemas.microsoft.com/office/powerpoint/2010/main">
    <mc:Choice Requires="p14">
      <p:transition p14:dur="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fade">
                                      <p:cBhvr>
                                        <p:cTn id="12" dur="1000"/>
                                        <p:tgtEl>
                                          <p:spTgt spid="68"/>
                                        </p:tgtEl>
                                      </p:cBhvr>
                                    </p:animEffect>
                                    <p:anim calcmode="lin" valueType="num">
                                      <p:cBhvr>
                                        <p:cTn id="13" dur="1000" fill="hold"/>
                                        <p:tgtEl>
                                          <p:spTgt spid="68"/>
                                        </p:tgtEl>
                                        <p:attrNameLst>
                                          <p:attrName>ppt_x</p:attrName>
                                        </p:attrNameLst>
                                      </p:cBhvr>
                                      <p:tavLst>
                                        <p:tav tm="0">
                                          <p:val>
                                            <p:strVal val="#ppt_x"/>
                                          </p:val>
                                        </p:tav>
                                        <p:tav tm="100000">
                                          <p:val>
                                            <p:strVal val="#ppt_x"/>
                                          </p:val>
                                        </p:tav>
                                      </p:tavLst>
                                    </p:anim>
                                    <p:anim calcmode="lin" valueType="num">
                                      <p:cBhvr>
                                        <p:cTn id="14"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圆角 10"/>
          <p:cNvSpPr/>
          <p:nvPr/>
        </p:nvSpPr>
        <p:spPr>
          <a:xfrm>
            <a:off x="2411189" y="2271004"/>
            <a:ext cx="3274143" cy="3012343"/>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 name="矩形: 圆角 11"/>
          <p:cNvSpPr/>
          <p:nvPr/>
        </p:nvSpPr>
        <p:spPr>
          <a:xfrm>
            <a:off x="6497269" y="2271004"/>
            <a:ext cx="3274143" cy="3012343"/>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88515" y="2451063"/>
            <a:ext cx="2210802" cy="2384198"/>
          </a:xfrm>
          <a:prstGeom prst="rect">
            <a:avLst/>
          </a:prstGeom>
        </p:spPr>
      </p:pic>
      <p:sp>
        <p:nvSpPr>
          <p:cNvPr id="13" name="矩形 12"/>
          <p:cNvSpPr/>
          <p:nvPr/>
        </p:nvSpPr>
        <p:spPr>
          <a:xfrm>
            <a:off x="2979937" y="5015320"/>
            <a:ext cx="2005070" cy="472073"/>
          </a:xfrm>
          <a:prstGeom prst="rect">
            <a:avLst/>
          </a:prstGeom>
          <a:solidFill>
            <a:srgbClr val="C00000"/>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latin typeface="微软雅黑"/>
                <a:ea typeface="微软雅黑"/>
                <a:cs typeface="+mn-ea"/>
                <a:sym typeface="微软雅黑"/>
              </a:rPr>
              <a:t>参与赌博</a:t>
            </a:r>
          </a:p>
        </p:txBody>
      </p:sp>
      <p:sp>
        <p:nvSpPr>
          <p:cNvPr id="14" name="矩形 13"/>
          <p:cNvSpPr/>
          <p:nvPr/>
        </p:nvSpPr>
        <p:spPr>
          <a:xfrm>
            <a:off x="7206993" y="5014141"/>
            <a:ext cx="2005070" cy="472073"/>
          </a:xfrm>
          <a:prstGeom prst="rect">
            <a:avLst/>
          </a:prstGeom>
          <a:solidFill>
            <a:srgbClr val="C00000"/>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latin typeface="微软雅黑"/>
                <a:ea typeface="微软雅黑"/>
                <a:cs typeface="+mn-ea"/>
                <a:sym typeface="微软雅黑"/>
              </a:rPr>
              <a:t>打架斗殴</a:t>
            </a:r>
          </a:p>
        </p:txBody>
      </p:sp>
      <p:grpSp>
        <p:nvGrpSpPr>
          <p:cNvPr id="4" name="组合 3"/>
          <p:cNvGrpSpPr/>
          <p:nvPr/>
        </p:nvGrpSpPr>
        <p:grpSpPr>
          <a:xfrm>
            <a:off x="1950444" y="1085791"/>
            <a:ext cx="4145556" cy="1038071"/>
            <a:chOff x="1497758" y="1085791"/>
            <a:chExt cx="4145556" cy="1038071"/>
          </a:xfrm>
        </p:grpSpPr>
        <p:sp>
          <p:nvSpPr>
            <p:cNvPr id="5" name="文本框 4"/>
            <p:cNvSpPr txBox="1"/>
            <p:nvPr/>
          </p:nvSpPr>
          <p:spPr>
            <a:xfrm>
              <a:off x="2535829" y="1370607"/>
              <a:ext cx="3107485"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不能参与的行为</a:t>
              </a:r>
            </a:p>
          </p:txBody>
        </p:sp>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206993" y="2484577"/>
            <a:ext cx="2315992" cy="2315992"/>
          </a:xfrm>
          <a:prstGeom prst="rect">
            <a:avLst/>
          </a:prstGeom>
        </p:spPr>
      </p:pic>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heel(1)">
                                      <p:cBhvr>
                                        <p:cTn id="11" dur="2000"/>
                                        <p:tgtEl>
                                          <p:spTgt spid="11"/>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heel(1)">
                                      <p:cBhvr>
                                        <p:cTn id="14" dur="2000"/>
                                        <p:tgtEl>
                                          <p:spTgt spid="12"/>
                                        </p:tgtEl>
                                      </p:cBhvr>
                                    </p:animEffect>
                                  </p:childTnLst>
                                </p:cTn>
                              </p:par>
                              <p:par>
                                <p:cTn id="15" presetID="42"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1000"/>
                                        <p:tgtEl>
                                          <p:spTgt spid="14"/>
                                        </p:tgtEl>
                                      </p:cBhvr>
                                    </p:animEffect>
                                    <p:anim calcmode="lin" valueType="num">
                                      <p:cBhvr>
                                        <p:cTn id="33" dur="1000" fill="hold"/>
                                        <p:tgtEl>
                                          <p:spTgt spid="14"/>
                                        </p:tgtEl>
                                        <p:attrNameLst>
                                          <p:attrName>ppt_x</p:attrName>
                                        </p:attrNameLst>
                                      </p:cBhvr>
                                      <p:tavLst>
                                        <p:tav tm="0">
                                          <p:val>
                                            <p:strVal val="#ppt_x"/>
                                          </p:val>
                                        </p:tav>
                                        <p:tav tm="100000">
                                          <p:val>
                                            <p:strVal val="#ppt_x"/>
                                          </p:val>
                                        </p:tav>
                                      </p:tavLst>
                                    </p:anim>
                                    <p:anim calcmode="lin" valueType="num">
                                      <p:cBhvr>
                                        <p:cTn id="3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793128" y="2408678"/>
            <a:ext cx="4937617" cy="796413"/>
            <a:chOff x="1876138" y="2054789"/>
            <a:chExt cx="4937617" cy="796413"/>
          </a:xfrm>
        </p:grpSpPr>
        <p:grpSp>
          <p:nvGrpSpPr>
            <p:cNvPr id="2" name="组合 1"/>
            <p:cNvGrpSpPr/>
            <p:nvPr/>
          </p:nvGrpSpPr>
          <p:grpSpPr>
            <a:xfrm>
              <a:off x="1876138" y="2054789"/>
              <a:ext cx="4937617" cy="796413"/>
              <a:chOff x="1876138" y="2054789"/>
              <a:chExt cx="4937617" cy="796413"/>
            </a:xfrm>
          </p:grpSpPr>
          <p:sp>
            <p:nvSpPr>
              <p:cNvPr id="22" name="矩形: 圆角 21"/>
              <p:cNvSpPr/>
              <p:nvPr/>
            </p:nvSpPr>
            <p:spPr>
              <a:xfrm>
                <a:off x="3006796" y="2054789"/>
                <a:ext cx="3806959" cy="796413"/>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17" name="Group 41"/>
              <p:cNvGrpSpPr/>
              <p:nvPr/>
            </p:nvGrpSpPr>
            <p:grpSpPr>
              <a:xfrm flipH="1">
                <a:off x="1876138" y="2151517"/>
                <a:ext cx="1130658" cy="523133"/>
                <a:chOff x="3116" y="1013"/>
                <a:chExt cx="949" cy="440"/>
              </a:xfrm>
            </p:grpSpPr>
            <p:cxnSp>
              <p:nvCxnSpPr>
                <p:cNvPr id="18" name="直接连接符 52"/>
                <p:cNvCxnSpPr>
                  <a:cxnSpLocks noChangeShapeType="1"/>
                </p:cNvCxnSpPr>
                <p:nvPr/>
              </p:nvCxnSpPr>
              <p:spPr bwMode="auto">
                <a:xfrm>
                  <a:off x="3116" y="1253"/>
                  <a:ext cx="453" cy="0"/>
                </a:xfrm>
                <a:prstGeom prst="line">
                  <a:avLst/>
                </a:prstGeom>
                <a:noFill/>
                <a:ln w="25400" algn="ctr">
                  <a:solidFill>
                    <a:schemeClr val="bg1">
                      <a:lumMod val="50000"/>
                    </a:schemeClr>
                  </a:solidFill>
                  <a:miter lim="800000"/>
                </a:ln>
              </p:spPr>
            </p:cxnSp>
            <p:grpSp>
              <p:nvGrpSpPr>
                <p:cNvPr id="19" name="Group 85"/>
                <p:cNvGrpSpPr/>
                <p:nvPr/>
              </p:nvGrpSpPr>
              <p:grpSpPr>
                <a:xfrm>
                  <a:off x="3624" y="1013"/>
                  <a:ext cx="441" cy="440"/>
                  <a:chOff x="3624" y="1013"/>
                  <a:chExt cx="441" cy="440"/>
                </a:xfrm>
              </p:grpSpPr>
              <p:sp>
                <p:nvSpPr>
                  <p:cNvPr id="20" name="椭圆 53"/>
                  <p:cNvSpPr>
                    <a:spLocks noChangeArrowheads="1"/>
                  </p:cNvSpPr>
                  <p:nvPr/>
                </p:nvSpPr>
                <p:spPr bwMode="auto">
                  <a:xfrm>
                    <a:off x="3624" y="1013"/>
                    <a:ext cx="441" cy="440"/>
                  </a:xfrm>
                  <a:prstGeom prst="ellipse">
                    <a:avLst/>
                  </a:prstGeom>
                  <a:solidFill>
                    <a:srgbClr val="C00000"/>
                  </a:solidFill>
                  <a:ln w="25400" algn="ctr">
                    <a:noFill/>
                    <a:miter lim="800000"/>
                  </a:ln>
                </p:spPr>
                <p:txBody>
                  <a:bodyPr lIns="68589" tIns="34295" rIns="68589" bIns="34295" anchor="ctr"/>
                  <a:lstStyle/>
                  <a:p>
                    <a:pPr algn="ctr" defTabSz="683895"/>
                    <a:endParaRPr lang="zh-CN" altLang="en-US">
                      <a:solidFill>
                        <a:srgbClr val="FFFFFF"/>
                      </a:solidFill>
                      <a:latin typeface="微软雅黑"/>
                      <a:ea typeface="微软雅黑"/>
                      <a:sym typeface="微软雅黑"/>
                    </a:endParaRPr>
                  </a:p>
                </p:txBody>
              </p:sp>
              <p:sp>
                <p:nvSpPr>
                  <p:cNvPr id="21" name="矩形 71"/>
                  <p:cNvSpPr>
                    <a:spLocks noChangeArrowheads="1"/>
                  </p:cNvSpPr>
                  <p:nvPr/>
                </p:nvSpPr>
                <p:spPr bwMode="auto">
                  <a:xfrm>
                    <a:off x="3711" y="1071"/>
                    <a:ext cx="268" cy="356"/>
                  </a:xfrm>
                  <a:prstGeom prst="rect">
                    <a:avLst/>
                  </a:prstGeom>
                  <a:noFill/>
                  <a:ln w="9525">
                    <a:noFill/>
                    <a:miter lim="800000"/>
                  </a:ln>
                </p:spPr>
                <p:txBody>
                  <a:bodyPr wrap="none" lIns="68582" tIns="34292" rIns="68582" bIns="34292">
                    <a:spAutoFit/>
                  </a:bodyPr>
                  <a:lstStyle/>
                  <a:p>
                    <a:pPr defTabSz="683895"/>
                    <a:r>
                      <a:rPr lang="en-US" altLang="zh-CN" sz="2300" b="1">
                        <a:solidFill>
                          <a:schemeClr val="bg1"/>
                        </a:solidFill>
                        <a:latin typeface="微软雅黑"/>
                        <a:ea typeface="微软雅黑"/>
                        <a:sym typeface="微软雅黑"/>
                      </a:rPr>
                      <a:t>1</a:t>
                    </a:r>
                  </a:p>
                </p:txBody>
              </p:sp>
            </p:grpSp>
          </p:grpSp>
        </p:grpSp>
        <p:sp>
          <p:nvSpPr>
            <p:cNvPr id="8" name="文本框 7"/>
            <p:cNvSpPr txBox="1"/>
            <p:nvPr/>
          </p:nvSpPr>
          <p:spPr>
            <a:xfrm>
              <a:off x="3090977" y="2123862"/>
              <a:ext cx="3638149" cy="566309"/>
            </a:xfrm>
            <a:prstGeom prst="rect">
              <a:avLst/>
            </a:prstGeom>
            <a:noFill/>
          </p:spPr>
          <p:txBody>
            <a:bodyPr wrap="square" rtlCol="0">
              <a:spAutoFit/>
            </a:bodyPr>
            <a:lstStyle/>
            <a:p>
              <a:pPr>
                <a:lnSpc>
                  <a:spcPct val="110000"/>
                </a:lnSpc>
              </a:pPr>
              <a:r>
                <a:rPr lang="zh-CN" altLang="en-US" sz="1400" b="0">
                  <a:latin typeface="微软雅黑"/>
                  <a:ea typeface="微软雅黑"/>
                  <a:cs typeface="+mn-ea"/>
                  <a:sym typeface="微软雅黑"/>
                </a:rPr>
                <a:t>调皮捣蛋，有事没事惹一下其他同学，比如别人走路时他突然伸出一只脚将别人绊倒；</a:t>
              </a:r>
            </a:p>
          </p:txBody>
        </p:sp>
      </p:grpSp>
      <p:grpSp>
        <p:nvGrpSpPr>
          <p:cNvPr id="14" name="组合 13"/>
          <p:cNvGrpSpPr/>
          <p:nvPr/>
        </p:nvGrpSpPr>
        <p:grpSpPr>
          <a:xfrm>
            <a:off x="1950444" y="1085791"/>
            <a:ext cx="4145556" cy="1038071"/>
            <a:chOff x="1497758" y="1085791"/>
            <a:chExt cx="4145556" cy="1038071"/>
          </a:xfrm>
        </p:grpSpPr>
        <p:sp>
          <p:nvSpPr>
            <p:cNvPr id="15" name="文本框 14"/>
            <p:cNvSpPr txBox="1"/>
            <p:nvPr/>
          </p:nvSpPr>
          <p:spPr>
            <a:xfrm>
              <a:off x="2535829" y="1370607"/>
              <a:ext cx="3107485"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坏习惯</a:t>
              </a:r>
            </a:p>
          </p:txBody>
        </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grpSp>
        <p:nvGrpSpPr>
          <p:cNvPr id="23" name="组合 22"/>
          <p:cNvGrpSpPr/>
          <p:nvPr/>
        </p:nvGrpSpPr>
        <p:grpSpPr>
          <a:xfrm>
            <a:off x="1793128" y="3471903"/>
            <a:ext cx="4937617" cy="796413"/>
            <a:chOff x="1876138" y="2054789"/>
            <a:chExt cx="4937617" cy="796413"/>
          </a:xfrm>
        </p:grpSpPr>
        <p:grpSp>
          <p:nvGrpSpPr>
            <p:cNvPr id="24" name="组合 23"/>
            <p:cNvGrpSpPr/>
            <p:nvPr/>
          </p:nvGrpSpPr>
          <p:grpSpPr>
            <a:xfrm>
              <a:off x="1876138" y="2054789"/>
              <a:ext cx="4937617" cy="796413"/>
              <a:chOff x="1876138" y="2054789"/>
              <a:chExt cx="4937617" cy="796413"/>
            </a:xfrm>
          </p:grpSpPr>
          <p:sp>
            <p:nvSpPr>
              <p:cNvPr id="26" name="矩形: 圆角 25"/>
              <p:cNvSpPr/>
              <p:nvPr/>
            </p:nvSpPr>
            <p:spPr>
              <a:xfrm>
                <a:off x="3006796" y="2054789"/>
                <a:ext cx="3806959" cy="796413"/>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27" name="Group 41"/>
              <p:cNvGrpSpPr/>
              <p:nvPr/>
            </p:nvGrpSpPr>
            <p:grpSpPr>
              <a:xfrm flipH="1">
                <a:off x="1876138" y="2151517"/>
                <a:ext cx="1130658" cy="523133"/>
                <a:chOff x="3116" y="1013"/>
                <a:chExt cx="949" cy="440"/>
              </a:xfrm>
            </p:grpSpPr>
            <p:cxnSp>
              <p:nvCxnSpPr>
                <p:cNvPr id="28" name="直接连接符 52"/>
                <p:cNvCxnSpPr>
                  <a:cxnSpLocks noChangeShapeType="1"/>
                </p:cNvCxnSpPr>
                <p:nvPr/>
              </p:nvCxnSpPr>
              <p:spPr bwMode="auto">
                <a:xfrm>
                  <a:off x="3116" y="1253"/>
                  <a:ext cx="453" cy="0"/>
                </a:xfrm>
                <a:prstGeom prst="line">
                  <a:avLst/>
                </a:prstGeom>
                <a:noFill/>
                <a:ln w="25400" algn="ctr">
                  <a:solidFill>
                    <a:schemeClr val="bg1">
                      <a:lumMod val="50000"/>
                    </a:schemeClr>
                  </a:solidFill>
                  <a:miter lim="800000"/>
                </a:ln>
              </p:spPr>
            </p:cxnSp>
            <p:grpSp>
              <p:nvGrpSpPr>
                <p:cNvPr id="29" name="Group 85"/>
                <p:cNvGrpSpPr/>
                <p:nvPr/>
              </p:nvGrpSpPr>
              <p:grpSpPr>
                <a:xfrm>
                  <a:off x="3624" y="1013"/>
                  <a:ext cx="441" cy="440"/>
                  <a:chOff x="3624" y="1013"/>
                  <a:chExt cx="441" cy="440"/>
                </a:xfrm>
              </p:grpSpPr>
              <p:sp>
                <p:nvSpPr>
                  <p:cNvPr id="30" name="椭圆 53"/>
                  <p:cNvSpPr>
                    <a:spLocks noChangeArrowheads="1"/>
                  </p:cNvSpPr>
                  <p:nvPr/>
                </p:nvSpPr>
                <p:spPr bwMode="auto">
                  <a:xfrm>
                    <a:off x="3624" y="1013"/>
                    <a:ext cx="441" cy="440"/>
                  </a:xfrm>
                  <a:prstGeom prst="ellipse">
                    <a:avLst/>
                  </a:prstGeom>
                  <a:solidFill>
                    <a:srgbClr val="C00000"/>
                  </a:solidFill>
                  <a:ln w="25400" algn="ctr">
                    <a:noFill/>
                    <a:miter lim="800000"/>
                  </a:ln>
                </p:spPr>
                <p:txBody>
                  <a:bodyPr lIns="68589" tIns="34295" rIns="68589" bIns="34295" anchor="ctr"/>
                  <a:lstStyle/>
                  <a:p>
                    <a:pPr algn="ctr" defTabSz="683895"/>
                    <a:endParaRPr lang="zh-CN" altLang="en-US">
                      <a:solidFill>
                        <a:srgbClr val="FFFFFF"/>
                      </a:solidFill>
                      <a:latin typeface="微软雅黑"/>
                      <a:ea typeface="微软雅黑"/>
                      <a:sym typeface="微软雅黑"/>
                    </a:endParaRPr>
                  </a:p>
                </p:txBody>
              </p:sp>
              <p:sp>
                <p:nvSpPr>
                  <p:cNvPr id="31" name="矩形 71"/>
                  <p:cNvSpPr>
                    <a:spLocks noChangeArrowheads="1"/>
                  </p:cNvSpPr>
                  <p:nvPr/>
                </p:nvSpPr>
                <p:spPr bwMode="auto">
                  <a:xfrm>
                    <a:off x="3711" y="1071"/>
                    <a:ext cx="268" cy="356"/>
                  </a:xfrm>
                  <a:prstGeom prst="rect">
                    <a:avLst/>
                  </a:prstGeom>
                  <a:noFill/>
                  <a:ln w="9525">
                    <a:noFill/>
                    <a:miter lim="800000"/>
                  </a:ln>
                </p:spPr>
                <p:txBody>
                  <a:bodyPr wrap="none" lIns="68582" tIns="34292" rIns="68582" bIns="34292">
                    <a:spAutoFit/>
                  </a:bodyPr>
                  <a:lstStyle/>
                  <a:p>
                    <a:pPr defTabSz="683895"/>
                    <a:r>
                      <a:rPr lang="en-US" altLang="zh-CN" sz="2300" b="1">
                        <a:solidFill>
                          <a:schemeClr val="bg1"/>
                        </a:solidFill>
                        <a:latin typeface="微软雅黑"/>
                        <a:ea typeface="微软雅黑"/>
                        <a:sym typeface="微软雅黑"/>
                      </a:rPr>
                      <a:t>2</a:t>
                    </a:r>
                  </a:p>
                </p:txBody>
              </p:sp>
            </p:grpSp>
          </p:grpSp>
        </p:grpSp>
        <p:sp>
          <p:nvSpPr>
            <p:cNvPr id="25" name="文本框 24"/>
            <p:cNvSpPr txBox="1"/>
            <p:nvPr/>
          </p:nvSpPr>
          <p:spPr>
            <a:xfrm>
              <a:off x="3134381" y="2269271"/>
              <a:ext cx="3638149" cy="312393"/>
            </a:xfrm>
            <a:prstGeom prst="rect">
              <a:avLst/>
            </a:prstGeom>
            <a:noFill/>
          </p:spPr>
          <p:txBody>
            <a:bodyPr wrap="square" rtlCol="0">
              <a:spAutoFit/>
            </a:bodyPr>
            <a:lstStyle/>
            <a:p>
              <a:pPr>
                <a:lnSpc>
                  <a:spcPct val="110000"/>
                </a:lnSpc>
              </a:pPr>
              <a:r>
                <a:rPr lang="zh-CN" altLang="en-US" sz="1400">
                  <a:latin typeface="微软雅黑"/>
                  <a:ea typeface="微软雅黑"/>
                  <a:cs typeface="+mn-ea"/>
                  <a:sym typeface="微软雅黑"/>
                </a:rPr>
                <a:t>故意毁坏公物，如在书桌上乱刻乱画；</a:t>
              </a:r>
            </a:p>
          </p:txBody>
        </p:sp>
      </p:grpSp>
      <p:grpSp>
        <p:nvGrpSpPr>
          <p:cNvPr id="32" name="组合 31"/>
          <p:cNvGrpSpPr/>
          <p:nvPr/>
        </p:nvGrpSpPr>
        <p:grpSpPr>
          <a:xfrm>
            <a:off x="1793128" y="4496444"/>
            <a:ext cx="5001318" cy="796413"/>
            <a:chOff x="1876138" y="2054789"/>
            <a:chExt cx="5001318" cy="796413"/>
          </a:xfrm>
        </p:grpSpPr>
        <p:grpSp>
          <p:nvGrpSpPr>
            <p:cNvPr id="33" name="组合 32"/>
            <p:cNvGrpSpPr/>
            <p:nvPr/>
          </p:nvGrpSpPr>
          <p:grpSpPr>
            <a:xfrm>
              <a:off x="1876138" y="2054789"/>
              <a:ext cx="4937617" cy="796413"/>
              <a:chOff x="1876138" y="2054789"/>
              <a:chExt cx="4937617" cy="796413"/>
            </a:xfrm>
          </p:grpSpPr>
          <p:sp>
            <p:nvSpPr>
              <p:cNvPr id="35" name="矩形: 圆角 34"/>
              <p:cNvSpPr/>
              <p:nvPr/>
            </p:nvSpPr>
            <p:spPr>
              <a:xfrm>
                <a:off x="3006796" y="2054789"/>
                <a:ext cx="3806959" cy="796413"/>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36" name="Group 41"/>
              <p:cNvGrpSpPr/>
              <p:nvPr/>
            </p:nvGrpSpPr>
            <p:grpSpPr>
              <a:xfrm flipH="1">
                <a:off x="1876138" y="2151517"/>
                <a:ext cx="1130658" cy="523133"/>
                <a:chOff x="3116" y="1013"/>
                <a:chExt cx="949" cy="440"/>
              </a:xfrm>
            </p:grpSpPr>
            <p:cxnSp>
              <p:nvCxnSpPr>
                <p:cNvPr id="37" name="直接连接符 52"/>
                <p:cNvCxnSpPr>
                  <a:cxnSpLocks noChangeShapeType="1"/>
                </p:cNvCxnSpPr>
                <p:nvPr/>
              </p:nvCxnSpPr>
              <p:spPr bwMode="auto">
                <a:xfrm>
                  <a:off x="3116" y="1253"/>
                  <a:ext cx="453" cy="0"/>
                </a:xfrm>
                <a:prstGeom prst="line">
                  <a:avLst/>
                </a:prstGeom>
                <a:noFill/>
                <a:ln w="25400" algn="ctr">
                  <a:solidFill>
                    <a:schemeClr val="bg1">
                      <a:lumMod val="50000"/>
                    </a:schemeClr>
                  </a:solidFill>
                  <a:miter lim="800000"/>
                </a:ln>
              </p:spPr>
            </p:cxnSp>
            <p:grpSp>
              <p:nvGrpSpPr>
                <p:cNvPr id="38" name="Group 85"/>
                <p:cNvGrpSpPr/>
                <p:nvPr/>
              </p:nvGrpSpPr>
              <p:grpSpPr>
                <a:xfrm>
                  <a:off x="3624" y="1013"/>
                  <a:ext cx="441" cy="440"/>
                  <a:chOff x="3624" y="1013"/>
                  <a:chExt cx="441" cy="440"/>
                </a:xfrm>
              </p:grpSpPr>
              <p:sp>
                <p:nvSpPr>
                  <p:cNvPr id="39" name="椭圆 53"/>
                  <p:cNvSpPr>
                    <a:spLocks noChangeArrowheads="1"/>
                  </p:cNvSpPr>
                  <p:nvPr/>
                </p:nvSpPr>
                <p:spPr bwMode="auto">
                  <a:xfrm>
                    <a:off x="3624" y="1013"/>
                    <a:ext cx="441" cy="440"/>
                  </a:xfrm>
                  <a:prstGeom prst="ellipse">
                    <a:avLst/>
                  </a:prstGeom>
                  <a:solidFill>
                    <a:srgbClr val="C00000"/>
                  </a:solidFill>
                  <a:ln w="25400" algn="ctr">
                    <a:noFill/>
                    <a:miter lim="800000"/>
                  </a:ln>
                </p:spPr>
                <p:txBody>
                  <a:bodyPr lIns="68589" tIns="34295" rIns="68589" bIns="34295" anchor="ctr"/>
                  <a:lstStyle/>
                  <a:p>
                    <a:pPr algn="ctr" defTabSz="683895"/>
                    <a:endParaRPr lang="zh-CN" altLang="en-US">
                      <a:solidFill>
                        <a:srgbClr val="FFFFFF"/>
                      </a:solidFill>
                      <a:latin typeface="微软雅黑"/>
                      <a:ea typeface="微软雅黑"/>
                      <a:sym typeface="微软雅黑"/>
                    </a:endParaRPr>
                  </a:p>
                </p:txBody>
              </p:sp>
              <p:sp>
                <p:nvSpPr>
                  <p:cNvPr id="40" name="矩形 71"/>
                  <p:cNvSpPr>
                    <a:spLocks noChangeArrowheads="1"/>
                  </p:cNvSpPr>
                  <p:nvPr/>
                </p:nvSpPr>
                <p:spPr bwMode="auto">
                  <a:xfrm>
                    <a:off x="3711" y="1071"/>
                    <a:ext cx="268" cy="356"/>
                  </a:xfrm>
                  <a:prstGeom prst="rect">
                    <a:avLst/>
                  </a:prstGeom>
                  <a:noFill/>
                  <a:ln w="9525">
                    <a:noFill/>
                    <a:miter lim="800000"/>
                  </a:ln>
                </p:spPr>
                <p:txBody>
                  <a:bodyPr wrap="none" lIns="68582" tIns="34292" rIns="68582" bIns="34292">
                    <a:spAutoFit/>
                  </a:bodyPr>
                  <a:lstStyle/>
                  <a:p>
                    <a:pPr defTabSz="683895"/>
                    <a:r>
                      <a:rPr lang="en-US" altLang="zh-CN" sz="2300" b="1">
                        <a:solidFill>
                          <a:schemeClr val="bg1"/>
                        </a:solidFill>
                        <a:latin typeface="微软雅黑"/>
                        <a:ea typeface="微软雅黑"/>
                        <a:sym typeface="微软雅黑"/>
                      </a:rPr>
                      <a:t>3</a:t>
                    </a:r>
                  </a:p>
                </p:txBody>
              </p:sp>
            </p:grpSp>
          </p:grpSp>
        </p:grpSp>
        <p:sp>
          <p:nvSpPr>
            <p:cNvPr id="34" name="文本框 33"/>
            <p:cNvSpPr txBox="1"/>
            <p:nvPr/>
          </p:nvSpPr>
          <p:spPr>
            <a:xfrm>
              <a:off x="3239307" y="2312299"/>
              <a:ext cx="3638149" cy="312393"/>
            </a:xfrm>
            <a:prstGeom prst="rect">
              <a:avLst/>
            </a:prstGeom>
            <a:noFill/>
          </p:spPr>
          <p:txBody>
            <a:bodyPr wrap="square" rtlCol="0">
              <a:spAutoFit/>
            </a:bodyPr>
            <a:lstStyle/>
            <a:p>
              <a:pPr>
                <a:lnSpc>
                  <a:spcPct val="110000"/>
                </a:lnSpc>
              </a:pPr>
              <a:r>
                <a:rPr lang="zh-CN" altLang="en-US" sz="1400">
                  <a:latin typeface="微软雅黑"/>
                  <a:ea typeface="微软雅黑"/>
                  <a:cs typeface="+mn-ea"/>
                  <a:sym typeface="微软雅黑"/>
                </a:rPr>
                <a:t>不遵守交通规则，过马路乱闯红灯</a:t>
              </a:r>
            </a:p>
          </p:txBody>
        </p:sp>
      </p:grpSp>
      <p:grpSp>
        <p:nvGrpSpPr>
          <p:cNvPr id="41" name="组合 40"/>
          <p:cNvGrpSpPr/>
          <p:nvPr/>
        </p:nvGrpSpPr>
        <p:grpSpPr>
          <a:xfrm>
            <a:off x="7097067" y="2408678"/>
            <a:ext cx="3403785" cy="796413"/>
            <a:chOff x="1876138" y="2054789"/>
            <a:chExt cx="3403785" cy="796413"/>
          </a:xfrm>
        </p:grpSpPr>
        <p:grpSp>
          <p:nvGrpSpPr>
            <p:cNvPr id="42" name="组合 41"/>
            <p:cNvGrpSpPr/>
            <p:nvPr/>
          </p:nvGrpSpPr>
          <p:grpSpPr>
            <a:xfrm>
              <a:off x="1876138" y="2054789"/>
              <a:ext cx="3403785" cy="796413"/>
              <a:chOff x="1876138" y="2054789"/>
              <a:chExt cx="3403785" cy="796413"/>
            </a:xfrm>
          </p:grpSpPr>
          <p:sp>
            <p:nvSpPr>
              <p:cNvPr id="44" name="矩形: 圆角 43"/>
              <p:cNvSpPr/>
              <p:nvPr/>
            </p:nvSpPr>
            <p:spPr>
              <a:xfrm>
                <a:off x="3006796" y="2054789"/>
                <a:ext cx="2273127" cy="796413"/>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45" name="Group 41"/>
              <p:cNvGrpSpPr/>
              <p:nvPr/>
            </p:nvGrpSpPr>
            <p:grpSpPr>
              <a:xfrm flipH="1">
                <a:off x="1876138" y="2151517"/>
                <a:ext cx="1130658" cy="523133"/>
                <a:chOff x="3116" y="1013"/>
                <a:chExt cx="949" cy="440"/>
              </a:xfrm>
            </p:grpSpPr>
            <p:cxnSp>
              <p:nvCxnSpPr>
                <p:cNvPr id="46" name="直接连接符 52"/>
                <p:cNvCxnSpPr>
                  <a:cxnSpLocks noChangeShapeType="1"/>
                </p:cNvCxnSpPr>
                <p:nvPr/>
              </p:nvCxnSpPr>
              <p:spPr bwMode="auto">
                <a:xfrm>
                  <a:off x="3116" y="1253"/>
                  <a:ext cx="453" cy="0"/>
                </a:xfrm>
                <a:prstGeom prst="line">
                  <a:avLst/>
                </a:prstGeom>
                <a:noFill/>
                <a:ln w="25400" algn="ctr">
                  <a:solidFill>
                    <a:schemeClr val="bg1">
                      <a:lumMod val="50000"/>
                    </a:schemeClr>
                  </a:solidFill>
                  <a:miter lim="800000"/>
                </a:ln>
              </p:spPr>
            </p:cxnSp>
            <p:grpSp>
              <p:nvGrpSpPr>
                <p:cNvPr id="47" name="Group 85"/>
                <p:cNvGrpSpPr/>
                <p:nvPr/>
              </p:nvGrpSpPr>
              <p:grpSpPr>
                <a:xfrm>
                  <a:off x="3624" y="1013"/>
                  <a:ext cx="441" cy="440"/>
                  <a:chOff x="3624" y="1013"/>
                  <a:chExt cx="441" cy="440"/>
                </a:xfrm>
              </p:grpSpPr>
              <p:sp>
                <p:nvSpPr>
                  <p:cNvPr id="48" name="椭圆 53"/>
                  <p:cNvSpPr>
                    <a:spLocks noChangeArrowheads="1"/>
                  </p:cNvSpPr>
                  <p:nvPr/>
                </p:nvSpPr>
                <p:spPr bwMode="auto">
                  <a:xfrm>
                    <a:off x="3624" y="1013"/>
                    <a:ext cx="441" cy="440"/>
                  </a:xfrm>
                  <a:prstGeom prst="ellipse">
                    <a:avLst/>
                  </a:prstGeom>
                  <a:solidFill>
                    <a:srgbClr val="C00000"/>
                  </a:solidFill>
                  <a:ln w="25400" algn="ctr">
                    <a:noFill/>
                    <a:miter lim="800000"/>
                  </a:ln>
                </p:spPr>
                <p:txBody>
                  <a:bodyPr lIns="68589" tIns="34295" rIns="68589" bIns="34295" anchor="ctr"/>
                  <a:lstStyle/>
                  <a:p>
                    <a:pPr algn="ctr" defTabSz="683895"/>
                    <a:endParaRPr lang="zh-CN" altLang="en-US">
                      <a:solidFill>
                        <a:srgbClr val="FFFFFF"/>
                      </a:solidFill>
                      <a:latin typeface="微软雅黑"/>
                      <a:ea typeface="微软雅黑"/>
                      <a:sym typeface="微软雅黑"/>
                    </a:endParaRPr>
                  </a:p>
                </p:txBody>
              </p:sp>
              <p:sp>
                <p:nvSpPr>
                  <p:cNvPr id="49" name="矩形 71"/>
                  <p:cNvSpPr>
                    <a:spLocks noChangeArrowheads="1"/>
                  </p:cNvSpPr>
                  <p:nvPr/>
                </p:nvSpPr>
                <p:spPr bwMode="auto">
                  <a:xfrm>
                    <a:off x="3711" y="1071"/>
                    <a:ext cx="268" cy="356"/>
                  </a:xfrm>
                  <a:prstGeom prst="rect">
                    <a:avLst/>
                  </a:prstGeom>
                  <a:noFill/>
                  <a:ln w="9525">
                    <a:noFill/>
                    <a:miter lim="800000"/>
                  </a:ln>
                </p:spPr>
                <p:txBody>
                  <a:bodyPr wrap="none" lIns="68582" tIns="34292" rIns="68582" bIns="34292">
                    <a:spAutoFit/>
                  </a:bodyPr>
                  <a:lstStyle/>
                  <a:p>
                    <a:pPr defTabSz="683895"/>
                    <a:r>
                      <a:rPr lang="en-US" altLang="zh-CN" sz="2300" b="1">
                        <a:solidFill>
                          <a:schemeClr val="bg1"/>
                        </a:solidFill>
                        <a:latin typeface="微软雅黑"/>
                        <a:ea typeface="微软雅黑"/>
                        <a:sym typeface="微软雅黑"/>
                      </a:rPr>
                      <a:t>4</a:t>
                    </a:r>
                  </a:p>
                </p:txBody>
              </p:sp>
            </p:grpSp>
          </p:grpSp>
        </p:grpSp>
        <p:sp>
          <p:nvSpPr>
            <p:cNvPr id="43" name="文本框 42"/>
            <p:cNvSpPr txBox="1"/>
            <p:nvPr/>
          </p:nvSpPr>
          <p:spPr>
            <a:xfrm>
              <a:off x="3175607" y="2272601"/>
              <a:ext cx="1982234" cy="312393"/>
            </a:xfrm>
            <a:prstGeom prst="rect">
              <a:avLst/>
            </a:prstGeom>
            <a:noFill/>
          </p:spPr>
          <p:txBody>
            <a:bodyPr wrap="square" rtlCol="0">
              <a:spAutoFit/>
            </a:bodyPr>
            <a:lstStyle/>
            <a:p>
              <a:pPr>
                <a:lnSpc>
                  <a:spcPct val="110000"/>
                </a:lnSpc>
              </a:pPr>
              <a:r>
                <a:rPr lang="zh-CN" altLang="en-US" sz="1400">
                  <a:latin typeface="微软雅黑"/>
                  <a:ea typeface="微软雅黑"/>
                  <a:cs typeface="+mn-ea"/>
                  <a:sym typeface="微软雅黑"/>
                </a:rPr>
                <a:t>好吃好喝，攀富比阔</a:t>
              </a:r>
            </a:p>
          </p:txBody>
        </p:sp>
      </p:grpSp>
      <p:grpSp>
        <p:nvGrpSpPr>
          <p:cNvPr id="50" name="组合 49"/>
          <p:cNvGrpSpPr/>
          <p:nvPr/>
        </p:nvGrpSpPr>
        <p:grpSpPr>
          <a:xfrm>
            <a:off x="7097067" y="3471903"/>
            <a:ext cx="3403785" cy="796413"/>
            <a:chOff x="1876138" y="2054789"/>
            <a:chExt cx="3403785" cy="796413"/>
          </a:xfrm>
        </p:grpSpPr>
        <p:grpSp>
          <p:nvGrpSpPr>
            <p:cNvPr id="51" name="组合 50"/>
            <p:cNvGrpSpPr/>
            <p:nvPr/>
          </p:nvGrpSpPr>
          <p:grpSpPr>
            <a:xfrm>
              <a:off x="1876138" y="2054789"/>
              <a:ext cx="3403785" cy="796413"/>
              <a:chOff x="1876138" y="2054789"/>
              <a:chExt cx="3403785" cy="796413"/>
            </a:xfrm>
          </p:grpSpPr>
          <p:sp>
            <p:nvSpPr>
              <p:cNvPr id="53" name="矩形: 圆角 52"/>
              <p:cNvSpPr/>
              <p:nvPr/>
            </p:nvSpPr>
            <p:spPr>
              <a:xfrm>
                <a:off x="3006796" y="2054789"/>
                <a:ext cx="2273127" cy="796413"/>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54" name="Group 41"/>
              <p:cNvGrpSpPr/>
              <p:nvPr/>
            </p:nvGrpSpPr>
            <p:grpSpPr>
              <a:xfrm flipH="1">
                <a:off x="1876138" y="2151517"/>
                <a:ext cx="1130658" cy="523133"/>
                <a:chOff x="3116" y="1013"/>
                <a:chExt cx="949" cy="440"/>
              </a:xfrm>
            </p:grpSpPr>
            <p:cxnSp>
              <p:nvCxnSpPr>
                <p:cNvPr id="55" name="直接连接符 52"/>
                <p:cNvCxnSpPr>
                  <a:cxnSpLocks noChangeShapeType="1"/>
                </p:cNvCxnSpPr>
                <p:nvPr/>
              </p:nvCxnSpPr>
              <p:spPr bwMode="auto">
                <a:xfrm>
                  <a:off x="3116" y="1253"/>
                  <a:ext cx="453" cy="0"/>
                </a:xfrm>
                <a:prstGeom prst="line">
                  <a:avLst/>
                </a:prstGeom>
                <a:noFill/>
                <a:ln w="25400" algn="ctr">
                  <a:solidFill>
                    <a:schemeClr val="bg1">
                      <a:lumMod val="50000"/>
                    </a:schemeClr>
                  </a:solidFill>
                  <a:miter lim="800000"/>
                </a:ln>
              </p:spPr>
            </p:cxnSp>
            <p:grpSp>
              <p:nvGrpSpPr>
                <p:cNvPr id="56" name="Group 85"/>
                <p:cNvGrpSpPr/>
                <p:nvPr/>
              </p:nvGrpSpPr>
              <p:grpSpPr>
                <a:xfrm>
                  <a:off x="3624" y="1013"/>
                  <a:ext cx="441" cy="440"/>
                  <a:chOff x="3624" y="1013"/>
                  <a:chExt cx="441" cy="440"/>
                </a:xfrm>
              </p:grpSpPr>
              <p:sp>
                <p:nvSpPr>
                  <p:cNvPr id="57" name="椭圆 53"/>
                  <p:cNvSpPr>
                    <a:spLocks noChangeArrowheads="1"/>
                  </p:cNvSpPr>
                  <p:nvPr/>
                </p:nvSpPr>
                <p:spPr bwMode="auto">
                  <a:xfrm>
                    <a:off x="3624" y="1013"/>
                    <a:ext cx="441" cy="440"/>
                  </a:xfrm>
                  <a:prstGeom prst="ellipse">
                    <a:avLst/>
                  </a:prstGeom>
                  <a:solidFill>
                    <a:srgbClr val="C00000"/>
                  </a:solidFill>
                  <a:ln w="25400" algn="ctr">
                    <a:noFill/>
                    <a:miter lim="800000"/>
                  </a:ln>
                </p:spPr>
                <p:txBody>
                  <a:bodyPr lIns="68589" tIns="34295" rIns="68589" bIns="34295" anchor="ctr"/>
                  <a:lstStyle/>
                  <a:p>
                    <a:pPr algn="ctr" defTabSz="683895"/>
                    <a:endParaRPr lang="zh-CN" altLang="en-US">
                      <a:solidFill>
                        <a:srgbClr val="FFFFFF"/>
                      </a:solidFill>
                      <a:latin typeface="微软雅黑"/>
                      <a:ea typeface="微软雅黑"/>
                      <a:sym typeface="微软雅黑"/>
                    </a:endParaRPr>
                  </a:p>
                </p:txBody>
              </p:sp>
              <p:sp>
                <p:nvSpPr>
                  <p:cNvPr id="58" name="矩形 71"/>
                  <p:cNvSpPr>
                    <a:spLocks noChangeArrowheads="1"/>
                  </p:cNvSpPr>
                  <p:nvPr/>
                </p:nvSpPr>
                <p:spPr bwMode="auto">
                  <a:xfrm>
                    <a:off x="3711" y="1071"/>
                    <a:ext cx="268" cy="356"/>
                  </a:xfrm>
                  <a:prstGeom prst="rect">
                    <a:avLst/>
                  </a:prstGeom>
                  <a:noFill/>
                  <a:ln w="9525">
                    <a:noFill/>
                    <a:miter lim="800000"/>
                  </a:ln>
                </p:spPr>
                <p:txBody>
                  <a:bodyPr wrap="none" lIns="68582" tIns="34292" rIns="68582" bIns="34292">
                    <a:spAutoFit/>
                  </a:bodyPr>
                  <a:lstStyle/>
                  <a:p>
                    <a:pPr defTabSz="683895"/>
                    <a:r>
                      <a:rPr lang="en-US" altLang="zh-CN" sz="2300" b="1">
                        <a:solidFill>
                          <a:schemeClr val="bg1"/>
                        </a:solidFill>
                        <a:latin typeface="微软雅黑"/>
                        <a:ea typeface="微软雅黑"/>
                        <a:sym typeface="微软雅黑"/>
                      </a:rPr>
                      <a:t>5</a:t>
                    </a:r>
                  </a:p>
                </p:txBody>
              </p:sp>
            </p:grpSp>
          </p:grpSp>
        </p:grpSp>
        <p:sp>
          <p:nvSpPr>
            <p:cNvPr id="52" name="文本框 51"/>
            <p:cNvSpPr txBox="1"/>
            <p:nvPr/>
          </p:nvSpPr>
          <p:spPr>
            <a:xfrm>
              <a:off x="3090977" y="2123862"/>
              <a:ext cx="2188946" cy="566309"/>
            </a:xfrm>
            <a:prstGeom prst="rect">
              <a:avLst/>
            </a:prstGeom>
            <a:noFill/>
          </p:spPr>
          <p:txBody>
            <a:bodyPr wrap="square" rtlCol="0">
              <a:spAutoFit/>
            </a:bodyPr>
            <a:lstStyle/>
            <a:p>
              <a:pPr>
                <a:lnSpc>
                  <a:spcPct val="110000"/>
                </a:lnSpc>
              </a:pPr>
              <a:r>
                <a:rPr lang="zh-CN" altLang="en-US" sz="1400">
                  <a:latin typeface="微软雅黑"/>
                  <a:ea typeface="微软雅黑"/>
                  <a:cs typeface="+mn-ea"/>
                  <a:sym typeface="微软雅黑"/>
                </a:rPr>
                <a:t>以大欺小，没有钱进网吧就强行向弱小同学索要；</a:t>
              </a:r>
            </a:p>
          </p:txBody>
        </p:sp>
      </p:grpSp>
      <p:grpSp>
        <p:nvGrpSpPr>
          <p:cNvPr id="59" name="组合 58"/>
          <p:cNvGrpSpPr/>
          <p:nvPr/>
        </p:nvGrpSpPr>
        <p:grpSpPr>
          <a:xfrm>
            <a:off x="7097067" y="4496444"/>
            <a:ext cx="3403785" cy="843458"/>
            <a:chOff x="1876138" y="2054789"/>
            <a:chExt cx="3403785" cy="843458"/>
          </a:xfrm>
        </p:grpSpPr>
        <p:grpSp>
          <p:nvGrpSpPr>
            <p:cNvPr id="60" name="组合 59"/>
            <p:cNvGrpSpPr/>
            <p:nvPr/>
          </p:nvGrpSpPr>
          <p:grpSpPr>
            <a:xfrm>
              <a:off x="1876138" y="2054789"/>
              <a:ext cx="3403785" cy="796413"/>
              <a:chOff x="1876138" y="2054789"/>
              <a:chExt cx="3403785" cy="796413"/>
            </a:xfrm>
          </p:grpSpPr>
          <p:sp>
            <p:nvSpPr>
              <p:cNvPr id="62" name="矩形: 圆角 61"/>
              <p:cNvSpPr/>
              <p:nvPr/>
            </p:nvSpPr>
            <p:spPr>
              <a:xfrm>
                <a:off x="3006796" y="2054789"/>
                <a:ext cx="2273127" cy="796413"/>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63" name="Group 41"/>
              <p:cNvGrpSpPr/>
              <p:nvPr/>
            </p:nvGrpSpPr>
            <p:grpSpPr>
              <a:xfrm flipH="1">
                <a:off x="1876138" y="2151517"/>
                <a:ext cx="1130658" cy="523133"/>
                <a:chOff x="3116" y="1013"/>
                <a:chExt cx="949" cy="440"/>
              </a:xfrm>
            </p:grpSpPr>
            <p:cxnSp>
              <p:nvCxnSpPr>
                <p:cNvPr id="64" name="直接连接符 52"/>
                <p:cNvCxnSpPr>
                  <a:cxnSpLocks noChangeShapeType="1"/>
                </p:cNvCxnSpPr>
                <p:nvPr/>
              </p:nvCxnSpPr>
              <p:spPr bwMode="auto">
                <a:xfrm>
                  <a:off x="3116" y="1253"/>
                  <a:ext cx="453" cy="0"/>
                </a:xfrm>
                <a:prstGeom prst="line">
                  <a:avLst/>
                </a:prstGeom>
                <a:noFill/>
                <a:ln w="25400" algn="ctr">
                  <a:solidFill>
                    <a:schemeClr val="bg1">
                      <a:lumMod val="50000"/>
                    </a:schemeClr>
                  </a:solidFill>
                  <a:miter lim="800000"/>
                </a:ln>
              </p:spPr>
            </p:cxnSp>
            <p:grpSp>
              <p:nvGrpSpPr>
                <p:cNvPr id="65" name="Group 85"/>
                <p:cNvGrpSpPr/>
                <p:nvPr/>
              </p:nvGrpSpPr>
              <p:grpSpPr>
                <a:xfrm>
                  <a:off x="3624" y="1013"/>
                  <a:ext cx="441" cy="440"/>
                  <a:chOff x="3624" y="1013"/>
                  <a:chExt cx="441" cy="440"/>
                </a:xfrm>
              </p:grpSpPr>
              <p:sp>
                <p:nvSpPr>
                  <p:cNvPr id="66" name="椭圆 53"/>
                  <p:cNvSpPr>
                    <a:spLocks noChangeArrowheads="1"/>
                  </p:cNvSpPr>
                  <p:nvPr/>
                </p:nvSpPr>
                <p:spPr bwMode="auto">
                  <a:xfrm>
                    <a:off x="3624" y="1013"/>
                    <a:ext cx="441" cy="440"/>
                  </a:xfrm>
                  <a:prstGeom prst="ellipse">
                    <a:avLst/>
                  </a:prstGeom>
                  <a:solidFill>
                    <a:srgbClr val="C00000"/>
                  </a:solidFill>
                  <a:ln w="25400" algn="ctr">
                    <a:noFill/>
                    <a:miter lim="800000"/>
                  </a:ln>
                </p:spPr>
                <p:txBody>
                  <a:bodyPr lIns="68589" tIns="34295" rIns="68589" bIns="34295" anchor="ctr"/>
                  <a:lstStyle/>
                  <a:p>
                    <a:pPr algn="ctr" defTabSz="683895"/>
                    <a:endParaRPr lang="zh-CN" altLang="en-US">
                      <a:solidFill>
                        <a:srgbClr val="FFFFFF"/>
                      </a:solidFill>
                      <a:latin typeface="微软雅黑"/>
                      <a:ea typeface="微软雅黑"/>
                      <a:sym typeface="微软雅黑"/>
                    </a:endParaRPr>
                  </a:p>
                </p:txBody>
              </p:sp>
              <p:sp>
                <p:nvSpPr>
                  <p:cNvPr id="67" name="矩形 71"/>
                  <p:cNvSpPr>
                    <a:spLocks noChangeArrowheads="1"/>
                  </p:cNvSpPr>
                  <p:nvPr/>
                </p:nvSpPr>
                <p:spPr bwMode="auto">
                  <a:xfrm>
                    <a:off x="3711" y="1071"/>
                    <a:ext cx="268" cy="356"/>
                  </a:xfrm>
                  <a:prstGeom prst="rect">
                    <a:avLst/>
                  </a:prstGeom>
                  <a:noFill/>
                  <a:ln w="9525">
                    <a:noFill/>
                    <a:miter lim="800000"/>
                  </a:ln>
                </p:spPr>
                <p:txBody>
                  <a:bodyPr wrap="none" lIns="68582" tIns="34292" rIns="68582" bIns="34292">
                    <a:spAutoFit/>
                  </a:bodyPr>
                  <a:lstStyle/>
                  <a:p>
                    <a:pPr defTabSz="683895"/>
                    <a:r>
                      <a:rPr lang="en-US" altLang="zh-CN" sz="2300" b="1">
                        <a:solidFill>
                          <a:schemeClr val="bg1"/>
                        </a:solidFill>
                        <a:latin typeface="微软雅黑"/>
                        <a:ea typeface="微软雅黑"/>
                        <a:sym typeface="微软雅黑"/>
                      </a:rPr>
                      <a:t>6</a:t>
                    </a:r>
                  </a:p>
                </p:txBody>
              </p:sp>
            </p:grpSp>
          </p:grpSp>
        </p:grpSp>
        <p:sp>
          <p:nvSpPr>
            <p:cNvPr id="61" name="文本框 60"/>
            <p:cNvSpPr txBox="1"/>
            <p:nvPr/>
          </p:nvSpPr>
          <p:spPr>
            <a:xfrm>
              <a:off x="3090977" y="2094950"/>
              <a:ext cx="2188946" cy="803297"/>
            </a:xfrm>
            <a:prstGeom prst="rect">
              <a:avLst/>
            </a:prstGeom>
            <a:noFill/>
          </p:spPr>
          <p:txBody>
            <a:bodyPr wrap="square" rtlCol="0">
              <a:spAutoFit/>
            </a:bodyPr>
            <a:lstStyle/>
            <a:p>
              <a:pPr>
                <a:lnSpc>
                  <a:spcPct val="110000"/>
                </a:lnSpc>
              </a:pPr>
              <a:r>
                <a:rPr lang="zh-CN" altLang="en-US" sz="1400">
                  <a:latin typeface="微软雅黑"/>
                  <a:ea typeface="微软雅黑"/>
                  <a:cs typeface="+mn-ea"/>
                  <a:sym typeface="微软雅黑"/>
                </a:rPr>
                <a:t>不遵守公共道德，吃完东西，把包装盒等垃圾随手乱扔等等</a:t>
              </a:r>
            </a:p>
          </p:txBody>
        </p:sp>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additive="base">
                                        <p:cTn id="23" dur="500" fill="hold"/>
                                        <p:tgtEl>
                                          <p:spTgt spid="41"/>
                                        </p:tgtEl>
                                        <p:attrNameLst>
                                          <p:attrName>ppt_x</p:attrName>
                                        </p:attrNameLst>
                                      </p:cBhvr>
                                      <p:tavLst>
                                        <p:tav tm="0">
                                          <p:val>
                                            <p:strVal val="#ppt_x"/>
                                          </p:val>
                                        </p:tav>
                                        <p:tav tm="100000">
                                          <p:val>
                                            <p:strVal val="#ppt_x"/>
                                          </p:val>
                                        </p:tav>
                                      </p:tavLst>
                                    </p:anim>
                                    <p:anim calcmode="lin" valueType="num">
                                      <p:cBhvr additive="base">
                                        <p:cTn id="24" dur="500" fill="hold"/>
                                        <p:tgtEl>
                                          <p:spTgt spid="4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additive="base">
                                        <p:cTn id="27" dur="500" fill="hold"/>
                                        <p:tgtEl>
                                          <p:spTgt spid="50"/>
                                        </p:tgtEl>
                                        <p:attrNameLst>
                                          <p:attrName>ppt_x</p:attrName>
                                        </p:attrNameLst>
                                      </p:cBhvr>
                                      <p:tavLst>
                                        <p:tav tm="0">
                                          <p:val>
                                            <p:strVal val="#ppt_x"/>
                                          </p:val>
                                        </p:tav>
                                        <p:tav tm="100000">
                                          <p:val>
                                            <p:strVal val="#ppt_x"/>
                                          </p:val>
                                        </p:tav>
                                      </p:tavLst>
                                    </p:anim>
                                    <p:anim calcmode="lin" valueType="num">
                                      <p:cBhvr additive="base">
                                        <p:cTn id="28" dur="500" fill="hold"/>
                                        <p:tgtEl>
                                          <p:spTgt spid="5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anim calcmode="lin" valueType="num">
                                      <p:cBhvr additive="base">
                                        <p:cTn id="31" dur="500" fill="hold"/>
                                        <p:tgtEl>
                                          <p:spTgt spid="59"/>
                                        </p:tgtEl>
                                        <p:attrNameLst>
                                          <p:attrName>ppt_x</p:attrName>
                                        </p:attrNameLst>
                                      </p:cBhvr>
                                      <p:tavLst>
                                        <p:tav tm="0">
                                          <p:val>
                                            <p:strVal val="#ppt_x"/>
                                          </p:val>
                                        </p:tav>
                                        <p:tav tm="100000">
                                          <p:val>
                                            <p:strVal val="#ppt_x"/>
                                          </p:val>
                                        </p:tav>
                                      </p:tavLst>
                                    </p:anim>
                                    <p:anim calcmode="lin" valueType="num">
                                      <p:cBhvr additive="base">
                                        <p:cTn id="32"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950444" y="1085791"/>
            <a:ext cx="4145556" cy="1038071"/>
            <a:chOff x="1497758" y="1085791"/>
            <a:chExt cx="4145556" cy="1038071"/>
          </a:xfrm>
        </p:grpSpPr>
        <p:sp>
          <p:nvSpPr>
            <p:cNvPr id="7" name="文本框 6"/>
            <p:cNvSpPr txBox="1"/>
            <p:nvPr/>
          </p:nvSpPr>
          <p:spPr>
            <a:xfrm>
              <a:off x="2535829" y="1370607"/>
              <a:ext cx="3107485"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坏习惯</a:t>
              </a:r>
            </a:p>
          </p:txBody>
        </p: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
        <p:nvSpPr>
          <p:cNvPr id="5" name="文本框 4"/>
          <p:cNvSpPr txBox="1"/>
          <p:nvPr/>
        </p:nvSpPr>
        <p:spPr>
          <a:xfrm>
            <a:off x="2871864" y="2269637"/>
            <a:ext cx="4079970" cy="461665"/>
          </a:xfrm>
          <a:prstGeom prst="rect">
            <a:avLst/>
          </a:prstGeom>
          <a:noFill/>
        </p:spPr>
        <p:txBody>
          <a:bodyPr wrap="square" rtlCol="0">
            <a:spAutoFit/>
          </a:bodyPr>
          <a:lstStyle/>
          <a:p>
            <a:r>
              <a:rPr lang="zh-CN" altLang="en-US" sz="2400" b="1">
                <a:latin typeface="微软雅黑"/>
                <a:ea typeface="微软雅黑"/>
                <a:cs typeface="+mn-ea"/>
                <a:sym typeface="微软雅黑"/>
              </a:rPr>
              <a:t>总的来说主要有以下几点：</a:t>
            </a:r>
          </a:p>
        </p:txBody>
      </p:sp>
      <p:grpSp>
        <p:nvGrpSpPr>
          <p:cNvPr id="40" name="组合 39"/>
          <p:cNvGrpSpPr/>
          <p:nvPr/>
        </p:nvGrpSpPr>
        <p:grpSpPr>
          <a:xfrm>
            <a:off x="6652600" y="3002377"/>
            <a:ext cx="3439592" cy="393195"/>
            <a:chOff x="5764698" y="2610418"/>
            <a:chExt cx="3439592" cy="393195"/>
          </a:xfrm>
        </p:grpSpPr>
        <p:sp>
          <p:nvSpPr>
            <p:cNvPr id="33" name="文本框 32"/>
            <p:cNvSpPr txBox="1"/>
            <p:nvPr/>
          </p:nvSpPr>
          <p:spPr>
            <a:xfrm>
              <a:off x="5961296" y="2635518"/>
              <a:ext cx="3242994" cy="338554"/>
            </a:xfrm>
            <a:prstGeom prst="rect">
              <a:avLst/>
            </a:prstGeom>
            <a:noFill/>
            <a:ln>
              <a:solidFill>
                <a:srgbClr val="C00000"/>
              </a:solidFill>
            </a:ln>
          </p:spPr>
          <p:txBody>
            <a:bodyPr wrap="square" rtlCol="0">
              <a:spAutoFit/>
            </a:bodyPr>
            <a:lstStyle>
              <a:defPPr>
                <a:defRPr lang="zh-CN"/>
              </a:defPPr>
              <a:lvl1pPr>
                <a:lnSpc>
                  <a:spcPct val="110000"/>
                </a:lnSpc>
                <a:defRPr b="0">
                  <a:latin typeface="思源黑体 CN Normal" panose="020B0400000000000000" pitchFamily="34" charset="-122"/>
                  <a:ea typeface="思源黑体 CN Normal" panose="020B0400000000000000" pitchFamily="34" charset="-122"/>
                </a:defRPr>
              </a:lvl1pPr>
            </a:lstStyle>
            <a:p>
              <a:pPr algn="ctr">
                <a:lnSpc>
                  <a:spcPct val="100000"/>
                </a:lnSpc>
                <a:buClr>
                  <a:srgbClr val="C00000"/>
                </a:buClr>
              </a:pPr>
              <a:r>
                <a:rPr lang="zh-CN" altLang="en-US" sz="1600">
                  <a:solidFill>
                    <a:prstClr val="black"/>
                  </a:solidFill>
                  <a:latin typeface="微软雅黑"/>
                  <a:ea typeface="微软雅黑"/>
                  <a:cs typeface="+mn-ea"/>
                  <a:sym typeface="微软雅黑"/>
                </a:rPr>
                <a:t>吸食、注射毒品；</a:t>
              </a:r>
              <a:endParaRPr lang="en-US" altLang="zh-CN" sz="1600">
                <a:latin typeface="微软雅黑"/>
                <a:ea typeface="微软雅黑"/>
                <a:cs typeface="+mn-ea"/>
                <a:sym typeface="微软雅黑"/>
              </a:endParaRPr>
            </a:p>
          </p:txBody>
        </p:sp>
        <p:sp>
          <p:nvSpPr>
            <p:cNvPr id="23" name="椭圆 22"/>
            <p:cNvSpPr>
              <a:spLocks noChangeAspect="1"/>
            </p:cNvSpPr>
            <p:nvPr/>
          </p:nvSpPr>
          <p:spPr>
            <a:xfrm>
              <a:off x="5764698" y="2610418"/>
              <a:ext cx="393195" cy="393195"/>
            </a:xfrm>
            <a:prstGeom prst="ellipse">
              <a:avLst/>
            </a:prstGeom>
            <a:solidFill>
              <a:srgbClr val="C00000"/>
            </a:solidFill>
            <a:ln w="25400" cap="flat" cmpd="sng" algn="ctr">
              <a:noFill/>
              <a:prstDash val="solid"/>
              <a:miter lim="800000"/>
            </a:ln>
            <a:effectLst>
              <a:outerShdw blurRad="254000" dist="152400" dir="2700000" algn="tl" rotWithShape="0">
                <a:prstClr val="black">
                  <a:alpha val="60000"/>
                </a:prstClr>
              </a:outerShdw>
            </a:effectLst>
          </p:spPr>
          <p:txBody>
            <a:bodyPr rtlCol="0" anchor="ctr"/>
            <a:lstStyle/>
            <a:p>
              <a:pPr marR="0" lvl="0" algn="ctr" defTabSz="914400" eaLnBrk="1" fontAlgn="auto" latinLnBrk="0" hangingPunct="1">
                <a:lnSpc>
                  <a:spcPct val="100000"/>
                </a:lnSpc>
                <a:spcBef>
                  <a:spcPct val="0"/>
                </a:spcBef>
                <a:spcAft>
                  <a:spcPct val="0"/>
                </a:spcAft>
                <a:buClrTx/>
                <a:buSzTx/>
                <a:defRPr/>
              </a:pPr>
              <a:r>
                <a:rPr kumimoji="0" lang="en-US" altLang="zh-CN" sz="1400" b="0" i="0" u="none" strike="noStrike" kern="0" cap="none" spc="0" normalizeH="0" baseline="0" noProof="0">
                  <a:ln>
                    <a:noFill/>
                  </a:ln>
                  <a:solidFill>
                    <a:schemeClr val="bg1"/>
                  </a:solidFill>
                  <a:effectLst/>
                  <a:uLnTx/>
                  <a:uFillTx/>
                  <a:latin typeface="微软雅黑"/>
                  <a:ea typeface="微软雅黑"/>
                  <a:sym typeface="微软雅黑"/>
                </a:rPr>
                <a:t>5</a:t>
              </a:r>
              <a:endParaRPr kumimoji="0" lang="zh-CN" altLang="en-US" sz="1400" b="0" i="0" u="none" strike="noStrike" kern="0" cap="none" spc="0" normalizeH="0" baseline="0" noProof="0">
                <a:ln>
                  <a:noFill/>
                </a:ln>
                <a:solidFill>
                  <a:schemeClr val="bg1"/>
                </a:solidFill>
                <a:effectLst/>
                <a:uLnTx/>
                <a:uFillTx/>
                <a:latin typeface="微软雅黑"/>
                <a:ea typeface="微软雅黑"/>
                <a:sym typeface="微软雅黑"/>
              </a:endParaRPr>
            </a:p>
          </p:txBody>
        </p:sp>
      </p:grpSp>
      <p:grpSp>
        <p:nvGrpSpPr>
          <p:cNvPr id="42" name="组合 41"/>
          <p:cNvGrpSpPr/>
          <p:nvPr/>
        </p:nvGrpSpPr>
        <p:grpSpPr>
          <a:xfrm>
            <a:off x="6652600" y="4087619"/>
            <a:ext cx="3439592" cy="393195"/>
            <a:chOff x="5764698" y="3575196"/>
            <a:chExt cx="3439592" cy="393195"/>
          </a:xfrm>
        </p:grpSpPr>
        <p:sp>
          <p:nvSpPr>
            <p:cNvPr id="35" name="文本框 34"/>
            <p:cNvSpPr txBox="1"/>
            <p:nvPr/>
          </p:nvSpPr>
          <p:spPr>
            <a:xfrm>
              <a:off x="5961296" y="3610878"/>
              <a:ext cx="3242994" cy="338554"/>
            </a:xfrm>
            <a:prstGeom prst="rect">
              <a:avLst/>
            </a:prstGeom>
            <a:noFill/>
            <a:ln>
              <a:solidFill>
                <a:srgbClr val="C00000"/>
              </a:solidFill>
            </a:ln>
          </p:spPr>
          <p:txBody>
            <a:bodyPr wrap="square" rtlCol="0">
              <a:spAutoFit/>
            </a:bodyPr>
            <a:lstStyle>
              <a:defPPr>
                <a:defRPr lang="zh-CN"/>
              </a:defPPr>
              <a:lvl1pPr>
                <a:lnSpc>
                  <a:spcPct val="110000"/>
                </a:lnSpc>
                <a:defRPr b="0">
                  <a:latin typeface="思源黑体 CN Normal" panose="020B0400000000000000" pitchFamily="34" charset="-122"/>
                  <a:ea typeface="思源黑体 CN Normal" panose="020B0400000000000000" pitchFamily="34" charset="-122"/>
                </a:defRPr>
              </a:lvl1pPr>
            </a:lstStyle>
            <a:p>
              <a:pPr algn="ctr">
                <a:lnSpc>
                  <a:spcPct val="100000"/>
                </a:lnSpc>
                <a:buClr>
                  <a:srgbClr val="C00000"/>
                </a:buClr>
              </a:pPr>
              <a:r>
                <a:rPr lang="zh-CN" altLang="en-US" sz="1600">
                  <a:solidFill>
                    <a:prstClr val="black"/>
                  </a:solidFill>
                  <a:latin typeface="微软雅黑"/>
                  <a:ea typeface="微软雅黑"/>
                  <a:cs typeface="+mn-ea"/>
                  <a:sym typeface="微软雅黑"/>
                </a:rPr>
                <a:t>参与赌博，屡教不改；</a:t>
              </a:r>
              <a:endParaRPr lang="en-US" altLang="zh-CN" sz="1600">
                <a:latin typeface="微软雅黑"/>
                <a:ea typeface="微软雅黑"/>
                <a:cs typeface="+mn-ea"/>
                <a:sym typeface="微软雅黑"/>
              </a:endParaRPr>
            </a:p>
          </p:txBody>
        </p:sp>
        <p:sp>
          <p:nvSpPr>
            <p:cNvPr id="24" name="椭圆 23"/>
            <p:cNvSpPr>
              <a:spLocks noChangeAspect="1"/>
            </p:cNvSpPr>
            <p:nvPr/>
          </p:nvSpPr>
          <p:spPr>
            <a:xfrm>
              <a:off x="5764698" y="3575196"/>
              <a:ext cx="393195" cy="393195"/>
            </a:xfrm>
            <a:prstGeom prst="ellipse">
              <a:avLst/>
            </a:prstGeom>
            <a:solidFill>
              <a:srgbClr val="C00000"/>
            </a:solidFill>
            <a:ln w="25400" cap="flat" cmpd="sng" algn="ctr">
              <a:noFill/>
              <a:prstDash val="solid"/>
              <a:miter lim="800000"/>
            </a:ln>
            <a:effectLst>
              <a:outerShdw blurRad="254000" dist="152400" dir="2700000" algn="tl" rotWithShape="0">
                <a:prstClr val="black">
                  <a:alpha val="60000"/>
                </a:prstClr>
              </a:outerShdw>
            </a:effectLst>
          </p:spPr>
          <p:txBody>
            <a:bodyPr rtlCol="0" anchor="ctr"/>
            <a:lstStyle/>
            <a:p>
              <a:pPr marR="0" lvl="0" algn="ctr" defTabSz="914400" eaLnBrk="1" fontAlgn="auto" latinLnBrk="0" hangingPunct="1">
                <a:lnSpc>
                  <a:spcPct val="100000"/>
                </a:lnSpc>
                <a:spcBef>
                  <a:spcPct val="0"/>
                </a:spcBef>
                <a:spcAft>
                  <a:spcPct val="0"/>
                </a:spcAft>
                <a:buClrTx/>
                <a:buSzTx/>
                <a:defRPr/>
              </a:pPr>
              <a:r>
                <a:rPr kumimoji="0" lang="en-US" altLang="zh-CN" sz="1400" b="0" i="0" u="none" strike="noStrike" kern="0" cap="none" spc="0" normalizeH="0" baseline="0" noProof="0">
                  <a:ln>
                    <a:noFill/>
                  </a:ln>
                  <a:solidFill>
                    <a:schemeClr val="bg1"/>
                  </a:solidFill>
                  <a:effectLst/>
                  <a:uLnTx/>
                  <a:uFillTx/>
                  <a:latin typeface="微软雅黑"/>
                  <a:ea typeface="微软雅黑"/>
                  <a:sym typeface="微软雅黑"/>
                </a:rPr>
                <a:t>7</a:t>
              </a:r>
              <a:endParaRPr kumimoji="0" lang="zh-CN" altLang="en-US" sz="1400" b="0" i="0" u="none" strike="noStrike" kern="0" cap="none" spc="0" normalizeH="0" baseline="0" noProof="0">
                <a:ln>
                  <a:noFill/>
                </a:ln>
                <a:solidFill>
                  <a:schemeClr val="bg1"/>
                </a:solidFill>
                <a:effectLst/>
                <a:uLnTx/>
                <a:uFillTx/>
                <a:latin typeface="微软雅黑"/>
                <a:ea typeface="微软雅黑"/>
                <a:sym typeface="微软雅黑"/>
              </a:endParaRPr>
            </a:p>
          </p:txBody>
        </p:sp>
      </p:grpSp>
      <p:grpSp>
        <p:nvGrpSpPr>
          <p:cNvPr id="41" name="组合 40"/>
          <p:cNvGrpSpPr/>
          <p:nvPr/>
        </p:nvGrpSpPr>
        <p:grpSpPr>
          <a:xfrm>
            <a:off x="6652600" y="3544998"/>
            <a:ext cx="3439592" cy="393195"/>
            <a:chOff x="5764698" y="3095877"/>
            <a:chExt cx="3439592" cy="393195"/>
          </a:xfrm>
        </p:grpSpPr>
        <p:sp>
          <p:nvSpPr>
            <p:cNvPr id="34" name="文本框 33"/>
            <p:cNvSpPr txBox="1"/>
            <p:nvPr/>
          </p:nvSpPr>
          <p:spPr>
            <a:xfrm>
              <a:off x="5961296" y="3123198"/>
              <a:ext cx="3242994" cy="338554"/>
            </a:xfrm>
            <a:prstGeom prst="rect">
              <a:avLst/>
            </a:prstGeom>
            <a:noFill/>
            <a:ln>
              <a:solidFill>
                <a:srgbClr val="C00000"/>
              </a:solidFill>
            </a:ln>
          </p:spPr>
          <p:txBody>
            <a:bodyPr wrap="square" rtlCol="0">
              <a:spAutoFit/>
            </a:bodyPr>
            <a:lstStyle>
              <a:defPPr>
                <a:defRPr lang="zh-CN"/>
              </a:defPPr>
              <a:lvl1pPr>
                <a:lnSpc>
                  <a:spcPct val="110000"/>
                </a:lnSpc>
                <a:defRPr b="0">
                  <a:latin typeface="思源黑体 CN Normal" panose="020B0400000000000000" pitchFamily="34" charset="-122"/>
                  <a:ea typeface="思源黑体 CN Normal" panose="020B0400000000000000" pitchFamily="34" charset="-122"/>
                </a:defRPr>
              </a:lvl1pPr>
            </a:lstStyle>
            <a:p>
              <a:pPr algn="ctr">
                <a:lnSpc>
                  <a:spcPct val="100000"/>
                </a:lnSpc>
                <a:buClr>
                  <a:srgbClr val="C00000"/>
                </a:buClr>
              </a:pPr>
              <a:r>
                <a:rPr lang="zh-CN" altLang="en-US" sz="1600">
                  <a:solidFill>
                    <a:prstClr val="black"/>
                  </a:solidFill>
                  <a:latin typeface="微软雅黑"/>
                  <a:ea typeface="微软雅黑"/>
                  <a:cs typeface="+mn-ea"/>
                  <a:sym typeface="微软雅黑"/>
                </a:rPr>
                <a:t>多次拦截殴打他人；</a:t>
              </a:r>
              <a:endParaRPr lang="en-US" altLang="zh-CN" sz="1600">
                <a:latin typeface="微软雅黑"/>
                <a:ea typeface="微软雅黑"/>
                <a:cs typeface="+mn-ea"/>
                <a:sym typeface="微软雅黑"/>
              </a:endParaRPr>
            </a:p>
          </p:txBody>
        </p:sp>
        <p:sp>
          <p:nvSpPr>
            <p:cNvPr id="27" name="椭圆 26"/>
            <p:cNvSpPr>
              <a:spLocks noChangeAspect="1"/>
            </p:cNvSpPr>
            <p:nvPr/>
          </p:nvSpPr>
          <p:spPr>
            <a:xfrm>
              <a:off x="5764698" y="3095877"/>
              <a:ext cx="393195" cy="393195"/>
            </a:xfrm>
            <a:prstGeom prst="ellipse">
              <a:avLst/>
            </a:prstGeom>
            <a:solidFill>
              <a:srgbClr val="C00000"/>
            </a:solidFill>
            <a:ln w="25400" cap="flat" cmpd="sng" algn="ctr">
              <a:noFill/>
              <a:prstDash val="solid"/>
              <a:miter lim="800000"/>
            </a:ln>
            <a:effectLst>
              <a:outerShdw blurRad="254000" dist="152400" dir="2700000" algn="tl" rotWithShape="0">
                <a:prstClr val="black">
                  <a:alpha val="60000"/>
                </a:prstClr>
              </a:outerShdw>
            </a:effectLst>
          </p:spPr>
          <p:txBody>
            <a:bodyPr rtlCol="0" anchor="ctr"/>
            <a:lstStyle/>
            <a:p>
              <a:pPr marR="0" lvl="0" algn="ctr" defTabSz="914400" eaLnBrk="1" fontAlgn="auto" latinLnBrk="0" hangingPunct="1">
                <a:lnSpc>
                  <a:spcPct val="100000"/>
                </a:lnSpc>
                <a:spcBef>
                  <a:spcPct val="0"/>
                </a:spcBef>
                <a:spcAft>
                  <a:spcPct val="0"/>
                </a:spcAft>
                <a:buClrTx/>
                <a:buSzTx/>
                <a:defRPr/>
              </a:pPr>
              <a:r>
                <a:rPr kumimoji="0" lang="en-US" altLang="zh-CN" sz="1400" b="0" i="0" u="none" strike="noStrike" kern="0" cap="none" spc="0" normalizeH="0" baseline="0" noProof="0">
                  <a:ln>
                    <a:noFill/>
                  </a:ln>
                  <a:solidFill>
                    <a:schemeClr val="bg1"/>
                  </a:solidFill>
                  <a:effectLst/>
                  <a:uLnTx/>
                  <a:uFillTx/>
                  <a:latin typeface="微软雅黑"/>
                  <a:ea typeface="微软雅黑"/>
                  <a:sym typeface="微软雅黑"/>
                </a:rPr>
                <a:t>6</a:t>
              </a:r>
              <a:endParaRPr kumimoji="0" lang="zh-CN" altLang="en-US" sz="1400" b="0" i="0" u="none" strike="noStrike" kern="0" cap="none" spc="0" normalizeH="0" baseline="0" noProof="0">
                <a:ln>
                  <a:noFill/>
                </a:ln>
                <a:solidFill>
                  <a:schemeClr val="bg1"/>
                </a:solidFill>
                <a:effectLst/>
                <a:uLnTx/>
                <a:uFillTx/>
                <a:latin typeface="微软雅黑"/>
                <a:ea typeface="微软雅黑"/>
                <a:sym typeface="微软雅黑"/>
              </a:endParaRPr>
            </a:p>
          </p:txBody>
        </p:sp>
      </p:grpSp>
      <p:grpSp>
        <p:nvGrpSpPr>
          <p:cNvPr id="2" name="组合 1"/>
          <p:cNvGrpSpPr/>
          <p:nvPr/>
        </p:nvGrpSpPr>
        <p:grpSpPr>
          <a:xfrm>
            <a:off x="2670078" y="3035805"/>
            <a:ext cx="2609513" cy="393195"/>
            <a:chOff x="1727780" y="2637738"/>
            <a:chExt cx="2609513" cy="393195"/>
          </a:xfrm>
        </p:grpSpPr>
        <p:sp>
          <p:nvSpPr>
            <p:cNvPr id="28" name="文本框 27"/>
            <p:cNvSpPr txBox="1"/>
            <p:nvPr/>
          </p:nvSpPr>
          <p:spPr>
            <a:xfrm>
              <a:off x="1893688" y="2665059"/>
              <a:ext cx="2443605" cy="338554"/>
            </a:xfrm>
            <a:prstGeom prst="rect">
              <a:avLst/>
            </a:prstGeom>
            <a:noFill/>
            <a:ln>
              <a:solidFill>
                <a:srgbClr val="C00000"/>
              </a:solidFill>
            </a:ln>
          </p:spPr>
          <p:txBody>
            <a:bodyPr wrap="square" rtlCol="0">
              <a:spAutoFit/>
            </a:bodyPr>
            <a:lstStyle>
              <a:defPPr>
                <a:defRPr lang="zh-CN"/>
              </a:defPPr>
              <a:lvl1pPr>
                <a:lnSpc>
                  <a:spcPct val="110000"/>
                </a:lnSpc>
                <a:defRPr b="0">
                  <a:latin typeface="思源黑体 CN Normal" panose="020B0400000000000000" pitchFamily="34" charset="-122"/>
                  <a:ea typeface="思源黑体 CN Normal" panose="020B0400000000000000" pitchFamily="34" charset="-122"/>
                </a:defRPr>
              </a:lvl1pPr>
            </a:lstStyle>
            <a:p>
              <a:pPr algn="ctr">
                <a:lnSpc>
                  <a:spcPct val="100000"/>
                </a:lnSpc>
                <a:buClr>
                  <a:srgbClr val="C00000"/>
                </a:buClr>
              </a:pPr>
              <a:r>
                <a:rPr lang="zh-CN" altLang="en-US" sz="1600">
                  <a:solidFill>
                    <a:prstClr val="black"/>
                  </a:solidFill>
                  <a:latin typeface="微软雅黑"/>
                  <a:ea typeface="微软雅黑"/>
                  <a:cs typeface="+mn-ea"/>
                  <a:sym typeface="微软雅黑"/>
                </a:rPr>
                <a:t>纠集他人结伙滋事；</a:t>
              </a:r>
              <a:endParaRPr lang="zh-CN" altLang="en-US" sz="1600">
                <a:latin typeface="微软雅黑"/>
                <a:ea typeface="微软雅黑"/>
                <a:cs typeface="+mn-ea"/>
                <a:sym typeface="微软雅黑"/>
              </a:endParaRPr>
            </a:p>
          </p:txBody>
        </p:sp>
        <p:sp>
          <p:nvSpPr>
            <p:cNvPr id="20" name="椭圆 19"/>
            <p:cNvSpPr>
              <a:spLocks noChangeAspect="1"/>
            </p:cNvSpPr>
            <p:nvPr/>
          </p:nvSpPr>
          <p:spPr>
            <a:xfrm>
              <a:off x="1727780" y="2637738"/>
              <a:ext cx="393195" cy="393195"/>
            </a:xfrm>
            <a:prstGeom prst="ellipse">
              <a:avLst/>
            </a:prstGeom>
            <a:solidFill>
              <a:srgbClr val="C00000"/>
            </a:solidFill>
            <a:ln w="25400" cap="flat" cmpd="sng" algn="ctr">
              <a:noFill/>
              <a:prstDash val="solid"/>
              <a:miter lim="800000"/>
            </a:ln>
            <a:effectLst>
              <a:outerShdw blurRad="254000" dist="152400" dir="2700000" algn="tl" rotWithShape="0">
                <a:prstClr val="black">
                  <a:alpha val="60000"/>
                </a:prstClr>
              </a:outerShdw>
            </a:effectLst>
          </p:spPr>
          <p:txBody>
            <a:bodyPr rtlCol="0" anchor="ctr"/>
            <a:lstStyle/>
            <a:p>
              <a:pPr marR="0" lvl="0" algn="ctr" defTabSz="914400" eaLnBrk="1" fontAlgn="auto" latinLnBrk="0" hangingPunct="1">
                <a:lnSpc>
                  <a:spcPct val="100000"/>
                </a:lnSpc>
                <a:spcBef>
                  <a:spcPct val="0"/>
                </a:spcBef>
                <a:spcAft>
                  <a:spcPct val="0"/>
                </a:spcAft>
                <a:buClrTx/>
                <a:buSzTx/>
                <a:defRPr/>
              </a:pPr>
              <a:r>
                <a:rPr kumimoji="0" lang="en-US" altLang="zh-CN" sz="1400" b="0" i="0" u="none" strike="noStrike" kern="0" cap="none" spc="0" normalizeH="0" baseline="0" noProof="0">
                  <a:ln>
                    <a:noFill/>
                  </a:ln>
                  <a:solidFill>
                    <a:prstClr val="white"/>
                  </a:solidFill>
                  <a:effectLst/>
                  <a:uLnTx/>
                  <a:uFillTx/>
                  <a:latin typeface="微软雅黑"/>
                  <a:ea typeface="微软雅黑"/>
                  <a:sym typeface="微软雅黑"/>
                </a:rPr>
                <a:t>1</a:t>
              </a:r>
              <a:endParaRPr kumimoji="0" lang="zh-CN" altLang="en-US" sz="1400" b="0" i="0" u="none" strike="noStrike" kern="0" cap="none" spc="0" normalizeH="0" baseline="0" noProof="0">
                <a:ln>
                  <a:noFill/>
                </a:ln>
                <a:solidFill>
                  <a:prstClr val="white"/>
                </a:solidFill>
                <a:effectLst/>
                <a:uLnTx/>
                <a:uFillTx/>
                <a:latin typeface="微软雅黑"/>
                <a:ea typeface="微软雅黑"/>
                <a:sym typeface="微软雅黑"/>
              </a:endParaRPr>
            </a:p>
          </p:txBody>
        </p:sp>
      </p:grpSp>
      <p:grpSp>
        <p:nvGrpSpPr>
          <p:cNvPr id="3" name="组合 2"/>
          <p:cNvGrpSpPr/>
          <p:nvPr/>
        </p:nvGrpSpPr>
        <p:grpSpPr>
          <a:xfrm>
            <a:off x="2670078" y="3579553"/>
            <a:ext cx="2609513" cy="393195"/>
            <a:chOff x="1727780" y="3171278"/>
            <a:chExt cx="2609513" cy="393195"/>
          </a:xfrm>
        </p:grpSpPr>
        <p:sp>
          <p:nvSpPr>
            <p:cNvPr id="26" name="椭圆 25"/>
            <p:cNvSpPr>
              <a:spLocks noChangeAspect="1"/>
            </p:cNvSpPr>
            <p:nvPr/>
          </p:nvSpPr>
          <p:spPr>
            <a:xfrm>
              <a:off x="1727780" y="3171278"/>
              <a:ext cx="393195" cy="393195"/>
            </a:xfrm>
            <a:prstGeom prst="ellipse">
              <a:avLst/>
            </a:prstGeom>
            <a:solidFill>
              <a:srgbClr val="C00000"/>
            </a:solidFill>
            <a:ln w="25400" cap="flat" cmpd="sng" algn="ctr">
              <a:noFill/>
              <a:prstDash val="solid"/>
              <a:miter lim="800000"/>
            </a:ln>
            <a:effectLst>
              <a:outerShdw blurRad="254000" dist="152400" dir="2700000" algn="tl" rotWithShape="0">
                <a:prstClr val="black">
                  <a:alpha val="60000"/>
                </a:prstClr>
              </a:outerShdw>
            </a:effectLst>
          </p:spPr>
          <p:txBody>
            <a:bodyPr rtlCol="0" anchor="ctr"/>
            <a:lstStyle/>
            <a:p>
              <a:pPr marR="0" lvl="0" algn="ctr" defTabSz="914400" eaLnBrk="1" fontAlgn="auto" latinLnBrk="0" hangingPunct="1">
                <a:lnSpc>
                  <a:spcPct val="100000"/>
                </a:lnSpc>
                <a:spcBef>
                  <a:spcPct val="0"/>
                </a:spcBef>
                <a:spcAft>
                  <a:spcPct val="0"/>
                </a:spcAft>
                <a:buClrTx/>
                <a:buSzTx/>
                <a:defRPr/>
              </a:pPr>
              <a:r>
                <a:rPr kumimoji="0" lang="en-US" altLang="zh-CN" sz="1400" b="0" i="0" u="none" strike="noStrike" kern="0" cap="none" spc="0" normalizeH="0" baseline="0" noProof="0">
                  <a:ln>
                    <a:noFill/>
                  </a:ln>
                  <a:solidFill>
                    <a:prstClr val="white"/>
                  </a:solidFill>
                  <a:effectLst/>
                  <a:uLnTx/>
                  <a:uFillTx/>
                  <a:latin typeface="微软雅黑"/>
                  <a:ea typeface="微软雅黑"/>
                  <a:sym typeface="微软雅黑"/>
                </a:rPr>
                <a:t>2</a:t>
              </a:r>
              <a:endParaRPr kumimoji="0" lang="zh-CN" altLang="en-US" sz="1400" b="0" i="0" u="none" strike="noStrike" kern="0" cap="none" spc="0" normalizeH="0" baseline="0" noProof="0">
                <a:ln>
                  <a:noFill/>
                </a:ln>
                <a:solidFill>
                  <a:prstClr val="white"/>
                </a:solidFill>
                <a:effectLst/>
                <a:uLnTx/>
                <a:uFillTx/>
                <a:latin typeface="微软雅黑"/>
                <a:ea typeface="微软雅黑"/>
                <a:sym typeface="微软雅黑"/>
              </a:endParaRPr>
            </a:p>
          </p:txBody>
        </p:sp>
        <p:sp>
          <p:nvSpPr>
            <p:cNvPr id="29" name="文本框 28"/>
            <p:cNvSpPr txBox="1"/>
            <p:nvPr/>
          </p:nvSpPr>
          <p:spPr>
            <a:xfrm>
              <a:off x="2027015" y="3206255"/>
              <a:ext cx="2310278" cy="338554"/>
            </a:xfrm>
            <a:prstGeom prst="rect">
              <a:avLst/>
            </a:prstGeom>
            <a:noFill/>
            <a:ln>
              <a:solidFill>
                <a:srgbClr val="C00000"/>
              </a:solidFill>
            </a:ln>
          </p:spPr>
          <p:txBody>
            <a:bodyPr wrap="square" rtlCol="0">
              <a:spAutoFit/>
            </a:bodyPr>
            <a:lstStyle>
              <a:defPPr>
                <a:defRPr lang="zh-CN"/>
              </a:defPPr>
              <a:lvl1pPr>
                <a:lnSpc>
                  <a:spcPct val="110000"/>
                </a:lnSpc>
                <a:defRPr b="0">
                  <a:latin typeface="思源黑体 CN Normal" panose="020B0400000000000000" pitchFamily="34" charset="-122"/>
                  <a:ea typeface="思源黑体 CN Normal" panose="020B0400000000000000" pitchFamily="34" charset="-122"/>
                </a:defRPr>
              </a:lvl1pPr>
            </a:lstStyle>
            <a:p>
              <a:pPr algn="ctr">
                <a:lnSpc>
                  <a:spcPct val="100000"/>
                </a:lnSpc>
                <a:buClr>
                  <a:srgbClr val="C00000"/>
                </a:buClr>
              </a:pPr>
              <a:r>
                <a:rPr lang="zh-CN" altLang="en-US" sz="1600">
                  <a:solidFill>
                    <a:prstClr val="black"/>
                  </a:solidFill>
                  <a:latin typeface="微软雅黑"/>
                  <a:ea typeface="微软雅黑"/>
                  <a:cs typeface="+mn-ea"/>
                  <a:sym typeface="微软雅黑"/>
                </a:rPr>
                <a:t>扰乱治安；</a:t>
              </a:r>
              <a:endParaRPr lang="zh-CN" altLang="en-US" sz="1600">
                <a:latin typeface="微软雅黑"/>
                <a:ea typeface="微软雅黑"/>
                <a:cs typeface="+mn-ea"/>
                <a:sym typeface="微软雅黑"/>
              </a:endParaRPr>
            </a:p>
          </p:txBody>
        </p:sp>
      </p:grpSp>
      <p:grpSp>
        <p:nvGrpSpPr>
          <p:cNvPr id="4" name="组合 3"/>
          <p:cNvGrpSpPr/>
          <p:nvPr/>
        </p:nvGrpSpPr>
        <p:grpSpPr>
          <a:xfrm>
            <a:off x="2670078" y="4123301"/>
            <a:ext cx="2609514" cy="393195"/>
            <a:chOff x="1727780" y="3714650"/>
            <a:chExt cx="2609514" cy="393195"/>
          </a:xfrm>
        </p:grpSpPr>
        <p:sp>
          <p:nvSpPr>
            <p:cNvPr id="21" name="椭圆 20"/>
            <p:cNvSpPr>
              <a:spLocks noChangeAspect="1"/>
            </p:cNvSpPr>
            <p:nvPr/>
          </p:nvSpPr>
          <p:spPr>
            <a:xfrm>
              <a:off x="1727780" y="3714650"/>
              <a:ext cx="393195" cy="393195"/>
            </a:xfrm>
            <a:prstGeom prst="ellipse">
              <a:avLst/>
            </a:prstGeom>
            <a:solidFill>
              <a:srgbClr val="C00000"/>
            </a:solidFill>
            <a:ln w="25400" cap="flat" cmpd="sng" algn="ctr">
              <a:noFill/>
              <a:prstDash val="solid"/>
              <a:miter lim="800000"/>
            </a:ln>
            <a:effectLst>
              <a:outerShdw blurRad="254000" dist="152400" dir="2700000" algn="tl" rotWithShape="0">
                <a:prstClr val="black">
                  <a:alpha val="60000"/>
                </a:prstClr>
              </a:outerShdw>
            </a:effectLst>
          </p:spPr>
          <p:txBody>
            <a:bodyPr rtlCol="0" anchor="ctr"/>
            <a:lstStyle/>
            <a:p>
              <a:pPr marR="0" lvl="0" algn="ctr" defTabSz="914400" eaLnBrk="1" fontAlgn="auto" latinLnBrk="0" hangingPunct="1">
                <a:lnSpc>
                  <a:spcPct val="100000"/>
                </a:lnSpc>
                <a:spcBef>
                  <a:spcPct val="0"/>
                </a:spcBef>
                <a:spcAft>
                  <a:spcPct val="0"/>
                </a:spcAft>
                <a:buClrTx/>
                <a:buSzTx/>
                <a:defRPr/>
              </a:pPr>
              <a:r>
                <a:rPr kumimoji="0" lang="en-US" altLang="zh-CN" sz="1400" b="0" i="0" u="none" strike="noStrike" kern="0" cap="none" spc="0" normalizeH="0" baseline="0" noProof="0">
                  <a:ln>
                    <a:noFill/>
                  </a:ln>
                  <a:solidFill>
                    <a:prstClr val="white"/>
                  </a:solidFill>
                  <a:effectLst/>
                  <a:uLnTx/>
                  <a:uFillTx/>
                  <a:latin typeface="微软雅黑"/>
                  <a:ea typeface="微软雅黑"/>
                  <a:sym typeface="微软雅黑"/>
                </a:rPr>
                <a:t>3</a:t>
              </a:r>
              <a:endParaRPr kumimoji="0" lang="zh-CN" altLang="en-US" sz="1400" b="0" i="0" u="none" strike="noStrike" kern="0" cap="none" spc="0" normalizeH="0" baseline="0" noProof="0">
                <a:ln>
                  <a:noFill/>
                </a:ln>
                <a:solidFill>
                  <a:prstClr val="white"/>
                </a:solidFill>
                <a:effectLst/>
                <a:uLnTx/>
                <a:uFillTx/>
                <a:latin typeface="微软雅黑"/>
                <a:ea typeface="微软雅黑"/>
                <a:sym typeface="微软雅黑"/>
              </a:endParaRPr>
            </a:p>
          </p:txBody>
        </p:sp>
        <p:sp>
          <p:nvSpPr>
            <p:cNvPr id="30" name="文本框 29"/>
            <p:cNvSpPr txBox="1"/>
            <p:nvPr/>
          </p:nvSpPr>
          <p:spPr>
            <a:xfrm>
              <a:off x="2027015" y="3747451"/>
              <a:ext cx="2310279" cy="338554"/>
            </a:xfrm>
            <a:prstGeom prst="rect">
              <a:avLst/>
            </a:prstGeom>
            <a:noFill/>
            <a:ln>
              <a:solidFill>
                <a:srgbClr val="C00000"/>
              </a:solidFill>
            </a:ln>
          </p:spPr>
          <p:txBody>
            <a:bodyPr wrap="square" rtlCol="0">
              <a:spAutoFit/>
            </a:bodyPr>
            <a:lstStyle>
              <a:defPPr>
                <a:defRPr lang="zh-CN"/>
              </a:defPPr>
              <a:lvl1pPr>
                <a:lnSpc>
                  <a:spcPct val="110000"/>
                </a:lnSpc>
                <a:defRPr b="0">
                  <a:latin typeface="思源黑体 CN Normal" panose="020B0400000000000000" pitchFamily="34" charset="-122"/>
                  <a:ea typeface="思源黑体 CN Normal" panose="020B0400000000000000" pitchFamily="34" charset="-122"/>
                </a:defRPr>
              </a:lvl1pPr>
            </a:lstStyle>
            <a:p>
              <a:pPr algn="ctr">
                <a:lnSpc>
                  <a:spcPct val="100000"/>
                </a:lnSpc>
                <a:buClr>
                  <a:srgbClr val="C00000"/>
                </a:buClr>
              </a:pPr>
              <a:r>
                <a:rPr lang="zh-CN" altLang="en-US" sz="1600">
                  <a:solidFill>
                    <a:prstClr val="black"/>
                  </a:solidFill>
                  <a:latin typeface="微软雅黑"/>
                  <a:ea typeface="微软雅黑"/>
                  <a:cs typeface="+mn-ea"/>
                  <a:sym typeface="微软雅黑"/>
                </a:rPr>
                <a:t>携带管制刀具；</a:t>
              </a:r>
              <a:endParaRPr lang="zh-CN" altLang="en-US" sz="1600">
                <a:latin typeface="微软雅黑"/>
                <a:ea typeface="微软雅黑"/>
                <a:cs typeface="+mn-ea"/>
                <a:sym typeface="微软雅黑"/>
              </a:endParaRPr>
            </a:p>
          </p:txBody>
        </p:sp>
      </p:grpSp>
      <p:grpSp>
        <p:nvGrpSpPr>
          <p:cNvPr id="37" name="组合 36"/>
          <p:cNvGrpSpPr/>
          <p:nvPr/>
        </p:nvGrpSpPr>
        <p:grpSpPr>
          <a:xfrm>
            <a:off x="2670078" y="4667050"/>
            <a:ext cx="2609513" cy="393195"/>
            <a:chOff x="1727780" y="4268983"/>
            <a:chExt cx="2609513" cy="393195"/>
          </a:xfrm>
        </p:grpSpPr>
        <p:sp>
          <p:nvSpPr>
            <p:cNvPr id="22" name="椭圆 21"/>
            <p:cNvSpPr>
              <a:spLocks noChangeAspect="1"/>
            </p:cNvSpPr>
            <p:nvPr/>
          </p:nvSpPr>
          <p:spPr>
            <a:xfrm>
              <a:off x="1727780" y="4268983"/>
              <a:ext cx="393195" cy="393195"/>
            </a:xfrm>
            <a:prstGeom prst="ellipse">
              <a:avLst/>
            </a:prstGeom>
            <a:solidFill>
              <a:srgbClr val="C00000"/>
            </a:solidFill>
            <a:ln w="25400" cap="flat" cmpd="sng" algn="ctr">
              <a:noFill/>
              <a:prstDash val="solid"/>
              <a:miter lim="800000"/>
            </a:ln>
            <a:effectLst>
              <a:outerShdw blurRad="254000" dist="152400" dir="2700000" algn="tl" rotWithShape="0">
                <a:prstClr val="black">
                  <a:alpha val="6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1400" b="0" i="0" u="none" strike="noStrike" kern="0" cap="none" spc="0" normalizeH="0" baseline="0" noProof="0">
                  <a:ln>
                    <a:noFill/>
                  </a:ln>
                  <a:solidFill>
                    <a:prstClr val="white"/>
                  </a:solidFill>
                  <a:effectLst/>
                  <a:uLnTx/>
                  <a:uFillTx/>
                  <a:latin typeface="微软雅黑"/>
                  <a:ea typeface="微软雅黑"/>
                  <a:sym typeface="微软雅黑"/>
                </a:rPr>
                <a:t>4</a:t>
              </a:r>
              <a:endParaRPr kumimoji="0" lang="zh-CN" altLang="en-US" sz="1400" b="0" i="0" u="none" strike="noStrike" kern="0" cap="none" spc="0" normalizeH="0" baseline="0" noProof="0">
                <a:ln>
                  <a:noFill/>
                </a:ln>
                <a:solidFill>
                  <a:prstClr val="white"/>
                </a:solidFill>
                <a:effectLst/>
                <a:uLnTx/>
                <a:uFillTx/>
                <a:latin typeface="微软雅黑"/>
                <a:ea typeface="微软雅黑"/>
                <a:sym typeface="微软雅黑"/>
              </a:endParaRPr>
            </a:p>
          </p:txBody>
        </p:sp>
        <p:sp>
          <p:nvSpPr>
            <p:cNvPr id="31" name="文本框 30"/>
            <p:cNvSpPr txBox="1"/>
            <p:nvPr/>
          </p:nvSpPr>
          <p:spPr>
            <a:xfrm>
              <a:off x="2027015" y="4284685"/>
              <a:ext cx="2310278" cy="338554"/>
            </a:xfrm>
            <a:prstGeom prst="rect">
              <a:avLst/>
            </a:prstGeom>
            <a:noFill/>
            <a:ln>
              <a:solidFill>
                <a:srgbClr val="C00000"/>
              </a:solidFill>
            </a:ln>
          </p:spPr>
          <p:txBody>
            <a:bodyPr wrap="square" rtlCol="0">
              <a:spAutoFit/>
            </a:bodyPr>
            <a:lstStyle>
              <a:defPPr>
                <a:defRPr lang="zh-CN"/>
              </a:defPPr>
              <a:lvl1pPr>
                <a:lnSpc>
                  <a:spcPct val="110000"/>
                </a:lnSpc>
                <a:defRPr b="0">
                  <a:latin typeface="思源黑体 CN Normal" panose="020B0400000000000000" pitchFamily="34" charset="-122"/>
                  <a:ea typeface="思源黑体 CN Normal" panose="020B0400000000000000" pitchFamily="34" charset="-122"/>
                </a:defRPr>
              </a:lvl1pPr>
            </a:lstStyle>
            <a:p>
              <a:pPr algn="ctr">
                <a:lnSpc>
                  <a:spcPct val="100000"/>
                </a:lnSpc>
                <a:buClr>
                  <a:srgbClr val="C00000"/>
                </a:buClr>
              </a:pPr>
              <a:r>
                <a:rPr lang="zh-CN" altLang="en-US" sz="1600">
                  <a:solidFill>
                    <a:prstClr val="black"/>
                  </a:solidFill>
                  <a:latin typeface="微软雅黑"/>
                  <a:ea typeface="微软雅黑"/>
                  <a:cs typeface="+mn-ea"/>
                  <a:sym typeface="微软雅黑"/>
                </a:rPr>
                <a:t>强行索要他人财物；</a:t>
              </a:r>
              <a:endParaRPr lang="zh-CN" altLang="en-US" sz="1600">
                <a:latin typeface="微软雅黑"/>
                <a:ea typeface="微软雅黑"/>
                <a:cs typeface="+mn-ea"/>
                <a:sym typeface="微软雅黑"/>
              </a:endParaRPr>
            </a:p>
          </p:txBody>
        </p:sp>
      </p:grpSp>
      <p:grpSp>
        <p:nvGrpSpPr>
          <p:cNvPr id="39" name="组合 38"/>
          <p:cNvGrpSpPr/>
          <p:nvPr/>
        </p:nvGrpSpPr>
        <p:grpSpPr>
          <a:xfrm>
            <a:off x="6652600" y="4630239"/>
            <a:ext cx="3439592" cy="393195"/>
            <a:chOff x="1727780" y="4775749"/>
            <a:chExt cx="3439592" cy="393195"/>
          </a:xfrm>
        </p:grpSpPr>
        <p:sp>
          <p:nvSpPr>
            <p:cNvPr id="32" name="文本框 31"/>
            <p:cNvSpPr txBox="1"/>
            <p:nvPr/>
          </p:nvSpPr>
          <p:spPr>
            <a:xfrm>
              <a:off x="2027014" y="4803070"/>
              <a:ext cx="3140358" cy="338554"/>
            </a:xfrm>
            <a:prstGeom prst="rect">
              <a:avLst/>
            </a:prstGeom>
            <a:noFill/>
            <a:ln>
              <a:solidFill>
                <a:srgbClr val="C00000"/>
              </a:solidFill>
            </a:ln>
          </p:spPr>
          <p:txBody>
            <a:bodyPr wrap="square" rtlCol="0">
              <a:spAutoFit/>
            </a:bodyPr>
            <a:lstStyle>
              <a:defPPr>
                <a:defRPr lang="zh-CN"/>
              </a:defPPr>
              <a:lvl1pPr>
                <a:lnSpc>
                  <a:spcPct val="110000"/>
                </a:lnSpc>
                <a:defRPr b="0">
                  <a:latin typeface="思源黑体 CN Normal" panose="020B0400000000000000" pitchFamily="34" charset="-122"/>
                  <a:ea typeface="思源黑体 CN Normal" panose="020B0400000000000000" pitchFamily="34" charset="-122"/>
                </a:defRPr>
              </a:lvl1pPr>
            </a:lstStyle>
            <a:p>
              <a:pPr algn="ctr">
                <a:lnSpc>
                  <a:spcPct val="100000"/>
                </a:lnSpc>
                <a:buClr>
                  <a:srgbClr val="C00000"/>
                </a:buClr>
              </a:pPr>
              <a:r>
                <a:rPr lang="zh-CN" altLang="en-US" sz="1600">
                  <a:solidFill>
                    <a:prstClr val="black"/>
                  </a:solidFill>
                  <a:latin typeface="微软雅黑"/>
                  <a:ea typeface="微软雅黑"/>
                  <a:cs typeface="+mn-ea"/>
                  <a:sym typeface="微软雅黑"/>
                </a:rPr>
                <a:t>多次偷窃；</a:t>
              </a:r>
              <a:endParaRPr lang="zh-CN" altLang="en-US" sz="1600">
                <a:latin typeface="微软雅黑"/>
                <a:ea typeface="微软雅黑"/>
                <a:cs typeface="+mn-ea"/>
                <a:sym typeface="微软雅黑"/>
              </a:endParaRPr>
            </a:p>
          </p:txBody>
        </p:sp>
        <p:sp>
          <p:nvSpPr>
            <p:cNvPr id="38" name="椭圆 37"/>
            <p:cNvSpPr>
              <a:spLocks noChangeAspect="1"/>
            </p:cNvSpPr>
            <p:nvPr/>
          </p:nvSpPr>
          <p:spPr>
            <a:xfrm>
              <a:off x="1727780" y="4775749"/>
              <a:ext cx="393195" cy="393195"/>
            </a:xfrm>
            <a:prstGeom prst="ellipse">
              <a:avLst/>
            </a:prstGeom>
            <a:solidFill>
              <a:srgbClr val="C00000"/>
            </a:solidFill>
            <a:ln w="25400" cap="flat" cmpd="sng" algn="ctr">
              <a:noFill/>
              <a:prstDash val="solid"/>
              <a:miter lim="800000"/>
            </a:ln>
            <a:effectLst>
              <a:outerShdw blurRad="254000" dist="152400" dir="2700000" algn="tl" rotWithShape="0">
                <a:prstClr val="black">
                  <a:alpha val="6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1400" b="0" i="0" u="none" strike="noStrike" kern="0" cap="none" spc="0" normalizeH="0" baseline="0" noProof="0">
                  <a:ln>
                    <a:noFill/>
                  </a:ln>
                  <a:solidFill>
                    <a:prstClr val="white"/>
                  </a:solidFill>
                  <a:effectLst/>
                  <a:uLnTx/>
                  <a:uFillTx/>
                  <a:latin typeface="微软雅黑"/>
                  <a:ea typeface="微软雅黑"/>
                  <a:sym typeface="微软雅黑"/>
                </a:rPr>
                <a:t>8</a:t>
              </a:r>
              <a:endParaRPr kumimoji="0" lang="zh-CN" altLang="en-US" sz="1400" b="0" i="0" u="none" strike="noStrike" kern="0" cap="none" spc="0" normalizeH="0" baseline="0" noProof="0">
                <a:ln>
                  <a:noFill/>
                </a:ln>
                <a:solidFill>
                  <a:prstClr val="white"/>
                </a:solidFill>
                <a:effectLst/>
                <a:uLnTx/>
                <a:uFillTx/>
                <a:latin typeface="微软雅黑"/>
                <a:ea typeface="微软雅黑"/>
                <a:sym typeface="微软雅黑"/>
              </a:endParaRPr>
            </a:p>
          </p:txBody>
        </p:sp>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2" presetClass="entr" presetSubtype="4"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ppt_x"/>
                                          </p:val>
                                        </p:tav>
                                        <p:tav tm="100000">
                                          <p:val>
                                            <p:strVal val="#ppt_x"/>
                                          </p:val>
                                        </p:tav>
                                      </p:tavLst>
                                    </p:anim>
                                    <p:anim calcmode="lin" valueType="num">
                                      <p:cBhvr additive="base">
                                        <p:cTn id="25" dur="500" fill="hold"/>
                                        <p:tgtEl>
                                          <p:spTgt spid="4"/>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7"/>
                                        </p:tgtEl>
                                        <p:attrNameLst>
                                          <p:attrName>style.visibility</p:attrName>
                                        </p:attrNameLst>
                                      </p:cBhvr>
                                      <p:to>
                                        <p:strVal val="visible"/>
                                      </p:to>
                                    </p:set>
                                    <p:anim calcmode="lin" valueType="num">
                                      <p:cBhvr additive="base">
                                        <p:cTn id="28" dur="500" fill="hold"/>
                                        <p:tgtEl>
                                          <p:spTgt spid="37"/>
                                        </p:tgtEl>
                                        <p:attrNameLst>
                                          <p:attrName>ppt_x</p:attrName>
                                        </p:attrNameLst>
                                      </p:cBhvr>
                                      <p:tavLst>
                                        <p:tav tm="0">
                                          <p:val>
                                            <p:strVal val="#ppt_x"/>
                                          </p:val>
                                        </p:tav>
                                        <p:tav tm="100000">
                                          <p:val>
                                            <p:strVal val="#ppt_x"/>
                                          </p:val>
                                        </p:tav>
                                      </p:tavLst>
                                    </p:anim>
                                    <p:anim calcmode="lin" valueType="num">
                                      <p:cBhvr additive="base">
                                        <p:cTn id="29" dur="500" fill="hold"/>
                                        <p:tgtEl>
                                          <p:spTgt spid="37"/>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cBhvr additive="base">
                                        <p:cTn id="32" dur="500" fill="hold"/>
                                        <p:tgtEl>
                                          <p:spTgt spid="40"/>
                                        </p:tgtEl>
                                        <p:attrNameLst>
                                          <p:attrName>ppt_x</p:attrName>
                                        </p:attrNameLst>
                                      </p:cBhvr>
                                      <p:tavLst>
                                        <p:tav tm="0">
                                          <p:val>
                                            <p:strVal val="#ppt_x"/>
                                          </p:val>
                                        </p:tav>
                                        <p:tav tm="100000">
                                          <p:val>
                                            <p:strVal val="#ppt_x"/>
                                          </p:val>
                                        </p:tav>
                                      </p:tavLst>
                                    </p:anim>
                                    <p:anim calcmode="lin" valueType="num">
                                      <p:cBhvr additive="base">
                                        <p:cTn id="33" dur="500" fill="hold"/>
                                        <p:tgtEl>
                                          <p:spTgt spid="40"/>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500" fill="hold"/>
                                        <p:tgtEl>
                                          <p:spTgt spid="41"/>
                                        </p:tgtEl>
                                        <p:attrNameLst>
                                          <p:attrName>ppt_x</p:attrName>
                                        </p:attrNameLst>
                                      </p:cBhvr>
                                      <p:tavLst>
                                        <p:tav tm="0">
                                          <p:val>
                                            <p:strVal val="#ppt_x"/>
                                          </p:val>
                                        </p:tav>
                                        <p:tav tm="100000">
                                          <p:val>
                                            <p:strVal val="#ppt_x"/>
                                          </p:val>
                                        </p:tav>
                                      </p:tavLst>
                                    </p:anim>
                                    <p:anim calcmode="lin" valueType="num">
                                      <p:cBhvr additive="base">
                                        <p:cTn id="37" dur="500" fill="hold"/>
                                        <p:tgtEl>
                                          <p:spTgt spid="41"/>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42"/>
                                        </p:tgtEl>
                                        <p:attrNameLst>
                                          <p:attrName>style.visibility</p:attrName>
                                        </p:attrNameLst>
                                      </p:cBhvr>
                                      <p:to>
                                        <p:strVal val="visible"/>
                                      </p:to>
                                    </p:set>
                                    <p:anim calcmode="lin" valueType="num">
                                      <p:cBhvr additive="base">
                                        <p:cTn id="40" dur="500" fill="hold"/>
                                        <p:tgtEl>
                                          <p:spTgt spid="42"/>
                                        </p:tgtEl>
                                        <p:attrNameLst>
                                          <p:attrName>ppt_x</p:attrName>
                                        </p:attrNameLst>
                                      </p:cBhvr>
                                      <p:tavLst>
                                        <p:tav tm="0">
                                          <p:val>
                                            <p:strVal val="#ppt_x"/>
                                          </p:val>
                                        </p:tav>
                                        <p:tav tm="100000">
                                          <p:val>
                                            <p:strVal val="#ppt_x"/>
                                          </p:val>
                                        </p:tav>
                                      </p:tavLst>
                                    </p:anim>
                                    <p:anim calcmode="lin" valueType="num">
                                      <p:cBhvr additive="base">
                                        <p:cTn id="41" dur="500" fill="hold"/>
                                        <p:tgtEl>
                                          <p:spTgt spid="42"/>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9"/>
                                        </p:tgtEl>
                                        <p:attrNameLst>
                                          <p:attrName>style.visibility</p:attrName>
                                        </p:attrNameLst>
                                      </p:cBhvr>
                                      <p:to>
                                        <p:strVal val="visible"/>
                                      </p:to>
                                    </p:set>
                                    <p:anim calcmode="lin" valueType="num">
                                      <p:cBhvr additive="base">
                                        <p:cTn id="44" dur="500" fill="hold"/>
                                        <p:tgtEl>
                                          <p:spTgt spid="39"/>
                                        </p:tgtEl>
                                        <p:attrNameLst>
                                          <p:attrName>ppt_x</p:attrName>
                                        </p:attrNameLst>
                                      </p:cBhvr>
                                      <p:tavLst>
                                        <p:tav tm="0">
                                          <p:val>
                                            <p:strVal val="#ppt_x"/>
                                          </p:val>
                                        </p:tav>
                                        <p:tav tm="100000">
                                          <p:val>
                                            <p:strVal val="#ppt_x"/>
                                          </p:val>
                                        </p:tav>
                                      </p:tavLst>
                                    </p:anim>
                                    <p:anim calcmode="lin" valueType="num">
                                      <p:cBhvr additive="base">
                                        <p:cTn id="45"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1950444" y="1085791"/>
            <a:ext cx="5700455" cy="1038071"/>
            <a:chOff x="1497758" y="1085791"/>
            <a:chExt cx="5700455" cy="1038071"/>
          </a:xfrm>
        </p:grpSpPr>
        <p:sp>
          <p:nvSpPr>
            <p:cNvPr id="11" name="文本框 10"/>
            <p:cNvSpPr txBox="1"/>
            <p:nvPr/>
          </p:nvSpPr>
          <p:spPr>
            <a:xfrm>
              <a:off x="2535829" y="1370607"/>
              <a:ext cx="4662384"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未成年人犯罪的主要原因：</a:t>
              </a:r>
            </a:p>
          </p:txBody>
        </p:sp>
        <p:pic>
          <p:nvPicPr>
            <p:cNvPr id="12" name="图片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
        <p:nvSpPr>
          <p:cNvPr id="17" name="矩形 16"/>
          <p:cNvSpPr/>
          <p:nvPr/>
        </p:nvSpPr>
        <p:spPr>
          <a:xfrm>
            <a:off x="6524169" y="3257510"/>
            <a:ext cx="562040" cy="1634883"/>
          </a:xfrm>
          <a:prstGeom prst="rect">
            <a:avLst/>
          </a:prstGeom>
          <a:solidFill>
            <a:srgbClr val="C00000"/>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zh-CN" altLang="en-US" sz="2000" b="1">
                <a:solidFill>
                  <a:schemeClr val="bg1"/>
                </a:solidFill>
                <a:latin typeface="微软雅黑"/>
                <a:ea typeface="微软雅黑"/>
                <a:cs typeface="+mn-ea"/>
                <a:sym typeface="微软雅黑"/>
              </a:rPr>
              <a:t>盗    窃</a:t>
            </a:r>
          </a:p>
        </p:txBody>
      </p:sp>
      <p:sp>
        <p:nvSpPr>
          <p:cNvPr id="18" name="矩形 17"/>
          <p:cNvSpPr/>
          <p:nvPr/>
        </p:nvSpPr>
        <p:spPr>
          <a:xfrm>
            <a:off x="5760200" y="3312430"/>
            <a:ext cx="562040" cy="1634882"/>
          </a:xfrm>
          <a:prstGeom prst="rect">
            <a:avLst/>
          </a:prstGeom>
          <a:solidFill>
            <a:srgbClr val="C00000"/>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zh-CN" altLang="en-US" sz="2000" b="1">
                <a:solidFill>
                  <a:schemeClr val="bg1"/>
                </a:solidFill>
                <a:latin typeface="微软雅黑"/>
                <a:ea typeface="微软雅黑"/>
                <a:cs typeface="+mn-ea"/>
                <a:sym typeface="微软雅黑"/>
              </a:rPr>
              <a:t>故 意 伤 害</a:t>
            </a:r>
          </a:p>
        </p:txBody>
      </p:sp>
      <p:sp>
        <p:nvSpPr>
          <p:cNvPr id="21" name="文本框 20"/>
          <p:cNvSpPr txBox="1"/>
          <p:nvPr/>
        </p:nvSpPr>
        <p:spPr>
          <a:xfrm>
            <a:off x="3337669" y="2746300"/>
            <a:ext cx="2811327" cy="369332"/>
          </a:xfrm>
          <a:prstGeom prst="rect">
            <a:avLst/>
          </a:prstGeom>
          <a:noFill/>
        </p:spPr>
        <p:txBody>
          <a:bodyPr wrap="square" rtlCol="0">
            <a:spAutoFit/>
          </a:bodyPr>
          <a:lstStyle/>
          <a:p>
            <a:pPr marL="285750" indent="-285750">
              <a:buClr>
                <a:srgbClr val="C00000"/>
              </a:buClr>
              <a:buFont typeface="Wingdings" panose="05000000000000000000" pitchFamily="2" charset="2"/>
              <a:buChar char="u"/>
            </a:pPr>
            <a:r>
              <a:rPr lang="zh-CN" altLang="en-US" sz="1800">
                <a:latin typeface="微软雅黑"/>
                <a:ea typeface="微软雅黑"/>
                <a:cs typeface="+mn-ea"/>
                <a:sym typeface="微软雅黑"/>
              </a:rPr>
              <a:t>逞强好胜</a:t>
            </a:r>
          </a:p>
        </p:txBody>
      </p:sp>
      <p:sp>
        <p:nvSpPr>
          <p:cNvPr id="22" name="文本框 21"/>
          <p:cNvSpPr txBox="1"/>
          <p:nvPr/>
        </p:nvSpPr>
        <p:spPr>
          <a:xfrm>
            <a:off x="7984109" y="2687216"/>
            <a:ext cx="2811327" cy="369332"/>
          </a:xfrm>
          <a:prstGeom prst="rect">
            <a:avLst/>
          </a:prstGeom>
          <a:noFill/>
        </p:spPr>
        <p:txBody>
          <a:bodyPr wrap="square" rtlCol="0">
            <a:spAutoFit/>
          </a:bodyPr>
          <a:lstStyle/>
          <a:p>
            <a:pPr marL="285750" indent="-285750">
              <a:buClr>
                <a:srgbClr val="C00000"/>
              </a:buClr>
              <a:buFont typeface="Wingdings" panose="05000000000000000000" pitchFamily="2" charset="2"/>
              <a:buChar char="u"/>
            </a:pPr>
            <a:r>
              <a:rPr lang="zh-CN" altLang="en-US" sz="1800">
                <a:latin typeface="微软雅黑"/>
                <a:ea typeface="微软雅黑"/>
                <a:cs typeface="+mn-ea"/>
                <a:sym typeface="微软雅黑"/>
              </a:rPr>
              <a:t>从众心理</a:t>
            </a:r>
          </a:p>
        </p:txBody>
      </p:sp>
      <p:sp>
        <p:nvSpPr>
          <p:cNvPr id="23" name="文本框 22"/>
          <p:cNvSpPr txBox="1"/>
          <p:nvPr/>
        </p:nvSpPr>
        <p:spPr>
          <a:xfrm>
            <a:off x="3428571" y="4842417"/>
            <a:ext cx="1976618" cy="369332"/>
          </a:xfrm>
          <a:prstGeom prst="rect">
            <a:avLst/>
          </a:prstGeom>
          <a:noFill/>
        </p:spPr>
        <p:txBody>
          <a:bodyPr wrap="square" rtlCol="0">
            <a:spAutoFit/>
          </a:bodyPr>
          <a:lstStyle/>
          <a:p>
            <a:pPr marL="285750" indent="-285750">
              <a:buClr>
                <a:srgbClr val="C00000"/>
              </a:buClr>
              <a:buFont typeface="Wingdings" panose="05000000000000000000" pitchFamily="2" charset="2"/>
              <a:buChar char="u"/>
            </a:pPr>
            <a:r>
              <a:rPr lang="zh-CN" altLang="en-US" sz="1800">
                <a:latin typeface="微软雅黑"/>
                <a:ea typeface="微软雅黑"/>
                <a:cs typeface="+mn-ea"/>
                <a:sym typeface="微软雅黑"/>
              </a:rPr>
              <a:t>嫉妒心理</a:t>
            </a:r>
          </a:p>
        </p:txBody>
      </p:sp>
      <p:sp>
        <p:nvSpPr>
          <p:cNvPr id="24" name="文本框 23"/>
          <p:cNvSpPr txBox="1"/>
          <p:nvPr/>
        </p:nvSpPr>
        <p:spPr>
          <a:xfrm>
            <a:off x="7984111" y="4926237"/>
            <a:ext cx="2470468" cy="369332"/>
          </a:xfrm>
          <a:prstGeom prst="rect">
            <a:avLst/>
          </a:prstGeom>
          <a:noFill/>
        </p:spPr>
        <p:txBody>
          <a:bodyPr wrap="square" rtlCol="0">
            <a:spAutoFit/>
          </a:bodyPr>
          <a:lstStyle/>
          <a:p>
            <a:pPr marL="285750" indent="-285750">
              <a:buClr>
                <a:srgbClr val="C00000"/>
              </a:buClr>
              <a:buFont typeface="Wingdings" panose="05000000000000000000" pitchFamily="2" charset="2"/>
              <a:buChar char="u"/>
            </a:pPr>
            <a:r>
              <a:rPr lang="zh-CN" altLang="en-US" sz="1800">
                <a:latin typeface="微软雅黑"/>
                <a:ea typeface="微软雅黑"/>
                <a:cs typeface="+mn-ea"/>
                <a:sym typeface="微软雅黑"/>
              </a:rPr>
              <a:t>缺乏关爱逆反心理</a:t>
            </a: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63374" y="3400195"/>
            <a:ext cx="3734591" cy="2667888"/>
          </a:xfrm>
          <a:prstGeom prst="rect">
            <a:avLst/>
          </a:prstGeom>
        </p:spPr>
      </p:pic>
      <p:grpSp>
        <p:nvGrpSpPr>
          <p:cNvPr id="29" name="组合 28"/>
          <p:cNvGrpSpPr/>
          <p:nvPr/>
        </p:nvGrpSpPr>
        <p:grpSpPr>
          <a:xfrm>
            <a:off x="4789365" y="2440242"/>
            <a:ext cx="3194745" cy="3194745"/>
            <a:chOff x="3943790" y="1192916"/>
            <a:chExt cx="4304421" cy="4304421"/>
          </a:xfrm>
          <a:solidFill>
            <a:srgbClr val="C00000"/>
          </a:solidFill>
        </p:grpSpPr>
        <p:sp>
          <p:nvSpPr>
            <p:cNvPr id="30" name="Freeform 24"/>
            <p:cNvSpPr>
              <a:spLocks noChangeAspect="1"/>
            </p:cNvSpPr>
            <p:nvPr/>
          </p:nvSpPr>
          <p:spPr bwMode="auto">
            <a:xfrm>
              <a:off x="3943790" y="3441374"/>
              <a:ext cx="2055963" cy="2055963"/>
            </a:xfrm>
            <a:custGeom>
              <a:avLst/>
              <a:gdLst>
                <a:gd name="T0" fmla="*/ 1947497053 w 3061"/>
                <a:gd name="T1" fmla="*/ 1947497053 h 3061"/>
                <a:gd name="T2" fmla="*/ 0 w 3061"/>
                <a:gd name="T3" fmla="*/ 0 h 3061"/>
                <a:gd name="T4" fmla="*/ 168601083 w 3061"/>
                <a:gd name="T5" fmla="*/ 0 h 3061"/>
                <a:gd name="T6" fmla="*/ 1947497053 w 3061"/>
                <a:gd name="T7" fmla="*/ 1778895970 h 3061"/>
                <a:gd name="T8" fmla="*/ 1947497053 w 3061"/>
                <a:gd name="T9" fmla="*/ 1947497053 h 30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1" h="3061">
                  <a:moveTo>
                    <a:pt x="3061" y="3061"/>
                  </a:moveTo>
                  <a:cubicBezTo>
                    <a:pt x="1404" y="2988"/>
                    <a:pt x="73" y="1657"/>
                    <a:pt x="0" y="0"/>
                  </a:cubicBezTo>
                  <a:lnTo>
                    <a:pt x="265" y="0"/>
                  </a:lnTo>
                  <a:cubicBezTo>
                    <a:pt x="337" y="1511"/>
                    <a:pt x="1550" y="2724"/>
                    <a:pt x="3061" y="2796"/>
                  </a:cubicBezTo>
                  <a:lnTo>
                    <a:pt x="3061" y="3061"/>
                  </a:lnTo>
                  <a:close/>
                </a:path>
              </a:pathLst>
            </a:custGeom>
            <a:grpFill/>
            <a:ln>
              <a:solidFill>
                <a:srgbClr val="C00000"/>
              </a:solidFill>
            </a:ln>
            <a:effectLst>
              <a:outerShdw blurRad="254000" dist="152400" dir="2700000" algn="tl" rotWithShape="0">
                <a:prstClr val="black">
                  <a:alpha val="60000"/>
                </a:prstClr>
              </a:outerShdw>
            </a:effec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007DA7"/>
                </a:solidFill>
                <a:effectLst/>
                <a:uLnTx/>
                <a:uFillTx/>
                <a:latin typeface="微软雅黑"/>
                <a:ea typeface="微软雅黑"/>
                <a:sym typeface="微软雅黑"/>
              </a:endParaRPr>
            </a:p>
          </p:txBody>
        </p:sp>
        <p:sp>
          <p:nvSpPr>
            <p:cNvPr id="31" name="Freeform 25"/>
            <p:cNvSpPr>
              <a:spLocks noChangeAspect="1"/>
            </p:cNvSpPr>
            <p:nvPr/>
          </p:nvSpPr>
          <p:spPr bwMode="auto">
            <a:xfrm>
              <a:off x="6190911" y="3441374"/>
              <a:ext cx="2057300" cy="2055963"/>
            </a:xfrm>
            <a:custGeom>
              <a:avLst/>
              <a:gdLst>
                <a:gd name="T0" fmla="*/ 1950031181 w 3061"/>
                <a:gd name="T1" fmla="*/ 0 h 3061"/>
                <a:gd name="T2" fmla="*/ 0 w 3061"/>
                <a:gd name="T3" fmla="*/ 1947497053 h 3061"/>
                <a:gd name="T4" fmla="*/ 0 w 3061"/>
                <a:gd name="T5" fmla="*/ 1778895970 h 3061"/>
                <a:gd name="T6" fmla="*/ 1781211092 w 3061"/>
                <a:gd name="T7" fmla="*/ 0 h 3061"/>
                <a:gd name="T8" fmla="*/ 1950031181 w 3061"/>
                <a:gd name="T9" fmla="*/ 0 h 30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1" h="3061">
                  <a:moveTo>
                    <a:pt x="3061" y="0"/>
                  </a:moveTo>
                  <a:cubicBezTo>
                    <a:pt x="2988" y="1657"/>
                    <a:pt x="1657" y="2988"/>
                    <a:pt x="0" y="3061"/>
                  </a:cubicBezTo>
                  <a:lnTo>
                    <a:pt x="0" y="2796"/>
                  </a:lnTo>
                  <a:cubicBezTo>
                    <a:pt x="1511" y="2724"/>
                    <a:pt x="2724" y="1511"/>
                    <a:pt x="2796" y="0"/>
                  </a:cubicBezTo>
                  <a:lnTo>
                    <a:pt x="3061" y="0"/>
                  </a:lnTo>
                  <a:close/>
                </a:path>
              </a:pathLst>
            </a:custGeom>
            <a:grpFill/>
            <a:ln>
              <a:solidFill>
                <a:srgbClr val="C00000"/>
              </a:solidFill>
            </a:ln>
            <a:effectLst>
              <a:outerShdw blurRad="254000" dist="152400" dir="2700000" algn="tl" rotWithShape="0">
                <a:prstClr val="black">
                  <a:alpha val="60000"/>
                </a:prstClr>
              </a:outerShdw>
            </a:effec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007DA7"/>
                </a:solidFill>
                <a:effectLst/>
                <a:uLnTx/>
                <a:uFillTx/>
                <a:latin typeface="微软雅黑"/>
                <a:ea typeface="微软雅黑"/>
                <a:sym typeface="微软雅黑"/>
              </a:endParaRPr>
            </a:p>
          </p:txBody>
        </p:sp>
        <p:sp>
          <p:nvSpPr>
            <p:cNvPr id="32" name="Freeform 26"/>
            <p:cNvSpPr>
              <a:spLocks noChangeAspect="1"/>
            </p:cNvSpPr>
            <p:nvPr/>
          </p:nvSpPr>
          <p:spPr bwMode="auto">
            <a:xfrm>
              <a:off x="3943790" y="1192916"/>
              <a:ext cx="2055963" cy="2057299"/>
            </a:xfrm>
            <a:custGeom>
              <a:avLst/>
              <a:gdLst>
                <a:gd name="T0" fmla="*/ 1947497053 w 3061"/>
                <a:gd name="T1" fmla="*/ 168820020 h 3061"/>
                <a:gd name="T2" fmla="*/ 168601083 w 3061"/>
                <a:gd name="T3" fmla="*/ 1950029585 h 3061"/>
                <a:gd name="T4" fmla="*/ 0 w 3061"/>
                <a:gd name="T5" fmla="*/ 1950029585 h 3061"/>
                <a:gd name="T6" fmla="*/ 1947497053 w 3061"/>
                <a:gd name="T7" fmla="*/ 0 h 3061"/>
                <a:gd name="T8" fmla="*/ 1947497053 w 3061"/>
                <a:gd name="T9" fmla="*/ 168820020 h 30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1" h="3061">
                  <a:moveTo>
                    <a:pt x="3061" y="265"/>
                  </a:moveTo>
                  <a:cubicBezTo>
                    <a:pt x="1550" y="337"/>
                    <a:pt x="337" y="1550"/>
                    <a:pt x="265" y="3061"/>
                  </a:cubicBezTo>
                  <a:lnTo>
                    <a:pt x="0" y="3061"/>
                  </a:lnTo>
                  <a:cubicBezTo>
                    <a:pt x="73" y="1404"/>
                    <a:pt x="1404" y="73"/>
                    <a:pt x="3061" y="0"/>
                  </a:cubicBezTo>
                  <a:lnTo>
                    <a:pt x="3061" y="265"/>
                  </a:lnTo>
                  <a:close/>
                </a:path>
              </a:pathLst>
            </a:custGeom>
            <a:grpFill/>
            <a:ln>
              <a:solidFill>
                <a:srgbClr val="C00000"/>
              </a:solidFill>
            </a:ln>
            <a:effectLst>
              <a:outerShdw blurRad="254000" dist="152400" dir="2700000" algn="tl" rotWithShape="0">
                <a:prstClr val="black">
                  <a:alpha val="60000"/>
                </a:prstClr>
              </a:outerShdw>
            </a:effec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007DA7"/>
                </a:solidFill>
                <a:effectLst/>
                <a:uLnTx/>
                <a:uFillTx/>
                <a:latin typeface="微软雅黑"/>
                <a:ea typeface="微软雅黑"/>
                <a:sym typeface="微软雅黑"/>
              </a:endParaRPr>
            </a:p>
          </p:txBody>
        </p:sp>
        <p:sp>
          <p:nvSpPr>
            <p:cNvPr id="33" name="Freeform 27"/>
            <p:cNvSpPr>
              <a:spLocks noChangeAspect="1"/>
            </p:cNvSpPr>
            <p:nvPr/>
          </p:nvSpPr>
          <p:spPr bwMode="auto">
            <a:xfrm>
              <a:off x="6190911" y="1192916"/>
              <a:ext cx="2057300" cy="2057299"/>
            </a:xfrm>
            <a:custGeom>
              <a:avLst/>
              <a:gdLst>
                <a:gd name="T0" fmla="*/ 0 w 3061"/>
                <a:gd name="T1" fmla="*/ 0 h 3061"/>
                <a:gd name="T2" fmla="*/ 1950031181 w 3061"/>
                <a:gd name="T3" fmla="*/ 1950029585 h 3061"/>
                <a:gd name="T4" fmla="*/ 1781211092 w 3061"/>
                <a:gd name="T5" fmla="*/ 1950029585 h 3061"/>
                <a:gd name="T6" fmla="*/ 0 w 3061"/>
                <a:gd name="T7" fmla="*/ 168820020 h 3061"/>
                <a:gd name="T8" fmla="*/ 0 w 3061"/>
                <a:gd name="T9" fmla="*/ 0 h 30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1" h="3061">
                  <a:moveTo>
                    <a:pt x="0" y="0"/>
                  </a:moveTo>
                  <a:cubicBezTo>
                    <a:pt x="1657" y="73"/>
                    <a:pt x="2988" y="1404"/>
                    <a:pt x="3061" y="3061"/>
                  </a:cubicBezTo>
                  <a:lnTo>
                    <a:pt x="2796" y="3061"/>
                  </a:lnTo>
                  <a:cubicBezTo>
                    <a:pt x="2724" y="1550"/>
                    <a:pt x="1511" y="337"/>
                    <a:pt x="0" y="265"/>
                  </a:cubicBezTo>
                  <a:lnTo>
                    <a:pt x="0" y="0"/>
                  </a:lnTo>
                  <a:close/>
                </a:path>
              </a:pathLst>
            </a:custGeom>
            <a:grpFill/>
            <a:ln>
              <a:solidFill>
                <a:srgbClr val="C00000"/>
              </a:solidFill>
            </a:ln>
            <a:effectLst>
              <a:outerShdw blurRad="254000" dist="152400" dir="2700000" algn="tl" rotWithShape="0">
                <a:prstClr val="black">
                  <a:alpha val="60000"/>
                </a:prstClr>
              </a:outerShdw>
            </a:effec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007DA7"/>
                </a:solidFill>
                <a:effectLst/>
                <a:uLnTx/>
                <a:uFillTx/>
                <a:latin typeface="微软雅黑"/>
                <a:ea typeface="微软雅黑"/>
                <a:sym typeface="微软雅黑"/>
              </a:endParaRPr>
            </a:p>
          </p:txBody>
        </p:sp>
        <p:sp>
          <p:nvSpPr>
            <p:cNvPr id="34" name="Oval 28"/>
            <p:cNvSpPr>
              <a:spLocks noChangeAspect="1" noChangeArrowheads="1"/>
            </p:cNvSpPr>
            <p:nvPr/>
          </p:nvSpPr>
          <p:spPr bwMode="auto">
            <a:xfrm>
              <a:off x="7141360" y="1499038"/>
              <a:ext cx="725869" cy="724533"/>
            </a:xfrm>
            <a:prstGeom prst="ellipse">
              <a:avLst/>
            </a:prstGeom>
            <a:grpFill/>
            <a:ln w="25400" cap="flat" cmpd="sng" algn="ctr">
              <a:solidFill>
                <a:srgbClr val="C00000"/>
              </a:solidFill>
              <a:prstDash val="solid"/>
              <a:miter lim="800000"/>
            </a:ln>
            <a:effectLst>
              <a:outerShdw blurRad="254000" dist="152400" dir="2700000" algn="tl" rotWithShape="0">
                <a:prstClr val="black">
                  <a:alpha val="6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100" b="0" i="0" u="none" strike="noStrike" kern="0" cap="none" spc="0" normalizeH="0" baseline="0" noProof="0">
                <a:ln>
                  <a:noFill/>
                </a:ln>
                <a:solidFill>
                  <a:prstClr val="white"/>
                </a:solidFill>
                <a:effectLst/>
                <a:uLnTx/>
                <a:uFillTx/>
                <a:latin typeface="微软雅黑"/>
                <a:ea typeface="微软雅黑"/>
                <a:sym typeface="微软雅黑"/>
              </a:endParaRPr>
            </a:p>
          </p:txBody>
        </p:sp>
        <p:sp>
          <p:nvSpPr>
            <p:cNvPr id="35" name="TextBox 10"/>
            <p:cNvSpPr txBox="1">
              <a:spLocks noChangeArrowheads="1"/>
            </p:cNvSpPr>
            <p:nvPr/>
          </p:nvSpPr>
          <p:spPr bwMode="auto">
            <a:xfrm>
              <a:off x="7213271" y="1615096"/>
              <a:ext cx="676449" cy="539086"/>
            </a:xfrm>
            <a:prstGeom prst="rect">
              <a:avLst/>
            </a:prstGeom>
            <a:noFill/>
            <a:ln w="9525">
              <a:noFill/>
              <a:miter lim="800000"/>
            </a:ln>
          </p:spPr>
          <p:txBody>
            <a:bodyPr wrap="none">
              <a:spAutoFit/>
            </a:bodyPr>
            <a:lstStyle>
              <a:lvl1pPr>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Tx/>
                <a:buNone/>
              </a:pPr>
              <a:r>
                <a:rPr lang="en-US" altLang="zh-CN" b="1">
                  <a:solidFill>
                    <a:srgbClr val="FFFFFF"/>
                  </a:solidFill>
                  <a:latin typeface="微软雅黑"/>
                  <a:ea typeface="微软雅黑"/>
                  <a:sym typeface="微软雅黑"/>
                </a:rPr>
                <a:t>02</a:t>
              </a:r>
              <a:endParaRPr lang="zh-CN" altLang="en-US" b="1">
                <a:solidFill>
                  <a:srgbClr val="FFFFFF"/>
                </a:solidFill>
                <a:latin typeface="微软雅黑"/>
                <a:ea typeface="微软雅黑"/>
                <a:sym typeface="微软雅黑"/>
              </a:endParaRPr>
            </a:p>
          </p:txBody>
        </p:sp>
        <p:sp>
          <p:nvSpPr>
            <p:cNvPr id="36" name="Oval 30"/>
            <p:cNvSpPr>
              <a:spLocks noChangeAspect="1" noChangeArrowheads="1"/>
            </p:cNvSpPr>
            <p:nvPr/>
          </p:nvSpPr>
          <p:spPr bwMode="auto">
            <a:xfrm>
              <a:off x="4243228" y="1499038"/>
              <a:ext cx="724533" cy="724533"/>
            </a:xfrm>
            <a:prstGeom prst="ellipse">
              <a:avLst/>
            </a:prstGeom>
            <a:grpFill/>
            <a:ln w="25400" cap="flat" cmpd="sng" algn="ctr">
              <a:solidFill>
                <a:srgbClr val="C00000"/>
              </a:solidFill>
              <a:prstDash val="solid"/>
              <a:miter lim="800000"/>
            </a:ln>
            <a:effectLst>
              <a:outerShdw blurRad="254000" dist="152400" dir="2700000" algn="tl" rotWithShape="0">
                <a:prstClr val="black">
                  <a:alpha val="6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100" b="0" i="0" u="none" strike="noStrike" kern="0" cap="none" spc="0" normalizeH="0" baseline="0" noProof="0">
                <a:ln>
                  <a:noFill/>
                </a:ln>
                <a:solidFill>
                  <a:prstClr val="white"/>
                </a:solidFill>
                <a:effectLst/>
                <a:uLnTx/>
                <a:uFillTx/>
                <a:latin typeface="微软雅黑"/>
                <a:ea typeface="微软雅黑"/>
                <a:sym typeface="微软雅黑"/>
              </a:endParaRPr>
            </a:p>
          </p:txBody>
        </p:sp>
        <p:sp>
          <p:nvSpPr>
            <p:cNvPr id="37" name="TextBox 13"/>
            <p:cNvSpPr txBox="1">
              <a:spLocks noChangeArrowheads="1"/>
            </p:cNvSpPr>
            <p:nvPr/>
          </p:nvSpPr>
          <p:spPr bwMode="auto">
            <a:xfrm>
              <a:off x="4314471" y="1615096"/>
              <a:ext cx="676449" cy="539086"/>
            </a:xfrm>
            <a:prstGeom prst="rect">
              <a:avLst/>
            </a:prstGeom>
            <a:noFill/>
            <a:ln w="9525">
              <a:noFill/>
              <a:miter lim="800000"/>
            </a:ln>
          </p:spPr>
          <p:txBody>
            <a:bodyPr wrap="none">
              <a:spAutoFit/>
            </a:bodyPr>
            <a:lstStyle>
              <a:lvl1pPr>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Tx/>
                <a:buNone/>
                <a:defRPr/>
              </a:pPr>
              <a:r>
                <a:rPr lang="en-US" altLang="zh-CN" b="1" kern="0">
                  <a:solidFill>
                    <a:srgbClr val="FFFFFF"/>
                  </a:solidFill>
                  <a:latin typeface="微软雅黑"/>
                  <a:ea typeface="微软雅黑"/>
                  <a:sym typeface="微软雅黑"/>
                </a:rPr>
                <a:t>01</a:t>
              </a:r>
              <a:endParaRPr lang="zh-CN" altLang="en-US" b="1" kern="0">
                <a:solidFill>
                  <a:srgbClr val="FFFFFF"/>
                </a:solidFill>
                <a:latin typeface="微软雅黑"/>
                <a:ea typeface="微软雅黑"/>
                <a:sym typeface="微软雅黑"/>
              </a:endParaRPr>
            </a:p>
          </p:txBody>
        </p:sp>
        <p:sp>
          <p:nvSpPr>
            <p:cNvPr id="38" name="Oval 29"/>
            <p:cNvSpPr>
              <a:spLocks noChangeAspect="1" noChangeArrowheads="1"/>
            </p:cNvSpPr>
            <p:nvPr/>
          </p:nvSpPr>
          <p:spPr bwMode="auto">
            <a:xfrm>
              <a:off x="7229587" y="4383801"/>
              <a:ext cx="725869" cy="724533"/>
            </a:xfrm>
            <a:prstGeom prst="ellipse">
              <a:avLst/>
            </a:prstGeom>
            <a:grpFill/>
            <a:ln w="25400" cap="flat" cmpd="sng" algn="ctr">
              <a:solidFill>
                <a:srgbClr val="C00000"/>
              </a:solidFill>
              <a:prstDash val="solid"/>
              <a:miter lim="800000"/>
            </a:ln>
            <a:effectLst>
              <a:outerShdw blurRad="254000" dist="152400" dir="2700000" algn="tl" rotWithShape="0">
                <a:prstClr val="black">
                  <a:alpha val="6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100" b="0" i="0" u="none" strike="noStrike" kern="0" cap="none" spc="0" normalizeH="0" baseline="0" noProof="0">
                <a:ln>
                  <a:noFill/>
                </a:ln>
                <a:solidFill>
                  <a:prstClr val="white"/>
                </a:solidFill>
                <a:effectLst/>
                <a:uLnTx/>
                <a:uFillTx/>
                <a:latin typeface="微软雅黑"/>
                <a:ea typeface="微软雅黑"/>
                <a:sym typeface="微软雅黑"/>
              </a:endParaRPr>
            </a:p>
          </p:txBody>
        </p:sp>
        <p:sp>
          <p:nvSpPr>
            <p:cNvPr id="39" name="TextBox 16"/>
            <p:cNvSpPr txBox="1">
              <a:spLocks noChangeArrowheads="1"/>
            </p:cNvSpPr>
            <p:nvPr/>
          </p:nvSpPr>
          <p:spPr bwMode="auto">
            <a:xfrm>
              <a:off x="7301497" y="4499858"/>
              <a:ext cx="676449" cy="539086"/>
            </a:xfrm>
            <a:prstGeom prst="rect">
              <a:avLst/>
            </a:prstGeom>
            <a:noFill/>
            <a:ln w="9525">
              <a:noFill/>
              <a:miter lim="800000"/>
            </a:ln>
          </p:spPr>
          <p:txBody>
            <a:bodyPr wrap="none">
              <a:spAutoFit/>
            </a:bodyPr>
            <a:lstStyle>
              <a:lvl1pPr>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Tx/>
                <a:buNone/>
              </a:pPr>
              <a:r>
                <a:rPr lang="en-US" altLang="zh-CN" b="1">
                  <a:solidFill>
                    <a:srgbClr val="FFFFFF"/>
                  </a:solidFill>
                  <a:latin typeface="微软雅黑"/>
                  <a:ea typeface="微软雅黑"/>
                  <a:sym typeface="微软雅黑"/>
                </a:rPr>
                <a:t>04</a:t>
              </a:r>
              <a:endParaRPr lang="zh-CN" altLang="en-US" b="1">
                <a:solidFill>
                  <a:srgbClr val="FFFFFF"/>
                </a:solidFill>
                <a:latin typeface="微软雅黑"/>
                <a:ea typeface="微软雅黑"/>
                <a:sym typeface="微软雅黑"/>
              </a:endParaRPr>
            </a:p>
          </p:txBody>
        </p:sp>
        <p:sp>
          <p:nvSpPr>
            <p:cNvPr id="40" name="Oval 31"/>
            <p:cNvSpPr>
              <a:spLocks noChangeAspect="1" noChangeArrowheads="1"/>
            </p:cNvSpPr>
            <p:nvPr/>
          </p:nvSpPr>
          <p:spPr bwMode="auto">
            <a:xfrm>
              <a:off x="4215155" y="4383801"/>
              <a:ext cx="724533" cy="724533"/>
            </a:xfrm>
            <a:prstGeom prst="ellipse">
              <a:avLst/>
            </a:prstGeom>
            <a:grpFill/>
            <a:ln w="25400" cap="flat" cmpd="sng" algn="ctr">
              <a:solidFill>
                <a:srgbClr val="C00000"/>
              </a:solidFill>
              <a:prstDash val="solid"/>
              <a:miter lim="800000"/>
            </a:ln>
            <a:effectLst>
              <a:outerShdw blurRad="254000" dist="152400" dir="2700000" algn="tl" rotWithShape="0">
                <a:prstClr val="black">
                  <a:alpha val="6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100" b="0" i="0" u="none" strike="noStrike" kern="0" cap="none" spc="0" normalizeH="0" baseline="0" noProof="0">
                <a:ln>
                  <a:noFill/>
                </a:ln>
                <a:solidFill>
                  <a:prstClr val="white"/>
                </a:solidFill>
                <a:effectLst/>
                <a:uLnTx/>
                <a:uFillTx/>
                <a:latin typeface="微软雅黑"/>
                <a:ea typeface="微软雅黑"/>
                <a:sym typeface="微软雅黑"/>
              </a:endParaRPr>
            </a:p>
          </p:txBody>
        </p:sp>
        <p:sp>
          <p:nvSpPr>
            <p:cNvPr id="41" name="TextBox 19"/>
            <p:cNvSpPr txBox="1">
              <a:spLocks noChangeArrowheads="1"/>
            </p:cNvSpPr>
            <p:nvPr/>
          </p:nvSpPr>
          <p:spPr bwMode="auto">
            <a:xfrm>
              <a:off x="4286399" y="4499858"/>
              <a:ext cx="676449" cy="539086"/>
            </a:xfrm>
            <a:prstGeom prst="rect">
              <a:avLst/>
            </a:prstGeom>
            <a:noFill/>
            <a:ln w="9525">
              <a:noFill/>
              <a:miter lim="800000"/>
            </a:ln>
          </p:spPr>
          <p:txBody>
            <a:bodyPr wrap="none">
              <a:spAutoFit/>
            </a:bodyPr>
            <a:lstStyle>
              <a:lvl1pPr>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Tx/>
                <a:buNone/>
              </a:pPr>
              <a:r>
                <a:rPr lang="en-US" altLang="zh-CN" b="1">
                  <a:solidFill>
                    <a:srgbClr val="FFFFFF"/>
                  </a:solidFill>
                  <a:latin typeface="微软雅黑"/>
                  <a:ea typeface="微软雅黑"/>
                  <a:sym typeface="微软雅黑"/>
                </a:rPr>
                <a:t>03</a:t>
              </a:r>
              <a:endParaRPr lang="zh-CN" altLang="en-US" b="1">
                <a:solidFill>
                  <a:srgbClr val="FFFFFF"/>
                </a:solidFill>
                <a:latin typeface="微软雅黑"/>
                <a:ea typeface="微软雅黑"/>
                <a:sym typeface="微软雅黑"/>
              </a:endParaRPr>
            </a:p>
          </p:txBody>
        </p:sp>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2" presetClass="entr" presetSubtype="4"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21" presetClass="entr" presetSubtype="1" fill="hold" nodeType="click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wheel(1)">
                                      <p:cBhvr>
                                        <p:cTn id="16" dur="2000"/>
                                        <p:tgtEl>
                                          <p:spTgt spid="29"/>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down)">
                                      <p:cBhvr>
                                        <p:cTn id="21" dur="500"/>
                                        <p:tgtEl>
                                          <p:spTgt spid="17"/>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down)">
                                      <p:cBhvr>
                                        <p:cTn id="24" dur="500"/>
                                        <p:tgtEl>
                                          <p:spTgt spid="18"/>
                                        </p:tgtEl>
                                      </p:cBhvr>
                                    </p:animEffect>
                                  </p:childTnLst>
                                </p:cTn>
                              </p:par>
                              <p:par>
                                <p:cTn id="25" presetID="2" presetClass="entr" presetSubtype="4"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additive="base">
                                        <p:cTn id="35" dur="500" fill="hold"/>
                                        <p:tgtEl>
                                          <p:spTgt spid="23"/>
                                        </p:tgtEl>
                                        <p:attrNameLst>
                                          <p:attrName>ppt_x</p:attrName>
                                        </p:attrNameLst>
                                      </p:cBhvr>
                                      <p:tavLst>
                                        <p:tav tm="0">
                                          <p:val>
                                            <p:strVal val="#ppt_x"/>
                                          </p:val>
                                        </p:tav>
                                        <p:tav tm="100000">
                                          <p:val>
                                            <p:strVal val="#ppt_x"/>
                                          </p:val>
                                        </p:tav>
                                      </p:tavLst>
                                    </p:anim>
                                    <p:anim calcmode="lin" valueType="num">
                                      <p:cBhvr additive="base">
                                        <p:cTn id="36" dur="500" fill="hold"/>
                                        <p:tgtEl>
                                          <p:spTgt spid="2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additive="base">
                                        <p:cTn id="39" dur="500" fill="hold"/>
                                        <p:tgtEl>
                                          <p:spTgt spid="24"/>
                                        </p:tgtEl>
                                        <p:attrNameLst>
                                          <p:attrName>ppt_x</p:attrName>
                                        </p:attrNameLst>
                                      </p:cBhvr>
                                      <p:tavLst>
                                        <p:tav tm="0">
                                          <p:val>
                                            <p:strVal val="#ppt_x"/>
                                          </p:val>
                                        </p:tav>
                                        <p:tav tm="100000">
                                          <p:val>
                                            <p:strVal val="#ppt_x"/>
                                          </p:val>
                                        </p:tav>
                                      </p:tavLst>
                                    </p:anim>
                                    <p:anim calcmode="lin" valueType="num">
                                      <p:cBhvr additive="base">
                                        <p:cTn id="4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1" grpId="0"/>
      <p:bldP spid="22" grpId="0"/>
      <p:bldP spid="23"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988515" y="2065392"/>
            <a:ext cx="5818648" cy="461665"/>
          </a:xfrm>
          <a:prstGeom prst="rect">
            <a:avLst/>
          </a:prstGeom>
          <a:noFill/>
        </p:spPr>
        <p:txBody>
          <a:bodyPr wrap="square" rtlCol="0">
            <a:spAutoFit/>
          </a:bodyPr>
          <a:lstStyle/>
          <a:p>
            <a:r>
              <a:rPr lang="zh-CN" altLang="en-US" sz="2400" b="1" dirty="0">
                <a:latin typeface="微软雅黑"/>
                <a:ea typeface="微软雅黑"/>
                <a:cs typeface="+mn-ea"/>
                <a:sym typeface="微软雅黑"/>
              </a:rPr>
              <a:t>未成年人犯罪主要集中在两个方面：</a:t>
            </a:r>
          </a:p>
        </p:txBody>
      </p:sp>
      <p:sp>
        <p:nvSpPr>
          <p:cNvPr id="9" name="矩形 8"/>
          <p:cNvSpPr/>
          <p:nvPr/>
        </p:nvSpPr>
        <p:spPr>
          <a:xfrm>
            <a:off x="3518561" y="3586317"/>
            <a:ext cx="1960567" cy="88542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None/>
            </a:pPr>
            <a:endParaRPr lang="en-US" altLang="zh-CN" sz="1600" b="1" dirty="0">
              <a:solidFill>
                <a:schemeClr val="tx1"/>
              </a:solidFill>
              <a:latin typeface="微软雅黑"/>
              <a:ea typeface="微软雅黑"/>
              <a:cs typeface="+mn-ea"/>
              <a:sym typeface="微软雅黑"/>
            </a:endParaRPr>
          </a:p>
          <a:p>
            <a:pPr>
              <a:lnSpc>
                <a:spcPct val="150000"/>
              </a:lnSpc>
              <a:buNone/>
            </a:pPr>
            <a:r>
              <a:rPr lang="zh-CN" altLang="en-US" sz="1600" dirty="0">
                <a:solidFill>
                  <a:schemeClr val="tx1"/>
                </a:solidFill>
                <a:latin typeface="微软雅黑"/>
                <a:ea typeface="微软雅黑"/>
                <a:cs typeface="+mn-ea"/>
                <a:sym typeface="微软雅黑"/>
              </a:rPr>
              <a:t>就是指偷东西，没有经过主人的同意随便拿走他人的财物，包括钱与物品</a:t>
            </a:r>
          </a:p>
        </p:txBody>
      </p:sp>
      <p:sp>
        <p:nvSpPr>
          <p:cNvPr id="10" name="矩形 9"/>
          <p:cNvSpPr/>
          <p:nvPr/>
        </p:nvSpPr>
        <p:spPr>
          <a:xfrm>
            <a:off x="7460861" y="3565565"/>
            <a:ext cx="2330062" cy="1088341"/>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None/>
            </a:pPr>
            <a:endParaRPr lang="en-US" altLang="zh-CN" sz="1600" b="1" dirty="0">
              <a:solidFill>
                <a:schemeClr val="tx1"/>
              </a:solidFill>
              <a:latin typeface="微软雅黑"/>
              <a:ea typeface="微软雅黑"/>
              <a:cs typeface="+mn-ea"/>
              <a:sym typeface="微软雅黑"/>
            </a:endParaRPr>
          </a:p>
          <a:p>
            <a:pPr algn="l">
              <a:lnSpc>
                <a:spcPct val="150000"/>
              </a:lnSpc>
            </a:pPr>
            <a:r>
              <a:rPr lang="zh-CN" altLang="en-US" sz="1600" dirty="0">
                <a:solidFill>
                  <a:schemeClr val="tx1"/>
                </a:solidFill>
                <a:latin typeface="微软雅黑"/>
                <a:ea typeface="微软雅黑"/>
                <a:cs typeface="+mn-ea"/>
                <a:sym typeface="微软雅黑"/>
              </a:rPr>
              <a:t>是指是指故意非法损害他人身体健康的行为 （简单来说就是打架）</a:t>
            </a:r>
          </a:p>
        </p:txBody>
      </p:sp>
      <p:sp>
        <p:nvSpPr>
          <p:cNvPr id="6" name="Shape 1452"/>
          <p:cNvSpPr/>
          <p:nvPr/>
        </p:nvSpPr>
        <p:spPr>
          <a:xfrm>
            <a:off x="3127900" y="3224982"/>
            <a:ext cx="2645300" cy="2186547"/>
          </a:xfrm>
          <a:prstGeom prst="roundRect">
            <a:avLst>
              <a:gd name="adj" fmla="val 6924"/>
            </a:avLst>
          </a:prstGeom>
          <a:ln w="12700">
            <a:solidFill>
              <a:srgbClr val="A6AAA9"/>
            </a:solidFill>
            <a:miter lim="400000"/>
          </a:ln>
        </p:spPr>
        <p:txBody>
          <a:bodyPr lIns="14285" tIns="14285" rIns="14285" bIns="1428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lvl="0">
              <a:lnSpc>
                <a:spcPct val="120000"/>
              </a:lnSpc>
            </a:pPr>
            <a:endParaRPr sz="1300">
              <a:latin typeface="微软雅黑"/>
              <a:ea typeface="微软雅黑"/>
              <a:cs typeface="+mn-ea"/>
              <a:sym typeface="微软雅黑"/>
            </a:endParaRPr>
          </a:p>
        </p:txBody>
      </p:sp>
      <p:sp>
        <p:nvSpPr>
          <p:cNvPr id="8" name="Shape 1460"/>
          <p:cNvSpPr/>
          <p:nvPr/>
        </p:nvSpPr>
        <p:spPr>
          <a:xfrm>
            <a:off x="3593450" y="2823088"/>
            <a:ext cx="1810788" cy="632817"/>
          </a:xfrm>
          <a:prstGeom prst="roundRect">
            <a:avLst/>
          </a:prstGeom>
          <a:solidFill>
            <a:srgbClr val="C00000"/>
          </a:solidFill>
          <a:ln w="12700" cap="flat">
            <a:noFill/>
            <a:miter lim="400000"/>
          </a:ln>
          <a:effectLst/>
        </p:spPr>
        <p:txBody>
          <a:bodyPr wrap="square" lIns="14285" tIns="14285" rIns="14285" bIns="14285" numCol="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a:lnSpc>
                <a:spcPct val="120000"/>
              </a:lnSpc>
              <a:buNone/>
            </a:pPr>
            <a:r>
              <a:rPr lang="en-US" altLang="zh-CN" b="1" dirty="0">
                <a:solidFill>
                  <a:schemeClr val="bg1"/>
                </a:solidFill>
                <a:latin typeface="微软雅黑"/>
                <a:ea typeface="微软雅黑"/>
                <a:cs typeface="+mn-ea"/>
                <a:sym typeface="微软雅黑"/>
              </a:rPr>
              <a:t>1</a:t>
            </a:r>
            <a:r>
              <a:rPr lang="zh-CN" altLang="en-US" b="1" dirty="0">
                <a:solidFill>
                  <a:schemeClr val="bg1"/>
                </a:solidFill>
                <a:latin typeface="微软雅黑"/>
                <a:ea typeface="微软雅黑"/>
                <a:cs typeface="+mn-ea"/>
                <a:sym typeface="微软雅黑"/>
              </a:rPr>
              <a:t>、盗窃</a:t>
            </a:r>
            <a:r>
              <a:rPr lang="en-US" altLang="zh-CN" b="1" dirty="0">
                <a:solidFill>
                  <a:schemeClr val="bg1"/>
                </a:solidFill>
                <a:latin typeface="微软雅黑"/>
                <a:ea typeface="微软雅黑"/>
                <a:cs typeface="+mn-ea"/>
                <a:sym typeface="微软雅黑"/>
              </a:rPr>
              <a:t>:</a:t>
            </a:r>
          </a:p>
        </p:txBody>
      </p:sp>
      <p:sp>
        <p:nvSpPr>
          <p:cNvPr id="15" name="Shape 1452"/>
          <p:cNvSpPr/>
          <p:nvPr/>
        </p:nvSpPr>
        <p:spPr>
          <a:xfrm>
            <a:off x="7145623" y="3193350"/>
            <a:ext cx="2645300" cy="2186547"/>
          </a:xfrm>
          <a:prstGeom prst="roundRect">
            <a:avLst>
              <a:gd name="adj" fmla="val 6924"/>
            </a:avLst>
          </a:prstGeom>
          <a:ln w="12700">
            <a:solidFill>
              <a:srgbClr val="A6AAA9"/>
            </a:solidFill>
            <a:miter lim="400000"/>
          </a:ln>
        </p:spPr>
        <p:txBody>
          <a:bodyPr lIns="14285" tIns="14285" rIns="14285" bIns="1428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lvl="0">
              <a:lnSpc>
                <a:spcPct val="120000"/>
              </a:lnSpc>
            </a:pPr>
            <a:endParaRPr sz="1300">
              <a:latin typeface="微软雅黑"/>
              <a:ea typeface="微软雅黑"/>
              <a:cs typeface="+mn-ea"/>
              <a:sym typeface="微软雅黑"/>
            </a:endParaRPr>
          </a:p>
        </p:txBody>
      </p:sp>
      <p:sp>
        <p:nvSpPr>
          <p:cNvPr id="16" name="Shape 1460"/>
          <p:cNvSpPr/>
          <p:nvPr/>
        </p:nvSpPr>
        <p:spPr>
          <a:xfrm>
            <a:off x="7514585" y="2824742"/>
            <a:ext cx="1955432" cy="632817"/>
          </a:xfrm>
          <a:prstGeom prst="roundRect">
            <a:avLst/>
          </a:prstGeom>
          <a:solidFill>
            <a:srgbClr val="C00000"/>
          </a:solidFill>
          <a:ln w="12700" cap="flat">
            <a:noFill/>
            <a:miter lim="400000"/>
          </a:ln>
          <a:effectLst/>
        </p:spPr>
        <p:txBody>
          <a:bodyPr wrap="square" lIns="14285" tIns="14285" rIns="14285" bIns="14285" numCol="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a:lnSpc>
                <a:spcPct val="120000"/>
              </a:lnSpc>
              <a:buNone/>
            </a:pPr>
            <a:r>
              <a:rPr lang="en-US" altLang="zh-CN" b="1" dirty="0">
                <a:solidFill>
                  <a:schemeClr val="bg1"/>
                </a:solidFill>
                <a:latin typeface="微软雅黑"/>
                <a:ea typeface="微软雅黑"/>
                <a:cs typeface="+mn-ea"/>
                <a:sym typeface="微软雅黑"/>
              </a:rPr>
              <a:t>2</a:t>
            </a:r>
            <a:r>
              <a:rPr lang="zh-CN" altLang="en-US" b="1" dirty="0">
                <a:solidFill>
                  <a:schemeClr val="bg1"/>
                </a:solidFill>
                <a:latin typeface="微软雅黑"/>
                <a:ea typeface="微软雅黑"/>
                <a:cs typeface="+mn-ea"/>
                <a:sym typeface="微软雅黑"/>
              </a:rPr>
              <a:t>、故意伤害</a:t>
            </a:r>
            <a:r>
              <a:rPr lang="en-US" altLang="zh-CN" b="1" dirty="0">
                <a:solidFill>
                  <a:schemeClr val="bg1"/>
                </a:solidFill>
                <a:latin typeface="微软雅黑"/>
                <a:ea typeface="微软雅黑"/>
                <a:cs typeface="+mn-ea"/>
                <a:sym typeface="微软雅黑"/>
              </a:rPr>
              <a:t>:</a:t>
            </a:r>
          </a:p>
        </p:txBody>
      </p:sp>
      <p:grpSp>
        <p:nvGrpSpPr>
          <p:cNvPr id="11" name="组合 10"/>
          <p:cNvGrpSpPr/>
          <p:nvPr/>
        </p:nvGrpSpPr>
        <p:grpSpPr>
          <a:xfrm>
            <a:off x="1950444" y="1085791"/>
            <a:ext cx="5700455" cy="1038071"/>
            <a:chOff x="1497758" y="1085791"/>
            <a:chExt cx="5700455" cy="1038071"/>
          </a:xfrm>
        </p:grpSpPr>
        <p:sp>
          <p:nvSpPr>
            <p:cNvPr id="12" name="文本框 11"/>
            <p:cNvSpPr txBox="1"/>
            <p:nvPr/>
          </p:nvSpPr>
          <p:spPr>
            <a:xfrm>
              <a:off x="2535829" y="1370607"/>
              <a:ext cx="4662384" cy="523220"/>
            </a:xfrm>
            <a:prstGeom prst="rect">
              <a:avLst/>
            </a:prstGeom>
            <a:solidFill>
              <a:srgbClr val="C00000"/>
            </a:solidFill>
          </p:spPr>
          <p:txBody>
            <a:bodyPr wrap="square" rtlCol="0">
              <a:spAutoFit/>
            </a:bodyPr>
            <a:lstStyle/>
            <a:p>
              <a:pPr algn="ctr"/>
              <a:r>
                <a:rPr lang="zh-CN" altLang="en-US" sz="2800" b="1" dirty="0">
                  <a:solidFill>
                    <a:schemeClr val="bg1"/>
                  </a:solidFill>
                  <a:latin typeface="微软雅黑"/>
                  <a:ea typeface="微软雅黑"/>
                  <a:cs typeface="+mn-ea"/>
                  <a:sym typeface="微软雅黑"/>
                </a:rPr>
                <a:t>未成年人犯罪的主要原因：</a:t>
              </a:r>
            </a:p>
          </p:txBody>
        </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1000"/>
                                        <p:tgtEl>
                                          <p:spTgt spid="15"/>
                                        </p:tgtEl>
                                      </p:cBhvr>
                                    </p:animEffect>
                                    <p:anim calcmode="lin" valueType="num">
                                      <p:cBhvr>
                                        <p:cTn id="24" dur="1000" fill="hold"/>
                                        <p:tgtEl>
                                          <p:spTgt spid="15"/>
                                        </p:tgtEl>
                                        <p:attrNameLst>
                                          <p:attrName>ppt_x</p:attrName>
                                        </p:attrNameLst>
                                      </p:cBhvr>
                                      <p:tavLst>
                                        <p:tav tm="0">
                                          <p:val>
                                            <p:strVal val="#ppt_x"/>
                                          </p:val>
                                        </p:tav>
                                        <p:tav tm="100000">
                                          <p:val>
                                            <p:strVal val="#ppt_x"/>
                                          </p:val>
                                        </p:tav>
                                      </p:tavLst>
                                    </p:anim>
                                    <p:anim calcmode="lin" valueType="num">
                                      <p:cBhvr>
                                        <p:cTn id="25" dur="1000" fill="hold"/>
                                        <p:tgtEl>
                                          <p:spTgt spid="15"/>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afterGroup">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animEffect transition="in" filter="fade">
                                      <p:cBhvr>
                                        <p:cTn id="42" dur="500"/>
                                        <p:tgtEl>
                                          <p:spTgt spid="9"/>
                                        </p:tgtEl>
                                      </p:cBhvr>
                                    </p:animEffect>
                                  </p:childTnLst>
                                </p:cTn>
                              </p:par>
                              <p:par>
                                <p:cTn id="43" presetID="53" presetClass="entr" presetSubtype="0"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6" grpId="0" animBg="1"/>
      <p:bldP spid="8" grpId="0" animBg="1"/>
      <p:bldP spid="15"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952728" y="2248089"/>
            <a:ext cx="8286544" cy="1754326"/>
          </a:xfrm>
          <a:prstGeom prst="rect">
            <a:avLst/>
          </a:prstGeom>
          <a:noFill/>
        </p:spPr>
        <p:txBody>
          <a:bodyPr wrap="square" rtlCol="0">
            <a:spAutoFit/>
          </a:bodyPr>
          <a:lstStyle/>
          <a:p>
            <a:pPr>
              <a:lnSpc>
                <a:spcPct val="150000"/>
              </a:lnSpc>
            </a:pPr>
            <a:r>
              <a:rPr lang="zh-CN" altLang="en-US">
                <a:latin typeface="微软雅黑"/>
                <a:ea typeface="微软雅黑"/>
                <a:cs typeface="+mn-ea"/>
                <a:sym typeface="微软雅黑"/>
              </a:rPr>
              <a:t>          一个人偷拿邻居家的一根针被告到法庭，法官在审判完这件案子时，在最终的量刑上却定了与一位偷牛贼一样的罪，小偷很不服气，问法官，为什么我只偷了一根针却判得与偷牛一样重，没等法官回答，偷牛贼说：我当初就是从拿别人一根针开始的。</a:t>
            </a:r>
          </a:p>
        </p:txBody>
      </p:sp>
      <p:sp>
        <p:nvSpPr>
          <p:cNvPr id="9" name="文本框 8"/>
          <p:cNvSpPr txBox="1"/>
          <p:nvPr/>
        </p:nvSpPr>
        <p:spPr>
          <a:xfrm>
            <a:off x="4198372" y="3988106"/>
            <a:ext cx="6171165" cy="1494961"/>
          </a:xfrm>
          <a:prstGeom prst="rect">
            <a:avLst/>
          </a:prstGeom>
          <a:noFill/>
        </p:spPr>
        <p:txBody>
          <a:bodyPr wrap="square" rtlCol="0">
            <a:spAutoFit/>
          </a:bodyPr>
          <a:lstStyle/>
          <a:p>
            <a:pPr>
              <a:lnSpc>
                <a:spcPct val="200000"/>
              </a:lnSpc>
            </a:pPr>
            <a:r>
              <a:rPr lang="zh-CN" altLang="en-US" sz="1600" b="0">
                <a:solidFill>
                  <a:srgbClr val="C00000"/>
                </a:solidFill>
                <a:latin typeface="微软雅黑"/>
                <a:ea typeface="微软雅黑"/>
                <a:cs typeface="+mn-ea"/>
                <a:sym typeface="微软雅黑"/>
              </a:rPr>
              <a:t>这个故事告诉我们勿以恶小而为之，一根针确实不算什么，但是同学们也许有听过这么一句话，小时偷针，大时偷金。因此，我们从小就要养成好的习惯，千万不可以随便拿别人东西。</a:t>
            </a:r>
            <a:endParaRPr lang="en-US" altLang="zh-CN" sz="1600" b="0">
              <a:solidFill>
                <a:srgbClr val="C00000"/>
              </a:solidFill>
              <a:latin typeface="微软雅黑"/>
              <a:ea typeface="微软雅黑"/>
              <a:cs typeface="+mn-ea"/>
              <a:sym typeface="微软雅黑"/>
            </a:endParaRPr>
          </a:p>
        </p:txBody>
      </p:sp>
      <p:grpSp>
        <p:nvGrpSpPr>
          <p:cNvPr id="6" name="组合 5"/>
          <p:cNvGrpSpPr/>
          <p:nvPr/>
        </p:nvGrpSpPr>
        <p:grpSpPr>
          <a:xfrm>
            <a:off x="1950444" y="1085791"/>
            <a:ext cx="3939079" cy="1038071"/>
            <a:chOff x="1497758" y="1085791"/>
            <a:chExt cx="3939079" cy="1038071"/>
          </a:xfrm>
        </p:grpSpPr>
        <p:sp>
          <p:nvSpPr>
            <p:cNvPr id="7" name="文本框 6"/>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寓言故事：</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grpSp>
        <p:nvGrpSpPr>
          <p:cNvPr id="11" name="组合 10"/>
          <p:cNvGrpSpPr/>
          <p:nvPr/>
        </p:nvGrpSpPr>
        <p:grpSpPr>
          <a:xfrm>
            <a:off x="2686586" y="4302203"/>
            <a:ext cx="1066531" cy="1066531"/>
            <a:chOff x="2369574" y="1758778"/>
            <a:chExt cx="1066531" cy="1066531"/>
          </a:xfrm>
        </p:grpSpPr>
        <p:sp>
          <p:nvSpPr>
            <p:cNvPr id="12" name="椭圆 11"/>
            <p:cNvSpPr/>
            <p:nvPr/>
          </p:nvSpPr>
          <p:spPr>
            <a:xfrm>
              <a:off x="2369574" y="1758778"/>
              <a:ext cx="1066531" cy="1066531"/>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pic>
          <p:nvPicPr>
            <p:cNvPr id="13" name="图片 1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87683" y="1876887"/>
              <a:ext cx="830311" cy="830311"/>
            </a:xfrm>
            <a:prstGeom prst="rect">
              <a:avLst/>
            </a:prstGeom>
          </p:spPr>
        </p:pic>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31" presetClass="entr" presetSubtype="0"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1000" fill="hold"/>
                                        <p:tgtEl>
                                          <p:spTgt spid="11"/>
                                        </p:tgtEl>
                                        <p:attrNameLst>
                                          <p:attrName>ppt_w</p:attrName>
                                        </p:attrNameLst>
                                      </p:cBhvr>
                                      <p:tavLst>
                                        <p:tav tm="0">
                                          <p:val>
                                            <p:fltVal val="0"/>
                                          </p:val>
                                        </p:tav>
                                        <p:tav tm="100000">
                                          <p:val>
                                            <p:strVal val="#ppt_w"/>
                                          </p:val>
                                        </p:tav>
                                      </p:tavLst>
                                    </p:anim>
                                    <p:anim calcmode="lin" valueType="num">
                                      <p:cBhvr>
                                        <p:cTn id="19" dur="1000" fill="hold"/>
                                        <p:tgtEl>
                                          <p:spTgt spid="11"/>
                                        </p:tgtEl>
                                        <p:attrNameLst>
                                          <p:attrName>ppt_h</p:attrName>
                                        </p:attrNameLst>
                                      </p:cBhvr>
                                      <p:tavLst>
                                        <p:tav tm="0">
                                          <p:val>
                                            <p:fltVal val="0"/>
                                          </p:val>
                                        </p:tav>
                                        <p:tav tm="100000">
                                          <p:val>
                                            <p:strVal val="#ppt_h"/>
                                          </p:val>
                                        </p:tav>
                                      </p:tavLst>
                                    </p:anim>
                                    <p:anim calcmode="lin" valueType="num">
                                      <p:cBhvr>
                                        <p:cTn id="20" dur="1000" fill="hold"/>
                                        <p:tgtEl>
                                          <p:spTgt spid="11"/>
                                        </p:tgtEl>
                                        <p:attrNameLst>
                                          <p:attrName>style.rotation</p:attrName>
                                        </p:attrNameLst>
                                      </p:cBhvr>
                                      <p:tavLst>
                                        <p:tav tm="0">
                                          <p:val>
                                            <p:fltVal val="90"/>
                                          </p:val>
                                        </p:tav>
                                        <p:tav tm="100000">
                                          <p:val>
                                            <p:fltVal val="0"/>
                                          </p:val>
                                        </p:tav>
                                      </p:tavLst>
                                    </p:anim>
                                    <p:animEffect transition="in" filter="fade">
                                      <p:cBhvr>
                                        <p:cTn id="21" dur="1000"/>
                                        <p:tgtEl>
                                          <p:spTgt spid="11"/>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312886" y="2172689"/>
            <a:ext cx="6008001" cy="461665"/>
          </a:xfrm>
          <a:prstGeom prst="rect">
            <a:avLst/>
          </a:prstGeom>
          <a:noFill/>
        </p:spPr>
        <p:txBody>
          <a:bodyPr wrap="square" rtlCol="0">
            <a:spAutoFit/>
          </a:bodyPr>
          <a:lstStyle/>
          <a:p>
            <a:r>
              <a:rPr lang="zh-CN" altLang="en-US" sz="2400" b="1">
                <a:latin typeface="微软雅黑"/>
                <a:ea typeface="微软雅黑"/>
                <a:cs typeface="+mn-ea"/>
                <a:sym typeface="微软雅黑"/>
              </a:rPr>
              <a:t>未成年儿童受法律保护的合法权益有：</a:t>
            </a:r>
          </a:p>
        </p:txBody>
      </p:sp>
      <p:grpSp>
        <p:nvGrpSpPr>
          <p:cNvPr id="2" name="组合 1"/>
          <p:cNvGrpSpPr/>
          <p:nvPr/>
        </p:nvGrpSpPr>
        <p:grpSpPr>
          <a:xfrm>
            <a:off x="2988515" y="2960601"/>
            <a:ext cx="3137420" cy="487050"/>
            <a:chOff x="1904899" y="2953222"/>
            <a:chExt cx="3137420" cy="487050"/>
          </a:xfrm>
        </p:grpSpPr>
        <p:sp>
          <p:nvSpPr>
            <p:cNvPr id="11" name="燕尾形 2"/>
            <p:cNvSpPr>
              <a:spLocks noChangeArrowheads="1"/>
            </p:cNvSpPr>
            <p:nvPr/>
          </p:nvSpPr>
          <p:spPr bwMode="auto">
            <a:xfrm>
              <a:off x="1904899" y="2953222"/>
              <a:ext cx="2903075" cy="487050"/>
            </a:xfrm>
            <a:prstGeom prst="chevron">
              <a:avLst>
                <a:gd name="adj" fmla="val 35445"/>
              </a:avLst>
            </a:prstGeom>
            <a:solidFill>
              <a:schemeClr val="bg1"/>
            </a:solidFill>
            <a:ln w="3175" algn="ctr">
              <a:solidFill>
                <a:srgbClr val="C00000"/>
              </a:solidFill>
              <a:prstDash val="dash"/>
              <a:miter lim="800000"/>
            </a:ln>
          </p:spPr>
          <p:txBody>
            <a:bodyPr lIns="68568" tIns="34285" rIns="68568" bIns="3428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defTabSz="685800"/>
              <a:endParaRPr lang="zh-CN" altLang="en-US" sz="1400">
                <a:solidFill>
                  <a:srgbClr val="FFFFFF"/>
                </a:solidFill>
                <a:latin typeface="微软雅黑"/>
                <a:ea typeface="微软雅黑"/>
                <a:sym typeface="微软雅黑"/>
              </a:endParaRPr>
            </a:p>
          </p:txBody>
        </p:sp>
        <p:sp>
          <p:nvSpPr>
            <p:cNvPr id="17" name="文本框 16"/>
            <p:cNvSpPr txBox="1"/>
            <p:nvPr/>
          </p:nvSpPr>
          <p:spPr>
            <a:xfrm>
              <a:off x="2230992" y="3012081"/>
              <a:ext cx="2811327" cy="369332"/>
            </a:xfrm>
            <a:prstGeom prst="rect">
              <a:avLst/>
            </a:prstGeom>
            <a:noFill/>
          </p:spPr>
          <p:txBody>
            <a:bodyPr wrap="square" rtlCol="0">
              <a:spAutoFit/>
            </a:bodyPr>
            <a:lstStyle/>
            <a:p>
              <a:pPr marL="285750" indent="-285750">
                <a:buFont typeface="Arial" panose="020B0604020202020204" pitchFamily="34" charset="0"/>
                <a:buChar char="•"/>
              </a:pPr>
              <a:r>
                <a:rPr lang="zh-CN" altLang="en-US" sz="1800">
                  <a:latin typeface="微软雅黑"/>
                  <a:ea typeface="微软雅黑"/>
                  <a:cs typeface="+mn-ea"/>
                  <a:sym typeface="微软雅黑"/>
                </a:rPr>
                <a:t>接受义务教育权</a:t>
              </a:r>
            </a:p>
          </p:txBody>
        </p:sp>
      </p:grpSp>
      <p:grpSp>
        <p:nvGrpSpPr>
          <p:cNvPr id="8" name="组合 7"/>
          <p:cNvGrpSpPr/>
          <p:nvPr/>
        </p:nvGrpSpPr>
        <p:grpSpPr>
          <a:xfrm>
            <a:off x="1950444" y="1085791"/>
            <a:ext cx="3939079" cy="1038071"/>
            <a:chOff x="1497758" y="1085791"/>
            <a:chExt cx="3939079" cy="1038071"/>
          </a:xfrm>
        </p:grpSpPr>
        <p:sp>
          <p:nvSpPr>
            <p:cNvPr id="9" name="文本框 8"/>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法制教育：</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grpSp>
        <p:nvGrpSpPr>
          <p:cNvPr id="13" name="组合 12"/>
          <p:cNvGrpSpPr/>
          <p:nvPr/>
        </p:nvGrpSpPr>
        <p:grpSpPr>
          <a:xfrm>
            <a:off x="2988515" y="3709729"/>
            <a:ext cx="3137420" cy="487050"/>
            <a:chOff x="1904899" y="2953222"/>
            <a:chExt cx="3137420" cy="487050"/>
          </a:xfrm>
        </p:grpSpPr>
        <p:sp>
          <p:nvSpPr>
            <p:cNvPr id="14" name="燕尾形 2"/>
            <p:cNvSpPr>
              <a:spLocks noChangeArrowheads="1"/>
            </p:cNvSpPr>
            <p:nvPr/>
          </p:nvSpPr>
          <p:spPr bwMode="auto">
            <a:xfrm>
              <a:off x="1904899" y="2953222"/>
              <a:ext cx="2903075" cy="487050"/>
            </a:xfrm>
            <a:prstGeom prst="chevron">
              <a:avLst>
                <a:gd name="adj" fmla="val 35445"/>
              </a:avLst>
            </a:prstGeom>
            <a:solidFill>
              <a:schemeClr val="bg1"/>
            </a:solidFill>
            <a:ln w="3175" algn="ctr">
              <a:solidFill>
                <a:srgbClr val="C00000"/>
              </a:solidFill>
              <a:prstDash val="dash"/>
              <a:miter lim="800000"/>
            </a:ln>
          </p:spPr>
          <p:txBody>
            <a:bodyPr lIns="68568" tIns="34285" rIns="68568" bIns="3428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defTabSz="685800"/>
              <a:endParaRPr lang="zh-CN" altLang="en-US" sz="1400">
                <a:solidFill>
                  <a:srgbClr val="FFFFFF"/>
                </a:solidFill>
                <a:latin typeface="微软雅黑"/>
                <a:ea typeface="微软雅黑"/>
                <a:sym typeface="微软雅黑"/>
              </a:endParaRPr>
            </a:p>
          </p:txBody>
        </p:sp>
        <p:sp>
          <p:nvSpPr>
            <p:cNvPr id="15" name="文本框 14"/>
            <p:cNvSpPr txBox="1"/>
            <p:nvPr/>
          </p:nvSpPr>
          <p:spPr>
            <a:xfrm>
              <a:off x="2230992" y="3012081"/>
              <a:ext cx="2811327" cy="369332"/>
            </a:xfrm>
            <a:prstGeom prst="rect">
              <a:avLst/>
            </a:prstGeom>
            <a:noFill/>
          </p:spPr>
          <p:txBody>
            <a:bodyPr wrap="square" rtlCol="0">
              <a:spAutoFit/>
            </a:bodyPr>
            <a:lstStyle/>
            <a:p>
              <a:pPr marL="285750" indent="-285750">
                <a:buFont typeface="Arial" panose="020B0604020202020204" pitchFamily="34" charset="0"/>
                <a:buChar char="•"/>
              </a:pPr>
              <a:r>
                <a:rPr lang="zh-CN" altLang="en-US">
                  <a:latin typeface="微软雅黑"/>
                  <a:ea typeface="微软雅黑"/>
                  <a:cs typeface="+mn-ea"/>
                  <a:sym typeface="微软雅黑"/>
                </a:rPr>
                <a:t>接受父母抚养权</a:t>
              </a:r>
            </a:p>
          </p:txBody>
        </p:sp>
      </p:grpSp>
      <p:grpSp>
        <p:nvGrpSpPr>
          <p:cNvPr id="16" name="组合 15"/>
          <p:cNvGrpSpPr/>
          <p:nvPr/>
        </p:nvGrpSpPr>
        <p:grpSpPr>
          <a:xfrm>
            <a:off x="6596954" y="2960601"/>
            <a:ext cx="3137420" cy="487050"/>
            <a:chOff x="1904899" y="2953222"/>
            <a:chExt cx="3137420" cy="487050"/>
          </a:xfrm>
        </p:grpSpPr>
        <p:sp>
          <p:nvSpPr>
            <p:cNvPr id="22" name="燕尾形 2"/>
            <p:cNvSpPr>
              <a:spLocks noChangeArrowheads="1"/>
            </p:cNvSpPr>
            <p:nvPr/>
          </p:nvSpPr>
          <p:spPr bwMode="auto">
            <a:xfrm>
              <a:off x="1904899" y="2953222"/>
              <a:ext cx="2903075" cy="487050"/>
            </a:xfrm>
            <a:prstGeom prst="chevron">
              <a:avLst>
                <a:gd name="adj" fmla="val 35445"/>
              </a:avLst>
            </a:prstGeom>
            <a:solidFill>
              <a:schemeClr val="bg1"/>
            </a:solidFill>
            <a:ln w="3175" algn="ctr">
              <a:solidFill>
                <a:srgbClr val="C00000"/>
              </a:solidFill>
              <a:prstDash val="dash"/>
              <a:miter lim="800000"/>
            </a:ln>
          </p:spPr>
          <p:txBody>
            <a:bodyPr lIns="68568" tIns="34285" rIns="68568" bIns="3428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defTabSz="685800"/>
              <a:endParaRPr lang="zh-CN" altLang="en-US" sz="1400">
                <a:solidFill>
                  <a:srgbClr val="FFFFFF"/>
                </a:solidFill>
                <a:latin typeface="微软雅黑"/>
                <a:ea typeface="微软雅黑"/>
                <a:sym typeface="微软雅黑"/>
              </a:endParaRPr>
            </a:p>
          </p:txBody>
        </p:sp>
        <p:sp>
          <p:nvSpPr>
            <p:cNvPr id="23" name="文本框 22"/>
            <p:cNvSpPr txBox="1"/>
            <p:nvPr/>
          </p:nvSpPr>
          <p:spPr>
            <a:xfrm>
              <a:off x="2230992" y="3012081"/>
              <a:ext cx="2811327" cy="369332"/>
            </a:xfrm>
            <a:prstGeom prst="rect">
              <a:avLst/>
            </a:prstGeom>
            <a:noFill/>
          </p:spPr>
          <p:txBody>
            <a:bodyPr wrap="square" rtlCol="0">
              <a:spAutoFit/>
            </a:bodyPr>
            <a:lstStyle/>
            <a:p>
              <a:pPr marL="285750" indent="-285750">
                <a:buFont typeface="Arial" panose="020B0604020202020204" pitchFamily="34" charset="0"/>
                <a:buChar char="•"/>
              </a:pPr>
              <a:r>
                <a:rPr lang="zh-CN" altLang="en-US">
                  <a:latin typeface="微软雅黑"/>
                  <a:ea typeface="微软雅黑"/>
                  <a:cs typeface="+mn-ea"/>
                  <a:sym typeface="微软雅黑"/>
                </a:rPr>
                <a:t>享受劳动保护权　</a:t>
              </a:r>
            </a:p>
          </p:txBody>
        </p:sp>
      </p:grpSp>
      <p:grpSp>
        <p:nvGrpSpPr>
          <p:cNvPr id="24" name="组合 23"/>
          <p:cNvGrpSpPr/>
          <p:nvPr/>
        </p:nvGrpSpPr>
        <p:grpSpPr>
          <a:xfrm>
            <a:off x="6596954" y="3709729"/>
            <a:ext cx="3030498" cy="487050"/>
            <a:chOff x="1904899" y="2953222"/>
            <a:chExt cx="3030498" cy="487050"/>
          </a:xfrm>
        </p:grpSpPr>
        <p:sp>
          <p:nvSpPr>
            <p:cNvPr id="25" name="燕尾形 2"/>
            <p:cNvSpPr>
              <a:spLocks noChangeArrowheads="1"/>
            </p:cNvSpPr>
            <p:nvPr/>
          </p:nvSpPr>
          <p:spPr bwMode="auto">
            <a:xfrm>
              <a:off x="1904899" y="2953222"/>
              <a:ext cx="2903075" cy="487050"/>
            </a:xfrm>
            <a:prstGeom prst="chevron">
              <a:avLst>
                <a:gd name="adj" fmla="val 35445"/>
              </a:avLst>
            </a:prstGeom>
            <a:solidFill>
              <a:schemeClr val="bg1"/>
            </a:solidFill>
            <a:ln w="3175" algn="ctr">
              <a:solidFill>
                <a:srgbClr val="C00000"/>
              </a:solidFill>
              <a:prstDash val="dash"/>
              <a:miter lim="800000"/>
            </a:ln>
          </p:spPr>
          <p:txBody>
            <a:bodyPr lIns="68568" tIns="34285" rIns="68568" bIns="3428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defTabSz="685800"/>
              <a:endParaRPr lang="zh-CN" altLang="en-US" sz="1400">
                <a:solidFill>
                  <a:srgbClr val="FFFFFF"/>
                </a:solidFill>
                <a:latin typeface="微软雅黑"/>
                <a:ea typeface="微软雅黑"/>
                <a:sym typeface="微软雅黑"/>
              </a:endParaRPr>
            </a:p>
          </p:txBody>
        </p:sp>
        <p:sp>
          <p:nvSpPr>
            <p:cNvPr id="26" name="文本框 25"/>
            <p:cNvSpPr txBox="1"/>
            <p:nvPr/>
          </p:nvSpPr>
          <p:spPr>
            <a:xfrm>
              <a:off x="2124070" y="3050848"/>
              <a:ext cx="2811327" cy="338554"/>
            </a:xfrm>
            <a:prstGeom prst="rect">
              <a:avLst/>
            </a:prstGeom>
            <a:noFill/>
          </p:spPr>
          <p:txBody>
            <a:bodyPr wrap="square" rtlCol="0">
              <a:spAutoFit/>
            </a:bodyPr>
            <a:lstStyle/>
            <a:p>
              <a:pPr marL="285750" indent="-285750">
                <a:buFont typeface="Arial" panose="020B0604020202020204" pitchFamily="34" charset="0"/>
                <a:buChar char="•"/>
              </a:pPr>
              <a:r>
                <a:rPr lang="zh-CN" altLang="en-US" sz="1600">
                  <a:latin typeface="微软雅黑"/>
                  <a:ea typeface="微软雅黑"/>
                  <a:cs typeface="+mn-ea"/>
                  <a:sym typeface="微软雅黑"/>
                </a:rPr>
                <a:t>人身安全、财产继承权</a:t>
              </a:r>
            </a:p>
          </p:txBody>
        </p:sp>
      </p:grpSp>
      <p:grpSp>
        <p:nvGrpSpPr>
          <p:cNvPr id="27" name="组合 26"/>
          <p:cNvGrpSpPr/>
          <p:nvPr/>
        </p:nvGrpSpPr>
        <p:grpSpPr>
          <a:xfrm>
            <a:off x="2988515" y="4516547"/>
            <a:ext cx="6511514" cy="487050"/>
            <a:chOff x="1904899" y="2953222"/>
            <a:chExt cx="6546077" cy="487050"/>
          </a:xfrm>
        </p:grpSpPr>
        <p:sp>
          <p:nvSpPr>
            <p:cNvPr id="28" name="燕尾形 2"/>
            <p:cNvSpPr>
              <a:spLocks noChangeArrowheads="1"/>
            </p:cNvSpPr>
            <p:nvPr/>
          </p:nvSpPr>
          <p:spPr bwMode="auto">
            <a:xfrm>
              <a:off x="1904899" y="2953222"/>
              <a:ext cx="6546077" cy="487050"/>
            </a:xfrm>
            <a:prstGeom prst="chevron">
              <a:avLst>
                <a:gd name="adj" fmla="val 35445"/>
              </a:avLst>
            </a:prstGeom>
            <a:solidFill>
              <a:schemeClr val="bg1"/>
            </a:solidFill>
            <a:ln w="3175" algn="ctr">
              <a:solidFill>
                <a:srgbClr val="C00000"/>
              </a:solidFill>
              <a:prstDash val="dash"/>
              <a:miter lim="800000"/>
            </a:ln>
          </p:spPr>
          <p:txBody>
            <a:bodyPr lIns="68568" tIns="34285" rIns="68568" bIns="3428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defTabSz="685800"/>
              <a:endParaRPr lang="zh-CN" altLang="en-US" sz="1400">
                <a:solidFill>
                  <a:srgbClr val="FFFFFF"/>
                </a:solidFill>
                <a:latin typeface="微软雅黑"/>
                <a:ea typeface="微软雅黑"/>
                <a:sym typeface="微软雅黑"/>
              </a:endParaRPr>
            </a:p>
          </p:txBody>
        </p:sp>
        <p:sp>
          <p:nvSpPr>
            <p:cNvPr id="29" name="文本框 28"/>
            <p:cNvSpPr txBox="1"/>
            <p:nvPr/>
          </p:nvSpPr>
          <p:spPr>
            <a:xfrm>
              <a:off x="2230992" y="3012081"/>
              <a:ext cx="5148268" cy="369332"/>
            </a:xfrm>
            <a:prstGeom prst="rect">
              <a:avLst/>
            </a:prstGeom>
            <a:noFill/>
          </p:spPr>
          <p:txBody>
            <a:bodyPr wrap="square" rtlCol="0">
              <a:spAutoFit/>
            </a:bodyPr>
            <a:lstStyle/>
            <a:p>
              <a:pPr marL="285750" indent="-285750" algn="ctr">
                <a:buFont typeface="Arial" panose="020B0604020202020204" pitchFamily="34" charset="0"/>
                <a:buChar char="•"/>
              </a:pPr>
              <a:r>
                <a:rPr lang="zh-CN" altLang="en-US">
                  <a:latin typeface="微软雅黑"/>
                  <a:ea typeface="微软雅黑"/>
                  <a:cs typeface="+mn-ea"/>
                  <a:sym typeface="微软雅黑"/>
                </a:rPr>
                <a:t>保护个人隐私权、维护人格尊严权　</a:t>
              </a:r>
            </a:p>
          </p:txBody>
        </p:sp>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0-#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0-#ppt_w/2"/>
                                          </p:val>
                                        </p:tav>
                                        <p:tav tm="100000">
                                          <p:val>
                                            <p:strVal val="#ppt_x"/>
                                          </p:val>
                                        </p:tav>
                                      </p:tavLst>
                                    </p:anim>
                                    <p:anim calcmode="lin" valueType="num">
                                      <p:cBhvr additive="base">
                                        <p:cTn id="22" dur="500" fill="hold"/>
                                        <p:tgtEl>
                                          <p:spTgt spid="13"/>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0-#ppt_w/2"/>
                                          </p:val>
                                        </p:tav>
                                        <p:tav tm="100000">
                                          <p:val>
                                            <p:strVal val="#ppt_x"/>
                                          </p:val>
                                        </p:tav>
                                      </p:tavLst>
                                    </p:anim>
                                    <p:anim calcmode="lin" valueType="num">
                                      <p:cBhvr additive="base">
                                        <p:cTn id="26" dur="500" fill="hold"/>
                                        <p:tgtEl>
                                          <p:spTgt spid="27"/>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0-#ppt_w/2"/>
                                          </p:val>
                                        </p:tav>
                                        <p:tav tm="100000">
                                          <p:val>
                                            <p:strVal val="#ppt_x"/>
                                          </p:val>
                                        </p:tav>
                                      </p:tavLst>
                                    </p:anim>
                                    <p:anim calcmode="lin" valueType="num">
                                      <p:cBhvr additive="base">
                                        <p:cTn id="30" dur="500" fill="hold"/>
                                        <p:tgtEl>
                                          <p:spTgt spid="16"/>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500" fill="hold"/>
                                        <p:tgtEl>
                                          <p:spTgt spid="24"/>
                                        </p:tgtEl>
                                        <p:attrNameLst>
                                          <p:attrName>ppt_x</p:attrName>
                                        </p:attrNameLst>
                                      </p:cBhvr>
                                      <p:tavLst>
                                        <p:tav tm="0">
                                          <p:val>
                                            <p:strVal val="0-#ppt_w/2"/>
                                          </p:val>
                                        </p:tav>
                                        <p:tav tm="100000">
                                          <p:val>
                                            <p:strVal val="#ppt_x"/>
                                          </p:val>
                                        </p:tav>
                                      </p:tavLst>
                                    </p:anim>
                                    <p:anim calcmode="lin" valueType="num">
                                      <p:cBhvr additive="base">
                                        <p:cTn id="3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330247" y="2178643"/>
            <a:ext cx="4886625" cy="400110"/>
          </a:xfrm>
          <a:prstGeom prst="rect">
            <a:avLst/>
          </a:prstGeom>
          <a:noFill/>
        </p:spPr>
        <p:txBody>
          <a:bodyPr wrap="square" rtlCol="0">
            <a:spAutoFit/>
          </a:bodyPr>
          <a:lstStyle/>
          <a:p>
            <a:r>
              <a:rPr lang="zh-CN" altLang="en-US" sz="2000" b="1">
                <a:latin typeface="微软雅黑"/>
                <a:ea typeface="微软雅黑"/>
                <a:cs typeface="+mn-ea"/>
                <a:sym typeface="微软雅黑"/>
              </a:rPr>
              <a:t>增强自我防范意识，避免受到不法侵害：</a:t>
            </a:r>
          </a:p>
        </p:txBody>
      </p:sp>
      <p:sp>
        <p:nvSpPr>
          <p:cNvPr id="9" name="文本框 8"/>
          <p:cNvSpPr txBox="1"/>
          <p:nvPr/>
        </p:nvSpPr>
        <p:spPr>
          <a:xfrm>
            <a:off x="2224565" y="3528029"/>
            <a:ext cx="2016453" cy="1643527"/>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zh-CN" altLang="en-US" sz="1400" b="0">
                <a:latin typeface="微软雅黑"/>
                <a:ea typeface="微软雅黑"/>
                <a:cs typeface="+mn-ea"/>
                <a:sym typeface="微软雅黑"/>
              </a:rPr>
              <a:t>如果只是被歹徒盯上，应迅速向附近的商店、繁华热闹的街道转移；还可以就近进入居民区，以求得帮助。</a:t>
            </a:r>
            <a:endParaRPr lang="zh-CN" altLang="en-US" sz="1400">
              <a:latin typeface="微软雅黑"/>
              <a:ea typeface="微软雅黑"/>
              <a:cs typeface="+mn-ea"/>
              <a:sym typeface="微软雅黑"/>
            </a:endParaRPr>
          </a:p>
        </p:txBody>
      </p:sp>
      <p:sp>
        <p:nvSpPr>
          <p:cNvPr id="10" name="文本框 9"/>
          <p:cNvSpPr txBox="1"/>
          <p:nvPr/>
        </p:nvSpPr>
        <p:spPr>
          <a:xfrm>
            <a:off x="8216735" y="3429000"/>
            <a:ext cx="2491536" cy="2160591"/>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zh-CN" altLang="en-US" sz="1400" b="0">
                <a:latin typeface="微软雅黑"/>
                <a:ea typeface="微软雅黑"/>
                <a:cs typeface="+mn-ea"/>
                <a:sym typeface="微软雅黑"/>
              </a:rPr>
              <a:t>遇到拦路抢劫的歹徒，可以将身上少量的财物交给歹徒，与应付周旋，同时仔细记下歹徒的相貌、身高、口音、衣着、逃离的方向等情况，事后立即向民警或公安部门报告，或告知家长老师</a:t>
            </a:r>
            <a:endParaRPr lang="zh-CN" altLang="en-US" sz="1400">
              <a:latin typeface="微软雅黑"/>
              <a:ea typeface="微软雅黑"/>
              <a:cs typeface="+mn-ea"/>
              <a:sym typeface="微软雅黑"/>
            </a:endParaRPr>
          </a:p>
        </p:txBody>
      </p:sp>
      <p:sp>
        <p:nvSpPr>
          <p:cNvPr id="11" name="文本框 10"/>
          <p:cNvSpPr txBox="1"/>
          <p:nvPr/>
        </p:nvSpPr>
        <p:spPr>
          <a:xfrm>
            <a:off x="4439019" y="3429000"/>
            <a:ext cx="3706767" cy="2160591"/>
          </a:xfrm>
          <a:prstGeom prst="rect">
            <a:avLst/>
          </a:prstGeom>
          <a:noFill/>
        </p:spPr>
        <p:txBody>
          <a:bodyPr wrap="square" rtlCol="0">
            <a:spAutoFit/>
          </a:bodyPr>
          <a:lstStyle/>
          <a:p>
            <a:pPr marL="285750" indent="-285750">
              <a:lnSpc>
                <a:spcPct val="120000"/>
              </a:lnSpc>
              <a:spcBef>
                <a:spcPct val="0"/>
              </a:spcBef>
              <a:buFont typeface="Arial" panose="020B0604020202020204" pitchFamily="34" charset="0"/>
              <a:buChar char="•"/>
            </a:pPr>
            <a:r>
              <a:rPr lang="zh-CN" altLang="en-US" sz="1400">
                <a:latin typeface="微软雅黑"/>
                <a:ea typeface="微软雅黑"/>
                <a:cs typeface="+mn-ea"/>
                <a:sym typeface="微软雅黑"/>
              </a:rPr>
              <a:t>万一遭到了殴打，要做的第一件事情就是设法和老师或家长取得联系。如果头晕或是骨折、流血，一定要向路人求助，请他帮你通知学校，以及告帮忙联系家长，看病治疗的医药单据和诊断书一定要收存妥当。公安部门抓到坏人后，要根据这些来确定事件的性质，然后报案，要报清出事的时间、地点、打人凶手的特征。</a:t>
            </a:r>
          </a:p>
        </p:txBody>
      </p:sp>
      <p:grpSp>
        <p:nvGrpSpPr>
          <p:cNvPr id="12" name="组合 11"/>
          <p:cNvGrpSpPr/>
          <p:nvPr/>
        </p:nvGrpSpPr>
        <p:grpSpPr>
          <a:xfrm>
            <a:off x="1950444" y="1085791"/>
            <a:ext cx="3939079" cy="1038071"/>
            <a:chOff x="1497758" y="1085791"/>
            <a:chExt cx="3939079" cy="1038071"/>
          </a:xfrm>
        </p:grpSpPr>
        <p:sp>
          <p:nvSpPr>
            <p:cNvPr id="13" name="文本框 12"/>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法制教育：</a:t>
              </a:r>
            </a:p>
          </p:txBody>
        </p:sp>
        <p:pic>
          <p:nvPicPr>
            <p:cNvPr id="14" name="图片 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grpSp>
        <p:nvGrpSpPr>
          <p:cNvPr id="7" name="组合 6"/>
          <p:cNvGrpSpPr/>
          <p:nvPr/>
        </p:nvGrpSpPr>
        <p:grpSpPr>
          <a:xfrm>
            <a:off x="2946477" y="2757341"/>
            <a:ext cx="6516026" cy="582365"/>
            <a:chOff x="2422337" y="2577253"/>
            <a:chExt cx="6516026" cy="582365"/>
          </a:xfrm>
        </p:grpSpPr>
        <p:cxnSp>
          <p:nvCxnSpPr>
            <p:cNvPr id="15" name="直接连接符 14"/>
            <p:cNvCxnSpPr>
              <a:stCxn id="16" idx="6"/>
              <a:endCxn id="18" idx="6"/>
            </p:cNvCxnSpPr>
            <p:nvPr/>
          </p:nvCxnSpPr>
          <p:spPr>
            <a:xfrm>
              <a:off x="2994968" y="2863569"/>
              <a:ext cx="5943395" cy="0"/>
            </a:xfrm>
            <a:prstGeom prst="line">
              <a:avLst/>
            </a:prstGeom>
            <a:ln>
              <a:solidFill>
                <a:srgbClr val="B30E0C"/>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2422337" y="2577253"/>
              <a:ext cx="572631" cy="572631"/>
            </a:xfrm>
            <a:prstGeom prst="ellipse">
              <a:avLst/>
            </a:prstGeom>
            <a:solidFill>
              <a:srgbClr val="B30E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微软雅黑"/>
                  <a:ea typeface="微软雅黑"/>
                  <a:sym typeface="微软雅黑"/>
                </a:rPr>
                <a:t>1</a:t>
              </a:r>
              <a:endParaRPr lang="zh-CN" altLang="en-US">
                <a:latin typeface="微软雅黑"/>
                <a:ea typeface="微软雅黑"/>
                <a:sym typeface="微软雅黑"/>
              </a:endParaRPr>
            </a:p>
          </p:txBody>
        </p:sp>
        <p:sp>
          <p:nvSpPr>
            <p:cNvPr id="17" name="椭圆 16"/>
            <p:cNvSpPr/>
            <p:nvPr/>
          </p:nvSpPr>
          <p:spPr>
            <a:xfrm>
              <a:off x="5285544" y="2586987"/>
              <a:ext cx="572631" cy="572631"/>
            </a:xfrm>
            <a:prstGeom prst="ellipse">
              <a:avLst/>
            </a:prstGeom>
            <a:solidFill>
              <a:srgbClr val="B30E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微软雅黑"/>
                  <a:ea typeface="微软雅黑"/>
                  <a:sym typeface="微软雅黑"/>
                </a:rPr>
                <a:t>2</a:t>
              </a:r>
              <a:endParaRPr lang="zh-CN" altLang="en-US">
                <a:latin typeface="微软雅黑"/>
                <a:ea typeface="微软雅黑"/>
                <a:sym typeface="微软雅黑"/>
              </a:endParaRPr>
            </a:p>
          </p:txBody>
        </p:sp>
        <p:sp>
          <p:nvSpPr>
            <p:cNvPr id="18" name="椭圆 17"/>
            <p:cNvSpPr/>
            <p:nvPr/>
          </p:nvSpPr>
          <p:spPr>
            <a:xfrm>
              <a:off x="8365732" y="2577253"/>
              <a:ext cx="572631" cy="572631"/>
            </a:xfrm>
            <a:prstGeom prst="ellipse">
              <a:avLst/>
            </a:prstGeom>
            <a:solidFill>
              <a:srgbClr val="B30E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微软雅黑"/>
                  <a:ea typeface="微软雅黑"/>
                  <a:sym typeface="微软雅黑"/>
                </a:rPr>
                <a:t>3</a:t>
              </a:r>
              <a:endParaRPr lang="zh-CN" altLang="en-US">
                <a:latin typeface="微软雅黑"/>
                <a:ea typeface="微软雅黑"/>
                <a:sym typeface="微软雅黑"/>
              </a:endParaRPr>
            </a:p>
          </p:txBody>
        </p:sp>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666711" y="2531788"/>
            <a:ext cx="1990890" cy="2787464"/>
          </a:xfrm>
          <a:prstGeom prst="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矩形 8"/>
          <p:cNvSpPr/>
          <p:nvPr/>
        </p:nvSpPr>
        <p:spPr>
          <a:xfrm>
            <a:off x="3847628" y="2531788"/>
            <a:ext cx="2186892" cy="2787464"/>
          </a:xfrm>
          <a:prstGeom prst="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 name="矩形 9"/>
          <p:cNvSpPr/>
          <p:nvPr/>
        </p:nvSpPr>
        <p:spPr>
          <a:xfrm>
            <a:off x="6224547" y="2531788"/>
            <a:ext cx="2186891" cy="2787464"/>
          </a:xfrm>
          <a:prstGeom prst="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 name="矩形 11"/>
          <p:cNvSpPr/>
          <p:nvPr/>
        </p:nvSpPr>
        <p:spPr>
          <a:xfrm>
            <a:off x="8601465" y="2531788"/>
            <a:ext cx="2329384" cy="2787464"/>
          </a:xfrm>
          <a:prstGeom prst="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5" name="文本框 4"/>
          <p:cNvSpPr txBox="1"/>
          <p:nvPr/>
        </p:nvSpPr>
        <p:spPr>
          <a:xfrm>
            <a:off x="2952985" y="2028401"/>
            <a:ext cx="7288571" cy="400110"/>
          </a:xfrm>
          <a:prstGeom prst="rect">
            <a:avLst/>
          </a:prstGeom>
          <a:noFill/>
        </p:spPr>
        <p:txBody>
          <a:bodyPr wrap="square" rtlCol="0">
            <a:spAutoFit/>
          </a:bodyPr>
          <a:lstStyle/>
          <a:p>
            <a:r>
              <a:rPr lang="zh-CN" altLang="en-US" sz="2000" b="1">
                <a:latin typeface="微软雅黑"/>
                <a:ea typeface="微软雅黑"/>
                <a:cs typeface="+mn-ea"/>
                <a:sym typeface="微软雅黑"/>
              </a:rPr>
              <a:t>争做合格小学生，我们该怎么做？</a:t>
            </a:r>
          </a:p>
        </p:txBody>
      </p:sp>
      <p:grpSp>
        <p:nvGrpSpPr>
          <p:cNvPr id="4" name="组合 3"/>
          <p:cNvGrpSpPr/>
          <p:nvPr/>
        </p:nvGrpSpPr>
        <p:grpSpPr>
          <a:xfrm>
            <a:off x="1950444" y="1085791"/>
            <a:ext cx="3939079" cy="1038071"/>
            <a:chOff x="1497758" y="1085791"/>
            <a:chExt cx="3939079" cy="1038071"/>
          </a:xfrm>
        </p:grpSpPr>
        <p:sp>
          <p:nvSpPr>
            <p:cNvPr id="6" name="文本框 5"/>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法制教育：</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
        <p:nvSpPr>
          <p:cNvPr id="13" name="文本框 12"/>
          <p:cNvSpPr txBox="1"/>
          <p:nvPr/>
        </p:nvSpPr>
        <p:spPr>
          <a:xfrm>
            <a:off x="8581933" y="2824240"/>
            <a:ext cx="2336727" cy="2246769"/>
          </a:xfrm>
          <a:prstGeom prst="rect">
            <a:avLst/>
          </a:prstGeom>
          <a:noFill/>
        </p:spPr>
        <p:txBody>
          <a:bodyPr wrap="square" rtlCol="0">
            <a:spAutoFit/>
          </a:bodyPr>
          <a:lstStyle/>
          <a:p>
            <a:pPr marL="285750" indent="-285750">
              <a:buFont typeface="Wingdings" panose="05000000000000000000" pitchFamily="2" charset="2"/>
              <a:buChar char="l"/>
            </a:pPr>
            <a:r>
              <a:rPr lang="zh-CN" altLang="en-US" sz="1400">
                <a:solidFill>
                  <a:prstClr val="black"/>
                </a:solidFill>
                <a:latin typeface="微软雅黑"/>
                <a:ea typeface="微软雅黑"/>
                <a:cs typeface="+mn-ea"/>
                <a:sym typeface="微软雅黑"/>
              </a:rPr>
              <a:t>我们自己积极学习</a:t>
            </a:r>
            <a:r>
              <a:rPr lang="en-US" altLang="zh-CN" sz="1400">
                <a:solidFill>
                  <a:prstClr val="black"/>
                </a:solidFill>
                <a:latin typeface="微软雅黑"/>
                <a:ea typeface="微软雅黑"/>
                <a:cs typeface="+mn-ea"/>
                <a:sym typeface="微软雅黑"/>
              </a:rPr>
              <a:t>《</a:t>
            </a:r>
            <a:r>
              <a:rPr lang="zh-CN" altLang="en-US" sz="1400">
                <a:solidFill>
                  <a:prstClr val="black"/>
                </a:solidFill>
                <a:latin typeface="微软雅黑"/>
                <a:ea typeface="微软雅黑"/>
                <a:cs typeface="+mn-ea"/>
                <a:sym typeface="微软雅黑"/>
              </a:rPr>
              <a:t>小学生日常行为规范</a:t>
            </a:r>
            <a:r>
              <a:rPr lang="en-US" altLang="zh-CN" sz="1400">
                <a:solidFill>
                  <a:prstClr val="black"/>
                </a:solidFill>
                <a:latin typeface="微软雅黑"/>
                <a:ea typeface="微软雅黑"/>
                <a:cs typeface="+mn-ea"/>
                <a:sym typeface="微软雅黑"/>
              </a:rPr>
              <a:t>》</a:t>
            </a:r>
            <a:r>
              <a:rPr lang="zh-CN" altLang="en-US" sz="1400">
                <a:solidFill>
                  <a:prstClr val="black"/>
                </a:solidFill>
                <a:latin typeface="微软雅黑"/>
                <a:ea typeface="微软雅黑"/>
                <a:cs typeface="+mn-ea"/>
                <a:sym typeface="微软雅黑"/>
              </a:rPr>
              <a:t>、</a:t>
            </a:r>
            <a:r>
              <a:rPr lang="en-US" altLang="zh-CN" sz="1400">
                <a:solidFill>
                  <a:prstClr val="black"/>
                </a:solidFill>
                <a:latin typeface="微软雅黑"/>
                <a:ea typeface="微软雅黑"/>
                <a:cs typeface="+mn-ea"/>
                <a:sym typeface="微软雅黑"/>
              </a:rPr>
              <a:t>《</a:t>
            </a:r>
            <a:r>
              <a:rPr lang="zh-CN" altLang="en-US" sz="1400">
                <a:solidFill>
                  <a:prstClr val="black"/>
                </a:solidFill>
                <a:latin typeface="微软雅黑"/>
                <a:ea typeface="微软雅黑"/>
                <a:cs typeface="+mn-ea"/>
                <a:sym typeface="微软雅黑"/>
              </a:rPr>
              <a:t>小学生守则</a:t>
            </a:r>
            <a:r>
              <a:rPr lang="en-US" altLang="zh-CN" sz="1400">
                <a:solidFill>
                  <a:prstClr val="black"/>
                </a:solidFill>
                <a:latin typeface="微软雅黑"/>
                <a:ea typeface="微软雅黑"/>
                <a:cs typeface="+mn-ea"/>
                <a:sym typeface="微软雅黑"/>
              </a:rPr>
              <a:t>》</a:t>
            </a:r>
            <a:r>
              <a:rPr lang="zh-CN" altLang="en-US" sz="1400">
                <a:solidFill>
                  <a:prstClr val="black"/>
                </a:solidFill>
                <a:latin typeface="微软雅黑"/>
                <a:ea typeface="微软雅黑"/>
                <a:cs typeface="+mn-ea"/>
                <a:sym typeface="微软雅黑"/>
              </a:rPr>
              <a:t>，警惕学习生活中的不良行为，要从小做起，加强自身修养，用科学知识武装自己的头脑，做到明事理、辩是非，“勿以善小而不为，勿以恶小而为之。 </a:t>
            </a:r>
            <a:endParaRPr lang="zh-CN" altLang="en-US" sz="1400">
              <a:latin typeface="微软雅黑"/>
              <a:ea typeface="微软雅黑"/>
              <a:cs typeface="+mn-ea"/>
              <a:sym typeface="微软雅黑"/>
            </a:endParaRPr>
          </a:p>
        </p:txBody>
      </p:sp>
      <p:sp>
        <p:nvSpPr>
          <p:cNvPr id="14" name="文本框 13"/>
          <p:cNvSpPr txBox="1"/>
          <p:nvPr/>
        </p:nvSpPr>
        <p:spPr>
          <a:xfrm>
            <a:off x="3882115" y="2806140"/>
            <a:ext cx="2158500" cy="2203680"/>
          </a:xfrm>
          <a:prstGeom prst="rect">
            <a:avLst/>
          </a:prstGeom>
          <a:noFill/>
        </p:spPr>
        <p:txBody>
          <a:bodyPr wrap="square" rtlCol="0">
            <a:spAutoFit/>
          </a:bodyPr>
          <a:lstStyle/>
          <a:p>
            <a:pPr marL="285750" indent="-285750">
              <a:lnSpc>
                <a:spcPct val="140000"/>
              </a:lnSpc>
              <a:buFont typeface="Wingdings" panose="05000000000000000000" pitchFamily="2" charset="2"/>
              <a:buChar char="l"/>
            </a:pPr>
            <a:r>
              <a:rPr lang="zh-CN" altLang="en-US" sz="1400">
                <a:latin typeface="微软雅黑"/>
                <a:ea typeface="微软雅黑"/>
                <a:cs typeface="+mn-ea"/>
                <a:sym typeface="微软雅黑"/>
              </a:rPr>
              <a:t>要依法自律，自觉抵制各种诱惑：不沉迷于网络游戏，不浏览内容不健康的网页，慎重会见网友。不吸烟、不喝酒、珍爱生命，远离毒品。</a:t>
            </a:r>
          </a:p>
        </p:txBody>
      </p:sp>
      <p:sp>
        <p:nvSpPr>
          <p:cNvPr id="15" name="文本框 14"/>
          <p:cNvSpPr txBox="1"/>
          <p:nvPr/>
        </p:nvSpPr>
        <p:spPr>
          <a:xfrm>
            <a:off x="1833330" y="3016118"/>
            <a:ext cx="1657651" cy="1902059"/>
          </a:xfrm>
          <a:prstGeom prst="rect">
            <a:avLst/>
          </a:prstGeom>
          <a:noFill/>
        </p:spPr>
        <p:txBody>
          <a:bodyPr wrap="square" rtlCol="0">
            <a:spAutoFit/>
          </a:bodyPr>
          <a:lstStyle/>
          <a:p>
            <a:pPr marL="285750" indent="-285750">
              <a:lnSpc>
                <a:spcPct val="140000"/>
              </a:lnSpc>
              <a:buFont typeface="Wingdings" panose="05000000000000000000" pitchFamily="2" charset="2"/>
              <a:buChar char="l"/>
            </a:pPr>
            <a:r>
              <a:rPr lang="zh-CN" altLang="en-US" sz="1400">
                <a:latin typeface="微软雅黑"/>
                <a:ea typeface="微软雅黑"/>
                <a:cs typeface="+mn-ea"/>
                <a:sym typeface="微软雅黑"/>
              </a:rPr>
              <a:t>提高鉴别能力。不要学习和模仿电视、电影、音像制品和文学作品中的犯罪行为。</a:t>
            </a:r>
          </a:p>
        </p:txBody>
      </p:sp>
      <p:sp>
        <p:nvSpPr>
          <p:cNvPr id="16" name="文本框 15"/>
          <p:cNvSpPr txBox="1"/>
          <p:nvPr/>
        </p:nvSpPr>
        <p:spPr>
          <a:xfrm>
            <a:off x="6268039" y="2846853"/>
            <a:ext cx="2099905" cy="2203680"/>
          </a:xfrm>
          <a:prstGeom prst="rect">
            <a:avLst/>
          </a:prstGeom>
          <a:noFill/>
        </p:spPr>
        <p:txBody>
          <a:bodyPr wrap="square" rtlCol="0">
            <a:spAutoFit/>
          </a:bodyPr>
          <a:lstStyle/>
          <a:p>
            <a:pPr marL="285750" indent="-285750">
              <a:lnSpc>
                <a:spcPct val="140000"/>
              </a:lnSpc>
              <a:buFont typeface="Wingdings" panose="05000000000000000000" pitchFamily="2" charset="2"/>
              <a:buChar char="l"/>
            </a:pPr>
            <a:r>
              <a:rPr lang="zh-CN" altLang="en-US" sz="1400">
                <a:solidFill>
                  <a:prstClr val="black"/>
                </a:solidFill>
                <a:latin typeface="微软雅黑"/>
                <a:ea typeface="微软雅黑"/>
                <a:cs typeface="+mn-ea"/>
                <a:sym typeface="微软雅黑"/>
              </a:rPr>
              <a:t>谨慎交朋友。未成年人要做到尊师敬长，团结爱护同学，谨慎交往朋友，不要和社会上品性不端的闲散人员交往，特别是那些有前科劣迹的人。</a:t>
            </a:r>
            <a:endParaRPr lang="zh-CN" altLang="en-US" sz="1400">
              <a:latin typeface="微软雅黑"/>
              <a:ea typeface="微软雅黑"/>
              <a:cs typeface="+mn-ea"/>
              <a:sym typeface="微软雅黑"/>
            </a:endParaRP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1+#ppt_w/2"/>
                                          </p:val>
                                        </p:tav>
                                        <p:tav tm="100000">
                                          <p:val>
                                            <p:strVal val="#ppt_x"/>
                                          </p:val>
                                        </p:tav>
                                      </p:tavLst>
                                    </p:anim>
                                    <p:anim calcmode="lin" valueType="num">
                                      <p:cBhvr additive="base">
                                        <p:cTn id="16" dur="500" fill="hold"/>
                                        <p:tgtEl>
                                          <p:spTgt spid="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1+#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1+#ppt_w/2"/>
                                          </p:val>
                                        </p:tav>
                                        <p:tav tm="100000">
                                          <p:val>
                                            <p:strVal val="#ppt_x"/>
                                          </p:val>
                                        </p:tav>
                                      </p:tavLst>
                                    </p:anim>
                                    <p:anim calcmode="lin" valueType="num">
                                      <p:cBhvr additive="base">
                                        <p:cTn id="24" dur="500" fill="hold"/>
                                        <p:tgtEl>
                                          <p:spTgt spid="1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1+#ppt_w/2"/>
                                          </p:val>
                                        </p:tav>
                                        <p:tav tm="100000">
                                          <p:val>
                                            <p:strVal val="#ppt_x"/>
                                          </p:val>
                                        </p:tav>
                                      </p:tavLst>
                                    </p:anim>
                                    <p:anim calcmode="lin" valueType="num">
                                      <p:cBhvr additive="base">
                                        <p:cTn id="2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3516872" y="4071003"/>
            <a:ext cx="7064041" cy="1158068"/>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 name="矩形 11"/>
          <p:cNvSpPr/>
          <p:nvPr/>
        </p:nvSpPr>
        <p:spPr>
          <a:xfrm>
            <a:off x="3516872" y="2693356"/>
            <a:ext cx="7064041" cy="1158068"/>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5" name="文本框 4"/>
          <p:cNvSpPr txBox="1"/>
          <p:nvPr/>
        </p:nvSpPr>
        <p:spPr>
          <a:xfrm>
            <a:off x="2833738" y="2123862"/>
            <a:ext cx="4973831" cy="400110"/>
          </a:xfrm>
          <a:prstGeom prst="rect">
            <a:avLst/>
          </a:prstGeom>
          <a:noFill/>
        </p:spPr>
        <p:txBody>
          <a:bodyPr wrap="square" rtlCol="0">
            <a:spAutoFit/>
          </a:bodyPr>
          <a:lstStyle>
            <a:defPPr>
              <a:defRPr lang="zh-CN"/>
            </a:defPPr>
            <a:lvl1pPr>
              <a:defRPr sz="2000" b="1">
                <a:cs typeface="+mn-ea"/>
              </a:defRPr>
            </a:lvl1pPr>
          </a:lstStyle>
          <a:p>
            <a:r>
              <a:rPr lang="zh-CN" altLang="en-US" dirty="0">
                <a:latin typeface="微软雅黑"/>
                <a:ea typeface="微软雅黑"/>
                <a:sym typeface="微软雅黑"/>
              </a:rPr>
              <a:t>争做合格小学生，我们该怎么做？</a:t>
            </a:r>
          </a:p>
        </p:txBody>
      </p:sp>
      <p:grpSp>
        <p:nvGrpSpPr>
          <p:cNvPr id="4" name="组合 3"/>
          <p:cNvGrpSpPr/>
          <p:nvPr/>
        </p:nvGrpSpPr>
        <p:grpSpPr>
          <a:xfrm>
            <a:off x="1950444" y="1085791"/>
            <a:ext cx="3939079" cy="1038071"/>
            <a:chOff x="1497758" y="1085791"/>
            <a:chExt cx="3939079" cy="1038071"/>
          </a:xfrm>
        </p:grpSpPr>
        <p:sp>
          <p:nvSpPr>
            <p:cNvPr id="6" name="文本框 5"/>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dirty="0">
                  <a:solidFill>
                    <a:schemeClr val="bg1"/>
                  </a:solidFill>
                  <a:latin typeface="微软雅黑"/>
                  <a:ea typeface="微软雅黑"/>
                  <a:cs typeface="+mn-ea"/>
                  <a:sym typeface="微软雅黑"/>
                </a:rPr>
                <a:t>法制教育：</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
        <p:nvSpPr>
          <p:cNvPr id="8" name="文本框 7"/>
          <p:cNvSpPr txBox="1"/>
          <p:nvPr/>
        </p:nvSpPr>
        <p:spPr>
          <a:xfrm>
            <a:off x="3821277" y="2908681"/>
            <a:ext cx="6301032" cy="662489"/>
          </a:xfrm>
          <a:prstGeom prst="rect">
            <a:avLst/>
          </a:prstGeom>
          <a:noFill/>
        </p:spPr>
        <p:txBody>
          <a:bodyPr wrap="square" rtlCol="0">
            <a:spAutoFit/>
          </a:bodyPr>
          <a:lstStyle>
            <a:defPPr>
              <a:defRPr lang="zh-CN"/>
            </a:defPPr>
            <a:lvl1pPr marL="285750" indent="-285750">
              <a:lnSpc>
                <a:spcPct val="140000"/>
              </a:lnSpc>
              <a:buFont typeface="Wingdings" panose="05000000000000000000" pitchFamily="2" charset="2"/>
              <a:buChar char="l"/>
              <a:defRPr sz="1700">
                <a:latin typeface="思源黑体 CN Normal" panose="020B0400000000000000" pitchFamily="34" charset="-122"/>
                <a:ea typeface="思源黑体 CN Normal" panose="020B0400000000000000" pitchFamily="34" charset="-122"/>
              </a:defRPr>
            </a:lvl1pPr>
          </a:lstStyle>
          <a:p>
            <a:r>
              <a:rPr lang="zh-CN" altLang="en-US" sz="1400" dirty="0">
                <a:latin typeface="微软雅黑"/>
                <a:ea typeface="微软雅黑"/>
                <a:cs typeface="+mn-ea"/>
                <a:sym typeface="微软雅黑"/>
              </a:rPr>
              <a:t>切莫虚荣攀比。未成年人要克服虚荣、攀比心理，说话要谨慎，不要随意向外人透露和炫耀自己家庭的情况，以免给自己带来不必要的伤害。</a:t>
            </a:r>
          </a:p>
        </p:txBody>
      </p:sp>
      <p:sp>
        <p:nvSpPr>
          <p:cNvPr id="10" name="文本框 9"/>
          <p:cNvSpPr txBox="1"/>
          <p:nvPr/>
        </p:nvSpPr>
        <p:spPr>
          <a:xfrm>
            <a:off x="3821277" y="4172983"/>
            <a:ext cx="6759636" cy="954107"/>
          </a:xfrm>
          <a:prstGeom prst="rect">
            <a:avLst/>
          </a:prstGeom>
          <a:noFill/>
        </p:spPr>
        <p:txBody>
          <a:bodyPr wrap="square" rtlCol="0">
            <a:spAutoFit/>
          </a:bodyPr>
          <a:lstStyle>
            <a:defPPr>
              <a:defRPr lang="zh-CN"/>
            </a:defPPr>
            <a:lvl1pPr marL="285750" indent="-285750">
              <a:lnSpc>
                <a:spcPct val="140000"/>
              </a:lnSpc>
              <a:buFont typeface="Wingdings" panose="05000000000000000000" pitchFamily="2" charset="2"/>
              <a:buChar char="l"/>
              <a:defRPr sz="1700">
                <a:latin typeface="思源黑体 CN Normal" panose="020B0400000000000000" pitchFamily="34" charset="-122"/>
                <a:ea typeface="思源黑体 CN Normal" panose="020B0400000000000000" pitchFamily="34" charset="-122"/>
              </a:defRPr>
            </a:lvl1pPr>
          </a:lstStyle>
          <a:p>
            <a:pPr>
              <a:lnSpc>
                <a:spcPct val="100000"/>
              </a:lnSpc>
            </a:pPr>
            <a:r>
              <a:rPr lang="zh-CN" altLang="en-US" sz="1400" dirty="0">
                <a:latin typeface="微软雅黑"/>
                <a:ea typeface="微软雅黑"/>
                <a:cs typeface="+mn-ea"/>
                <a:sym typeface="微软雅黑"/>
              </a:rPr>
              <a:t>增强防范意识。要保持必要的警惕性。单独回家的孩子，在进家门前要注意观察，不给坏人以可乘之机；独自在家的孩子，不要随便打开家门；在放学路上，不要跟陌生人说话。不要轻易相信他人的哄骗，遇事多留个心眼，警惕各种不良诱惑，对陌生人给的玩具和食品等不要轻易接受。</a:t>
            </a:r>
          </a:p>
        </p:txBody>
      </p:sp>
      <p:grpSp>
        <p:nvGrpSpPr>
          <p:cNvPr id="3" name="组合 2"/>
          <p:cNvGrpSpPr/>
          <p:nvPr/>
        </p:nvGrpSpPr>
        <p:grpSpPr>
          <a:xfrm>
            <a:off x="2276042" y="2878329"/>
            <a:ext cx="1038071" cy="788124"/>
            <a:chOff x="2276042" y="2878329"/>
            <a:chExt cx="1038071" cy="788124"/>
          </a:xfrm>
        </p:grpSpPr>
        <p:sp>
          <p:nvSpPr>
            <p:cNvPr id="13" name="等腰三角形 5"/>
            <p:cNvSpPr/>
            <p:nvPr/>
          </p:nvSpPr>
          <p:spPr>
            <a:xfrm rot="5400000">
              <a:off x="2401016" y="2753355"/>
              <a:ext cx="788124" cy="1038071"/>
            </a:xfrm>
            <a:custGeom>
              <a:avLst/>
              <a:gdLst/>
              <a:ahLst/>
              <a:cxnLst/>
              <a:rect l="l" t="t" r="r" b="b"/>
              <a:pathLst>
                <a:path w="1450218" h="1860602">
                  <a:moveTo>
                    <a:pt x="0" y="1860602"/>
                  </a:moveTo>
                  <a:lnTo>
                    <a:pt x="0" y="132410"/>
                  </a:lnTo>
                  <a:lnTo>
                    <a:pt x="582757" y="132410"/>
                  </a:lnTo>
                  <a:lnTo>
                    <a:pt x="725109" y="0"/>
                  </a:lnTo>
                  <a:lnTo>
                    <a:pt x="867461" y="132410"/>
                  </a:lnTo>
                  <a:lnTo>
                    <a:pt x="1450218" y="132410"/>
                  </a:lnTo>
                  <a:lnTo>
                    <a:pt x="1450218" y="1860602"/>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 name="矩形 1"/>
            <p:cNvSpPr/>
            <p:nvPr/>
          </p:nvSpPr>
          <p:spPr>
            <a:xfrm>
              <a:off x="2510564" y="3066655"/>
              <a:ext cx="373820" cy="461665"/>
            </a:xfrm>
            <a:prstGeom prst="rect">
              <a:avLst/>
            </a:prstGeom>
          </p:spPr>
          <p:txBody>
            <a:bodyPr wrap="none">
              <a:spAutoFit/>
            </a:bodyPr>
            <a:lstStyle/>
            <a:p>
              <a:pPr algn="ctr"/>
              <a:r>
                <a:rPr lang="en-US" altLang="zh-CN" sz="2400" b="1">
                  <a:solidFill>
                    <a:schemeClr val="bg1"/>
                  </a:solidFill>
                  <a:latin typeface="微软雅黑"/>
                  <a:ea typeface="微软雅黑"/>
                  <a:sym typeface="微软雅黑"/>
                </a:rPr>
                <a:t>1</a:t>
              </a:r>
              <a:endParaRPr lang="zh-CN" altLang="en-US" sz="2400" b="1">
                <a:solidFill>
                  <a:schemeClr val="bg1"/>
                </a:solidFill>
                <a:latin typeface="微软雅黑"/>
                <a:ea typeface="微软雅黑"/>
                <a:sym typeface="微软雅黑"/>
              </a:endParaRPr>
            </a:p>
          </p:txBody>
        </p:sp>
      </p:grpSp>
      <p:grpSp>
        <p:nvGrpSpPr>
          <p:cNvPr id="16" name="组合 15"/>
          <p:cNvGrpSpPr/>
          <p:nvPr/>
        </p:nvGrpSpPr>
        <p:grpSpPr>
          <a:xfrm>
            <a:off x="2276042" y="4255974"/>
            <a:ext cx="1038071" cy="788124"/>
            <a:chOff x="2276042" y="2878329"/>
            <a:chExt cx="1038071" cy="788124"/>
          </a:xfrm>
        </p:grpSpPr>
        <p:sp>
          <p:nvSpPr>
            <p:cNvPr id="17" name="等腰三角形 5"/>
            <p:cNvSpPr/>
            <p:nvPr/>
          </p:nvSpPr>
          <p:spPr>
            <a:xfrm rot="5400000">
              <a:off x="2401016" y="2753355"/>
              <a:ext cx="788124" cy="1038071"/>
            </a:xfrm>
            <a:custGeom>
              <a:avLst/>
              <a:gdLst/>
              <a:ahLst/>
              <a:cxnLst/>
              <a:rect l="l" t="t" r="r" b="b"/>
              <a:pathLst>
                <a:path w="1450218" h="1860602">
                  <a:moveTo>
                    <a:pt x="0" y="1860602"/>
                  </a:moveTo>
                  <a:lnTo>
                    <a:pt x="0" y="132410"/>
                  </a:lnTo>
                  <a:lnTo>
                    <a:pt x="582757" y="132410"/>
                  </a:lnTo>
                  <a:lnTo>
                    <a:pt x="725109" y="0"/>
                  </a:lnTo>
                  <a:lnTo>
                    <a:pt x="867461" y="132410"/>
                  </a:lnTo>
                  <a:lnTo>
                    <a:pt x="1450218" y="132410"/>
                  </a:lnTo>
                  <a:lnTo>
                    <a:pt x="1450218" y="1860602"/>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8" name="矩形 17"/>
            <p:cNvSpPr/>
            <p:nvPr/>
          </p:nvSpPr>
          <p:spPr>
            <a:xfrm>
              <a:off x="2510564" y="3066655"/>
              <a:ext cx="373820" cy="461665"/>
            </a:xfrm>
            <a:prstGeom prst="rect">
              <a:avLst/>
            </a:prstGeom>
          </p:spPr>
          <p:txBody>
            <a:bodyPr wrap="none">
              <a:spAutoFit/>
            </a:bodyPr>
            <a:lstStyle/>
            <a:p>
              <a:pPr algn="ctr"/>
              <a:r>
                <a:rPr lang="en-US" altLang="zh-CN" sz="2400" b="1">
                  <a:solidFill>
                    <a:schemeClr val="bg1"/>
                  </a:solidFill>
                  <a:latin typeface="微软雅黑"/>
                  <a:ea typeface="微软雅黑"/>
                  <a:sym typeface="微软雅黑"/>
                </a:rPr>
                <a:t>2</a:t>
              </a:r>
              <a:endParaRPr lang="zh-CN" altLang="en-US" sz="2400" b="1">
                <a:solidFill>
                  <a:schemeClr val="bg1"/>
                </a:solidFill>
                <a:latin typeface="微软雅黑"/>
                <a:ea typeface="微软雅黑"/>
                <a:sym typeface="微软雅黑"/>
              </a:endParaRPr>
            </a:p>
          </p:txBody>
        </p:sp>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0-#ppt_w/2"/>
                                          </p:val>
                                        </p:tav>
                                        <p:tav tm="100000">
                                          <p:val>
                                            <p:strVal val="#ppt_x"/>
                                          </p:val>
                                        </p:tav>
                                      </p:tavLst>
                                    </p:anim>
                                    <p:anim calcmode="lin" valueType="num">
                                      <p:cBhvr additive="base">
                                        <p:cTn id="18" dur="500" fill="hold"/>
                                        <p:tgtEl>
                                          <p:spTgt spid="12"/>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0-#ppt_w/2"/>
                                          </p:val>
                                        </p:tav>
                                        <p:tav tm="100000">
                                          <p:val>
                                            <p:strVal val="#ppt_x"/>
                                          </p:val>
                                        </p:tav>
                                      </p:tavLst>
                                    </p:anim>
                                    <p:anim calcmode="lin" valueType="num">
                                      <p:cBhvr additive="base">
                                        <p:cTn id="22" dur="500" fill="hold"/>
                                        <p:tgtEl>
                                          <p:spTgt spid="14"/>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0-#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0-#ppt_w/2"/>
                                          </p:val>
                                        </p:tav>
                                        <p:tav tm="100000">
                                          <p:val>
                                            <p:strVal val="#ppt_x"/>
                                          </p:val>
                                        </p:tav>
                                      </p:tavLst>
                                    </p:anim>
                                    <p:anim calcmode="lin" valueType="num">
                                      <p:cBhvr additive="base">
                                        <p:cTn id="3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P spid="5" grpId="0"/>
      <p:bldP spid="8"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1952915" y="3560955"/>
            <a:ext cx="2711082" cy="1643527"/>
          </a:xfrm>
          <a:prstGeom prst="rect">
            <a:avLst/>
          </a:prstGeom>
          <a:noFill/>
        </p:spPr>
        <p:txBody>
          <a:bodyPr wrap="square" rtlCol="0">
            <a:spAutoFit/>
          </a:bodyPr>
          <a:lstStyle/>
          <a:p>
            <a:pPr>
              <a:lnSpc>
                <a:spcPct val="120000"/>
              </a:lnSpc>
            </a:pPr>
            <a:r>
              <a:rPr lang="zh-CN" altLang="en-US" sz="2800" b="1" dirty="0">
                <a:latin typeface="微软雅黑"/>
                <a:ea typeface="微软雅黑"/>
                <a:cs typeface="+mn-ea"/>
                <a:sym typeface="微软雅黑"/>
              </a:rPr>
              <a:t>什么是法？</a:t>
            </a:r>
            <a:endParaRPr lang="en-US" altLang="zh-CN" sz="2800" b="1" dirty="0">
              <a:latin typeface="微软雅黑"/>
              <a:ea typeface="微软雅黑"/>
              <a:cs typeface="+mn-ea"/>
              <a:sym typeface="微软雅黑"/>
            </a:endParaRPr>
          </a:p>
          <a:p>
            <a:pPr>
              <a:lnSpc>
                <a:spcPct val="120000"/>
              </a:lnSpc>
            </a:pPr>
            <a:r>
              <a:rPr lang="zh-CN" altLang="en-US" sz="2800" b="1" dirty="0">
                <a:latin typeface="微软雅黑"/>
                <a:ea typeface="微软雅黑"/>
                <a:cs typeface="+mn-ea"/>
                <a:sym typeface="微软雅黑"/>
              </a:rPr>
              <a:t>与未成年人相关的法律有哪些？</a:t>
            </a:r>
          </a:p>
        </p:txBody>
      </p:sp>
      <p:sp>
        <p:nvSpPr>
          <p:cNvPr id="2" name="对话气泡: 矩形 1"/>
          <p:cNvSpPr/>
          <p:nvPr/>
        </p:nvSpPr>
        <p:spPr>
          <a:xfrm>
            <a:off x="4846056" y="2025445"/>
            <a:ext cx="6028422" cy="3210232"/>
          </a:xfrm>
          <a:prstGeom prst="wedgeRectCallout">
            <a:avLst>
              <a:gd name="adj1" fmla="val -59818"/>
              <a:gd name="adj2" fmla="val -17461"/>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8" name="文本框 17"/>
          <p:cNvSpPr txBox="1"/>
          <p:nvPr/>
        </p:nvSpPr>
        <p:spPr>
          <a:xfrm>
            <a:off x="5401897" y="2416543"/>
            <a:ext cx="5265503" cy="1012457"/>
          </a:xfrm>
          <a:prstGeom prst="rect">
            <a:avLst/>
          </a:prstGeom>
          <a:solidFill>
            <a:srgbClr val="C00000"/>
          </a:solidFill>
        </p:spPr>
        <p:txBody>
          <a:bodyPr wrap="square" rtlCol="0">
            <a:spAutoFit/>
          </a:bodyPr>
          <a:lstStyle/>
          <a:p>
            <a:pPr>
              <a:lnSpc>
                <a:spcPct val="150000"/>
              </a:lnSpc>
              <a:spcBef>
                <a:spcPct val="0"/>
              </a:spcBef>
              <a:buNone/>
            </a:pPr>
            <a:r>
              <a:rPr lang="zh-CN" altLang="en-US" sz="2400" b="1" dirty="0">
                <a:solidFill>
                  <a:schemeClr val="bg1"/>
                </a:solidFill>
                <a:latin typeface="微软雅黑"/>
                <a:ea typeface="微软雅黑"/>
                <a:cs typeface="+mn-ea"/>
                <a:sym typeface="微软雅黑"/>
              </a:rPr>
              <a:t>定义：</a:t>
            </a:r>
            <a:r>
              <a:rPr lang="zh-CN" altLang="en-US" sz="1800" dirty="0">
                <a:solidFill>
                  <a:schemeClr val="bg1"/>
                </a:solidFill>
                <a:latin typeface="微软雅黑"/>
                <a:ea typeface="微软雅黑"/>
                <a:cs typeface="+mn-ea"/>
                <a:sym typeface="微软雅黑"/>
              </a:rPr>
              <a:t>法是反映统治阶级意志，由国家制定或认可并以国家强制力保证实施的行为规范体系。</a:t>
            </a:r>
            <a:endParaRPr lang="zh-CN" altLang="en-US" dirty="0">
              <a:solidFill>
                <a:schemeClr val="bg1"/>
              </a:solidFill>
              <a:latin typeface="微软雅黑"/>
              <a:ea typeface="微软雅黑"/>
              <a:cs typeface="+mn-ea"/>
              <a:sym typeface="微软雅黑"/>
            </a:endParaRPr>
          </a:p>
        </p:txBody>
      </p:sp>
      <p:sp>
        <p:nvSpPr>
          <p:cNvPr id="19" name="文本框 18"/>
          <p:cNvSpPr txBox="1"/>
          <p:nvPr/>
        </p:nvSpPr>
        <p:spPr>
          <a:xfrm>
            <a:off x="5661209" y="3755696"/>
            <a:ext cx="4372733" cy="873957"/>
          </a:xfrm>
          <a:prstGeom prst="rect">
            <a:avLst/>
          </a:prstGeom>
          <a:noFill/>
        </p:spPr>
        <p:txBody>
          <a:bodyPr wrap="square" rtlCol="0">
            <a:spAutoFit/>
          </a:bodyPr>
          <a:lstStyle/>
          <a:p>
            <a:pPr>
              <a:lnSpc>
                <a:spcPct val="150000"/>
              </a:lnSpc>
              <a:buNone/>
            </a:pPr>
            <a:r>
              <a:rPr lang="zh-CN" altLang="en-US" dirty="0">
                <a:latin typeface="微软雅黑"/>
                <a:ea typeface="微软雅黑"/>
                <a:cs typeface="+mn-ea"/>
                <a:sym typeface="微软雅黑"/>
              </a:rPr>
              <a:t>简单来说，法就是告诉人们：哪些可以做、哪些必须做、哪些禁止做</a:t>
            </a:r>
            <a:r>
              <a:rPr lang="zh-CN" altLang="en-US" dirty="0">
                <a:solidFill>
                  <a:srgbClr val="C00000"/>
                </a:solidFill>
                <a:latin typeface="微软雅黑"/>
                <a:ea typeface="微软雅黑"/>
                <a:cs typeface="+mn-ea"/>
                <a:sym typeface="微软雅黑"/>
              </a:rPr>
              <a:t>法具有惩罚性 </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56668" y="1355280"/>
            <a:ext cx="2528841" cy="2528841"/>
          </a:xfrm>
          <a:prstGeom prst="rect">
            <a:avLst/>
          </a:prstGeom>
        </p:spPr>
      </p:pic>
      <p:sp>
        <p:nvSpPr>
          <p:cNvPr id="4" name="文本框 3"/>
          <p:cNvSpPr txBox="1"/>
          <p:nvPr/>
        </p:nvSpPr>
        <p:spPr>
          <a:xfrm>
            <a:off x="3142695" y="692458"/>
            <a:ext cx="1521302"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afterGroup">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1000"/>
                                        <p:tgtEl>
                                          <p:spTgt spid="18"/>
                                        </p:tgtEl>
                                      </p:cBhvr>
                                    </p:animEffect>
                                    <p:anim calcmode="lin" valueType="num">
                                      <p:cBhvr>
                                        <p:cTn id="21" dur="1000" fill="hold"/>
                                        <p:tgtEl>
                                          <p:spTgt spid="18"/>
                                        </p:tgtEl>
                                        <p:attrNameLst>
                                          <p:attrName>ppt_x</p:attrName>
                                        </p:attrNameLst>
                                      </p:cBhvr>
                                      <p:tavLst>
                                        <p:tav tm="0">
                                          <p:val>
                                            <p:strVal val="#ppt_x"/>
                                          </p:val>
                                        </p:tav>
                                        <p:tav tm="100000">
                                          <p:val>
                                            <p:strVal val="#ppt_x"/>
                                          </p:val>
                                        </p:tav>
                                      </p:tavLst>
                                    </p:anim>
                                    <p:anim calcmode="lin" valueType="num">
                                      <p:cBhvr>
                                        <p:cTn id="2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8" grpId="0" animBg="1"/>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840782" y="2527017"/>
            <a:ext cx="8768225" cy="2885723"/>
            <a:chOff x="1840782" y="2574054"/>
            <a:chExt cx="8768225" cy="2885723"/>
          </a:xfrm>
        </p:grpSpPr>
        <p:sp>
          <p:nvSpPr>
            <p:cNvPr id="22" name="任意多边形 2"/>
            <p:cNvSpPr/>
            <p:nvPr/>
          </p:nvSpPr>
          <p:spPr>
            <a:xfrm>
              <a:off x="1840782" y="2574054"/>
              <a:ext cx="8768224" cy="2740066"/>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wd2" y="vc"/>
                </a:cxn>
              </a:cxnLst>
              <a:rect l="l" t="t" r="r" b="b"/>
              <a:pathLst>
                <a:path w="4673" h="3330">
                  <a:moveTo>
                    <a:pt x="2337" y="0"/>
                  </a:moveTo>
                  <a:lnTo>
                    <a:pt x="2617" y="561"/>
                  </a:lnTo>
                  <a:lnTo>
                    <a:pt x="4673" y="561"/>
                  </a:lnTo>
                  <a:lnTo>
                    <a:pt x="4673" y="3330"/>
                  </a:lnTo>
                  <a:lnTo>
                    <a:pt x="0" y="3330"/>
                  </a:lnTo>
                  <a:lnTo>
                    <a:pt x="0" y="561"/>
                  </a:lnTo>
                  <a:lnTo>
                    <a:pt x="2056" y="561"/>
                  </a:lnTo>
                  <a:lnTo>
                    <a:pt x="2337" y="0"/>
                  </a:lnTo>
                  <a:close/>
                </a:path>
              </a:pathLst>
            </a:custGeom>
            <a:solidFill>
              <a:srgbClr val="B30E0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微软雅黑"/>
                <a:ea typeface="微软雅黑"/>
                <a:sym typeface="微软雅黑"/>
              </a:endParaRPr>
            </a:p>
          </p:txBody>
        </p:sp>
        <p:grpSp>
          <p:nvGrpSpPr>
            <p:cNvPr id="14" name="组合 13"/>
            <p:cNvGrpSpPr/>
            <p:nvPr/>
          </p:nvGrpSpPr>
          <p:grpSpPr>
            <a:xfrm>
              <a:off x="1840783" y="2846860"/>
              <a:ext cx="8768224" cy="2612917"/>
              <a:chOff x="2221902" y="2781546"/>
              <a:chExt cx="8512169" cy="2885724"/>
            </a:xfrm>
          </p:grpSpPr>
          <p:sp>
            <p:nvSpPr>
              <p:cNvPr id="12" name="圆角矩形 4"/>
              <p:cNvSpPr/>
              <p:nvPr/>
            </p:nvSpPr>
            <p:spPr>
              <a:xfrm>
                <a:off x="2221902" y="2781546"/>
                <a:ext cx="8512169" cy="2885724"/>
              </a:xfrm>
              <a:prstGeom prst="roundRect">
                <a:avLst>
                  <a:gd name="adj" fmla="val 0"/>
                </a:avLst>
              </a:prstGeom>
              <a:solidFill>
                <a:schemeClr val="bg1"/>
              </a:solidFill>
              <a:ln w="31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4" name="矩形 3"/>
              <p:cNvSpPr/>
              <p:nvPr/>
            </p:nvSpPr>
            <p:spPr>
              <a:xfrm>
                <a:off x="2221903" y="2921830"/>
                <a:ext cx="851548" cy="407893"/>
              </a:xfrm>
              <a:prstGeom prst="rect">
                <a:avLst/>
              </a:prstGeom>
            </p:spPr>
            <p:txBody>
              <a:bodyPr vert="horz" wrap="none">
                <a:spAutoFit/>
              </a:bodyPr>
              <a:lstStyle/>
              <a:p>
                <a:r>
                  <a:rPr lang="zh-CN" altLang="en-US" b="1">
                    <a:solidFill>
                      <a:schemeClr val="bg1"/>
                    </a:solidFill>
                    <a:latin typeface="微软雅黑"/>
                    <a:ea typeface="微软雅黑"/>
                    <a:cs typeface="+mn-ea"/>
                    <a:sym typeface="微软雅黑"/>
                  </a:rPr>
                  <a:t>摇头丸</a:t>
                </a:r>
                <a:endParaRPr lang="zh-CN" altLang="en-US" b="1">
                  <a:solidFill>
                    <a:schemeClr val="bg1"/>
                  </a:solidFill>
                  <a:latin typeface="微软雅黑"/>
                  <a:ea typeface="微软雅黑"/>
                  <a:sym typeface="微软雅黑"/>
                </a:endParaRPr>
              </a:p>
            </p:txBody>
          </p:sp>
        </p:grpSp>
      </p:grpSp>
      <p:sp>
        <p:nvSpPr>
          <p:cNvPr id="5" name="文本框 4"/>
          <p:cNvSpPr txBox="1"/>
          <p:nvPr/>
        </p:nvSpPr>
        <p:spPr>
          <a:xfrm>
            <a:off x="2827741" y="2038825"/>
            <a:ext cx="5974615" cy="400110"/>
          </a:xfrm>
          <a:prstGeom prst="rect">
            <a:avLst/>
          </a:prstGeom>
          <a:noFill/>
        </p:spPr>
        <p:txBody>
          <a:bodyPr wrap="square" rtlCol="0">
            <a:spAutoFit/>
          </a:bodyPr>
          <a:lstStyle>
            <a:defPPr>
              <a:defRPr lang="zh-CN"/>
            </a:defPPr>
            <a:lvl1pPr>
              <a:defRPr sz="2000" b="1">
                <a:cs typeface="+mn-ea"/>
              </a:defRPr>
            </a:lvl1pPr>
          </a:lstStyle>
          <a:p>
            <a:r>
              <a:rPr lang="zh-CN" altLang="en-US">
                <a:latin typeface="微软雅黑"/>
                <a:ea typeface="微软雅黑"/>
                <a:sym typeface="微软雅黑"/>
              </a:rPr>
              <a:t>远离毒品的危害，对毒品危害的了解</a:t>
            </a:r>
          </a:p>
        </p:txBody>
      </p:sp>
      <p:sp>
        <p:nvSpPr>
          <p:cNvPr id="8" name="文本框 7"/>
          <p:cNvSpPr txBox="1"/>
          <p:nvPr/>
        </p:nvSpPr>
        <p:spPr>
          <a:xfrm>
            <a:off x="2160311" y="3106877"/>
            <a:ext cx="5226879" cy="2092881"/>
          </a:xfrm>
          <a:prstGeom prst="rect">
            <a:avLst/>
          </a:prstGeom>
          <a:noFill/>
        </p:spPr>
        <p:txBody>
          <a:bodyPr wrap="square" rtlCol="0">
            <a:spAutoFit/>
          </a:bodyPr>
          <a:lstStyle/>
          <a:p>
            <a:r>
              <a:rPr lang="zh-CN" altLang="en-US" b="1">
                <a:latin typeface="微软雅黑"/>
                <a:ea typeface="微软雅黑"/>
                <a:cs typeface="+mn-ea"/>
                <a:sym typeface="微软雅黑"/>
              </a:rPr>
              <a:t>摇头丸的主要成分是冰毒，是冰毒的一种。</a:t>
            </a:r>
            <a:endParaRPr lang="en-US" altLang="zh-CN" b="1">
              <a:latin typeface="微软雅黑"/>
              <a:ea typeface="微软雅黑"/>
              <a:cs typeface="+mn-ea"/>
              <a:sym typeface="微软雅黑"/>
            </a:endParaRPr>
          </a:p>
          <a:p>
            <a:r>
              <a:rPr lang="zh-CN" altLang="en-US" sz="1400" b="0">
                <a:latin typeface="微软雅黑"/>
                <a:ea typeface="微软雅黑"/>
                <a:cs typeface="+mn-ea"/>
                <a:sym typeface="微软雅黑"/>
              </a:rPr>
              <a:t>冰毒的成分是甲基苯丙安，纯品很像冰糖，贩卖者为了便于吸食者使用，制作成各种规格的片剂、丸剂，就是“摇头丸”</a:t>
            </a:r>
            <a:r>
              <a:rPr lang="en-US" altLang="zh-CN" sz="1400" b="0">
                <a:latin typeface="微软雅黑"/>
                <a:ea typeface="微软雅黑"/>
                <a:cs typeface="+mn-ea"/>
                <a:sym typeface="微软雅黑"/>
              </a:rPr>
              <a:t>———</a:t>
            </a:r>
            <a:r>
              <a:rPr lang="zh-CN" altLang="en-US" sz="1400" b="0">
                <a:latin typeface="微软雅黑"/>
                <a:ea typeface="微软雅黑"/>
                <a:cs typeface="+mn-ea"/>
                <a:sym typeface="微软雅黑"/>
              </a:rPr>
              <a:t>人服食后为释放能量会不停手舞足蹈，摇头晃脑。冰毒是一种精神类毒品，吸食后透支人体的能量，对内脏器官伤害很大。吸食者有暴力攻击倾向，易引发暴力攻击、性侵害、抢劫等事件，成为社会治安隐患。有人曾诉说吸食冰毒后的感觉：“血液沸腾，敢干平时最不敢干的事。”有报章透露，冰毒吸食一次即可成瘾。冰毒对吸食者和社会的危害性，远甚于海洛因。 </a:t>
            </a:r>
          </a:p>
        </p:txBody>
      </p:sp>
      <p:grpSp>
        <p:nvGrpSpPr>
          <p:cNvPr id="6" name="组合 5"/>
          <p:cNvGrpSpPr/>
          <p:nvPr/>
        </p:nvGrpSpPr>
        <p:grpSpPr>
          <a:xfrm>
            <a:off x="1950444" y="1085791"/>
            <a:ext cx="3939079" cy="1038071"/>
            <a:chOff x="1497758" y="1085791"/>
            <a:chExt cx="3939079" cy="1038071"/>
          </a:xfrm>
        </p:grpSpPr>
        <p:sp>
          <p:nvSpPr>
            <p:cNvPr id="7" name="文本框 6"/>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法制教育：</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pic>
        <p:nvPicPr>
          <p:cNvPr id="16" name="图片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519438" y="2574054"/>
            <a:ext cx="2957321" cy="2957321"/>
          </a:xfrm>
          <a:prstGeom prst="rect">
            <a:avLst/>
          </a:prstGeom>
        </p:spPr>
      </p:pic>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after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950443" y="2527017"/>
            <a:ext cx="5581067" cy="2885723"/>
            <a:chOff x="1840782" y="2574054"/>
            <a:chExt cx="8768225" cy="2885723"/>
          </a:xfrm>
        </p:grpSpPr>
        <p:sp>
          <p:nvSpPr>
            <p:cNvPr id="14" name="任意多边形 2"/>
            <p:cNvSpPr/>
            <p:nvPr/>
          </p:nvSpPr>
          <p:spPr>
            <a:xfrm>
              <a:off x="1840782" y="2574054"/>
              <a:ext cx="8768224" cy="2740066"/>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wd2" y="vc"/>
                </a:cxn>
              </a:cxnLst>
              <a:rect l="l" t="t" r="r" b="b"/>
              <a:pathLst>
                <a:path w="4673" h="3330">
                  <a:moveTo>
                    <a:pt x="2337" y="0"/>
                  </a:moveTo>
                  <a:lnTo>
                    <a:pt x="2617" y="561"/>
                  </a:lnTo>
                  <a:lnTo>
                    <a:pt x="4673" y="561"/>
                  </a:lnTo>
                  <a:lnTo>
                    <a:pt x="4673" y="3330"/>
                  </a:lnTo>
                  <a:lnTo>
                    <a:pt x="0" y="3330"/>
                  </a:lnTo>
                  <a:lnTo>
                    <a:pt x="0" y="561"/>
                  </a:lnTo>
                  <a:lnTo>
                    <a:pt x="2056" y="561"/>
                  </a:lnTo>
                  <a:lnTo>
                    <a:pt x="2337" y="0"/>
                  </a:lnTo>
                  <a:close/>
                </a:path>
              </a:pathLst>
            </a:custGeom>
            <a:solidFill>
              <a:srgbClr val="B30E0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微软雅黑"/>
                <a:ea typeface="微软雅黑"/>
                <a:sym typeface="微软雅黑"/>
              </a:endParaRPr>
            </a:p>
          </p:txBody>
        </p:sp>
        <p:grpSp>
          <p:nvGrpSpPr>
            <p:cNvPr id="15" name="组合 14"/>
            <p:cNvGrpSpPr/>
            <p:nvPr/>
          </p:nvGrpSpPr>
          <p:grpSpPr>
            <a:xfrm>
              <a:off x="1840783" y="2846860"/>
              <a:ext cx="8768224" cy="2612917"/>
              <a:chOff x="2221902" y="2781546"/>
              <a:chExt cx="8512169" cy="2885724"/>
            </a:xfrm>
          </p:grpSpPr>
          <p:sp>
            <p:nvSpPr>
              <p:cNvPr id="16" name="圆角矩形 4"/>
              <p:cNvSpPr/>
              <p:nvPr/>
            </p:nvSpPr>
            <p:spPr>
              <a:xfrm>
                <a:off x="2221902" y="2781546"/>
                <a:ext cx="8512169" cy="2885724"/>
              </a:xfrm>
              <a:prstGeom prst="roundRect">
                <a:avLst>
                  <a:gd name="adj" fmla="val 0"/>
                </a:avLst>
              </a:prstGeom>
              <a:solidFill>
                <a:schemeClr val="bg1"/>
              </a:solidFill>
              <a:ln w="31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7" name="矩形 16"/>
              <p:cNvSpPr/>
              <p:nvPr/>
            </p:nvSpPr>
            <p:spPr>
              <a:xfrm>
                <a:off x="2221904" y="2921830"/>
                <a:ext cx="1337838" cy="407893"/>
              </a:xfrm>
              <a:prstGeom prst="rect">
                <a:avLst/>
              </a:prstGeom>
            </p:spPr>
            <p:txBody>
              <a:bodyPr vert="horz" wrap="none">
                <a:spAutoFit/>
              </a:bodyPr>
              <a:lstStyle/>
              <a:p>
                <a:r>
                  <a:rPr lang="zh-CN" altLang="en-US" b="1">
                    <a:solidFill>
                      <a:schemeClr val="bg1"/>
                    </a:solidFill>
                    <a:latin typeface="微软雅黑"/>
                    <a:ea typeface="微软雅黑"/>
                    <a:cs typeface="+mn-ea"/>
                    <a:sym typeface="微软雅黑"/>
                  </a:rPr>
                  <a:t>摇头丸</a:t>
                </a:r>
                <a:endParaRPr lang="zh-CN" altLang="en-US" b="1">
                  <a:solidFill>
                    <a:schemeClr val="bg1"/>
                  </a:solidFill>
                  <a:latin typeface="微软雅黑"/>
                  <a:ea typeface="微软雅黑"/>
                  <a:sym typeface="微软雅黑"/>
                </a:endParaRPr>
              </a:p>
            </p:txBody>
          </p:sp>
        </p:grpSp>
      </p:grpSp>
      <p:sp>
        <p:nvSpPr>
          <p:cNvPr id="9" name="文本框 8"/>
          <p:cNvSpPr txBox="1"/>
          <p:nvPr/>
        </p:nvSpPr>
        <p:spPr>
          <a:xfrm>
            <a:off x="3039820" y="2101598"/>
            <a:ext cx="8912834" cy="400110"/>
          </a:xfrm>
          <a:prstGeom prst="rect">
            <a:avLst/>
          </a:prstGeom>
          <a:noFill/>
        </p:spPr>
        <p:txBody>
          <a:bodyPr wrap="square" rtlCol="0">
            <a:spAutoFit/>
          </a:bodyPr>
          <a:lstStyle>
            <a:defPPr>
              <a:defRPr lang="zh-CN"/>
            </a:defPPr>
            <a:lvl1pPr>
              <a:defRPr sz="2000" b="1">
                <a:cs typeface="+mn-ea"/>
              </a:defRPr>
            </a:lvl1pPr>
          </a:lstStyle>
          <a:p>
            <a:r>
              <a:rPr lang="zh-CN" altLang="en-US">
                <a:latin typeface="微软雅黑"/>
                <a:ea typeface="微软雅黑"/>
                <a:sym typeface="微软雅黑"/>
              </a:rPr>
              <a:t>远离毒品的危害，对毒品危害的了解</a:t>
            </a:r>
          </a:p>
        </p:txBody>
      </p:sp>
      <p:grpSp>
        <p:nvGrpSpPr>
          <p:cNvPr id="5" name="组合 4"/>
          <p:cNvGrpSpPr/>
          <p:nvPr/>
        </p:nvGrpSpPr>
        <p:grpSpPr>
          <a:xfrm>
            <a:off x="1950444" y="1085791"/>
            <a:ext cx="3939079" cy="1038071"/>
            <a:chOff x="1497758" y="1085791"/>
            <a:chExt cx="3939079" cy="1038071"/>
          </a:xfrm>
        </p:grpSpPr>
        <p:sp>
          <p:nvSpPr>
            <p:cNvPr id="6" name="文本框 5"/>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法制教育：</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
        <p:nvSpPr>
          <p:cNvPr id="11" name="文本框 10"/>
          <p:cNvSpPr txBox="1"/>
          <p:nvPr/>
        </p:nvSpPr>
        <p:spPr>
          <a:xfrm>
            <a:off x="2238004" y="3086771"/>
            <a:ext cx="5176844" cy="2077492"/>
          </a:xfrm>
          <a:prstGeom prst="rect">
            <a:avLst/>
          </a:prstGeom>
          <a:noFill/>
        </p:spPr>
        <p:txBody>
          <a:bodyPr wrap="square" rtlCol="0">
            <a:spAutoFit/>
          </a:bodyPr>
          <a:lstStyle>
            <a:defPPr>
              <a:defRPr lang="zh-CN"/>
            </a:defPPr>
            <a:lvl1pPr>
              <a:lnSpc>
                <a:spcPct val="180000"/>
              </a:lnSpc>
              <a:defRPr sz="2000" b="0">
                <a:latin typeface="思源黑体 CN Medium" panose="020B0600000000000000" pitchFamily="34" charset="-122"/>
                <a:ea typeface="思源黑体 CN Medium" panose="020B0600000000000000" pitchFamily="34" charset="-122"/>
              </a:defRPr>
            </a:lvl1pPr>
          </a:lstStyle>
          <a:p>
            <a:pPr>
              <a:lnSpc>
                <a:spcPct val="150000"/>
              </a:lnSpc>
            </a:pPr>
            <a:r>
              <a:rPr lang="zh-CN" altLang="en-US" sz="1600" b="1">
                <a:latin typeface="微软雅黑"/>
                <a:ea typeface="微软雅黑"/>
                <a:cs typeface="+mn-ea"/>
                <a:sym typeface="微软雅黑"/>
              </a:rPr>
              <a:t>罂粟</a:t>
            </a:r>
            <a:endParaRPr lang="en-US" altLang="zh-CN" sz="1600" b="1">
              <a:latin typeface="微软雅黑"/>
              <a:ea typeface="微软雅黑"/>
              <a:cs typeface="+mn-ea"/>
              <a:sym typeface="微软雅黑"/>
            </a:endParaRPr>
          </a:p>
          <a:p>
            <a:pPr>
              <a:lnSpc>
                <a:spcPct val="150000"/>
              </a:lnSpc>
            </a:pPr>
            <a:r>
              <a:rPr lang="zh-CN" altLang="en-US" sz="1400">
                <a:latin typeface="微软雅黑"/>
                <a:ea typeface="微软雅黑"/>
                <a:cs typeface="+mn-ea"/>
                <a:sym typeface="微软雅黑"/>
              </a:rPr>
              <a:t>为一年生植物，植株高</a:t>
            </a:r>
            <a:r>
              <a:rPr lang="en-US" altLang="zh-CN" sz="1400">
                <a:latin typeface="微软雅黑"/>
                <a:ea typeface="微软雅黑"/>
                <a:cs typeface="+mn-ea"/>
                <a:sym typeface="微软雅黑"/>
              </a:rPr>
              <a:t>1</a:t>
            </a:r>
            <a:r>
              <a:rPr lang="zh-CN" altLang="en-US" sz="1400">
                <a:latin typeface="微软雅黑"/>
                <a:ea typeface="微软雅黑"/>
                <a:cs typeface="+mn-ea"/>
                <a:sym typeface="微软雅黑"/>
              </a:rPr>
              <a:t>米到</a:t>
            </a:r>
            <a:r>
              <a:rPr lang="en-US" altLang="zh-CN" sz="1400">
                <a:latin typeface="微软雅黑"/>
                <a:ea typeface="微软雅黑"/>
                <a:cs typeface="+mn-ea"/>
                <a:sym typeface="微软雅黑"/>
              </a:rPr>
              <a:t>5</a:t>
            </a:r>
            <a:r>
              <a:rPr lang="zh-CN" altLang="en-US" sz="1400">
                <a:latin typeface="微软雅黑"/>
                <a:ea typeface="微软雅黑"/>
                <a:cs typeface="+mn-ea"/>
                <a:sym typeface="微软雅黑"/>
              </a:rPr>
              <a:t>米，花为蓝紫色或白色，叶子为银绿色，分裂或有锯齿。罂粟花落后，在顶端结成椭圆型的果实──罂粟果。取罂粟果划破表皮，会流出乳白色的果汁。果汁暴露于空气后干燥凝结，即变成褐色或黑色，这就是生鸦片。生鸦片经过提炼生成吗啡，吗啡再经化学药物提炼即生成海洛因。</a:t>
            </a: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4309" y="2253587"/>
            <a:ext cx="3835742" cy="3835742"/>
          </a:xfrm>
          <a:prstGeom prst="rect">
            <a:avLst/>
          </a:prstGeom>
        </p:spPr>
      </p:pic>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after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840782" y="2527017"/>
            <a:ext cx="8768225" cy="2885723"/>
            <a:chOff x="1840782" y="2574054"/>
            <a:chExt cx="8768225" cy="2885723"/>
          </a:xfrm>
        </p:grpSpPr>
        <p:sp>
          <p:nvSpPr>
            <p:cNvPr id="14" name="任意多边形 2"/>
            <p:cNvSpPr/>
            <p:nvPr/>
          </p:nvSpPr>
          <p:spPr>
            <a:xfrm>
              <a:off x="1840782" y="2574054"/>
              <a:ext cx="8768224" cy="2740066"/>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wd2" y="vc"/>
                </a:cxn>
              </a:cxnLst>
              <a:rect l="l" t="t" r="r" b="b"/>
              <a:pathLst>
                <a:path w="4673" h="3330">
                  <a:moveTo>
                    <a:pt x="2337" y="0"/>
                  </a:moveTo>
                  <a:lnTo>
                    <a:pt x="2617" y="561"/>
                  </a:lnTo>
                  <a:lnTo>
                    <a:pt x="4673" y="561"/>
                  </a:lnTo>
                  <a:lnTo>
                    <a:pt x="4673" y="3330"/>
                  </a:lnTo>
                  <a:lnTo>
                    <a:pt x="0" y="3330"/>
                  </a:lnTo>
                  <a:lnTo>
                    <a:pt x="0" y="561"/>
                  </a:lnTo>
                  <a:lnTo>
                    <a:pt x="2056" y="561"/>
                  </a:lnTo>
                  <a:lnTo>
                    <a:pt x="2337" y="0"/>
                  </a:lnTo>
                  <a:close/>
                </a:path>
              </a:pathLst>
            </a:custGeom>
            <a:solidFill>
              <a:srgbClr val="B30E0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微软雅黑"/>
                <a:ea typeface="微软雅黑"/>
                <a:sym typeface="微软雅黑"/>
              </a:endParaRPr>
            </a:p>
          </p:txBody>
        </p:sp>
        <p:grpSp>
          <p:nvGrpSpPr>
            <p:cNvPr id="15" name="组合 14"/>
            <p:cNvGrpSpPr/>
            <p:nvPr/>
          </p:nvGrpSpPr>
          <p:grpSpPr>
            <a:xfrm>
              <a:off x="1840783" y="2846860"/>
              <a:ext cx="8768224" cy="2612917"/>
              <a:chOff x="2221902" y="2781546"/>
              <a:chExt cx="8512169" cy="2885724"/>
            </a:xfrm>
          </p:grpSpPr>
          <p:sp>
            <p:nvSpPr>
              <p:cNvPr id="16" name="圆角矩形 4"/>
              <p:cNvSpPr/>
              <p:nvPr/>
            </p:nvSpPr>
            <p:spPr>
              <a:xfrm>
                <a:off x="2221902" y="2781546"/>
                <a:ext cx="8512169" cy="2885724"/>
              </a:xfrm>
              <a:prstGeom prst="roundRect">
                <a:avLst>
                  <a:gd name="adj" fmla="val 0"/>
                </a:avLst>
              </a:prstGeom>
              <a:solidFill>
                <a:schemeClr val="bg1"/>
              </a:solidFill>
              <a:ln w="31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7" name="矩形 16"/>
              <p:cNvSpPr/>
              <p:nvPr/>
            </p:nvSpPr>
            <p:spPr>
              <a:xfrm>
                <a:off x="2221903" y="2921830"/>
                <a:ext cx="851548" cy="407893"/>
              </a:xfrm>
              <a:prstGeom prst="rect">
                <a:avLst/>
              </a:prstGeom>
            </p:spPr>
            <p:txBody>
              <a:bodyPr vert="horz" wrap="none">
                <a:spAutoFit/>
              </a:bodyPr>
              <a:lstStyle/>
              <a:p>
                <a:r>
                  <a:rPr lang="zh-CN" altLang="en-US" b="1">
                    <a:solidFill>
                      <a:schemeClr val="bg1"/>
                    </a:solidFill>
                    <a:latin typeface="微软雅黑"/>
                    <a:ea typeface="微软雅黑"/>
                    <a:cs typeface="+mn-ea"/>
                    <a:sym typeface="微软雅黑"/>
                  </a:rPr>
                  <a:t>摇头丸</a:t>
                </a:r>
                <a:endParaRPr lang="zh-CN" altLang="en-US" b="1">
                  <a:solidFill>
                    <a:schemeClr val="bg1"/>
                  </a:solidFill>
                  <a:latin typeface="微软雅黑"/>
                  <a:ea typeface="微软雅黑"/>
                  <a:sym typeface="微软雅黑"/>
                </a:endParaRPr>
              </a:p>
            </p:txBody>
          </p:sp>
        </p:grpSp>
      </p:grpSp>
      <p:sp>
        <p:nvSpPr>
          <p:cNvPr id="9" name="文本框 8"/>
          <p:cNvSpPr txBox="1"/>
          <p:nvPr/>
        </p:nvSpPr>
        <p:spPr>
          <a:xfrm>
            <a:off x="2988515" y="2063472"/>
            <a:ext cx="8912834" cy="400110"/>
          </a:xfrm>
          <a:prstGeom prst="rect">
            <a:avLst/>
          </a:prstGeom>
          <a:noFill/>
        </p:spPr>
        <p:txBody>
          <a:bodyPr wrap="square" rtlCol="0">
            <a:spAutoFit/>
          </a:bodyPr>
          <a:lstStyle>
            <a:defPPr>
              <a:defRPr lang="zh-CN"/>
            </a:defPPr>
            <a:lvl1pPr>
              <a:defRPr sz="2000" b="1">
                <a:cs typeface="+mn-ea"/>
              </a:defRPr>
            </a:lvl1pPr>
          </a:lstStyle>
          <a:p>
            <a:r>
              <a:rPr lang="zh-CN" altLang="en-US">
                <a:latin typeface="微软雅黑"/>
                <a:ea typeface="微软雅黑"/>
                <a:sym typeface="微软雅黑"/>
              </a:rPr>
              <a:t>远离毒品的危害，对毒品危害的了解</a:t>
            </a:r>
          </a:p>
        </p:txBody>
      </p:sp>
      <p:sp>
        <p:nvSpPr>
          <p:cNvPr id="11" name="文本框 10"/>
          <p:cNvSpPr txBox="1"/>
          <p:nvPr/>
        </p:nvSpPr>
        <p:spPr>
          <a:xfrm>
            <a:off x="2292558" y="2866737"/>
            <a:ext cx="7926082" cy="2474524"/>
          </a:xfrm>
          <a:prstGeom prst="rect">
            <a:avLst/>
          </a:prstGeom>
          <a:noFill/>
        </p:spPr>
        <p:txBody>
          <a:bodyPr wrap="square" rtlCol="0">
            <a:spAutoFit/>
          </a:bodyPr>
          <a:lstStyle>
            <a:defPPr>
              <a:defRPr lang="zh-CN"/>
            </a:defPPr>
            <a:lvl1pPr>
              <a:lnSpc>
                <a:spcPct val="180000"/>
              </a:lnSpc>
              <a:defRPr sz="2000" b="0">
                <a:latin typeface="思源黑体 CN Medium" panose="020B0600000000000000" pitchFamily="34" charset="-122"/>
                <a:ea typeface="思源黑体 CN Medium" panose="020B0600000000000000" pitchFamily="34" charset="-122"/>
              </a:defRPr>
            </a:lvl1pPr>
          </a:lstStyle>
          <a:p>
            <a:r>
              <a:rPr lang="zh-CN" altLang="en-US" sz="1600" b="1">
                <a:latin typeface="微软雅黑"/>
                <a:ea typeface="微软雅黑"/>
                <a:cs typeface="+mn-ea"/>
                <a:sym typeface="微软雅黑"/>
              </a:rPr>
              <a:t>新型毒品“麻果”，比摇头丸毒性更强。</a:t>
            </a:r>
          </a:p>
          <a:p>
            <a:pPr>
              <a:lnSpc>
                <a:spcPct val="150000"/>
              </a:lnSpc>
            </a:pPr>
            <a:r>
              <a:rPr lang="zh-CN" altLang="en-US" sz="1400">
                <a:latin typeface="微软雅黑"/>
                <a:ea typeface="微软雅黑"/>
                <a:cs typeface="+mn-ea"/>
                <a:sym typeface="微软雅黑"/>
              </a:rPr>
              <a:t>新型毒品是相对鸦片、海洛因等传统毒品而言的，主要指人工化学合成的致幻剂、兴奋剂类毒品，是国际禁毒公约和中国法律法规所规定管制的、直接作用于人的中枢神经系统，使人兴奋或抑制，连续食用能使人产生依赖性的精神药品（毒品）。鸦片、海洛因等麻醉药品主要是罂粟等毒品原植物再加工得到的半合成类毒品，而新型毒品大部分是通过人工合成的化学合成类毒品，所以新型毒品又名“实验室毒品”“化学合成毒品”。同时，因为新型毒品的滥用多发生在娱乐场所，又被称为“俱乐部毒品”“休闲毒品”“假日毒品”。</a:t>
            </a:r>
          </a:p>
        </p:txBody>
      </p:sp>
      <p:grpSp>
        <p:nvGrpSpPr>
          <p:cNvPr id="5" name="组合 4"/>
          <p:cNvGrpSpPr/>
          <p:nvPr/>
        </p:nvGrpSpPr>
        <p:grpSpPr>
          <a:xfrm>
            <a:off x="1950444" y="1085791"/>
            <a:ext cx="3939079" cy="1038071"/>
            <a:chOff x="1497758" y="1085791"/>
            <a:chExt cx="3939079" cy="1038071"/>
          </a:xfrm>
        </p:grpSpPr>
        <p:sp>
          <p:nvSpPr>
            <p:cNvPr id="6" name="文本框 5"/>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法制教育：</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840782" y="2527017"/>
            <a:ext cx="8768225" cy="2885723"/>
            <a:chOff x="1840782" y="2574054"/>
            <a:chExt cx="8768225" cy="2885723"/>
          </a:xfrm>
        </p:grpSpPr>
        <p:sp>
          <p:nvSpPr>
            <p:cNvPr id="14" name="任意多边形 2"/>
            <p:cNvSpPr/>
            <p:nvPr/>
          </p:nvSpPr>
          <p:spPr>
            <a:xfrm>
              <a:off x="1840782" y="2574054"/>
              <a:ext cx="8768224" cy="2740066"/>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wd2" y="vc"/>
                </a:cxn>
              </a:cxnLst>
              <a:rect l="l" t="t" r="r" b="b"/>
              <a:pathLst>
                <a:path w="4673" h="3330">
                  <a:moveTo>
                    <a:pt x="2337" y="0"/>
                  </a:moveTo>
                  <a:lnTo>
                    <a:pt x="2617" y="561"/>
                  </a:lnTo>
                  <a:lnTo>
                    <a:pt x="4673" y="561"/>
                  </a:lnTo>
                  <a:lnTo>
                    <a:pt x="4673" y="3330"/>
                  </a:lnTo>
                  <a:lnTo>
                    <a:pt x="0" y="3330"/>
                  </a:lnTo>
                  <a:lnTo>
                    <a:pt x="0" y="561"/>
                  </a:lnTo>
                  <a:lnTo>
                    <a:pt x="2056" y="561"/>
                  </a:lnTo>
                  <a:lnTo>
                    <a:pt x="2337" y="0"/>
                  </a:lnTo>
                  <a:close/>
                </a:path>
              </a:pathLst>
            </a:custGeom>
            <a:solidFill>
              <a:srgbClr val="B30E0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微软雅黑"/>
                <a:ea typeface="微软雅黑"/>
                <a:sym typeface="微软雅黑"/>
              </a:endParaRPr>
            </a:p>
          </p:txBody>
        </p:sp>
        <p:grpSp>
          <p:nvGrpSpPr>
            <p:cNvPr id="15" name="组合 14"/>
            <p:cNvGrpSpPr/>
            <p:nvPr/>
          </p:nvGrpSpPr>
          <p:grpSpPr>
            <a:xfrm>
              <a:off x="1840783" y="2846860"/>
              <a:ext cx="8768224" cy="2612917"/>
              <a:chOff x="2221902" y="2781546"/>
              <a:chExt cx="8512169" cy="2885724"/>
            </a:xfrm>
          </p:grpSpPr>
          <p:sp>
            <p:nvSpPr>
              <p:cNvPr id="16" name="圆角矩形 4"/>
              <p:cNvSpPr/>
              <p:nvPr/>
            </p:nvSpPr>
            <p:spPr>
              <a:xfrm>
                <a:off x="2221902" y="2781546"/>
                <a:ext cx="8512169" cy="2885724"/>
              </a:xfrm>
              <a:prstGeom prst="roundRect">
                <a:avLst>
                  <a:gd name="adj" fmla="val 0"/>
                </a:avLst>
              </a:prstGeom>
              <a:solidFill>
                <a:schemeClr val="bg1"/>
              </a:solidFill>
              <a:ln w="31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7" name="矩形 16"/>
              <p:cNvSpPr/>
              <p:nvPr/>
            </p:nvSpPr>
            <p:spPr>
              <a:xfrm>
                <a:off x="2221903" y="2921830"/>
                <a:ext cx="851548" cy="407893"/>
              </a:xfrm>
              <a:prstGeom prst="rect">
                <a:avLst/>
              </a:prstGeom>
            </p:spPr>
            <p:txBody>
              <a:bodyPr vert="horz" wrap="none">
                <a:spAutoFit/>
              </a:bodyPr>
              <a:lstStyle/>
              <a:p>
                <a:r>
                  <a:rPr lang="zh-CN" altLang="en-US" b="1">
                    <a:solidFill>
                      <a:schemeClr val="bg1"/>
                    </a:solidFill>
                    <a:latin typeface="微软雅黑"/>
                    <a:ea typeface="微软雅黑"/>
                    <a:cs typeface="+mn-ea"/>
                    <a:sym typeface="微软雅黑"/>
                  </a:rPr>
                  <a:t>摇头丸</a:t>
                </a:r>
                <a:endParaRPr lang="zh-CN" altLang="en-US" b="1">
                  <a:solidFill>
                    <a:schemeClr val="bg1"/>
                  </a:solidFill>
                  <a:latin typeface="微软雅黑"/>
                  <a:ea typeface="微软雅黑"/>
                  <a:sym typeface="微软雅黑"/>
                </a:endParaRPr>
              </a:p>
            </p:txBody>
          </p:sp>
        </p:grpSp>
      </p:grpSp>
      <p:sp>
        <p:nvSpPr>
          <p:cNvPr id="7" name="文本框 6"/>
          <p:cNvSpPr txBox="1"/>
          <p:nvPr/>
        </p:nvSpPr>
        <p:spPr>
          <a:xfrm>
            <a:off x="2974001" y="2029712"/>
            <a:ext cx="5530902" cy="400110"/>
          </a:xfrm>
          <a:prstGeom prst="rect">
            <a:avLst/>
          </a:prstGeom>
          <a:noFill/>
        </p:spPr>
        <p:txBody>
          <a:bodyPr wrap="square" rtlCol="0">
            <a:spAutoFit/>
          </a:bodyPr>
          <a:lstStyle>
            <a:defPPr>
              <a:defRPr lang="zh-CN"/>
            </a:defPPr>
            <a:lvl1pPr>
              <a:defRPr sz="2000" b="1">
                <a:cs typeface="+mn-ea"/>
              </a:defRPr>
            </a:lvl1pPr>
          </a:lstStyle>
          <a:p>
            <a:r>
              <a:rPr lang="zh-CN" altLang="en-US">
                <a:latin typeface="微软雅黑"/>
                <a:ea typeface="微软雅黑"/>
                <a:sym typeface="微软雅黑"/>
              </a:rPr>
              <a:t>远离毒品的危害，对毒品危害的了解</a:t>
            </a:r>
          </a:p>
        </p:txBody>
      </p:sp>
      <p:sp>
        <p:nvSpPr>
          <p:cNvPr id="9" name="文本框 8"/>
          <p:cNvSpPr txBox="1"/>
          <p:nvPr/>
        </p:nvSpPr>
        <p:spPr>
          <a:xfrm>
            <a:off x="2573484" y="3042650"/>
            <a:ext cx="7521678" cy="2077492"/>
          </a:xfrm>
          <a:prstGeom prst="rect">
            <a:avLst/>
          </a:prstGeom>
          <a:noFill/>
        </p:spPr>
        <p:txBody>
          <a:bodyPr wrap="square" rtlCol="0">
            <a:spAutoFit/>
          </a:bodyPr>
          <a:lstStyle>
            <a:defPPr>
              <a:defRPr lang="zh-CN"/>
            </a:defPPr>
            <a:lvl1pPr>
              <a:lnSpc>
                <a:spcPct val="180000"/>
              </a:lnSpc>
              <a:defRPr sz="2000" b="0">
                <a:latin typeface="思源黑体 CN Medium" panose="020B0600000000000000" pitchFamily="34" charset="-122"/>
                <a:ea typeface="思源黑体 CN Medium" panose="020B0600000000000000" pitchFamily="34" charset="-122"/>
              </a:defRPr>
            </a:lvl1pPr>
          </a:lstStyle>
          <a:p>
            <a:pPr>
              <a:lnSpc>
                <a:spcPct val="150000"/>
              </a:lnSpc>
            </a:pPr>
            <a:r>
              <a:rPr lang="zh-CN" altLang="en-US" sz="1600" b="1">
                <a:latin typeface="微软雅黑"/>
                <a:ea typeface="微软雅黑"/>
                <a:cs typeface="+mn-ea"/>
                <a:sym typeface="微软雅黑"/>
              </a:rPr>
              <a:t>“</a:t>
            </a:r>
            <a:r>
              <a:rPr lang="en-US" altLang="zh-CN" sz="1600" b="1">
                <a:latin typeface="微软雅黑"/>
                <a:ea typeface="微软雅黑"/>
                <a:cs typeface="+mn-ea"/>
                <a:sym typeface="微软雅黑"/>
              </a:rPr>
              <a:t>K</a:t>
            </a:r>
            <a:r>
              <a:rPr lang="zh-CN" altLang="en-US" sz="1600" b="1">
                <a:latin typeface="微软雅黑"/>
                <a:ea typeface="微软雅黑"/>
                <a:cs typeface="+mn-ea"/>
                <a:sym typeface="微软雅黑"/>
              </a:rPr>
              <a:t>粉”的化学名称叫“氯胺酮”，</a:t>
            </a:r>
            <a:endParaRPr lang="en-US" altLang="zh-CN" sz="1600" b="1">
              <a:latin typeface="微软雅黑"/>
              <a:ea typeface="微软雅黑"/>
              <a:cs typeface="+mn-ea"/>
              <a:sym typeface="微软雅黑"/>
            </a:endParaRPr>
          </a:p>
          <a:p>
            <a:pPr>
              <a:lnSpc>
                <a:spcPct val="150000"/>
              </a:lnSpc>
            </a:pPr>
            <a:r>
              <a:rPr lang="zh-CN" altLang="en-US" sz="1400" b="0">
                <a:latin typeface="微软雅黑"/>
                <a:ea typeface="微软雅黑"/>
                <a:cs typeface="+mn-ea"/>
                <a:sym typeface="微软雅黑"/>
              </a:rPr>
              <a:t>其外观为纯白色细结晶体，在医学临床上一般作为麻醉剂使用。</a:t>
            </a:r>
            <a:r>
              <a:rPr lang="en-US" altLang="zh-CN" sz="1400" b="0">
                <a:latin typeface="微软雅黑"/>
                <a:ea typeface="微软雅黑"/>
                <a:cs typeface="+mn-ea"/>
                <a:sym typeface="微软雅黑"/>
              </a:rPr>
              <a:t>2003</a:t>
            </a:r>
            <a:r>
              <a:rPr lang="zh-CN" altLang="en-US" sz="1400" b="0">
                <a:latin typeface="微软雅黑"/>
                <a:ea typeface="微软雅黑"/>
                <a:cs typeface="+mn-ea"/>
                <a:sym typeface="微软雅黑"/>
              </a:rPr>
              <a:t>年，公安部将其明确列入毒品范畴。</a:t>
            </a:r>
            <a:r>
              <a:rPr lang="en-US" altLang="zh-CN" sz="1400" b="0">
                <a:latin typeface="微软雅黑"/>
                <a:ea typeface="微软雅黑"/>
                <a:cs typeface="+mn-ea"/>
                <a:sym typeface="微软雅黑"/>
              </a:rPr>
              <a:t>K</a:t>
            </a:r>
            <a:r>
              <a:rPr lang="zh-CN" altLang="en-US" sz="1400" b="0">
                <a:latin typeface="微软雅黑"/>
                <a:ea typeface="微软雅黑"/>
                <a:cs typeface="+mn-ea"/>
                <a:sym typeface="微软雅黑"/>
              </a:rPr>
              <a:t>粉的吸食方式为鼻吸或溶于饮料后饮用，能兴奋心血管，吸食过量可致死，具有一定的精神依赖性。</a:t>
            </a:r>
            <a:r>
              <a:rPr lang="en-US" altLang="zh-CN" sz="1400" b="0">
                <a:latin typeface="微软雅黑"/>
                <a:ea typeface="微软雅黑"/>
                <a:cs typeface="+mn-ea"/>
                <a:sym typeface="微软雅黑"/>
              </a:rPr>
              <a:t>K</a:t>
            </a:r>
            <a:r>
              <a:rPr lang="zh-CN" altLang="en-US" sz="1400" b="0">
                <a:latin typeface="微软雅黑"/>
                <a:ea typeface="微软雅黑"/>
                <a:cs typeface="+mn-ea"/>
                <a:sym typeface="微软雅黑"/>
              </a:rPr>
              <a:t>粉成瘾后，在毒品作用下，吸食者会疯狂摇头，很容易摇断颈椎；同时，疯狂的摇摆还会造成心力、呼吸衰竭。吸食过量或长期吸食，可以对心、肺、神经都造成致命损伤，对中枢神经的损伤比冰毒还厉害。</a:t>
            </a:r>
          </a:p>
        </p:txBody>
      </p:sp>
      <p:grpSp>
        <p:nvGrpSpPr>
          <p:cNvPr id="5" name="组合 4"/>
          <p:cNvGrpSpPr/>
          <p:nvPr/>
        </p:nvGrpSpPr>
        <p:grpSpPr>
          <a:xfrm>
            <a:off x="1950444" y="1085791"/>
            <a:ext cx="3939079" cy="1038071"/>
            <a:chOff x="1497758" y="1085791"/>
            <a:chExt cx="3939079" cy="1038071"/>
          </a:xfrm>
        </p:grpSpPr>
        <p:sp>
          <p:nvSpPr>
            <p:cNvPr id="6" name="文本框 5"/>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法制教育：</a:t>
              </a:r>
            </a:p>
          </p:txBody>
        </p: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对话气泡: 矩形 7"/>
          <p:cNvSpPr/>
          <p:nvPr/>
        </p:nvSpPr>
        <p:spPr>
          <a:xfrm>
            <a:off x="2048761" y="2741453"/>
            <a:ext cx="5708885" cy="2853859"/>
          </a:xfrm>
          <a:prstGeom prst="wedgeRectCallout">
            <a:avLst>
              <a:gd name="adj1" fmla="val 57530"/>
              <a:gd name="adj2" fmla="val 15035"/>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文本框 6"/>
          <p:cNvSpPr txBox="1"/>
          <p:nvPr/>
        </p:nvSpPr>
        <p:spPr>
          <a:xfrm>
            <a:off x="2420782" y="2178643"/>
            <a:ext cx="5543347" cy="400110"/>
          </a:xfrm>
          <a:prstGeom prst="rect">
            <a:avLst/>
          </a:prstGeom>
          <a:noFill/>
        </p:spPr>
        <p:txBody>
          <a:bodyPr wrap="square" rtlCol="0">
            <a:spAutoFit/>
          </a:bodyPr>
          <a:lstStyle>
            <a:defPPr>
              <a:defRPr lang="zh-CN"/>
            </a:defPPr>
            <a:lvl1pPr>
              <a:defRPr sz="2000" b="1">
                <a:cs typeface="+mn-ea"/>
              </a:defRPr>
            </a:lvl1pPr>
          </a:lstStyle>
          <a:p>
            <a:r>
              <a:rPr lang="zh-CN" altLang="en-US">
                <a:latin typeface="微软雅黑"/>
                <a:ea typeface="微软雅黑"/>
                <a:sym typeface="微软雅黑"/>
              </a:rPr>
              <a:t>“未成年人”以及“未成年人”犯罪的概念</a:t>
            </a:r>
          </a:p>
        </p:txBody>
      </p:sp>
      <p:sp>
        <p:nvSpPr>
          <p:cNvPr id="9" name="文本框 8"/>
          <p:cNvSpPr txBox="1"/>
          <p:nvPr/>
        </p:nvSpPr>
        <p:spPr>
          <a:xfrm>
            <a:off x="2308514" y="2937275"/>
            <a:ext cx="5032071" cy="2462213"/>
          </a:xfrm>
          <a:prstGeom prst="rect">
            <a:avLst/>
          </a:prstGeom>
          <a:noFill/>
        </p:spPr>
        <p:txBody>
          <a:bodyPr wrap="square" rtlCol="0">
            <a:spAutoFit/>
          </a:bodyPr>
          <a:lstStyle>
            <a:defPPr>
              <a:defRPr lang="zh-CN"/>
            </a:defPPr>
            <a:lvl1pPr>
              <a:lnSpc>
                <a:spcPct val="180000"/>
              </a:lnSpc>
              <a:defRPr sz="2000" b="0">
                <a:latin typeface="思源黑体 CN Medium" panose="020B0600000000000000" pitchFamily="34" charset="-122"/>
                <a:ea typeface="思源黑体 CN Medium" panose="020B0600000000000000" pitchFamily="34" charset="-122"/>
              </a:defRPr>
            </a:lvl1pPr>
          </a:lstStyle>
          <a:p>
            <a:pPr marL="0" indent="0">
              <a:lnSpc>
                <a:spcPct val="100000"/>
              </a:lnSpc>
              <a:buNone/>
            </a:pPr>
            <a:r>
              <a:rPr lang="zh-CN" altLang="en-US" sz="1400" dirty="0">
                <a:latin typeface="微软雅黑"/>
                <a:ea typeface="微软雅黑"/>
                <a:cs typeface="+mn-ea"/>
                <a:sym typeface="微软雅黑"/>
              </a:rPr>
              <a:t>      “未成年人”根据《未成年人保护法》规定：未成年人是指未满十八周岁的公民；我国《刑法》规定：不满14周岁的人对自己的所有行为不负刑事责任；已满十四周岁不满十六周岁的人犯破处门杀人、故意伤害致人重伤或者死亡</a:t>
            </a:r>
            <a:r>
              <a:rPr lang="en-US" altLang="x-none" sz="1400" dirty="0">
                <a:latin typeface="微软雅黑"/>
                <a:ea typeface="微软雅黑"/>
                <a:cs typeface="+mn-ea"/>
                <a:sym typeface="微软雅黑"/>
              </a:rPr>
              <a:t>、</a:t>
            </a:r>
            <a:r>
              <a:rPr lang="en-US" altLang="x-none" sz="1400" dirty="0" err="1">
                <a:latin typeface="微软雅黑"/>
                <a:ea typeface="微软雅黑"/>
                <a:cs typeface="+mn-ea"/>
                <a:sym typeface="微软雅黑"/>
              </a:rPr>
              <a:t>强奸、抢劫、贩卖毒品、放火、爆炸、投毒罪的，应当负刑事责任；对其他行为不负刑事责任；已满十六周岁的人犯罪，应负刑事责任</a:t>
            </a:r>
            <a:r>
              <a:rPr lang="en-US" altLang="x-none" sz="1400" dirty="0">
                <a:latin typeface="微软雅黑"/>
                <a:ea typeface="微软雅黑"/>
                <a:cs typeface="+mn-ea"/>
                <a:sym typeface="微软雅黑"/>
              </a:rPr>
              <a:t>。</a:t>
            </a:r>
            <a:endParaRPr lang="en-US" altLang="zh-CN" sz="1400" dirty="0">
              <a:latin typeface="微软雅黑"/>
              <a:ea typeface="微软雅黑"/>
              <a:cs typeface="+mn-ea"/>
              <a:sym typeface="微软雅黑"/>
            </a:endParaRPr>
          </a:p>
          <a:p>
            <a:pPr marL="0" indent="0">
              <a:lnSpc>
                <a:spcPct val="100000"/>
              </a:lnSpc>
              <a:buNone/>
            </a:pPr>
            <a:r>
              <a:rPr lang="en-US" altLang="x-none" sz="1400" dirty="0">
                <a:latin typeface="微软雅黑"/>
                <a:ea typeface="微软雅黑"/>
                <a:cs typeface="+mn-ea"/>
                <a:sym typeface="微软雅黑"/>
              </a:rPr>
              <a:t>          </a:t>
            </a:r>
            <a:r>
              <a:rPr lang="en-US" altLang="x-none" sz="1400" dirty="0" err="1">
                <a:latin typeface="微软雅黑"/>
                <a:ea typeface="微软雅黑"/>
                <a:cs typeface="+mn-ea"/>
                <a:sym typeface="微软雅黑"/>
              </a:rPr>
              <a:t>因此，在我国，未成年人犯罪指的是</a:t>
            </a:r>
            <a:r>
              <a:rPr lang="zh-CN" altLang="en-US" sz="1400" dirty="0">
                <a:latin typeface="微软雅黑"/>
                <a:ea typeface="微软雅黑"/>
                <a:cs typeface="+mn-ea"/>
                <a:sym typeface="微软雅黑"/>
              </a:rPr>
              <a:t>14周岁以上未满18周岁的人犯罪。根据《中华人民共和国刑法》第十七条第四款之规定：　因不满十六周岁不予刑事处罚的，责令他的家长或者监护人加以管教；在必要的时候，也可以由政府收容教养。</a:t>
            </a:r>
          </a:p>
        </p:txBody>
      </p:sp>
      <p:grpSp>
        <p:nvGrpSpPr>
          <p:cNvPr id="4" name="组合 3"/>
          <p:cNvGrpSpPr/>
          <p:nvPr/>
        </p:nvGrpSpPr>
        <p:grpSpPr>
          <a:xfrm>
            <a:off x="1950444" y="1085791"/>
            <a:ext cx="3939079" cy="1038071"/>
            <a:chOff x="1497758" y="1085791"/>
            <a:chExt cx="3939079" cy="1038071"/>
          </a:xfrm>
        </p:grpSpPr>
        <p:sp>
          <p:nvSpPr>
            <p:cNvPr id="5" name="文本框 4"/>
            <p:cNvSpPr txBox="1"/>
            <p:nvPr/>
          </p:nvSpPr>
          <p:spPr>
            <a:xfrm>
              <a:off x="2535829" y="1370607"/>
              <a:ext cx="2901008"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法制教育：</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757646" y="2326061"/>
            <a:ext cx="3684645" cy="3684645"/>
          </a:xfrm>
          <a:prstGeom prst="rect">
            <a:avLst/>
          </a:prstGeom>
        </p:spPr>
      </p:pic>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heel(1)">
                                      <p:cBhvr>
                                        <p:cTn id="16" dur="2000"/>
                                        <p:tgtEl>
                                          <p:spTgt spid="8"/>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组合 59"/>
          <p:cNvGrpSpPr/>
          <p:nvPr/>
        </p:nvGrpSpPr>
        <p:grpSpPr>
          <a:xfrm>
            <a:off x="2791559" y="1809115"/>
            <a:ext cx="6608881" cy="1117391"/>
            <a:chOff x="3678119" y="1858898"/>
            <a:chExt cx="6608881" cy="1117391"/>
          </a:xfrm>
          <a:solidFill>
            <a:schemeClr val="bg1"/>
          </a:solidFill>
        </p:grpSpPr>
        <p:grpSp>
          <p:nvGrpSpPr>
            <p:cNvPr id="61" name="组合 60"/>
            <p:cNvGrpSpPr/>
            <p:nvPr/>
          </p:nvGrpSpPr>
          <p:grpSpPr>
            <a:xfrm>
              <a:off x="3678119" y="1858898"/>
              <a:ext cx="6608881" cy="1093211"/>
              <a:chOff x="2486759" y="1676400"/>
              <a:chExt cx="6608881" cy="1093211"/>
            </a:xfrm>
            <a:grpFill/>
          </p:grpSpPr>
          <p:grpSp>
            <p:nvGrpSpPr>
              <p:cNvPr id="63" name="组合 62"/>
              <p:cNvGrpSpPr/>
              <p:nvPr/>
            </p:nvGrpSpPr>
            <p:grpSpPr>
              <a:xfrm>
                <a:off x="5791200" y="1676400"/>
                <a:ext cx="3304440" cy="1093211"/>
                <a:chOff x="3488300" y="960887"/>
                <a:chExt cx="3231815" cy="1069184"/>
              </a:xfrm>
              <a:grpFill/>
            </p:grpSpPr>
            <p:grpSp>
              <p:nvGrpSpPr>
                <p:cNvPr id="85" name="组合 84"/>
                <p:cNvGrpSpPr/>
                <p:nvPr/>
              </p:nvGrpSpPr>
              <p:grpSpPr>
                <a:xfrm>
                  <a:off x="3488300" y="960887"/>
                  <a:ext cx="1069186" cy="1069184"/>
                  <a:chOff x="381000" y="3288606"/>
                  <a:chExt cx="1524000" cy="1524000"/>
                </a:xfrm>
                <a:grpFill/>
              </p:grpSpPr>
              <p:sp>
                <p:nvSpPr>
                  <p:cNvPr id="98" name="矩形 97"/>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99" name="直接连接符 98"/>
                  <p:cNvCxnSpPr>
                    <a:stCxn id="98" idx="0"/>
                    <a:endCxn id="98"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0" name="直接连接符 99"/>
                  <p:cNvCxnSpPr>
                    <a:stCxn id="98" idx="1"/>
                    <a:endCxn id="98"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1" name="直接连接符 100"/>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2" name="直接连接符 101"/>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86" name="组合 85"/>
                <p:cNvGrpSpPr/>
                <p:nvPr/>
              </p:nvGrpSpPr>
              <p:grpSpPr>
                <a:xfrm>
                  <a:off x="4562357" y="960887"/>
                  <a:ext cx="1069186" cy="1069184"/>
                  <a:chOff x="381000" y="3288606"/>
                  <a:chExt cx="1524000" cy="1524000"/>
                </a:xfrm>
                <a:grpFill/>
              </p:grpSpPr>
              <p:sp>
                <p:nvSpPr>
                  <p:cNvPr id="93" name="矩形 92"/>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94" name="直接连接符 93"/>
                  <p:cNvCxnSpPr>
                    <a:stCxn id="93" idx="0"/>
                    <a:endCxn id="93"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95" name="直接连接符 94"/>
                  <p:cNvCxnSpPr>
                    <a:stCxn id="93" idx="1"/>
                    <a:endCxn id="93"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96" name="直接连接符 95"/>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97" name="直接连接符 96"/>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87" name="组合 86"/>
                <p:cNvGrpSpPr/>
                <p:nvPr/>
              </p:nvGrpSpPr>
              <p:grpSpPr>
                <a:xfrm>
                  <a:off x="5650929" y="960887"/>
                  <a:ext cx="1069186" cy="1069184"/>
                  <a:chOff x="381000" y="3288606"/>
                  <a:chExt cx="1524000" cy="1524000"/>
                </a:xfrm>
                <a:grpFill/>
              </p:grpSpPr>
              <p:sp>
                <p:nvSpPr>
                  <p:cNvPr id="88" name="矩形 87"/>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89" name="直接连接符 88"/>
                  <p:cNvCxnSpPr>
                    <a:stCxn id="88" idx="0"/>
                    <a:endCxn id="88"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90" name="直接连接符 89"/>
                  <p:cNvCxnSpPr>
                    <a:stCxn id="88" idx="1"/>
                    <a:endCxn id="88"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91" name="直接连接符 90"/>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92" name="直接连接符 91"/>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grpSp>
            <p:nvGrpSpPr>
              <p:cNvPr id="64" name="组合 63"/>
              <p:cNvGrpSpPr/>
              <p:nvPr/>
            </p:nvGrpSpPr>
            <p:grpSpPr>
              <a:xfrm>
                <a:off x="2486759" y="1676400"/>
                <a:ext cx="3304440" cy="1093211"/>
                <a:chOff x="3488300" y="960887"/>
                <a:chExt cx="3231815" cy="1069184"/>
              </a:xfrm>
              <a:grpFill/>
            </p:grpSpPr>
            <p:grpSp>
              <p:nvGrpSpPr>
                <p:cNvPr id="65" name="组合 64"/>
                <p:cNvGrpSpPr/>
                <p:nvPr/>
              </p:nvGrpSpPr>
              <p:grpSpPr>
                <a:xfrm>
                  <a:off x="3488300" y="960887"/>
                  <a:ext cx="1069186" cy="1069184"/>
                  <a:chOff x="381000" y="3288606"/>
                  <a:chExt cx="1524000" cy="1524000"/>
                </a:xfrm>
                <a:grpFill/>
              </p:grpSpPr>
              <p:sp>
                <p:nvSpPr>
                  <p:cNvPr id="80" name="矩形 79"/>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81" name="直接连接符 80"/>
                  <p:cNvCxnSpPr>
                    <a:stCxn id="80" idx="0"/>
                    <a:endCxn id="80"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82" name="直接连接符 81"/>
                  <p:cNvCxnSpPr>
                    <a:stCxn id="80" idx="1"/>
                    <a:endCxn id="80"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83" name="直接连接符 82"/>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84" name="直接连接符 83"/>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66" name="组合 65"/>
                <p:cNvGrpSpPr/>
                <p:nvPr/>
              </p:nvGrpSpPr>
              <p:grpSpPr>
                <a:xfrm>
                  <a:off x="4562357" y="960887"/>
                  <a:ext cx="1069186" cy="1069184"/>
                  <a:chOff x="381000" y="3288606"/>
                  <a:chExt cx="1524000" cy="1524000"/>
                </a:xfrm>
                <a:grpFill/>
              </p:grpSpPr>
              <p:sp>
                <p:nvSpPr>
                  <p:cNvPr id="75" name="矩形 74"/>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76" name="直接连接符 75"/>
                  <p:cNvCxnSpPr>
                    <a:stCxn id="75" idx="0"/>
                    <a:endCxn id="75"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7" name="直接连接符 76"/>
                  <p:cNvCxnSpPr>
                    <a:stCxn id="75" idx="1"/>
                    <a:endCxn id="75"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8" name="直接连接符 77"/>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9" name="直接连接符 78"/>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67" name="组合 66"/>
                <p:cNvGrpSpPr/>
                <p:nvPr/>
              </p:nvGrpSpPr>
              <p:grpSpPr>
                <a:xfrm>
                  <a:off x="5650929" y="960887"/>
                  <a:ext cx="1069186" cy="1069184"/>
                  <a:chOff x="381000" y="3288606"/>
                  <a:chExt cx="1524000" cy="1524000"/>
                </a:xfrm>
                <a:grpFill/>
              </p:grpSpPr>
              <p:sp>
                <p:nvSpPr>
                  <p:cNvPr id="69" name="矩形 68"/>
                  <p:cNvSpPr/>
                  <p:nvPr/>
                </p:nvSpPr>
                <p:spPr bwMode="auto">
                  <a:xfrm>
                    <a:off x="381000" y="3288606"/>
                    <a:ext cx="1524000" cy="1524000"/>
                  </a:xfrm>
                  <a:prstGeom prst="rect">
                    <a:avLst/>
                  </a:prstGeom>
                  <a:grpFill/>
                  <a:ln w="4127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800100" rtl="0" eaLnBrk="1" fontAlgn="base" latinLnBrk="0" hangingPunct="1">
                      <a:lnSpc>
                        <a:spcPct val="100000"/>
                      </a:lnSpc>
                      <a:spcBef>
                        <a:spcPct val="0"/>
                      </a:spcBef>
                      <a:spcAft>
                        <a:spcPct val="0"/>
                      </a:spcAft>
                      <a:buClrTx/>
                      <a:buSzTx/>
                      <a:buFontTx/>
                      <a:buNone/>
                    </a:pPr>
                    <a:endParaRPr kumimoji="0" lang="zh-CN" altLang="en-US" sz="1100" b="1" i="0" u="none" strike="noStrike" cap="none" normalizeH="0" baseline="0">
                      <a:ln>
                        <a:noFill/>
                      </a:ln>
                      <a:solidFill>
                        <a:srgbClr val="C00000"/>
                      </a:solidFill>
                      <a:effectLst/>
                      <a:latin typeface="微软雅黑"/>
                      <a:ea typeface="微软雅黑"/>
                      <a:cs typeface="+mn-ea"/>
                      <a:sym typeface="微软雅黑"/>
                    </a:endParaRPr>
                  </a:p>
                </p:txBody>
              </p:sp>
              <p:cxnSp>
                <p:nvCxnSpPr>
                  <p:cNvPr id="70" name="直接连接符 69"/>
                  <p:cNvCxnSpPr>
                    <a:stCxn id="69" idx="0"/>
                    <a:endCxn id="69" idx="2"/>
                  </p:cNvCxnSpPr>
                  <p:nvPr/>
                </p:nvCxnSpPr>
                <p:spPr bwMode="auto">
                  <a:xfrm flipH="1">
                    <a:off x="1143000" y="3288606"/>
                    <a:ext cx="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2" name="直接连接符 71"/>
                  <p:cNvCxnSpPr>
                    <a:stCxn id="69" idx="1"/>
                    <a:endCxn id="69" idx="3"/>
                  </p:cNvCxnSpPr>
                  <p:nvPr/>
                </p:nvCxnSpPr>
                <p:spPr bwMode="auto">
                  <a:xfrm>
                    <a:off x="381000" y="4050606"/>
                    <a:ext cx="1524000" cy="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3" name="直接连接符 72"/>
                  <p:cNvCxnSpPr/>
                  <p:nvPr/>
                </p:nvCxnSpPr>
                <p:spPr bwMode="auto">
                  <a:xfrm>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 name="直接连接符 73"/>
                  <p:cNvCxnSpPr/>
                  <p:nvPr/>
                </p:nvCxnSpPr>
                <p:spPr bwMode="auto">
                  <a:xfrm flipV="1">
                    <a:off x="381000" y="3288606"/>
                    <a:ext cx="1524000" cy="1524000"/>
                  </a:xfrm>
                  <a:prstGeom prst="line">
                    <a:avLst/>
                  </a:prstGeom>
                  <a:grpFill/>
                  <a:ln w="127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grpSp>
        <p:sp>
          <p:nvSpPr>
            <p:cNvPr id="62" name="文本框 57"/>
            <p:cNvSpPr txBox="1"/>
            <p:nvPr/>
          </p:nvSpPr>
          <p:spPr>
            <a:xfrm>
              <a:off x="3721647" y="1868293"/>
              <a:ext cx="6505031" cy="1107996"/>
            </a:xfrm>
            <a:prstGeom prst="rect">
              <a:avLst/>
            </a:prstGeom>
            <a:noFill/>
            <a:ln>
              <a:noFill/>
            </a:ln>
          </p:spPr>
          <p:txBody>
            <a:bodyPr wrap="square" rtlCol="0">
              <a:spAutoFit/>
            </a:bodyPr>
            <a:lstStyle/>
            <a:p>
              <a:pPr algn="dist"/>
              <a:r>
                <a:rPr lang="zh-CN" altLang="en-US" sz="6600" b="1">
                  <a:latin typeface="微软雅黑"/>
                  <a:ea typeface="微软雅黑"/>
                  <a:sym typeface="微软雅黑"/>
                </a:rPr>
                <a:t>法 制 教 育 宣 传</a:t>
              </a:r>
            </a:p>
          </p:txBody>
        </p:sp>
      </p:grpSp>
      <p:sp>
        <p:nvSpPr>
          <p:cNvPr id="104" name="文本框 67"/>
          <p:cNvSpPr txBox="1"/>
          <p:nvPr/>
        </p:nvSpPr>
        <p:spPr>
          <a:xfrm>
            <a:off x="3015430" y="3201543"/>
            <a:ext cx="6209106" cy="523220"/>
          </a:xfrm>
          <a:prstGeom prst="rect">
            <a:avLst/>
          </a:prstGeom>
          <a:noFill/>
        </p:spPr>
        <p:txBody>
          <a:bodyPr wrap="square" rtlCol="0">
            <a:spAutoFit/>
          </a:bodyPr>
          <a:lstStyle/>
          <a:p>
            <a:pPr algn="dist"/>
            <a:r>
              <a:rPr lang="zh-CN" altLang="en-US" sz="2800" b="1">
                <a:latin typeface="微软雅黑"/>
                <a:ea typeface="微软雅黑"/>
                <a:sym typeface="微软雅黑"/>
              </a:rPr>
              <a:t>未成年法律知识宣传</a:t>
            </a:r>
            <a:r>
              <a:rPr lang="en-US" altLang="zh-CN" sz="2800" b="1">
                <a:latin typeface="微软雅黑"/>
                <a:ea typeface="微软雅黑"/>
                <a:sym typeface="微软雅黑"/>
              </a:rPr>
              <a:t>PPT</a:t>
            </a:r>
            <a:endParaRPr lang="zh-CN" altLang="en-US" sz="2800" b="1">
              <a:latin typeface="微软雅黑"/>
              <a:ea typeface="微软雅黑"/>
              <a:sym typeface="微软雅黑"/>
            </a:endParaRPr>
          </a:p>
        </p:txBody>
      </p:sp>
      <p:pic>
        <p:nvPicPr>
          <p:cNvPr id="105" name="New picture"/>
          <p:cNvPicPr/>
          <p:nvPr/>
        </p:nvPicPr>
        <p:blipFill>
          <a:blip r:embed="rId3"/>
          <a:stretch>
            <a:fillRect/>
          </a:stretch>
        </p:blipFill>
        <p:spPr>
          <a:xfrm>
            <a:off x="11277600" y="11861800"/>
            <a:ext cx="342900" cy="241300"/>
          </a:xfrm>
          <a:prstGeom prst="cube">
            <a:avLst/>
          </a:prstGeom>
        </p:spPr>
      </p:pic>
    </p:spTree>
  </p:cSld>
  <p:clrMapOvr>
    <a:masterClrMapping/>
  </p:clrMapOvr>
  <mc:AlternateContent xmlns:mc="http://schemas.openxmlformats.org/markup-compatibility/2006" xmlns:p14="http://schemas.microsoft.com/office/powerpoint/2010/main">
    <mc:Choice Requires="p14">
      <p:transition p14:dur="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4"/>
                                        </p:tgtEl>
                                        <p:attrNameLst>
                                          <p:attrName>style.visibility</p:attrName>
                                        </p:attrNameLst>
                                      </p:cBhvr>
                                      <p:to>
                                        <p:strVal val="visible"/>
                                      </p:to>
                                    </p:set>
                                    <p:animEffect transition="in" filter="fade">
                                      <p:cBhvr>
                                        <p:cTn id="12" dur="1000"/>
                                        <p:tgtEl>
                                          <p:spTgt spid="104"/>
                                        </p:tgtEl>
                                      </p:cBhvr>
                                    </p:animEffect>
                                    <p:anim calcmode="lin" valueType="num">
                                      <p:cBhvr>
                                        <p:cTn id="13" dur="1000" fill="hold"/>
                                        <p:tgtEl>
                                          <p:spTgt spid="104"/>
                                        </p:tgtEl>
                                        <p:attrNameLst>
                                          <p:attrName>ppt_x</p:attrName>
                                        </p:attrNameLst>
                                      </p:cBhvr>
                                      <p:tavLst>
                                        <p:tav tm="0">
                                          <p:val>
                                            <p:strVal val="#ppt_x"/>
                                          </p:val>
                                        </p:tav>
                                        <p:tav tm="100000">
                                          <p:val>
                                            <p:strVal val="#ppt_x"/>
                                          </p:val>
                                        </p:tav>
                                      </p:tavLst>
                                    </p:anim>
                                    <p:anim calcmode="lin" valueType="num">
                                      <p:cBhvr>
                                        <p:cTn id="14"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30726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3436105" y="1850769"/>
            <a:ext cx="7040880" cy="646331"/>
          </a:xfrm>
          <a:prstGeom prst="rect">
            <a:avLst/>
          </a:prstGeom>
          <a:noFill/>
        </p:spPr>
        <p:txBody>
          <a:bodyPr wrap="square" rtlCol="0">
            <a:spAutoFit/>
          </a:bodyPr>
          <a:lstStyle/>
          <a:p>
            <a:r>
              <a:rPr lang="zh-CN" altLang="en-US" sz="3600" b="1" dirty="0">
                <a:latin typeface="微软雅黑"/>
                <a:ea typeface="微软雅黑"/>
                <a:cs typeface="+mn-ea"/>
                <a:sym typeface="微软雅黑"/>
              </a:rPr>
              <a:t>与未成年人相关的法律有哪些？</a:t>
            </a:r>
          </a:p>
        </p:txBody>
      </p:sp>
      <p:grpSp>
        <p:nvGrpSpPr>
          <p:cNvPr id="4" name="组合 3"/>
          <p:cNvGrpSpPr/>
          <p:nvPr/>
        </p:nvGrpSpPr>
        <p:grpSpPr>
          <a:xfrm>
            <a:off x="2244135" y="1628859"/>
            <a:ext cx="1066531" cy="1066531"/>
            <a:chOff x="2369574" y="1758778"/>
            <a:chExt cx="1066531" cy="1066531"/>
          </a:xfrm>
        </p:grpSpPr>
        <p:sp>
          <p:nvSpPr>
            <p:cNvPr id="3" name="椭圆 2"/>
            <p:cNvSpPr/>
            <p:nvPr/>
          </p:nvSpPr>
          <p:spPr>
            <a:xfrm>
              <a:off x="2369574" y="1758778"/>
              <a:ext cx="1066531" cy="1066531"/>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pic>
          <p:nvPicPr>
            <p:cNvPr id="8" name="图片 7"/>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2487683" y="1876887"/>
              <a:ext cx="830311" cy="830311"/>
            </a:xfrm>
            <a:prstGeom prst="rect">
              <a:avLst/>
            </a:prstGeom>
          </p:spPr>
        </p:pic>
      </p:grpSp>
      <p:sp>
        <p:nvSpPr>
          <p:cNvPr id="12" name="文本框 11"/>
          <p:cNvSpPr txBox="1"/>
          <p:nvPr/>
        </p:nvSpPr>
        <p:spPr>
          <a:xfrm>
            <a:off x="7363886" y="3053581"/>
            <a:ext cx="1556836" cy="499624"/>
          </a:xfrm>
          <a:prstGeom prst="rect">
            <a:avLst/>
          </a:prstGeom>
          <a:noFill/>
        </p:spPr>
        <p:txBody>
          <a:bodyPr wrap="none" rtlCol="0">
            <a:spAutoFit/>
          </a:bodyPr>
          <a:lstStyle/>
          <a:p>
            <a:pPr marL="342900" indent="-342900">
              <a:lnSpc>
                <a:spcPct val="150000"/>
              </a:lnSpc>
              <a:buClr>
                <a:srgbClr val="C00000"/>
              </a:buClr>
              <a:buFont typeface="Wingdings" panose="05000000000000000000" pitchFamily="2" charset="2"/>
              <a:buChar char="u"/>
            </a:pPr>
            <a:r>
              <a:rPr lang="en-US" altLang="zh-CN" sz="2000" b="1">
                <a:solidFill>
                  <a:prstClr val="black"/>
                </a:solidFill>
                <a:latin typeface="微软雅黑"/>
                <a:ea typeface="微软雅黑"/>
                <a:cs typeface="+mn-ea"/>
                <a:sym typeface="微软雅黑"/>
              </a:rPr>
              <a:t>《</a:t>
            </a:r>
            <a:r>
              <a:rPr lang="zh-CN" altLang="en-US" sz="2000" b="1">
                <a:solidFill>
                  <a:prstClr val="black"/>
                </a:solidFill>
                <a:latin typeface="微软雅黑"/>
                <a:ea typeface="微软雅黑"/>
                <a:cs typeface="+mn-ea"/>
                <a:sym typeface="微软雅黑"/>
              </a:rPr>
              <a:t>民法</a:t>
            </a:r>
            <a:r>
              <a:rPr lang="en-US" altLang="zh-CN" sz="2000" b="1">
                <a:latin typeface="微软雅黑"/>
                <a:ea typeface="微软雅黑"/>
                <a:cs typeface="+mn-ea"/>
                <a:sym typeface="微软雅黑"/>
              </a:rPr>
              <a:t>》</a:t>
            </a:r>
            <a:endParaRPr lang="zh-CN" altLang="en-US" sz="2000" b="1">
              <a:latin typeface="微软雅黑"/>
              <a:ea typeface="微软雅黑"/>
              <a:cs typeface="+mn-ea"/>
              <a:sym typeface="微软雅黑"/>
            </a:endParaRPr>
          </a:p>
        </p:txBody>
      </p:sp>
      <p:sp>
        <p:nvSpPr>
          <p:cNvPr id="14" name="文本框 13"/>
          <p:cNvSpPr txBox="1"/>
          <p:nvPr/>
        </p:nvSpPr>
        <p:spPr>
          <a:xfrm>
            <a:off x="7363886" y="3900024"/>
            <a:ext cx="3095719" cy="499624"/>
          </a:xfrm>
          <a:prstGeom prst="rect">
            <a:avLst/>
          </a:prstGeom>
          <a:noFill/>
        </p:spPr>
        <p:txBody>
          <a:bodyPr wrap="square" rtlCol="0">
            <a:spAutoFit/>
          </a:bodyPr>
          <a:lstStyle/>
          <a:p>
            <a:pPr marL="342900" indent="-342900">
              <a:lnSpc>
                <a:spcPct val="150000"/>
              </a:lnSpc>
              <a:buClr>
                <a:srgbClr val="C00000"/>
              </a:buClr>
              <a:buFont typeface="Wingdings" panose="05000000000000000000" pitchFamily="2" charset="2"/>
              <a:buChar char="u"/>
            </a:pPr>
            <a:r>
              <a:rPr lang="en-US" altLang="zh-CN" sz="2000" b="1">
                <a:solidFill>
                  <a:prstClr val="black"/>
                </a:solidFill>
                <a:latin typeface="微软雅黑"/>
                <a:ea typeface="微软雅黑"/>
                <a:cs typeface="+mn-ea"/>
                <a:sym typeface="微软雅黑"/>
              </a:rPr>
              <a:t>《</a:t>
            </a:r>
            <a:r>
              <a:rPr lang="zh-CN" altLang="en-US" sz="2000" b="1">
                <a:solidFill>
                  <a:prstClr val="black"/>
                </a:solidFill>
                <a:latin typeface="微软雅黑"/>
                <a:ea typeface="微软雅黑"/>
                <a:cs typeface="+mn-ea"/>
                <a:sym typeface="微软雅黑"/>
              </a:rPr>
              <a:t>治安管理处罚条例</a:t>
            </a:r>
            <a:r>
              <a:rPr lang="en-US" altLang="zh-CN" sz="2000" b="1">
                <a:latin typeface="微软雅黑"/>
                <a:ea typeface="微软雅黑"/>
                <a:cs typeface="+mn-ea"/>
                <a:sym typeface="微软雅黑"/>
              </a:rPr>
              <a:t>》</a:t>
            </a:r>
            <a:endParaRPr lang="zh-CN" altLang="en-US" sz="2000" b="1">
              <a:latin typeface="微软雅黑"/>
              <a:ea typeface="微软雅黑"/>
              <a:cs typeface="+mn-ea"/>
              <a:sym typeface="微软雅黑"/>
            </a:endParaRPr>
          </a:p>
        </p:txBody>
      </p:sp>
      <p:sp>
        <p:nvSpPr>
          <p:cNvPr id="15" name="文本框 14"/>
          <p:cNvSpPr txBox="1"/>
          <p:nvPr/>
        </p:nvSpPr>
        <p:spPr>
          <a:xfrm>
            <a:off x="7354909" y="4804493"/>
            <a:ext cx="3095719" cy="553998"/>
          </a:xfrm>
          <a:prstGeom prst="rect">
            <a:avLst/>
          </a:prstGeom>
          <a:noFill/>
        </p:spPr>
        <p:txBody>
          <a:bodyPr wrap="none" rtlCol="0">
            <a:spAutoFit/>
          </a:bodyPr>
          <a:lstStyle/>
          <a:p>
            <a:pPr marL="342900" indent="-342900">
              <a:lnSpc>
                <a:spcPct val="150000"/>
              </a:lnSpc>
              <a:buClr>
                <a:srgbClr val="C00000"/>
              </a:buClr>
              <a:buFont typeface="Wingdings" panose="05000000000000000000" pitchFamily="2" charset="2"/>
              <a:buChar char="u"/>
            </a:pPr>
            <a:r>
              <a:rPr lang="en-US" altLang="zh-CN" sz="2000" b="1">
                <a:solidFill>
                  <a:prstClr val="black"/>
                </a:solidFill>
                <a:latin typeface="微软雅黑"/>
                <a:ea typeface="微软雅黑"/>
                <a:cs typeface="+mn-ea"/>
                <a:sym typeface="微软雅黑"/>
              </a:rPr>
              <a:t>《</a:t>
            </a:r>
            <a:r>
              <a:rPr lang="zh-CN" altLang="en-US" sz="2000" b="1">
                <a:solidFill>
                  <a:prstClr val="black"/>
                </a:solidFill>
                <a:latin typeface="微软雅黑"/>
                <a:ea typeface="微软雅黑"/>
                <a:cs typeface="+mn-ea"/>
                <a:sym typeface="微软雅黑"/>
              </a:rPr>
              <a:t>未成人保护法</a:t>
            </a:r>
            <a:r>
              <a:rPr lang="en-US" altLang="zh-CN" sz="2000" b="1">
                <a:solidFill>
                  <a:prstClr val="black"/>
                </a:solidFill>
                <a:latin typeface="微软雅黑"/>
                <a:ea typeface="微软雅黑"/>
                <a:cs typeface="+mn-ea"/>
                <a:sym typeface="微软雅黑"/>
              </a:rPr>
              <a:t>》</a:t>
            </a:r>
            <a:r>
              <a:rPr lang="zh-CN" altLang="en-US" sz="2000" b="1">
                <a:solidFill>
                  <a:prstClr val="black"/>
                </a:solidFill>
                <a:latin typeface="微软雅黑"/>
                <a:ea typeface="微软雅黑"/>
                <a:cs typeface="+mn-ea"/>
                <a:sym typeface="微软雅黑"/>
              </a:rPr>
              <a:t>等等</a:t>
            </a:r>
            <a:endParaRPr lang="zh-CN" altLang="en-US" sz="2000" b="1">
              <a:latin typeface="微软雅黑"/>
              <a:ea typeface="微软雅黑"/>
              <a:cs typeface="+mn-ea"/>
              <a:sym typeface="微软雅黑"/>
            </a:endParaRPr>
          </a:p>
        </p:txBody>
      </p:sp>
      <p:sp>
        <p:nvSpPr>
          <p:cNvPr id="16" name="文本框 15"/>
          <p:cNvSpPr txBox="1"/>
          <p:nvPr/>
        </p:nvSpPr>
        <p:spPr>
          <a:xfrm>
            <a:off x="3434271" y="2827650"/>
            <a:ext cx="2326278" cy="499111"/>
          </a:xfrm>
          <a:prstGeom prst="rect">
            <a:avLst/>
          </a:prstGeom>
          <a:noFill/>
        </p:spPr>
        <p:txBody>
          <a:bodyPr wrap="none" rtlCol="0">
            <a:spAutoFit/>
          </a:bodyPr>
          <a:lstStyle/>
          <a:p>
            <a:pPr marL="342900" indent="-342900">
              <a:lnSpc>
                <a:spcPct val="150000"/>
              </a:lnSpc>
              <a:buClr>
                <a:srgbClr val="C00000"/>
              </a:buClr>
              <a:buFont typeface="Wingdings" panose="05000000000000000000" pitchFamily="2" charset="2"/>
              <a:buChar char="u"/>
            </a:pPr>
            <a:r>
              <a:rPr lang="en-US" altLang="zh-CN" sz="2000" b="1">
                <a:solidFill>
                  <a:prstClr val="black"/>
                </a:solidFill>
                <a:latin typeface="微软雅黑"/>
                <a:ea typeface="微软雅黑"/>
                <a:cs typeface="+mn-ea"/>
                <a:sym typeface="微软雅黑"/>
              </a:rPr>
              <a:t>《</a:t>
            </a:r>
            <a:r>
              <a:rPr lang="zh-CN" altLang="en-US" sz="2000" b="1">
                <a:solidFill>
                  <a:prstClr val="black"/>
                </a:solidFill>
                <a:latin typeface="微软雅黑"/>
                <a:ea typeface="微软雅黑"/>
                <a:cs typeface="+mn-ea"/>
                <a:sym typeface="微软雅黑"/>
              </a:rPr>
              <a:t>义务教育法</a:t>
            </a:r>
            <a:r>
              <a:rPr lang="en-US" altLang="zh-CN" sz="2000" b="1">
                <a:latin typeface="微软雅黑"/>
                <a:ea typeface="微软雅黑"/>
                <a:cs typeface="+mn-ea"/>
                <a:sym typeface="微软雅黑"/>
              </a:rPr>
              <a:t>》</a:t>
            </a:r>
          </a:p>
        </p:txBody>
      </p:sp>
      <p:sp>
        <p:nvSpPr>
          <p:cNvPr id="17" name="文本框 16"/>
          <p:cNvSpPr txBox="1"/>
          <p:nvPr/>
        </p:nvSpPr>
        <p:spPr>
          <a:xfrm>
            <a:off x="3434271" y="3493428"/>
            <a:ext cx="3352200" cy="553998"/>
          </a:xfrm>
          <a:prstGeom prst="rect">
            <a:avLst/>
          </a:prstGeom>
          <a:noFill/>
        </p:spPr>
        <p:txBody>
          <a:bodyPr wrap="none" rtlCol="0">
            <a:spAutoFit/>
          </a:bodyPr>
          <a:lstStyle/>
          <a:p>
            <a:pPr marL="342900" indent="-342900">
              <a:lnSpc>
                <a:spcPct val="150000"/>
              </a:lnSpc>
              <a:buClr>
                <a:srgbClr val="C00000"/>
              </a:buClr>
              <a:buFont typeface="Wingdings" panose="05000000000000000000" pitchFamily="2" charset="2"/>
              <a:buChar char="u"/>
            </a:pPr>
            <a:r>
              <a:rPr lang="en-US" altLang="zh-CN" sz="2000" b="1">
                <a:solidFill>
                  <a:prstClr val="black"/>
                </a:solidFill>
                <a:latin typeface="微软雅黑"/>
                <a:ea typeface="微软雅黑"/>
                <a:cs typeface="+mn-ea"/>
                <a:sym typeface="微软雅黑"/>
              </a:rPr>
              <a:t>《</a:t>
            </a:r>
            <a:r>
              <a:rPr lang="zh-CN" altLang="en-US" sz="2000" b="1">
                <a:solidFill>
                  <a:prstClr val="black"/>
                </a:solidFill>
                <a:latin typeface="微软雅黑"/>
                <a:ea typeface="微软雅黑"/>
                <a:cs typeface="+mn-ea"/>
                <a:sym typeface="微软雅黑"/>
              </a:rPr>
              <a:t>预防未成年人犯罪法</a:t>
            </a:r>
            <a:r>
              <a:rPr lang="en-US" altLang="zh-CN" sz="2000" b="1">
                <a:latin typeface="微软雅黑"/>
                <a:ea typeface="微软雅黑"/>
                <a:cs typeface="+mn-ea"/>
                <a:sym typeface="微软雅黑"/>
              </a:rPr>
              <a:t>》</a:t>
            </a:r>
          </a:p>
        </p:txBody>
      </p:sp>
      <p:sp>
        <p:nvSpPr>
          <p:cNvPr id="20" name="文本框 19"/>
          <p:cNvSpPr txBox="1"/>
          <p:nvPr/>
        </p:nvSpPr>
        <p:spPr>
          <a:xfrm>
            <a:off x="3434271" y="4159206"/>
            <a:ext cx="1813317" cy="499111"/>
          </a:xfrm>
          <a:prstGeom prst="rect">
            <a:avLst/>
          </a:prstGeom>
          <a:noFill/>
        </p:spPr>
        <p:txBody>
          <a:bodyPr wrap="none" rtlCol="0">
            <a:spAutoFit/>
          </a:bodyPr>
          <a:lstStyle/>
          <a:p>
            <a:pPr marL="342900" indent="-342900">
              <a:lnSpc>
                <a:spcPct val="150000"/>
              </a:lnSpc>
              <a:buClr>
                <a:srgbClr val="C00000"/>
              </a:buClr>
              <a:buFont typeface="Wingdings" panose="05000000000000000000" pitchFamily="2" charset="2"/>
              <a:buChar char="u"/>
            </a:pPr>
            <a:r>
              <a:rPr lang="en-US" altLang="zh-CN" sz="2000" b="1">
                <a:solidFill>
                  <a:prstClr val="black"/>
                </a:solidFill>
                <a:latin typeface="微软雅黑"/>
                <a:ea typeface="微软雅黑"/>
                <a:cs typeface="+mn-ea"/>
                <a:sym typeface="微软雅黑"/>
              </a:rPr>
              <a:t>《</a:t>
            </a:r>
            <a:r>
              <a:rPr lang="zh-CN" altLang="en-US" sz="2000" b="1">
                <a:solidFill>
                  <a:prstClr val="black"/>
                </a:solidFill>
                <a:latin typeface="微软雅黑"/>
                <a:ea typeface="微软雅黑"/>
                <a:cs typeface="+mn-ea"/>
                <a:sym typeface="微软雅黑"/>
              </a:rPr>
              <a:t>收养法</a:t>
            </a:r>
            <a:r>
              <a:rPr lang="en-US" altLang="zh-CN" sz="2000" b="1">
                <a:latin typeface="微软雅黑"/>
                <a:ea typeface="微软雅黑"/>
                <a:cs typeface="+mn-ea"/>
                <a:sym typeface="微软雅黑"/>
              </a:rPr>
              <a:t>》</a:t>
            </a:r>
          </a:p>
        </p:txBody>
      </p:sp>
      <p:sp>
        <p:nvSpPr>
          <p:cNvPr id="21" name="文本框 20"/>
          <p:cNvSpPr txBox="1"/>
          <p:nvPr/>
        </p:nvSpPr>
        <p:spPr>
          <a:xfrm>
            <a:off x="3434271" y="4824984"/>
            <a:ext cx="1556836" cy="499624"/>
          </a:xfrm>
          <a:prstGeom prst="rect">
            <a:avLst/>
          </a:prstGeom>
          <a:noFill/>
        </p:spPr>
        <p:txBody>
          <a:bodyPr wrap="none" rtlCol="0">
            <a:spAutoFit/>
          </a:bodyPr>
          <a:lstStyle/>
          <a:p>
            <a:pPr marL="342900" indent="-342900">
              <a:lnSpc>
                <a:spcPct val="150000"/>
              </a:lnSpc>
              <a:buClr>
                <a:srgbClr val="C00000"/>
              </a:buClr>
              <a:buFont typeface="Wingdings" panose="05000000000000000000" pitchFamily="2" charset="2"/>
              <a:buChar char="u"/>
            </a:pPr>
            <a:r>
              <a:rPr lang="en-US" altLang="zh-CN" sz="2000" b="1">
                <a:solidFill>
                  <a:prstClr val="black"/>
                </a:solidFill>
                <a:latin typeface="微软雅黑"/>
                <a:ea typeface="微软雅黑"/>
                <a:cs typeface="+mn-ea"/>
                <a:sym typeface="微软雅黑"/>
              </a:rPr>
              <a:t>《</a:t>
            </a:r>
            <a:r>
              <a:rPr lang="zh-CN" altLang="en-US" sz="2000" b="1">
                <a:solidFill>
                  <a:prstClr val="black"/>
                </a:solidFill>
                <a:latin typeface="微软雅黑"/>
                <a:ea typeface="微软雅黑"/>
                <a:cs typeface="+mn-ea"/>
                <a:sym typeface="微软雅黑"/>
              </a:rPr>
              <a:t>刑法</a:t>
            </a:r>
            <a:r>
              <a:rPr lang="en-US" altLang="zh-CN" sz="2000" b="1">
                <a:solidFill>
                  <a:prstClr val="black"/>
                </a:solidFill>
                <a:latin typeface="微软雅黑"/>
                <a:ea typeface="微软雅黑"/>
                <a:cs typeface="+mn-ea"/>
                <a:sym typeface="微软雅黑"/>
              </a:rPr>
              <a:t>》</a:t>
            </a:r>
            <a:endParaRPr lang="en-US" altLang="zh-CN" sz="2000" b="1">
              <a:latin typeface="微软雅黑"/>
              <a:ea typeface="微软雅黑"/>
              <a:cs typeface="+mn-ea"/>
              <a:sym typeface="微软雅黑"/>
            </a:endParaRPr>
          </a:p>
        </p:txBody>
      </p:sp>
      <p:grpSp>
        <p:nvGrpSpPr>
          <p:cNvPr id="9" name="组合 8"/>
          <p:cNvGrpSpPr/>
          <p:nvPr/>
        </p:nvGrpSpPr>
        <p:grpSpPr>
          <a:xfrm>
            <a:off x="6800197" y="2770287"/>
            <a:ext cx="416215" cy="3030756"/>
            <a:chOff x="1176180" y="1846185"/>
            <a:chExt cx="532837" cy="3879961"/>
          </a:xfrm>
        </p:grpSpPr>
        <p:cxnSp>
          <p:nvCxnSpPr>
            <p:cNvPr id="27" name="MH_Other_1"/>
            <p:cNvCxnSpPr/>
            <p:nvPr>
              <p:custDataLst>
                <p:tags r:id="rId10"/>
              </p:custDataLst>
            </p:nvPr>
          </p:nvCxnSpPr>
          <p:spPr>
            <a:xfrm flipH="1">
              <a:off x="1448362" y="1846185"/>
              <a:ext cx="0" cy="3879961"/>
            </a:xfrm>
            <a:prstGeom prst="line">
              <a:avLst/>
            </a:prstGeom>
            <a:noFill/>
            <a:ln w="12700" cap="flat" cmpd="sng" algn="ctr">
              <a:solidFill>
                <a:srgbClr val="C00000"/>
              </a:solidFill>
              <a:prstDash val="sysDash"/>
              <a:miter lim="800000"/>
            </a:ln>
            <a:effectLst/>
          </p:spPr>
        </p:cxnSp>
        <p:grpSp>
          <p:nvGrpSpPr>
            <p:cNvPr id="28" name="组合 27"/>
            <p:cNvGrpSpPr/>
            <p:nvPr/>
          </p:nvGrpSpPr>
          <p:grpSpPr>
            <a:xfrm>
              <a:off x="1176180" y="2390881"/>
              <a:ext cx="532837" cy="532837"/>
              <a:chOff x="3670701" y="1229917"/>
              <a:chExt cx="493043" cy="493044"/>
            </a:xfrm>
          </p:grpSpPr>
          <p:sp>
            <p:nvSpPr>
              <p:cNvPr id="29" name="MH_Other_3"/>
              <p:cNvSpPr/>
              <p:nvPr>
                <p:custDataLst>
                  <p:tags r:id="rId15"/>
                </p:custDataLst>
              </p:nvPr>
            </p:nvSpPr>
            <p:spPr>
              <a:xfrm>
                <a:off x="3670701" y="1229917"/>
                <a:ext cx="493043" cy="493044"/>
              </a:xfrm>
              <a:prstGeom prst="ellipse">
                <a:avLst/>
              </a:prstGeom>
              <a:solidFill>
                <a:srgbClr val="FFFFFF"/>
              </a:solidFill>
              <a:ln w="12700" cap="flat" cmpd="sng" algn="ctr">
                <a:solidFill>
                  <a:srgbClr val="C0C0C0"/>
                </a:solidFill>
                <a:prstDash val="sysDash"/>
                <a:miter lim="800000"/>
              </a:ln>
              <a:effectLst/>
            </p:spPr>
            <p:txBody>
              <a:bodyPr lIns="0" tIns="0" rIns="0" bIns="0" anchor="ctr">
                <a:normAutofit/>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sp>
            <p:nvSpPr>
              <p:cNvPr id="30" name="MH_Other_4"/>
              <p:cNvSpPr/>
              <p:nvPr>
                <p:custDataLst>
                  <p:tags r:id="rId16"/>
                </p:custDataLst>
              </p:nvPr>
            </p:nvSpPr>
            <p:spPr>
              <a:xfrm>
                <a:off x="3764119" y="1323337"/>
                <a:ext cx="306206" cy="306207"/>
              </a:xfrm>
              <a:prstGeom prst="ellipse">
                <a:avLst/>
              </a:prstGeom>
              <a:solidFill>
                <a:srgbClr val="C00000"/>
              </a:solidFill>
              <a:ln w="12700" cap="flat" cmpd="sng" algn="ctr">
                <a:noFill/>
                <a:prstDash val="solid"/>
                <a:miter lim="800000"/>
              </a:ln>
              <a:effectLst/>
            </p:spPr>
            <p:txBody>
              <a:bodyPr lIns="0" tIns="0" rIns="0" bIns="0" anchor="ctr">
                <a:normAutofit fontScale="92500" lnSpcReduction="20000"/>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grpSp>
        <p:grpSp>
          <p:nvGrpSpPr>
            <p:cNvPr id="31" name="组合 30"/>
            <p:cNvGrpSpPr/>
            <p:nvPr/>
          </p:nvGrpSpPr>
          <p:grpSpPr>
            <a:xfrm>
              <a:off x="1176180" y="3486801"/>
              <a:ext cx="532837" cy="532837"/>
              <a:chOff x="3670701" y="2516970"/>
              <a:chExt cx="493043" cy="493044"/>
            </a:xfrm>
          </p:grpSpPr>
          <p:sp>
            <p:nvSpPr>
              <p:cNvPr id="32" name="MH_Other_5"/>
              <p:cNvSpPr/>
              <p:nvPr>
                <p:custDataLst>
                  <p:tags r:id="rId13"/>
                </p:custDataLst>
              </p:nvPr>
            </p:nvSpPr>
            <p:spPr>
              <a:xfrm>
                <a:off x="3670701" y="2516970"/>
                <a:ext cx="493043" cy="493044"/>
              </a:xfrm>
              <a:prstGeom prst="ellipse">
                <a:avLst/>
              </a:prstGeom>
              <a:solidFill>
                <a:srgbClr val="FFFFFF"/>
              </a:solidFill>
              <a:ln w="12700" cap="flat" cmpd="sng" algn="ctr">
                <a:solidFill>
                  <a:srgbClr val="C0C0C0"/>
                </a:solidFill>
                <a:prstDash val="sysDash"/>
                <a:miter lim="800000"/>
              </a:ln>
              <a:effectLst/>
            </p:spPr>
            <p:txBody>
              <a:bodyPr lIns="0" tIns="0" rIns="0" bIns="0" anchor="ctr">
                <a:normAutofit/>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sp>
            <p:nvSpPr>
              <p:cNvPr id="33" name="MH_Other_6"/>
              <p:cNvSpPr/>
              <p:nvPr>
                <p:custDataLst>
                  <p:tags r:id="rId14"/>
                </p:custDataLst>
              </p:nvPr>
            </p:nvSpPr>
            <p:spPr>
              <a:xfrm>
                <a:off x="3764119" y="2610388"/>
                <a:ext cx="306206" cy="306207"/>
              </a:xfrm>
              <a:prstGeom prst="ellipse">
                <a:avLst/>
              </a:prstGeom>
              <a:solidFill>
                <a:srgbClr val="C00000"/>
              </a:solidFill>
              <a:ln w="12700" cap="flat" cmpd="sng" algn="ctr">
                <a:noFill/>
                <a:prstDash val="solid"/>
                <a:miter lim="800000"/>
              </a:ln>
              <a:effectLst/>
            </p:spPr>
            <p:txBody>
              <a:bodyPr lIns="0" tIns="0" rIns="0" bIns="0" anchor="ctr">
                <a:normAutofit fontScale="92500" lnSpcReduction="20000"/>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grpSp>
        <p:grpSp>
          <p:nvGrpSpPr>
            <p:cNvPr id="34" name="组合 33"/>
            <p:cNvGrpSpPr/>
            <p:nvPr/>
          </p:nvGrpSpPr>
          <p:grpSpPr>
            <a:xfrm>
              <a:off x="1176180" y="4582723"/>
              <a:ext cx="532837" cy="532837"/>
              <a:chOff x="3670701" y="3689080"/>
              <a:chExt cx="493043" cy="493044"/>
            </a:xfrm>
          </p:grpSpPr>
          <p:sp>
            <p:nvSpPr>
              <p:cNvPr id="35" name="MH_Other_7"/>
              <p:cNvSpPr/>
              <p:nvPr>
                <p:custDataLst>
                  <p:tags r:id="rId11"/>
                </p:custDataLst>
              </p:nvPr>
            </p:nvSpPr>
            <p:spPr>
              <a:xfrm>
                <a:off x="3670701" y="3689080"/>
                <a:ext cx="493043" cy="493044"/>
              </a:xfrm>
              <a:prstGeom prst="ellipse">
                <a:avLst/>
              </a:prstGeom>
              <a:solidFill>
                <a:srgbClr val="FFFFFF"/>
              </a:solidFill>
              <a:ln w="12700" cap="flat" cmpd="sng" algn="ctr">
                <a:solidFill>
                  <a:srgbClr val="C0C0C0"/>
                </a:solidFill>
                <a:prstDash val="sysDash"/>
                <a:miter lim="800000"/>
              </a:ln>
              <a:effectLst/>
            </p:spPr>
            <p:txBody>
              <a:bodyPr lIns="0" tIns="0" rIns="0" bIns="0" anchor="ctr">
                <a:normAutofit/>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sp>
            <p:nvSpPr>
              <p:cNvPr id="36" name="MH_Other_8"/>
              <p:cNvSpPr/>
              <p:nvPr>
                <p:custDataLst>
                  <p:tags r:id="rId12"/>
                </p:custDataLst>
              </p:nvPr>
            </p:nvSpPr>
            <p:spPr>
              <a:xfrm>
                <a:off x="3764119" y="3782498"/>
                <a:ext cx="306206" cy="306207"/>
              </a:xfrm>
              <a:prstGeom prst="ellipse">
                <a:avLst/>
              </a:prstGeom>
              <a:solidFill>
                <a:srgbClr val="C00000"/>
              </a:solidFill>
              <a:ln w="12700" cap="flat" cmpd="sng" algn="ctr">
                <a:noFill/>
                <a:prstDash val="solid"/>
                <a:miter lim="800000"/>
              </a:ln>
              <a:effectLst/>
            </p:spPr>
            <p:txBody>
              <a:bodyPr lIns="0" tIns="0" rIns="0" bIns="0" anchor="ctr">
                <a:normAutofit fontScale="92500" lnSpcReduction="20000"/>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grpSp>
      </p:grpSp>
      <p:grpSp>
        <p:nvGrpSpPr>
          <p:cNvPr id="10" name="组合 9"/>
          <p:cNvGrpSpPr/>
          <p:nvPr/>
        </p:nvGrpSpPr>
        <p:grpSpPr>
          <a:xfrm>
            <a:off x="3008525" y="2770287"/>
            <a:ext cx="416215" cy="3030756"/>
            <a:chOff x="3008525" y="2770287"/>
            <a:chExt cx="416215" cy="3030756"/>
          </a:xfrm>
        </p:grpSpPr>
        <p:cxnSp>
          <p:nvCxnSpPr>
            <p:cNvPr id="38" name="MH_Other_1"/>
            <p:cNvCxnSpPr/>
            <p:nvPr>
              <p:custDataLst>
                <p:tags r:id="rId1"/>
              </p:custDataLst>
            </p:nvPr>
          </p:nvCxnSpPr>
          <p:spPr>
            <a:xfrm flipH="1">
              <a:off x="3221135" y="2770287"/>
              <a:ext cx="0" cy="3030756"/>
            </a:xfrm>
            <a:prstGeom prst="line">
              <a:avLst/>
            </a:prstGeom>
            <a:noFill/>
            <a:ln w="12700" cap="flat" cmpd="sng" algn="ctr">
              <a:solidFill>
                <a:srgbClr val="C00000"/>
              </a:solidFill>
              <a:prstDash val="sysDash"/>
              <a:miter lim="800000"/>
            </a:ln>
            <a:effectLst/>
          </p:spPr>
        </p:cxnSp>
        <p:grpSp>
          <p:nvGrpSpPr>
            <p:cNvPr id="39" name="组合 38"/>
            <p:cNvGrpSpPr/>
            <p:nvPr/>
          </p:nvGrpSpPr>
          <p:grpSpPr>
            <a:xfrm>
              <a:off x="3008525" y="3562669"/>
              <a:ext cx="416215" cy="416215"/>
              <a:chOff x="3670701" y="1229917"/>
              <a:chExt cx="493043" cy="493044"/>
            </a:xfrm>
          </p:grpSpPr>
          <p:sp>
            <p:nvSpPr>
              <p:cNvPr id="46" name="MH_Other_3"/>
              <p:cNvSpPr/>
              <p:nvPr>
                <p:custDataLst>
                  <p:tags r:id="rId8"/>
                </p:custDataLst>
              </p:nvPr>
            </p:nvSpPr>
            <p:spPr>
              <a:xfrm>
                <a:off x="3670701" y="1229917"/>
                <a:ext cx="493043" cy="493044"/>
              </a:xfrm>
              <a:prstGeom prst="ellipse">
                <a:avLst/>
              </a:prstGeom>
              <a:solidFill>
                <a:srgbClr val="FFFFFF"/>
              </a:solidFill>
              <a:ln w="12700" cap="flat" cmpd="sng" algn="ctr">
                <a:solidFill>
                  <a:srgbClr val="C0C0C0"/>
                </a:solidFill>
                <a:prstDash val="sysDash"/>
                <a:miter lim="800000"/>
              </a:ln>
              <a:effectLst/>
            </p:spPr>
            <p:txBody>
              <a:bodyPr lIns="0" tIns="0" rIns="0" bIns="0" anchor="ctr">
                <a:normAutofit/>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sp>
            <p:nvSpPr>
              <p:cNvPr id="47" name="MH_Other_4"/>
              <p:cNvSpPr/>
              <p:nvPr>
                <p:custDataLst>
                  <p:tags r:id="rId9"/>
                </p:custDataLst>
              </p:nvPr>
            </p:nvSpPr>
            <p:spPr>
              <a:xfrm>
                <a:off x="3764119" y="1323337"/>
                <a:ext cx="306206" cy="306207"/>
              </a:xfrm>
              <a:prstGeom prst="ellipse">
                <a:avLst/>
              </a:prstGeom>
              <a:solidFill>
                <a:srgbClr val="C00000"/>
              </a:solidFill>
              <a:ln w="12700" cap="flat" cmpd="sng" algn="ctr">
                <a:noFill/>
                <a:prstDash val="solid"/>
                <a:miter lim="800000"/>
              </a:ln>
              <a:effectLst/>
            </p:spPr>
            <p:txBody>
              <a:bodyPr lIns="0" tIns="0" rIns="0" bIns="0" anchor="ctr">
                <a:normAutofit fontScale="92500" lnSpcReduction="20000"/>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grpSp>
        <p:grpSp>
          <p:nvGrpSpPr>
            <p:cNvPr id="40" name="组合 39"/>
            <p:cNvGrpSpPr/>
            <p:nvPr/>
          </p:nvGrpSpPr>
          <p:grpSpPr>
            <a:xfrm>
              <a:off x="3008525" y="4235275"/>
              <a:ext cx="416215" cy="416215"/>
              <a:chOff x="3670701" y="2516970"/>
              <a:chExt cx="493043" cy="493044"/>
            </a:xfrm>
          </p:grpSpPr>
          <p:sp>
            <p:nvSpPr>
              <p:cNvPr id="44" name="MH_Other_5"/>
              <p:cNvSpPr/>
              <p:nvPr>
                <p:custDataLst>
                  <p:tags r:id="rId6"/>
                </p:custDataLst>
              </p:nvPr>
            </p:nvSpPr>
            <p:spPr>
              <a:xfrm>
                <a:off x="3670701" y="2516970"/>
                <a:ext cx="493043" cy="493044"/>
              </a:xfrm>
              <a:prstGeom prst="ellipse">
                <a:avLst/>
              </a:prstGeom>
              <a:solidFill>
                <a:srgbClr val="FFFFFF"/>
              </a:solidFill>
              <a:ln w="12700" cap="flat" cmpd="sng" algn="ctr">
                <a:solidFill>
                  <a:srgbClr val="C0C0C0"/>
                </a:solidFill>
                <a:prstDash val="sysDash"/>
                <a:miter lim="800000"/>
              </a:ln>
              <a:effectLst/>
            </p:spPr>
            <p:txBody>
              <a:bodyPr lIns="0" tIns="0" rIns="0" bIns="0" anchor="ctr">
                <a:normAutofit/>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sp>
            <p:nvSpPr>
              <p:cNvPr id="45" name="MH_Other_6"/>
              <p:cNvSpPr/>
              <p:nvPr>
                <p:custDataLst>
                  <p:tags r:id="rId7"/>
                </p:custDataLst>
              </p:nvPr>
            </p:nvSpPr>
            <p:spPr>
              <a:xfrm>
                <a:off x="3764119" y="2610388"/>
                <a:ext cx="306206" cy="306207"/>
              </a:xfrm>
              <a:prstGeom prst="ellipse">
                <a:avLst/>
              </a:prstGeom>
              <a:solidFill>
                <a:srgbClr val="C00000"/>
              </a:solidFill>
              <a:ln w="12700" cap="flat" cmpd="sng" algn="ctr">
                <a:noFill/>
                <a:prstDash val="solid"/>
                <a:miter lim="800000"/>
              </a:ln>
              <a:effectLst/>
            </p:spPr>
            <p:txBody>
              <a:bodyPr lIns="0" tIns="0" rIns="0" bIns="0" anchor="ctr">
                <a:normAutofit fontScale="92500" lnSpcReduction="20000"/>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grpSp>
        <p:grpSp>
          <p:nvGrpSpPr>
            <p:cNvPr id="41" name="组合 40"/>
            <p:cNvGrpSpPr/>
            <p:nvPr/>
          </p:nvGrpSpPr>
          <p:grpSpPr>
            <a:xfrm>
              <a:off x="3008525" y="4907880"/>
              <a:ext cx="416215" cy="416215"/>
              <a:chOff x="3670701" y="3689080"/>
              <a:chExt cx="493043" cy="493044"/>
            </a:xfrm>
          </p:grpSpPr>
          <p:sp>
            <p:nvSpPr>
              <p:cNvPr id="42" name="MH_Other_7"/>
              <p:cNvSpPr/>
              <p:nvPr>
                <p:custDataLst>
                  <p:tags r:id="rId4"/>
                </p:custDataLst>
              </p:nvPr>
            </p:nvSpPr>
            <p:spPr>
              <a:xfrm>
                <a:off x="3670701" y="3689080"/>
                <a:ext cx="493043" cy="493044"/>
              </a:xfrm>
              <a:prstGeom prst="ellipse">
                <a:avLst/>
              </a:prstGeom>
              <a:solidFill>
                <a:srgbClr val="FFFFFF"/>
              </a:solidFill>
              <a:ln w="12700" cap="flat" cmpd="sng" algn="ctr">
                <a:solidFill>
                  <a:srgbClr val="C0C0C0"/>
                </a:solidFill>
                <a:prstDash val="sysDash"/>
                <a:miter lim="800000"/>
              </a:ln>
              <a:effectLst/>
            </p:spPr>
            <p:txBody>
              <a:bodyPr lIns="0" tIns="0" rIns="0" bIns="0" anchor="ctr">
                <a:normAutofit/>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sp>
            <p:nvSpPr>
              <p:cNvPr id="43" name="MH_Other_8"/>
              <p:cNvSpPr/>
              <p:nvPr>
                <p:custDataLst>
                  <p:tags r:id="rId5"/>
                </p:custDataLst>
              </p:nvPr>
            </p:nvSpPr>
            <p:spPr>
              <a:xfrm>
                <a:off x="3764119" y="3782498"/>
                <a:ext cx="306206" cy="306207"/>
              </a:xfrm>
              <a:prstGeom prst="ellipse">
                <a:avLst/>
              </a:prstGeom>
              <a:solidFill>
                <a:srgbClr val="C00000"/>
              </a:solidFill>
              <a:ln w="12700" cap="flat" cmpd="sng" algn="ctr">
                <a:noFill/>
                <a:prstDash val="solid"/>
                <a:miter lim="800000"/>
              </a:ln>
              <a:effectLst/>
            </p:spPr>
            <p:txBody>
              <a:bodyPr lIns="0" tIns="0" rIns="0" bIns="0" anchor="ctr">
                <a:normAutofit fontScale="92500" lnSpcReduction="20000"/>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grpSp>
        <p:grpSp>
          <p:nvGrpSpPr>
            <p:cNvPr id="48" name="组合 47"/>
            <p:cNvGrpSpPr/>
            <p:nvPr/>
          </p:nvGrpSpPr>
          <p:grpSpPr>
            <a:xfrm>
              <a:off x="3008525" y="2890063"/>
              <a:ext cx="416215" cy="416215"/>
              <a:chOff x="3670701" y="1229917"/>
              <a:chExt cx="493043" cy="493044"/>
            </a:xfrm>
          </p:grpSpPr>
          <p:sp>
            <p:nvSpPr>
              <p:cNvPr id="49" name="MH_Other_3"/>
              <p:cNvSpPr/>
              <p:nvPr>
                <p:custDataLst>
                  <p:tags r:id="rId2"/>
                </p:custDataLst>
              </p:nvPr>
            </p:nvSpPr>
            <p:spPr>
              <a:xfrm>
                <a:off x="3670701" y="1229917"/>
                <a:ext cx="493043" cy="493044"/>
              </a:xfrm>
              <a:prstGeom prst="ellipse">
                <a:avLst/>
              </a:prstGeom>
              <a:solidFill>
                <a:srgbClr val="FFFFFF"/>
              </a:solidFill>
              <a:ln w="12700" cap="flat" cmpd="sng" algn="ctr">
                <a:solidFill>
                  <a:srgbClr val="C0C0C0"/>
                </a:solidFill>
                <a:prstDash val="sysDash"/>
                <a:miter lim="800000"/>
              </a:ln>
              <a:effectLst/>
            </p:spPr>
            <p:txBody>
              <a:bodyPr lIns="0" tIns="0" rIns="0" bIns="0" anchor="ctr">
                <a:normAutofit/>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sp>
            <p:nvSpPr>
              <p:cNvPr id="50" name="MH_Other_4"/>
              <p:cNvSpPr/>
              <p:nvPr>
                <p:custDataLst>
                  <p:tags r:id="rId3"/>
                </p:custDataLst>
              </p:nvPr>
            </p:nvSpPr>
            <p:spPr>
              <a:xfrm>
                <a:off x="3764119" y="1323337"/>
                <a:ext cx="306206" cy="306207"/>
              </a:xfrm>
              <a:prstGeom prst="ellipse">
                <a:avLst/>
              </a:prstGeom>
              <a:solidFill>
                <a:srgbClr val="C00000"/>
              </a:solidFill>
              <a:ln w="12700" cap="flat" cmpd="sng" algn="ctr">
                <a:noFill/>
                <a:prstDash val="solid"/>
                <a:miter lim="800000"/>
              </a:ln>
              <a:effectLst/>
            </p:spPr>
            <p:txBody>
              <a:bodyPr lIns="0" tIns="0" rIns="0" bIns="0" anchor="ctr">
                <a:normAutofit fontScale="92500" lnSpcReduction="20000"/>
              </a:bodyPr>
              <a:lstStyle/>
              <a:p>
                <a:pPr defTabSz="950595" fontAlgn="auto">
                  <a:spcBef>
                    <a:spcPct val="0"/>
                  </a:spcBef>
                  <a:spcAft>
                    <a:spcPct val="0"/>
                  </a:spcAft>
                  <a:defRPr/>
                </a:pPr>
                <a:endParaRPr lang="zh-CN" altLang="en-US" sz="1560" b="0" kern="0">
                  <a:solidFill>
                    <a:prstClr val="white"/>
                  </a:solidFill>
                  <a:latin typeface="微软雅黑"/>
                  <a:ea typeface="微软雅黑"/>
                  <a:sym typeface="微软雅黑"/>
                </a:endParaRPr>
              </a:p>
            </p:txBody>
          </p:sp>
        </p:grpSp>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down)">
                                      <p:cBhvr>
                                        <p:cTn id="21" dur="500"/>
                                        <p:tgtEl>
                                          <p:spTgt spid="10"/>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fill="hold"/>
                                        <p:tgtEl>
                                          <p:spTgt spid="16"/>
                                        </p:tgtEl>
                                        <p:attrNameLst>
                                          <p:attrName>ppt_x</p:attrName>
                                        </p:attrNameLst>
                                      </p:cBhvr>
                                      <p:tavLst>
                                        <p:tav tm="0">
                                          <p:val>
                                            <p:strVal val="#ppt_x"/>
                                          </p:val>
                                        </p:tav>
                                        <p:tav tm="100000">
                                          <p:val>
                                            <p:strVal val="#ppt_x"/>
                                          </p:val>
                                        </p:tav>
                                      </p:tavLst>
                                    </p:anim>
                                    <p:anim calcmode="lin" valueType="num">
                                      <p:cBhvr additive="base">
                                        <p:cTn id="27" dur="500" fill="hold"/>
                                        <p:tgtEl>
                                          <p:spTgt spid="1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additive="base">
                                        <p:cTn id="34" dur="500" fill="hold"/>
                                        <p:tgtEl>
                                          <p:spTgt spid="20"/>
                                        </p:tgtEl>
                                        <p:attrNameLst>
                                          <p:attrName>ppt_x</p:attrName>
                                        </p:attrNameLst>
                                      </p:cBhvr>
                                      <p:tavLst>
                                        <p:tav tm="0">
                                          <p:val>
                                            <p:strVal val="#ppt_x"/>
                                          </p:val>
                                        </p:tav>
                                        <p:tav tm="100000">
                                          <p:val>
                                            <p:strVal val="#ppt_x"/>
                                          </p:val>
                                        </p:tav>
                                      </p:tavLst>
                                    </p:anim>
                                    <p:anim calcmode="lin" valueType="num">
                                      <p:cBhvr additive="base">
                                        <p:cTn id="35" dur="500" fill="hold"/>
                                        <p:tgtEl>
                                          <p:spTgt spid="20"/>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afterGroup">
                            <p:stCondLst>
                              <p:cond delay="0"/>
                            </p:stCondLst>
                            <p:childTnLst>
                              <p:par>
                                <p:cTn id="42" presetID="22" presetClass="entr" presetSubtype="4" fill="hold"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wipe(down)">
                                      <p:cBhvr>
                                        <p:cTn id="44" dur="500"/>
                                        <p:tgtEl>
                                          <p:spTgt spid="9"/>
                                        </p:tgtEl>
                                      </p:cBhvr>
                                    </p:animEffect>
                                  </p:childTnLst>
                                </p:cTn>
                              </p:par>
                            </p:childTnLst>
                          </p:cTn>
                        </p:par>
                      </p:childTnLst>
                    </p:cTn>
                  </p:par>
                  <p:par>
                    <p:cTn id="45" fill="hold" nodeType="clickPar">
                      <p:stCondLst>
                        <p:cond delay="indefinite"/>
                      </p:stCondLst>
                      <p:childTnLst>
                        <p:par>
                          <p:cTn id="46" fill="hold" nodeType="after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ppt_x"/>
                                          </p:val>
                                        </p:tav>
                                        <p:tav tm="100000">
                                          <p:val>
                                            <p:strVal val="#ppt_x"/>
                                          </p:val>
                                        </p:tav>
                                      </p:tavLst>
                                    </p:anim>
                                    <p:anim calcmode="lin" valueType="num">
                                      <p:cBhvr additive="base">
                                        <p:cTn id="54" dur="500" fill="hold"/>
                                        <p:tgtEl>
                                          <p:spTgt spid="1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 grpId="0"/>
      <p:bldP spid="14" grpId="0"/>
      <p:bldP spid="15" grpId="0"/>
      <p:bldP spid="16" grpId="0"/>
      <p:bldP spid="17"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8"/>
          <p:cNvSpPr/>
          <p:nvPr/>
        </p:nvSpPr>
        <p:spPr>
          <a:xfrm>
            <a:off x="4033123" y="2427158"/>
            <a:ext cx="3894454" cy="2069738"/>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文本框 6"/>
          <p:cNvSpPr txBox="1"/>
          <p:nvPr/>
        </p:nvSpPr>
        <p:spPr>
          <a:xfrm>
            <a:off x="4042819" y="1369945"/>
            <a:ext cx="3142537" cy="584775"/>
          </a:xfrm>
          <a:prstGeom prst="rect">
            <a:avLst/>
          </a:prstGeom>
          <a:solidFill>
            <a:srgbClr val="C00000"/>
          </a:solidFill>
        </p:spPr>
        <p:txBody>
          <a:bodyPr wrap="square" rtlCol="0">
            <a:spAutoFit/>
          </a:bodyPr>
          <a:lstStyle/>
          <a:p>
            <a:pPr algn="ctr"/>
            <a:r>
              <a:rPr lang="zh-CN" altLang="en-US" sz="3200" b="1">
                <a:solidFill>
                  <a:schemeClr val="bg1"/>
                </a:solidFill>
                <a:latin typeface="微软雅黑"/>
                <a:ea typeface="微软雅黑"/>
                <a:cs typeface="+mn-ea"/>
                <a:sym typeface="微软雅黑"/>
              </a:rPr>
              <a:t>大家谈一谈：</a:t>
            </a:r>
          </a:p>
        </p:txBody>
      </p:sp>
      <p:sp>
        <p:nvSpPr>
          <p:cNvPr id="8" name="文本框 7"/>
          <p:cNvSpPr txBox="1"/>
          <p:nvPr/>
        </p:nvSpPr>
        <p:spPr>
          <a:xfrm>
            <a:off x="4339151" y="2387731"/>
            <a:ext cx="3282399" cy="1855444"/>
          </a:xfrm>
          <a:prstGeom prst="rect">
            <a:avLst/>
          </a:prstGeom>
          <a:noFill/>
        </p:spPr>
        <p:txBody>
          <a:bodyPr wrap="square" rtlCol="0">
            <a:spAutoFit/>
          </a:bodyPr>
          <a:lstStyle>
            <a:defPPr>
              <a:defRPr lang="zh-CN"/>
            </a:defPPr>
            <a:lvl1pPr>
              <a:lnSpc>
                <a:spcPct val="200000"/>
              </a:lnSpc>
              <a:spcBef>
                <a:spcPct val="0"/>
              </a:spcBef>
              <a:buNone/>
              <a:defRPr sz="2400">
                <a:latin typeface="思源黑体 CN Medium" panose="020B0600000000000000" pitchFamily="34" charset="-122"/>
                <a:ea typeface="思源黑体 CN Medium" panose="020B0600000000000000" pitchFamily="34" charset="-122"/>
              </a:defRPr>
            </a:lvl1pPr>
          </a:lstStyle>
          <a:p>
            <a:r>
              <a:rPr lang="zh-CN" altLang="en-US" b="1" dirty="0">
                <a:latin typeface="微软雅黑"/>
                <a:ea typeface="微软雅黑"/>
                <a:cs typeface="+mn-ea"/>
                <a:sym typeface="微软雅黑"/>
              </a:rPr>
              <a:t>问题</a:t>
            </a:r>
            <a:r>
              <a:rPr lang="en-US" altLang="zh-CN" b="1" dirty="0">
                <a:latin typeface="微软雅黑"/>
                <a:ea typeface="微软雅黑"/>
                <a:cs typeface="+mn-ea"/>
                <a:sym typeface="微软雅黑"/>
              </a:rPr>
              <a:t>1.</a:t>
            </a:r>
          </a:p>
          <a:p>
            <a:r>
              <a:rPr lang="zh-CN" altLang="en-US" sz="1800" dirty="0">
                <a:latin typeface="微软雅黑"/>
                <a:ea typeface="微软雅黑"/>
                <a:cs typeface="+mn-ea"/>
                <a:sym typeface="微软雅黑"/>
              </a:rPr>
              <a:t>哪些行为属于不良行为？自己有没有不良行为？</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7621550" y="2694910"/>
            <a:ext cx="3883741" cy="4365736"/>
          </a:xfrm>
          <a:prstGeom prst="rect">
            <a:avLst/>
          </a:prstGeom>
        </p:spPr>
      </p:pic>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heel(1)">
                                      <p:cBhvr>
                                        <p:cTn id="14" dur="2000"/>
                                        <p:tgtEl>
                                          <p:spTgt spid="9"/>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872869" y="2116994"/>
            <a:ext cx="7254119" cy="400110"/>
          </a:xfrm>
          <a:prstGeom prst="rect">
            <a:avLst/>
          </a:prstGeom>
          <a:noFill/>
        </p:spPr>
        <p:txBody>
          <a:bodyPr wrap="square" rtlCol="0">
            <a:spAutoFit/>
          </a:bodyPr>
          <a:lstStyle/>
          <a:p>
            <a:pPr>
              <a:spcBef>
                <a:spcPct val="0"/>
              </a:spcBef>
              <a:buNone/>
            </a:pPr>
            <a:r>
              <a:rPr lang="zh-CN" altLang="en-US" sz="2000" b="1" dirty="0">
                <a:latin typeface="微软雅黑"/>
                <a:ea typeface="微软雅黑"/>
                <a:cs typeface="+mn-ea"/>
                <a:sym typeface="微软雅黑"/>
              </a:rPr>
              <a:t>是指严重危害社会，尚不够刑事处罚的违法行为：</a:t>
            </a:r>
            <a:endParaRPr lang="zh-CN" altLang="en-US" sz="1600" b="1" dirty="0">
              <a:latin typeface="微软雅黑"/>
              <a:ea typeface="微软雅黑"/>
              <a:cs typeface="+mn-ea"/>
              <a:sym typeface="微软雅黑"/>
            </a:endParaRPr>
          </a:p>
        </p:txBody>
      </p:sp>
      <p:grpSp>
        <p:nvGrpSpPr>
          <p:cNvPr id="2" name="组合 1"/>
          <p:cNvGrpSpPr/>
          <p:nvPr/>
        </p:nvGrpSpPr>
        <p:grpSpPr>
          <a:xfrm>
            <a:off x="1950444" y="1085791"/>
            <a:ext cx="4145556" cy="1038071"/>
            <a:chOff x="1497758" y="1085791"/>
            <a:chExt cx="4145556" cy="1038071"/>
          </a:xfrm>
        </p:grpSpPr>
        <p:sp>
          <p:nvSpPr>
            <p:cNvPr id="5" name="文本框 4"/>
            <p:cNvSpPr txBox="1"/>
            <p:nvPr/>
          </p:nvSpPr>
          <p:spPr>
            <a:xfrm>
              <a:off x="2535829" y="1370607"/>
              <a:ext cx="3107485" cy="523220"/>
            </a:xfrm>
            <a:prstGeom prst="rect">
              <a:avLst/>
            </a:prstGeom>
            <a:solidFill>
              <a:srgbClr val="C00000"/>
            </a:solidFill>
          </p:spPr>
          <p:txBody>
            <a:bodyPr wrap="square" rtlCol="0">
              <a:spAutoFit/>
            </a:bodyPr>
            <a:lstStyle/>
            <a:p>
              <a:pPr algn="ctr"/>
              <a:r>
                <a:rPr lang="zh-CN" altLang="en-US" sz="2800" b="1" dirty="0">
                  <a:solidFill>
                    <a:schemeClr val="bg1"/>
                  </a:solidFill>
                  <a:latin typeface="微软雅黑"/>
                  <a:ea typeface="微软雅黑"/>
                  <a:cs typeface="+mn-ea"/>
                  <a:sym typeface="微软雅黑"/>
                </a:rPr>
                <a:t>严重不良行为</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
        <p:nvSpPr>
          <p:cNvPr id="9" name="文本框 8"/>
          <p:cNvSpPr txBox="1"/>
          <p:nvPr/>
        </p:nvSpPr>
        <p:spPr>
          <a:xfrm>
            <a:off x="2781099" y="3064989"/>
            <a:ext cx="2219427" cy="584775"/>
          </a:xfrm>
          <a:prstGeom prst="rect">
            <a:avLst/>
          </a:prstGeom>
          <a:noFill/>
        </p:spPr>
        <p:txBody>
          <a:bodyPr wrap="square" rtlCol="0">
            <a:spAutoFit/>
          </a:bodyPr>
          <a:lstStyle/>
          <a:p>
            <a:pPr marL="285750" indent="-285750">
              <a:buFont typeface="Arial" panose="020B0604020202020204" pitchFamily="34" charset="0"/>
              <a:buChar char="•"/>
            </a:pPr>
            <a:r>
              <a:rPr lang="zh-CN" altLang="en-US" sz="1600" dirty="0">
                <a:solidFill>
                  <a:prstClr val="black"/>
                </a:solidFill>
                <a:latin typeface="微软雅黑"/>
                <a:ea typeface="微软雅黑"/>
                <a:cs typeface="+mn-ea"/>
                <a:sym typeface="微软雅黑"/>
              </a:rPr>
              <a:t>纠集他人结伙滋事，扰乱治安；</a:t>
            </a:r>
            <a:endParaRPr lang="zh-CN" altLang="en-US" sz="1600" dirty="0">
              <a:latin typeface="微软雅黑"/>
              <a:ea typeface="微软雅黑"/>
              <a:cs typeface="+mn-ea"/>
              <a:sym typeface="微软雅黑"/>
            </a:endParaRPr>
          </a:p>
        </p:txBody>
      </p:sp>
      <p:sp>
        <p:nvSpPr>
          <p:cNvPr id="10" name="文本框 9"/>
          <p:cNvSpPr txBox="1"/>
          <p:nvPr/>
        </p:nvSpPr>
        <p:spPr>
          <a:xfrm>
            <a:off x="7191569" y="2791803"/>
            <a:ext cx="2935419" cy="338554"/>
          </a:xfrm>
          <a:prstGeom prst="rect">
            <a:avLst/>
          </a:prstGeom>
          <a:noFill/>
        </p:spPr>
        <p:txBody>
          <a:bodyPr wrap="none" rtlCol="0">
            <a:spAutoFit/>
          </a:bodyPr>
          <a:lstStyle/>
          <a:p>
            <a:pPr marL="285750" indent="-285750">
              <a:buFont typeface="Arial" panose="020B0604020202020204" pitchFamily="34" charset="0"/>
              <a:buChar char="•"/>
            </a:pPr>
            <a:r>
              <a:rPr lang="zh-CN" altLang="en-US" sz="1600" dirty="0">
                <a:solidFill>
                  <a:prstClr val="black"/>
                </a:solidFill>
                <a:latin typeface="微软雅黑"/>
                <a:ea typeface="微软雅黑"/>
                <a:cs typeface="+mn-ea"/>
                <a:sym typeface="微软雅黑"/>
              </a:rPr>
              <a:t>携带自制刀具，屡教不改；</a:t>
            </a:r>
            <a:endParaRPr lang="zh-CN" altLang="en-US" sz="1600" dirty="0">
              <a:latin typeface="微软雅黑"/>
              <a:ea typeface="微软雅黑"/>
              <a:cs typeface="+mn-ea"/>
              <a:sym typeface="微软雅黑"/>
            </a:endParaRPr>
          </a:p>
        </p:txBody>
      </p:sp>
      <p:sp>
        <p:nvSpPr>
          <p:cNvPr id="14" name="文本框 13"/>
          <p:cNvSpPr txBox="1"/>
          <p:nvPr/>
        </p:nvSpPr>
        <p:spPr>
          <a:xfrm>
            <a:off x="2581781" y="4043006"/>
            <a:ext cx="2338634" cy="584775"/>
          </a:xfrm>
          <a:prstGeom prst="rect">
            <a:avLst/>
          </a:prstGeom>
          <a:noFill/>
        </p:spPr>
        <p:txBody>
          <a:bodyPr wrap="square" rtlCol="0">
            <a:spAutoFit/>
          </a:bodyPr>
          <a:lstStyle/>
          <a:p>
            <a:pPr marL="285750" indent="-285750">
              <a:buFont typeface="Arial" panose="020B0604020202020204" pitchFamily="34" charset="0"/>
              <a:buChar char="•"/>
            </a:pPr>
            <a:r>
              <a:rPr lang="zh-CN" altLang="en-US" sz="1600" dirty="0">
                <a:solidFill>
                  <a:prstClr val="black"/>
                </a:solidFill>
                <a:latin typeface="微软雅黑"/>
                <a:ea typeface="微软雅黑"/>
                <a:cs typeface="+mn-ea"/>
                <a:sym typeface="微软雅黑"/>
              </a:rPr>
              <a:t>多次拦截殴打他人或者强行索要他人财物；</a:t>
            </a:r>
            <a:endParaRPr lang="zh-CN" altLang="en-US" sz="1600" dirty="0">
              <a:latin typeface="微软雅黑"/>
              <a:ea typeface="微软雅黑"/>
              <a:cs typeface="+mn-ea"/>
              <a:sym typeface="微软雅黑"/>
            </a:endParaRPr>
          </a:p>
        </p:txBody>
      </p:sp>
      <p:sp>
        <p:nvSpPr>
          <p:cNvPr id="15" name="文本框 14"/>
          <p:cNvSpPr txBox="1"/>
          <p:nvPr/>
        </p:nvSpPr>
        <p:spPr>
          <a:xfrm>
            <a:off x="4827653" y="5273072"/>
            <a:ext cx="2935419" cy="338554"/>
          </a:xfrm>
          <a:prstGeom prst="rect">
            <a:avLst/>
          </a:prstGeom>
          <a:noFill/>
        </p:spPr>
        <p:txBody>
          <a:bodyPr wrap="square" rtlCol="0">
            <a:spAutoFit/>
          </a:bodyPr>
          <a:lstStyle/>
          <a:p>
            <a:pPr marL="285750" indent="-285750">
              <a:buFont typeface="Arial" panose="020B0604020202020204" pitchFamily="34" charset="0"/>
              <a:buChar char="•"/>
            </a:pPr>
            <a:r>
              <a:rPr lang="zh-CN" altLang="en-US" sz="1600" dirty="0">
                <a:solidFill>
                  <a:prstClr val="black"/>
                </a:solidFill>
                <a:latin typeface="微软雅黑"/>
                <a:ea typeface="微软雅黑"/>
                <a:cs typeface="+mn-ea"/>
                <a:sym typeface="微软雅黑"/>
              </a:rPr>
              <a:t>传播淫秽读物或音像制品等；</a:t>
            </a:r>
            <a:endParaRPr lang="zh-CN" altLang="en-US" sz="1600" dirty="0">
              <a:latin typeface="微软雅黑"/>
              <a:ea typeface="微软雅黑"/>
              <a:cs typeface="+mn-ea"/>
              <a:sym typeface="微软雅黑"/>
            </a:endParaRPr>
          </a:p>
        </p:txBody>
      </p:sp>
      <p:sp>
        <p:nvSpPr>
          <p:cNvPr id="16" name="文本框 15"/>
          <p:cNvSpPr txBox="1"/>
          <p:nvPr/>
        </p:nvSpPr>
        <p:spPr>
          <a:xfrm>
            <a:off x="7525485" y="3468915"/>
            <a:ext cx="3345788" cy="338554"/>
          </a:xfrm>
          <a:prstGeom prst="rect">
            <a:avLst/>
          </a:prstGeom>
          <a:noFill/>
        </p:spPr>
        <p:txBody>
          <a:bodyPr wrap="none" rtlCol="0">
            <a:spAutoFit/>
          </a:bodyPr>
          <a:lstStyle/>
          <a:p>
            <a:pPr marL="285750" indent="-285750">
              <a:buFont typeface="Arial" panose="020B0604020202020204" pitchFamily="34" charset="0"/>
              <a:buChar char="•"/>
            </a:pPr>
            <a:r>
              <a:rPr lang="zh-CN" altLang="en-US" sz="1600" dirty="0">
                <a:solidFill>
                  <a:prstClr val="black"/>
                </a:solidFill>
                <a:latin typeface="微软雅黑"/>
                <a:ea typeface="微软雅黑"/>
                <a:cs typeface="+mn-ea"/>
                <a:sym typeface="微软雅黑"/>
              </a:rPr>
              <a:t>进行淫乱或者色情、卖淫活动；</a:t>
            </a:r>
            <a:endParaRPr lang="zh-CN" altLang="en-US" sz="1600" dirty="0">
              <a:latin typeface="微软雅黑"/>
              <a:ea typeface="微软雅黑"/>
              <a:cs typeface="+mn-ea"/>
              <a:sym typeface="微软雅黑"/>
            </a:endParaRPr>
          </a:p>
        </p:txBody>
      </p:sp>
      <p:sp>
        <p:nvSpPr>
          <p:cNvPr id="17" name="文本框 16"/>
          <p:cNvSpPr txBox="1"/>
          <p:nvPr/>
        </p:nvSpPr>
        <p:spPr>
          <a:xfrm>
            <a:off x="7466473" y="4342403"/>
            <a:ext cx="1499128" cy="338554"/>
          </a:xfrm>
          <a:prstGeom prst="rect">
            <a:avLst/>
          </a:prstGeom>
          <a:noFill/>
        </p:spPr>
        <p:txBody>
          <a:bodyPr wrap="none" rtlCol="0">
            <a:spAutoFit/>
          </a:bodyPr>
          <a:lstStyle/>
          <a:p>
            <a:pPr marL="285750" indent="-285750">
              <a:buFont typeface="Arial" panose="020B0604020202020204" pitchFamily="34" charset="0"/>
              <a:buChar char="•"/>
            </a:pPr>
            <a:r>
              <a:rPr lang="zh-CN" altLang="en-US" sz="1600">
                <a:solidFill>
                  <a:prstClr val="black"/>
                </a:solidFill>
                <a:latin typeface="微软雅黑"/>
                <a:ea typeface="微软雅黑"/>
                <a:cs typeface="+mn-ea"/>
                <a:sym typeface="微软雅黑"/>
              </a:rPr>
              <a:t>多次偷窃；</a:t>
            </a:r>
            <a:endParaRPr lang="zh-CN" altLang="en-US" sz="1600">
              <a:latin typeface="微软雅黑"/>
              <a:ea typeface="微软雅黑"/>
              <a:cs typeface="+mn-ea"/>
              <a:sym typeface="微软雅黑"/>
            </a:endParaRPr>
          </a:p>
        </p:txBody>
      </p:sp>
      <p:grpSp>
        <p:nvGrpSpPr>
          <p:cNvPr id="35" name="iṥļíḓè"/>
          <p:cNvGrpSpPr/>
          <p:nvPr/>
        </p:nvGrpSpPr>
        <p:grpSpPr>
          <a:xfrm>
            <a:off x="5236711" y="2892297"/>
            <a:ext cx="2119663" cy="2123206"/>
            <a:chOff x="4459607" y="2011669"/>
            <a:chExt cx="3224388" cy="3229773"/>
          </a:xfrm>
          <a:solidFill>
            <a:srgbClr val="C00000"/>
          </a:solidFill>
        </p:grpSpPr>
        <p:grpSp>
          <p:nvGrpSpPr>
            <p:cNvPr id="36" name="î$ḻiḋé"/>
            <p:cNvGrpSpPr/>
            <p:nvPr/>
          </p:nvGrpSpPr>
          <p:grpSpPr>
            <a:xfrm>
              <a:off x="6389572" y="2349188"/>
              <a:ext cx="1292628" cy="1217224"/>
              <a:chOff x="4852988" y="1852613"/>
              <a:chExt cx="1143000" cy="1076325"/>
            </a:xfrm>
            <a:grpFill/>
          </p:grpSpPr>
          <p:sp>
            <p:nvSpPr>
              <p:cNvPr id="58" name="ïŝ1îḓé"/>
              <p:cNvSpPr/>
              <p:nvPr/>
            </p:nvSpPr>
            <p:spPr bwMode="auto">
              <a:xfrm>
                <a:off x="4852988" y="1852613"/>
                <a:ext cx="1143000" cy="1076325"/>
              </a:xfrm>
              <a:custGeom>
                <a:avLst/>
                <a:gdLst/>
                <a:ahLst/>
                <a:cxnLst>
                  <a:cxn ang="0">
                    <a:pos x="604" y="11"/>
                  </a:cxn>
                  <a:cxn ang="0">
                    <a:pos x="686" y="11"/>
                  </a:cxn>
                  <a:cxn ang="0">
                    <a:pos x="1077" y="465"/>
                  </a:cxn>
                  <a:cxn ang="0">
                    <a:pos x="1275" y="1032"/>
                  </a:cxn>
                  <a:cxn ang="0">
                    <a:pos x="1234" y="1102"/>
                  </a:cxn>
                  <a:cxn ang="0">
                    <a:pos x="645" y="1214"/>
                  </a:cxn>
                  <a:cxn ang="0">
                    <a:pos x="56" y="1102"/>
                  </a:cxn>
                  <a:cxn ang="0">
                    <a:pos x="15" y="1032"/>
                  </a:cxn>
                  <a:cxn ang="0">
                    <a:pos x="213" y="465"/>
                  </a:cxn>
                  <a:cxn ang="0">
                    <a:pos x="604" y="11"/>
                  </a:cxn>
                </a:cxnLst>
                <a:rect l="0" t="0" r="r" b="b"/>
                <a:pathLst>
                  <a:path w="1290" h="1214">
                    <a:moveTo>
                      <a:pt x="604" y="11"/>
                    </a:moveTo>
                    <a:cubicBezTo>
                      <a:pt x="627" y="0"/>
                      <a:pt x="663" y="0"/>
                      <a:pt x="686" y="11"/>
                    </a:cubicBezTo>
                    <a:cubicBezTo>
                      <a:pt x="686" y="11"/>
                      <a:pt x="864" y="96"/>
                      <a:pt x="1077" y="465"/>
                    </a:cubicBezTo>
                    <a:cubicBezTo>
                      <a:pt x="1290" y="835"/>
                      <a:pt x="1275" y="1032"/>
                      <a:pt x="1275" y="1032"/>
                    </a:cubicBezTo>
                    <a:cubicBezTo>
                      <a:pt x="1273" y="1056"/>
                      <a:pt x="1255" y="1088"/>
                      <a:pt x="1234" y="1102"/>
                    </a:cubicBezTo>
                    <a:cubicBezTo>
                      <a:pt x="1234" y="1102"/>
                      <a:pt x="1072" y="1214"/>
                      <a:pt x="645" y="1214"/>
                    </a:cubicBezTo>
                    <a:cubicBezTo>
                      <a:pt x="219" y="1214"/>
                      <a:pt x="56" y="1102"/>
                      <a:pt x="56" y="1102"/>
                    </a:cubicBezTo>
                    <a:cubicBezTo>
                      <a:pt x="35" y="1088"/>
                      <a:pt x="17" y="1056"/>
                      <a:pt x="15" y="1032"/>
                    </a:cubicBezTo>
                    <a:cubicBezTo>
                      <a:pt x="15" y="1032"/>
                      <a:pt x="0" y="835"/>
                      <a:pt x="213" y="465"/>
                    </a:cubicBezTo>
                    <a:cubicBezTo>
                      <a:pt x="426" y="96"/>
                      <a:pt x="604" y="11"/>
                      <a:pt x="604" y="11"/>
                    </a:cubicBezTo>
                    <a:close/>
                  </a:path>
                </a:pathLst>
              </a:custGeom>
              <a:grpFill/>
              <a:ln w="9" cap="flat">
                <a:noFill/>
                <a:prstDash val="solid"/>
                <a:miter lim="800000"/>
              </a:ln>
            </p:spPr>
            <p:txBody>
              <a:bodyPr anchor="ctr"/>
              <a:lstStyle/>
              <a:p>
                <a:pPr algn="ctr"/>
                <a:endParaRPr>
                  <a:latin typeface="微软雅黑"/>
                  <a:ea typeface="微软雅黑"/>
                  <a:sym typeface="微软雅黑"/>
                </a:endParaRPr>
              </a:p>
            </p:txBody>
          </p:sp>
          <p:sp>
            <p:nvSpPr>
              <p:cNvPr id="59" name="îṧ1íḍé"/>
              <p:cNvSpPr/>
              <p:nvPr/>
            </p:nvSpPr>
            <p:spPr bwMode="auto">
              <a:xfrm>
                <a:off x="4937125" y="1925638"/>
                <a:ext cx="976313" cy="931863"/>
              </a:xfrm>
              <a:custGeom>
                <a:avLst/>
                <a:gdLst/>
                <a:ahLst/>
                <a:cxnLst>
                  <a:cxn ang="0">
                    <a:pos x="550" y="1051"/>
                  </a:cxn>
                  <a:cxn ang="0">
                    <a:pos x="7" y="954"/>
                  </a:cxn>
                  <a:cxn ang="0">
                    <a:pos x="0" y="942"/>
                  </a:cxn>
                  <a:cxn ang="0">
                    <a:pos x="187" y="422"/>
                  </a:cxn>
                  <a:cxn ang="0">
                    <a:pos x="543" y="0"/>
                  </a:cxn>
                  <a:cxn ang="0">
                    <a:pos x="550" y="0"/>
                  </a:cxn>
                  <a:cxn ang="0">
                    <a:pos x="557" y="0"/>
                  </a:cxn>
                  <a:cxn ang="0">
                    <a:pos x="913" y="422"/>
                  </a:cxn>
                  <a:cxn ang="0">
                    <a:pos x="1101" y="941"/>
                  </a:cxn>
                  <a:cxn ang="0">
                    <a:pos x="1094" y="954"/>
                  </a:cxn>
                  <a:cxn ang="0">
                    <a:pos x="550" y="1051"/>
                  </a:cxn>
                </a:cxnLst>
                <a:rect l="0" t="0" r="r" b="b"/>
                <a:pathLst>
                  <a:path w="1101" h="1051">
                    <a:moveTo>
                      <a:pt x="550" y="1051"/>
                    </a:moveTo>
                    <a:cubicBezTo>
                      <a:pt x="174" y="1051"/>
                      <a:pt x="19" y="961"/>
                      <a:pt x="7" y="954"/>
                    </a:cubicBezTo>
                    <a:cubicBezTo>
                      <a:pt x="4" y="951"/>
                      <a:pt x="1" y="945"/>
                      <a:pt x="0" y="942"/>
                    </a:cubicBezTo>
                    <a:cubicBezTo>
                      <a:pt x="0" y="922"/>
                      <a:pt x="3" y="742"/>
                      <a:pt x="187" y="422"/>
                    </a:cubicBezTo>
                    <a:cubicBezTo>
                      <a:pt x="371" y="103"/>
                      <a:pt x="526" y="10"/>
                      <a:pt x="543" y="0"/>
                    </a:cubicBezTo>
                    <a:cubicBezTo>
                      <a:pt x="544" y="0"/>
                      <a:pt x="547" y="0"/>
                      <a:pt x="550" y="0"/>
                    </a:cubicBezTo>
                    <a:cubicBezTo>
                      <a:pt x="553" y="0"/>
                      <a:pt x="556" y="0"/>
                      <a:pt x="557" y="0"/>
                    </a:cubicBezTo>
                    <a:cubicBezTo>
                      <a:pt x="574" y="10"/>
                      <a:pt x="729" y="103"/>
                      <a:pt x="913" y="422"/>
                    </a:cubicBezTo>
                    <a:cubicBezTo>
                      <a:pt x="1101" y="748"/>
                      <a:pt x="1101" y="927"/>
                      <a:pt x="1101" y="941"/>
                    </a:cubicBezTo>
                    <a:cubicBezTo>
                      <a:pt x="1099" y="945"/>
                      <a:pt x="1096" y="951"/>
                      <a:pt x="1094" y="954"/>
                    </a:cubicBezTo>
                    <a:cubicBezTo>
                      <a:pt x="1077" y="964"/>
                      <a:pt x="919" y="1051"/>
                      <a:pt x="550" y="1051"/>
                    </a:cubicBezTo>
                    <a:close/>
                  </a:path>
                </a:pathLst>
              </a:custGeom>
              <a:grpFill/>
              <a:ln w="9525">
                <a:noFill/>
                <a:round/>
              </a:ln>
            </p:spPr>
            <p:txBody>
              <a:bodyPr anchor="ctr"/>
              <a:lstStyle/>
              <a:p>
                <a:pPr algn="ctr"/>
                <a:endParaRPr>
                  <a:latin typeface="微软雅黑"/>
                  <a:ea typeface="微软雅黑"/>
                  <a:sym typeface="微软雅黑"/>
                </a:endParaRPr>
              </a:p>
            </p:txBody>
          </p:sp>
        </p:grpSp>
        <p:grpSp>
          <p:nvGrpSpPr>
            <p:cNvPr id="37" name="íṩlîďé"/>
            <p:cNvGrpSpPr/>
            <p:nvPr/>
          </p:nvGrpSpPr>
          <p:grpSpPr>
            <a:xfrm>
              <a:off x="5423693" y="2011669"/>
              <a:ext cx="1292628" cy="1217224"/>
              <a:chOff x="3998913" y="1554163"/>
              <a:chExt cx="1143000" cy="1076325"/>
            </a:xfrm>
            <a:grpFill/>
          </p:grpSpPr>
          <p:sp>
            <p:nvSpPr>
              <p:cNvPr id="56" name="îşļîḑê"/>
              <p:cNvSpPr/>
              <p:nvPr/>
            </p:nvSpPr>
            <p:spPr bwMode="auto">
              <a:xfrm>
                <a:off x="3998913" y="1554163"/>
                <a:ext cx="1143000" cy="1076325"/>
              </a:xfrm>
              <a:custGeom>
                <a:avLst/>
                <a:gdLst/>
                <a:ahLst/>
                <a:cxnLst>
                  <a:cxn ang="0">
                    <a:pos x="15" y="182"/>
                  </a:cxn>
                  <a:cxn ang="0">
                    <a:pos x="56" y="112"/>
                  </a:cxn>
                  <a:cxn ang="0">
                    <a:pos x="645" y="0"/>
                  </a:cxn>
                  <a:cxn ang="0">
                    <a:pos x="1234" y="112"/>
                  </a:cxn>
                  <a:cxn ang="0">
                    <a:pos x="1275" y="182"/>
                  </a:cxn>
                  <a:cxn ang="0">
                    <a:pos x="1077" y="749"/>
                  </a:cxn>
                  <a:cxn ang="0">
                    <a:pos x="686" y="1203"/>
                  </a:cxn>
                  <a:cxn ang="0">
                    <a:pos x="604" y="1203"/>
                  </a:cxn>
                  <a:cxn ang="0">
                    <a:pos x="213" y="749"/>
                  </a:cxn>
                  <a:cxn ang="0">
                    <a:pos x="15" y="182"/>
                  </a:cxn>
                </a:cxnLst>
                <a:rect l="0" t="0" r="r" b="b"/>
                <a:pathLst>
                  <a:path w="1290" h="1214">
                    <a:moveTo>
                      <a:pt x="15" y="182"/>
                    </a:moveTo>
                    <a:cubicBezTo>
                      <a:pt x="17" y="158"/>
                      <a:pt x="35" y="126"/>
                      <a:pt x="56" y="112"/>
                    </a:cubicBezTo>
                    <a:cubicBezTo>
                      <a:pt x="56" y="112"/>
                      <a:pt x="219" y="0"/>
                      <a:pt x="645" y="0"/>
                    </a:cubicBezTo>
                    <a:cubicBezTo>
                      <a:pt x="1072" y="0"/>
                      <a:pt x="1234" y="112"/>
                      <a:pt x="1234" y="112"/>
                    </a:cubicBezTo>
                    <a:cubicBezTo>
                      <a:pt x="1255" y="126"/>
                      <a:pt x="1273" y="158"/>
                      <a:pt x="1275" y="182"/>
                    </a:cubicBezTo>
                    <a:cubicBezTo>
                      <a:pt x="1275" y="182"/>
                      <a:pt x="1290" y="379"/>
                      <a:pt x="1077" y="749"/>
                    </a:cubicBezTo>
                    <a:cubicBezTo>
                      <a:pt x="864" y="1118"/>
                      <a:pt x="686" y="1203"/>
                      <a:pt x="686" y="1203"/>
                    </a:cubicBezTo>
                    <a:cubicBezTo>
                      <a:pt x="663" y="1214"/>
                      <a:pt x="627" y="1214"/>
                      <a:pt x="604" y="1203"/>
                    </a:cubicBezTo>
                    <a:cubicBezTo>
                      <a:pt x="604" y="1203"/>
                      <a:pt x="426" y="1118"/>
                      <a:pt x="213" y="749"/>
                    </a:cubicBezTo>
                    <a:cubicBezTo>
                      <a:pt x="0" y="379"/>
                      <a:pt x="15" y="182"/>
                      <a:pt x="15" y="182"/>
                    </a:cubicBezTo>
                    <a:close/>
                  </a:path>
                </a:pathLst>
              </a:custGeom>
              <a:grpFill/>
              <a:ln w="9" cap="flat">
                <a:noFill/>
                <a:prstDash val="solid"/>
                <a:miter lim="800000"/>
              </a:ln>
            </p:spPr>
            <p:txBody>
              <a:bodyPr anchor="ctr"/>
              <a:lstStyle/>
              <a:p>
                <a:pPr algn="ctr"/>
                <a:endParaRPr>
                  <a:latin typeface="微软雅黑"/>
                  <a:ea typeface="微软雅黑"/>
                  <a:sym typeface="微软雅黑"/>
                </a:endParaRPr>
              </a:p>
            </p:txBody>
          </p:sp>
          <p:sp>
            <p:nvSpPr>
              <p:cNvPr id="57" name="íşḷídê"/>
              <p:cNvSpPr/>
              <p:nvPr/>
            </p:nvSpPr>
            <p:spPr bwMode="auto">
              <a:xfrm>
                <a:off x="4081463" y="1625600"/>
                <a:ext cx="977900" cy="931863"/>
              </a:xfrm>
              <a:custGeom>
                <a:avLst/>
                <a:gdLst/>
                <a:ahLst/>
                <a:cxnLst>
                  <a:cxn ang="0">
                    <a:pos x="551" y="1051"/>
                  </a:cxn>
                  <a:cxn ang="0">
                    <a:pos x="544" y="1051"/>
                  </a:cxn>
                  <a:cxn ang="0">
                    <a:pos x="188" y="629"/>
                  </a:cxn>
                  <a:cxn ang="0">
                    <a:pos x="1" y="109"/>
                  </a:cxn>
                  <a:cxn ang="0">
                    <a:pos x="8" y="97"/>
                  </a:cxn>
                  <a:cxn ang="0">
                    <a:pos x="551" y="0"/>
                  </a:cxn>
                  <a:cxn ang="0">
                    <a:pos x="1094" y="97"/>
                  </a:cxn>
                  <a:cxn ang="0">
                    <a:pos x="1101" y="109"/>
                  </a:cxn>
                  <a:cxn ang="0">
                    <a:pos x="914" y="629"/>
                  </a:cxn>
                  <a:cxn ang="0">
                    <a:pos x="558" y="1051"/>
                  </a:cxn>
                  <a:cxn ang="0">
                    <a:pos x="551" y="1051"/>
                  </a:cxn>
                </a:cxnLst>
                <a:rect l="0" t="0" r="r" b="b"/>
                <a:pathLst>
                  <a:path w="1102" h="1051">
                    <a:moveTo>
                      <a:pt x="551" y="1051"/>
                    </a:moveTo>
                    <a:cubicBezTo>
                      <a:pt x="548" y="1051"/>
                      <a:pt x="545" y="1051"/>
                      <a:pt x="544" y="1051"/>
                    </a:cubicBezTo>
                    <a:cubicBezTo>
                      <a:pt x="527" y="1041"/>
                      <a:pt x="372" y="948"/>
                      <a:pt x="188" y="629"/>
                    </a:cubicBezTo>
                    <a:cubicBezTo>
                      <a:pt x="4" y="309"/>
                      <a:pt x="0" y="129"/>
                      <a:pt x="1" y="109"/>
                    </a:cubicBezTo>
                    <a:cubicBezTo>
                      <a:pt x="2" y="106"/>
                      <a:pt x="5" y="100"/>
                      <a:pt x="8" y="97"/>
                    </a:cubicBezTo>
                    <a:cubicBezTo>
                      <a:pt x="24" y="87"/>
                      <a:pt x="182" y="0"/>
                      <a:pt x="551" y="0"/>
                    </a:cubicBezTo>
                    <a:cubicBezTo>
                      <a:pt x="927" y="0"/>
                      <a:pt x="1082" y="90"/>
                      <a:pt x="1094" y="97"/>
                    </a:cubicBezTo>
                    <a:cubicBezTo>
                      <a:pt x="1097" y="100"/>
                      <a:pt x="1100" y="106"/>
                      <a:pt x="1101" y="109"/>
                    </a:cubicBezTo>
                    <a:cubicBezTo>
                      <a:pt x="1102" y="129"/>
                      <a:pt x="1098" y="309"/>
                      <a:pt x="914" y="629"/>
                    </a:cubicBezTo>
                    <a:cubicBezTo>
                      <a:pt x="726" y="954"/>
                      <a:pt x="571" y="1043"/>
                      <a:pt x="558" y="1051"/>
                    </a:cubicBezTo>
                    <a:cubicBezTo>
                      <a:pt x="557" y="1051"/>
                      <a:pt x="554" y="1051"/>
                      <a:pt x="551" y="1051"/>
                    </a:cubicBezTo>
                    <a:close/>
                  </a:path>
                </a:pathLst>
              </a:custGeom>
              <a:grpFill/>
              <a:ln w="9525">
                <a:noFill/>
                <a:round/>
              </a:ln>
            </p:spPr>
            <p:txBody>
              <a:bodyPr anchor="ctr"/>
              <a:lstStyle/>
              <a:p>
                <a:pPr algn="ctr"/>
                <a:endParaRPr>
                  <a:latin typeface="微软雅黑"/>
                  <a:ea typeface="微软雅黑"/>
                  <a:sym typeface="微软雅黑"/>
                </a:endParaRPr>
              </a:p>
            </p:txBody>
          </p:sp>
        </p:grpSp>
        <p:grpSp>
          <p:nvGrpSpPr>
            <p:cNvPr id="38" name="ïš1íďé"/>
            <p:cNvGrpSpPr/>
            <p:nvPr/>
          </p:nvGrpSpPr>
          <p:grpSpPr>
            <a:xfrm>
              <a:off x="6391367" y="3681313"/>
              <a:ext cx="1292628" cy="1217224"/>
              <a:chOff x="4854575" y="3030538"/>
              <a:chExt cx="1143000" cy="1076325"/>
            </a:xfrm>
            <a:grpFill/>
          </p:grpSpPr>
          <p:sp>
            <p:nvSpPr>
              <p:cNvPr id="54" name="iṩľïḍe"/>
              <p:cNvSpPr/>
              <p:nvPr/>
            </p:nvSpPr>
            <p:spPr bwMode="auto">
              <a:xfrm>
                <a:off x="4854575" y="3030538"/>
                <a:ext cx="1143000" cy="1076325"/>
              </a:xfrm>
              <a:custGeom>
                <a:avLst/>
                <a:gdLst/>
                <a:ahLst/>
                <a:cxnLst>
                  <a:cxn ang="0">
                    <a:pos x="1234" y="112"/>
                  </a:cxn>
                  <a:cxn ang="0">
                    <a:pos x="1275" y="182"/>
                  </a:cxn>
                  <a:cxn ang="0">
                    <a:pos x="1077" y="748"/>
                  </a:cxn>
                  <a:cxn ang="0">
                    <a:pos x="686" y="1203"/>
                  </a:cxn>
                  <a:cxn ang="0">
                    <a:pos x="604" y="1203"/>
                  </a:cxn>
                  <a:cxn ang="0">
                    <a:pos x="213" y="748"/>
                  </a:cxn>
                  <a:cxn ang="0">
                    <a:pos x="15" y="182"/>
                  </a:cxn>
                  <a:cxn ang="0">
                    <a:pos x="56" y="112"/>
                  </a:cxn>
                  <a:cxn ang="0">
                    <a:pos x="645" y="0"/>
                  </a:cxn>
                  <a:cxn ang="0">
                    <a:pos x="1234" y="112"/>
                  </a:cxn>
                </a:cxnLst>
                <a:rect l="0" t="0" r="r" b="b"/>
                <a:pathLst>
                  <a:path w="1290" h="1214">
                    <a:moveTo>
                      <a:pt x="1234" y="112"/>
                    </a:moveTo>
                    <a:cubicBezTo>
                      <a:pt x="1255" y="126"/>
                      <a:pt x="1273" y="157"/>
                      <a:pt x="1275" y="182"/>
                    </a:cubicBezTo>
                    <a:cubicBezTo>
                      <a:pt x="1275" y="182"/>
                      <a:pt x="1290" y="379"/>
                      <a:pt x="1077" y="748"/>
                    </a:cubicBezTo>
                    <a:cubicBezTo>
                      <a:pt x="864" y="1118"/>
                      <a:pt x="686" y="1203"/>
                      <a:pt x="686" y="1203"/>
                    </a:cubicBezTo>
                    <a:cubicBezTo>
                      <a:pt x="663" y="1214"/>
                      <a:pt x="627" y="1214"/>
                      <a:pt x="604" y="1203"/>
                    </a:cubicBezTo>
                    <a:cubicBezTo>
                      <a:pt x="604" y="1203"/>
                      <a:pt x="426" y="1118"/>
                      <a:pt x="213" y="748"/>
                    </a:cubicBezTo>
                    <a:cubicBezTo>
                      <a:pt x="0" y="379"/>
                      <a:pt x="15" y="182"/>
                      <a:pt x="15" y="182"/>
                    </a:cubicBezTo>
                    <a:cubicBezTo>
                      <a:pt x="17" y="157"/>
                      <a:pt x="35" y="126"/>
                      <a:pt x="56" y="112"/>
                    </a:cubicBezTo>
                    <a:cubicBezTo>
                      <a:pt x="56" y="112"/>
                      <a:pt x="218" y="0"/>
                      <a:pt x="645" y="0"/>
                    </a:cubicBezTo>
                    <a:cubicBezTo>
                      <a:pt x="1071" y="0"/>
                      <a:pt x="1234" y="112"/>
                      <a:pt x="1234" y="112"/>
                    </a:cubicBezTo>
                    <a:close/>
                  </a:path>
                </a:pathLst>
              </a:custGeom>
              <a:grpFill/>
              <a:ln w="9" cap="flat">
                <a:noFill/>
                <a:prstDash val="solid"/>
                <a:miter lim="800000"/>
              </a:ln>
            </p:spPr>
            <p:txBody>
              <a:bodyPr anchor="ctr"/>
              <a:lstStyle/>
              <a:p>
                <a:pPr algn="ctr"/>
                <a:endParaRPr>
                  <a:latin typeface="微软雅黑"/>
                  <a:ea typeface="微软雅黑"/>
                  <a:sym typeface="微软雅黑"/>
                </a:endParaRPr>
              </a:p>
            </p:txBody>
          </p:sp>
          <p:sp>
            <p:nvSpPr>
              <p:cNvPr id="55" name="îṧļïḍé"/>
              <p:cNvSpPr/>
              <p:nvPr/>
            </p:nvSpPr>
            <p:spPr bwMode="auto">
              <a:xfrm>
                <a:off x="4937125" y="3101975"/>
                <a:ext cx="977900" cy="931863"/>
              </a:xfrm>
              <a:custGeom>
                <a:avLst/>
                <a:gdLst/>
                <a:ahLst/>
                <a:cxnLst>
                  <a:cxn ang="0">
                    <a:pos x="551" y="1051"/>
                  </a:cxn>
                  <a:cxn ang="0">
                    <a:pos x="544" y="1050"/>
                  </a:cxn>
                  <a:cxn ang="0">
                    <a:pos x="188" y="628"/>
                  </a:cxn>
                  <a:cxn ang="0">
                    <a:pos x="1" y="109"/>
                  </a:cxn>
                  <a:cxn ang="0">
                    <a:pos x="7" y="97"/>
                  </a:cxn>
                  <a:cxn ang="0">
                    <a:pos x="551" y="0"/>
                  </a:cxn>
                  <a:cxn ang="0">
                    <a:pos x="1094" y="97"/>
                  </a:cxn>
                  <a:cxn ang="0">
                    <a:pos x="1101" y="109"/>
                  </a:cxn>
                  <a:cxn ang="0">
                    <a:pos x="914" y="628"/>
                  </a:cxn>
                  <a:cxn ang="0">
                    <a:pos x="558" y="1050"/>
                  </a:cxn>
                  <a:cxn ang="0">
                    <a:pos x="551" y="1051"/>
                  </a:cxn>
                </a:cxnLst>
                <a:rect l="0" t="0" r="r" b="b"/>
                <a:pathLst>
                  <a:path w="1102" h="1051">
                    <a:moveTo>
                      <a:pt x="551" y="1051"/>
                    </a:moveTo>
                    <a:cubicBezTo>
                      <a:pt x="548" y="1051"/>
                      <a:pt x="545" y="1051"/>
                      <a:pt x="544" y="1050"/>
                    </a:cubicBezTo>
                    <a:cubicBezTo>
                      <a:pt x="527" y="1041"/>
                      <a:pt x="372" y="947"/>
                      <a:pt x="188" y="628"/>
                    </a:cubicBezTo>
                    <a:cubicBezTo>
                      <a:pt x="4" y="309"/>
                      <a:pt x="0" y="129"/>
                      <a:pt x="1" y="109"/>
                    </a:cubicBezTo>
                    <a:cubicBezTo>
                      <a:pt x="2" y="106"/>
                      <a:pt x="5" y="100"/>
                      <a:pt x="7" y="97"/>
                    </a:cubicBezTo>
                    <a:cubicBezTo>
                      <a:pt x="24" y="87"/>
                      <a:pt x="182" y="0"/>
                      <a:pt x="551" y="0"/>
                    </a:cubicBezTo>
                    <a:cubicBezTo>
                      <a:pt x="920" y="0"/>
                      <a:pt x="1078" y="87"/>
                      <a:pt x="1094" y="97"/>
                    </a:cubicBezTo>
                    <a:cubicBezTo>
                      <a:pt x="1097" y="100"/>
                      <a:pt x="1100" y="106"/>
                      <a:pt x="1101" y="109"/>
                    </a:cubicBezTo>
                    <a:cubicBezTo>
                      <a:pt x="1102" y="128"/>
                      <a:pt x="1098" y="309"/>
                      <a:pt x="914" y="628"/>
                    </a:cubicBezTo>
                    <a:cubicBezTo>
                      <a:pt x="730" y="947"/>
                      <a:pt x="575" y="1041"/>
                      <a:pt x="558" y="1050"/>
                    </a:cubicBezTo>
                    <a:cubicBezTo>
                      <a:pt x="557" y="1051"/>
                      <a:pt x="554" y="1051"/>
                      <a:pt x="551" y="1051"/>
                    </a:cubicBezTo>
                    <a:close/>
                  </a:path>
                </a:pathLst>
              </a:custGeom>
              <a:grpFill/>
              <a:ln w="9525">
                <a:noFill/>
                <a:round/>
              </a:ln>
            </p:spPr>
            <p:txBody>
              <a:bodyPr anchor="ctr"/>
              <a:lstStyle/>
              <a:p>
                <a:pPr algn="ctr"/>
                <a:endParaRPr>
                  <a:latin typeface="微软雅黑"/>
                  <a:ea typeface="微软雅黑"/>
                  <a:sym typeface="微软雅黑"/>
                </a:endParaRPr>
              </a:p>
            </p:txBody>
          </p:sp>
        </p:grpSp>
        <p:grpSp>
          <p:nvGrpSpPr>
            <p:cNvPr id="39" name="îṩḻiḑê"/>
            <p:cNvGrpSpPr/>
            <p:nvPr/>
          </p:nvGrpSpPr>
          <p:grpSpPr>
            <a:xfrm>
              <a:off x="4459607" y="2354574"/>
              <a:ext cx="1294423" cy="1217224"/>
              <a:chOff x="3146425" y="1857375"/>
              <a:chExt cx="1144588" cy="1076325"/>
            </a:xfrm>
            <a:grpFill/>
          </p:grpSpPr>
          <p:sp>
            <p:nvSpPr>
              <p:cNvPr id="52" name="işlidé"/>
              <p:cNvSpPr/>
              <p:nvPr/>
            </p:nvSpPr>
            <p:spPr bwMode="auto">
              <a:xfrm>
                <a:off x="3146425" y="1857375"/>
                <a:ext cx="1144588" cy="1076325"/>
              </a:xfrm>
              <a:custGeom>
                <a:avLst/>
                <a:gdLst/>
                <a:ahLst/>
                <a:cxnLst>
                  <a:cxn ang="0">
                    <a:pos x="56" y="1102"/>
                  </a:cxn>
                  <a:cxn ang="0">
                    <a:pos x="15" y="1032"/>
                  </a:cxn>
                  <a:cxn ang="0">
                    <a:pos x="213" y="466"/>
                  </a:cxn>
                  <a:cxn ang="0">
                    <a:pos x="604" y="11"/>
                  </a:cxn>
                  <a:cxn ang="0">
                    <a:pos x="686" y="11"/>
                  </a:cxn>
                  <a:cxn ang="0">
                    <a:pos x="1077" y="466"/>
                  </a:cxn>
                  <a:cxn ang="0">
                    <a:pos x="1275" y="1032"/>
                  </a:cxn>
                  <a:cxn ang="0">
                    <a:pos x="1234" y="1102"/>
                  </a:cxn>
                  <a:cxn ang="0">
                    <a:pos x="645" y="1214"/>
                  </a:cxn>
                  <a:cxn ang="0">
                    <a:pos x="56" y="1102"/>
                  </a:cxn>
                </a:cxnLst>
                <a:rect l="0" t="0" r="r" b="b"/>
                <a:pathLst>
                  <a:path w="1290" h="1214">
                    <a:moveTo>
                      <a:pt x="56" y="1102"/>
                    </a:moveTo>
                    <a:cubicBezTo>
                      <a:pt x="35" y="1088"/>
                      <a:pt x="17" y="1057"/>
                      <a:pt x="15" y="1032"/>
                    </a:cubicBezTo>
                    <a:cubicBezTo>
                      <a:pt x="15" y="1032"/>
                      <a:pt x="0" y="835"/>
                      <a:pt x="213" y="466"/>
                    </a:cubicBezTo>
                    <a:cubicBezTo>
                      <a:pt x="426" y="96"/>
                      <a:pt x="604" y="11"/>
                      <a:pt x="604" y="11"/>
                    </a:cubicBezTo>
                    <a:cubicBezTo>
                      <a:pt x="627" y="0"/>
                      <a:pt x="663" y="0"/>
                      <a:pt x="686" y="11"/>
                    </a:cubicBezTo>
                    <a:cubicBezTo>
                      <a:pt x="686" y="11"/>
                      <a:pt x="864" y="96"/>
                      <a:pt x="1077" y="466"/>
                    </a:cubicBezTo>
                    <a:cubicBezTo>
                      <a:pt x="1290" y="835"/>
                      <a:pt x="1275" y="1032"/>
                      <a:pt x="1275" y="1032"/>
                    </a:cubicBezTo>
                    <a:cubicBezTo>
                      <a:pt x="1273" y="1057"/>
                      <a:pt x="1255" y="1088"/>
                      <a:pt x="1234" y="1102"/>
                    </a:cubicBezTo>
                    <a:cubicBezTo>
                      <a:pt x="1234" y="1102"/>
                      <a:pt x="1071" y="1214"/>
                      <a:pt x="645" y="1214"/>
                    </a:cubicBezTo>
                    <a:cubicBezTo>
                      <a:pt x="218" y="1214"/>
                      <a:pt x="56" y="1102"/>
                      <a:pt x="56" y="1102"/>
                    </a:cubicBezTo>
                    <a:close/>
                  </a:path>
                </a:pathLst>
              </a:custGeom>
              <a:grpFill/>
              <a:ln w="9" cap="flat">
                <a:noFill/>
                <a:prstDash val="solid"/>
                <a:miter lim="800000"/>
              </a:ln>
            </p:spPr>
            <p:txBody>
              <a:bodyPr anchor="ctr"/>
              <a:lstStyle/>
              <a:p>
                <a:pPr algn="ctr"/>
                <a:endParaRPr>
                  <a:latin typeface="微软雅黑"/>
                  <a:ea typeface="微软雅黑"/>
                  <a:sym typeface="微软雅黑"/>
                </a:endParaRPr>
              </a:p>
            </p:txBody>
          </p:sp>
          <p:sp>
            <p:nvSpPr>
              <p:cNvPr id="53" name="is1iďê"/>
              <p:cNvSpPr/>
              <p:nvPr/>
            </p:nvSpPr>
            <p:spPr bwMode="auto">
              <a:xfrm>
                <a:off x="3230563" y="1930400"/>
                <a:ext cx="976313" cy="931863"/>
              </a:xfrm>
              <a:custGeom>
                <a:avLst/>
                <a:gdLst/>
                <a:ahLst/>
                <a:cxnLst>
                  <a:cxn ang="0">
                    <a:pos x="551" y="1051"/>
                  </a:cxn>
                  <a:cxn ang="0">
                    <a:pos x="7" y="954"/>
                  </a:cxn>
                  <a:cxn ang="0">
                    <a:pos x="1" y="942"/>
                  </a:cxn>
                  <a:cxn ang="0">
                    <a:pos x="188" y="423"/>
                  </a:cxn>
                  <a:cxn ang="0">
                    <a:pos x="544" y="1"/>
                  </a:cxn>
                  <a:cxn ang="0">
                    <a:pos x="551" y="0"/>
                  </a:cxn>
                  <a:cxn ang="0">
                    <a:pos x="558" y="1"/>
                  </a:cxn>
                  <a:cxn ang="0">
                    <a:pos x="914" y="423"/>
                  </a:cxn>
                  <a:cxn ang="0">
                    <a:pos x="1101" y="942"/>
                  </a:cxn>
                  <a:cxn ang="0">
                    <a:pos x="1094" y="954"/>
                  </a:cxn>
                  <a:cxn ang="0">
                    <a:pos x="551" y="1051"/>
                  </a:cxn>
                </a:cxnLst>
                <a:rect l="0" t="0" r="r" b="b"/>
                <a:pathLst>
                  <a:path w="1102" h="1051">
                    <a:moveTo>
                      <a:pt x="551" y="1051"/>
                    </a:moveTo>
                    <a:cubicBezTo>
                      <a:pt x="182" y="1051"/>
                      <a:pt x="24" y="964"/>
                      <a:pt x="7" y="954"/>
                    </a:cubicBezTo>
                    <a:cubicBezTo>
                      <a:pt x="5" y="951"/>
                      <a:pt x="2" y="945"/>
                      <a:pt x="1" y="942"/>
                    </a:cubicBezTo>
                    <a:cubicBezTo>
                      <a:pt x="0" y="922"/>
                      <a:pt x="4" y="742"/>
                      <a:pt x="188" y="423"/>
                    </a:cubicBezTo>
                    <a:cubicBezTo>
                      <a:pt x="372" y="104"/>
                      <a:pt x="527" y="10"/>
                      <a:pt x="544" y="1"/>
                    </a:cubicBezTo>
                    <a:cubicBezTo>
                      <a:pt x="545" y="0"/>
                      <a:pt x="548" y="0"/>
                      <a:pt x="551" y="0"/>
                    </a:cubicBezTo>
                    <a:cubicBezTo>
                      <a:pt x="554" y="0"/>
                      <a:pt x="557" y="0"/>
                      <a:pt x="558" y="1"/>
                    </a:cubicBezTo>
                    <a:cubicBezTo>
                      <a:pt x="575" y="10"/>
                      <a:pt x="729" y="104"/>
                      <a:pt x="914" y="423"/>
                    </a:cubicBezTo>
                    <a:cubicBezTo>
                      <a:pt x="1102" y="748"/>
                      <a:pt x="1102" y="927"/>
                      <a:pt x="1101" y="942"/>
                    </a:cubicBezTo>
                    <a:cubicBezTo>
                      <a:pt x="1100" y="945"/>
                      <a:pt x="1097" y="951"/>
                      <a:pt x="1094" y="954"/>
                    </a:cubicBezTo>
                    <a:cubicBezTo>
                      <a:pt x="1078" y="964"/>
                      <a:pt x="920" y="1051"/>
                      <a:pt x="551" y="1051"/>
                    </a:cubicBezTo>
                    <a:close/>
                  </a:path>
                </a:pathLst>
              </a:custGeom>
              <a:grpFill/>
              <a:ln w="9525">
                <a:noFill/>
                <a:round/>
              </a:ln>
            </p:spPr>
            <p:txBody>
              <a:bodyPr anchor="ctr"/>
              <a:lstStyle/>
              <a:p>
                <a:pPr algn="ctr"/>
                <a:endParaRPr>
                  <a:latin typeface="微软雅黑"/>
                  <a:ea typeface="微软雅黑"/>
                  <a:sym typeface="微软雅黑"/>
                </a:endParaRPr>
              </a:p>
            </p:txBody>
          </p:sp>
        </p:grpSp>
        <p:grpSp>
          <p:nvGrpSpPr>
            <p:cNvPr id="40" name="íşḻiḍê"/>
            <p:cNvGrpSpPr/>
            <p:nvPr/>
          </p:nvGrpSpPr>
          <p:grpSpPr>
            <a:xfrm>
              <a:off x="5427284" y="4022422"/>
              <a:ext cx="1294423" cy="1219020"/>
              <a:chOff x="4002088" y="3332163"/>
              <a:chExt cx="1144588" cy="1077913"/>
            </a:xfrm>
            <a:grpFill/>
          </p:grpSpPr>
          <p:sp>
            <p:nvSpPr>
              <p:cNvPr id="50" name="iṩlîḋê"/>
              <p:cNvSpPr/>
              <p:nvPr/>
            </p:nvSpPr>
            <p:spPr bwMode="auto">
              <a:xfrm>
                <a:off x="4002088" y="3332163"/>
                <a:ext cx="1144588" cy="1077913"/>
              </a:xfrm>
              <a:custGeom>
                <a:avLst/>
                <a:gdLst/>
                <a:ahLst/>
                <a:cxnLst>
                  <a:cxn ang="0">
                    <a:pos x="1276" y="1032"/>
                  </a:cxn>
                  <a:cxn ang="0">
                    <a:pos x="1235" y="1102"/>
                  </a:cxn>
                  <a:cxn ang="0">
                    <a:pos x="646" y="1214"/>
                  </a:cxn>
                  <a:cxn ang="0">
                    <a:pos x="56" y="1102"/>
                  </a:cxn>
                  <a:cxn ang="0">
                    <a:pos x="16" y="1032"/>
                  </a:cxn>
                  <a:cxn ang="0">
                    <a:pos x="214" y="465"/>
                  </a:cxn>
                  <a:cxn ang="0">
                    <a:pos x="605" y="11"/>
                  </a:cxn>
                  <a:cxn ang="0">
                    <a:pos x="687" y="11"/>
                  </a:cxn>
                  <a:cxn ang="0">
                    <a:pos x="1078" y="465"/>
                  </a:cxn>
                  <a:cxn ang="0">
                    <a:pos x="1276" y="1032"/>
                  </a:cxn>
                </a:cxnLst>
                <a:rect l="0" t="0" r="r" b="b"/>
                <a:pathLst>
                  <a:path w="1291" h="1214">
                    <a:moveTo>
                      <a:pt x="1276" y="1032"/>
                    </a:moveTo>
                    <a:cubicBezTo>
                      <a:pt x="1274" y="1056"/>
                      <a:pt x="1256" y="1088"/>
                      <a:pt x="1235" y="1102"/>
                    </a:cubicBezTo>
                    <a:cubicBezTo>
                      <a:pt x="1235" y="1102"/>
                      <a:pt x="1072" y="1214"/>
                      <a:pt x="646" y="1214"/>
                    </a:cubicBezTo>
                    <a:cubicBezTo>
                      <a:pt x="219" y="1214"/>
                      <a:pt x="56" y="1102"/>
                      <a:pt x="56" y="1102"/>
                    </a:cubicBezTo>
                    <a:cubicBezTo>
                      <a:pt x="36" y="1088"/>
                      <a:pt x="18" y="1056"/>
                      <a:pt x="16" y="1032"/>
                    </a:cubicBezTo>
                    <a:cubicBezTo>
                      <a:pt x="16" y="1032"/>
                      <a:pt x="0" y="835"/>
                      <a:pt x="214" y="465"/>
                    </a:cubicBezTo>
                    <a:cubicBezTo>
                      <a:pt x="427" y="96"/>
                      <a:pt x="605" y="11"/>
                      <a:pt x="605" y="11"/>
                    </a:cubicBezTo>
                    <a:cubicBezTo>
                      <a:pt x="627" y="0"/>
                      <a:pt x="664" y="0"/>
                      <a:pt x="687" y="11"/>
                    </a:cubicBezTo>
                    <a:cubicBezTo>
                      <a:pt x="687" y="11"/>
                      <a:pt x="865" y="96"/>
                      <a:pt x="1078" y="465"/>
                    </a:cubicBezTo>
                    <a:cubicBezTo>
                      <a:pt x="1291" y="835"/>
                      <a:pt x="1276" y="1032"/>
                      <a:pt x="1276" y="1032"/>
                    </a:cubicBezTo>
                    <a:close/>
                  </a:path>
                </a:pathLst>
              </a:custGeom>
              <a:grpFill/>
              <a:ln w="9" cap="flat">
                <a:noFill/>
                <a:prstDash val="solid"/>
                <a:miter lim="800000"/>
              </a:ln>
            </p:spPr>
            <p:txBody>
              <a:bodyPr anchor="ctr"/>
              <a:lstStyle/>
              <a:p>
                <a:pPr algn="ctr"/>
                <a:endParaRPr>
                  <a:latin typeface="微软雅黑"/>
                  <a:ea typeface="微软雅黑"/>
                  <a:sym typeface="微软雅黑"/>
                </a:endParaRPr>
              </a:p>
            </p:txBody>
          </p:sp>
          <p:sp>
            <p:nvSpPr>
              <p:cNvPr id="51" name="iṡḷiḑè"/>
              <p:cNvSpPr/>
              <p:nvPr/>
            </p:nvSpPr>
            <p:spPr bwMode="auto">
              <a:xfrm>
                <a:off x="4086225" y="3406775"/>
                <a:ext cx="976313" cy="931863"/>
              </a:xfrm>
              <a:custGeom>
                <a:avLst/>
                <a:gdLst/>
                <a:ahLst/>
                <a:cxnLst>
                  <a:cxn ang="0">
                    <a:pos x="551" y="1051"/>
                  </a:cxn>
                  <a:cxn ang="0">
                    <a:pos x="7" y="954"/>
                  </a:cxn>
                  <a:cxn ang="0">
                    <a:pos x="0" y="942"/>
                  </a:cxn>
                  <a:cxn ang="0">
                    <a:pos x="188" y="422"/>
                  </a:cxn>
                  <a:cxn ang="0">
                    <a:pos x="544" y="0"/>
                  </a:cxn>
                  <a:cxn ang="0">
                    <a:pos x="551" y="0"/>
                  </a:cxn>
                  <a:cxn ang="0">
                    <a:pos x="558" y="0"/>
                  </a:cxn>
                  <a:cxn ang="0">
                    <a:pos x="914" y="422"/>
                  </a:cxn>
                  <a:cxn ang="0">
                    <a:pos x="1101" y="942"/>
                  </a:cxn>
                  <a:cxn ang="0">
                    <a:pos x="1094" y="954"/>
                  </a:cxn>
                  <a:cxn ang="0">
                    <a:pos x="551" y="1051"/>
                  </a:cxn>
                </a:cxnLst>
                <a:rect l="0" t="0" r="r" b="b"/>
                <a:pathLst>
                  <a:path w="1101" h="1051">
                    <a:moveTo>
                      <a:pt x="551" y="1051"/>
                    </a:moveTo>
                    <a:cubicBezTo>
                      <a:pt x="182" y="1051"/>
                      <a:pt x="24" y="964"/>
                      <a:pt x="7" y="954"/>
                    </a:cubicBezTo>
                    <a:cubicBezTo>
                      <a:pt x="5" y="951"/>
                      <a:pt x="2" y="945"/>
                      <a:pt x="0" y="942"/>
                    </a:cubicBezTo>
                    <a:cubicBezTo>
                      <a:pt x="0" y="922"/>
                      <a:pt x="4" y="742"/>
                      <a:pt x="188" y="422"/>
                    </a:cubicBezTo>
                    <a:cubicBezTo>
                      <a:pt x="372" y="103"/>
                      <a:pt x="527" y="10"/>
                      <a:pt x="544" y="0"/>
                    </a:cubicBezTo>
                    <a:cubicBezTo>
                      <a:pt x="545" y="0"/>
                      <a:pt x="548" y="0"/>
                      <a:pt x="551" y="0"/>
                    </a:cubicBezTo>
                    <a:cubicBezTo>
                      <a:pt x="554" y="0"/>
                      <a:pt x="556" y="0"/>
                      <a:pt x="558" y="0"/>
                    </a:cubicBezTo>
                    <a:cubicBezTo>
                      <a:pt x="575" y="10"/>
                      <a:pt x="729" y="103"/>
                      <a:pt x="914" y="422"/>
                    </a:cubicBezTo>
                    <a:cubicBezTo>
                      <a:pt x="1098" y="742"/>
                      <a:pt x="1101" y="922"/>
                      <a:pt x="1101" y="942"/>
                    </a:cubicBezTo>
                    <a:cubicBezTo>
                      <a:pt x="1100" y="945"/>
                      <a:pt x="1097" y="951"/>
                      <a:pt x="1094" y="954"/>
                    </a:cubicBezTo>
                    <a:cubicBezTo>
                      <a:pt x="1077" y="964"/>
                      <a:pt x="920" y="1051"/>
                      <a:pt x="551" y="1051"/>
                    </a:cubicBezTo>
                    <a:close/>
                  </a:path>
                </a:pathLst>
              </a:custGeom>
              <a:grpFill/>
              <a:ln w="9525">
                <a:noFill/>
                <a:round/>
              </a:ln>
            </p:spPr>
            <p:txBody>
              <a:bodyPr anchor="ctr"/>
              <a:lstStyle/>
              <a:p>
                <a:pPr algn="ctr"/>
                <a:endParaRPr>
                  <a:latin typeface="微软雅黑"/>
                  <a:ea typeface="微软雅黑"/>
                  <a:sym typeface="微软雅黑"/>
                </a:endParaRPr>
              </a:p>
            </p:txBody>
          </p:sp>
        </p:grpSp>
        <p:grpSp>
          <p:nvGrpSpPr>
            <p:cNvPr id="41" name="ï$ļîḍê"/>
            <p:cNvGrpSpPr/>
            <p:nvPr/>
          </p:nvGrpSpPr>
          <p:grpSpPr>
            <a:xfrm>
              <a:off x="4461403" y="3684902"/>
              <a:ext cx="1294423" cy="1217224"/>
              <a:chOff x="3148013" y="3033713"/>
              <a:chExt cx="1144588" cy="1076325"/>
            </a:xfrm>
            <a:grpFill/>
          </p:grpSpPr>
          <p:sp>
            <p:nvSpPr>
              <p:cNvPr id="48" name="íṥľïḓé"/>
              <p:cNvSpPr/>
              <p:nvPr/>
            </p:nvSpPr>
            <p:spPr bwMode="auto">
              <a:xfrm>
                <a:off x="3148013" y="3033713"/>
                <a:ext cx="1144588" cy="1076325"/>
              </a:xfrm>
              <a:custGeom>
                <a:avLst/>
                <a:gdLst/>
                <a:ahLst/>
                <a:cxnLst>
                  <a:cxn ang="0">
                    <a:pos x="687" y="1203"/>
                  </a:cxn>
                  <a:cxn ang="0">
                    <a:pos x="605" y="1203"/>
                  </a:cxn>
                  <a:cxn ang="0">
                    <a:pos x="214" y="749"/>
                  </a:cxn>
                  <a:cxn ang="0">
                    <a:pos x="16" y="182"/>
                  </a:cxn>
                  <a:cxn ang="0">
                    <a:pos x="56" y="112"/>
                  </a:cxn>
                  <a:cxn ang="0">
                    <a:pos x="646" y="0"/>
                  </a:cxn>
                  <a:cxn ang="0">
                    <a:pos x="1235" y="112"/>
                  </a:cxn>
                  <a:cxn ang="0">
                    <a:pos x="1276" y="182"/>
                  </a:cxn>
                  <a:cxn ang="0">
                    <a:pos x="1078" y="749"/>
                  </a:cxn>
                  <a:cxn ang="0">
                    <a:pos x="687" y="1203"/>
                  </a:cxn>
                </a:cxnLst>
                <a:rect l="0" t="0" r="r" b="b"/>
                <a:pathLst>
                  <a:path w="1291" h="1214">
                    <a:moveTo>
                      <a:pt x="687" y="1203"/>
                    </a:moveTo>
                    <a:cubicBezTo>
                      <a:pt x="664" y="1214"/>
                      <a:pt x="627" y="1214"/>
                      <a:pt x="605" y="1203"/>
                    </a:cubicBezTo>
                    <a:cubicBezTo>
                      <a:pt x="605" y="1203"/>
                      <a:pt x="427" y="1118"/>
                      <a:pt x="214" y="749"/>
                    </a:cubicBezTo>
                    <a:cubicBezTo>
                      <a:pt x="0" y="379"/>
                      <a:pt x="16" y="182"/>
                      <a:pt x="16" y="182"/>
                    </a:cubicBezTo>
                    <a:cubicBezTo>
                      <a:pt x="18" y="158"/>
                      <a:pt x="36" y="126"/>
                      <a:pt x="56" y="112"/>
                    </a:cubicBezTo>
                    <a:cubicBezTo>
                      <a:pt x="56" y="112"/>
                      <a:pt x="219" y="0"/>
                      <a:pt x="646" y="0"/>
                    </a:cubicBezTo>
                    <a:cubicBezTo>
                      <a:pt x="1072" y="0"/>
                      <a:pt x="1235" y="112"/>
                      <a:pt x="1235" y="112"/>
                    </a:cubicBezTo>
                    <a:cubicBezTo>
                      <a:pt x="1256" y="126"/>
                      <a:pt x="1274" y="158"/>
                      <a:pt x="1276" y="182"/>
                    </a:cubicBezTo>
                    <a:cubicBezTo>
                      <a:pt x="1276" y="182"/>
                      <a:pt x="1291" y="379"/>
                      <a:pt x="1078" y="749"/>
                    </a:cubicBezTo>
                    <a:cubicBezTo>
                      <a:pt x="865" y="1118"/>
                      <a:pt x="687" y="1203"/>
                      <a:pt x="687" y="1203"/>
                    </a:cubicBezTo>
                    <a:close/>
                  </a:path>
                </a:pathLst>
              </a:custGeom>
              <a:grpFill/>
              <a:ln w="9" cap="flat">
                <a:noFill/>
                <a:prstDash val="solid"/>
                <a:miter lim="800000"/>
              </a:ln>
            </p:spPr>
            <p:txBody>
              <a:bodyPr anchor="ctr"/>
              <a:lstStyle/>
              <a:p>
                <a:pPr algn="ctr"/>
                <a:endParaRPr>
                  <a:latin typeface="微软雅黑"/>
                  <a:ea typeface="微软雅黑"/>
                  <a:sym typeface="微软雅黑"/>
                </a:endParaRPr>
              </a:p>
            </p:txBody>
          </p:sp>
          <p:sp>
            <p:nvSpPr>
              <p:cNvPr id="49" name="iṧļïḍé"/>
              <p:cNvSpPr/>
              <p:nvPr/>
            </p:nvSpPr>
            <p:spPr bwMode="auto">
              <a:xfrm>
                <a:off x="3232150" y="3103563"/>
                <a:ext cx="976313" cy="931863"/>
              </a:xfrm>
              <a:custGeom>
                <a:avLst/>
                <a:gdLst/>
                <a:ahLst/>
                <a:cxnLst>
                  <a:cxn ang="0">
                    <a:pos x="551" y="1051"/>
                  </a:cxn>
                  <a:cxn ang="0">
                    <a:pos x="544" y="1051"/>
                  </a:cxn>
                  <a:cxn ang="0">
                    <a:pos x="188" y="629"/>
                  </a:cxn>
                  <a:cxn ang="0">
                    <a:pos x="0" y="109"/>
                  </a:cxn>
                  <a:cxn ang="0">
                    <a:pos x="7" y="97"/>
                  </a:cxn>
                  <a:cxn ang="0">
                    <a:pos x="551" y="0"/>
                  </a:cxn>
                  <a:cxn ang="0">
                    <a:pos x="1094" y="97"/>
                  </a:cxn>
                  <a:cxn ang="0">
                    <a:pos x="1101" y="109"/>
                  </a:cxn>
                  <a:cxn ang="0">
                    <a:pos x="914" y="629"/>
                  </a:cxn>
                  <a:cxn ang="0">
                    <a:pos x="558" y="1051"/>
                  </a:cxn>
                  <a:cxn ang="0">
                    <a:pos x="551" y="1051"/>
                  </a:cxn>
                </a:cxnLst>
                <a:rect l="0" t="0" r="r" b="b"/>
                <a:pathLst>
                  <a:path w="1101" h="1051">
                    <a:moveTo>
                      <a:pt x="551" y="1051"/>
                    </a:moveTo>
                    <a:cubicBezTo>
                      <a:pt x="548" y="1051"/>
                      <a:pt x="545" y="1051"/>
                      <a:pt x="544" y="1051"/>
                    </a:cubicBezTo>
                    <a:cubicBezTo>
                      <a:pt x="527" y="1041"/>
                      <a:pt x="372" y="948"/>
                      <a:pt x="188" y="629"/>
                    </a:cubicBezTo>
                    <a:cubicBezTo>
                      <a:pt x="0" y="303"/>
                      <a:pt x="0" y="124"/>
                      <a:pt x="0" y="109"/>
                    </a:cubicBezTo>
                    <a:cubicBezTo>
                      <a:pt x="1" y="106"/>
                      <a:pt x="5" y="100"/>
                      <a:pt x="7" y="97"/>
                    </a:cubicBezTo>
                    <a:cubicBezTo>
                      <a:pt x="24" y="87"/>
                      <a:pt x="182" y="0"/>
                      <a:pt x="551" y="0"/>
                    </a:cubicBezTo>
                    <a:cubicBezTo>
                      <a:pt x="919" y="0"/>
                      <a:pt x="1077" y="87"/>
                      <a:pt x="1094" y="97"/>
                    </a:cubicBezTo>
                    <a:cubicBezTo>
                      <a:pt x="1097" y="100"/>
                      <a:pt x="1100" y="106"/>
                      <a:pt x="1101" y="109"/>
                    </a:cubicBezTo>
                    <a:cubicBezTo>
                      <a:pt x="1101" y="129"/>
                      <a:pt x="1098" y="309"/>
                      <a:pt x="914" y="629"/>
                    </a:cubicBezTo>
                    <a:cubicBezTo>
                      <a:pt x="729" y="948"/>
                      <a:pt x="575" y="1041"/>
                      <a:pt x="558" y="1051"/>
                    </a:cubicBezTo>
                    <a:cubicBezTo>
                      <a:pt x="556" y="1051"/>
                      <a:pt x="554" y="1051"/>
                      <a:pt x="551" y="1051"/>
                    </a:cubicBezTo>
                    <a:close/>
                  </a:path>
                </a:pathLst>
              </a:custGeom>
              <a:grpFill/>
              <a:ln w="9525">
                <a:noFill/>
                <a:round/>
              </a:ln>
            </p:spPr>
            <p:txBody>
              <a:bodyPr anchor="ctr"/>
              <a:lstStyle/>
              <a:p>
                <a:pPr algn="ctr"/>
                <a:endParaRPr>
                  <a:latin typeface="微软雅黑"/>
                  <a:ea typeface="微软雅黑"/>
                  <a:sym typeface="微软雅黑"/>
                </a:endParaRPr>
              </a:p>
            </p:txBody>
          </p:sp>
        </p:grpSp>
        <p:sp>
          <p:nvSpPr>
            <p:cNvPr id="42" name="î$ḻiḋê"/>
            <p:cNvSpPr txBox="1"/>
            <p:nvPr/>
          </p:nvSpPr>
          <p:spPr>
            <a:xfrm>
              <a:off x="5777887" y="2242592"/>
              <a:ext cx="584241" cy="511121"/>
            </a:xfrm>
            <a:prstGeom prst="rect">
              <a:avLst/>
            </a:prstGeom>
            <a:grpFill/>
          </p:spPr>
          <p:txBody>
            <a:bodyPr wrap="none">
              <a:normAutofit fontScale="85000" lnSpcReduction="20000"/>
            </a:bodyPr>
            <a:lstStyle/>
            <a:p>
              <a:pPr algn="ctr"/>
              <a:r>
                <a:rPr lang="en-US" sz="2400" b="1">
                  <a:solidFill>
                    <a:schemeClr val="bg1"/>
                  </a:solidFill>
                  <a:latin typeface="微软雅黑"/>
                  <a:ea typeface="微软雅黑"/>
                  <a:sym typeface="微软雅黑"/>
                </a:rPr>
                <a:t>01</a:t>
              </a:r>
            </a:p>
          </p:txBody>
        </p:sp>
        <p:sp>
          <p:nvSpPr>
            <p:cNvPr id="43" name="ïşļîḓê"/>
            <p:cNvSpPr txBox="1"/>
            <p:nvPr/>
          </p:nvSpPr>
          <p:spPr>
            <a:xfrm>
              <a:off x="6743766" y="2789872"/>
              <a:ext cx="584241" cy="511121"/>
            </a:xfrm>
            <a:prstGeom prst="rect">
              <a:avLst/>
            </a:prstGeom>
            <a:grpFill/>
          </p:spPr>
          <p:txBody>
            <a:bodyPr wrap="none">
              <a:normAutofit fontScale="85000" lnSpcReduction="20000"/>
            </a:bodyPr>
            <a:lstStyle/>
            <a:p>
              <a:pPr algn="ctr"/>
              <a:r>
                <a:rPr lang="en-US" sz="2400" b="1">
                  <a:solidFill>
                    <a:schemeClr val="bg1"/>
                  </a:solidFill>
                  <a:latin typeface="微软雅黑"/>
                  <a:ea typeface="微软雅黑"/>
                  <a:sym typeface="微软雅黑"/>
                </a:rPr>
                <a:t>02</a:t>
              </a:r>
            </a:p>
          </p:txBody>
        </p:sp>
        <p:sp>
          <p:nvSpPr>
            <p:cNvPr id="44" name="işļïḓe"/>
            <p:cNvSpPr txBox="1"/>
            <p:nvPr/>
          </p:nvSpPr>
          <p:spPr>
            <a:xfrm>
              <a:off x="6745560" y="3919860"/>
              <a:ext cx="584241" cy="511121"/>
            </a:xfrm>
            <a:prstGeom prst="rect">
              <a:avLst/>
            </a:prstGeom>
            <a:grpFill/>
          </p:spPr>
          <p:txBody>
            <a:bodyPr wrap="none">
              <a:normAutofit fontScale="85000" lnSpcReduction="20000"/>
            </a:bodyPr>
            <a:lstStyle/>
            <a:p>
              <a:pPr algn="ctr"/>
              <a:r>
                <a:rPr lang="en-US" sz="2400" b="1">
                  <a:solidFill>
                    <a:schemeClr val="bg1"/>
                  </a:solidFill>
                  <a:latin typeface="微软雅黑"/>
                  <a:ea typeface="微软雅黑"/>
                  <a:sym typeface="微软雅黑"/>
                </a:rPr>
                <a:t>03</a:t>
              </a:r>
            </a:p>
          </p:txBody>
        </p:sp>
        <p:sp>
          <p:nvSpPr>
            <p:cNvPr id="45" name="ïşľïḓè"/>
            <p:cNvSpPr txBox="1"/>
            <p:nvPr/>
          </p:nvSpPr>
          <p:spPr>
            <a:xfrm>
              <a:off x="5782375" y="4444085"/>
              <a:ext cx="584241" cy="511121"/>
            </a:xfrm>
            <a:prstGeom prst="rect">
              <a:avLst/>
            </a:prstGeom>
            <a:grpFill/>
          </p:spPr>
          <p:txBody>
            <a:bodyPr wrap="none">
              <a:normAutofit fontScale="85000" lnSpcReduction="20000"/>
            </a:bodyPr>
            <a:lstStyle/>
            <a:p>
              <a:pPr algn="ctr"/>
              <a:r>
                <a:rPr lang="en-US" sz="2400" b="1">
                  <a:solidFill>
                    <a:schemeClr val="bg1"/>
                  </a:solidFill>
                  <a:latin typeface="微软雅黑"/>
                  <a:ea typeface="微软雅黑"/>
                  <a:sym typeface="微软雅黑"/>
                </a:rPr>
                <a:t>04</a:t>
              </a:r>
            </a:p>
          </p:txBody>
        </p:sp>
        <p:sp>
          <p:nvSpPr>
            <p:cNvPr id="46" name="iślíde"/>
            <p:cNvSpPr txBox="1"/>
            <p:nvPr/>
          </p:nvSpPr>
          <p:spPr>
            <a:xfrm>
              <a:off x="4816495" y="3919860"/>
              <a:ext cx="584241" cy="511121"/>
            </a:xfrm>
            <a:prstGeom prst="rect">
              <a:avLst/>
            </a:prstGeom>
            <a:grpFill/>
          </p:spPr>
          <p:txBody>
            <a:bodyPr wrap="none">
              <a:normAutofit fontScale="85000" lnSpcReduction="20000"/>
            </a:bodyPr>
            <a:lstStyle/>
            <a:p>
              <a:pPr algn="ctr"/>
              <a:r>
                <a:rPr lang="en-US" sz="2400" b="1">
                  <a:solidFill>
                    <a:schemeClr val="bg1"/>
                  </a:solidFill>
                  <a:latin typeface="微软雅黑"/>
                  <a:ea typeface="微软雅黑"/>
                  <a:sym typeface="微软雅黑"/>
                </a:rPr>
                <a:t>05</a:t>
              </a:r>
            </a:p>
          </p:txBody>
        </p:sp>
        <p:sp>
          <p:nvSpPr>
            <p:cNvPr id="47" name="i$1îde"/>
            <p:cNvSpPr txBox="1"/>
            <p:nvPr/>
          </p:nvSpPr>
          <p:spPr>
            <a:xfrm>
              <a:off x="4814699" y="2789870"/>
              <a:ext cx="584241" cy="511121"/>
            </a:xfrm>
            <a:prstGeom prst="rect">
              <a:avLst/>
            </a:prstGeom>
            <a:grpFill/>
          </p:spPr>
          <p:txBody>
            <a:bodyPr wrap="none">
              <a:normAutofit fontScale="85000" lnSpcReduction="20000"/>
            </a:bodyPr>
            <a:lstStyle/>
            <a:p>
              <a:pPr algn="ctr"/>
              <a:r>
                <a:rPr lang="en-US" sz="2400" b="1">
                  <a:solidFill>
                    <a:schemeClr val="bg1"/>
                  </a:solidFill>
                  <a:latin typeface="微软雅黑"/>
                  <a:ea typeface="微软雅黑"/>
                  <a:sym typeface="微软雅黑"/>
                </a:rPr>
                <a:t>06</a:t>
              </a:r>
            </a:p>
          </p:txBody>
        </p:sp>
      </p:gr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31" presetClass="entr" presetSubtype="0" fill="hold"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p:cTn id="16" dur="1000" fill="hold"/>
                                        <p:tgtEl>
                                          <p:spTgt spid="35"/>
                                        </p:tgtEl>
                                        <p:attrNameLst>
                                          <p:attrName>ppt_w</p:attrName>
                                        </p:attrNameLst>
                                      </p:cBhvr>
                                      <p:tavLst>
                                        <p:tav tm="0">
                                          <p:val>
                                            <p:fltVal val="0"/>
                                          </p:val>
                                        </p:tav>
                                        <p:tav tm="100000">
                                          <p:val>
                                            <p:strVal val="#ppt_w"/>
                                          </p:val>
                                        </p:tav>
                                      </p:tavLst>
                                    </p:anim>
                                    <p:anim calcmode="lin" valueType="num">
                                      <p:cBhvr>
                                        <p:cTn id="17" dur="1000" fill="hold"/>
                                        <p:tgtEl>
                                          <p:spTgt spid="35"/>
                                        </p:tgtEl>
                                        <p:attrNameLst>
                                          <p:attrName>ppt_h</p:attrName>
                                        </p:attrNameLst>
                                      </p:cBhvr>
                                      <p:tavLst>
                                        <p:tav tm="0">
                                          <p:val>
                                            <p:fltVal val="0"/>
                                          </p:val>
                                        </p:tav>
                                        <p:tav tm="100000">
                                          <p:val>
                                            <p:strVal val="#ppt_h"/>
                                          </p:val>
                                        </p:tav>
                                      </p:tavLst>
                                    </p:anim>
                                    <p:anim calcmode="lin" valueType="num">
                                      <p:cBhvr>
                                        <p:cTn id="18" dur="1000" fill="hold"/>
                                        <p:tgtEl>
                                          <p:spTgt spid="35"/>
                                        </p:tgtEl>
                                        <p:attrNameLst>
                                          <p:attrName>style.rotation</p:attrName>
                                        </p:attrNameLst>
                                      </p:cBhvr>
                                      <p:tavLst>
                                        <p:tav tm="0">
                                          <p:val>
                                            <p:fltVal val="90"/>
                                          </p:val>
                                        </p:tav>
                                        <p:tav tm="100000">
                                          <p:val>
                                            <p:fltVal val="0"/>
                                          </p:val>
                                        </p:tav>
                                      </p:tavLst>
                                    </p:anim>
                                    <p:animEffect transition="in" filter="fade">
                                      <p:cBhvr>
                                        <p:cTn id="19" dur="1000"/>
                                        <p:tgtEl>
                                          <p:spTgt spid="35"/>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1000"/>
                                        <p:tgtEl>
                                          <p:spTgt spid="16"/>
                                        </p:tgtEl>
                                      </p:cBhvr>
                                    </p:animEffect>
                                    <p:anim calcmode="lin" valueType="num">
                                      <p:cBhvr>
                                        <p:cTn id="30" dur="1000" fill="hold"/>
                                        <p:tgtEl>
                                          <p:spTgt spid="16"/>
                                        </p:tgtEl>
                                        <p:attrNameLst>
                                          <p:attrName>ppt_x</p:attrName>
                                        </p:attrNameLst>
                                      </p:cBhvr>
                                      <p:tavLst>
                                        <p:tav tm="0">
                                          <p:val>
                                            <p:strVal val="#ppt_x"/>
                                          </p:val>
                                        </p:tav>
                                        <p:tav tm="100000">
                                          <p:val>
                                            <p:strVal val="#ppt_x"/>
                                          </p:val>
                                        </p:tav>
                                      </p:tavLst>
                                    </p:anim>
                                    <p:anim calcmode="lin" valueType="num">
                                      <p:cBhvr>
                                        <p:cTn id="31" dur="1000" fill="hold"/>
                                        <p:tgtEl>
                                          <p:spTgt spid="16"/>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1000"/>
                                        <p:tgtEl>
                                          <p:spTgt spid="17"/>
                                        </p:tgtEl>
                                      </p:cBhvr>
                                    </p:animEffect>
                                    <p:anim calcmode="lin" valueType="num">
                                      <p:cBhvr>
                                        <p:cTn id="35" dur="1000" fill="hold"/>
                                        <p:tgtEl>
                                          <p:spTgt spid="17"/>
                                        </p:tgtEl>
                                        <p:attrNameLst>
                                          <p:attrName>ppt_x</p:attrName>
                                        </p:attrNameLst>
                                      </p:cBhvr>
                                      <p:tavLst>
                                        <p:tav tm="0">
                                          <p:val>
                                            <p:strVal val="#ppt_x"/>
                                          </p:val>
                                        </p:tav>
                                        <p:tav tm="100000">
                                          <p:val>
                                            <p:strVal val="#ppt_x"/>
                                          </p:val>
                                        </p:tav>
                                      </p:tavLst>
                                    </p:anim>
                                    <p:anim calcmode="lin" valueType="num">
                                      <p:cBhvr>
                                        <p:cTn id="36" dur="1000" fill="hold"/>
                                        <p:tgtEl>
                                          <p:spTgt spid="17"/>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1000"/>
                                        <p:tgtEl>
                                          <p:spTgt spid="15"/>
                                        </p:tgtEl>
                                      </p:cBhvr>
                                    </p:animEffect>
                                    <p:anim calcmode="lin" valueType="num">
                                      <p:cBhvr>
                                        <p:cTn id="40" dur="1000" fill="hold"/>
                                        <p:tgtEl>
                                          <p:spTgt spid="15"/>
                                        </p:tgtEl>
                                        <p:attrNameLst>
                                          <p:attrName>ppt_x</p:attrName>
                                        </p:attrNameLst>
                                      </p:cBhvr>
                                      <p:tavLst>
                                        <p:tav tm="0">
                                          <p:val>
                                            <p:strVal val="#ppt_x"/>
                                          </p:val>
                                        </p:tav>
                                        <p:tav tm="100000">
                                          <p:val>
                                            <p:strVal val="#ppt_x"/>
                                          </p:val>
                                        </p:tav>
                                      </p:tavLst>
                                    </p:anim>
                                    <p:anim calcmode="lin" valueType="num">
                                      <p:cBhvr>
                                        <p:cTn id="41" dur="1000" fill="hold"/>
                                        <p:tgtEl>
                                          <p:spTgt spid="15"/>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p:bldP spid="10" grpId="0"/>
      <p:bldP spid="14" grpId="0"/>
      <p:bldP spid="15" grpId="0"/>
      <p:bldP spid="16"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880456" y="2035445"/>
            <a:ext cx="6745326" cy="769441"/>
          </a:xfrm>
          <a:prstGeom prst="rect">
            <a:avLst/>
          </a:prstGeom>
          <a:noFill/>
        </p:spPr>
        <p:txBody>
          <a:bodyPr wrap="square" rtlCol="0">
            <a:spAutoFit/>
          </a:bodyPr>
          <a:lstStyle/>
          <a:p>
            <a:pPr algn="l">
              <a:lnSpc>
                <a:spcPct val="110000"/>
              </a:lnSpc>
            </a:pPr>
            <a:r>
              <a:rPr lang="zh-CN" altLang="en-US" sz="2000" b="1" dirty="0">
                <a:solidFill>
                  <a:schemeClr val="tx1"/>
                </a:solidFill>
                <a:latin typeface="微软雅黑"/>
                <a:ea typeface="微软雅黑"/>
                <a:cs typeface="+mn-ea"/>
                <a:sym typeface="微软雅黑"/>
              </a:rPr>
              <a:t>是指未成年人父母或其监护人和学校应当教育未成年人不得有下列不良行为：</a:t>
            </a:r>
          </a:p>
        </p:txBody>
      </p:sp>
      <p:grpSp>
        <p:nvGrpSpPr>
          <p:cNvPr id="6" name="组合 5"/>
          <p:cNvGrpSpPr/>
          <p:nvPr/>
        </p:nvGrpSpPr>
        <p:grpSpPr>
          <a:xfrm>
            <a:off x="1950444" y="1085791"/>
            <a:ext cx="4145556" cy="1038071"/>
            <a:chOff x="1497758" y="1085791"/>
            <a:chExt cx="4145556" cy="1038071"/>
          </a:xfrm>
        </p:grpSpPr>
        <p:sp>
          <p:nvSpPr>
            <p:cNvPr id="7" name="文本框 6"/>
            <p:cNvSpPr txBox="1"/>
            <p:nvPr/>
          </p:nvSpPr>
          <p:spPr>
            <a:xfrm>
              <a:off x="2535829" y="1370607"/>
              <a:ext cx="3107485" cy="523220"/>
            </a:xfrm>
            <a:prstGeom prst="rect">
              <a:avLst/>
            </a:prstGeom>
            <a:solidFill>
              <a:srgbClr val="C00000"/>
            </a:solidFill>
          </p:spPr>
          <p:txBody>
            <a:bodyPr wrap="square" rtlCol="0">
              <a:spAutoFit/>
            </a:bodyPr>
            <a:lstStyle/>
            <a:p>
              <a:pPr algn="ctr"/>
              <a:r>
                <a:rPr lang="zh-CN" altLang="en-US" sz="2800" b="1" dirty="0">
                  <a:solidFill>
                    <a:schemeClr val="bg1"/>
                  </a:solidFill>
                  <a:latin typeface="微软雅黑"/>
                  <a:ea typeface="微软雅黑"/>
                  <a:cs typeface="+mn-ea"/>
                  <a:sym typeface="微软雅黑"/>
                </a:rPr>
                <a:t>中度不良行为</a:t>
              </a:r>
            </a:p>
          </p:txBody>
        </p: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
        <p:nvSpPr>
          <p:cNvPr id="10" name="文本框 9"/>
          <p:cNvSpPr txBox="1"/>
          <p:nvPr/>
        </p:nvSpPr>
        <p:spPr>
          <a:xfrm>
            <a:off x="2568883" y="2961137"/>
            <a:ext cx="2114681" cy="338554"/>
          </a:xfrm>
          <a:prstGeom prst="rect">
            <a:avLst/>
          </a:prstGeom>
          <a:noFill/>
          <a:ln>
            <a:solidFill>
              <a:srgbClr val="C00000"/>
            </a:solidFill>
          </a:ln>
        </p:spPr>
        <p:txBody>
          <a:bodyPr wrap="non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旷课、夜不归宿；</a:t>
            </a:r>
            <a:endParaRPr lang="zh-CN" altLang="en-US" sz="1600">
              <a:latin typeface="微软雅黑"/>
              <a:ea typeface="微软雅黑"/>
              <a:cs typeface="+mn-ea"/>
              <a:sym typeface="微软雅黑"/>
            </a:endParaRPr>
          </a:p>
        </p:txBody>
      </p:sp>
      <p:sp>
        <p:nvSpPr>
          <p:cNvPr id="12" name="文本框 11"/>
          <p:cNvSpPr txBox="1"/>
          <p:nvPr/>
        </p:nvSpPr>
        <p:spPr>
          <a:xfrm>
            <a:off x="2568883" y="3404393"/>
            <a:ext cx="1909497" cy="338554"/>
          </a:xfrm>
          <a:prstGeom prst="rect">
            <a:avLst/>
          </a:prstGeom>
          <a:noFill/>
          <a:ln>
            <a:solidFill>
              <a:srgbClr val="C00000"/>
            </a:solidFill>
          </a:ln>
        </p:spPr>
        <p:txBody>
          <a:bodyPr wrap="non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携带管制刀具；</a:t>
            </a:r>
            <a:endParaRPr lang="zh-CN" altLang="en-US" sz="1600">
              <a:latin typeface="微软雅黑"/>
              <a:ea typeface="微软雅黑"/>
              <a:cs typeface="+mn-ea"/>
              <a:sym typeface="微软雅黑"/>
            </a:endParaRPr>
          </a:p>
        </p:txBody>
      </p:sp>
      <p:sp>
        <p:nvSpPr>
          <p:cNvPr id="14" name="文本框 13"/>
          <p:cNvSpPr txBox="1"/>
          <p:nvPr/>
        </p:nvSpPr>
        <p:spPr>
          <a:xfrm>
            <a:off x="2568883" y="3847649"/>
            <a:ext cx="2525050" cy="338554"/>
          </a:xfrm>
          <a:prstGeom prst="rect">
            <a:avLst/>
          </a:prstGeom>
          <a:noFill/>
          <a:ln>
            <a:solidFill>
              <a:srgbClr val="C00000"/>
            </a:solidFill>
          </a:ln>
        </p:spPr>
        <p:txBody>
          <a:bodyPr wrap="non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打架斗殴，辱骂他人；</a:t>
            </a:r>
            <a:endParaRPr lang="zh-CN" altLang="en-US" sz="1600">
              <a:latin typeface="微软雅黑"/>
              <a:ea typeface="微软雅黑"/>
              <a:cs typeface="+mn-ea"/>
              <a:sym typeface="微软雅黑"/>
            </a:endParaRPr>
          </a:p>
        </p:txBody>
      </p:sp>
      <p:sp>
        <p:nvSpPr>
          <p:cNvPr id="15" name="文本框 14"/>
          <p:cNvSpPr txBox="1"/>
          <p:nvPr/>
        </p:nvSpPr>
        <p:spPr>
          <a:xfrm>
            <a:off x="2568883" y="4290905"/>
            <a:ext cx="2525050" cy="338554"/>
          </a:xfrm>
          <a:prstGeom prst="rect">
            <a:avLst/>
          </a:prstGeom>
          <a:noFill/>
          <a:ln>
            <a:solidFill>
              <a:srgbClr val="C00000"/>
            </a:solidFill>
          </a:ln>
        </p:spPr>
        <p:txBody>
          <a:bodyPr wrap="non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强行向他人索要财物；</a:t>
            </a:r>
            <a:endParaRPr lang="zh-CN" altLang="en-US" sz="1600">
              <a:latin typeface="微软雅黑"/>
              <a:ea typeface="微软雅黑"/>
              <a:cs typeface="+mn-ea"/>
              <a:sym typeface="微软雅黑"/>
            </a:endParaRPr>
          </a:p>
        </p:txBody>
      </p:sp>
      <p:sp>
        <p:nvSpPr>
          <p:cNvPr id="16" name="文本框 15"/>
          <p:cNvSpPr txBox="1"/>
          <p:nvPr/>
        </p:nvSpPr>
        <p:spPr>
          <a:xfrm>
            <a:off x="2568883" y="4734163"/>
            <a:ext cx="2525050" cy="338554"/>
          </a:xfrm>
          <a:prstGeom prst="rect">
            <a:avLst/>
          </a:prstGeom>
          <a:noFill/>
          <a:ln>
            <a:solidFill>
              <a:srgbClr val="C00000"/>
            </a:solidFill>
          </a:ln>
        </p:spPr>
        <p:txBody>
          <a:bodyPr wrap="non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偷窃、故意损坏财物；</a:t>
            </a:r>
            <a:endParaRPr lang="zh-CN" altLang="en-US" sz="1600">
              <a:latin typeface="微软雅黑"/>
              <a:ea typeface="微软雅黑"/>
              <a:cs typeface="+mn-ea"/>
              <a:sym typeface="微软雅黑"/>
            </a:endParaRPr>
          </a:p>
        </p:txBody>
      </p:sp>
      <p:sp>
        <p:nvSpPr>
          <p:cNvPr id="17" name="文本框 16"/>
          <p:cNvSpPr txBox="1"/>
          <p:nvPr/>
        </p:nvSpPr>
        <p:spPr>
          <a:xfrm>
            <a:off x="5533333" y="2701243"/>
            <a:ext cx="2730235" cy="338554"/>
          </a:xfrm>
          <a:prstGeom prst="rect">
            <a:avLst/>
          </a:prstGeom>
          <a:noFill/>
          <a:ln>
            <a:solidFill>
              <a:srgbClr val="C00000"/>
            </a:solidFill>
          </a:ln>
        </p:spPr>
        <p:txBody>
          <a:bodyPr wrap="non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参与赌博或者变相赌博；</a:t>
            </a:r>
            <a:endParaRPr lang="zh-CN" altLang="en-US" sz="1600">
              <a:latin typeface="微软雅黑"/>
              <a:ea typeface="微软雅黑"/>
              <a:cs typeface="+mn-ea"/>
              <a:sym typeface="微软雅黑"/>
            </a:endParaRPr>
          </a:p>
        </p:txBody>
      </p:sp>
      <p:sp>
        <p:nvSpPr>
          <p:cNvPr id="18" name="文本框 17"/>
          <p:cNvSpPr txBox="1"/>
          <p:nvPr/>
        </p:nvSpPr>
        <p:spPr>
          <a:xfrm>
            <a:off x="5533333" y="3147918"/>
            <a:ext cx="4166525" cy="338554"/>
          </a:xfrm>
          <a:prstGeom prst="rect">
            <a:avLst/>
          </a:prstGeom>
          <a:noFill/>
          <a:ln>
            <a:solidFill>
              <a:srgbClr val="C00000"/>
            </a:solidFill>
          </a:ln>
        </p:spPr>
        <p:txBody>
          <a:bodyPr wrap="non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观看收听色情、淫秽的音像制品读物等；</a:t>
            </a:r>
            <a:endParaRPr lang="zh-CN" altLang="en-US" sz="1600">
              <a:latin typeface="微软雅黑"/>
              <a:ea typeface="微软雅黑"/>
              <a:cs typeface="+mn-ea"/>
              <a:sym typeface="微软雅黑"/>
            </a:endParaRPr>
          </a:p>
        </p:txBody>
      </p:sp>
      <p:sp>
        <p:nvSpPr>
          <p:cNvPr id="19" name="文本框 18"/>
          <p:cNvSpPr txBox="1"/>
          <p:nvPr/>
        </p:nvSpPr>
        <p:spPr>
          <a:xfrm>
            <a:off x="5533333" y="3594593"/>
            <a:ext cx="4898693" cy="584775"/>
          </a:xfrm>
          <a:prstGeom prst="rect">
            <a:avLst/>
          </a:prstGeom>
          <a:noFill/>
          <a:ln>
            <a:solidFill>
              <a:srgbClr val="C00000"/>
            </a:solidFill>
          </a:ln>
        </p:spPr>
        <p:txBody>
          <a:bodyPr wrap="squar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进入法律、法规规定未成年人不适宜进入营业歌舞等场所；</a:t>
            </a:r>
            <a:endParaRPr lang="zh-CN" altLang="en-US" sz="1600">
              <a:latin typeface="微软雅黑"/>
              <a:ea typeface="微软雅黑"/>
              <a:cs typeface="+mn-ea"/>
              <a:sym typeface="微软雅黑"/>
            </a:endParaRPr>
          </a:p>
        </p:txBody>
      </p:sp>
      <p:sp>
        <p:nvSpPr>
          <p:cNvPr id="20" name="文本框 19"/>
          <p:cNvSpPr txBox="1"/>
          <p:nvPr/>
        </p:nvSpPr>
        <p:spPr>
          <a:xfrm>
            <a:off x="5533333" y="4287489"/>
            <a:ext cx="3345788" cy="338554"/>
          </a:xfrm>
          <a:prstGeom prst="rect">
            <a:avLst/>
          </a:prstGeom>
          <a:noFill/>
          <a:ln>
            <a:solidFill>
              <a:srgbClr val="C00000"/>
            </a:solidFill>
          </a:ln>
        </p:spPr>
        <p:txBody>
          <a:bodyPr wrap="non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其它严重违背社会的不良行为；</a:t>
            </a:r>
            <a:endParaRPr lang="zh-CN" altLang="en-US" sz="1600">
              <a:latin typeface="微软雅黑"/>
              <a:ea typeface="微软雅黑"/>
              <a:cs typeface="+mn-ea"/>
              <a:sym typeface="微软雅黑"/>
            </a:endParaRPr>
          </a:p>
        </p:txBody>
      </p:sp>
      <p:sp>
        <p:nvSpPr>
          <p:cNvPr id="21" name="文本框 20"/>
          <p:cNvSpPr txBox="1"/>
          <p:nvPr/>
        </p:nvSpPr>
        <p:spPr>
          <a:xfrm>
            <a:off x="5533333" y="4734163"/>
            <a:ext cx="1762021" cy="338554"/>
          </a:xfrm>
          <a:prstGeom prst="rect">
            <a:avLst/>
          </a:prstGeom>
          <a:noFill/>
          <a:ln>
            <a:solidFill>
              <a:srgbClr val="C00000"/>
            </a:solidFill>
          </a:ln>
        </p:spPr>
        <p:txBody>
          <a:bodyPr wrap="none" rtlCol="0">
            <a:spAutoFit/>
          </a:bodyPr>
          <a:lstStyle>
            <a:defPPr>
              <a:defRPr lang="zh-CN"/>
            </a:defPPr>
            <a:lvl1pPr marL="285750" indent="-285750">
              <a:lnSpc>
                <a:spcPct val="150000"/>
              </a:lnSpc>
              <a:buFont typeface="Arial" panose="020B0604020202020204" pitchFamily="34" charset="0"/>
              <a:buChar char="•"/>
              <a:defRPr>
                <a:latin typeface="思源黑体 CN Normal" panose="020B0400000000000000" pitchFamily="34" charset="-122"/>
                <a:ea typeface="思源黑体 CN Normal" panose="020B0400000000000000" pitchFamily="34" charset="-122"/>
              </a:defRPr>
            </a:lvl1pPr>
          </a:lstStyle>
          <a:p>
            <a:pPr>
              <a:lnSpc>
                <a:spcPct val="100000"/>
              </a:lnSpc>
              <a:buClr>
                <a:srgbClr val="C00000"/>
              </a:buClr>
              <a:buFont typeface="Wingdings" panose="05000000000000000000" pitchFamily="2" charset="2"/>
              <a:buChar char="u"/>
            </a:pPr>
            <a:r>
              <a:rPr lang="zh-CN" altLang="en-US" sz="1600">
                <a:solidFill>
                  <a:prstClr val="black"/>
                </a:solidFill>
                <a:latin typeface="微软雅黑"/>
                <a:ea typeface="微软雅黑"/>
                <a:cs typeface="+mn-ea"/>
                <a:sym typeface="微软雅黑"/>
              </a:rPr>
              <a:t>吸烟、酗酒。 </a:t>
            </a:r>
            <a:endParaRPr lang="zh-CN" altLang="en-US" sz="1600">
              <a:latin typeface="微软雅黑"/>
              <a:ea typeface="微软雅黑"/>
              <a:cs typeface="+mn-ea"/>
              <a:sym typeface="微软雅黑"/>
            </a:endParaRP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anim calcmode="lin" valueType="num">
                                      <p:cBhvr>
                                        <p:cTn id="19" dur="1000" fill="hold"/>
                                        <p:tgtEl>
                                          <p:spTgt spid="10"/>
                                        </p:tgtEl>
                                        <p:attrNameLst>
                                          <p:attrName>ppt_x</p:attrName>
                                        </p:attrNameLst>
                                      </p:cBhvr>
                                      <p:tavLst>
                                        <p:tav tm="0">
                                          <p:val>
                                            <p:strVal val="#ppt_x"/>
                                          </p:val>
                                        </p:tav>
                                        <p:tav tm="100000">
                                          <p:val>
                                            <p:strVal val="#ppt_x"/>
                                          </p:val>
                                        </p:tav>
                                      </p:tavLst>
                                    </p:anim>
                                    <p:anim calcmode="lin" valueType="num">
                                      <p:cBhvr>
                                        <p:cTn id="20" dur="1000" fill="hold"/>
                                        <p:tgtEl>
                                          <p:spTgt spid="10"/>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anim calcmode="lin" valueType="num">
                                      <p:cBhvr>
                                        <p:cTn id="24" dur="1000" fill="hold"/>
                                        <p:tgtEl>
                                          <p:spTgt spid="12"/>
                                        </p:tgtEl>
                                        <p:attrNameLst>
                                          <p:attrName>ppt_x</p:attrName>
                                        </p:attrNameLst>
                                      </p:cBhvr>
                                      <p:tavLst>
                                        <p:tav tm="0">
                                          <p:val>
                                            <p:strVal val="#ppt_x"/>
                                          </p:val>
                                        </p:tav>
                                        <p:tav tm="100000">
                                          <p:val>
                                            <p:strVal val="#ppt_x"/>
                                          </p:val>
                                        </p:tav>
                                      </p:tavLst>
                                    </p:anim>
                                    <p:anim calcmode="lin" valueType="num">
                                      <p:cBhvr>
                                        <p:cTn id="25" dur="1000" fill="hold"/>
                                        <p:tgtEl>
                                          <p:spTgt spid="12"/>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1000"/>
                                        <p:tgtEl>
                                          <p:spTgt spid="16"/>
                                        </p:tgtEl>
                                      </p:cBhvr>
                                    </p:animEffect>
                                    <p:anim calcmode="lin" valueType="num">
                                      <p:cBhvr>
                                        <p:cTn id="39" dur="1000" fill="hold"/>
                                        <p:tgtEl>
                                          <p:spTgt spid="16"/>
                                        </p:tgtEl>
                                        <p:attrNameLst>
                                          <p:attrName>ppt_x</p:attrName>
                                        </p:attrNameLst>
                                      </p:cBhvr>
                                      <p:tavLst>
                                        <p:tav tm="0">
                                          <p:val>
                                            <p:strVal val="#ppt_x"/>
                                          </p:val>
                                        </p:tav>
                                        <p:tav tm="100000">
                                          <p:val>
                                            <p:strVal val="#ppt_x"/>
                                          </p:val>
                                        </p:tav>
                                      </p:tavLst>
                                    </p:anim>
                                    <p:anim calcmode="lin" valueType="num">
                                      <p:cBhvr>
                                        <p:cTn id="40" dur="1000" fill="hold"/>
                                        <p:tgtEl>
                                          <p:spTgt spid="16"/>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1000"/>
                                        <p:tgtEl>
                                          <p:spTgt spid="18"/>
                                        </p:tgtEl>
                                      </p:cBhvr>
                                    </p:animEffect>
                                    <p:anim calcmode="lin" valueType="num">
                                      <p:cBhvr>
                                        <p:cTn id="49" dur="1000" fill="hold"/>
                                        <p:tgtEl>
                                          <p:spTgt spid="18"/>
                                        </p:tgtEl>
                                        <p:attrNameLst>
                                          <p:attrName>ppt_x</p:attrName>
                                        </p:attrNameLst>
                                      </p:cBhvr>
                                      <p:tavLst>
                                        <p:tav tm="0">
                                          <p:val>
                                            <p:strVal val="#ppt_x"/>
                                          </p:val>
                                        </p:tav>
                                        <p:tav tm="100000">
                                          <p:val>
                                            <p:strVal val="#ppt_x"/>
                                          </p:val>
                                        </p:tav>
                                      </p:tavLst>
                                    </p:anim>
                                    <p:anim calcmode="lin" valueType="num">
                                      <p:cBhvr>
                                        <p:cTn id="50" dur="1000" fill="hold"/>
                                        <p:tgtEl>
                                          <p:spTgt spid="1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fade">
                                      <p:cBhvr>
                                        <p:cTn id="53" dur="1000"/>
                                        <p:tgtEl>
                                          <p:spTgt spid="19"/>
                                        </p:tgtEl>
                                      </p:cBhvr>
                                    </p:animEffect>
                                    <p:anim calcmode="lin" valueType="num">
                                      <p:cBhvr>
                                        <p:cTn id="54" dur="1000" fill="hold"/>
                                        <p:tgtEl>
                                          <p:spTgt spid="19"/>
                                        </p:tgtEl>
                                        <p:attrNameLst>
                                          <p:attrName>ppt_x</p:attrName>
                                        </p:attrNameLst>
                                      </p:cBhvr>
                                      <p:tavLst>
                                        <p:tav tm="0">
                                          <p:val>
                                            <p:strVal val="#ppt_x"/>
                                          </p:val>
                                        </p:tav>
                                        <p:tav tm="100000">
                                          <p:val>
                                            <p:strVal val="#ppt_x"/>
                                          </p:val>
                                        </p:tav>
                                      </p:tavLst>
                                    </p:anim>
                                    <p:anim calcmode="lin" valueType="num">
                                      <p:cBhvr>
                                        <p:cTn id="55" dur="1000" fill="hold"/>
                                        <p:tgtEl>
                                          <p:spTgt spid="19"/>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fade">
                                      <p:cBhvr>
                                        <p:cTn id="58" dur="1000"/>
                                        <p:tgtEl>
                                          <p:spTgt spid="20"/>
                                        </p:tgtEl>
                                      </p:cBhvr>
                                    </p:animEffect>
                                    <p:anim calcmode="lin" valueType="num">
                                      <p:cBhvr>
                                        <p:cTn id="59" dur="1000" fill="hold"/>
                                        <p:tgtEl>
                                          <p:spTgt spid="20"/>
                                        </p:tgtEl>
                                        <p:attrNameLst>
                                          <p:attrName>ppt_x</p:attrName>
                                        </p:attrNameLst>
                                      </p:cBhvr>
                                      <p:tavLst>
                                        <p:tav tm="0">
                                          <p:val>
                                            <p:strVal val="#ppt_x"/>
                                          </p:val>
                                        </p:tav>
                                        <p:tav tm="100000">
                                          <p:val>
                                            <p:strVal val="#ppt_x"/>
                                          </p:val>
                                        </p:tav>
                                      </p:tavLst>
                                    </p:anim>
                                    <p:anim calcmode="lin" valueType="num">
                                      <p:cBhvr>
                                        <p:cTn id="60" dur="1000" fill="hold"/>
                                        <p:tgtEl>
                                          <p:spTgt spid="20"/>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fade">
                                      <p:cBhvr>
                                        <p:cTn id="63" dur="1000"/>
                                        <p:tgtEl>
                                          <p:spTgt spid="21"/>
                                        </p:tgtEl>
                                      </p:cBhvr>
                                    </p:animEffect>
                                    <p:anim calcmode="lin" valueType="num">
                                      <p:cBhvr>
                                        <p:cTn id="64" dur="1000" fill="hold"/>
                                        <p:tgtEl>
                                          <p:spTgt spid="21"/>
                                        </p:tgtEl>
                                        <p:attrNameLst>
                                          <p:attrName>ppt_x</p:attrName>
                                        </p:attrNameLst>
                                      </p:cBhvr>
                                      <p:tavLst>
                                        <p:tav tm="0">
                                          <p:val>
                                            <p:strVal val="#ppt_x"/>
                                          </p:val>
                                        </p:tav>
                                        <p:tav tm="100000">
                                          <p:val>
                                            <p:strVal val="#ppt_x"/>
                                          </p:val>
                                        </p:tav>
                                      </p:tavLst>
                                    </p:anim>
                                    <p:anim calcmode="lin" valueType="num">
                                      <p:cBhvr>
                                        <p:cTn id="6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2"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椭圆 13"/>
          <p:cNvSpPr/>
          <p:nvPr/>
        </p:nvSpPr>
        <p:spPr>
          <a:xfrm>
            <a:off x="1879272" y="2618135"/>
            <a:ext cx="2869258" cy="2869258"/>
          </a:xfrm>
          <a:prstGeom prst="ellipse">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9" name="椭圆 18"/>
          <p:cNvSpPr/>
          <p:nvPr/>
        </p:nvSpPr>
        <p:spPr>
          <a:xfrm>
            <a:off x="4966171" y="2519813"/>
            <a:ext cx="2869258" cy="2869258"/>
          </a:xfrm>
          <a:prstGeom prst="ellipse">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0" name="椭圆 19"/>
          <p:cNvSpPr/>
          <p:nvPr/>
        </p:nvSpPr>
        <p:spPr>
          <a:xfrm>
            <a:off x="8053070" y="2618135"/>
            <a:ext cx="2869258" cy="2869258"/>
          </a:xfrm>
          <a:prstGeom prst="ellipse">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4" name="组合 3"/>
          <p:cNvGrpSpPr/>
          <p:nvPr/>
        </p:nvGrpSpPr>
        <p:grpSpPr>
          <a:xfrm>
            <a:off x="1950444" y="1085791"/>
            <a:ext cx="4145556" cy="1038071"/>
            <a:chOff x="1497758" y="1085791"/>
            <a:chExt cx="4145556" cy="1038071"/>
          </a:xfrm>
        </p:grpSpPr>
        <p:sp>
          <p:nvSpPr>
            <p:cNvPr id="6" name="文本框 5"/>
            <p:cNvSpPr txBox="1"/>
            <p:nvPr/>
          </p:nvSpPr>
          <p:spPr>
            <a:xfrm>
              <a:off x="2535829" y="1370607"/>
              <a:ext cx="3107485" cy="523220"/>
            </a:xfrm>
            <a:prstGeom prst="rect">
              <a:avLst/>
            </a:prstGeom>
            <a:solidFill>
              <a:srgbClr val="C00000"/>
            </a:solidFill>
          </p:spPr>
          <p:txBody>
            <a:bodyPr wrap="square" rtlCol="0">
              <a:spAutoFit/>
            </a:bodyPr>
            <a:lstStyle/>
            <a:p>
              <a:pPr algn="ctr"/>
              <a:r>
                <a:rPr lang="zh-CN" altLang="en-US" sz="2800" b="1" dirty="0">
                  <a:solidFill>
                    <a:schemeClr val="bg1"/>
                  </a:solidFill>
                  <a:latin typeface="微软雅黑"/>
                  <a:ea typeface="微软雅黑"/>
                  <a:cs typeface="+mn-ea"/>
                  <a:sym typeface="微软雅黑"/>
                </a:rPr>
                <a:t>轻度不良行为</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sp>
        <p:nvSpPr>
          <p:cNvPr id="8" name="文本框 7"/>
          <p:cNvSpPr txBox="1"/>
          <p:nvPr/>
        </p:nvSpPr>
        <p:spPr>
          <a:xfrm>
            <a:off x="8510905" y="3390317"/>
            <a:ext cx="1953588" cy="1569660"/>
          </a:xfrm>
          <a:prstGeom prst="rect">
            <a:avLst/>
          </a:prstGeom>
          <a:noFill/>
        </p:spPr>
        <p:txBody>
          <a:bodyPr wrap="square" rtlCol="0">
            <a:spAutoFit/>
          </a:bodyPr>
          <a:lstStyle/>
          <a:p>
            <a:pPr marL="285750" indent="-285750">
              <a:buClr>
                <a:srgbClr val="C00000"/>
              </a:buClr>
              <a:buFont typeface="Wingdings" panose="05000000000000000000" pitchFamily="2" charset="2"/>
              <a:buChar char="l"/>
            </a:pPr>
            <a:r>
              <a:rPr lang="zh-CN" altLang="en-US" sz="1600" dirty="0">
                <a:solidFill>
                  <a:schemeClr val="tx1">
                    <a:lumMod val="95000"/>
                    <a:lumOff val="5000"/>
                  </a:schemeClr>
                </a:solidFill>
                <a:latin typeface="微软雅黑"/>
                <a:ea typeface="微软雅黑"/>
                <a:cs typeface="+mn-ea"/>
                <a:sym typeface="微软雅黑"/>
              </a:rPr>
              <a:t>是泛指与小学生守则、小学生日常行为规范、公众道德规范相背的一些行为以及心理障碍的总和。</a:t>
            </a:r>
          </a:p>
        </p:txBody>
      </p:sp>
      <p:sp>
        <p:nvSpPr>
          <p:cNvPr id="15" name="文本框 14"/>
          <p:cNvSpPr txBox="1"/>
          <p:nvPr/>
        </p:nvSpPr>
        <p:spPr>
          <a:xfrm>
            <a:off x="2167400" y="3513427"/>
            <a:ext cx="2139129" cy="1077218"/>
          </a:xfrm>
          <a:prstGeom prst="rect">
            <a:avLst/>
          </a:prstGeom>
          <a:noFill/>
        </p:spPr>
        <p:txBody>
          <a:bodyPr wrap="square" rtlCol="0">
            <a:spAutoFit/>
          </a:bodyPr>
          <a:lstStyle/>
          <a:p>
            <a:pPr marL="285750" indent="-285750">
              <a:buClr>
                <a:srgbClr val="C00000"/>
              </a:buClr>
              <a:buFont typeface="Wingdings" panose="05000000000000000000" pitchFamily="2" charset="2"/>
              <a:buChar char="l"/>
            </a:pPr>
            <a:r>
              <a:rPr lang="zh-CN" altLang="en-US" sz="1600" dirty="0">
                <a:solidFill>
                  <a:schemeClr val="tx1">
                    <a:lumMod val="95000"/>
                    <a:lumOff val="5000"/>
                  </a:schemeClr>
                </a:solidFill>
                <a:latin typeface="微软雅黑"/>
                <a:ea typeface="微软雅黑"/>
                <a:cs typeface="+mn-ea"/>
                <a:sym typeface="微软雅黑"/>
              </a:rPr>
              <a:t>轻度不良行为的危害性主要体现在对相其关群体及其个人的危害上。</a:t>
            </a:r>
          </a:p>
        </p:txBody>
      </p:sp>
      <p:sp>
        <p:nvSpPr>
          <p:cNvPr id="18" name="文本框 17"/>
          <p:cNvSpPr txBox="1"/>
          <p:nvPr/>
        </p:nvSpPr>
        <p:spPr>
          <a:xfrm>
            <a:off x="5252578" y="3144095"/>
            <a:ext cx="2151113" cy="1815882"/>
          </a:xfrm>
          <a:prstGeom prst="rect">
            <a:avLst/>
          </a:prstGeom>
          <a:noFill/>
        </p:spPr>
        <p:txBody>
          <a:bodyPr wrap="square" rtlCol="0">
            <a:spAutoFit/>
          </a:bodyPr>
          <a:lstStyle/>
          <a:p>
            <a:pPr marL="285750" indent="-285750">
              <a:buClr>
                <a:srgbClr val="C00000"/>
              </a:buClr>
              <a:buFont typeface="Wingdings" panose="05000000000000000000" pitchFamily="2" charset="2"/>
              <a:buChar char="l"/>
            </a:pPr>
            <a:r>
              <a:rPr lang="zh-CN" altLang="en-US" sz="1600" dirty="0">
                <a:solidFill>
                  <a:schemeClr val="tx1">
                    <a:lumMod val="95000"/>
                    <a:lumOff val="5000"/>
                  </a:schemeClr>
                </a:solidFill>
                <a:latin typeface="微软雅黑"/>
                <a:ea typeface="微软雅黑"/>
                <a:cs typeface="+mn-ea"/>
                <a:sym typeface="微软雅黑"/>
              </a:rPr>
              <a:t>如迟到、早退、讲粗话脏话、穿奇装异服、染发、带首饰、男生留过耳长发、光头、不按时就寝等各种违反学校规章制度的行为。</a:t>
            </a: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p:cTn id="11" dur="1000" fill="hold"/>
                                        <p:tgtEl>
                                          <p:spTgt spid="19"/>
                                        </p:tgtEl>
                                        <p:attrNameLst>
                                          <p:attrName>ppt_w</p:attrName>
                                        </p:attrNameLst>
                                      </p:cBhvr>
                                      <p:tavLst>
                                        <p:tav tm="0">
                                          <p:val>
                                            <p:fltVal val="0"/>
                                          </p:val>
                                        </p:tav>
                                        <p:tav tm="100000">
                                          <p:val>
                                            <p:strVal val="#ppt_w"/>
                                          </p:val>
                                        </p:tav>
                                      </p:tavLst>
                                    </p:anim>
                                    <p:anim calcmode="lin" valueType="num">
                                      <p:cBhvr>
                                        <p:cTn id="12" dur="1000" fill="hold"/>
                                        <p:tgtEl>
                                          <p:spTgt spid="19"/>
                                        </p:tgtEl>
                                        <p:attrNameLst>
                                          <p:attrName>ppt_h</p:attrName>
                                        </p:attrNameLst>
                                      </p:cBhvr>
                                      <p:tavLst>
                                        <p:tav tm="0">
                                          <p:val>
                                            <p:fltVal val="0"/>
                                          </p:val>
                                        </p:tav>
                                        <p:tav tm="100000">
                                          <p:val>
                                            <p:strVal val="#ppt_h"/>
                                          </p:val>
                                        </p:tav>
                                      </p:tavLst>
                                    </p:anim>
                                    <p:anim calcmode="lin" valueType="num">
                                      <p:cBhvr>
                                        <p:cTn id="13" dur="1000" fill="hold"/>
                                        <p:tgtEl>
                                          <p:spTgt spid="19"/>
                                        </p:tgtEl>
                                        <p:attrNameLst>
                                          <p:attrName>style.rotation</p:attrName>
                                        </p:attrNameLst>
                                      </p:cBhvr>
                                      <p:tavLst>
                                        <p:tav tm="0">
                                          <p:val>
                                            <p:fltVal val="90"/>
                                          </p:val>
                                        </p:tav>
                                        <p:tav tm="100000">
                                          <p:val>
                                            <p:fltVal val="0"/>
                                          </p:val>
                                        </p:tav>
                                      </p:tavLst>
                                    </p:anim>
                                    <p:animEffect transition="in" filter="fade">
                                      <p:cBhvr>
                                        <p:cTn id="14" dur="1000"/>
                                        <p:tgtEl>
                                          <p:spTgt spid="19"/>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 calcmode="lin" valueType="num">
                                      <p:cBhvr>
                                        <p:cTn id="19" dur="1000" fill="hold"/>
                                        <p:tgtEl>
                                          <p:spTgt spid="20"/>
                                        </p:tgtEl>
                                        <p:attrNameLst>
                                          <p:attrName>style.rotation</p:attrName>
                                        </p:attrNameLst>
                                      </p:cBhvr>
                                      <p:tavLst>
                                        <p:tav tm="0">
                                          <p:val>
                                            <p:fltVal val="90"/>
                                          </p:val>
                                        </p:tav>
                                        <p:tav tm="100000">
                                          <p:val>
                                            <p:fltVal val="0"/>
                                          </p:val>
                                        </p:tav>
                                      </p:tavLst>
                                    </p:anim>
                                    <p:animEffect transition="in" filter="fade">
                                      <p:cBhvr>
                                        <p:cTn id="20" dur="1000"/>
                                        <p:tgtEl>
                                          <p:spTgt spid="20"/>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1000" fill="hold"/>
                                        <p:tgtEl>
                                          <p:spTgt spid="14"/>
                                        </p:tgtEl>
                                        <p:attrNameLst>
                                          <p:attrName>ppt_w</p:attrName>
                                        </p:attrNameLst>
                                      </p:cBhvr>
                                      <p:tavLst>
                                        <p:tav tm="0">
                                          <p:val>
                                            <p:fltVal val="0"/>
                                          </p:val>
                                        </p:tav>
                                        <p:tav tm="100000">
                                          <p:val>
                                            <p:strVal val="#ppt_w"/>
                                          </p:val>
                                        </p:tav>
                                      </p:tavLst>
                                    </p:anim>
                                    <p:anim calcmode="lin" valueType="num">
                                      <p:cBhvr>
                                        <p:cTn id="24" dur="1000" fill="hold"/>
                                        <p:tgtEl>
                                          <p:spTgt spid="14"/>
                                        </p:tgtEl>
                                        <p:attrNameLst>
                                          <p:attrName>ppt_h</p:attrName>
                                        </p:attrNameLst>
                                      </p:cBhvr>
                                      <p:tavLst>
                                        <p:tav tm="0">
                                          <p:val>
                                            <p:fltVal val="0"/>
                                          </p:val>
                                        </p:tav>
                                        <p:tav tm="100000">
                                          <p:val>
                                            <p:strVal val="#ppt_h"/>
                                          </p:val>
                                        </p:tav>
                                      </p:tavLst>
                                    </p:anim>
                                    <p:anim calcmode="lin" valueType="num">
                                      <p:cBhvr>
                                        <p:cTn id="25" dur="1000" fill="hold"/>
                                        <p:tgtEl>
                                          <p:spTgt spid="14"/>
                                        </p:tgtEl>
                                        <p:attrNameLst>
                                          <p:attrName>style.rotation</p:attrName>
                                        </p:attrNameLst>
                                      </p:cBhvr>
                                      <p:tavLst>
                                        <p:tav tm="0">
                                          <p:val>
                                            <p:fltVal val="90"/>
                                          </p:val>
                                        </p:tav>
                                        <p:tav tm="100000">
                                          <p:val>
                                            <p:fltVal val="0"/>
                                          </p:val>
                                        </p:tav>
                                      </p:tavLst>
                                    </p:anim>
                                    <p:animEffect transition="in" filter="fade">
                                      <p:cBhvr>
                                        <p:cTn id="26" dur="1000"/>
                                        <p:tgtEl>
                                          <p:spTgt spid="1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anim calcmode="lin" valueType="num">
                                      <p:cBhvr>
                                        <p:cTn id="32" dur="1000" fill="hold"/>
                                        <p:tgtEl>
                                          <p:spTgt spid="15"/>
                                        </p:tgtEl>
                                        <p:attrNameLst>
                                          <p:attrName>ppt_x</p:attrName>
                                        </p:attrNameLst>
                                      </p:cBhvr>
                                      <p:tavLst>
                                        <p:tav tm="0">
                                          <p:val>
                                            <p:strVal val="#ppt_x"/>
                                          </p:val>
                                        </p:tav>
                                        <p:tav tm="100000">
                                          <p:val>
                                            <p:strVal val="#ppt_x"/>
                                          </p:val>
                                        </p:tav>
                                      </p:tavLst>
                                    </p:anim>
                                    <p:anim calcmode="lin" valueType="num">
                                      <p:cBhvr>
                                        <p:cTn id="33" dur="1000" fill="hold"/>
                                        <p:tgtEl>
                                          <p:spTgt spid="15"/>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animBg="1"/>
      <p:bldP spid="20" grpId="0" animBg="1"/>
      <p:bldP spid="8" grpId="0"/>
      <p:bldP spid="15"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305689" y="2178643"/>
            <a:ext cx="7040880" cy="461665"/>
          </a:xfrm>
          <a:prstGeom prst="rect">
            <a:avLst/>
          </a:prstGeom>
          <a:noFill/>
        </p:spPr>
        <p:txBody>
          <a:bodyPr wrap="square" rtlCol="0">
            <a:spAutoFit/>
          </a:bodyPr>
          <a:lstStyle/>
          <a:p>
            <a:r>
              <a:rPr lang="zh-CN" altLang="en-US" sz="2400" b="1">
                <a:latin typeface="微软雅黑"/>
                <a:ea typeface="微软雅黑"/>
                <a:cs typeface="+mn-ea"/>
                <a:sym typeface="微软雅黑"/>
              </a:rPr>
              <a:t>发生在身边的轻度不良行为：</a:t>
            </a:r>
          </a:p>
        </p:txBody>
      </p:sp>
      <p:grpSp>
        <p:nvGrpSpPr>
          <p:cNvPr id="9" name="组合 8"/>
          <p:cNvGrpSpPr/>
          <p:nvPr/>
        </p:nvGrpSpPr>
        <p:grpSpPr>
          <a:xfrm>
            <a:off x="1950444" y="1085791"/>
            <a:ext cx="4145556" cy="1038071"/>
            <a:chOff x="1497758" y="1085791"/>
            <a:chExt cx="4145556" cy="1038071"/>
          </a:xfrm>
        </p:grpSpPr>
        <p:sp>
          <p:nvSpPr>
            <p:cNvPr id="16" name="文本框 15"/>
            <p:cNvSpPr txBox="1"/>
            <p:nvPr/>
          </p:nvSpPr>
          <p:spPr>
            <a:xfrm>
              <a:off x="2535829" y="1370607"/>
              <a:ext cx="3107485" cy="523220"/>
            </a:xfrm>
            <a:prstGeom prst="rect">
              <a:avLst/>
            </a:prstGeom>
            <a:solidFill>
              <a:srgbClr val="C00000"/>
            </a:solidFill>
          </p:spPr>
          <p:txBody>
            <a:bodyPr wrap="square" rtlCol="0">
              <a:spAutoFit/>
            </a:bodyPr>
            <a:lstStyle/>
            <a:p>
              <a:pPr algn="ctr"/>
              <a:r>
                <a:rPr lang="zh-CN" altLang="en-US" sz="2800" b="1">
                  <a:solidFill>
                    <a:schemeClr val="bg1"/>
                  </a:solidFill>
                  <a:latin typeface="微软雅黑"/>
                  <a:ea typeface="微软雅黑"/>
                  <a:cs typeface="+mn-ea"/>
                  <a:sym typeface="微软雅黑"/>
                </a:rPr>
                <a:t>轻度不良行为</a:t>
              </a:r>
            </a:p>
          </p:txBody>
        </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7758" y="1085791"/>
              <a:ext cx="1038071" cy="1038071"/>
            </a:xfrm>
            <a:prstGeom prst="rect">
              <a:avLst/>
            </a:prstGeom>
          </p:spPr>
        </p:pic>
      </p:grpSp>
      <p:grpSp>
        <p:nvGrpSpPr>
          <p:cNvPr id="18" name="îṡḷíďé"/>
          <p:cNvGrpSpPr/>
          <p:nvPr/>
        </p:nvGrpSpPr>
        <p:grpSpPr>
          <a:xfrm>
            <a:off x="3677547" y="2998183"/>
            <a:ext cx="840692" cy="840913"/>
            <a:chOff x="3812517" y="2319273"/>
            <a:chExt cx="1867586" cy="1868076"/>
          </a:xfrm>
          <a:solidFill>
            <a:srgbClr val="C00000"/>
          </a:solidFill>
        </p:grpSpPr>
        <p:sp>
          <p:nvSpPr>
            <p:cNvPr id="19" name="iṧḻîdè"/>
            <p:cNvSpPr/>
            <p:nvPr/>
          </p:nvSpPr>
          <p:spPr bwMode="auto">
            <a:xfrm>
              <a:off x="3985552" y="2492896"/>
              <a:ext cx="1521537" cy="1521933"/>
            </a:xfrm>
            <a:prstGeom prst="ellipse">
              <a:avLst/>
            </a:pr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CN" sz="2000">
                  <a:solidFill>
                    <a:schemeClr val="bg1"/>
                  </a:solidFill>
                  <a:latin typeface="微软雅黑"/>
                  <a:ea typeface="微软雅黑"/>
                  <a:sym typeface="微软雅黑"/>
                </a:rPr>
                <a:t>2</a:t>
              </a:r>
              <a:endParaRPr sz="2000">
                <a:solidFill>
                  <a:schemeClr val="bg1"/>
                </a:solidFill>
                <a:latin typeface="微软雅黑"/>
                <a:ea typeface="微软雅黑"/>
                <a:sym typeface="微软雅黑"/>
              </a:endParaRPr>
            </a:p>
          </p:txBody>
        </p:sp>
        <p:grpSp>
          <p:nvGrpSpPr>
            <p:cNvPr id="20" name="ï$ļiḓé"/>
            <p:cNvGrpSpPr/>
            <p:nvPr/>
          </p:nvGrpSpPr>
          <p:grpSpPr>
            <a:xfrm>
              <a:off x="3812517" y="2319273"/>
              <a:ext cx="1867586" cy="1868076"/>
              <a:chOff x="3800237" y="2257147"/>
              <a:chExt cx="1868076" cy="1868076"/>
            </a:xfrm>
            <a:grpFill/>
          </p:grpSpPr>
          <p:sp>
            <p:nvSpPr>
              <p:cNvPr id="26" name="iśľîḋe"/>
              <p:cNvSpPr/>
              <p:nvPr/>
            </p:nvSpPr>
            <p:spPr bwMode="auto">
              <a:xfrm>
                <a:off x="5176020"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6"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27" name="ïS1íḓè"/>
              <p:cNvSpPr/>
              <p:nvPr/>
            </p:nvSpPr>
            <p:spPr bwMode="auto">
              <a:xfrm>
                <a:off x="4756252"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0">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28" name="ïṧļïḓê"/>
              <p:cNvSpPr/>
              <p:nvPr/>
            </p:nvSpPr>
            <p:spPr bwMode="auto">
              <a:xfrm>
                <a:off x="5477110"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0" h="246">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29" name="iṡḻîďè"/>
              <p:cNvSpPr/>
              <p:nvPr/>
            </p:nvSpPr>
            <p:spPr bwMode="auto">
              <a:xfrm>
                <a:off x="5477110"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0"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30" name="íṩ1îḋê"/>
              <p:cNvSpPr/>
              <p:nvPr/>
            </p:nvSpPr>
            <p:spPr bwMode="auto">
              <a:xfrm>
                <a:off x="5176020"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6" h="206">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31" name="ïSḻïdê"/>
              <p:cNvSpPr/>
              <p:nvPr/>
            </p:nvSpPr>
            <p:spPr bwMode="auto">
              <a:xfrm>
                <a:off x="4756252"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32" name="iṥḷiḑè"/>
              <p:cNvSpPr/>
              <p:nvPr/>
            </p:nvSpPr>
            <p:spPr bwMode="auto">
              <a:xfrm>
                <a:off x="4287036"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6"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33" name="ïṣļïde"/>
              <p:cNvSpPr/>
              <p:nvPr/>
            </p:nvSpPr>
            <p:spPr bwMode="auto">
              <a:xfrm>
                <a:off x="3937595"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6">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34" name="iṡ1ïḑé"/>
              <p:cNvSpPr/>
              <p:nvPr/>
            </p:nvSpPr>
            <p:spPr bwMode="auto">
              <a:xfrm>
                <a:off x="3800237"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0"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35" name="íṥľïdê"/>
              <p:cNvSpPr/>
              <p:nvPr/>
            </p:nvSpPr>
            <p:spPr bwMode="auto">
              <a:xfrm>
                <a:off x="3800237"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0" h="246">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36" name="iśḷiḍé"/>
              <p:cNvSpPr/>
              <p:nvPr/>
            </p:nvSpPr>
            <p:spPr bwMode="auto">
              <a:xfrm>
                <a:off x="3937595"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37" name="îSḷîďe"/>
              <p:cNvSpPr/>
              <p:nvPr/>
            </p:nvSpPr>
            <p:spPr bwMode="auto">
              <a:xfrm>
                <a:off x="4287036"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6" h="110">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grpSp>
        <p:grpSp>
          <p:nvGrpSpPr>
            <p:cNvPr id="21" name="íŝḷïďè"/>
            <p:cNvGrpSpPr/>
            <p:nvPr/>
          </p:nvGrpSpPr>
          <p:grpSpPr>
            <a:xfrm>
              <a:off x="4554052" y="3313884"/>
              <a:ext cx="250765" cy="223659"/>
              <a:chOff x="3122613" y="4241799"/>
              <a:chExt cx="190500" cy="169863"/>
            </a:xfrm>
            <a:grpFill/>
          </p:grpSpPr>
          <p:sp>
            <p:nvSpPr>
              <p:cNvPr id="24" name="ïşľíḍè"/>
              <p:cNvSpPr/>
              <p:nvPr/>
            </p:nvSpPr>
            <p:spPr bwMode="auto">
              <a:xfrm>
                <a:off x="3209925" y="4241799"/>
                <a:ext cx="103188" cy="103188"/>
              </a:xfrm>
              <a:custGeom>
                <a:avLst/>
                <a:gdLst>
                  <a:gd name="T0" fmla="*/ 143 w 286"/>
                  <a:gd name="T1" fmla="*/ 284 h 285"/>
                  <a:gd name="T2" fmla="*/ 151 w 286"/>
                  <a:gd name="T3" fmla="*/ 268 h 285"/>
                  <a:gd name="T4" fmla="*/ 285 w 286"/>
                  <a:gd name="T5" fmla="*/ 125 h 285"/>
                  <a:gd name="T6" fmla="*/ 143 w 286"/>
                  <a:gd name="T7" fmla="*/ 0 h 285"/>
                  <a:gd name="T8" fmla="*/ 9 w 286"/>
                  <a:gd name="T9" fmla="*/ 142 h 285"/>
                  <a:gd name="T10" fmla="*/ 0 w 286"/>
                  <a:gd name="T11" fmla="*/ 151 h 285"/>
                  <a:gd name="T12" fmla="*/ 143 w 286"/>
                  <a:gd name="T13" fmla="*/ 284 h 285"/>
                  <a:gd name="T14" fmla="*/ 59 w 286"/>
                  <a:gd name="T15" fmla="*/ 134 h 285"/>
                  <a:gd name="T16" fmla="*/ 126 w 286"/>
                  <a:gd name="T17" fmla="*/ 59 h 285"/>
                  <a:gd name="T18" fmla="*/ 151 w 286"/>
                  <a:gd name="T19" fmla="*/ 59 h 285"/>
                  <a:gd name="T20" fmla="*/ 159 w 286"/>
                  <a:gd name="T21" fmla="*/ 67 h 285"/>
                  <a:gd name="T22" fmla="*/ 159 w 286"/>
                  <a:gd name="T23" fmla="*/ 75 h 285"/>
                  <a:gd name="T24" fmla="*/ 159 w 286"/>
                  <a:gd name="T25" fmla="*/ 92 h 285"/>
                  <a:gd name="T26" fmla="*/ 92 w 286"/>
                  <a:gd name="T27" fmla="*/ 159 h 285"/>
                  <a:gd name="T28" fmla="*/ 68 w 286"/>
                  <a:gd name="T29" fmla="*/ 167 h 285"/>
                  <a:gd name="T30" fmla="*/ 59 w 286"/>
                  <a:gd name="T31" fmla="*/ 159 h 285"/>
                  <a:gd name="T32" fmla="*/ 59 w 286"/>
                  <a:gd name="T33" fmla="*/ 142 h 285"/>
                  <a:gd name="T34" fmla="*/ 59 w 286"/>
                  <a:gd name="T35" fmla="*/ 134 h 285"/>
                  <a:gd name="T36" fmla="*/ 59 w 286"/>
                  <a:gd name="T37" fmla="*/ 134 h 285"/>
                  <a:gd name="T38" fmla="*/ 59 w 286"/>
                  <a:gd name="T39" fmla="*/ 134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6" h="285">
                    <a:moveTo>
                      <a:pt x="143" y="284"/>
                    </a:moveTo>
                    <a:cubicBezTo>
                      <a:pt x="151" y="268"/>
                      <a:pt x="151" y="268"/>
                      <a:pt x="151" y="268"/>
                    </a:cubicBezTo>
                    <a:cubicBezTo>
                      <a:pt x="285" y="125"/>
                      <a:pt x="285" y="125"/>
                      <a:pt x="285" y="125"/>
                    </a:cubicBezTo>
                    <a:cubicBezTo>
                      <a:pt x="143" y="0"/>
                      <a:pt x="143" y="0"/>
                      <a:pt x="143" y="0"/>
                    </a:cubicBezTo>
                    <a:cubicBezTo>
                      <a:pt x="9" y="142"/>
                      <a:pt x="9" y="142"/>
                      <a:pt x="9" y="142"/>
                    </a:cubicBezTo>
                    <a:cubicBezTo>
                      <a:pt x="0" y="151"/>
                      <a:pt x="0" y="151"/>
                      <a:pt x="0" y="151"/>
                    </a:cubicBezTo>
                    <a:lnTo>
                      <a:pt x="143" y="284"/>
                    </a:lnTo>
                    <a:close/>
                    <a:moveTo>
                      <a:pt x="59" y="134"/>
                    </a:moveTo>
                    <a:cubicBezTo>
                      <a:pt x="126" y="59"/>
                      <a:pt x="126" y="59"/>
                      <a:pt x="126" y="59"/>
                    </a:cubicBezTo>
                    <a:cubicBezTo>
                      <a:pt x="134" y="50"/>
                      <a:pt x="143" y="50"/>
                      <a:pt x="151" y="59"/>
                    </a:cubicBezTo>
                    <a:cubicBezTo>
                      <a:pt x="159" y="67"/>
                      <a:pt x="159" y="67"/>
                      <a:pt x="159" y="67"/>
                    </a:cubicBezTo>
                    <a:lnTo>
                      <a:pt x="159" y="75"/>
                    </a:lnTo>
                    <a:cubicBezTo>
                      <a:pt x="159" y="84"/>
                      <a:pt x="159" y="84"/>
                      <a:pt x="159" y="92"/>
                    </a:cubicBezTo>
                    <a:cubicBezTo>
                      <a:pt x="92" y="159"/>
                      <a:pt x="92" y="159"/>
                      <a:pt x="92" y="159"/>
                    </a:cubicBezTo>
                    <a:cubicBezTo>
                      <a:pt x="84" y="167"/>
                      <a:pt x="76" y="167"/>
                      <a:pt x="68" y="167"/>
                    </a:cubicBezTo>
                    <a:cubicBezTo>
                      <a:pt x="59" y="159"/>
                      <a:pt x="59" y="159"/>
                      <a:pt x="59" y="159"/>
                    </a:cubicBezTo>
                    <a:cubicBezTo>
                      <a:pt x="59" y="151"/>
                      <a:pt x="59" y="151"/>
                      <a:pt x="59" y="142"/>
                    </a:cubicBezTo>
                    <a:lnTo>
                      <a:pt x="59" y="134"/>
                    </a:lnTo>
                    <a:close/>
                    <a:moveTo>
                      <a:pt x="59" y="134"/>
                    </a:moveTo>
                    <a:lnTo>
                      <a:pt x="59" y="134"/>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25" name="îsľïdè"/>
              <p:cNvSpPr/>
              <p:nvPr/>
            </p:nvSpPr>
            <p:spPr bwMode="auto">
              <a:xfrm>
                <a:off x="3122613" y="4308474"/>
                <a:ext cx="127000" cy="103188"/>
              </a:xfrm>
              <a:custGeom>
                <a:avLst/>
                <a:gdLst>
                  <a:gd name="T0" fmla="*/ 343 w 352"/>
                  <a:gd name="T1" fmla="*/ 134 h 285"/>
                  <a:gd name="T2" fmla="*/ 351 w 352"/>
                  <a:gd name="T3" fmla="*/ 125 h 285"/>
                  <a:gd name="T4" fmla="*/ 218 w 352"/>
                  <a:gd name="T5" fmla="*/ 0 h 285"/>
                  <a:gd name="T6" fmla="*/ 209 w 352"/>
                  <a:gd name="T7" fmla="*/ 8 h 285"/>
                  <a:gd name="T8" fmla="*/ 100 w 352"/>
                  <a:gd name="T9" fmla="*/ 276 h 285"/>
                  <a:gd name="T10" fmla="*/ 126 w 352"/>
                  <a:gd name="T11" fmla="*/ 276 h 285"/>
                  <a:gd name="T12" fmla="*/ 134 w 352"/>
                  <a:gd name="T13" fmla="*/ 268 h 285"/>
                  <a:gd name="T14" fmla="*/ 159 w 352"/>
                  <a:gd name="T15" fmla="*/ 217 h 285"/>
                  <a:gd name="T16" fmla="*/ 343 w 352"/>
                  <a:gd name="T17" fmla="*/ 134 h 285"/>
                  <a:gd name="T18" fmla="*/ 218 w 352"/>
                  <a:gd name="T19" fmla="*/ 167 h 285"/>
                  <a:gd name="T20" fmla="*/ 142 w 352"/>
                  <a:gd name="T21" fmla="*/ 192 h 285"/>
                  <a:gd name="T22" fmla="*/ 126 w 352"/>
                  <a:gd name="T23" fmla="*/ 201 h 285"/>
                  <a:gd name="T24" fmla="*/ 109 w 352"/>
                  <a:gd name="T25" fmla="*/ 209 h 285"/>
                  <a:gd name="T26" fmla="*/ 100 w 352"/>
                  <a:gd name="T27" fmla="*/ 201 h 285"/>
                  <a:gd name="T28" fmla="*/ 100 w 352"/>
                  <a:gd name="T29" fmla="*/ 142 h 285"/>
                  <a:gd name="T30" fmla="*/ 109 w 352"/>
                  <a:gd name="T31" fmla="*/ 109 h 285"/>
                  <a:gd name="T32" fmla="*/ 209 w 352"/>
                  <a:gd name="T33" fmla="*/ 150 h 285"/>
                  <a:gd name="T34" fmla="*/ 284 w 352"/>
                  <a:gd name="T35" fmla="*/ 150 h 285"/>
                  <a:gd name="T36" fmla="*/ 218 w 352"/>
                  <a:gd name="T37" fmla="*/ 167 h 285"/>
                  <a:gd name="T38" fmla="*/ 218 w 352"/>
                  <a:gd name="T39" fmla="*/ 167 h 285"/>
                  <a:gd name="T40" fmla="*/ 218 w 352"/>
                  <a:gd name="T41" fmla="*/ 16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2" h="285">
                    <a:moveTo>
                      <a:pt x="343" y="134"/>
                    </a:moveTo>
                    <a:lnTo>
                      <a:pt x="351" y="125"/>
                    </a:lnTo>
                    <a:cubicBezTo>
                      <a:pt x="218" y="0"/>
                      <a:pt x="218" y="0"/>
                      <a:pt x="218" y="0"/>
                    </a:cubicBezTo>
                    <a:cubicBezTo>
                      <a:pt x="218" y="0"/>
                      <a:pt x="209" y="0"/>
                      <a:pt x="209" y="8"/>
                    </a:cubicBezTo>
                    <a:cubicBezTo>
                      <a:pt x="100" y="34"/>
                      <a:pt x="0" y="142"/>
                      <a:pt x="100" y="276"/>
                    </a:cubicBezTo>
                    <a:cubicBezTo>
                      <a:pt x="109" y="276"/>
                      <a:pt x="117" y="284"/>
                      <a:pt x="126" y="276"/>
                    </a:cubicBezTo>
                    <a:cubicBezTo>
                      <a:pt x="134" y="276"/>
                      <a:pt x="134" y="276"/>
                      <a:pt x="134" y="268"/>
                    </a:cubicBezTo>
                    <a:cubicBezTo>
                      <a:pt x="142" y="251"/>
                      <a:pt x="151" y="226"/>
                      <a:pt x="159" y="217"/>
                    </a:cubicBezTo>
                    <a:cubicBezTo>
                      <a:pt x="192" y="184"/>
                      <a:pt x="284" y="234"/>
                      <a:pt x="343" y="134"/>
                    </a:cubicBezTo>
                    <a:close/>
                    <a:moveTo>
                      <a:pt x="218" y="167"/>
                    </a:moveTo>
                    <a:cubicBezTo>
                      <a:pt x="184" y="167"/>
                      <a:pt x="159" y="167"/>
                      <a:pt x="142" y="192"/>
                    </a:cubicBezTo>
                    <a:cubicBezTo>
                      <a:pt x="134" y="192"/>
                      <a:pt x="134" y="201"/>
                      <a:pt x="126" y="201"/>
                    </a:cubicBezTo>
                    <a:cubicBezTo>
                      <a:pt x="126" y="209"/>
                      <a:pt x="117" y="209"/>
                      <a:pt x="109" y="209"/>
                    </a:cubicBezTo>
                    <a:lnTo>
                      <a:pt x="100" y="201"/>
                    </a:lnTo>
                    <a:cubicBezTo>
                      <a:pt x="92" y="176"/>
                      <a:pt x="92" y="159"/>
                      <a:pt x="100" y="142"/>
                    </a:cubicBezTo>
                    <a:cubicBezTo>
                      <a:pt x="100" y="125"/>
                      <a:pt x="109" y="117"/>
                      <a:pt x="109" y="109"/>
                    </a:cubicBezTo>
                    <a:cubicBezTo>
                      <a:pt x="142" y="134"/>
                      <a:pt x="167" y="150"/>
                      <a:pt x="209" y="150"/>
                    </a:cubicBezTo>
                    <a:cubicBezTo>
                      <a:pt x="234" y="142"/>
                      <a:pt x="259" y="150"/>
                      <a:pt x="284" y="150"/>
                    </a:cubicBezTo>
                    <a:cubicBezTo>
                      <a:pt x="259" y="167"/>
                      <a:pt x="234" y="167"/>
                      <a:pt x="218" y="167"/>
                    </a:cubicBezTo>
                    <a:close/>
                    <a:moveTo>
                      <a:pt x="218" y="167"/>
                    </a:moveTo>
                    <a:lnTo>
                      <a:pt x="218" y="167"/>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grpSp>
      </p:grpSp>
      <p:grpSp>
        <p:nvGrpSpPr>
          <p:cNvPr id="38" name="íşḷîḑé"/>
          <p:cNvGrpSpPr/>
          <p:nvPr/>
        </p:nvGrpSpPr>
        <p:grpSpPr>
          <a:xfrm>
            <a:off x="5134630" y="2998183"/>
            <a:ext cx="840692" cy="840913"/>
            <a:chOff x="6557972" y="2319273"/>
            <a:chExt cx="1867586" cy="1868076"/>
          </a:xfrm>
          <a:solidFill>
            <a:srgbClr val="C00000"/>
          </a:solidFill>
        </p:grpSpPr>
        <p:sp>
          <p:nvSpPr>
            <p:cNvPr id="39" name="ïşḷiďé"/>
            <p:cNvSpPr/>
            <p:nvPr/>
          </p:nvSpPr>
          <p:spPr bwMode="auto">
            <a:xfrm>
              <a:off x="6731013" y="2492896"/>
              <a:ext cx="1521537" cy="1521933"/>
            </a:xfrm>
            <a:prstGeom prst="ellipse">
              <a:avLst/>
            </a:pr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CN" sz="2000">
                  <a:solidFill>
                    <a:schemeClr val="bg1"/>
                  </a:solidFill>
                  <a:latin typeface="微软雅黑"/>
                  <a:ea typeface="微软雅黑"/>
                  <a:sym typeface="微软雅黑"/>
                </a:rPr>
                <a:t>3</a:t>
              </a:r>
              <a:endParaRPr sz="2000">
                <a:solidFill>
                  <a:schemeClr val="bg1"/>
                </a:solidFill>
                <a:latin typeface="微软雅黑"/>
                <a:ea typeface="微软雅黑"/>
                <a:sym typeface="微软雅黑"/>
              </a:endParaRPr>
            </a:p>
          </p:txBody>
        </p:sp>
        <p:grpSp>
          <p:nvGrpSpPr>
            <p:cNvPr id="40" name="iṡļîḓê"/>
            <p:cNvGrpSpPr/>
            <p:nvPr/>
          </p:nvGrpSpPr>
          <p:grpSpPr>
            <a:xfrm>
              <a:off x="6557972" y="2319273"/>
              <a:ext cx="1867586" cy="1868076"/>
              <a:chOff x="6546413" y="2257147"/>
              <a:chExt cx="1868076" cy="1868076"/>
            </a:xfrm>
            <a:grpFill/>
          </p:grpSpPr>
          <p:sp>
            <p:nvSpPr>
              <p:cNvPr id="42" name="íSḷïḋè"/>
              <p:cNvSpPr/>
              <p:nvPr/>
            </p:nvSpPr>
            <p:spPr bwMode="auto">
              <a:xfrm>
                <a:off x="7922196"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6"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43" name="i$ḷídé"/>
              <p:cNvSpPr/>
              <p:nvPr/>
            </p:nvSpPr>
            <p:spPr bwMode="auto">
              <a:xfrm>
                <a:off x="7502428"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0">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44" name="îṡḻîďe"/>
              <p:cNvSpPr/>
              <p:nvPr/>
            </p:nvSpPr>
            <p:spPr bwMode="auto">
              <a:xfrm>
                <a:off x="8223286"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0" h="246">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45" name="ïslíḓê"/>
              <p:cNvSpPr/>
              <p:nvPr/>
            </p:nvSpPr>
            <p:spPr bwMode="auto">
              <a:xfrm>
                <a:off x="8223286"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0"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46" name="íşlïḍè"/>
              <p:cNvSpPr/>
              <p:nvPr/>
            </p:nvSpPr>
            <p:spPr bwMode="auto">
              <a:xfrm>
                <a:off x="7922196"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6" h="206">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47" name="îṡlïḍe"/>
              <p:cNvSpPr/>
              <p:nvPr/>
            </p:nvSpPr>
            <p:spPr bwMode="auto">
              <a:xfrm>
                <a:off x="7502428"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48" name="íšľïḑe"/>
              <p:cNvSpPr/>
              <p:nvPr/>
            </p:nvSpPr>
            <p:spPr bwMode="auto">
              <a:xfrm>
                <a:off x="7033212"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6"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49" name="íşľïḋè"/>
              <p:cNvSpPr/>
              <p:nvPr/>
            </p:nvSpPr>
            <p:spPr bwMode="auto">
              <a:xfrm>
                <a:off x="6683771"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6">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50" name="î$1îḋê"/>
              <p:cNvSpPr/>
              <p:nvPr/>
            </p:nvSpPr>
            <p:spPr bwMode="auto">
              <a:xfrm>
                <a:off x="6546413"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0"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51" name="íSlïḍè"/>
              <p:cNvSpPr/>
              <p:nvPr/>
            </p:nvSpPr>
            <p:spPr bwMode="auto">
              <a:xfrm>
                <a:off x="6546413"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0" h="246">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52" name="iśḷiḓé"/>
              <p:cNvSpPr/>
              <p:nvPr/>
            </p:nvSpPr>
            <p:spPr bwMode="auto">
              <a:xfrm>
                <a:off x="6683771"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53" name="îş1ïde"/>
              <p:cNvSpPr/>
              <p:nvPr/>
            </p:nvSpPr>
            <p:spPr bwMode="auto">
              <a:xfrm>
                <a:off x="7033212"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6" h="110">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grpSp>
      </p:grpSp>
      <p:grpSp>
        <p:nvGrpSpPr>
          <p:cNvPr id="54" name="iṧḻíḋè"/>
          <p:cNvGrpSpPr/>
          <p:nvPr/>
        </p:nvGrpSpPr>
        <p:grpSpPr>
          <a:xfrm>
            <a:off x="6591713" y="2998183"/>
            <a:ext cx="840692" cy="840913"/>
            <a:chOff x="9303427" y="2319273"/>
            <a:chExt cx="1867586" cy="1868076"/>
          </a:xfrm>
          <a:solidFill>
            <a:srgbClr val="C00000"/>
          </a:solidFill>
        </p:grpSpPr>
        <p:sp>
          <p:nvSpPr>
            <p:cNvPr id="55" name="ïŝľiḓè"/>
            <p:cNvSpPr/>
            <p:nvPr/>
          </p:nvSpPr>
          <p:spPr bwMode="auto">
            <a:xfrm>
              <a:off x="9476474" y="2492896"/>
              <a:ext cx="1521537" cy="1521933"/>
            </a:xfrm>
            <a:prstGeom prst="ellipse">
              <a:avLst/>
            </a:pr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CN" sz="2000">
                  <a:solidFill>
                    <a:schemeClr val="bg1"/>
                  </a:solidFill>
                  <a:latin typeface="微软雅黑"/>
                  <a:ea typeface="微软雅黑"/>
                  <a:sym typeface="微软雅黑"/>
                </a:rPr>
                <a:t>4</a:t>
              </a:r>
              <a:endParaRPr sz="2000">
                <a:solidFill>
                  <a:schemeClr val="bg1"/>
                </a:solidFill>
                <a:latin typeface="微软雅黑"/>
                <a:ea typeface="微软雅黑"/>
                <a:sym typeface="微软雅黑"/>
              </a:endParaRPr>
            </a:p>
          </p:txBody>
        </p:sp>
        <p:grpSp>
          <p:nvGrpSpPr>
            <p:cNvPr id="56" name="ïš1ïďe"/>
            <p:cNvGrpSpPr/>
            <p:nvPr/>
          </p:nvGrpSpPr>
          <p:grpSpPr>
            <a:xfrm>
              <a:off x="9303427" y="2319273"/>
              <a:ext cx="1867586" cy="1868076"/>
              <a:chOff x="9237196" y="2257147"/>
              <a:chExt cx="1868076" cy="1868076"/>
            </a:xfrm>
            <a:grpFill/>
          </p:grpSpPr>
          <p:sp>
            <p:nvSpPr>
              <p:cNvPr id="58" name="íslïḋe"/>
              <p:cNvSpPr/>
              <p:nvPr/>
            </p:nvSpPr>
            <p:spPr bwMode="auto">
              <a:xfrm>
                <a:off x="10612979"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6"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59" name="išliďe"/>
              <p:cNvSpPr/>
              <p:nvPr/>
            </p:nvSpPr>
            <p:spPr bwMode="auto">
              <a:xfrm>
                <a:off x="10193211"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0">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0" name="íṡḻíḋê"/>
              <p:cNvSpPr/>
              <p:nvPr/>
            </p:nvSpPr>
            <p:spPr bwMode="auto">
              <a:xfrm>
                <a:off x="10914069"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0" h="246">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1" name="íS1íḓê"/>
              <p:cNvSpPr/>
              <p:nvPr/>
            </p:nvSpPr>
            <p:spPr bwMode="auto">
              <a:xfrm>
                <a:off x="10914069"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0"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2" name="í$ļîdè"/>
              <p:cNvSpPr/>
              <p:nvPr/>
            </p:nvSpPr>
            <p:spPr bwMode="auto">
              <a:xfrm>
                <a:off x="10612979"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6" h="206">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3" name="îṣľiḑê"/>
              <p:cNvSpPr/>
              <p:nvPr/>
            </p:nvSpPr>
            <p:spPr bwMode="auto">
              <a:xfrm>
                <a:off x="10193211"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4" name="íŝľîḓè"/>
              <p:cNvSpPr/>
              <p:nvPr/>
            </p:nvSpPr>
            <p:spPr bwMode="auto">
              <a:xfrm>
                <a:off x="9723995"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6"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5" name="iśḻiďê"/>
              <p:cNvSpPr/>
              <p:nvPr/>
            </p:nvSpPr>
            <p:spPr bwMode="auto">
              <a:xfrm>
                <a:off x="9374554"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6">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6" name="íśľîḑé"/>
              <p:cNvSpPr/>
              <p:nvPr/>
            </p:nvSpPr>
            <p:spPr bwMode="auto">
              <a:xfrm>
                <a:off x="9237196"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0"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7" name="işlîḍe"/>
              <p:cNvSpPr/>
              <p:nvPr/>
            </p:nvSpPr>
            <p:spPr bwMode="auto">
              <a:xfrm>
                <a:off x="9237196"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0" h="246">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8" name="îṥḷïḍè"/>
              <p:cNvSpPr/>
              <p:nvPr/>
            </p:nvSpPr>
            <p:spPr bwMode="auto">
              <a:xfrm>
                <a:off x="9374554"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69" name="î$ḻïdé"/>
              <p:cNvSpPr/>
              <p:nvPr/>
            </p:nvSpPr>
            <p:spPr bwMode="auto">
              <a:xfrm>
                <a:off x="9723995"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6" h="110">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grpSp>
      </p:grpSp>
      <p:grpSp>
        <p:nvGrpSpPr>
          <p:cNvPr id="70" name="ïsḷidè"/>
          <p:cNvGrpSpPr/>
          <p:nvPr/>
        </p:nvGrpSpPr>
        <p:grpSpPr>
          <a:xfrm>
            <a:off x="2220464" y="2998183"/>
            <a:ext cx="840692" cy="840913"/>
            <a:chOff x="1017965" y="2319273"/>
            <a:chExt cx="1867586" cy="1868076"/>
          </a:xfrm>
          <a:solidFill>
            <a:srgbClr val="C00000"/>
          </a:solidFill>
        </p:grpSpPr>
        <p:sp>
          <p:nvSpPr>
            <p:cNvPr id="71" name="îşlíďè"/>
            <p:cNvSpPr/>
            <p:nvPr/>
          </p:nvSpPr>
          <p:spPr bwMode="auto">
            <a:xfrm>
              <a:off x="1190995" y="2492896"/>
              <a:ext cx="1521537" cy="1521933"/>
            </a:xfrm>
            <a:prstGeom prst="ellipse">
              <a:avLst/>
            </a:pr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CN" sz="2000">
                  <a:solidFill>
                    <a:schemeClr val="bg1"/>
                  </a:solidFill>
                  <a:latin typeface="微软雅黑"/>
                  <a:ea typeface="微软雅黑"/>
                  <a:sym typeface="微软雅黑"/>
                </a:rPr>
                <a:t>1</a:t>
              </a:r>
              <a:endParaRPr sz="2000">
                <a:solidFill>
                  <a:schemeClr val="bg1"/>
                </a:solidFill>
                <a:latin typeface="微软雅黑"/>
                <a:ea typeface="微软雅黑"/>
                <a:sym typeface="微软雅黑"/>
              </a:endParaRPr>
            </a:p>
          </p:txBody>
        </p:sp>
        <p:grpSp>
          <p:nvGrpSpPr>
            <p:cNvPr id="72" name="ïŝḻïḋe"/>
            <p:cNvGrpSpPr/>
            <p:nvPr/>
          </p:nvGrpSpPr>
          <p:grpSpPr>
            <a:xfrm>
              <a:off x="1017965" y="2319273"/>
              <a:ext cx="1867586" cy="1868076"/>
              <a:chOff x="1119258" y="2257147"/>
              <a:chExt cx="1868076" cy="1868076"/>
            </a:xfrm>
            <a:grpFill/>
          </p:grpSpPr>
          <p:sp>
            <p:nvSpPr>
              <p:cNvPr id="74" name="îśḻîḍé"/>
              <p:cNvSpPr/>
              <p:nvPr/>
            </p:nvSpPr>
            <p:spPr bwMode="auto">
              <a:xfrm>
                <a:off x="2495041"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6"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75" name="iṡlïḋé"/>
              <p:cNvSpPr/>
              <p:nvPr/>
            </p:nvSpPr>
            <p:spPr bwMode="auto">
              <a:xfrm>
                <a:off x="2075273"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0">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76" name="íṡļïḓe"/>
              <p:cNvSpPr/>
              <p:nvPr/>
            </p:nvSpPr>
            <p:spPr bwMode="auto">
              <a:xfrm>
                <a:off x="2796131"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0" h="246">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77" name="îSliḓé"/>
              <p:cNvSpPr/>
              <p:nvPr/>
            </p:nvSpPr>
            <p:spPr bwMode="auto">
              <a:xfrm>
                <a:off x="2796131"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0"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78" name="iSliḋe"/>
              <p:cNvSpPr/>
              <p:nvPr/>
            </p:nvSpPr>
            <p:spPr bwMode="auto">
              <a:xfrm>
                <a:off x="2495041"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6" h="206">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79" name="íş1ïde"/>
              <p:cNvSpPr/>
              <p:nvPr/>
            </p:nvSpPr>
            <p:spPr bwMode="auto">
              <a:xfrm>
                <a:off x="2075273"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80" name="î$ḻîḍê"/>
              <p:cNvSpPr/>
              <p:nvPr/>
            </p:nvSpPr>
            <p:spPr bwMode="auto">
              <a:xfrm>
                <a:off x="1606057"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6"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81" name="ísļídé"/>
              <p:cNvSpPr/>
              <p:nvPr/>
            </p:nvSpPr>
            <p:spPr bwMode="auto">
              <a:xfrm>
                <a:off x="1256616"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6">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82" name="išliḓê"/>
              <p:cNvSpPr/>
              <p:nvPr/>
            </p:nvSpPr>
            <p:spPr bwMode="auto">
              <a:xfrm>
                <a:off x="1119258"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0"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83" name="iṥľíḍè"/>
              <p:cNvSpPr/>
              <p:nvPr/>
            </p:nvSpPr>
            <p:spPr bwMode="auto">
              <a:xfrm>
                <a:off x="1119258"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0" h="246">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84" name="îš1iḑè"/>
              <p:cNvSpPr/>
              <p:nvPr/>
            </p:nvSpPr>
            <p:spPr bwMode="auto">
              <a:xfrm>
                <a:off x="1256616"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85" name="îṥlíḋè"/>
              <p:cNvSpPr/>
              <p:nvPr/>
            </p:nvSpPr>
            <p:spPr bwMode="auto">
              <a:xfrm>
                <a:off x="1606057"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6" h="110">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grpSp>
      </p:grpSp>
      <p:grpSp>
        <p:nvGrpSpPr>
          <p:cNvPr id="154" name="íşḷîḑé"/>
          <p:cNvGrpSpPr/>
          <p:nvPr/>
        </p:nvGrpSpPr>
        <p:grpSpPr>
          <a:xfrm>
            <a:off x="8048796" y="2998183"/>
            <a:ext cx="840692" cy="840913"/>
            <a:chOff x="6557972" y="2319273"/>
            <a:chExt cx="1867586" cy="1868076"/>
          </a:xfrm>
          <a:solidFill>
            <a:srgbClr val="C00000"/>
          </a:solidFill>
        </p:grpSpPr>
        <p:sp>
          <p:nvSpPr>
            <p:cNvPr id="155" name="ïşḷiďé"/>
            <p:cNvSpPr/>
            <p:nvPr/>
          </p:nvSpPr>
          <p:spPr bwMode="auto">
            <a:xfrm>
              <a:off x="6731013" y="2492896"/>
              <a:ext cx="1521537" cy="1521933"/>
            </a:xfrm>
            <a:prstGeom prst="ellipse">
              <a:avLst/>
            </a:pr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CN" sz="2000">
                  <a:solidFill>
                    <a:schemeClr val="bg1"/>
                  </a:solidFill>
                  <a:latin typeface="微软雅黑"/>
                  <a:ea typeface="微软雅黑"/>
                  <a:sym typeface="微软雅黑"/>
                </a:rPr>
                <a:t>5</a:t>
              </a:r>
              <a:endParaRPr sz="2000">
                <a:solidFill>
                  <a:schemeClr val="bg1"/>
                </a:solidFill>
                <a:latin typeface="微软雅黑"/>
                <a:ea typeface="微软雅黑"/>
                <a:sym typeface="微软雅黑"/>
              </a:endParaRPr>
            </a:p>
          </p:txBody>
        </p:sp>
        <p:grpSp>
          <p:nvGrpSpPr>
            <p:cNvPr id="156" name="iṡļîḓê"/>
            <p:cNvGrpSpPr/>
            <p:nvPr/>
          </p:nvGrpSpPr>
          <p:grpSpPr>
            <a:xfrm>
              <a:off x="6557972" y="2319273"/>
              <a:ext cx="1867586" cy="1868076"/>
              <a:chOff x="6546413" y="2257147"/>
              <a:chExt cx="1868076" cy="1868076"/>
            </a:xfrm>
            <a:grpFill/>
          </p:grpSpPr>
          <p:sp>
            <p:nvSpPr>
              <p:cNvPr id="158" name="íSḷïḋè"/>
              <p:cNvSpPr/>
              <p:nvPr/>
            </p:nvSpPr>
            <p:spPr bwMode="auto">
              <a:xfrm>
                <a:off x="7922196"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6"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59" name="i$ḷídé"/>
              <p:cNvSpPr/>
              <p:nvPr/>
            </p:nvSpPr>
            <p:spPr bwMode="auto">
              <a:xfrm>
                <a:off x="7502428"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0">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0" name="îṡḻîďe"/>
              <p:cNvSpPr/>
              <p:nvPr/>
            </p:nvSpPr>
            <p:spPr bwMode="auto">
              <a:xfrm>
                <a:off x="8223286"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0" h="246">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1" name="ïslíḓê"/>
              <p:cNvSpPr/>
              <p:nvPr/>
            </p:nvSpPr>
            <p:spPr bwMode="auto">
              <a:xfrm>
                <a:off x="8223286"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0"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2" name="íşlïḍè"/>
              <p:cNvSpPr/>
              <p:nvPr/>
            </p:nvSpPr>
            <p:spPr bwMode="auto">
              <a:xfrm>
                <a:off x="7922196"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6" h="206">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3" name="îṡlïḍe"/>
              <p:cNvSpPr/>
              <p:nvPr/>
            </p:nvSpPr>
            <p:spPr bwMode="auto">
              <a:xfrm>
                <a:off x="7502428"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4" name="íšľïḑe"/>
              <p:cNvSpPr/>
              <p:nvPr/>
            </p:nvSpPr>
            <p:spPr bwMode="auto">
              <a:xfrm>
                <a:off x="7033212"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6"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5" name="íşľïḋè"/>
              <p:cNvSpPr/>
              <p:nvPr/>
            </p:nvSpPr>
            <p:spPr bwMode="auto">
              <a:xfrm>
                <a:off x="6683771"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6">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6" name="î$1îḋê"/>
              <p:cNvSpPr/>
              <p:nvPr/>
            </p:nvSpPr>
            <p:spPr bwMode="auto">
              <a:xfrm>
                <a:off x="6546413"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0"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7" name="íSlïḍè"/>
              <p:cNvSpPr/>
              <p:nvPr/>
            </p:nvSpPr>
            <p:spPr bwMode="auto">
              <a:xfrm>
                <a:off x="6546413"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0" h="246">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8" name="iśḷiḓé"/>
              <p:cNvSpPr/>
              <p:nvPr/>
            </p:nvSpPr>
            <p:spPr bwMode="auto">
              <a:xfrm>
                <a:off x="6683771"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69" name="îş1ïde"/>
              <p:cNvSpPr/>
              <p:nvPr/>
            </p:nvSpPr>
            <p:spPr bwMode="auto">
              <a:xfrm>
                <a:off x="7033212"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6" h="110">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grpSp>
      </p:grpSp>
      <p:grpSp>
        <p:nvGrpSpPr>
          <p:cNvPr id="170" name="iṧḻíḋè"/>
          <p:cNvGrpSpPr/>
          <p:nvPr/>
        </p:nvGrpSpPr>
        <p:grpSpPr>
          <a:xfrm>
            <a:off x="9505877" y="2998183"/>
            <a:ext cx="840692" cy="840913"/>
            <a:chOff x="9303427" y="2319273"/>
            <a:chExt cx="1867586" cy="1868076"/>
          </a:xfrm>
          <a:solidFill>
            <a:srgbClr val="C00000"/>
          </a:solidFill>
        </p:grpSpPr>
        <p:sp>
          <p:nvSpPr>
            <p:cNvPr id="171" name="ïŝľiḓè"/>
            <p:cNvSpPr/>
            <p:nvPr/>
          </p:nvSpPr>
          <p:spPr bwMode="auto">
            <a:xfrm>
              <a:off x="9476474" y="2492896"/>
              <a:ext cx="1521537" cy="1521933"/>
            </a:xfrm>
            <a:prstGeom prst="ellipse">
              <a:avLst/>
            </a:pr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CN" sz="2000">
                  <a:solidFill>
                    <a:schemeClr val="bg1"/>
                  </a:solidFill>
                  <a:latin typeface="微软雅黑"/>
                  <a:ea typeface="微软雅黑"/>
                  <a:sym typeface="微软雅黑"/>
                </a:rPr>
                <a:t>6</a:t>
              </a:r>
              <a:endParaRPr sz="2000">
                <a:solidFill>
                  <a:schemeClr val="bg1"/>
                </a:solidFill>
                <a:latin typeface="微软雅黑"/>
                <a:ea typeface="微软雅黑"/>
                <a:sym typeface="微软雅黑"/>
              </a:endParaRPr>
            </a:p>
          </p:txBody>
        </p:sp>
        <p:grpSp>
          <p:nvGrpSpPr>
            <p:cNvPr id="172" name="ïš1ïďe"/>
            <p:cNvGrpSpPr/>
            <p:nvPr/>
          </p:nvGrpSpPr>
          <p:grpSpPr>
            <a:xfrm>
              <a:off x="9303427" y="2319273"/>
              <a:ext cx="1867586" cy="1868076"/>
              <a:chOff x="9237196" y="2257147"/>
              <a:chExt cx="1868076" cy="1868076"/>
            </a:xfrm>
            <a:grpFill/>
          </p:grpSpPr>
          <p:sp>
            <p:nvSpPr>
              <p:cNvPr id="174" name="íslïḋe"/>
              <p:cNvSpPr/>
              <p:nvPr/>
            </p:nvSpPr>
            <p:spPr bwMode="auto">
              <a:xfrm>
                <a:off x="10612979"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6"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75" name="išliďe"/>
              <p:cNvSpPr/>
              <p:nvPr/>
            </p:nvSpPr>
            <p:spPr bwMode="auto">
              <a:xfrm>
                <a:off x="10193211"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0">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76" name="íṡḻíḋê"/>
              <p:cNvSpPr/>
              <p:nvPr/>
            </p:nvSpPr>
            <p:spPr bwMode="auto">
              <a:xfrm>
                <a:off x="10914069"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0" h="246">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77" name="íS1íḓê"/>
              <p:cNvSpPr/>
              <p:nvPr/>
            </p:nvSpPr>
            <p:spPr bwMode="auto">
              <a:xfrm>
                <a:off x="10914069"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0"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78" name="í$ļîdè"/>
              <p:cNvSpPr/>
              <p:nvPr/>
            </p:nvSpPr>
            <p:spPr bwMode="auto">
              <a:xfrm>
                <a:off x="10612979"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6" h="206">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79" name="îṣľiḑê"/>
              <p:cNvSpPr/>
              <p:nvPr/>
            </p:nvSpPr>
            <p:spPr bwMode="auto">
              <a:xfrm>
                <a:off x="10193211"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80" name="íŝľîḓè"/>
              <p:cNvSpPr/>
              <p:nvPr/>
            </p:nvSpPr>
            <p:spPr bwMode="auto">
              <a:xfrm>
                <a:off x="9723995"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6"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81" name="iśḻiďê"/>
              <p:cNvSpPr/>
              <p:nvPr/>
            </p:nvSpPr>
            <p:spPr bwMode="auto">
              <a:xfrm>
                <a:off x="9374554"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6">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82" name="íśľîḑé"/>
              <p:cNvSpPr/>
              <p:nvPr/>
            </p:nvSpPr>
            <p:spPr bwMode="auto">
              <a:xfrm>
                <a:off x="9237196"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0"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83" name="işlîḍe"/>
              <p:cNvSpPr/>
              <p:nvPr/>
            </p:nvSpPr>
            <p:spPr bwMode="auto">
              <a:xfrm>
                <a:off x="9237196"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0" h="246">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84" name="îṥḷïḍè"/>
              <p:cNvSpPr/>
              <p:nvPr/>
            </p:nvSpPr>
            <p:spPr bwMode="auto">
              <a:xfrm>
                <a:off x="9374554"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sp>
            <p:nvSpPr>
              <p:cNvPr id="185" name="î$ḻïdé"/>
              <p:cNvSpPr/>
              <p:nvPr/>
            </p:nvSpPr>
            <p:spPr bwMode="auto">
              <a:xfrm>
                <a:off x="9723995"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6" h="110">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2000">
                  <a:solidFill>
                    <a:schemeClr val="bg1"/>
                  </a:solidFill>
                  <a:latin typeface="微软雅黑"/>
                  <a:ea typeface="微软雅黑"/>
                  <a:sym typeface="微软雅黑"/>
                </a:endParaRPr>
              </a:p>
            </p:txBody>
          </p:sp>
        </p:grpSp>
      </p:grpSp>
      <p:sp>
        <p:nvSpPr>
          <p:cNvPr id="186" name="矩形 185"/>
          <p:cNvSpPr/>
          <p:nvPr/>
        </p:nvSpPr>
        <p:spPr>
          <a:xfrm>
            <a:off x="2153632" y="4015297"/>
            <a:ext cx="1058091" cy="654353"/>
          </a:xfrm>
          <a:prstGeom prst="rect">
            <a:avLst/>
          </a:prstGeom>
          <a:solidFill>
            <a:schemeClr val="bg1"/>
          </a:solidFill>
          <a:ln>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a:ea typeface="微软雅黑"/>
                <a:cs typeface="+mn-ea"/>
                <a:sym typeface="微软雅黑"/>
              </a:rPr>
              <a:t>上课说话，不爱学习</a:t>
            </a:r>
          </a:p>
        </p:txBody>
      </p:sp>
      <p:sp>
        <p:nvSpPr>
          <p:cNvPr id="187" name="矩形 186"/>
          <p:cNvSpPr/>
          <p:nvPr/>
        </p:nvSpPr>
        <p:spPr>
          <a:xfrm>
            <a:off x="3633806" y="4043110"/>
            <a:ext cx="1058091" cy="654353"/>
          </a:xfrm>
          <a:prstGeom prst="rect">
            <a:avLst/>
          </a:prstGeom>
          <a:solidFill>
            <a:schemeClr val="bg1"/>
          </a:solidFill>
          <a:ln>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a:ea typeface="微软雅黑"/>
                <a:cs typeface="+mn-ea"/>
                <a:sym typeface="微软雅黑"/>
              </a:rPr>
              <a:t>不听父母及老师的话</a:t>
            </a:r>
          </a:p>
        </p:txBody>
      </p:sp>
      <p:sp>
        <p:nvSpPr>
          <p:cNvPr id="188" name="矩形 187"/>
          <p:cNvSpPr/>
          <p:nvPr/>
        </p:nvSpPr>
        <p:spPr>
          <a:xfrm>
            <a:off x="6452440" y="4067391"/>
            <a:ext cx="1345055" cy="654353"/>
          </a:xfrm>
          <a:prstGeom prst="rect">
            <a:avLst/>
          </a:prstGeom>
          <a:solidFill>
            <a:schemeClr val="bg1"/>
          </a:solidFill>
          <a:ln>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a:ea typeface="微软雅黑"/>
                <a:cs typeface="+mn-ea"/>
                <a:sym typeface="微软雅黑"/>
              </a:rPr>
              <a:t>过马路时不看红绿灯，乱闯红灯</a:t>
            </a:r>
          </a:p>
        </p:txBody>
      </p:sp>
      <p:sp>
        <p:nvSpPr>
          <p:cNvPr id="189" name="矩形 188"/>
          <p:cNvSpPr/>
          <p:nvPr/>
        </p:nvSpPr>
        <p:spPr>
          <a:xfrm>
            <a:off x="5087205" y="3955424"/>
            <a:ext cx="1058091" cy="654353"/>
          </a:xfrm>
          <a:prstGeom prst="rect">
            <a:avLst/>
          </a:prstGeom>
          <a:solidFill>
            <a:schemeClr val="bg1"/>
          </a:solidFill>
          <a:ln>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a:ea typeface="微软雅黑"/>
                <a:cs typeface="+mn-ea"/>
                <a:sym typeface="微软雅黑"/>
              </a:rPr>
              <a:t>欺负小同学</a:t>
            </a:r>
          </a:p>
        </p:txBody>
      </p:sp>
      <p:sp>
        <p:nvSpPr>
          <p:cNvPr id="190" name="矩形 189"/>
          <p:cNvSpPr/>
          <p:nvPr/>
        </p:nvSpPr>
        <p:spPr>
          <a:xfrm>
            <a:off x="8020779" y="4035123"/>
            <a:ext cx="1058091" cy="654353"/>
          </a:xfrm>
          <a:prstGeom prst="rect">
            <a:avLst/>
          </a:prstGeom>
          <a:solidFill>
            <a:schemeClr val="bg1"/>
          </a:solidFill>
          <a:ln>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a:ea typeface="微软雅黑"/>
                <a:cs typeface="+mn-ea"/>
                <a:sym typeface="微软雅黑"/>
              </a:rPr>
              <a:t>乱丢垃圾</a:t>
            </a:r>
          </a:p>
        </p:txBody>
      </p:sp>
      <p:sp>
        <p:nvSpPr>
          <p:cNvPr id="191" name="矩形 190"/>
          <p:cNvSpPr/>
          <p:nvPr/>
        </p:nvSpPr>
        <p:spPr>
          <a:xfrm>
            <a:off x="9505877" y="4032717"/>
            <a:ext cx="1058092" cy="654353"/>
          </a:xfrm>
          <a:prstGeom prst="rect">
            <a:avLst/>
          </a:prstGeom>
          <a:solidFill>
            <a:schemeClr val="bg1"/>
          </a:solidFill>
          <a:ln>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a:ea typeface="微软雅黑"/>
                <a:cs typeface="+mn-ea"/>
                <a:sym typeface="微软雅黑"/>
              </a:rPr>
              <a:t>不按时完成作业</a:t>
            </a: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70"/>
                                        </p:tgtEl>
                                        <p:attrNameLst>
                                          <p:attrName>style.visibility</p:attrName>
                                        </p:attrNameLst>
                                      </p:cBhvr>
                                      <p:to>
                                        <p:strVal val="visible"/>
                                      </p:to>
                                    </p:set>
                                    <p:anim calcmode="lin" valueType="num">
                                      <p:cBhvr additive="base">
                                        <p:cTn id="17" dur="500" fill="hold"/>
                                        <p:tgtEl>
                                          <p:spTgt spid="70"/>
                                        </p:tgtEl>
                                        <p:attrNameLst>
                                          <p:attrName>ppt_x</p:attrName>
                                        </p:attrNameLst>
                                      </p:cBhvr>
                                      <p:tavLst>
                                        <p:tav tm="0">
                                          <p:val>
                                            <p:strVal val="0-#ppt_w/2"/>
                                          </p:val>
                                        </p:tav>
                                        <p:tav tm="100000">
                                          <p:val>
                                            <p:strVal val="#ppt_x"/>
                                          </p:val>
                                        </p:tav>
                                      </p:tavLst>
                                    </p:anim>
                                    <p:anim calcmode="lin" valueType="num">
                                      <p:cBhvr additive="base">
                                        <p:cTn id="18" dur="500" fill="hold"/>
                                        <p:tgtEl>
                                          <p:spTgt spid="70"/>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170"/>
                                        </p:tgtEl>
                                        <p:attrNameLst>
                                          <p:attrName>style.visibility</p:attrName>
                                        </p:attrNameLst>
                                      </p:cBhvr>
                                      <p:to>
                                        <p:strVal val="visible"/>
                                      </p:to>
                                    </p:set>
                                    <p:anim calcmode="lin" valueType="num">
                                      <p:cBhvr additive="base">
                                        <p:cTn id="21" dur="500" fill="hold"/>
                                        <p:tgtEl>
                                          <p:spTgt spid="170"/>
                                        </p:tgtEl>
                                        <p:attrNameLst>
                                          <p:attrName>ppt_x</p:attrName>
                                        </p:attrNameLst>
                                      </p:cBhvr>
                                      <p:tavLst>
                                        <p:tav tm="0">
                                          <p:val>
                                            <p:strVal val="0-#ppt_w/2"/>
                                          </p:val>
                                        </p:tav>
                                        <p:tav tm="100000">
                                          <p:val>
                                            <p:strVal val="#ppt_x"/>
                                          </p:val>
                                        </p:tav>
                                      </p:tavLst>
                                    </p:anim>
                                    <p:anim calcmode="lin" valueType="num">
                                      <p:cBhvr additive="base">
                                        <p:cTn id="22" dur="500" fill="hold"/>
                                        <p:tgtEl>
                                          <p:spTgt spid="170"/>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154"/>
                                        </p:tgtEl>
                                        <p:attrNameLst>
                                          <p:attrName>style.visibility</p:attrName>
                                        </p:attrNameLst>
                                      </p:cBhvr>
                                      <p:to>
                                        <p:strVal val="visible"/>
                                      </p:to>
                                    </p:set>
                                    <p:anim calcmode="lin" valueType="num">
                                      <p:cBhvr additive="base">
                                        <p:cTn id="25" dur="500" fill="hold"/>
                                        <p:tgtEl>
                                          <p:spTgt spid="154"/>
                                        </p:tgtEl>
                                        <p:attrNameLst>
                                          <p:attrName>ppt_x</p:attrName>
                                        </p:attrNameLst>
                                      </p:cBhvr>
                                      <p:tavLst>
                                        <p:tav tm="0">
                                          <p:val>
                                            <p:strVal val="0-#ppt_w/2"/>
                                          </p:val>
                                        </p:tav>
                                        <p:tav tm="100000">
                                          <p:val>
                                            <p:strVal val="#ppt_x"/>
                                          </p:val>
                                        </p:tav>
                                      </p:tavLst>
                                    </p:anim>
                                    <p:anim calcmode="lin" valueType="num">
                                      <p:cBhvr additive="base">
                                        <p:cTn id="26" dur="500" fill="hold"/>
                                        <p:tgtEl>
                                          <p:spTgt spid="154"/>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54"/>
                                        </p:tgtEl>
                                        <p:attrNameLst>
                                          <p:attrName>style.visibility</p:attrName>
                                        </p:attrNameLst>
                                      </p:cBhvr>
                                      <p:to>
                                        <p:strVal val="visible"/>
                                      </p:to>
                                    </p:set>
                                    <p:anim calcmode="lin" valueType="num">
                                      <p:cBhvr additive="base">
                                        <p:cTn id="29" dur="500" fill="hold"/>
                                        <p:tgtEl>
                                          <p:spTgt spid="54"/>
                                        </p:tgtEl>
                                        <p:attrNameLst>
                                          <p:attrName>ppt_x</p:attrName>
                                        </p:attrNameLst>
                                      </p:cBhvr>
                                      <p:tavLst>
                                        <p:tav tm="0">
                                          <p:val>
                                            <p:strVal val="0-#ppt_w/2"/>
                                          </p:val>
                                        </p:tav>
                                        <p:tav tm="100000">
                                          <p:val>
                                            <p:strVal val="#ppt_x"/>
                                          </p:val>
                                        </p:tav>
                                      </p:tavLst>
                                    </p:anim>
                                    <p:anim calcmode="lin" valueType="num">
                                      <p:cBhvr additive="base">
                                        <p:cTn id="30" dur="500" fill="hold"/>
                                        <p:tgtEl>
                                          <p:spTgt spid="54"/>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additive="base">
                                        <p:cTn id="33" dur="500" fill="hold"/>
                                        <p:tgtEl>
                                          <p:spTgt spid="38"/>
                                        </p:tgtEl>
                                        <p:attrNameLst>
                                          <p:attrName>ppt_x</p:attrName>
                                        </p:attrNameLst>
                                      </p:cBhvr>
                                      <p:tavLst>
                                        <p:tav tm="0">
                                          <p:val>
                                            <p:strVal val="0-#ppt_w/2"/>
                                          </p:val>
                                        </p:tav>
                                        <p:tav tm="100000">
                                          <p:val>
                                            <p:strVal val="#ppt_x"/>
                                          </p:val>
                                        </p:tav>
                                      </p:tavLst>
                                    </p:anim>
                                    <p:anim calcmode="lin" valueType="num">
                                      <p:cBhvr additive="base">
                                        <p:cTn id="34" dur="500" fill="hold"/>
                                        <p:tgtEl>
                                          <p:spTgt spid="38"/>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186"/>
                                        </p:tgtEl>
                                        <p:attrNameLst>
                                          <p:attrName>style.visibility</p:attrName>
                                        </p:attrNameLst>
                                      </p:cBhvr>
                                      <p:to>
                                        <p:strVal val="visible"/>
                                      </p:to>
                                    </p:set>
                                    <p:anim calcmode="lin" valueType="num">
                                      <p:cBhvr>
                                        <p:cTn id="43" dur="500" fill="hold"/>
                                        <p:tgtEl>
                                          <p:spTgt spid="186"/>
                                        </p:tgtEl>
                                        <p:attrNameLst>
                                          <p:attrName>ppt_w</p:attrName>
                                        </p:attrNameLst>
                                      </p:cBhvr>
                                      <p:tavLst>
                                        <p:tav tm="0">
                                          <p:val>
                                            <p:fltVal val="0"/>
                                          </p:val>
                                        </p:tav>
                                        <p:tav tm="100000">
                                          <p:val>
                                            <p:strVal val="#ppt_w"/>
                                          </p:val>
                                        </p:tav>
                                      </p:tavLst>
                                    </p:anim>
                                    <p:anim calcmode="lin" valueType="num">
                                      <p:cBhvr>
                                        <p:cTn id="44" dur="500" fill="hold"/>
                                        <p:tgtEl>
                                          <p:spTgt spid="186"/>
                                        </p:tgtEl>
                                        <p:attrNameLst>
                                          <p:attrName>ppt_h</p:attrName>
                                        </p:attrNameLst>
                                      </p:cBhvr>
                                      <p:tavLst>
                                        <p:tav tm="0">
                                          <p:val>
                                            <p:fltVal val="0"/>
                                          </p:val>
                                        </p:tav>
                                        <p:tav tm="100000">
                                          <p:val>
                                            <p:strVal val="#ppt_h"/>
                                          </p:val>
                                        </p:tav>
                                      </p:tavLst>
                                    </p:anim>
                                    <p:animEffect transition="in" filter="fade">
                                      <p:cBhvr>
                                        <p:cTn id="45" dur="500"/>
                                        <p:tgtEl>
                                          <p:spTgt spid="186"/>
                                        </p:tgtEl>
                                      </p:cBhvr>
                                    </p:animEffect>
                                  </p:childTnLst>
                                </p:cTn>
                              </p:par>
                              <p:par>
                                <p:cTn id="46" presetID="53" presetClass="entr" presetSubtype="0" fill="hold" grpId="0" nodeType="withEffect">
                                  <p:stCondLst>
                                    <p:cond delay="0"/>
                                  </p:stCondLst>
                                  <p:childTnLst>
                                    <p:set>
                                      <p:cBhvr>
                                        <p:cTn id="47" dur="1" fill="hold">
                                          <p:stCondLst>
                                            <p:cond delay="0"/>
                                          </p:stCondLst>
                                        </p:cTn>
                                        <p:tgtEl>
                                          <p:spTgt spid="187"/>
                                        </p:tgtEl>
                                        <p:attrNameLst>
                                          <p:attrName>style.visibility</p:attrName>
                                        </p:attrNameLst>
                                      </p:cBhvr>
                                      <p:to>
                                        <p:strVal val="visible"/>
                                      </p:to>
                                    </p:set>
                                    <p:anim calcmode="lin" valueType="num">
                                      <p:cBhvr>
                                        <p:cTn id="48" dur="500" fill="hold"/>
                                        <p:tgtEl>
                                          <p:spTgt spid="187"/>
                                        </p:tgtEl>
                                        <p:attrNameLst>
                                          <p:attrName>ppt_w</p:attrName>
                                        </p:attrNameLst>
                                      </p:cBhvr>
                                      <p:tavLst>
                                        <p:tav tm="0">
                                          <p:val>
                                            <p:fltVal val="0"/>
                                          </p:val>
                                        </p:tav>
                                        <p:tav tm="100000">
                                          <p:val>
                                            <p:strVal val="#ppt_w"/>
                                          </p:val>
                                        </p:tav>
                                      </p:tavLst>
                                    </p:anim>
                                    <p:anim calcmode="lin" valueType="num">
                                      <p:cBhvr>
                                        <p:cTn id="49" dur="500" fill="hold"/>
                                        <p:tgtEl>
                                          <p:spTgt spid="187"/>
                                        </p:tgtEl>
                                        <p:attrNameLst>
                                          <p:attrName>ppt_h</p:attrName>
                                        </p:attrNameLst>
                                      </p:cBhvr>
                                      <p:tavLst>
                                        <p:tav tm="0">
                                          <p:val>
                                            <p:fltVal val="0"/>
                                          </p:val>
                                        </p:tav>
                                        <p:tav tm="100000">
                                          <p:val>
                                            <p:strVal val="#ppt_h"/>
                                          </p:val>
                                        </p:tav>
                                      </p:tavLst>
                                    </p:anim>
                                    <p:animEffect transition="in" filter="fade">
                                      <p:cBhvr>
                                        <p:cTn id="50" dur="500"/>
                                        <p:tgtEl>
                                          <p:spTgt spid="187"/>
                                        </p:tgtEl>
                                      </p:cBhvr>
                                    </p:animEffect>
                                  </p:childTnLst>
                                </p:cTn>
                              </p:par>
                              <p:par>
                                <p:cTn id="51" presetID="53" presetClass="entr" presetSubtype="0" fill="hold" grpId="0" nodeType="withEffect">
                                  <p:stCondLst>
                                    <p:cond delay="0"/>
                                  </p:stCondLst>
                                  <p:childTnLst>
                                    <p:set>
                                      <p:cBhvr>
                                        <p:cTn id="52" dur="1" fill="hold">
                                          <p:stCondLst>
                                            <p:cond delay="0"/>
                                          </p:stCondLst>
                                        </p:cTn>
                                        <p:tgtEl>
                                          <p:spTgt spid="188"/>
                                        </p:tgtEl>
                                        <p:attrNameLst>
                                          <p:attrName>style.visibility</p:attrName>
                                        </p:attrNameLst>
                                      </p:cBhvr>
                                      <p:to>
                                        <p:strVal val="visible"/>
                                      </p:to>
                                    </p:set>
                                    <p:anim calcmode="lin" valueType="num">
                                      <p:cBhvr>
                                        <p:cTn id="53" dur="500" fill="hold"/>
                                        <p:tgtEl>
                                          <p:spTgt spid="188"/>
                                        </p:tgtEl>
                                        <p:attrNameLst>
                                          <p:attrName>ppt_w</p:attrName>
                                        </p:attrNameLst>
                                      </p:cBhvr>
                                      <p:tavLst>
                                        <p:tav tm="0">
                                          <p:val>
                                            <p:fltVal val="0"/>
                                          </p:val>
                                        </p:tav>
                                        <p:tav tm="100000">
                                          <p:val>
                                            <p:strVal val="#ppt_w"/>
                                          </p:val>
                                        </p:tav>
                                      </p:tavLst>
                                    </p:anim>
                                    <p:anim calcmode="lin" valueType="num">
                                      <p:cBhvr>
                                        <p:cTn id="54" dur="500" fill="hold"/>
                                        <p:tgtEl>
                                          <p:spTgt spid="188"/>
                                        </p:tgtEl>
                                        <p:attrNameLst>
                                          <p:attrName>ppt_h</p:attrName>
                                        </p:attrNameLst>
                                      </p:cBhvr>
                                      <p:tavLst>
                                        <p:tav tm="0">
                                          <p:val>
                                            <p:fltVal val="0"/>
                                          </p:val>
                                        </p:tav>
                                        <p:tav tm="100000">
                                          <p:val>
                                            <p:strVal val="#ppt_h"/>
                                          </p:val>
                                        </p:tav>
                                      </p:tavLst>
                                    </p:anim>
                                    <p:animEffect transition="in" filter="fade">
                                      <p:cBhvr>
                                        <p:cTn id="55" dur="500"/>
                                        <p:tgtEl>
                                          <p:spTgt spid="188"/>
                                        </p:tgtEl>
                                      </p:cBhvr>
                                    </p:animEffect>
                                  </p:childTnLst>
                                </p:cTn>
                              </p:par>
                              <p:par>
                                <p:cTn id="56" presetID="53" presetClass="entr" presetSubtype="0" fill="hold" grpId="0" nodeType="withEffect">
                                  <p:stCondLst>
                                    <p:cond delay="0"/>
                                  </p:stCondLst>
                                  <p:childTnLst>
                                    <p:set>
                                      <p:cBhvr>
                                        <p:cTn id="57" dur="1" fill="hold">
                                          <p:stCondLst>
                                            <p:cond delay="0"/>
                                          </p:stCondLst>
                                        </p:cTn>
                                        <p:tgtEl>
                                          <p:spTgt spid="189"/>
                                        </p:tgtEl>
                                        <p:attrNameLst>
                                          <p:attrName>style.visibility</p:attrName>
                                        </p:attrNameLst>
                                      </p:cBhvr>
                                      <p:to>
                                        <p:strVal val="visible"/>
                                      </p:to>
                                    </p:set>
                                    <p:anim calcmode="lin" valueType="num">
                                      <p:cBhvr>
                                        <p:cTn id="58" dur="500" fill="hold"/>
                                        <p:tgtEl>
                                          <p:spTgt spid="189"/>
                                        </p:tgtEl>
                                        <p:attrNameLst>
                                          <p:attrName>ppt_w</p:attrName>
                                        </p:attrNameLst>
                                      </p:cBhvr>
                                      <p:tavLst>
                                        <p:tav tm="0">
                                          <p:val>
                                            <p:fltVal val="0"/>
                                          </p:val>
                                        </p:tav>
                                        <p:tav tm="100000">
                                          <p:val>
                                            <p:strVal val="#ppt_w"/>
                                          </p:val>
                                        </p:tav>
                                      </p:tavLst>
                                    </p:anim>
                                    <p:anim calcmode="lin" valueType="num">
                                      <p:cBhvr>
                                        <p:cTn id="59" dur="500" fill="hold"/>
                                        <p:tgtEl>
                                          <p:spTgt spid="189"/>
                                        </p:tgtEl>
                                        <p:attrNameLst>
                                          <p:attrName>ppt_h</p:attrName>
                                        </p:attrNameLst>
                                      </p:cBhvr>
                                      <p:tavLst>
                                        <p:tav tm="0">
                                          <p:val>
                                            <p:fltVal val="0"/>
                                          </p:val>
                                        </p:tav>
                                        <p:tav tm="100000">
                                          <p:val>
                                            <p:strVal val="#ppt_h"/>
                                          </p:val>
                                        </p:tav>
                                      </p:tavLst>
                                    </p:anim>
                                    <p:animEffect transition="in" filter="fade">
                                      <p:cBhvr>
                                        <p:cTn id="60" dur="500"/>
                                        <p:tgtEl>
                                          <p:spTgt spid="189"/>
                                        </p:tgtEl>
                                      </p:cBhvr>
                                    </p:animEffect>
                                  </p:childTnLst>
                                </p:cTn>
                              </p:par>
                              <p:par>
                                <p:cTn id="61" presetID="53" presetClass="entr" presetSubtype="0" fill="hold" grpId="0" nodeType="withEffect">
                                  <p:stCondLst>
                                    <p:cond delay="0"/>
                                  </p:stCondLst>
                                  <p:childTnLst>
                                    <p:set>
                                      <p:cBhvr>
                                        <p:cTn id="62" dur="1" fill="hold">
                                          <p:stCondLst>
                                            <p:cond delay="0"/>
                                          </p:stCondLst>
                                        </p:cTn>
                                        <p:tgtEl>
                                          <p:spTgt spid="190"/>
                                        </p:tgtEl>
                                        <p:attrNameLst>
                                          <p:attrName>style.visibility</p:attrName>
                                        </p:attrNameLst>
                                      </p:cBhvr>
                                      <p:to>
                                        <p:strVal val="visible"/>
                                      </p:to>
                                    </p:set>
                                    <p:anim calcmode="lin" valueType="num">
                                      <p:cBhvr>
                                        <p:cTn id="63" dur="500" fill="hold"/>
                                        <p:tgtEl>
                                          <p:spTgt spid="190"/>
                                        </p:tgtEl>
                                        <p:attrNameLst>
                                          <p:attrName>ppt_w</p:attrName>
                                        </p:attrNameLst>
                                      </p:cBhvr>
                                      <p:tavLst>
                                        <p:tav tm="0">
                                          <p:val>
                                            <p:fltVal val="0"/>
                                          </p:val>
                                        </p:tav>
                                        <p:tav tm="100000">
                                          <p:val>
                                            <p:strVal val="#ppt_w"/>
                                          </p:val>
                                        </p:tav>
                                      </p:tavLst>
                                    </p:anim>
                                    <p:anim calcmode="lin" valueType="num">
                                      <p:cBhvr>
                                        <p:cTn id="64" dur="500" fill="hold"/>
                                        <p:tgtEl>
                                          <p:spTgt spid="190"/>
                                        </p:tgtEl>
                                        <p:attrNameLst>
                                          <p:attrName>ppt_h</p:attrName>
                                        </p:attrNameLst>
                                      </p:cBhvr>
                                      <p:tavLst>
                                        <p:tav tm="0">
                                          <p:val>
                                            <p:fltVal val="0"/>
                                          </p:val>
                                        </p:tav>
                                        <p:tav tm="100000">
                                          <p:val>
                                            <p:strVal val="#ppt_h"/>
                                          </p:val>
                                        </p:tav>
                                      </p:tavLst>
                                    </p:anim>
                                    <p:animEffect transition="in" filter="fade">
                                      <p:cBhvr>
                                        <p:cTn id="65" dur="500"/>
                                        <p:tgtEl>
                                          <p:spTgt spid="190"/>
                                        </p:tgtEl>
                                      </p:cBhvr>
                                    </p:animEffect>
                                  </p:childTnLst>
                                </p:cTn>
                              </p:par>
                              <p:par>
                                <p:cTn id="66" presetID="53" presetClass="entr" presetSubtype="0" fill="hold" grpId="0" nodeType="withEffect">
                                  <p:stCondLst>
                                    <p:cond delay="0"/>
                                  </p:stCondLst>
                                  <p:childTnLst>
                                    <p:set>
                                      <p:cBhvr>
                                        <p:cTn id="67" dur="1" fill="hold">
                                          <p:stCondLst>
                                            <p:cond delay="0"/>
                                          </p:stCondLst>
                                        </p:cTn>
                                        <p:tgtEl>
                                          <p:spTgt spid="191"/>
                                        </p:tgtEl>
                                        <p:attrNameLst>
                                          <p:attrName>style.visibility</p:attrName>
                                        </p:attrNameLst>
                                      </p:cBhvr>
                                      <p:to>
                                        <p:strVal val="visible"/>
                                      </p:to>
                                    </p:set>
                                    <p:anim calcmode="lin" valueType="num">
                                      <p:cBhvr>
                                        <p:cTn id="68" dur="500" fill="hold"/>
                                        <p:tgtEl>
                                          <p:spTgt spid="191"/>
                                        </p:tgtEl>
                                        <p:attrNameLst>
                                          <p:attrName>ppt_w</p:attrName>
                                        </p:attrNameLst>
                                      </p:cBhvr>
                                      <p:tavLst>
                                        <p:tav tm="0">
                                          <p:val>
                                            <p:fltVal val="0"/>
                                          </p:val>
                                        </p:tav>
                                        <p:tav tm="100000">
                                          <p:val>
                                            <p:strVal val="#ppt_w"/>
                                          </p:val>
                                        </p:tav>
                                      </p:tavLst>
                                    </p:anim>
                                    <p:anim calcmode="lin" valueType="num">
                                      <p:cBhvr>
                                        <p:cTn id="69" dur="500" fill="hold"/>
                                        <p:tgtEl>
                                          <p:spTgt spid="191"/>
                                        </p:tgtEl>
                                        <p:attrNameLst>
                                          <p:attrName>ppt_h</p:attrName>
                                        </p:attrNameLst>
                                      </p:cBhvr>
                                      <p:tavLst>
                                        <p:tav tm="0">
                                          <p:val>
                                            <p:fltVal val="0"/>
                                          </p:val>
                                        </p:tav>
                                        <p:tav tm="100000">
                                          <p:val>
                                            <p:strVal val="#ppt_h"/>
                                          </p:val>
                                        </p:tav>
                                      </p:tavLst>
                                    </p:anim>
                                    <p:animEffect transition="in" filter="fade">
                                      <p:cBhvr>
                                        <p:cTn id="70" dur="500"/>
                                        <p:tgtEl>
                                          <p:spTgt spid="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6" grpId="0" animBg="1"/>
      <p:bldP spid="187" grpId="0" animBg="1"/>
      <p:bldP spid="188" grpId="0" animBg="1"/>
      <p:bldP spid="189" grpId="0" animBg="1"/>
      <p:bldP spid="190" grpId="0" animBg="1"/>
      <p:bldP spid="19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5" name="矩形 4"/>
          <p:cNvSpPr/>
          <p:nvPr/>
        </p:nvSpPr>
        <p:spPr>
          <a:xfrm>
            <a:off x="844063" y="763675"/>
            <a:ext cx="10590962" cy="55868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pic>
        <p:nvPicPr>
          <p:cNvPr id="6" name="图片 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0" y="5040717"/>
            <a:ext cx="12192000" cy="1843548"/>
          </a:xfrm>
          <a:prstGeom prst="rect">
            <a:avLst/>
          </a:prstGeom>
        </p:spPr>
      </p:pic>
      <p:sp>
        <p:nvSpPr>
          <p:cNvPr id="7" name="文本框 6"/>
          <p:cNvSpPr txBox="1"/>
          <p:nvPr/>
        </p:nvSpPr>
        <p:spPr>
          <a:xfrm>
            <a:off x="2414032" y="1948770"/>
            <a:ext cx="3142537" cy="584775"/>
          </a:xfrm>
          <a:prstGeom prst="rect">
            <a:avLst/>
          </a:prstGeom>
          <a:solidFill>
            <a:srgbClr val="C00000"/>
          </a:solidFill>
        </p:spPr>
        <p:txBody>
          <a:bodyPr wrap="square" rtlCol="0">
            <a:spAutoFit/>
          </a:bodyPr>
          <a:lstStyle/>
          <a:p>
            <a:pPr algn="ctr"/>
            <a:r>
              <a:rPr lang="zh-CN" altLang="en-US" sz="3200" b="1">
                <a:solidFill>
                  <a:schemeClr val="bg1"/>
                </a:solidFill>
                <a:latin typeface="微软雅黑"/>
                <a:ea typeface="微软雅黑"/>
                <a:cs typeface="+mn-ea"/>
                <a:sym typeface="微软雅黑"/>
              </a:rPr>
              <a:t>大家谈一谈：</a:t>
            </a:r>
          </a:p>
        </p:txBody>
      </p:sp>
      <p:sp>
        <p:nvSpPr>
          <p:cNvPr id="11" name="矩形: 圆角 10"/>
          <p:cNvSpPr/>
          <p:nvPr/>
        </p:nvSpPr>
        <p:spPr>
          <a:xfrm>
            <a:off x="2404337" y="3107009"/>
            <a:ext cx="3894454" cy="1714991"/>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文本框 8"/>
          <p:cNvSpPr txBox="1"/>
          <p:nvPr/>
        </p:nvSpPr>
        <p:spPr>
          <a:xfrm>
            <a:off x="2813602" y="3107009"/>
            <a:ext cx="3282399" cy="1353191"/>
          </a:xfrm>
          <a:prstGeom prst="rect">
            <a:avLst/>
          </a:prstGeom>
          <a:noFill/>
        </p:spPr>
        <p:txBody>
          <a:bodyPr wrap="square" rtlCol="0">
            <a:spAutoFit/>
          </a:bodyPr>
          <a:lstStyle>
            <a:defPPr>
              <a:defRPr lang="zh-CN"/>
            </a:defPPr>
            <a:lvl1pPr>
              <a:lnSpc>
                <a:spcPct val="200000"/>
              </a:lnSpc>
              <a:spcBef>
                <a:spcPct val="0"/>
              </a:spcBef>
              <a:buNone/>
              <a:defRPr sz="2400">
                <a:latin typeface="思源黑体 CN Medium" panose="020B0600000000000000" pitchFamily="34" charset="-122"/>
                <a:ea typeface="思源黑体 CN Medium" panose="020B0600000000000000" pitchFamily="34" charset="-122"/>
              </a:defRPr>
            </a:lvl1pPr>
          </a:lstStyle>
          <a:p>
            <a:r>
              <a:rPr lang="zh-CN" altLang="en-US" b="1" dirty="0">
                <a:latin typeface="微软雅黑"/>
                <a:ea typeface="微软雅黑"/>
                <a:cs typeface="+mn-ea"/>
                <a:sym typeface="微软雅黑"/>
              </a:rPr>
              <a:t>问题</a:t>
            </a:r>
            <a:r>
              <a:rPr lang="en-US" altLang="zh-CN" b="1" dirty="0">
                <a:latin typeface="微软雅黑"/>
                <a:ea typeface="微软雅黑"/>
                <a:cs typeface="+mn-ea"/>
                <a:sym typeface="微软雅黑"/>
              </a:rPr>
              <a:t>2.</a:t>
            </a:r>
          </a:p>
          <a:p>
            <a:r>
              <a:rPr lang="zh-CN" altLang="en-US" sz="2000" dirty="0">
                <a:latin typeface="微软雅黑"/>
                <a:ea typeface="微软雅黑"/>
                <a:cs typeface="+mn-ea"/>
                <a:sym typeface="微软雅黑"/>
              </a:rPr>
              <a:t>哪些行为是我们不能做的？</a:t>
            </a:r>
          </a:p>
        </p:txBody>
      </p:sp>
      <p:pic>
        <p:nvPicPr>
          <p:cNvPr id="10" name="图片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501580" y="2533545"/>
            <a:ext cx="4323735" cy="4323735"/>
          </a:xfrm>
          <a:prstGeom prst="rect">
            <a:avLst/>
          </a:prstGeom>
        </p:spPr>
      </p:pic>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heel(1)">
                                      <p:cBhvr>
                                        <p:cTn id="14" dur="2000"/>
                                        <p:tgtEl>
                                          <p:spTgt spid="11"/>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4"/>
  <p:tag name="MH_TYPE" val="Other"/>
</p:tagLst>
</file>

<file path=ppt/tags/tag11.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1"/>
  <p:tag name="MH_TYPE" val="Other"/>
</p:tagLst>
</file>

<file path=ppt/tags/tag12.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7"/>
  <p:tag name="MH_TYPE" val="Other"/>
</p:tagLst>
</file>

<file path=ppt/tags/tag13.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8"/>
  <p:tag name="MH_TYPE" val="Other"/>
</p:tagLst>
</file>

<file path=ppt/tags/tag14.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5"/>
  <p:tag name="MH_TYPE" val="Other"/>
</p:tagLst>
</file>

<file path=ppt/tags/tag15.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6"/>
  <p:tag name="MH_TYPE" val="Other"/>
</p:tagLst>
</file>

<file path=ppt/tags/tag16.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3"/>
  <p:tag name="MH_TYPE" val="Other"/>
</p:tagLst>
</file>

<file path=ppt/tags/tag17.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4"/>
  <p:tag name="MH_TYPE" val="Other"/>
</p:tagLst>
</file>

<file path=ppt/tags/tag2.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1"/>
  <p:tag name="MH_TYPE" val="Other"/>
</p:tagLst>
</file>

<file path=ppt/tags/tag3.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3"/>
  <p:tag name="MH_TYPE" val="Other"/>
</p:tagLst>
</file>

<file path=ppt/tags/tag4.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4"/>
  <p:tag name="MH_TYPE" val="Other"/>
</p:tagLst>
</file>

<file path=ppt/tags/tag5.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7"/>
  <p:tag name="MH_TYPE" val="Other"/>
</p:tagLst>
</file>

<file path=ppt/tags/tag6.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8"/>
  <p:tag name="MH_TYPE" val="Other"/>
</p:tagLst>
</file>

<file path=ppt/tags/tag7.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5"/>
  <p:tag name="MH_TYPE" val="Other"/>
</p:tagLst>
</file>

<file path=ppt/tags/tag8.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6"/>
  <p:tag name="MH_TYPE" val="Other"/>
</p:tagLst>
</file>

<file path=ppt/tags/tag9.xml><?xml version="1.0" encoding="utf-8"?>
<p:tagLst xmlns:a="http://schemas.openxmlformats.org/drawingml/2006/main" xmlns:r="http://schemas.openxmlformats.org/officeDocument/2006/relationships" xmlns:p="http://schemas.openxmlformats.org/presentationml/2006/main">
  <p:tag name="MH" val="20160704091612"/>
  <p:tag name="MH_LIBRARY" val="GRAPHIC"/>
  <p:tag name="MH_ORDER" val="3"/>
  <p:tag name="MH_TYPE" val="Other"/>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u20o41f">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2117</Words>
  <Application>Microsoft Office PowerPoint</Application>
  <PresentationFormat>宽屏</PresentationFormat>
  <Paragraphs>209</Paragraphs>
  <Slides>26</Slides>
  <Notes>26</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26</vt:i4>
      </vt:variant>
    </vt:vector>
  </HeadingPairs>
  <TitlesOfParts>
    <vt:vector size="36" baseType="lpstr">
      <vt:lpstr>Meiryo</vt:lpstr>
      <vt:lpstr>等线</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2021-06-22T00:22:09Z</cp:lastPrinted>
  <dcterms:created xsi:type="dcterms:W3CDTF">2021-06-22T00:22:09Z</dcterms:created>
  <dcterms:modified xsi:type="dcterms:W3CDTF">2023-04-12T01:06:41Z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