
<file path=[Content_Types].xml><?xml version="1.0" encoding="utf-8"?>
<Types xmlns="http://schemas.openxmlformats.org/package/2006/content-types">
  <Default Extension="png" ContentType="image/png"/>
  <Default Extension="svg" ContentType="image/sv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notesSlides/notesSlide4.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notesSlides/notesSlide5.xml" ContentType="application/vnd.openxmlformats-officedocument.presentationml.notesSlide+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notesSlides/notesSlide6.xml" ContentType="application/vnd.openxmlformats-officedocument.presentationml.notesSlide+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notesSlides/notesSlide7.xml" ContentType="application/vnd.openxmlformats-officedocument.presentationml.notesSlide+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notesSlides/notesSlide8.xml" ContentType="application/vnd.openxmlformats-officedocument.presentationml.notesSlide+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notesSlides/notesSlide9.xml" ContentType="application/vnd.openxmlformats-officedocument.presentationml.notesSlide+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notesSlides/notesSlide10.xml" ContentType="application/vnd.openxmlformats-officedocument.presentationml.notesSlide+xml"/>
  <Override PartName="/ppt/tags/tag56.xml" ContentType="application/vnd.openxmlformats-officedocument.presentationml.tags+xml"/>
  <Override PartName="/ppt/tags/tag57.xml" ContentType="application/vnd.openxmlformats-officedocument.presentationml.tags+xml"/>
  <Override PartName="/ppt/notesSlides/notesSlide11.xml" ContentType="application/vnd.openxmlformats-officedocument.presentationml.notesSlide+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notesSlides/notesSlide12.xml" ContentType="application/vnd.openxmlformats-officedocument.presentationml.notesSlide+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notesSlides/notesSlide13.xml" ContentType="application/vnd.openxmlformats-officedocument.presentationml.notesSlide+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notesSlides/notesSlide14.xml" ContentType="application/vnd.openxmlformats-officedocument.presentationml.notesSlide+xml"/>
  <Override PartName="/ppt/tags/tag75.xml" ContentType="application/vnd.openxmlformats-officedocument.presentationml.tags+xml"/>
  <Override PartName="/ppt/tags/tag76.xml" ContentType="application/vnd.openxmlformats-officedocument.presentationml.tags+xml"/>
  <Override PartName="/ppt/notesSlides/notesSlide15.xml" ContentType="application/vnd.openxmlformats-officedocument.presentationml.notesSlide+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notesSlides/notesSlide16.xml" ContentType="application/vnd.openxmlformats-officedocument.presentationml.notesSlide+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notesSlides/notesSlide17.xml" ContentType="application/vnd.openxmlformats-officedocument.presentationml.notesSlide+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notesSlides/notesSlide18.xml" ContentType="application/vnd.openxmlformats-officedocument.presentationml.notesSlide+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notesSlides/notesSlide19.xml" ContentType="application/vnd.openxmlformats-officedocument.presentationml.notesSlide+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notesMasterIdLst>
    <p:notesMasterId r:id="rId25"/>
  </p:notesMasterIdLst>
  <p:sldIdLst>
    <p:sldId id="257" r:id="rId3"/>
    <p:sldId id="11527" r:id="rId4"/>
    <p:sldId id="11497" r:id="rId5"/>
    <p:sldId id="262" r:id="rId6"/>
    <p:sldId id="265" r:id="rId7"/>
    <p:sldId id="266" r:id="rId8"/>
    <p:sldId id="267" r:id="rId9"/>
    <p:sldId id="268" r:id="rId10"/>
    <p:sldId id="269" r:id="rId11"/>
    <p:sldId id="270" r:id="rId12"/>
    <p:sldId id="11528" r:id="rId13"/>
    <p:sldId id="272" r:id="rId14"/>
    <p:sldId id="274" r:id="rId15"/>
    <p:sldId id="275" r:id="rId16"/>
    <p:sldId id="11529" r:id="rId17"/>
    <p:sldId id="276" r:id="rId18"/>
    <p:sldId id="277" r:id="rId19"/>
    <p:sldId id="279" r:id="rId20"/>
    <p:sldId id="280" r:id="rId21"/>
    <p:sldId id="281" r:id="rId22"/>
    <p:sldId id="11530" r:id="rId23"/>
    <p:sldId id="11531" r:id="rId24"/>
  </p:sldIdLst>
  <p:sldSz cx="12192000" cy="6858000"/>
  <p:notesSz cx="6858000" cy="9144000"/>
  <p:custDataLst>
    <p:tags r:id="rId26"/>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89" autoAdjust="0"/>
    <p:restoredTop sz="96314" autoAdjust="0"/>
  </p:normalViewPr>
  <p:slideViewPr>
    <p:cSldViewPr snapToGrid="0">
      <p:cViewPr varScale="1">
        <p:scale>
          <a:sx n="108" d="100"/>
          <a:sy n="108" d="100"/>
        </p:scale>
        <p:origin x="600" y="114"/>
      </p:cViewPr>
      <p:guideLst>
        <p:guide orient="horz" pos="2160"/>
        <p:guide pos="3840"/>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gs" Target="tags/tag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48CD71-6B50-44D0-9EC3-F051BED65BBC}" type="datetimeFigureOut">
              <a:rPr lang="zh-CN" altLang="en-US" smtClean="0"/>
              <a:t>2023/4/12</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59199D2-5B4D-4A5A-AD51-080DA35D1C28}" type="slidenum">
              <a:rPr lang="zh-CN" altLang="en-US" smtClean="0"/>
              <a:t>‹#›</a:t>
            </a:fld>
            <a:endParaRPr lang="zh-CN" altLang="en-US"/>
          </a:p>
        </p:txBody>
      </p:sp>
    </p:spTree>
    <p:extLst>
      <p:ext uri="{BB962C8B-B14F-4D97-AF65-F5344CB8AC3E}">
        <p14:creationId xmlns:p14="http://schemas.microsoft.com/office/powerpoint/2010/main" val="150371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BF1A3D36-1FA6-40AE-B8F3-5E31CB5C859B}" type="slidenum">
              <a:rPr lang="zh-CN" altLang="en-US" smtClean="0"/>
              <a:t>1</a:t>
            </a:fld>
            <a:endParaRPr lang="zh-CN" altLang="en-US"/>
          </a:p>
        </p:txBody>
      </p:sp>
    </p:spTree>
    <p:extLst>
      <p:ext uri="{BB962C8B-B14F-4D97-AF65-F5344CB8AC3E}">
        <p14:creationId xmlns:p14="http://schemas.microsoft.com/office/powerpoint/2010/main" val="33234194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DA24FEC-7483-462E-BE7F-85BB0E7286F8}" type="slidenum">
              <a:rPr lang="zh-CN" altLang="en-US" smtClean="0"/>
              <a:t>10</a:t>
            </a:fld>
            <a:endParaRPr lang="zh-CN" altLang="en-US"/>
          </a:p>
        </p:txBody>
      </p:sp>
    </p:spTree>
    <p:extLst>
      <p:ext uri="{BB962C8B-B14F-4D97-AF65-F5344CB8AC3E}">
        <p14:creationId xmlns:p14="http://schemas.microsoft.com/office/powerpoint/2010/main" val="19971456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5"/>
          </p:nvPr>
        </p:nvSpPr>
        <p:spPr/>
        <p:txBody>
          <a:bodyPr/>
          <a:lstStyle/>
          <a:p>
            <a:fld id="{5DA24FEC-7483-462E-BE7F-85BB0E7286F8}" type="slidenum">
              <a:rPr lang="zh-CN" altLang="en-US" smtClean="0"/>
              <a:t>11</a:t>
            </a:fld>
            <a:endParaRPr lang="zh-CN" altLang="en-US"/>
          </a:p>
        </p:txBody>
      </p:sp>
    </p:spTree>
    <p:extLst>
      <p:ext uri="{BB962C8B-B14F-4D97-AF65-F5344CB8AC3E}">
        <p14:creationId xmlns:p14="http://schemas.microsoft.com/office/powerpoint/2010/main" val="35278050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DA24FEC-7483-462E-BE7F-85BB0E7286F8}" type="slidenum">
              <a:rPr lang="zh-CN" altLang="en-US" smtClean="0"/>
              <a:t>12</a:t>
            </a:fld>
            <a:endParaRPr lang="zh-CN" altLang="en-US"/>
          </a:p>
        </p:txBody>
      </p:sp>
    </p:spTree>
    <p:extLst>
      <p:ext uri="{BB962C8B-B14F-4D97-AF65-F5344CB8AC3E}">
        <p14:creationId xmlns:p14="http://schemas.microsoft.com/office/powerpoint/2010/main" val="17511362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DA24FEC-7483-462E-BE7F-85BB0E7286F8}" type="slidenum">
              <a:rPr lang="zh-CN" altLang="en-US" smtClean="0"/>
              <a:t>13</a:t>
            </a:fld>
            <a:endParaRPr lang="zh-CN" altLang="en-US"/>
          </a:p>
        </p:txBody>
      </p:sp>
    </p:spTree>
    <p:extLst>
      <p:ext uri="{BB962C8B-B14F-4D97-AF65-F5344CB8AC3E}">
        <p14:creationId xmlns:p14="http://schemas.microsoft.com/office/powerpoint/2010/main" val="22026659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DA24FEC-7483-462E-BE7F-85BB0E7286F8}" type="slidenum">
              <a:rPr lang="zh-CN" altLang="en-US" smtClean="0"/>
              <a:t>14</a:t>
            </a:fld>
            <a:endParaRPr lang="zh-CN" altLang="en-US"/>
          </a:p>
        </p:txBody>
      </p:sp>
    </p:spTree>
    <p:extLst>
      <p:ext uri="{BB962C8B-B14F-4D97-AF65-F5344CB8AC3E}">
        <p14:creationId xmlns:p14="http://schemas.microsoft.com/office/powerpoint/2010/main" val="12203551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DA24FEC-7483-462E-BE7F-85BB0E7286F8}" type="slidenum">
              <a:rPr lang="zh-CN" altLang="en-US" smtClean="0"/>
              <a:t>15</a:t>
            </a:fld>
            <a:endParaRPr lang="zh-CN" altLang="en-US"/>
          </a:p>
        </p:txBody>
      </p:sp>
    </p:spTree>
    <p:extLst>
      <p:ext uri="{BB962C8B-B14F-4D97-AF65-F5344CB8AC3E}">
        <p14:creationId xmlns:p14="http://schemas.microsoft.com/office/powerpoint/2010/main" val="32873616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DA24FEC-7483-462E-BE7F-85BB0E7286F8}" type="slidenum">
              <a:rPr lang="zh-CN" altLang="en-US" smtClean="0"/>
              <a:t>16</a:t>
            </a:fld>
            <a:endParaRPr lang="zh-CN" altLang="en-US"/>
          </a:p>
        </p:txBody>
      </p:sp>
    </p:spTree>
    <p:extLst>
      <p:ext uri="{BB962C8B-B14F-4D97-AF65-F5344CB8AC3E}">
        <p14:creationId xmlns:p14="http://schemas.microsoft.com/office/powerpoint/2010/main" val="217626407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DA24FEC-7483-462E-BE7F-85BB0E7286F8}" type="slidenum">
              <a:rPr lang="zh-CN" altLang="en-US" smtClean="0"/>
              <a:t>17</a:t>
            </a:fld>
            <a:endParaRPr lang="zh-CN" altLang="en-US"/>
          </a:p>
        </p:txBody>
      </p:sp>
    </p:spTree>
    <p:extLst>
      <p:ext uri="{BB962C8B-B14F-4D97-AF65-F5344CB8AC3E}">
        <p14:creationId xmlns:p14="http://schemas.microsoft.com/office/powerpoint/2010/main" val="314986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DA24FEC-7483-462E-BE7F-85BB0E7286F8}" type="slidenum">
              <a:rPr lang="zh-CN" altLang="en-US" smtClean="0"/>
              <a:t>18</a:t>
            </a:fld>
            <a:endParaRPr lang="zh-CN" altLang="en-US"/>
          </a:p>
        </p:txBody>
      </p:sp>
    </p:spTree>
    <p:extLst>
      <p:ext uri="{BB962C8B-B14F-4D97-AF65-F5344CB8AC3E}">
        <p14:creationId xmlns:p14="http://schemas.microsoft.com/office/powerpoint/2010/main" val="41112413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DA24FEC-7483-462E-BE7F-85BB0E7286F8}" type="slidenum">
              <a:rPr lang="zh-CN" altLang="en-US" smtClean="0"/>
              <a:t>19</a:t>
            </a:fld>
            <a:endParaRPr lang="zh-CN" altLang="en-US"/>
          </a:p>
        </p:txBody>
      </p:sp>
    </p:spTree>
    <p:extLst>
      <p:ext uri="{BB962C8B-B14F-4D97-AF65-F5344CB8AC3E}">
        <p14:creationId xmlns:p14="http://schemas.microsoft.com/office/powerpoint/2010/main" val="27310026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BF1A3D36-1FA6-40AE-B8F3-5E31CB5C859B}" type="slidenum">
              <a:rPr lang="zh-CN" altLang="en-US" smtClean="0"/>
              <a:t>2</a:t>
            </a:fld>
            <a:endParaRPr lang="zh-CN" altLang="en-US"/>
          </a:p>
        </p:txBody>
      </p:sp>
    </p:spTree>
    <p:extLst>
      <p:ext uri="{BB962C8B-B14F-4D97-AF65-F5344CB8AC3E}">
        <p14:creationId xmlns:p14="http://schemas.microsoft.com/office/powerpoint/2010/main" val="362876624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DA24FEC-7483-462E-BE7F-85BB0E7286F8}" type="slidenum">
              <a:rPr lang="zh-CN" altLang="en-US" smtClean="0"/>
              <a:t>20</a:t>
            </a:fld>
            <a:endParaRPr lang="zh-CN" altLang="en-US"/>
          </a:p>
        </p:txBody>
      </p:sp>
    </p:spTree>
    <p:extLst>
      <p:ext uri="{BB962C8B-B14F-4D97-AF65-F5344CB8AC3E}">
        <p14:creationId xmlns:p14="http://schemas.microsoft.com/office/powerpoint/2010/main" val="324789854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BF1A3D36-1FA6-40AE-B8F3-5E31CB5C859B}" type="slidenum">
              <a:rPr lang="zh-CN" altLang="en-US" smtClean="0"/>
              <a:t>21</a:t>
            </a:fld>
            <a:endParaRPr lang="zh-CN" altLang="en-US"/>
          </a:p>
        </p:txBody>
      </p:sp>
    </p:spTree>
    <p:extLst>
      <p:ext uri="{BB962C8B-B14F-4D97-AF65-F5344CB8AC3E}">
        <p14:creationId xmlns:p14="http://schemas.microsoft.com/office/powerpoint/2010/main" val="68821851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22</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17224749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BF1A3D36-1FA6-40AE-B8F3-5E31CB5C859B}" type="slidenum">
              <a:rPr lang="zh-CN" altLang="en-US" smtClean="0"/>
              <a:t>3</a:t>
            </a:fld>
            <a:endParaRPr lang="zh-CN" altLang="en-US"/>
          </a:p>
        </p:txBody>
      </p:sp>
    </p:spTree>
    <p:extLst>
      <p:ext uri="{BB962C8B-B14F-4D97-AF65-F5344CB8AC3E}">
        <p14:creationId xmlns:p14="http://schemas.microsoft.com/office/powerpoint/2010/main" val="2688361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DA24FEC-7483-462E-BE7F-85BB0E7286F8}" type="slidenum">
              <a:rPr lang="zh-CN" altLang="en-US" smtClean="0"/>
              <a:t>4</a:t>
            </a:fld>
            <a:endParaRPr lang="zh-CN" altLang="en-US"/>
          </a:p>
        </p:txBody>
      </p:sp>
    </p:spTree>
    <p:extLst>
      <p:ext uri="{BB962C8B-B14F-4D97-AF65-F5344CB8AC3E}">
        <p14:creationId xmlns:p14="http://schemas.microsoft.com/office/powerpoint/2010/main" val="9764428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DA24FEC-7483-462E-BE7F-85BB0E7286F8}" type="slidenum">
              <a:rPr lang="zh-CN" altLang="en-US" smtClean="0"/>
              <a:t>5</a:t>
            </a:fld>
            <a:endParaRPr lang="zh-CN" altLang="en-US"/>
          </a:p>
        </p:txBody>
      </p:sp>
    </p:spTree>
    <p:extLst>
      <p:ext uri="{BB962C8B-B14F-4D97-AF65-F5344CB8AC3E}">
        <p14:creationId xmlns:p14="http://schemas.microsoft.com/office/powerpoint/2010/main" val="16425852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DA24FEC-7483-462E-BE7F-85BB0E7286F8}" type="slidenum">
              <a:rPr lang="zh-CN" altLang="en-US" smtClean="0"/>
              <a:t>6</a:t>
            </a:fld>
            <a:endParaRPr lang="zh-CN" altLang="en-US"/>
          </a:p>
        </p:txBody>
      </p:sp>
    </p:spTree>
    <p:extLst>
      <p:ext uri="{BB962C8B-B14F-4D97-AF65-F5344CB8AC3E}">
        <p14:creationId xmlns:p14="http://schemas.microsoft.com/office/powerpoint/2010/main" val="6852308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DA24FEC-7483-462E-BE7F-85BB0E7286F8}" type="slidenum">
              <a:rPr lang="zh-CN" altLang="en-US" smtClean="0"/>
              <a:t>7</a:t>
            </a:fld>
            <a:endParaRPr lang="zh-CN" altLang="en-US"/>
          </a:p>
        </p:txBody>
      </p:sp>
    </p:spTree>
    <p:extLst>
      <p:ext uri="{BB962C8B-B14F-4D97-AF65-F5344CB8AC3E}">
        <p14:creationId xmlns:p14="http://schemas.microsoft.com/office/powerpoint/2010/main" val="4949602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DA24FEC-7483-462E-BE7F-85BB0E7286F8}" type="slidenum">
              <a:rPr lang="zh-CN" altLang="en-US" smtClean="0"/>
              <a:t>8</a:t>
            </a:fld>
            <a:endParaRPr lang="zh-CN" altLang="en-US"/>
          </a:p>
        </p:txBody>
      </p:sp>
    </p:spTree>
    <p:extLst>
      <p:ext uri="{BB962C8B-B14F-4D97-AF65-F5344CB8AC3E}">
        <p14:creationId xmlns:p14="http://schemas.microsoft.com/office/powerpoint/2010/main" val="34609802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DA24FEC-7483-462E-BE7F-85BB0E7286F8}" type="slidenum">
              <a:rPr lang="zh-CN" altLang="en-US" smtClean="0"/>
              <a:t>9</a:t>
            </a:fld>
            <a:endParaRPr lang="zh-CN" altLang="en-US"/>
          </a:p>
        </p:txBody>
      </p:sp>
    </p:spTree>
    <p:extLst>
      <p:ext uri="{BB962C8B-B14F-4D97-AF65-F5344CB8AC3E}">
        <p14:creationId xmlns:p14="http://schemas.microsoft.com/office/powerpoint/2010/main" val="13196317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91608B94-D435-423D-99D0-F68022DF7BD0}" type="datetimeFigureOut">
              <a:rPr lang="zh-CN" altLang="en-US" smtClean="0"/>
              <a:t>2023/4/12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BB28ADA-DC2B-45FD-B219-C28603DD8311}" type="slidenum">
              <a:rPr lang="zh-CN" altLang="en-US" smtClean="0"/>
              <a:t>‹#›</a:t>
            </a:fld>
            <a:endParaRPr lang="zh-CN" alt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91608B94-D435-423D-99D0-F68022DF7BD0}" type="datetimeFigureOut">
              <a:rPr lang="zh-CN" altLang="en-US" smtClean="0"/>
              <a:t>2023/4/12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BB28ADA-DC2B-45FD-B219-C28603DD8311}" type="slidenum">
              <a:rPr lang="zh-CN" altLang="en-US" smtClean="0"/>
              <a:t>‹#›</a:t>
            </a:fld>
            <a:endParaRPr lang="zh-CN" alt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91608B94-D435-423D-99D0-F68022DF7BD0}" type="datetimeFigureOut">
              <a:rPr lang="zh-CN" altLang="en-US" smtClean="0"/>
              <a:t>2023/4/12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BB28ADA-DC2B-45FD-B219-C28603DD8311}" type="slidenum">
              <a:rPr lang="zh-CN" altLang="en-US" smtClean="0"/>
              <a:t>‹#›</a:t>
            </a:fld>
            <a:endParaRPr lang="zh-CN" alt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标题幻灯片">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9776434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995848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9063001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9323722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2023/4/12</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2409594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2023/4/12</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68847767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2023/4/12</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7754177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91608B94-D435-423D-99D0-F68022DF7BD0}" type="datetimeFigureOut">
              <a:rPr lang="zh-CN" altLang="en-US" smtClean="0"/>
              <a:t>2023/4/12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BB28ADA-DC2B-45FD-B219-C28603DD8311}" type="slidenum">
              <a:rPr lang="zh-CN" altLang="en-US" smtClean="0"/>
              <a:t>‹#›</a:t>
            </a:fld>
            <a:endParaRPr lang="zh-CN" altLang="en-U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08759049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31418203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47152895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0842382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91608B94-D435-423D-99D0-F68022DF7BD0}" type="datetimeFigureOut">
              <a:rPr lang="zh-CN" altLang="en-US" smtClean="0"/>
              <a:t>2023/4/12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BB28ADA-DC2B-45FD-B219-C28603DD8311}" type="slidenum">
              <a:rPr lang="zh-CN" altLang="en-US" smtClean="0"/>
              <a:t>‹#›</a:t>
            </a:fld>
            <a:endParaRPr lang="zh-CN" alt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p:cNvSpPr>
            <a:spLocks noGrp="1"/>
          </p:cNvSpPr>
          <p:nvPr>
            <p:ph type="dt" sz="half" idx="10"/>
          </p:nvPr>
        </p:nvSpPr>
        <p:spPr/>
        <p:txBody>
          <a:bodyPr/>
          <a:lstStyle/>
          <a:p>
            <a:fld id="{91608B94-D435-423D-99D0-F68022DF7BD0}" type="datetimeFigureOut">
              <a:rPr lang="zh-CN" altLang="en-US" smtClean="0"/>
              <a:t>2023/4/12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BB28ADA-DC2B-45FD-B219-C28603DD8311}" type="slidenum">
              <a:rPr lang="zh-CN" altLang="en-US" smtClean="0"/>
              <a:t>‹#›</a:t>
            </a:fld>
            <a:endParaRPr lang="zh-CN" alt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p:cNvSpPr>
            <a:spLocks noGrp="1"/>
          </p:cNvSpPr>
          <p:nvPr>
            <p:ph type="dt" sz="half" idx="10"/>
          </p:nvPr>
        </p:nvSpPr>
        <p:spPr/>
        <p:txBody>
          <a:bodyPr/>
          <a:lstStyle/>
          <a:p>
            <a:fld id="{91608B94-D435-423D-99D0-F68022DF7BD0}" type="datetimeFigureOut">
              <a:rPr lang="zh-CN" altLang="en-US" smtClean="0"/>
              <a:t>2023/4/12</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9BB28ADA-DC2B-45FD-B219-C28603DD8311}" type="slidenum">
              <a:rPr lang="zh-CN" altLang="en-US" smtClean="0"/>
              <a:t>‹#›</a:t>
            </a:fld>
            <a:endParaRPr lang="zh-CN" alt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91608B94-D435-423D-99D0-F68022DF7BD0}" type="datetimeFigureOut">
              <a:rPr lang="zh-CN" altLang="en-US" smtClean="0"/>
              <a:t>2023/4/12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9BB28ADA-DC2B-45FD-B219-C28603DD8311}" type="slidenum">
              <a:rPr lang="zh-CN" altLang="en-US" smtClean="0"/>
              <a:t>‹#›</a:t>
            </a:fld>
            <a:endParaRPr lang="zh-CN" alt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91608B94-D435-423D-99D0-F68022DF7BD0}" type="datetimeFigureOut">
              <a:rPr lang="zh-CN" altLang="en-US" smtClean="0"/>
              <a:t>2023/4/12</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9BB28ADA-DC2B-45FD-B219-C28603DD8311}" type="slidenum">
              <a:rPr lang="zh-CN" altLang="en-US" smtClean="0"/>
              <a:t>‹#›</a:t>
            </a:fld>
            <a:endParaRPr lang="zh-CN" alt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91608B94-D435-423D-99D0-F68022DF7BD0}" type="datetimeFigureOut">
              <a:rPr lang="zh-CN" altLang="en-US" smtClean="0"/>
              <a:t>2023/4/12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BB28ADA-DC2B-45FD-B219-C28603DD8311}" type="slidenum">
              <a:rPr lang="zh-CN" altLang="en-US" smtClean="0"/>
              <a:t>‹#›</a:t>
            </a:fld>
            <a:endParaRPr lang="zh-CN" alt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91608B94-D435-423D-99D0-F68022DF7BD0}" type="datetimeFigureOut">
              <a:rPr lang="zh-CN" altLang="en-US" smtClean="0"/>
              <a:t>2023/4/12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BB28ADA-DC2B-45FD-B219-C28603DD8311}" type="slidenum">
              <a:rPr lang="zh-CN" altLang="en-US" smtClean="0"/>
              <a:t>‹#›</a:t>
            </a:fld>
            <a:endParaRPr lang="zh-CN" alt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608B94-D435-423D-99D0-F68022DF7BD0}" type="datetimeFigureOut">
              <a:rPr lang="zh-CN" altLang="en-US" smtClean="0"/>
              <a:t>2023/4/12</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B28ADA-DC2B-45FD-B219-C28603DD8311}"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p:txStyles>
    <p:titleStyle>
      <a:lvl1pPr algn="l" defTabSz="914400" rtl="0" eaLnBrk="1" latinLnBrk="0" hangingPunct="1">
        <a:lnSpc>
          <a:spcPct val="90000"/>
        </a:lnSpc>
        <a:spcBef>
          <a:spcPct val="0"/>
        </a:spcBef>
        <a:buNone/>
        <a:defRPr sz="4400" kern="1200">
          <a:solidFill>
            <a:schemeClr val="tx1"/>
          </a:solidFill>
          <a:latin typeface="等线" panose="02010600030101010101" pitchFamily="2" charset="-122"/>
          <a:ea typeface="等线" panose="02010600030101010101" pitchFamily="2" charset="-122"/>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2023/4/12</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851915927"/>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tags" Target="../tags/tag53.xml"/><Relationship Id="rId7" Type="http://schemas.openxmlformats.org/officeDocument/2006/relationships/notesSlide" Target="../notesSlides/notesSlide10.xml"/><Relationship Id="rId2" Type="http://schemas.openxmlformats.org/officeDocument/2006/relationships/tags" Target="../tags/tag52.xml"/><Relationship Id="rId1" Type="http://schemas.openxmlformats.org/officeDocument/2006/relationships/tags" Target="../tags/tag51.xml"/><Relationship Id="rId6" Type="http://schemas.openxmlformats.org/officeDocument/2006/relationships/slideLayout" Target="../slideLayouts/slideLayout12.xml"/><Relationship Id="rId5" Type="http://schemas.openxmlformats.org/officeDocument/2006/relationships/tags" Target="../tags/tag55.xml"/><Relationship Id="rId4" Type="http://schemas.openxmlformats.org/officeDocument/2006/relationships/tags" Target="../tags/tag54.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57.xml"/><Relationship Id="rId1" Type="http://schemas.openxmlformats.org/officeDocument/2006/relationships/tags" Target="../tags/tag56.xml"/><Relationship Id="rId5" Type="http://schemas.openxmlformats.org/officeDocument/2006/relationships/image" Target="../media/image2.jpeg"/><Relationship Id="rId4"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tags" Target="../tags/tag60.xml"/><Relationship Id="rId7" Type="http://schemas.openxmlformats.org/officeDocument/2006/relationships/tags" Target="../tags/tag64.xml"/><Relationship Id="rId2" Type="http://schemas.openxmlformats.org/officeDocument/2006/relationships/tags" Target="../tags/tag59.xml"/><Relationship Id="rId1" Type="http://schemas.openxmlformats.org/officeDocument/2006/relationships/tags" Target="../tags/tag58.xml"/><Relationship Id="rId6" Type="http://schemas.openxmlformats.org/officeDocument/2006/relationships/tags" Target="../tags/tag63.xml"/><Relationship Id="rId5" Type="http://schemas.openxmlformats.org/officeDocument/2006/relationships/tags" Target="../tags/tag62.xml"/><Relationship Id="rId10" Type="http://schemas.openxmlformats.org/officeDocument/2006/relationships/image" Target="../media/image11.png"/><Relationship Id="rId4" Type="http://schemas.openxmlformats.org/officeDocument/2006/relationships/tags" Target="../tags/tag61.xml"/><Relationship Id="rId9"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3" Type="http://schemas.openxmlformats.org/officeDocument/2006/relationships/tags" Target="../tags/tag67.xml"/><Relationship Id="rId2" Type="http://schemas.openxmlformats.org/officeDocument/2006/relationships/tags" Target="../tags/tag66.xml"/><Relationship Id="rId1" Type="http://schemas.openxmlformats.org/officeDocument/2006/relationships/tags" Target="../tags/tag65.xml"/><Relationship Id="rId6" Type="http://schemas.openxmlformats.org/officeDocument/2006/relationships/image" Target="../media/image12.jpeg"/><Relationship Id="rId5" Type="http://schemas.openxmlformats.org/officeDocument/2006/relationships/notesSlide" Target="../notesSlides/notesSlide13.xml"/><Relationship Id="rId4"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tags" Target="../tags/tag70.xml"/><Relationship Id="rId7" Type="http://schemas.openxmlformats.org/officeDocument/2006/relationships/tags" Target="../tags/tag74.xml"/><Relationship Id="rId2" Type="http://schemas.openxmlformats.org/officeDocument/2006/relationships/tags" Target="../tags/tag69.xml"/><Relationship Id="rId1" Type="http://schemas.openxmlformats.org/officeDocument/2006/relationships/tags" Target="../tags/tag68.xml"/><Relationship Id="rId6" Type="http://schemas.openxmlformats.org/officeDocument/2006/relationships/tags" Target="../tags/tag73.xml"/><Relationship Id="rId5" Type="http://schemas.openxmlformats.org/officeDocument/2006/relationships/tags" Target="../tags/tag72.xml"/><Relationship Id="rId10" Type="http://schemas.openxmlformats.org/officeDocument/2006/relationships/image" Target="../media/image13.png"/><Relationship Id="rId4" Type="http://schemas.openxmlformats.org/officeDocument/2006/relationships/tags" Target="../tags/tag71.xml"/><Relationship Id="rId9"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76.xml"/><Relationship Id="rId1" Type="http://schemas.openxmlformats.org/officeDocument/2006/relationships/tags" Target="../tags/tag75.xml"/><Relationship Id="rId5" Type="http://schemas.openxmlformats.org/officeDocument/2006/relationships/image" Target="../media/image2.jpeg"/><Relationship Id="rId4"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8" Type="http://schemas.openxmlformats.org/officeDocument/2006/relationships/tags" Target="../tags/tag84.xml"/><Relationship Id="rId3" Type="http://schemas.openxmlformats.org/officeDocument/2006/relationships/tags" Target="../tags/tag79.xml"/><Relationship Id="rId7" Type="http://schemas.openxmlformats.org/officeDocument/2006/relationships/tags" Target="../tags/tag83.xml"/><Relationship Id="rId12" Type="http://schemas.openxmlformats.org/officeDocument/2006/relationships/notesSlide" Target="../notesSlides/notesSlide16.xml"/><Relationship Id="rId2" Type="http://schemas.openxmlformats.org/officeDocument/2006/relationships/tags" Target="../tags/tag78.xml"/><Relationship Id="rId1" Type="http://schemas.openxmlformats.org/officeDocument/2006/relationships/tags" Target="../tags/tag77.xml"/><Relationship Id="rId6" Type="http://schemas.openxmlformats.org/officeDocument/2006/relationships/tags" Target="../tags/tag82.xml"/><Relationship Id="rId11" Type="http://schemas.openxmlformats.org/officeDocument/2006/relationships/slideLayout" Target="../slideLayouts/slideLayout12.xml"/><Relationship Id="rId5" Type="http://schemas.openxmlformats.org/officeDocument/2006/relationships/tags" Target="../tags/tag81.xml"/><Relationship Id="rId10" Type="http://schemas.openxmlformats.org/officeDocument/2006/relationships/tags" Target="../tags/tag86.xml"/><Relationship Id="rId4" Type="http://schemas.openxmlformats.org/officeDocument/2006/relationships/tags" Target="../tags/tag80.xml"/><Relationship Id="rId9" Type="http://schemas.openxmlformats.org/officeDocument/2006/relationships/tags" Target="../tags/tag85.xml"/></Relationships>
</file>

<file path=ppt/slides/_rels/slide17.xml.rels><?xml version="1.0" encoding="UTF-8" standalone="yes"?>
<Relationships xmlns="http://schemas.openxmlformats.org/package/2006/relationships"><Relationship Id="rId3" Type="http://schemas.openxmlformats.org/officeDocument/2006/relationships/tags" Target="../tags/tag89.xml"/><Relationship Id="rId7" Type="http://schemas.openxmlformats.org/officeDocument/2006/relationships/notesSlide" Target="../notesSlides/notesSlide17.xml"/><Relationship Id="rId2" Type="http://schemas.openxmlformats.org/officeDocument/2006/relationships/tags" Target="../tags/tag88.xml"/><Relationship Id="rId1" Type="http://schemas.openxmlformats.org/officeDocument/2006/relationships/tags" Target="../tags/tag87.xml"/><Relationship Id="rId6" Type="http://schemas.openxmlformats.org/officeDocument/2006/relationships/slideLayout" Target="../slideLayouts/slideLayout12.xml"/><Relationship Id="rId5" Type="http://schemas.openxmlformats.org/officeDocument/2006/relationships/tags" Target="../tags/tag91.xml"/><Relationship Id="rId4" Type="http://schemas.openxmlformats.org/officeDocument/2006/relationships/tags" Target="../tags/tag90.xml"/></Relationships>
</file>

<file path=ppt/slides/_rels/slide18.xml.rels><?xml version="1.0" encoding="UTF-8" standalone="yes"?>
<Relationships xmlns="http://schemas.openxmlformats.org/package/2006/relationships"><Relationship Id="rId3" Type="http://schemas.openxmlformats.org/officeDocument/2006/relationships/tags" Target="../tags/tag94.xml"/><Relationship Id="rId7" Type="http://schemas.openxmlformats.org/officeDocument/2006/relationships/notesSlide" Target="../notesSlides/notesSlide18.xml"/><Relationship Id="rId2" Type="http://schemas.openxmlformats.org/officeDocument/2006/relationships/tags" Target="../tags/tag93.xml"/><Relationship Id="rId1" Type="http://schemas.openxmlformats.org/officeDocument/2006/relationships/tags" Target="../tags/tag92.xml"/><Relationship Id="rId6" Type="http://schemas.openxmlformats.org/officeDocument/2006/relationships/slideLayout" Target="../slideLayouts/slideLayout12.xml"/><Relationship Id="rId5" Type="http://schemas.openxmlformats.org/officeDocument/2006/relationships/tags" Target="../tags/tag96.xml"/><Relationship Id="rId4" Type="http://schemas.openxmlformats.org/officeDocument/2006/relationships/tags" Target="../tags/tag95.xml"/></Relationships>
</file>

<file path=ppt/slides/_rels/slide19.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tags" Target="../tags/tag99.xml"/><Relationship Id="rId7" Type="http://schemas.openxmlformats.org/officeDocument/2006/relationships/notesSlide" Target="../notesSlides/notesSlide19.xml"/><Relationship Id="rId2" Type="http://schemas.openxmlformats.org/officeDocument/2006/relationships/tags" Target="../tags/tag98.xml"/><Relationship Id="rId1" Type="http://schemas.openxmlformats.org/officeDocument/2006/relationships/tags" Target="../tags/tag97.xml"/><Relationship Id="rId6" Type="http://schemas.openxmlformats.org/officeDocument/2006/relationships/slideLayout" Target="../slideLayouts/slideLayout12.xml"/><Relationship Id="rId5" Type="http://schemas.openxmlformats.org/officeDocument/2006/relationships/tags" Target="../tags/tag101.xml"/><Relationship Id="rId4" Type="http://schemas.openxmlformats.org/officeDocument/2006/relationships/tags" Target="../tags/tag100.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tags" Target="../tags/tag104.xml"/><Relationship Id="rId2" Type="http://schemas.openxmlformats.org/officeDocument/2006/relationships/tags" Target="../tags/tag103.xml"/><Relationship Id="rId1" Type="http://schemas.openxmlformats.org/officeDocument/2006/relationships/tags" Target="../tags/tag102.xml"/><Relationship Id="rId5" Type="http://schemas.openxmlformats.org/officeDocument/2006/relationships/notesSlide" Target="../notesSlides/notesSlide20.xml"/><Relationship Id="rId4"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image" Target="../media/image15.png"/></Relationships>
</file>

<file path=ppt/slides/_rels/slide22.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2.xml"/><Relationship Id="rId1" Type="http://schemas.openxmlformats.org/officeDocument/2006/relationships/slideLayout" Target="../slideLayouts/slideLayout19.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8" Type="http://schemas.openxmlformats.org/officeDocument/2006/relationships/image" Target="../media/image5.svg"/><Relationship Id="rId3" Type="http://schemas.openxmlformats.org/officeDocument/2006/relationships/tags" Target="../tags/tag4.xml"/><Relationship Id="rId7" Type="http://schemas.openxmlformats.org/officeDocument/2006/relationships/image" Target="../media/image4.png"/><Relationship Id="rId12" Type="http://schemas.openxmlformats.org/officeDocument/2006/relationships/image" Target="../media/image9.svg"/><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image" Target="../media/image3.jpeg"/><Relationship Id="rId11" Type="http://schemas.openxmlformats.org/officeDocument/2006/relationships/image" Target="../media/image6.png"/><Relationship Id="rId5" Type="http://schemas.openxmlformats.org/officeDocument/2006/relationships/notesSlide" Target="../notesSlides/notesSlide3.xml"/><Relationship Id="rId10" Type="http://schemas.openxmlformats.org/officeDocument/2006/relationships/image" Target="../media/image7.svg"/><Relationship Id="rId4" Type="http://schemas.openxmlformats.org/officeDocument/2006/relationships/slideLayout" Target="../slideLayouts/slideLayout1.xml"/><Relationship Id="rId9"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6.xml"/><Relationship Id="rId1" Type="http://schemas.openxmlformats.org/officeDocument/2006/relationships/tags" Target="../tags/tag5.xml"/><Relationship Id="rId5" Type="http://schemas.openxmlformats.org/officeDocument/2006/relationships/image" Target="../media/image2.jpeg"/><Relationship Id="rId4"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8" Type="http://schemas.openxmlformats.org/officeDocument/2006/relationships/notesSlide" Target="../notesSlides/notesSlide5.xml"/><Relationship Id="rId3" Type="http://schemas.openxmlformats.org/officeDocument/2006/relationships/tags" Target="../tags/tag9.xml"/><Relationship Id="rId7" Type="http://schemas.openxmlformats.org/officeDocument/2006/relationships/slideLayout" Target="../slideLayouts/slideLayout12.xml"/><Relationship Id="rId2" Type="http://schemas.openxmlformats.org/officeDocument/2006/relationships/tags" Target="../tags/tag8.xml"/><Relationship Id="rId1" Type="http://schemas.openxmlformats.org/officeDocument/2006/relationships/tags" Target="../tags/tag7.xml"/><Relationship Id="rId6" Type="http://schemas.openxmlformats.org/officeDocument/2006/relationships/tags" Target="../tags/tag12.xml"/><Relationship Id="rId5" Type="http://schemas.openxmlformats.org/officeDocument/2006/relationships/tags" Target="../tags/tag11.xml"/><Relationship Id="rId4" Type="http://schemas.openxmlformats.org/officeDocument/2006/relationships/tags" Target="../tags/tag10.xml"/><Relationship Id="rId9" Type="http://schemas.openxmlformats.org/officeDocument/2006/relationships/image" Target="../media/image7.png"/></Relationships>
</file>

<file path=ppt/slides/_rels/slide6.xml.rels><?xml version="1.0" encoding="UTF-8" standalone="yes"?>
<Relationships xmlns="http://schemas.openxmlformats.org/package/2006/relationships"><Relationship Id="rId8" Type="http://schemas.openxmlformats.org/officeDocument/2006/relationships/tags" Target="../tags/tag20.xml"/><Relationship Id="rId13" Type="http://schemas.openxmlformats.org/officeDocument/2006/relationships/image" Target="../media/image8.png"/><Relationship Id="rId3" Type="http://schemas.openxmlformats.org/officeDocument/2006/relationships/tags" Target="../tags/tag15.xml"/><Relationship Id="rId7" Type="http://schemas.openxmlformats.org/officeDocument/2006/relationships/tags" Target="../tags/tag19.xml"/><Relationship Id="rId12" Type="http://schemas.openxmlformats.org/officeDocument/2006/relationships/notesSlide" Target="../notesSlides/notesSlide6.xml"/><Relationship Id="rId2" Type="http://schemas.openxmlformats.org/officeDocument/2006/relationships/tags" Target="../tags/tag14.xml"/><Relationship Id="rId1" Type="http://schemas.openxmlformats.org/officeDocument/2006/relationships/tags" Target="../tags/tag13.xml"/><Relationship Id="rId6" Type="http://schemas.openxmlformats.org/officeDocument/2006/relationships/tags" Target="../tags/tag18.xml"/><Relationship Id="rId11" Type="http://schemas.openxmlformats.org/officeDocument/2006/relationships/slideLayout" Target="../slideLayouts/slideLayout12.xml"/><Relationship Id="rId5" Type="http://schemas.openxmlformats.org/officeDocument/2006/relationships/tags" Target="../tags/tag17.xml"/><Relationship Id="rId10" Type="http://schemas.openxmlformats.org/officeDocument/2006/relationships/tags" Target="../tags/tag22.xml"/><Relationship Id="rId4" Type="http://schemas.openxmlformats.org/officeDocument/2006/relationships/tags" Target="../tags/tag16.xml"/><Relationship Id="rId9" Type="http://schemas.openxmlformats.org/officeDocument/2006/relationships/tags" Target="../tags/tag21.xml"/><Relationship Id="rId14" Type="http://schemas.openxmlformats.org/officeDocument/2006/relationships/image" Target="../media/image9.png"/></Relationships>
</file>

<file path=ppt/slides/_rels/slide7.xml.rels><?xml version="1.0" encoding="UTF-8" standalone="yes"?>
<Relationships xmlns="http://schemas.openxmlformats.org/package/2006/relationships"><Relationship Id="rId8" Type="http://schemas.openxmlformats.org/officeDocument/2006/relationships/tags" Target="../tags/tag30.xml"/><Relationship Id="rId13" Type="http://schemas.openxmlformats.org/officeDocument/2006/relationships/slideLayout" Target="../slideLayouts/slideLayout12.xml"/><Relationship Id="rId3" Type="http://schemas.openxmlformats.org/officeDocument/2006/relationships/tags" Target="../tags/tag25.xml"/><Relationship Id="rId7" Type="http://schemas.openxmlformats.org/officeDocument/2006/relationships/tags" Target="../tags/tag29.xml"/><Relationship Id="rId12" Type="http://schemas.openxmlformats.org/officeDocument/2006/relationships/tags" Target="../tags/tag34.xml"/><Relationship Id="rId2" Type="http://schemas.openxmlformats.org/officeDocument/2006/relationships/tags" Target="../tags/tag24.xml"/><Relationship Id="rId1" Type="http://schemas.openxmlformats.org/officeDocument/2006/relationships/tags" Target="../tags/tag23.xml"/><Relationship Id="rId6" Type="http://schemas.openxmlformats.org/officeDocument/2006/relationships/tags" Target="../tags/tag28.xml"/><Relationship Id="rId11" Type="http://schemas.openxmlformats.org/officeDocument/2006/relationships/tags" Target="../tags/tag33.xml"/><Relationship Id="rId5" Type="http://schemas.openxmlformats.org/officeDocument/2006/relationships/tags" Target="../tags/tag27.xml"/><Relationship Id="rId10" Type="http://schemas.openxmlformats.org/officeDocument/2006/relationships/tags" Target="../tags/tag32.xml"/><Relationship Id="rId4" Type="http://schemas.openxmlformats.org/officeDocument/2006/relationships/tags" Target="../tags/tag26.xml"/><Relationship Id="rId9" Type="http://schemas.openxmlformats.org/officeDocument/2006/relationships/tags" Target="../tags/tag31.xml"/><Relationship Id="rId14"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8" Type="http://schemas.openxmlformats.org/officeDocument/2006/relationships/tags" Target="../tags/tag42.xml"/><Relationship Id="rId3" Type="http://schemas.openxmlformats.org/officeDocument/2006/relationships/tags" Target="../tags/tag37.xml"/><Relationship Id="rId7" Type="http://schemas.openxmlformats.org/officeDocument/2006/relationships/tags" Target="../tags/tag41.xml"/><Relationship Id="rId2" Type="http://schemas.openxmlformats.org/officeDocument/2006/relationships/tags" Target="../tags/tag36.xml"/><Relationship Id="rId1" Type="http://schemas.openxmlformats.org/officeDocument/2006/relationships/tags" Target="../tags/tag35.xml"/><Relationship Id="rId6" Type="http://schemas.openxmlformats.org/officeDocument/2006/relationships/tags" Target="../tags/tag40.xml"/><Relationship Id="rId5" Type="http://schemas.openxmlformats.org/officeDocument/2006/relationships/tags" Target="../tags/tag39.xml"/><Relationship Id="rId10" Type="http://schemas.openxmlformats.org/officeDocument/2006/relationships/notesSlide" Target="../notesSlides/notesSlide8.xml"/><Relationship Id="rId4" Type="http://schemas.openxmlformats.org/officeDocument/2006/relationships/tags" Target="../tags/tag38.xml"/><Relationship Id="rId9"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8" Type="http://schemas.openxmlformats.org/officeDocument/2006/relationships/tags" Target="../tags/tag50.xml"/><Relationship Id="rId3" Type="http://schemas.openxmlformats.org/officeDocument/2006/relationships/tags" Target="../tags/tag45.xml"/><Relationship Id="rId7" Type="http://schemas.openxmlformats.org/officeDocument/2006/relationships/tags" Target="../tags/tag49.xml"/><Relationship Id="rId2" Type="http://schemas.openxmlformats.org/officeDocument/2006/relationships/tags" Target="../tags/tag44.xml"/><Relationship Id="rId1" Type="http://schemas.openxmlformats.org/officeDocument/2006/relationships/tags" Target="../tags/tag43.xml"/><Relationship Id="rId6" Type="http://schemas.openxmlformats.org/officeDocument/2006/relationships/tags" Target="../tags/tag48.xml"/><Relationship Id="rId5" Type="http://schemas.openxmlformats.org/officeDocument/2006/relationships/tags" Target="../tags/tag47.xml"/><Relationship Id="rId10" Type="http://schemas.openxmlformats.org/officeDocument/2006/relationships/notesSlide" Target="../notesSlides/notesSlide9.xml"/><Relationship Id="rId4" Type="http://schemas.openxmlformats.org/officeDocument/2006/relationships/tags" Target="../tags/tag46.xml"/><Relationship Id="rId9"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图片 7"/>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30" y="0"/>
            <a:ext cx="12191140" cy="6858000"/>
          </a:xfrm>
          <a:prstGeom prst="rect">
            <a:avLst/>
          </a:prstGeom>
        </p:spPr>
      </p:pic>
      <p:sp>
        <p:nvSpPr>
          <p:cNvPr id="16" name="26"/>
          <p:cNvSpPr txBox="1"/>
          <p:nvPr/>
        </p:nvSpPr>
        <p:spPr>
          <a:xfrm>
            <a:off x="3627291" y="1544300"/>
            <a:ext cx="4970076"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en-US" altLang="zh-CN" sz="1600" i="0" u="none" strike="noStrike" kern="1200" cap="none" spc="0" normalizeH="0" baseline="0" noProof="0" dirty="0">
                <a:ln>
                  <a:noFill/>
                </a:ln>
                <a:solidFill>
                  <a:srgbClr val="262626"/>
                </a:solidFill>
                <a:effectLst/>
                <a:uLnTx/>
                <a:uFillTx/>
                <a:latin typeface="+mn-ea"/>
                <a:cs typeface="+mn-ea"/>
                <a:sym typeface="字魂59号-创粗黑" panose="00000500000000000000" pitchFamily="2" charset="-122"/>
              </a:rPr>
              <a:t>【</a:t>
            </a:r>
            <a:r>
              <a:rPr kumimoji="0" lang="zh-CN" altLang="en-US" sz="1600" i="0" u="none" strike="noStrike" kern="1200" cap="none" spc="0" normalizeH="0" baseline="0" noProof="0" dirty="0">
                <a:ln>
                  <a:noFill/>
                </a:ln>
                <a:solidFill>
                  <a:srgbClr val="262626"/>
                </a:solidFill>
                <a:effectLst/>
                <a:uLnTx/>
                <a:uFillTx/>
                <a:latin typeface="+mn-ea"/>
                <a:cs typeface="+mn-ea"/>
                <a:sym typeface="字魂59号-创粗黑" panose="00000500000000000000" pitchFamily="2" charset="-122"/>
              </a:rPr>
              <a:t>校园安防</a:t>
            </a:r>
            <a:r>
              <a:rPr kumimoji="0" lang="en-US" altLang="zh-CN" sz="1600" i="0" u="none" strike="noStrike" kern="1200" cap="none" spc="0" normalizeH="0" baseline="0" noProof="0" dirty="0">
                <a:ln>
                  <a:noFill/>
                </a:ln>
                <a:solidFill>
                  <a:srgbClr val="262626"/>
                </a:solidFill>
                <a:effectLst/>
                <a:uLnTx/>
                <a:uFillTx/>
                <a:latin typeface="+mn-ea"/>
                <a:cs typeface="+mn-ea"/>
                <a:sym typeface="字魂59号-创粗黑" panose="00000500000000000000" pitchFamily="2" charset="-122"/>
              </a:rPr>
              <a:t>】【</a:t>
            </a:r>
            <a:r>
              <a:rPr lang="zh-CN" altLang="en-US" sz="1600" dirty="0">
                <a:solidFill>
                  <a:srgbClr val="262626"/>
                </a:solidFill>
                <a:latin typeface="+mn-ea"/>
                <a:cs typeface="+mn-ea"/>
                <a:sym typeface="字魂59号-创粗黑" panose="00000500000000000000" pitchFamily="2" charset="-122"/>
              </a:rPr>
              <a:t>安防教育</a:t>
            </a:r>
            <a:r>
              <a:rPr kumimoji="0" lang="en-US" altLang="zh-CN" sz="1600" i="0" u="none" strike="noStrike" kern="1200" cap="none" spc="0" normalizeH="0" baseline="0" noProof="0" dirty="0">
                <a:ln>
                  <a:noFill/>
                </a:ln>
                <a:solidFill>
                  <a:srgbClr val="262626"/>
                </a:solidFill>
                <a:effectLst/>
                <a:uLnTx/>
                <a:uFillTx/>
                <a:latin typeface="+mn-ea"/>
                <a:cs typeface="+mn-ea"/>
                <a:sym typeface="字魂59号-创粗黑" panose="00000500000000000000" pitchFamily="2" charset="-122"/>
              </a:rPr>
              <a:t>】【</a:t>
            </a:r>
            <a:r>
              <a:rPr lang="zh-CN" altLang="en-US" sz="1600" dirty="0">
                <a:solidFill>
                  <a:srgbClr val="262626"/>
                </a:solidFill>
                <a:latin typeface="+mn-ea"/>
                <a:cs typeface="+mn-ea"/>
                <a:sym typeface="字魂59号-创粗黑" panose="00000500000000000000" pitchFamily="2" charset="-122"/>
              </a:rPr>
              <a:t>预防火灾</a:t>
            </a:r>
            <a:r>
              <a:rPr kumimoji="0" lang="en-US" altLang="zh-CN" sz="1600" i="0" u="none" strike="noStrike" kern="1200" cap="none" spc="0" normalizeH="0" baseline="0" noProof="0" dirty="0">
                <a:ln>
                  <a:noFill/>
                </a:ln>
                <a:solidFill>
                  <a:srgbClr val="262626"/>
                </a:solidFill>
                <a:effectLst/>
                <a:uLnTx/>
                <a:uFillTx/>
                <a:latin typeface="+mn-ea"/>
                <a:cs typeface="+mn-ea"/>
                <a:sym typeface="字魂59号-创粗黑" panose="00000500000000000000" pitchFamily="2" charset="-122"/>
              </a:rPr>
              <a:t>】【</a:t>
            </a:r>
            <a:r>
              <a:rPr lang="zh-CN" altLang="en-US" sz="1600" dirty="0">
                <a:solidFill>
                  <a:srgbClr val="262626"/>
                </a:solidFill>
                <a:latin typeface="+mn-ea"/>
                <a:cs typeface="+mn-ea"/>
                <a:sym typeface="字魂59号-创粗黑" panose="00000500000000000000" pitchFamily="2" charset="-122"/>
              </a:rPr>
              <a:t>消防知识</a:t>
            </a:r>
            <a:r>
              <a:rPr kumimoji="0" lang="en-US" altLang="zh-CN" sz="1600" i="0" u="none" strike="noStrike" kern="1200" cap="none" spc="0" normalizeH="0" baseline="0" noProof="0" dirty="0">
                <a:ln>
                  <a:noFill/>
                </a:ln>
                <a:solidFill>
                  <a:srgbClr val="262626"/>
                </a:solidFill>
                <a:effectLst/>
                <a:uLnTx/>
                <a:uFillTx/>
                <a:latin typeface="+mn-ea"/>
                <a:cs typeface="+mn-ea"/>
                <a:sym typeface="字魂59号-创粗黑" panose="00000500000000000000" pitchFamily="2" charset="-122"/>
              </a:rPr>
              <a:t>】</a:t>
            </a:r>
            <a:endParaRPr kumimoji="0" lang="zh-CN" altLang="en-US" sz="1600" i="0" u="none" strike="noStrike" kern="1200" cap="none" spc="0" normalizeH="0" baseline="0" noProof="0" dirty="0">
              <a:ln>
                <a:noFill/>
              </a:ln>
              <a:solidFill>
                <a:srgbClr val="262626"/>
              </a:solidFill>
              <a:effectLst/>
              <a:uLnTx/>
              <a:uFillTx/>
              <a:latin typeface="+mn-ea"/>
              <a:cs typeface="+mn-ea"/>
              <a:sym typeface="字魂59号-创粗黑" panose="00000500000000000000" pitchFamily="2" charset="-122"/>
            </a:endParaRPr>
          </a:p>
        </p:txBody>
      </p:sp>
      <p:sp>
        <p:nvSpPr>
          <p:cNvPr id="18" name="矩形 17"/>
          <p:cNvSpPr/>
          <p:nvPr/>
        </p:nvSpPr>
        <p:spPr>
          <a:xfrm>
            <a:off x="1918316" y="2244804"/>
            <a:ext cx="8388026" cy="1107996"/>
          </a:xfrm>
          <a:prstGeom prst="rect">
            <a:avLst/>
          </a:prstGeom>
        </p:spPr>
        <p:txBody>
          <a:bodyPr wrap="square">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6600" b="1" i="0" u="none" strike="noStrike" kern="1200" cap="none" spc="600" normalizeH="0" baseline="0" noProof="0" dirty="0">
                <a:ln>
                  <a:noFill/>
                </a:ln>
                <a:solidFill>
                  <a:srgbClr val="C00000"/>
                </a:solidFill>
                <a:effectLst/>
                <a:uLnTx/>
                <a:uFillTx/>
                <a:latin typeface="微软雅黑" pitchFamily="34" charset="-122"/>
                <a:ea typeface="微软雅黑" pitchFamily="34" charset="-122"/>
                <a:cs typeface="+mn-ea"/>
                <a:sym typeface="字魂59号-创粗黑" panose="00000500000000000000" pitchFamily="2" charset="-122"/>
              </a:rPr>
              <a:t>消防安全知识</a:t>
            </a:r>
            <a:r>
              <a:rPr lang="zh-CN" altLang="en-US" sz="6600" b="1" spc="600" dirty="0">
                <a:solidFill>
                  <a:srgbClr val="C00000"/>
                </a:solidFill>
                <a:latin typeface="微软雅黑" pitchFamily="34" charset="-122"/>
                <a:ea typeface="微软雅黑" pitchFamily="34" charset="-122"/>
                <a:cs typeface="+mn-ea"/>
                <a:sym typeface="字魂59号-创粗黑" panose="00000500000000000000" pitchFamily="2" charset="-122"/>
              </a:rPr>
              <a:t>培训</a:t>
            </a:r>
            <a:endParaRPr kumimoji="0" lang="zh-CN" altLang="en-US" sz="6600" b="1" i="0" u="none" strike="noStrike" kern="1200" cap="none" spc="600" normalizeH="0" baseline="0" noProof="0" dirty="0">
              <a:ln>
                <a:noFill/>
              </a:ln>
              <a:solidFill>
                <a:srgbClr val="C00000"/>
              </a:solidFill>
              <a:effectLst/>
              <a:uLnTx/>
              <a:uFillTx/>
              <a:latin typeface="微软雅黑" pitchFamily="34" charset="-122"/>
              <a:ea typeface="微软雅黑" pitchFamily="34" charset="-122"/>
              <a:cs typeface="+mn-ea"/>
              <a:sym typeface="字魂59号-创粗黑" panose="00000500000000000000" pitchFamily="2" charset="-122"/>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left)">
                                      <p:cBhvr>
                                        <p:cTn id="7" dur="500"/>
                                        <p:tgtEl>
                                          <p:spTgt spid="18"/>
                                        </p:tgtEl>
                                      </p:cBhvr>
                                    </p:animEffect>
                                  </p:childTnLst>
                                </p:cTn>
                              </p:par>
                            </p:childTnLst>
                          </p:cTn>
                        </p:par>
                        <p:par>
                          <p:cTn id="8" fill="hold" nodeType="afterGroup">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500"/>
                                        <p:tgtEl>
                                          <p:spTgt spid="16"/>
                                        </p:tgtEl>
                                      </p:cBhvr>
                                    </p:animEffect>
                                    <p:anim calcmode="lin" valueType="num">
                                      <p:cBhvr>
                                        <p:cTn id="12" dur="500" fill="hold"/>
                                        <p:tgtEl>
                                          <p:spTgt spid="16"/>
                                        </p:tgtEl>
                                        <p:attrNameLst>
                                          <p:attrName>ppt_x</p:attrName>
                                        </p:attrNameLst>
                                      </p:cBhvr>
                                      <p:tavLst>
                                        <p:tav tm="0">
                                          <p:val>
                                            <p:strVal val="#ppt_x"/>
                                          </p:val>
                                        </p:tav>
                                        <p:tav tm="100000">
                                          <p:val>
                                            <p:strVal val="#ppt_x"/>
                                          </p:val>
                                        </p:tav>
                                      </p:tavLst>
                                    </p:anim>
                                    <p:anim calcmode="lin" valueType="num">
                                      <p:cBhvr>
                                        <p:cTn id="13" dur="50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6"/>
          <p:cNvSpPr/>
          <p:nvPr>
            <p:custDataLst>
              <p:tags r:id="rId1"/>
            </p:custDataLst>
          </p:nvPr>
        </p:nvSpPr>
        <p:spPr>
          <a:xfrm>
            <a:off x="6951648" y="1538318"/>
            <a:ext cx="2031325" cy="369332"/>
          </a:xfrm>
          <a:prstGeom prst="rect">
            <a:avLst/>
          </a:prstGeom>
        </p:spPr>
        <p:txBody>
          <a:bodyPr wrap="non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1218565"/>
            <a:r>
              <a:rPr lang="zh-CN" altLang="en-US">
                <a:solidFill>
                  <a:srgbClr val="C80900"/>
                </a:solidFill>
                <a:latin typeface="等线" panose="02010600030101010101" pitchFamily="2" charset="-122"/>
                <a:ea typeface="等线" panose="02010600030101010101" pitchFamily="2" charset="-122"/>
                <a:cs typeface="Lato Regular" charset="0"/>
                <a:sym typeface="字魂105号-简雅黑" panose="00000500000000000000" pitchFamily="2" charset="-122"/>
              </a:rPr>
              <a:t>八、灭火基本方法</a:t>
            </a:r>
          </a:p>
        </p:txBody>
      </p:sp>
      <p:sp>
        <p:nvSpPr>
          <p:cNvPr id="6" name="3"/>
          <p:cNvSpPr/>
          <p:nvPr>
            <p:custDataLst>
              <p:tags r:id="rId2"/>
            </p:custDataLst>
          </p:nvPr>
        </p:nvSpPr>
        <p:spPr>
          <a:xfrm>
            <a:off x="6926973" y="1984309"/>
            <a:ext cx="4356443" cy="1444691"/>
          </a:xfrm>
          <a:prstGeom prst="rect">
            <a:avLst/>
          </a:prstGeom>
        </p:spPr>
        <p:txBody>
          <a:bodyPr wrap="square">
            <a:spAutoFit/>
          </a:bodyPr>
          <a:lstStyle/>
          <a:p>
            <a:pPr>
              <a:lnSpc>
                <a:spcPct val="150000"/>
              </a:lnSpc>
            </a:pPr>
            <a:r>
              <a:rPr lang="en-US" altLang="zh-CN" sz="1200">
                <a:solidFill>
                  <a:schemeClr val="tx1">
                    <a:lumMod val="85000"/>
                    <a:lumOff val="15000"/>
                  </a:schemeClr>
                </a:solidFill>
                <a:latin typeface="等线" panose="02010600030101010101" pitchFamily="2" charset="-122"/>
                <a:ea typeface="等线" panose="02010600030101010101" pitchFamily="2" charset="-122"/>
              </a:rPr>
              <a:t>1</a:t>
            </a:r>
            <a:r>
              <a:rPr lang="zh-CN" altLang="en-US" sz="1200">
                <a:solidFill>
                  <a:schemeClr val="tx1">
                    <a:lumMod val="85000"/>
                    <a:lumOff val="15000"/>
                  </a:schemeClr>
                </a:solidFill>
                <a:latin typeface="等线" panose="02010600030101010101" pitchFamily="2" charset="-122"/>
                <a:ea typeface="等线" panose="02010600030101010101" pitchFamily="2" charset="-122"/>
              </a:rPr>
              <a:t>、冷却法：指降低可燃物温度致使燃烧终止。</a:t>
            </a:r>
          </a:p>
          <a:p>
            <a:pPr>
              <a:lnSpc>
                <a:spcPct val="150000"/>
              </a:lnSpc>
            </a:pPr>
            <a:r>
              <a:rPr lang="en-US" altLang="zh-CN" sz="1200">
                <a:solidFill>
                  <a:schemeClr val="tx1">
                    <a:lumMod val="85000"/>
                    <a:lumOff val="15000"/>
                  </a:schemeClr>
                </a:solidFill>
                <a:latin typeface="等线" panose="02010600030101010101" pitchFamily="2" charset="-122"/>
                <a:ea typeface="等线" panose="02010600030101010101" pitchFamily="2" charset="-122"/>
              </a:rPr>
              <a:t>2</a:t>
            </a:r>
            <a:r>
              <a:rPr lang="zh-CN" altLang="en-US" sz="1200">
                <a:solidFill>
                  <a:schemeClr val="tx1">
                    <a:lumMod val="85000"/>
                    <a:lumOff val="15000"/>
                  </a:schemeClr>
                </a:solidFill>
                <a:latin typeface="等线" panose="02010600030101010101" pitchFamily="2" charset="-122"/>
                <a:ea typeface="等线" panose="02010600030101010101" pitchFamily="2" charset="-122"/>
              </a:rPr>
              <a:t>、窒息法：降低或隔断空气中的氧气，使燃烧不能够 再进行。</a:t>
            </a:r>
          </a:p>
          <a:p>
            <a:pPr>
              <a:lnSpc>
                <a:spcPct val="150000"/>
              </a:lnSpc>
            </a:pPr>
            <a:r>
              <a:rPr lang="en-US" altLang="zh-CN" sz="1200">
                <a:solidFill>
                  <a:schemeClr val="tx1">
                    <a:lumMod val="85000"/>
                    <a:lumOff val="15000"/>
                  </a:schemeClr>
                </a:solidFill>
                <a:latin typeface="等线" panose="02010600030101010101" pitchFamily="2" charset="-122"/>
                <a:ea typeface="等线" panose="02010600030101010101" pitchFamily="2" charset="-122"/>
              </a:rPr>
              <a:t>3</a:t>
            </a:r>
            <a:r>
              <a:rPr lang="zh-CN" altLang="en-US" sz="1200">
                <a:solidFill>
                  <a:schemeClr val="tx1">
                    <a:lumMod val="85000"/>
                    <a:lumOff val="15000"/>
                  </a:schemeClr>
                </a:solidFill>
                <a:latin typeface="等线" panose="02010600030101010101" pitchFamily="2" charset="-122"/>
                <a:ea typeface="等线" panose="02010600030101010101" pitchFamily="2" charset="-122"/>
              </a:rPr>
              <a:t>、隔离法：把可燃物与着火源或氧气隔离，使燃烧终止。</a:t>
            </a:r>
          </a:p>
          <a:p>
            <a:pPr>
              <a:lnSpc>
                <a:spcPct val="150000"/>
              </a:lnSpc>
            </a:pPr>
            <a:r>
              <a:rPr lang="en-US" altLang="zh-CN" sz="1200">
                <a:solidFill>
                  <a:schemeClr val="tx1">
                    <a:lumMod val="85000"/>
                    <a:lumOff val="15000"/>
                  </a:schemeClr>
                </a:solidFill>
                <a:latin typeface="等线" panose="02010600030101010101" pitchFamily="2" charset="-122"/>
                <a:ea typeface="等线" panose="02010600030101010101" pitchFamily="2" charset="-122"/>
              </a:rPr>
              <a:t>4</a:t>
            </a:r>
            <a:r>
              <a:rPr lang="zh-CN" altLang="en-US" sz="1200">
                <a:solidFill>
                  <a:schemeClr val="tx1">
                    <a:lumMod val="85000"/>
                    <a:lumOff val="15000"/>
                  </a:schemeClr>
                </a:solidFill>
                <a:latin typeface="等线" panose="02010600030101010101" pitchFamily="2" charset="-122"/>
                <a:ea typeface="等线" panose="02010600030101010101" pitchFamily="2" charset="-122"/>
              </a:rPr>
              <a:t>、抑制法：指隔断自由基或降低自由基的浓度，中断链反应，使燃烧终止。</a:t>
            </a:r>
          </a:p>
        </p:txBody>
      </p:sp>
      <p:sp>
        <p:nvSpPr>
          <p:cNvPr id="7" name="1"/>
          <p:cNvSpPr/>
          <p:nvPr>
            <p:custDataLst>
              <p:tags r:id="rId3"/>
            </p:custDataLst>
          </p:nvPr>
        </p:nvSpPr>
        <p:spPr>
          <a:xfrm>
            <a:off x="6926973" y="3830149"/>
            <a:ext cx="2492990" cy="369332"/>
          </a:xfrm>
          <a:prstGeom prst="rect">
            <a:avLst/>
          </a:prstGeom>
        </p:spPr>
        <p:txBody>
          <a:bodyPr wrap="non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1218565"/>
            <a:r>
              <a:rPr lang="zh-CN" altLang="en-US">
                <a:solidFill>
                  <a:srgbClr val="C80900"/>
                </a:solidFill>
                <a:latin typeface="等线" panose="02010600030101010101" pitchFamily="2" charset="-122"/>
                <a:ea typeface="等线" panose="02010600030101010101" pitchFamily="2" charset="-122"/>
                <a:cs typeface="Lato Regular" charset="0"/>
                <a:sym typeface="字魂105号-简雅黑" panose="00000500000000000000" pitchFamily="2" charset="-122"/>
              </a:rPr>
              <a:t>九、灭火器及使用方法</a:t>
            </a:r>
          </a:p>
        </p:txBody>
      </p:sp>
      <p:sp>
        <p:nvSpPr>
          <p:cNvPr id="8" name="223"/>
          <p:cNvSpPr/>
          <p:nvPr>
            <p:custDataLst>
              <p:tags r:id="rId4"/>
            </p:custDataLst>
          </p:nvPr>
        </p:nvSpPr>
        <p:spPr>
          <a:xfrm>
            <a:off x="6926974" y="4183146"/>
            <a:ext cx="5367906" cy="1721690"/>
          </a:xfrm>
          <a:prstGeom prst="rect">
            <a:avLst/>
          </a:prstGeom>
        </p:spPr>
        <p:txBody>
          <a:bodyPr wrap="square">
            <a:spAutoFit/>
          </a:bodyPr>
          <a:lstStyle/>
          <a:p>
            <a:pPr>
              <a:lnSpc>
                <a:spcPct val="150000"/>
              </a:lnSpc>
            </a:pPr>
            <a:r>
              <a:rPr lang="zh-CN" altLang="en-US" sz="1200">
                <a:solidFill>
                  <a:schemeClr val="tx1">
                    <a:lumMod val="85000"/>
                    <a:lumOff val="15000"/>
                  </a:schemeClr>
                </a:solidFill>
                <a:latin typeface="等线" panose="02010600030101010101" pitchFamily="2" charset="-122"/>
                <a:ea typeface="等线" panose="02010600030101010101" pitchFamily="2" charset="-122"/>
              </a:rPr>
              <a:t>灭火器种类分为：</a:t>
            </a:r>
          </a:p>
          <a:p>
            <a:pPr>
              <a:lnSpc>
                <a:spcPct val="150000"/>
              </a:lnSpc>
            </a:pPr>
            <a:r>
              <a:rPr lang="en-US" altLang="zh-CN" sz="1200">
                <a:solidFill>
                  <a:schemeClr val="tx1">
                    <a:lumMod val="85000"/>
                    <a:lumOff val="15000"/>
                  </a:schemeClr>
                </a:solidFill>
                <a:latin typeface="等线" panose="02010600030101010101" pitchFamily="2" charset="-122"/>
                <a:ea typeface="等线" panose="02010600030101010101" pitchFamily="2" charset="-122"/>
              </a:rPr>
              <a:t>1</a:t>
            </a:r>
            <a:r>
              <a:rPr lang="zh-CN" altLang="en-US" sz="1200">
                <a:solidFill>
                  <a:schemeClr val="tx1">
                    <a:lumMod val="85000"/>
                    <a:lumOff val="15000"/>
                  </a:schemeClr>
                </a:solidFill>
                <a:latin typeface="等线" panose="02010600030101010101" pitchFamily="2" charset="-122"/>
                <a:ea typeface="等线" panose="02010600030101010101" pitchFamily="2" charset="-122"/>
              </a:rPr>
              <a:t>、水型灭火器；</a:t>
            </a:r>
          </a:p>
          <a:p>
            <a:pPr>
              <a:lnSpc>
                <a:spcPct val="150000"/>
              </a:lnSpc>
            </a:pPr>
            <a:r>
              <a:rPr lang="en-US" altLang="zh-CN" sz="1200">
                <a:solidFill>
                  <a:schemeClr val="tx1">
                    <a:lumMod val="85000"/>
                    <a:lumOff val="15000"/>
                  </a:schemeClr>
                </a:solidFill>
                <a:latin typeface="等线" panose="02010600030101010101" pitchFamily="2" charset="-122"/>
                <a:ea typeface="等线" panose="02010600030101010101" pitchFamily="2" charset="-122"/>
              </a:rPr>
              <a:t>2</a:t>
            </a:r>
            <a:r>
              <a:rPr lang="zh-CN" altLang="en-US" sz="1200">
                <a:solidFill>
                  <a:schemeClr val="tx1">
                    <a:lumMod val="85000"/>
                    <a:lumOff val="15000"/>
                  </a:schemeClr>
                </a:solidFill>
                <a:latin typeface="等线" panose="02010600030101010101" pitchFamily="2" charset="-122"/>
                <a:ea typeface="等线" panose="02010600030101010101" pitchFamily="2" charset="-122"/>
              </a:rPr>
              <a:t>、泡沫型灭火器；</a:t>
            </a:r>
          </a:p>
          <a:p>
            <a:pPr>
              <a:lnSpc>
                <a:spcPct val="150000"/>
              </a:lnSpc>
            </a:pPr>
            <a:r>
              <a:rPr lang="en-US" altLang="zh-CN" sz="1200">
                <a:solidFill>
                  <a:schemeClr val="tx1">
                    <a:lumMod val="85000"/>
                    <a:lumOff val="15000"/>
                  </a:schemeClr>
                </a:solidFill>
                <a:latin typeface="等线" panose="02010600030101010101" pitchFamily="2" charset="-122"/>
                <a:ea typeface="等线" panose="02010600030101010101" pitchFamily="2" charset="-122"/>
              </a:rPr>
              <a:t>3</a:t>
            </a:r>
            <a:r>
              <a:rPr lang="zh-CN" altLang="en-US" sz="1200">
                <a:solidFill>
                  <a:schemeClr val="tx1">
                    <a:lumMod val="85000"/>
                    <a:lumOff val="15000"/>
                  </a:schemeClr>
                </a:solidFill>
                <a:latin typeface="等线" panose="02010600030101010101" pitchFamily="2" charset="-122"/>
                <a:ea typeface="等线" panose="02010600030101010101" pitchFamily="2" charset="-122"/>
              </a:rPr>
              <a:t>、干粉型灭火器；</a:t>
            </a:r>
            <a:r>
              <a:rPr lang="en-US" altLang="zh-CN" sz="1200">
                <a:solidFill>
                  <a:schemeClr val="tx1">
                    <a:lumMod val="85000"/>
                    <a:lumOff val="15000"/>
                  </a:schemeClr>
                </a:solidFill>
                <a:latin typeface="等线" panose="02010600030101010101" pitchFamily="2" charset="-122"/>
                <a:ea typeface="等线" panose="02010600030101010101" pitchFamily="2" charset="-122"/>
              </a:rPr>
              <a:t>&lt;</a:t>
            </a:r>
            <a:r>
              <a:rPr lang="zh-CN" altLang="en-US" sz="1200">
                <a:solidFill>
                  <a:schemeClr val="tx1">
                    <a:lumMod val="85000"/>
                    <a:lumOff val="15000"/>
                  </a:schemeClr>
                </a:solidFill>
                <a:latin typeface="等线" panose="02010600030101010101" pitchFamily="2" charset="-122"/>
                <a:ea typeface="等线" panose="02010600030101010101" pitchFamily="2" charset="-122"/>
              </a:rPr>
              <a:t>目前多数企业常用</a:t>
            </a:r>
            <a:r>
              <a:rPr lang="en-US" altLang="zh-CN" sz="1200">
                <a:solidFill>
                  <a:schemeClr val="tx1">
                    <a:lumMod val="85000"/>
                    <a:lumOff val="15000"/>
                  </a:schemeClr>
                </a:solidFill>
                <a:latin typeface="等线" panose="02010600030101010101" pitchFamily="2" charset="-122"/>
                <a:ea typeface="等线" panose="02010600030101010101" pitchFamily="2" charset="-122"/>
              </a:rPr>
              <a:t>&gt;</a:t>
            </a:r>
          </a:p>
          <a:p>
            <a:pPr>
              <a:lnSpc>
                <a:spcPct val="150000"/>
              </a:lnSpc>
            </a:pPr>
            <a:r>
              <a:rPr lang="en-US" altLang="zh-CN" sz="1200">
                <a:solidFill>
                  <a:schemeClr val="tx1">
                    <a:lumMod val="85000"/>
                    <a:lumOff val="15000"/>
                  </a:schemeClr>
                </a:solidFill>
                <a:latin typeface="等线" panose="02010600030101010101" pitchFamily="2" charset="-122"/>
                <a:ea typeface="等线" panose="02010600030101010101" pitchFamily="2" charset="-122"/>
              </a:rPr>
              <a:t>4</a:t>
            </a:r>
            <a:r>
              <a:rPr lang="zh-CN" altLang="en-US" sz="1200">
                <a:solidFill>
                  <a:schemeClr val="tx1">
                    <a:lumMod val="85000"/>
                    <a:lumOff val="15000"/>
                  </a:schemeClr>
                </a:solidFill>
                <a:latin typeface="等线" panose="02010600030101010101" pitchFamily="2" charset="-122"/>
                <a:ea typeface="等线" panose="02010600030101010101" pitchFamily="2" charset="-122"/>
              </a:rPr>
              <a:t>、卤代烷型灭火器（</a:t>
            </a:r>
            <a:r>
              <a:rPr lang="en-US" altLang="zh-CN" sz="1200">
                <a:solidFill>
                  <a:schemeClr val="tx1">
                    <a:lumMod val="85000"/>
                    <a:lumOff val="15000"/>
                  </a:schemeClr>
                </a:solidFill>
                <a:latin typeface="等线" panose="02010600030101010101" pitchFamily="2" charset="-122"/>
                <a:ea typeface="等线" panose="02010600030101010101" pitchFamily="2" charset="-122"/>
              </a:rPr>
              <a:t>1211</a:t>
            </a:r>
            <a:r>
              <a:rPr lang="zh-CN" altLang="en-US" sz="1200">
                <a:solidFill>
                  <a:schemeClr val="tx1">
                    <a:lumMod val="85000"/>
                    <a:lumOff val="15000"/>
                  </a:schemeClr>
                </a:solidFill>
                <a:latin typeface="等线" panose="02010600030101010101" pitchFamily="2" charset="-122"/>
                <a:ea typeface="等线" panose="02010600030101010101" pitchFamily="2" charset="-122"/>
              </a:rPr>
              <a:t>、</a:t>
            </a:r>
            <a:r>
              <a:rPr lang="en-US" altLang="zh-CN" sz="1200">
                <a:solidFill>
                  <a:schemeClr val="tx1">
                    <a:lumMod val="85000"/>
                    <a:lumOff val="15000"/>
                  </a:schemeClr>
                </a:solidFill>
                <a:latin typeface="等线" panose="02010600030101010101" pitchFamily="2" charset="-122"/>
                <a:ea typeface="等线" panose="02010600030101010101" pitchFamily="2" charset="-122"/>
              </a:rPr>
              <a:t>1301</a:t>
            </a:r>
            <a:r>
              <a:rPr lang="zh-CN" altLang="en-US" sz="1200">
                <a:solidFill>
                  <a:schemeClr val="tx1">
                    <a:lumMod val="85000"/>
                    <a:lumOff val="15000"/>
                  </a:schemeClr>
                </a:solidFill>
                <a:latin typeface="等线" panose="02010600030101010101" pitchFamily="2" charset="-122"/>
                <a:ea typeface="等线" panose="02010600030101010101" pitchFamily="2" charset="-122"/>
              </a:rPr>
              <a:t>）*；</a:t>
            </a:r>
          </a:p>
          <a:p>
            <a:pPr>
              <a:lnSpc>
                <a:spcPct val="150000"/>
              </a:lnSpc>
            </a:pPr>
            <a:r>
              <a:rPr lang="en-US" altLang="zh-CN" sz="1200">
                <a:solidFill>
                  <a:schemeClr val="tx1">
                    <a:lumMod val="85000"/>
                    <a:lumOff val="15000"/>
                  </a:schemeClr>
                </a:solidFill>
                <a:latin typeface="等线" panose="02010600030101010101" pitchFamily="2" charset="-122"/>
                <a:ea typeface="等线" panose="02010600030101010101" pitchFamily="2" charset="-122"/>
              </a:rPr>
              <a:t>5</a:t>
            </a:r>
            <a:r>
              <a:rPr lang="zh-CN" altLang="en-US" sz="1200">
                <a:solidFill>
                  <a:schemeClr val="tx1">
                    <a:lumMod val="85000"/>
                    <a:lumOff val="15000"/>
                  </a:schemeClr>
                </a:solidFill>
                <a:latin typeface="等线" panose="02010600030101010101" pitchFamily="2" charset="-122"/>
                <a:ea typeface="等线" panose="02010600030101010101" pitchFamily="2" charset="-122"/>
              </a:rPr>
              <a:t>、二氧化碳型灭火器。</a:t>
            </a:r>
          </a:p>
        </p:txBody>
      </p:sp>
      <p:sp>
        <p:nvSpPr>
          <p:cNvPr id="9" name="0"/>
          <p:cNvSpPr/>
          <p:nvPr>
            <p:custDataLst>
              <p:tags r:id="rId5"/>
            </p:custDataLst>
          </p:nvPr>
        </p:nvSpPr>
        <p:spPr>
          <a:xfrm>
            <a:off x="368469" y="390518"/>
            <a:ext cx="3208110" cy="584775"/>
          </a:xfrm>
          <a:prstGeom prst="rect">
            <a:avLst/>
          </a:prstGeom>
          <a:noFill/>
        </p:spPr>
        <p:txBody>
          <a:bodyPr wrap="square">
            <a:spAutoFit/>
          </a:bodyPr>
          <a:lstStyle/>
          <a:p>
            <a:r>
              <a:rPr lang="zh-CN" altLang="en-US" sz="3200" b="1">
                <a:gradFill flip="none" rotWithShape="1">
                  <a:gsLst>
                    <a:gs pos="0">
                      <a:srgbClr val="BA1219"/>
                    </a:gs>
                    <a:gs pos="98000">
                      <a:srgbClr val="C80900"/>
                    </a:gs>
                  </a:gsLst>
                  <a:lin ang="16200000" scaled="1"/>
                </a:gradFill>
                <a:latin typeface="等线" panose="02010600030101010101" pitchFamily="2" charset="-122"/>
                <a:ea typeface="等线" panose="02010600030101010101" pitchFamily="2" charset="-122"/>
              </a:rPr>
              <a:t>消防基础知识</a:t>
            </a:r>
          </a:p>
        </p:txBody>
      </p:sp>
      <p:cxnSp>
        <p:nvCxnSpPr>
          <p:cNvPr id="10" name="直接连接符 9"/>
          <p:cNvCxnSpPr/>
          <p:nvPr/>
        </p:nvCxnSpPr>
        <p:spPr>
          <a:xfrm>
            <a:off x="2974695" y="682906"/>
            <a:ext cx="8819909"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pic>
        <p:nvPicPr>
          <p:cNvPr id="12" name="图片 11"/>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1084114" y="1538318"/>
            <a:ext cx="6266165" cy="4177443"/>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nodeType="clickPar">
                      <p:stCondLst>
                        <p:cond delay="indefinite"/>
                        <p:cond evt="onBegin" delay="0">
                          <p:tn val="7"/>
                        </p:cond>
                      </p:stCondLst>
                      <p:childTnLst>
                        <p:par>
                          <p:cTn id="9" fill="hold" nodeType="after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ssolve">
                                      <p:cBhvr>
                                        <p:cTn id="12" dur="500"/>
                                        <p:tgtEl>
                                          <p:spTgt spid="6"/>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arn(inVertical)">
                                      <p:cBhvr>
                                        <p:cTn id="15" dur="500"/>
                                        <p:tgtEl>
                                          <p:spTgt spid="7"/>
                                        </p:tgtEl>
                                      </p:cBhvr>
                                    </p:animEffect>
                                  </p:childTnLst>
                                </p:cTn>
                              </p:par>
                            </p:childTnLst>
                          </p:cTn>
                        </p:par>
                      </p:childTnLst>
                    </p:cTn>
                  </p:par>
                  <p:par>
                    <p:cTn id="16" fill="hold" nodeType="clickPar">
                      <p:stCondLst>
                        <p:cond delay="indefinite"/>
                        <p:cond evt="onBegin" delay="0">
                          <p:tn val="15"/>
                        </p:cond>
                      </p:stCondLst>
                      <p:childTnLst>
                        <p:par>
                          <p:cTn id="17" fill="hold" nodeType="afterGroup">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dissolve">
                                      <p:cBhvr>
                                        <p:cTn id="2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430" y="0"/>
            <a:ext cx="12191140" cy="6858000"/>
          </a:xfrm>
          <a:prstGeom prst="rect">
            <a:avLst/>
          </a:prstGeom>
        </p:spPr>
      </p:pic>
      <p:sp>
        <p:nvSpPr>
          <p:cNvPr id="4" name="0"/>
          <p:cNvSpPr/>
          <p:nvPr>
            <p:custDataLst>
              <p:tags r:id="rId1"/>
            </p:custDataLst>
          </p:nvPr>
        </p:nvSpPr>
        <p:spPr>
          <a:xfrm>
            <a:off x="1975412" y="1957454"/>
            <a:ext cx="8426368" cy="923330"/>
          </a:xfrm>
          <a:prstGeom prst="rect">
            <a:avLst/>
          </a:prstGeom>
          <a:noFill/>
        </p:spPr>
        <p:txBody>
          <a:bodyPr wrap="square">
            <a:spAutoFit/>
          </a:bodyPr>
          <a:lstStyle/>
          <a:p>
            <a:pPr algn="dist"/>
            <a:r>
              <a:rPr lang="zh-CN" altLang="en-US" sz="5400" dirty="0">
                <a:gradFill flip="none" rotWithShape="1">
                  <a:gsLst>
                    <a:gs pos="0">
                      <a:srgbClr val="BA1219"/>
                    </a:gs>
                    <a:gs pos="98000">
                      <a:srgbClr val="C80900"/>
                    </a:gs>
                  </a:gsLst>
                  <a:lin ang="16200000" scaled="1"/>
                </a:gradFill>
                <a:latin typeface="字魂35号-经典雅黑" panose="02000000000000000000" pitchFamily="2" charset="-122"/>
                <a:ea typeface="字魂35号-经典雅黑" panose="02000000000000000000" pitchFamily="2" charset="-122"/>
              </a:rPr>
              <a:t>辨识危险源查改火灾隐患</a:t>
            </a:r>
          </a:p>
        </p:txBody>
      </p:sp>
      <p:sp>
        <p:nvSpPr>
          <p:cNvPr id="5" name="0"/>
          <p:cNvSpPr/>
          <p:nvPr>
            <p:custDataLst>
              <p:tags r:id="rId2"/>
            </p:custDataLst>
          </p:nvPr>
        </p:nvSpPr>
        <p:spPr>
          <a:xfrm>
            <a:off x="5204245" y="1090864"/>
            <a:ext cx="1783509" cy="623511"/>
          </a:xfrm>
          <a:prstGeom prst="roundRect">
            <a:avLst>
              <a:gd name="adj" fmla="val 50000"/>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zh-CN" altLang="en-US" sz="3600">
                <a:solidFill>
                  <a:schemeClr val="bg1"/>
                </a:solidFill>
                <a:latin typeface="+mn-ea"/>
              </a:rPr>
              <a:t>第二章</a:t>
            </a:r>
          </a:p>
        </p:txBody>
      </p:sp>
      <p:sp>
        <p:nvSpPr>
          <p:cNvPr id="6" name="文本框 5"/>
          <p:cNvSpPr txBox="1"/>
          <p:nvPr/>
        </p:nvSpPr>
        <p:spPr>
          <a:xfrm>
            <a:off x="2670764" y="2880784"/>
            <a:ext cx="6850468" cy="338554"/>
          </a:xfrm>
          <a:prstGeom prst="rect">
            <a:avLst/>
          </a:prstGeom>
          <a:noFill/>
        </p:spPr>
        <p:txBody>
          <a:bodyPr wrap="square" rtlCol="0">
            <a:spAutoFit/>
          </a:bodyPr>
          <a:lstStyle/>
          <a:p>
            <a:pPr algn="ctr"/>
            <a:r>
              <a:rPr lang="zh-CN" altLang="en-US" sz="800">
                <a:solidFill>
                  <a:srgbClr val="333333"/>
                </a:solidFill>
                <a:latin typeface="+mn-ea"/>
                <a:cs typeface="+mn-ea"/>
                <a:sym typeface="字魂59号-创粗黑" panose="00000500000000000000" pitchFamily="2" charset="-122"/>
              </a:rPr>
              <a:t>报警时拨打“</a:t>
            </a:r>
            <a:r>
              <a:rPr lang="en-US" altLang="zh-CN" sz="800">
                <a:solidFill>
                  <a:srgbClr val="333333"/>
                </a:solidFill>
                <a:latin typeface="+mn-ea"/>
                <a:cs typeface="+mn-ea"/>
                <a:sym typeface="字魂59号-创粗黑" panose="00000500000000000000" pitchFamily="2" charset="-122"/>
              </a:rPr>
              <a:t>119”</a:t>
            </a:r>
            <a:r>
              <a:rPr lang="zh-CN" altLang="en-US" sz="800">
                <a:solidFill>
                  <a:srgbClr val="333333"/>
                </a:solidFill>
                <a:latin typeface="+mn-ea"/>
                <a:cs typeface="+mn-ea"/>
                <a:sym typeface="字魂59号-创粗黑" panose="00000500000000000000" pitchFamily="2" charset="-122"/>
              </a:rPr>
              <a:t>并要讲清着火单位所在区县、街道门牌号报警时拨打“</a:t>
            </a:r>
            <a:r>
              <a:rPr lang="en-US" altLang="zh-CN" sz="800">
                <a:solidFill>
                  <a:srgbClr val="333333"/>
                </a:solidFill>
                <a:latin typeface="+mn-ea"/>
                <a:cs typeface="+mn-ea"/>
                <a:sym typeface="字魂59号-创粗黑" panose="00000500000000000000" pitchFamily="2" charset="-122"/>
              </a:rPr>
              <a:t>119”</a:t>
            </a:r>
            <a:r>
              <a:rPr lang="zh-CN" altLang="en-US" sz="800">
                <a:solidFill>
                  <a:srgbClr val="333333"/>
                </a:solidFill>
                <a:latin typeface="+mn-ea"/>
                <a:cs typeface="+mn-ea"/>
                <a:sym typeface="字魂59号-创粗黑" panose="00000500000000000000" pitchFamily="2" charset="-122"/>
              </a:rPr>
              <a:t>并要讲清着火单位所在区县、街道门牌号报警时拨打“</a:t>
            </a:r>
            <a:r>
              <a:rPr lang="en-US" altLang="zh-CN" sz="800">
                <a:solidFill>
                  <a:srgbClr val="333333"/>
                </a:solidFill>
                <a:latin typeface="+mn-ea"/>
                <a:cs typeface="+mn-ea"/>
                <a:sym typeface="字魂59号-创粗黑" panose="00000500000000000000" pitchFamily="2" charset="-122"/>
              </a:rPr>
              <a:t>119”</a:t>
            </a:r>
            <a:r>
              <a:rPr lang="zh-CN" altLang="en-US" sz="800">
                <a:solidFill>
                  <a:srgbClr val="333333"/>
                </a:solidFill>
                <a:latin typeface="+mn-ea"/>
                <a:cs typeface="+mn-ea"/>
                <a:sym typeface="字魂59号-创粗黑" panose="00000500000000000000" pitchFamily="2" charset="-122"/>
              </a:rPr>
              <a:t>并要讲清着火单位所在区县、街道门牌号</a:t>
            </a:r>
            <a:endParaRPr lang="zh-CN" altLang="en-US" sz="800">
              <a:solidFill>
                <a:schemeClr val="tx1">
                  <a:lumMod val="50000"/>
                  <a:lumOff val="50000"/>
                </a:schemeClr>
              </a:solidFill>
              <a:latin typeface="+mn-ea"/>
            </a:endParaRP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
                            </p:stCondLst>
                            <p:childTnLst>
                              <p:par>
                                <p:cTn id="10" presetID="12" presetClass="entr" presetSubtype="8" fill="hold" grpId="0" nodeType="after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p:tgtEl>
                                          <p:spTgt spid="5"/>
                                        </p:tgtEl>
                                        <p:attrNameLst>
                                          <p:attrName>ppt_x</p:attrName>
                                        </p:attrNameLst>
                                      </p:cBhvr>
                                      <p:tavLst>
                                        <p:tav tm="0">
                                          <p:val>
                                            <p:strVal val="#ppt_x-#ppt_w*1.125000"/>
                                          </p:val>
                                        </p:tav>
                                        <p:tav tm="100000">
                                          <p:val>
                                            <p:strVal val="#ppt_x"/>
                                          </p:val>
                                        </p:tav>
                                      </p:tavLst>
                                    </p:anim>
                                    <p:animEffect transition="in" filter="wipe(right)">
                                      <p:cBhvr>
                                        <p:cTn id="1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69"/>
          <p:cNvSpPr/>
          <p:nvPr>
            <p:custDataLst>
              <p:tags r:id="rId1"/>
            </p:custDataLst>
          </p:nvPr>
        </p:nvSpPr>
        <p:spPr>
          <a:xfrm>
            <a:off x="4675700" y="1718927"/>
            <a:ext cx="2794053" cy="748162"/>
          </a:xfrm>
          <a:prstGeom prst="roundRect">
            <a:avLst>
              <a:gd name="adj" fmla="val 0"/>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zh-CN" altLang="en-US" b="1" dirty="0">
                <a:solidFill>
                  <a:schemeClr val="bg1"/>
                </a:solidFill>
                <a:latin typeface="等线" panose="02010600030101010101" pitchFamily="2" charset="-122"/>
                <a:ea typeface="等线" panose="02010600030101010101" pitchFamily="2" charset="-122"/>
              </a:rPr>
              <a:t>二、危险源的种类</a:t>
            </a:r>
          </a:p>
        </p:txBody>
      </p:sp>
      <p:sp>
        <p:nvSpPr>
          <p:cNvPr id="6" name="23"/>
          <p:cNvSpPr/>
          <p:nvPr>
            <p:custDataLst>
              <p:tags r:id="rId2"/>
            </p:custDataLst>
          </p:nvPr>
        </p:nvSpPr>
        <p:spPr>
          <a:xfrm>
            <a:off x="4621963" y="2593121"/>
            <a:ext cx="2996335" cy="3106684"/>
          </a:xfrm>
          <a:prstGeom prst="rect">
            <a:avLst/>
          </a:prstGeom>
        </p:spPr>
        <p:txBody>
          <a:bodyPr wrap="square">
            <a:spAutoFit/>
          </a:bodyPr>
          <a:lstStyle/>
          <a:p>
            <a:pPr marL="285750" indent="-285750">
              <a:lnSpc>
                <a:spcPct val="150000"/>
              </a:lnSpc>
              <a:buFont typeface="Wingdings" panose="05000000000000000000" pitchFamily="2" charset="2"/>
              <a:buChar char="n"/>
            </a:pPr>
            <a:r>
              <a:rPr lang="zh-CN" altLang="en-US" sz="1200" dirty="0">
                <a:solidFill>
                  <a:schemeClr val="tx1">
                    <a:lumMod val="85000"/>
                    <a:lumOff val="15000"/>
                  </a:schemeClr>
                </a:solidFill>
                <a:latin typeface="等线" panose="02010600030101010101" pitchFamily="2" charset="-122"/>
                <a:ea typeface="等线" panose="02010600030101010101" pitchFamily="2" charset="-122"/>
              </a:rPr>
              <a:t>根源危险源：是指工作场所中存在的，可能发生意外释放的能量（能源或能量载体）或危险物质。此类危险源是事故发生的主体，是危险源辨识的关键。</a:t>
            </a:r>
          </a:p>
          <a:p>
            <a:pPr marL="285750" indent="-285750">
              <a:lnSpc>
                <a:spcPct val="150000"/>
              </a:lnSpc>
              <a:buFont typeface="Wingdings" panose="05000000000000000000" pitchFamily="2" charset="2"/>
              <a:buChar char="n"/>
            </a:pPr>
            <a:r>
              <a:rPr lang="zh-CN" altLang="en-US" sz="1200" dirty="0">
                <a:solidFill>
                  <a:schemeClr val="tx1">
                    <a:lumMod val="85000"/>
                    <a:lumOff val="15000"/>
                  </a:schemeClr>
                </a:solidFill>
                <a:latin typeface="等线" panose="02010600030101010101" pitchFamily="2" charset="-122"/>
                <a:ea typeface="等线" panose="02010600030101010101" pitchFamily="2" charset="-122"/>
              </a:rPr>
              <a:t>状态危险源：是指导致能量或危险物质约束或限制措施破坏、或失效的各种因素。主要包括：人的失误、物的故障等。</a:t>
            </a:r>
          </a:p>
          <a:p>
            <a:pPr marL="285750" indent="-285750">
              <a:lnSpc>
                <a:spcPct val="150000"/>
              </a:lnSpc>
              <a:buFont typeface="Wingdings" panose="05000000000000000000" pitchFamily="2" charset="2"/>
              <a:buChar char="n"/>
            </a:pPr>
            <a:r>
              <a:rPr lang="zh-CN" altLang="en-US" sz="1200" dirty="0">
                <a:solidFill>
                  <a:schemeClr val="tx1">
                    <a:lumMod val="85000"/>
                    <a:lumOff val="15000"/>
                  </a:schemeClr>
                </a:solidFill>
                <a:latin typeface="等线" panose="02010600030101010101" pitchFamily="2" charset="-122"/>
                <a:ea typeface="等线" panose="02010600030101010101" pitchFamily="2" charset="-122"/>
              </a:rPr>
              <a:t>上述两类危险源的组合。</a:t>
            </a:r>
          </a:p>
          <a:p>
            <a:pPr marL="285750" indent="-285750">
              <a:lnSpc>
                <a:spcPct val="150000"/>
              </a:lnSpc>
              <a:buFont typeface="Wingdings" panose="05000000000000000000" pitchFamily="2" charset="2"/>
              <a:buChar char="n"/>
            </a:pPr>
            <a:endParaRPr lang="zh-CN" altLang="en-US" sz="1200" dirty="0">
              <a:solidFill>
                <a:schemeClr val="tx1">
                  <a:lumMod val="85000"/>
                  <a:lumOff val="15000"/>
                </a:schemeClr>
              </a:solidFill>
              <a:latin typeface="等线" panose="02010600030101010101" pitchFamily="2" charset="-122"/>
              <a:ea typeface="等线" panose="02010600030101010101" pitchFamily="2" charset="-122"/>
            </a:endParaRPr>
          </a:p>
        </p:txBody>
      </p:sp>
      <p:sp>
        <p:nvSpPr>
          <p:cNvPr id="9" name="022169"/>
          <p:cNvSpPr/>
          <p:nvPr>
            <p:custDataLst>
              <p:tags r:id="rId3"/>
            </p:custDataLst>
          </p:nvPr>
        </p:nvSpPr>
        <p:spPr>
          <a:xfrm>
            <a:off x="1523611" y="1718927"/>
            <a:ext cx="2794053" cy="748162"/>
          </a:xfrm>
          <a:prstGeom prst="roundRect">
            <a:avLst>
              <a:gd name="adj" fmla="val 0"/>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zh-CN" altLang="en-US" b="1" dirty="0">
                <a:solidFill>
                  <a:schemeClr val="bg1"/>
                </a:solidFill>
                <a:latin typeface="等线" panose="02010600030101010101" pitchFamily="2" charset="-122"/>
                <a:ea typeface="等线" panose="02010600030101010101" pitchFamily="2" charset="-122"/>
              </a:rPr>
              <a:t>一</a:t>
            </a:r>
            <a:r>
              <a:rPr lang="zh-CN" altLang="en-US" b="1" dirty="0">
                <a:solidFill>
                  <a:schemeClr val="bg1"/>
                </a:solidFill>
                <a:latin typeface="等线" panose="02010600030101010101" pitchFamily="2" charset="-122"/>
                <a:ea typeface="等线" panose="02010600030101010101" pitchFamily="2" charset="-122"/>
                <a:sym typeface="Arial" panose="020B0604020202020204" pitchFamily="34" charset="0"/>
              </a:rPr>
              <a:t>、火灾隐患的概念</a:t>
            </a:r>
            <a:endParaRPr lang="zh-CN" altLang="en-US" b="1" dirty="0">
              <a:solidFill>
                <a:schemeClr val="bg1"/>
              </a:solidFill>
              <a:latin typeface="等线" panose="02010600030101010101" pitchFamily="2" charset="-122"/>
              <a:ea typeface="等线" panose="02010600030101010101" pitchFamily="2" charset="-122"/>
            </a:endParaRPr>
          </a:p>
        </p:txBody>
      </p:sp>
      <p:sp>
        <p:nvSpPr>
          <p:cNvPr id="10" name="10223"/>
          <p:cNvSpPr/>
          <p:nvPr>
            <p:custDataLst>
              <p:tags r:id="rId4"/>
            </p:custDataLst>
          </p:nvPr>
        </p:nvSpPr>
        <p:spPr>
          <a:xfrm>
            <a:off x="1469874" y="2593121"/>
            <a:ext cx="2832622" cy="890693"/>
          </a:xfrm>
          <a:prstGeom prst="rect">
            <a:avLst/>
          </a:prstGeom>
        </p:spPr>
        <p:txBody>
          <a:bodyPr wrap="square">
            <a:spAutoFit/>
          </a:bodyPr>
          <a:lstStyle/>
          <a:p>
            <a:pPr>
              <a:lnSpc>
                <a:spcPct val="150000"/>
              </a:lnSpc>
            </a:pPr>
            <a:r>
              <a:rPr lang="zh-CN" altLang="en-US" sz="1200" dirty="0">
                <a:solidFill>
                  <a:schemeClr val="tx1">
                    <a:lumMod val="85000"/>
                    <a:lumOff val="15000"/>
                  </a:schemeClr>
                </a:solidFill>
                <a:latin typeface="等线" panose="02010600030101010101" pitchFamily="2" charset="-122"/>
                <a:ea typeface="等线" panose="02010600030101010101" pitchFamily="2" charset="-122"/>
              </a:rPr>
              <a:t>火灾隐患是指有可能引发火灾事故或发生火灾事故造成人员伤亡及财产损失的消防违法行为。</a:t>
            </a:r>
          </a:p>
        </p:txBody>
      </p:sp>
      <p:sp>
        <p:nvSpPr>
          <p:cNvPr id="11" name="4"/>
          <p:cNvSpPr/>
          <p:nvPr>
            <p:custDataLst>
              <p:tags r:id="rId5"/>
            </p:custDataLst>
          </p:nvPr>
        </p:nvSpPr>
        <p:spPr>
          <a:xfrm>
            <a:off x="7785628" y="1718927"/>
            <a:ext cx="2794053" cy="748162"/>
          </a:xfrm>
          <a:prstGeom prst="roundRect">
            <a:avLst>
              <a:gd name="adj" fmla="val 0"/>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zh-CN" altLang="en-US" b="1" dirty="0">
                <a:solidFill>
                  <a:schemeClr val="bg1"/>
                </a:solidFill>
                <a:latin typeface="等线" panose="02010600030101010101" pitchFamily="2" charset="-122"/>
                <a:ea typeface="等线" panose="02010600030101010101" pitchFamily="2" charset="-122"/>
              </a:rPr>
              <a:t>三、火灾隐患的主要情形</a:t>
            </a:r>
          </a:p>
        </p:txBody>
      </p:sp>
      <p:sp>
        <p:nvSpPr>
          <p:cNvPr id="12" name="223"/>
          <p:cNvSpPr/>
          <p:nvPr>
            <p:custDataLst>
              <p:tags r:id="rId6"/>
            </p:custDataLst>
          </p:nvPr>
        </p:nvSpPr>
        <p:spPr>
          <a:xfrm>
            <a:off x="7716179" y="2593121"/>
            <a:ext cx="3164024" cy="2829685"/>
          </a:xfrm>
          <a:prstGeom prst="rect">
            <a:avLst/>
          </a:prstGeom>
        </p:spPr>
        <p:txBody>
          <a:bodyPr wrap="square">
            <a:spAutoFit/>
          </a:bodyPr>
          <a:lstStyle/>
          <a:p>
            <a:pPr marL="285750" indent="-285750">
              <a:lnSpc>
                <a:spcPct val="150000"/>
              </a:lnSpc>
              <a:buFont typeface="Wingdings" panose="05000000000000000000" pitchFamily="2" charset="2"/>
              <a:buChar char="n"/>
            </a:pPr>
            <a:r>
              <a:rPr lang="zh-CN" altLang="en-US" sz="1200" dirty="0">
                <a:solidFill>
                  <a:schemeClr val="tx1">
                    <a:lumMod val="85000"/>
                    <a:lumOff val="15000"/>
                  </a:schemeClr>
                </a:solidFill>
                <a:latin typeface="等线" panose="02010600030101010101" pitchFamily="2" charset="-122"/>
                <a:ea typeface="等线" panose="02010600030101010101" pitchFamily="2" charset="-122"/>
              </a:rPr>
              <a:t>影响人员安全疏散或者灭火救援行动的；</a:t>
            </a:r>
          </a:p>
          <a:p>
            <a:pPr marL="285750" indent="-285750">
              <a:lnSpc>
                <a:spcPct val="150000"/>
              </a:lnSpc>
              <a:buFont typeface="Wingdings" panose="05000000000000000000" pitchFamily="2" charset="2"/>
              <a:buChar char="n"/>
            </a:pPr>
            <a:r>
              <a:rPr lang="zh-CN" altLang="en-US" sz="1200" dirty="0">
                <a:solidFill>
                  <a:schemeClr val="tx1">
                    <a:lumMod val="85000"/>
                    <a:lumOff val="15000"/>
                  </a:schemeClr>
                </a:solidFill>
                <a:latin typeface="等线" panose="02010600030101010101" pitchFamily="2" charset="-122"/>
                <a:ea typeface="等线" panose="02010600030101010101" pitchFamily="2" charset="-122"/>
              </a:rPr>
              <a:t>消防设施不完好有效，影响防火、灭火功能的；</a:t>
            </a:r>
          </a:p>
          <a:p>
            <a:pPr marL="285750" indent="-285750">
              <a:lnSpc>
                <a:spcPct val="150000"/>
              </a:lnSpc>
              <a:buFont typeface="Wingdings" panose="05000000000000000000" pitchFamily="2" charset="2"/>
              <a:buChar char="n"/>
            </a:pPr>
            <a:r>
              <a:rPr lang="zh-CN" altLang="en-US" sz="1200" dirty="0">
                <a:solidFill>
                  <a:schemeClr val="tx1">
                    <a:lumMod val="85000"/>
                    <a:lumOff val="15000"/>
                  </a:schemeClr>
                </a:solidFill>
                <a:latin typeface="等线" panose="02010600030101010101" pitchFamily="2" charset="-122"/>
                <a:ea typeface="等线" panose="02010600030101010101" pitchFamily="2" charset="-122"/>
              </a:rPr>
              <a:t>擅自改变防火分区，容易导致火势蔓延扩大的；                        </a:t>
            </a:r>
          </a:p>
          <a:p>
            <a:pPr marL="285750" indent="-285750">
              <a:lnSpc>
                <a:spcPct val="150000"/>
              </a:lnSpc>
              <a:buFont typeface="Wingdings" panose="05000000000000000000" pitchFamily="2" charset="2"/>
              <a:buChar char="n"/>
            </a:pPr>
            <a:r>
              <a:rPr lang="zh-CN" altLang="en-US" sz="1200" dirty="0">
                <a:solidFill>
                  <a:schemeClr val="tx1">
                    <a:lumMod val="85000"/>
                    <a:lumOff val="15000"/>
                  </a:schemeClr>
                </a:solidFill>
                <a:latin typeface="等线" panose="02010600030101010101" pitchFamily="2" charset="-122"/>
                <a:ea typeface="等线" panose="02010600030101010101" pitchFamily="2" charset="-122"/>
              </a:rPr>
              <a:t>在人员密集场所违反消防安全规定使用、储存易燃易爆化学物品的。</a:t>
            </a:r>
          </a:p>
          <a:p>
            <a:pPr marL="285750" indent="-285750">
              <a:lnSpc>
                <a:spcPct val="150000"/>
              </a:lnSpc>
              <a:buFont typeface="Wingdings" panose="05000000000000000000" pitchFamily="2" charset="2"/>
              <a:buChar char="n"/>
            </a:pPr>
            <a:r>
              <a:rPr lang="zh-CN" altLang="en-US" sz="1200" dirty="0">
                <a:solidFill>
                  <a:schemeClr val="tx1">
                    <a:lumMod val="85000"/>
                    <a:lumOff val="15000"/>
                  </a:schemeClr>
                </a:solidFill>
                <a:latin typeface="等线" panose="02010600030101010101" pitchFamily="2" charset="-122"/>
                <a:ea typeface="等线" panose="02010600030101010101" pitchFamily="2" charset="-122"/>
              </a:rPr>
              <a:t>特别注意：上述情形情况严重，可能导致重大人员伤亡或重大财产损失的，应当确定为重大火灾隐患。</a:t>
            </a:r>
          </a:p>
        </p:txBody>
      </p:sp>
      <p:sp>
        <p:nvSpPr>
          <p:cNvPr id="13" name="0"/>
          <p:cNvSpPr/>
          <p:nvPr>
            <p:custDataLst>
              <p:tags r:id="rId7"/>
            </p:custDataLst>
          </p:nvPr>
        </p:nvSpPr>
        <p:spPr>
          <a:xfrm>
            <a:off x="368469" y="390518"/>
            <a:ext cx="4678094" cy="584775"/>
          </a:xfrm>
          <a:prstGeom prst="rect">
            <a:avLst/>
          </a:prstGeom>
          <a:noFill/>
        </p:spPr>
        <p:txBody>
          <a:bodyPr wrap="square">
            <a:spAutoFit/>
          </a:bodyPr>
          <a:lstStyle/>
          <a:p>
            <a:pPr algn="dist"/>
            <a:r>
              <a:rPr lang="zh-CN" altLang="en-US" sz="3200" b="1">
                <a:gradFill flip="none" rotWithShape="1">
                  <a:gsLst>
                    <a:gs pos="0">
                      <a:srgbClr val="BA1219"/>
                    </a:gs>
                    <a:gs pos="98000">
                      <a:srgbClr val="C80900"/>
                    </a:gs>
                  </a:gsLst>
                  <a:lin ang="16200000" scaled="1"/>
                </a:gradFill>
                <a:latin typeface="+mn-ea"/>
              </a:rPr>
              <a:t>辨识危险源查改火灾隐患</a:t>
            </a:r>
          </a:p>
        </p:txBody>
      </p:sp>
      <p:cxnSp>
        <p:nvCxnSpPr>
          <p:cNvPr id="14" name="直接连接符 13"/>
          <p:cNvCxnSpPr>
            <a:stCxn id="13" idx="3"/>
          </p:cNvCxnSpPr>
          <p:nvPr/>
        </p:nvCxnSpPr>
        <p:spPr>
          <a:xfrm>
            <a:off x="5046563" y="682906"/>
            <a:ext cx="6748041"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pic>
        <p:nvPicPr>
          <p:cNvPr id="18" name="图片 17"/>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682029" y="3210723"/>
            <a:ext cx="4223117" cy="281541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2" presetClass="entr" presetSubtype="8"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p:tgtEl>
                                          <p:spTgt spid="5"/>
                                        </p:tgtEl>
                                        <p:attrNameLst>
                                          <p:attrName>ppt_x</p:attrName>
                                        </p:attrNameLst>
                                      </p:cBhvr>
                                      <p:tavLst>
                                        <p:tav tm="0">
                                          <p:val>
                                            <p:strVal val="#ppt_x-#ppt_w*1.125000"/>
                                          </p:val>
                                        </p:tav>
                                        <p:tav tm="100000">
                                          <p:val>
                                            <p:strVal val="#ppt_x"/>
                                          </p:val>
                                        </p:tav>
                                      </p:tavLst>
                                    </p:anim>
                                    <p:animEffect transition="in" filter="wipe(right)">
                                      <p:cBhvr>
                                        <p:cTn id="8" dur="500"/>
                                        <p:tgtEl>
                                          <p:spTgt spid="5"/>
                                        </p:tgtEl>
                                      </p:cBhvr>
                                    </p:animEffect>
                                  </p:childTnLst>
                                </p:cTn>
                              </p:par>
                            </p:childTnLst>
                          </p:cTn>
                        </p:par>
                      </p:childTnLst>
                    </p:cTn>
                  </p:par>
                  <p:par>
                    <p:cTn id="9" fill="hold" nodeType="clickPar">
                      <p:stCondLst>
                        <p:cond delay="indefinite"/>
                        <p:cond evt="onBegin" delay="0">
                          <p:tn val="8"/>
                        </p:cond>
                      </p:stCondLst>
                      <p:childTnLst>
                        <p:par>
                          <p:cTn id="10" fill="hold" nodeType="afterGroup">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dissolve">
                                      <p:cBhvr>
                                        <p:cTn id="13" dur="500"/>
                                        <p:tgtEl>
                                          <p:spTgt spid="6"/>
                                        </p:tgtEl>
                                      </p:cBhvr>
                                    </p:animEffect>
                                  </p:childTnLst>
                                </p:cTn>
                              </p:par>
                            </p:childTnLst>
                          </p:cTn>
                        </p:par>
                        <p:par>
                          <p:cTn id="14" fill="hold" nodeType="afterGroup">
                            <p:stCondLst>
                              <p:cond delay="500"/>
                            </p:stCondLst>
                            <p:childTnLst>
                              <p:par>
                                <p:cTn id="15" presetID="12" presetClass="entr" presetSubtype="8"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anim calcmode="lin" valueType="num">
                                      <p:cBhvr additive="base">
                                        <p:cTn id="17" dur="500"/>
                                        <p:tgtEl>
                                          <p:spTgt spid="9"/>
                                        </p:tgtEl>
                                        <p:attrNameLst>
                                          <p:attrName>ppt_x</p:attrName>
                                        </p:attrNameLst>
                                      </p:cBhvr>
                                      <p:tavLst>
                                        <p:tav tm="0">
                                          <p:val>
                                            <p:strVal val="#ppt_x-#ppt_w*1.125000"/>
                                          </p:val>
                                        </p:tav>
                                        <p:tav tm="100000">
                                          <p:val>
                                            <p:strVal val="#ppt_x"/>
                                          </p:val>
                                        </p:tav>
                                      </p:tavLst>
                                    </p:anim>
                                    <p:animEffect transition="in" filter="wipe(right)">
                                      <p:cBhvr>
                                        <p:cTn id="18" dur="500"/>
                                        <p:tgtEl>
                                          <p:spTgt spid="9"/>
                                        </p:tgtEl>
                                      </p:cBhvr>
                                    </p:animEffect>
                                  </p:childTnLst>
                                </p:cTn>
                              </p:par>
                            </p:childTnLst>
                          </p:cTn>
                        </p:par>
                      </p:childTnLst>
                    </p:cTn>
                  </p:par>
                  <p:par>
                    <p:cTn id="19" fill="hold" nodeType="clickPar">
                      <p:stCondLst>
                        <p:cond delay="indefinite"/>
                        <p:cond evt="onBegin" delay="0">
                          <p:tn val="18"/>
                        </p:cond>
                      </p:stCondLst>
                      <p:childTnLst>
                        <p:par>
                          <p:cTn id="20" fill="hold" nodeType="afterGroup">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dissolve">
                                      <p:cBhvr>
                                        <p:cTn id="23" dur="500"/>
                                        <p:tgtEl>
                                          <p:spTgt spid="10"/>
                                        </p:tgtEl>
                                      </p:cBhvr>
                                    </p:animEffect>
                                  </p:childTnLst>
                                </p:cTn>
                              </p:par>
                            </p:childTnLst>
                          </p:cTn>
                        </p:par>
                        <p:par>
                          <p:cTn id="24" fill="hold" nodeType="afterGroup">
                            <p:stCondLst>
                              <p:cond delay="500"/>
                            </p:stCondLst>
                            <p:childTnLst>
                              <p:par>
                                <p:cTn id="25" presetID="12" presetClass="entr" presetSubtype="8" fill="hold" grpId="0" nodeType="after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additive="base">
                                        <p:cTn id="27" dur="500"/>
                                        <p:tgtEl>
                                          <p:spTgt spid="11"/>
                                        </p:tgtEl>
                                        <p:attrNameLst>
                                          <p:attrName>ppt_x</p:attrName>
                                        </p:attrNameLst>
                                      </p:cBhvr>
                                      <p:tavLst>
                                        <p:tav tm="0">
                                          <p:val>
                                            <p:strVal val="#ppt_x-#ppt_w*1.125000"/>
                                          </p:val>
                                        </p:tav>
                                        <p:tav tm="100000">
                                          <p:val>
                                            <p:strVal val="#ppt_x"/>
                                          </p:val>
                                        </p:tav>
                                      </p:tavLst>
                                    </p:anim>
                                    <p:animEffect transition="in" filter="wipe(right)">
                                      <p:cBhvr>
                                        <p:cTn id="28" dur="500"/>
                                        <p:tgtEl>
                                          <p:spTgt spid="11"/>
                                        </p:tgtEl>
                                      </p:cBhvr>
                                    </p:animEffect>
                                  </p:childTnLst>
                                </p:cTn>
                              </p:par>
                            </p:childTnLst>
                          </p:cTn>
                        </p:par>
                      </p:childTnLst>
                    </p:cTn>
                  </p:par>
                  <p:par>
                    <p:cTn id="29" fill="hold" nodeType="clickPar">
                      <p:stCondLst>
                        <p:cond delay="indefinite"/>
                        <p:cond evt="onBegin" delay="0">
                          <p:tn val="28"/>
                        </p:cond>
                      </p:stCondLst>
                      <p:childTnLst>
                        <p:par>
                          <p:cTn id="30" fill="hold" nodeType="afterGroup">
                            <p:stCondLst>
                              <p:cond delay="0"/>
                            </p:stCondLst>
                            <p:childTnLst>
                              <p:par>
                                <p:cTn id="31" presetID="9" presetClass="entr" presetSubtype="0" fill="hold" grpId="0" nodeType="clickEffect">
                                  <p:stCondLst>
                                    <p:cond delay="0"/>
                                  </p:stCondLst>
                                  <p:childTnLst>
                                    <p:set>
                                      <p:cBhvr>
                                        <p:cTn id="32" dur="1" fill="hold">
                                          <p:stCondLst>
                                            <p:cond delay="0"/>
                                          </p:stCondLst>
                                        </p:cTn>
                                        <p:tgtEl>
                                          <p:spTgt spid="12"/>
                                        </p:tgtEl>
                                        <p:attrNameLst>
                                          <p:attrName>style.visibility</p:attrName>
                                        </p:attrNameLst>
                                      </p:cBhvr>
                                      <p:to>
                                        <p:strVal val="visible"/>
                                      </p:to>
                                    </p:set>
                                    <p:animEffect transition="in" filter="dissolve">
                                      <p:cBhvr>
                                        <p:cTn id="33"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9" grpId="0" animBg="1"/>
      <p:bldP spid="10" grpId="0"/>
      <p:bldP spid="11" grpId="0" animBg="1"/>
      <p:bldP spid="1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0"/>
          <p:cNvSpPr/>
          <p:nvPr>
            <p:custDataLst>
              <p:tags r:id="rId1"/>
            </p:custDataLst>
          </p:nvPr>
        </p:nvSpPr>
        <p:spPr>
          <a:xfrm>
            <a:off x="867629" y="1626329"/>
            <a:ext cx="10299228" cy="1277843"/>
          </a:xfrm>
          <a:prstGeom prst="roundRect">
            <a:avLst>
              <a:gd name="adj" fmla="val 0"/>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r>
              <a:rPr lang="zh-CN" altLang="en-US" sz="2400" b="1">
                <a:solidFill>
                  <a:schemeClr val="bg1"/>
                </a:solidFill>
                <a:latin typeface="等线" panose="02010600030101010101" pitchFamily="2" charset="-122"/>
                <a:ea typeface="等线" panose="02010600030101010101" pitchFamily="2" charset="-122"/>
              </a:rPr>
              <a:t>四、目前中铁咨询太原设计院</a:t>
            </a:r>
            <a:r>
              <a:rPr lang="en-GB" altLang="zh-CN" sz="2400" b="1">
                <a:solidFill>
                  <a:schemeClr val="bg1"/>
                </a:solidFill>
                <a:latin typeface="等线" panose="02010600030101010101" pitchFamily="2" charset="-122"/>
                <a:ea typeface="等线" panose="02010600030101010101" pitchFamily="2" charset="-122"/>
              </a:rPr>
              <a:t>HSE</a:t>
            </a:r>
            <a:r>
              <a:rPr lang="zh-CN" altLang="en-US" sz="2400" b="1">
                <a:solidFill>
                  <a:schemeClr val="bg1"/>
                </a:solidFill>
                <a:latin typeface="等线" panose="02010600030101010101" pitchFamily="2" charset="-122"/>
                <a:ea typeface="等线" panose="02010600030101010101" pitchFamily="2" charset="-122"/>
              </a:rPr>
              <a:t>管理体系现行控制下，办公区域内识别的容易引发火灾的危险源主要有：</a:t>
            </a:r>
          </a:p>
        </p:txBody>
      </p:sp>
      <p:sp>
        <p:nvSpPr>
          <p:cNvPr id="6" name="0"/>
          <p:cNvSpPr/>
          <p:nvPr>
            <p:custDataLst>
              <p:tags r:id="rId2"/>
            </p:custDataLst>
          </p:nvPr>
        </p:nvSpPr>
        <p:spPr>
          <a:xfrm>
            <a:off x="813892" y="3221104"/>
            <a:ext cx="6850695" cy="2271776"/>
          </a:xfrm>
          <a:prstGeom prst="rect">
            <a:avLst/>
          </a:prstGeom>
        </p:spPr>
        <p:txBody>
          <a:bodyPr wrap="square">
            <a:spAutoFit/>
          </a:bodyPr>
          <a:lstStyle/>
          <a:p>
            <a:pPr marL="285750" indent="-285750">
              <a:lnSpc>
                <a:spcPct val="150000"/>
              </a:lnSpc>
              <a:buFont typeface="Wingdings" panose="05000000000000000000" pitchFamily="2" charset="2"/>
              <a:buChar char="n"/>
            </a:pPr>
            <a:r>
              <a:rPr lang="zh-CN" altLang="en-US" sz="1600" dirty="0">
                <a:solidFill>
                  <a:schemeClr val="tx1">
                    <a:lumMod val="85000"/>
                    <a:lumOff val="15000"/>
                  </a:schemeClr>
                </a:solidFill>
                <a:latin typeface="等线" panose="02010600030101010101" pitchFamily="2" charset="-122"/>
                <a:ea typeface="等线" panose="02010600030101010101" pitchFamily="2" charset="-122"/>
              </a:rPr>
              <a:t>由于插线板老化、开关及电器设备损坏可能造成的漏电；</a:t>
            </a:r>
          </a:p>
          <a:p>
            <a:pPr marL="285750" indent="-285750">
              <a:lnSpc>
                <a:spcPct val="150000"/>
              </a:lnSpc>
              <a:buFont typeface="Wingdings" panose="05000000000000000000" pitchFamily="2" charset="2"/>
              <a:buChar char="n"/>
            </a:pPr>
            <a:r>
              <a:rPr lang="zh-CN" altLang="en-US" sz="1600" dirty="0">
                <a:solidFill>
                  <a:schemeClr val="tx1">
                    <a:lumMod val="85000"/>
                    <a:lumOff val="15000"/>
                  </a:schemeClr>
                </a:solidFill>
                <a:latin typeface="等线" panose="02010600030101010101" pitchFamily="2" charset="-122"/>
                <a:ea typeface="等线" panose="02010600030101010101" pitchFamily="2" charset="-122"/>
              </a:rPr>
              <a:t>未熄灭的烟头乱丢乱扔；</a:t>
            </a:r>
          </a:p>
          <a:p>
            <a:pPr marL="285750" indent="-285750">
              <a:lnSpc>
                <a:spcPct val="150000"/>
              </a:lnSpc>
              <a:buFont typeface="Wingdings" panose="05000000000000000000" pitchFamily="2" charset="2"/>
              <a:buChar char="n"/>
            </a:pPr>
            <a:r>
              <a:rPr lang="zh-CN" altLang="en-US" sz="1600" dirty="0">
                <a:solidFill>
                  <a:schemeClr val="tx1">
                    <a:lumMod val="85000"/>
                    <a:lumOff val="15000"/>
                  </a:schemeClr>
                </a:solidFill>
                <a:latin typeface="等线" panose="02010600030101010101" pitchFamily="2" charset="-122"/>
                <a:ea typeface="等线" panose="02010600030101010101" pitchFamily="2" charset="-122"/>
              </a:rPr>
              <a:t>擅自使用大功率电器；</a:t>
            </a:r>
          </a:p>
          <a:p>
            <a:pPr marL="285750" indent="-285750">
              <a:lnSpc>
                <a:spcPct val="150000"/>
              </a:lnSpc>
              <a:buFont typeface="Wingdings" panose="05000000000000000000" pitchFamily="2" charset="2"/>
              <a:buChar char="n"/>
            </a:pPr>
            <a:r>
              <a:rPr lang="zh-CN" altLang="en-US" sz="1600" dirty="0">
                <a:solidFill>
                  <a:schemeClr val="tx1">
                    <a:lumMod val="85000"/>
                    <a:lumOff val="15000"/>
                  </a:schemeClr>
                </a:solidFill>
                <a:latin typeface="等线" panose="02010600030101010101" pitchFamily="2" charset="-122"/>
                <a:ea typeface="等线" panose="02010600030101010101" pitchFamily="2" charset="-122"/>
              </a:rPr>
              <a:t>室内堆放杂物；</a:t>
            </a:r>
          </a:p>
          <a:p>
            <a:pPr marL="285750" indent="-285750">
              <a:lnSpc>
                <a:spcPct val="150000"/>
              </a:lnSpc>
              <a:buFont typeface="Wingdings" panose="05000000000000000000" pitchFamily="2" charset="2"/>
              <a:buChar char="n"/>
            </a:pPr>
            <a:r>
              <a:rPr lang="zh-CN" altLang="en-US" sz="1600" dirty="0">
                <a:solidFill>
                  <a:schemeClr val="tx1">
                    <a:lumMod val="85000"/>
                    <a:lumOff val="15000"/>
                  </a:schemeClr>
                </a:solidFill>
                <a:latin typeface="等线" panose="02010600030101010101" pitchFamily="2" charset="-122"/>
                <a:ea typeface="等线" panose="02010600030101010101" pitchFamily="2" charset="-122"/>
              </a:rPr>
              <a:t>办公用纸无序堆放；</a:t>
            </a:r>
          </a:p>
          <a:p>
            <a:pPr marL="285750" indent="-285750">
              <a:lnSpc>
                <a:spcPct val="150000"/>
              </a:lnSpc>
              <a:buFont typeface="Wingdings" panose="05000000000000000000" pitchFamily="2" charset="2"/>
              <a:buChar char="n"/>
            </a:pPr>
            <a:r>
              <a:rPr lang="zh-CN" altLang="en-US" sz="1600" dirty="0">
                <a:solidFill>
                  <a:schemeClr val="tx1">
                    <a:lumMod val="85000"/>
                    <a:lumOff val="15000"/>
                  </a:schemeClr>
                </a:solidFill>
                <a:latin typeface="等线" panose="02010600030101010101" pitchFamily="2" charset="-122"/>
                <a:ea typeface="等线" panose="02010600030101010101" pitchFamily="2" charset="-122"/>
              </a:rPr>
              <a:t>设备、电线灰尘堆积，散热受阻等。</a:t>
            </a:r>
          </a:p>
        </p:txBody>
      </p:sp>
      <p:pic>
        <p:nvPicPr>
          <p:cNvPr id="8" name="4" descr="当心火灾"/>
          <p:cNvPicPr>
            <a:picLocks noChangeAspect="1" noChangeArrowheads="1"/>
          </p:cNvPicPr>
          <p:nvPr/>
        </p:nvPicPr>
        <p:blipFill>
          <a:blip r:embed="rId6" cstate="email">
            <a:extLst>
              <a:ext uri="{28A0092B-C50C-407E-A947-70E740481C1C}">
                <a14:useLocalDpi xmlns:a14="http://schemas.microsoft.com/office/drawing/2010/main"/>
              </a:ext>
            </a:extLst>
          </a:blip>
          <a:stretch>
            <a:fillRect/>
          </a:stretch>
        </p:blipFill>
        <p:spPr bwMode="auto">
          <a:xfrm>
            <a:off x="8270547" y="3011277"/>
            <a:ext cx="2124785" cy="26104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9" name="0"/>
          <p:cNvSpPr/>
          <p:nvPr>
            <p:custDataLst>
              <p:tags r:id="rId3"/>
            </p:custDataLst>
          </p:nvPr>
        </p:nvSpPr>
        <p:spPr>
          <a:xfrm>
            <a:off x="368469" y="390518"/>
            <a:ext cx="4678094" cy="584775"/>
          </a:xfrm>
          <a:prstGeom prst="rect">
            <a:avLst/>
          </a:prstGeom>
          <a:noFill/>
        </p:spPr>
        <p:txBody>
          <a:bodyPr wrap="square">
            <a:spAutoFit/>
          </a:bodyPr>
          <a:lstStyle/>
          <a:p>
            <a:pPr algn="dist"/>
            <a:r>
              <a:rPr lang="zh-CN" altLang="en-US" sz="3200" b="1">
                <a:gradFill flip="none" rotWithShape="1">
                  <a:gsLst>
                    <a:gs pos="0">
                      <a:srgbClr val="BA1219"/>
                    </a:gs>
                    <a:gs pos="98000">
                      <a:srgbClr val="C80900"/>
                    </a:gs>
                  </a:gsLst>
                  <a:lin ang="16200000" scaled="1"/>
                </a:gradFill>
                <a:latin typeface="+mn-ea"/>
              </a:rPr>
              <a:t>辨识危险源查改火灾隐患</a:t>
            </a:r>
          </a:p>
        </p:txBody>
      </p:sp>
      <p:cxnSp>
        <p:nvCxnSpPr>
          <p:cNvPr id="10" name="直接连接符 9"/>
          <p:cNvCxnSpPr>
            <a:stCxn id="9" idx="3"/>
          </p:cNvCxnSpPr>
          <p:nvPr/>
        </p:nvCxnSpPr>
        <p:spPr>
          <a:xfrm>
            <a:off x="5046563" y="682906"/>
            <a:ext cx="6748041"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2" presetClass="entr" presetSubtype="8"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p:tgtEl>
                                          <p:spTgt spid="5"/>
                                        </p:tgtEl>
                                        <p:attrNameLst>
                                          <p:attrName>ppt_x</p:attrName>
                                        </p:attrNameLst>
                                      </p:cBhvr>
                                      <p:tavLst>
                                        <p:tav tm="0">
                                          <p:val>
                                            <p:strVal val="#ppt_x-#ppt_w*1.125000"/>
                                          </p:val>
                                        </p:tav>
                                        <p:tav tm="100000">
                                          <p:val>
                                            <p:strVal val="#ppt_x"/>
                                          </p:val>
                                        </p:tav>
                                      </p:tavLst>
                                    </p:anim>
                                    <p:animEffect transition="in" filter="wipe(right)">
                                      <p:cBhvr>
                                        <p:cTn id="8" dur="500"/>
                                        <p:tgtEl>
                                          <p:spTgt spid="5"/>
                                        </p:tgtEl>
                                      </p:cBhvr>
                                    </p:animEffect>
                                  </p:childTnLst>
                                </p:cTn>
                              </p:par>
                            </p:childTnLst>
                          </p:cTn>
                        </p:par>
                      </p:childTnLst>
                    </p:cTn>
                  </p:par>
                  <p:par>
                    <p:cTn id="9" fill="hold" nodeType="clickPar">
                      <p:stCondLst>
                        <p:cond delay="indefinite"/>
                        <p:cond evt="onBegin" delay="0">
                          <p:tn val="8"/>
                        </p:cond>
                      </p:stCondLst>
                      <p:childTnLst>
                        <p:par>
                          <p:cTn id="10" fill="hold" nodeType="afterGroup">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dissolve">
                                      <p:cBhvr>
                                        <p:cTn id="1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0"/>
          <p:cNvSpPr/>
          <p:nvPr>
            <p:custDataLst>
              <p:tags r:id="rId1"/>
            </p:custDataLst>
          </p:nvPr>
        </p:nvSpPr>
        <p:spPr>
          <a:xfrm>
            <a:off x="1760773" y="2114853"/>
            <a:ext cx="8670453" cy="748162"/>
          </a:xfrm>
          <a:prstGeom prst="roundRect">
            <a:avLst>
              <a:gd name="adj" fmla="val 0"/>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lvl="1" algn="ctr"/>
            <a:r>
              <a:rPr lang="zh-CN" altLang="en-US" sz="2400" b="1">
                <a:solidFill>
                  <a:schemeClr val="bg1"/>
                </a:solidFill>
                <a:latin typeface="等线" panose="02010600030101010101" pitchFamily="2" charset="-122"/>
                <a:ea typeface="等线" panose="02010600030101010101" pitchFamily="2" charset="-122"/>
              </a:rPr>
              <a:t>五、“会辨识危险源，查改火灾隐患”的基本要求：</a:t>
            </a:r>
          </a:p>
        </p:txBody>
      </p:sp>
      <p:sp>
        <p:nvSpPr>
          <p:cNvPr id="7" name="0"/>
          <p:cNvSpPr/>
          <p:nvPr>
            <p:custDataLst>
              <p:tags r:id="rId2"/>
            </p:custDataLst>
          </p:nvPr>
        </p:nvSpPr>
        <p:spPr>
          <a:xfrm>
            <a:off x="1041248" y="3155401"/>
            <a:ext cx="3020778" cy="748162"/>
          </a:xfrm>
          <a:prstGeom prst="roundRect">
            <a:avLst>
              <a:gd name="adj" fmla="val 0"/>
            </a:avLst>
          </a:prstGeom>
          <a:noFill/>
          <a:ln>
            <a:solidFill>
              <a:srgbClr val="C8090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lnSpc>
                <a:spcPct val="150000"/>
              </a:lnSpc>
            </a:pPr>
            <a:r>
              <a:rPr lang="zh-CN" altLang="en-US" sz="1600">
                <a:solidFill>
                  <a:schemeClr val="tx1">
                    <a:lumMod val="85000"/>
                    <a:lumOff val="15000"/>
                  </a:schemeClr>
                </a:solidFill>
                <a:latin typeface="等线" panose="02010600030101010101" pitchFamily="2" charset="-122"/>
                <a:ea typeface="等线" panose="02010600030101010101" pitchFamily="2" charset="-122"/>
              </a:rPr>
              <a:t>要熟记企业消防安全规章制度</a:t>
            </a:r>
          </a:p>
        </p:txBody>
      </p:sp>
      <p:sp>
        <p:nvSpPr>
          <p:cNvPr id="8" name="0"/>
          <p:cNvSpPr/>
          <p:nvPr>
            <p:custDataLst>
              <p:tags r:id="rId3"/>
            </p:custDataLst>
          </p:nvPr>
        </p:nvSpPr>
        <p:spPr>
          <a:xfrm>
            <a:off x="4390637" y="3155401"/>
            <a:ext cx="3020778" cy="748162"/>
          </a:xfrm>
          <a:prstGeom prst="roundRect">
            <a:avLst>
              <a:gd name="adj" fmla="val 0"/>
            </a:avLst>
          </a:prstGeom>
          <a:noFill/>
          <a:ln>
            <a:solidFill>
              <a:srgbClr val="C8090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lnSpc>
                <a:spcPct val="150000"/>
              </a:lnSpc>
            </a:pPr>
            <a:r>
              <a:rPr lang="zh-CN" altLang="en-US" sz="1600">
                <a:solidFill>
                  <a:schemeClr val="tx1">
                    <a:lumMod val="85000"/>
                    <a:lumOff val="15000"/>
                  </a:schemeClr>
                </a:solidFill>
                <a:latin typeface="等线" panose="02010600030101010101" pitchFamily="2" charset="-122"/>
                <a:ea typeface="等线" panose="02010600030101010101" pitchFamily="2" charset="-122"/>
              </a:rPr>
              <a:t>要明确岗位消防安全职责</a:t>
            </a:r>
          </a:p>
        </p:txBody>
      </p:sp>
      <p:sp>
        <p:nvSpPr>
          <p:cNvPr id="9" name="0"/>
          <p:cNvSpPr/>
          <p:nvPr>
            <p:custDataLst>
              <p:tags r:id="rId4"/>
            </p:custDataLst>
          </p:nvPr>
        </p:nvSpPr>
        <p:spPr>
          <a:xfrm>
            <a:off x="1041248" y="4093614"/>
            <a:ext cx="4978367" cy="748162"/>
          </a:xfrm>
          <a:prstGeom prst="roundRect">
            <a:avLst>
              <a:gd name="adj" fmla="val 0"/>
            </a:avLst>
          </a:prstGeom>
          <a:noFill/>
          <a:ln>
            <a:solidFill>
              <a:srgbClr val="C8090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lnSpc>
                <a:spcPct val="150000"/>
              </a:lnSpc>
            </a:pPr>
            <a:r>
              <a:rPr lang="zh-CN" altLang="en-US" sz="1600">
                <a:solidFill>
                  <a:schemeClr val="tx1">
                    <a:lumMod val="85000"/>
                    <a:lumOff val="15000"/>
                  </a:schemeClr>
                </a:solidFill>
                <a:latin typeface="等线" panose="02010600030101010101" pitchFamily="2" charset="-122"/>
                <a:ea typeface="等线" panose="02010600030101010101" pitchFamily="2" charset="-122"/>
              </a:rPr>
              <a:t>要学会辨识危险源，并认真落实企业</a:t>
            </a:r>
            <a:r>
              <a:rPr lang="en-GB" altLang="zh-CN" sz="1600">
                <a:solidFill>
                  <a:schemeClr val="tx1">
                    <a:lumMod val="85000"/>
                    <a:lumOff val="15000"/>
                  </a:schemeClr>
                </a:solidFill>
                <a:latin typeface="等线" panose="02010600030101010101" pitchFamily="2" charset="-122"/>
                <a:ea typeface="等线" panose="02010600030101010101" pitchFamily="2" charset="-122"/>
              </a:rPr>
              <a:t>HSE</a:t>
            </a:r>
            <a:r>
              <a:rPr lang="zh-CN" altLang="en-US" sz="1600">
                <a:solidFill>
                  <a:schemeClr val="tx1">
                    <a:lumMod val="85000"/>
                    <a:lumOff val="15000"/>
                  </a:schemeClr>
                </a:solidFill>
                <a:latin typeface="等线" panose="02010600030101010101" pitchFamily="2" charset="-122"/>
                <a:ea typeface="等线" panose="02010600030101010101" pitchFamily="2" charset="-122"/>
              </a:rPr>
              <a:t>管理体系相关风险控制措施</a:t>
            </a:r>
          </a:p>
        </p:txBody>
      </p:sp>
      <p:sp>
        <p:nvSpPr>
          <p:cNvPr id="10" name="0"/>
          <p:cNvSpPr/>
          <p:nvPr>
            <p:custDataLst>
              <p:tags r:id="rId5"/>
            </p:custDataLst>
          </p:nvPr>
        </p:nvSpPr>
        <p:spPr>
          <a:xfrm>
            <a:off x="7713511" y="3162005"/>
            <a:ext cx="3541241" cy="748162"/>
          </a:xfrm>
          <a:prstGeom prst="roundRect">
            <a:avLst>
              <a:gd name="adj" fmla="val 0"/>
            </a:avLst>
          </a:prstGeom>
          <a:noFill/>
          <a:ln>
            <a:solidFill>
              <a:srgbClr val="C8090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lnSpc>
                <a:spcPct val="150000"/>
              </a:lnSpc>
            </a:pPr>
            <a:r>
              <a:rPr lang="zh-CN" altLang="en-US" sz="1600">
                <a:solidFill>
                  <a:schemeClr val="tx1">
                    <a:lumMod val="85000"/>
                    <a:lumOff val="15000"/>
                  </a:schemeClr>
                </a:solidFill>
                <a:latin typeface="等线" panose="02010600030101010101" pitchFamily="2" charset="-122"/>
                <a:ea typeface="等线" panose="02010600030101010101" pitchFamily="2" charset="-122"/>
              </a:rPr>
              <a:t>要掌握基本消防知识和应急处置技能</a:t>
            </a:r>
          </a:p>
        </p:txBody>
      </p:sp>
      <p:sp>
        <p:nvSpPr>
          <p:cNvPr id="11" name="0"/>
          <p:cNvSpPr/>
          <p:nvPr>
            <p:custDataLst>
              <p:tags r:id="rId6"/>
            </p:custDataLst>
          </p:nvPr>
        </p:nvSpPr>
        <p:spPr>
          <a:xfrm>
            <a:off x="6276385" y="4093614"/>
            <a:ext cx="4978367" cy="748162"/>
          </a:xfrm>
          <a:prstGeom prst="roundRect">
            <a:avLst>
              <a:gd name="adj" fmla="val 0"/>
            </a:avLst>
          </a:prstGeom>
          <a:noFill/>
          <a:ln>
            <a:solidFill>
              <a:srgbClr val="C8090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lnSpc>
                <a:spcPct val="150000"/>
              </a:lnSpc>
            </a:pPr>
            <a:r>
              <a:rPr lang="zh-CN" altLang="en-US" sz="1600">
                <a:solidFill>
                  <a:schemeClr val="tx1">
                    <a:lumMod val="85000"/>
                    <a:lumOff val="15000"/>
                  </a:schemeClr>
                </a:solidFill>
                <a:latin typeface="等线" panose="02010600030101010101" pitchFamily="2" charset="-122"/>
                <a:ea typeface="等线" panose="02010600030101010101" pitchFamily="2" charset="-122"/>
              </a:rPr>
              <a:t>发现火灾隐患能及时进行处置并向企业办公楼灭火应急疏散指挥部或火警报告</a:t>
            </a:r>
          </a:p>
        </p:txBody>
      </p:sp>
      <p:sp>
        <p:nvSpPr>
          <p:cNvPr id="12" name="0"/>
          <p:cNvSpPr/>
          <p:nvPr>
            <p:custDataLst>
              <p:tags r:id="rId7"/>
            </p:custDataLst>
          </p:nvPr>
        </p:nvSpPr>
        <p:spPr>
          <a:xfrm>
            <a:off x="368469" y="390518"/>
            <a:ext cx="4678094" cy="584775"/>
          </a:xfrm>
          <a:prstGeom prst="rect">
            <a:avLst/>
          </a:prstGeom>
          <a:noFill/>
        </p:spPr>
        <p:txBody>
          <a:bodyPr wrap="square">
            <a:spAutoFit/>
          </a:bodyPr>
          <a:lstStyle/>
          <a:p>
            <a:pPr algn="dist"/>
            <a:r>
              <a:rPr lang="zh-CN" altLang="en-US" sz="3200" b="1">
                <a:gradFill flip="none" rotWithShape="1">
                  <a:gsLst>
                    <a:gs pos="0">
                      <a:srgbClr val="BA1219"/>
                    </a:gs>
                    <a:gs pos="98000">
                      <a:srgbClr val="C80900"/>
                    </a:gs>
                  </a:gsLst>
                  <a:lin ang="16200000" scaled="1"/>
                </a:gradFill>
                <a:latin typeface="+mn-ea"/>
              </a:rPr>
              <a:t>辨识危险源查改火灾隐患</a:t>
            </a:r>
          </a:p>
        </p:txBody>
      </p:sp>
      <p:cxnSp>
        <p:nvCxnSpPr>
          <p:cNvPr id="13" name="直接连接符 12"/>
          <p:cNvCxnSpPr>
            <a:stCxn id="12" idx="3"/>
          </p:cNvCxnSpPr>
          <p:nvPr/>
        </p:nvCxnSpPr>
        <p:spPr>
          <a:xfrm>
            <a:off x="5046563" y="682906"/>
            <a:ext cx="6748041"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pic>
        <p:nvPicPr>
          <p:cNvPr id="14" name="图片 13"/>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4915760" y="4074023"/>
            <a:ext cx="2464481" cy="246448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2" presetClass="entr" presetSubtype="8"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p:tgtEl>
                                          <p:spTgt spid="5"/>
                                        </p:tgtEl>
                                        <p:attrNameLst>
                                          <p:attrName>ppt_x</p:attrName>
                                        </p:attrNameLst>
                                      </p:cBhvr>
                                      <p:tavLst>
                                        <p:tav tm="0">
                                          <p:val>
                                            <p:strVal val="#ppt_x-#ppt_w*1.125000"/>
                                          </p:val>
                                        </p:tav>
                                        <p:tav tm="100000">
                                          <p:val>
                                            <p:strVal val="#ppt_x"/>
                                          </p:val>
                                        </p:tav>
                                      </p:tavLst>
                                    </p:anim>
                                    <p:animEffect transition="in" filter="wipe(right)">
                                      <p:cBhvr>
                                        <p:cTn id="8" dur="500"/>
                                        <p:tgtEl>
                                          <p:spTgt spid="5"/>
                                        </p:tgtEl>
                                      </p:cBhvr>
                                    </p:animEffect>
                                  </p:childTnLst>
                                </p:cTn>
                              </p:par>
                            </p:childTnLst>
                          </p:cTn>
                        </p:par>
                        <p:par>
                          <p:cTn id="9" fill="hold" nodeType="afterGroup">
                            <p:stCondLst>
                              <p:cond delay="500"/>
                            </p:stCondLst>
                            <p:childTnLst>
                              <p:par>
                                <p:cTn id="10" presetID="12" presetClass="entr" presetSubtype="8" fill="hold" grpId="0" nodeType="after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p:tgtEl>
                                          <p:spTgt spid="7"/>
                                        </p:tgtEl>
                                        <p:attrNameLst>
                                          <p:attrName>ppt_x</p:attrName>
                                        </p:attrNameLst>
                                      </p:cBhvr>
                                      <p:tavLst>
                                        <p:tav tm="0">
                                          <p:val>
                                            <p:strVal val="#ppt_x-#ppt_w*1.125000"/>
                                          </p:val>
                                        </p:tav>
                                        <p:tav tm="100000">
                                          <p:val>
                                            <p:strVal val="#ppt_x"/>
                                          </p:val>
                                        </p:tav>
                                      </p:tavLst>
                                    </p:anim>
                                    <p:animEffect transition="in" filter="wipe(right)">
                                      <p:cBhvr>
                                        <p:cTn id="13" dur="500"/>
                                        <p:tgtEl>
                                          <p:spTgt spid="7"/>
                                        </p:tgtEl>
                                      </p:cBhvr>
                                    </p:animEffect>
                                  </p:childTnLst>
                                </p:cTn>
                              </p:par>
                            </p:childTnLst>
                          </p:cTn>
                        </p:par>
                        <p:par>
                          <p:cTn id="14" fill="hold" nodeType="afterGroup">
                            <p:stCondLst>
                              <p:cond delay="1000"/>
                            </p:stCondLst>
                            <p:childTnLst>
                              <p:par>
                                <p:cTn id="15" presetID="12" presetClass="entr" presetSubtype="8"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additive="base">
                                        <p:cTn id="17" dur="500"/>
                                        <p:tgtEl>
                                          <p:spTgt spid="8"/>
                                        </p:tgtEl>
                                        <p:attrNameLst>
                                          <p:attrName>ppt_x</p:attrName>
                                        </p:attrNameLst>
                                      </p:cBhvr>
                                      <p:tavLst>
                                        <p:tav tm="0">
                                          <p:val>
                                            <p:strVal val="#ppt_x-#ppt_w*1.125000"/>
                                          </p:val>
                                        </p:tav>
                                        <p:tav tm="100000">
                                          <p:val>
                                            <p:strVal val="#ppt_x"/>
                                          </p:val>
                                        </p:tav>
                                      </p:tavLst>
                                    </p:anim>
                                    <p:animEffect transition="in" filter="wipe(right)">
                                      <p:cBhvr>
                                        <p:cTn id="18" dur="500"/>
                                        <p:tgtEl>
                                          <p:spTgt spid="8"/>
                                        </p:tgtEl>
                                      </p:cBhvr>
                                    </p:animEffect>
                                  </p:childTnLst>
                                </p:cTn>
                              </p:par>
                            </p:childTnLst>
                          </p:cTn>
                        </p:par>
                        <p:par>
                          <p:cTn id="19" fill="hold" nodeType="afterGroup">
                            <p:stCondLst>
                              <p:cond delay="1500"/>
                            </p:stCondLst>
                            <p:childTnLst>
                              <p:par>
                                <p:cTn id="20" presetID="12" presetClass="entr" presetSubtype="8" fill="hold" grpId="0" nodeType="afterEffect">
                                  <p:stCondLst>
                                    <p:cond delay="0"/>
                                  </p:stCondLst>
                                  <p:childTnLst>
                                    <p:set>
                                      <p:cBhvr>
                                        <p:cTn id="21" dur="1" fill="hold">
                                          <p:stCondLst>
                                            <p:cond delay="0"/>
                                          </p:stCondLst>
                                        </p:cTn>
                                        <p:tgtEl>
                                          <p:spTgt spid="9"/>
                                        </p:tgtEl>
                                        <p:attrNameLst>
                                          <p:attrName>style.visibility</p:attrName>
                                        </p:attrNameLst>
                                      </p:cBhvr>
                                      <p:to>
                                        <p:strVal val="visible"/>
                                      </p:to>
                                    </p:set>
                                    <p:anim calcmode="lin" valueType="num">
                                      <p:cBhvr additive="base">
                                        <p:cTn id="22" dur="500"/>
                                        <p:tgtEl>
                                          <p:spTgt spid="9"/>
                                        </p:tgtEl>
                                        <p:attrNameLst>
                                          <p:attrName>ppt_x</p:attrName>
                                        </p:attrNameLst>
                                      </p:cBhvr>
                                      <p:tavLst>
                                        <p:tav tm="0">
                                          <p:val>
                                            <p:strVal val="#ppt_x-#ppt_w*1.125000"/>
                                          </p:val>
                                        </p:tav>
                                        <p:tav tm="100000">
                                          <p:val>
                                            <p:strVal val="#ppt_x"/>
                                          </p:val>
                                        </p:tav>
                                      </p:tavLst>
                                    </p:anim>
                                    <p:animEffect transition="in" filter="wipe(right)">
                                      <p:cBhvr>
                                        <p:cTn id="23" dur="500"/>
                                        <p:tgtEl>
                                          <p:spTgt spid="9"/>
                                        </p:tgtEl>
                                      </p:cBhvr>
                                    </p:animEffect>
                                  </p:childTnLst>
                                </p:cTn>
                              </p:par>
                            </p:childTnLst>
                          </p:cTn>
                        </p:par>
                        <p:par>
                          <p:cTn id="24" fill="hold" nodeType="afterGroup">
                            <p:stCondLst>
                              <p:cond delay="2000"/>
                            </p:stCondLst>
                            <p:childTnLst>
                              <p:par>
                                <p:cTn id="25" presetID="12" presetClass="entr" presetSubtype="8" fill="hold" grpId="0" nodeType="afterEffect">
                                  <p:stCondLst>
                                    <p:cond delay="0"/>
                                  </p:stCondLst>
                                  <p:childTnLst>
                                    <p:set>
                                      <p:cBhvr>
                                        <p:cTn id="26" dur="1" fill="hold">
                                          <p:stCondLst>
                                            <p:cond delay="0"/>
                                          </p:stCondLst>
                                        </p:cTn>
                                        <p:tgtEl>
                                          <p:spTgt spid="10"/>
                                        </p:tgtEl>
                                        <p:attrNameLst>
                                          <p:attrName>style.visibility</p:attrName>
                                        </p:attrNameLst>
                                      </p:cBhvr>
                                      <p:to>
                                        <p:strVal val="visible"/>
                                      </p:to>
                                    </p:set>
                                    <p:anim calcmode="lin" valueType="num">
                                      <p:cBhvr additive="base">
                                        <p:cTn id="27" dur="500"/>
                                        <p:tgtEl>
                                          <p:spTgt spid="10"/>
                                        </p:tgtEl>
                                        <p:attrNameLst>
                                          <p:attrName>ppt_x</p:attrName>
                                        </p:attrNameLst>
                                      </p:cBhvr>
                                      <p:tavLst>
                                        <p:tav tm="0">
                                          <p:val>
                                            <p:strVal val="#ppt_x-#ppt_w*1.125000"/>
                                          </p:val>
                                        </p:tav>
                                        <p:tav tm="100000">
                                          <p:val>
                                            <p:strVal val="#ppt_x"/>
                                          </p:val>
                                        </p:tav>
                                      </p:tavLst>
                                    </p:anim>
                                    <p:animEffect transition="in" filter="wipe(right)">
                                      <p:cBhvr>
                                        <p:cTn id="28" dur="500"/>
                                        <p:tgtEl>
                                          <p:spTgt spid="10"/>
                                        </p:tgtEl>
                                      </p:cBhvr>
                                    </p:animEffect>
                                  </p:childTnLst>
                                </p:cTn>
                              </p:par>
                            </p:childTnLst>
                          </p:cTn>
                        </p:par>
                        <p:par>
                          <p:cTn id="29" fill="hold" nodeType="afterGroup">
                            <p:stCondLst>
                              <p:cond delay="2500"/>
                            </p:stCondLst>
                            <p:childTnLst>
                              <p:par>
                                <p:cTn id="30" presetID="12" presetClass="entr" presetSubtype="8" fill="hold" grpId="0" nodeType="afterEffect">
                                  <p:stCondLst>
                                    <p:cond delay="0"/>
                                  </p:stCondLst>
                                  <p:childTnLst>
                                    <p:set>
                                      <p:cBhvr>
                                        <p:cTn id="31" dur="1" fill="hold">
                                          <p:stCondLst>
                                            <p:cond delay="0"/>
                                          </p:stCondLst>
                                        </p:cTn>
                                        <p:tgtEl>
                                          <p:spTgt spid="11"/>
                                        </p:tgtEl>
                                        <p:attrNameLst>
                                          <p:attrName>style.visibility</p:attrName>
                                        </p:attrNameLst>
                                      </p:cBhvr>
                                      <p:to>
                                        <p:strVal val="visible"/>
                                      </p:to>
                                    </p:set>
                                    <p:anim calcmode="lin" valueType="num">
                                      <p:cBhvr additive="base">
                                        <p:cTn id="32" dur="500"/>
                                        <p:tgtEl>
                                          <p:spTgt spid="11"/>
                                        </p:tgtEl>
                                        <p:attrNameLst>
                                          <p:attrName>ppt_x</p:attrName>
                                        </p:attrNameLst>
                                      </p:cBhvr>
                                      <p:tavLst>
                                        <p:tav tm="0">
                                          <p:val>
                                            <p:strVal val="#ppt_x-#ppt_w*1.125000"/>
                                          </p:val>
                                        </p:tav>
                                        <p:tav tm="100000">
                                          <p:val>
                                            <p:strVal val="#ppt_x"/>
                                          </p:val>
                                        </p:tav>
                                      </p:tavLst>
                                    </p:anim>
                                    <p:animEffect transition="in" filter="wipe(right)">
                                      <p:cBhvr>
                                        <p:cTn id="33"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8" grpId="0" animBg="1"/>
      <p:bldP spid="9" grpId="0" animBg="1"/>
      <p:bldP spid="10" grpId="0" animBg="1"/>
      <p:bldP spid="11"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430" y="0"/>
            <a:ext cx="12191140" cy="6858000"/>
          </a:xfrm>
          <a:prstGeom prst="rect">
            <a:avLst/>
          </a:prstGeom>
        </p:spPr>
      </p:pic>
      <p:sp>
        <p:nvSpPr>
          <p:cNvPr id="4" name="0"/>
          <p:cNvSpPr/>
          <p:nvPr>
            <p:custDataLst>
              <p:tags r:id="rId1"/>
            </p:custDataLst>
          </p:nvPr>
        </p:nvSpPr>
        <p:spPr>
          <a:xfrm>
            <a:off x="4174602" y="1957454"/>
            <a:ext cx="3603585" cy="923330"/>
          </a:xfrm>
          <a:prstGeom prst="rect">
            <a:avLst/>
          </a:prstGeom>
          <a:noFill/>
        </p:spPr>
        <p:txBody>
          <a:bodyPr wrap="square">
            <a:spAutoFit/>
          </a:bodyPr>
          <a:lstStyle/>
          <a:p>
            <a:pPr algn="dist"/>
            <a:r>
              <a:rPr lang="zh-CN" altLang="en-US" sz="5400">
                <a:gradFill flip="none" rotWithShape="1">
                  <a:gsLst>
                    <a:gs pos="0">
                      <a:srgbClr val="BA1219"/>
                    </a:gs>
                    <a:gs pos="98000">
                      <a:srgbClr val="C80900"/>
                    </a:gs>
                  </a:gsLst>
                  <a:lin ang="16200000" scaled="1"/>
                </a:gradFill>
                <a:latin typeface="字魂35号-经典雅黑" panose="02000000000000000000" pitchFamily="2" charset="-122"/>
                <a:ea typeface="字魂35号-经典雅黑" panose="02000000000000000000" pitchFamily="2" charset="-122"/>
              </a:rPr>
              <a:t>应急预案</a:t>
            </a:r>
          </a:p>
        </p:txBody>
      </p:sp>
      <p:sp>
        <p:nvSpPr>
          <p:cNvPr id="5" name="0"/>
          <p:cNvSpPr/>
          <p:nvPr>
            <p:custDataLst>
              <p:tags r:id="rId2"/>
            </p:custDataLst>
          </p:nvPr>
        </p:nvSpPr>
        <p:spPr>
          <a:xfrm>
            <a:off x="5084639" y="1184034"/>
            <a:ext cx="1783509" cy="623511"/>
          </a:xfrm>
          <a:prstGeom prst="roundRect">
            <a:avLst>
              <a:gd name="adj" fmla="val 50000"/>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zh-CN" altLang="en-US" sz="3600">
                <a:solidFill>
                  <a:schemeClr val="bg1"/>
                </a:solidFill>
                <a:latin typeface="+mn-ea"/>
              </a:rPr>
              <a:t>第二章</a:t>
            </a:r>
          </a:p>
        </p:txBody>
      </p:sp>
      <p:sp>
        <p:nvSpPr>
          <p:cNvPr id="6" name="文本框 5"/>
          <p:cNvSpPr txBox="1"/>
          <p:nvPr/>
        </p:nvSpPr>
        <p:spPr>
          <a:xfrm>
            <a:off x="2670764" y="2880784"/>
            <a:ext cx="6850468" cy="338554"/>
          </a:xfrm>
          <a:prstGeom prst="rect">
            <a:avLst/>
          </a:prstGeom>
          <a:noFill/>
        </p:spPr>
        <p:txBody>
          <a:bodyPr wrap="square" rtlCol="0">
            <a:spAutoFit/>
          </a:bodyPr>
          <a:lstStyle/>
          <a:p>
            <a:pPr algn="ctr"/>
            <a:r>
              <a:rPr lang="zh-CN" altLang="en-US" sz="800">
                <a:solidFill>
                  <a:srgbClr val="333333"/>
                </a:solidFill>
                <a:latin typeface="+mn-ea"/>
                <a:cs typeface="+mn-ea"/>
                <a:sym typeface="字魂59号-创粗黑" panose="00000500000000000000" pitchFamily="2" charset="-122"/>
              </a:rPr>
              <a:t>报警时拨打“</a:t>
            </a:r>
            <a:r>
              <a:rPr lang="en-US" altLang="zh-CN" sz="800">
                <a:solidFill>
                  <a:srgbClr val="333333"/>
                </a:solidFill>
                <a:latin typeface="+mn-ea"/>
                <a:cs typeface="+mn-ea"/>
                <a:sym typeface="字魂59号-创粗黑" panose="00000500000000000000" pitchFamily="2" charset="-122"/>
              </a:rPr>
              <a:t>119”</a:t>
            </a:r>
            <a:r>
              <a:rPr lang="zh-CN" altLang="en-US" sz="800">
                <a:solidFill>
                  <a:srgbClr val="333333"/>
                </a:solidFill>
                <a:latin typeface="+mn-ea"/>
                <a:cs typeface="+mn-ea"/>
                <a:sym typeface="字魂59号-创粗黑" panose="00000500000000000000" pitchFamily="2" charset="-122"/>
              </a:rPr>
              <a:t>并要讲清着火单位所在区县、街道门牌号报警时拨打“</a:t>
            </a:r>
            <a:r>
              <a:rPr lang="en-US" altLang="zh-CN" sz="800">
                <a:solidFill>
                  <a:srgbClr val="333333"/>
                </a:solidFill>
                <a:latin typeface="+mn-ea"/>
                <a:cs typeface="+mn-ea"/>
                <a:sym typeface="字魂59号-创粗黑" panose="00000500000000000000" pitchFamily="2" charset="-122"/>
              </a:rPr>
              <a:t>119”</a:t>
            </a:r>
            <a:r>
              <a:rPr lang="zh-CN" altLang="en-US" sz="800">
                <a:solidFill>
                  <a:srgbClr val="333333"/>
                </a:solidFill>
                <a:latin typeface="+mn-ea"/>
                <a:cs typeface="+mn-ea"/>
                <a:sym typeface="字魂59号-创粗黑" panose="00000500000000000000" pitchFamily="2" charset="-122"/>
              </a:rPr>
              <a:t>并要讲清着火单位所在区县、街道门牌号报警时拨打“</a:t>
            </a:r>
            <a:r>
              <a:rPr lang="en-US" altLang="zh-CN" sz="800">
                <a:solidFill>
                  <a:srgbClr val="333333"/>
                </a:solidFill>
                <a:latin typeface="+mn-ea"/>
                <a:cs typeface="+mn-ea"/>
                <a:sym typeface="字魂59号-创粗黑" panose="00000500000000000000" pitchFamily="2" charset="-122"/>
              </a:rPr>
              <a:t>119”</a:t>
            </a:r>
            <a:r>
              <a:rPr lang="zh-CN" altLang="en-US" sz="800">
                <a:solidFill>
                  <a:srgbClr val="333333"/>
                </a:solidFill>
                <a:latin typeface="+mn-ea"/>
                <a:cs typeface="+mn-ea"/>
                <a:sym typeface="字魂59号-创粗黑" panose="00000500000000000000" pitchFamily="2" charset="-122"/>
              </a:rPr>
              <a:t>并要讲清着火单位所在区县、街道门牌号</a:t>
            </a:r>
            <a:endParaRPr lang="zh-CN" altLang="en-US" sz="800">
              <a:solidFill>
                <a:schemeClr val="tx1">
                  <a:lumMod val="50000"/>
                  <a:lumOff val="50000"/>
                </a:schemeClr>
              </a:solidFill>
              <a:latin typeface="+mn-ea"/>
            </a:endParaRP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
                            </p:stCondLst>
                            <p:childTnLst>
                              <p:par>
                                <p:cTn id="10" presetID="12" presetClass="entr" presetSubtype="8" fill="hold" grpId="0" nodeType="after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p:tgtEl>
                                          <p:spTgt spid="5"/>
                                        </p:tgtEl>
                                        <p:attrNameLst>
                                          <p:attrName>ppt_x</p:attrName>
                                        </p:attrNameLst>
                                      </p:cBhvr>
                                      <p:tavLst>
                                        <p:tav tm="0">
                                          <p:val>
                                            <p:strVal val="#ppt_x-#ppt_w*1.125000"/>
                                          </p:val>
                                        </p:tav>
                                        <p:tav tm="100000">
                                          <p:val>
                                            <p:strVal val="#ppt_x"/>
                                          </p:val>
                                        </p:tav>
                                      </p:tavLst>
                                    </p:anim>
                                    <p:animEffect transition="in" filter="wipe(right)">
                                      <p:cBhvr>
                                        <p:cTn id="1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0"/>
          <p:cNvSpPr/>
          <p:nvPr>
            <p:custDataLst>
              <p:tags r:id="rId1"/>
            </p:custDataLst>
          </p:nvPr>
        </p:nvSpPr>
        <p:spPr>
          <a:xfrm>
            <a:off x="562685" y="1631032"/>
            <a:ext cx="10953040" cy="787523"/>
          </a:xfrm>
          <a:prstGeom prst="rect">
            <a:avLst/>
          </a:prstGeom>
        </p:spPr>
        <p:txBody>
          <a:bodyPr wrap="square">
            <a:spAutoFit/>
          </a:bodyPr>
          <a:lstStyle/>
          <a:p>
            <a:pPr>
              <a:lnSpc>
                <a:spcPct val="150000"/>
              </a:lnSpc>
            </a:pPr>
            <a:r>
              <a:rPr lang="zh-CN" altLang="en-US" sz="1600">
                <a:solidFill>
                  <a:schemeClr val="tx1">
                    <a:lumMod val="85000"/>
                    <a:lumOff val="15000"/>
                  </a:schemeClr>
                </a:solidFill>
                <a:latin typeface="等线" panose="02010600030101010101" pitchFamily="2" charset="-122"/>
                <a:ea typeface="等线" panose="02010600030101010101" pitchFamily="2" charset="-122"/>
              </a:rPr>
              <a:t>针对可能发生的火灾，太原院制定了</a:t>
            </a:r>
            <a:r>
              <a:rPr lang="en-US" altLang="zh-CN" sz="1600">
                <a:solidFill>
                  <a:schemeClr val="tx1">
                    <a:lumMod val="85000"/>
                    <a:lumOff val="15000"/>
                  </a:schemeClr>
                </a:solidFill>
                <a:latin typeface="等线" panose="02010600030101010101" pitchFamily="2" charset="-122"/>
                <a:ea typeface="等线" panose="02010600030101010101" pitchFamily="2" charset="-122"/>
              </a:rPr>
              <a:t>《</a:t>
            </a:r>
            <a:r>
              <a:rPr lang="zh-CN" altLang="en-US" sz="1600">
                <a:solidFill>
                  <a:schemeClr val="tx1">
                    <a:lumMod val="85000"/>
                    <a:lumOff val="15000"/>
                  </a:schemeClr>
                </a:solidFill>
                <a:latin typeface="等线" panose="02010600030101010101" pitchFamily="2" charset="-122"/>
                <a:ea typeface="等线" panose="02010600030101010101" pitchFamily="2" charset="-122"/>
              </a:rPr>
              <a:t>中铁咨询太原设计院办公楼消防应急疏散预案</a:t>
            </a:r>
            <a:r>
              <a:rPr lang="en-US" altLang="zh-CN" sz="1600">
                <a:solidFill>
                  <a:schemeClr val="tx1">
                    <a:lumMod val="85000"/>
                    <a:lumOff val="15000"/>
                  </a:schemeClr>
                </a:solidFill>
                <a:latin typeface="等线" panose="02010600030101010101" pitchFamily="2" charset="-122"/>
                <a:ea typeface="等线" panose="02010600030101010101" pitchFamily="2" charset="-122"/>
              </a:rPr>
              <a:t>》</a:t>
            </a:r>
            <a:r>
              <a:rPr lang="zh-CN" altLang="en-US" sz="1600">
                <a:solidFill>
                  <a:schemeClr val="tx1">
                    <a:lumMod val="85000"/>
                    <a:lumOff val="15000"/>
                  </a:schemeClr>
                </a:solidFill>
                <a:latin typeface="等线" panose="02010600030101010101" pitchFamily="2" charset="-122"/>
                <a:ea typeface="等线" panose="02010600030101010101" pitchFamily="2" charset="-122"/>
              </a:rPr>
              <a:t>，并成立太原设计院办公楼灭火应急疏散指挥部。指挥部根据分工分设四个小组：</a:t>
            </a:r>
          </a:p>
        </p:txBody>
      </p:sp>
      <p:sp>
        <p:nvSpPr>
          <p:cNvPr id="6" name="0"/>
          <p:cNvSpPr/>
          <p:nvPr>
            <p:custDataLst>
              <p:tags r:id="rId2"/>
            </p:custDataLst>
          </p:nvPr>
        </p:nvSpPr>
        <p:spPr>
          <a:xfrm>
            <a:off x="687150" y="3451330"/>
            <a:ext cx="2467618" cy="2106508"/>
          </a:xfrm>
          <a:prstGeom prst="roundRect">
            <a:avLst>
              <a:gd name="adj" fmla="val 0"/>
            </a:avLst>
          </a:prstGeom>
          <a:noFill/>
          <a:ln>
            <a:solidFill>
              <a:srgbClr val="C8090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lnSpc>
                <a:spcPct val="150000"/>
              </a:lnSpc>
            </a:pPr>
            <a:r>
              <a:rPr lang="zh-CN" altLang="en-US" sz="1600">
                <a:solidFill>
                  <a:schemeClr val="tx1">
                    <a:lumMod val="85000"/>
                    <a:lumOff val="15000"/>
                  </a:schemeClr>
                </a:solidFill>
                <a:latin typeface="等线" panose="02010600030101010101" pitchFamily="2" charset="-122"/>
                <a:ea typeface="等线" panose="02010600030101010101" pitchFamily="2" charset="-122"/>
              </a:rPr>
              <a:t>保持火场指挥部与消防部门及各行动组之间的联系，做到上传下达，确保信息畅通。</a:t>
            </a:r>
          </a:p>
        </p:txBody>
      </p:sp>
      <p:sp>
        <p:nvSpPr>
          <p:cNvPr id="7" name="0"/>
          <p:cNvSpPr/>
          <p:nvPr>
            <p:custDataLst>
              <p:tags r:id="rId3"/>
            </p:custDataLst>
          </p:nvPr>
        </p:nvSpPr>
        <p:spPr>
          <a:xfrm>
            <a:off x="687150" y="2703168"/>
            <a:ext cx="2467618" cy="748162"/>
          </a:xfrm>
          <a:prstGeom prst="roundRect">
            <a:avLst>
              <a:gd name="adj" fmla="val 0"/>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zh-CN" altLang="en-US" sz="2400" b="1">
                <a:solidFill>
                  <a:schemeClr val="bg1"/>
                </a:solidFill>
                <a:latin typeface="等线" panose="02010600030101010101" pitchFamily="2" charset="-122"/>
                <a:ea typeface="等线" panose="02010600030101010101" pitchFamily="2" charset="-122"/>
              </a:rPr>
              <a:t>通讯联络组</a:t>
            </a:r>
          </a:p>
        </p:txBody>
      </p:sp>
      <p:sp>
        <p:nvSpPr>
          <p:cNvPr id="8" name="0"/>
          <p:cNvSpPr/>
          <p:nvPr>
            <p:custDataLst>
              <p:tags r:id="rId4"/>
            </p:custDataLst>
          </p:nvPr>
        </p:nvSpPr>
        <p:spPr>
          <a:xfrm>
            <a:off x="3468450" y="3429000"/>
            <a:ext cx="2467618" cy="2106508"/>
          </a:xfrm>
          <a:prstGeom prst="roundRect">
            <a:avLst>
              <a:gd name="adj" fmla="val 0"/>
            </a:avLst>
          </a:prstGeom>
          <a:noFill/>
          <a:ln>
            <a:solidFill>
              <a:srgbClr val="C8090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lnSpc>
                <a:spcPct val="150000"/>
              </a:lnSpc>
            </a:pPr>
            <a:r>
              <a:rPr lang="zh-CN" altLang="en-US" sz="1600">
                <a:solidFill>
                  <a:schemeClr val="tx1">
                    <a:lumMod val="85000"/>
                    <a:lumOff val="15000"/>
                  </a:schemeClr>
                </a:solidFill>
                <a:latin typeface="等线" panose="02010600030101010101" pitchFamily="2" charset="-122"/>
                <a:ea typeface="等线" panose="02010600030101010101" pitchFamily="2" charset="-122"/>
              </a:rPr>
              <a:t>利用疏散楼梯通道、安全出口及逃生设施帮助，引导办公楼人员迅速安全撤离办公大楼。</a:t>
            </a:r>
          </a:p>
        </p:txBody>
      </p:sp>
      <p:sp>
        <p:nvSpPr>
          <p:cNvPr id="9" name="0"/>
          <p:cNvSpPr/>
          <p:nvPr>
            <p:custDataLst>
              <p:tags r:id="rId5"/>
            </p:custDataLst>
          </p:nvPr>
        </p:nvSpPr>
        <p:spPr>
          <a:xfrm>
            <a:off x="3468450" y="2680838"/>
            <a:ext cx="2467618" cy="748162"/>
          </a:xfrm>
          <a:prstGeom prst="roundRect">
            <a:avLst>
              <a:gd name="adj" fmla="val 0"/>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zh-CN" altLang="en-US" sz="2400" b="1">
                <a:solidFill>
                  <a:schemeClr val="bg1"/>
                </a:solidFill>
                <a:latin typeface="等线" panose="02010600030101010101" pitchFamily="2" charset="-122"/>
                <a:ea typeface="等线" panose="02010600030101010101" pitchFamily="2" charset="-122"/>
              </a:rPr>
              <a:t>疏散引导组</a:t>
            </a:r>
          </a:p>
        </p:txBody>
      </p:sp>
      <p:sp>
        <p:nvSpPr>
          <p:cNvPr id="10" name="0"/>
          <p:cNvSpPr/>
          <p:nvPr>
            <p:custDataLst>
              <p:tags r:id="rId6"/>
            </p:custDataLst>
          </p:nvPr>
        </p:nvSpPr>
        <p:spPr>
          <a:xfrm>
            <a:off x="6222434" y="3451330"/>
            <a:ext cx="2467618" cy="2106508"/>
          </a:xfrm>
          <a:prstGeom prst="roundRect">
            <a:avLst>
              <a:gd name="adj" fmla="val 0"/>
            </a:avLst>
          </a:prstGeom>
          <a:noFill/>
          <a:ln>
            <a:solidFill>
              <a:srgbClr val="C8090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lnSpc>
                <a:spcPct val="150000"/>
              </a:lnSpc>
            </a:pPr>
            <a:r>
              <a:rPr lang="zh-CN" altLang="en-US" sz="1600">
                <a:solidFill>
                  <a:schemeClr val="tx1">
                    <a:lumMod val="85000"/>
                    <a:lumOff val="15000"/>
                  </a:schemeClr>
                </a:solidFill>
                <a:latin typeface="等线" panose="02010600030101010101" pitchFamily="2" charset="-122"/>
                <a:ea typeface="等线" panose="02010600030101010101" pitchFamily="2" charset="-122"/>
              </a:rPr>
              <a:t>根据火场情况，正确使用灭火设施和器材，迅速扑灭初起火灾，或有效控制火势发展，配合消防部门实施灭火。</a:t>
            </a:r>
          </a:p>
        </p:txBody>
      </p:sp>
      <p:sp>
        <p:nvSpPr>
          <p:cNvPr id="11" name="0"/>
          <p:cNvSpPr/>
          <p:nvPr>
            <p:custDataLst>
              <p:tags r:id="rId7"/>
            </p:custDataLst>
          </p:nvPr>
        </p:nvSpPr>
        <p:spPr>
          <a:xfrm>
            <a:off x="6222434" y="2703168"/>
            <a:ext cx="2467618" cy="748162"/>
          </a:xfrm>
          <a:prstGeom prst="roundRect">
            <a:avLst>
              <a:gd name="adj" fmla="val 0"/>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zh-CN" altLang="en-US" sz="2400" b="1">
                <a:solidFill>
                  <a:schemeClr val="bg1"/>
                </a:solidFill>
                <a:latin typeface="等线" panose="02010600030101010101" pitchFamily="2" charset="-122"/>
                <a:ea typeface="等线" panose="02010600030101010101" pitchFamily="2" charset="-122"/>
              </a:rPr>
              <a:t>灭火组</a:t>
            </a:r>
          </a:p>
        </p:txBody>
      </p:sp>
      <p:sp>
        <p:nvSpPr>
          <p:cNvPr id="12" name="0"/>
          <p:cNvSpPr/>
          <p:nvPr>
            <p:custDataLst>
              <p:tags r:id="rId8"/>
            </p:custDataLst>
          </p:nvPr>
        </p:nvSpPr>
        <p:spPr>
          <a:xfrm>
            <a:off x="8976418" y="3451330"/>
            <a:ext cx="2467618" cy="2106508"/>
          </a:xfrm>
          <a:prstGeom prst="roundRect">
            <a:avLst>
              <a:gd name="adj" fmla="val 0"/>
            </a:avLst>
          </a:prstGeom>
          <a:noFill/>
          <a:ln>
            <a:solidFill>
              <a:srgbClr val="C8090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lnSpc>
                <a:spcPct val="150000"/>
              </a:lnSpc>
            </a:pPr>
            <a:r>
              <a:rPr lang="zh-CN" altLang="en-US" sz="1600">
                <a:solidFill>
                  <a:schemeClr val="tx1">
                    <a:lumMod val="85000"/>
                    <a:lumOff val="15000"/>
                  </a:schemeClr>
                </a:solidFill>
                <a:latin typeface="等线" panose="02010600030101010101" pitchFamily="2" charset="-122"/>
                <a:ea typeface="等线" panose="02010600030101010101" pitchFamily="2" charset="-122"/>
              </a:rPr>
              <a:t>利用现场物资及时抢救、护理火灾中出现的伤员，协助</a:t>
            </a:r>
            <a:r>
              <a:rPr lang="en-US" altLang="zh-CN" sz="1600">
                <a:solidFill>
                  <a:schemeClr val="tx1">
                    <a:lumMod val="85000"/>
                    <a:lumOff val="15000"/>
                  </a:schemeClr>
                </a:solidFill>
                <a:latin typeface="等线" panose="02010600030101010101" pitchFamily="2" charset="-122"/>
                <a:ea typeface="等线" panose="02010600030101010101" pitchFamily="2" charset="-122"/>
              </a:rPr>
              <a:t>120</a:t>
            </a:r>
            <a:r>
              <a:rPr lang="zh-CN" altLang="en-US" sz="1600">
                <a:solidFill>
                  <a:schemeClr val="tx1">
                    <a:lumMod val="85000"/>
                    <a:lumOff val="15000"/>
                  </a:schemeClr>
                </a:solidFill>
                <a:latin typeface="等线" panose="02010600030101010101" pitchFamily="2" charset="-122"/>
                <a:ea typeface="等线" panose="02010600030101010101" pitchFamily="2" charset="-122"/>
              </a:rPr>
              <a:t>急救中心医护人员进行医疗救护。</a:t>
            </a:r>
          </a:p>
        </p:txBody>
      </p:sp>
      <p:sp>
        <p:nvSpPr>
          <p:cNvPr id="13" name="0"/>
          <p:cNvSpPr/>
          <p:nvPr>
            <p:custDataLst>
              <p:tags r:id="rId9"/>
            </p:custDataLst>
          </p:nvPr>
        </p:nvSpPr>
        <p:spPr>
          <a:xfrm>
            <a:off x="8976418" y="2703168"/>
            <a:ext cx="2467618" cy="748162"/>
          </a:xfrm>
          <a:prstGeom prst="roundRect">
            <a:avLst>
              <a:gd name="adj" fmla="val 0"/>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zh-CN" altLang="en-US" sz="2400" b="1">
                <a:solidFill>
                  <a:schemeClr val="bg1"/>
                </a:solidFill>
                <a:latin typeface="等线" panose="02010600030101010101" pitchFamily="2" charset="-122"/>
                <a:ea typeface="等线" panose="02010600030101010101" pitchFamily="2" charset="-122"/>
              </a:rPr>
              <a:t>安全防护救护组</a:t>
            </a:r>
          </a:p>
        </p:txBody>
      </p:sp>
      <p:sp>
        <p:nvSpPr>
          <p:cNvPr id="14" name="0"/>
          <p:cNvSpPr/>
          <p:nvPr>
            <p:custDataLst>
              <p:tags r:id="rId10"/>
            </p:custDataLst>
          </p:nvPr>
        </p:nvSpPr>
        <p:spPr>
          <a:xfrm>
            <a:off x="368469" y="390518"/>
            <a:ext cx="2293708" cy="584775"/>
          </a:xfrm>
          <a:prstGeom prst="rect">
            <a:avLst/>
          </a:prstGeom>
          <a:noFill/>
        </p:spPr>
        <p:txBody>
          <a:bodyPr wrap="square">
            <a:spAutoFit/>
          </a:bodyPr>
          <a:lstStyle/>
          <a:p>
            <a:pPr algn="dist"/>
            <a:r>
              <a:rPr lang="zh-CN" altLang="en-US" sz="3200" b="1">
                <a:gradFill flip="none" rotWithShape="1">
                  <a:gsLst>
                    <a:gs pos="0">
                      <a:srgbClr val="BA1219"/>
                    </a:gs>
                    <a:gs pos="98000">
                      <a:srgbClr val="C80900"/>
                    </a:gs>
                  </a:gsLst>
                  <a:lin ang="16200000" scaled="1"/>
                </a:gradFill>
                <a:latin typeface="+mn-ea"/>
              </a:rPr>
              <a:t>应急预案</a:t>
            </a:r>
          </a:p>
        </p:txBody>
      </p:sp>
      <p:cxnSp>
        <p:nvCxnSpPr>
          <p:cNvPr id="15" name="直接连接符 14"/>
          <p:cNvCxnSpPr>
            <a:stCxn id="14" idx="3"/>
          </p:cNvCxnSpPr>
          <p:nvPr/>
        </p:nvCxnSpPr>
        <p:spPr>
          <a:xfrm>
            <a:off x="2662177" y="682906"/>
            <a:ext cx="9132427"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par>
                          <p:cTn id="8" fill="hold" nodeType="afterGroup">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p:tgtEl>
                                          <p:spTgt spid="6"/>
                                        </p:tgtEl>
                                        <p:attrNameLst>
                                          <p:attrName>ppt_x</p:attrName>
                                        </p:attrNameLst>
                                      </p:cBhvr>
                                      <p:tavLst>
                                        <p:tav tm="0">
                                          <p:val>
                                            <p:strVal val="#ppt_x-#ppt_w*1.125000"/>
                                          </p:val>
                                        </p:tav>
                                        <p:tav tm="100000">
                                          <p:val>
                                            <p:strVal val="#ppt_x"/>
                                          </p:val>
                                        </p:tav>
                                      </p:tavLst>
                                    </p:anim>
                                    <p:animEffect transition="in" filter="wipe(right)">
                                      <p:cBhvr>
                                        <p:cTn id="12" dur="500"/>
                                        <p:tgtEl>
                                          <p:spTgt spid="6"/>
                                        </p:tgtEl>
                                      </p:cBhvr>
                                    </p:animEffect>
                                  </p:childTnLst>
                                </p:cTn>
                              </p:par>
                            </p:childTnLst>
                          </p:cTn>
                        </p:par>
                        <p:par>
                          <p:cTn id="13" fill="hold" nodeType="afterGroup">
                            <p:stCondLst>
                              <p:cond delay="1000"/>
                            </p:stCondLst>
                            <p:childTnLst>
                              <p:par>
                                <p:cTn id="14" presetID="12" presetClass="entr" presetSubtype="8"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 calcmode="lin" valueType="num">
                                      <p:cBhvr additive="base">
                                        <p:cTn id="16" dur="500"/>
                                        <p:tgtEl>
                                          <p:spTgt spid="7"/>
                                        </p:tgtEl>
                                        <p:attrNameLst>
                                          <p:attrName>ppt_x</p:attrName>
                                        </p:attrNameLst>
                                      </p:cBhvr>
                                      <p:tavLst>
                                        <p:tav tm="0">
                                          <p:val>
                                            <p:strVal val="#ppt_x-#ppt_w*1.125000"/>
                                          </p:val>
                                        </p:tav>
                                        <p:tav tm="100000">
                                          <p:val>
                                            <p:strVal val="#ppt_x"/>
                                          </p:val>
                                        </p:tav>
                                      </p:tavLst>
                                    </p:anim>
                                    <p:animEffect transition="in" filter="wipe(right)">
                                      <p:cBhvr>
                                        <p:cTn id="17" dur="500"/>
                                        <p:tgtEl>
                                          <p:spTgt spid="7"/>
                                        </p:tgtEl>
                                      </p:cBhvr>
                                    </p:animEffect>
                                  </p:childTnLst>
                                </p:cTn>
                              </p:par>
                            </p:childTnLst>
                          </p:cTn>
                        </p:par>
                        <p:par>
                          <p:cTn id="18" fill="hold" nodeType="afterGroup">
                            <p:stCondLst>
                              <p:cond delay="1500"/>
                            </p:stCondLst>
                            <p:childTnLst>
                              <p:par>
                                <p:cTn id="19" presetID="12" presetClass="entr" presetSubtype="8" fill="hold" grpId="0" nodeType="after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additive="base">
                                        <p:cTn id="21" dur="500"/>
                                        <p:tgtEl>
                                          <p:spTgt spid="8"/>
                                        </p:tgtEl>
                                        <p:attrNameLst>
                                          <p:attrName>ppt_x</p:attrName>
                                        </p:attrNameLst>
                                      </p:cBhvr>
                                      <p:tavLst>
                                        <p:tav tm="0">
                                          <p:val>
                                            <p:strVal val="#ppt_x-#ppt_w*1.125000"/>
                                          </p:val>
                                        </p:tav>
                                        <p:tav tm="100000">
                                          <p:val>
                                            <p:strVal val="#ppt_x"/>
                                          </p:val>
                                        </p:tav>
                                      </p:tavLst>
                                    </p:anim>
                                    <p:animEffect transition="in" filter="wipe(right)">
                                      <p:cBhvr>
                                        <p:cTn id="22" dur="500"/>
                                        <p:tgtEl>
                                          <p:spTgt spid="8"/>
                                        </p:tgtEl>
                                      </p:cBhvr>
                                    </p:animEffect>
                                  </p:childTnLst>
                                </p:cTn>
                              </p:par>
                            </p:childTnLst>
                          </p:cTn>
                        </p:par>
                        <p:par>
                          <p:cTn id="23" fill="hold" nodeType="afterGroup">
                            <p:stCondLst>
                              <p:cond delay="2000"/>
                            </p:stCondLst>
                            <p:childTnLst>
                              <p:par>
                                <p:cTn id="24" presetID="12" presetClass="entr" presetSubtype="8" fill="hold" grpId="0" nodeType="afterEffect">
                                  <p:stCondLst>
                                    <p:cond delay="0"/>
                                  </p:stCondLst>
                                  <p:childTnLst>
                                    <p:set>
                                      <p:cBhvr>
                                        <p:cTn id="25" dur="1" fill="hold">
                                          <p:stCondLst>
                                            <p:cond delay="0"/>
                                          </p:stCondLst>
                                        </p:cTn>
                                        <p:tgtEl>
                                          <p:spTgt spid="9"/>
                                        </p:tgtEl>
                                        <p:attrNameLst>
                                          <p:attrName>style.visibility</p:attrName>
                                        </p:attrNameLst>
                                      </p:cBhvr>
                                      <p:to>
                                        <p:strVal val="visible"/>
                                      </p:to>
                                    </p:set>
                                    <p:anim calcmode="lin" valueType="num">
                                      <p:cBhvr additive="base">
                                        <p:cTn id="26" dur="500"/>
                                        <p:tgtEl>
                                          <p:spTgt spid="9"/>
                                        </p:tgtEl>
                                        <p:attrNameLst>
                                          <p:attrName>ppt_x</p:attrName>
                                        </p:attrNameLst>
                                      </p:cBhvr>
                                      <p:tavLst>
                                        <p:tav tm="0">
                                          <p:val>
                                            <p:strVal val="#ppt_x-#ppt_w*1.125000"/>
                                          </p:val>
                                        </p:tav>
                                        <p:tav tm="100000">
                                          <p:val>
                                            <p:strVal val="#ppt_x"/>
                                          </p:val>
                                        </p:tav>
                                      </p:tavLst>
                                    </p:anim>
                                    <p:animEffect transition="in" filter="wipe(right)">
                                      <p:cBhvr>
                                        <p:cTn id="27" dur="500"/>
                                        <p:tgtEl>
                                          <p:spTgt spid="9"/>
                                        </p:tgtEl>
                                      </p:cBhvr>
                                    </p:animEffect>
                                  </p:childTnLst>
                                </p:cTn>
                              </p:par>
                            </p:childTnLst>
                          </p:cTn>
                        </p:par>
                        <p:par>
                          <p:cTn id="28" fill="hold" nodeType="afterGroup">
                            <p:stCondLst>
                              <p:cond delay="2500"/>
                            </p:stCondLst>
                            <p:childTnLst>
                              <p:par>
                                <p:cTn id="29" presetID="12" presetClass="entr" presetSubtype="8"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p:tgtEl>
                                          <p:spTgt spid="10"/>
                                        </p:tgtEl>
                                        <p:attrNameLst>
                                          <p:attrName>ppt_x</p:attrName>
                                        </p:attrNameLst>
                                      </p:cBhvr>
                                      <p:tavLst>
                                        <p:tav tm="0">
                                          <p:val>
                                            <p:strVal val="#ppt_x-#ppt_w*1.125000"/>
                                          </p:val>
                                        </p:tav>
                                        <p:tav tm="100000">
                                          <p:val>
                                            <p:strVal val="#ppt_x"/>
                                          </p:val>
                                        </p:tav>
                                      </p:tavLst>
                                    </p:anim>
                                    <p:animEffect transition="in" filter="wipe(right)">
                                      <p:cBhvr>
                                        <p:cTn id="32" dur="500"/>
                                        <p:tgtEl>
                                          <p:spTgt spid="10"/>
                                        </p:tgtEl>
                                      </p:cBhvr>
                                    </p:animEffect>
                                  </p:childTnLst>
                                </p:cTn>
                              </p:par>
                            </p:childTnLst>
                          </p:cTn>
                        </p:par>
                        <p:par>
                          <p:cTn id="33" fill="hold" nodeType="afterGroup">
                            <p:stCondLst>
                              <p:cond delay="3000"/>
                            </p:stCondLst>
                            <p:childTnLst>
                              <p:par>
                                <p:cTn id="34" presetID="12" presetClass="entr" presetSubtype="8" fill="hold" grpId="0" nodeType="afterEffect">
                                  <p:stCondLst>
                                    <p:cond delay="0"/>
                                  </p:stCondLst>
                                  <p:childTnLst>
                                    <p:set>
                                      <p:cBhvr>
                                        <p:cTn id="35" dur="1" fill="hold">
                                          <p:stCondLst>
                                            <p:cond delay="0"/>
                                          </p:stCondLst>
                                        </p:cTn>
                                        <p:tgtEl>
                                          <p:spTgt spid="11"/>
                                        </p:tgtEl>
                                        <p:attrNameLst>
                                          <p:attrName>style.visibility</p:attrName>
                                        </p:attrNameLst>
                                      </p:cBhvr>
                                      <p:to>
                                        <p:strVal val="visible"/>
                                      </p:to>
                                    </p:set>
                                    <p:anim calcmode="lin" valueType="num">
                                      <p:cBhvr additive="base">
                                        <p:cTn id="36" dur="500"/>
                                        <p:tgtEl>
                                          <p:spTgt spid="11"/>
                                        </p:tgtEl>
                                        <p:attrNameLst>
                                          <p:attrName>ppt_x</p:attrName>
                                        </p:attrNameLst>
                                      </p:cBhvr>
                                      <p:tavLst>
                                        <p:tav tm="0">
                                          <p:val>
                                            <p:strVal val="#ppt_x-#ppt_w*1.125000"/>
                                          </p:val>
                                        </p:tav>
                                        <p:tav tm="100000">
                                          <p:val>
                                            <p:strVal val="#ppt_x"/>
                                          </p:val>
                                        </p:tav>
                                      </p:tavLst>
                                    </p:anim>
                                    <p:animEffect transition="in" filter="wipe(right)">
                                      <p:cBhvr>
                                        <p:cTn id="37" dur="500"/>
                                        <p:tgtEl>
                                          <p:spTgt spid="11"/>
                                        </p:tgtEl>
                                      </p:cBhvr>
                                    </p:animEffect>
                                  </p:childTnLst>
                                </p:cTn>
                              </p:par>
                            </p:childTnLst>
                          </p:cTn>
                        </p:par>
                        <p:par>
                          <p:cTn id="38" fill="hold" nodeType="afterGroup">
                            <p:stCondLst>
                              <p:cond delay="3500"/>
                            </p:stCondLst>
                            <p:childTnLst>
                              <p:par>
                                <p:cTn id="39" presetID="12" presetClass="entr" presetSubtype="8" fill="hold" grpId="0" nodeType="afterEffect">
                                  <p:stCondLst>
                                    <p:cond delay="0"/>
                                  </p:stCondLst>
                                  <p:childTnLst>
                                    <p:set>
                                      <p:cBhvr>
                                        <p:cTn id="40" dur="1" fill="hold">
                                          <p:stCondLst>
                                            <p:cond delay="0"/>
                                          </p:stCondLst>
                                        </p:cTn>
                                        <p:tgtEl>
                                          <p:spTgt spid="12"/>
                                        </p:tgtEl>
                                        <p:attrNameLst>
                                          <p:attrName>style.visibility</p:attrName>
                                        </p:attrNameLst>
                                      </p:cBhvr>
                                      <p:to>
                                        <p:strVal val="visible"/>
                                      </p:to>
                                    </p:set>
                                    <p:anim calcmode="lin" valueType="num">
                                      <p:cBhvr additive="base">
                                        <p:cTn id="41" dur="500"/>
                                        <p:tgtEl>
                                          <p:spTgt spid="12"/>
                                        </p:tgtEl>
                                        <p:attrNameLst>
                                          <p:attrName>ppt_x</p:attrName>
                                        </p:attrNameLst>
                                      </p:cBhvr>
                                      <p:tavLst>
                                        <p:tav tm="0">
                                          <p:val>
                                            <p:strVal val="#ppt_x-#ppt_w*1.125000"/>
                                          </p:val>
                                        </p:tav>
                                        <p:tav tm="100000">
                                          <p:val>
                                            <p:strVal val="#ppt_x"/>
                                          </p:val>
                                        </p:tav>
                                      </p:tavLst>
                                    </p:anim>
                                    <p:animEffect transition="in" filter="wipe(right)">
                                      <p:cBhvr>
                                        <p:cTn id="42" dur="500"/>
                                        <p:tgtEl>
                                          <p:spTgt spid="12"/>
                                        </p:tgtEl>
                                      </p:cBhvr>
                                    </p:animEffect>
                                  </p:childTnLst>
                                </p:cTn>
                              </p:par>
                            </p:childTnLst>
                          </p:cTn>
                        </p:par>
                        <p:par>
                          <p:cTn id="43" fill="hold" nodeType="afterGroup">
                            <p:stCondLst>
                              <p:cond delay="4000"/>
                            </p:stCondLst>
                            <p:childTnLst>
                              <p:par>
                                <p:cTn id="44" presetID="12" presetClass="entr" presetSubtype="8" fill="hold" grpId="0" nodeType="afterEffect">
                                  <p:stCondLst>
                                    <p:cond delay="0"/>
                                  </p:stCondLst>
                                  <p:childTnLst>
                                    <p:set>
                                      <p:cBhvr>
                                        <p:cTn id="45" dur="1" fill="hold">
                                          <p:stCondLst>
                                            <p:cond delay="0"/>
                                          </p:stCondLst>
                                        </p:cTn>
                                        <p:tgtEl>
                                          <p:spTgt spid="13"/>
                                        </p:tgtEl>
                                        <p:attrNameLst>
                                          <p:attrName>style.visibility</p:attrName>
                                        </p:attrNameLst>
                                      </p:cBhvr>
                                      <p:to>
                                        <p:strVal val="visible"/>
                                      </p:to>
                                    </p:set>
                                    <p:anim calcmode="lin" valueType="num">
                                      <p:cBhvr additive="base">
                                        <p:cTn id="46" dur="500"/>
                                        <p:tgtEl>
                                          <p:spTgt spid="13"/>
                                        </p:tgtEl>
                                        <p:attrNameLst>
                                          <p:attrName>ppt_x</p:attrName>
                                        </p:attrNameLst>
                                      </p:cBhvr>
                                      <p:tavLst>
                                        <p:tav tm="0">
                                          <p:val>
                                            <p:strVal val="#ppt_x-#ppt_w*1.125000"/>
                                          </p:val>
                                        </p:tav>
                                        <p:tav tm="100000">
                                          <p:val>
                                            <p:strVal val="#ppt_x"/>
                                          </p:val>
                                        </p:tav>
                                      </p:tavLst>
                                    </p:anim>
                                    <p:animEffect transition="in" filter="wipe(right)">
                                      <p:cBhvr>
                                        <p:cTn id="4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P spid="7" grpId="0" animBg="1"/>
      <p:bldP spid="8" grpId="0" animBg="1"/>
      <p:bldP spid="9" grpId="0" animBg="1"/>
      <p:bldP spid="10" grpId="0" animBg="1"/>
      <p:bldP spid="11" grpId="0" animBg="1"/>
      <p:bldP spid="12" grpId="0" animBg="1"/>
      <p:bldP spid="1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0"/>
          <p:cNvSpPr/>
          <p:nvPr>
            <p:custDataLst>
              <p:tags r:id="rId1"/>
            </p:custDataLst>
          </p:nvPr>
        </p:nvSpPr>
        <p:spPr>
          <a:xfrm>
            <a:off x="726895" y="2279928"/>
            <a:ext cx="5285941" cy="3634683"/>
          </a:xfrm>
          <a:prstGeom prst="roundRect">
            <a:avLst>
              <a:gd name="adj" fmla="val 0"/>
            </a:avLst>
          </a:prstGeom>
          <a:noFill/>
          <a:ln>
            <a:solidFill>
              <a:srgbClr val="C8090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nSpc>
                <a:spcPct val="150000"/>
              </a:lnSpc>
            </a:pPr>
            <a:endParaRPr lang="en-US" altLang="zh-CN" sz="1200">
              <a:solidFill>
                <a:schemeClr val="tx1">
                  <a:lumMod val="85000"/>
                  <a:lumOff val="15000"/>
                </a:schemeClr>
              </a:solidFill>
              <a:latin typeface="等线" panose="02010600030101010101" pitchFamily="2" charset="-122"/>
              <a:ea typeface="等线" panose="02010600030101010101" pitchFamily="2" charset="-122"/>
            </a:endParaRPr>
          </a:p>
          <a:p>
            <a:pPr>
              <a:lnSpc>
                <a:spcPct val="150000"/>
              </a:lnSpc>
            </a:pPr>
            <a:endParaRPr lang="en-US" altLang="zh-CN" sz="1200">
              <a:solidFill>
                <a:schemeClr val="tx1">
                  <a:lumMod val="85000"/>
                  <a:lumOff val="15000"/>
                </a:schemeClr>
              </a:solidFill>
              <a:latin typeface="等线" panose="02010600030101010101" pitchFamily="2" charset="-122"/>
              <a:ea typeface="等线" panose="02010600030101010101" pitchFamily="2" charset="-122"/>
            </a:endParaRPr>
          </a:p>
          <a:p>
            <a:pPr>
              <a:lnSpc>
                <a:spcPct val="150000"/>
              </a:lnSpc>
            </a:pPr>
            <a:endParaRPr lang="en-US" altLang="zh-CN" sz="1200">
              <a:solidFill>
                <a:schemeClr val="tx1">
                  <a:lumMod val="85000"/>
                  <a:lumOff val="15000"/>
                </a:schemeClr>
              </a:solidFill>
              <a:latin typeface="等线" panose="02010600030101010101" pitchFamily="2" charset="-122"/>
              <a:ea typeface="等线" panose="02010600030101010101" pitchFamily="2" charset="-122"/>
            </a:endParaRPr>
          </a:p>
          <a:p>
            <a:pPr>
              <a:lnSpc>
                <a:spcPct val="150000"/>
              </a:lnSpc>
            </a:pPr>
            <a:r>
              <a:rPr lang="zh-CN" altLang="en-US" sz="1200">
                <a:solidFill>
                  <a:srgbClr val="C00000"/>
                </a:solidFill>
                <a:latin typeface="等线" panose="02010600030101010101" pitchFamily="2" charset="-122"/>
                <a:ea typeface="等线" panose="02010600030101010101" pitchFamily="2" charset="-122"/>
              </a:rPr>
              <a:t>（一）火灾通讯联络</a:t>
            </a:r>
          </a:p>
          <a:p>
            <a:pPr>
              <a:lnSpc>
                <a:spcPct val="150000"/>
              </a:lnSpc>
            </a:pPr>
            <a:r>
              <a:rPr lang="en-US" altLang="zh-CN" sz="1200">
                <a:solidFill>
                  <a:schemeClr val="tx1">
                    <a:lumMod val="85000"/>
                    <a:lumOff val="15000"/>
                  </a:schemeClr>
                </a:solidFill>
                <a:latin typeface="等线" panose="02010600030101010101" pitchFamily="2" charset="-122"/>
                <a:ea typeface="等线" panose="02010600030101010101" pitchFamily="2" charset="-122"/>
              </a:rPr>
              <a:t>1</a:t>
            </a:r>
            <a:r>
              <a:rPr lang="zh-CN" altLang="en-US" sz="1200">
                <a:solidFill>
                  <a:schemeClr val="tx1">
                    <a:lumMod val="85000"/>
                    <a:lumOff val="15000"/>
                  </a:schemeClr>
                </a:solidFill>
                <a:latin typeface="等线" panose="02010600030101010101" pitchFamily="2" charset="-122"/>
                <a:ea typeface="等线" panose="02010600030101010101" pitchFamily="2" charset="-122"/>
              </a:rPr>
              <a:t>、火灾发生后，发生火灾的部门及个人在采取相应自救措施的同时，必须立即向灭火应急疏散指挥部报告，详细说明起火时间、地点、火势情况、发展趋势及已经采取的扑救措施。</a:t>
            </a:r>
            <a:endParaRPr lang="en-US" altLang="zh-CN" sz="1200">
              <a:solidFill>
                <a:schemeClr val="tx1">
                  <a:lumMod val="85000"/>
                  <a:lumOff val="15000"/>
                </a:schemeClr>
              </a:solidFill>
              <a:latin typeface="等线" panose="02010600030101010101" pitchFamily="2" charset="-122"/>
              <a:ea typeface="等线" panose="02010600030101010101" pitchFamily="2" charset="-122"/>
            </a:endParaRPr>
          </a:p>
          <a:p>
            <a:pPr>
              <a:lnSpc>
                <a:spcPct val="150000"/>
              </a:lnSpc>
            </a:pPr>
            <a:r>
              <a:rPr lang="en-US" altLang="zh-CN" sz="1200">
                <a:solidFill>
                  <a:schemeClr val="tx1">
                    <a:lumMod val="85000"/>
                    <a:lumOff val="15000"/>
                  </a:schemeClr>
                </a:solidFill>
                <a:latin typeface="等线" panose="02010600030101010101" pitchFamily="2" charset="-122"/>
                <a:ea typeface="等线" panose="02010600030101010101" pitchFamily="2" charset="-122"/>
              </a:rPr>
              <a:t>2</a:t>
            </a:r>
            <a:r>
              <a:rPr lang="zh-CN" altLang="en-US" sz="1200">
                <a:solidFill>
                  <a:schemeClr val="tx1">
                    <a:lumMod val="85000"/>
                    <a:lumOff val="15000"/>
                  </a:schemeClr>
                </a:solidFill>
                <a:latin typeface="等线" panose="02010600030101010101" pitchFamily="2" charset="-122"/>
                <a:ea typeface="等线" panose="02010600030101010101" pitchFamily="2" charset="-122"/>
              </a:rPr>
              <a:t>、通讯联络组立即到场，到场后及时向指挥部反馈火场信息，报</a:t>
            </a:r>
            <a:r>
              <a:rPr lang="en-US" altLang="zh-CN" sz="1200">
                <a:solidFill>
                  <a:schemeClr val="tx1">
                    <a:lumMod val="85000"/>
                    <a:lumOff val="15000"/>
                  </a:schemeClr>
                </a:solidFill>
                <a:latin typeface="等线" panose="02010600030101010101" pitchFamily="2" charset="-122"/>
                <a:ea typeface="等线" panose="02010600030101010101" pitchFamily="2" charset="-122"/>
              </a:rPr>
              <a:t>119</a:t>
            </a:r>
            <a:r>
              <a:rPr lang="zh-CN" altLang="en-US" sz="1200">
                <a:solidFill>
                  <a:schemeClr val="tx1">
                    <a:lumMod val="85000"/>
                    <a:lumOff val="15000"/>
                  </a:schemeClr>
                </a:solidFill>
                <a:latin typeface="等线" panose="02010600030101010101" pitchFamily="2" charset="-122"/>
                <a:ea typeface="等线" panose="02010600030101010101" pitchFamily="2" charset="-122"/>
              </a:rPr>
              <a:t>火警并向区应急中心报告，临时组织在场人员进行必要的初期火灾的扑救和救援工作。</a:t>
            </a:r>
          </a:p>
          <a:p>
            <a:pPr>
              <a:lnSpc>
                <a:spcPct val="150000"/>
              </a:lnSpc>
            </a:pPr>
            <a:r>
              <a:rPr lang="en-US" altLang="zh-CN" sz="1200">
                <a:solidFill>
                  <a:schemeClr val="tx1">
                    <a:lumMod val="85000"/>
                    <a:lumOff val="15000"/>
                  </a:schemeClr>
                </a:solidFill>
                <a:latin typeface="等线" panose="02010600030101010101" pitchFamily="2" charset="-122"/>
                <a:ea typeface="等线" panose="02010600030101010101" pitchFamily="2" charset="-122"/>
              </a:rPr>
              <a:t>3</a:t>
            </a:r>
            <a:r>
              <a:rPr lang="zh-CN" altLang="en-US" sz="1200">
                <a:solidFill>
                  <a:schemeClr val="tx1">
                    <a:lumMod val="85000"/>
                    <a:lumOff val="15000"/>
                  </a:schemeClr>
                </a:solidFill>
                <a:latin typeface="等线" panose="02010600030101010101" pitchFamily="2" charset="-122"/>
                <a:ea typeface="等线" panose="02010600030101010101" pitchFamily="2" charset="-122"/>
              </a:rPr>
              <a:t>、按照指挥部的指令，通讯联络组成员接通知后立即分头通知各组人员按分工迅速进行灭火、疏散、救援，如果已向</a:t>
            </a:r>
            <a:r>
              <a:rPr lang="en-US" altLang="zh-CN" sz="1200">
                <a:solidFill>
                  <a:schemeClr val="tx1">
                    <a:lumMod val="85000"/>
                    <a:lumOff val="15000"/>
                  </a:schemeClr>
                </a:solidFill>
                <a:latin typeface="等线" panose="02010600030101010101" pitchFamily="2" charset="-122"/>
                <a:ea typeface="等线" panose="02010600030101010101" pitchFamily="2" charset="-122"/>
              </a:rPr>
              <a:t>119</a:t>
            </a:r>
            <a:r>
              <a:rPr lang="zh-CN" altLang="en-US" sz="1200">
                <a:solidFill>
                  <a:schemeClr val="tx1">
                    <a:lumMod val="85000"/>
                    <a:lumOff val="15000"/>
                  </a:schemeClr>
                </a:solidFill>
                <a:latin typeface="等线" panose="02010600030101010101" pitchFamily="2" charset="-122"/>
                <a:ea typeface="等线" panose="02010600030101010101" pitchFamily="2" charset="-122"/>
              </a:rPr>
              <a:t>火警中心报警，应及时安排人员在大门口或路口等候引导消防车辆。</a:t>
            </a:r>
          </a:p>
          <a:p>
            <a:pPr>
              <a:lnSpc>
                <a:spcPct val="150000"/>
              </a:lnSpc>
            </a:pPr>
            <a:r>
              <a:rPr lang="en-US" altLang="zh-CN" sz="1200">
                <a:solidFill>
                  <a:schemeClr val="tx1">
                    <a:lumMod val="85000"/>
                    <a:lumOff val="15000"/>
                  </a:schemeClr>
                </a:solidFill>
                <a:latin typeface="等线" panose="02010600030101010101" pitchFamily="2" charset="-122"/>
                <a:ea typeface="等线" panose="02010600030101010101" pitchFamily="2" charset="-122"/>
              </a:rPr>
              <a:t>4</a:t>
            </a:r>
            <a:r>
              <a:rPr lang="zh-CN" altLang="en-US" sz="1200">
                <a:solidFill>
                  <a:schemeClr val="tx1">
                    <a:lumMod val="85000"/>
                    <a:lumOff val="15000"/>
                  </a:schemeClr>
                </a:solidFill>
                <a:latin typeface="等线" panose="02010600030101010101" pitchFamily="2" charset="-122"/>
                <a:ea typeface="等线" panose="02010600030101010101" pitchFamily="2" charset="-122"/>
              </a:rPr>
              <a:t>、总指挥到达现场后，汇总火场各方面的情况，按照预案规定的职责任务，指挥各行动组进行灭火、疏散和救援工作。</a:t>
            </a:r>
          </a:p>
          <a:p>
            <a:pPr>
              <a:lnSpc>
                <a:spcPct val="150000"/>
              </a:lnSpc>
            </a:pPr>
            <a:endParaRPr lang="zh-CN" altLang="en-US" sz="1200">
              <a:solidFill>
                <a:schemeClr val="tx1">
                  <a:lumMod val="85000"/>
                  <a:lumOff val="15000"/>
                </a:schemeClr>
              </a:solidFill>
              <a:latin typeface="等线" panose="02010600030101010101" pitchFamily="2" charset="-122"/>
              <a:ea typeface="等线" panose="02010600030101010101" pitchFamily="2" charset="-122"/>
            </a:endParaRPr>
          </a:p>
          <a:p>
            <a:pPr>
              <a:lnSpc>
                <a:spcPct val="150000"/>
              </a:lnSpc>
            </a:pPr>
            <a:endParaRPr lang="zh-CN" altLang="en-US" sz="1200">
              <a:solidFill>
                <a:schemeClr val="tx1">
                  <a:lumMod val="85000"/>
                  <a:lumOff val="15000"/>
                </a:schemeClr>
              </a:solidFill>
              <a:latin typeface="等线" panose="02010600030101010101" pitchFamily="2" charset="-122"/>
              <a:ea typeface="等线" panose="02010600030101010101" pitchFamily="2" charset="-122"/>
            </a:endParaRPr>
          </a:p>
        </p:txBody>
      </p:sp>
      <p:sp>
        <p:nvSpPr>
          <p:cNvPr id="6" name="0"/>
          <p:cNvSpPr/>
          <p:nvPr>
            <p:custDataLst>
              <p:tags r:id="rId2"/>
            </p:custDataLst>
          </p:nvPr>
        </p:nvSpPr>
        <p:spPr>
          <a:xfrm>
            <a:off x="726895" y="1732852"/>
            <a:ext cx="3870563" cy="748162"/>
          </a:xfrm>
          <a:prstGeom prst="roundRect">
            <a:avLst>
              <a:gd name="adj" fmla="val 0"/>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zh-CN" altLang="en-US" sz="2400" b="1">
                <a:solidFill>
                  <a:schemeClr val="bg1"/>
                </a:solidFill>
                <a:latin typeface="等线" panose="02010600030101010101" pitchFamily="2" charset="-122"/>
                <a:ea typeface="等线" panose="02010600030101010101" pitchFamily="2" charset="-122"/>
              </a:rPr>
              <a:t>一、处理火灾的工作程序</a:t>
            </a:r>
          </a:p>
        </p:txBody>
      </p:sp>
      <p:sp>
        <p:nvSpPr>
          <p:cNvPr id="7" name="0"/>
          <p:cNvSpPr/>
          <p:nvPr>
            <p:custDataLst>
              <p:tags r:id="rId3"/>
            </p:custDataLst>
          </p:nvPr>
        </p:nvSpPr>
        <p:spPr>
          <a:xfrm>
            <a:off x="368469" y="390518"/>
            <a:ext cx="2293708" cy="584775"/>
          </a:xfrm>
          <a:prstGeom prst="rect">
            <a:avLst/>
          </a:prstGeom>
          <a:noFill/>
        </p:spPr>
        <p:txBody>
          <a:bodyPr wrap="square">
            <a:spAutoFit/>
          </a:bodyPr>
          <a:lstStyle/>
          <a:p>
            <a:pPr algn="dist"/>
            <a:r>
              <a:rPr lang="zh-CN" altLang="en-US" sz="3200" b="1">
                <a:gradFill flip="none" rotWithShape="1">
                  <a:gsLst>
                    <a:gs pos="0">
                      <a:srgbClr val="BA1219"/>
                    </a:gs>
                    <a:gs pos="98000">
                      <a:srgbClr val="C80900"/>
                    </a:gs>
                  </a:gsLst>
                  <a:lin ang="16200000" scaled="1"/>
                </a:gradFill>
                <a:latin typeface="+mn-ea"/>
              </a:rPr>
              <a:t>应急预案</a:t>
            </a:r>
          </a:p>
        </p:txBody>
      </p:sp>
      <p:cxnSp>
        <p:nvCxnSpPr>
          <p:cNvPr id="8" name="直接连接符 7"/>
          <p:cNvCxnSpPr>
            <a:stCxn id="7" idx="3"/>
          </p:cNvCxnSpPr>
          <p:nvPr/>
        </p:nvCxnSpPr>
        <p:spPr>
          <a:xfrm>
            <a:off x="2662177" y="682906"/>
            <a:ext cx="9132427"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9" name="0"/>
          <p:cNvSpPr/>
          <p:nvPr>
            <p:custDataLst>
              <p:tags r:id="rId4"/>
            </p:custDataLst>
          </p:nvPr>
        </p:nvSpPr>
        <p:spPr>
          <a:xfrm>
            <a:off x="6583858" y="2361949"/>
            <a:ext cx="4927127" cy="3552662"/>
          </a:xfrm>
          <a:prstGeom prst="roundRect">
            <a:avLst>
              <a:gd name="adj" fmla="val 0"/>
            </a:avLst>
          </a:prstGeom>
          <a:noFill/>
          <a:ln>
            <a:solidFill>
              <a:srgbClr val="C8090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nSpc>
                <a:spcPct val="150000"/>
              </a:lnSpc>
            </a:pPr>
            <a:r>
              <a:rPr lang="en-US" altLang="zh-CN" sz="1200">
                <a:solidFill>
                  <a:schemeClr val="tx1">
                    <a:lumMod val="85000"/>
                    <a:lumOff val="15000"/>
                  </a:schemeClr>
                </a:solidFill>
                <a:latin typeface="等线" panose="02010600030101010101" pitchFamily="2" charset="-122"/>
                <a:ea typeface="等线" panose="02010600030101010101" pitchFamily="2" charset="-122"/>
              </a:rPr>
              <a:t>1</a:t>
            </a:r>
            <a:r>
              <a:rPr lang="zh-CN" altLang="en-US" sz="1200">
                <a:solidFill>
                  <a:schemeClr val="tx1">
                    <a:lumMod val="85000"/>
                    <a:lumOff val="15000"/>
                  </a:schemeClr>
                </a:solidFill>
                <a:latin typeface="等线" panose="02010600030101010101" pitchFamily="2" charset="-122"/>
                <a:ea typeface="等线" panose="02010600030101010101" pitchFamily="2" charset="-122"/>
              </a:rPr>
              <a:t>、疏散引导组成员接到火灾通知后，应立即到位，根据火场情况，迅速引导被困人员按照相对安全、用时少的疏散路线撤出</a:t>
            </a:r>
            <a:endParaRPr lang="en-US" altLang="zh-CN" sz="1200">
              <a:solidFill>
                <a:schemeClr val="tx1">
                  <a:lumMod val="85000"/>
                  <a:lumOff val="15000"/>
                </a:schemeClr>
              </a:solidFill>
              <a:latin typeface="等线" panose="02010600030101010101" pitchFamily="2" charset="-122"/>
              <a:ea typeface="等线" panose="02010600030101010101" pitchFamily="2" charset="-122"/>
            </a:endParaRPr>
          </a:p>
          <a:p>
            <a:pPr>
              <a:lnSpc>
                <a:spcPct val="150000"/>
              </a:lnSpc>
            </a:pPr>
            <a:r>
              <a:rPr lang="en-US" altLang="zh-CN" sz="1200">
                <a:solidFill>
                  <a:schemeClr val="tx1">
                    <a:lumMod val="85000"/>
                    <a:lumOff val="15000"/>
                  </a:schemeClr>
                </a:solidFill>
                <a:latin typeface="等线" panose="02010600030101010101" pitchFamily="2" charset="-122"/>
                <a:ea typeface="等线" panose="02010600030101010101" pitchFamily="2" charset="-122"/>
              </a:rPr>
              <a:t>2</a:t>
            </a:r>
            <a:r>
              <a:rPr lang="zh-CN" altLang="en-US" sz="1200">
                <a:solidFill>
                  <a:schemeClr val="tx1">
                    <a:lumMod val="85000"/>
                    <a:lumOff val="15000"/>
                  </a:schemeClr>
                </a:solidFill>
                <a:latin typeface="等线" panose="02010600030101010101" pitchFamily="2" charset="-122"/>
                <a:ea typeface="等线" panose="02010600030101010101" pitchFamily="2" charset="-122"/>
              </a:rPr>
              <a:t>、如果疏散通道被火封住，可采取必要的其它措施实施疏散，如绳、梯，若不具备上述条件时，应及时组织被困人员转移到相对安全的部位，等待公安消防部门的救援。</a:t>
            </a:r>
          </a:p>
          <a:p>
            <a:pPr>
              <a:lnSpc>
                <a:spcPct val="150000"/>
              </a:lnSpc>
            </a:pPr>
            <a:r>
              <a:rPr lang="en-US" altLang="zh-CN" sz="1200">
                <a:solidFill>
                  <a:schemeClr val="tx1">
                    <a:lumMod val="85000"/>
                    <a:lumOff val="15000"/>
                  </a:schemeClr>
                </a:solidFill>
                <a:latin typeface="等线" panose="02010600030101010101" pitchFamily="2" charset="-122"/>
                <a:ea typeface="等线" panose="02010600030101010101" pitchFamily="2" charset="-122"/>
              </a:rPr>
              <a:t>3</a:t>
            </a:r>
            <a:r>
              <a:rPr lang="zh-CN" altLang="en-US" sz="1200">
                <a:solidFill>
                  <a:schemeClr val="tx1">
                    <a:lumMod val="85000"/>
                    <a:lumOff val="15000"/>
                  </a:schemeClr>
                </a:solidFill>
                <a:latin typeface="等线" panose="02010600030101010101" pitchFamily="2" charset="-122"/>
                <a:ea typeface="等线" panose="02010600030101010101" pitchFamily="2" charset="-122"/>
              </a:rPr>
              <a:t>、被困人员安全疏散后，若火场存在重要资料或贵重物资等，在安全条件允许的情况下，应组织人员尽快将其撤出，撤出后的物资应放置在不影响扑救工作的安全地带，并安排人员看守，防止发生意外。</a:t>
            </a:r>
          </a:p>
          <a:p>
            <a:pPr>
              <a:lnSpc>
                <a:spcPct val="150000"/>
              </a:lnSpc>
            </a:pPr>
            <a:r>
              <a:rPr lang="en-US" altLang="zh-CN" sz="1200">
                <a:solidFill>
                  <a:schemeClr val="tx1">
                    <a:lumMod val="85000"/>
                    <a:lumOff val="15000"/>
                  </a:schemeClr>
                </a:solidFill>
                <a:latin typeface="等线" panose="02010600030101010101" pitchFamily="2" charset="-122"/>
                <a:ea typeface="等线" panose="02010600030101010101" pitchFamily="2" charset="-122"/>
              </a:rPr>
              <a:t>4</a:t>
            </a:r>
            <a:r>
              <a:rPr lang="zh-CN" altLang="en-US" sz="1200">
                <a:solidFill>
                  <a:schemeClr val="tx1">
                    <a:lumMod val="85000"/>
                    <a:lumOff val="15000"/>
                  </a:schemeClr>
                </a:solidFill>
                <a:latin typeface="等线" panose="02010600030101010101" pitchFamily="2" charset="-122"/>
                <a:ea typeface="等线" panose="02010600030101010101" pitchFamily="2" charset="-122"/>
              </a:rPr>
              <a:t>、疏散引导组成员进入火场前，应做好必要的防火准备，保证自身安全。</a:t>
            </a:r>
          </a:p>
        </p:txBody>
      </p:sp>
      <p:sp>
        <p:nvSpPr>
          <p:cNvPr id="10" name="0"/>
          <p:cNvSpPr/>
          <p:nvPr>
            <p:custDataLst>
              <p:tags r:id="rId5"/>
            </p:custDataLst>
          </p:nvPr>
        </p:nvSpPr>
        <p:spPr>
          <a:xfrm>
            <a:off x="6583858" y="1732852"/>
            <a:ext cx="3870563" cy="748162"/>
          </a:xfrm>
          <a:prstGeom prst="roundRect">
            <a:avLst>
              <a:gd name="adj" fmla="val 0"/>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zh-CN" altLang="en-US" sz="2400" b="1">
                <a:solidFill>
                  <a:schemeClr val="bg1"/>
                </a:solidFill>
                <a:latin typeface="等线" panose="02010600030101010101" pitchFamily="2" charset="-122"/>
                <a:ea typeface="等线" panose="02010600030101010101" pitchFamily="2" charset="-122"/>
              </a:rPr>
              <a:t>（二）应急疏散的组织</a:t>
            </a: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2" presetClass="entr" presetSubtype="8"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p:tgtEl>
                                          <p:spTgt spid="5"/>
                                        </p:tgtEl>
                                        <p:attrNameLst>
                                          <p:attrName>ppt_x</p:attrName>
                                        </p:attrNameLst>
                                      </p:cBhvr>
                                      <p:tavLst>
                                        <p:tav tm="0">
                                          <p:val>
                                            <p:strVal val="#ppt_x-#ppt_w*1.125000"/>
                                          </p:val>
                                        </p:tav>
                                        <p:tav tm="100000">
                                          <p:val>
                                            <p:strVal val="#ppt_x"/>
                                          </p:val>
                                        </p:tav>
                                      </p:tavLst>
                                    </p:anim>
                                    <p:animEffect transition="in" filter="wipe(right)">
                                      <p:cBhvr>
                                        <p:cTn id="8" dur="500"/>
                                        <p:tgtEl>
                                          <p:spTgt spid="5"/>
                                        </p:tgtEl>
                                      </p:cBhvr>
                                    </p:animEffect>
                                  </p:childTnLst>
                                </p:cTn>
                              </p:par>
                            </p:childTnLst>
                          </p:cTn>
                        </p:par>
                        <p:par>
                          <p:cTn id="9" fill="hold" nodeType="afterGroup">
                            <p:stCondLst>
                              <p:cond delay="500"/>
                            </p:stCondLst>
                            <p:childTnLst>
                              <p:par>
                                <p:cTn id="10" presetID="12" presetClass="entr" presetSubtype="8" fill="hold" grpId="0" nodeType="after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p:tgtEl>
                                          <p:spTgt spid="6"/>
                                        </p:tgtEl>
                                        <p:attrNameLst>
                                          <p:attrName>ppt_x</p:attrName>
                                        </p:attrNameLst>
                                      </p:cBhvr>
                                      <p:tavLst>
                                        <p:tav tm="0">
                                          <p:val>
                                            <p:strVal val="#ppt_x-#ppt_w*1.125000"/>
                                          </p:val>
                                        </p:tav>
                                        <p:tav tm="100000">
                                          <p:val>
                                            <p:strVal val="#ppt_x"/>
                                          </p:val>
                                        </p:tav>
                                      </p:tavLst>
                                    </p:anim>
                                    <p:animEffect transition="in" filter="wipe(right)">
                                      <p:cBhvr>
                                        <p:cTn id="13" dur="500"/>
                                        <p:tgtEl>
                                          <p:spTgt spid="6"/>
                                        </p:tgtEl>
                                      </p:cBhvr>
                                    </p:animEffect>
                                  </p:childTnLst>
                                </p:cTn>
                              </p:par>
                            </p:childTnLst>
                          </p:cTn>
                        </p:par>
                        <p:par>
                          <p:cTn id="14" fill="hold" nodeType="afterGroup">
                            <p:stCondLst>
                              <p:cond delay="1000"/>
                            </p:stCondLst>
                            <p:childTnLst>
                              <p:par>
                                <p:cTn id="15" presetID="12" presetClass="entr" presetSubtype="8"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anim calcmode="lin" valueType="num">
                                      <p:cBhvr additive="base">
                                        <p:cTn id="17" dur="500"/>
                                        <p:tgtEl>
                                          <p:spTgt spid="9"/>
                                        </p:tgtEl>
                                        <p:attrNameLst>
                                          <p:attrName>ppt_x</p:attrName>
                                        </p:attrNameLst>
                                      </p:cBhvr>
                                      <p:tavLst>
                                        <p:tav tm="0">
                                          <p:val>
                                            <p:strVal val="#ppt_x-#ppt_w*1.125000"/>
                                          </p:val>
                                        </p:tav>
                                        <p:tav tm="100000">
                                          <p:val>
                                            <p:strVal val="#ppt_x"/>
                                          </p:val>
                                        </p:tav>
                                      </p:tavLst>
                                    </p:anim>
                                    <p:animEffect transition="in" filter="wipe(right)">
                                      <p:cBhvr>
                                        <p:cTn id="18" dur="500"/>
                                        <p:tgtEl>
                                          <p:spTgt spid="9"/>
                                        </p:tgtEl>
                                      </p:cBhvr>
                                    </p:animEffect>
                                  </p:childTnLst>
                                </p:cTn>
                              </p:par>
                            </p:childTnLst>
                          </p:cTn>
                        </p:par>
                        <p:par>
                          <p:cTn id="19" fill="hold" nodeType="afterGroup">
                            <p:stCondLst>
                              <p:cond delay="1500"/>
                            </p:stCondLst>
                            <p:childTnLst>
                              <p:par>
                                <p:cTn id="20" presetID="12" presetClass="entr" presetSubtype="8" fill="hold" grpId="0" nodeType="afterEffect">
                                  <p:stCondLst>
                                    <p:cond delay="0"/>
                                  </p:stCondLst>
                                  <p:childTnLst>
                                    <p:set>
                                      <p:cBhvr>
                                        <p:cTn id="21" dur="1" fill="hold">
                                          <p:stCondLst>
                                            <p:cond delay="0"/>
                                          </p:stCondLst>
                                        </p:cTn>
                                        <p:tgtEl>
                                          <p:spTgt spid="10"/>
                                        </p:tgtEl>
                                        <p:attrNameLst>
                                          <p:attrName>style.visibility</p:attrName>
                                        </p:attrNameLst>
                                      </p:cBhvr>
                                      <p:to>
                                        <p:strVal val="visible"/>
                                      </p:to>
                                    </p:set>
                                    <p:anim calcmode="lin" valueType="num">
                                      <p:cBhvr additive="base">
                                        <p:cTn id="22" dur="500"/>
                                        <p:tgtEl>
                                          <p:spTgt spid="10"/>
                                        </p:tgtEl>
                                        <p:attrNameLst>
                                          <p:attrName>ppt_x</p:attrName>
                                        </p:attrNameLst>
                                      </p:cBhvr>
                                      <p:tavLst>
                                        <p:tav tm="0">
                                          <p:val>
                                            <p:strVal val="#ppt_x-#ppt_w*1.125000"/>
                                          </p:val>
                                        </p:tav>
                                        <p:tav tm="100000">
                                          <p:val>
                                            <p:strVal val="#ppt_x"/>
                                          </p:val>
                                        </p:tav>
                                      </p:tavLst>
                                    </p:anim>
                                    <p:animEffect transition="in" filter="wipe(right)">
                                      <p:cBhvr>
                                        <p:cTn id="23"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9" grpId="0" animBg="1"/>
      <p:bldP spid="10"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0"/>
          <p:cNvSpPr/>
          <p:nvPr>
            <p:custDataLst>
              <p:tags r:id="rId1"/>
            </p:custDataLst>
          </p:nvPr>
        </p:nvSpPr>
        <p:spPr>
          <a:xfrm>
            <a:off x="524549" y="2151255"/>
            <a:ext cx="4857679" cy="3184587"/>
          </a:xfrm>
          <a:prstGeom prst="roundRect">
            <a:avLst>
              <a:gd name="adj" fmla="val 0"/>
            </a:avLst>
          </a:prstGeom>
          <a:noFill/>
          <a:ln>
            <a:solidFill>
              <a:srgbClr val="C809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nSpc>
                <a:spcPct val="150000"/>
              </a:lnSpc>
            </a:pPr>
            <a:r>
              <a:rPr lang="en-US" altLang="zh-CN" sz="1200">
                <a:solidFill>
                  <a:schemeClr val="tx1">
                    <a:lumMod val="85000"/>
                    <a:lumOff val="15000"/>
                  </a:schemeClr>
                </a:solidFill>
                <a:latin typeface="等线" panose="02010600030101010101" pitchFamily="2" charset="-122"/>
                <a:ea typeface="等线" panose="02010600030101010101" pitchFamily="2" charset="-122"/>
              </a:rPr>
              <a:t>1</a:t>
            </a:r>
            <a:r>
              <a:rPr lang="zh-CN" altLang="en-US" sz="1200">
                <a:solidFill>
                  <a:schemeClr val="tx1">
                    <a:lumMod val="85000"/>
                    <a:lumOff val="15000"/>
                  </a:schemeClr>
                </a:solidFill>
                <a:latin typeface="等线" panose="02010600030101010101" pitchFamily="2" charset="-122"/>
                <a:ea typeface="等线" panose="02010600030101010101" pitchFamily="2" charset="-122"/>
              </a:rPr>
              <a:t>、灭火组成员赶到起火地点后，应立即了解着火物质等，调集附近所有消防器材，按照总指挥的指令迅速进入火场实施扑救。</a:t>
            </a:r>
          </a:p>
          <a:p>
            <a:pPr>
              <a:lnSpc>
                <a:spcPct val="150000"/>
              </a:lnSpc>
            </a:pPr>
            <a:r>
              <a:rPr lang="en-US" altLang="zh-CN" sz="1200">
                <a:solidFill>
                  <a:schemeClr val="tx1">
                    <a:lumMod val="85000"/>
                    <a:lumOff val="15000"/>
                  </a:schemeClr>
                </a:solidFill>
                <a:latin typeface="等线" panose="02010600030101010101" pitchFamily="2" charset="-122"/>
                <a:ea typeface="等线" panose="02010600030101010101" pitchFamily="2" charset="-122"/>
              </a:rPr>
              <a:t>2</a:t>
            </a:r>
            <a:r>
              <a:rPr lang="zh-CN" altLang="en-US" sz="1200">
                <a:solidFill>
                  <a:schemeClr val="tx1">
                    <a:lumMod val="85000"/>
                    <a:lumOff val="15000"/>
                  </a:schemeClr>
                </a:solidFill>
                <a:latin typeface="等线" panose="02010600030101010101" pitchFamily="2" charset="-122"/>
                <a:ea typeface="等线" panose="02010600030101010101" pitchFamily="2" charset="-122"/>
              </a:rPr>
              <a:t>、灭火组进入火场后，若发现有人被火势围困，应按照“先救人、后救火”的原则先救出被困人员，并为疏散人员让开通道，以免影响疏散时间，造成人员伤亡。</a:t>
            </a:r>
            <a:endParaRPr lang="en-US" altLang="zh-CN" sz="1200">
              <a:solidFill>
                <a:schemeClr val="tx1">
                  <a:lumMod val="85000"/>
                  <a:lumOff val="15000"/>
                </a:schemeClr>
              </a:solidFill>
              <a:latin typeface="等线" panose="02010600030101010101" pitchFamily="2" charset="-122"/>
              <a:ea typeface="等线" panose="02010600030101010101" pitchFamily="2" charset="-122"/>
            </a:endParaRPr>
          </a:p>
          <a:p>
            <a:pPr>
              <a:lnSpc>
                <a:spcPct val="150000"/>
              </a:lnSpc>
            </a:pPr>
            <a:r>
              <a:rPr lang="en-US" altLang="zh-CN" sz="1200">
                <a:solidFill>
                  <a:schemeClr val="tx1">
                    <a:lumMod val="85000"/>
                    <a:lumOff val="15000"/>
                  </a:schemeClr>
                </a:solidFill>
                <a:latin typeface="等线" panose="02010600030101010101" pitchFamily="2" charset="-122"/>
                <a:ea typeface="等线" panose="02010600030101010101" pitchFamily="2" charset="-122"/>
              </a:rPr>
              <a:t>3</a:t>
            </a:r>
            <a:r>
              <a:rPr lang="zh-CN" altLang="en-US" sz="1200">
                <a:solidFill>
                  <a:schemeClr val="tx1">
                    <a:lumMod val="85000"/>
                    <a:lumOff val="15000"/>
                  </a:schemeClr>
                </a:solidFill>
                <a:latin typeface="等线" panose="02010600030101010101" pitchFamily="2" charset="-122"/>
                <a:ea typeface="等线" panose="02010600030101010101" pitchFamily="2" charset="-122"/>
              </a:rPr>
              <a:t>、若为电器设备火灾，一定要先切断电源，再进行扑救，尤其不能用水直接灭火，以防发生人员触电。</a:t>
            </a:r>
          </a:p>
          <a:p>
            <a:pPr>
              <a:lnSpc>
                <a:spcPct val="150000"/>
              </a:lnSpc>
            </a:pPr>
            <a:r>
              <a:rPr lang="en-US" altLang="zh-CN" sz="1200">
                <a:solidFill>
                  <a:schemeClr val="tx1">
                    <a:lumMod val="85000"/>
                    <a:lumOff val="15000"/>
                  </a:schemeClr>
                </a:solidFill>
                <a:latin typeface="等线" panose="02010600030101010101" pitchFamily="2" charset="-122"/>
                <a:ea typeface="等线" panose="02010600030101010101" pitchFamily="2" charset="-122"/>
              </a:rPr>
              <a:t>4</a:t>
            </a:r>
            <a:r>
              <a:rPr lang="zh-CN" altLang="en-US" sz="1200">
                <a:solidFill>
                  <a:schemeClr val="tx1">
                    <a:lumMod val="85000"/>
                    <a:lumOff val="15000"/>
                  </a:schemeClr>
                </a:solidFill>
                <a:latin typeface="等线" panose="02010600030101010101" pitchFamily="2" charset="-122"/>
                <a:ea typeface="等线" panose="02010600030101010101" pitchFamily="2" charset="-122"/>
              </a:rPr>
              <a:t>、如果发现或赶到火灾现场时，火灾已发展为全面燃烧时，应开启附近所有消防栓，迅速向火场铺设消防水带，启动消防供水系统，控制火势发展，待公安消防队到达后，协助进行灭火工作。</a:t>
            </a:r>
          </a:p>
        </p:txBody>
      </p:sp>
      <p:sp>
        <p:nvSpPr>
          <p:cNvPr id="6" name="0"/>
          <p:cNvSpPr/>
          <p:nvPr>
            <p:custDataLst>
              <p:tags r:id="rId2"/>
            </p:custDataLst>
          </p:nvPr>
        </p:nvSpPr>
        <p:spPr>
          <a:xfrm>
            <a:off x="524549" y="1522158"/>
            <a:ext cx="3870563" cy="748162"/>
          </a:xfrm>
          <a:prstGeom prst="roundRect">
            <a:avLst>
              <a:gd name="adj" fmla="val 0"/>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zh-CN" altLang="en-US" sz="2400" b="1">
                <a:solidFill>
                  <a:schemeClr val="bg1"/>
                </a:solidFill>
                <a:latin typeface="等线" panose="02010600030101010101" pitchFamily="2" charset="-122"/>
                <a:ea typeface="等线" panose="02010600030101010101" pitchFamily="2" charset="-122"/>
              </a:rPr>
              <a:t>（三）扑救初起火灾</a:t>
            </a:r>
          </a:p>
        </p:txBody>
      </p:sp>
      <p:sp>
        <p:nvSpPr>
          <p:cNvPr id="7" name="0"/>
          <p:cNvSpPr/>
          <p:nvPr>
            <p:custDataLst>
              <p:tags r:id="rId3"/>
            </p:custDataLst>
          </p:nvPr>
        </p:nvSpPr>
        <p:spPr>
          <a:xfrm>
            <a:off x="5652134" y="1474825"/>
            <a:ext cx="3870563" cy="748162"/>
          </a:xfrm>
          <a:prstGeom prst="roundRect">
            <a:avLst>
              <a:gd name="adj" fmla="val 0"/>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altLang="zh-CN" sz="2400" b="1">
                <a:solidFill>
                  <a:schemeClr val="bg1"/>
                </a:solidFill>
                <a:latin typeface="等线" panose="02010600030101010101" pitchFamily="2" charset="-122"/>
                <a:ea typeface="等线" panose="02010600030101010101" pitchFamily="2" charset="-122"/>
              </a:rPr>
              <a:t>1</a:t>
            </a:r>
            <a:r>
              <a:rPr lang="zh-CN" altLang="en-US" sz="2400" b="1">
                <a:solidFill>
                  <a:schemeClr val="bg1"/>
                </a:solidFill>
                <a:latin typeface="等线" panose="02010600030101010101" pitchFamily="2" charset="-122"/>
                <a:ea typeface="等线" panose="02010600030101010101" pitchFamily="2" charset="-122"/>
              </a:rPr>
              <a:t>、疏散逃生注意事项</a:t>
            </a:r>
          </a:p>
        </p:txBody>
      </p:sp>
      <p:sp>
        <p:nvSpPr>
          <p:cNvPr id="8" name="0"/>
          <p:cNvSpPr/>
          <p:nvPr>
            <p:custDataLst>
              <p:tags r:id="rId4"/>
            </p:custDataLst>
          </p:nvPr>
        </p:nvSpPr>
        <p:spPr>
          <a:xfrm>
            <a:off x="5652134" y="2224669"/>
            <a:ext cx="5667907" cy="3111173"/>
          </a:xfrm>
          <a:prstGeom prst="rect">
            <a:avLst/>
          </a:prstGeom>
          <a:ln>
            <a:solidFill>
              <a:srgbClr val="C00000"/>
            </a:solidFill>
            <a:prstDash val="solid"/>
          </a:ln>
        </p:spPr>
        <p:txBody>
          <a:bodyPr wrap="square">
            <a:spAutoFit/>
          </a:bodyPr>
          <a:lstStyle/>
          <a:p>
            <a:pPr>
              <a:lnSpc>
                <a:spcPct val="150000"/>
              </a:lnSpc>
            </a:pPr>
            <a:r>
              <a:rPr lang="zh-CN" altLang="en-US" sz="1200">
                <a:solidFill>
                  <a:schemeClr val="tx1">
                    <a:lumMod val="85000"/>
                    <a:lumOff val="15000"/>
                  </a:schemeClr>
                </a:solidFill>
                <a:latin typeface="等线" panose="02010600030101010101" pitchFamily="2" charset="-122"/>
                <a:ea typeface="等线" panose="02010600030101010101" pitchFamily="2" charset="-122"/>
              </a:rPr>
              <a:t>（一）熟悉企业办公区域环境，务必留心疏散通道、安全出口及楼梯方位，以便关键时刻能尽快逃离现场。</a:t>
            </a:r>
          </a:p>
          <a:p>
            <a:pPr>
              <a:lnSpc>
                <a:spcPct val="150000"/>
              </a:lnSpc>
            </a:pPr>
            <a:r>
              <a:rPr lang="zh-CN" altLang="en-US" sz="1200">
                <a:solidFill>
                  <a:schemeClr val="tx1">
                    <a:lumMod val="85000"/>
                    <a:lumOff val="15000"/>
                  </a:schemeClr>
                </a:solidFill>
                <a:latin typeface="等线" panose="02010600030101010101" pitchFamily="2" charset="-122"/>
                <a:ea typeface="等线" panose="02010600030101010101" pitchFamily="2" charset="-122"/>
              </a:rPr>
              <a:t>（二）面对浓烟烈火，首先要保持镇静，准确判断危险地点和逃生方向，迅速决定逃生的办法。</a:t>
            </a:r>
            <a:endParaRPr lang="en-US" altLang="zh-CN" sz="1200">
              <a:solidFill>
                <a:schemeClr val="tx1">
                  <a:lumMod val="85000"/>
                  <a:lumOff val="15000"/>
                </a:schemeClr>
              </a:solidFill>
              <a:latin typeface="等线" panose="02010600030101010101" pitchFamily="2" charset="-122"/>
              <a:ea typeface="等线" panose="02010600030101010101" pitchFamily="2" charset="-122"/>
            </a:endParaRPr>
          </a:p>
          <a:p>
            <a:pPr>
              <a:lnSpc>
                <a:spcPct val="150000"/>
              </a:lnSpc>
            </a:pPr>
            <a:r>
              <a:rPr lang="zh-CN" altLang="en-US" sz="1200">
                <a:solidFill>
                  <a:schemeClr val="tx1">
                    <a:lumMod val="85000"/>
                    <a:lumOff val="15000"/>
                  </a:schemeClr>
                </a:solidFill>
                <a:latin typeface="等线" panose="02010600030101010101" pitchFamily="2" charset="-122"/>
                <a:ea typeface="等线" panose="02010600030101010101" pitchFamily="2" charset="-122"/>
              </a:rPr>
              <a:t>（三）受到火势威胁</a:t>
            </a:r>
            <a:r>
              <a:rPr lang="en-US" altLang="zh-CN" sz="1200">
                <a:solidFill>
                  <a:schemeClr val="tx1">
                    <a:lumMod val="85000"/>
                    <a:lumOff val="15000"/>
                  </a:schemeClr>
                </a:solidFill>
                <a:latin typeface="等线" panose="02010600030101010101" pitchFamily="2" charset="-122"/>
                <a:ea typeface="等线" panose="02010600030101010101" pitchFamily="2" charset="-122"/>
              </a:rPr>
              <a:t>,</a:t>
            </a:r>
            <a:r>
              <a:rPr lang="zh-CN" altLang="en-US" sz="1200">
                <a:solidFill>
                  <a:schemeClr val="tx1">
                    <a:lumMod val="85000"/>
                    <a:lumOff val="15000"/>
                  </a:schemeClr>
                </a:solidFill>
                <a:latin typeface="等线" panose="02010600030101010101" pitchFamily="2" charset="-122"/>
                <a:ea typeface="等线" panose="02010600030101010101" pitchFamily="2" charset="-122"/>
              </a:rPr>
              <a:t>要当机立断，浇湿全身，身披湿棉被或厚衣物等冲出着火带。</a:t>
            </a:r>
          </a:p>
          <a:p>
            <a:pPr>
              <a:lnSpc>
                <a:spcPct val="150000"/>
              </a:lnSpc>
            </a:pPr>
            <a:r>
              <a:rPr lang="zh-CN" altLang="en-US" sz="1200">
                <a:solidFill>
                  <a:schemeClr val="tx1">
                    <a:lumMod val="85000"/>
                    <a:lumOff val="15000"/>
                  </a:schemeClr>
                </a:solidFill>
                <a:latin typeface="等线" panose="02010600030101010101" pitchFamily="2" charset="-122"/>
                <a:ea typeface="等线" panose="02010600030101010101" pitchFamily="2" charset="-122"/>
              </a:rPr>
              <a:t>（四）如果身上着火，不要惊跑或用手拍打，应赶紧设法脱掉衣服或就地打滚扑灭火苗。</a:t>
            </a:r>
            <a:endParaRPr lang="en-US" altLang="zh-CN" sz="1200">
              <a:solidFill>
                <a:schemeClr val="tx1">
                  <a:lumMod val="85000"/>
                  <a:lumOff val="15000"/>
                </a:schemeClr>
              </a:solidFill>
              <a:latin typeface="等线" panose="02010600030101010101" pitchFamily="2" charset="-122"/>
              <a:ea typeface="等线" panose="02010600030101010101" pitchFamily="2" charset="-122"/>
            </a:endParaRPr>
          </a:p>
          <a:p>
            <a:pPr>
              <a:lnSpc>
                <a:spcPct val="150000"/>
              </a:lnSpc>
            </a:pPr>
            <a:r>
              <a:rPr lang="zh-CN" altLang="en-US" sz="1200">
                <a:solidFill>
                  <a:schemeClr val="tx1">
                    <a:lumMod val="85000"/>
                    <a:lumOff val="15000"/>
                  </a:schemeClr>
                </a:solidFill>
                <a:latin typeface="等线" panose="02010600030101010101" pitchFamily="2" charset="-122"/>
                <a:ea typeface="等线" panose="02010600030101010101" pitchFamily="2" charset="-122"/>
              </a:rPr>
              <a:t>（五）逃生时要防止烟雾中毒，可采用毛巾、口罩蒙鼻，匍匐或弯腰撤离的办法。</a:t>
            </a:r>
            <a:endParaRPr lang="en-US" altLang="zh-CN" sz="1200">
              <a:solidFill>
                <a:schemeClr val="tx1">
                  <a:lumMod val="85000"/>
                  <a:lumOff val="15000"/>
                </a:schemeClr>
              </a:solidFill>
              <a:latin typeface="等线" panose="02010600030101010101" pitchFamily="2" charset="-122"/>
              <a:ea typeface="等线" panose="02010600030101010101" pitchFamily="2" charset="-122"/>
            </a:endParaRPr>
          </a:p>
          <a:p>
            <a:pPr>
              <a:lnSpc>
                <a:spcPct val="150000"/>
              </a:lnSpc>
            </a:pPr>
            <a:r>
              <a:rPr lang="zh-CN" altLang="en-US" sz="1200">
                <a:solidFill>
                  <a:schemeClr val="tx1">
                    <a:lumMod val="85000"/>
                    <a:lumOff val="15000"/>
                  </a:schemeClr>
                </a:solidFill>
                <a:latin typeface="等线" panose="02010600030101010101" pitchFamily="2" charset="-122"/>
                <a:ea typeface="等线" panose="02010600030101010101" pitchFamily="2" charset="-122"/>
              </a:rPr>
              <a:t>（六）火灾发生后，电梯供电系统随时会断电或因热作用电梯变形而使人被困其中，同时由于电梯井犹如贯通的烟囱直通各楼层，有毒的烟雾会直接威胁被困人员的生命。因此，逃生时应尽量走楼梯通道。</a:t>
            </a:r>
          </a:p>
        </p:txBody>
      </p:sp>
      <p:sp>
        <p:nvSpPr>
          <p:cNvPr id="9" name="0"/>
          <p:cNvSpPr/>
          <p:nvPr>
            <p:custDataLst>
              <p:tags r:id="rId5"/>
            </p:custDataLst>
          </p:nvPr>
        </p:nvSpPr>
        <p:spPr>
          <a:xfrm>
            <a:off x="368469" y="390518"/>
            <a:ext cx="2293708" cy="584775"/>
          </a:xfrm>
          <a:prstGeom prst="rect">
            <a:avLst/>
          </a:prstGeom>
          <a:noFill/>
        </p:spPr>
        <p:txBody>
          <a:bodyPr wrap="square">
            <a:spAutoFit/>
          </a:bodyPr>
          <a:lstStyle/>
          <a:p>
            <a:pPr algn="dist"/>
            <a:r>
              <a:rPr lang="zh-CN" altLang="en-US" sz="3200" b="1">
                <a:gradFill flip="none" rotWithShape="1">
                  <a:gsLst>
                    <a:gs pos="0">
                      <a:srgbClr val="BA1219"/>
                    </a:gs>
                    <a:gs pos="98000">
                      <a:srgbClr val="C80900"/>
                    </a:gs>
                  </a:gsLst>
                  <a:lin ang="16200000" scaled="1"/>
                </a:gradFill>
                <a:latin typeface="+mn-ea"/>
              </a:rPr>
              <a:t>应急预案</a:t>
            </a:r>
          </a:p>
        </p:txBody>
      </p:sp>
      <p:cxnSp>
        <p:nvCxnSpPr>
          <p:cNvPr id="10" name="直接连接符 9"/>
          <p:cNvCxnSpPr>
            <a:stCxn id="9" idx="3"/>
          </p:cNvCxnSpPr>
          <p:nvPr/>
        </p:nvCxnSpPr>
        <p:spPr>
          <a:xfrm>
            <a:off x="2662177" y="682906"/>
            <a:ext cx="9132427"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2" presetClass="entr" presetSubtype="8"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p:tgtEl>
                                          <p:spTgt spid="5"/>
                                        </p:tgtEl>
                                        <p:attrNameLst>
                                          <p:attrName>ppt_x</p:attrName>
                                        </p:attrNameLst>
                                      </p:cBhvr>
                                      <p:tavLst>
                                        <p:tav tm="0">
                                          <p:val>
                                            <p:strVal val="#ppt_x-#ppt_w*1.125000"/>
                                          </p:val>
                                        </p:tav>
                                        <p:tav tm="100000">
                                          <p:val>
                                            <p:strVal val="#ppt_x"/>
                                          </p:val>
                                        </p:tav>
                                      </p:tavLst>
                                    </p:anim>
                                    <p:animEffect transition="in" filter="wipe(right)">
                                      <p:cBhvr>
                                        <p:cTn id="8" dur="500"/>
                                        <p:tgtEl>
                                          <p:spTgt spid="5"/>
                                        </p:tgtEl>
                                      </p:cBhvr>
                                    </p:animEffect>
                                  </p:childTnLst>
                                </p:cTn>
                              </p:par>
                            </p:childTnLst>
                          </p:cTn>
                        </p:par>
                        <p:par>
                          <p:cTn id="9" fill="hold" nodeType="afterGroup">
                            <p:stCondLst>
                              <p:cond delay="500"/>
                            </p:stCondLst>
                            <p:childTnLst>
                              <p:par>
                                <p:cTn id="10" presetID="12" presetClass="entr" presetSubtype="8" fill="hold" grpId="0" nodeType="after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p:tgtEl>
                                          <p:spTgt spid="6"/>
                                        </p:tgtEl>
                                        <p:attrNameLst>
                                          <p:attrName>ppt_x</p:attrName>
                                        </p:attrNameLst>
                                      </p:cBhvr>
                                      <p:tavLst>
                                        <p:tav tm="0">
                                          <p:val>
                                            <p:strVal val="#ppt_x-#ppt_w*1.125000"/>
                                          </p:val>
                                        </p:tav>
                                        <p:tav tm="100000">
                                          <p:val>
                                            <p:strVal val="#ppt_x"/>
                                          </p:val>
                                        </p:tav>
                                      </p:tavLst>
                                    </p:anim>
                                    <p:animEffect transition="in" filter="wipe(right)">
                                      <p:cBhvr>
                                        <p:cTn id="13" dur="500"/>
                                        <p:tgtEl>
                                          <p:spTgt spid="6"/>
                                        </p:tgtEl>
                                      </p:cBhvr>
                                    </p:animEffect>
                                  </p:childTnLst>
                                </p:cTn>
                              </p:par>
                            </p:childTnLst>
                          </p:cTn>
                        </p:par>
                        <p:par>
                          <p:cTn id="14" fill="hold" nodeType="afterGroup">
                            <p:stCondLst>
                              <p:cond delay="1000"/>
                            </p:stCondLst>
                            <p:childTnLst>
                              <p:par>
                                <p:cTn id="15" presetID="12" presetClass="entr" presetSubtype="8" fill="hold" grpId="0" nodeType="after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500"/>
                                        <p:tgtEl>
                                          <p:spTgt spid="7"/>
                                        </p:tgtEl>
                                        <p:attrNameLst>
                                          <p:attrName>ppt_x</p:attrName>
                                        </p:attrNameLst>
                                      </p:cBhvr>
                                      <p:tavLst>
                                        <p:tav tm="0">
                                          <p:val>
                                            <p:strVal val="#ppt_x-#ppt_w*1.125000"/>
                                          </p:val>
                                        </p:tav>
                                        <p:tav tm="100000">
                                          <p:val>
                                            <p:strVal val="#ppt_x"/>
                                          </p:val>
                                        </p:tav>
                                      </p:tavLst>
                                    </p:anim>
                                    <p:animEffect transition="in" filter="wipe(right)">
                                      <p:cBhvr>
                                        <p:cTn id="18" dur="500"/>
                                        <p:tgtEl>
                                          <p:spTgt spid="7"/>
                                        </p:tgtEl>
                                      </p:cBhvr>
                                    </p:animEffect>
                                  </p:childTnLst>
                                </p:cTn>
                              </p:par>
                            </p:childTnLst>
                          </p:cTn>
                        </p:par>
                      </p:childTnLst>
                    </p:cTn>
                  </p:par>
                  <p:par>
                    <p:cTn id="19" fill="hold" nodeType="clickPar">
                      <p:stCondLst>
                        <p:cond delay="indefinite"/>
                        <p:cond evt="onBegin" delay="0">
                          <p:tn val="18"/>
                        </p:cond>
                      </p:stCondLst>
                      <p:childTnLst>
                        <p:par>
                          <p:cTn id="20" fill="hold" nodeType="afterGroup">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dissolve">
                                      <p:cBhvr>
                                        <p:cTn id="2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0"/>
          <p:cNvSpPr/>
          <p:nvPr>
            <p:custDataLst>
              <p:tags r:id="rId1"/>
            </p:custDataLst>
          </p:nvPr>
        </p:nvSpPr>
        <p:spPr>
          <a:xfrm>
            <a:off x="1010685" y="2512046"/>
            <a:ext cx="3870563" cy="748162"/>
          </a:xfrm>
          <a:prstGeom prst="roundRect">
            <a:avLst>
              <a:gd name="adj" fmla="val 0"/>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altLang="zh-CN" sz="2400" b="1">
                <a:solidFill>
                  <a:schemeClr val="bg1"/>
                </a:solidFill>
                <a:latin typeface="等线" panose="02010600030101010101" pitchFamily="2" charset="-122"/>
                <a:ea typeface="等线" panose="02010600030101010101" pitchFamily="2" charset="-122"/>
              </a:rPr>
              <a:t>2</a:t>
            </a:r>
            <a:r>
              <a:rPr lang="zh-CN" altLang="en-US" sz="2400" b="1">
                <a:solidFill>
                  <a:schemeClr val="bg1"/>
                </a:solidFill>
                <a:latin typeface="等线" panose="02010600030101010101" pitchFamily="2" charset="-122"/>
                <a:ea typeface="等线" panose="02010600030101010101" pitchFamily="2" charset="-122"/>
              </a:rPr>
              <a:t>、疏散逃生注意事项</a:t>
            </a:r>
          </a:p>
        </p:txBody>
      </p:sp>
      <p:sp>
        <p:nvSpPr>
          <p:cNvPr id="7" name="0"/>
          <p:cNvSpPr/>
          <p:nvPr>
            <p:custDataLst>
              <p:tags r:id="rId2"/>
            </p:custDataLst>
          </p:nvPr>
        </p:nvSpPr>
        <p:spPr>
          <a:xfrm>
            <a:off x="1010685" y="3261890"/>
            <a:ext cx="5189487" cy="2377189"/>
          </a:xfrm>
          <a:prstGeom prst="rect">
            <a:avLst/>
          </a:prstGeom>
          <a:ln>
            <a:solidFill>
              <a:srgbClr val="C00000"/>
            </a:solidFill>
          </a:ln>
        </p:spPr>
        <p:txBody>
          <a:bodyPr wrap="square">
            <a:spAutoFit/>
          </a:bodyPr>
          <a:lstStyle/>
          <a:p>
            <a:pPr>
              <a:lnSpc>
                <a:spcPct val="150000"/>
              </a:lnSpc>
            </a:pPr>
            <a:r>
              <a:rPr lang="zh-CN" altLang="en-US" sz="1000">
                <a:solidFill>
                  <a:schemeClr val="tx1">
                    <a:lumMod val="85000"/>
                    <a:lumOff val="15000"/>
                  </a:schemeClr>
                </a:solidFill>
                <a:latin typeface="等线" panose="02010600030101010101" pitchFamily="2" charset="-122"/>
                <a:ea typeface="等线" panose="02010600030101010101" pitchFamily="2" charset="-122"/>
              </a:rPr>
              <a:t>（一）熟悉企业办公区域环境，务必留心疏散通道、安全出口及楼梯方位，以便关键时刻能尽快逃离现场。</a:t>
            </a:r>
          </a:p>
          <a:p>
            <a:pPr>
              <a:lnSpc>
                <a:spcPct val="150000"/>
              </a:lnSpc>
            </a:pPr>
            <a:r>
              <a:rPr lang="zh-CN" altLang="en-US" sz="1000">
                <a:solidFill>
                  <a:schemeClr val="tx1">
                    <a:lumMod val="85000"/>
                    <a:lumOff val="15000"/>
                  </a:schemeClr>
                </a:solidFill>
                <a:latin typeface="等线" panose="02010600030101010101" pitchFamily="2" charset="-122"/>
                <a:ea typeface="等线" panose="02010600030101010101" pitchFamily="2" charset="-122"/>
              </a:rPr>
              <a:t>（二）面对浓烟烈火，首先要保持镇静，准确判断危险地点和逃生方向，迅速决定逃生的办法。</a:t>
            </a:r>
            <a:endParaRPr lang="en-US" altLang="zh-CN" sz="1000">
              <a:solidFill>
                <a:schemeClr val="tx1">
                  <a:lumMod val="85000"/>
                  <a:lumOff val="15000"/>
                </a:schemeClr>
              </a:solidFill>
              <a:latin typeface="等线" panose="02010600030101010101" pitchFamily="2" charset="-122"/>
              <a:ea typeface="等线" panose="02010600030101010101" pitchFamily="2" charset="-122"/>
            </a:endParaRPr>
          </a:p>
          <a:p>
            <a:pPr>
              <a:lnSpc>
                <a:spcPct val="150000"/>
              </a:lnSpc>
            </a:pPr>
            <a:r>
              <a:rPr lang="zh-CN" altLang="en-US" sz="1000">
                <a:solidFill>
                  <a:schemeClr val="tx1">
                    <a:lumMod val="85000"/>
                    <a:lumOff val="15000"/>
                  </a:schemeClr>
                </a:solidFill>
                <a:latin typeface="等线" panose="02010600030101010101" pitchFamily="2" charset="-122"/>
                <a:ea typeface="等线" panose="02010600030101010101" pitchFamily="2" charset="-122"/>
              </a:rPr>
              <a:t>（三）受到火势威胁</a:t>
            </a:r>
            <a:r>
              <a:rPr lang="en-US" altLang="zh-CN" sz="1000">
                <a:solidFill>
                  <a:schemeClr val="tx1">
                    <a:lumMod val="85000"/>
                    <a:lumOff val="15000"/>
                  </a:schemeClr>
                </a:solidFill>
                <a:latin typeface="等线" panose="02010600030101010101" pitchFamily="2" charset="-122"/>
                <a:ea typeface="等线" panose="02010600030101010101" pitchFamily="2" charset="-122"/>
              </a:rPr>
              <a:t>,</a:t>
            </a:r>
            <a:r>
              <a:rPr lang="zh-CN" altLang="en-US" sz="1000">
                <a:solidFill>
                  <a:schemeClr val="tx1">
                    <a:lumMod val="85000"/>
                    <a:lumOff val="15000"/>
                  </a:schemeClr>
                </a:solidFill>
                <a:latin typeface="等线" panose="02010600030101010101" pitchFamily="2" charset="-122"/>
                <a:ea typeface="等线" panose="02010600030101010101" pitchFamily="2" charset="-122"/>
              </a:rPr>
              <a:t>要当机立断，浇湿全身，身披湿棉被或厚衣物等冲出着火带。</a:t>
            </a:r>
          </a:p>
          <a:p>
            <a:pPr>
              <a:lnSpc>
                <a:spcPct val="150000"/>
              </a:lnSpc>
            </a:pPr>
            <a:r>
              <a:rPr lang="zh-CN" altLang="en-US" sz="1000">
                <a:solidFill>
                  <a:schemeClr val="tx1">
                    <a:lumMod val="85000"/>
                    <a:lumOff val="15000"/>
                  </a:schemeClr>
                </a:solidFill>
                <a:latin typeface="等线" panose="02010600030101010101" pitchFamily="2" charset="-122"/>
                <a:ea typeface="等线" panose="02010600030101010101" pitchFamily="2" charset="-122"/>
              </a:rPr>
              <a:t>（四）如果身上着火，不要惊跑或用手拍打，应赶紧设法脱掉衣服或就地打滚扑灭火苗。</a:t>
            </a:r>
            <a:endParaRPr lang="en-US" altLang="zh-CN" sz="1000">
              <a:solidFill>
                <a:schemeClr val="tx1">
                  <a:lumMod val="85000"/>
                  <a:lumOff val="15000"/>
                </a:schemeClr>
              </a:solidFill>
              <a:latin typeface="等线" panose="02010600030101010101" pitchFamily="2" charset="-122"/>
              <a:ea typeface="等线" panose="02010600030101010101" pitchFamily="2" charset="-122"/>
            </a:endParaRPr>
          </a:p>
          <a:p>
            <a:pPr>
              <a:lnSpc>
                <a:spcPct val="150000"/>
              </a:lnSpc>
            </a:pPr>
            <a:r>
              <a:rPr lang="zh-CN" altLang="en-US" sz="1000">
                <a:solidFill>
                  <a:schemeClr val="tx1">
                    <a:lumMod val="85000"/>
                    <a:lumOff val="15000"/>
                  </a:schemeClr>
                </a:solidFill>
                <a:latin typeface="等线" panose="02010600030101010101" pitchFamily="2" charset="-122"/>
                <a:ea typeface="等线" panose="02010600030101010101" pitchFamily="2" charset="-122"/>
              </a:rPr>
              <a:t>（五）逃生时要防止烟雾中毒，可采用毛巾、口罩蒙鼻，匍匐或弯腰撤离的办法。</a:t>
            </a:r>
            <a:endParaRPr lang="en-US" altLang="zh-CN" sz="1000">
              <a:solidFill>
                <a:schemeClr val="tx1">
                  <a:lumMod val="85000"/>
                  <a:lumOff val="15000"/>
                </a:schemeClr>
              </a:solidFill>
              <a:latin typeface="等线" panose="02010600030101010101" pitchFamily="2" charset="-122"/>
              <a:ea typeface="等线" panose="02010600030101010101" pitchFamily="2" charset="-122"/>
            </a:endParaRPr>
          </a:p>
          <a:p>
            <a:pPr>
              <a:lnSpc>
                <a:spcPct val="150000"/>
              </a:lnSpc>
            </a:pPr>
            <a:r>
              <a:rPr lang="zh-CN" altLang="en-US" sz="1000">
                <a:solidFill>
                  <a:schemeClr val="tx1">
                    <a:lumMod val="85000"/>
                    <a:lumOff val="15000"/>
                  </a:schemeClr>
                </a:solidFill>
                <a:latin typeface="等线" panose="02010600030101010101" pitchFamily="2" charset="-122"/>
                <a:ea typeface="等线" panose="02010600030101010101" pitchFamily="2" charset="-122"/>
              </a:rPr>
              <a:t>（六）火灾发生后，电梯供电系统随时会断电或因热作用电梯变形而使人被困其中，同时由于电梯井犹如贯通的烟囱直通各楼层，有毒的烟雾会直接威胁被困人员的生命。因此，逃生时应尽量走楼梯通道。</a:t>
            </a:r>
          </a:p>
        </p:txBody>
      </p:sp>
      <p:sp>
        <p:nvSpPr>
          <p:cNvPr id="8" name="0"/>
          <p:cNvSpPr/>
          <p:nvPr>
            <p:custDataLst>
              <p:tags r:id="rId3"/>
            </p:custDataLst>
          </p:nvPr>
        </p:nvSpPr>
        <p:spPr>
          <a:xfrm>
            <a:off x="368469" y="390518"/>
            <a:ext cx="2293708" cy="584775"/>
          </a:xfrm>
          <a:prstGeom prst="rect">
            <a:avLst/>
          </a:prstGeom>
          <a:noFill/>
        </p:spPr>
        <p:txBody>
          <a:bodyPr wrap="square">
            <a:spAutoFit/>
          </a:bodyPr>
          <a:lstStyle/>
          <a:p>
            <a:pPr algn="dist"/>
            <a:r>
              <a:rPr lang="zh-CN" altLang="en-US" sz="3200" b="1">
                <a:gradFill flip="none" rotWithShape="1">
                  <a:gsLst>
                    <a:gs pos="0">
                      <a:srgbClr val="BA1219"/>
                    </a:gs>
                    <a:gs pos="98000">
                      <a:srgbClr val="C80900"/>
                    </a:gs>
                  </a:gsLst>
                  <a:lin ang="16200000" scaled="1"/>
                </a:gradFill>
                <a:latin typeface="+mn-ea"/>
              </a:rPr>
              <a:t>应急预案</a:t>
            </a:r>
          </a:p>
        </p:txBody>
      </p:sp>
      <p:cxnSp>
        <p:nvCxnSpPr>
          <p:cNvPr id="9" name="直接连接符 8"/>
          <p:cNvCxnSpPr>
            <a:stCxn id="8" idx="3"/>
          </p:cNvCxnSpPr>
          <p:nvPr/>
        </p:nvCxnSpPr>
        <p:spPr>
          <a:xfrm>
            <a:off x="2662177" y="682906"/>
            <a:ext cx="9132427"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11" name="0"/>
          <p:cNvSpPr/>
          <p:nvPr>
            <p:custDataLst>
              <p:tags r:id="rId4"/>
            </p:custDataLst>
          </p:nvPr>
        </p:nvSpPr>
        <p:spPr>
          <a:xfrm>
            <a:off x="6520234" y="2512046"/>
            <a:ext cx="3870563" cy="748162"/>
          </a:xfrm>
          <a:prstGeom prst="roundRect">
            <a:avLst>
              <a:gd name="adj" fmla="val 0"/>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altLang="zh-CN" sz="2400" b="1">
                <a:solidFill>
                  <a:schemeClr val="bg1"/>
                </a:solidFill>
                <a:latin typeface="等线" panose="02010600030101010101" pitchFamily="2" charset="-122"/>
                <a:ea typeface="等线" panose="02010600030101010101" pitchFamily="2" charset="-122"/>
              </a:rPr>
              <a:t>3</a:t>
            </a:r>
            <a:r>
              <a:rPr lang="zh-CN" altLang="en-US" sz="2400" b="1">
                <a:solidFill>
                  <a:schemeClr val="bg1"/>
                </a:solidFill>
                <a:latin typeface="等线" panose="02010600030101010101" pitchFamily="2" charset="-122"/>
                <a:ea typeface="等线" panose="02010600030101010101" pitchFamily="2" charset="-122"/>
              </a:rPr>
              <a:t>、疏散逃生注意事项</a:t>
            </a:r>
          </a:p>
        </p:txBody>
      </p:sp>
      <p:sp>
        <p:nvSpPr>
          <p:cNvPr id="12" name="0"/>
          <p:cNvSpPr/>
          <p:nvPr>
            <p:custDataLst>
              <p:tags r:id="rId5"/>
            </p:custDataLst>
          </p:nvPr>
        </p:nvSpPr>
        <p:spPr>
          <a:xfrm>
            <a:off x="6520234" y="3260208"/>
            <a:ext cx="4730358" cy="2377189"/>
          </a:xfrm>
          <a:prstGeom prst="rect">
            <a:avLst/>
          </a:prstGeom>
          <a:ln>
            <a:solidFill>
              <a:srgbClr val="C00000"/>
            </a:solidFill>
          </a:ln>
        </p:spPr>
        <p:txBody>
          <a:bodyPr wrap="square">
            <a:spAutoFit/>
          </a:bodyPr>
          <a:lstStyle/>
          <a:p>
            <a:pPr>
              <a:lnSpc>
                <a:spcPct val="150000"/>
              </a:lnSpc>
            </a:pPr>
            <a:r>
              <a:rPr lang="zh-CN" altLang="en-US" sz="1000">
                <a:solidFill>
                  <a:schemeClr val="tx1">
                    <a:lumMod val="85000"/>
                    <a:lumOff val="15000"/>
                  </a:schemeClr>
                </a:solidFill>
                <a:latin typeface="等线" panose="02010600030101010101" pitchFamily="2" charset="-122"/>
                <a:ea typeface="等线" panose="02010600030101010101" pitchFamily="2" charset="-122"/>
              </a:rPr>
              <a:t>（七）若被大火困在室内，要用衣物、毛巾等将门窗缝隙堵住，同时向门窗和衣物上泼水，防止烟雾进入，并进行呼救和等候救援。</a:t>
            </a:r>
            <a:endParaRPr lang="en-US" altLang="zh-CN" sz="1000">
              <a:solidFill>
                <a:schemeClr val="tx1">
                  <a:lumMod val="85000"/>
                  <a:lumOff val="15000"/>
                </a:schemeClr>
              </a:solidFill>
              <a:latin typeface="等线" panose="02010600030101010101" pitchFamily="2" charset="-122"/>
              <a:ea typeface="等线" panose="02010600030101010101" pitchFamily="2" charset="-122"/>
            </a:endParaRPr>
          </a:p>
          <a:p>
            <a:pPr>
              <a:lnSpc>
                <a:spcPct val="150000"/>
              </a:lnSpc>
            </a:pPr>
            <a:endParaRPr lang="en-US" altLang="zh-CN" sz="1000">
              <a:solidFill>
                <a:schemeClr val="tx1">
                  <a:lumMod val="85000"/>
                  <a:lumOff val="15000"/>
                </a:schemeClr>
              </a:solidFill>
              <a:latin typeface="等线" panose="02010600030101010101" pitchFamily="2" charset="-122"/>
              <a:ea typeface="等线" panose="02010600030101010101" pitchFamily="2" charset="-122"/>
            </a:endParaRPr>
          </a:p>
          <a:p>
            <a:pPr>
              <a:lnSpc>
                <a:spcPct val="150000"/>
              </a:lnSpc>
            </a:pPr>
            <a:r>
              <a:rPr lang="zh-CN" altLang="en-US" sz="1000">
                <a:solidFill>
                  <a:schemeClr val="tx1">
                    <a:lumMod val="85000"/>
                    <a:lumOff val="15000"/>
                  </a:schemeClr>
                </a:solidFill>
                <a:latin typeface="等线" panose="02010600030101010101" pitchFamily="2" charset="-122"/>
                <a:ea typeface="等线" panose="02010600030101010101" pitchFamily="2" charset="-122"/>
              </a:rPr>
              <a:t> （八）若所有逃生路线被大火封锁，要立即退回室内，用打手电筒、挥舞衣物、呼叫等方式向窗外发送求救信号，等待救援。</a:t>
            </a:r>
          </a:p>
          <a:p>
            <a:pPr>
              <a:lnSpc>
                <a:spcPct val="150000"/>
              </a:lnSpc>
            </a:pPr>
            <a:endParaRPr lang="zh-CN" altLang="en-US" sz="1000">
              <a:solidFill>
                <a:schemeClr val="tx1">
                  <a:lumMod val="85000"/>
                  <a:lumOff val="15000"/>
                </a:schemeClr>
              </a:solidFill>
              <a:latin typeface="等线" panose="02010600030101010101" pitchFamily="2" charset="-122"/>
              <a:ea typeface="等线" panose="02010600030101010101" pitchFamily="2" charset="-122"/>
            </a:endParaRPr>
          </a:p>
          <a:p>
            <a:pPr>
              <a:lnSpc>
                <a:spcPct val="150000"/>
              </a:lnSpc>
            </a:pPr>
            <a:r>
              <a:rPr lang="zh-CN" altLang="en-US" sz="1000">
                <a:solidFill>
                  <a:schemeClr val="tx1">
                    <a:lumMod val="85000"/>
                    <a:lumOff val="15000"/>
                  </a:schemeClr>
                </a:solidFill>
                <a:latin typeface="等线" panose="02010600030101010101" pitchFamily="2" charset="-122"/>
                <a:ea typeface="等线" panose="02010600030101010101" pitchFamily="2" charset="-122"/>
              </a:rPr>
              <a:t> （十）生命是最重要的。身处险境，应尽快撤离，不要贪恋贵重物品，把宝贵时间浪费在寻找、搬离贵重物品上。已经逃离险境，切莫为找贵重物品吵闹着重返险地。</a:t>
            </a:r>
            <a:endParaRPr lang="en-US" altLang="zh-CN" sz="1000">
              <a:solidFill>
                <a:schemeClr val="tx1">
                  <a:lumMod val="85000"/>
                  <a:lumOff val="15000"/>
                </a:schemeClr>
              </a:solidFill>
              <a:latin typeface="等线" panose="02010600030101010101" pitchFamily="2" charset="-122"/>
              <a:ea typeface="等线" panose="02010600030101010101" pitchFamily="2" charset="-122"/>
            </a:endParaRPr>
          </a:p>
          <a:p>
            <a:pPr>
              <a:lnSpc>
                <a:spcPct val="150000"/>
              </a:lnSpc>
            </a:pPr>
            <a:endParaRPr lang="zh-CN" altLang="en-US" sz="1000">
              <a:solidFill>
                <a:schemeClr val="tx1">
                  <a:lumMod val="85000"/>
                  <a:lumOff val="15000"/>
                </a:schemeClr>
              </a:solidFill>
              <a:latin typeface="等线" panose="02010600030101010101" pitchFamily="2" charset="-122"/>
              <a:ea typeface="等线" panose="02010600030101010101" pitchFamily="2" charset="-122"/>
            </a:endParaRPr>
          </a:p>
        </p:txBody>
      </p:sp>
      <p:pic>
        <p:nvPicPr>
          <p:cNvPr id="10" name="图片 9"/>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4406050" y="1267681"/>
            <a:ext cx="3133318" cy="2088878"/>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2" presetClass="entr" presetSubtype="8"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p:tgtEl>
                                          <p:spTgt spid="6"/>
                                        </p:tgtEl>
                                        <p:attrNameLst>
                                          <p:attrName>ppt_x</p:attrName>
                                        </p:attrNameLst>
                                      </p:cBhvr>
                                      <p:tavLst>
                                        <p:tav tm="0">
                                          <p:val>
                                            <p:strVal val="#ppt_x-#ppt_w*1.125000"/>
                                          </p:val>
                                        </p:tav>
                                        <p:tav tm="100000">
                                          <p:val>
                                            <p:strVal val="#ppt_x"/>
                                          </p:val>
                                        </p:tav>
                                      </p:tavLst>
                                    </p:anim>
                                    <p:animEffect transition="in" filter="wipe(right)">
                                      <p:cBhvr>
                                        <p:cTn id="8" dur="500"/>
                                        <p:tgtEl>
                                          <p:spTgt spid="6"/>
                                        </p:tgtEl>
                                      </p:cBhvr>
                                    </p:animEffect>
                                  </p:childTnLst>
                                </p:cTn>
                              </p:par>
                            </p:childTnLst>
                          </p:cTn>
                        </p:par>
                      </p:childTnLst>
                    </p:cTn>
                  </p:par>
                  <p:par>
                    <p:cTn id="9" fill="hold" nodeType="clickPar">
                      <p:stCondLst>
                        <p:cond delay="indefinite"/>
                        <p:cond evt="onBegin" delay="0">
                          <p:tn val="8"/>
                        </p:cond>
                      </p:stCondLst>
                      <p:childTnLst>
                        <p:par>
                          <p:cTn id="10" fill="hold" nodeType="afterGroup">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dissolve">
                                      <p:cBhvr>
                                        <p:cTn id="13" dur="500"/>
                                        <p:tgtEl>
                                          <p:spTgt spid="7"/>
                                        </p:tgtEl>
                                      </p:cBhvr>
                                    </p:animEffect>
                                  </p:childTnLst>
                                </p:cTn>
                              </p:par>
                            </p:childTnLst>
                          </p:cTn>
                        </p:par>
                        <p:par>
                          <p:cTn id="14" fill="hold" nodeType="afterGroup">
                            <p:stCondLst>
                              <p:cond delay="500"/>
                            </p:stCondLst>
                            <p:childTnLst>
                              <p:par>
                                <p:cTn id="15" presetID="12" presetClass="entr" presetSubtype="8" fill="hold" grpId="0" nodeType="after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additive="base">
                                        <p:cTn id="17" dur="500"/>
                                        <p:tgtEl>
                                          <p:spTgt spid="11"/>
                                        </p:tgtEl>
                                        <p:attrNameLst>
                                          <p:attrName>ppt_x</p:attrName>
                                        </p:attrNameLst>
                                      </p:cBhvr>
                                      <p:tavLst>
                                        <p:tav tm="0">
                                          <p:val>
                                            <p:strVal val="#ppt_x-#ppt_w*1.125000"/>
                                          </p:val>
                                        </p:tav>
                                        <p:tav tm="100000">
                                          <p:val>
                                            <p:strVal val="#ppt_x"/>
                                          </p:val>
                                        </p:tav>
                                      </p:tavLst>
                                    </p:anim>
                                    <p:animEffect transition="in" filter="wipe(right)">
                                      <p:cBhvr>
                                        <p:cTn id="18" dur="500"/>
                                        <p:tgtEl>
                                          <p:spTgt spid="11"/>
                                        </p:tgtEl>
                                      </p:cBhvr>
                                    </p:animEffect>
                                  </p:childTnLst>
                                </p:cTn>
                              </p:par>
                            </p:childTnLst>
                          </p:cTn>
                        </p:par>
                      </p:childTnLst>
                    </p:cTn>
                  </p:par>
                  <p:par>
                    <p:cTn id="19" fill="hold" nodeType="clickPar">
                      <p:stCondLst>
                        <p:cond delay="indefinite"/>
                        <p:cond evt="onBegin" delay="0">
                          <p:tn val="18"/>
                        </p:cond>
                      </p:stCondLst>
                      <p:childTnLst>
                        <p:par>
                          <p:cTn id="20" fill="hold" nodeType="afterGroup">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dissolve">
                                      <p:cBhvr>
                                        <p:cTn id="23"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11" grpId="0" animBg="1"/>
      <p:bldP spid="1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图片 10"/>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30" y="0"/>
            <a:ext cx="12191140" cy="6858000"/>
          </a:xfrm>
          <a:prstGeom prst="rect">
            <a:avLst/>
          </a:prstGeom>
        </p:spPr>
      </p:pic>
      <p:sp>
        <p:nvSpPr>
          <p:cNvPr id="2" name="矩形 1"/>
          <p:cNvSpPr/>
          <p:nvPr/>
        </p:nvSpPr>
        <p:spPr>
          <a:xfrm>
            <a:off x="858456" y="1237320"/>
            <a:ext cx="10475088" cy="2734851"/>
          </a:xfrm>
          <a:prstGeom prst="rect">
            <a:avLst/>
          </a:prstGeom>
        </p:spPr>
        <p:txBody>
          <a:bodyPr wrap="square">
            <a:spAutoFit/>
          </a:bodyPr>
          <a:lstStyle/>
          <a:p>
            <a:pPr algn="ctr">
              <a:lnSpc>
                <a:spcPts val="3500"/>
              </a:lnSpc>
            </a:pPr>
            <a:r>
              <a:rPr lang="en-US" altLang="zh-CN" sz="1600" dirty="0">
                <a:solidFill>
                  <a:srgbClr val="333333"/>
                </a:solidFill>
                <a:latin typeface="+mn-ea"/>
                <a:cs typeface="+mn-ea"/>
                <a:sym typeface="字魂59号-创粗黑" panose="00000500000000000000" pitchFamily="2" charset="-122"/>
              </a:rPr>
              <a:t>(1)</a:t>
            </a:r>
            <a:r>
              <a:rPr lang="zh-CN" altLang="en-US" sz="1600" dirty="0">
                <a:solidFill>
                  <a:srgbClr val="333333"/>
                </a:solidFill>
                <a:latin typeface="+mn-ea"/>
                <a:cs typeface="+mn-ea"/>
                <a:sym typeface="字魂59号-创粗黑" panose="00000500000000000000" pitchFamily="2" charset="-122"/>
              </a:rPr>
              <a:t>报警时拨打“</a:t>
            </a:r>
            <a:r>
              <a:rPr lang="en-US" altLang="zh-CN" sz="1600" dirty="0">
                <a:solidFill>
                  <a:srgbClr val="333333"/>
                </a:solidFill>
                <a:latin typeface="+mn-ea"/>
                <a:cs typeface="+mn-ea"/>
                <a:sym typeface="字魂59号-创粗黑" panose="00000500000000000000" pitchFamily="2" charset="-122"/>
              </a:rPr>
              <a:t>119”</a:t>
            </a:r>
            <a:r>
              <a:rPr lang="zh-CN" altLang="en-US" sz="1600" dirty="0">
                <a:solidFill>
                  <a:srgbClr val="333333"/>
                </a:solidFill>
                <a:latin typeface="+mn-ea"/>
                <a:cs typeface="+mn-ea"/>
                <a:sym typeface="字魂59号-创粗黑" panose="00000500000000000000" pitchFamily="2" charset="-122"/>
              </a:rPr>
              <a:t>并要讲清着火单位所在区县、街道门牌号；</a:t>
            </a:r>
          </a:p>
          <a:p>
            <a:pPr algn="ctr">
              <a:lnSpc>
                <a:spcPts val="3500"/>
              </a:lnSpc>
            </a:pPr>
            <a:r>
              <a:rPr lang="en-US" altLang="zh-CN" sz="1600" dirty="0">
                <a:solidFill>
                  <a:srgbClr val="333333"/>
                </a:solidFill>
                <a:latin typeface="+mn-ea"/>
                <a:cs typeface="+mn-ea"/>
                <a:sym typeface="字魂59号-创粗黑" panose="00000500000000000000" pitchFamily="2" charset="-122"/>
              </a:rPr>
              <a:t>(2)</a:t>
            </a:r>
            <a:r>
              <a:rPr lang="zh-CN" altLang="en-US" sz="1600" dirty="0">
                <a:solidFill>
                  <a:srgbClr val="333333"/>
                </a:solidFill>
                <a:latin typeface="+mn-ea"/>
                <a:cs typeface="+mn-ea"/>
                <a:sym typeface="字魂59号-创粗黑" panose="00000500000000000000" pitchFamily="2" charset="-122"/>
              </a:rPr>
              <a:t>要说清是什么东西着火和火势大小，以便消防部门调出相应的消防车辆；</a:t>
            </a:r>
          </a:p>
          <a:p>
            <a:pPr algn="ctr">
              <a:lnSpc>
                <a:spcPts val="3500"/>
              </a:lnSpc>
            </a:pPr>
            <a:r>
              <a:rPr lang="en-US" altLang="zh-CN" sz="1600" dirty="0">
                <a:solidFill>
                  <a:srgbClr val="333333"/>
                </a:solidFill>
                <a:latin typeface="+mn-ea"/>
                <a:cs typeface="+mn-ea"/>
                <a:sym typeface="字魂59号-创粗黑" panose="00000500000000000000" pitchFamily="2" charset="-122"/>
              </a:rPr>
              <a:t>(3)</a:t>
            </a:r>
            <a:r>
              <a:rPr lang="zh-CN" altLang="en-US" sz="1600" dirty="0">
                <a:solidFill>
                  <a:srgbClr val="333333"/>
                </a:solidFill>
                <a:latin typeface="+mn-ea"/>
                <a:cs typeface="+mn-ea"/>
                <a:sym typeface="字魂59号-创粗黑" panose="00000500000000000000" pitchFamily="2" charset="-122"/>
              </a:rPr>
              <a:t>说清楚报警人的姓名和使用的电话号码；</a:t>
            </a:r>
          </a:p>
          <a:p>
            <a:pPr algn="ctr">
              <a:lnSpc>
                <a:spcPts val="3500"/>
              </a:lnSpc>
            </a:pPr>
            <a:r>
              <a:rPr lang="en-US" altLang="zh-CN" sz="1600" dirty="0">
                <a:solidFill>
                  <a:srgbClr val="333333"/>
                </a:solidFill>
                <a:latin typeface="+mn-ea"/>
                <a:cs typeface="+mn-ea"/>
                <a:sym typeface="字魂59号-创粗黑" panose="00000500000000000000" pitchFamily="2" charset="-122"/>
              </a:rPr>
              <a:t>(4)</a:t>
            </a:r>
            <a:r>
              <a:rPr lang="zh-CN" altLang="en-US" sz="1600" dirty="0">
                <a:solidFill>
                  <a:srgbClr val="333333"/>
                </a:solidFill>
                <a:latin typeface="+mn-ea"/>
                <a:cs typeface="+mn-ea"/>
                <a:sym typeface="字魂59号-创粗黑" panose="00000500000000000000" pitchFamily="2" charset="-122"/>
              </a:rPr>
              <a:t>要注意听清消防队的询问，正确简洁地予以回答，待对方明确说明可以挂断电话时，方可挂断电话；</a:t>
            </a:r>
          </a:p>
          <a:p>
            <a:pPr algn="ctr">
              <a:lnSpc>
                <a:spcPts val="3500"/>
              </a:lnSpc>
            </a:pPr>
            <a:r>
              <a:rPr lang="en-US" altLang="zh-CN" sz="1600" dirty="0">
                <a:solidFill>
                  <a:srgbClr val="333333"/>
                </a:solidFill>
                <a:latin typeface="+mn-ea"/>
                <a:cs typeface="+mn-ea"/>
                <a:sym typeface="字魂59号-创粗黑" panose="00000500000000000000" pitchFamily="2" charset="-122"/>
              </a:rPr>
              <a:t>(5)</a:t>
            </a:r>
            <a:r>
              <a:rPr lang="zh-CN" altLang="en-US" sz="1600" dirty="0">
                <a:solidFill>
                  <a:srgbClr val="333333"/>
                </a:solidFill>
                <a:latin typeface="+mn-ea"/>
                <a:cs typeface="+mn-ea"/>
                <a:sym typeface="字魂59号-创粗黑" panose="00000500000000000000" pitchFamily="2" charset="-122"/>
              </a:rPr>
              <a:t>报警后要到路口等候消防车，指示消防车去火场的道路。报警时要讲清失火单位的名称、地址、着火物及火势大小，并派人到路口等候消防车。</a:t>
            </a:r>
            <a:endParaRPr lang="zh-CN" altLang="en-US" sz="1600" i="0" u="none" strike="noStrike" dirty="0">
              <a:solidFill>
                <a:srgbClr val="333333"/>
              </a:solidFill>
              <a:effectLst/>
              <a:latin typeface="+mn-ea"/>
              <a:cs typeface="+mn-ea"/>
              <a:sym typeface="字魂59号-创粗黑" panose="00000500000000000000" pitchFamily="2" charset="-122"/>
            </a:endParaRPr>
          </a:p>
        </p:txBody>
      </p:sp>
      <p:sp>
        <p:nvSpPr>
          <p:cNvPr id="14" name="矩形 13"/>
          <p:cNvSpPr/>
          <p:nvPr/>
        </p:nvSpPr>
        <p:spPr>
          <a:xfrm>
            <a:off x="4186515" y="0"/>
            <a:ext cx="4073614" cy="830868"/>
          </a:xfrm>
          <a:prstGeom prst="rect">
            <a:avLst/>
          </a:prstGeom>
          <a:solidFill>
            <a:srgbClr val="C00000"/>
          </a:solidFill>
        </p:spPr>
        <p:txBody>
          <a:bodyPr wrap="square">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4800" b="1" i="0" u="none" strike="noStrike" kern="1200" cap="none" spc="600" normalizeH="0" baseline="0" noProof="0" dirty="0">
                <a:ln>
                  <a:noFill/>
                </a:ln>
                <a:solidFill>
                  <a:schemeClr val="bg1"/>
                </a:solidFill>
                <a:effectLst/>
                <a:uLnTx/>
                <a:uFillTx/>
                <a:latin typeface="+mn-ea"/>
                <a:cs typeface="+mn-ea"/>
                <a:sym typeface="字魂59号-创粗黑" panose="00000500000000000000" pitchFamily="2" charset="-122"/>
              </a:rPr>
              <a:t>报警常识</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down)">
                                      <p:cBhvr>
                                        <p:cTn id="7" dur="500"/>
                                        <p:tgtEl>
                                          <p:spTgt spid="14"/>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left)">
                                      <p:cBhvr>
                                        <p:cTn id="11"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0"/>
          <p:cNvSpPr/>
          <p:nvPr>
            <p:custDataLst>
              <p:tags r:id="rId1"/>
            </p:custDataLst>
          </p:nvPr>
        </p:nvSpPr>
        <p:spPr>
          <a:xfrm>
            <a:off x="4065811" y="1985146"/>
            <a:ext cx="3870563" cy="748162"/>
          </a:xfrm>
          <a:prstGeom prst="roundRect">
            <a:avLst>
              <a:gd name="adj" fmla="val 0"/>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altLang="zh-CN" sz="2400" b="1">
                <a:solidFill>
                  <a:schemeClr val="bg1"/>
                </a:solidFill>
                <a:latin typeface="等线" panose="02010600030101010101" pitchFamily="2" charset="-122"/>
                <a:ea typeface="等线" panose="02010600030101010101" pitchFamily="2" charset="-122"/>
              </a:rPr>
              <a:t>3</a:t>
            </a:r>
            <a:r>
              <a:rPr lang="zh-CN" altLang="en-US" sz="2400" b="1">
                <a:solidFill>
                  <a:schemeClr val="bg1"/>
                </a:solidFill>
                <a:latin typeface="等线" panose="02010600030101010101" pitchFamily="2" charset="-122"/>
                <a:ea typeface="等线" panose="02010600030101010101" pitchFamily="2" charset="-122"/>
              </a:rPr>
              <a:t>、疏散逃生注意事项</a:t>
            </a:r>
          </a:p>
        </p:txBody>
      </p:sp>
      <p:sp>
        <p:nvSpPr>
          <p:cNvPr id="6" name="0"/>
          <p:cNvSpPr/>
          <p:nvPr>
            <p:custDataLst>
              <p:tags r:id="rId2"/>
            </p:custDataLst>
          </p:nvPr>
        </p:nvSpPr>
        <p:spPr>
          <a:xfrm>
            <a:off x="1565679" y="2863561"/>
            <a:ext cx="9117753" cy="1726178"/>
          </a:xfrm>
          <a:prstGeom prst="rect">
            <a:avLst/>
          </a:prstGeom>
          <a:ln>
            <a:solidFill>
              <a:srgbClr val="C00000"/>
            </a:solidFill>
          </a:ln>
        </p:spPr>
        <p:txBody>
          <a:bodyPr wrap="square">
            <a:spAutoFit/>
          </a:bodyPr>
          <a:lstStyle/>
          <a:p>
            <a:pPr algn="ctr">
              <a:lnSpc>
                <a:spcPct val="150000"/>
              </a:lnSpc>
            </a:pPr>
            <a:r>
              <a:rPr lang="zh-CN" altLang="en-US" sz="1200">
                <a:solidFill>
                  <a:schemeClr val="tx1">
                    <a:lumMod val="85000"/>
                    <a:lumOff val="15000"/>
                  </a:schemeClr>
                </a:solidFill>
                <a:latin typeface="等线" panose="02010600030101010101" pitchFamily="2" charset="-122"/>
                <a:ea typeface="等线" panose="02010600030101010101" pitchFamily="2" charset="-122"/>
              </a:rPr>
              <a:t>（七）若被大火困在室内，要用衣物、毛巾等将门窗缝隙堵住，同时向门窗和衣物上泼水，防止烟雾进入，并进行呼救和等候救援。</a:t>
            </a:r>
            <a:endParaRPr lang="en-US" altLang="zh-CN" sz="1200">
              <a:solidFill>
                <a:schemeClr val="tx1">
                  <a:lumMod val="85000"/>
                  <a:lumOff val="15000"/>
                </a:schemeClr>
              </a:solidFill>
              <a:latin typeface="等线" panose="02010600030101010101" pitchFamily="2" charset="-122"/>
              <a:ea typeface="等线" panose="02010600030101010101" pitchFamily="2" charset="-122"/>
            </a:endParaRPr>
          </a:p>
          <a:p>
            <a:pPr algn="ctr">
              <a:lnSpc>
                <a:spcPct val="150000"/>
              </a:lnSpc>
            </a:pPr>
            <a:endParaRPr lang="en-US" altLang="zh-CN" sz="1200">
              <a:solidFill>
                <a:schemeClr val="tx1">
                  <a:lumMod val="85000"/>
                  <a:lumOff val="15000"/>
                </a:schemeClr>
              </a:solidFill>
              <a:latin typeface="等线" panose="02010600030101010101" pitchFamily="2" charset="-122"/>
              <a:ea typeface="等线" panose="02010600030101010101" pitchFamily="2" charset="-122"/>
            </a:endParaRPr>
          </a:p>
          <a:p>
            <a:pPr algn="ctr">
              <a:lnSpc>
                <a:spcPct val="150000"/>
              </a:lnSpc>
            </a:pPr>
            <a:r>
              <a:rPr lang="zh-CN" altLang="en-US" sz="1200">
                <a:solidFill>
                  <a:schemeClr val="tx1">
                    <a:lumMod val="85000"/>
                    <a:lumOff val="15000"/>
                  </a:schemeClr>
                </a:solidFill>
                <a:latin typeface="等线" panose="02010600030101010101" pitchFamily="2" charset="-122"/>
                <a:ea typeface="等线" panose="02010600030101010101" pitchFamily="2" charset="-122"/>
              </a:rPr>
              <a:t> （八）若所有逃生路线被大火封锁，要立即退回室内，用打手电筒、挥舞衣物、呼叫等方式向窗外发送求救信号，等待救援。</a:t>
            </a:r>
          </a:p>
          <a:p>
            <a:pPr algn="ctr">
              <a:lnSpc>
                <a:spcPct val="150000"/>
              </a:lnSpc>
            </a:pPr>
            <a:endParaRPr lang="zh-CN" altLang="en-US" sz="1200">
              <a:solidFill>
                <a:schemeClr val="tx1">
                  <a:lumMod val="85000"/>
                  <a:lumOff val="15000"/>
                </a:schemeClr>
              </a:solidFill>
              <a:latin typeface="等线" panose="02010600030101010101" pitchFamily="2" charset="-122"/>
              <a:ea typeface="等线" panose="02010600030101010101" pitchFamily="2" charset="-122"/>
            </a:endParaRPr>
          </a:p>
          <a:p>
            <a:pPr algn="ctr">
              <a:lnSpc>
                <a:spcPct val="150000"/>
              </a:lnSpc>
            </a:pPr>
            <a:r>
              <a:rPr lang="zh-CN" altLang="en-US" sz="1200">
                <a:solidFill>
                  <a:schemeClr val="tx1">
                    <a:lumMod val="85000"/>
                    <a:lumOff val="15000"/>
                  </a:schemeClr>
                </a:solidFill>
                <a:latin typeface="等线" panose="02010600030101010101" pitchFamily="2" charset="-122"/>
                <a:ea typeface="等线" panose="02010600030101010101" pitchFamily="2" charset="-122"/>
              </a:rPr>
              <a:t> （十）生命是最重要的。身处险境，应尽快撤离，不要贪恋贵重物品，把宝贵时间浪费在寻找、搬离贵重物品上。已经逃离险境，切莫为找贵重物品吵闹着重返险地。</a:t>
            </a:r>
          </a:p>
        </p:txBody>
      </p:sp>
      <p:sp>
        <p:nvSpPr>
          <p:cNvPr id="7" name="0"/>
          <p:cNvSpPr/>
          <p:nvPr>
            <p:custDataLst>
              <p:tags r:id="rId3"/>
            </p:custDataLst>
          </p:nvPr>
        </p:nvSpPr>
        <p:spPr>
          <a:xfrm>
            <a:off x="368469" y="390518"/>
            <a:ext cx="2293708" cy="584775"/>
          </a:xfrm>
          <a:prstGeom prst="rect">
            <a:avLst/>
          </a:prstGeom>
          <a:noFill/>
        </p:spPr>
        <p:txBody>
          <a:bodyPr wrap="square">
            <a:spAutoFit/>
          </a:bodyPr>
          <a:lstStyle/>
          <a:p>
            <a:pPr algn="dist"/>
            <a:r>
              <a:rPr lang="zh-CN" altLang="en-US" sz="3200" b="1">
                <a:gradFill flip="none" rotWithShape="1">
                  <a:gsLst>
                    <a:gs pos="0">
                      <a:srgbClr val="BA1219"/>
                    </a:gs>
                    <a:gs pos="98000">
                      <a:srgbClr val="C80900"/>
                    </a:gs>
                  </a:gsLst>
                  <a:lin ang="16200000" scaled="1"/>
                </a:gradFill>
                <a:latin typeface="+mn-ea"/>
              </a:rPr>
              <a:t>应急预案</a:t>
            </a:r>
          </a:p>
        </p:txBody>
      </p:sp>
      <p:cxnSp>
        <p:nvCxnSpPr>
          <p:cNvPr id="8" name="直接连接符 7"/>
          <p:cNvCxnSpPr>
            <a:stCxn id="7" idx="3"/>
          </p:cNvCxnSpPr>
          <p:nvPr/>
        </p:nvCxnSpPr>
        <p:spPr>
          <a:xfrm>
            <a:off x="2662177" y="682906"/>
            <a:ext cx="9132427"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2" presetClass="entr" presetSubtype="8"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p:tgtEl>
                                          <p:spTgt spid="5"/>
                                        </p:tgtEl>
                                        <p:attrNameLst>
                                          <p:attrName>ppt_x</p:attrName>
                                        </p:attrNameLst>
                                      </p:cBhvr>
                                      <p:tavLst>
                                        <p:tav tm="0">
                                          <p:val>
                                            <p:strVal val="#ppt_x-#ppt_w*1.125000"/>
                                          </p:val>
                                        </p:tav>
                                        <p:tav tm="100000">
                                          <p:val>
                                            <p:strVal val="#ppt_x"/>
                                          </p:val>
                                        </p:tav>
                                      </p:tavLst>
                                    </p:anim>
                                    <p:animEffect transition="in" filter="wipe(right)">
                                      <p:cBhvr>
                                        <p:cTn id="8" dur="500"/>
                                        <p:tgtEl>
                                          <p:spTgt spid="5"/>
                                        </p:tgtEl>
                                      </p:cBhvr>
                                    </p:animEffect>
                                  </p:childTnLst>
                                </p:cTn>
                              </p:par>
                            </p:childTnLst>
                          </p:cTn>
                        </p:par>
                      </p:childTnLst>
                    </p:cTn>
                  </p:par>
                  <p:par>
                    <p:cTn id="9" fill="hold" nodeType="clickPar">
                      <p:stCondLst>
                        <p:cond delay="indefinite"/>
                        <p:cond evt="onBegin" delay="0">
                          <p:tn val="8"/>
                        </p:cond>
                      </p:stCondLst>
                      <p:childTnLst>
                        <p:par>
                          <p:cTn id="10" fill="hold" nodeType="afterGroup">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dissolve">
                                      <p:cBhvr>
                                        <p:cTn id="1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图片 2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30" y="0"/>
            <a:ext cx="12191140" cy="6858000"/>
          </a:xfrm>
          <a:prstGeom prst="rect">
            <a:avLst/>
          </a:prstGeom>
        </p:spPr>
      </p:pic>
      <p:sp>
        <p:nvSpPr>
          <p:cNvPr id="49" name="4"/>
          <p:cNvSpPr txBox="1"/>
          <p:nvPr/>
        </p:nvSpPr>
        <p:spPr>
          <a:xfrm>
            <a:off x="1242635" y="2535127"/>
            <a:ext cx="6801771" cy="662379"/>
          </a:xfrm>
          <a:prstGeom prst="rect">
            <a:avLst/>
          </a:prstGeom>
        </p:spPr>
        <p:txBody>
          <a:bodyPr anchor="ct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ct val="20000"/>
              </a:spcBef>
              <a:spcAft>
                <a:spcPct val="0"/>
              </a:spcAft>
              <a:buClrTx/>
              <a:buSzTx/>
              <a:buFont typeface="Arial" panose="020B0604020202020204" pitchFamily="34" charset="0"/>
              <a:buNone/>
              <a:defRPr/>
            </a:pPr>
            <a:r>
              <a:rPr kumimoji="0" lang="zh-CN" altLang="en-US" sz="7200" b="1" i="0" u="none" strike="noStrike" kern="1200" cap="none" spc="0" normalizeH="0" baseline="0" noProof="0">
                <a:ln>
                  <a:noFill/>
                </a:ln>
                <a:solidFill>
                  <a:srgbClr val="C00000"/>
                </a:solidFill>
                <a:effectLst/>
                <a:uLnTx/>
                <a:uFillTx/>
                <a:latin typeface="+mn-ea"/>
                <a:cs typeface="+mn-ea"/>
                <a:sym typeface="字魂59号-创粗黑" panose="00000500000000000000" pitchFamily="2" charset="-122"/>
              </a:rPr>
              <a:t>感谢您的观看</a:t>
            </a:r>
            <a:endParaRPr kumimoji="0" lang="en-GB" sz="7200" b="1" i="0" u="none" strike="noStrike" kern="1200" cap="none" spc="0" normalizeH="0" baseline="0" noProof="0">
              <a:ln>
                <a:noFill/>
              </a:ln>
              <a:solidFill>
                <a:srgbClr val="C00000"/>
              </a:solidFill>
              <a:effectLst/>
              <a:uLnTx/>
              <a:uFillTx/>
              <a:latin typeface="+mn-ea"/>
              <a:cs typeface="+mn-ea"/>
              <a:sym typeface="字魂59号-创粗黑" panose="00000500000000000000" pitchFamily="2" charset="-122"/>
            </a:endParaRPr>
          </a:p>
        </p:txBody>
      </p:sp>
      <p:sp>
        <p:nvSpPr>
          <p:cNvPr id="10" name="文本框 9"/>
          <p:cNvSpPr txBox="1"/>
          <p:nvPr/>
        </p:nvSpPr>
        <p:spPr>
          <a:xfrm>
            <a:off x="1385974" y="3429000"/>
            <a:ext cx="6850468" cy="338554"/>
          </a:xfrm>
          <a:prstGeom prst="rect">
            <a:avLst/>
          </a:prstGeom>
          <a:noFill/>
        </p:spPr>
        <p:txBody>
          <a:bodyPr wrap="square" rtlCol="0">
            <a:spAutoFit/>
          </a:bodyPr>
          <a:lstStyle/>
          <a:p>
            <a:pPr algn="ctr"/>
            <a:r>
              <a:rPr lang="zh-CN" altLang="en-US" sz="800">
                <a:solidFill>
                  <a:srgbClr val="333333"/>
                </a:solidFill>
                <a:latin typeface="+mn-ea"/>
                <a:cs typeface="+mn-ea"/>
                <a:sym typeface="字魂59号-创粗黑" panose="00000500000000000000" pitchFamily="2" charset="-122"/>
              </a:rPr>
              <a:t>报警时拨打“</a:t>
            </a:r>
            <a:r>
              <a:rPr lang="en-US" altLang="zh-CN" sz="800">
                <a:solidFill>
                  <a:srgbClr val="333333"/>
                </a:solidFill>
                <a:latin typeface="+mn-ea"/>
                <a:cs typeface="+mn-ea"/>
                <a:sym typeface="字魂59号-创粗黑" panose="00000500000000000000" pitchFamily="2" charset="-122"/>
              </a:rPr>
              <a:t>119”</a:t>
            </a:r>
            <a:r>
              <a:rPr lang="zh-CN" altLang="en-US" sz="800">
                <a:solidFill>
                  <a:srgbClr val="333333"/>
                </a:solidFill>
                <a:latin typeface="+mn-ea"/>
                <a:cs typeface="+mn-ea"/>
                <a:sym typeface="字魂59号-创粗黑" panose="00000500000000000000" pitchFamily="2" charset="-122"/>
              </a:rPr>
              <a:t>并要讲清着火单位所在区县、街道门牌号报警时拨打“</a:t>
            </a:r>
            <a:r>
              <a:rPr lang="en-US" altLang="zh-CN" sz="800">
                <a:solidFill>
                  <a:srgbClr val="333333"/>
                </a:solidFill>
                <a:latin typeface="+mn-ea"/>
                <a:cs typeface="+mn-ea"/>
                <a:sym typeface="字魂59号-创粗黑" panose="00000500000000000000" pitchFamily="2" charset="-122"/>
              </a:rPr>
              <a:t>119”</a:t>
            </a:r>
            <a:r>
              <a:rPr lang="zh-CN" altLang="en-US" sz="800">
                <a:solidFill>
                  <a:srgbClr val="333333"/>
                </a:solidFill>
                <a:latin typeface="+mn-ea"/>
                <a:cs typeface="+mn-ea"/>
                <a:sym typeface="字魂59号-创粗黑" panose="00000500000000000000" pitchFamily="2" charset="-122"/>
              </a:rPr>
              <a:t>并要讲清着火单位所在区县、街道门牌号报警时拨打“</a:t>
            </a:r>
            <a:r>
              <a:rPr lang="en-US" altLang="zh-CN" sz="800">
                <a:solidFill>
                  <a:srgbClr val="333333"/>
                </a:solidFill>
                <a:latin typeface="+mn-ea"/>
                <a:cs typeface="+mn-ea"/>
                <a:sym typeface="字魂59号-创粗黑" panose="00000500000000000000" pitchFamily="2" charset="-122"/>
              </a:rPr>
              <a:t>119”</a:t>
            </a:r>
            <a:r>
              <a:rPr lang="zh-CN" altLang="en-US" sz="800">
                <a:solidFill>
                  <a:srgbClr val="333333"/>
                </a:solidFill>
                <a:latin typeface="+mn-ea"/>
                <a:cs typeface="+mn-ea"/>
                <a:sym typeface="字魂59号-创粗黑" panose="00000500000000000000" pitchFamily="2" charset="-122"/>
              </a:rPr>
              <a:t>并要讲清着火单位所在区县、街道门牌号</a:t>
            </a:r>
            <a:endParaRPr lang="zh-CN" altLang="en-US" sz="800">
              <a:solidFill>
                <a:schemeClr val="tx1">
                  <a:lumMod val="50000"/>
                  <a:lumOff val="50000"/>
                </a:schemeClr>
              </a:solidFill>
              <a:latin typeface="+mn-ea"/>
            </a:endParaRPr>
          </a:p>
        </p:txBody>
      </p:sp>
      <p:pic>
        <p:nvPicPr>
          <p:cNvPr id="50" name="New picture"/>
          <p:cNvPicPr/>
          <p:nvPr/>
        </p:nvPicPr>
        <p:blipFill>
          <a:blip r:embed="rId4"/>
          <a:stretch>
            <a:fillRect/>
          </a:stretch>
        </p:blipFill>
        <p:spPr>
          <a:xfrm>
            <a:off x="10363200" y="12623800"/>
            <a:ext cx="317500" cy="228600"/>
          </a:xfrm>
          <a:prstGeom prst="cube">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randombar(horizontal)">
                                      <p:cBhvr>
                                        <p:cTn id="7" dur="5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5978002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图片 23"/>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430" y="0"/>
            <a:ext cx="12191140" cy="6858000"/>
          </a:xfrm>
          <a:prstGeom prst="rect">
            <a:avLst/>
          </a:prstGeom>
        </p:spPr>
      </p:pic>
      <p:pic>
        <p:nvPicPr>
          <p:cNvPr id="42" name="图形 41"/>
          <p:cNvPicPr>
            <a:picLocks noChangeAspect="1"/>
          </p:cNvPicPr>
          <p:nvPr/>
        </p:nvPicPr>
        <p:blipFill>
          <a:blip r:embed="rId7" cstate="email">
            <a:extLst>
              <a:ext uri="{28A0092B-C50C-407E-A947-70E740481C1C}">
                <a14:useLocalDpi xmlns:a14="http://schemas.microsoft.com/office/drawing/2010/main"/>
              </a:ext>
              <a:ext uri="{96DAC541-7B7A-43D3-8B79-37D633B846F1}">
                <asvg:svgBlip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svg="http://schemas.microsoft.com/office/drawing/2016/SVG/main" xmlns="" r:embed="rId8"/>
              </a:ext>
            </a:extLst>
          </a:blip>
          <a:stretch>
            <a:fillRect/>
          </a:stretch>
        </p:blipFill>
        <p:spPr>
          <a:xfrm>
            <a:off x="1476411" y="2192039"/>
            <a:ext cx="759270" cy="812242"/>
          </a:xfrm>
          <a:prstGeom prst="rect">
            <a:avLst/>
          </a:prstGeom>
        </p:spPr>
      </p:pic>
      <p:pic>
        <p:nvPicPr>
          <p:cNvPr id="43" name="图形 42"/>
          <p:cNvPicPr>
            <a:picLocks noChangeAspect="1"/>
          </p:cNvPicPr>
          <p:nvPr/>
        </p:nvPicPr>
        <p:blipFill>
          <a:blip r:embed="rId9" cstate="email">
            <a:extLst>
              <a:ext uri="{28A0092B-C50C-407E-A947-70E740481C1C}">
                <a14:useLocalDpi xmlns:a14="http://schemas.microsoft.com/office/drawing/2010/main"/>
              </a:ext>
              <a:ext uri="{96DAC541-7B7A-43D3-8B79-37D633B846F1}">
                <asvg:svgBlip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svg="http://schemas.microsoft.com/office/drawing/2016/SVG/main" xmlns="" r:embed="rId10"/>
              </a:ext>
            </a:extLst>
          </a:blip>
          <a:stretch>
            <a:fillRect/>
          </a:stretch>
        </p:blipFill>
        <p:spPr>
          <a:xfrm>
            <a:off x="5457519" y="2138478"/>
            <a:ext cx="747498" cy="812241"/>
          </a:xfrm>
          <a:prstGeom prst="rect">
            <a:avLst/>
          </a:prstGeom>
        </p:spPr>
      </p:pic>
      <p:pic>
        <p:nvPicPr>
          <p:cNvPr id="44" name="图形 43"/>
          <p:cNvPicPr>
            <a:picLocks noChangeAspect="1"/>
          </p:cNvPicPr>
          <p:nvPr/>
        </p:nvPicPr>
        <p:blipFill>
          <a:blip r:embed="rId11" cstate="email">
            <a:extLst>
              <a:ext uri="{28A0092B-C50C-407E-A947-70E740481C1C}">
                <a14:useLocalDpi xmlns:a14="http://schemas.microsoft.com/office/drawing/2010/main"/>
              </a:ext>
              <a:ext uri="{96DAC541-7B7A-43D3-8B79-37D633B846F1}">
                <asvg:svgBlip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svg="http://schemas.microsoft.com/office/drawing/2016/SVG/main" xmlns="" r:embed="rId12"/>
              </a:ext>
            </a:extLst>
          </a:blip>
          <a:stretch>
            <a:fillRect/>
          </a:stretch>
        </p:blipFill>
        <p:spPr>
          <a:xfrm>
            <a:off x="1539728" y="3419598"/>
            <a:ext cx="747498" cy="812241"/>
          </a:xfrm>
          <a:prstGeom prst="rect">
            <a:avLst/>
          </a:prstGeom>
        </p:spPr>
      </p:pic>
      <p:sp>
        <p:nvSpPr>
          <p:cNvPr id="49" name="4"/>
          <p:cNvSpPr txBox="1"/>
          <p:nvPr/>
        </p:nvSpPr>
        <p:spPr>
          <a:xfrm>
            <a:off x="1196336" y="1061817"/>
            <a:ext cx="2156463" cy="662379"/>
          </a:xfrm>
          <a:prstGeom prst="rect">
            <a:avLst/>
          </a:prstGeom>
        </p:spPr>
        <p:txBody>
          <a:bodyPr anchor="ct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ct val="20000"/>
              </a:spcBef>
              <a:spcAft>
                <a:spcPct val="0"/>
              </a:spcAft>
              <a:buClrTx/>
              <a:buSzTx/>
              <a:buFont typeface="Arial" panose="020B0604020202020204" pitchFamily="34" charset="0"/>
              <a:buNone/>
              <a:defRPr/>
            </a:pPr>
            <a:r>
              <a:rPr kumimoji="0" lang="zh-CN" altLang="en-US" sz="4265" b="1" i="0" u="none" strike="noStrike" kern="1200" cap="none" spc="0" normalizeH="0" baseline="0" noProof="0" dirty="0">
                <a:ln>
                  <a:noFill/>
                </a:ln>
                <a:solidFill>
                  <a:srgbClr val="C00000"/>
                </a:solidFill>
                <a:effectLst/>
                <a:uLnTx/>
                <a:uFillTx/>
                <a:latin typeface="+mn-ea"/>
                <a:cs typeface="+mn-ea"/>
                <a:sym typeface="字魂59号-创粗黑" panose="00000500000000000000" pitchFamily="2" charset="-122"/>
              </a:rPr>
              <a:t>目   录</a:t>
            </a:r>
            <a:endParaRPr kumimoji="0" lang="en-GB" sz="2400" b="1" i="0" u="none" strike="noStrike" kern="1200" cap="none" spc="0" normalizeH="0" baseline="0" noProof="0" dirty="0">
              <a:ln>
                <a:noFill/>
              </a:ln>
              <a:solidFill>
                <a:srgbClr val="C00000"/>
              </a:solidFill>
              <a:effectLst/>
              <a:uLnTx/>
              <a:uFillTx/>
              <a:latin typeface="+mn-ea"/>
              <a:cs typeface="+mn-ea"/>
              <a:sym typeface="字魂59号-创粗黑" panose="00000500000000000000" pitchFamily="2" charset="-122"/>
            </a:endParaRPr>
          </a:p>
        </p:txBody>
      </p:sp>
      <p:sp>
        <p:nvSpPr>
          <p:cNvPr id="19" name="23"/>
          <p:cNvSpPr/>
          <p:nvPr>
            <p:custDataLst>
              <p:tags r:id="rId1"/>
            </p:custDataLst>
          </p:nvPr>
        </p:nvSpPr>
        <p:spPr>
          <a:xfrm>
            <a:off x="2378551" y="2252212"/>
            <a:ext cx="3080758" cy="584775"/>
          </a:xfrm>
          <a:prstGeom prst="rect">
            <a:avLst/>
          </a:prstGeom>
          <a:noFill/>
        </p:spPr>
        <p:txBody>
          <a:bodyPr wrap="square">
            <a:spAutoFit/>
          </a:bodyPr>
          <a:lstStyle/>
          <a:p>
            <a:r>
              <a:rPr lang="zh-CN" altLang="en-US" sz="3200" dirty="0">
                <a:gradFill flip="none" rotWithShape="1">
                  <a:gsLst>
                    <a:gs pos="0">
                      <a:srgbClr val="BA1219"/>
                    </a:gs>
                    <a:gs pos="98000">
                      <a:srgbClr val="C80900"/>
                    </a:gs>
                  </a:gsLst>
                  <a:lin ang="16200000" scaled="1"/>
                </a:gradFill>
                <a:latin typeface="+mn-ea"/>
              </a:rPr>
              <a:t>消防基础知识</a:t>
            </a:r>
          </a:p>
        </p:txBody>
      </p:sp>
      <p:sp>
        <p:nvSpPr>
          <p:cNvPr id="20" name="3"/>
          <p:cNvSpPr/>
          <p:nvPr>
            <p:custDataLst>
              <p:tags r:id="rId2"/>
            </p:custDataLst>
          </p:nvPr>
        </p:nvSpPr>
        <p:spPr>
          <a:xfrm>
            <a:off x="2378551" y="3483404"/>
            <a:ext cx="5837710" cy="584775"/>
          </a:xfrm>
          <a:prstGeom prst="rect">
            <a:avLst/>
          </a:prstGeom>
          <a:noFill/>
        </p:spPr>
        <p:txBody>
          <a:bodyPr wrap="square">
            <a:spAutoFit/>
          </a:bodyPr>
          <a:lstStyle/>
          <a:p>
            <a:r>
              <a:rPr lang="zh-CN" altLang="en-US" sz="3200">
                <a:gradFill flip="none" rotWithShape="1">
                  <a:gsLst>
                    <a:gs pos="0">
                      <a:srgbClr val="BA1219"/>
                    </a:gs>
                    <a:gs pos="98000">
                      <a:srgbClr val="C80900"/>
                    </a:gs>
                  </a:gsLst>
                  <a:lin ang="16200000" scaled="1"/>
                </a:gradFill>
                <a:latin typeface="+mn-ea"/>
              </a:rPr>
              <a:t>辨识危险源查改火灾隐患</a:t>
            </a:r>
          </a:p>
        </p:txBody>
      </p:sp>
      <p:sp>
        <p:nvSpPr>
          <p:cNvPr id="21" name="3"/>
          <p:cNvSpPr/>
          <p:nvPr>
            <p:custDataLst>
              <p:tags r:id="rId3"/>
            </p:custDataLst>
          </p:nvPr>
        </p:nvSpPr>
        <p:spPr>
          <a:xfrm>
            <a:off x="6255287" y="2192039"/>
            <a:ext cx="2333260" cy="584775"/>
          </a:xfrm>
          <a:prstGeom prst="rect">
            <a:avLst/>
          </a:prstGeom>
          <a:noFill/>
        </p:spPr>
        <p:txBody>
          <a:bodyPr wrap="square">
            <a:spAutoFit/>
          </a:bodyPr>
          <a:lstStyle/>
          <a:p>
            <a:r>
              <a:rPr lang="zh-CN" altLang="en-US" sz="3200">
                <a:gradFill flip="none" rotWithShape="1">
                  <a:gsLst>
                    <a:gs pos="0">
                      <a:srgbClr val="BA1219"/>
                    </a:gs>
                    <a:gs pos="98000">
                      <a:srgbClr val="C80900"/>
                    </a:gs>
                  </a:gsLst>
                  <a:lin ang="16200000" scaled="1"/>
                </a:gradFill>
                <a:latin typeface="+mn-ea"/>
              </a:rPr>
              <a:t>应急预案</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randombar(horizontal)">
                                      <p:cBhvr>
                                        <p:cTn id="7" dur="500"/>
                                        <p:tgtEl>
                                          <p:spTgt spid="49"/>
                                        </p:tgtEl>
                                      </p:cBhvr>
                                    </p:animEffect>
                                  </p:childTnLst>
                                </p:cTn>
                              </p:par>
                              <p:par>
                                <p:cTn id="8" presetID="2" presetClass="entr" presetSubtype="8" fill="hold" nodeType="withEffect">
                                  <p:stCondLst>
                                    <p:cond delay="0"/>
                                  </p:stCondLst>
                                  <p:childTnLst>
                                    <p:set>
                                      <p:cBhvr>
                                        <p:cTn id="9" dur="1" fill="hold">
                                          <p:stCondLst>
                                            <p:cond delay="0"/>
                                          </p:stCondLst>
                                        </p:cTn>
                                        <p:tgtEl>
                                          <p:spTgt spid="42"/>
                                        </p:tgtEl>
                                        <p:attrNameLst>
                                          <p:attrName>style.visibility</p:attrName>
                                        </p:attrNameLst>
                                      </p:cBhvr>
                                      <p:to>
                                        <p:strVal val="visible"/>
                                      </p:to>
                                    </p:set>
                                    <p:anim calcmode="lin" valueType="num">
                                      <p:cBhvr additive="base">
                                        <p:cTn id="10" dur="500" fill="hold"/>
                                        <p:tgtEl>
                                          <p:spTgt spid="42"/>
                                        </p:tgtEl>
                                        <p:attrNameLst>
                                          <p:attrName>ppt_x</p:attrName>
                                        </p:attrNameLst>
                                      </p:cBhvr>
                                      <p:tavLst>
                                        <p:tav tm="0">
                                          <p:val>
                                            <p:strVal val="0-#ppt_w/2"/>
                                          </p:val>
                                        </p:tav>
                                        <p:tav tm="100000">
                                          <p:val>
                                            <p:strVal val="#ppt_x"/>
                                          </p:val>
                                        </p:tav>
                                      </p:tavLst>
                                    </p:anim>
                                    <p:anim calcmode="lin" valueType="num">
                                      <p:cBhvr additive="base">
                                        <p:cTn id="11" dur="500" fill="hold"/>
                                        <p:tgtEl>
                                          <p:spTgt spid="42"/>
                                        </p:tgtEl>
                                        <p:attrNameLst>
                                          <p:attrName>ppt_y</p:attrName>
                                        </p:attrNameLst>
                                      </p:cBhvr>
                                      <p:tavLst>
                                        <p:tav tm="0">
                                          <p:val>
                                            <p:strVal val="#ppt_y"/>
                                          </p:val>
                                        </p:tav>
                                        <p:tav tm="100000">
                                          <p:val>
                                            <p:strVal val="#ppt_y"/>
                                          </p:val>
                                        </p:tav>
                                      </p:tavLst>
                                    </p:anim>
                                  </p:childTnLst>
                                </p:cTn>
                              </p:par>
                              <p:par>
                                <p:cTn id="12" presetID="2" presetClass="entr" presetSubtype="8" fill="hold" nodeType="withEffect">
                                  <p:stCondLst>
                                    <p:cond delay="0"/>
                                  </p:stCondLst>
                                  <p:childTnLst>
                                    <p:set>
                                      <p:cBhvr>
                                        <p:cTn id="13" dur="1" fill="hold">
                                          <p:stCondLst>
                                            <p:cond delay="0"/>
                                          </p:stCondLst>
                                        </p:cTn>
                                        <p:tgtEl>
                                          <p:spTgt spid="43"/>
                                        </p:tgtEl>
                                        <p:attrNameLst>
                                          <p:attrName>style.visibility</p:attrName>
                                        </p:attrNameLst>
                                      </p:cBhvr>
                                      <p:to>
                                        <p:strVal val="visible"/>
                                      </p:to>
                                    </p:set>
                                    <p:anim calcmode="lin" valueType="num">
                                      <p:cBhvr additive="base">
                                        <p:cTn id="14" dur="500" fill="hold"/>
                                        <p:tgtEl>
                                          <p:spTgt spid="43"/>
                                        </p:tgtEl>
                                        <p:attrNameLst>
                                          <p:attrName>ppt_x</p:attrName>
                                        </p:attrNameLst>
                                      </p:cBhvr>
                                      <p:tavLst>
                                        <p:tav tm="0">
                                          <p:val>
                                            <p:strVal val="0-#ppt_w/2"/>
                                          </p:val>
                                        </p:tav>
                                        <p:tav tm="100000">
                                          <p:val>
                                            <p:strVal val="#ppt_x"/>
                                          </p:val>
                                        </p:tav>
                                      </p:tavLst>
                                    </p:anim>
                                    <p:anim calcmode="lin" valueType="num">
                                      <p:cBhvr additive="base">
                                        <p:cTn id="15" dur="500" fill="hold"/>
                                        <p:tgtEl>
                                          <p:spTgt spid="43"/>
                                        </p:tgtEl>
                                        <p:attrNameLst>
                                          <p:attrName>ppt_y</p:attrName>
                                        </p:attrNameLst>
                                      </p:cBhvr>
                                      <p:tavLst>
                                        <p:tav tm="0">
                                          <p:val>
                                            <p:strVal val="#ppt_y"/>
                                          </p:val>
                                        </p:tav>
                                        <p:tav tm="100000">
                                          <p:val>
                                            <p:strVal val="#ppt_y"/>
                                          </p:val>
                                        </p:tav>
                                      </p:tavLst>
                                    </p:anim>
                                  </p:childTnLst>
                                </p:cTn>
                              </p:par>
                              <p:par>
                                <p:cTn id="16" presetID="2" presetClass="entr" presetSubtype="8" fill="hold" nodeType="withEffect">
                                  <p:stCondLst>
                                    <p:cond delay="0"/>
                                  </p:stCondLst>
                                  <p:childTnLst>
                                    <p:set>
                                      <p:cBhvr>
                                        <p:cTn id="17" dur="1" fill="hold">
                                          <p:stCondLst>
                                            <p:cond delay="0"/>
                                          </p:stCondLst>
                                        </p:cTn>
                                        <p:tgtEl>
                                          <p:spTgt spid="44"/>
                                        </p:tgtEl>
                                        <p:attrNameLst>
                                          <p:attrName>style.visibility</p:attrName>
                                        </p:attrNameLst>
                                      </p:cBhvr>
                                      <p:to>
                                        <p:strVal val="visible"/>
                                      </p:to>
                                    </p:set>
                                    <p:anim calcmode="lin" valueType="num">
                                      <p:cBhvr additive="base">
                                        <p:cTn id="18" dur="500" fill="hold"/>
                                        <p:tgtEl>
                                          <p:spTgt spid="44"/>
                                        </p:tgtEl>
                                        <p:attrNameLst>
                                          <p:attrName>ppt_x</p:attrName>
                                        </p:attrNameLst>
                                      </p:cBhvr>
                                      <p:tavLst>
                                        <p:tav tm="0">
                                          <p:val>
                                            <p:strVal val="0-#ppt_w/2"/>
                                          </p:val>
                                        </p:tav>
                                        <p:tav tm="100000">
                                          <p:val>
                                            <p:strVal val="#ppt_x"/>
                                          </p:val>
                                        </p:tav>
                                      </p:tavLst>
                                    </p:anim>
                                    <p:anim calcmode="lin" valueType="num">
                                      <p:cBhvr additive="base">
                                        <p:cTn id="19" dur="500" fill="hold"/>
                                        <p:tgtEl>
                                          <p:spTgt spid="44"/>
                                        </p:tgtEl>
                                        <p:attrNameLst>
                                          <p:attrName>ppt_y</p:attrName>
                                        </p:attrNameLst>
                                      </p:cBhvr>
                                      <p:tavLst>
                                        <p:tav tm="0">
                                          <p:val>
                                            <p:strVal val="#ppt_y"/>
                                          </p:val>
                                        </p:tav>
                                        <p:tav tm="100000">
                                          <p:val>
                                            <p:strVal val="#ppt_y"/>
                                          </p:val>
                                        </p:tav>
                                      </p:tavLst>
                                    </p:anim>
                                  </p:childTnLst>
                                </p:cTn>
                              </p:par>
                            </p:childTnLst>
                          </p:cTn>
                        </p:par>
                      </p:childTnLst>
                    </p:cTn>
                  </p:par>
                  <p:par>
                    <p:cTn id="20" fill="hold" nodeType="clickPar">
                      <p:stCondLst>
                        <p:cond delay="indefinite"/>
                        <p:cond evt="onBegin" delay="0">
                          <p:tn val="19"/>
                        </p:cond>
                      </p:stCondLst>
                      <p:childTnLst>
                        <p:par>
                          <p:cTn id="21" fill="hold" nodeType="afterGroup">
                            <p:stCondLst>
                              <p:cond delay="0"/>
                            </p:stCondLst>
                            <p:childTnLst>
                              <p:par>
                                <p:cTn id="22" presetID="2" presetClass="entr" presetSubtype="4" fill="hold" nodeType="clickEffect">
                                  <p:stCondLst>
                                    <p:cond delay="0"/>
                                  </p:stCondLst>
                                  <p:childTnLst>
                                    <p:set>
                                      <p:cBhvr>
                                        <p:cTn id="23" dur="1" fill="hold">
                                          <p:stCondLst>
                                            <p:cond delay="0"/>
                                          </p:stCondLst>
                                        </p:cTn>
                                        <p:tgtEl>
                                          <p:spTgt spid="19">
                                            <p:txEl>
                                              <p:pRg st="0" end="0"/>
                                            </p:txEl>
                                          </p:spTgt>
                                        </p:tgtEl>
                                        <p:attrNameLst>
                                          <p:attrName>style.visibility</p:attrName>
                                        </p:attrNameLst>
                                      </p:cBhvr>
                                      <p:to>
                                        <p:strVal val="visible"/>
                                      </p:to>
                                    </p:set>
                                    <p:anim calcmode="lin" valueType="num">
                                      <p:cBhvr additive="base">
                                        <p:cTn id="24" dur="500" fill="hold"/>
                                        <p:tgtEl>
                                          <p:spTgt spid="19">
                                            <p:txEl>
                                              <p:pRg st="0" end="0"/>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6" fill="hold" nodeType="clickPar">
                      <p:stCondLst>
                        <p:cond delay="indefinite"/>
                        <p:cond evt="onBegin" delay="0">
                          <p:tn val="25"/>
                        </p:cond>
                      </p:stCondLst>
                      <p:childTnLst>
                        <p:par>
                          <p:cTn id="27" fill="hold" nodeType="afterGroup">
                            <p:stCondLst>
                              <p:cond delay="0"/>
                            </p:stCondLst>
                            <p:childTnLst>
                              <p:par>
                                <p:cTn id="28" presetID="2" presetClass="entr" presetSubtype="4" fill="hold" nodeType="clickEffect">
                                  <p:stCondLst>
                                    <p:cond delay="0"/>
                                  </p:stCondLst>
                                  <p:childTnLst>
                                    <p:set>
                                      <p:cBhvr>
                                        <p:cTn id="29" dur="1" fill="hold">
                                          <p:stCondLst>
                                            <p:cond delay="0"/>
                                          </p:stCondLst>
                                        </p:cTn>
                                        <p:tgtEl>
                                          <p:spTgt spid="20">
                                            <p:txEl>
                                              <p:pRg st="0" end="0"/>
                                            </p:txEl>
                                          </p:spTgt>
                                        </p:tgtEl>
                                        <p:attrNameLst>
                                          <p:attrName>style.visibility</p:attrName>
                                        </p:attrNameLst>
                                      </p:cBhvr>
                                      <p:to>
                                        <p:strVal val="visible"/>
                                      </p:to>
                                    </p:set>
                                    <p:anim calcmode="lin" valueType="num">
                                      <p:cBhvr additive="base">
                                        <p:cTn id="30" dur="500" fill="hold"/>
                                        <p:tgtEl>
                                          <p:spTgt spid="20">
                                            <p:txEl>
                                              <p:pRg st="0" end="0"/>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2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2" fill="hold" nodeType="clickPar">
                      <p:stCondLst>
                        <p:cond delay="indefinite"/>
                        <p:cond evt="onBegin" delay="0">
                          <p:tn val="31"/>
                        </p:cond>
                      </p:stCondLst>
                      <p:childTnLst>
                        <p:par>
                          <p:cTn id="33" fill="hold" nodeType="afterGroup">
                            <p:stCondLst>
                              <p:cond delay="0"/>
                            </p:stCondLst>
                            <p:childTnLst>
                              <p:par>
                                <p:cTn id="34" presetID="2" presetClass="entr" presetSubtype="4" fill="hold" nodeType="clickEffect">
                                  <p:stCondLst>
                                    <p:cond delay="0"/>
                                  </p:stCondLst>
                                  <p:childTnLst>
                                    <p:set>
                                      <p:cBhvr>
                                        <p:cTn id="35" dur="1" fill="hold">
                                          <p:stCondLst>
                                            <p:cond delay="0"/>
                                          </p:stCondLst>
                                        </p:cTn>
                                        <p:tgtEl>
                                          <p:spTgt spid="21">
                                            <p:txEl>
                                              <p:pRg st="0" end="0"/>
                                            </p:txEl>
                                          </p:spTgt>
                                        </p:tgtEl>
                                        <p:attrNameLst>
                                          <p:attrName>style.visibility</p:attrName>
                                        </p:attrNameLst>
                                      </p:cBhvr>
                                      <p:to>
                                        <p:strVal val="visible"/>
                                      </p:to>
                                    </p:set>
                                    <p:anim calcmode="lin" valueType="num">
                                      <p:cBhvr additive="base">
                                        <p:cTn id="36" dur="500" fill="hold"/>
                                        <p:tgtEl>
                                          <p:spTgt spid="21">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21">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430" y="0"/>
            <a:ext cx="12191140" cy="6858000"/>
          </a:xfrm>
          <a:prstGeom prst="rect">
            <a:avLst/>
          </a:prstGeom>
        </p:spPr>
      </p:pic>
      <p:sp>
        <p:nvSpPr>
          <p:cNvPr id="4" name="0"/>
          <p:cNvSpPr/>
          <p:nvPr>
            <p:custDataLst>
              <p:tags r:id="rId1"/>
            </p:custDataLst>
          </p:nvPr>
        </p:nvSpPr>
        <p:spPr>
          <a:xfrm>
            <a:off x="3372278" y="2096616"/>
            <a:ext cx="5447441" cy="923330"/>
          </a:xfrm>
          <a:prstGeom prst="rect">
            <a:avLst/>
          </a:prstGeom>
          <a:noFill/>
        </p:spPr>
        <p:txBody>
          <a:bodyPr wrap="square">
            <a:spAutoFit/>
          </a:bodyPr>
          <a:lstStyle/>
          <a:p>
            <a:pPr algn="dist"/>
            <a:r>
              <a:rPr lang="zh-CN" altLang="en-US" sz="5400" dirty="0">
                <a:gradFill flip="none" rotWithShape="1">
                  <a:gsLst>
                    <a:gs pos="0">
                      <a:srgbClr val="BA1219"/>
                    </a:gs>
                    <a:gs pos="98000">
                      <a:srgbClr val="C80900"/>
                    </a:gs>
                  </a:gsLst>
                  <a:lin ang="16200000" scaled="1"/>
                </a:gradFill>
                <a:latin typeface="字魂35号-经典雅黑" panose="02000000000000000000" pitchFamily="2" charset="-122"/>
                <a:ea typeface="字魂35号-经典雅黑" panose="02000000000000000000" pitchFamily="2" charset="-122"/>
              </a:rPr>
              <a:t>消防基础知识</a:t>
            </a:r>
          </a:p>
        </p:txBody>
      </p:sp>
      <p:sp>
        <p:nvSpPr>
          <p:cNvPr id="5" name="0"/>
          <p:cNvSpPr/>
          <p:nvPr>
            <p:custDataLst>
              <p:tags r:id="rId2"/>
            </p:custDataLst>
          </p:nvPr>
        </p:nvSpPr>
        <p:spPr>
          <a:xfrm>
            <a:off x="5204245" y="1368658"/>
            <a:ext cx="1783509" cy="623511"/>
          </a:xfrm>
          <a:prstGeom prst="roundRect">
            <a:avLst>
              <a:gd name="adj" fmla="val 50000"/>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zh-CN" altLang="en-US" sz="3600">
                <a:solidFill>
                  <a:schemeClr val="bg1"/>
                </a:solidFill>
                <a:latin typeface="+mn-ea"/>
              </a:rPr>
              <a:t>第一章</a:t>
            </a:r>
          </a:p>
        </p:txBody>
      </p:sp>
      <p:sp>
        <p:nvSpPr>
          <p:cNvPr id="6" name="文本框 5"/>
          <p:cNvSpPr txBox="1"/>
          <p:nvPr/>
        </p:nvSpPr>
        <p:spPr>
          <a:xfrm>
            <a:off x="2670764" y="2927084"/>
            <a:ext cx="6850468" cy="338554"/>
          </a:xfrm>
          <a:prstGeom prst="rect">
            <a:avLst/>
          </a:prstGeom>
          <a:noFill/>
        </p:spPr>
        <p:txBody>
          <a:bodyPr wrap="square" rtlCol="0">
            <a:spAutoFit/>
          </a:bodyPr>
          <a:lstStyle/>
          <a:p>
            <a:pPr algn="ctr"/>
            <a:r>
              <a:rPr lang="zh-CN" altLang="en-US" sz="800">
                <a:solidFill>
                  <a:srgbClr val="333333"/>
                </a:solidFill>
                <a:latin typeface="+mn-ea"/>
                <a:cs typeface="+mn-ea"/>
                <a:sym typeface="字魂59号-创粗黑" panose="00000500000000000000" pitchFamily="2" charset="-122"/>
              </a:rPr>
              <a:t>报警时拨打“</a:t>
            </a:r>
            <a:r>
              <a:rPr lang="en-US" altLang="zh-CN" sz="800">
                <a:solidFill>
                  <a:srgbClr val="333333"/>
                </a:solidFill>
                <a:latin typeface="+mn-ea"/>
                <a:cs typeface="+mn-ea"/>
                <a:sym typeface="字魂59号-创粗黑" panose="00000500000000000000" pitchFamily="2" charset="-122"/>
              </a:rPr>
              <a:t>119”</a:t>
            </a:r>
            <a:r>
              <a:rPr lang="zh-CN" altLang="en-US" sz="800">
                <a:solidFill>
                  <a:srgbClr val="333333"/>
                </a:solidFill>
                <a:latin typeface="+mn-ea"/>
                <a:cs typeface="+mn-ea"/>
                <a:sym typeface="字魂59号-创粗黑" panose="00000500000000000000" pitchFamily="2" charset="-122"/>
              </a:rPr>
              <a:t>并要讲清着火单位所在区县、街道门牌号报警时拨打“</a:t>
            </a:r>
            <a:r>
              <a:rPr lang="en-US" altLang="zh-CN" sz="800">
                <a:solidFill>
                  <a:srgbClr val="333333"/>
                </a:solidFill>
                <a:latin typeface="+mn-ea"/>
                <a:cs typeface="+mn-ea"/>
                <a:sym typeface="字魂59号-创粗黑" panose="00000500000000000000" pitchFamily="2" charset="-122"/>
              </a:rPr>
              <a:t>119”</a:t>
            </a:r>
            <a:r>
              <a:rPr lang="zh-CN" altLang="en-US" sz="800">
                <a:solidFill>
                  <a:srgbClr val="333333"/>
                </a:solidFill>
                <a:latin typeface="+mn-ea"/>
                <a:cs typeface="+mn-ea"/>
                <a:sym typeface="字魂59号-创粗黑" panose="00000500000000000000" pitchFamily="2" charset="-122"/>
              </a:rPr>
              <a:t>并要讲清着火单位所在区县、街道门牌号报警时拨打“</a:t>
            </a:r>
            <a:r>
              <a:rPr lang="en-US" altLang="zh-CN" sz="800">
                <a:solidFill>
                  <a:srgbClr val="333333"/>
                </a:solidFill>
                <a:latin typeface="+mn-ea"/>
                <a:cs typeface="+mn-ea"/>
                <a:sym typeface="字魂59号-创粗黑" panose="00000500000000000000" pitchFamily="2" charset="-122"/>
              </a:rPr>
              <a:t>119”</a:t>
            </a:r>
            <a:r>
              <a:rPr lang="zh-CN" altLang="en-US" sz="800">
                <a:solidFill>
                  <a:srgbClr val="333333"/>
                </a:solidFill>
                <a:latin typeface="+mn-ea"/>
                <a:cs typeface="+mn-ea"/>
                <a:sym typeface="字魂59号-创粗黑" panose="00000500000000000000" pitchFamily="2" charset="-122"/>
              </a:rPr>
              <a:t>并要讲清着火单位所在区县、街道门牌号</a:t>
            </a:r>
            <a:endParaRPr lang="zh-CN" altLang="en-US" sz="800">
              <a:solidFill>
                <a:schemeClr val="tx1">
                  <a:lumMod val="50000"/>
                  <a:lumOff val="50000"/>
                </a:schemeClr>
              </a:solidFill>
              <a:latin typeface="+mn-ea"/>
            </a:endParaRP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
                            </p:stCondLst>
                            <p:childTnLst>
                              <p:par>
                                <p:cTn id="10" presetID="12" presetClass="entr" presetSubtype="8" fill="hold" grpId="0" nodeType="after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p:tgtEl>
                                          <p:spTgt spid="5"/>
                                        </p:tgtEl>
                                        <p:attrNameLst>
                                          <p:attrName>ppt_x</p:attrName>
                                        </p:attrNameLst>
                                      </p:cBhvr>
                                      <p:tavLst>
                                        <p:tav tm="0">
                                          <p:val>
                                            <p:strVal val="#ppt_x-#ppt_w*1.125000"/>
                                          </p:val>
                                        </p:tav>
                                        <p:tav tm="100000">
                                          <p:val>
                                            <p:strVal val="#ppt_x"/>
                                          </p:val>
                                        </p:tav>
                                      </p:tavLst>
                                    </p:anim>
                                    <p:animEffect transition="in" filter="wipe(right)">
                                      <p:cBhvr>
                                        <p:cTn id="1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0"/>
          <p:cNvSpPr/>
          <p:nvPr>
            <p:custDataLst>
              <p:tags r:id="rId1"/>
            </p:custDataLst>
          </p:nvPr>
        </p:nvSpPr>
        <p:spPr>
          <a:xfrm>
            <a:off x="368469" y="390518"/>
            <a:ext cx="3208110" cy="584775"/>
          </a:xfrm>
          <a:prstGeom prst="rect">
            <a:avLst/>
          </a:prstGeom>
          <a:noFill/>
        </p:spPr>
        <p:txBody>
          <a:bodyPr wrap="square">
            <a:spAutoFit/>
          </a:bodyPr>
          <a:lstStyle/>
          <a:p>
            <a:r>
              <a:rPr lang="zh-CN" altLang="en-US" sz="3200" b="1">
                <a:gradFill flip="none" rotWithShape="1">
                  <a:gsLst>
                    <a:gs pos="0">
                      <a:srgbClr val="BA1219"/>
                    </a:gs>
                    <a:gs pos="98000">
                      <a:srgbClr val="C80900"/>
                    </a:gs>
                  </a:gsLst>
                  <a:lin ang="16200000" scaled="1"/>
                </a:gradFill>
                <a:latin typeface="等线" panose="02010600030101010101" pitchFamily="2" charset="-122"/>
                <a:ea typeface="等线" panose="02010600030101010101" pitchFamily="2" charset="-122"/>
              </a:rPr>
              <a:t>消防基础知识</a:t>
            </a:r>
          </a:p>
        </p:txBody>
      </p:sp>
      <p:sp>
        <p:nvSpPr>
          <p:cNvPr id="14" name="0"/>
          <p:cNvSpPr/>
          <p:nvPr>
            <p:custDataLst>
              <p:tags r:id="rId2"/>
            </p:custDataLst>
          </p:nvPr>
        </p:nvSpPr>
        <p:spPr>
          <a:xfrm>
            <a:off x="5218835" y="4006162"/>
            <a:ext cx="2339102" cy="461665"/>
          </a:xfrm>
          <a:prstGeom prst="rect">
            <a:avLst/>
          </a:prstGeom>
        </p:spPr>
        <p:txBody>
          <a:bodyPr wrap="non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1218565"/>
            <a:r>
              <a:rPr lang="zh-CN" altLang="en-US" sz="2400" dirty="0">
                <a:solidFill>
                  <a:srgbClr val="C80900"/>
                </a:solidFill>
                <a:latin typeface="等线" panose="02010600030101010101" pitchFamily="2" charset="-122"/>
                <a:ea typeface="等线" panose="02010600030101010101" pitchFamily="2" charset="-122"/>
                <a:cs typeface="Lato Regular" charset="0"/>
                <a:sym typeface="字魂105号-简雅黑" panose="00000500000000000000" pitchFamily="2" charset="-122"/>
              </a:rPr>
              <a:t>二、燃烧的条件</a:t>
            </a:r>
          </a:p>
        </p:txBody>
      </p:sp>
      <p:sp>
        <p:nvSpPr>
          <p:cNvPr id="15" name="0"/>
          <p:cNvSpPr/>
          <p:nvPr>
            <p:custDataLst>
              <p:tags r:id="rId3"/>
            </p:custDataLst>
          </p:nvPr>
        </p:nvSpPr>
        <p:spPr>
          <a:xfrm>
            <a:off x="5218834" y="4467827"/>
            <a:ext cx="6078057" cy="787523"/>
          </a:xfrm>
          <a:prstGeom prst="rect">
            <a:avLst/>
          </a:prstGeom>
        </p:spPr>
        <p:txBody>
          <a:bodyPr wrap="square">
            <a:spAutoFit/>
          </a:bodyPr>
          <a:lstStyle/>
          <a:p>
            <a:pPr>
              <a:lnSpc>
                <a:spcPct val="150000"/>
              </a:lnSpc>
            </a:pPr>
            <a:r>
              <a:rPr lang="en-US" altLang="zh-CN" sz="1600" dirty="0">
                <a:solidFill>
                  <a:schemeClr val="tx1">
                    <a:lumMod val="85000"/>
                    <a:lumOff val="15000"/>
                  </a:schemeClr>
                </a:solidFill>
                <a:latin typeface="等线" panose="02010600030101010101" pitchFamily="2" charset="-122"/>
                <a:ea typeface="等线" panose="02010600030101010101" pitchFamily="2" charset="-122"/>
              </a:rPr>
              <a:t>1</a:t>
            </a:r>
            <a:r>
              <a:rPr lang="zh-CN" altLang="en-US" sz="1600" dirty="0">
                <a:solidFill>
                  <a:schemeClr val="tx1">
                    <a:lumMod val="85000"/>
                    <a:lumOff val="15000"/>
                  </a:schemeClr>
                </a:solidFill>
                <a:latin typeface="等线" panose="02010600030101010101" pitchFamily="2" charset="-122"/>
                <a:ea typeface="等线" panose="02010600030101010101" pitchFamily="2" charset="-122"/>
              </a:rPr>
              <a:t>、可燃物要有一定数量；</a:t>
            </a:r>
            <a:r>
              <a:rPr lang="en-US" altLang="zh-CN" sz="1600" dirty="0">
                <a:solidFill>
                  <a:schemeClr val="tx1">
                    <a:lumMod val="85000"/>
                    <a:lumOff val="15000"/>
                  </a:schemeClr>
                </a:solidFill>
                <a:latin typeface="等线" panose="02010600030101010101" pitchFamily="2" charset="-122"/>
                <a:ea typeface="等线" panose="02010600030101010101" pitchFamily="2" charset="-122"/>
              </a:rPr>
              <a:t>2</a:t>
            </a:r>
            <a:r>
              <a:rPr lang="zh-CN" altLang="en-US" sz="1600" dirty="0">
                <a:solidFill>
                  <a:schemeClr val="tx1">
                    <a:lumMod val="85000"/>
                    <a:lumOff val="15000"/>
                  </a:schemeClr>
                </a:solidFill>
                <a:latin typeface="等线" panose="02010600030101010101" pitchFamily="2" charset="-122"/>
                <a:ea typeface="等线" panose="02010600030101010101" pitchFamily="2" charset="-122"/>
              </a:rPr>
              <a:t>、助燃物要有一定浓度（氧气）；</a:t>
            </a:r>
          </a:p>
          <a:p>
            <a:pPr>
              <a:lnSpc>
                <a:spcPct val="150000"/>
              </a:lnSpc>
            </a:pPr>
            <a:r>
              <a:rPr lang="en-US" altLang="zh-CN" sz="1600" dirty="0">
                <a:solidFill>
                  <a:schemeClr val="tx1">
                    <a:lumMod val="85000"/>
                    <a:lumOff val="15000"/>
                  </a:schemeClr>
                </a:solidFill>
                <a:latin typeface="等线" panose="02010600030101010101" pitchFamily="2" charset="-122"/>
                <a:ea typeface="等线" panose="02010600030101010101" pitchFamily="2" charset="-122"/>
              </a:rPr>
              <a:t>3</a:t>
            </a:r>
            <a:r>
              <a:rPr lang="zh-CN" altLang="en-US" sz="1600" dirty="0">
                <a:solidFill>
                  <a:schemeClr val="tx1">
                    <a:lumMod val="85000"/>
                    <a:lumOff val="15000"/>
                  </a:schemeClr>
                </a:solidFill>
                <a:latin typeface="等线" panose="02010600030101010101" pitchFamily="2" charset="-122"/>
                <a:ea typeface="等线" panose="02010600030101010101" pitchFamily="2" charset="-122"/>
              </a:rPr>
              <a:t>、着火源要有一定能量（温度）；</a:t>
            </a:r>
            <a:r>
              <a:rPr lang="en-US" altLang="zh-CN" sz="1600" dirty="0">
                <a:solidFill>
                  <a:schemeClr val="tx1">
                    <a:lumMod val="85000"/>
                    <a:lumOff val="15000"/>
                  </a:schemeClr>
                </a:solidFill>
                <a:latin typeface="等线" panose="02010600030101010101" pitchFamily="2" charset="-122"/>
                <a:ea typeface="等线" panose="02010600030101010101" pitchFamily="2" charset="-122"/>
              </a:rPr>
              <a:t>4</a:t>
            </a:r>
            <a:r>
              <a:rPr lang="zh-CN" altLang="en-US" sz="1600" dirty="0">
                <a:solidFill>
                  <a:schemeClr val="tx1">
                    <a:lumMod val="85000"/>
                    <a:lumOff val="15000"/>
                  </a:schemeClr>
                </a:solidFill>
                <a:latin typeface="等线" panose="02010600030101010101" pitchFamily="2" charset="-122"/>
                <a:ea typeface="等线" panose="02010600030101010101" pitchFamily="2" charset="-122"/>
              </a:rPr>
              <a:t>、具备未受抑制的链反应。</a:t>
            </a:r>
          </a:p>
        </p:txBody>
      </p:sp>
      <p:cxnSp>
        <p:nvCxnSpPr>
          <p:cNvPr id="5" name="直接连接符 4"/>
          <p:cNvCxnSpPr/>
          <p:nvPr/>
        </p:nvCxnSpPr>
        <p:spPr>
          <a:xfrm>
            <a:off x="2974695" y="682906"/>
            <a:ext cx="8819909"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13" name="矩形 12"/>
          <p:cNvSpPr/>
          <p:nvPr/>
        </p:nvSpPr>
        <p:spPr>
          <a:xfrm>
            <a:off x="3067292" y="2268638"/>
            <a:ext cx="8229599" cy="1506275"/>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pic>
        <p:nvPicPr>
          <p:cNvPr id="9" name="图片 8"/>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828240" y="1510749"/>
            <a:ext cx="4184247" cy="4184247"/>
          </a:xfrm>
          <a:prstGeom prst="rect">
            <a:avLst/>
          </a:prstGeom>
        </p:spPr>
      </p:pic>
      <p:sp>
        <p:nvSpPr>
          <p:cNvPr id="10" name="0"/>
          <p:cNvSpPr/>
          <p:nvPr>
            <p:custDataLst>
              <p:tags r:id="rId4"/>
            </p:custDataLst>
          </p:nvPr>
        </p:nvSpPr>
        <p:spPr>
          <a:xfrm>
            <a:off x="8274269" y="2375743"/>
            <a:ext cx="1744184" cy="461665"/>
          </a:xfrm>
          <a:prstGeom prst="roundRect">
            <a:avLst>
              <a:gd name="adj" fmla="val 50000"/>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zh-CN" altLang="en-US" sz="2400" b="1">
                <a:solidFill>
                  <a:schemeClr val="bg1"/>
                </a:solidFill>
                <a:latin typeface="等线" panose="02010600030101010101" pitchFamily="2" charset="-122"/>
                <a:ea typeface="等线" panose="02010600030101010101" pitchFamily="2" charset="-122"/>
              </a:rPr>
              <a:t>定义</a:t>
            </a:r>
          </a:p>
        </p:txBody>
      </p:sp>
      <p:sp>
        <p:nvSpPr>
          <p:cNvPr id="11" name="0"/>
          <p:cNvSpPr/>
          <p:nvPr>
            <p:custDataLst>
              <p:tags r:id="rId5"/>
            </p:custDataLst>
          </p:nvPr>
        </p:nvSpPr>
        <p:spPr>
          <a:xfrm>
            <a:off x="5140775" y="2375743"/>
            <a:ext cx="2954655" cy="461665"/>
          </a:xfrm>
          <a:prstGeom prst="rect">
            <a:avLst/>
          </a:prstGeom>
        </p:spPr>
        <p:txBody>
          <a:bodyPr wrap="non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1218565"/>
            <a:r>
              <a:rPr lang="zh-CN" altLang="en-US" sz="2400" dirty="0">
                <a:solidFill>
                  <a:schemeClr val="bg1"/>
                </a:solidFill>
                <a:latin typeface="等线" panose="02010600030101010101" pitchFamily="2" charset="-122"/>
                <a:ea typeface="等线" panose="02010600030101010101" pitchFamily="2" charset="-122"/>
                <a:cs typeface="Lato Regular" charset="0"/>
                <a:sym typeface="字魂105号-简雅黑" panose="00000500000000000000" pitchFamily="2" charset="-122"/>
              </a:rPr>
              <a:t>一、燃烧的基本概念</a:t>
            </a:r>
          </a:p>
        </p:txBody>
      </p:sp>
      <p:sp>
        <p:nvSpPr>
          <p:cNvPr id="12" name="0"/>
          <p:cNvSpPr/>
          <p:nvPr>
            <p:custDataLst>
              <p:tags r:id="rId6"/>
            </p:custDataLst>
          </p:nvPr>
        </p:nvSpPr>
        <p:spPr>
          <a:xfrm>
            <a:off x="5122606" y="2837408"/>
            <a:ext cx="4709280" cy="787523"/>
          </a:xfrm>
          <a:prstGeom prst="rect">
            <a:avLst/>
          </a:prstGeom>
        </p:spPr>
        <p:txBody>
          <a:bodyPr wrap="square">
            <a:spAutoFit/>
          </a:bodyPr>
          <a:lstStyle/>
          <a:p>
            <a:pPr>
              <a:lnSpc>
                <a:spcPct val="150000"/>
              </a:lnSpc>
            </a:pPr>
            <a:r>
              <a:rPr lang="zh-CN" altLang="en-US" sz="1600" dirty="0">
                <a:solidFill>
                  <a:schemeClr val="bg1"/>
                </a:solidFill>
                <a:latin typeface="等线" panose="02010600030101010101" pitchFamily="2" charset="-122"/>
                <a:ea typeface="等线" panose="02010600030101010101" pitchFamily="2" charset="-122"/>
              </a:rPr>
              <a:t>燃烧是物质发生的氧化反应，通常伴有火焰、发光和（或）发烟现象。</a:t>
            </a:r>
          </a:p>
        </p:txBody>
      </p:sp>
      <p:sp>
        <p:nvSpPr>
          <p:cNvPr id="2" name="文本框 1"/>
          <p:cNvSpPr txBox="1"/>
          <p:nvPr/>
        </p:nvSpPr>
        <p:spPr>
          <a:xfrm>
            <a:off x="3338004" y="1083076"/>
            <a:ext cx="1402672" cy="215444"/>
          </a:xfrm>
          <a:prstGeom prst="rect">
            <a:avLst/>
          </a:prstGeom>
          <a:noFill/>
        </p:spPr>
        <p:txBody>
          <a:bodyPr wrap="square" rtlCol="0">
            <a:spAutoFit/>
          </a:bodyPr>
          <a:lstStyle/>
          <a:p>
            <a:r>
              <a:rPr lang="en-US" altLang="zh-CN" sz="800" dirty="0">
                <a:solidFill>
                  <a:srgbClr val="FFFFFF"/>
                </a:solidFill>
              </a:rPr>
              <a:t>https://www.ypppt.com/</a:t>
            </a:r>
            <a:endParaRPr lang="zh-CN" altLang="en-US" sz="800" dirty="0">
              <a:solidFill>
                <a:srgbClr val="FFFFFF"/>
              </a:solidFill>
            </a:endParaRP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p:tgtEl>
                                          <p:spTgt spid="10"/>
                                        </p:tgtEl>
                                        <p:attrNameLst>
                                          <p:attrName>ppt_x</p:attrName>
                                        </p:attrNameLst>
                                      </p:cBhvr>
                                      <p:tavLst>
                                        <p:tav tm="0">
                                          <p:val>
                                            <p:strVal val="#ppt_x-#ppt_w*1.125000"/>
                                          </p:val>
                                        </p:tav>
                                        <p:tav tm="100000">
                                          <p:val>
                                            <p:strVal val="#ppt_x"/>
                                          </p:val>
                                        </p:tav>
                                      </p:tavLst>
                                    </p:anim>
                                    <p:animEffect transition="in" filter="wipe(right)">
                                      <p:cBhvr>
                                        <p:cTn id="8" dur="500"/>
                                        <p:tgtEl>
                                          <p:spTgt spid="10"/>
                                        </p:tgtEl>
                                      </p:cBhvr>
                                    </p:animEffect>
                                  </p:childTnLst>
                                </p:cTn>
                              </p:par>
                              <p:par>
                                <p:cTn id="9" presetID="16" presetClass="entr" presetSubtype="21"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barn(inVertical)">
                                      <p:cBhvr>
                                        <p:cTn id="11" dur="500"/>
                                        <p:tgtEl>
                                          <p:spTgt spid="11"/>
                                        </p:tgtEl>
                                      </p:cBhvr>
                                    </p:animEffect>
                                  </p:childTnLst>
                                </p:cTn>
                              </p:par>
                            </p:childTnLst>
                          </p:cTn>
                        </p:par>
                      </p:childTnLst>
                    </p:cTn>
                  </p:par>
                  <p:par>
                    <p:cTn id="12" fill="hold" nodeType="clickPar">
                      <p:stCondLst>
                        <p:cond delay="indefinite"/>
                        <p:cond evt="onBegin" delay="0">
                          <p:tn val="11"/>
                        </p:cond>
                      </p:stCondLst>
                      <p:childTnLst>
                        <p:par>
                          <p:cTn id="13" fill="hold" nodeType="afterGroup">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dissolve">
                                      <p:cBhvr>
                                        <p:cTn id="16" dur="500"/>
                                        <p:tgtEl>
                                          <p:spTgt spid="12"/>
                                        </p:tgtEl>
                                      </p:cBhvr>
                                    </p:animEffect>
                                  </p:childTnLst>
                                </p:cTn>
                              </p:par>
                              <p:par>
                                <p:cTn id="17" presetID="16" presetClass="entr" presetSubtype="21"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barn(inVertical)">
                                      <p:cBhvr>
                                        <p:cTn id="19" dur="500"/>
                                        <p:tgtEl>
                                          <p:spTgt spid="14"/>
                                        </p:tgtEl>
                                      </p:cBhvr>
                                    </p:animEffect>
                                  </p:childTnLst>
                                </p:cTn>
                              </p:par>
                            </p:childTnLst>
                          </p:cTn>
                        </p:par>
                      </p:childTnLst>
                    </p:cTn>
                  </p:par>
                  <p:par>
                    <p:cTn id="20" fill="hold" nodeType="clickPar">
                      <p:stCondLst>
                        <p:cond delay="indefinite"/>
                        <p:cond evt="onBegin" delay="0">
                          <p:tn val="19"/>
                        </p:cond>
                      </p:stCondLst>
                      <p:childTnLst>
                        <p:par>
                          <p:cTn id="21" fill="hold" nodeType="afterGroup">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15"/>
                                        </p:tgtEl>
                                        <p:attrNameLst>
                                          <p:attrName>style.visibility</p:attrName>
                                        </p:attrNameLst>
                                      </p:cBhvr>
                                      <p:to>
                                        <p:strVal val="visible"/>
                                      </p:to>
                                    </p:set>
                                    <p:animEffect transition="in" filter="dissolve">
                                      <p:cBhvr>
                                        <p:cTn id="24"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0" grpId="0" animBg="1"/>
      <p:bldP spid="11" grpId="0"/>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0"/>
          <p:cNvSpPr/>
          <p:nvPr>
            <p:custDataLst>
              <p:tags r:id="rId1"/>
            </p:custDataLst>
          </p:nvPr>
        </p:nvSpPr>
        <p:spPr>
          <a:xfrm>
            <a:off x="1636956" y="1522157"/>
            <a:ext cx="2339102" cy="461665"/>
          </a:xfrm>
          <a:prstGeom prst="rect">
            <a:avLst/>
          </a:prstGeom>
        </p:spPr>
        <p:txBody>
          <a:bodyPr wrap="non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1218565"/>
            <a:r>
              <a:rPr lang="zh-CN" altLang="en-US" sz="2400" dirty="0">
                <a:solidFill>
                  <a:srgbClr val="C80900"/>
                </a:solidFill>
                <a:latin typeface="等线" panose="02010600030101010101" pitchFamily="2" charset="-122"/>
                <a:ea typeface="等线" panose="02010600030101010101" pitchFamily="2" charset="-122"/>
                <a:cs typeface="Lato Regular" charset="0"/>
                <a:sym typeface="字魂105号-简雅黑" panose="00000500000000000000" pitchFamily="2" charset="-122"/>
              </a:rPr>
              <a:t>三、燃烧的类型</a:t>
            </a:r>
          </a:p>
        </p:txBody>
      </p:sp>
      <p:sp>
        <p:nvSpPr>
          <p:cNvPr id="9" name="0"/>
          <p:cNvSpPr/>
          <p:nvPr>
            <p:custDataLst>
              <p:tags r:id="rId2"/>
            </p:custDataLst>
          </p:nvPr>
        </p:nvSpPr>
        <p:spPr>
          <a:xfrm>
            <a:off x="1636957" y="2229706"/>
            <a:ext cx="433422" cy="584775"/>
          </a:xfrm>
          <a:prstGeom prst="roundRect">
            <a:avLst>
              <a:gd name="adj" fmla="val 0"/>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zh-CN" altLang="en-US" sz="1600">
                <a:solidFill>
                  <a:schemeClr val="bg1"/>
                </a:solidFill>
                <a:latin typeface="等线" panose="02010600030101010101" pitchFamily="2" charset="-122"/>
                <a:ea typeface="等线" panose="02010600030101010101" pitchFamily="2" charset="-122"/>
              </a:rPr>
              <a:t>闪燃</a:t>
            </a:r>
          </a:p>
        </p:txBody>
      </p:sp>
      <p:sp>
        <p:nvSpPr>
          <p:cNvPr id="10" name="0"/>
          <p:cNvSpPr/>
          <p:nvPr>
            <p:custDataLst>
              <p:tags r:id="rId3"/>
            </p:custDataLst>
          </p:nvPr>
        </p:nvSpPr>
        <p:spPr>
          <a:xfrm>
            <a:off x="2265508" y="2229706"/>
            <a:ext cx="5094502" cy="584775"/>
          </a:xfrm>
          <a:prstGeom prst="roundRect">
            <a:avLst>
              <a:gd name="adj" fmla="val 0"/>
            </a:avLst>
          </a:prstGeom>
          <a:noFill/>
          <a:ln>
            <a:solidFill>
              <a:srgbClr val="C8090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r>
              <a:rPr lang="zh-CN" altLang="en-US" sz="1400" dirty="0">
                <a:solidFill>
                  <a:schemeClr val="tx1">
                    <a:lumMod val="85000"/>
                    <a:lumOff val="15000"/>
                  </a:schemeClr>
                </a:solidFill>
                <a:latin typeface="等线" panose="02010600030101010101" pitchFamily="2" charset="-122"/>
                <a:ea typeface="等线" panose="02010600030101010101" pitchFamily="2" charset="-122"/>
              </a:rPr>
              <a:t>是指液体或固体表面产生的可燃气体，遇着火源发生一闪即灭的现象。</a:t>
            </a:r>
          </a:p>
        </p:txBody>
      </p:sp>
      <p:sp>
        <p:nvSpPr>
          <p:cNvPr id="13" name="0"/>
          <p:cNvSpPr/>
          <p:nvPr>
            <p:custDataLst>
              <p:tags r:id="rId4"/>
            </p:custDataLst>
          </p:nvPr>
        </p:nvSpPr>
        <p:spPr>
          <a:xfrm>
            <a:off x="1636957" y="3065156"/>
            <a:ext cx="433422" cy="584775"/>
          </a:xfrm>
          <a:prstGeom prst="roundRect">
            <a:avLst>
              <a:gd name="adj" fmla="val 0"/>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zh-CN" altLang="en-US" sz="1600">
                <a:solidFill>
                  <a:schemeClr val="bg1"/>
                </a:solidFill>
                <a:latin typeface="等线" panose="02010600030101010101" pitchFamily="2" charset="-122"/>
                <a:ea typeface="等线" panose="02010600030101010101" pitchFamily="2" charset="-122"/>
              </a:rPr>
              <a:t>自燃</a:t>
            </a:r>
          </a:p>
        </p:txBody>
      </p:sp>
      <p:sp>
        <p:nvSpPr>
          <p:cNvPr id="14" name="0"/>
          <p:cNvSpPr/>
          <p:nvPr>
            <p:custDataLst>
              <p:tags r:id="rId5"/>
            </p:custDataLst>
          </p:nvPr>
        </p:nvSpPr>
        <p:spPr>
          <a:xfrm>
            <a:off x="2265508" y="3065156"/>
            <a:ext cx="5094502" cy="584775"/>
          </a:xfrm>
          <a:prstGeom prst="roundRect">
            <a:avLst>
              <a:gd name="adj" fmla="val 0"/>
            </a:avLst>
          </a:prstGeom>
          <a:noFill/>
          <a:ln>
            <a:solidFill>
              <a:srgbClr val="C8090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r>
              <a:rPr lang="zh-CN" altLang="en-US" sz="1400">
                <a:solidFill>
                  <a:schemeClr val="tx1">
                    <a:lumMod val="85000"/>
                    <a:lumOff val="15000"/>
                  </a:schemeClr>
                </a:solidFill>
                <a:latin typeface="等线" panose="02010600030101010101" pitchFamily="2" charset="-122"/>
                <a:ea typeface="等线" panose="02010600030101010101" pitchFamily="2" charset="-122"/>
              </a:rPr>
              <a:t>是指可燃物质在没有外部火源的作用下，因自身发热、蓄热后发生的燃烧现象。</a:t>
            </a:r>
          </a:p>
        </p:txBody>
      </p:sp>
      <p:sp>
        <p:nvSpPr>
          <p:cNvPr id="15" name="0"/>
          <p:cNvSpPr/>
          <p:nvPr>
            <p:custDataLst>
              <p:tags r:id="rId6"/>
            </p:custDataLst>
          </p:nvPr>
        </p:nvSpPr>
        <p:spPr>
          <a:xfrm>
            <a:off x="4720254" y="4391024"/>
            <a:ext cx="433422" cy="584775"/>
          </a:xfrm>
          <a:prstGeom prst="roundRect">
            <a:avLst>
              <a:gd name="adj" fmla="val 0"/>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zh-CN" altLang="en-US" sz="1600">
                <a:solidFill>
                  <a:schemeClr val="bg1"/>
                </a:solidFill>
                <a:latin typeface="等线" panose="02010600030101010101" pitchFamily="2" charset="-122"/>
                <a:ea typeface="等线" panose="02010600030101010101" pitchFamily="2" charset="-122"/>
              </a:rPr>
              <a:t>着火</a:t>
            </a:r>
          </a:p>
        </p:txBody>
      </p:sp>
      <p:sp>
        <p:nvSpPr>
          <p:cNvPr id="16" name="0"/>
          <p:cNvSpPr/>
          <p:nvPr>
            <p:custDataLst>
              <p:tags r:id="rId7"/>
            </p:custDataLst>
          </p:nvPr>
        </p:nvSpPr>
        <p:spPr>
          <a:xfrm>
            <a:off x="5348805" y="4391024"/>
            <a:ext cx="5094502" cy="584775"/>
          </a:xfrm>
          <a:prstGeom prst="roundRect">
            <a:avLst>
              <a:gd name="adj" fmla="val 0"/>
            </a:avLst>
          </a:prstGeom>
          <a:noFill/>
          <a:ln>
            <a:solidFill>
              <a:srgbClr val="C8090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r>
              <a:rPr lang="zh-CN" altLang="en-US" sz="1400">
                <a:solidFill>
                  <a:schemeClr val="tx1">
                    <a:lumMod val="85000"/>
                    <a:lumOff val="15000"/>
                  </a:schemeClr>
                </a:solidFill>
                <a:latin typeface="等线" panose="02010600030101010101" pitchFamily="2" charset="-122"/>
                <a:ea typeface="等线" panose="02010600030101010101" pitchFamily="2" charset="-122"/>
              </a:rPr>
              <a:t>是指可燃物质在火源作用下发生燃烧，当被移去火源后仍能持续燃烧的现象。</a:t>
            </a:r>
          </a:p>
        </p:txBody>
      </p:sp>
      <p:sp>
        <p:nvSpPr>
          <p:cNvPr id="17" name="0"/>
          <p:cNvSpPr/>
          <p:nvPr>
            <p:custDataLst>
              <p:tags r:id="rId8"/>
            </p:custDataLst>
          </p:nvPr>
        </p:nvSpPr>
        <p:spPr>
          <a:xfrm>
            <a:off x="4720254" y="5226474"/>
            <a:ext cx="433422" cy="584775"/>
          </a:xfrm>
          <a:prstGeom prst="roundRect">
            <a:avLst>
              <a:gd name="adj" fmla="val 0"/>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zh-CN" altLang="en-US" sz="1600">
                <a:solidFill>
                  <a:schemeClr val="bg1"/>
                </a:solidFill>
                <a:latin typeface="等线" panose="02010600030101010101" pitchFamily="2" charset="-122"/>
                <a:ea typeface="等线" panose="02010600030101010101" pitchFamily="2" charset="-122"/>
              </a:rPr>
              <a:t>爆炸</a:t>
            </a:r>
          </a:p>
        </p:txBody>
      </p:sp>
      <p:sp>
        <p:nvSpPr>
          <p:cNvPr id="18" name="0"/>
          <p:cNvSpPr/>
          <p:nvPr>
            <p:custDataLst>
              <p:tags r:id="rId9"/>
            </p:custDataLst>
          </p:nvPr>
        </p:nvSpPr>
        <p:spPr>
          <a:xfrm>
            <a:off x="5348805" y="5226474"/>
            <a:ext cx="5094502" cy="584775"/>
          </a:xfrm>
          <a:prstGeom prst="roundRect">
            <a:avLst>
              <a:gd name="adj" fmla="val 0"/>
            </a:avLst>
          </a:prstGeom>
          <a:noFill/>
          <a:ln>
            <a:solidFill>
              <a:srgbClr val="C8090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r>
              <a:rPr lang="zh-CN" altLang="en-US" sz="1400">
                <a:solidFill>
                  <a:schemeClr val="tx1">
                    <a:lumMod val="85000"/>
                    <a:lumOff val="15000"/>
                  </a:schemeClr>
                </a:solidFill>
                <a:latin typeface="等线" panose="02010600030101010101" pitchFamily="2" charset="-122"/>
                <a:ea typeface="等线" panose="02010600030101010101" pitchFamily="2" charset="-122"/>
              </a:rPr>
              <a:t>是指物质急剧氧化或发生分解反应，短时间内温度、压力骤增的现象。</a:t>
            </a:r>
          </a:p>
        </p:txBody>
      </p:sp>
      <p:sp>
        <p:nvSpPr>
          <p:cNvPr id="11" name="0"/>
          <p:cNvSpPr/>
          <p:nvPr>
            <p:custDataLst>
              <p:tags r:id="rId10"/>
            </p:custDataLst>
          </p:nvPr>
        </p:nvSpPr>
        <p:spPr>
          <a:xfrm>
            <a:off x="368469" y="390518"/>
            <a:ext cx="3208110" cy="584775"/>
          </a:xfrm>
          <a:prstGeom prst="rect">
            <a:avLst/>
          </a:prstGeom>
          <a:noFill/>
        </p:spPr>
        <p:txBody>
          <a:bodyPr wrap="square">
            <a:spAutoFit/>
          </a:bodyPr>
          <a:lstStyle/>
          <a:p>
            <a:r>
              <a:rPr lang="zh-CN" altLang="en-US" sz="3200" b="1">
                <a:gradFill flip="none" rotWithShape="1">
                  <a:gsLst>
                    <a:gs pos="0">
                      <a:srgbClr val="BA1219"/>
                    </a:gs>
                    <a:gs pos="98000">
                      <a:srgbClr val="C80900"/>
                    </a:gs>
                  </a:gsLst>
                  <a:lin ang="16200000" scaled="1"/>
                </a:gradFill>
                <a:latin typeface="等线" panose="02010600030101010101" pitchFamily="2" charset="-122"/>
                <a:ea typeface="等线" panose="02010600030101010101" pitchFamily="2" charset="-122"/>
              </a:rPr>
              <a:t>消防基础知识</a:t>
            </a:r>
          </a:p>
        </p:txBody>
      </p:sp>
      <p:cxnSp>
        <p:nvCxnSpPr>
          <p:cNvPr id="12" name="直接连接符 11"/>
          <p:cNvCxnSpPr/>
          <p:nvPr/>
        </p:nvCxnSpPr>
        <p:spPr>
          <a:xfrm>
            <a:off x="2974695" y="682906"/>
            <a:ext cx="8819909"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pic>
        <p:nvPicPr>
          <p:cNvPr id="19" name="图片 18"/>
          <p:cNvPicPr>
            <a:picLocks noChangeAspect="1"/>
          </p:cNvPicPr>
          <p:nvPr/>
        </p:nvPicPr>
        <p:blipFill>
          <a:blip r:embed="rId13" cstate="email">
            <a:extLst>
              <a:ext uri="{28A0092B-C50C-407E-A947-70E740481C1C}">
                <a14:useLocalDpi xmlns:a14="http://schemas.microsoft.com/office/drawing/2010/main"/>
              </a:ext>
            </a:extLst>
          </a:blip>
          <a:stretch>
            <a:fillRect/>
          </a:stretch>
        </p:blipFill>
        <p:spPr>
          <a:xfrm>
            <a:off x="7384649" y="1446204"/>
            <a:ext cx="3680559" cy="2453706"/>
          </a:xfrm>
          <a:prstGeom prst="rect">
            <a:avLst/>
          </a:prstGeom>
        </p:spPr>
      </p:pic>
      <p:pic>
        <p:nvPicPr>
          <p:cNvPr id="21" name="图片 20"/>
          <p:cNvPicPr>
            <a:picLocks noChangeAspect="1"/>
          </p:cNvPicPr>
          <p:nvPr/>
        </p:nvPicPr>
        <p:blipFill>
          <a:blip r:embed="rId14" cstate="email">
            <a:extLst>
              <a:ext uri="{28A0092B-C50C-407E-A947-70E740481C1C}">
                <a14:useLocalDpi xmlns:a14="http://schemas.microsoft.com/office/drawing/2010/main"/>
              </a:ext>
            </a:extLst>
          </a:blip>
          <a:stretch>
            <a:fillRect/>
          </a:stretch>
        </p:blipFill>
        <p:spPr>
          <a:xfrm>
            <a:off x="1563650" y="3899910"/>
            <a:ext cx="3183612" cy="2122408"/>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par>
                          <p:cTn id="8" fill="hold" nodeType="afterGroup">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p:tgtEl>
                                          <p:spTgt spid="9"/>
                                        </p:tgtEl>
                                        <p:attrNameLst>
                                          <p:attrName>ppt_x</p:attrName>
                                        </p:attrNameLst>
                                      </p:cBhvr>
                                      <p:tavLst>
                                        <p:tav tm="0">
                                          <p:val>
                                            <p:strVal val="#ppt_x-#ppt_w*1.125000"/>
                                          </p:val>
                                        </p:tav>
                                        <p:tav tm="100000">
                                          <p:val>
                                            <p:strVal val="#ppt_x"/>
                                          </p:val>
                                        </p:tav>
                                      </p:tavLst>
                                    </p:anim>
                                    <p:animEffect transition="in" filter="wipe(right)">
                                      <p:cBhvr>
                                        <p:cTn id="12" dur="500"/>
                                        <p:tgtEl>
                                          <p:spTgt spid="9"/>
                                        </p:tgtEl>
                                      </p:cBhvr>
                                    </p:animEffect>
                                  </p:childTnLst>
                                </p:cTn>
                              </p:par>
                            </p:childTnLst>
                          </p:cTn>
                        </p:par>
                        <p:par>
                          <p:cTn id="13" fill="hold" nodeType="afterGroup">
                            <p:stCondLst>
                              <p:cond delay="1000"/>
                            </p:stCondLst>
                            <p:childTnLst>
                              <p:par>
                                <p:cTn id="14" presetID="12" presetClass="entr" presetSubtype="8" fill="hold" grpId="0" nodeType="afterEffect">
                                  <p:stCondLst>
                                    <p:cond delay="0"/>
                                  </p:stCondLst>
                                  <p:childTnLst>
                                    <p:set>
                                      <p:cBhvr>
                                        <p:cTn id="15" dur="1" fill="hold">
                                          <p:stCondLst>
                                            <p:cond delay="0"/>
                                          </p:stCondLst>
                                        </p:cTn>
                                        <p:tgtEl>
                                          <p:spTgt spid="10"/>
                                        </p:tgtEl>
                                        <p:attrNameLst>
                                          <p:attrName>style.visibility</p:attrName>
                                        </p:attrNameLst>
                                      </p:cBhvr>
                                      <p:to>
                                        <p:strVal val="visible"/>
                                      </p:to>
                                    </p:set>
                                    <p:anim calcmode="lin" valueType="num">
                                      <p:cBhvr additive="base">
                                        <p:cTn id="16" dur="500"/>
                                        <p:tgtEl>
                                          <p:spTgt spid="10"/>
                                        </p:tgtEl>
                                        <p:attrNameLst>
                                          <p:attrName>ppt_x</p:attrName>
                                        </p:attrNameLst>
                                      </p:cBhvr>
                                      <p:tavLst>
                                        <p:tav tm="0">
                                          <p:val>
                                            <p:strVal val="#ppt_x-#ppt_w*1.125000"/>
                                          </p:val>
                                        </p:tav>
                                        <p:tav tm="100000">
                                          <p:val>
                                            <p:strVal val="#ppt_x"/>
                                          </p:val>
                                        </p:tav>
                                      </p:tavLst>
                                    </p:anim>
                                    <p:animEffect transition="in" filter="wipe(right)">
                                      <p:cBhvr>
                                        <p:cTn id="17" dur="500"/>
                                        <p:tgtEl>
                                          <p:spTgt spid="10"/>
                                        </p:tgtEl>
                                      </p:cBhvr>
                                    </p:animEffect>
                                  </p:childTnLst>
                                </p:cTn>
                              </p:par>
                            </p:childTnLst>
                          </p:cTn>
                        </p:par>
                        <p:par>
                          <p:cTn id="18" fill="hold" nodeType="afterGroup">
                            <p:stCondLst>
                              <p:cond delay="1500"/>
                            </p:stCondLst>
                            <p:childTnLst>
                              <p:par>
                                <p:cTn id="19" presetID="12" presetClass="entr" presetSubtype="8" fill="hold" grpId="0" nodeType="afterEffect">
                                  <p:stCondLst>
                                    <p:cond delay="0"/>
                                  </p:stCondLst>
                                  <p:childTnLst>
                                    <p:set>
                                      <p:cBhvr>
                                        <p:cTn id="20" dur="1" fill="hold">
                                          <p:stCondLst>
                                            <p:cond delay="0"/>
                                          </p:stCondLst>
                                        </p:cTn>
                                        <p:tgtEl>
                                          <p:spTgt spid="13"/>
                                        </p:tgtEl>
                                        <p:attrNameLst>
                                          <p:attrName>style.visibility</p:attrName>
                                        </p:attrNameLst>
                                      </p:cBhvr>
                                      <p:to>
                                        <p:strVal val="visible"/>
                                      </p:to>
                                    </p:set>
                                    <p:anim calcmode="lin" valueType="num">
                                      <p:cBhvr additive="base">
                                        <p:cTn id="21" dur="500"/>
                                        <p:tgtEl>
                                          <p:spTgt spid="13"/>
                                        </p:tgtEl>
                                        <p:attrNameLst>
                                          <p:attrName>ppt_x</p:attrName>
                                        </p:attrNameLst>
                                      </p:cBhvr>
                                      <p:tavLst>
                                        <p:tav tm="0">
                                          <p:val>
                                            <p:strVal val="#ppt_x-#ppt_w*1.125000"/>
                                          </p:val>
                                        </p:tav>
                                        <p:tav tm="100000">
                                          <p:val>
                                            <p:strVal val="#ppt_x"/>
                                          </p:val>
                                        </p:tav>
                                      </p:tavLst>
                                    </p:anim>
                                    <p:animEffect transition="in" filter="wipe(right)">
                                      <p:cBhvr>
                                        <p:cTn id="22" dur="500"/>
                                        <p:tgtEl>
                                          <p:spTgt spid="13"/>
                                        </p:tgtEl>
                                      </p:cBhvr>
                                    </p:animEffect>
                                  </p:childTnLst>
                                </p:cTn>
                              </p:par>
                            </p:childTnLst>
                          </p:cTn>
                        </p:par>
                        <p:par>
                          <p:cTn id="23" fill="hold" nodeType="afterGroup">
                            <p:stCondLst>
                              <p:cond delay="2000"/>
                            </p:stCondLst>
                            <p:childTnLst>
                              <p:par>
                                <p:cTn id="24" presetID="12" presetClass="entr" presetSubtype="8" fill="hold" grpId="0" nodeType="afterEffect">
                                  <p:stCondLst>
                                    <p:cond delay="0"/>
                                  </p:stCondLst>
                                  <p:childTnLst>
                                    <p:set>
                                      <p:cBhvr>
                                        <p:cTn id="25" dur="1" fill="hold">
                                          <p:stCondLst>
                                            <p:cond delay="0"/>
                                          </p:stCondLst>
                                        </p:cTn>
                                        <p:tgtEl>
                                          <p:spTgt spid="14"/>
                                        </p:tgtEl>
                                        <p:attrNameLst>
                                          <p:attrName>style.visibility</p:attrName>
                                        </p:attrNameLst>
                                      </p:cBhvr>
                                      <p:to>
                                        <p:strVal val="visible"/>
                                      </p:to>
                                    </p:set>
                                    <p:anim calcmode="lin" valueType="num">
                                      <p:cBhvr additive="base">
                                        <p:cTn id="26" dur="500"/>
                                        <p:tgtEl>
                                          <p:spTgt spid="14"/>
                                        </p:tgtEl>
                                        <p:attrNameLst>
                                          <p:attrName>ppt_x</p:attrName>
                                        </p:attrNameLst>
                                      </p:cBhvr>
                                      <p:tavLst>
                                        <p:tav tm="0">
                                          <p:val>
                                            <p:strVal val="#ppt_x-#ppt_w*1.125000"/>
                                          </p:val>
                                        </p:tav>
                                        <p:tav tm="100000">
                                          <p:val>
                                            <p:strVal val="#ppt_x"/>
                                          </p:val>
                                        </p:tav>
                                      </p:tavLst>
                                    </p:anim>
                                    <p:animEffect transition="in" filter="wipe(right)">
                                      <p:cBhvr>
                                        <p:cTn id="27" dur="500"/>
                                        <p:tgtEl>
                                          <p:spTgt spid="14"/>
                                        </p:tgtEl>
                                      </p:cBhvr>
                                    </p:animEffect>
                                  </p:childTnLst>
                                </p:cTn>
                              </p:par>
                            </p:childTnLst>
                          </p:cTn>
                        </p:par>
                        <p:par>
                          <p:cTn id="28" fill="hold" nodeType="afterGroup">
                            <p:stCondLst>
                              <p:cond delay="2500"/>
                            </p:stCondLst>
                            <p:childTnLst>
                              <p:par>
                                <p:cTn id="29" presetID="12" presetClass="entr" presetSubtype="8" fill="hold" grpId="0" nodeType="afterEffect">
                                  <p:stCondLst>
                                    <p:cond delay="0"/>
                                  </p:stCondLst>
                                  <p:childTnLst>
                                    <p:set>
                                      <p:cBhvr>
                                        <p:cTn id="30" dur="1" fill="hold">
                                          <p:stCondLst>
                                            <p:cond delay="0"/>
                                          </p:stCondLst>
                                        </p:cTn>
                                        <p:tgtEl>
                                          <p:spTgt spid="15"/>
                                        </p:tgtEl>
                                        <p:attrNameLst>
                                          <p:attrName>style.visibility</p:attrName>
                                        </p:attrNameLst>
                                      </p:cBhvr>
                                      <p:to>
                                        <p:strVal val="visible"/>
                                      </p:to>
                                    </p:set>
                                    <p:anim calcmode="lin" valueType="num">
                                      <p:cBhvr additive="base">
                                        <p:cTn id="31" dur="500"/>
                                        <p:tgtEl>
                                          <p:spTgt spid="15"/>
                                        </p:tgtEl>
                                        <p:attrNameLst>
                                          <p:attrName>ppt_x</p:attrName>
                                        </p:attrNameLst>
                                      </p:cBhvr>
                                      <p:tavLst>
                                        <p:tav tm="0">
                                          <p:val>
                                            <p:strVal val="#ppt_x-#ppt_w*1.125000"/>
                                          </p:val>
                                        </p:tav>
                                        <p:tav tm="100000">
                                          <p:val>
                                            <p:strVal val="#ppt_x"/>
                                          </p:val>
                                        </p:tav>
                                      </p:tavLst>
                                    </p:anim>
                                    <p:animEffect transition="in" filter="wipe(right)">
                                      <p:cBhvr>
                                        <p:cTn id="32" dur="500"/>
                                        <p:tgtEl>
                                          <p:spTgt spid="15"/>
                                        </p:tgtEl>
                                      </p:cBhvr>
                                    </p:animEffect>
                                  </p:childTnLst>
                                </p:cTn>
                              </p:par>
                            </p:childTnLst>
                          </p:cTn>
                        </p:par>
                        <p:par>
                          <p:cTn id="33" fill="hold" nodeType="afterGroup">
                            <p:stCondLst>
                              <p:cond delay="3000"/>
                            </p:stCondLst>
                            <p:childTnLst>
                              <p:par>
                                <p:cTn id="34" presetID="12" presetClass="entr" presetSubtype="8" fill="hold" grpId="0" nodeType="afterEffect">
                                  <p:stCondLst>
                                    <p:cond delay="0"/>
                                  </p:stCondLst>
                                  <p:childTnLst>
                                    <p:set>
                                      <p:cBhvr>
                                        <p:cTn id="35" dur="1" fill="hold">
                                          <p:stCondLst>
                                            <p:cond delay="0"/>
                                          </p:stCondLst>
                                        </p:cTn>
                                        <p:tgtEl>
                                          <p:spTgt spid="16"/>
                                        </p:tgtEl>
                                        <p:attrNameLst>
                                          <p:attrName>style.visibility</p:attrName>
                                        </p:attrNameLst>
                                      </p:cBhvr>
                                      <p:to>
                                        <p:strVal val="visible"/>
                                      </p:to>
                                    </p:set>
                                    <p:anim calcmode="lin" valueType="num">
                                      <p:cBhvr additive="base">
                                        <p:cTn id="36" dur="500"/>
                                        <p:tgtEl>
                                          <p:spTgt spid="16"/>
                                        </p:tgtEl>
                                        <p:attrNameLst>
                                          <p:attrName>ppt_x</p:attrName>
                                        </p:attrNameLst>
                                      </p:cBhvr>
                                      <p:tavLst>
                                        <p:tav tm="0">
                                          <p:val>
                                            <p:strVal val="#ppt_x-#ppt_w*1.125000"/>
                                          </p:val>
                                        </p:tav>
                                        <p:tav tm="100000">
                                          <p:val>
                                            <p:strVal val="#ppt_x"/>
                                          </p:val>
                                        </p:tav>
                                      </p:tavLst>
                                    </p:anim>
                                    <p:animEffect transition="in" filter="wipe(right)">
                                      <p:cBhvr>
                                        <p:cTn id="37" dur="500"/>
                                        <p:tgtEl>
                                          <p:spTgt spid="16"/>
                                        </p:tgtEl>
                                      </p:cBhvr>
                                    </p:animEffect>
                                  </p:childTnLst>
                                </p:cTn>
                              </p:par>
                            </p:childTnLst>
                          </p:cTn>
                        </p:par>
                        <p:par>
                          <p:cTn id="38" fill="hold" nodeType="afterGroup">
                            <p:stCondLst>
                              <p:cond delay="3500"/>
                            </p:stCondLst>
                            <p:childTnLst>
                              <p:par>
                                <p:cTn id="39" presetID="12" presetClass="entr" presetSubtype="8" fill="hold" grpId="0" nodeType="afterEffect">
                                  <p:stCondLst>
                                    <p:cond delay="0"/>
                                  </p:stCondLst>
                                  <p:childTnLst>
                                    <p:set>
                                      <p:cBhvr>
                                        <p:cTn id="40" dur="1" fill="hold">
                                          <p:stCondLst>
                                            <p:cond delay="0"/>
                                          </p:stCondLst>
                                        </p:cTn>
                                        <p:tgtEl>
                                          <p:spTgt spid="17"/>
                                        </p:tgtEl>
                                        <p:attrNameLst>
                                          <p:attrName>style.visibility</p:attrName>
                                        </p:attrNameLst>
                                      </p:cBhvr>
                                      <p:to>
                                        <p:strVal val="visible"/>
                                      </p:to>
                                    </p:set>
                                    <p:anim calcmode="lin" valueType="num">
                                      <p:cBhvr additive="base">
                                        <p:cTn id="41" dur="500"/>
                                        <p:tgtEl>
                                          <p:spTgt spid="17"/>
                                        </p:tgtEl>
                                        <p:attrNameLst>
                                          <p:attrName>ppt_x</p:attrName>
                                        </p:attrNameLst>
                                      </p:cBhvr>
                                      <p:tavLst>
                                        <p:tav tm="0">
                                          <p:val>
                                            <p:strVal val="#ppt_x-#ppt_w*1.125000"/>
                                          </p:val>
                                        </p:tav>
                                        <p:tav tm="100000">
                                          <p:val>
                                            <p:strVal val="#ppt_x"/>
                                          </p:val>
                                        </p:tav>
                                      </p:tavLst>
                                    </p:anim>
                                    <p:animEffect transition="in" filter="wipe(right)">
                                      <p:cBhvr>
                                        <p:cTn id="42" dur="500"/>
                                        <p:tgtEl>
                                          <p:spTgt spid="17"/>
                                        </p:tgtEl>
                                      </p:cBhvr>
                                    </p:animEffect>
                                  </p:childTnLst>
                                </p:cTn>
                              </p:par>
                            </p:childTnLst>
                          </p:cTn>
                        </p:par>
                        <p:par>
                          <p:cTn id="43" fill="hold" nodeType="afterGroup">
                            <p:stCondLst>
                              <p:cond delay="4000"/>
                            </p:stCondLst>
                            <p:childTnLst>
                              <p:par>
                                <p:cTn id="44" presetID="12" presetClass="entr" presetSubtype="8" fill="hold" grpId="0" nodeType="afterEffect">
                                  <p:stCondLst>
                                    <p:cond delay="0"/>
                                  </p:stCondLst>
                                  <p:childTnLst>
                                    <p:set>
                                      <p:cBhvr>
                                        <p:cTn id="45" dur="1" fill="hold">
                                          <p:stCondLst>
                                            <p:cond delay="0"/>
                                          </p:stCondLst>
                                        </p:cTn>
                                        <p:tgtEl>
                                          <p:spTgt spid="18"/>
                                        </p:tgtEl>
                                        <p:attrNameLst>
                                          <p:attrName>style.visibility</p:attrName>
                                        </p:attrNameLst>
                                      </p:cBhvr>
                                      <p:to>
                                        <p:strVal val="visible"/>
                                      </p:to>
                                    </p:set>
                                    <p:anim calcmode="lin" valueType="num">
                                      <p:cBhvr additive="base">
                                        <p:cTn id="46" dur="500"/>
                                        <p:tgtEl>
                                          <p:spTgt spid="18"/>
                                        </p:tgtEl>
                                        <p:attrNameLst>
                                          <p:attrName>ppt_x</p:attrName>
                                        </p:attrNameLst>
                                      </p:cBhvr>
                                      <p:tavLst>
                                        <p:tav tm="0">
                                          <p:val>
                                            <p:strVal val="#ppt_x-#ppt_w*1.125000"/>
                                          </p:val>
                                        </p:tav>
                                        <p:tav tm="100000">
                                          <p:val>
                                            <p:strVal val="#ppt_x"/>
                                          </p:val>
                                        </p:tav>
                                      </p:tavLst>
                                    </p:anim>
                                    <p:animEffect transition="in" filter="wipe(right)">
                                      <p:cBhvr>
                                        <p:cTn id="4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animBg="1"/>
      <p:bldP spid="10" grpId="0" animBg="1"/>
      <p:bldP spid="13" grpId="0" animBg="1"/>
      <p:bldP spid="14" grpId="0" animBg="1"/>
      <p:bldP spid="15" grpId="0" animBg="1"/>
      <p:bldP spid="16" grpId="0" animBg="1"/>
      <p:bldP spid="17" grpId="0" animBg="1"/>
      <p:bldP spid="1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0"/>
          <p:cNvSpPr/>
          <p:nvPr>
            <p:custDataLst>
              <p:tags r:id="rId1"/>
            </p:custDataLst>
          </p:nvPr>
        </p:nvSpPr>
        <p:spPr>
          <a:xfrm>
            <a:off x="1417007" y="1602420"/>
            <a:ext cx="2339102" cy="461665"/>
          </a:xfrm>
          <a:prstGeom prst="rect">
            <a:avLst/>
          </a:prstGeom>
        </p:spPr>
        <p:txBody>
          <a:bodyPr wrap="non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1218565"/>
            <a:r>
              <a:rPr lang="zh-CN" altLang="en-US" sz="2400">
                <a:solidFill>
                  <a:srgbClr val="C80900"/>
                </a:solidFill>
                <a:latin typeface="等线" panose="02010600030101010101" pitchFamily="2" charset="-122"/>
                <a:ea typeface="等线" panose="02010600030101010101" pitchFamily="2" charset="-122"/>
                <a:cs typeface="Lato Regular" charset="0"/>
                <a:sym typeface="字魂105号-简雅黑" panose="00000500000000000000" pitchFamily="2" charset="-122"/>
              </a:rPr>
              <a:t>四、燃烧的产物</a:t>
            </a:r>
          </a:p>
        </p:txBody>
      </p:sp>
      <p:sp>
        <p:nvSpPr>
          <p:cNvPr id="6" name="0"/>
          <p:cNvSpPr/>
          <p:nvPr>
            <p:custDataLst>
              <p:tags r:id="rId2"/>
            </p:custDataLst>
          </p:nvPr>
        </p:nvSpPr>
        <p:spPr>
          <a:xfrm>
            <a:off x="1417008" y="2252543"/>
            <a:ext cx="4727552" cy="794448"/>
          </a:xfrm>
          <a:prstGeom prst="rect">
            <a:avLst/>
          </a:prstGeom>
        </p:spPr>
        <p:txBody>
          <a:bodyPr wrap="square">
            <a:spAutoFit/>
          </a:bodyPr>
          <a:lstStyle/>
          <a:p>
            <a:pPr>
              <a:lnSpc>
                <a:spcPct val="150000"/>
              </a:lnSpc>
            </a:pPr>
            <a:r>
              <a:rPr lang="zh-CN" altLang="en-US" sz="1600">
                <a:solidFill>
                  <a:schemeClr val="tx1">
                    <a:lumMod val="85000"/>
                    <a:lumOff val="15000"/>
                  </a:schemeClr>
                </a:solidFill>
                <a:latin typeface="等线" panose="02010600030101010101" pitchFamily="2" charset="-122"/>
                <a:ea typeface="等线" panose="02010600030101010101" pitchFamily="2" charset="-122"/>
              </a:rPr>
              <a:t>有燃烧或热解作用而产生的全部物质，成为燃烧产物。通常指生成的气体、热量、可见烟等。</a:t>
            </a:r>
          </a:p>
        </p:txBody>
      </p:sp>
      <p:sp>
        <p:nvSpPr>
          <p:cNvPr id="7" name="0"/>
          <p:cNvSpPr/>
          <p:nvPr>
            <p:custDataLst>
              <p:tags r:id="rId3"/>
            </p:custDataLst>
          </p:nvPr>
        </p:nvSpPr>
        <p:spPr>
          <a:xfrm>
            <a:off x="1411493" y="3305223"/>
            <a:ext cx="1688429" cy="2501220"/>
          </a:xfrm>
          <a:prstGeom prst="roundRect">
            <a:avLst>
              <a:gd name="adj" fmla="val 11353"/>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zh-CN" altLang="en-US" sz="2400" b="1">
                <a:solidFill>
                  <a:schemeClr val="bg1"/>
                </a:solidFill>
                <a:latin typeface="等线" panose="02010600030101010101" pitchFamily="2" charset="-122"/>
                <a:ea typeface="等线" panose="02010600030101010101" pitchFamily="2" charset="-122"/>
              </a:rPr>
              <a:t>烟气</a:t>
            </a:r>
            <a:endParaRPr lang="en-US" altLang="zh-CN" sz="2400" b="1">
              <a:solidFill>
                <a:schemeClr val="bg1"/>
              </a:solidFill>
              <a:latin typeface="等线" panose="02010600030101010101" pitchFamily="2" charset="-122"/>
              <a:ea typeface="等线" panose="02010600030101010101" pitchFamily="2" charset="-122"/>
            </a:endParaRPr>
          </a:p>
          <a:p>
            <a:pPr algn="ctr"/>
            <a:r>
              <a:rPr lang="zh-CN" altLang="en-US" sz="2400" b="1">
                <a:solidFill>
                  <a:schemeClr val="bg1"/>
                </a:solidFill>
                <a:latin typeface="等线" panose="02010600030101010101" pitchFamily="2" charset="-122"/>
                <a:ea typeface="等线" panose="02010600030101010101" pitchFamily="2" charset="-122"/>
              </a:rPr>
              <a:t>主要成分</a:t>
            </a:r>
          </a:p>
        </p:txBody>
      </p:sp>
      <p:sp>
        <p:nvSpPr>
          <p:cNvPr id="8" name="0"/>
          <p:cNvSpPr/>
          <p:nvPr>
            <p:custDataLst>
              <p:tags r:id="rId4"/>
            </p:custDataLst>
          </p:nvPr>
        </p:nvSpPr>
        <p:spPr>
          <a:xfrm>
            <a:off x="3466655" y="3761278"/>
            <a:ext cx="2044594" cy="617469"/>
          </a:xfrm>
          <a:prstGeom prst="roundRect">
            <a:avLst>
              <a:gd name="adj" fmla="val 0"/>
            </a:avLst>
          </a:prstGeom>
          <a:noFill/>
          <a:ln>
            <a:solidFill>
              <a:srgbClr val="C8090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zh-CN" altLang="en-US" sz="1600">
                <a:solidFill>
                  <a:schemeClr val="tx1">
                    <a:lumMod val="85000"/>
                    <a:lumOff val="15000"/>
                  </a:schemeClr>
                </a:solidFill>
                <a:latin typeface="等线" panose="02010600030101010101" pitchFamily="2" charset="-122"/>
                <a:ea typeface="等线" panose="02010600030101010101" pitchFamily="2" charset="-122"/>
              </a:rPr>
              <a:t>一氧化碳</a:t>
            </a:r>
          </a:p>
        </p:txBody>
      </p:sp>
      <p:sp>
        <p:nvSpPr>
          <p:cNvPr id="9" name="0"/>
          <p:cNvSpPr/>
          <p:nvPr>
            <p:custDataLst>
              <p:tags r:id="rId5"/>
            </p:custDataLst>
          </p:nvPr>
        </p:nvSpPr>
        <p:spPr>
          <a:xfrm>
            <a:off x="5852391" y="3784290"/>
            <a:ext cx="2044594" cy="617469"/>
          </a:xfrm>
          <a:prstGeom prst="roundRect">
            <a:avLst>
              <a:gd name="adj" fmla="val 0"/>
            </a:avLst>
          </a:prstGeom>
          <a:noFill/>
          <a:ln>
            <a:solidFill>
              <a:srgbClr val="C8090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zh-CN" altLang="en-US" sz="1600">
                <a:solidFill>
                  <a:schemeClr val="tx1">
                    <a:lumMod val="85000"/>
                    <a:lumOff val="15000"/>
                  </a:schemeClr>
                </a:solidFill>
                <a:latin typeface="等线" panose="02010600030101010101" pitchFamily="2" charset="-122"/>
                <a:ea typeface="等线" panose="02010600030101010101" pitchFamily="2" charset="-122"/>
              </a:rPr>
              <a:t>氰化氢</a:t>
            </a:r>
          </a:p>
        </p:txBody>
      </p:sp>
      <p:sp>
        <p:nvSpPr>
          <p:cNvPr id="10" name="0"/>
          <p:cNvSpPr/>
          <p:nvPr>
            <p:custDataLst>
              <p:tags r:id="rId6"/>
            </p:custDataLst>
          </p:nvPr>
        </p:nvSpPr>
        <p:spPr>
          <a:xfrm>
            <a:off x="3466655" y="4647553"/>
            <a:ext cx="2044594" cy="617469"/>
          </a:xfrm>
          <a:prstGeom prst="roundRect">
            <a:avLst>
              <a:gd name="adj" fmla="val 0"/>
            </a:avLst>
          </a:prstGeom>
          <a:noFill/>
          <a:ln>
            <a:solidFill>
              <a:srgbClr val="C8090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zh-CN" altLang="en-US" sz="1600">
                <a:solidFill>
                  <a:schemeClr val="tx1">
                    <a:lumMod val="85000"/>
                    <a:lumOff val="15000"/>
                  </a:schemeClr>
                </a:solidFill>
                <a:latin typeface="等线" panose="02010600030101010101" pitchFamily="2" charset="-122"/>
                <a:ea typeface="等线" panose="02010600030101010101" pitchFamily="2" charset="-122"/>
              </a:rPr>
              <a:t>二氧化硫</a:t>
            </a:r>
          </a:p>
        </p:txBody>
      </p:sp>
      <p:sp>
        <p:nvSpPr>
          <p:cNvPr id="11" name="0"/>
          <p:cNvSpPr/>
          <p:nvPr>
            <p:custDataLst>
              <p:tags r:id="rId7"/>
            </p:custDataLst>
          </p:nvPr>
        </p:nvSpPr>
        <p:spPr>
          <a:xfrm>
            <a:off x="5852391" y="4670565"/>
            <a:ext cx="2044594" cy="617469"/>
          </a:xfrm>
          <a:prstGeom prst="roundRect">
            <a:avLst>
              <a:gd name="adj" fmla="val 0"/>
            </a:avLst>
          </a:prstGeom>
          <a:noFill/>
          <a:ln>
            <a:solidFill>
              <a:srgbClr val="C8090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zh-CN" altLang="en-US" sz="1600">
                <a:solidFill>
                  <a:schemeClr val="tx1">
                    <a:lumMod val="85000"/>
                    <a:lumOff val="15000"/>
                  </a:schemeClr>
                </a:solidFill>
                <a:latin typeface="等线" panose="02010600030101010101" pitchFamily="2" charset="-122"/>
                <a:ea typeface="等线" panose="02010600030101010101" pitchFamily="2" charset="-122"/>
              </a:rPr>
              <a:t>二氧化氮</a:t>
            </a:r>
          </a:p>
        </p:txBody>
      </p:sp>
      <p:sp>
        <p:nvSpPr>
          <p:cNvPr id="12" name="0"/>
          <p:cNvSpPr/>
          <p:nvPr>
            <p:custDataLst>
              <p:tags r:id="rId8"/>
            </p:custDataLst>
          </p:nvPr>
        </p:nvSpPr>
        <p:spPr>
          <a:xfrm>
            <a:off x="8238127" y="3784290"/>
            <a:ext cx="2044594" cy="1503744"/>
          </a:xfrm>
          <a:prstGeom prst="roundRect">
            <a:avLst>
              <a:gd name="adj" fmla="val 0"/>
            </a:avLst>
          </a:prstGeom>
          <a:noFill/>
          <a:ln>
            <a:solidFill>
              <a:srgbClr val="C8090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zh-CN" altLang="en-US" sz="1600">
                <a:solidFill>
                  <a:schemeClr val="tx1">
                    <a:lumMod val="85000"/>
                    <a:lumOff val="15000"/>
                  </a:schemeClr>
                </a:solidFill>
                <a:latin typeface="等线" panose="02010600030101010101" pitchFamily="2" charset="-122"/>
                <a:ea typeface="等线" panose="02010600030101010101" pitchFamily="2" charset="-122"/>
              </a:rPr>
              <a:t>醛以及大</a:t>
            </a:r>
            <a:endParaRPr lang="en-US" altLang="zh-CN" sz="1600">
              <a:solidFill>
                <a:schemeClr val="tx1">
                  <a:lumMod val="85000"/>
                  <a:lumOff val="15000"/>
                </a:schemeClr>
              </a:solidFill>
              <a:latin typeface="等线" panose="02010600030101010101" pitchFamily="2" charset="-122"/>
              <a:ea typeface="等线" panose="02010600030101010101" pitchFamily="2" charset="-122"/>
            </a:endParaRPr>
          </a:p>
          <a:p>
            <a:pPr algn="ctr"/>
            <a:r>
              <a:rPr lang="zh-CN" altLang="en-US" sz="1600">
                <a:solidFill>
                  <a:schemeClr val="tx1">
                    <a:lumMod val="85000"/>
                    <a:lumOff val="15000"/>
                  </a:schemeClr>
                </a:solidFill>
                <a:latin typeface="等线" panose="02010600030101010101" pitchFamily="2" charset="-122"/>
                <a:ea typeface="等线" panose="02010600030101010101" pitchFamily="2" charset="-122"/>
              </a:rPr>
              <a:t>量固体颗粒物</a:t>
            </a:r>
          </a:p>
        </p:txBody>
      </p:sp>
      <p:sp>
        <p:nvSpPr>
          <p:cNvPr id="13" name="0"/>
          <p:cNvSpPr/>
          <p:nvPr>
            <p:custDataLst>
              <p:tags r:id="rId9"/>
            </p:custDataLst>
          </p:nvPr>
        </p:nvSpPr>
        <p:spPr>
          <a:xfrm>
            <a:off x="2974695" y="3319533"/>
            <a:ext cx="7859180" cy="2486910"/>
          </a:xfrm>
          <a:prstGeom prst="roundRect">
            <a:avLst>
              <a:gd name="adj" fmla="val 0"/>
            </a:avLst>
          </a:prstGeom>
          <a:noFill/>
          <a:ln>
            <a:solidFill>
              <a:srgbClr val="C809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endParaRPr lang="zh-CN" altLang="en-US" sz="1600">
              <a:solidFill>
                <a:schemeClr val="tx1">
                  <a:lumMod val="85000"/>
                  <a:lumOff val="15000"/>
                </a:schemeClr>
              </a:solidFill>
              <a:latin typeface="等线" panose="02010600030101010101" pitchFamily="2" charset="-122"/>
              <a:ea typeface="等线" panose="02010600030101010101" pitchFamily="2" charset="-122"/>
            </a:endParaRPr>
          </a:p>
        </p:txBody>
      </p:sp>
      <p:sp>
        <p:nvSpPr>
          <p:cNvPr id="14" name="0"/>
          <p:cNvSpPr/>
          <p:nvPr>
            <p:custDataLst>
              <p:tags r:id="rId10"/>
            </p:custDataLst>
          </p:nvPr>
        </p:nvSpPr>
        <p:spPr>
          <a:xfrm>
            <a:off x="6647647" y="1616914"/>
            <a:ext cx="2339102" cy="461665"/>
          </a:xfrm>
          <a:prstGeom prst="rect">
            <a:avLst/>
          </a:prstGeom>
        </p:spPr>
        <p:txBody>
          <a:bodyPr wrap="non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1218565"/>
            <a:r>
              <a:rPr lang="zh-CN" altLang="en-US" sz="2400">
                <a:solidFill>
                  <a:srgbClr val="C80900"/>
                </a:solidFill>
                <a:latin typeface="等线" panose="02010600030101010101" pitchFamily="2" charset="-122"/>
                <a:ea typeface="等线" panose="02010600030101010101" pitchFamily="2" charset="-122"/>
                <a:cs typeface="Lato Regular" charset="0"/>
                <a:sym typeface="字魂105号-简雅黑" panose="00000500000000000000" pitchFamily="2" charset="-122"/>
              </a:rPr>
              <a:t>五、火灾的定义</a:t>
            </a:r>
            <a:endParaRPr lang="en-US" altLang="zh-CN" sz="2400">
              <a:solidFill>
                <a:srgbClr val="C80900"/>
              </a:solidFill>
              <a:latin typeface="等线" panose="02010600030101010101" pitchFamily="2" charset="-122"/>
              <a:ea typeface="等线" panose="02010600030101010101" pitchFamily="2" charset="-122"/>
              <a:cs typeface="Lato Regular" charset="0"/>
              <a:sym typeface="字魂105号-简雅黑" panose="00000500000000000000" pitchFamily="2" charset="-122"/>
            </a:endParaRPr>
          </a:p>
        </p:txBody>
      </p:sp>
      <p:sp>
        <p:nvSpPr>
          <p:cNvPr id="15" name="0"/>
          <p:cNvSpPr/>
          <p:nvPr>
            <p:custDataLst>
              <p:tags r:id="rId11"/>
            </p:custDataLst>
          </p:nvPr>
        </p:nvSpPr>
        <p:spPr>
          <a:xfrm>
            <a:off x="6647648" y="2267037"/>
            <a:ext cx="5487278" cy="425116"/>
          </a:xfrm>
          <a:prstGeom prst="rect">
            <a:avLst/>
          </a:prstGeom>
        </p:spPr>
        <p:txBody>
          <a:bodyPr wrap="square">
            <a:spAutoFit/>
          </a:bodyPr>
          <a:lstStyle/>
          <a:p>
            <a:pPr>
              <a:lnSpc>
                <a:spcPct val="150000"/>
              </a:lnSpc>
            </a:pPr>
            <a:r>
              <a:rPr lang="zh-CN" altLang="en-US" sz="1600">
                <a:solidFill>
                  <a:schemeClr val="tx1">
                    <a:lumMod val="85000"/>
                    <a:lumOff val="15000"/>
                  </a:schemeClr>
                </a:solidFill>
                <a:latin typeface="等线" panose="02010600030101010101" pitchFamily="2" charset="-122"/>
                <a:ea typeface="等线" panose="02010600030101010101" pitchFamily="2" charset="-122"/>
              </a:rPr>
              <a:t>在时间和空间上失去控制的燃烧所形成的。</a:t>
            </a:r>
          </a:p>
        </p:txBody>
      </p:sp>
      <p:sp>
        <p:nvSpPr>
          <p:cNvPr id="16" name="0"/>
          <p:cNvSpPr/>
          <p:nvPr>
            <p:custDataLst>
              <p:tags r:id="rId12"/>
            </p:custDataLst>
          </p:nvPr>
        </p:nvSpPr>
        <p:spPr>
          <a:xfrm>
            <a:off x="368469" y="390518"/>
            <a:ext cx="3208110" cy="584775"/>
          </a:xfrm>
          <a:prstGeom prst="rect">
            <a:avLst/>
          </a:prstGeom>
          <a:noFill/>
        </p:spPr>
        <p:txBody>
          <a:bodyPr wrap="square">
            <a:spAutoFit/>
          </a:bodyPr>
          <a:lstStyle/>
          <a:p>
            <a:r>
              <a:rPr lang="zh-CN" altLang="en-US" sz="3200" b="1">
                <a:gradFill flip="none" rotWithShape="1">
                  <a:gsLst>
                    <a:gs pos="0">
                      <a:srgbClr val="BA1219"/>
                    </a:gs>
                    <a:gs pos="98000">
                      <a:srgbClr val="C80900"/>
                    </a:gs>
                  </a:gsLst>
                  <a:lin ang="16200000" scaled="1"/>
                </a:gradFill>
                <a:latin typeface="等线" panose="02010600030101010101" pitchFamily="2" charset="-122"/>
                <a:ea typeface="等线" panose="02010600030101010101" pitchFamily="2" charset="-122"/>
              </a:rPr>
              <a:t>消防基础知识</a:t>
            </a:r>
          </a:p>
        </p:txBody>
      </p:sp>
      <p:cxnSp>
        <p:nvCxnSpPr>
          <p:cNvPr id="17" name="直接连接符 16"/>
          <p:cNvCxnSpPr/>
          <p:nvPr/>
        </p:nvCxnSpPr>
        <p:spPr>
          <a:xfrm>
            <a:off x="2974695" y="682906"/>
            <a:ext cx="8819909"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nodeType="clickPar">
                      <p:stCondLst>
                        <p:cond delay="indefinite"/>
                        <p:cond evt="onBegin" delay="0">
                          <p:tn val="7"/>
                        </p:cond>
                      </p:stCondLst>
                      <p:childTnLst>
                        <p:par>
                          <p:cTn id="9" fill="hold" nodeType="after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ssolve">
                                      <p:cBhvr>
                                        <p:cTn id="12" dur="500"/>
                                        <p:tgtEl>
                                          <p:spTgt spid="6"/>
                                        </p:tgtEl>
                                      </p:cBhvr>
                                    </p:animEffect>
                                  </p:childTnLst>
                                </p:cTn>
                              </p:par>
                            </p:childTnLst>
                          </p:cTn>
                        </p:par>
                        <p:par>
                          <p:cTn id="13" fill="hold" nodeType="afterGroup">
                            <p:stCondLst>
                              <p:cond delay="500"/>
                            </p:stCondLst>
                            <p:childTnLst>
                              <p:par>
                                <p:cTn id="14" presetID="12" presetClass="entr" presetSubtype="8"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 calcmode="lin" valueType="num">
                                      <p:cBhvr additive="base">
                                        <p:cTn id="16" dur="500"/>
                                        <p:tgtEl>
                                          <p:spTgt spid="7"/>
                                        </p:tgtEl>
                                        <p:attrNameLst>
                                          <p:attrName>ppt_x</p:attrName>
                                        </p:attrNameLst>
                                      </p:cBhvr>
                                      <p:tavLst>
                                        <p:tav tm="0">
                                          <p:val>
                                            <p:strVal val="#ppt_x-#ppt_w*1.125000"/>
                                          </p:val>
                                        </p:tav>
                                        <p:tav tm="100000">
                                          <p:val>
                                            <p:strVal val="#ppt_x"/>
                                          </p:val>
                                        </p:tav>
                                      </p:tavLst>
                                    </p:anim>
                                    <p:animEffect transition="in" filter="wipe(right)">
                                      <p:cBhvr>
                                        <p:cTn id="17" dur="500"/>
                                        <p:tgtEl>
                                          <p:spTgt spid="7"/>
                                        </p:tgtEl>
                                      </p:cBhvr>
                                    </p:animEffect>
                                  </p:childTnLst>
                                </p:cTn>
                              </p:par>
                            </p:childTnLst>
                          </p:cTn>
                        </p:par>
                        <p:par>
                          <p:cTn id="18" fill="hold" nodeType="afterGroup">
                            <p:stCondLst>
                              <p:cond delay="1000"/>
                            </p:stCondLst>
                            <p:childTnLst>
                              <p:par>
                                <p:cTn id="19" presetID="12" presetClass="entr" presetSubtype="8" fill="hold" grpId="0" nodeType="after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additive="base">
                                        <p:cTn id="21" dur="500"/>
                                        <p:tgtEl>
                                          <p:spTgt spid="8"/>
                                        </p:tgtEl>
                                        <p:attrNameLst>
                                          <p:attrName>ppt_x</p:attrName>
                                        </p:attrNameLst>
                                      </p:cBhvr>
                                      <p:tavLst>
                                        <p:tav tm="0">
                                          <p:val>
                                            <p:strVal val="#ppt_x-#ppt_w*1.125000"/>
                                          </p:val>
                                        </p:tav>
                                        <p:tav tm="100000">
                                          <p:val>
                                            <p:strVal val="#ppt_x"/>
                                          </p:val>
                                        </p:tav>
                                      </p:tavLst>
                                    </p:anim>
                                    <p:animEffect transition="in" filter="wipe(right)">
                                      <p:cBhvr>
                                        <p:cTn id="22" dur="500"/>
                                        <p:tgtEl>
                                          <p:spTgt spid="8"/>
                                        </p:tgtEl>
                                      </p:cBhvr>
                                    </p:animEffect>
                                  </p:childTnLst>
                                </p:cTn>
                              </p:par>
                            </p:childTnLst>
                          </p:cTn>
                        </p:par>
                        <p:par>
                          <p:cTn id="23" fill="hold" nodeType="afterGroup">
                            <p:stCondLst>
                              <p:cond delay="1500"/>
                            </p:stCondLst>
                            <p:childTnLst>
                              <p:par>
                                <p:cTn id="24" presetID="12" presetClass="entr" presetSubtype="8" fill="hold" grpId="0" nodeType="afterEffect">
                                  <p:stCondLst>
                                    <p:cond delay="0"/>
                                  </p:stCondLst>
                                  <p:childTnLst>
                                    <p:set>
                                      <p:cBhvr>
                                        <p:cTn id="25" dur="1" fill="hold">
                                          <p:stCondLst>
                                            <p:cond delay="0"/>
                                          </p:stCondLst>
                                        </p:cTn>
                                        <p:tgtEl>
                                          <p:spTgt spid="9"/>
                                        </p:tgtEl>
                                        <p:attrNameLst>
                                          <p:attrName>style.visibility</p:attrName>
                                        </p:attrNameLst>
                                      </p:cBhvr>
                                      <p:to>
                                        <p:strVal val="visible"/>
                                      </p:to>
                                    </p:set>
                                    <p:anim calcmode="lin" valueType="num">
                                      <p:cBhvr additive="base">
                                        <p:cTn id="26" dur="500"/>
                                        <p:tgtEl>
                                          <p:spTgt spid="9"/>
                                        </p:tgtEl>
                                        <p:attrNameLst>
                                          <p:attrName>ppt_x</p:attrName>
                                        </p:attrNameLst>
                                      </p:cBhvr>
                                      <p:tavLst>
                                        <p:tav tm="0">
                                          <p:val>
                                            <p:strVal val="#ppt_x-#ppt_w*1.125000"/>
                                          </p:val>
                                        </p:tav>
                                        <p:tav tm="100000">
                                          <p:val>
                                            <p:strVal val="#ppt_x"/>
                                          </p:val>
                                        </p:tav>
                                      </p:tavLst>
                                    </p:anim>
                                    <p:animEffect transition="in" filter="wipe(right)">
                                      <p:cBhvr>
                                        <p:cTn id="27" dur="500"/>
                                        <p:tgtEl>
                                          <p:spTgt spid="9"/>
                                        </p:tgtEl>
                                      </p:cBhvr>
                                    </p:animEffect>
                                  </p:childTnLst>
                                </p:cTn>
                              </p:par>
                            </p:childTnLst>
                          </p:cTn>
                        </p:par>
                        <p:par>
                          <p:cTn id="28" fill="hold" nodeType="afterGroup">
                            <p:stCondLst>
                              <p:cond delay="2000"/>
                            </p:stCondLst>
                            <p:childTnLst>
                              <p:par>
                                <p:cTn id="29" presetID="12" presetClass="entr" presetSubtype="8"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p:tgtEl>
                                          <p:spTgt spid="10"/>
                                        </p:tgtEl>
                                        <p:attrNameLst>
                                          <p:attrName>ppt_x</p:attrName>
                                        </p:attrNameLst>
                                      </p:cBhvr>
                                      <p:tavLst>
                                        <p:tav tm="0">
                                          <p:val>
                                            <p:strVal val="#ppt_x-#ppt_w*1.125000"/>
                                          </p:val>
                                        </p:tav>
                                        <p:tav tm="100000">
                                          <p:val>
                                            <p:strVal val="#ppt_x"/>
                                          </p:val>
                                        </p:tav>
                                      </p:tavLst>
                                    </p:anim>
                                    <p:animEffect transition="in" filter="wipe(right)">
                                      <p:cBhvr>
                                        <p:cTn id="32" dur="500"/>
                                        <p:tgtEl>
                                          <p:spTgt spid="10"/>
                                        </p:tgtEl>
                                      </p:cBhvr>
                                    </p:animEffect>
                                  </p:childTnLst>
                                </p:cTn>
                              </p:par>
                            </p:childTnLst>
                          </p:cTn>
                        </p:par>
                        <p:par>
                          <p:cTn id="33" fill="hold" nodeType="afterGroup">
                            <p:stCondLst>
                              <p:cond delay="2500"/>
                            </p:stCondLst>
                            <p:childTnLst>
                              <p:par>
                                <p:cTn id="34" presetID="12" presetClass="entr" presetSubtype="8" fill="hold" grpId="0" nodeType="afterEffect">
                                  <p:stCondLst>
                                    <p:cond delay="0"/>
                                  </p:stCondLst>
                                  <p:childTnLst>
                                    <p:set>
                                      <p:cBhvr>
                                        <p:cTn id="35" dur="1" fill="hold">
                                          <p:stCondLst>
                                            <p:cond delay="0"/>
                                          </p:stCondLst>
                                        </p:cTn>
                                        <p:tgtEl>
                                          <p:spTgt spid="11"/>
                                        </p:tgtEl>
                                        <p:attrNameLst>
                                          <p:attrName>style.visibility</p:attrName>
                                        </p:attrNameLst>
                                      </p:cBhvr>
                                      <p:to>
                                        <p:strVal val="visible"/>
                                      </p:to>
                                    </p:set>
                                    <p:anim calcmode="lin" valueType="num">
                                      <p:cBhvr additive="base">
                                        <p:cTn id="36" dur="500"/>
                                        <p:tgtEl>
                                          <p:spTgt spid="11"/>
                                        </p:tgtEl>
                                        <p:attrNameLst>
                                          <p:attrName>ppt_x</p:attrName>
                                        </p:attrNameLst>
                                      </p:cBhvr>
                                      <p:tavLst>
                                        <p:tav tm="0">
                                          <p:val>
                                            <p:strVal val="#ppt_x-#ppt_w*1.125000"/>
                                          </p:val>
                                        </p:tav>
                                        <p:tav tm="100000">
                                          <p:val>
                                            <p:strVal val="#ppt_x"/>
                                          </p:val>
                                        </p:tav>
                                      </p:tavLst>
                                    </p:anim>
                                    <p:animEffect transition="in" filter="wipe(right)">
                                      <p:cBhvr>
                                        <p:cTn id="37" dur="500"/>
                                        <p:tgtEl>
                                          <p:spTgt spid="11"/>
                                        </p:tgtEl>
                                      </p:cBhvr>
                                    </p:animEffect>
                                  </p:childTnLst>
                                </p:cTn>
                              </p:par>
                            </p:childTnLst>
                          </p:cTn>
                        </p:par>
                        <p:par>
                          <p:cTn id="38" fill="hold" nodeType="afterGroup">
                            <p:stCondLst>
                              <p:cond delay="3000"/>
                            </p:stCondLst>
                            <p:childTnLst>
                              <p:par>
                                <p:cTn id="39" presetID="12" presetClass="entr" presetSubtype="8" fill="hold" grpId="0" nodeType="afterEffect">
                                  <p:stCondLst>
                                    <p:cond delay="0"/>
                                  </p:stCondLst>
                                  <p:childTnLst>
                                    <p:set>
                                      <p:cBhvr>
                                        <p:cTn id="40" dur="1" fill="hold">
                                          <p:stCondLst>
                                            <p:cond delay="0"/>
                                          </p:stCondLst>
                                        </p:cTn>
                                        <p:tgtEl>
                                          <p:spTgt spid="12"/>
                                        </p:tgtEl>
                                        <p:attrNameLst>
                                          <p:attrName>style.visibility</p:attrName>
                                        </p:attrNameLst>
                                      </p:cBhvr>
                                      <p:to>
                                        <p:strVal val="visible"/>
                                      </p:to>
                                    </p:set>
                                    <p:anim calcmode="lin" valueType="num">
                                      <p:cBhvr additive="base">
                                        <p:cTn id="41" dur="500"/>
                                        <p:tgtEl>
                                          <p:spTgt spid="12"/>
                                        </p:tgtEl>
                                        <p:attrNameLst>
                                          <p:attrName>ppt_x</p:attrName>
                                        </p:attrNameLst>
                                      </p:cBhvr>
                                      <p:tavLst>
                                        <p:tav tm="0">
                                          <p:val>
                                            <p:strVal val="#ppt_x-#ppt_w*1.125000"/>
                                          </p:val>
                                        </p:tav>
                                        <p:tav tm="100000">
                                          <p:val>
                                            <p:strVal val="#ppt_x"/>
                                          </p:val>
                                        </p:tav>
                                      </p:tavLst>
                                    </p:anim>
                                    <p:animEffect transition="in" filter="wipe(right)">
                                      <p:cBhvr>
                                        <p:cTn id="42" dur="500"/>
                                        <p:tgtEl>
                                          <p:spTgt spid="12"/>
                                        </p:tgtEl>
                                      </p:cBhvr>
                                    </p:animEffect>
                                  </p:childTnLst>
                                </p:cTn>
                              </p:par>
                            </p:childTnLst>
                          </p:cTn>
                        </p:par>
                        <p:par>
                          <p:cTn id="43" fill="hold" nodeType="afterGroup">
                            <p:stCondLst>
                              <p:cond delay="3500"/>
                            </p:stCondLst>
                            <p:childTnLst>
                              <p:par>
                                <p:cTn id="44" presetID="12" presetClass="entr" presetSubtype="8" fill="hold" grpId="0" nodeType="afterEffect">
                                  <p:stCondLst>
                                    <p:cond delay="0"/>
                                  </p:stCondLst>
                                  <p:childTnLst>
                                    <p:set>
                                      <p:cBhvr>
                                        <p:cTn id="45" dur="1" fill="hold">
                                          <p:stCondLst>
                                            <p:cond delay="0"/>
                                          </p:stCondLst>
                                        </p:cTn>
                                        <p:tgtEl>
                                          <p:spTgt spid="13"/>
                                        </p:tgtEl>
                                        <p:attrNameLst>
                                          <p:attrName>style.visibility</p:attrName>
                                        </p:attrNameLst>
                                      </p:cBhvr>
                                      <p:to>
                                        <p:strVal val="visible"/>
                                      </p:to>
                                    </p:set>
                                    <p:anim calcmode="lin" valueType="num">
                                      <p:cBhvr additive="base">
                                        <p:cTn id="46" dur="500"/>
                                        <p:tgtEl>
                                          <p:spTgt spid="13"/>
                                        </p:tgtEl>
                                        <p:attrNameLst>
                                          <p:attrName>ppt_x</p:attrName>
                                        </p:attrNameLst>
                                      </p:cBhvr>
                                      <p:tavLst>
                                        <p:tav tm="0">
                                          <p:val>
                                            <p:strVal val="#ppt_x-#ppt_w*1.125000"/>
                                          </p:val>
                                        </p:tav>
                                        <p:tav tm="100000">
                                          <p:val>
                                            <p:strVal val="#ppt_x"/>
                                          </p:val>
                                        </p:tav>
                                      </p:tavLst>
                                    </p:anim>
                                    <p:animEffect transition="in" filter="wipe(right)">
                                      <p:cBhvr>
                                        <p:cTn id="47" dur="500"/>
                                        <p:tgtEl>
                                          <p:spTgt spid="13"/>
                                        </p:tgtEl>
                                      </p:cBhvr>
                                    </p:animEffect>
                                  </p:childTnLst>
                                </p:cTn>
                              </p:par>
                              <p:par>
                                <p:cTn id="48" presetID="16" presetClass="entr" presetSubtype="21" fill="hold" grpId="0" nodeType="withEffect">
                                  <p:stCondLst>
                                    <p:cond delay="0"/>
                                  </p:stCondLst>
                                  <p:childTnLst>
                                    <p:set>
                                      <p:cBhvr>
                                        <p:cTn id="49" dur="1" fill="hold">
                                          <p:stCondLst>
                                            <p:cond delay="0"/>
                                          </p:stCondLst>
                                        </p:cTn>
                                        <p:tgtEl>
                                          <p:spTgt spid="14"/>
                                        </p:tgtEl>
                                        <p:attrNameLst>
                                          <p:attrName>style.visibility</p:attrName>
                                        </p:attrNameLst>
                                      </p:cBhvr>
                                      <p:to>
                                        <p:strVal val="visible"/>
                                      </p:to>
                                    </p:set>
                                    <p:animEffect transition="in" filter="barn(inVertical)">
                                      <p:cBhvr>
                                        <p:cTn id="50" dur="500"/>
                                        <p:tgtEl>
                                          <p:spTgt spid="14"/>
                                        </p:tgtEl>
                                      </p:cBhvr>
                                    </p:animEffect>
                                  </p:childTnLst>
                                </p:cTn>
                              </p:par>
                            </p:childTnLst>
                          </p:cTn>
                        </p:par>
                      </p:childTnLst>
                    </p:cTn>
                  </p:par>
                  <p:par>
                    <p:cTn id="51" fill="hold" nodeType="clickPar">
                      <p:stCondLst>
                        <p:cond delay="indefinite"/>
                        <p:cond evt="onBegin" delay="0">
                          <p:tn val="50"/>
                        </p:cond>
                      </p:stCondLst>
                      <p:childTnLst>
                        <p:par>
                          <p:cTn id="52" fill="hold" nodeType="afterGroup">
                            <p:stCondLst>
                              <p:cond delay="0"/>
                            </p:stCondLst>
                            <p:childTnLst>
                              <p:par>
                                <p:cTn id="53" presetID="9" presetClass="entr" presetSubtype="0" fill="hold" grpId="0" nodeType="clickEffect">
                                  <p:stCondLst>
                                    <p:cond delay="0"/>
                                  </p:stCondLst>
                                  <p:childTnLst>
                                    <p:set>
                                      <p:cBhvr>
                                        <p:cTn id="54" dur="1" fill="hold">
                                          <p:stCondLst>
                                            <p:cond delay="0"/>
                                          </p:stCondLst>
                                        </p:cTn>
                                        <p:tgtEl>
                                          <p:spTgt spid="15"/>
                                        </p:tgtEl>
                                        <p:attrNameLst>
                                          <p:attrName>style.visibility</p:attrName>
                                        </p:attrNameLst>
                                      </p:cBhvr>
                                      <p:to>
                                        <p:strVal val="visible"/>
                                      </p:to>
                                    </p:set>
                                    <p:animEffect transition="in" filter="dissolve">
                                      <p:cBhvr>
                                        <p:cTn id="55"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animBg="1"/>
      <p:bldP spid="8" grpId="0" animBg="1"/>
      <p:bldP spid="9" grpId="0" animBg="1"/>
      <p:bldP spid="10" grpId="0" animBg="1"/>
      <p:bldP spid="11" grpId="0" animBg="1"/>
      <p:bldP spid="12" grpId="0" animBg="1"/>
      <p:bldP spid="13" grpId="0" animBg="1"/>
      <p:bldP spid="14" grpId="0"/>
      <p:bldP spid="1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0"/>
          <p:cNvSpPr/>
          <p:nvPr>
            <p:custDataLst>
              <p:tags r:id="rId1"/>
            </p:custDataLst>
          </p:nvPr>
        </p:nvSpPr>
        <p:spPr>
          <a:xfrm>
            <a:off x="4995417" y="1567680"/>
            <a:ext cx="2698175" cy="523220"/>
          </a:xfrm>
          <a:prstGeom prst="rect">
            <a:avLst/>
          </a:prstGeom>
        </p:spPr>
        <p:txBody>
          <a:bodyPr wrap="non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1218565"/>
            <a:r>
              <a:rPr lang="zh-CN" altLang="en-US" sz="2800">
                <a:solidFill>
                  <a:srgbClr val="C80900"/>
                </a:solidFill>
                <a:latin typeface="等线" panose="02010600030101010101" pitchFamily="2" charset="-122"/>
                <a:ea typeface="等线" panose="02010600030101010101" pitchFamily="2" charset="-122"/>
                <a:cs typeface="Lato Regular" charset="0"/>
                <a:sym typeface="字魂105号-简雅黑" panose="00000500000000000000" pitchFamily="2" charset="-122"/>
              </a:rPr>
              <a:t>六、火灾的阶段</a:t>
            </a:r>
          </a:p>
        </p:txBody>
      </p:sp>
      <p:sp>
        <p:nvSpPr>
          <p:cNvPr id="8" name="0"/>
          <p:cNvSpPr/>
          <p:nvPr>
            <p:custDataLst>
              <p:tags r:id="rId2"/>
            </p:custDataLst>
          </p:nvPr>
        </p:nvSpPr>
        <p:spPr>
          <a:xfrm>
            <a:off x="1629505" y="3750040"/>
            <a:ext cx="2541289" cy="1346907"/>
          </a:xfrm>
          <a:prstGeom prst="rect">
            <a:avLst/>
          </a:prstGeom>
        </p:spPr>
        <p:txBody>
          <a:bodyPr wrap="square">
            <a:spAutoFit/>
          </a:bodyPr>
          <a:lstStyle/>
          <a:p>
            <a:pPr>
              <a:lnSpc>
                <a:spcPct val="150000"/>
              </a:lnSpc>
            </a:pPr>
            <a:r>
              <a:rPr lang="zh-CN" altLang="en-US" sz="1400">
                <a:solidFill>
                  <a:schemeClr val="tx1">
                    <a:lumMod val="85000"/>
                    <a:lumOff val="15000"/>
                  </a:schemeClr>
                </a:solidFill>
                <a:latin typeface="等线" panose="02010600030101010101" pitchFamily="2" charset="-122"/>
                <a:ea typeface="等线" panose="02010600030101010101" pitchFamily="2" charset="-122"/>
              </a:rPr>
              <a:t>仅限起火部位燃烧，燃烧面积小，烟气流动速度缓慢，周围物品开始受热，是灭火最佳时机。</a:t>
            </a:r>
          </a:p>
        </p:txBody>
      </p:sp>
      <p:sp>
        <p:nvSpPr>
          <p:cNvPr id="11" name="0"/>
          <p:cNvSpPr/>
          <p:nvPr>
            <p:custDataLst>
              <p:tags r:id="rId3"/>
            </p:custDataLst>
          </p:nvPr>
        </p:nvSpPr>
        <p:spPr>
          <a:xfrm>
            <a:off x="1629505" y="2787431"/>
            <a:ext cx="1976219" cy="884637"/>
          </a:xfrm>
          <a:prstGeom prst="roundRect">
            <a:avLst>
              <a:gd name="adj" fmla="val 11353"/>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zh-CN" altLang="en-US" sz="2400" b="1">
                <a:solidFill>
                  <a:schemeClr val="bg1"/>
                </a:solidFill>
                <a:latin typeface="等线" panose="02010600030101010101" pitchFamily="2" charset="-122"/>
                <a:ea typeface="等线" panose="02010600030101010101" pitchFamily="2" charset="-122"/>
              </a:rPr>
              <a:t>初期阶段</a:t>
            </a:r>
          </a:p>
        </p:txBody>
      </p:sp>
      <p:sp>
        <p:nvSpPr>
          <p:cNvPr id="12" name="0"/>
          <p:cNvSpPr/>
          <p:nvPr>
            <p:custDataLst>
              <p:tags r:id="rId4"/>
            </p:custDataLst>
          </p:nvPr>
        </p:nvSpPr>
        <p:spPr>
          <a:xfrm>
            <a:off x="4825356" y="3750040"/>
            <a:ext cx="2541289" cy="1346907"/>
          </a:xfrm>
          <a:prstGeom prst="rect">
            <a:avLst/>
          </a:prstGeom>
        </p:spPr>
        <p:txBody>
          <a:bodyPr wrap="square">
            <a:spAutoFit/>
          </a:bodyPr>
          <a:lstStyle/>
          <a:p>
            <a:pPr>
              <a:lnSpc>
                <a:spcPct val="150000"/>
              </a:lnSpc>
            </a:pPr>
            <a:r>
              <a:rPr lang="zh-CN" altLang="en-US" sz="1400">
                <a:solidFill>
                  <a:schemeClr val="tx1">
                    <a:lumMod val="85000"/>
                    <a:lumOff val="15000"/>
                  </a:schemeClr>
                </a:solidFill>
                <a:latin typeface="等线" panose="02010600030101010101" pitchFamily="2" charset="-122"/>
                <a:ea typeface="等线" panose="02010600030101010101" pitchFamily="2" charset="-122"/>
              </a:rPr>
              <a:t>开始分解出可燃气体，火焰由局部向周围蔓延，燃烧面积扩大，燃烧速度加快，需要投入较多力量才能将火扑灭。</a:t>
            </a:r>
          </a:p>
        </p:txBody>
      </p:sp>
      <p:sp>
        <p:nvSpPr>
          <p:cNvPr id="13" name="0"/>
          <p:cNvSpPr/>
          <p:nvPr>
            <p:custDataLst>
              <p:tags r:id="rId5"/>
            </p:custDataLst>
          </p:nvPr>
        </p:nvSpPr>
        <p:spPr>
          <a:xfrm>
            <a:off x="4825356" y="2787431"/>
            <a:ext cx="1976219" cy="884637"/>
          </a:xfrm>
          <a:prstGeom prst="roundRect">
            <a:avLst>
              <a:gd name="adj" fmla="val 11353"/>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zh-CN" altLang="en-US" sz="2400" b="1">
                <a:solidFill>
                  <a:schemeClr val="bg1"/>
                </a:solidFill>
                <a:latin typeface="等线" panose="02010600030101010101" pitchFamily="2" charset="-122"/>
                <a:ea typeface="等线" panose="02010600030101010101" pitchFamily="2" charset="-122"/>
              </a:rPr>
              <a:t>发展阶段</a:t>
            </a:r>
          </a:p>
        </p:txBody>
      </p:sp>
      <p:sp>
        <p:nvSpPr>
          <p:cNvPr id="14" name="0"/>
          <p:cNvSpPr/>
          <p:nvPr>
            <p:custDataLst>
              <p:tags r:id="rId6"/>
            </p:custDataLst>
          </p:nvPr>
        </p:nvSpPr>
        <p:spPr>
          <a:xfrm>
            <a:off x="8179503" y="3750040"/>
            <a:ext cx="2541289" cy="1023742"/>
          </a:xfrm>
          <a:prstGeom prst="rect">
            <a:avLst/>
          </a:prstGeom>
        </p:spPr>
        <p:txBody>
          <a:bodyPr wrap="square">
            <a:spAutoFit/>
          </a:bodyPr>
          <a:lstStyle/>
          <a:p>
            <a:pPr>
              <a:lnSpc>
                <a:spcPct val="150000"/>
              </a:lnSpc>
            </a:pPr>
            <a:r>
              <a:rPr lang="zh-CN" altLang="en-US" sz="1400">
                <a:solidFill>
                  <a:schemeClr val="tx1">
                    <a:lumMod val="85000"/>
                    <a:lumOff val="15000"/>
                  </a:schemeClr>
                </a:solidFill>
                <a:latin typeface="等线" panose="02010600030101010101" pitchFamily="2" charset="-122"/>
                <a:ea typeface="等线" panose="02010600030101010101" pitchFamily="2" charset="-122"/>
              </a:rPr>
              <a:t>大量辐射热出现，燃烧强度最大，温度上升至最高点，扑救较为困难。</a:t>
            </a:r>
          </a:p>
        </p:txBody>
      </p:sp>
      <p:sp>
        <p:nvSpPr>
          <p:cNvPr id="15" name="0"/>
          <p:cNvSpPr/>
          <p:nvPr>
            <p:custDataLst>
              <p:tags r:id="rId7"/>
            </p:custDataLst>
          </p:nvPr>
        </p:nvSpPr>
        <p:spPr>
          <a:xfrm>
            <a:off x="8179503" y="2787431"/>
            <a:ext cx="1976219" cy="884637"/>
          </a:xfrm>
          <a:prstGeom prst="roundRect">
            <a:avLst>
              <a:gd name="adj" fmla="val 11353"/>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zh-CN" altLang="en-US" sz="2400" b="1">
                <a:solidFill>
                  <a:schemeClr val="bg1"/>
                </a:solidFill>
                <a:latin typeface="等线" panose="02010600030101010101" pitchFamily="2" charset="-122"/>
                <a:ea typeface="等线" panose="02010600030101010101" pitchFamily="2" charset="-122"/>
              </a:rPr>
              <a:t>猛烈阶段</a:t>
            </a:r>
          </a:p>
        </p:txBody>
      </p:sp>
      <p:sp>
        <p:nvSpPr>
          <p:cNvPr id="16" name="0"/>
          <p:cNvSpPr/>
          <p:nvPr>
            <p:custDataLst>
              <p:tags r:id="rId8"/>
            </p:custDataLst>
          </p:nvPr>
        </p:nvSpPr>
        <p:spPr>
          <a:xfrm>
            <a:off x="368469" y="390518"/>
            <a:ext cx="3208110" cy="584775"/>
          </a:xfrm>
          <a:prstGeom prst="rect">
            <a:avLst/>
          </a:prstGeom>
          <a:noFill/>
        </p:spPr>
        <p:txBody>
          <a:bodyPr wrap="square">
            <a:spAutoFit/>
          </a:bodyPr>
          <a:lstStyle/>
          <a:p>
            <a:r>
              <a:rPr lang="zh-CN" altLang="en-US" sz="3200" b="1">
                <a:gradFill flip="none" rotWithShape="1">
                  <a:gsLst>
                    <a:gs pos="0">
                      <a:srgbClr val="BA1219"/>
                    </a:gs>
                    <a:gs pos="98000">
                      <a:srgbClr val="C80900"/>
                    </a:gs>
                  </a:gsLst>
                  <a:lin ang="16200000" scaled="1"/>
                </a:gradFill>
                <a:latin typeface="等线" panose="02010600030101010101" pitchFamily="2" charset="-122"/>
                <a:ea typeface="等线" panose="02010600030101010101" pitchFamily="2" charset="-122"/>
              </a:rPr>
              <a:t>消防基础知识</a:t>
            </a:r>
          </a:p>
        </p:txBody>
      </p:sp>
      <p:cxnSp>
        <p:nvCxnSpPr>
          <p:cNvPr id="17" name="直接连接符 16"/>
          <p:cNvCxnSpPr/>
          <p:nvPr/>
        </p:nvCxnSpPr>
        <p:spPr>
          <a:xfrm>
            <a:off x="2974695" y="682906"/>
            <a:ext cx="8819909"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2" name="矩形 1"/>
          <p:cNvSpPr/>
          <p:nvPr/>
        </p:nvSpPr>
        <p:spPr>
          <a:xfrm>
            <a:off x="1385103" y="2391496"/>
            <a:ext cx="9421793" cy="3045951"/>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nodeType="clickPar">
                      <p:stCondLst>
                        <p:cond delay="indefinite"/>
                        <p:cond evt="onBegin" delay="0">
                          <p:tn val="7"/>
                        </p:cond>
                      </p:stCondLst>
                      <p:childTnLst>
                        <p:par>
                          <p:cTn id="9" fill="hold" nodeType="after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dissolve">
                                      <p:cBhvr>
                                        <p:cTn id="12" dur="500"/>
                                        <p:tgtEl>
                                          <p:spTgt spid="8"/>
                                        </p:tgtEl>
                                      </p:cBhvr>
                                    </p:animEffect>
                                  </p:childTnLst>
                                </p:cTn>
                              </p:par>
                            </p:childTnLst>
                          </p:cTn>
                        </p:par>
                        <p:par>
                          <p:cTn id="13" fill="hold" nodeType="afterGroup">
                            <p:stCondLst>
                              <p:cond delay="500"/>
                            </p:stCondLst>
                            <p:childTnLst>
                              <p:par>
                                <p:cTn id="14" presetID="12" presetClass="entr" presetSubtype="8" fill="hold" grpId="0" nodeType="afterEffect">
                                  <p:stCondLst>
                                    <p:cond delay="0"/>
                                  </p:stCondLst>
                                  <p:childTnLst>
                                    <p:set>
                                      <p:cBhvr>
                                        <p:cTn id="15" dur="1" fill="hold">
                                          <p:stCondLst>
                                            <p:cond delay="0"/>
                                          </p:stCondLst>
                                        </p:cTn>
                                        <p:tgtEl>
                                          <p:spTgt spid="11"/>
                                        </p:tgtEl>
                                        <p:attrNameLst>
                                          <p:attrName>style.visibility</p:attrName>
                                        </p:attrNameLst>
                                      </p:cBhvr>
                                      <p:to>
                                        <p:strVal val="visible"/>
                                      </p:to>
                                    </p:set>
                                    <p:anim calcmode="lin" valueType="num">
                                      <p:cBhvr additive="base">
                                        <p:cTn id="16" dur="500"/>
                                        <p:tgtEl>
                                          <p:spTgt spid="11"/>
                                        </p:tgtEl>
                                        <p:attrNameLst>
                                          <p:attrName>ppt_x</p:attrName>
                                        </p:attrNameLst>
                                      </p:cBhvr>
                                      <p:tavLst>
                                        <p:tav tm="0">
                                          <p:val>
                                            <p:strVal val="#ppt_x-#ppt_w*1.125000"/>
                                          </p:val>
                                        </p:tav>
                                        <p:tav tm="100000">
                                          <p:val>
                                            <p:strVal val="#ppt_x"/>
                                          </p:val>
                                        </p:tav>
                                      </p:tavLst>
                                    </p:anim>
                                    <p:animEffect transition="in" filter="wipe(right)">
                                      <p:cBhvr>
                                        <p:cTn id="17" dur="500"/>
                                        <p:tgtEl>
                                          <p:spTgt spid="11"/>
                                        </p:tgtEl>
                                      </p:cBhvr>
                                    </p:animEffect>
                                  </p:childTnLst>
                                </p:cTn>
                              </p:par>
                            </p:childTnLst>
                          </p:cTn>
                        </p:par>
                      </p:childTnLst>
                    </p:cTn>
                  </p:par>
                  <p:par>
                    <p:cTn id="18" fill="hold" nodeType="clickPar">
                      <p:stCondLst>
                        <p:cond delay="indefinite"/>
                        <p:cond evt="onBegin" delay="0">
                          <p:tn val="17"/>
                        </p:cond>
                      </p:stCondLst>
                      <p:childTnLst>
                        <p:par>
                          <p:cTn id="19" fill="hold" nodeType="after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dissolve">
                                      <p:cBhvr>
                                        <p:cTn id="22" dur="500"/>
                                        <p:tgtEl>
                                          <p:spTgt spid="12"/>
                                        </p:tgtEl>
                                      </p:cBhvr>
                                    </p:animEffect>
                                  </p:childTnLst>
                                </p:cTn>
                              </p:par>
                            </p:childTnLst>
                          </p:cTn>
                        </p:par>
                        <p:par>
                          <p:cTn id="23" fill="hold" nodeType="afterGroup">
                            <p:stCondLst>
                              <p:cond delay="500"/>
                            </p:stCondLst>
                            <p:childTnLst>
                              <p:par>
                                <p:cTn id="24" presetID="12" presetClass="entr" presetSubtype="8" fill="hold" grpId="0" nodeType="afterEffect">
                                  <p:stCondLst>
                                    <p:cond delay="0"/>
                                  </p:stCondLst>
                                  <p:childTnLst>
                                    <p:set>
                                      <p:cBhvr>
                                        <p:cTn id="25" dur="1" fill="hold">
                                          <p:stCondLst>
                                            <p:cond delay="0"/>
                                          </p:stCondLst>
                                        </p:cTn>
                                        <p:tgtEl>
                                          <p:spTgt spid="13"/>
                                        </p:tgtEl>
                                        <p:attrNameLst>
                                          <p:attrName>style.visibility</p:attrName>
                                        </p:attrNameLst>
                                      </p:cBhvr>
                                      <p:to>
                                        <p:strVal val="visible"/>
                                      </p:to>
                                    </p:set>
                                    <p:anim calcmode="lin" valueType="num">
                                      <p:cBhvr additive="base">
                                        <p:cTn id="26" dur="500"/>
                                        <p:tgtEl>
                                          <p:spTgt spid="13"/>
                                        </p:tgtEl>
                                        <p:attrNameLst>
                                          <p:attrName>ppt_x</p:attrName>
                                        </p:attrNameLst>
                                      </p:cBhvr>
                                      <p:tavLst>
                                        <p:tav tm="0">
                                          <p:val>
                                            <p:strVal val="#ppt_x-#ppt_w*1.125000"/>
                                          </p:val>
                                        </p:tav>
                                        <p:tav tm="100000">
                                          <p:val>
                                            <p:strVal val="#ppt_x"/>
                                          </p:val>
                                        </p:tav>
                                      </p:tavLst>
                                    </p:anim>
                                    <p:animEffect transition="in" filter="wipe(right)">
                                      <p:cBhvr>
                                        <p:cTn id="27" dur="500"/>
                                        <p:tgtEl>
                                          <p:spTgt spid="13"/>
                                        </p:tgtEl>
                                      </p:cBhvr>
                                    </p:animEffect>
                                  </p:childTnLst>
                                </p:cTn>
                              </p:par>
                            </p:childTnLst>
                          </p:cTn>
                        </p:par>
                      </p:childTnLst>
                    </p:cTn>
                  </p:par>
                  <p:par>
                    <p:cTn id="28" fill="hold" nodeType="clickPar">
                      <p:stCondLst>
                        <p:cond delay="indefinite"/>
                        <p:cond evt="onBegin" delay="0">
                          <p:tn val="27"/>
                        </p:cond>
                      </p:stCondLst>
                      <p:childTnLst>
                        <p:par>
                          <p:cTn id="29" fill="hold" nodeType="after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dissolve">
                                      <p:cBhvr>
                                        <p:cTn id="32" dur="500"/>
                                        <p:tgtEl>
                                          <p:spTgt spid="14"/>
                                        </p:tgtEl>
                                      </p:cBhvr>
                                    </p:animEffect>
                                  </p:childTnLst>
                                </p:cTn>
                              </p:par>
                            </p:childTnLst>
                          </p:cTn>
                        </p:par>
                        <p:par>
                          <p:cTn id="33" fill="hold" nodeType="afterGroup">
                            <p:stCondLst>
                              <p:cond delay="500"/>
                            </p:stCondLst>
                            <p:childTnLst>
                              <p:par>
                                <p:cTn id="34" presetID="12" presetClass="entr" presetSubtype="8" fill="hold" grpId="0" nodeType="afterEffect">
                                  <p:stCondLst>
                                    <p:cond delay="0"/>
                                  </p:stCondLst>
                                  <p:childTnLst>
                                    <p:set>
                                      <p:cBhvr>
                                        <p:cTn id="35" dur="1" fill="hold">
                                          <p:stCondLst>
                                            <p:cond delay="0"/>
                                          </p:stCondLst>
                                        </p:cTn>
                                        <p:tgtEl>
                                          <p:spTgt spid="15"/>
                                        </p:tgtEl>
                                        <p:attrNameLst>
                                          <p:attrName>style.visibility</p:attrName>
                                        </p:attrNameLst>
                                      </p:cBhvr>
                                      <p:to>
                                        <p:strVal val="visible"/>
                                      </p:to>
                                    </p:set>
                                    <p:anim calcmode="lin" valueType="num">
                                      <p:cBhvr additive="base">
                                        <p:cTn id="36" dur="500"/>
                                        <p:tgtEl>
                                          <p:spTgt spid="15"/>
                                        </p:tgtEl>
                                        <p:attrNameLst>
                                          <p:attrName>ppt_x</p:attrName>
                                        </p:attrNameLst>
                                      </p:cBhvr>
                                      <p:tavLst>
                                        <p:tav tm="0">
                                          <p:val>
                                            <p:strVal val="#ppt_x-#ppt_w*1.125000"/>
                                          </p:val>
                                        </p:tav>
                                        <p:tav tm="100000">
                                          <p:val>
                                            <p:strVal val="#ppt_x"/>
                                          </p:val>
                                        </p:tav>
                                      </p:tavLst>
                                    </p:anim>
                                    <p:animEffect transition="in" filter="wipe(right)">
                                      <p:cBhvr>
                                        <p:cTn id="3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1" grpId="0" animBg="1"/>
      <p:bldP spid="12" grpId="0"/>
      <p:bldP spid="13" grpId="0" animBg="1"/>
      <p:bldP spid="14" grpId="0"/>
      <p:bldP spid="1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p:cNvSpPr/>
          <p:nvPr>
            <p:custDataLst>
              <p:tags r:id="rId1"/>
            </p:custDataLst>
          </p:nvPr>
        </p:nvSpPr>
        <p:spPr>
          <a:xfrm>
            <a:off x="3576579" y="1528782"/>
            <a:ext cx="5968301" cy="461665"/>
          </a:xfrm>
          <a:prstGeom prst="rect">
            <a:avLst/>
          </a:prstGeom>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1218565"/>
            <a:r>
              <a:rPr lang="zh-CN" altLang="en-US" sz="2400">
                <a:solidFill>
                  <a:srgbClr val="C80900"/>
                </a:solidFill>
                <a:latin typeface="等线" panose="02010600030101010101" pitchFamily="2" charset="-122"/>
                <a:ea typeface="等线" panose="02010600030101010101" pitchFamily="2" charset="-122"/>
                <a:cs typeface="Lato Regular" charset="0"/>
                <a:sym typeface="字魂105号-简雅黑" panose="00000500000000000000" pitchFamily="2" charset="-122"/>
              </a:rPr>
              <a:t>七、火灾类型（常见的为</a:t>
            </a:r>
            <a:r>
              <a:rPr lang="en-GB" altLang="zh-CN" sz="2400">
                <a:solidFill>
                  <a:srgbClr val="C80900"/>
                </a:solidFill>
                <a:latin typeface="等线" panose="02010600030101010101" pitchFamily="2" charset="-122"/>
                <a:ea typeface="等线" panose="02010600030101010101" pitchFamily="2" charset="-122"/>
                <a:cs typeface="Lato Regular" charset="0"/>
                <a:sym typeface="字魂105号-简雅黑" panose="00000500000000000000" pitchFamily="2" charset="-122"/>
              </a:rPr>
              <a:t>A/B/C</a:t>
            </a:r>
            <a:r>
              <a:rPr lang="zh-CN" altLang="en-US" sz="2400">
                <a:solidFill>
                  <a:srgbClr val="C80900"/>
                </a:solidFill>
                <a:latin typeface="等线" panose="02010600030101010101" pitchFamily="2" charset="-122"/>
                <a:ea typeface="等线" panose="02010600030101010101" pitchFamily="2" charset="-122"/>
                <a:cs typeface="Lato Regular" charset="0"/>
                <a:sym typeface="字魂105号-简雅黑" panose="00000500000000000000" pitchFamily="2" charset="-122"/>
              </a:rPr>
              <a:t>三类火灾）</a:t>
            </a:r>
          </a:p>
        </p:txBody>
      </p:sp>
      <p:sp>
        <p:nvSpPr>
          <p:cNvPr id="7" name="7"/>
          <p:cNvSpPr/>
          <p:nvPr>
            <p:custDataLst>
              <p:tags r:id="rId2"/>
            </p:custDataLst>
          </p:nvPr>
        </p:nvSpPr>
        <p:spPr>
          <a:xfrm>
            <a:off x="3576579" y="2543937"/>
            <a:ext cx="6864824" cy="748162"/>
          </a:xfrm>
          <a:prstGeom prst="roundRect">
            <a:avLst>
              <a:gd name="adj" fmla="val 50000"/>
            </a:avLst>
          </a:prstGeom>
          <a:noFill/>
          <a:ln>
            <a:solidFill>
              <a:srgbClr val="C8090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lvl="2">
              <a:lnSpc>
                <a:spcPct val="150000"/>
              </a:lnSpc>
            </a:pPr>
            <a:r>
              <a:rPr lang="zh-CN" altLang="en-US" sz="1600">
                <a:solidFill>
                  <a:schemeClr val="tx1">
                    <a:lumMod val="85000"/>
                    <a:lumOff val="15000"/>
                  </a:schemeClr>
                </a:solidFill>
                <a:latin typeface="等线" panose="02010600030101010101" pitchFamily="2" charset="-122"/>
                <a:ea typeface="等线" panose="02010600030101010101" pitchFamily="2" charset="-122"/>
              </a:rPr>
              <a:t>指可燃固体发生的火灾 如：木材、纸张、棉花、橡胶等。</a:t>
            </a:r>
          </a:p>
        </p:txBody>
      </p:sp>
      <p:sp>
        <p:nvSpPr>
          <p:cNvPr id="11" name="69"/>
          <p:cNvSpPr/>
          <p:nvPr>
            <p:custDataLst>
              <p:tags r:id="rId3"/>
            </p:custDataLst>
          </p:nvPr>
        </p:nvSpPr>
        <p:spPr>
          <a:xfrm>
            <a:off x="2187134" y="2543937"/>
            <a:ext cx="2099128" cy="748162"/>
          </a:xfrm>
          <a:prstGeom prst="roundRect">
            <a:avLst>
              <a:gd name="adj" fmla="val 50000"/>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altLang="zh-CN" sz="2400" b="1">
                <a:solidFill>
                  <a:schemeClr val="bg1"/>
                </a:solidFill>
                <a:latin typeface="等线" panose="02010600030101010101" pitchFamily="2" charset="-122"/>
                <a:ea typeface="等线" panose="02010600030101010101" pitchFamily="2" charset="-122"/>
              </a:rPr>
              <a:t>A</a:t>
            </a:r>
            <a:r>
              <a:rPr lang="zh-CN" altLang="en-US" sz="2400" b="1">
                <a:solidFill>
                  <a:schemeClr val="bg1"/>
                </a:solidFill>
                <a:latin typeface="等线" panose="02010600030101010101" pitchFamily="2" charset="-122"/>
                <a:ea typeface="等线" panose="02010600030101010101" pitchFamily="2" charset="-122"/>
              </a:rPr>
              <a:t>类火灾</a:t>
            </a:r>
          </a:p>
        </p:txBody>
      </p:sp>
      <p:sp>
        <p:nvSpPr>
          <p:cNvPr id="12" name="8"/>
          <p:cNvSpPr/>
          <p:nvPr>
            <p:custDataLst>
              <p:tags r:id="rId4"/>
            </p:custDataLst>
          </p:nvPr>
        </p:nvSpPr>
        <p:spPr>
          <a:xfrm>
            <a:off x="3576579" y="3633244"/>
            <a:ext cx="6864824" cy="748162"/>
          </a:xfrm>
          <a:prstGeom prst="roundRect">
            <a:avLst>
              <a:gd name="adj" fmla="val 50000"/>
            </a:avLst>
          </a:prstGeom>
          <a:noFill/>
          <a:ln>
            <a:solidFill>
              <a:srgbClr val="C8090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lvl="2">
              <a:lnSpc>
                <a:spcPct val="150000"/>
              </a:lnSpc>
            </a:pPr>
            <a:r>
              <a:rPr lang="zh-CN" altLang="en-US" sz="1600">
                <a:solidFill>
                  <a:schemeClr val="tx1">
                    <a:lumMod val="85000"/>
                    <a:lumOff val="15000"/>
                  </a:schemeClr>
                </a:solidFill>
                <a:latin typeface="等线" panose="02010600030101010101" pitchFamily="2" charset="-122"/>
                <a:ea typeface="等线" panose="02010600030101010101" pitchFamily="2" charset="-122"/>
              </a:rPr>
              <a:t>指可燃、易燃液体燃烧发生的火灾  如：汽油、酒精、乙醚等。</a:t>
            </a:r>
          </a:p>
        </p:txBody>
      </p:sp>
      <p:sp>
        <p:nvSpPr>
          <p:cNvPr id="13" name="8"/>
          <p:cNvSpPr/>
          <p:nvPr>
            <p:custDataLst>
              <p:tags r:id="rId5"/>
            </p:custDataLst>
          </p:nvPr>
        </p:nvSpPr>
        <p:spPr>
          <a:xfrm>
            <a:off x="2187134" y="3633244"/>
            <a:ext cx="2099128" cy="748162"/>
          </a:xfrm>
          <a:prstGeom prst="roundRect">
            <a:avLst>
              <a:gd name="adj" fmla="val 50000"/>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altLang="zh-CN" sz="2400" b="1">
                <a:solidFill>
                  <a:schemeClr val="bg1"/>
                </a:solidFill>
                <a:latin typeface="等线" panose="02010600030101010101" pitchFamily="2" charset="-122"/>
                <a:ea typeface="等线" panose="02010600030101010101" pitchFamily="2" charset="-122"/>
              </a:rPr>
              <a:t>B</a:t>
            </a:r>
            <a:r>
              <a:rPr lang="zh-CN" altLang="en-US" sz="2400" b="1">
                <a:solidFill>
                  <a:schemeClr val="bg1"/>
                </a:solidFill>
                <a:latin typeface="等线" panose="02010600030101010101" pitchFamily="2" charset="-122"/>
                <a:ea typeface="等线" panose="02010600030101010101" pitchFamily="2" charset="-122"/>
              </a:rPr>
              <a:t>类火灾</a:t>
            </a:r>
          </a:p>
        </p:txBody>
      </p:sp>
      <p:sp>
        <p:nvSpPr>
          <p:cNvPr id="14" name="8"/>
          <p:cNvSpPr/>
          <p:nvPr>
            <p:custDataLst>
              <p:tags r:id="rId6"/>
            </p:custDataLst>
          </p:nvPr>
        </p:nvSpPr>
        <p:spPr>
          <a:xfrm>
            <a:off x="3576579" y="4722551"/>
            <a:ext cx="6864824" cy="748162"/>
          </a:xfrm>
          <a:prstGeom prst="roundRect">
            <a:avLst>
              <a:gd name="adj" fmla="val 50000"/>
            </a:avLst>
          </a:prstGeom>
          <a:noFill/>
          <a:ln>
            <a:solidFill>
              <a:srgbClr val="C8090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lvl="2">
              <a:lnSpc>
                <a:spcPct val="150000"/>
              </a:lnSpc>
            </a:pPr>
            <a:r>
              <a:rPr lang="zh-CN" altLang="en-US" sz="1600">
                <a:solidFill>
                  <a:schemeClr val="tx1">
                    <a:lumMod val="85000"/>
                    <a:lumOff val="15000"/>
                  </a:schemeClr>
                </a:solidFill>
                <a:latin typeface="等线" panose="02010600030101010101" pitchFamily="2" charset="-122"/>
                <a:ea typeface="等线" panose="02010600030101010101" pitchFamily="2" charset="-122"/>
              </a:rPr>
              <a:t>指可燃气体发生的火灾。  如：石油液化气、天然气等。</a:t>
            </a:r>
          </a:p>
        </p:txBody>
      </p:sp>
      <p:sp>
        <p:nvSpPr>
          <p:cNvPr id="15" name="8"/>
          <p:cNvSpPr/>
          <p:nvPr>
            <p:custDataLst>
              <p:tags r:id="rId7"/>
            </p:custDataLst>
          </p:nvPr>
        </p:nvSpPr>
        <p:spPr>
          <a:xfrm>
            <a:off x="2187134" y="4722551"/>
            <a:ext cx="2099128" cy="748162"/>
          </a:xfrm>
          <a:prstGeom prst="roundRect">
            <a:avLst>
              <a:gd name="adj" fmla="val 50000"/>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altLang="zh-CN" sz="2400" b="1">
                <a:solidFill>
                  <a:schemeClr val="bg1"/>
                </a:solidFill>
                <a:latin typeface="等线" panose="02010600030101010101" pitchFamily="2" charset="-122"/>
                <a:ea typeface="等线" panose="02010600030101010101" pitchFamily="2" charset="-122"/>
              </a:rPr>
              <a:t>C</a:t>
            </a:r>
            <a:r>
              <a:rPr lang="zh-CN" altLang="en-US" sz="2400" b="1">
                <a:solidFill>
                  <a:schemeClr val="bg1"/>
                </a:solidFill>
                <a:latin typeface="等线" panose="02010600030101010101" pitchFamily="2" charset="-122"/>
                <a:ea typeface="等线" panose="02010600030101010101" pitchFamily="2" charset="-122"/>
              </a:rPr>
              <a:t>类火灾</a:t>
            </a:r>
          </a:p>
        </p:txBody>
      </p:sp>
      <p:sp>
        <p:nvSpPr>
          <p:cNvPr id="18" name="0"/>
          <p:cNvSpPr/>
          <p:nvPr>
            <p:custDataLst>
              <p:tags r:id="rId8"/>
            </p:custDataLst>
          </p:nvPr>
        </p:nvSpPr>
        <p:spPr>
          <a:xfrm>
            <a:off x="368469" y="390518"/>
            <a:ext cx="3208110" cy="584775"/>
          </a:xfrm>
          <a:prstGeom prst="rect">
            <a:avLst/>
          </a:prstGeom>
          <a:noFill/>
        </p:spPr>
        <p:txBody>
          <a:bodyPr wrap="square">
            <a:spAutoFit/>
          </a:bodyPr>
          <a:lstStyle/>
          <a:p>
            <a:r>
              <a:rPr lang="zh-CN" altLang="en-US" sz="3200" b="1">
                <a:gradFill flip="none" rotWithShape="1">
                  <a:gsLst>
                    <a:gs pos="0">
                      <a:srgbClr val="BA1219"/>
                    </a:gs>
                    <a:gs pos="98000">
                      <a:srgbClr val="C80900"/>
                    </a:gs>
                  </a:gsLst>
                  <a:lin ang="16200000" scaled="1"/>
                </a:gradFill>
                <a:latin typeface="等线" panose="02010600030101010101" pitchFamily="2" charset="-122"/>
                <a:ea typeface="等线" panose="02010600030101010101" pitchFamily="2" charset="-122"/>
              </a:rPr>
              <a:t>消防基础知识</a:t>
            </a:r>
          </a:p>
        </p:txBody>
      </p:sp>
      <p:cxnSp>
        <p:nvCxnSpPr>
          <p:cNvPr id="19" name="直接连接符 18"/>
          <p:cNvCxnSpPr/>
          <p:nvPr/>
        </p:nvCxnSpPr>
        <p:spPr>
          <a:xfrm>
            <a:off x="2974695" y="682906"/>
            <a:ext cx="8819909"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par>
                          <p:cTn id="8" fill="hold" nodeType="afterGroup">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p:tgtEl>
                                          <p:spTgt spid="7"/>
                                        </p:tgtEl>
                                        <p:attrNameLst>
                                          <p:attrName>ppt_x</p:attrName>
                                        </p:attrNameLst>
                                      </p:cBhvr>
                                      <p:tavLst>
                                        <p:tav tm="0">
                                          <p:val>
                                            <p:strVal val="#ppt_x-#ppt_w*1.125000"/>
                                          </p:val>
                                        </p:tav>
                                        <p:tav tm="100000">
                                          <p:val>
                                            <p:strVal val="#ppt_x"/>
                                          </p:val>
                                        </p:tav>
                                      </p:tavLst>
                                    </p:anim>
                                    <p:animEffect transition="in" filter="wipe(right)">
                                      <p:cBhvr>
                                        <p:cTn id="12" dur="500"/>
                                        <p:tgtEl>
                                          <p:spTgt spid="7"/>
                                        </p:tgtEl>
                                      </p:cBhvr>
                                    </p:animEffect>
                                  </p:childTnLst>
                                </p:cTn>
                              </p:par>
                            </p:childTnLst>
                          </p:cTn>
                        </p:par>
                        <p:par>
                          <p:cTn id="13" fill="hold" nodeType="afterGroup">
                            <p:stCondLst>
                              <p:cond delay="1000"/>
                            </p:stCondLst>
                            <p:childTnLst>
                              <p:par>
                                <p:cTn id="14" presetID="12" presetClass="entr" presetSubtype="8" fill="hold" grpId="0" nodeType="afterEffect">
                                  <p:stCondLst>
                                    <p:cond delay="0"/>
                                  </p:stCondLst>
                                  <p:childTnLst>
                                    <p:set>
                                      <p:cBhvr>
                                        <p:cTn id="15" dur="1" fill="hold">
                                          <p:stCondLst>
                                            <p:cond delay="0"/>
                                          </p:stCondLst>
                                        </p:cTn>
                                        <p:tgtEl>
                                          <p:spTgt spid="11"/>
                                        </p:tgtEl>
                                        <p:attrNameLst>
                                          <p:attrName>style.visibility</p:attrName>
                                        </p:attrNameLst>
                                      </p:cBhvr>
                                      <p:to>
                                        <p:strVal val="visible"/>
                                      </p:to>
                                    </p:set>
                                    <p:anim calcmode="lin" valueType="num">
                                      <p:cBhvr additive="base">
                                        <p:cTn id="16" dur="500"/>
                                        <p:tgtEl>
                                          <p:spTgt spid="11"/>
                                        </p:tgtEl>
                                        <p:attrNameLst>
                                          <p:attrName>ppt_x</p:attrName>
                                        </p:attrNameLst>
                                      </p:cBhvr>
                                      <p:tavLst>
                                        <p:tav tm="0">
                                          <p:val>
                                            <p:strVal val="#ppt_x-#ppt_w*1.125000"/>
                                          </p:val>
                                        </p:tav>
                                        <p:tav tm="100000">
                                          <p:val>
                                            <p:strVal val="#ppt_x"/>
                                          </p:val>
                                        </p:tav>
                                      </p:tavLst>
                                    </p:anim>
                                    <p:animEffect transition="in" filter="wipe(right)">
                                      <p:cBhvr>
                                        <p:cTn id="17" dur="500"/>
                                        <p:tgtEl>
                                          <p:spTgt spid="11"/>
                                        </p:tgtEl>
                                      </p:cBhvr>
                                    </p:animEffect>
                                  </p:childTnLst>
                                </p:cTn>
                              </p:par>
                            </p:childTnLst>
                          </p:cTn>
                        </p:par>
                        <p:par>
                          <p:cTn id="18" fill="hold" nodeType="afterGroup">
                            <p:stCondLst>
                              <p:cond delay="1500"/>
                            </p:stCondLst>
                            <p:childTnLst>
                              <p:par>
                                <p:cTn id="19" presetID="12" presetClass="entr" presetSubtype="8" fill="hold" grpId="0" nodeType="afterEffect">
                                  <p:stCondLst>
                                    <p:cond delay="0"/>
                                  </p:stCondLst>
                                  <p:childTnLst>
                                    <p:set>
                                      <p:cBhvr>
                                        <p:cTn id="20" dur="1" fill="hold">
                                          <p:stCondLst>
                                            <p:cond delay="0"/>
                                          </p:stCondLst>
                                        </p:cTn>
                                        <p:tgtEl>
                                          <p:spTgt spid="12"/>
                                        </p:tgtEl>
                                        <p:attrNameLst>
                                          <p:attrName>style.visibility</p:attrName>
                                        </p:attrNameLst>
                                      </p:cBhvr>
                                      <p:to>
                                        <p:strVal val="visible"/>
                                      </p:to>
                                    </p:set>
                                    <p:anim calcmode="lin" valueType="num">
                                      <p:cBhvr additive="base">
                                        <p:cTn id="21" dur="500"/>
                                        <p:tgtEl>
                                          <p:spTgt spid="12"/>
                                        </p:tgtEl>
                                        <p:attrNameLst>
                                          <p:attrName>ppt_x</p:attrName>
                                        </p:attrNameLst>
                                      </p:cBhvr>
                                      <p:tavLst>
                                        <p:tav tm="0">
                                          <p:val>
                                            <p:strVal val="#ppt_x-#ppt_w*1.125000"/>
                                          </p:val>
                                        </p:tav>
                                        <p:tav tm="100000">
                                          <p:val>
                                            <p:strVal val="#ppt_x"/>
                                          </p:val>
                                        </p:tav>
                                      </p:tavLst>
                                    </p:anim>
                                    <p:animEffect transition="in" filter="wipe(right)">
                                      <p:cBhvr>
                                        <p:cTn id="22" dur="500"/>
                                        <p:tgtEl>
                                          <p:spTgt spid="12"/>
                                        </p:tgtEl>
                                      </p:cBhvr>
                                    </p:animEffect>
                                  </p:childTnLst>
                                </p:cTn>
                              </p:par>
                            </p:childTnLst>
                          </p:cTn>
                        </p:par>
                        <p:par>
                          <p:cTn id="23" fill="hold" nodeType="afterGroup">
                            <p:stCondLst>
                              <p:cond delay="2000"/>
                            </p:stCondLst>
                            <p:childTnLst>
                              <p:par>
                                <p:cTn id="24" presetID="12" presetClass="entr" presetSubtype="8" fill="hold" grpId="0" nodeType="afterEffect">
                                  <p:stCondLst>
                                    <p:cond delay="0"/>
                                  </p:stCondLst>
                                  <p:childTnLst>
                                    <p:set>
                                      <p:cBhvr>
                                        <p:cTn id="25" dur="1" fill="hold">
                                          <p:stCondLst>
                                            <p:cond delay="0"/>
                                          </p:stCondLst>
                                        </p:cTn>
                                        <p:tgtEl>
                                          <p:spTgt spid="13"/>
                                        </p:tgtEl>
                                        <p:attrNameLst>
                                          <p:attrName>style.visibility</p:attrName>
                                        </p:attrNameLst>
                                      </p:cBhvr>
                                      <p:to>
                                        <p:strVal val="visible"/>
                                      </p:to>
                                    </p:set>
                                    <p:anim calcmode="lin" valueType="num">
                                      <p:cBhvr additive="base">
                                        <p:cTn id="26" dur="500"/>
                                        <p:tgtEl>
                                          <p:spTgt spid="13"/>
                                        </p:tgtEl>
                                        <p:attrNameLst>
                                          <p:attrName>ppt_x</p:attrName>
                                        </p:attrNameLst>
                                      </p:cBhvr>
                                      <p:tavLst>
                                        <p:tav tm="0">
                                          <p:val>
                                            <p:strVal val="#ppt_x-#ppt_w*1.125000"/>
                                          </p:val>
                                        </p:tav>
                                        <p:tav tm="100000">
                                          <p:val>
                                            <p:strVal val="#ppt_x"/>
                                          </p:val>
                                        </p:tav>
                                      </p:tavLst>
                                    </p:anim>
                                    <p:animEffect transition="in" filter="wipe(right)">
                                      <p:cBhvr>
                                        <p:cTn id="27" dur="500"/>
                                        <p:tgtEl>
                                          <p:spTgt spid="13"/>
                                        </p:tgtEl>
                                      </p:cBhvr>
                                    </p:animEffect>
                                  </p:childTnLst>
                                </p:cTn>
                              </p:par>
                            </p:childTnLst>
                          </p:cTn>
                        </p:par>
                        <p:par>
                          <p:cTn id="28" fill="hold" nodeType="afterGroup">
                            <p:stCondLst>
                              <p:cond delay="2500"/>
                            </p:stCondLst>
                            <p:childTnLst>
                              <p:par>
                                <p:cTn id="29" presetID="12" presetClass="entr" presetSubtype="8" fill="hold" grpId="0" nodeType="after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additive="base">
                                        <p:cTn id="31" dur="500"/>
                                        <p:tgtEl>
                                          <p:spTgt spid="14"/>
                                        </p:tgtEl>
                                        <p:attrNameLst>
                                          <p:attrName>ppt_x</p:attrName>
                                        </p:attrNameLst>
                                      </p:cBhvr>
                                      <p:tavLst>
                                        <p:tav tm="0">
                                          <p:val>
                                            <p:strVal val="#ppt_x-#ppt_w*1.125000"/>
                                          </p:val>
                                        </p:tav>
                                        <p:tav tm="100000">
                                          <p:val>
                                            <p:strVal val="#ppt_x"/>
                                          </p:val>
                                        </p:tav>
                                      </p:tavLst>
                                    </p:anim>
                                    <p:animEffect transition="in" filter="wipe(right)">
                                      <p:cBhvr>
                                        <p:cTn id="32" dur="500"/>
                                        <p:tgtEl>
                                          <p:spTgt spid="14"/>
                                        </p:tgtEl>
                                      </p:cBhvr>
                                    </p:animEffect>
                                  </p:childTnLst>
                                </p:cTn>
                              </p:par>
                            </p:childTnLst>
                          </p:cTn>
                        </p:par>
                        <p:par>
                          <p:cTn id="33" fill="hold" nodeType="afterGroup">
                            <p:stCondLst>
                              <p:cond delay="3000"/>
                            </p:stCondLst>
                            <p:childTnLst>
                              <p:par>
                                <p:cTn id="34" presetID="12" presetClass="entr" presetSubtype="8" fill="hold" grpId="0" nodeType="afterEffect">
                                  <p:stCondLst>
                                    <p:cond delay="0"/>
                                  </p:stCondLst>
                                  <p:childTnLst>
                                    <p:set>
                                      <p:cBhvr>
                                        <p:cTn id="35" dur="1" fill="hold">
                                          <p:stCondLst>
                                            <p:cond delay="0"/>
                                          </p:stCondLst>
                                        </p:cTn>
                                        <p:tgtEl>
                                          <p:spTgt spid="15"/>
                                        </p:tgtEl>
                                        <p:attrNameLst>
                                          <p:attrName>style.visibility</p:attrName>
                                        </p:attrNameLst>
                                      </p:cBhvr>
                                      <p:to>
                                        <p:strVal val="visible"/>
                                      </p:to>
                                    </p:set>
                                    <p:anim calcmode="lin" valueType="num">
                                      <p:cBhvr additive="base">
                                        <p:cTn id="36" dur="500"/>
                                        <p:tgtEl>
                                          <p:spTgt spid="15"/>
                                        </p:tgtEl>
                                        <p:attrNameLst>
                                          <p:attrName>ppt_x</p:attrName>
                                        </p:attrNameLst>
                                      </p:cBhvr>
                                      <p:tavLst>
                                        <p:tav tm="0">
                                          <p:val>
                                            <p:strVal val="#ppt_x-#ppt_w*1.125000"/>
                                          </p:val>
                                        </p:tav>
                                        <p:tav tm="100000">
                                          <p:val>
                                            <p:strVal val="#ppt_x"/>
                                          </p:val>
                                        </p:tav>
                                      </p:tavLst>
                                    </p:anim>
                                    <p:animEffect transition="in" filter="wipe(right)">
                                      <p:cBhvr>
                                        <p:cTn id="3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P spid="11" grpId="0" animBg="1"/>
      <p:bldP spid="12" grpId="0" animBg="1"/>
      <p:bldP spid="13" grpId="0" animBg="1"/>
      <p:bldP spid="14" grpId="0" animBg="1"/>
      <p:bldP spid="15"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Lst>
</file>

<file path=ppt/tags/tag10.xml><?xml version="1.0" encoding="utf-8"?>
<p:tagLst xmlns:a="http://schemas.openxmlformats.org/drawingml/2006/main" xmlns:r="http://schemas.openxmlformats.org/officeDocument/2006/relationships" xmlns:p="http://schemas.openxmlformats.org/presentationml/2006/main">
  <p:tag name="PA" val="v5.2.8"/>
</p:tagLst>
</file>

<file path=ppt/tags/tag100.xml><?xml version="1.0" encoding="utf-8"?>
<p:tagLst xmlns:a="http://schemas.openxmlformats.org/drawingml/2006/main" xmlns:r="http://schemas.openxmlformats.org/officeDocument/2006/relationships" xmlns:p="http://schemas.openxmlformats.org/presentationml/2006/main">
  <p:tag name="PA" val="v5.2.8"/>
</p:tagLst>
</file>

<file path=ppt/tags/tag101.xml><?xml version="1.0" encoding="utf-8"?>
<p:tagLst xmlns:a="http://schemas.openxmlformats.org/drawingml/2006/main" xmlns:r="http://schemas.openxmlformats.org/officeDocument/2006/relationships" xmlns:p="http://schemas.openxmlformats.org/presentationml/2006/main">
  <p:tag name="PA" val="v5.2.5"/>
</p:tagLst>
</file>

<file path=ppt/tags/tag102.xml><?xml version="1.0" encoding="utf-8"?>
<p:tagLst xmlns:a="http://schemas.openxmlformats.org/drawingml/2006/main" xmlns:r="http://schemas.openxmlformats.org/officeDocument/2006/relationships" xmlns:p="http://schemas.openxmlformats.org/presentationml/2006/main">
  <p:tag name="PA" val="v5.2.8"/>
</p:tagLst>
</file>

<file path=ppt/tags/tag103.xml><?xml version="1.0" encoding="utf-8"?>
<p:tagLst xmlns:a="http://schemas.openxmlformats.org/drawingml/2006/main" xmlns:r="http://schemas.openxmlformats.org/officeDocument/2006/relationships" xmlns:p="http://schemas.openxmlformats.org/presentationml/2006/main">
  <p:tag name="PA" val="v5.2.5"/>
</p:tagLst>
</file>

<file path=ppt/tags/tag104.xml><?xml version="1.0" encoding="utf-8"?>
<p:tagLst xmlns:a="http://schemas.openxmlformats.org/drawingml/2006/main" xmlns:r="http://schemas.openxmlformats.org/officeDocument/2006/relationships" xmlns:p="http://schemas.openxmlformats.org/presentationml/2006/main">
  <p:tag name="PA" val="v5.2.5"/>
</p:tagLst>
</file>

<file path=ppt/tags/tag11.xml><?xml version="1.0" encoding="utf-8"?>
<p:tagLst xmlns:a="http://schemas.openxmlformats.org/drawingml/2006/main" xmlns:r="http://schemas.openxmlformats.org/officeDocument/2006/relationships" xmlns:p="http://schemas.openxmlformats.org/presentationml/2006/main">
  <p:tag name="PA" val="v5.2.8"/>
</p:tagLst>
</file>

<file path=ppt/tags/tag12.xml><?xml version="1.0" encoding="utf-8"?>
<p:tagLst xmlns:a="http://schemas.openxmlformats.org/drawingml/2006/main" xmlns:r="http://schemas.openxmlformats.org/officeDocument/2006/relationships" xmlns:p="http://schemas.openxmlformats.org/presentationml/2006/main">
  <p:tag name="PA" val="v5.2.5"/>
</p:tagLst>
</file>

<file path=ppt/tags/tag13.xml><?xml version="1.0" encoding="utf-8"?>
<p:tagLst xmlns:a="http://schemas.openxmlformats.org/drawingml/2006/main" xmlns:r="http://schemas.openxmlformats.org/officeDocument/2006/relationships" xmlns:p="http://schemas.openxmlformats.org/presentationml/2006/main">
  <p:tag name="PA" val="v5.2.8"/>
</p:tagLst>
</file>

<file path=ppt/tags/tag14.xml><?xml version="1.0" encoding="utf-8"?>
<p:tagLst xmlns:a="http://schemas.openxmlformats.org/drawingml/2006/main" xmlns:r="http://schemas.openxmlformats.org/officeDocument/2006/relationships" xmlns:p="http://schemas.openxmlformats.org/presentationml/2006/main">
  <p:tag name="PA" val="v5.2.8"/>
</p:tagLst>
</file>

<file path=ppt/tags/tag15.xml><?xml version="1.0" encoding="utf-8"?>
<p:tagLst xmlns:a="http://schemas.openxmlformats.org/drawingml/2006/main" xmlns:r="http://schemas.openxmlformats.org/officeDocument/2006/relationships" xmlns:p="http://schemas.openxmlformats.org/presentationml/2006/main">
  <p:tag name="PA" val="v5.2.8"/>
</p:tagLst>
</file>

<file path=ppt/tags/tag16.xml><?xml version="1.0" encoding="utf-8"?>
<p:tagLst xmlns:a="http://schemas.openxmlformats.org/drawingml/2006/main" xmlns:r="http://schemas.openxmlformats.org/officeDocument/2006/relationships" xmlns:p="http://schemas.openxmlformats.org/presentationml/2006/main">
  <p:tag name="PA" val="v5.2.8"/>
</p:tagLst>
</file>

<file path=ppt/tags/tag17.xml><?xml version="1.0" encoding="utf-8"?>
<p:tagLst xmlns:a="http://schemas.openxmlformats.org/drawingml/2006/main" xmlns:r="http://schemas.openxmlformats.org/officeDocument/2006/relationships" xmlns:p="http://schemas.openxmlformats.org/presentationml/2006/main">
  <p:tag name="PA" val="v5.2.8"/>
</p:tagLst>
</file>

<file path=ppt/tags/tag18.xml><?xml version="1.0" encoding="utf-8"?>
<p:tagLst xmlns:a="http://schemas.openxmlformats.org/drawingml/2006/main" xmlns:r="http://schemas.openxmlformats.org/officeDocument/2006/relationships" xmlns:p="http://schemas.openxmlformats.org/presentationml/2006/main">
  <p:tag name="PA" val="v5.2.8"/>
</p:tagLst>
</file>

<file path=ppt/tags/tag19.xml><?xml version="1.0" encoding="utf-8"?>
<p:tagLst xmlns:a="http://schemas.openxmlformats.org/drawingml/2006/main" xmlns:r="http://schemas.openxmlformats.org/officeDocument/2006/relationships" xmlns:p="http://schemas.openxmlformats.org/presentationml/2006/main">
  <p:tag name="PA" val="v5.2.8"/>
</p:tagLst>
</file>

<file path=ppt/tags/tag2.xml><?xml version="1.0" encoding="utf-8"?>
<p:tagLst xmlns:a="http://schemas.openxmlformats.org/drawingml/2006/main" xmlns:r="http://schemas.openxmlformats.org/officeDocument/2006/relationships" xmlns:p="http://schemas.openxmlformats.org/presentationml/2006/main">
  <p:tag name="PA" val="v5.2.5"/>
</p:tagLst>
</file>

<file path=ppt/tags/tag20.xml><?xml version="1.0" encoding="utf-8"?>
<p:tagLst xmlns:a="http://schemas.openxmlformats.org/drawingml/2006/main" xmlns:r="http://schemas.openxmlformats.org/officeDocument/2006/relationships" xmlns:p="http://schemas.openxmlformats.org/presentationml/2006/main">
  <p:tag name="PA" val="v5.2.8"/>
</p:tagLst>
</file>

<file path=ppt/tags/tag21.xml><?xml version="1.0" encoding="utf-8"?>
<p:tagLst xmlns:a="http://schemas.openxmlformats.org/drawingml/2006/main" xmlns:r="http://schemas.openxmlformats.org/officeDocument/2006/relationships" xmlns:p="http://schemas.openxmlformats.org/presentationml/2006/main">
  <p:tag name="PA" val="v5.2.8"/>
</p:tagLst>
</file>

<file path=ppt/tags/tag22.xml><?xml version="1.0" encoding="utf-8"?>
<p:tagLst xmlns:a="http://schemas.openxmlformats.org/drawingml/2006/main" xmlns:r="http://schemas.openxmlformats.org/officeDocument/2006/relationships" xmlns:p="http://schemas.openxmlformats.org/presentationml/2006/main">
  <p:tag name="PA" val="v5.2.5"/>
</p:tagLst>
</file>

<file path=ppt/tags/tag23.xml><?xml version="1.0" encoding="utf-8"?>
<p:tagLst xmlns:a="http://schemas.openxmlformats.org/drawingml/2006/main" xmlns:r="http://schemas.openxmlformats.org/officeDocument/2006/relationships" xmlns:p="http://schemas.openxmlformats.org/presentationml/2006/main">
  <p:tag name="PA" val="v5.2.8"/>
</p:tagLst>
</file>

<file path=ppt/tags/tag24.xml><?xml version="1.0" encoding="utf-8"?>
<p:tagLst xmlns:a="http://schemas.openxmlformats.org/drawingml/2006/main" xmlns:r="http://schemas.openxmlformats.org/officeDocument/2006/relationships" xmlns:p="http://schemas.openxmlformats.org/presentationml/2006/main">
  <p:tag name="PA" val="v5.2.5"/>
</p:tagLst>
</file>

<file path=ppt/tags/tag25.xml><?xml version="1.0" encoding="utf-8"?>
<p:tagLst xmlns:a="http://schemas.openxmlformats.org/drawingml/2006/main" xmlns:r="http://schemas.openxmlformats.org/officeDocument/2006/relationships" xmlns:p="http://schemas.openxmlformats.org/presentationml/2006/main">
  <p:tag name="PA" val="v5.2.8"/>
</p:tagLst>
</file>

<file path=ppt/tags/tag26.xml><?xml version="1.0" encoding="utf-8"?>
<p:tagLst xmlns:a="http://schemas.openxmlformats.org/drawingml/2006/main" xmlns:r="http://schemas.openxmlformats.org/officeDocument/2006/relationships" xmlns:p="http://schemas.openxmlformats.org/presentationml/2006/main">
  <p:tag name="PA" val="v5.2.8"/>
</p:tagLst>
</file>

<file path=ppt/tags/tag27.xml><?xml version="1.0" encoding="utf-8"?>
<p:tagLst xmlns:a="http://schemas.openxmlformats.org/drawingml/2006/main" xmlns:r="http://schemas.openxmlformats.org/officeDocument/2006/relationships" xmlns:p="http://schemas.openxmlformats.org/presentationml/2006/main">
  <p:tag name="PA" val="v5.2.8"/>
</p:tagLst>
</file>

<file path=ppt/tags/tag28.xml><?xml version="1.0" encoding="utf-8"?>
<p:tagLst xmlns:a="http://schemas.openxmlformats.org/drawingml/2006/main" xmlns:r="http://schemas.openxmlformats.org/officeDocument/2006/relationships" xmlns:p="http://schemas.openxmlformats.org/presentationml/2006/main">
  <p:tag name="PA" val="v5.2.8"/>
</p:tagLst>
</file>

<file path=ppt/tags/tag29.xml><?xml version="1.0" encoding="utf-8"?>
<p:tagLst xmlns:a="http://schemas.openxmlformats.org/drawingml/2006/main" xmlns:r="http://schemas.openxmlformats.org/officeDocument/2006/relationships" xmlns:p="http://schemas.openxmlformats.org/presentationml/2006/main">
  <p:tag name="PA" val="v5.2.8"/>
</p:tagLst>
</file>

<file path=ppt/tags/tag3.xml><?xml version="1.0" encoding="utf-8"?>
<p:tagLst xmlns:a="http://schemas.openxmlformats.org/drawingml/2006/main" xmlns:r="http://schemas.openxmlformats.org/officeDocument/2006/relationships" xmlns:p="http://schemas.openxmlformats.org/presentationml/2006/main">
  <p:tag name="PA" val="v5.2.5"/>
</p:tagLst>
</file>

<file path=ppt/tags/tag30.xml><?xml version="1.0" encoding="utf-8"?>
<p:tagLst xmlns:a="http://schemas.openxmlformats.org/drawingml/2006/main" xmlns:r="http://schemas.openxmlformats.org/officeDocument/2006/relationships" xmlns:p="http://schemas.openxmlformats.org/presentationml/2006/main">
  <p:tag name="PA" val="v5.2.8"/>
</p:tagLst>
</file>

<file path=ppt/tags/tag31.xml><?xml version="1.0" encoding="utf-8"?>
<p:tagLst xmlns:a="http://schemas.openxmlformats.org/drawingml/2006/main" xmlns:r="http://schemas.openxmlformats.org/officeDocument/2006/relationships" xmlns:p="http://schemas.openxmlformats.org/presentationml/2006/main">
  <p:tag name="PA" val="v5.2.8"/>
</p:tagLst>
</file>

<file path=ppt/tags/tag32.xml><?xml version="1.0" encoding="utf-8"?>
<p:tagLst xmlns:a="http://schemas.openxmlformats.org/drawingml/2006/main" xmlns:r="http://schemas.openxmlformats.org/officeDocument/2006/relationships" xmlns:p="http://schemas.openxmlformats.org/presentationml/2006/main">
  <p:tag name="PA" val="v5.2.8"/>
</p:tagLst>
</file>

<file path=ppt/tags/tag33.xml><?xml version="1.0" encoding="utf-8"?>
<p:tagLst xmlns:a="http://schemas.openxmlformats.org/drawingml/2006/main" xmlns:r="http://schemas.openxmlformats.org/officeDocument/2006/relationships" xmlns:p="http://schemas.openxmlformats.org/presentationml/2006/main">
  <p:tag name="PA" val="v5.2.5"/>
</p:tagLst>
</file>

<file path=ppt/tags/tag34.xml><?xml version="1.0" encoding="utf-8"?>
<p:tagLst xmlns:a="http://schemas.openxmlformats.org/drawingml/2006/main" xmlns:r="http://schemas.openxmlformats.org/officeDocument/2006/relationships" xmlns:p="http://schemas.openxmlformats.org/presentationml/2006/main">
  <p:tag name="PA" val="v5.2.5"/>
</p:tagLst>
</file>

<file path=ppt/tags/tag35.xml><?xml version="1.0" encoding="utf-8"?>
<p:tagLst xmlns:a="http://schemas.openxmlformats.org/drawingml/2006/main" xmlns:r="http://schemas.openxmlformats.org/officeDocument/2006/relationships" xmlns:p="http://schemas.openxmlformats.org/presentationml/2006/main">
  <p:tag name="PA" val="v5.2.8"/>
</p:tagLst>
</file>

<file path=ppt/tags/tag36.xml><?xml version="1.0" encoding="utf-8"?>
<p:tagLst xmlns:a="http://schemas.openxmlformats.org/drawingml/2006/main" xmlns:r="http://schemas.openxmlformats.org/officeDocument/2006/relationships" xmlns:p="http://schemas.openxmlformats.org/presentationml/2006/main">
  <p:tag name="PA" val="v5.2.5"/>
</p:tagLst>
</file>

<file path=ppt/tags/tag37.xml><?xml version="1.0" encoding="utf-8"?>
<p:tagLst xmlns:a="http://schemas.openxmlformats.org/drawingml/2006/main" xmlns:r="http://schemas.openxmlformats.org/officeDocument/2006/relationships" xmlns:p="http://schemas.openxmlformats.org/presentationml/2006/main">
  <p:tag name="PA" val="v5.2.8"/>
</p:tagLst>
</file>

<file path=ppt/tags/tag38.xml><?xml version="1.0" encoding="utf-8"?>
<p:tagLst xmlns:a="http://schemas.openxmlformats.org/drawingml/2006/main" xmlns:r="http://schemas.openxmlformats.org/officeDocument/2006/relationships" xmlns:p="http://schemas.openxmlformats.org/presentationml/2006/main">
  <p:tag name="PA" val="v5.2.5"/>
</p:tagLst>
</file>

<file path=ppt/tags/tag39.xml><?xml version="1.0" encoding="utf-8"?>
<p:tagLst xmlns:a="http://schemas.openxmlformats.org/drawingml/2006/main" xmlns:r="http://schemas.openxmlformats.org/officeDocument/2006/relationships" xmlns:p="http://schemas.openxmlformats.org/presentationml/2006/main">
  <p:tag name="PA" val="v5.2.8"/>
</p:tagLst>
</file>

<file path=ppt/tags/tag4.xml><?xml version="1.0" encoding="utf-8"?>
<p:tagLst xmlns:a="http://schemas.openxmlformats.org/drawingml/2006/main" xmlns:r="http://schemas.openxmlformats.org/officeDocument/2006/relationships" xmlns:p="http://schemas.openxmlformats.org/presentationml/2006/main">
  <p:tag name="PA" val="v5.2.5"/>
</p:tagLst>
</file>

<file path=ppt/tags/tag40.xml><?xml version="1.0" encoding="utf-8"?>
<p:tagLst xmlns:a="http://schemas.openxmlformats.org/drawingml/2006/main" xmlns:r="http://schemas.openxmlformats.org/officeDocument/2006/relationships" xmlns:p="http://schemas.openxmlformats.org/presentationml/2006/main">
  <p:tag name="PA" val="v5.2.5"/>
</p:tagLst>
</file>

<file path=ppt/tags/tag41.xml><?xml version="1.0" encoding="utf-8"?>
<p:tagLst xmlns:a="http://schemas.openxmlformats.org/drawingml/2006/main" xmlns:r="http://schemas.openxmlformats.org/officeDocument/2006/relationships" xmlns:p="http://schemas.openxmlformats.org/presentationml/2006/main">
  <p:tag name="PA" val="v5.2.8"/>
</p:tagLst>
</file>

<file path=ppt/tags/tag42.xml><?xml version="1.0" encoding="utf-8"?>
<p:tagLst xmlns:a="http://schemas.openxmlformats.org/drawingml/2006/main" xmlns:r="http://schemas.openxmlformats.org/officeDocument/2006/relationships" xmlns:p="http://schemas.openxmlformats.org/presentationml/2006/main">
  <p:tag name="PA" val="v5.2.5"/>
</p:tagLst>
</file>

<file path=ppt/tags/tag43.xml><?xml version="1.0" encoding="utf-8"?>
<p:tagLst xmlns:a="http://schemas.openxmlformats.org/drawingml/2006/main" xmlns:r="http://schemas.openxmlformats.org/officeDocument/2006/relationships" xmlns:p="http://schemas.openxmlformats.org/presentationml/2006/main">
  <p:tag name="PA" val="v5.2.8"/>
</p:tagLst>
</file>

<file path=ppt/tags/tag44.xml><?xml version="1.0" encoding="utf-8"?>
<p:tagLst xmlns:a="http://schemas.openxmlformats.org/drawingml/2006/main" xmlns:r="http://schemas.openxmlformats.org/officeDocument/2006/relationships" xmlns:p="http://schemas.openxmlformats.org/presentationml/2006/main">
  <p:tag name="PA" val="v5.2.8"/>
</p:tagLst>
</file>

<file path=ppt/tags/tag45.xml><?xml version="1.0" encoding="utf-8"?>
<p:tagLst xmlns:a="http://schemas.openxmlformats.org/drawingml/2006/main" xmlns:r="http://schemas.openxmlformats.org/officeDocument/2006/relationships" xmlns:p="http://schemas.openxmlformats.org/presentationml/2006/main">
  <p:tag name="PA" val="v5.2.8"/>
</p:tagLst>
</file>

<file path=ppt/tags/tag46.xml><?xml version="1.0" encoding="utf-8"?>
<p:tagLst xmlns:a="http://schemas.openxmlformats.org/drawingml/2006/main" xmlns:r="http://schemas.openxmlformats.org/officeDocument/2006/relationships" xmlns:p="http://schemas.openxmlformats.org/presentationml/2006/main">
  <p:tag name="PA" val="v5.2.8"/>
</p:tagLst>
</file>

<file path=ppt/tags/tag47.xml><?xml version="1.0" encoding="utf-8"?>
<p:tagLst xmlns:a="http://schemas.openxmlformats.org/drawingml/2006/main" xmlns:r="http://schemas.openxmlformats.org/officeDocument/2006/relationships" xmlns:p="http://schemas.openxmlformats.org/presentationml/2006/main">
  <p:tag name="PA" val="v5.2.8"/>
</p:tagLst>
</file>

<file path=ppt/tags/tag48.xml><?xml version="1.0" encoding="utf-8"?>
<p:tagLst xmlns:a="http://schemas.openxmlformats.org/drawingml/2006/main" xmlns:r="http://schemas.openxmlformats.org/officeDocument/2006/relationships" xmlns:p="http://schemas.openxmlformats.org/presentationml/2006/main">
  <p:tag name="PA" val="v5.2.8"/>
</p:tagLst>
</file>

<file path=ppt/tags/tag49.xml><?xml version="1.0" encoding="utf-8"?>
<p:tagLst xmlns:a="http://schemas.openxmlformats.org/drawingml/2006/main" xmlns:r="http://schemas.openxmlformats.org/officeDocument/2006/relationships" xmlns:p="http://schemas.openxmlformats.org/presentationml/2006/main">
  <p:tag name="PA" val="v5.2.8"/>
</p:tagLst>
</file>

<file path=ppt/tags/tag5.xml><?xml version="1.0" encoding="utf-8"?>
<p:tagLst xmlns:a="http://schemas.openxmlformats.org/drawingml/2006/main" xmlns:r="http://schemas.openxmlformats.org/officeDocument/2006/relationships" xmlns:p="http://schemas.openxmlformats.org/presentationml/2006/main">
  <p:tag name="PA" val="v5.2.5"/>
</p:tagLst>
</file>

<file path=ppt/tags/tag50.xml><?xml version="1.0" encoding="utf-8"?>
<p:tagLst xmlns:a="http://schemas.openxmlformats.org/drawingml/2006/main" xmlns:r="http://schemas.openxmlformats.org/officeDocument/2006/relationships" xmlns:p="http://schemas.openxmlformats.org/presentationml/2006/main">
  <p:tag name="PA" val="v5.2.5"/>
</p:tagLst>
</file>

<file path=ppt/tags/tag51.xml><?xml version="1.0" encoding="utf-8"?>
<p:tagLst xmlns:a="http://schemas.openxmlformats.org/drawingml/2006/main" xmlns:r="http://schemas.openxmlformats.org/officeDocument/2006/relationships" xmlns:p="http://schemas.openxmlformats.org/presentationml/2006/main">
  <p:tag name="PA" val="v5.2.8"/>
</p:tagLst>
</file>

<file path=ppt/tags/tag52.xml><?xml version="1.0" encoding="utf-8"?>
<p:tagLst xmlns:a="http://schemas.openxmlformats.org/drawingml/2006/main" xmlns:r="http://schemas.openxmlformats.org/officeDocument/2006/relationships" xmlns:p="http://schemas.openxmlformats.org/presentationml/2006/main">
  <p:tag name="PA" val="v5.2.5"/>
</p:tagLst>
</file>

<file path=ppt/tags/tag53.xml><?xml version="1.0" encoding="utf-8"?>
<p:tagLst xmlns:a="http://schemas.openxmlformats.org/drawingml/2006/main" xmlns:r="http://schemas.openxmlformats.org/officeDocument/2006/relationships" xmlns:p="http://schemas.openxmlformats.org/presentationml/2006/main">
  <p:tag name="PA" val="v5.2.8"/>
</p:tagLst>
</file>

<file path=ppt/tags/tag54.xml><?xml version="1.0" encoding="utf-8"?>
<p:tagLst xmlns:a="http://schemas.openxmlformats.org/drawingml/2006/main" xmlns:r="http://schemas.openxmlformats.org/officeDocument/2006/relationships" xmlns:p="http://schemas.openxmlformats.org/presentationml/2006/main">
  <p:tag name="PA" val="v5.2.5"/>
</p:tagLst>
</file>

<file path=ppt/tags/tag55.xml><?xml version="1.0" encoding="utf-8"?>
<p:tagLst xmlns:a="http://schemas.openxmlformats.org/drawingml/2006/main" xmlns:r="http://schemas.openxmlformats.org/officeDocument/2006/relationships" xmlns:p="http://schemas.openxmlformats.org/presentationml/2006/main">
  <p:tag name="PA" val="v5.2.5"/>
</p:tagLst>
</file>

<file path=ppt/tags/tag56.xml><?xml version="1.0" encoding="utf-8"?>
<p:tagLst xmlns:a="http://schemas.openxmlformats.org/drawingml/2006/main" xmlns:r="http://schemas.openxmlformats.org/officeDocument/2006/relationships" xmlns:p="http://schemas.openxmlformats.org/presentationml/2006/main">
  <p:tag name="PA" val="v5.2.5"/>
</p:tagLst>
</file>

<file path=ppt/tags/tag57.xml><?xml version="1.0" encoding="utf-8"?>
<p:tagLst xmlns:a="http://schemas.openxmlformats.org/drawingml/2006/main" xmlns:r="http://schemas.openxmlformats.org/officeDocument/2006/relationships" xmlns:p="http://schemas.openxmlformats.org/presentationml/2006/main">
  <p:tag name="PA" val="v5.2.8"/>
</p:tagLst>
</file>

<file path=ppt/tags/tag58.xml><?xml version="1.0" encoding="utf-8"?>
<p:tagLst xmlns:a="http://schemas.openxmlformats.org/drawingml/2006/main" xmlns:r="http://schemas.openxmlformats.org/officeDocument/2006/relationships" xmlns:p="http://schemas.openxmlformats.org/presentationml/2006/main">
  <p:tag name="PA" val="v5.2.8"/>
</p:tagLst>
</file>

<file path=ppt/tags/tag59.xml><?xml version="1.0" encoding="utf-8"?>
<p:tagLst xmlns:a="http://schemas.openxmlformats.org/drawingml/2006/main" xmlns:r="http://schemas.openxmlformats.org/officeDocument/2006/relationships" xmlns:p="http://schemas.openxmlformats.org/presentationml/2006/main">
  <p:tag name="PA" val="v5.2.5"/>
</p:tagLst>
</file>

<file path=ppt/tags/tag6.xml><?xml version="1.0" encoding="utf-8"?>
<p:tagLst xmlns:a="http://schemas.openxmlformats.org/drawingml/2006/main" xmlns:r="http://schemas.openxmlformats.org/officeDocument/2006/relationships" xmlns:p="http://schemas.openxmlformats.org/presentationml/2006/main">
  <p:tag name="PA" val="v5.2.8"/>
</p:tagLst>
</file>

<file path=ppt/tags/tag60.xml><?xml version="1.0" encoding="utf-8"?>
<p:tagLst xmlns:a="http://schemas.openxmlformats.org/drawingml/2006/main" xmlns:r="http://schemas.openxmlformats.org/officeDocument/2006/relationships" xmlns:p="http://schemas.openxmlformats.org/presentationml/2006/main">
  <p:tag name="PA" val="v5.2.8"/>
</p:tagLst>
</file>

<file path=ppt/tags/tag61.xml><?xml version="1.0" encoding="utf-8"?>
<p:tagLst xmlns:a="http://schemas.openxmlformats.org/drawingml/2006/main" xmlns:r="http://schemas.openxmlformats.org/officeDocument/2006/relationships" xmlns:p="http://schemas.openxmlformats.org/presentationml/2006/main">
  <p:tag name="PA" val="v5.2.5"/>
</p:tagLst>
</file>

<file path=ppt/tags/tag62.xml><?xml version="1.0" encoding="utf-8"?>
<p:tagLst xmlns:a="http://schemas.openxmlformats.org/drawingml/2006/main" xmlns:r="http://schemas.openxmlformats.org/officeDocument/2006/relationships" xmlns:p="http://schemas.openxmlformats.org/presentationml/2006/main">
  <p:tag name="PA" val="v5.2.8"/>
</p:tagLst>
</file>

<file path=ppt/tags/tag63.xml><?xml version="1.0" encoding="utf-8"?>
<p:tagLst xmlns:a="http://schemas.openxmlformats.org/drawingml/2006/main" xmlns:r="http://schemas.openxmlformats.org/officeDocument/2006/relationships" xmlns:p="http://schemas.openxmlformats.org/presentationml/2006/main">
  <p:tag name="PA" val="v5.2.5"/>
</p:tagLst>
</file>

<file path=ppt/tags/tag64.xml><?xml version="1.0" encoding="utf-8"?>
<p:tagLst xmlns:a="http://schemas.openxmlformats.org/drawingml/2006/main" xmlns:r="http://schemas.openxmlformats.org/officeDocument/2006/relationships" xmlns:p="http://schemas.openxmlformats.org/presentationml/2006/main">
  <p:tag name="PA" val="v5.2.5"/>
</p:tagLst>
</file>

<file path=ppt/tags/tag65.xml><?xml version="1.0" encoding="utf-8"?>
<p:tagLst xmlns:a="http://schemas.openxmlformats.org/drawingml/2006/main" xmlns:r="http://schemas.openxmlformats.org/officeDocument/2006/relationships" xmlns:p="http://schemas.openxmlformats.org/presentationml/2006/main">
  <p:tag name="PA" val="v5.2.8"/>
</p:tagLst>
</file>

<file path=ppt/tags/tag66.xml><?xml version="1.0" encoding="utf-8"?>
<p:tagLst xmlns:a="http://schemas.openxmlformats.org/drawingml/2006/main" xmlns:r="http://schemas.openxmlformats.org/officeDocument/2006/relationships" xmlns:p="http://schemas.openxmlformats.org/presentationml/2006/main">
  <p:tag name="PA" val="v5.2.5"/>
</p:tagLst>
</file>

<file path=ppt/tags/tag67.xml><?xml version="1.0" encoding="utf-8"?>
<p:tagLst xmlns:a="http://schemas.openxmlformats.org/drawingml/2006/main" xmlns:r="http://schemas.openxmlformats.org/officeDocument/2006/relationships" xmlns:p="http://schemas.openxmlformats.org/presentationml/2006/main">
  <p:tag name="PA" val="v5.2.5"/>
</p:tagLst>
</file>

<file path=ppt/tags/tag68.xml><?xml version="1.0" encoding="utf-8"?>
<p:tagLst xmlns:a="http://schemas.openxmlformats.org/drawingml/2006/main" xmlns:r="http://schemas.openxmlformats.org/officeDocument/2006/relationships" xmlns:p="http://schemas.openxmlformats.org/presentationml/2006/main">
  <p:tag name="PA" val="v5.2.8"/>
</p:tagLst>
</file>

<file path=ppt/tags/tag69.xml><?xml version="1.0" encoding="utf-8"?>
<p:tagLst xmlns:a="http://schemas.openxmlformats.org/drawingml/2006/main" xmlns:r="http://schemas.openxmlformats.org/officeDocument/2006/relationships" xmlns:p="http://schemas.openxmlformats.org/presentationml/2006/main">
  <p:tag name="PA" val="v5.2.8"/>
</p:tagLst>
</file>

<file path=ppt/tags/tag7.xml><?xml version="1.0" encoding="utf-8"?>
<p:tagLst xmlns:a="http://schemas.openxmlformats.org/drawingml/2006/main" xmlns:r="http://schemas.openxmlformats.org/officeDocument/2006/relationships" xmlns:p="http://schemas.openxmlformats.org/presentationml/2006/main">
  <p:tag name="PA" val="v5.2.5"/>
</p:tagLst>
</file>

<file path=ppt/tags/tag70.xml><?xml version="1.0" encoding="utf-8"?>
<p:tagLst xmlns:a="http://schemas.openxmlformats.org/drawingml/2006/main" xmlns:r="http://schemas.openxmlformats.org/officeDocument/2006/relationships" xmlns:p="http://schemas.openxmlformats.org/presentationml/2006/main">
  <p:tag name="PA" val="v5.2.8"/>
</p:tagLst>
</file>

<file path=ppt/tags/tag71.xml><?xml version="1.0" encoding="utf-8"?>
<p:tagLst xmlns:a="http://schemas.openxmlformats.org/drawingml/2006/main" xmlns:r="http://schemas.openxmlformats.org/officeDocument/2006/relationships" xmlns:p="http://schemas.openxmlformats.org/presentationml/2006/main">
  <p:tag name="PA" val="v5.2.8"/>
</p:tagLst>
</file>

<file path=ppt/tags/tag72.xml><?xml version="1.0" encoding="utf-8"?>
<p:tagLst xmlns:a="http://schemas.openxmlformats.org/drawingml/2006/main" xmlns:r="http://schemas.openxmlformats.org/officeDocument/2006/relationships" xmlns:p="http://schemas.openxmlformats.org/presentationml/2006/main">
  <p:tag name="PA" val="v5.2.8"/>
</p:tagLst>
</file>

<file path=ppt/tags/tag73.xml><?xml version="1.0" encoding="utf-8"?>
<p:tagLst xmlns:a="http://schemas.openxmlformats.org/drawingml/2006/main" xmlns:r="http://schemas.openxmlformats.org/officeDocument/2006/relationships" xmlns:p="http://schemas.openxmlformats.org/presentationml/2006/main">
  <p:tag name="PA" val="v5.2.8"/>
</p:tagLst>
</file>

<file path=ppt/tags/tag74.xml><?xml version="1.0" encoding="utf-8"?>
<p:tagLst xmlns:a="http://schemas.openxmlformats.org/drawingml/2006/main" xmlns:r="http://schemas.openxmlformats.org/officeDocument/2006/relationships" xmlns:p="http://schemas.openxmlformats.org/presentationml/2006/main">
  <p:tag name="PA" val="v5.2.5"/>
</p:tagLst>
</file>

<file path=ppt/tags/tag75.xml><?xml version="1.0" encoding="utf-8"?>
<p:tagLst xmlns:a="http://schemas.openxmlformats.org/drawingml/2006/main" xmlns:r="http://schemas.openxmlformats.org/officeDocument/2006/relationships" xmlns:p="http://schemas.openxmlformats.org/presentationml/2006/main">
  <p:tag name="PA" val="v5.2.5"/>
</p:tagLst>
</file>

<file path=ppt/tags/tag76.xml><?xml version="1.0" encoding="utf-8"?>
<p:tagLst xmlns:a="http://schemas.openxmlformats.org/drawingml/2006/main" xmlns:r="http://schemas.openxmlformats.org/officeDocument/2006/relationships" xmlns:p="http://schemas.openxmlformats.org/presentationml/2006/main">
  <p:tag name="PA" val="v5.2.8"/>
</p:tagLst>
</file>

<file path=ppt/tags/tag77.xml><?xml version="1.0" encoding="utf-8"?>
<p:tagLst xmlns:a="http://schemas.openxmlformats.org/drawingml/2006/main" xmlns:r="http://schemas.openxmlformats.org/officeDocument/2006/relationships" xmlns:p="http://schemas.openxmlformats.org/presentationml/2006/main">
  <p:tag name="PA" val="v5.2.5"/>
</p:tagLst>
</file>

<file path=ppt/tags/tag78.xml><?xml version="1.0" encoding="utf-8"?>
<p:tagLst xmlns:a="http://schemas.openxmlformats.org/drawingml/2006/main" xmlns:r="http://schemas.openxmlformats.org/officeDocument/2006/relationships" xmlns:p="http://schemas.openxmlformats.org/presentationml/2006/main">
  <p:tag name="PA" val="v5.2.8"/>
</p:tagLst>
</file>

<file path=ppt/tags/tag79.xml><?xml version="1.0" encoding="utf-8"?>
<p:tagLst xmlns:a="http://schemas.openxmlformats.org/drawingml/2006/main" xmlns:r="http://schemas.openxmlformats.org/officeDocument/2006/relationships" xmlns:p="http://schemas.openxmlformats.org/presentationml/2006/main">
  <p:tag name="PA" val="v5.2.8"/>
</p:tagLst>
</file>

<file path=ppt/tags/tag8.xml><?xml version="1.0" encoding="utf-8"?>
<p:tagLst xmlns:a="http://schemas.openxmlformats.org/drawingml/2006/main" xmlns:r="http://schemas.openxmlformats.org/officeDocument/2006/relationships" xmlns:p="http://schemas.openxmlformats.org/presentationml/2006/main">
  <p:tag name="PA" val="v5.2.8"/>
</p:tagLst>
</file>

<file path=ppt/tags/tag80.xml><?xml version="1.0" encoding="utf-8"?>
<p:tagLst xmlns:a="http://schemas.openxmlformats.org/drawingml/2006/main" xmlns:r="http://schemas.openxmlformats.org/officeDocument/2006/relationships" xmlns:p="http://schemas.openxmlformats.org/presentationml/2006/main">
  <p:tag name="PA" val="v5.2.8"/>
</p:tagLst>
</file>

<file path=ppt/tags/tag81.xml><?xml version="1.0" encoding="utf-8"?>
<p:tagLst xmlns:a="http://schemas.openxmlformats.org/drawingml/2006/main" xmlns:r="http://schemas.openxmlformats.org/officeDocument/2006/relationships" xmlns:p="http://schemas.openxmlformats.org/presentationml/2006/main">
  <p:tag name="PA" val="v5.2.8"/>
</p:tagLst>
</file>

<file path=ppt/tags/tag82.xml><?xml version="1.0" encoding="utf-8"?>
<p:tagLst xmlns:a="http://schemas.openxmlformats.org/drawingml/2006/main" xmlns:r="http://schemas.openxmlformats.org/officeDocument/2006/relationships" xmlns:p="http://schemas.openxmlformats.org/presentationml/2006/main">
  <p:tag name="PA" val="v5.2.8"/>
</p:tagLst>
</file>

<file path=ppt/tags/tag83.xml><?xml version="1.0" encoding="utf-8"?>
<p:tagLst xmlns:a="http://schemas.openxmlformats.org/drawingml/2006/main" xmlns:r="http://schemas.openxmlformats.org/officeDocument/2006/relationships" xmlns:p="http://schemas.openxmlformats.org/presentationml/2006/main">
  <p:tag name="PA" val="v5.2.8"/>
</p:tagLst>
</file>

<file path=ppt/tags/tag84.xml><?xml version="1.0" encoding="utf-8"?>
<p:tagLst xmlns:a="http://schemas.openxmlformats.org/drawingml/2006/main" xmlns:r="http://schemas.openxmlformats.org/officeDocument/2006/relationships" xmlns:p="http://schemas.openxmlformats.org/presentationml/2006/main">
  <p:tag name="PA" val="v5.2.8"/>
</p:tagLst>
</file>

<file path=ppt/tags/tag85.xml><?xml version="1.0" encoding="utf-8"?>
<p:tagLst xmlns:a="http://schemas.openxmlformats.org/drawingml/2006/main" xmlns:r="http://schemas.openxmlformats.org/officeDocument/2006/relationships" xmlns:p="http://schemas.openxmlformats.org/presentationml/2006/main">
  <p:tag name="PA" val="v5.2.8"/>
</p:tagLst>
</file>

<file path=ppt/tags/tag86.xml><?xml version="1.0" encoding="utf-8"?>
<p:tagLst xmlns:a="http://schemas.openxmlformats.org/drawingml/2006/main" xmlns:r="http://schemas.openxmlformats.org/officeDocument/2006/relationships" xmlns:p="http://schemas.openxmlformats.org/presentationml/2006/main">
  <p:tag name="PA" val="v5.2.5"/>
</p:tagLst>
</file>

<file path=ppt/tags/tag87.xml><?xml version="1.0" encoding="utf-8"?>
<p:tagLst xmlns:a="http://schemas.openxmlformats.org/drawingml/2006/main" xmlns:r="http://schemas.openxmlformats.org/officeDocument/2006/relationships" xmlns:p="http://schemas.openxmlformats.org/presentationml/2006/main">
  <p:tag name="PA" val="v5.2.8"/>
</p:tagLst>
</file>

<file path=ppt/tags/tag88.xml><?xml version="1.0" encoding="utf-8"?>
<p:tagLst xmlns:a="http://schemas.openxmlformats.org/drawingml/2006/main" xmlns:r="http://schemas.openxmlformats.org/officeDocument/2006/relationships" xmlns:p="http://schemas.openxmlformats.org/presentationml/2006/main">
  <p:tag name="PA" val="v5.2.8"/>
</p:tagLst>
</file>

<file path=ppt/tags/tag89.xml><?xml version="1.0" encoding="utf-8"?>
<p:tagLst xmlns:a="http://schemas.openxmlformats.org/drawingml/2006/main" xmlns:r="http://schemas.openxmlformats.org/officeDocument/2006/relationships" xmlns:p="http://schemas.openxmlformats.org/presentationml/2006/main">
  <p:tag name="PA" val="v5.2.5"/>
</p:tagLst>
</file>

<file path=ppt/tags/tag9.xml><?xml version="1.0" encoding="utf-8"?>
<p:tagLst xmlns:a="http://schemas.openxmlformats.org/drawingml/2006/main" xmlns:r="http://schemas.openxmlformats.org/officeDocument/2006/relationships" xmlns:p="http://schemas.openxmlformats.org/presentationml/2006/main">
  <p:tag name="PA" val="v5.2.5"/>
</p:tagLst>
</file>

<file path=ppt/tags/tag90.xml><?xml version="1.0" encoding="utf-8"?>
<p:tagLst xmlns:a="http://schemas.openxmlformats.org/drawingml/2006/main" xmlns:r="http://schemas.openxmlformats.org/officeDocument/2006/relationships" xmlns:p="http://schemas.openxmlformats.org/presentationml/2006/main">
  <p:tag name="PA" val="v5.2.8"/>
</p:tagLst>
</file>

<file path=ppt/tags/tag91.xml><?xml version="1.0" encoding="utf-8"?>
<p:tagLst xmlns:a="http://schemas.openxmlformats.org/drawingml/2006/main" xmlns:r="http://schemas.openxmlformats.org/officeDocument/2006/relationships" xmlns:p="http://schemas.openxmlformats.org/presentationml/2006/main">
  <p:tag name="PA" val="v5.2.8"/>
</p:tagLst>
</file>

<file path=ppt/tags/tag92.xml><?xml version="1.0" encoding="utf-8"?>
<p:tagLst xmlns:a="http://schemas.openxmlformats.org/drawingml/2006/main" xmlns:r="http://schemas.openxmlformats.org/officeDocument/2006/relationships" xmlns:p="http://schemas.openxmlformats.org/presentationml/2006/main">
  <p:tag name="PA" val="v5.2.8"/>
</p:tagLst>
</file>

<file path=ppt/tags/tag93.xml><?xml version="1.0" encoding="utf-8"?>
<p:tagLst xmlns:a="http://schemas.openxmlformats.org/drawingml/2006/main" xmlns:r="http://schemas.openxmlformats.org/officeDocument/2006/relationships" xmlns:p="http://schemas.openxmlformats.org/presentationml/2006/main">
  <p:tag name="PA" val="v5.2.8"/>
</p:tagLst>
</file>

<file path=ppt/tags/tag94.xml><?xml version="1.0" encoding="utf-8"?>
<p:tagLst xmlns:a="http://schemas.openxmlformats.org/drawingml/2006/main" xmlns:r="http://schemas.openxmlformats.org/officeDocument/2006/relationships" xmlns:p="http://schemas.openxmlformats.org/presentationml/2006/main">
  <p:tag name="PA" val="v5.2.8"/>
</p:tagLst>
</file>

<file path=ppt/tags/tag95.xml><?xml version="1.0" encoding="utf-8"?>
<p:tagLst xmlns:a="http://schemas.openxmlformats.org/drawingml/2006/main" xmlns:r="http://schemas.openxmlformats.org/officeDocument/2006/relationships" xmlns:p="http://schemas.openxmlformats.org/presentationml/2006/main">
  <p:tag name="PA" val="v5.2.5"/>
</p:tagLst>
</file>

<file path=ppt/tags/tag96.xml><?xml version="1.0" encoding="utf-8"?>
<p:tagLst xmlns:a="http://schemas.openxmlformats.org/drawingml/2006/main" xmlns:r="http://schemas.openxmlformats.org/officeDocument/2006/relationships" xmlns:p="http://schemas.openxmlformats.org/presentationml/2006/main">
  <p:tag name="PA" val="v5.2.5"/>
</p:tagLst>
</file>

<file path=ppt/tags/tag97.xml><?xml version="1.0" encoding="utf-8"?>
<p:tagLst xmlns:a="http://schemas.openxmlformats.org/drawingml/2006/main" xmlns:r="http://schemas.openxmlformats.org/officeDocument/2006/relationships" xmlns:p="http://schemas.openxmlformats.org/presentationml/2006/main">
  <p:tag name="PA" val="v5.2.8"/>
</p:tagLst>
</file>

<file path=ppt/tags/tag98.xml><?xml version="1.0" encoding="utf-8"?>
<p:tagLst xmlns:a="http://schemas.openxmlformats.org/drawingml/2006/main" xmlns:r="http://schemas.openxmlformats.org/officeDocument/2006/relationships" xmlns:p="http://schemas.openxmlformats.org/presentationml/2006/main">
  <p:tag name="PA" val="v5.2.5"/>
</p:tagLst>
</file>

<file path=ppt/tags/tag99.xml><?xml version="1.0" encoding="utf-8"?>
<p:tagLst xmlns:a="http://schemas.openxmlformats.org/drawingml/2006/main" xmlns:r="http://schemas.openxmlformats.org/officeDocument/2006/relationships" xmlns:p="http://schemas.openxmlformats.org/presentationml/2006/main">
  <p:tag name="PA" val="v5.2.5"/>
</p:tagLst>
</file>

<file path=ppt/theme/theme1.xml><?xml version="1.0" encoding="utf-8"?>
<a:theme xmlns:a="http://schemas.openxmlformats.org/drawingml/2006/main" name="第一PPT模板网-WWW.1PPT.CO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2723</Words>
  <Application>Microsoft Office PowerPoint</Application>
  <PresentationFormat>宽屏</PresentationFormat>
  <Paragraphs>201</Paragraphs>
  <Slides>22</Slides>
  <Notes>22</Notes>
  <HiddenSlides>0</HiddenSlides>
  <MMClips>0</MMClips>
  <ScaleCrop>false</ScaleCrop>
  <HeadingPairs>
    <vt:vector size="6" baseType="variant">
      <vt:variant>
        <vt:lpstr>已用的字体</vt:lpstr>
      </vt:variant>
      <vt:variant>
        <vt:i4>12</vt:i4>
      </vt:variant>
      <vt:variant>
        <vt:lpstr>主题</vt:lpstr>
      </vt:variant>
      <vt:variant>
        <vt:i4>2</vt:i4>
      </vt:variant>
      <vt:variant>
        <vt:lpstr>幻灯片标题</vt:lpstr>
      </vt:variant>
      <vt:variant>
        <vt:i4>22</vt:i4>
      </vt:variant>
    </vt:vector>
  </HeadingPairs>
  <TitlesOfParts>
    <vt:vector size="36" baseType="lpstr">
      <vt:lpstr>Meiryo</vt:lpstr>
      <vt:lpstr>等线</vt:lpstr>
      <vt:lpstr>宋体</vt:lpstr>
      <vt:lpstr>微软雅黑</vt:lpstr>
      <vt:lpstr>字魂105号-简雅黑</vt:lpstr>
      <vt:lpstr>字魂35号-经典雅黑</vt:lpstr>
      <vt:lpstr>字魂59号-创粗黑</vt:lpstr>
      <vt:lpstr>Arial</vt:lpstr>
      <vt:lpstr>Calibri</vt:lpstr>
      <vt:lpstr>Calibri Light</vt:lpstr>
      <vt:lpstr>Lato Regular</vt:lpstr>
      <vt:lpstr>Wingdings</vt:lpstr>
      <vt:lpstr>第一PPT模板网-WWW.1PPT.COM​​</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3</cp:revision>
  <cp:lastPrinted>2021-06-26T13:52:25Z</cp:lastPrinted>
  <dcterms:created xsi:type="dcterms:W3CDTF">2021-06-26T13:52:25Z</dcterms:created>
  <dcterms:modified xsi:type="dcterms:W3CDTF">2023-04-12T02:00:38Z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