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1.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2"/>
  </p:sldMasterIdLst>
  <p:notesMasterIdLst>
    <p:notesMasterId r:id="rId23"/>
  </p:notesMasterIdLst>
  <p:handoutMasterIdLst>
    <p:handoutMasterId r:id="rId24"/>
  </p:handoutMasterIdLst>
  <p:sldIdLst>
    <p:sldId id="309" r:id="rId3"/>
    <p:sldId id="299" r:id="rId4"/>
    <p:sldId id="298" r:id="rId5"/>
    <p:sldId id="259" r:id="rId6"/>
    <p:sldId id="260" r:id="rId7"/>
    <p:sldId id="261" r:id="rId8"/>
    <p:sldId id="262" r:id="rId9"/>
    <p:sldId id="311" r:id="rId10"/>
    <p:sldId id="282" r:id="rId11"/>
    <p:sldId id="265" r:id="rId12"/>
    <p:sldId id="312" r:id="rId13"/>
    <p:sldId id="267" r:id="rId14"/>
    <p:sldId id="268" r:id="rId15"/>
    <p:sldId id="313" r:id="rId16"/>
    <p:sldId id="287" r:id="rId17"/>
    <p:sldId id="314" r:id="rId18"/>
    <p:sldId id="272" r:id="rId19"/>
    <p:sldId id="273" r:id="rId20"/>
    <p:sldId id="274" r:id="rId21"/>
    <p:sldId id="315" r:id="rId22"/>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7">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99ppt" initials="9" lastIdx="0"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89" autoAdjust="0"/>
    <p:restoredTop sz="96314" autoAdjust="0"/>
  </p:normalViewPr>
  <p:slideViewPr>
    <p:cSldViewPr snapToGrid="0" showGuides="1">
      <p:cViewPr varScale="1">
        <p:scale>
          <a:sx n="108" d="100"/>
          <a:sy n="108" d="100"/>
        </p:scale>
        <p:origin x="774" y="114"/>
      </p:cViewPr>
      <p:guideLst>
        <p:guide orient="horz" pos="2047"/>
        <p:guide pos="3840"/>
      </p:guideLst>
    </p:cSldViewPr>
  </p:slideViewPr>
  <p:outlineViewPr>
    <p:cViewPr>
      <p:scale>
        <a:sx n="33" d="100"/>
        <a:sy n="33" d="100"/>
      </p:scale>
      <p:origin x="0" y="-12979"/>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230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A1F55F2-EECD-4B86-BC30-D289D0255DA2}" type="datetimeFigureOut">
              <a:rPr lang="zh-CN" altLang="en-US" smtClean="0"/>
              <a:t>2023/3/7</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28C3251-5B96-447A-92EA-DF56F5B6377E}"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2023/3/7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493995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10</a:t>
            </a:fld>
            <a:endParaRPr lang="zh-CN" altLang="en-US"/>
          </a:p>
        </p:txBody>
      </p:sp>
    </p:spTree>
    <p:extLst>
      <p:ext uri="{BB962C8B-B14F-4D97-AF65-F5344CB8AC3E}">
        <p14:creationId xmlns:p14="http://schemas.microsoft.com/office/powerpoint/2010/main" val="969291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705992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26020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45121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21160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59526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0C352A-0C30-2744-A036-5964E154315D}"/>
              </a:ext>
            </a:extLst>
          </p:cNvPr>
          <p:cNvSpPr/>
          <p:nvPr userDrawn="1"/>
        </p:nvSpPr>
        <p:spPr>
          <a:xfrm rot="10800000" flipH="1">
            <a:off x="0" y="0"/>
            <a:ext cx="2050109" cy="976745"/>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1191CFA-BF3E-9942-AC47-DBB4FA90899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90" y="20783"/>
            <a:ext cx="976745" cy="97674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50287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644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3920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22996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39046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24517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306830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file:///D:\qq&#25991;&#20214;\712321467\Image\C2C\Image2\%7b75232B38-A165-1FB7-499C-2E1C792CACB5%7d.png" TargetMode="External"/><Relationship Id="rId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5"/>
          <a:stretch>
            <a:fillRect/>
          </a:stretch>
        </p:blipFill>
        <p:spPr>
          <a:xfrm>
            <a:off x="838200" y="365125"/>
            <a:ext cx="9525" cy="9525"/>
          </a:xfrm>
          <a:prstGeom prst="rect">
            <a:avLst/>
          </a:prstGeom>
          <a:noFill/>
          <a:ln>
            <a:noFill/>
            <a:miter lim="800000"/>
          </a:ln>
        </p:spPr>
      </p:pic>
    </p:spTree>
    <p:custDataLst>
      <p:tags r:id="rId4"/>
    </p:custDataLst>
  </p:cSld>
  <p:clrMap bg1="lt1" tx1="dk1" bg2="lt2" tx2="dk2" accent1="accent1" accent2="accent2" accent3="accent3" accent4="accent4" accent5="accent5" accent6="accent6" hlink="hlink" folHlink="folHlink"/>
  <p:sldLayoutIdLst>
    <p:sldLayoutId id="2147483649" r:id="rId1"/>
    <p:sldLayoutId id="2147483650" r:id="rId2"/>
  </p:sldLayoutIdLst>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51370048"/>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43.xml"/><Relationship Id="rId7"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 Id="rId9"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slideLayout" Target="../slideLayouts/slideLayout2.xml"/><Relationship Id="rId5" Type="http://schemas.openxmlformats.org/officeDocument/2006/relationships/tags" Target="../tags/tag51.xml"/><Relationship Id="rId4" Type="http://schemas.openxmlformats.org/officeDocument/2006/relationships/tags" Target="../tags/tag50.xml"/></Relationships>
</file>

<file path=ppt/slides/_rels/slide13.xml.rels><?xml version="1.0" encoding="UTF-8" standalone="yes"?>
<Relationships xmlns="http://schemas.openxmlformats.org/package/2006/relationships"><Relationship Id="rId8" Type="http://schemas.openxmlformats.org/officeDocument/2006/relationships/tags" Target="../tags/tag59.xml"/><Relationship Id="rId13" Type="http://schemas.openxmlformats.org/officeDocument/2006/relationships/tags" Target="../tags/tag64.xml"/><Relationship Id="rId3" Type="http://schemas.openxmlformats.org/officeDocument/2006/relationships/tags" Target="../tags/tag54.xml"/><Relationship Id="rId7" Type="http://schemas.openxmlformats.org/officeDocument/2006/relationships/tags" Target="../tags/tag58.xml"/><Relationship Id="rId12" Type="http://schemas.openxmlformats.org/officeDocument/2006/relationships/tags" Target="../tags/tag63.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11" Type="http://schemas.openxmlformats.org/officeDocument/2006/relationships/tags" Target="../tags/tag62.xml"/><Relationship Id="rId5" Type="http://schemas.openxmlformats.org/officeDocument/2006/relationships/tags" Target="../tags/tag56.xml"/><Relationship Id="rId10" Type="http://schemas.openxmlformats.org/officeDocument/2006/relationships/tags" Target="../tags/tag61.xml"/><Relationship Id="rId4" Type="http://schemas.openxmlformats.org/officeDocument/2006/relationships/tags" Target="../tags/tag55.xml"/><Relationship Id="rId9" Type="http://schemas.openxmlformats.org/officeDocument/2006/relationships/tags" Target="../tags/tag60.xml"/><Relationship Id="rId1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tags" Target="../tags/tag72.xml"/><Relationship Id="rId13" Type="http://schemas.openxmlformats.org/officeDocument/2006/relationships/tags" Target="../tags/tag77.xml"/><Relationship Id="rId3" Type="http://schemas.openxmlformats.org/officeDocument/2006/relationships/tags" Target="../tags/tag67.xml"/><Relationship Id="rId7" Type="http://schemas.openxmlformats.org/officeDocument/2006/relationships/tags" Target="../tags/tag71.xml"/><Relationship Id="rId12" Type="http://schemas.openxmlformats.org/officeDocument/2006/relationships/tags" Target="../tags/tag76.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tags" Target="../tags/tag70.xml"/><Relationship Id="rId11" Type="http://schemas.openxmlformats.org/officeDocument/2006/relationships/tags" Target="../tags/tag75.xml"/><Relationship Id="rId5" Type="http://schemas.openxmlformats.org/officeDocument/2006/relationships/tags" Target="../tags/tag69.xml"/><Relationship Id="rId10" Type="http://schemas.openxmlformats.org/officeDocument/2006/relationships/tags" Target="../tags/tag74.xml"/><Relationship Id="rId4" Type="http://schemas.openxmlformats.org/officeDocument/2006/relationships/tags" Target="../tags/tag68.xml"/><Relationship Id="rId9" Type="http://schemas.openxmlformats.org/officeDocument/2006/relationships/tags" Target="../tags/tag73.xml"/><Relationship Id="rId1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80.xml"/><Relationship Id="rId7" Type="http://schemas.openxmlformats.org/officeDocument/2006/relationships/image" Target="../media/image7.png"/><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slideLayout" Target="../slideLayouts/slideLayout2.xml"/><Relationship Id="rId5" Type="http://schemas.openxmlformats.org/officeDocument/2006/relationships/tags" Target="../tags/tag82.xml"/><Relationship Id="rId4" Type="http://schemas.openxmlformats.org/officeDocument/2006/relationships/tags" Target="../tags/tag81.xml"/></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85.xml"/><Relationship Id="rId7" Type="http://schemas.openxmlformats.org/officeDocument/2006/relationships/slideLayout" Target="../slideLayouts/slideLayout2.xml"/><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tags" Target="../tags/tag88.xml"/><Relationship Id="rId5" Type="http://schemas.openxmlformats.org/officeDocument/2006/relationships/tags" Target="../tags/tag87.xml"/><Relationship Id="rId4" Type="http://schemas.openxmlformats.org/officeDocument/2006/relationships/tags" Target="../tags/tag86.xml"/></Relationships>
</file>

<file path=ppt/slides/_rels/slide19.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91.xml"/><Relationship Id="rId7" Type="http://schemas.openxmlformats.org/officeDocument/2006/relationships/tags" Target="../tags/tag95.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tags" Target="../tags/tag94.xml"/><Relationship Id="rId5" Type="http://schemas.openxmlformats.org/officeDocument/2006/relationships/tags" Target="../tags/tag93.xml"/><Relationship Id="rId4" Type="http://schemas.openxmlformats.org/officeDocument/2006/relationships/tags" Target="../tags/tag92.xml"/><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4.png"/><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tags" Target="../tags/tag16.xml"/><Relationship Id="rId13" Type="http://schemas.openxmlformats.org/officeDocument/2006/relationships/tags" Target="../tags/tag21.xml"/><Relationship Id="rId3" Type="http://schemas.openxmlformats.org/officeDocument/2006/relationships/tags" Target="../tags/tag11.xml"/><Relationship Id="rId7" Type="http://schemas.openxmlformats.org/officeDocument/2006/relationships/tags" Target="../tags/tag15.xml"/><Relationship Id="rId12" Type="http://schemas.openxmlformats.org/officeDocument/2006/relationships/tags" Target="../tags/tag20.xml"/><Relationship Id="rId17" Type="http://schemas.openxmlformats.org/officeDocument/2006/relationships/slideLayout" Target="../slideLayouts/slideLayout2.xml"/><Relationship Id="rId2" Type="http://schemas.openxmlformats.org/officeDocument/2006/relationships/tags" Target="../tags/tag10.xml"/><Relationship Id="rId16" Type="http://schemas.openxmlformats.org/officeDocument/2006/relationships/tags" Target="../tags/tag24.xml"/><Relationship Id="rId1" Type="http://schemas.openxmlformats.org/officeDocument/2006/relationships/tags" Target="../tags/tag9.xml"/><Relationship Id="rId6" Type="http://schemas.openxmlformats.org/officeDocument/2006/relationships/tags" Target="../tags/tag14.xml"/><Relationship Id="rId11" Type="http://schemas.openxmlformats.org/officeDocument/2006/relationships/tags" Target="../tags/tag19.xml"/><Relationship Id="rId5" Type="http://schemas.openxmlformats.org/officeDocument/2006/relationships/tags" Target="../tags/tag13.xml"/><Relationship Id="rId15" Type="http://schemas.openxmlformats.org/officeDocument/2006/relationships/tags" Target="../tags/tag23.xml"/><Relationship Id="rId10" Type="http://schemas.openxmlformats.org/officeDocument/2006/relationships/tags" Target="../tags/tag18.xml"/><Relationship Id="rId4" Type="http://schemas.openxmlformats.org/officeDocument/2006/relationships/tags" Target="../tags/tag12.xml"/><Relationship Id="rId9" Type="http://schemas.openxmlformats.org/officeDocument/2006/relationships/tags" Target="../tags/tag17.xml"/><Relationship Id="rId14" Type="http://schemas.openxmlformats.org/officeDocument/2006/relationships/tags" Target="../tags/tag22.xml"/></Relationships>
</file>

<file path=ppt/slides/_rels/slide7.xml.rels><?xml version="1.0" encoding="UTF-8" standalone="yes"?>
<Relationships xmlns="http://schemas.openxmlformats.org/package/2006/relationships"><Relationship Id="rId8" Type="http://schemas.openxmlformats.org/officeDocument/2006/relationships/tags" Target="../tags/tag32.xml"/><Relationship Id="rId3" Type="http://schemas.openxmlformats.org/officeDocument/2006/relationships/tags" Target="../tags/tag27.xml"/><Relationship Id="rId7" Type="http://schemas.openxmlformats.org/officeDocument/2006/relationships/tags" Target="../tags/tag31.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tags" Target="../tags/tag30.xml"/><Relationship Id="rId5" Type="http://schemas.openxmlformats.org/officeDocument/2006/relationships/tags" Target="../tags/tag29.xml"/><Relationship Id="rId10" Type="http://schemas.openxmlformats.org/officeDocument/2006/relationships/slideLayout" Target="../slideLayouts/slideLayout2.xml"/><Relationship Id="rId4" Type="http://schemas.openxmlformats.org/officeDocument/2006/relationships/tags" Target="../tags/tag28.xml"/><Relationship Id="rId9" Type="http://schemas.openxmlformats.org/officeDocument/2006/relationships/tags" Target="../tags/tag3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36.xml"/><Relationship Id="rId7" Type="http://schemas.openxmlformats.org/officeDocument/2006/relationships/tags" Target="../tags/tag40.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EFAA36-25EA-BB44-B3EC-BE3648E8C42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406438" y="502649"/>
            <a:ext cx="5785561" cy="6355351"/>
          </a:xfrm>
          <a:prstGeom prst="rect">
            <a:avLst/>
          </a:prstGeom>
        </p:spPr>
      </p:pic>
      <p:sp>
        <p:nvSpPr>
          <p:cNvPr id="4" name="文本框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87B097-0DEC-0C42-83D4-877E93C53A7C}"/>
              </a:ext>
            </a:extLst>
          </p:cNvPr>
          <p:cNvSpPr txBox="1"/>
          <p:nvPr/>
        </p:nvSpPr>
        <p:spPr>
          <a:xfrm>
            <a:off x="989497" y="1859382"/>
            <a:ext cx="6504709" cy="1569660"/>
          </a:xfrm>
          <a:prstGeom prst="rect">
            <a:avLst/>
          </a:prstGeom>
          <a:noFill/>
        </p:spPr>
        <p:txBody>
          <a:bodyPr wrap="square" rtlCol="0">
            <a:spAutoFit/>
          </a:bodyPr>
          <a:lstStyle/>
          <a:p>
            <a:pPr algn="dist"/>
            <a:r>
              <a:rPr kumimoji="1" lang="zh-CN" altLang="en-US" sz="6600" dirty="0">
                <a:solidFill>
                  <a:srgbClr val="C00000"/>
                </a:solidFill>
                <a:latin typeface="Times New Roman"/>
                <a:ea typeface="微软雅黑"/>
                <a:sym typeface="Times New Roman"/>
              </a:rPr>
              <a:t>摆脱网贷</a:t>
            </a:r>
            <a:r>
              <a:rPr kumimoji="1" lang="zh-CN" altLang="en-US" sz="9600" dirty="0">
                <a:solidFill>
                  <a:srgbClr val="C00000"/>
                </a:solidFill>
                <a:latin typeface="Times New Roman"/>
                <a:ea typeface="微软雅黑"/>
                <a:sym typeface="Times New Roman"/>
              </a:rPr>
              <a:t>困境</a:t>
            </a:r>
            <a:endParaRPr kumimoji="1" lang="zh-CN" altLang="en-US" sz="6600" dirty="0">
              <a:solidFill>
                <a:srgbClr val="C00000"/>
              </a:solidFill>
              <a:latin typeface="Times New Roman"/>
              <a:ea typeface="微软雅黑"/>
              <a:sym typeface="Times New Roman"/>
            </a:endParaRPr>
          </a:p>
        </p:txBody>
      </p:sp>
      <p:sp>
        <p:nvSpPr>
          <p:cNvPr id="22" name="文本框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A80A155-9AA5-1249-8AD4-46D7F805A593}"/>
              </a:ext>
            </a:extLst>
          </p:cNvPr>
          <p:cNvSpPr txBox="1"/>
          <p:nvPr/>
        </p:nvSpPr>
        <p:spPr>
          <a:xfrm>
            <a:off x="1072626" y="1293670"/>
            <a:ext cx="4312228" cy="307777"/>
          </a:xfrm>
          <a:prstGeom prst="rect">
            <a:avLst/>
          </a:prstGeom>
          <a:noFill/>
        </p:spPr>
        <p:txBody>
          <a:bodyPr wrap="square" rtlCol="0">
            <a:spAutoFit/>
          </a:bodyPr>
          <a:lstStyle/>
          <a:p>
            <a:pPr algn="dist"/>
            <a:r>
              <a:rPr kumimoji="1" lang="zh-CN" altLang="en-US" sz="1400" dirty="0">
                <a:latin typeface="Times New Roman"/>
                <a:ea typeface="微软雅黑"/>
                <a:sym typeface="Times New Roman"/>
              </a:rPr>
              <a:t>理</a:t>
            </a:r>
            <a:r>
              <a:rPr kumimoji="1" lang="en-US" altLang="zh-CN" sz="1400" dirty="0">
                <a:latin typeface="Times New Roman"/>
                <a:ea typeface="微软雅黑"/>
                <a:sym typeface="Times New Roman"/>
              </a:rPr>
              <a:t>/</a:t>
            </a:r>
            <a:r>
              <a:rPr kumimoji="1" lang="zh-CN" altLang="en-US" sz="1400" dirty="0">
                <a:latin typeface="Times New Roman"/>
                <a:ea typeface="微软雅黑"/>
                <a:sym typeface="Times New Roman"/>
              </a:rPr>
              <a:t>性</a:t>
            </a:r>
            <a:r>
              <a:rPr kumimoji="1" lang="en-US" altLang="zh-CN" sz="1400" dirty="0">
                <a:latin typeface="Times New Roman"/>
                <a:ea typeface="微软雅黑"/>
                <a:sym typeface="Times New Roman"/>
              </a:rPr>
              <a:t>/</a:t>
            </a:r>
            <a:r>
              <a:rPr kumimoji="1" lang="zh-CN" altLang="en-US" sz="1400" dirty="0">
                <a:latin typeface="Times New Roman"/>
                <a:ea typeface="微软雅黑"/>
                <a:sym typeface="Times New Roman"/>
              </a:rPr>
              <a:t>消</a:t>
            </a:r>
            <a:r>
              <a:rPr kumimoji="1" lang="en-US" altLang="zh-CN" sz="1400" dirty="0">
                <a:latin typeface="Times New Roman"/>
                <a:ea typeface="微软雅黑"/>
                <a:sym typeface="Times New Roman"/>
              </a:rPr>
              <a:t>/</a:t>
            </a:r>
            <a:r>
              <a:rPr kumimoji="1" lang="zh-CN" altLang="en-US" sz="1400" dirty="0">
                <a:latin typeface="Times New Roman"/>
                <a:ea typeface="微软雅黑"/>
                <a:sym typeface="Times New Roman"/>
              </a:rPr>
              <a:t>费   从</a:t>
            </a:r>
            <a:r>
              <a:rPr kumimoji="1" lang="en-US" altLang="zh-CN" sz="1400" dirty="0">
                <a:latin typeface="Times New Roman"/>
                <a:ea typeface="微软雅黑"/>
                <a:sym typeface="Times New Roman"/>
              </a:rPr>
              <a:t>/</a:t>
            </a:r>
            <a:r>
              <a:rPr kumimoji="1" lang="zh-CN" altLang="en-US" sz="1400" dirty="0">
                <a:latin typeface="Times New Roman"/>
                <a:ea typeface="微软雅黑"/>
                <a:sym typeface="Times New Roman"/>
              </a:rPr>
              <a:t>我</a:t>
            </a:r>
            <a:r>
              <a:rPr kumimoji="1" lang="en-US" altLang="zh-CN" sz="1400" dirty="0">
                <a:latin typeface="Times New Roman"/>
                <a:ea typeface="微软雅黑"/>
                <a:sym typeface="Times New Roman"/>
              </a:rPr>
              <a:t>/</a:t>
            </a:r>
            <a:r>
              <a:rPr kumimoji="1" lang="zh-CN" altLang="en-US" sz="1400" dirty="0">
                <a:latin typeface="Times New Roman"/>
                <a:ea typeface="微软雅黑"/>
                <a:sym typeface="Times New Roman"/>
              </a:rPr>
              <a:t>做</a:t>
            </a:r>
            <a:r>
              <a:rPr kumimoji="1" lang="en-US" altLang="zh-CN" sz="1400" dirty="0">
                <a:latin typeface="Times New Roman"/>
                <a:ea typeface="微软雅黑"/>
                <a:sym typeface="Times New Roman"/>
              </a:rPr>
              <a:t>/</a:t>
            </a:r>
            <a:r>
              <a:rPr kumimoji="1" lang="zh-CN" altLang="en-US" sz="1400" dirty="0">
                <a:latin typeface="Times New Roman"/>
                <a:ea typeface="微软雅黑"/>
                <a:sym typeface="Times New Roman"/>
              </a:rPr>
              <a:t>起</a:t>
            </a:r>
          </a:p>
        </p:txBody>
      </p:sp>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2967B7-1710-2140-8888-81607B6A5E4F}"/>
              </a:ext>
            </a:extLst>
          </p:cNvPr>
          <p:cNvSpPr txBox="1"/>
          <p:nvPr/>
        </p:nvSpPr>
        <p:spPr>
          <a:xfrm>
            <a:off x="1103797" y="1972615"/>
            <a:ext cx="3832588" cy="338554"/>
          </a:xfrm>
          <a:prstGeom prst="rect">
            <a:avLst/>
          </a:prstGeom>
          <a:noFill/>
        </p:spPr>
        <p:txBody>
          <a:bodyPr wrap="none" rtlCol="0">
            <a:spAutoFit/>
          </a:bodyPr>
          <a:lstStyle/>
          <a:p>
            <a:r>
              <a:rPr kumimoji="1" lang="en" altLang="zh-CN" sz="1600">
                <a:solidFill>
                  <a:schemeClr val="tx1">
                    <a:lumMod val="75000"/>
                    <a:lumOff val="25000"/>
                  </a:schemeClr>
                </a:solidFill>
                <a:latin typeface="Times New Roman"/>
                <a:ea typeface="微软雅黑"/>
                <a:sym typeface="Times New Roman"/>
              </a:rPr>
              <a:t>GET RID OF ONLINE LOAN DILEMMA</a:t>
            </a:r>
            <a:endParaRPr kumimoji="1" lang="zh-CN" altLang="en-US" sz="1600">
              <a:solidFill>
                <a:schemeClr val="tx1">
                  <a:lumMod val="75000"/>
                  <a:lumOff val="25000"/>
                </a:schemeClr>
              </a:solidFill>
              <a:latin typeface="Times New Roman"/>
              <a:ea typeface="微软雅黑"/>
              <a:sym typeface="Times New Roman"/>
            </a:endParaRPr>
          </a:p>
        </p:txBody>
      </p:sp>
      <p:sp>
        <p:nvSpPr>
          <p:cNvPr id="24" name="圆角矩形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3A03D72-EFFB-4A40-A89E-96475B5CB1D7}"/>
              </a:ext>
            </a:extLst>
          </p:cNvPr>
          <p:cNvSpPr/>
          <p:nvPr/>
        </p:nvSpPr>
        <p:spPr>
          <a:xfrm>
            <a:off x="1072626" y="3439433"/>
            <a:ext cx="5275118" cy="63214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4D9838-D448-5146-B66B-5DFA4A7E96D4}"/>
              </a:ext>
            </a:extLst>
          </p:cNvPr>
          <p:cNvSpPr txBox="1"/>
          <p:nvPr/>
        </p:nvSpPr>
        <p:spPr>
          <a:xfrm>
            <a:off x="1223816" y="3547412"/>
            <a:ext cx="4514326" cy="400110"/>
          </a:xfrm>
          <a:prstGeom prst="rect">
            <a:avLst/>
          </a:prstGeom>
          <a:noFill/>
        </p:spPr>
        <p:txBody>
          <a:bodyPr wrap="square" rtlCol="0">
            <a:spAutoFit/>
          </a:bodyPr>
          <a:lstStyle/>
          <a:p>
            <a:pPr algn="dist"/>
            <a:r>
              <a:rPr kumimoji="1" lang="zh-CN" altLang="en-US" sz="2000">
                <a:solidFill>
                  <a:schemeClr val="tx1">
                    <a:lumMod val="75000"/>
                    <a:lumOff val="25000"/>
                  </a:schemeClr>
                </a:solidFill>
                <a:latin typeface="Times New Roman"/>
                <a:ea typeface="微软雅黑"/>
                <a:sym typeface="Times New Roman"/>
              </a:rPr>
              <a:t>摆脱网贷困境让青春不负债 </a:t>
            </a:r>
          </a:p>
        </p:txBody>
      </p:sp>
      <p:sp>
        <p:nvSpPr>
          <p:cNvPr id="25"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E349A51-0F28-A348-B267-DFE5EEDA1279}"/>
              </a:ext>
            </a:extLst>
          </p:cNvPr>
          <p:cNvSpPr/>
          <p:nvPr/>
        </p:nvSpPr>
        <p:spPr>
          <a:xfrm>
            <a:off x="0" y="4387651"/>
            <a:ext cx="5185064" cy="2470349"/>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6"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9B93F28-F823-EE49-9E85-F22F3DA55574}"/>
              </a:ext>
            </a:extLst>
          </p:cNvPr>
          <p:cNvSpPr/>
          <p:nvPr/>
        </p:nvSpPr>
        <p:spPr>
          <a:xfrm rot="10800000">
            <a:off x="8200828" y="0"/>
            <a:ext cx="3991171" cy="1901536"/>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 name="文本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F4A7536-990C-FB6B-6235-A04103009F50}"/>
              </a:ext>
            </a:extLst>
          </p:cNvPr>
          <p:cNvSpPr txBox="1"/>
          <p:nvPr/>
        </p:nvSpPr>
        <p:spPr>
          <a:xfrm>
            <a:off x="76200" y="143933"/>
            <a:ext cx="1569660" cy="369332"/>
          </a:xfrm>
          <a:prstGeom prst="rect">
            <a:avLst/>
          </a:prstGeom>
          <a:noFill/>
        </p:spPr>
        <p:txBody>
          <a:bodyPr wrap="none" rtlCol="0">
            <a:spAutoFit/>
          </a:bodyPr>
          <a:lstStyle/>
          <a:p>
            <a:r>
              <a:rPr lang="zh-CN" altLang="en-US" dirty="0" smtClean="0">
                <a:latin typeface="Times New Roman"/>
                <a:ea typeface="微软雅黑"/>
                <a:sym typeface="Times New Roman"/>
              </a:rPr>
              <a:t>主题班会</a:t>
            </a:r>
            <a:r>
              <a:rPr lang="en-US" altLang="zh-CN" dirty="0">
                <a:latin typeface="Times New Roman"/>
                <a:ea typeface="微软雅黑"/>
                <a:sym typeface="Times New Roman"/>
              </a:rPr>
              <a:t>------</a:t>
            </a:r>
            <a:endParaRPr lang="zh-CN" altLang="en-US" dirty="0">
              <a:latin typeface="Times New Roman"/>
              <a:ea typeface="微软雅黑"/>
              <a:sym typeface="Times New Roman"/>
            </a:endParaRPr>
          </a:p>
        </p:txBody>
      </p:sp>
      <p:sp>
        <p:nvSpPr>
          <p:cNvPr id="11" name="文本框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9679CE4-67F7-09E5-8BE0-0F4EA665BA0C}"/>
              </a:ext>
            </a:extLst>
          </p:cNvPr>
          <p:cNvSpPr txBox="1"/>
          <p:nvPr/>
        </p:nvSpPr>
        <p:spPr>
          <a:xfrm>
            <a:off x="3173790" y="4594718"/>
            <a:ext cx="2550698" cy="369332"/>
          </a:xfrm>
          <a:prstGeom prst="rect">
            <a:avLst/>
          </a:prstGeom>
          <a:noFill/>
        </p:spPr>
        <p:txBody>
          <a:bodyPr wrap="none" rtlCol="0">
            <a:spAutoFit/>
          </a:bodyPr>
          <a:lstStyle/>
          <a:p>
            <a:r>
              <a:rPr lang="zh-CN" altLang="en-US">
                <a:latin typeface="Times New Roman"/>
                <a:ea typeface="微软雅黑"/>
                <a:sym typeface="Times New Roman"/>
              </a:rPr>
              <a:t>学校                    班级     </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 presetClass="entr" presetSubtype="10" fill="hold" grpId="1"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checkerboard(across)">
                                      <p:cBhvr>
                                        <p:cTn id="12" dur="500"/>
                                        <p:tgtEl>
                                          <p:spTgt spid="22"/>
                                        </p:tgtEl>
                                      </p:cBhvr>
                                    </p:animEffect>
                                  </p:childTnLst>
                                </p:cTn>
                              </p:par>
                              <p:par>
                                <p:cTn id="13" presetID="5" presetClass="entr" presetSubtype="10" fill="hold" grpId="2"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checkerboard(across)">
                                      <p:cBhvr>
                                        <p:cTn id="15" dur="500"/>
                                        <p:tgtEl>
                                          <p:spTgt spid="23"/>
                                        </p:tgtEl>
                                      </p:cBhvr>
                                    </p:animEffect>
                                  </p:childTnLst>
                                </p:cTn>
                              </p:par>
                              <p:par>
                                <p:cTn id="16" presetID="5" presetClass="entr" presetSubtype="10" fill="hold" grpId="3"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checkerboard(across)">
                                      <p:cBhvr>
                                        <p:cTn id="18" dur="500"/>
                                        <p:tgtEl>
                                          <p:spTgt spid="24"/>
                                        </p:tgtEl>
                                      </p:cBhvr>
                                    </p:animEffect>
                                  </p:childTnLst>
                                </p:cTn>
                              </p:par>
                              <p:par>
                                <p:cTn id="19" presetID="5" presetClass="entr" presetSubtype="10" fill="hold" grpId="4"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checkerboard(across)">
                                      <p:cBhvr>
                                        <p:cTn id="21" dur="500"/>
                                        <p:tgtEl>
                                          <p:spTgt spid="21"/>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checkerboard(across)">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2" grpId="1"/>
      <p:bldP spid="23" grpId="2"/>
      <p:bldP spid="24" grpId="3" animBg="1"/>
      <p:bldP spid="21" grpId="4"/>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文本框 91"/>
          <p:cNvSpPr txBox="1"/>
          <p:nvPr>
            <p:custDataLst>
              <p:tags r:id="rId2"/>
            </p:custDataLst>
          </p:nvPr>
        </p:nvSpPr>
        <p:spPr>
          <a:xfrm>
            <a:off x="5839691" y="2022591"/>
            <a:ext cx="4599940" cy="1827530"/>
          </a:xfrm>
          <a:prstGeom prst="rect">
            <a:avLst/>
          </a:prstGeom>
          <a:noFill/>
        </p:spPr>
        <p:txBody>
          <a:bodyPr wrap="square" lIns="90000" tIns="46800" rIns="90000" bIns="46800" rtlCol="0">
            <a:noAutofit/>
          </a:bodyPr>
          <a:lstStyle/>
          <a:p>
            <a:pPr lvl="0" algn="just">
              <a:lnSpc>
                <a:spcPct val="200000"/>
              </a:lnSpc>
              <a:spcBef>
                <a:spcPct val="0"/>
              </a:spcBef>
              <a:spcAft>
                <a:spcPct val="0"/>
              </a:spcAft>
              <a:buClrTx/>
              <a:buSzTx/>
              <a:buFontTx/>
            </a:pPr>
            <a:r>
              <a:rPr lang="zh-CN" altLang="en-US" sz="1200" dirty="0">
                <a:solidFill>
                  <a:schemeClr val="tx2"/>
                </a:solidFill>
                <a:uFillTx/>
                <a:latin typeface="Times New Roman"/>
                <a:ea typeface="微软雅黑"/>
                <a:cs typeface="+mn-ea"/>
                <a:sym typeface="Times New Roman"/>
              </a:rPr>
              <a:t>因为大学生都还处在一个相当尴尬的年龄段，他们既有追求时尚、个性、潮流的内心，却没有支付这些消费的能力。很多大学生的生活费是靠父母供给的，所以大学生的购买行为是有度的，或者说是比较稳定的。即使是有些同学有超前消费。</a:t>
            </a:r>
          </a:p>
        </p:txBody>
      </p:sp>
      <p:sp>
        <p:nvSpPr>
          <p:cNvPr id="93" name="文本框 92"/>
          <p:cNvSpPr txBox="1"/>
          <p:nvPr>
            <p:custDataLst>
              <p:tags r:id="rId3"/>
            </p:custDataLst>
          </p:nvPr>
        </p:nvSpPr>
        <p:spPr bwMode="auto">
          <a:xfrm>
            <a:off x="5839691" y="1663181"/>
            <a:ext cx="3568065" cy="320675"/>
          </a:xfrm>
          <a:prstGeom prst="rect">
            <a:avLst/>
          </a:prstGeom>
          <a:noFill/>
          <a:ln>
            <a:noFill/>
          </a:ln>
          <a:extLst>
            <a:ext uri="{909E8E84-426E-40DD-AFC4-6F175D3DCCD1}">
              <a14:hiddenFill xmlns:a14="http://schemas.microsoft.com/office/drawing/2010/main">
                <a:solidFill>
                  <a:srgbClr val="FFFFFF"/>
                </a:solidFill>
              </a14:hiddenFill>
            </a:ext>
          </a:extLst>
        </p:spPr>
        <p:txBody>
          <a:bodyPr wrap="square" lIns="90000" tIns="46800" rIns="90000" bIns="0" rtlCol="0" anchor="b" anchorCtr="0">
            <a:no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lvl="0" algn="l">
              <a:lnSpc>
                <a:spcPct val="120000"/>
              </a:lnSpc>
              <a:buClrTx/>
              <a:buSzTx/>
              <a:buFontTx/>
            </a:pPr>
            <a:r>
              <a:rPr lang="en-US" altLang="zh-CN" b="1" spc="300" dirty="0">
                <a:solidFill>
                  <a:schemeClr val="tx1">
                    <a:lumMod val="75000"/>
                    <a:lumOff val="25000"/>
                  </a:schemeClr>
                </a:solidFill>
                <a:latin typeface="Times New Roman"/>
                <a:ea typeface="微软雅黑"/>
                <a:cs typeface="+mn-ea"/>
                <a:sym typeface="Times New Roman"/>
              </a:rPr>
              <a:t>3</a:t>
            </a:r>
            <a:r>
              <a:rPr lang="zh-CN" altLang="en-US" b="1" spc="300" dirty="0">
                <a:solidFill>
                  <a:schemeClr val="tx1">
                    <a:lumMod val="75000"/>
                    <a:lumOff val="25000"/>
                  </a:schemeClr>
                </a:solidFill>
                <a:latin typeface="Times New Roman"/>
                <a:ea typeface="微软雅黑"/>
                <a:cs typeface="+mn-ea"/>
                <a:sym typeface="Times New Roman"/>
              </a:rPr>
              <a:t>、大学生的消费能力有限</a:t>
            </a:r>
          </a:p>
        </p:txBody>
      </p:sp>
      <p:grpSp>
        <p:nvGrpSpPr>
          <p:cNvPr id="3" name="组合 2"/>
          <p:cNvGrpSpPr/>
          <p:nvPr>
            <p:custDataLst>
              <p:tags r:id="rId4"/>
            </p:custDataLst>
          </p:nvPr>
        </p:nvGrpSpPr>
        <p:grpSpPr>
          <a:xfrm>
            <a:off x="5839691" y="3888856"/>
            <a:ext cx="5691505" cy="2239645"/>
            <a:chOff x="9320" y="4058"/>
            <a:chExt cx="8963" cy="3527"/>
          </a:xfrm>
        </p:grpSpPr>
        <p:sp>
          <p:nvSpPr>
            <p:cNvPr id="95" name="文本框 94"/>
            <p:cNvSpPr txBox="1"/>
            <p:nvPr>
              <p:custDataLst>
                <p:tags r:id="rId5"/>
              </p:custDataLst>
            </p:nvPr>
          </p:nvSpPr>
          <p:spPr>
            <a:xfrm>
              <a:off x="9320" y="4707"/>
              <a:ext cx="8963" cy="2878"/>
            </a:xfrm>
            <a:prstGeom prst="rect">
              <a:avLst/>
            </a:prstGeom>
            <a:noFill/>
          </p:spPr>
          <p:txBody>
            <a:bodyPr wrap="square" lIns="90000" tIns="46800" rIns="90000" bIns="46800" rtlCol="0">
              <a:noAutofit/>
            </a:bodyPr>
            <a:lstStyle/>
            <a:p>
              <a:pPr lvl="0" algn="just">
                <a:lnSpc>
                  <a:spcPct val="200000"/>
                </a:lnSpc>
                <a:spcBef>
                  <a:spcPct val="0"/>
                </a:spcBef>
                <a:spcAft>
                  <a:spcPct val="0"/>
                </a:spcAft>
                <a:buClrTx/>
                <a:buSzTx/>
                <a:buFontTx/>
              </a:pPr>
              <a:r>
                <a:rPr lang="zh-CN" altLang="en-US" sz="1200" dirty="0">
                  <a:solidFill>
                    <a:schemeClr val="tx2"/>
                  </a:solidFill>
                  <a:uFillTx/>
                  <a:latin typeface="Times New Roman"/>
                  <a:ea typeface="微软雅黑"/>
                  <a:cs typeface="+mn-ea"/>
                  <a:sym typeface="Times New Roman"/>
                </a:rPr>
                <a:t>女生日常开支主要是用在购买零食、化妆品、衣服等上面，而男生的消费大多数花在电子产品、游戏、体育产品等上面。女生一般感性因素占比较多，很容易发生冲动性购买的行为，但是男生更理性，发生冲动购买的概率也会小 一些。同时，不同性格、不同地方、不同家庭背景的人购买行为也有很大区别。</a:t>
              </a:r>
            </a:p>
          </p:txBody>
        </p:sp>
        <p:sp>
          <p:nvSpPr>
            <p:cNvPr id="96" name="文本框 95"/>
            <p:cNvSpPr txBox="1"/>
            <p:nvPr>
              <p:custDataLst>
                <p:tags r:id="rId6"/>
              </p:custDataLst>
            </p:nvPr>
          </p:nvSpPr>
          <p:spPr bwMode="auto">
            <a:xfrm>
              <a:off x="9320" y="4058"/>
              <a:ext cx="8474" cy="505"/>
            </a:xfrm>
            <a:prstGeom prst="rect">
              <a:avLst/>
            </a:prstGeom>
            <a:noFill/>
            <a:ln>
              <a:noFill/>
            </a:ln>
            <a:extLst>
              <a:ext uri="{909E8E84-426E-40DD-AFC4-6F175D3DCCD1}">
                <a14:hiddenFill xmlns:a14="http://schemas.microsoft.com/office/drawing/2010/main">
                  <a:solidFill>
                    <a:srgbClr val="FFFFFF"/>
                  </a:solidFill>
                </a14:hiddenFill>
              </a:ext>
            </a:extLst>
          </p:spPr>
          <p:txBody>
            <a:bodyPr wrap="square" lIns="90000" tIns="46800" rIns="90000" bIns="0" rtlCol="0" anchor="b" anchorCtr="0">
              <a:no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lvl="0" algn="l">
                <a:lnSpc>
                  <a:spcPct val="120000"/>
                </a:lnSpc>
                <a:buClrTx/>
                <a:buSzTx/>
                <a:buFontTx/>
              </a:pPr>
              <a:r>
                <a:rPr lang="en-US" altLang="zh-CN" b="1" spc="300" dirty="0">
                  <a:solidFill>
                    <a:schemeClr val="tx2"/>
                  </a:solidFill>
                  <a:latin typeface="Times New Roman"/>
                  <a:ea typeface="微软雅黑"/>
                  <a:cs typeface="+mn-ea"/>
                  <a:sym typeface="Times New Roman"/>
                </a:rPr>
                <a:t>4</a:t>
              </a:r>
              <a:r>
                <a:rPr lang="zh-CN" altLang="en-US" b="1" spc="300" dirty="0">
                  <a:solidFill>
                    <a:schemeClr val="tx2"/>
                  </a:solidFill>
                  <a:latin typeface="Times New Roman"/>
                  <a:ea typeface="微软雅黑"/>
                  <a:cs typeface="+mn-ea"/>
                  <a:sym typeface="Times New Roman"/>
                </a:rPr>
                <a:t>、在消费内容和消费方式上性别差异明显</a:t>
              </a:r>
            </a:p>
          </p:txBody>
        </p:sp>
      </p:grpSp>
      <p:sp>
        <p:nvSpPr>
          <p:cNvPr id="14" name="文本框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F2B9FDC-3B46-3243-831A-E168923A4129}"/>
              </a:ext>
            </a:extLst>
          </p:cNvPr>
          <p:cNvSpPr txBox="1"/>
          <p:nvPr/>
        </p:nvSpPr>
        <p:spPr>
          <a:xfrm>
            <a:off x="821297" y="332617"/>
            <a:ext cx="2698175" cy="523220"/>
          </a:xfrm>
          <a:prstGeom prst="rect">
            <a:avLst/>
          </a:prstGeom>
          <a:noFill/>
        </p:spPr>
        <p:txBody>
          <a:bodyPr wrap="none" rtlCol="0">
            <a:spAutoFit/>
          </a:bodyPr>
          <a:lstStyle/>
          <a:p>
            <a:r>
              <a:rPr kumimoji="1" lang="zh-CN" altLang="en-US" sz="2800" b="1">
                <a:solidFill>
                  <a:srgbClr val="C00000"/>
                </a:solidFill>
                <a:latin typeface="Times New Roman"/>
                <a:ea typeface="微软雅黑"/>
                <a:sym typeface="Times New Roman"/>
              </a:rPr>
              <a:t>大学生消费特点</a:t>
            </a: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B650E36-2EEA-784C-90C1-1872124316FC}"/>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60804" y="1492719"/>
            <a:ext cx="5032664" cy="5032664"/>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B9985D-FFD6-7B4E-AFC9-B4734FD67C1B}"/>
              </a:ext>
            </a:extLst>
          </p:cNvPr>
          <p:cNvSpPr/>
          <p:nvPr/>
        </p:nvSpPr>
        <p:spPr>
          <a:xfrm flipH="1">
            <a:off x="3991171" y="2950835"/>
            <a:ext cx="8200828" cy="3907166"/>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2"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9528CFF-F341-5F47-BDF4-F6CFA36BDF14}"/>
              </a:ext>
            </a:extLst>
          </p:cNvPr>
          <p:cNvSpPr/>
          <p:nvPr/>
        </p:nvSpPr>
        <p:spPr>
          <a:xfrm rot="10800000" flipH="1">
            <a:off x="0" y="0"/>
            <a:ext cx="3991171" cy="1901536"/>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3" name="圆角矩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FE5E2C4-7CDF-D24D-863A-A4A98D5588E3}"/>
              </a:ext>
            </a:extLst>
          </p:cNvPr>
          <p:cNvSpPr/>
          <p:nvPr/>
        </p:nvSpPr>
        <p:spPr>
          <a:xfrm>
            <a:off x="4970456" y="2187030"/>
            <a:ext cx="2691244" cy="63214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2C9518D-561C-0640-B5BE-BE6C15722AE8}"/>
              </a:ext>
            </a:extLst>
          </p:cNvPr>
          <p:cNvSpPr txBox="1"/>
          <p:nvPr/>
        </p:nvSpPr>
        <p:spPr>
          <a:xfrm>
            <a:off x="5178787" y="2295009"/>
            <a:ext cx="2274582" cy="400110"/>
          </a:xfrm>
          <a:prstGeom prst="rect">
            <a:avLst/>
          </a:prstGeom>
          <a:noFill/>
        </p:spPr>
        <p:txBody>
          <a:bodyPr wrap="square" rtlCol="0">
            <a:spAutoFit/>
          </a:bodyPr>
          <a:lstStyle/>
          <a:p>
            <a:pPr algn="dist"/>
            <a:r>
              <a:rPr kumimoji="1" lang="zh-CN" altLang="en-US" sz="2000">
                <a:solidFill>
                  <a:schemeClr val="tx1">
                    <a:lumMod val="75000"/>
                    <a:lumOff val="25000"/>
                  </a:schemeClr>
                </a:solidFill>
                <a:latin typeface="Times New Roman"/>
                <a:ea typeface="微软雅黑"/>
                <a:sym typeface="Times New Roman"/>
              </a:rPr>
              <a:t>第三部分</a:t>
            </a:r>
          </a:p>
        </p:txBody>
      </p:sp>
      <p:sp>
        <p:nvSpPr>
          <p:cNvPr id="2" name="文本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519FF8A-3A20-5A46-BC59-1F96D00C7EF2}"/>
              </a:ext>
            </a:extLst>
          </p:cNvPr>
          <p:cNvSpPr txBox="1"/>
          <p:nvPr/>
        </p:nvSpPr>
        <p:spPr>
          <a:xfrm>
            <a:off x="1991817" y="2950779"/>
            <a:ext cx="8648521" cy="1015663"/>
          </a:xfrm>
          <a:prstGeom prst="rect">
            <a:avLst/>
          </a:prstGeom>
          <a:noFill/>
        </p:spPr>
        <p:txBody>
          <a:bodyPr wrap="none" rtlCol="0">
            <a:spAutoFit/>
          </a:bodyPr>
          <a:lstStyle/>
          <a:p>
            <a:r>
              <a:rPr kumimoji="1" lang="zh-CN" altLang="en-US" sz="6000" dirty="0">
                <a:solidFill>
                  <a:srgbClr val="C00000"/>
                </a:solidFill>
                <a:latin typeface="Times New Roman"/>
                <a:ea typeface="微软雅黑"/>
                <a:sym typeface="Times New Roman"/>
              </a:rPr>
              <a:t>大学生不合理的消费现象</a:t>
            </a:r>
          </a:p>
        </p:txBody>
      </p:sp>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F7A83B6-63C5-3E45-9A2F-86D852F270A6}"/>
              </a:ext>
            </a:extLst>
          </p:cNvPr>
          <p:cNvSpPr txBox="1"/>
          <p:nvPr/>
        </p:nvSpPr>
        <p:spPr>
          <a:xfrm>
            <a:off x="4159964" y="4229650"/>
            <a:ext cx="4312228" cy="307777"/>
          </a:xfrm>
          <a:prstGeom prst="rect">
            <a:avLst/>
          </a:prstGeom>
          <a:noFill/>
        </p:spPr>
        <p:txBody>
          <a:bodyPr wrap="square" rtlCol="0">
            <a:spAutoFit/>
          </a:bodyPr>
          <a:lstStyle/>
          <a:p>
            <a:pPr algn="dist"/>
            <a:r>
              <a:rPr kumimoji="1" lang="zh-CN" altLang="en-US" sz="1400">
                <a:latin typeface="Times New Roman"/>
                <a:ea typeface="微软雅黑"/>
                <a:sym typeface="Times New Roman"/>
              </a:rPr>
              <a:t>理</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性</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消</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费   从</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我</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做</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起</a:t>
            </a:r>
          </a:p>
        </p:txBody>
      </p:sp>
    </p:spTree>
    <p:extLst>
      <p:ext uri="{BB962C8B-B14F-4D97-AF65-F5344CB8AC3E}">
        <p14:creationId xmlns:p14="http://schemas.microsoft.com/office/powerpoint/2010/main" val="98108749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par>
                                <p:cTn id="8" presetID="9" presetClass="entr" presetSubtype="0" fill="hold" grpId="1"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dissolve">
                                      <p:cBhvr>
                                        <p:cTn id="10" dur="500"/>
                                        <p:tgtEl>
                                          <p:spTgt spid="24"/>
                                        </p:tgtEl>
                                      </p:cBhvr>
                                    </p:animEffect>
                                  </p:childTnLst>
                                </p:cTn>
                              </p:par>
                              <p:par>
                                <p:cTn id="11" presetID="9" presetClass="entr" presetSubtype="0" fill="hold" grpId="2"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ssolve">
                                      <p:cBhvr>
                                        <p:cTn id="13" dur="500"/>
                                        <p:tgtEl>
                                          <p:spTgt spid="2"/>
                                        </p:tgtEl>
                                      </p:cBhvr>
                                    </p:animEffect>
                                  </p:childTnLst>
                                </p:cTn>
                              </p:par>
                              <p:par>
                                <p:cTn id="14" presetID="9" presetClass="entr" presetSubtype="0" fill="hold" grpId="3"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dissolve">
                                      <p:cBhvr>
                                        <p:cTn id="1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2" grpId="2"/>
      <p:bldP spid="25" grpId="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1"/>
          <p:cNvSpPr txBox="1"/>
          <p:nvPr/>
        </p:nvSpPr>
        <p:spPr>
          <a:xfrm>
            <a:off x="4440444" y="1713688"/>
            <a:ext cx="3278505" cy="663964"/>
          </a:xfrm>
          <a:prstGeom prst="rect">
            <a:avLst/>
          </a:prstGeom>
          <a:noFill/>
        </p:spPr>
        <p:txBody>
          <a:bodyPr wrap="square" rtlCol="0">
            <a:spAutoFit/>
          </a:bodyPr>
          <a:lstStyle/>
          <a:p>
            <a:pPr marL="0" marR="0" lvl="0" indent="0" algn="dist" rtl="0">
              <a:lnSpc>
                <a:spcPct val="180000"/>
              </a:lnSpc>
              <a:spcBef>
                <a:spcPct val="0"/>
              </a:spcBef>
            </a:pPr>
            <a:r>
              <a:rPr lang="en-US" altLang="zh-CN" sz="2400" dirty="0">
                <a:solidFill>
                  <a:schemeClr val="tx2"/>
                </a:solidFill>
                <a:latin typeface="Times New Roman"/>
                <a:ea typeface="微软雅黑"/>
                <a:cs typeface="+mn-ea"/>
                <a:sym typeface="Times New Roman"/>
              </a:rPr>
              <a:t>1.</a:t>
            </a:r>
            <a:r>
              <a:rPr lang="zh-CN" altLang="en-US" sz="2400" dirty="0">
                <a:solidFill>
                  <a:schemeClr val="tx2"/>
                </a:solidFill>
                <a:latin typeface="Times New Roman"/>
                <a:ea typeface="微软雅黑"/>
                <a:cs typeface="+mn-ea"/>
                <a:sym typeface="Times New Roman"/>
              </a:rPr>
              <a:t>无计划性、盲目消费</a:t>
            </a:r>
            <a:endParaRPr lang="zh-CN" altLang="en-US" sz="2400" u="none" strike="noStrike" baseline="0" dirty="0">
              <a:solidFill>
                <a:schemeClr val="tx2"/>
              </a:solidFill>
              <a:latin typeface="Times New Roman"/>
              <a:ea typeface="微软雅黑"/>
              <a:cs typeface="+mn-ea"/>
              <a:sym typeface="Times New Roman"/>
            </a:endParaRPr>
          </a:p>
        </p:txBody>
      </p:sp>
      <p:sp>
        <p:nvSpPr>
          <p:cNvPr id="438" name="任意多边形 43"/>
          <p:cNvSpPr/>
          <p:nvPr>
            <p:custDataLst>
              <p:tags r:id="rId2"/>
            </p:custDataLst>
          </p:nvPr>
        </p:nvSpPr>
        <p:spPr>
          <a:xfrm>
            <a:off x="1149523" y="3191856"/>
            <a:ext cx="3724910" cy="2074545"/>
          </a:xfrm>
          <a:custGeom>
            <a:avLst/>
            <a:gdLst>
              <a:gd name="adj" fmla="val 4442"/>
              <a:gd name="a" fmla="pin 0 adj 50000"/>
              <a:gd name="x1" fmla="*/ ss a 100000"/>
              <a:gd name="x2" fmla="+- r 0 x1"/>
              <a:gd name="y2" fmla="+- b 0 x1"/>
              <a:gd name="il" fmla="*/ x1 29289 100000"/>
              <a:gd name="ir" fmla="+- r 0 il"/>
              <a:gd name="ib" fmla="+- b 0 il"/>
            </a:gdLst>
            <a:ahLst/>
            <a:cxnLst>
              <a:cxn ang="3">
                <a:pos x="hc" y="t"/>
              </a:cxn>
              <a:cxn ang="cd2">
                <a:pos x="l" y="vc"/>
              </a:cxn>
              <a:cxn ang="cd4">
                <a:pos x="hc" y="b"/>
              </a:cxn>
              <a:cxn ang="0">
                <a:pos x="r" y="vc"/>
              </a:cxn>
            </a:cxnLst>
            <a:rect l="l" t="t" r="r" b="b"/>
            <a:pathLst>
              <a:path w="6320" h="6629">
                <a:moveTo>
                  <a:pt x="277" y="0"/>
                </a:moveTo>
                <a:lnTo>
                  <a:pt x="6043" y="0"/>
                </a:lnTo>
                <a:cubicBezTo>
                  <a:pt x="6196" y="0"/>
                  <a:pt x="6320" y="124"/>
                  <a:pt x="6320" y="277"/>
                </a:cubicBezTo>
                <a:lnTo>
                  <a:pt x="6320" y="5963"/>
                </a:lnTo>
                <a:cubicBezTo>
                  <a:pt x="6320" y="6116"/>
                  <a:pt x="6196" y="6240"/>
                  <a:pt x="6043" y="6240"/>
                </a:cubicBezTo>
                <a:lnTo>
                  <a:pt x="1062" y="6240"/>
                </a:lnTo>
                <a:lnTo>
                  <a:pt x="673" y="6629"/>
                </a:lnTo>
                <a:lnTo>
                  <a:pt x="673" y="6240"/>
                </a:lnTo>
                <a:lnTo>
                  <a:pt x="277" y="6240"/>
                </a:lnTo>
                <a:cubicBezTo>
                  <a:pt x="124" y="6240"/>
                  <a:pt x="0" y="6116"/>
                  <a:pt x="0" y="5963"/>
                </a:cubicBezTo>
                <a:lnTo>
                  <a:pt x="0" y="277"/>
                </a:lnTo>
                <a:cubicBezTo>
                  <a:pt x="0" y="124"/>
                  <a:pt x="124" y="0"/>
                  <a:pt x="277" y="0"/>
                </a:cubicBezTo>
                <a:close/>
              </a:path>
            </a:pathLst>
          </a:custGeom>
          <a:solidFill>
            <a:schemeClr val="accent1">
              <a:alpha val="1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Times New Roman"/>
              <a:ea typeface="微软雅黑"/>
              <a:cs typeface="+mn-ea"/>
              <a:sym typeface="Times New Roman"/>
            </a:endParaRPr>
          </a:p>
        </p:txBody>
      </p:sp>
      <p:sp>
        <p:nvSpPr>
          <p:cNvPr id="439" name="文本框 48"/>
          <p:cNvSpPr txBox="1"/>
          <p:nvPr>
            <p:custDataLst>
              <p:tags r:id="rId3"/>
            </p:custDataLst>
          </p:nvPr>
        </p:nvSpPr>
        <p:spPr>
          <a:xfrm>
            <a:off x="1298748" y="3250276"/>
            <a:ext cx="3419475" cy="1781810"/>
          </a:xfrm>
          <a:prstGeom prst="rect">
            <a:avLst/>
          </a:prstGeom>
          <a:noFill/>
        </p:spPr>
        <p:txBody>
          <a:bodyPr wrap="square" lIns="90000" tIns="46800" rIns="90000" bIns="46800" rtlCol="0" anchor="t" anchorCtr="0">
            <a:noAutofit/>
          </a:bodyPr>
          <a:lstStyle/>
          <a:p>
            <a:pPr lvl="0" algn="just">
              <a:lnSpc>
                <a:spcPct val="200000"/>
              </a:lnSpc>
              <a:spcBef>
                <a:spcPct val="0"/>
              </a:spcBef>
              <a:spcAft>
                <a:spcPct val="0"/>
              </a:spcAft>
              <a:buClrTx/>
              <a:buSzTx/>
              <a:buFontTx/>
            </a:pPr>
            <a:r>
              <a:rPr lang="zh-CN" altLang="en-US" sz="1600" dirty="0">
                <a:solidFill>
                  <a:schemeClr val="tx2"/>
                </a:solidFill>
                <a:uFillTx/>
                <a:latin typeface="Times New Roman"/>
                <a:ea typeface="微软雅黑"/>
                <a:cs typeface="+mn-ea"/>
                <a:sym typeface="Times New Roman"/>
              </a:rPr>
              <a:t>无计划性和盲目性消费大多都是由于受到外部环境的影响和刺激引起的消费行为,也是一种冲动消费行为。</a:t>
            </a:r>
          </a:p>
        </p:txBody>
      </p:sp>
      <p:sp>
        <p:nvSpPr>
          <p:cNvPr id="440" name="任意多边形 49"/>
          <p:cNvSpPr/>
          <p:nvPr>
            <p:custDataLst>
              <p:tags r:id="rId4"/>
            </p:custDataLst>
          </p:nvPr>
        </p:nvSpPr>
        <p:spPr>
          <a:xfrm>
            <a:off x="5203363" y="3191856"/>
            <a:ext cx="6108700" cy="2074545"/>
          </a:xfrm>
          <a:custGeom>
            <a:avLst/>
            <a:gdLst>
              <a:gd name="adj" fmla="val 4442"/>
              <a:gd name="a" fmla="pin 0 adj 50000"/>
              <a:gd name="x1" fmla="*/ ss a 100000"/>
              <a:gd name="x2" fmla="+- r 0 x1"/>
              <a:gd name="y2" fmla="+- b 0 x1"/>
              <a:gd name="il" fmla="*/ x1 29289 100000"/>
              <a:gd name="ir" fmla="+- r 0 il"/>
              <a:gd name="ib" fmla="+- b 0 il"/>
            </a:gdLst>
            <a:ahLst/>
            <a:cxnLst>
              <a:cxn ang="3">
                <a:pos x="hc" y="t"/>
              </a:cxn>
              <a:cxn ang="cd2">
                <a:pos x="l" y="vc"/>
              </a:cxn>
              <a:cxn ang="cd4">
                <a:pos x="hc" y="b"/>
              </a:cxn>
              <a:cxn ang="0">
                <a:pos x="r" y="vc"/>
              </a:cxn>
            </a:cxnLst>
            <a:rect l="l" t="t" r="r" b="b"/>
            <a:pathLst>
              <a:path w="6320" h="6629">
                <a:moveTo>
                  <a:pt x="277" y="0"/>
                </a:moveTo>
                <a:lnTo>
                  <a:pt x="6043" y="0"/>
                </a:lnTo>
                <a:cubicBezTo>
                  <a:pt x="6196" y="0"/>
                  <a:pt x="6320" y="124"/>
                  <a:pt x="6320" y="277"/>
                </a:cubicBezTo>
                <a:lnTo>
                  <a:pt x="6320" y="5963"/>
                </a:lnTo>
                <a:cubicBezTo>
                  <a:pt x="6320" y="6116"/>
                  <a:pt x="6196" y="6240"/>
                  <a:pt x="6043" y="6240"/>
                </a:cubicBezTo>
                <a:lnTo>
                  <a:pt x="1062" y="6240"/>
                </a:lnTo>
                <a:lnTo>
                  <a:pt x="673" y="6629"/>
                </a:lnTo>
                <a:lnTo>
                  <a:pt x="673" y="6240"/>
                </a:lnTo>
                <a:lnTo>
                  <a:pt x="277" y="6240"/>
                </a:lnTo>
                <a:cubicBezTo>
                  <a:pt x="124" y="6240"/>
                  <a:pt x="0" y="6116"/>
                  <a:pt x="0" y="5963"/>
                </a:cubicBezTo>
                <a:lnTo>
                  <a:pt x="0" y="277"/>
                </a:lnTo>
                <a:cubicBezTo>
                  <a:pt x="0" y="124"/>
                  <a:pt x="124" y="0"/>
                  <a:pt x="277" y="0"/>
                </a:cubicBezTo>
                <a:close/>
              </a:path>
            </a:pathLst>
          </a:custGeom>
          <a:solidFill>
            <a:schemeClr val="accent1">
              <a:alpha val="1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Times New Roman"/>
              <a:ea typeface="微软雅黑"/>
              <a:cs typeface="+mn-ea"/>
              <a:sym typeface="Times New Roman"/>
            </a:endParaRPr>
          </a:p>
        </p:txBody>
      </p:sp>
      <p:sp>
        <p:nvSpPr>
          <p:cNvPr id="441" name="文本框 44"/>
          <p:cNvSpPr txBox="1"/>
          <p:nvPr>
            <p:custDataLst>
              <p:tags r:id="rId5"/>
            </p:custDataLst>
          </p:nvPr>
        </p:nvSpPr>
        <p:spPr>
          <a:xfrm>
            <a:off x="5304328" y="3250276"/>
            <a:ext cx="5936615" cy="1781810"/>
          </a:xfrm>
          <a:prstGeom prst="rect">
            <a:avLst/>
          </a:prstGeom>
          <a:noFill/>
        </p:spPr>
        <p:txBody>
          <a:bodyPr wrap="square" lIns="90000" tIns="46800" rIns="90000" bIns="46800" rtlCol="0" anchor="t" anchorCtr="0">
            <a:noAutofit/>
          </a:bodyPr>
          <a:lstStyle/>
          <a:p>
            <a:pPr lvl="0" algn="just">
              <a:lnSpc>
                <a:spcPct val="200000"/>
              </a:lnSpc>
              <a:spcBef>
                <a:spcPct val="0"/>
              </a:spcBef>
              <a:spcAft>
                <a:spcPct val="0"/>
              </a:spcAft>
              <a:buClrTx/>
              <a:buSzTx/>
              <a:buFontTx/>
            </a:pPr>
            <a:r>
              <a:rPr lang="zh-CN" altLang="en-US" sz="1600" dirty="0">
                <a:solidFill>
                  <a:schemeClr val="tx2"/>
                </a:solidFill>
                <a:uFillTx/>
                <a:latin typeface="Times New Roman"/>
                <a:ea typeface="微软雅黑"/>
                <a:cs typeface="+mn-ea"/>
                <a:sym typeface="Times New Roman"/>
              </a:rPr>
              <a:t>很多大学生在进行消费时不是根据自己的需求和承受力来决定的，而是盲目地赶潮流,凭感觉，高兴就买，觉得东西好就买，也不会多想所买的物品是否实际需要，这样的购买根本毫无计划可言。</a:t>
            </a:r>
          </a:p>
        </p:txBody>
      </p:sp>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26DF60C-A1B4-244F-806F-F6D519467D7A}"/>
              </a:ext>
            </a:extLst>
          </p:cNvPr>
          <p:cNvSpPr txBox="1"/>
          <p:nvPr/>
        </p:nvSpPr>
        <p:spPr>
          <a:xfrm>
            <a:off x="821297" y="332617"/>
            <a:ext cx="4134465" cy="523220"/>
          </a:xfrm>
          <a:prstGeom prst="rect">
            <a:avLst/>
          </a:prstGeom>
          <a:noFill/>
        </p:spPr>
        <p:txBody>
          <a:bodyPr wrap="none" rtlCol="0">
            <a:spAutoFit/>
          </a:bodyPr>
          <a:lstStyle/>
          <a:p>
            <a:r>
              <a:rPr kumimoji="1" lang="zh-CN" altLang="en-US" sz="2800" b="1">
                <a:solidFill>
                  <a:srgbClr val="C00000"/>
                </a:solidFill>
                <a:latin typeface="Times New Roman"/>
                <a:ea typeface="微软雅黑"/>
                <a:sym typeface="Times New Roman"/>
              </a:rPr>
              <a:t>大学生不合理的消费现象</a:t>
            </a:r>
          </a:p>
        </p:txBody>
      </p:sp>
    </p:spTree>
    <p:custDataLst>
      <p:tags r:id="rId1"/>
    </p:custDataLst>
  </p:cSld>
  <p:clrMapOvr>
    <a:masterClrMapping/>
  </p:clrMapOvr>
  <p:transition spd="slow" advTm="3000">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22"/>
          <p:cNvSpPr txBox="1"/>
          <p:nvPr/>
        </p:nvSpPr>
        <p:spPr>
          <a:xfrm>
            <a:off x="4364828" y="1226105"/>
            <a:ext cx="3387725" cy="663964"/>
          </a:xfrm>
          <a:prstGeom prst="rect">
            <a:avLst/>
          </a:prstGeom>
          <a:noFill/>
        </p:spPr>
        <p:txBody>
          <a:bodyPr wrap="square" rtlCol="0">
            <a:spAutoFit/>
          </a:bodyPr>
          <a:lstStyle/>
          <a:p>
            <a:pPr lvl="0" algn="dist">
              <a:lnSpc>
                <a:spcPct val="180000"/>
              </a:lnSpc>
              <a:spcBef>
                <a:spcPct val="0"/>
              </a:spcBef>
              <a:buClrTx/>
              <a:buSzTx/>
              <a:buFontTx/>
            </a:pPr>
            <a:r>
              <a:rPr lang="en-US" altLang="zh-CN" sz="2400" dirty="0">
                <a:solidFill>
                  <a:schemeClr val="tx2"/>
                </a:solidFill>
                <a:latin typeface="Times New Roman"/>
                <a:ea typeface="微软雅黑"/>
                <a:cs typeface="+mn-ea"/>
                <a:sym typeface="Times New Roman"/>
              </a:rPr>
              <a:t>2.攀比性、炫耀性消费</a:t>
            </a:r>
          </a:p>
        </p:txBody>
      </p:sp>
      <p:sp>
        <p:nvSpPr>
          <p:cNvPr id="506" name="任意形状 14"/>
          <p:cNvSpPr/>
          <p:nvPr>
            <p:custDataLst>
              <p:tags r:id="rId2"/>
            </p:custDataLst>
          </p:nvPr>
        </p:nvSpPr>
        <p:spPr>
          <a:xfrm>
            <a:off x="5567150" y="2300247"/>
            <a:ext cx="855448" cy="855418"/>
          </a:xfrm>
          <a:custGeom>
            <a:avLst/>
            <a:gdLst>
              <a:gd name="connsiteX0" fmla="*/ 0 w 899998"/>
              <a:gd name="connsiteY0" fmla="*/ 449999 h 899998"/>
              <a:gd name="connsiteX1" fmla="*/ 449999 w 899998"/>
              <a:gd name="connsiteY1" fmla="*/ 0 h 899998"/>
              <a:gd name="connsiteX2" fmla="*/ 899998 w 899998"/>
              <a:gd name="connsiteY2" fmla="*/ 449999 h 899998"/>
              <a:gd name="connsiteX3" fmla="*/ 449999 w 899998"/>
              <a:gd name="connsiteY3" fmla="*/ 899998 h 899998"/>
              <a:gd name="connsiteX4" fmla="*/ 0 w 899998"/>
              <a:gd name="connsiteY4" fmla="*/ 449999 h 899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9997" h="899997">
                <a:moveTo>
                  <a:pt x="0" y="449999"/>
                </a:moveTo>
                <a:cubicBezTo>
                  <a:pt x="0" y="201471"/>
                  <a:pt x="201471" y="0"/>
                  <a:pt x="449999" y="0"/>
                </a:cubicBezTo>
                <a:cubicBezTo>
                  <a:pt x="698527" y="0"/>
                  <a:pt x="899998" y="201471"/>
                  <a:pt x="899998" y="449999"/>
                </a:cubicBezTo>
                <a:cubicBezTo>
                  <a:pt x="899998" y="698527"/>
                  <a:pt x="698527" y="899998"/>
                  <a:pt x="449999" y="899998"/>
                </a:cubicBezTo>
                <a:cubicBezTo>
                  <a:pt x="201471" y="899998"/>
                  <a:pt x="0" y="698527"/>
                  <a:pt x="0" y="449999"/>
                </a:cubicBezTo>
                <a:close/>
              </a:path>
            </a:pathLst>
          </a:custGeom>
          <a:solidFill>
            <a:srgbClr val="C000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8277" tIns="198277" rIns="198277" bIns="198277" numCol="1" spcCol="1270" anchor="ctr" anchorCtr="0">
            <a:normAutofit/>
          </a:bodyPr>
          <a:lstStyle/>
          <a:p>
            <a:pPr algn="ctr" defTabSz="1111250">
              <a:lnSpc>
                <a:spcPct val="90000"/>
              </a:lnSpc>
              <a:spcBef>
                <a:spcPct val="0"/>
              </a:spcBef>
              <a:spcAft>
                <a:spcPct val="35000"/>
              </a:spcAft>
            </a:pPr>
            <a:r>
              <a:rPr lang="en-US" altLang="zh-CN" sz="2400">
                <a:solidFill>
                  <a:srgbClr val="FFFFFF"/>
                </a:solidFill>
                <a:latin typeface="Times New Roman"/>
                <a:ea typeface="微软雅黑"/>
                <a:cs typeface="+mn-ea"/>
                <a:sym typeface="Times New Roman"/>
              </a:rPr>
              <a:t>01</a:t>
            </a:r>
            <a:endParaRPr lang="zh-CN" altLang="en-US" sz="2400">
              <a:solidFill>
                <a:srgbClr val="FFFFFF"/>
              </a:solidFill>
              <a:latin typeface="Times New Roman"/>
              <a:ea typeface="微软雅黑"/>
              <a:cs typeface="+mn-ea"/>
              <a:sym typeface="Times New Roman"/>
            </a:endParaRPr>
          </a:p>
        </p:txBody>
      </p:sp>
      <p:sp>
        <p:nvSpPr>
          <p:cNvPr id="507" name="任意形状 15"/>
          <p:cNvSpPr/>
          <p:nvPr>
            <p:custDataLst>
              <p:tags r:id="rId3"/>
            </p:custDataLst>
          </p:nvPr>
        </p:nvSpPr>
        <p:spPr>
          <a:xfrm>
            <a:off x="6828106" y="3561158"/>
            <a:ext cx="855448" cy="855418"/>
          </a:xfrm>
          <a:custGeom>
            <a:avLst/>
            <a:gdLst>
              <a:gd name="connsiteX0" fmla="*/ 0 w 899998"/>
              <a:gd name="connsiteY0" fmla="*/ 449999 h 899998"/>
              <a:gd name="connsiteX1" fmla="*/ 449999 w 899998"/>
              <a:gd name="connsiteY1" fmla="*/ 0 h 899998"/>
              <a:gd name="connsiteX2" fmla="*/ 899998 w 899998"/>
              <a:gd name="connsiteY2" fmla="*/ 449999 h 899998"/>
              <a:gd name="connsiteX3" fmla="*/ 449999 w 899998"/>
              <a:gd name="connsiteY3" fmla="*/ 899998 h 899998"/>
              <a:gd name="connsiteX4" fmla="*/ 0 w 899998"/>
              <a:gd name="connsiteY4" fmla="*/ 449999 h 899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9997" h="899997">
                <a:moveTo>
                  <a:pt x="0" y="449999"/>
                </a:moveTo>
                <a:cubicBezTo>
                  <a:pt x="0" y="201471"/>
                  <a:pt x="201471" y="0"/>
                  <a:pt x="449999" y="0"/>
                </a:cubicBezTo>
                <a:cubicBezTo>
                  <a:pt x="698527" y="0"/>
                  <a:pt x="899998" y="201471"/>
                  <a:pt x="899998" y="449999"/>
                </a:cubicBezTo>
                <a:cubicBezTo>
                  <a:pt x="899998" y="698527"/>
                  <a:pt x="698527" y="899998"/>
                  <a:pt x="449999" y="899998"/>
                </a:cubicBezTo>
                <a:cubicBezTo>
                  <a:pt x="201471" y="899998"/>
                  <a:pt x="0" y="698527"/>
                  <a:pt x="0" y="449999"/>
                </a:cubicBezTo>
                <a:close/>
              </a:path>
            </a:pathLst>
          </a:custGeom>
          <a:solidFill>
            <a:srgbClr val="C000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8277" tIns="198277" rIns="198277" bIns="198277" numCol="1" spcCol="1270" anchor="ctr" anchorCtr="0">
            <a:normAutofit/>
          </a:bodyPr>
          <a:lstStyle/>
          <a:p>
            <a:pPr algn="ctr" defTabSz="1111250">
              <a:lnSpc>
                <a:spcPct val="90000"/>
              </a:lnSpc>
              <a:spcBef>
                <a:spcPct val="0"/>
              </a:spcBef>
              <a:spcAft>
                <a:spcPct val="35000"/>
              </a:spcAft>
            </a:pPr>
            <a:r>
              <a:rPr lang="en-US" altLang="zh-CN" sz="2400">
                <a:solidFill>
                  <a:srgbClr val="FFFFFF"/>
                </a:solidFill>
                <a:latin typeface="Times New Roman"/>
                <a:ea typeface="微软雅黑"/>
                <a:cs typeface="+mn-ea"/>
                <a:sym typeface="Times New Roman"/>
              </a:rPr>
              <a:t>02</a:t>
            </a:r>
            <a:endParaRPr lang="zh-CN" altLang="en-US" sz="2400">
              <a:solidFill>
                <a:srgbClr val="FFFFFF"/>
              </a:solidFill>
              <a:latin typeface="Times New Roman"/>
              <a:ea typeface="微软雅黑"/>
              <a:cs typeface="+mn-ea"/>
              <a:sym typeface="Times New Roman"/>
            </a:endParaRPr>
          </a:p>
        </p:txBody>
      </p:sp>
      <p:sp>
        <p:nvSpPr>
          <p:cNvPr id="508" name="任意形状 16"/>
          <p:cNvSpPr/>
          <p:nvPr>
            <p:custDataLst>
              <p:tags r:id="rId4"/>
            </p:custDataLst>
          </p:nvPr>
        </p:nvSpPr>
        <p:spPr>
          <a:xfrm>
            <a:off x="5567150" y="4822070"/>
            <a:ext cx="855448" cy="855418"/>
          </a:xfrm>
          <a:custGeom>
            <a:avLst/>
            <a:gdLst>
              <a:gd name="connsiteX0" fmla="*/ 0 w 899998"/>
              <a:gd name="connsiteY0" fmla="*/ 449999 h 899998"/>
              <a:gd name="connsiteX1" fmla="*/ 449999 w 899998"/>
              <a:gd name="connsiteY1" fmla="*/ 0 h 899998"/>
              <a:gd name="connsiteX2" fmla="*/ 899998 w 899998"/>
              <a:gd name="connsiteY2" fmla="*/ 449999 h 899998"/>
              <a:gd name="connsiteX3" fmla="*/ 449999 w 899998"/>
              <a:gd name="connsiteY3" fmla="*/ 899998 h 899998"/>
              <a:gd name="connsiteX4" fmla="*/ 0 w 899998"/>
              <a:gd name="connsiteY4" fmla="*/ 449999 h 899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9997" h="899997">
                <a:moveTo>
                  <a:pt x="0" y="449999"/>
                </a:moveTo>
                <a:cubicBezTo>
                  <a:pt x="0" y="201471"/>
                  <a:pt x="201471" y="0"/>
                  <a:pt x="449999" y="0"/>
                </a:cubicBezTo>
                <a:cubicBezTo>
                  <a:pt x="698527" y="0"/>
                  <a:pt x="899998" y="201471"/>
                  <a:pt x="899998" y="449999"/>
                </a:cubicBezTo>
                <a:cubicBezTo>
                  <a:pt x="899998" y="698527"/>
                  <a:pt x="698527" y="899998"/>
                  <a:pt x="449999" y="899998"/>
                </a:cubicBezTo>
                <a:cubicBezTo>
                  <a:pt x="201471" y="899998"/>
                  <a:pt x="0" y="698527"/>
                  <a:pt x="0" y="449999"/>
                </a:cubicBezTo>
                <a:close/>
              </a:path>
            </a:pathLst>
          </a:custGeom>
          <a:solidFill>
            <a:srgbClr val="C000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8277" tIns="198277" rIns="198277" bIns="198277" numCol="1" spcCol="1270" anchor="ctr" anchorCtr="0">
            <a:normAutofit/>
          </a:bodyPr>
          <a:lstStyle/>
          <a:p>
            <a:pPr algn="ctr" defTabSz="1111250">
              <a:lnSpc>
                <a:spcPct val="90000"/>
              </a:lnSpc>
              <a:spcBef>
                <a:spcPct val="0"/>
              </a:spcBef>
              <a:spcAft>
                <a:spcPct val="35000"/>
              </a:spcAft>
            </a:pPr>
            <a:r>
              <a:rPr lang="en-US" altLang="zh-CN" sz="2400">
                <a:solidFill>
                  <a:srgbClr val="FFFFFF"/>
                </a:solidFill>
                <a:latin typeface="Times New Roman"/>
                <a:ea typeface="微软雅黑"/>
                <a:cs typeface="+mn-ea"/>
                <a:sym typeface="Times New Roman"/>
              </a:rPr>
              <a:t>03</a:t>
            </a:r>
            <a:endParaRPr lang="zh-CN" altLang="en-US" sz="2400">
              <a:solidFill>
                <a:srgbClr val="FFFFFF"/>
              </a:solidFill>
              <a:latin typeface="Times New Roman"/>
              <a:ea typeface="微软雅黑"/>
              <a:cs typeface="+mn-ea"/>
              <a:sym typeface="Times New Roman"/>
            </a:endParaRPr>
          </a:p>
        </p:txBody>
      </p:sp>
      <p:sp>
        <p:nvSpPr>
          <p:cNvPr id="509" name="任意形状 17"/>
          <p:cNvSpPr/>
          <p:nvPr>
            <p:custDataLst>
              <p:tags r:id="rId5"/>
            </p:custDataLst>
          </p:nvPr>
        </p:nvSpPr>
        <p:spPr>
          <a:xfrm>
            <a:off x="4306193" y="3561158"/>
            <a:ext cx="855448" cy="855418"/>
          </a:xfrm>
          <a:custGeom>
            <a:avLst/>
            <a:gdLst>
              <a:gd name="connsiteX0" fmla="*/ 0 w 899998"/>
              <a:gd name="connsiteY0" fmla="*/ 449999 h 899998"/>
              <a:gd name="connsiteX1" fmla="*/ 449999 w 899998"/>
              <a:gd name="connsiteY1" fmla="*/ 0 h 899998"/>
              <a:gd name="connsiteX2" fmla="*/ 899998 w 899998"/>
              <a:gd name="connsiteY2" fmla="*/ 449999 h 899998"/>
              <a:gd name="connsiteX3" fmla="*/ 449999 w 899998"/>
              <a:gd name="connsiteY3" fmla="*/ 899998 h 899998"/>
              <a:gd name="connsiteX4" fmla="*/ 0 w 899998"/>
              <a:gd name="connsiteY4" fmla="*/ 449999 h 899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9997" h="899997">
                <a:moveTo>
                  <a:pt x="0" y="449999"/>
                </a:moveTo>
                <a:cubicBezTo>
                  <a:pt x="0" y="201471"/>
                  <a:pt x="201471" y="0"/>
                  <a:pt x="449999" y="0"/>
                </a:cubicBezTo>
                <a:cubicBezTo>
                  <a:pt x="698527" y="0"/>
                  <a:pt x="899998" y="201471"/>
                  <a:pt x="899998" y="449999"/>
                </a:cubicBezTo>
                <a:cubicBezTo>
                  <a:pt x="899998" y="698527"/>
                  <a:pt x="698527" y="899998"/>
                  <a:pt x="449999" y="899998"/>
                </a:cubicBezTo>
                <a:cubicBezTo>
                  <a:pt x="201471" y="899998"/>
                  <a:pt x="0" y="698527"/>
                  <a:pt x="0" y="449999"/>
                </a:cubicBezTo>
                <a:close/>
              </a:path>
            </a:pathLst>
          </a:custGeom>
          <a:solidFill>
            <a:srgbClr val="C000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8277" tIns="198277" rIns="198277" bIns="198277" numCol="1" spcCol="1270" anchor="ctr" anchorCtr="0">
            <a:normAutofit/>
          </a:bodyPr>
          <a:lstStyle/>
          <a:p>
            <a:pPr algn="ctr" defTabSz="1111250">
              <a:lnSpc>
                <a:spcPct val="90000"/>
              </a:lnSpc>
              <a:spcBef>
                <a:spcPct val="0"/>
              </a:spcBef>
              <a:spcAft>
                <a:spcPct val="35000"/>
              </a:spcAft>
            </a:pPr>
            <a:r>
              <a:rPr lang="en-US" altLang="zh-CN" sz="2400">
                <a:solidFill>
                  <a:srgbClr val="FFFFFF"/>
                </a:solidFill>
                <a:latin typeface="Times New Roman"/>
                <a:ea typeface="微软雅黑"/>
                <a:cs typeface="+mn-ea"/>
                <a:sym typeface="Times New Roman"/>
              </a:rPr>
              <a:t>04</a:t>
            </a:r>
            <a:endParaRPr lang="zh-CN" altLang="en-US" sz="2400">
              <a:solidFill>
                <a:srgbClr val="FFFFFF"/>
              </a:solidFill>
              <a:latin typeface="Times New Roman"/>
              <a:ea typeface="微软雅黑"/>
              <a:cs typeface="+mn-ea"/>
              <a:sym typeface="Times New Roman"/>
            </a:endParaRPr>
          </a:p>
        </p:txBody>
      </p:sp>
      <p:sp>
        <p:nvSpPr>
          <p:cNvPr id="510" name="矩形16"/>
          <p:cNvSpPr/>
          <p:nvPr>
            <p:custDataLst>
              <p:tags r:id="rId6"/>
            </p:custDataLst>
          </p:nvPr>
        </p:nvSpPr>
        <p:spPr>
          <a:xfrm rot="2700000">
            <a:off x="6630176" y="3092208"/>
            <a:ext cx="507104" cy="22503"/>
          </a:xfrm>
          <a:custGeom>
            <a:avLst/>
            <a:gdLst/>
            <a:ahLst/>
            <a:cxnLst>
              <a:cxn ang="0">
                <a:pos x="wd2" y="hd2"/>
              </a:cxn>
              <a:cxn ang="5400000">
                <a:pos x="wd2" y="hd2"/>
              </a:cxn>
              <a:cxn ang="10800000">
                <a:pos x="wd2" y="hd2"/>
              </a:cxn>
              <a:cxn ang="16200000">
                <a:pos x="wd2" y="hd2"/>
              </a:cxn>
            </a:cxnLst>
            <a:rect l="0" t="0" r="r" b="b"/>
            <a:pathLst>
              <a:path w="21600" h="11563" extrusionOk="0">
                <a:moveTo>
                  <a:pt x="0" y="11209"/>
                </a:moveTo>
                <a:cubicBezTo>
                  <a:pt x="9045" y="-10037"/>
                  <a:pt x="18106" y="4094"/>
                  <a:pt x="21600" y="11563"/>
                </a:cubicBezTo>
              </a:path>
            </a:pathLst>
          </a:custGeom>
          <a:noFill/>
          <a:ln w="38100" cap="flat">
            <a:solidFill>
              <a:schemeClr val="bg1">
                <a:lumMod val="65000"/>
              </a:schemeClr>
            </a:solidFill>
            <a:prstDash val="solid"/>
            <a:miter lim="400000"/>
            <a:tailEnd type="triangle" w="med" len="med"/>
          </a:ln>
          <a:effectLst/>
        </p:spPr>
        <p:txBody>
          <a:bodyPr wrap="square" lIns="0" tIns="0" rIns="0" bIns="0" numCol="1" anchor="ctr">
            <a:noAutofit/>
          </a:bodyPr>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1000">
              <a:solidFill>
                <a:srgbClr val="4C4C4C"/>
              </a:solidFill>
              <a:latin typeface="Times New Roman"/>
              <a:ea typeface="微软雅黑"/>
              <a:cs typeface="+mn-ea"/>
              <a:sym typeface="Times New Roman"/>
            </a:endParaRPr>
          </a:p>
        </p:txBody>
      </p:sp>
      <p:sp>
        <p:nvSpPr>
          <p:cNvPr id="511" name="矩形 8"/>
          <p:cNvSpPr/>
          <p:nvPr>
            <p:custDataLst>
              <p:tags r:id="rId7"/>
            </p:custDataLst>
          </p:nvPr>
        </p:nvSpPr>
        <p:spPr>
          <a:xfrm rot="8100000">
            <a:off x="6630176" y="4849874"/>
            <a:ext cx="507104" cy="22503"/>
          </a:xfrm>
          <a:custGeom>
            <a:avLst/>
            <a:gdLst/>
            <a:ahLst/>
            <a:cxnLst>
              <a:cxn ang="0">
                <a:pos x="wd2" y="hd2"/>
              </a:cxn>
              <a:cxn ang="5400000">
                <a:pos x="wd2" y="hd2"/>
              </a:cxn>
              <a:cxn ang="10800000">
                <a:pos x="wd2" y="hd2"/>
              </a:cxn>
              <a:cxn ang="16200000">
                <a:pos x="wd2" y="hd2"/>
              </a:cxn>
            </a:cxnLst>
            <a:rect l="0" t="0" r="r" b="b"/>
            <a:pathLst>
              <a:path w="21600" h="11563" extrusionOk="0">
                <a:moveTo>
                  <a:pt x="0" y="11209"/>
                </a:moveTo>
                <a:cubicBezTo>
                  <a:pt x="9045" y="-10037"/>
                  <a:pt x="18106" y="4094"/>
                  <a:pt x="21600" y="11563"/>
                </a:cubicBezTo>
              </a:path>
            </a:pathLst>
          </a:custGeom>
          <a:noFill/>
          <a:ln w="38100" cap="flat">
            <a:solidFill>
              <a:schemeClr val="bg1">
                <a:lumMod val="65000"/>
              </a:schemeClr>
            </a:solidFill>
            <a:prstDash val="solid"/>
            <a:miter lim="400000"/>
            <a:tailEnd type="triangle" w="med" len="med"/>
          </a:ln>
          <a:effectLst/>
        </p:spPr>
        <p:txBody>
          <a:bodyPr wrap="square" lIns="0" tIns="0" rIns="0" bIns="0" numCol="1" anchor="ctr">
            <a:noAutofit/>
          </a:bodyPr>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1000">
              <a:solidFill>
                <a:srgbClr val="4C4C4C"/>
              </a:solidFill>
              <a:latin typeface="Times New Roman"/>
              <a:ea typeface="微软雅黑"/>
              <a:cs typeface="+mn-ea"/>
              <a:sym typeface="Times New Roman"/>
            </a:endParaRPr>
          </a:p>
        </p:txBody>
      </p:sp>
      <p:sp>
        <p:nvSpPr>
          <p:cNvPr id="512" name="矩形 10"/>
          <p:cNvSpPr/>
          <p:nvPr>
            <p:custDataLst>
              <p:tags r:id="rId8"/>
            </p:custDataLst>
          </p:nvPr>
        </p:nvSpPr>
        <p:spPr>
          <a:xfrm rot="18900000">
            <a:off x="4855783" y="3092208"/>
            <a:ext cx="507104" cy="22503"/>
          </a:xfrm>
          <a:custGeom>
            <a:avLst/>
            <a:gdLst/>
            <a:ahLst/>
            <a:cxnLst>
              <a:cxn ang="0">
                <a:pos x="wd2" y="hd2"/>
              </a:cxn>
              <a:cxn ang="5400000">
                <a:pos x="wd2" y="hd2"/>
              </a:cxn>
              <a:cxn ang="10800000">
                <a:pos x="wd2" y="hd2"/>
              </a:cxn>
              <a:cxn ang="16200000">
                <a:pos x="wd2" y="hd2"/>
              </a:cxn>
            </a:cxnLst>
            <a:rect l="0" t="0" r="r" b="b"/>
            <a:pathLst>
              <a:path w="21600" h="11563" extrusionOk="0">
                <a:moveTo>
                  <a:pt x="0" y="11209"/>
                </a:moveTo>
                <a:cubicBezTo>
                  <a:pt x="9045" y="-10037"/>
                  <a:pt x="18106" y="4094"/>
                  <a:pt x="21600" y="11563"/>
                </a:cubicBezTo>
              </a:path>
            </a:pathLst>
          </a:custGeom>
          <a:noFill/>
          <a:ln w="38100" cap="flat">
            <a:solidFill>
              <a:schemeClr val="bg1">
                <a:lumMod val="65000"/>
              </a:schemeClr>
            </a:solidFill>
            <a:prstDash val="solid"/>
            <a:miter lim="400000"/>
            <a:tailEnd type="triangle" w="med" len="med"/>
          </a:ln>
          <a:effectLst/>
        </p:spPr>
        <p:txBody>
          <a:bodyPr wrap="square" lIns="0" tIns="0" rIns="0" bIns="0" numCol="1" anchor="ctr">
            <a:noAutofit/>
          </a:bodyPr>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1000">
              <a:solidFill>
                <a:srgbClr val="4C4C4C"/>
              </a:solidFill>
              <a:latin typeface="Times New Roman"/>
              <a:ea typeface="微软雅黑"/>
              <a:cs typeface="+mn-ea"/>
              <a:sym typeface="Times New Roman"/>
            </a:endParaRPr>
          </a:p>
        </p:txBody>
      </p:sp>
      <p:sp>
        <p:nvSpPr>
          <p:cNvPr id="513" name="矩形15"/>
          <p:cNvSpPr/>
          <p:nvPr>
            <p:custDataLst>
              <p:tags r:id="rId9"/>
            </p:custDataLst>
          </p:nvPr>
        </p:nvSpPr>
        <p:spPr>
          <a:xfrm rot="13500000">
            <a:off x="4842880" y="4849876"/>
            <a:ext cx="507104" cy="22503"/>
          </a:xfrm>
          <a:custGeom>
            <a:avLst/>
            <a:gdLst/>
            <a:ahLst/>
            <a:cxnLst>
              <a:cxn ang="0">
                <a:pos x="wd2" y="hd2"/>
              </a:cxn>
              <a:cxn ang="5400000">
                <a:pos x="wd2" y="hd2"/>
              </a:cxn>
              <a:cxn ang="10800000">
                <a:pos x="wd2" y="hd2"/>
              </a:cxn>
              <a:cxn ang="16200000">
                <a:pos x="wd2" y="hd2"/>
              </a:cxn>
            </a:cxnLst>
            <a:rect l="0" t="0" r="r" b="b"/>
            <a:pathLst>
              <a:path w="21600" h="11563" extrusionOk="0">
                <a:moveTo>
                  <a:pt x="0" y="11209"/>
                </a:moveTo>
                <a:cubicBezTo>
                  <a:pt x="9045" y="-10037"/>
                  <a:pt x="18106" y="4094"/>
                  <a:pt x="21600" y="11563"/>
                </a:cubicBezTo>
              </a:path>
            </a:pathLst>
          </a:custGeom>
          <a:noFill/>
          <a:ln w="38100" cap="flat">
            <a:solidFill>
              <a:schemeClr val="bg1">
                <a:lumMod val="65000"/>
              </a:schemeClr>
            </a:solidFill>
            <a:prstDash val="solid"/>
            <a:miter lim="400000"/>
            <a:tailEnd type="triangle" w="med" len="med"/>
          </a:ln>
          <a:effectLst/>
        </p:spPr>
        <p:txBody>
          <a:bodyPr wrap="square" lIns="0" tIns="0" rIns="0" bIns="0" numCol="1" anchor="ctr">
            <a:noAutofit/>
          </a:bodyPr>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1000">
              <a:solidFill>
                <a:srgbClr val="4C4C4C"/>
              </a:solidFill>
              <a:latin typeface="Times New Roman"/>
              <a:ea typeface="微软雅黑"/>
              <a:cs typeface="+mn-ea"/>
              <a:sym typeface="Times New Roman"/>
            </a:endParaRPr>
          </a:p>
        </p:txBody>
      </p:sp>
      <p:sp>
        <p:nvSpPr>
          <p:cNvPr id="514" name="文本框 13"/>
          <p:cNvSpPr txBox="1"/>
          <p:nvPr>
            <p:custDataLst>
              <p:tags r:id="rId10"/>
            </p:custDataLst>
          </p:nvPr>
        </p:nvSpPr>
        <p:spPr>
          <a:xfrm>
            <a:off x="6422645" y="1886337"/>
            <a:ext cx="3377565" cy="600710"/>
          </a:xfrm>
          <a:prstGeom prst="rect">
            <a:avLst/>
          </a:prstGeom>
          <a:noFill/>
        </p:spPr>
        <p:txBody>
          <a:bodyPr wrap="square" lIns="90000" tIns="46800" rIns="90000" bIns="46800" rtlCol="0" anchor="t" anchorCtr="0">
            <a:noAutofit/>
          </a:bodyPr>
          <a:lstStyle/>
          <a:p>
            <a:pPr lvl="0" algn="just">
              <a:lnSpc>
                <a:spcPct val="200000"/>
              </a:lnSpc>
              <a:spcBef>
                <a:spcPct val="0"/>
              </a:spcBef>
              <a:spcAft>
                <a:spcPct val="0"/>
              </a:spcAft>
              <a:buClrTx/>
              <a:buSzTx/>
              <a:buFontTx/>
            </a:pPr>
            <a:r>
              <a:rPr lang="zh-CN" altLang="en-US" sz="1600" dirty="0">
                <a:solidFill>
                  <a:schemeClr val="tx2"/>
                </a:solidFill>
                <a:uFillTx/>
                <a:latin typeface="Times New Roman"/>
                <a:ea typeface="微软雅黑"/>
                <a:cs typeface="+mn-ea"/>
                <a:sym typeface="Times New Roman"/>
              </a:rPr>
              <a:t>攀比性、炫耀性消费是为了突显自己胜他人一筹而进行的不理智消费。</a:t>
            </a:r>
          </a:p>
        </p:txBody>
      </p:sp>
      <p:sp>
        <p:nvSpPr>
          <p:cNvPr id="515" name="文本框 14"/>
          <p:cNvSpPr txBox="1"/>
          <p:nvPr>
            <p:custDataLst>
              <p:tags r:id="rId11"/>
            </p:custDataLst>
          </p:nvPr>
        </p:nvSpPr>
        <p:spPr>
          <a:xfrm>
            <a:off x="7751065" y="3417957"/>
            <a:ext cx="2912745" cy="1143000"/>
          </a:xfrm>
          <a:prstGeom prst="rect">
            <a:avLst/>
          </a:prstGeom>
          <a:noFill/>
        </p:spPr>
        <p:txBody>
          <a:bodyPr wrap="square" lIns="90000" tIns="46800" rIns="90000" bIns="46800" rtlCol="0" anchor="t" anchorCtr="0">
            <a:noAutofit/>
          </a:bodyPr>
          <a:lstStyle/>
          <a:p>
            <a:pPr lvl="0" algn="just">
              <a:lnSpc>
                <a:spcPct val="200000"/>
              </a:lnSpc>
              <a:spcBef>
                <a:spcPct val="0"/>
              </a:spcBef>
              <a:spcAft>
                <a:spcPct val="0"/>
              </a:spcAft>
              <a:buClrTx/>
              <a:buSzTx/>
              <a:buFontTx/>
            </a:pPr>
            <a:r>
              <a:rPr lang="zh-CN" altLang="en-US" sz="1600" dirty="0">
                <a:solidFill>
                  <a:schemeClr val="tx2"/>
                </a:solidFill>
                <a:uFillTx/>
                <a:latin typeface="Times New Roman"/>
                <a:ea typeface="微软雅黑"/>
                <a:cs typeface="+mn-ea"/>
                <a:sym typeface="Times New Roman"/>
              </a:rPr>
              <a:t>由于大学生来自全国各地，家庭条件自然也参差不齐。</a:t>
            </a:r>
          </a:p>
        </p:txBody>
      </p:sp>
      <p:sp>
        <p:nvSpPr>
          <p:cNvPr id="516" name="文本框 15"/>
          <p:cNvSpPr txBox="1"/>
          <p:nvPr>
            <p:custDataLst>
              <p:tags r:id="rId12"/>
            </p:custDataLst>
          </p:nvPr>
        </p:nvSpPr>
        <p:spPr>
          <a:xfrm>
            <a:off x="2603957" y="5107292"/>
            <a:ext cx="2912870" cy="600969"/>
          </a:xfrm>
          <a:prstGeom prst="rect">
            <a:avLst/>
          </a:prstGeom>
          <a:noFill/>
        </p:spPr>
        <p:txBody>
          <a:bodyPr wrap="square" lIns="90000" tIns="46800" rIns="90000" bIns="46800" rtlCol="0" anchor="t" anchorCtr="0">
            <a:noAutofit/>
          </a:bodyPr>
          <a:lstStyle/>
          <a:p>
            <a:pPr lvl="0" algn="just">
              <a:lnSpc>
                <a:spcPct val="200000"/>
              </a:lnSpc>
              <a:spcBef>
                <a:spcPct val="0"/>
              </a:spcBef>
              <a:spcAft>
                <a:spcPct val="0"/>
              </a:spcAft>
              <a:buClrTx/>
              <a:buSzTx/>
              <a:buFontTx/>
            </a:pPr>
            <a:r>
              <a:rPr lang="zh-CN" altLang="en-US" sz="1600" dirty="0">
                <a:solidFill>
                  <a:schemeClr val="tx2"/>
                </a:solidFill>
                <a:uFillTx/>
                <a:latin typeface="Times New Roman"/>
                <a:ea typeface="微软雅黑"/>
                <a:cs typeface="+mn-ea"/>
                <a:sym typeface="Times New Roman"/>
              </a:rPr>
              <a:t>大学生正值青春年华，心智也尚不成熟，虚荣心和自尊心高。</a:t>
            </a:r>
          </a:p>
        </p:txBody>
      </p:sp>
      <p:sp>
        <p:nvSpPr>
          <p:cNvPr id="517" name="文本框 19"/>
          <p:cNvSpPr txBox="1"/>
          <p:nvPr>
            <p:custDataLst>
              <p:tags r:id="rId13"/>
            </p:custDataLst>
          </p:nvPr>
        </p:nvSpPr>
        <p:spPr>
          <a:xfrm flipH="1">
            <a:off x="1110235" y="3545592"/>
            <a:ext cx="3136265" cy="600710"/>
          </a:xfrm>
          <a:prstGeom prst="rect">
            <a:avLst/>
          </a:prstGeom>
          <a:noFill/>
        </p:spPr>
        <p:txBody>
          <a:bodyPr wrap="square" lIns="90000" tIns="46800" rIns="90000" bIns="46800" rtlCol="0" anchor="t" anchorCtr="0">
            <a:noAutofit/>
          </a:bodyPr>
          <a:lstStyle/>
          <a:p>
            <a:pPr lvl="0" algn="r">
              <a:lnSpc>
                <a:spcPct val="200000"/>
              </a:lnSpc>
              <a:spcBef>
                <a:spcPct val="0"/>
              </a:spcBef>
              <a:spcAft>
                <a:spcPct val="0"/>
              </a:spcAft>
              <a:buClrTx/>
              <a:buSzTx/>
              <a:buFontTx/>
            </a:pPr>
            <a:r>
              <a:rPr lang="zh-CN" altLang="en-US" sz="1600" dirty="0">
                <a:solidFill>
                  <a:schemeClr val="tx2"/>
                </a:solidFill>
                <a:uFillTx/>
                <a:latin typeface="Times New Roman"/>
                <a:ea typeface="微软雅黑"/>
                <a:cs typeface="+mn-ea"/>
                <a:sym typeface="Times New Roman"/>
              </a:rPr>
              <a:t>为了突显自己，他们追潮流，赶时髦，摆阔气，互相攀比炫耀。</a:t>
            </a:r>
          </a:p>
        </p:txBody>
      </p:sp>
      <p:sp>
        <p:nvSpPr>
          <p:cNvPr id="18" name="文本框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017BAED-3230-6A43-B877-C06588FD699B}"/>
              </a:ext>
            </a:extLst>
          </p:cNvPr>
          <p:cNvSpPr txBox="1"/>
          <p:nvPr/>
        </p:nvSpPr>
        <p:spPr>
          <a:xfrm>
            <a:off x="821297" y="332617"/>
            <a:ext cx="4134465" cy="523220"/>
          </a:xfrm>
          <a:prstGeom prst="rect">
            <a:avLst/>
          </a:prstGeom>
          <a:noFill/>
        </p:spPr>
        <p:txBody>
          <a:bodyPr wrap="none" rtlCol="0">
            <a:spAutoFit/>
          </a:bodyPr>
          <a:lstStyle/>
          <a:p>
            <a:r>
              <a:rPr kumimoji="1" lang="zh-CN" altLang="en-US" sz="2800" b="1">
                <a:solidFill>
                  <a:srgbClr val="C00000"/>
                </a:solidFill>
                <a:latin typeface="Times New Roman"/>
                <a:ea typeface="微软雅黑"/>
                <a:sym typeface="Times New Roman"/>
              </a:rPr>
              <a:t>大学生不合理的消费现象</a:t>
            </a:r>
          </a:p>
        </p:txBody>
      </p:sp>
    </p:spTree>
    <p:custDataLst>
      <p:tags r:id="rId1"/>
    </p:custDataLst>
  </p:cSld>
  <p:clrMapOvr>
    <a:masterClrMapping/>
  </p:clrMapOvr>
  <p:transition spd="slow" advTm="3000">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B9985D-FFD6-7B4E-AFC9-B4734FD67C1B}"/>
              </a:ext>
            </a:extLst>
          </p:cNvPr>
          <p:cNvSpPr/>
          <p:nvPr/>
        </p:nvSpPr>
        <p:spPr>
          <a:xfrm flipH="1">
            <a:off x="3991171" y="2950835"/>
            <a:ext cx="8200828" cy="3907166"/>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2"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9528CFF-F341-5F47-BDF4-F6CFA36BDF14}"/>
              </a:ext>
            </a:extLst>
          </p:cNvPr>
          <p:cNvSpPr/>
          <p:nvPr/>
        </p:nvSpPr>
        <p:spPr>
          <a:xfrm rot="10800000" flipH="1">
            <a:off x="0" y="0"/>
            <a:ext cx="3991171" cy="1901536"/>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3" name="圆角矩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FE5E2C4-7CDF-D24D-863A-A4A98D5588E3}"/>
              </a:ext>
            </a:extLst>
          </p:cNvPr>
          <p:cNvSpPr/>
          <p:nvPr/>
        </p:nvSpPr>
        <p:spPr>
          <a:xfrm>
            <a:off x="4970456" y="2187030"/>
            <a:ext cx="2691244" cy="63214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2C9518D-561C-0640-B5BE-BE6C15722AE8}"/>
              </a:ext>
            </a:extLst>
          </p:cNvPr>
          <p:cNvSpPr txBox="1"/>
          <p:nvPr/>
        </p:nvSpPr>
        <p:spPr>
          <a:xfrm>
            <a:off x="5178787" y="2295009"/>
            <a:ext cx="2274582" cy="400110"/>
          </a:xfrm>
          <a:prstGeom prst="rect">
            <a:avLst/>
          </a:prstGeom>
          <a:noFill/>
        </p:spPr>
        <p:txBody>
          <a:bodyPr wrap="square" rtlCol="0">
            <a:spAutoFit/>
          </a:bodyPr>
          <a:lstStyle/>
          <a:p>
            <a:pPr algn="dist"/>
            <a:r>
              <a:rPr kumimoji="1" lang="zh-CN" altLang="en-US" sz="2000">
                <a:solidFill>
                  <a:schemeClr val="tx1">
                    <a:lumMod val="75000"/>
                    <a:lumOff val="25000"/>
                  </a:schemeClr>
                </a:solidFill>
                <a:latin typeface="Times New Roman"/>
                <a:ea typeface="微软雅黑"/>
                <a:sym typeface="Times New Roman"/>
              </a:rPr>
              <a:t>第四部分</a:t>
            </a:r>
          </a:p>
        </p:txBody>
      </p:sp>
      <p:sp>
        <p:nvSpPr>
          <p:cNvPr id="2" name="文本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519FF8A-3A20-5A46-BC59-1F96D00C7EF2}"/>
              </a:ext>
            </a:extLst>
          </p:cNvPr>
          <p:cNvSpPr txBox="1"/>
          <p:nvPr/>
        </p:nvSpPr>
        <p:spPr>
          <a:xfrm>
            <a:off x="1995585" y="2950779"/>
            <a:ext cx="8648521" cy="1015663"/>
          </a:xfrm>
          <a:prstGeom prst="rect">
            <a:avLst/>
          </a:prstGeom>
          <a:noFill/>
        </p:spPr>
        <p:txBody>
          <a:bodyPr wrap="none" rtlCol="0">
            <a:spAutoFit/>
          </a:bodyPr>
          <a:lstStyle/>
          <a:p>
            <a:r>
              <a:rPr kumimoji="1" lang="zh-CN" altLang="en-US" sz="6000">
                <a:solidFill>
                  <a:srgbClr val="C00000"/>
                </a:solidFill>
                <a:latin typeface="Times New Roman"/>
                <a:ea typeface="微软雅黑"/>
                <a:sym typeface="Times New Roman"/>
              </a:rPr>
              <a:t>大学生如何做到理性消费</a:t>
            </a:r>
          </a:p>
        </p:txBody>
      </p:sp>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F7A83B6-63C5-3E45-9A2F-86D852F270A6}"/>
              </a:ext>
            </a:extLst>
          </p:cNvPr>
          <p:cNvSpPr txBox="1"/>
          <p:nvPr/>
        </p:nvSpPr>
        <p:spPr>
          <a:xfrm>
            <a:off x="4159964" y="4229650"/>
            <a:ext cx="4312228" cy="307777"/>
          </a:xfrm>
          <a:prstGeom prst="rect">
            <a:avLst/>
          </a:prstGeom>
          <a:noFill/>
        </p:spPr>
        <p:txBody>
          <a:bodyPr wrap="square" rtlCol="0">
            <a:spAutoFit/>
          </a:bodyPr>
          <a:lstStyle/>
          <a:p>
            <a:pPr algn="dist"/>
            <a:r>
              <a:rPr kumimoji="1" lang="zh-CN" altLang="en-US" sz="1400">
                <a:latin typeface="Times New Roman"/>
                <a:ea typeface="微软雅黑"/>
                <a:sym typeface="Times New Roman"/>
              </a:rPr>
              <a:t>理</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性</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消</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费   从</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我</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做</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起</a:t>
            </a:r>
          </a:p>
        </p:txBody>
      </p:sp>
    </p:spTree>
    <p:extLst>
      <p:ext uri="{BB962C8B-B14F-4D97-AF65-F5344CB8AC3E}">
        <p14:creationId xmlns:p14="http://schemas.microsoft.com/office/powerpoint/2010/main" val="80432131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par>
                                <p:cTn id="8" presetID="9" presetClass="entr" presetSubtype="0" fill="hold" grpId="1"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dissolve">
                                      <p:cBhvr>
                                        <p:cTn id="10" dur="500"/>
                                        <p:tgtEl>
                                          <p:spTgt spid="24"/>
                                        </p:tgtEl>
                                      </p:cBhvr>
                                    </p:animEffect>
                                  </p:childTnLst>
                                </p:cTn>
                              </p:par>
                              <p:par>
                                <p:cTn id="11" presetID="9" presetClass="entr" presetSubtype="0" fill="hold" grpId="2"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ssolve">
                                      <p:cBhvr>
                                        <p:cTn id="13" dur="500"/>
                                        <p:tgtEl>
                                          <p:spTgt spid="2"/>
                                        </p:tgtEl>
                                      </p:cBhvr>
                                    </p:animEffect>
                                  </p:childTnLst>
                                </p:cTn>
                              </p:par>
                              <p:par>
                                <p:cTn id="14" presetID="9" presetClass="entr" presetSubtype="0" fill="hold" grpId="3"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dissolve">
                                      <p:cBhvr>
                                        <p:cTn id="1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2" grpId="2"/>
      <p:bldP spid="25" grpId="3"/>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p:cNvSpPr txBox="1"/>
          <p:nvPr>
            <p:custDataLst>
              <p:tags r:id="rId2"/>
            </p:custDataLst>
          </p:nvPr>
        </p:nvSpPr>
        <p:spPr>
          <a:xfrm>
            <a:off x="506095" y="5569149"/>
            <a:ext cx="11302365" cy="883920"/>
          </a:xfrm>
          <a:prstGeom prst="rect">
            <a:avLst/>
          </a:prstGeom>
          <a:noFill/>
        </p:spPr>
        <p:txBody>
          <a:bodyPr wrap="square" lIns="90000" tIns="46800" rIns="90000" bIns="46800" rtlCol="0" anchor="t" anchorCtr="0">
            <a:noAutofit/>
          </a:bodyPr>
          <a:lstStyle/>
          <a:p>
            <a:pPr lvl="0" algn="just">
              <a:lnSpc>
                <a:spcPct val="167000"/>
              </a:lnSpc>
              <a:spcBef>
                <a:spcPct val="0"/>
              </a:spcBef>
              <a:spcAft>
                <a:spcPct val="0"/>
              </a:spcAft>
              <a:buClrTx/>
              <a:buSzTx/>
              <a:buFontTx/>
            </a:pPr>
            <a:r>
              <a:rPr lang="zh-CN" altLang="en-US" sz="1400">
                <a:solidFill>
                  <a:schemeClr val="tx1">
                    <a:lumMod val="75000"/>
                    <a:lumOff val="25000"/>
                  </a:schemeClr>
                </a:solidFill>
                <a:uFillTx/>
                <a:latin typeface="Times New Roman"/>
                <a:ea typeface="微软雅黑"/>
                <a:cs typeface="+mn-ea"/>
                <a:sym typeface="Times New Roman"/>
              </a:rPr>
              <a:t>根据自己的需要对物品总量进行预估，慎重购买大量短时间用不完且易过期的物品。</a:t>
            </a:r>
          </a:p>
          <a:p>
            <a:pPr lvl="0" algn="just">
              <a:lnSpc>
                <a:spcPct val="167000"/>
              </a:lnSpc>
              <a:spcBef>
                <a:spcPct val="0"/>
              </a:spcBef>
              <a:spcAft>
                <a:spcPct val="0"/>
              </a:spcAft>
              <a:buClrTx/>
              <a:buSzTx/>
              <a:buFontTx/>
            </a:pPr>
            <a:r>
              <a:rPr lang="zh-CN" altLang="en-US" sz="1400">
                <a:solidFill>
                  <a:schemeClr val="tx1">
                    <a:lumMod val="75000"/>
                    <a:lumOff val="25000"/>
                  </a:schemeClr>
                </a:solidFill>
                <a:uFillTx/>
                <a:latin typeface="Times New Roman"/>
                <a:ea typeface="微软雅黑"/>
                <a:cs typeface="+mn-ea"/>
                <a:sym typeface="Times New Roman"/>
              </a:rPr>
              <a:t>我们大部分时间在学校，食堂和超市不过数步之遥，食品和生活用品大可不必过度囤积。</a:t>
            </a:r>
          </a:p>
        </p:txBody>
      </p:sp>
      <p:sp>
        <p:nvSpPr>
          <p:cNvPr id="14" name="文本框 13"/>
          <p:cNvSpPr txBox="1"/>
          <p:nvPr>
            <p:custDataLst>
              <p:tags r:id="rId3"/>
            </p:custDataLst>
          </p:nvPr>
        </p:nvSpPr>
        <p:spPr>
          <a:xfrm>
            <a:off x="526416" y="1843928"/>
            <a:ext cx="7807094" cy="899160"/>
          </a:xfrm>
          <a:prstGeom prst="rect">
            <a:avLst/>
          </a:prstGeom>
          <a:noFill/>
        </p:spPr>
        <p:txBody>
          <a:bodyPr wrap="square" lIns="90000" tIns="46800" rIns="90000" bIns="46800" rtlCol="0" anchor="t" anchorCtr="0">
            <a:noAutofit/>
          </a:bodyPr>
          <a:lstStyle/>
          <a:p>
            <a:pPr lvl="0" algn="just" fontAlgn="auto">
              <a:lnSpc>
                <a:spcPct val="167000"/>
              </a:lnSpc>
              <a:spcBef>
                <a:spcPct val="0"/>
              </a:spcBef>
              <a:spcAft>
                <a:spcPct val="0"/>
              </a:spcAft>
              <a:buClrTx/>
              <a:buSzTx/>
              <a:buFontTx/>
            </a:pPr>
            <a:r>
              <a:rPr lang="zh-CN" altLang="en-US" sz="1400" dirty="0">
                <a:solidFill>
                  <a:schemeClr val="tx1">
                    <a:lumMod val="75000"/>
                    <a:lumOff val="25000"/>
                  </a:schemeClr>
                </a:solidFill>
                <a:uFillTx/>
                <a:latin typeface="Times New Roman"/>
                <a:ea typeface="微软雅黑"/>
                <a:cs typeface="+mn-ea"/>
                <a:sym typeface="Times New Roman"/>
              </a:rPr>
              <a:t>购买之前要做好规划，什么必须买？什么可以随后买？这个东西我是不是真的需要？为避免冲动消费，不妨把需要买的东西列好清单，再去网上搜索购买。</a:t>
            </a:r>
          </a:p>
        </p:txBody>
      </p:sp>
      <p:sp>
        <p:nvSpPr>
          <p:cNvPr id="12" name="文本框 11"/>
          <p:cNvSpPr txBox="1"/>
          <p:nvPr>
            <p:custDataLst>
              <p:tags r:id="rId4"/>
            </p:custDataLst>
          </p:nvPr>
        </p:nvSpPr>
        <p:spPr>
          <a:xfrm>
            <a:off x="535305" y="1112408"/>
            <a:ext cx="2373630" cy="521233"/>
          </a:xfrm>
          <a:prstGeom prst="rect">
            <a:avLst/>
          </a:prstGeom>
          <a:noFill/>
        </p:spPr>
        <p:txBody>
          <a:bodyPr rot="0" spcFirstLastPara="0" vert="horz" wrap="square" lIns="91440" tIns="45720" rIns="91440" bIns="45720" numCol="1" spcCol="0" rtlCol="0" anchor="t">
            <a:spAutoFit/>
          </a:bodyPr>
          <a:lstStyle/>
          <a:p>
            <a:pPr lvl="0" algn="just">
              <a:lnSpc>
                <a:spcPct val="180000"/>
              </a:lnSpc>
              <a:spcBef>
                <a:spcPct val="0"/>
              </a:spcBef>
              <a:buClrTx/>
              <a:buSzTx/>
              <a:buFontTx/>
            </a:pPr>
            <a:r>
              <a:rPr lang="en-US" altLang="zh-CN" spc="150">
                <a:solidFill>
                  <a:schemeClr val="tx2"/>
                </a:solidFill>
                <a:uFillTx/>
                <a:latin typeface="Times New Roman"/>
                <a:ea typeface="微软雅黑"/>
                <a:cs typeface="+mn-ea"/>
                <a:sym typeface="Times New Roman"/>
              </a:rPr>
              <a:t>1</a:t>
            </a:r>
            <a:r>
              <a:rPr lang="zh-CN" altLang="en-US" spc="150">
                <a:solidFill>
                  <a:schemeClr val="tx2"/>
                </a:solidFill>
                <a:uFillTx/>
                <a:latin typeface="Times New Roman"/>
                <a:ea typeface="微软雅黑"/>
                <a:cs typeface="+mn-ea"/>
                <a:sym typeface="Times New Roman"/>
              </a:rPr>
              <a:t>、</a:t>
            </a:r>
            <a:r>
              <a:rPr lang="en-US" altLang="zh-CN" spc="150">
                <a:solidFill>
                  <a:schemeClr val="tx2"/>
                </a:solidFill>
                <a:uFillTx/>
                <a:latin typeface="Times New Roman"/>
                <a:ea typeface="微软雅黑"/>
                <a:cs typeface="+mn-ea"/>
                <a:sym typeface="Times New Roman"/>
              </a:rPr>
              <a:t>买前要三思</a:t>
            </a:r>
          </a:p>
        </p:txBody>
      </p:sp>
      <p:cxnSp>
        <p:nvCxnSpPr>
          <p:cNvPr id="3" name="直接连接符 2"/>
          <p:cNvCxnSpPr/>
          <p:nvPr>
            <p:custDataLst>
              <p:tags r:id="rId5"/>
            </p:custDataLst>
          </p:nvPr>
        </p:nvCxnSpPr>
        <p:spPr>
          <a:xfrm>
            <a:off x="624962" y="1794262"/>
            <a:ext cx="7044799" cy="0"/>
          </a:xfrm>
          <a:prstGeom prst="line">
            <a:avLst/>
          </a:prstGeom>
          <a:noFill/>
          <a:ln w="25400" cap="flat">
            <a:solidFill>
              <a:schemeClr val="bg1">
                <a:lumMod val="85000"/>
              </a:schemeClr>
            </a:solidFill>
            <a:prstDash val="solid"/>
            <a:miter lim="400000"/>
          </a:ln>
          <a:effectLst/>
        </p:spPr>
        <p:style>
          <a:lnRef idx="0">
            <a:scrgbClr r="0" g="0" b="0"/>
          </a:lnRef>
          <a:fillRef idx="0">
            <a:scrgbClr r="0" g="0" b="0"/>
          </a:fillRef>
          <a:effectRef idx="0">
            <a:scrgbClr r="0" g="0" b="0"/>
          </a:effectRef>
          <a:fontRef idx="none"/>
        </p:style>
      </p:cxnSp>
      <p:cxnSp>
        <p:nvCxnSpPr>
          <p:cNvPr id="19" name="直接连接符 18"/>
          <p:cNvCxnSpPr/>
          <p:nvPr>
            <p:custDataLst>
              <p:tags r:id="rId6"/>
            </p:custDataLst>
          </p:nvPr>
        </p:nvCxnSpPr>
        <p:spPr>
          <a:xfrm>
            <a:off x="624962" y="1792462"/>
            <a:ext cx="1125415"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文本框 3"/>
          <p:cNvSpPr txBox="1"/>
          <p:nvPr>
            <p:custDataLst>
              <p:tags r:id="rId7"/>
            </p:custDataLst>
          </p:nvPr>
        </p:nvSpPr>
        <p:spPr>
          <a:xfrm>
            <a:off x="535305" y="2633233"/>
            <a:ext cx="2584450" cy="521233"/>
          </a:xfrm>
          <a:prstGeom prst="rect">
            <a:avLst/>
          </a:prstGeom>
          <a:noFill/>
        </p:spPr>
        <p:txBody>
          <a:bodyPr rot="0" spcFirstLastPara="0" vert="horz" wrap="square" lIns="91440" tIns="45720" rIns="91440" bIns="45720" numCol="1" spcCol="0" rtlCol="0" anchor="t">
            <a:spAutoFit/>
          </a:bodyPr>
          <a:lstStyle/>
          <a:p>
            <a:pPr lvl="0" algn="just">
              <a:lnSpc>
                <a:spcPct val="180000"/>
              </a:lnSpc>
              <a:spcBef>
                <a:spcPct val="0"/>
              </a:spcBef>
              <a:buClrTx/>
              <a:buSzTx/>
              <a:buFontTx/>
            </a:pPr>
            <a:r>
              <a:rPr lang="en-US" altLang="zh-CN" spc="150">
                <a:solidFill>
                  <a:schemeClr val="tx2"/>
                </a:solidFill>
                <a:uFillTx/>
                <a:latin typeface="Times New Roman"/>
                <a:ea typeface="微软雅黑"/>
                <a:cs typeface="+mn-ea"/>
                <a:sym typeface="Times New Roman"/>
              </a:rPr>
              <a:t>2</a:t>
            </a:r>
            <a:r>
              <a:rPr lang="zh-CN" altLang="en-US" spc="150">
                <a:solidFill>
                  <a:schemeClr val="tx2"/>
                </a:solidFill>
                <a:uFillTx/>
                <a:latin typeface="Times New Roman"/>
                <a:ea typeface="微软雅黑"/>
                <a:cs typeface="+mn-ea"/>
                <a:sym typeface="Times New Roman"/>
              </a:rPr>
              <a:t>、</a:t>
            </a:r>
            <a:r>
              <a:rPr lang="en-US" altLang="zh-CN" spc="150">
                <a:solidFill>
                  <a:schemeClr val="tx2"/>
                </a:solidFill>
                <a:uFillTx/>
                <a:latin typeface="Times New Roman"/>
                <a:ea typeface="微软雅黑"/>
                <a:cs typeface="+mn-ea"/>
                <a:sym typeface="Times New Roman"/>
              </a:rPr>
              <a:t>消费需谨慎</a:t>
            </a:r>
          </a:p>
        </p:txBody>
      </p:sp>
      <p:cxnSp>
        <p:nvCxnSpPr>
          <p:cNvPr id="5" name="直接连接符 4"/>
          <p:cNvCxnSpPr/>
          <p:nvPr>
            <p:custDataLst>
              <p:tags r:id="rId8"/>
            </p:custDataLst>
          </p:nvPr>
        </p:nvCxnSpPr>
        <p:spPr>
          <a:xfrm>
            <a:off x="624962" y="3310139"/>
            <a:ext cx="7073631" cy="0"/>
          </a:xfrm>
          <a:prstGeom prst="line">
            <a:avLst/>
          </a:prstGeom>
          <a:noFill/>
          <a:ln w="25400" cap="flat">
            <a:solidFill>
              <a:schemeClr val="bg1">
                <a:lumMod val="85000"/>
              </a:schemeClr>
            </a:solidFill>
            <a:prstDash val="solid"/>
            <a:miter lim="400000"/>
          </a:ln>
          <a:effectLst/>
        </p:spPr>
        <p:style>
          <a:lnRef idx="0">
            <a:scrgbClr r="0" g="0" b="0"/>
          </a:lnRef>
          <a:fillRef idx="0">
            <a:scrgbClr r="0" g="0" b="0"/>
          </a:fillRef>
          <a:effectRef idx="0">
            <a:scrgbClr r="0" g="0" b="0"/>
          </a:effectRef>
          <a:fontRef idx="none"/>
        </p:style>
      </p:cxnSp>
      <p:cxnSp>
        <p:nvCxnSpPr>
          <p:cNvPr id="9" name="直接连接符 8"/>
          <p:cNvCxnSpPr/>
          <p:nvPr>
            <p:custDataLst>
              <p:tags r:id="rId9"/>
            </p:custDataLst>
          </p:nvPr>
        </p:nvCxnSpPr>
        <p:spPr>
          <a:xfrm flipV="1">
            <a:off x="624962" y="3308160"/>
            <a:ext cx="1125523" cy="61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3" name="文本框 22"/>
          <p:cNvSpPr txBox="1"/>
          <p:nvPr>
            <p:custDataLst>
              <p:tags r:id="rId10"/>
            </p:custDataLst>
          </p:nvPr>
        </p:nvSpPr>
        <p:spPr>
          <a:xfrm>
            <a:off x="526416" y="3337448"/>
            <a:ext cx="7349893" cy="1328420"/>
          </a:xfrm>
          <a:prstGeom prst="rect">
            <a:avLst/>
          </a:prstGeom>
          <a:noFill/>
        </p:spPr>
        <p:txBody>
          <a:bodyPr wrap="square" lIns="90000" tIns="46800" rIns="90000" bIns="46800" rtlCol="0" anchor="t" anchorCtr="0">
            <a:noAutofit/>
          </a:bodyPr>
          <a:lstStyle/>
          <a:p>
            <a:pPr lvl="0" algn="just">
              <a:lnSpc>
                <a:spcPct val="167000"/>
              </a:lnSpc>
              <a:spcBef>
                <a:spcPct val="0"/>
              </a:spcBef>
              <a:spcAft>
                <a:spcPct val="0"/>
              </a:spcAft>
              <a:buClrTx/>
              <a:buSzTx/>
              <a:buFontTx/>
            </a:pPr>
            <a:r>
              <a:rPr lang="zh-CN" altLang="en-US" sz="1400">
                <a:solidFill>
                  <a:schemeClr val="tx1">
                    <a:lumMod val="75000"/>
                    <a:lumOff val="25000"/>
                  </a:schemeClr>
                </a:solidFill>
                <a:uFillTx/>
                <a:latin typeface="Times New Roman"/>
                <a:ea typeface="微软雅黑"/>
                <a:cs typeface="+mn-ea"/>
                <a:sym typeface="Times New Roman"/>
              </a:rPr>
              <a:t>各种商家广告渲染的氛围，有时对我们形成一种强烈的心理暗示，即买了就是赚了。</a:t>
            </a:r>
          </a:p>
          <a:p>
            <a:pPr lvl="0" algn="just">
              <a:lnSpc>
                <a:spcPct val="167000"/>
              </a:lnSpc>
              <a:spcBef>
                <a:spcPct val="0"/>
              </a:spcBef>
              <a:spcAft>
                <a:spcPct val="0"/>
              </a:spcAft>
              <a:buClrTx/>
              <a:buSzTx/>
              <a:buFontTx/>
            </a:pPr>
            <a:r>
              <a:rPr lang="zh-CN" altLang="en-US" sz="1400">
                <a:solidFill>
                  <a:schemeClr val="tx1">
                    <a:lumMod val="75000"/>
                    <a:lumOff val="25000"/>
                  </a:schemeClr>
                </a:solidFill>
                <a:uFillTx/>
                <a:latin typeface="Times New Roman"/>
                <a:ea typeface="微软雅黑"/>
                <a:cs typeface="+mn-ea"/>
                <a:sym typeface="Times New Roman"/>
              </a:rPr>
              <a:t>然而再便宜的物品也需要花钱买，购买欲望一定要控制在自己的能力范围内。</a:t>
            </a:r>
          </a:p>
          <a:p>
            <a:pPr lvl="0" algn="just">
              <a:lnSpc>
                <a:spcPct val="167000"/>
              </a:lnSpc>
              <a:spcBef>
                <a:spcPct val="0"/>
              </a:spcBef>
              <a:spcAft>
                <a:spcPct val="0"/>
              </a:spcAft>
              <a:buClrTx/>
              <a:buSzTx/>
              <a:buFontTx/>
            </a:pPr>
            <a:r>
              <a:rPr lang="zh-CN" altLang="en-US" sz="1400">
                <a:solidFill>
                  <a:schemeClr val="tx1">
                    <a:lumMod val="75000"/>
                    <a:lumOff val="25000"/>
                  </a:schemeClr>
                </a:solidFill>
                <a:uFillTx/>
                <a:latin typeface="Times New Roman"/>
                <a:ea typeface="微软雅黑"/>
                <a:cs typeface="+mn-ea"/>
                <a:sym typeface="Times New Roman"/>
              </a:rPr>
              <a:t>比如，虽然新出的电子产品功能齐全，但是如果它对你的专业学习无太大益处，价格过于昂贵，我们可以不买</a:t>
            </a:r>
            <a:r>
              <a:rPr lang="zh-CN" altLang="en-US" sz="1400">
                <a:solidFill>
                  <a:schemeClr val="tx1">
                    <a:lumMod val="75000"/>
                    <a:lumOff val="25000"/>
                  </a:schemeClr>
                </a:solidFill>
                <a:latin typeface="Times New Roman"/>
                <a:ea typeface="微软雅黑"/>
                <a:cs typeface="+mn-ea"/>
                <a:sym typeface="Times New Roman"/>
              </a:rPr>
              <a:t>或</a:t>
            </a:r>
            <a:r>
              <a:rPr lang="zh-CN" altLang="en-US" sz="1400">
                <a:solidFill>
                  <a:schemeClr val="tx1">
                    <a:lumMod val="75000"/>
                    <a:lumOff val="25000"/>
                  </a:schemeClr>
                </a:solidFill>
                <a:uFillTx/>
                <a:latin typeface="Times New Roman"/>
                <a:ea typeface="微软雅黑"/>
                <a:cs typeface="+mn-ea"/>
                <a:sym typeface="Times New Roman"/>
              </a:rPr>
              <a:t>暂缓购买。</a:t>
            </a:r>
          </a:p>
        </p:txBody>
      </p:sp>
      <p:sp>
        <p:nvSpPr>
          <p:cNvPr id="24" name="文本框 23"/>
          <p:cNvSpPr txBox="1"/>
          <p:nvPr>
            <p:custDataLst>
              <p:tags r:id="rId11"/>
            </p:custDataLst>
          </p:nvPr>
        </p:nvSpPr>
        <p:spPr>
          <a:xfrm>
            <a:off x="505460" y="4837898"/>
            <a:ext cx="2618740" cy="521233"/>
          </a:xfrm>
          <a:prstGeom prst="rect">
            <a:avLst/>
          </a:prstGeom>
          <a:noFill/>
        </p:spPr>
        <p:txBody>
          <a:bodyPr rot="0" spcFirstLastPara="0" vert="horz" wrap="square" lIns="91440" tIns="45720" rIns="91440" bIns="45720" numCol="1" spcCol="0" rtlCol="0" anchor="t">
            <a:spAutoFit/>
          </a:bodyPr>
          <a:lstStyle/>
          <a:p>
            <a:pPr lvl="0" algn="just">
              <a:lnSpc>
                <a:spcPct val="180000"/>
              </a:lnSpc>
              <a:spcBef>
                <a:spcPct val="0"/>
              </a:spcBef>
              <a:buClrTx/>
              <a:buSzTx/>
              <a:buFontTx/>
            </a:pPr>
            <a:r>
              <a:rPr lang="en-US" altLang="zh-CN" spc="150">
                <a:solidFill>
                  <a:schemeClr val="tx2"/>
                </a:solidFill>
                <a:uFillTx/>
                <a:latin typeface="Times New Roman"/>
                <a:ea typeface="微软雅黑"/>
                <a:cs typeface="+mn-ea"/>
                <a:sym typeface="Times New Roman"/>
              </a:rPr>
              <a:t>3</a:t>
            </a:r>
            <a:r>
              <a:rPr lang="zh-CN" altLang="en-US" spc="150">
                <a:solidFill>
                  <a:schemeClr val="tx2"/>
                </a:solidFill>
                <a:uFillTx/>
                <a:latin typeface="Times New Roman"/>
                <a:ea typeface="微软雅黑"/>
                <a:cs typeface="+mn-ea"/>
                <a:sym typeface="Times New Roman"/>
              </a:rPr>
              <a:t>、</a:t>
            </a:r>
            <a:r>
              <a:rPr lang="en-US" altLang="zh-CN" spc="150">
                <a:solidFill>
                  <a:schemeClr val="tx2"/>
                </a:solidFill>
                <a:uFillTx/>
                <a:latin typeface="Times New Roman"/>
                <a:ea typeface="微软雅黑"/>
                <a:cs typeface="+mn-ea"/>
                <a:sym typeface="Times New Roman"/>
              </a:rPr>
              <a:t>囤货需适量</a:t>
            </a:r>
          </a:p>
        </p:txBody>
      </p:sp>
      <p:cxnSp>
        <p:nvCxnSpPr>
          <p:cNvPr id="25" name="直接连接符 24"/>
          <p:cNvCxnSpPr/>
          <p:nvPr>
            <p:custDataLst>
              <p:tags r:id="rId12"/>
            </p:custDataLst>
          </p:nvPr>
        </p:nvCxnSpPr>
        <p:spPr>
          <a:xfrm flipV="1">
            <a:off x="624962" y="5521696"/>
            <a:ext cx="7081311" cy="7342"/>
          </a:xfrm>
          <a:prstGeom prst="line">
            <a:avLst/>
          </a:prstGeom>
          <a:noFill/>
          <a:ln w="25400" cap="flat">
            <a:solidFill>
              <a:schemeClr val="bg1">
                <a:lumMod val="85000"/>
              </a:schemeClr>
            </a:solidFill>
            <a:prstDash val="solid"/>
            <a:miter lim="400000"/>
          </a:ln>
          <a:effectLst/>
        </p:spPr>
        <p:style>
          <a:lnRef idx="0">
            <a:scrgbClr r="0" g="0" b="0"/>
          </a:lnRef>
          <a:fillRef idx="0">
            <a:scrgbClr r="0" g="0" b="0"/>
          </a:fillRef>
          <a:effectRef idx="0">
            <a:scrgbClr r="0" g="0" b="0"/>
          </a:effectRef>
          <a:fontRef idx="none"/>
        </p:style>
      </p:cxnSp>
      <p:cxnSp>
        <p:nvCxnSpPr>
          <p:cNvPr id="11" name="直接连接符 10"/>
          <p:cNvCxnSpPr/>
          <p:nvPr>
            <p:custDataLst>
              <p:tags r:id="rId13"/>
            </p:custDataLst>
          </p:nvPr>
        </p:nvCxnSpPr>
        <p:spPr>
          <a:xfrm>
            <a:off x="624962" y="5521696"/>
            <a:ext cx="1123155"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CA00305-2827-1245-9F04-F47C94281F5A}"/>
              </a:ext>
            </a:extLst>
          </p:cNvPr>
          <p:cNvSpPr txBox="1"/>
          <p:nvPr/>
        </p:nvSpPr>
        <p:spPr>
          <a:xfrm>
            <a:off x="821297" y="332617"/>
            <a:ext cx="4134465" cy="523220"/>
          </a:xfrm>
          <a:prstGeom prst="rect">
            <a:avLst/>
          </a:prstGeom>
          <a:noFill/>
        </p:spPr>
        <p:txBody>
          <a:bodyPr wrap="none" rtlCol="0">
            <a:spAutoFit/>
          </a:bodyPr>
          <a:lstStyle/>
          <a:p>
            <a:r>
              <a:rPr kumimoji="1" lang="zh-CN" altLang="en-US" sz="2800" b="1">
                <a:solidFill>
                  <a:srgbClr val="C00000"/>
                </a:solidFill>
                <a:latin typeface="Times New Roman"/>
                <a:ea typeface="微软雅黑"/>
                <a:sym typeface="Times New Roman"/>
              </a:rPr>
              <a:t>大学生如何做到理性消费</a:t>
            </a:r>
          </a:p>
        </p:txBody>
      </p:sp>
    </p:spTree>
    <p:custDataLst>
      <p:tags r:id="rId1"/>
    </p:custDataLst>
  </p:cSld>
  <p:clrMapOvr>
    <a:masterClrMapping/>
  </p:clrMapOvr>
  <p:transition spd="slow" advTm="3000">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B9985D-FFD6-7B4E-AFC9-B4734FD67C1B}"/>
              </a:ext>
            </a:extLst>
          </p:cNvPr>
          <p:cNvSpPr/>
          <p:nvPr/>
        </p:nvSpPr>
        <p:spPr>
          <a:xfrm flipH="1">
            <a:off x="3991171" y="2950835"/>
            <a:ext cx="8200828" cy="3907166"/>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2"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9528CFF-F341-5F47-BDF4-F6CFA36BDF14}"/>
              </a:ext>
            </a:extLst>
          </p:cNvPr>
          <p:cNvSpPr/>
          <p:nvPr/>
        </p:nvSpPr>
        <p:spPr>
          <a:xfrm rot="10800000" flipH="1">
            <a:off x="0" y="0"/>
            <a:ext cx="3991171" cy="1901536"/>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3" name="圆角矩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FE5E2C4-7CDF-D24D-863A-A4A98D5588E3}"/>
              </a:ext>
            </a:extLst>
          </p:cNvPr>
          <p:cNvSpPr/>
          <p:nvPr/>
        </p:nvSpPr>
        <p:spPr>
          <a:xfrm>
            <a:off x="4970456" y="2187030"/>
            <a:ext cx="2691244" cy="63214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2C9518D-561C-0640-B5BE-BE6C15722AE8}"/>
              </a:ext>
            </a:extLst>
          </p:cNvPr>
          <p:cNvSpPr txBox="1"/>
          <p:nvPr/>
        </p:nvSpPr>
        <p:spPr>
          <a:xfrm>
            <a:off x="5178787" y="2295009"/>
            <a:ext cx="2274582" cy="400110"/>
          </a:xfrm>
          <a:prstGeom prst="rect">
            <a:avLst/>
          </a:prstGeom>
          <a:noFill/>
        </p:spPr>
        <p:txBody>
          <a:bodyPr wrap="square" rtlCol="0">
            <a:spAutoFit/>
          </a:bodyPr>
          <a:lstStyle/>
          <a:p>
            <a:pPr algn="dist"/>
            <a:r>
              <a:rPr kumimoji="1" lang="zh-CN" altLang="en-US" sz="2000">
                <a:solidFill>
                  <a:schemeClr val="tx1">
                    <a:lumMod val="75000"/>
                    <a:lumOff val="25000"/>
                  </a:schemeClr>
                </a:solidFill>
                <a:latin typeface="Times New Roman"/>
                <a:ea typeface="微软雅黑"/>
                <a:sym typeface="Times New Roman"/>
              </a:rPr>
              <a:t>第五部分</a:t>
            </a:r>
          </a:p>
        </p:txBody>
      </p:sp>
      <p:sp>
        <p:nvSpPr>
          <p:cNvPr id="2" name="文本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519FF8A-3A20-5A46-BC59-1F96D00C7EF2}"/>
              </a:ext>
            </a:extLst>
          </p:cNvPr>
          <p:cNvSpPr txBox="1"/>
          <p:nvPr/>
        </p:nvSpPr>
        <p:spPr>
          <a:xfrm>
            <a:off x="3310622" y="2950779"/>
            <a:ext cx="5570756" cy="1938992"/>
          </a:xfrm>
          <a:prstGeom prst="rect">
            <a:avLst/>
          </a:prstGeom>
          <a:noFill/>
        </p:spPr>
        <p:txBody>
          <a:bodyPr wrap="none" rtlCol="0">
            <a:spAutoFit/>
          </a:bodyPr>
          <a:lstStyle/>
          <a:p>
            <a:pPr algn="ctr"/>
            <a:r>
              <a:rPr kumimoji="1" lang="zh-CN" altLang="en-US" sz="6000" dirty="0">
                <a:solidFill>
                  <a:srgbClr val="C00000"/>
                </a:solidFill>
                <a:latin typeface="Times New Roman"/>
                <a:ea typeface="微软雅黑"/>
                <a:sym typeface="Times New Roman"/>
              </a:rPr>
              <a:t>树立正确消费观</a:t>
            </a:r>
            <a:endParaRPr kumimoji="1" lang="en-US" altLang="zh-CN" sz="6000" dirty="0">
              <a:solidFill>
                <a:srgbClr val="C00000"/>
              </a:solidFill>
              <a:latin typeface="Times New Roman"/>
              <a:ea typeface="微软雅黑"/>
              <a:sym typeface="Times New Roman"/>
            </a:endParaRPr>
          </a:p>
          <a:p>
            <a:pPr algn="ctr"/>
            <a:r>
              <a:rPr kumimoji="1" lang="zh-CN" altLang="en-US" sz="6000" dirty="0">
                <a:solidFill>
                  <a:srgbClr val="C00000"/>
                </a:solidFill>
                <a:latin typeface="Times New Roman"/>
                <a:ea typeface="微软雅黑"/>
                <a:sym typeface="Times New Roman"/>
              </a:rPr>
              <a:t>让青春不负债</a:t>
            </a:r>
          </a:p>
        </p:txBody>
      </p:sp>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F7A83B6-63C5-3E45-9A2F-86D852F270A6}"/>
              </a:ext>
            </a:extLst>
          </p:cNvPr>
          <p:cNvSpPr txBox="1"/>
          <p:nvPr/>
        </p:nvSpPr>
        <p:spPr>
          <a:xfrm>
            <a:off x="4159964" y="5021375"/>
            <a:ext cx="4312228" cy="307777"/>
          </a:xfrm>
          <a:prstGeom prst="rect">
            <a:avLst/>
          </a:prstGeom>
          <a:noFill/>
        </p:spPr>
        <p:txBody>
          <a:bodyPr wrap="square" rtlCol="0">
            <a:spAutoFit/>
          </a:bodyPr>
          <a:lstStyle/>
          <a:p>
            <a:pPr algn="dist"/>
            <a:r>
              <a:rPr kumimoji="1" lang="zh-CN" altLang="en-US" sz="1400">
                <a:latin typeface="Times New Roman"/>
                <a:ea typeface="微软雅黑"/>
                <a:sym typeface="Times New Roman"/>
              </a:rPr>
              <a:t>理</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性</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消</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费   从</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我</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做</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起</a:t>
            </a:r>
          </a:p>
        </p:txBody>
      </p:sp>
    </p:spTree>
    <p:extLst>
      <p:ext uri="{BB962C8B-B14F-4D97-AF65-F5344CB8AC3E}">
        <p14:creationId xmlns:p14="http://schemas.microsoft.com/office/powerpoint/2010/main" val="381834760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par>
                                <p:cTn id="8" presetID="9" presetClass="entr" presetSubtype="0" fill="hold" grpId="1"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dissolve">
                                      <p:cBhvr>
                                        <p:cTn id="10" dur="500"/>
                                        <p:tgtEl>
                                          <p:spTgt spid="24"/>
                                        </p:tgtEl>
                                      </p:cBhvr>
                                    </p:animEffect>
                                  </p:childTnLst>
                                </p:cTn>
                              </p:par>
                              <p:par>
                                <p:cTn id="11" presetID="9" presetClass="entr" presetSubtype="0" fill="hold" grpId="2"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ssolve">
                                      <p:cBhvr>
                                        <p:cTn id="13" dur="500"/>
                                        <p:tgtEl>
                                          <p:spTgt spid="2"/>
                                        </p:tgtEl>
                                      </p:cBhvr>
                                    </p:animEffect>
                                  </p:childTnLst>
                                </p:cTn>
                              </p:par>
                              <p:par>
                                <p:cTn id="14" presetID="9" presetClass="entr" presetSubtype="0" fill="hold" grpId="3"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dissolve">
                                      <p:cBhvr>
                                        <p:cTn id="1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2" grpId="2"/>
      <p:bldP spid="25" grpId="3"/>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文本框 6"/>
          <p:cNvSpPr txBox="1">
            <a:spLocks noGrp="1"/>
          </p:cNvSpPr>
          <p:nvPr>
            <p:custDataLst>
              <p:tags r:id="rId2"/>
            </p:custDataLst>
          </p:nvPr>
        </p:nvSpPr>
        <p:spPr>
          <a:xfrm>
            <a:off x="699360" y="4031129"/>
            <a:ext cx="7371080" cy="521233"/>
          </a:xfrm>
          <a:prstGeom prst="rect">
            <a:avLst/>
          </a:prstGeom>
          <a:noFill/>
        </p:spPr>
        <p:txBody>
          <a:bodyPr rot="0" spcFirstLastPara="0" vert="horz" wrap="square" lIns="91440" tIns="45720" rIns="91440" bIns="45720" numCol="1" spcCol="0" rtlCol="0" anchor="t" anchorCtr="0">
            <a:spAutoFit/>
          </a:bodyPr>
          <a:lstStyle/>
          <a:p>
            <a:pPr lvl="0" algn="just">
              <a:lnSpc>
                <a:spcPct val="180000"/>
              </a:lnSpc>
              <a:spcBef>
                <a:spcPct val="0"/>
              </a:spcBef>
              <a:buClrTx/>
              <a:buSzTx/>
              <a:buFontTx/>
            </a:pPr>
            <a:r>
              <a:rPr lang="en-US" altLang="zh-CN" b="1" spc="150">
                <a:solidFill>
                  <a:schemeClr val="tx2"/>
                </a:solidFill>
                <a:uFillTx/>
                <a:latin typeface="Times New Roman"/>
                <a:ea typeface="微软雅黑"/>
                <a:cs typeface="+mn-ea"/>
                <a:sym typeface="Times New Roman"/>
              </a:rPr>
              <a:t>强化自我保护意识，提高辨别能力</a:t>
            </a:r>
          </a:p>
        </p:txBody>
      </p:sp>
      <p:sp>
        <p:nvSpPr>
          <p:cNvPr id="227" name="文本框17"/>
          <p:cNvSpPr txBox="1">
            <a:spLocks noGrp="1"/>
          </p:cNvSpPr>
          <p:nvPr>
            <p:custDataLst>
              <p:tags r:id="rId3"/>
            </p:custDataLst>
          </p:nvPr>
        </p:nvSpPr>
        <p:spPr>
          <a:xfrm>
            <a:off x="699359" y="4639459"/>
            <a:ext cx="9338259" cy="1776730"/>
          </a:xfrm>
          <a:prstGeom prst="rect">
            <a:avLst/>
          </a:prstGeom>
          <a:noFill/>
        </p:spPr>
        <p:txBody>
          <a:bodyPr vert="horz" wrap="square" lIns="90000" tIns="46800" rIns="90000" bIns="46800" rtlCol="0" anchor="t" anchorCtr="0">
            <a:noAutofit/>
          </a:bodyPr>
          <a:lstStyle/>
          <a:p>
            <a:pPr lvl="0" algn="just">
              <a:lnSpc>
                <a:spcPct val="167000"/>
              </a:lnSpc>
              <a:spcBef>
                <a:spcPct val="0"/>
              </a:spcBef>
              <a:spcAft>
                <a:spcPct val="0"/>
              </a:spcAft>
              <a:buClrTx/>
              <a:buSzTx/>
            </a:pPr>
            <a:r>
              <a:rPr lang="zh-CN" altLang="en-US" sz="1400">
                <a:solidFill>
                  <a:schemeClr val="tx2"/>
                </a:solidFill>
                <a:uFillTx/>
                <a:latin typeface="Times New Roman"/>
                <a:ea typeface="微软雅黑"/>
                <a:cs typeface="+mn-ea"/>
                <a:sym typeface="Times New Roman"/>
              </a:rPr>
              <a:t>我们要合理安排生活支出，做到量入为出、适度消费，拒绝过度消费、超前消费。</a:t>
            </a:r>
          </a:p>
          <a:p>
            <a:pPr lvl="0" algn="just">
              <a:lnSpc>
                <a:spcPct val="167000"/>
              </a:lnSpc>
              <a:spcBef>
                <a:spcPct val="0"/>
              </a:spcBef>
              <a:spcAft>
                <a:spcPct val="0"/>
              </a:spcAft>
              <a:buClrTx/>
              <a:buSzTx/>
            </a:pPr>
            <a:r>
              <a:rPr lang="zh-CN" altLang="en-US" sz="1400">
                <a:solidFill>
                  <a:schemeClr val="tx2"/>
                </a:solidFill>
                <a:uFillTx/>
                <a:latin typeface="Times New Roman"/>
                <a:ea typeface="微软雅黑"/>
                <a:cs typeface="+mn-ea"/>
                <a:sym typeface="Times New Roman"/>
              </a:rPr>
              <a:t>我们要勤俭节约，文明修身，不随意找他人借钱，降低自己的物质欲望，要把主要精力放在学习上，努力践行社会主义核心价值观，不断强化责任意识，真正做到艰苦朴素，求真务实。 </a:t>
            </a:r>
          </a:p>
        </p:txBody>
      </p:sp>
      <p:sp>
        <p:nvSpPr>
          <p:cNvPr id="228" name="文本框16"/>
          <p:cNvSpPr txBox="1">
            <a:spLocks noGrp="1"/>
          </p:cNvSpPr>
          <p:nvPr>
            <p:custDataLst>
              <p:tags r:id="rId4"/>
            </p:custDataLst>
          </p:nvPr>
        </p:nvSpPr>
        <p:spPr>
          <a:xfrm>
            <a:off x="699360" y="1932342"/>
            <a:ext cx="5499734" cy="1473200"/>
          </a:xfrm>
          <a:prstGeom prst="rect">
            <a:avLst/>
          </a:prstGeom>
          <a:noFill/>
        </p:spPr>
        <p:txBody>
          <a:bodyPr vert="horz" wrap="square" lIns="90000" tIns="46800" rIns="90000" bIns="46800" rtlCol="0" anchor="t" anchorCtr="0">
            <a:noAutofit/>
          </a:bodyPr>
          <a:lstStyle/>
          <a:p>
            <a:pPr lvl="0" algn="just">
              <a:lnSpc>
                <a:spcPct val="167000"/>
              </a:lnSpc>
              <a:spcBef>
                <a:spcPct val="0"/>
              </a:spcBef>
              <a:spcAft>
                <a:spcPct val="0"/>
              </a:spcAft>
              <a:buClrTx/>
              <a:buSzTx/>
            </a:pPr>
            <a:r>
              <a:rPr lang="zh-CN" altLang="en-US" sz="1400">
                <a:solidFill>
                  <a:schemeClr val="tx2"/>
                </a:solidFill>
                <a:uFillTx/>
                <a:latin typeface="Times New Roman"/>
                <a:ea typeface="微软雅黑"/>
                <a:cs typeface="+mn-ea"/>
                <a:sym typeface="Times New Roman"/>
              </a:rPr>
              <a:t>我们要积极主动了解相关金融贷款的基本知识和法律法规，面对层出不穷的非法网络借贷平台，以及打着各种名号吸引眼球的贷款信息，我们一定要警惕，要辨别真伪，强化自我保护意识，提高自我保护能力。</a:t>
            </a:r>
          </a:p>
        </p:txBody>
      </p:sp>
      <p:sp>
        <p:nvSpPr>
          <p:cNvPr id="229" name="文本框8"/>
          <p:cNvSpPr txBox="1">
            <a:spLocks noGrp="1"/>
          </p:cNvSpPr>
          <p:nvPr>
            <p:custDataLst>
              <p:tags r:id="rId5"/>
            </p:custDataLst>
          </p:nvPr>
        </p:nvSpPr>
        <p:spPr>
          <a:xfrm>
            <a:off x="699368" y="1323308"/>
            <a:ext cx="7190732" cy="521233"/>
          </a:xfrm>
          <a:prstGeom prst="rect">
            <a:avLst/>
          </a:prstGeom>
          <a:noFill/>
        </p:spPr>
        <p:txBody>
          <a:bodyPr rot="0" spcFirstLastPara="0" vert="horz" wrap="square" lIns="91440" tIns="45720" rIns="91440" bIns="45720" numCol="1" spcCol="0" rtlCol="0" anchor="t" anchorCtr="0">
            <a:spAutoFit/>
          </a:bodyPr>
          <a:lstStyle/>
          <a:p>
            <a:pPr lvl="0" algn="just">
              <a:lnSpc>
                <a:spcPct val="180000"/>
              </a:lnSpc>
              <a:spcBef>
                <a:spcPct val="0"/>
              </a:spcBef>
              <a:buClrTx/>
              <a:buSzTx/>
              <a:buFontTx/>
            </a:pPr>
            <a:r>
              <a:rPr lang="en-US" altLang="zh-CN" b="1" spc="150">
                <a:solidFill>
                  <a:schemeClr val="tx2"/>
                </a:solidFill>
                <a:uFillTx/>
                <a:latin typeface="Times New Roman"/>
                <a:ea typeface="微软雅黑"/>
                <a:cs typeface="+mn-ea"/>
                <a:sym typeface="Times New Roman"/>
              </a:rPr>
              <a:t>强化责任意识，树立理性消费观念</a:t>
            </a: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C641F6C-BF71-C04F-BB81-01EEA8D416A6}"/>
              </a:ext>
            </a:extLst>
          </p:cNvPr>
          <p:cNvSpPr txBox="1"/>
          <p:nvPr/>
        </p:nvSpPr>
        <p:spPr>
          <a:xfrm>
            <a:off x="821297" y="332617"/>
            <a:ext cx="4984057" cy="523220"/>
          </a:xfrm>
          <a:prstGeom prst="rect">
            <a:avLst/>
          </a:prstGeom>
          <a:noFill/>
        </p:spPr>
        <p:txBody>
          <a:bodyPr wrap="none" rtlCol="0">
            <a:spAutoFit/>
          </a:bodyPr>
          <a:lstStyle/>
          <a:p>
            <a:r>
              <a:rPr kumimoji="1" lang="zh-CN" altLang="en-US" sz="2800" b="1">
                <a:solidFill>
                  <a:srgbClr val="C00000"/>
                </a:solidFill>
                <a:latin typeface="Times New Roman"/>
                <a:ea typeface="微软雅黑"/>
                <a:sym typeface="Times New Roman"/>
              </a:rPr>
              <a:t>树立正确消费观 让青春不负债</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7F634CE-F4EE-3B4F-9449-EAA32B7BCCDE}"/>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048500" y="594227"/>
            <a:ext cx="4225636" cy="4225636"/>
          </a:xfrm>
          <a:prstGeom prst="rect">
            <a:avLst/>
          </a:prstGeom>
        </p:spPr>
      </p:pic>
    </p:spTree>
    <p:custDataLst>
      <p:tags r:id="rId1"/>
    </p:custDataLst>
  </p:cSld>
  <p:clrMapOvr>
    <a:masterClrMapping/>
  </p:clrMapOvr>
  <p:transition spd="slow" advTm="3000">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4"/>
          <p:cNvSpPr txBox="1"/>
          <p:nvPr>
            <p:custDataLst>
              <p:tags r:id="rId2"/>
            </p:custDataLst>
          </p:nvPr>
        </p:nvSpPr>
        <p:spPr>
          <a:xfrm>
            <a:off x="648270" y="2037715"/>
            <a:ext cx="10847742" cy="1391285"/>
          </a:xfrm>
          <a:prstGeom prst="rect">
            <a:avLst/>
          </a:prstGeom>
          <a:noFill/>
        </p:spPr>
        <p:txBody>
          <a:bodyPr vert="horz" wrap="square" lIns="90000" tIns="46800" rIns="90000" bIns="46800" rtlCol="0" anchor="t" anchorCtr="0">
            <a:noAutofit/>
          </a:bodyPr>
          <a:lstStyle/>
          <a:p>
            <a:pPr lvl="0" algn="just">
              <a:lnSpc>
                <a:spcPct val="167000"/>
              </a:lnSpc>
              <a:spcBef>
                <a:spcPct val="0"/>
              </a:spcBef>
              <a:spcAft>
                <a:spcPct val="0"/>
              </a:spcAft>
              <a:buClrTx/>
              <a:buSzTx/>
            </a:pPr>
            <a:r>
              <a:rPr lang="zh-CN" altLang="en-US" sz="1200">
                <a:solidFill>
                  <a:schemeClr val="tx2"/>
                </a:solidFill>
                <a:uFillTx/>
                <a:latin typeface="Times New Roman"/>
                <a:ea typeface="微软雅黑"/>
                <a:cs typeface="+mn-ea"/>
                <a:sym typeface="Times New Roman"/>
              </a:rPr>
              <a:t>一些不法分子利用大学生社会经验少，骗取或盗用大学生的身份证和学生证等个人信息进行违规借贷，非法获利，对大学生的利益和信用造成严重的损害。</a:t>
            </a:r>
          </a:p>
          <a:p>
            <a:pPr lvl="0" algn="just">
              <a:lnSpc>
                <a:spcPct val="167000"/>
              </a:lnSpc>
              <a:spcBef>
                <a:spcPct val="0"/>
              </a:spcBef>
              <a:spcAft>
                <a:spcPct val="0"/>
              </a:spcAft>
              <a:buClrTx/>
              <a:buSzTx/>
            </a:pPr>
            <a:r>
              <a:rPr lang="zh-CN" altLang="en-US" sz="1200">
                <a:solidFill>
                  <a:schemeClr val="tx2"/>
                </a:solidFill>
                <a:uFillTx/>
                <a:latin typeface="Times New Roman"/>
                <a:ea typeface="微软雅黑"/>
                <a:cs typeface="+mn-ea"/>
                <a:sym typeface="Times New Roman"/>
              </a:rPr>
              <a:t>我们要注意保护个人信息，不随意透露自己的个人信息，不委托他人办理借款，避免出现“违约”承担连带责任，我们要懂得维护自身权益。</a:t>
            </a:r>
          </a:p>
        </p:txBody>
      </p:sp>
      <p:sp>
        <p:nvSpPr>
          <p:cNvPr id="16" name="文本框 15"/>
          <p:cNvSpPr txBox="1"/>
          <p:nvPr>
            <p:custDataLst>
              <p:tags r:id="rId3"/>
            </p:custDataLst>
          </p:nvPr>
        </p:nvSpPr>
        <p:spPr>
          <a:xfrm>
            <a:off x="648291" y="1492706"/>
            <a:ext cx="6564613" cy="521233"/>
          </a:xfrm>
          <a:prstGeom prst="rect">
            <a:avLst/>
          </a:prstGeom>
          <a:noFill/>
        </p:spPr>
        <p:txBody>
          <a:bodyPr rot="0" spcFirstLastPara="0" vert="horz" wrap="square" lIns="91440" tIns="45720" rIns="91440" bIns="45720" numCol="1" spcCol="0" rtlCol="0" anchor="t" anchorCtr="0">
            <a:spAutoFit/>
          </a:bodyPr>
          <a:lstStyle/>
          <a:p>
            <a:pPr lvl="0" algn="just">
              <a:lnSpc>
                <a:spcPct val="180000"/>
              </a:lnSpc>
              <a:spcBef>
                <a:spcPct val="0"/>
              </a:spcBef>
              <a:buClrTx/>
              <a:buSzTx/>
              <a:buFontTx/>
            </a:pPr>
            <a:r>
              <a:rPr lang="en-US" altLang="zh-CN" b="1" spc="150">
                <a:solidFill>
                  <a:schemeClr val="tx2"/>
                </a:solidFill>
                <a:uFillTx/>
                <a:latin typeface="Times New Roman"/>
                <a:ea typeface="微软雅黑"/>
                <a:cs typeface="+mn-ea"/>
                <a:sym typeface="Times New Roman"/>
              </a:rPr>
              <a:t>3</a:t>
            </a:r>
            <a:r>
              <a:rPr lang="zh-CN" altLang="en-US" b="1" spc="150">
                <a:solidFill>
                  <a:schemeClr val="tx2"/>
                </a:solidFill>
                <a:uFillTx/>
                <a:latin typeface="Times New Roman"/>
                <a:ea typeface="微软雅黑"/>
                <a:cs typeface="+mn-ea"/>
                <a:sym typeface="Times New Roman"/>
              </a:rPr>
              <a:t>、</a:t>
            </a:r>
            <a:r>
              <a:rPr lang="en-US" altLang="zh-CN" b="1" spc="150">
                <a:solidFill>
                  <a:schemeClr val="tx2"/>
                </a:solidFill>
                <a:uFillTx/>
                <a:latin typeface="Times New Roman"/>
                <a:ea typeface="微软雅黑"/>
                <a:cs typeface="+mn-ea"/>
                <a:sym typeface="Times New Roman"/>
              </a:rPr>
              <a:t>强化信用意识，维护自身权益</a:t>
            </a:r>
          </a:p>
        </p:txBody>
      </p:sp>
      <p:cxnSp>
        <p:nvCxnSpPr>
          <p:cNvPr id="13" name="直接连接符 12"/>
          <p:cNvCxnSpPr/>
          <p:nvPr>
            <p:custDataLst>
              <p:tags r:id="rId4"/>
            </p:custDataLst>
          </p:nvPr>
        </p:nvCxnSpPr>
        <p:spPr>
          <a:xfrm>
            <a:off x="779733" y="3224809"/>
            <a:ext cx="8820000" cy="0"/>
          </a:xfrm>
          <a:prstGeom prst="line">
            <a:avLst/>
          </a:prstGeom>
          <a:ln w="3175" cap="rnd">
            <a:solidFill>
              <a:schemeClr val="bg1">
                <a:lumMod val="85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14" name="文本框 13"/>
          <p:cNvSpPr txBox="1"/>
          <p:nvPr>
            <p:custDataLst>
              <p:tags r:id="rId5"/>
            </p:custDataLst>
          </p:nvPr>
        </p:nvSpPr>
        <p:spPr>
          <a:xfrm>
            <a:off x="648270" y="4132686"/>
            <a:ext cx="7865745" cy="1414145"/>
          </a:xfrm>
          <a:prstGeom prst="rect">
            <a:avLst/>
          </a:prstGeom>
          <a:noFill/>
        </p:spPr>
        <p:txBody>
          <a:bodyPr vert="horz" wrap="square" lIns="90000" tIns="46800" rIns="90000" bIns="46800" rtlCol="0" anchor="t" anchorCtr="0">
            <a:noAutofit/>
          </a:bodyPr>
          <a:lstStyle/>
          <a:p>
            <a:pPr lvl="0" algn="just">
              <a:lnSpc>
                <a:spcPct val="167000"/>
              </a:lnSpc>
              <a:spcBef>
                <a:spcPct val="0"/>
              </a:spcBef>
              <a:spcAft>
                <a:spcPct val="0"/>
              </a:spcAft>
              <a:buClrTx/>
              <a:buSzTx/>
            </a:pPr>
            <a:r>
              <a:rPr lang="zh-CN" altLang="en-US" sz="1200">
                <a:solidFill>
                  <a:schemeClr val="tx2"/>
                </a:solidFill>
                <a:uFillTx/>
                <a:latin typeface="Times New Roman"/>
                <a:ea typeface="微软雅黑"/>
                <a:cs typeface="+mn-ea"/>
                <a:sym typeface="Times New Roman"/>
              </a:rPr>
              <a:t>须谨慎对待“创业”、“就业”、“招聘”、“介绍工作”等外部宣传，警惕网络传销和非法集资等违法活动。</a:t>
            </a:r>
          </a:p>
          <a:p>
            <a:pPr lvl="0" algn="just">
              <a:lnSpc>
                <a:spcPct val="167000"/>
              </a:lnSpc>
              <a:spcBef>
                <a:spcPct val="0"/>
              </a:spcBef>
              <a:spcAft>
                <a:spcPct val="0"/>
              </a:spcAft>
              <a:buClrTx/>
              <a:buSzTx/>
            </a:pPr>
            <a:r>
              <a:rPr lang="zh-CN" altLang="en-US" sz="1200">
                <a:solidFill>
                  <a:schemeClr val="tx2"/>
                </a:solidFill>
                <a:uFillTx/>
                <a:latin typeface="Times New Roman"/>
                <a:ea typeface="微软雅黑"/>
                <a:cs typeface="+mn-ea"/>
                <a:sym typeface="Times New Roman"/>
              </a:rPr>
              <a:t>始终牢记“天上不会掉馅饼”，牢记“幸福是奋斗出来的”，贪图利益将贻害无穷；</a:t>
            </a:r>
          </a:p>
          <a:p>
            <a:pPr lvl="0" algn="just">
              <a:lnSpc>
                <a:spcPct val="167000"/>
              </a:lnSpc>
              <a:spcBef>
                <a:spcPct val="0"/>
              </a:spcBef>
              <a:spcAft>
                <a:spcPct val="0"/>
              </a:spcAft>
              <a:buClrTx/>
              <a:buSzTx/>
            </a:pPr>
            <a:r>
              <a:rPr lang="zh-CN" altLang="en-US" sz="1200">
                <a:solidFill>
                  <a:schemeClr val="tx2"/>
                </a:solidFill>
                <a:uFillTx/>
                <a:latin typeface="Times New Roman"/>
                <a:ea typeface="微软雅黑"/>
                <a:cs typeface="+mn-ea"/>
                <a:sym typeface="Times New Roman"/>
              </a:rPr>
              <a:t>我们要不断提高防骗意识，脚踏实地、勤奋学习、努力奋斗，才能创造美好生活。</a:t>
            </a:r>
          </a:p>
        </p:txBody>
      </p:sp>
      <p:sp>
        <p:nvSpPr>
          <p:cNvPr id="17" name="文本框 16"/>
          <p:cNvSpPr txBox="1"/>
          <p:nvPr>
            <p:custDataLst>
              <p:tags r:id="rId6"/>
            </p:custDataLst>
          </p:nvPr>
        </p:nvSpPr>
        <p:spPr>
          <a:xfrm>
            <a:off x="648270" y="3521436"/>
            <a:ext cx="6564613" cy="521233"/>
          </a:xfrm>
          <a:prstGeom prst="rect">
            <a:avLst/>
          </a:prstGeom>
          <a:noFill/>
        </p:spPr>
        <p:txBody>
          <a:bodyPr rot="0" spcFirstLastPara="0" vert="horz" wrap="square" lIns="91440" tIns="45720" rIns="91440" bIns="45720" numCol="1" spcCol="0" rtlCol="0" anchor="t" anchorCtr="0">
            <a:spAutoFit/>
          </a:bodyPr>
          <a:lstStyle/>
          <a:p>
            <a:pPr lvl="0" algn="just">
              <a:lnSpc>
                <a:spcPct val="180000"/>
              </a:lnSpc>
              <a:spcBef>
                <a:spcPct val="0"/>
              </a:spcBef>
              <a:buClrTx/>
              <a:buSzTx/>
              <a:buFontTx/>
            </a:pPr>
            <a:r>
              <a:rPr lang="en-US" altLang="zh-CN" b="1" spc="150">
                <a:solidFill>
                  <a:schemeClr val="tx2"/>
                </a:solidFill>
                <a:uFillTx/>
                <a:latin typeface="Times New Roman"/>
                <a:ea typeface="微软雅黑"/>
                <a:cs typeface="+mn-ea"/>
                <a:sym typeface="Times New Roman"/>
              </a:rPr>
              <a:t>4</a:t>
            </a:r>
            <a:r>
              <a:rPr lang="zh-CN" altLang="en-US" b="1" spc="150">
                <a:solidFill>
                  <a:schemeClr val="tx2"/>
                </a:solidFill>
                <a:uFillTx/>
                <a:latin typeface="Times New Roman"/>
                <a:ea typeface="微软雅黑"/>
                <a:cs typeface="+mn-ea"/>
                <a:sym typeface="Times New Roman"/>
              </a:rPr>
              <a:t>、</a:t>
            </a:r>
            <a:r>
              <a:rPr lang="en-US" altLang="zh-CN" b="1" spc="150">
                <a:solidFill>
                  <a:schemeClr val="tx2"/>
                </a:solidFill>
                <a:uFillTx/>
                <a:latin typeface="Times New Roman"/>
                <a:ea typeface="微软雅黑"/>
                <a:cs typeface="+mn-ea"/>
                <a:sym typeface="Times New Roman"/>
              </a:rPr>
              <a:t>提高风险意识，远离违法犯罪</a:t>
            </a:r>
          </a:p>
        </p:txBody>
      </p:sp>
      <p:sp>
        <p:nvSpPr>
          <p:cNvPr id="11" name="文本框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B124819-3A6E-644F-8DFF-A8128DF277EE}"/>
              </a:ext>
            </a:extLst>
          </p:cNvPr>
          <p:cNvSpPr txBox="1"/>
          <p:nvPr/>
        </p:nvSpPr>
        <p:spPr>
          <a:xfrm>
            <a:off x="821297" y="332617"/>
            <a:ext cx="4984057" cy="523220"/>
          </a:xfrm>
          <a:prstGeom prst="rect">
            <a:avLst/>
          </a:prstGeom>
          <a:noFill/>
        </p:spPr>
        <p:txBody>
          <a:bodyPr wrap="none" rtlCol="0">
            <a:spAutoFit/>
          </a:bodyPr>
          <a:lstStyle/>
          <a:p>
            <a:r>
              <a:rPr kumimoji="1" lang="zh-CN" altLang="en-US" sz="2800" b="1">
                <a:solidFill>
                  <a:srgbClr val="C00000"/>
                </a:solidFill>
                <a:latin typeface="Times New Roman"/>
                <a:ea typeface="微软雅黑"/>
                <a:sym typeface="Times New Roman"/>
              </a:rPr>
              <a:t>树立正确消费观 让青春不负债</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6CE0BCD-D37F-2044-850D-32C075E8CB0A}"/>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679085" y="3041073"/>
            <a:ext cx="3816927" cy="3816927"/>
          </a:xfrm>
          <a:prstGeom prst="rect">
            <a:avLst/>
          </a:prstGeom>
        </p:spPr>
      </p:pic>
    </p:spTree>
    <p:custDataLst>
      <p:tags r:id="rId1"/>
    </p:custDataLst>
  </p:cSld>
  <p:clrMapOvr>
    <a:masterClrMapping/>
  </p:clrMapOvr>
  <p:transition spd="slow" advTm="3000">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2"/>
            </p:custDataLst>
          </p:nvPr>
        </p:nvSpPr>
        <p:spPr>
          <a:xfrm>
            <a:off x="1433473" y="4315799"/>
            <a:ext cx="6754127" cy="609781"/>
          </a:xfrm>
          <a:prstGeom prst="rect">
            <a:avLst/>
          </a:prstGeom>
          <a:noFill/>
        </p:spPr>
        <p:txBody>
          <a:bodyPr vert="horz" wrap="square" lIns="90000" tIns="46800" rIns="90000" bIns="46800" rtlCol="0" anchor="t" anchorCtr="0">
            <a:noAutofit/>
          </a:bodyPr>
          <a:lstStyle/>
          <a:p>
            <a:pPr lvl="0" algn="just">
              <a:lnSpc>
                <a:spcPct val="167000"/>
              </a:lnSpc>
              <a:spcBef>
                <a:spcPct val="0"/>
              </a:spcBef>
              <a:spcAft>
                <a:spcPct val="0"/>
              </a:spcAft>
              <a:buClrTx/>
              <a:buSzTx/>
            </a:pPr>
            <a:r>
              <a:rPr lang="zh-CN" altLang="en-US">
                <a:solidFill>
                  <a:schemeClr val="tx2"/>
                </a:solidFill>
                <a:uFillTx/>
                <a:latin typeface="Times New Roman"/>
                <a:ea typeface="微软雅黑"/>
                <a:cs typeface="+mn-ea"/>
                <a:sym typeface="Times New Roman"/>
              </a:rPr>
              <a:t>用自己的智慧和勤奋，去创造属于我们的美好大学生活篇章！</a:t>
            </a:r>
          </a:p>
        </p:txBody>
      </p:sp>
      <p:sp>
        <p:nvSpPr>
          <p:cNvPr id="31" name="圆角矩形 35"/>
          <p:cNvSpPr/>
          <p:nvPr>
            <p:custDataLst>
              <p:tags r:id="rId3"/>
            </p:custDataLst>
          </p:nvPr>
        </p:nvSpPr>
        <p:spPr>
          <a:xfrm>
            <a:off x="821297" y="4342529"/>
            <a:ext cx="610313" cy="609818"/>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75000" lnSpcReduction="20000"/>
          </a:bodyPr>
          <a:lstStyle/>
          <a:p>
            <a:pPr algn="ctr">
              <a:lnSpc>
                <a:spcPct val="120000"/>
              </a:lnSpc>
            </a:pPr>
            <a:r>
              <a:rPr lang="en-US" altLang="zh-CN" sz="2800">
                <a:solidFill>
                  <a:schemeClr val="bg1"/>
                </a:solidFill>
                <a:latin typeface="Times New Roman"/>
                <a:ea typeface="微软雅黑"/>
                <a:cs typeface="+mn-ea"/>
                <a:sym typeface="Times New Roman"/>
              </a:rPr>
              <a:t>3</a:t>
            </a:r>
            <a:endParaRPr lang="zh-CN" altLang="en-US" sz="2800">
              <a:solidFill>
                <a:schemeClr val="bg1"/>
              </a:solidFill>
              <a:latin typeface="Times New Roman"/>
              <a:ea typeface="微软雅黑"/>
              <a:cs typeface="+mn-ea"/>
              <a:sym typeface="Times New Roman"/>
            </a:endParaRPr>
          </a:p>
        </p:txBody>
      </p:sp>
      <p:sp>
        <p:nvSpPr>
          <p:cNvPr id="6" name="文本框 5"/>
          <p:cNvSpPr txBox="1"/>
          <p:nvPr>
            <p:custDataLst>
              <p:tags r:id="rId4"/>
            </p:custDataLst>
          </p:nvPr>
        </p:nvSpPr>
        <p:spPr>
          <a:xfrm>
            <a:off x="1433473" y="3405646"/>
            <a:ext cx="6380480" cy="609600"/>
          </a:xfrm>
          <a:prstGeom prst="rect">
            <a:avLst/>
          </a:prstGeom>
          <a:noFill/>
        </p:spPr>
        <p:txBody>
          <a:bodyPr vert="horz" wrap="square" lIns="90000" tIns="46800" rIns="90000" bIns="46800" rtlCol="0" anchor="t" anchorCtr="0">
            <a:noAutofit/>
          </a:bodyPr>
          <a:lstStyle/>
          <a:p>
            <a:pPr lvl="0" algn="just">
              <a:lnSpc>
                <a:spcPct val="167000"/>
              </a:lnSpc>
              <a:spcBef>
                <a:spcPct val="0"/>
              </a:spcBef>
              <a:spcAft>
                <a:spcPct val="0"/>
              </a:spcAft>
              <a:buClrTx/>
              <a:buSzTx/>
            </a:pPr>
            <a:r>
              <a:rPr lang="zh-CN" altLang="en-US">
                <a:solidFill>
                  <a:schemeClr val="tx2"/>
                </a:solidFill>
                <a:uFillTx/>
                <a:latin typeface="Times New Roman"/>
                <a:ea typeface="微软雅黑"/>
                <a:cs typeface="+mn-ea"/>
                <a:sym typeface="Times New Roman"/>
              </a:rPr>
              <a:t>树立正确消费观，理性消费，科学消费，从你我做起；</a:t>
            </a:r>
          </a:p>
        </p:txBody>
      </p:sp>
      <p:sp>
        <p:nvSpPr>
          <p:cNvPr id="32" name="圆角矩形 34"/>
          <p:cNvSpPr/>
          <p:nvPr>
            <p:custDataLst>
              <p:tags r:id="rId5"/>
            </p:custDataLst>
          </p:nvPr>
        </p:nvSpPr>
        <p:spPr>
          <a:xfrm>
            <a:off x="821297" y="3441202"/>
            <a:ext cx="610313" cy="609818"/>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75000" lnSpcReduction="20000"/>
          </a:bodyPr>
          <a:lstStyle/>
          <a:p>
            <a:pPr algn="ctr">
              <a:lnSpc>
                <a:spcPct val="120000"/>
              </a:lnSpc>
            </a:pPr>
            <a:r>
              <a:rPr lang="en-US" altLang="zh-CN" sz="2800">
                <a:solidFill>
                  <a:schemeClr val="bg1"/>
                </a:solidFill>
                <a:latin typeface="Times New Roman"/>
                <a:ea typeface="微软雅黑"/>
                <a:cs typeface="+mn-ea"/>
                <a:sym typeface="Times New Roman"/>
              </a:rPr>
              <a:t>2</a:t>
            </a:r>
            <a:endParaRPr lang="zh-CN" altLang="en-US" sz="2800">
              <a:solidFill>
                <a:schemeClr val="bg1"/>
              </a:solidFill>
              <a:latin typeface="Times New Roman"/>
              <a:ea typeface="微软雅黑"/>
              <a:cs typeface="+mn-ea"/>
              <a:sym typeface="Times New Roman"/>
            </a:endParaRPr>
          </a:p>
        </p:txBody>
      </p:sp>
      <p:sp>
        <p:nvSpPr>
          <p:cNvPr id="13" name="文本框 12"/>
          <p:cNvSpPr txBox="1"/>
          <p:nvPr>
            <p:custDataLst>
              <p:tags r:id="rId6"/>
            </p:custDataLst>
          </p:nvPr>
        </p:nvSpPr>
        <p:spPr>
          <a:xfrm>
            <a:off x="1433473" y="2499501"/>
            <a:ext cx="6165215" cy="609600"/>
          </a:xfrm>
          <a:prstGeom prst="rect">
            <a:avLst/>
          </a:prstGeom>
          <a:noFill/>
        </p:spPr>
        <p:txBody>
          <a:bodyPr vert="horz" wrap="square" lIns="90000" tIns="46800" rIns="90000" bIns="46800" rtlCol="0" anchor="t" anchorCtr="0">
            <a:noAutofit/>
          </a:bodyPr>
          <a:lstStyle/>
          <a:p>
            <a:pPr lvl="0" algn="just">
              <a:lnSpc>
                <a:spcPct val="167000"/>
              </a:lnSpc>
              <a:spcBef>
                <a:spcPct val="0"/>
              </a:spcBef>
              <a:spcAft>
                <a:spcPct val="0"/>
              </a:spcAft>
              <a:buClrTx/>
              <a:buSzTx/>
            </a:pPr>
            <a:r>
              <a:rPr lang="zh-CN" altLang="en-US">
                <a:solidFill>
                  <a:schemeClr val="tx2"/>
                </a:solidFill>
                <a:uFillTx/>
                <a:latin typeface="Times New Roman"/>
                <a:ea typeface="微软雅黑"/>
                <a:cs typeface="+mn-ea"/>
                <a:sym typeface="Times New Roman"/>
              </a:rPr>
              <a:t>同学们，让我们行动起来，专注学业，珍惜青春时光；</a:t>
            </a:r>
          </a:p>
        </p:txBody>
      </p:sp>
      <p:sp>
        <p:nvSpPr>
          <p:cNvPr id="33" name="圆角矩形 30"/>
          <p:cNvSpPr/>
          <p:nvPr>
            <p:custDataLst>
              <p:tags r:id="rId7"/>
            </p:custDataLst>
          </p:nvPr>
        </p:nvSpPr>
        <p:spPr>
          <a:xfrm>
            <a:off x="821297" y="2539876"/>
            <a:ext cx="610313" cy="609818"/>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75000" lnSpcReduction="20000"/>
          </a:bodyPr>
          <a:lstStyle/>
          <a:p>
            <a:pPr algn="ctr">
              <a:lnSpc>
                <a:spcPct val="120000"/>
              </a:lnSpc>
            </a:pPr>
            <a:r>
              <a:rPr lang="en-US" altLang="zh-CN" sz="2800">
                <a:solidFill>
                  <a:schemeClr val="bg1"/>
                </a:solidFill>
                <a:latin typeface="Times New Roman"/>
                <a:ea typeface="微软雅黑"/>
                <a:cs typeface="+mn-ea"/>
                <a:sym typeface="Times New Roman"/>
              </a:rPr>
              <a:t>1</a:t>
            </a:r>
            <a:endParaRPr lang="zh-CN" altLang="en-US" sz="2800">
              <a:solidFill>
                <a:schemeClr val="bg1"/>
              </a:solidFill>
              <a:latin typeface="Times New Roman"/>
              <a:ea typeface="微软雅黑"/>
              <a:cs typeface="+mn-ea"/>
              <a:sym typeface="Times New Roman"/>
            </a:endParaRPr>
          </a:p>
        </p:txBody>
      </p:sp>
      <p:sp>
        <p:nvSpPr>
          <p:cNvPr id="11" name="文本框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777958B-2478-E84C-B7EA-0655DECE3575}"/>
              </a:ext>
            </a:extLst>
          </p:cNvPr>
          <p:cNvSpPr txBox="1"/>
          <p:nvPr/>
        </p:nvSpPr>
        <p:spPr>
          <a:xfrm>
            <a:off x="821297" y="332617"/>
            <a:ext cx="4984057" cy="523220"/>
          </a:xfrm>
          <a:prstGeom prst="rect">
            <a:avLst/>
          </a:prstGeom>
          <a:noFill/>
        </p:spPr>
        <p:txBody>
          <a:bodyPr wrap="none" rtlCol="0">
            <a:spAutoFit/>
          </a:bodyPr>
          <a:lstStyle/>
          <a:p>
            <a:r>
              <a:rPr kumimoji="1" lang="zh-CN" altLang="en-US" sz="2800" b="1">
                <a:solidFill>
                  <a:srgbClr val="C00000"/>
                </a:solidFill>
                <a:latin typeface="Times New Roman"/>
                <a:ea typeface="微软雅黑"/>
                <a:sym typeface="Times New Roman"/>
              </a:rPr>
              <a:t>树立正确消费观 让青春不负债</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8CD4900-99FB-9245-AB02-E9AC35C09406}"/>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785264" y="1347652"/>
            <a:ext cx="5406736" cy="5406736"/>
          </a:xfrm>
          <a:prstGeom prst="rect">
            <a:avLst/>
          </a:prstGeom>
        </p:spPr>
      </p:pic>
    </p:spTree>
    <p:custDataLst>
      <p:tags r:id="rId1"/>
    </p:custDataLst>
  </p:cSld>
  <p:clrMapOvr>
    <a:masterClrMapping/>
  </p:clrMapOvr>
  <p:transition spd="slow" advTm="3000">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493335" y="2105643"/>
            <a:ext cx="2023484" cy="1015663"/>
          </a:xfrm>
          <a:prstGeom prst="rect">
            <a:avLst/>
          </a:prstGeom>
          <a:noFill/>
        </p:spPr>
        <p:txBody>
          <a:bodyPr wrap="square" rtlCol="0" anchor="t">
            <a:spAutoFit/>
          </a:bodyPr>
          <a:lstStyle/>
          <a:p>
            <a:pPr algn="dist"/>
            <a:r>
              <a:rPr lang="zh-CN" altLang="en-US" sz="6000" kern="2200">
                <a:solidFill>
                  <a:schemeClr val="tx1">
                    <a:lumMod val="75000"/>
                    <a:lumOff val="25000"/>
                  </a:schemeClr>
                </a:solidFill>
                <a:effectLst/>
                <a:latin typeface="Times New Roman"/>
                <a:ea typeface="微软雅黑"/>
                <a:cs typeface="+mn-ea"/>
                <a:sym typeface="Times New Roman"/>
              </a:rPr>
              <a:t>目 录</a:t>
            </a:r>
          </a:p>
        </p:txBody>
      </p:sp>
      <p:sp>
        <p:nvSpPr>
          <p:cNvPr id="2" name="文本占位符 2"/>
          <p:cNvSpPr>
            <a:spLocks noGrp="1"/>
          </p:cNvSpPr>
          <p:nvPr/>
        </p:nvSpPr>
        <p:spPr>
          <a:xfrm>
            <a:off x="5305609" y="1729815"/>
            <a:ext cx="5393055" cy="3768725"/>
          </a:xfrm>
        </p:spPr>
        <p:txBody>
          <a:bodyPr/>
          <a:lst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rtl="0">
              <a:lnSpc>
                <a:spcPct val="200000"/>
              </a:lnSpc>
              <a:spcBef>
                <a:spcPct val="0"/>
              </a:spcBef>
              <a:spcAft>
                <a:spcPct val="0"/>
              </a:spcAft>
              <a:buNone/>
            </a:pPr>
            <a:r>
              <a:rPr lang="zh-CN" altLang="en-US" sz="2400" kern="100" spc="100" baseline="0" dirty="0">
                <a:solidFill>
                  <a:schemeClr val="tx2">
                    <a:alpha val="71000"/>
                  </a:schemeClr>
                </a:solidFill>
                <a:uFillTx/>
                <a:latin typeface="Times New Roman"/>
                <a:ea typeface="微软雅黑"/>
                <a:cs typeface="+mn-ea"/>
                <a:sym typeface="Times New Roman"/>
              </a:rPr>
              <a:t>一、网贷为何更偏爱年轻人</a:t>
            </a:r>
          </a:p>
          <a:p>
            <a:pPr marL="0" marR="0" lvl="0" indent="0" algn="just" rtl="0">
              <a:lnSpc>
                <a:spcPct val="200000"/>
              </a:lnSpc>
              <a:spcBef>
                <a:spcPct val="0"/>
              </a:spcBef>
              <a:spcAft>
                <a:spcPct val="0"/>
              </a:spcAft>
              <a:buNone/>
            </a:pPr>
            <a:r>
              <a:rPr lang="zh-CN" altLang="en-US" sz="2400" kern="100" spc="100" baseline="0" dirty="0">
                <a:solidFill>
                  <a:schemeClr val="tx2">
                    <a:alpha val="71000"/>
                  </a:schemeClr>
                </a:solidFill>
                <a:uFillTx/>
                <a:latin typeface="Times New Roman"/>
                <a:ea typeface="微软雅黑"/>
                <a:cs typeface="+mn-ea"/>
                <a:sym typeface="Times New Roman"/>
              </a:rPr>
              <a:t>二、大学生消费特点</a:t>
            </a:r>
          </a:p>
          <a:p>
            <a:pPr marL="0" marR="0" lvl="0" indent="0" algn="just" rtl="0">
              <a:lnSpc>
                <a:spcPct val="200000"/>
              </a:lnSpc>
              <a:spcBef>
                <a:spcPct val="0"/>
              </a:spcBef>
              <a:spcAft>
                <a:spcPct val="0"/>
              </a:spcAft>
              <a:buNone/>
            </a:pPr>
            <a:r>
              <a:rPr lang="zh-CN" altLang="en-US" sz="2400" kern="100" spc="100" baseline="0" dirty="0">
                <a:solidFill>
                  <a:schemeClr val="tx2">
                    <a:alpha val="71000"/>
                  </a:schemeClr>
                </a:solidFill>
                <a:uFillTx/>
                <a:latin typeface="Times New Roman"/>
                <a:ea typeface="微软雅黑"/>
                <a:cs typeface="+mn-ea"/>
                <a:sym typeface="Times New Roman"/>
              </a:rPr>
              <a:t>三、大学生不合理的消费现象</a:t>
            </a:r>
          </a:p>
          <a:p>
            <a:pPr marL="0" marR="0" lvl="0" indent="0" algn="just" rtl="0">
              <a:lnSpc>
                <a:spcPct val="200000"/>
              </a:lnSpc>
              <a:spcBef>
                <a:spcPct val="0"/>
              </a:spcBef>
              <a:spcAft>
                <a:spcPct val="0"/>
              </a:spcAft>
              <a:buNone/>
            </a:pPr>
            <a:r>
              <a:rPr lang="zh-CN" altLang="en-US" sz="2400" kern="100" spc="100" baseline="0" dirty="0">
                <a:solidFill>
                  <a:schemeClr val="tx2">
                    <a:alpha val="71000"/>
                  </a:schemeClr>
                </a:solidFill>
                <a:uFillTx/>
                <a:latin typeface="Times New Roman"/>
                <a:ea typeface="微软雅黑"/>
                <a:cs typeface="+mn-ea"/>
                <a:sym typeface="Times New Roman"/>
              </a:rPr>
              <a:t>四、大学生如何做到理性消费</a:t>
            </a:r>
          </a:p>
          <a:p>
            <a:pPr marL="0" marR="0" lvl="0" indent="0" algn="just" rtl="0">
              <a:lnSpc>
                <a:spcPct val="200000"/>
              </a:lnSpc>
              <a:spcBef>
                <a:spcPct val="0"/>
              </a:spcBef>
              <a:spcAft>
                <a:spcPct val="0"/>
              </a:spcAft>
              <a:buNone/>
            </a:pPr>
            <a:r>
              <a:rPr lang="zh-CN" altLang="en-US" sz="2400" kern="100" spc="100" baseline="0" dirty="0">
                <a:solidFill>
                  <a:schemeClr val="tx2">
                    <a:alpha val="71000"/>
                  </a:schemeClr>
                </a:solidFill>
                <a:uFillTx/>
                <a:latin typeface="Times New Roman"/>
                <a:ea typeface="微软雅黑"/>
                <a:cs typeface="+mn-ea"/>
                <a:sym typeface="Times New Roman"/>
              </a:rPr>
              <a:t>五、树立正确消费观，让青春不负债</a:t>
            </a:r>
          </a:p>
          <a:p>
            <a:pPr marL="0" marR="0" lvl="0" indent="0" algn="just" rtl="0">
              <a:lnSpc>
                <a:spcPct val="200000"/>
              </a:lnSpc>
              <a:spcBef>
                <a:spcPct val="0"/>
              </a:spcBef>
              <a:spcAft>
                <a:spcPct val="0"/>
              </a:spcAft>
              <a:buNone/>
            </a:pPr>
            <a:endParaRPr lang="zh-CN" altLang="en-US" sz="2400" kern="100" spc="100" baseline="0" dirty="0">
              <a:solidFill>
                <a:schemeClr val="tx2">
                  <a:alpha val="71000"/>
                </a:schemeClr>
              </a:solidFill>
              <a:uFillTx/>
              <a:latin typeface="Times New Roman"/>
              <a:ea typeface="微软雅黑"/>
              <a:cs typeface="+mn-ea"/>
              <a:sym typeface="Times New Roman"/>
            </a:endParaRPr>
          </a:p>
        </p:txBody>
      </p:sp>
      <p:sp>
        <p:nvSpPr>
          <p:cNvPr id="5"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7061896-9183-7D43-982E-D6BA1ADF9D64}"/>
              </a:ext>
            </a:extLst>
          </p:cNvPr>
          <p:cNvSpPr/>
          <p:nvPr/>
        </p:nvSpPr>
        <p:spPr>
          <a:xfrm flipH="1">
            <a:off x="7006935" y="4387651"/>
            <a:ext cx="5185064" cy="2470349"/>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7"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BA38FC-43EC-C149-9B91-DD3A8E5B3E5B}"/>
              </a:ext>
            </a:extLst>
          </p:cNvPr>
          <p:cNvSpPr/>
          <p:nvPr/>
        </p:nvSpPr>
        <p:spPr>
          <a:xfrm rot="10800000" flipH="1">
            <a:off x="0" y="0"/>
            <a:ext cx="3991171" cy="1901536"/>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8" name="圆角矩形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7F7BED4-FDAF-434A-875D-F3E88D3F89B0}"/>
              </a:ext>
            </a:extLst>
          </p:cNvPr>
          <p:cNvSpPr/>
          <p:nvPr/>
        </p:nvSpPr>
        <p:spPr>
          <a:xfrm>
            <a:off x="696192" y="3229914"/>
            <a:ext cx="2691244" cy="63214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4B0C6E-6FE1-FD4C-8771-1CF44B955E63}"/>
              </a:ext>
            </a:extLst>
          </p:cNvPr>
          <p:cNvSpPr txBox="1"/>
          <p:nvPr/>
        </p:nvSpPr>
        <p:spPr>
          <a:xfrm>
            <a:off x="847382" y="3337893"/>
            <a:ext cx="2274582" cy="400110"/>
          </a:xfrm>
          <a:prstGeom prst="rect">
            <a:avLst/>
          </a:prstGeom>
          <a:noFill/>
        </p:spPr>
        <p:txBody>
          <a:bodyPr wrap="square" rtlCol="0">
            <a:spAutoFit/>
          </a:bodyPr>
          <a:lstStyle/>
          <a:p>
            <a:pPr algn="dist"/>
            <a:r>
              <a:rPr kumimoji="1" lang="en-US" altLang="zh-CN" sz="2000">
                <a:solidFill>
                  <a:schemeClr val="tx1">
                    <a:lumMod val="75000"/>
                    <a:lumOff val="25000"/>
                  </a:schemeClr>
                </a:solidFill>
                <a:latin typeface="Times New Roman"/>
                <a:ea typeface="微软雅黑"/>
                <a:sym typeface="Times New Roman"/>
              </a:rPr>
              <a:t>CONTENTS</a:t>
            </a:r>
            <a:endParaRPr kumimoji="1" lang="zh-CN" altLang="en-US" sz="2000">
              <a:solidFill>
                <a:schemeClr val="tx1">
                  <a:lumMod val="75000"/>
                  <a:lumOff val="25000"/>
                </a:schemeClr>
              </a:solidFill>
              <a:latin typeface="Times New Roman"/>
              <a:ea typeface="微软雅黑"/>
              <a:sym typeface="Times New Roman"/>
            </a:endParaRPr>
          </a:p>
        </p:txBody>
      </p:sp>
      <p:pic>
        <p:nvPicPr>
          <p:cNvPr id="10" name="图片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2CC238-8B03-8F40-9C1D-43728CF6D07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80235" y="3736694"/>
            <a:ext cx="2851141" cy="2851141"/>
          </a:xfrm>
          <a:prstGeom prst="rect">
            <a:avLst/>
          </a:prstGeom>
        </p:spPr>
      </p:pic>
      <p:sp>
        <p:nvSpPr>
          <p:cNvPr id="3" name="文本框 2"/>
          <p:cNvSpPr txBox="1"/>
          <p:nvPr/>
        </p:nvSpPr>
        <p:spPr>
          <a:xfrm>
            <a:off x="6356412" y="665825"/>
            <a:ext cx="1615736" cy="246221"/>
          </a:xfrm>
          <a:prstGeom prst="rect">
            <a:avLst/>
          </a:prstGeom>
          <a:noFill/>
        </p:spPr>
        <p:txBody>
          <a:bodyPr wrap="square" rtlCol="0">
            <a:spAutoFit/>
          </a:bodyPr>
          <a:lstStyle/>
          <a:p>
            <a:r>
              <a:rPr lang="en-US" altLang="zh-CN" sz="1000" dirty="0">
                <a:solidFill>
                  <a:srgbClr val="FDFDFD"/>
                </a:solidFill>
              </a:rPr>
              <a:t>https://www.ypppt.com/</a:t>
            </a:r>
            <a:endParaRPr lang="zh-CN" altLang="en-US" sz="1000" dirty="0">
              <a:solidFill>
                <a:srgbClr val="FDFDFD"/>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2">
                                            <p:txEl>
                                              <p:pRg st="0" end="0"/>
                                            </p:txEl>
                                          </p:spTgt>
                                        </p:tgtEl>
                                      </p:cBhvr>
                                    </p:animEffect>
                                  </p:childTnLst>
                                </p:cTn>
                              </p:par>
                            </p:childTnLst>
                          </p:cTn>
                        </p:par>
                        <p:par>
                          <p:cTn id="9" fill="hold" nodeType="afterGroup">
                            <p:stCondLst>
                              <p:cond delay="500"/>
                            </p:stCondLst>
                            <p:childTnLst>
                              <p:par>
                                <p:cTn id="10" presetID="12" presetClass="entr" presetSubtype="4" fill="hold" nodeType="after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13" dur="500"/>
                                        <p:tgtEl>
                                          <p:spTgt spid="2">
                                            <p:txEl>
                                              <p:pRg st="1" end="1"/>
                                            </p:txEl>
                                          </p:spTgt>
                                        </p:tgtEl>
                                      </p:cBhvr>
                                    </p:animEffect>
                                  </p:childTnLst>
                                </p:cTn>
                              </p:par>
                            </p:childTnLst>
                          </p:cTn>
                        </p:par>
                        <p:par>
                          <p:cTn id="14" fill="hold" nodeType="afterGroup">
                            <p:stCondLst>
                              <p:cond delay="1500"/>
                            </p:stCondLst>
                            <p:childTnLst>
                              <p:par>
                                <p:cTn id="15" presetID="12" presetClass="entr" presetSubtype="4" fill="hold" nodeType="afterEffect">
                                  <p:stCondLst>
                                    <p:cond delay="100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p:tgtEl>
                                          <p:spTgt spid="2">
                                            <p:txEl>
                                              <p:pRg st="2" end="2"/>
                                            </p:txEl>
                                          </p:spTgt>
                                        </p:tgtEl>
                                        <p:attrNameLst>
                                          <p:attrName>ppt_y</p:attrName>
                                        </p:attrNameLst>
                                      </p:cBhvr>
                                      <p:tavLst>
                                        <p:tav tm="0">
                                          <p:val>
                                            <p:strVal val="#ppt_y+#ppt_h*1.125000"/>
                                          </p:val>
                                        </p:tav>
                                        <p:tav tm="100000">
                                          <p:val>
                                            <p:strVal val="#ppt_y"/>
                                          </p:val>
                                        </p:tav>
                                      </p:tavLst>
                                    </p:anim>
                                    <p:animEffect transition="in" filter="wipe(up)">
                                      <p:cBhvr>
                                        <p:cTn id="18" dur="500"/>
                                        <p:tgtEl>
                                          <p:spTgt spid="2">
                                            <p:txEl>
                                              <p:pRg st="2" end="2"/>
                                            </p:txEl>
                                          </p:spTgt>
                                        </p:tgtEl>
                                      </p:cBhvr>
                                    </p:animEffect>
                                  </p:childTnLst>
                                </p:cTn>
                              </p:par>
                            </p:childTnLst>
                          </p:cTn>
                        </p:par>
                        <p:par>
                          <p:cTn id="19" fill="hold" nodeType="afterGroup">
                            <p:stCondLst>
                              <p:cond delay="3000"/>
                            </p:stCondLst>
                            <p:childTnLst>
                              <p:par>
                                <p:cTn id="20" presetID="12" presetClass="entr" presetSubtype="4" fill="hold" nodeType="afterEffect">
                                  <p:stCondLst>
                                    <p:cond delay="150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500"/>
                                        <p:tgtEl>
                                          <p:spTgt spid="2">
                                            <p:txEl>
                                              <p:pRg st="3" end="3"/>
                                            </p:txEl>
                                          </p:spTgt>
                                        </p:tgtEl>
                                        <p:attrNameLst>
                                          <p:attrName>ppt_y</p:attrName>
                                        </p:attrNameLst>
                                      </p:cBhvr>
                                      <p:tavLst>
                                        <p:tav tm="0">
                                          <p:val>
                                            <p:strVal val="#ppt_y+#ppt_h*1.125000"/>
                                          </p:val>
                                        </p:tav>
                                        <p:tav tm="100000">
                                          <p:val>
                                            <p:strVal val="#ppt_y"/>
                                          </p:val>
                                        </p:tav>
                                      </p:tavLst>
                                    </p:anim>
                                    <p:animEffect transition="in" filter="wipe(up)">
                                      <p:cBhvr>
                                        <p:cTn id="23" dur="500"/>
                                        <p:tgtEl>
                                          <p:spTgt spid="2">
                                            <p:txEl>
                                              <p:pRg st="3" end="3"/>
                                            </p:txEl>
                                          </p:spTgt>
                                        </p:tgtEl>
                                      </p:cBhvr>
                                    </p:animEffect>
                                  </p:childTnLst>
                                </p:cTn>
                              </p:par>
                            </p:childTnLst>
                          </p:cTn>
                        </p:par>
                        <p:par>
                          <p:cTn id="24" fill="hold" nodeType="afterGroup">
                            <p:stCondLst>
                              <p:cond delay="5000"/>
                            </p:stCondLst>
                            <p:childTnLst>
                              <p:par>
                                <p:cTn id="25" presetID="12" presetClass="entr" presetSubtype="4" fill="hold" nodeType="afterEffect">
                                  <p:stCondLst>
                                    <p:cond delay="200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p:tgtEl>
                                          <p:spTgt spid="2">
                                            <p:txEl>
                                              <p:pRg st="4" end="4"/>
                                            </p:txEl>
                                          </p:spTgt>
                                        </p:tgtEl>
                                        <p:attrNameLst>
                                          <p:attrName>ppt_y</p:attrName>
                                        </p:attrNameLst>
                                      </p:cBhvr>
                                      <p:tavLst>
                                        <p:tav tm="0">
                                          <p:val>
                                            <p:strVal val="#ppt_y+#ppt_h*1.125000"/>
                                          </p:val>
                                        </p:tav>
                                        <p:tav tm="100000">
                                          <p:val>
                                            <p:strVal val="#ppt_y"/>
                                          </p:val>
                                        </p:tav>
                                      </p:tavLst>
                                    </p:anim>
                                    <p:animEffect transition="in" filter="wipe(up)">
                                      <p:cBhvr>
                                        <p:cTn id="28"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02951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B9985D-FFD6-7B4E-AFC9-B4734FD67C1B}"/>
              </a:ext>
            </a:extLst>
          </p:cNvPr>
          <p:cNvSpPr/>
          <p:nvPr/>
        </p:nvSpPr>
        <p:spPr>
          <a:xfrm flipH="1">
            <a:off x="3991171" y="2950835"/>
            <a:ext cx="8200828" cy="3907166"/>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2"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9528CFF-F341-5F47-BDF4-F6CFA36BDF14}"/>
              </a:ext>
            </a:extLst>
          </p:cNvPr>
          <p:cNvSpPr/>
          <p:nvPr/>
        </p:nvSpPr>
        <p:spPr>
          <a:xfrm rot="10800000" flipH="1">
            <a:off x="0" y="0"/>
            <a:ext cx="3991171" cy="1901536"/>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3" name="圆角矩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FE5E2C4-7CDF-D24D-863A-A4A98D5588E3}"/>
              </a:ext>
            </a:extLst>
          </p:cNvPr>
          <p:cNvSpPr/>
          <p:nvPr/>
        </p:nvSpPr>
        <p:spPr>
          <a:xfrm>
            <a:off x="4970456" y="2187030"/>
            <a:ext cx="2691244" cy="63214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2C9518D-561C-0640-B5BE-BE6C15722AE8}"/>
              </a:ext>
            </a:extLst>
          </p:cNvPr>
          <p:cNvSpPr txBox="1"/>
          <p:nvPr/>
        </p:nvSpPr>
        <p:spPr>
          <a:xfrm>
            <a:off x="5178787" y="2295009"/>
            <a:ext cx="2274582" cy="400110"/>
          </a:xfrm>
          <a:prstGeom prst="rect">
            <a:avLst/>
          </a:prstGeom>
          <a:noFill/>
        </p:spPr>
        <p:txBody>
          <a:bodyPr wrap="square" rtlCol="0">
            <a:spAutoFit/>
          </a:bodyPr>
          <a:lstStyle/>
          <a:p>
            <a:pPr algn="dist"/>
            <a:r>
              <a:rPr kumimoji="1" lang="zh-CN" altLang="en-US" sz="2000">
                <a:solidFill>
                  <a:schemeClr val="tx1">
                    <a:lumMod val="75000"/>
                    <a:lumOff val="25000"/>
                  </a:schemeClr>
                </a:solidFill>
                <a:latin typeface="Times New Roman"/>
                <a:ea typeface="微软雅黑"/>
                <a:sym typeface="Times New Roman"/>
              </a:rPr>
              <a:t>第一部分</a:t>
            </a:r>
          </a:p>
        </p:txBody>
      </p:sp>
      <p:sp>
        <p:nvSpPr>
          <p:cNvPr id="2" name="文本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519FF8A-3A20-5A46-BC59-1F96D00C7EF2}"/>
              </a:ext>
            </a:extLst>
          </p:cNvPr>
          <p:cNvSpPr txBox="1"/>
          <p:nvPr/>
        </p:nvSpPr>
        <p:spPr>
          <a:xfrm>
            <a:off x="2376538" y="2950779"/>
            <a:ext cx="7879080" cy="1015663"/>
          </a:xfrm>
          <a:prstGeom prst="rect">
            <a:avLst/>
          </a:prstGeom>
          <a:noFill/>
        </p:spPr>
        <p:txBody>
          <a:bodyPr wrap="none" rtlCol="0">
            <a:spAutoFit/>
          </a:bodyPr>
          <a:lstStyle/>
          <a:p>
            <a:r>
              <a:rPr kumimoji="1" lang="zh-CN" altLang="en-US" sz="6000" dirty="0">
                <a:solidFill>
                  <a:srgbClr val="C00000"/>
                </a:solidFill>
                <a:latin typeface="Times New Roman"/>
                <a:ea typeface="微软雅黑"/>
                <a:sym typeface="Times New Roman"/>
              </a:rPr>
              <a:t>网贷为何更偏爱年轻人</a:t>
            </a:r>
          </a:p>
        </p:txBody>
      </p:sp>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F7A83B6-63C5-3E45-9A2F-86D852F270A6}"/>
              </a:ext>
            </a:extLst>
          </p:cNvPr>
          <p:cNvSpPr txBox="1"/>
          <p:nvPr/>
        </p:nvSpPr>
        <p:spPr>
          <a:xfrm>
            <a:off x="4159964" y="4229650"/>
            <a:ext cx="4312228" cy="307777"/>
          </a:xfrm>
          <a:prstGeom prst="rect">
            <a:avLst/>
          </a:prstGeom>
          <a:noFill/>
        </p:spPr>
        <p:txBody>
          <a:bodyPr wrap="square" rtlCol="0">
            <a:spAutoFit/>
          </a:bodyPr>
          <a:lstStyle/>
          <a:p>
            <a:pPr algn="dist"/>
            <a:r>
              <a:rPr kumimoji="1" lang="zh-CN" altLang="en-US" sz="1400">
                <a:latin typeface="Times New Roman"/>
                <a:ea typeface="微软雅黑"/>
                <a:sym typeface="Times New Roman"/>
              </a:rPr>
              <a:t>理</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性</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消</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费   从</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我</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做</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起</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par>
                                <p:cTn id="8" presetID="9" presetClass="entr" presetSubtype="0" fill="hold" grpId="1"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dissolve">
                                      <p:cBhvr>
                                        <p:cTn id="10" dur="500"/>
                                        <p:tgtEl>
                                          <p:spTgt spid="24"/>
                                        </p:tgtEl>
                                      </p:cBhvr>
                                    </p:animEffect>
                                  </p:childTnLst>
                                </p:cTn>
                              </p:par>
                              <p:par>
                                <p:cTn id="11" presetID="9" presetClass="entr" presetSubtype="0" fill="hold" grpId="2"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ssolve">
                                      <p:cBhvr>
                                        <p:cTn id="13" dur="500"/>
                                        <p:tgtEl>
                                          <p:spTgt spid="2"/>
                                        </p:tgtEl>
                                      </p:cBhvr>
                                    </p:animEffect>
                                  </p:childTnLst>
                                </p:cTn>
                              </p:par>
                              <p:par>
                                <p:cTn id="14" presetID="9" presetClass="entr" presetSubtype="0" fill="hold" grpId="3"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dissolve">
                                      <p:cBhvr>
                                        <p:cTn id="1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2" grpId="2"/>
      <p:bldP spid="25" grpId="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9"/>
          <p:cNvSpPr txBox="1"/>
          <p:nvPr/>
        </p:nvSpPr>
        <p:spPr>
          <a:xfrm>
            <a:off x="679506" y="1880764"/>
            <a:ext cx="7579734" cy="461665"/>
          </a:xfrm>
          <a:prstGeom prst="rect">
            <a:avLst/>
          </a:prstGeom>
          <a:noFill/>
        </p:spPr>
        <p:txBody>
          <a:bodyPr wrap="square" rtlCol="0">
            <a:spAutoFit/>
          </a:bodyPr>
          <a:lstStyle/>
          <a:p>
            <a:pPr algn="ctr"/>
            <a:r>
              <a:rPr lang="zh-CN" altLang="en-US" sz="2400" b="1">
                <a:solidFill>
                  <a:schemeClr val="tx2">
                    <a:lumMod val="90000"/>
                    <a:lumOff val="10000"/>
                  </a:schemeClr>
                </a:solidFill>
                <a:latin typeface="Times New Roman"/>
                <a:ea typeface="微软雅黑"/>
                <a:cs typeface="+mn-ea"/>
                <a:sym typeface="Times New Roman"/>
              </a:rPr>
              <a:t>互联网消费信贷问题已经由个体问题变成了社会问题</a:t>
            </a:r>
            <a:endParaRPr lang="zh-CN" altLang="en-US" sz="2400" b="1" u="none" strike="noStrike" baseline="0">
              <a:solidFill>
                <a:schemeClr val="tx2">
                  <a:lumMod val="90000"/>
                  <a:lumOff val="10000"/>
                </a:schemeClr>
              </a:solidFill>
              <a:latin typeface="Times New Roman"/>
              <a:ea typeface="微软雅黑"/>
              <a:cs typeface="+mn-ea"/>
              <a:sym typeface="Times New Roman"/>
            </a:endParaRPr>
          </a:p>
        </p:txBody>
      </p:sp>
      <p:sp>
        <p:nvSpPr>
          <p:cNvPr id="4" name="文本框 3"/>
          <p:cNvSpPr txBox="1"/>
          <p:nvPr/>
        </p:nvSpPr>
        <p:spPr>
          <a:xfrm>
            <a:off x="835529" y="4485217"/>
            <a:ext cx="10520942" cy="1482329"/>
          </a:xfrm>
          <a:prstGeom prst="rect">
            <a:avLst/>
          </a:prstGeom>
          <a:noFill/>
        </p:spPr>
        <p:txBody>
          <a:bodyPr wrap="square" rtlCol="0">
            <a:spAutoFit/>
          </a:bodyPr>
          <a:lstStyle/>
          <a:p>
            <a:pPr lvl="0" algn="l">
              <a:lnSpc>
                <a:spcPct val="150000"/>
              </a:lnSpc>
              <a:buClrTx/>
              <a:buSzTx/>
              <a:buFontTx/>
            </a:pPr>
            <a:r>
              <a:rPr lang="zh-CN" altLang="en-US" sz="3200" b="1">
                <a:solidFill>
                  <a:schemeClr val="tx2">
                    <a:lumMod val="90000"/>
                    <a:lumOff val="10000"/>
                  </a:schemeClr>
                </a:solidFill>
                <a:latin typeface="Times New Roman"/>
                <a:ea typeface="微软雅黑"/>
                <a:cs typeface="+mn-ea"/>
                <a:sym typeface="Times New Roman"/>
              </a:rPr>
              <a:t>互联网消费信贷已经成为年轻人的一种生活方式，也成为他们实现消费欲望的重要途径。</a:t>
            </a:r>
          </a:p>
        </p:txBody>
      </p:sp>
      <p:sp>
        <p:nvSpPr>
          <p:cNvPr id="13" name="文本框 12"/>
          <p:cNvSpPr txBox="1"/>
          <p:nvPr>
            <p:custDataLst>
              <p:tags r:id="rId2"/>
            </p:custDataLst>
          </p:nvPr>
        </p:nvSpPr>
        <p:spPr>
          <a:xfrm>
            <a:off x="835529" y="3471440"/>
            <a:ext cx="10217151" cy="1013777"/>
          </a:xfrm>
          <a:prstGeom prst="rect">
            <a:avLst/>
          </a:prstGeom>
          <a:noFill/>
          <a:ln>
            <a:noFill/>
          </a:ln>
          <a:extLst>
            <a:ext uri="{909E8E84-426E-40DD-AFC4-6F175D3DCCD1}">
              <a14:hiddenFill xmlns:a14="http://schemas.microsoft.com/office/drawing/2010/main">
                <a:solidFill>
                  <a:srgbClr val="FFFFFF"/>
                </a:solidFill>
              </a14:hiddenFill>
            </a:ext>
          </a:extLst>
        </p:spPr>
        <p:txBody>
          <a:bodyPr wrap="square">
            <a:noAutofit/>
          </a:bodyPr>
          <a:lstStyle>
            <a:defPPr>
              <a:defRPr lang="zh-CN"/>
            </a:defPPr>
            <a:lvl1pPr fontAlgn="base">
              <a:spcBef>
                <a:spcPct val="0"/>
              </a:spcBef>
              <a:spcAft>
                <a:spcPct val="0"/>
              </a:spcAft>
              <a:buFont typeface="Arial" panose="020B0604020202020204" pitchFamily="34" charset="0"/>
              <a:buNone/>
              <a:defRPr>
                <a:solidFill>
                  <a:schemeClr val="tx1">
                    <a:lumMod val="75000"/>
                  </a:schemeClr>
                </a:solidFill>
                <a:latin typeface="Calibri Light"/>
                <a:ea typeface="微软雅黑" panose="020B0503020204020204" charset="-122"/>
              </a:defRPr>
            </a:lvl1pPr>
            <a:lvl2pPr marL="742950" indent="-285750">
              <a:defRPr>
                <a:latin typeface="Calibri"/>
                <a:ea typeface="微软雅黑" panose="020B0503020204020204" charset="-122"/>
              </a:defRPr>
            </a:lvl2pPr>
            <a:lvl3pPr marL="1143000" indent="-228600">
              <a:defRPr>
                <a:latin typeface="Calibri"/>
                <a:ea typeface="微软雅黑" panose="020B0503020204020204" charset="-122"/>
              </a:defRPr>
            </a:lvl3pPr>
            <a:lvl4pPr marL="1600200" indent="-228600">
              <a:defRPr>
                <a:latin typeface="Calibri"/>
                <a:ea typeface="微软雅黑" panose="020B0503020204020204" charset="-122"/>
              </a:defRPr>
            </a:lvl4pPr>
            <a:lvl5pPr marL="2057400" indent="-228600">
              <a:defRPr>
                <a:latin typeface="Calibri"/>
                <a:ea typeface="微软雅黑" panose="020B0503020204020204" charset="-122"/>
              </a:defRPr>
            </a:lvl5pPr>
            <a:lvl6pPr marL="2514600" indent="-228600" fontAlgn="base">
              <a:spcBef>
                <a:spcPct val="0"/>
              </a:spcBef>
              <a:spcAft>
                <a:spcPct val="0"/>
              </a:spcAft>
              <a:buFont typeface="Arial" panose="020B0604020202020204" pitchFamily="34" charset="0"/>
              <a:defRPr>
                <a:latin typeface="Calibri"/>
                <a:ea typeface="微软雅黑" panose="020B0503020204020204" charset="-122"/>
              </a:defRPr>
            </a:lvl6pPr>
            <a:lvl7pPr marL="2971800" indent="-228600" fontAlgn="base">
              <a:spcBef>
                <a:spcPct val="0"/>
              </a:spcBef>
              <a:spcAft>
                <a:spcPct val="0"/>
              </a:spcAft>
              <a:buFont typeface="Arial" panose="020B0604020202020204" pitchFamily="34" charset="0"/>
              <a:defRPr>
                <a:latin typeface="Calibri"/>
                <a:ea typeface="微软雅黑" panose="020B0503020204020204" charset="-122"/>
              </a:defRPr>
            </a:lvl7pPr>
            <a:lvl8pPr marL="3429000" indent="-228600" fontAlgn="base">
              <a:spcBef>
                <a:spcPct val="0"/>
              </a:spcBef>
              <a:spcAft>
                <a:spcPct val="0"/>
              </a:spcAft>
              <a:buFont typeface="Arial" panose="020B0604020202020204" pitchFamily="34" charset="0"/>
              <a:defRPr>
                <a:latin typeface="Calibri"/>
                <a:ea typeface="微软雅黑" panose="020B0503020204020204" charset="-122"/>
              </a:defRPr>
            </a:lvl8pPr>
            <a:lvl9pPr marL="3886200" indent="-228600" fontAlgn="base">
              <a:spcBef>
                <a:spcPct val="0"/>
              </a:spcBef>
              <a:spcAft>
                <a:spcPct val="0"/>
              </a:spcAft>
              <a:buFont typeface="Arial" panose="020B0604020202020204" pitchFamily="34" charset="0"/>
              <a:defRPr>
                <a:latin typeface="Calibri"/>
                <a:ea typeface="微软雅黑" panose="020B0503020204020204" charset="-122"/>
              </a:defRPr>
            </a:lvl9pPr>
          </a:lstStyle>
          <a:p>
            <a:pPr lvl="0">
              <a:lnSpc>
                <a:spcPct val="167000"/>
              </a:lnSpc>
              <a:spcBef>
                <a:spcPct val="0"/>
              </a:spcBef>
              <a:spcAft>
                <a:spcPct val="0"/>
              </a:spcAft>
              <a:buClrTx/>
              <a:buSzTx/>
            </a:pPr>
            <a:r>
              <a:rPr lang="zh-CN" altLang="en-US" sz="1600" spc="150">
                <a:solidFill>
                  <a:schemeClr val="tx2">
                    <a:lumMod val="90000"/>
                    <a:lumOff val="10000"/>
                  </a:schemeClr>
                </a:solidFill>
                <a:latin typeface="Times New Roman"/>
                <a:ea typeface="微软雅黑"/>
                <a:cs typeface="+mn-ea"/>
                <a:sym typeface="Times New Roman"/>
              </a:rPr>
              <a:t>根据银行协会发布的《中国消费金融公司发展报告</a:t>
            </a:r>
            <a:r>
              <a:rPr lang="en-US" altLang="zh-CN" sz="1600" spc="150">
                <a:solidFill>
                  <a:schemeClr val="tx2">
                    <a:lumMod val="90000"/>
                    <a:lumOff val="10000"/>
                  </a:schemeClr>
                </a:solidFill>
                <a:latin typeface="Times New Roman"/>
                <a:ea typeface="微软雅黑"/>
                <a:cs typeface="+mn-ea"/>
                <a:sym typeface="Times New Roman"/>
              </a:rPr>
              <a:t>20XX</a:t>
            </a:r>
            <a:r>
              <a:rPr lang="zh-CN" altLang="en-US" sz="1600" spc="150">
                <a:solidFill>
                  <a:schemeClr val="tx2">
                    <a:lumMod val="90000"/>
                    <a:lumOff val="10000"/>
                  </a:schemeClr>
                </a:solidFill>
                <a:latin typeface="Times New Roman"/>
                <a:ea typeface="微软雅黑"/>
                <a:cs typeface="+mn-ea"/>
                <a:sym typeface="Times New Roman"/>
              </a:rPr>
              <a:t>》中显示，在消费金融公司的客户中，“80后”和“90后”占比达到 90％以上。</a:t>
            </a:r>
          </a:p>
        </p:txBody>
      </p:sp>
      <p:sp>
        <p:nvSpPr>
          <p:cNvPr id="17" name="文本框 16"/>
          <p:cNvSpPr txBox="1"/>
          <p:nvPr>
            <p:custDataLst>
              <p:tags r:id="rId3"/>
            </p:custDataLst>
          </p:nvPr>
        </p:nvSpPr>
        <p:spPr>
          <a:xfrm>
            <a:off x="835529" y="2342429"/>
            <a:ext cx="10520942" cy="1129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defPPr>
              <a:defRPr lang="zh-CN"/>
            </a:defPPr>
            <a:lvl1pPr fontAlgn="base">
              <a:spcBef>
                <a:spcPct val="0"/>
              </a:spcBef>
              <a:spcAft>
                <a:spcPct val="0"/>
              </a:spcAft>
              <a:buFont typeface="Arial" panose="020B0604020202020204" pitchFamily="34" charset="0"/>
              <a:buNone/>
              <a:defRPr>
                <a:solidFill>
                  <a:schemeClr val="tx1">
                    <a:lumMod val="75000"/>
                  </a:schemeClr>
                </a:solidFill>
                <a:latin typeface="Calibri Light"/>
                <a:ea typeface="微软雅黑" panose="020B0503020204020204" charset="-122"/>
              </a:defRPr>
            </a:lvl1pPr>
            <a:lvl2pPr marL="742950" indent="-285750">
              <a:defRPr>
                <a:latin typeface="Calibri"/>
                <a:ea typeface="微软雅黑" panose="020B0503020204020204" charset="-122"/>
              </a:defRPr>
            </a:lvl2pPr>
            <a:lvl3pPr marL="1143000" indent="-228600">
              <a:defRPr>
                <a:latin typeface="Calibri"/>
                <a:ea typeface="微软雅黑" panose="020B0503020204020204" charset="-122"/>
              </a:defRPr>
            </a:lvl3pPr>
            <a:lvl4pPr marL="1600200" indent="-228600">
              <a:defRPr>
                <a:latin typeface="Calibri"/>
                <a:ea typeface="微软雅黑" panose="020B0503020204020204" charset="-122"/>
              </a:defRPr>
            </a:lvl4pPr>
            <a:lvl5pPr marL="2057400" indent="-228600">
              <a:defRPr>
                <a:latin typeface="Calibri"/>
                <a:ea typeface="微软雅黑" panose="020B0503020204020204" charset="-122"/>
              </a:defRPr>
            </a:lvl5pPr>
            <a:lvl6pPr marL="2514600" indent="-228600" fontAlgn="base">
              <a:spcBef>
                <a:spcPct val="0"/>
              </a:spcBef>
              <a:spcAft>
                <a:spcPct val="0"/>
              </a:spcAft>
              <a:buFont typeface="Arial" panose="020B0604020202020204" pitchFamily="34" charset="0"/>
              <a:defRPr>
                <a:latin typeface="Calibri"/>
                <a:ea typeface="微软雅黑" panose="020B0503020204020204" charset="-122"/>
              </a:defRPr>
            </a:lvl6pPr>
            <a:lvl7pPr marL="2971800" indent="-228600" fontAlgn="base">
              <a:spcBef>
                <a:spcPct val="0"/>
              </a:spcBef>
              <a:spcAft>
                <a:spcPct val="0"/>
              </a:spcAft>
              <a:buFont typeface="Arial" panose="020B0604020202020204" pitchFamily="34" charset="0"/>
              <a:defRPr>
                <a:latin typeface="Calibri"/>
                <a:ea typeface="微软雅黑" panose="020B0503020204020204" charset="-122"/>
              </a:defRPr>
            </a:lvl7pPr>
            <a:lvl8pPr marL="3429000" indent="-228600" fontAlgn="base">
              <a:spcBef>
                <a:spcPct val="0"/>
              </a:spcBef>
              <a:spcAft>
                <a:spcPct val="0"/>
              </a:spcAft>
              <a:buFont typeface="Arial" panose="020B0604020202020204" pitchFamily="34" charset="0"/>
              <a:defRPr>
                <a:latin typeface="Calibri"/>
                <a:ea typeface="微软雅黑" panose="020B0503020204020204" charset="-122"/>
              </a:defRPr>
            </a:lvl8pPr>
            <a:lvl9pPr marL="3886200" indent="-228600" fontAlgn="base">
              <a:spcBef>
                <a:spcPct val="0"/>
              </a:spcBef>
              <a:spcAft>
                <a:spcPct val="0"/>
              </a:spcAft>
              <a:buFont typeface="Arial" panose="020B0604020202020204" pitchFamily="34" charset="0"/>
              <a:defRPr>
                <a:latin typeface="Calibri"/>
                <a:ea typeface="微软雅黑" panose="020B0503020204020204" charset="-122"/>
              </a:defRPr>
            </a:lvl9pPr>
          </a:lstStyle>
          <a:p>
            <a:pPr marL="0" lvl="0" indent="0">
              <a:lnSpc>
                <a:spcPct val="167000"/>
              </a:lnSpc>
              <a:spcBef>
                <a:spcPct val="0"/>
              </a:spcBef>
              <a:spcAft>
                <a:spcPct val="0"/>
              </a:spcAft>
              <a:buSzTx/>
            </a:pPr>
            <a:r>
              <a:rPr lang="zh-CN" altLang="en-US" sz="1600" u="none" strike="noStrike" spc="150" baseline="0" dirty="0">
                <a:solidFill>
                  <a:schemeClr val="tx2">
                    <a:lumMod val="90000"/>
                    <a:lumOff val="10000"/>
                  </a:schemeClr>
                </a:solidFill>
                <a:latin typeface="Times New Roman"/>
                <a:ea typeface="微软雅黑"/>
                <a:cs typeface="+mn-ea"/>
                <a:sym typeface="Times New Roman"/>
              </a:rPr>
              <a:t>无论是拥有 32000多名成员的负债者联盟，还是公寓事件中的租金贷，甚至是最近几年被监管的非法校园贷，都表明互联网消费信贷已经和年轻人紧紧地捆绑在一起了。</a:t>
            </a:r>
          </a:p>
        </p:txBody>
      </p:sp>
      <p:sp>
        <p:nvSpPr>
          <p:cNvPr id="3" name="文本框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FCDE45A-8D33-6E41-9082-9ED3952B6E93}"/>
              </a:ext>
            </a:extLst>
          </p:cNvPr>
          <p:cNvSpPr txBox="1"/>
          <p:nvPr/>
        </p:nvSpPr>
        <p:spPr>
          <a:xfrm>
            <a:off x="821297" y="332617"/>
            <a:ext cx="3775393" cy="523220"/>
          </a:xfrm>
          <a:prstGeom prst="rect">
            <a:avLst/>
          </a:prstGeom>
          <a:noFill/>
        </p:spPr>
        <p:txBody>
          <a:bodyPr wrap="none" rtlCol="0">
            <a:spAutoFit/>
          </a:bodyPr>
          <a:lstStyle/>
          <a:p>
            <a:r>
              <a:rPr kumimoji="1" lang="zh-CN" altLang="en-US" sz="2800" b="1" dirty="0">
                <a:solidFill>
                  <a:srgbClr val="C00000"/>
                </a:solidFill>
                <a:latin typeface="Times New Roman"/>
                <a:ea typeface="微软雅黑"/>
                <a:sym typeface="Times New Roman"/>
              </a:rPr>
              <a:t>网贷为何更偏爱年轻人</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2"/>
          <p:cNvSpPr txBox="1"/>
          <p:nvPr/>
        </p:nvSpPr>
        <p:spPr>
          <a:xfrm>
            <a:off x="837416" y="2177938"/>
            <a:ext cx="2954655" cy="646331"/>
          </a:xfrm>
          <a:prstGeom prst="rect">
            <a:avLst/>
          </a:prstGeom>
          <a:noFill/>
        </p:spPr>
        <p:txBody>
          <a:bodyPr wrap="none" rtlCol="0" anchor="t">
            <a:spAutoFit/>
          </a:bodyPr>
          <a:lstStyle/>
          <a:p>
            <a:r>
              <a:rPr lang="zh-CN" altLang="en-US" sz="3600" dirty="0">
                <a:solidFill>
                  <a:schemeClr val="tx1">
                    <a:lumMod val="75000"/>
                    <a:lumOff val="25000"/>
                  </a:schemeClr>
                </a:solidFill>
                <a:latin typeface="Times New Roman"/>
                <a:ea typeface="微软雅黑"/>
                <a:cs typeface="+mn-ea"/>
                <a:sym typeface="Times New Roman"/>
              </a:rPr>
              <a:t>“长尾群体”</a:t>
            </a:r>
          </a:p>
        </p:txBody>
      </p:sp>
      <p:sp>
        <p:nvSpPr>
          <p:cNvPr id="238" name="文本框 23"/>
          <p:cNvSpPr txBox="1"/>
          <p:nvPr>
            <p:custDataLst>
              <p:tags r:id="rId2"/>
            </p:custDataLst>
          </p:nvPr>
        </p:nvSpPr>
        <p:spPr>
          <a:xfrm>
            <a:off x="1023471" y="2827095"/>
            <a:ext cx="5537200" cy="1259840"/>
          </a:xfrm>
          <a:prstGeom prst="rect">
            <a:avLst/>
          </a:prstGeom>
          <a:noFill/>
          <a:ln>
            <a:noFill/>
          </a:ln>
          <a:extLst>
            <a:ext uri="{909E8E84-426E-40DD-AFC4-6F175D3DCCD1}">
              <a14:hiddenFill xmlns:a14="http://schemas.microsoft.com/office/drawing/2010/main">
                <a:solidFill>
                  <a:srgbClr val="FFFFFF"/>
                </a:solidFill>
              </a14:hiddenFill>
            </a:ext>
          </a:extLst>
        </p:spPr>
        <p:txBody>
          <a:bodyPr vert="horz" wrap="square" lIns="91440">
            <a:noAutofit/>
          </a:bodyPr>
          <a:lstStyle>
            <a:defPPr>
              <a:defRPr lang="zh-CN"/>
            </a:defPPr>
            <a:lvl1pPr fontAlgn="base">
              <a:spcBef>
                <a:spcPct val="0"/>
              </a:spcBef>
              <a:spcAft>
                <a:spcPct val="0"/>
              </a:spcAft>
              <a:buFont typeface="Arial" panose="020B0604020202020204" pitchFamily="34" charset="0"/>
              <a:buNone/>
              <a:defRPr>
                <a:solidFill>
                  <a:schemeClr val="tx1">
                    <a:lumMod val="75000"/>
                  </a:schemeClr>
                </a:solidFill>
                <a:latin typeface="Calibri Light"/>
                <a:ea typeface="微软雅黑" panose="020B0503020204020204" charset="-122"/>
              </a:defRPr>
            </a:lvl1pPr>
            <a:lvl2pPr marL="742950" indent="-285750">
              <a:defRPr>
                <a:latin typeface="Calibri"/>
                <a:ea typeface="微软雅黑" panose="020B0503020204020204" charset="-122"/>
              </a:defRPr>
            </a:lvl2pPr>
            <a:lvl3pPr marL="1143000" indent="-228600">
              <a:defRPr>
                <a:latin typeface="Calibri"/>
                <a:ea typeface="微软雅黑" panose="020B0503020204020204" charset="-122"/>
              </a:defRPr>
            </a:lvl3pPr>
            <a:lvl4pPr marL="1600200" indent="-228600">
              <a:defRPr>
                <a:latin typeface="Calibri"/>
                <a:ea typeface="微软雅黑" panose="020B0503020204020204" charset="-122"/>
              </a:defRPr>
            </a:lvl4pPr>
            <a:lvl5pPr marL="2057400" indent="-228600">
              <a:defRPr>
                <a:latin typeface="Calibri"/>
                <a:ea typeface="微软雅黑" panose="020B0503020204020204" charset="-122"/>
              </a:defRPr>
            </a:lvl5pPr>
            <a:lvl6pPr marL="2514600" indent="-228600" fontAlgn="base">
              <a:spcBef>
                <a:spcPct val="0"/>
              </a:spcBef>
              <a:spcAft>
                <a:spcPct val="0"/>
              </a:spcAft>
              <a:buFont typeface="Arial" panose="020B0604020202020204" pitchFamily="34" charset="0"/>
              <a:defRPr>
                <a:latin typeface="Calibri"/>
                <a:ea typeface="微软雅黑" panose="020B0503020204020204" charset="-122"/>
              </a:defRPr>
            </a:lvl6pPr>
            <a:lvl7pPr marL="2971800" indent="-228600" fontAlgn="base">
              <a:spcBef>
                <a:spcPct val="0"/>
              </a:spcBef>
              <a:spcAft>
                <a:spcPct val="0"/>
              </a:spcAft>
              <a:buFont typeface="Arial" panose="020B0604020202020204" pitchFamily="34" charset="0"/>
              <a:defRPr>
                <a:latin typeface="Calibri"/>
                <a:ea typeface="微软雅黑" panose="020B0503020204020204" charset="-122"/>
              </a:defRPr>
            </a:lvl7pPr>
            <a:lvl8pPr marL="3429000" indent="-228600" fontAlgn="base">
              <a:spcBef>
                <a:spcPct val="0"/>
              </a:spcBef>
              <a:spcAft>
                <a:spcPct val="0"/>
              </a:spcAft>
              <a:buFont typeface="Arial" panose="020B0604020202020204" pitchFamily="34" charset="0"/>
              <a:defRPr>
                <a:latin typeface="Calibri"/>
                <a:ea typeface="微软雅黑" panose="020B0503020204020204" charset="-122"/>
              </a:defRPr>
            </a:lvl8pPr>
            <a:lvl9pPr marL="3886200" indent="-228600" fontAlgn="base">
              <a:spcBef>
                <a:spcPct val="0"/>
              </a:spcBef>
              <a:spcAft>
                <a:spcPct val="0"/>
              </a:spcAft>
              <a:buFont typeface="Arial" panose="020B0604020202020204" pitchFamily="34" charset="0"/>
              <a:defRPr>
                <a:latin typeface="Calibri"/>
                <a:ea typeface="微软雅黑" panose="020B0503020204020204" charset="-122"/>
              </a:defRPr>
            </a:lvl9pPr>
          </a:lstStyle>
          <a:p>
            <a:pPr lvl="0">
              <a:lnSpc>
                <a:spcPct val="167000"/>
              </a:lnSpc>
              <a:spcBef>
                <a:spcPct val="0"/>
              </a:spcBef>
              <a:spcAft>
                <a:spcPct val="0"/>
              </a:spcAft>
              <a:buClrTx/>
              <a:buSzTx/>
            </a:pPr>
            <a:r>
              <a:rPr lang="zh-CN" altLang="en-US" sz="1600" dirty="0">
                <a:solidFill>
                  <a:schemeClr val="tx1">
                    <a:lumMod val="75000"/>
                    <a:lumOff val="25000"/>
                  </a:schemeClr>
                </a:solidFill>
                <a:uFillTx/>
                <a:latin typeface="Times New Roman"/>
                <a:ea typeface="微软雅黑"/>
                <a:cs typeface="+mn-ea"/>
                <a:sym typeface="Times New Roman"/>
              </a:rPr>
              <a:t>在传统金融供给制度下，</a:t>
            </a:r>
          </a:p>
          <a:p>
            <a:pPr lvl="0">
              <a:lnSpc>
                <a:spcPct val="167000"/>
              </a:lnSpc>
              <a:spcBef>
                <a:spcPct val="0"/>
              </a:spcBef>
              <a:spcAft>
                <a:spcPct val="0"/>
              </a:spcAft>
              <a:buClrTx/>
              <a:buSzTx/>
            </a:pPr>
            <a:r>
              <a:rPr lang="zh-CN" altLang="en-US" sz="1600" dirty="0">
                <a:solidFill>
                  <a:schemeClr val="tx1">
                    <a:lumMod val="75000"/>
                    <a:lumOff val="25000"/>
                  </a:schemeClr>
                </a:solidFill>
                <a:uFillTx/>
                <a:latin typeface="Times New Roman"/>
                <a:ea typeface="微软雅黑"/>
                <a:cs typeface="+mn-ea"/>
                <a:sym typeface="Times New Roman"/>
              </a:rPr>
              <a:t>年轻人由于资产抵押不足或缺少信用担保而被认为是借贷市场上的高风险人群，是存在流动性约束的人群。</a:t>
            </a:r>
          </a:p>
        </p:txBody>
      </p:sp>
      <p:sp>
        <p:nvSpPr>
          <p:cNvPr id="240" name="文本框 39"/>
          <p:cNvSpPr txBox="1"/>
          <p:nvPr>
            <p:custDataLst>
              <p:tags r:id="rId3"/>
            </p:custDataLst>
          </p:nvPr>
        </p:nvSpPr>
        <p:spPr>
          <a:xfrm>
            <a:off x="1023471" y="4238551"/>
            <a:ext cx="5904230" cy="528320"/>
          </a:xfrm>
          <a:prstGeom prst="rect">
            <a:avLst/>
          </a:prstGeom>
          <a:noFill/>
          <a:ln>
            <a:noFill/>
          </a:ln>
          <a:extLst>
            <a:ext uri="{909E8E84-426E-40DD-AFC4-6F175D3DCCD1}">
              <a14:hiddenFill xmlns:a14="http://schemas.microsoft.com/office/drawing/2010/main">
                <a:solidFill>
                  <a:srgbClr val="FFFFFF"/>
                </a:solidFill>
              </a14:hiddenFill>
            </a:ext>
          </a:extLst>
        </p:spPr>
        <p:txBody>
          <a:bodyPr vert="horz" wrap="square" lIns="91440">
            <a:noAutofit/>
          </a:bodyPr>
          <a:lstStyle>
            <a:defPPr>
              <a:defRPr lang="zh-CN"/>
            </a:defPPr>
            <a:lvl1pPr fontAlgn="base">
              <a:spcBef>
                <a:spcPct val="0"/>
              </a:spcBef>
              <a:spcAft>
                <a:spcPct val="0"/>
              </a:spcAft>
              <a:buFont typeface="Arial" panose="020B0604020202020204" pitchFamily="34" charset="0"/>
              <a:buNone/>
              <a:defRPr>
                <a:solidFill>
                  <a:schemeClr val="tx1">
                    <a:lumMod val="75000"/>
                  </a:schemeClr>
                </a:solidFill>
                <a:latin typeface="Calibri Light"/>
                <a:ea typeface="微软雅黑" panose="020B0503020204020204" charset="-122"/>
              </a:defRPr>
            </a:lvl1pPr>
            <a:lvl2pPr marL="742950" indent="-285750">
              <a:defRPr>
                <a:latin typeface="Calibri"/>
                <a:ea typeface="微软雅黑" panose="020B0503020204020204" charset="-122"/>
              </a:defRPr>
            </a:lvl2pPr>
            <a:lvl3pPr marL="1143000" indent="-228600">
              <a:defRPr>
                <a:latin typeface="Calibri"/>
                <a:ea typeface="微软雅黑" panose="020B0503020204020204" charset="-122"/>
              </a:defRPr>
            </a:lvl3pPr>
            <a:lvl4pPr marL="1600200" indent="-228600">
              <a:defRPr>
                <a:latin typeface="Calibri"/>
                <a:ea typeface="微软雅黑" panose="020B0503020204020204" charset="-122"/>
              </a:defRPr>
            </a:lvl4pPr>
            <a:lvl5pPr marL="2057400" indent="-228600">
              <a:defRPr>
                <a:latin typeface="Calibri"/>
                <a:ea typeface="微软雅黑" panose="020B0503020204020204" charset="-122"/>
              </a:defRPr>
            </a:lvl5pPr>
            <a:lvl6pPr marL="2514600" indent="-228600" fontAlgn="base">
              <a:spcBef>
                <a:spcPct val="0"/>
              </a:spcBef>
              <a:spcAft>
                <a:spcPct val="0"/>
              </a:spcAft>
              <a:buFont typeface="Arial" panose="020B0604020202020204" pitchFamily="34" charset="0"/>
              <a:defRPr>
                <a:latin typeface="Calibri"/>
                <a:ea typeface="微软雅黑" panose="020B0503020204020204" charset="-122"/>
              </a:defRPr>
            </a:lvl6pPr>
            <a:lvl7pPr marL="2971800" indent="-228600" fontAlgn="base">
              <a:spcBef>
                <a:spcPct val="0"/>
              </a:spcBef>
              <a:spcAft>
                <a:spcPct val="0"/>
              </a:spcAft>
              <a:buFont typeface="Arial" panose="020B0604020202020204" pitchFamily="34" charset="0"/>
              <a:defRPr>
                <a:latin typeface="Calibri"/>
                <a:ea typeface="微软雅黑" panose="020B0503020204020204" charset="-122"/>
              </a:defRPr>
            </a:lvl7pPr>
            <a:lvl8pPr marL="3429000" indent="-228600" fontAlgn="base">
              <a:spcBef>
                <a:spcPct val="0"/>
              </a:spcBef>
              <a:spcAft>
                <a:spcPct val="0"/>
              </a:spcAft>
              <a:buFont typeface="Arial" panose="020B0604020202020204" pitchFamily="34" charset="0"/>
              <a:defRPr>
                <a:latin typeface="Calibri"/>
                <a:ea typeface="微软雅黑" panose="020B0503020204020204" charset="-122"/>
              </a:defRPr>
            </a:lvl8pPr>
            <a:lvl9pPr marL="3886200" indent="-228600" fontAlgn="base">
              <a:spcBef>
                <a:spcPct val="0"/>
              </a:spcBef>
              <a:spcAft>
                <a:spcPct val="0"/>
              </a:spcAft>
              <a:buFont typeface="Arial" panose="020B0604020202020204" pitchFamily="34" charset="0"/>
              <a:defRPr>
                <a:latin typeface="Calibri"/>
                <a:ea typeface="微软雅黑" panose="020B0503020204020204" charset="-122"/>
              </a:defRPr>
            </a:lvl9pPr>
          </a:lstStyle>
          <a:p>
            <a:pPr lvl="0">
              <a:lnSpc>
                <a:spcPct val="167000"/>
              </a:lnSpc>
              <a:spcBef>
                <a:spcPct val="0"/>
              </a:spcBef>
              <a:spcAft>
                <a:spcPct val="0"/>
              </a:spcAft>
              <a:buClrTx/>
              <a:buSzTx/>
            </a:pPr>
            <a:r>
              <a:rPr lang="zh-CN" altLang="en-US" sz="1600">
                <a:solidFill>
                  <a:schemeClr val="tx1">
                    <a:lumMod val="75000"/>
                    <a:lumOff val="25000"/>
                  </a:schemeClr>
                </a:solidFill>
                <a:uFillTx/>
                <a:latin typeface="Times New Roman"/>
                <a:ea typeface="微软雅黑"/>
                <a:cs typeface="+mn-ea"/>
                <a:sym typeface="Times New Roman"/>
              </a:rPr>
              <a:t>这类在资本市场上存在融资困境的群体被称为“长尾群体”。</a:t>
            </a:r>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BDE7D7-1C10-CF4B-AD5F-F7AC1D0F0E26}"/>
              </a:ext>
            </a:extLst>
          </p:cNvPr>
          <p:cNvSpPr txBox="1"/>
          <p:nvPr/>
        </p:nvSpPr>
        <p:spPr>
          <a:xfrm>
            <a:off x="821297" y="332617"/>
            <a:ext cx="3775393" cy="523220"/>
          </a:xfrm>
          <a:prstGeom prst="rect">
            <a:avLst/>
          </a:prstGeom>
          <a:noFill/>
        </p:spPr>
        <p:txBody>
          <a:bodyPr wrap="none" rtlCol="0">
            <a:spAutoFit/>
          </a:bodyPr>
          <a:lstStyle/>
          <a:p>
            <a:r>
              <a:rPr kumimoji="1" lang="zh-CN" altLang="en-US" sz="2800" b="1">
                <a:solidFill>
                  <a:srgbClr val="C00000"/>
                </a:solidFill>
                <a:latin typeface="Times New Roman"/>
                <a:ea typeface="微软雅黑"/>
                <a:sym typeface="Times New Roman"/>
              </a:rPr>
              <a:t>网贷为何更偏爱年轻人</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791F0D1-C89F-CB40-BB81-7485D3D3DEAD}"/>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927701" y="1776845"/>
            <a:ext cx="4461164" cy="4461164"/>
          </a:xfrm>
          <a:prstGeom prst="rect">
            <a:avLst/>
          </a:prstGeom>
        </p:spPr>
      </p:pic>
    </p:spTree>
    <p:custDataLst>
      <p:tags r:id="rId1"/>
    </p:custDataLst>
  </p:cSld>
  <p:clrMapOvr>
    <a:masterClrMapping/>
  </p:clrMapOvr>
  <p:transition spd="slow" advTm="300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1"/>
          <p:cNvSpPr txBox="1"/>
          <p:nvPr/>
        </p:nvSpPr>
        <p:spPr>
          <a:xfrm>
            <a:off x="2210835" y="1459305"/>
            <a:ext cx="7571303" cy="1019638"/>
          </a:xfrm>
          <a:prstGeom prst="rect">
            <a:avLst/>
          </a:prstGeom>
          <a:noFill/>
        </p:spPr>
        <p:txBody>
          <a:bodyPr wrap="none" rtlCol="0">
            <a:spAutoFit/>
          </a:bodyPr>
          <a:lstStyle/>
          <a:p>
            <a:pPr marL="0" marR="0" lvl="0" indent="0" algn="ctr" rtl="0">
              <a:lnSpc>
                <a:spcPct val="180000"/>
              </a:lnSpc>
              <a:spcBef>
                <a:spcPct val="0"/>
              </a:spcBef>
            </a:pPr>
            <a:r>
              <a:rPr lang="zh-CN" altLang="en-US" dirty="0">
                <a:solidFill>
                  <a:schemeClr val="tx2"/>
                </a:solidFill>
                <a:latin typeface="Times New Roman"/>
                <a:ea typeface="微软雅黑"/>
                <a:cs typeface="+mn-ea"/>
                <a:sym typeface="Times New Roman"/>
              </a:rPr>
              <a:t>近年来，互联网消费信贷作为新兴的金融模式，</a:t>
            </a:r>
          </a:p>
          <a:p>
            <a:pPr marL="0" marR="0" lvl="0" indent="0" algn="ctr" rtl="0">
              <a:lnSpc>
                <a:spcPct val="180000"/>
              </a:lnSpc>
              <a:spcBef>
                <a:spcPct val="0"/>
              </a:spcBef>
            </a:pPr>
            <a:r>
              <a:rPr lang="zh-CN" altLang="en-US" dirty="0">
                <a:solidFill>
                  <a:schemeClr val="tx2"/>
                </a:solidFill>
                <a:latin typeface="Times New Roman"/>
                <a:ea typeface="微软雅黑"/>
                <a:cs typeface="+mn-ea"/>
                <a:sym typeface="Times New Roman"/>
              </a:rPr>
              <a:t>在解决“长尾群体”的流动性约束方面发挥了重要作用，其优势体现为：</a:t>
            </a:r>
            <a:endParaRPr lang="zh-CN" altLang="en-US" u="none" strike="noStrike" baseline="0" dirty="0">
              <a:solidFill>
                <a:schemeClr val="tx2"/>
              </a:solidFill>
              <a:latin typeface="Times New Roman"/>
              <a:ea typeface="微软雅黑"/>
              <a:cs typeface="+mn-ea"/>
              <a:sym typeface="Times New Roman"/>
            </a:endParaRPr>
          </a:p>
        </p:txBody>
      </p:sp>
      <p:grpSp>
        <p:nvGrpSpPr>
          <p:cNvPr id="3" name="组合 2"/>
          <p:cNvGrpSpPr/>
          <p:nvPr>
            <p:custDataLst>
              <p:tags r:id="rId2"/>
            </p:custDataLst>
          </p:nvPr>
        </p:nvGrpSpPr>
        <p:grpSpPr>
          <a:xfrm>
            <a:off x="512626" y="2797250"/>
            <a:ext cx="3647440" cy="2693670"/>
            <a:chOff x="866" y="4871"/>
            <a:chExt cx="5744" cy="4242"/>
          </a:xfrm>
        </p:grpSpPr>
        <p:sp>
          <p:nvSpPr>
            <p:cNvPr id="5" name="矩形 4"/>
            <p:cNvSpPr/>
            <p:nvPr>
              <p:custDataLst>
                <p:tags r:id="rId13"/>
              </p:custDataLst>
            </p:nvPr>
          </p:nvSpPr>
          <p:spPr bwMode="gray">
            <a:xfrm>
              <a:off x="866" y="4871"/>
              <a:ext cx="5744" cy="1353"/>
            </a:xfrm>
            <a:prstGeom prst="rect">
              <a:avLst/>
            </a:prstGeom>
            <a:solidFill>
              <a:srgbClr val="C00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0000" tIns="46800" rIns="90000" bIns="46800" numCol="1" spcCol="0" rtlCol="0" fromWordArt="0" anchor="ctr" anchorCtr="0" forceAA="0" compatLnSpc="1">
              <a:normAutofit/>
            </a:bodyPr>
            <a:lstStyle/>
            <a:p>
              <a:pPr algn="ctr">
                <a:lnSpc>
                  <a:spcPct val="130000"/>
                </a:lnSpc>
              </a:pPr>
              <a:endParaRPr lang="en-US" sz="2000">
                <a:latin typeface="Times New Roman"/>
                <a:ea typeface="微软雅黑"/>
                <a:cs typeface="+mn-ea"/>
                <a:sym typeface="Times New Roman"/>
              </a:endParaRPr>
            </a:p>
          </p:txBody>
        </p:sp>
        <p:sp>
          <p:nvSpPr>
            <p:cNvPr id="6" name="矩形 5"/>
            <p:cNvSpPr/>
            <p:nvPr>
              <p:custDataLst>
                <p:tags r:id="rId14"/>
              </p:custDataLst>
            </p:nvPr>
          </p:nvSpPr>
          <p:spPr bwMode="gray">
            <a:xfrm>
              <a:off x="866" y="6348"/>
              <a:ext cx="5744" cy="274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0000" tIns="46800" rIns="90000" bIns="46800" numCol="1" spcCol="0" rtlCol="0" fromWordArt="0" anchor="t" anchorCtr="0" forceAA="0" compatLnSpc="1">
              <a:normAutofit/>
            </a:bodyPr>
            <a:lstStyle/>
            <a:p>
              <a:pPr marL="171450" indent="-171450">
                <a:lnSpc>
                  <a:spcPct val="130000"/>
                </a:lnSpc>
                <a:spcBef>
                  <a:spcPct val="0"/>
                </a:spcBef>
                <a:buFont typeface="Arial" panose="020B0604020202020204" pitchFamily="34" charset="0"/>
                <a:buChar char="•"/>
              </a:pPr>
              <a:endParaRPr lang="en-US" altLang="zh-CN" sz="1200">
                <a:solidFill>
                  <a:schemeClr val="tx1"/>
                </a:solidFill>
                <a:latin typeface="Times New Roman"/>
                <a:ea typeface="微软雅黑"/>
                <a:cs typeface="+mn-ea"/>
                <a:sym typeface="Times New Roman"/>
              </a:endParaRPr>
            </a:p>
          </p:txBody>
        </p:sp>
        <p:sp>
          <p:nvSpPr>
            <p:cNvPr id="4" name="文本框 3"/>
            <p:cNvSpPr txBox="1"/>
            <p:nvPr>
              <p:custDataLst>
                <p:tags r:id="rId15"/>
              </p:custDataLst>
            </p:nvPr>
          </p:nvSpPr>
          <p:spPr>
            <a:xfrm>
              <a:off x="1129" y="4871"/>
              <a:ext cx="5218" cy="1353"/>
            </a:xfrm>
            <a:prstGeom prst="rect">
              <a:avLst/>
            </a:prstGeom>
            <a:noFill/>
          </p:spPr>
          <p:txBody>
            <a:bodyPr wrap="square" lIns="90000" tIns="46800" rIns="90000" bIns="46800" rtlCol="0" anchor="ctr" anchorCtr="0">
              <a:normAutofit/>
            </a:bodyPr>
            <a:lstStyle/>
            <a:p>
              <a:pPr algn="ctr">
                <a:lnSpc>
                  <a:spcPct val="120000"/>
                </a:lnSpc>
              </a:pPr>
              <a:r>
                <a:rPr lang="zh-CN" altLang="en-US" sz="2400" spc="300">
                  <a:solidFill>
                    <a:schemeClr val="bg1"/>
                  </a:solidFill>
                  <a:latin typeface="Times New Roman"/>
                  <a:ea typeface="微软雅黑"/>
                  <a:cs typeface="+mn-ea"/>
                  <a:sym typeface="Times New Roman"/>
                </a:rPr>
                <a:t>一是价格优势</a:t>
              </a:r>
            </a:p>
          </p:txBody>
        </p:sp>
        <p:sp>
          <p:nvSpPr>
            <p:cNvPr id="19" name="文本框 18"/>
            <p:cNvSpPr txBox="1"/>
            <p:nvPr>
              <p:custDataLst>
                <p:tags r:id="rId16"/>
              </p:custDataLst>
            </p:nvPr>
          </p:nvSpPr>
          <p:spPr>
            <a:xfrm>
              <a:off x="1129" y="6373"/>
              <a:ext cx="5218" cy="2740"/>
            </a:xfrm>
            <a:prstGeom prst="rect">
              <a:avLst/>
            </a:prstGeom>
            <a:noFill/>
          </p:spPr>
          <p:txBody>
            <a:bodyPr wrap="square" lIns="90000" tIns="46800" rIns="90000" bIns="46800" rtlCol="0">
              <a:normAutofit/>
            </a:bodyPr>
            <a:lstStyle/>
            <a:p>
              <a:pPr marL="0" lvl="0" indent="0" algn="ctr" fontAlgn="auto">
                <a:lnSpc>
                  <a:spcPct val="200000"/>
                </a:lnSpc>
                <a:spcBef>
                  <a:spcPct val="0"/>
                </a:spcBef>
                <a:spcAft>
                  <a:spcPct val="0"/>
                </a:spcAft>
                <a:buSzTx/>
              </a:pPr>
              <a:r>
                <a:rPr lang="zh-CN" altLang="en-US" sz="1600" u="none" strike="noStrike" baseline="0">
                  <a:solidFill>
                    <a:schemeClr val="tx2"/>
                  </a:solidFill>
                  <a:uFillTx/>
                  <a:latin typeface="Times New Roman"/>
                  <a:ea typeface="微软雅黑"/>
                  <a:cs typeface="+mn-ea"/>
                  <a:sym typeface="Times New Roman"/>
                </a:rPr>
                <a:t>相对于传统金融在信贷资金配置上的垄断性，其可以为消费者降低贷款利率，更具竞争性；</a:t>
              </a:r>
            </a:p>
          </p:txBody>
        </p:sp>
      </p:grpSp>
      <p:grpSp>
        <p:nvGrpSpPr>
          <p:cNvPr id="11" name="组合 10"/>
          <p:cNvGrpSpPr/>
          <p:nvPr>
            <p:custDataLst>
              <p:tags r:id="rId3"/>
            </p:custDataLst>
          </p:nvPr>
        </p:nvGrpSpPr>
        <p:grpSpPr>
          <a:xfrm>
            <a:off x="4252776" y="2797250"/>
            <a:ext cx="3647440" cy="2693670"/>
            <a:chOff x="6756" y="4871"/>
            <a:chExt cx="5744" cy="4242"/>
          </a:xfrm>
        </p:grpSpPr>
        <p:sp>
          <p:nvSpPr>
            <p:cNvPr id="7" name="矩形 6"/>
            <p:cNvSpPr/>
            <p:nvPr>
              <p:custDataLst>
                <p:tags r:id="rId9"/>
              </p:custDataLst>
            </p:nvPr>
          </p:nvSpPr>
          <p:spPr bwMode="gray">
            <a:xfrm>
              <a:off x="6756" y="4871"/>
              <a:ext cx="5744" cy="1353"/>
            </a:xfrm>
            <a:prstGeom prst="rect">
              <a:avLst/>
            </a:prstGeom>
            <a:solidFill>
              <a:srgbClr val="C00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0000" tIns="46800" rIns="90000" bIns="46800" numCol="1" spcCol="0" rtlCol="0" fromWordArt="0" anchor="ctr" anchorCtr="0" forceAA="0" compatLnSpc="1">
              <a:normAutofit/>
            </a:bodyPr>
            <a:lstStyle/>
            <a:p>
              <a:pPr algn="ctr">
                <a:lnSpc>
                  <a:spcPct val="130000"/>
                </a:lnSpc>
              </a:pPr>
              <a:endParaRPr lang="en-US" sz="2000">
                <a:latin typeface="Times New Roman"/>
                <a:ea typeface="微软雅黑"/>
                <a:cs typeface="+mn-ea"/>
                <a:sym typeface="Times New Roman"/>
              </a:endParaRPr>
            </a:p>
          </p:txBody>
        </p:sp>
        <p:sp>
          <p:nvSpPr>
            <p:cNvPr id="8" name="矩形 7"/>
            <p:cNvSpPr/>
            <p:nvPr>
              <p:custDataLst>
                <p:tags r:id="rId10"/>
              </p:custDataLst>
            </p:nvPr>
          </p:nvSpPr>
          <p:spPr bwMode="gray">
            <a:xfrm>
              <a:off x="6756" y="6348"/>
              <a:ext cx="5744" cy="2740"/>
            </a:xfrm>
            <a:prstGeom prst="rect">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0000" tIns="46800" rIns="90000" bIns="46800" numCol="1" spcCol="0" rtlCol="0" fromWordArt="0" anchor="t" anchorCtr="0" forceAA="0" compatLnSpc="1">
              <a:normAutofit/>
            </a:bodyPr>
            <a:lstStyle/>
            <a:p>
              <a:pPr marL="171450" indent="-171450">
                <a:lnSpc>
                  <a:spcPct val="130000"/>
                </a:lnSpc>
                <a:spcBef>
                  <a:spcPct val="0"/>
                </a:spcBef>
                <a:buFont typeface="Arial" panose="020B0604020202020204" pitchFamily="34" charset="0"/>
                <a:buChar char="•"/>
              </a:pPr>
              <a:endParaRPr lang="en-US" altLang="zh-CN" sz="1200">
                <a:solidFill>
                  <a:schemeClr val="tx1"/>
                </a:solidFill>
                <a:latin typeface="Times New Roman"/>
                <a:ea typeface="微软雅黑"/>
                <a:cs typeface="+mn-ea"/>
                <a:sym typeface="Times New Roman"/>
              </a:endParaRPr>
            </a:p>
          </p:txBody>
        </p:sp>
        <p:sp>
          <p:nvSpPr>
            <p:cNvPr id="20" name="文本框 19"/>
            <p:cNvSpPr txBox="1"/>
            <p:nvPr>
              <p:custDataLst>
                <p:tags r:id="rId11"/>
              </p:custDataLst>
            </p:nvPr>
          </p:nvSpPr>
          <p:spPr>
            <a:xfrm>
              <a:off x="7006" y="4871"/>
              <a:ext cx="5218" cy="1353"/>
            </a:xfrm>
            <a:prstGeom prst="rect">
              <a:avLst/>
            </a:prstGeom>
            <a:noFill/>
          </p:spPr>
          <p:txBody>
            <a:bodyPr wrap="square" lIns="90000" tIns="46800" rIns="90000" bIns="46800" rtlCol="0" anchor="ctr" anchorCtr="0">
              <a:normAutofit/>
            </a:bodyPr>
            <a:lstStyle/>
            <a:p>
              <a:pPr algn="ctr">
                <a:lnSpc>
                  <a:spcPct val="120000"/>
                </a:lnSpc>
              </a:pPr>
              <a:r>
                <a:rPr lang="zh-CN" altLang="en-US" sz="2400" spc="300">
                  <a:solidFill>
                    <a:schemeClr val="bg1"/>
                  </a:solidFill>
                  <a:latin typeface="Times New Roman"/>
                  <a:ea typeface="微软雅黑"/>
                  <a:cs typeface="+mn-ea"/>
                  <a:sym typeface="Times New Roman"/>
                </a:rPr>
                <a:t>二是信息优势</a:t>
              </a:r>
            </a:p>
          </p:txBody>
        </p:sp>
        <p:sp>
          <p:nvSpPr>
            <p:cNvPr id="21" name="文本框 20"/>
            <p:cNvSpPr txBox="1"/>
            <p:nvPr>
              <p:custDataLst>
                <p:tags r:id="rId12"/>
              </p:custDataLst>
            </p:nvPr>
          </p:nvSpPr>
          <p:spPr>
            <a:xfrm>
              <a:off x="7006" y="6373"/>
              <a:ext cx="5218" cy="2740"/>
            </a:xfrm>
            <a:prstGeom prst="rect">
              <a:avLst/>
            </a:prstGeom>
            <a:noFill/>
          </p:spPr>
          <p:txBody>
            <a:bodyPr wrap="square" lIns="90000" tIns="46800" rIns="90000" bIns="46800" rtlCol="0">
              <a:normAutofit/>
            </a:bodyPr>
            <a:lstStyle/>
            <a:p>
              <a:pPr lvl="0" algn="ctr">
                <a:lnSpc>
                  <a:spcPct val="200000"/>
                </a:lnSpc>
                <a:spcBef>
                  <a:spcPct val="0"/>
                </a:spcBef>
                <a:spcAft>
                  <a:spcPct val="0"/>
                </a:spcAft>
                <a:buClrTx/>
                <a:buSzTx/>
                <a:buFontTx/>
              </a:pPr>
              <a:r>
                <a:rPr lang="zh-CN" altLang="en-US" sz="1600">
                  <a:solidFill>
                    <a:schemeClr val="tx2"/>
                  </a:solidFill>
                  <a:uFillTx/>
                  <a:latin typeface="Times New Roman"/>
                  <a:ea typeface="微软雅黑"/>
                  <a:cs typeface="+mn-ea"/>
                  <a:sym typeface="Times New Roman"/>
                </a:rPr>
                <a:t>可以通过大数据</a:t>
              </a:r>
            </a:p>
            <a:p>
              <a:pPr lvl="0" algn="ctr">
                <a:lnSpc>
                  <a:spcPct val="200000"/>
                </a:lnSpc>
                <a:spcBef>
                  <a:spcPct val="0"/>
                </a:spcBef>
                <a:spcAft>
                  <a:spcPct val="0"/>
                </a:spcAft>
                <a:buClrTx/>
                <a:buSzTx/>
                <a:buFontTx/>
              </a:pPr>
              <a:r>
                <a:rPr lang="zh-CN" altLang="en-US" sz="1600">
                  <a:solidFill>
                    <a:schemeClr val="tx2"/>
                  </a:solidFill>
                  <a:uFillTx/>
                  <a:latin typeface="Times New Roman"/>
                  <a:ea typeface="微软雅黑"/>
                  <a:cs typeface="+mn-ea"/>
                  <a:sym typeface="Times New Roman"/>
                </a:rPr>
                <a:t>准确评估消费者的信贷风险，并进行个性化的风险防控；</a:t>
              </a:r>
            </a:p>
          </p:txBody>
        </p:sp>
      </p:grpSp>
      <p:grpSp>
        <p:nvGrpSpPr>
          <p:cNvPr id="12" name="组合 11"/>
          <p:cNvGrpSpPr/>
          <p:nvPr>
            <p:custDataLst>
              <p:tags r:id="rId4"/>
            </p:custDataLst>
          </p:nvPr>
        </p:nvGrpSpPr>
        <p:grpSpPr>
          <a:xfrm>
            <a:off x="7993561" y="2797250"/>
            <a:ext cx="3647440" cy="2693670"/>
            <a:chOff x="12647" y="4871"/>
            <a:chExt cx="5744" cy="4242"/>
          </a:xfrm>
        </p:grpSpPr>
        <p:sp>
          <p:nvSpPr>
            <p:cNvPr id="9" name="矩形 8"/>
            <p:cNvSpPr/>
            <p:nvPr>
              <p:custDataLst>
                <p:tags r:id="rId5"/>
              </p:custDataLst>
            </p:nvPr>
          </p:nvSpPr>
          <p:spPr bwMode="gray">
            <a:xfrm>
              <a:off x="12647" y="4871"/>
              <a:ext cx="5744" cy="1353"/>
            </a:xfrm>
            <a:prstGeom prst="rect">
              <a:avLst/>
            </a:prstGeom>
            <a:solidFill>
              <a:srgbClr val="C00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0000" tIns="46800" rIns="90000" bIns="46800" numCol="1" spcCol="0" rtlCol="0" fromWordArt="0" anchor="ctr" anchorCtr="0" forceAA="0" compatLnSpc="1">
              <a:normAutofit/>
            </a:bodyPr>
            <a:lstStyle/>
            <a:p>
              <a:pPr algn="ctr">
                <a:lnSpc>
                  <a:spcPct val="130000"/>
                </a:lnSpc>
              </a:pPr>
              <a:endParaRPr lang="en-US" sz="2000">
                <a:latin typeface="Times New Roman"/>
                <a:ea typeface="微软雅黑"/>
                <a:cs typeface="+mn-ea"/>
                <a:sym typeface="Times New Roman"/>
              </a:endParaRPr>
            </a:p>
          </p:txBody>
        </p:sp>
        <p:sp>
          <p:nvSpPr>
            <p:cNvPr id="10" name="矩形 9"/>
            <p:cNvSpPr/>
            <p:nvPr>
              <p:custDataLst>
                <p:tags r:id="rId6"/>
              </p:custDataLst>
            </p:nvPr>
          </p:nvSpPr>
          <p:spPr bwMode="gray">
            <a:xfrm>
              <a:off x="12647" y="6348"/>
              <a:ext cx="5744" cy="2740"/>
            </a:xfrm>
            <a:prstGeom prst="rect">
              <a:avLst/>
            </a:prstGeom>
            <a:no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0000" tIns="46800" rIns="90000" bIns="46800" numCol="1" spcCol="0" rtlCol="0" fromWordArt="0" anchor="t" anchorCtr="0" forceAA="0" compatLnSpc="1">
              <a:normAutofit/>
            </a:bodyPr>
            <a:lstStyle/>
            <a:p>
              <a:pPr marL="171450" indent="-171450">
                <a:lnSpc>
                  <a:spcPct val="130000"/>
                </a:lnSpc>
                <a:spcBef>
                  <a:spcPct val="0"/>
                </a:spcBef>
                <a:buFont typeface="Arial" panose="020B0604020202020204" pitchFamily="34" charset="0"/>
                <a:buChar char="•"/>
              </a:pPr>
              <a:endParaRPr lang="en-US" altLang="zh-CN" sz="1200">
                <a:solidFill>
                  <a:schemeClr val="tx1"/>
                </a:solidFill>
                <a:latin typeface="Times New Roman"/>
                <a:ea typeface="微软雅黑"/>
                <a:cs typeface="+mn-ea"/>
                <a:sym typeface="Times New Roman"/>
              </a:endParaRPr>
            </a:p>
          </p:txBody>
        </p:sp>
        <p:sp>
          <p:nvSpPr>
            <p:cNvPr id="22" name="文本框 21"/>
            <p:cNvSpPr txBox="1"/>
            <p:nvPr>
              <p:custDataLst>
                <p:tags r:id="rId7"/>
              </p:custDataLst>
            </p:nvPr>
          </p:nvSpPr>
          <p:spPr>
            <a:xfrm>
              <a:off x="12925" y="4871"/>
              <a:ext cx="5218" cy="1353"/>
            </a:xfrm>
            <a:prstGeom prst="rect">
              <a:avLst/>
            </a:prstGeom>
            <a:noFill/>
          </p:spPr>
          <p:txBody>
            <a:bodyPr wrap="square" lIns="90000" tIns="46800" rIns="90000" bIns="46800" rtlCol="0" anchor="ctr" anchorCtr="0">
              <a:normAutofit/>
            </a:bodyPr>
            <a:lstStyle/>
            <a:p>
              <a:pPr algn="ctr">
                <a:lnSpc>
                  <a:spcPct val="120000"/>
                </a:lnSpc>
              </a:pPr>
              <a:r>
                <a:rPr lang="zh-CN" altLang="en-US" sz="2400" spc="300">
                  <a:solidFill>
                    <a:schemeClr val="bg1"/>
                  </a:solidFill>
                  <a:latin typeface="Times New Roman"/>
                  <a:ea typeface="微软雅黑"/>
                  <a:cs typeface="+mn-ea"/>
                  <a:sym typeface="Times New Roman"/>
                </a:rPr>
                <a:t>三是创新优势</a:t>
              </a:r>
            </a:p>
          </p:txBody>
        </p:sp>
        <p:sp>
          <p:nvSpPr>
            <p:cNvPr id="23" name="文本框 22"/>
            <p:cNvSpPr txBox="1"/>
            <p:nvPr>
              <p:custDataLst>
                <p:tags r:id="rId8"/>
              </p:custDataLst>
            </p:nvPr>
          </p:nvSpPr>
          <p:spPr>
            <a:xfrm>
              <a:off x="12925" y="6373"/>
              <a:ext cx="5210" cy="2740"/>
            </a:xfrm>
            <a:prstGeom prst="rect">
              <a:avLst/>
            </a:prstGeom>
            <a:noFill/>
          </p:spPr>
          <p:txBody>
            <a:bodyPr wrap="square" lIns="90000" tIns="46800" rIns="90000" bIns="46800" rtlCol="0">
              <a:normAutofit/>
            </a:bodyPr>
            <a:lstStyle/>
            <a:p>
              <a:pPr lvl="0" algn="ctr">
                <a:lnSpc>
                  <a:spcPct val="200000"/>
                </a:lnSpc>
                <a:spcBef>
                  <a:spcPct val="0"/>
                </a:spcBef>
                <a:spcAft>
                  <a:spcPct val="0"/>
                </a:spcAft>
                <a:buClrTx/>
                <a:buSzTx/>
                <a:buFontTx/>
              </a:pPr>
              <a:r>
                <a:rPr lang="zh-CN" altLang="en-US" sz="1600">
                  <a:solidFill>
                    <a:schemeClr val="tx2"/>
                  </a:solidFill>
                  <a:uFillTx/>
                  <a:latin typeface="Times New Roman"/>
                  <a:ea typeface="微软雅黑"/>
                  <a:cs typeface="+mn-ea"/>
                  <a:sym typeface="Times New Roman"/>
                </a:rPr>
                <a:t>其可以根据消费者特征创新金融产品，如白条的12个月无息还款、还是本月借次月无息还等；</a:t>
              </a:r>
            </a:p>
          </p:txBody>
        </p:sp>
      </p:grpSp>
      <p:sp>
        <p:nvSpPr>
          <p:cNvPr id="26" name="文本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A3306FA-243D-2849-AC3C-D1582C9BCCE0}"/>
              </a:ext>
            </a:extLst>
          </p:cNvPr>
          <p:cNvSpPr txBox="1"/>
          <p:nvPr/>
        </p:nvSpPr>
        <p:spPr>
          <a:xfrm>
            <a:off x="821297" y="332617"/>
            <a:ext cx="3775393" cy="523220"/>
          </a:xfrm>
          <a:prstGeom prst="rect">
            <a:avLst/>
          </a:prstGeom>
          <a:noFill/>
        </p:spPr>
        <p:txBody>
          <a:bodyPr wrap="none" rtlCol="0">
            <a:spAutoFit/>
          </a:bodyPr>
          <a:lstStyle/>
          <a:p>
            <a:r>
              <a:rPr kumimoji="1" lang="zh-CN" altLang="en-US" sz="2800" b="1">
                <a:solidFill>
                  <a:srgbClr val="C00000"/>
                </a:solidFill>
                <a:latin typeface="Times New Roman"/>
                <a:ea typeface="微软雅黑"/>
                <a:sym typeface="Times New Roman"/>
              </a:rPr>
              <a:t>网贷为何更偏爱年轻人</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7"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fltVal val="0.50148"/>
                                          </p:val>
                                        </p:tav>
                                      </p:tavLst>
                                    </p:anim>
                                    <p:anim calcmode="lin" valueType="num">
                                      <p:cBhvr>
                                        <p:cTn id="9" dur="450" decel="100000" fill="hold"/>
                                        <p:tgtEl>
                                          <p:spTgt spid="3"/>
                                        </p:tgtEl>
                                        <p:attrNameLst>
                                          <p:attrName>ppt_y</p:attrName>
                                        </p:attrNameLst>
                                      </p:cBhvr>
                                      <p:tavLst>
                                        <p:tav tm="0">
                                          <p:val>
                                            <p:strVal val="#ppt_y+1"/>
                                          </p:val>
                                        </p:tav>
                                        <p:tav tm="100000">
                                          <p:val>
                                            <p:fltVal val="0.64739"/>
                                          </p:val>
                                        </p:tav>
                                      </p:tavLst>
                                    </p:anim>
                                    <p:anim calcmode="lin" valueType="num">
                                      <p:cBhvr>
                                        <p:cTn id="10" dur="50" accel="100000" fill="hold">
                                          <p:stCondLst>
                                            <p:cond delay="450"/>
                                          </p:stCondLst>
                                        </p:cTn>
                                        <p:tgtEl>
                                          <p:spTgt spid="3"/>
                                        </p:tgtEl>
                                        <p:attrNameLst>
                                          <p:attrName>ppt_y</p:attrName>
                                        </p:attrNameLst>
                                      </p:cBhvr>
                                      <p:tavLst>
                                        <p:tav tm="0">
                                          <p:val>
                                            <p:strVal val="#ppt_y-.03"/>
                                          </p:val>
                                        </p:tav>
                                        <p:tav tm="100000">
                                          <p:val>
                                            <p:fltVal val="0.64739"/>
                                          </p:val>
                                        </p:tav>
                                      </p:tavLst>
                                    </p:anim>
                                  </p:childTnLst>
                                </p:cTn>
                              </p:par>
                            </p:childTnLst>
                          </p:cTn>
                        </p:par>
                      </p:childTnLst>
                    </p:cTn>
                  </p:par>
                  <p:par>
                    <p:cTn id="11" fill="hold" nodeType="clickPar">
                      <p:stCondLst>
                        <p:cond delay="indefinite"/>
                      </p:stCondLst>
                      <p:childTnLst>
                        <p:par>
                          <p:cTn id="12" fill="hold" nodeType="after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anim calcmode="lin" valueType="num">
                                      <p:cBhvr>
                                        <p:cTn id="16" dur="500" fill="hold"/>
                                        <p:tgtEl>
                                          <p:spTgt spid="11"/>
                                        </p:tgtEl>
                                        <p:attrNameLst>
                                          <p:attrName>ppt_x</p:attrName>
                                        </p:attrNameLst>
                                      </p:cBhvr>
                                      <p:tavLst>
                                        <p:tav tm="0">
                                          <p:val>
                                            <p:strVal val="#ppt_x"/>
                                          </p:val>
                                        </p:tav>
                                        <p:tav tm="100000">
                                          <p:val>
                                            <p:fltVal val="0.65487"/>
                                          </p:val>
                                        </p:tav>
                                      </p:tavLst>
                                    </p:anim>
                                    <p:anim calcmode="lin" valueType="num">
                                      <p:cBhvr>
                                        <p:cTn id="17" dur="450" decel="100000" fill="hold"/>
                                        <p:tgtEl>
                                          <p:spTgt spid="11"/>
                                        </p:tgtEl>
                                        <p:attrNameLst>
                                          <p:attrName>ppt_y</p:attrName>
                                        </p:attrNameLst>
                                      </p:cBhvr>
                                      <p:tavLst>
                                        <p:tav tm="0">
                                          <p:val>
                                            <p:strVal val="#ppt_y+1"/>
                                          </p:val>
                                        </p:tav>
                                        <p:tav tm="100000">
                                          <p:val>
                                            <p:fltVal val="0.64739"/>
                                          </p:val>
                                        </p:tav>
                                      </p:tavLst>
                                    </p:anim>
                                    <p:anim calcmode="lin" valueType="num">
                                      <p:cBhvr>
                                        <p:cTn id="18" dur="50" accel="100000" fill="hold">
                                          <p:stCondLst>
                                            <p:cond delay="450"/>
                                          </p:stCondLst>
                                        </p:cTn>
                                        <p:tgtEl>
                                          <p:spTgt spid="11"/>
                                        </p:tgtEl>
                                        <p:attrNameLst>
                                          <p:attrName>ppt_y</p:attrName>
                                        </p:attrNameLst>
                                      </p:cBhvr>
                                      <p:tavLst>
                                        <p:tav tm="0">
                                          <p:val>
                                            <p:strVal val="#ppt_y-.03"/>
                                          </p:val>
                                        </p:tav>
                                        <p:tav tm="100000">
                                          <p:val>
                                            <p:fltVal val="0.64739"/>
                                          </p:val>
                                        </p:tav>
                                      </p:tavLst>
                                    </p:anim>
                                  </p:childTnLst>
                                </p:cTn>
                              </p:par>
                              <p:par>
                                <p:cTn id="19" presetID="35" presetClass="path" presetSubtype="0" accel="50000" decel="50000" fill="hold" nodeType="withEffect">
                                  <p:stCondLst>
                                    <p:cond delay="0"/>
                                  </p:stCondLst>
                                  <p:childTnLst>
                                    <p:anim calcmode="lin" valueType="num">
                                      <p:cBhvr additive="base">
                                        <p:cTn id="20" dur="500" fill="hold">
                                          <p:stCondLst>
                                            <p:cond delay="0"/>
                                          </p:stCondLst>
                                        </p:cTn>
                                        <p:tgtEl>
                                          <p:spTgt spid="3"/>
                                        </p:tgtEl>
                                        <p:attrNameLst>
                                          <p:attrName>ppt_x</p:attrName>
                                        </p:attrNameLst>
                                      </p:cBhvr>
                                      <p:tavLst>
                                        <p:tav tm="0">
                                          <p:val>
                                            <p:strVal val="ppt_x"/>
                                          </p:val>
                                        </p:tav>
                                        <p:tav tm="100000">
                                          <p:val>
                                            <p:fltVal val="0.3481"/>
                                          </p:val>
                                        </p:tav>
                                      </p:tavLst>
                                    </p:anim>
                                    <p:anim calcmode="lin" valueType="num">
                                      <p:cBhvr additive="base">
                                        <p:cTn id="21" dur="500" fill="hold">
                                          <p:stCondLst>
                                            <p:cond delay="0"/>
                                          </p:stCondLst>
                                        </p:cTn>
                                        <p:tgtEl>
                                          <p:spTgt spid="3"/>
                                        </p:tgtEl>
                                        <p:attrNameLst>
                                          <p:attrName>ppt_y</p:attrName>
                                        </p:attrNameLst>
                                      </p:cBhvr>
                                      <p:tavLst>
                                        <p:tav tm="0">
                                          <p:val>
                                            <p:strVal val="ppt_y"/>
                                          </p:val>
                                        </p:tav>
                                        <p:tav tm="100000">
                                          <p:val>
                                            <p:fltVal val="0.64739"/>
                                          </p:val>
                                        </p:tav>
                                      </p:tavLst>
                                    </p:anim>
                                    <p:anim calcmode="lin" valueType="num">
                                      <p:cBhvr additive="base">
                                        <p:cTn id="22" dur="500" fill="hold">
                                          <p:stCondLst>
                                            <p:cond delay="0"/>
                                          </p:stCondLst>
                                        </p:cTn>
                                        <p:tgtEl>
                                          <p:spTgt spid="3"/>
                                        </p:tgtEl>
                                        <p:attrNameLst>
                                          <p:attrName>ppt_w</p:attrName>
                                        </p:attrNameLst>
                                      </p:cBhvr>
                                      <p:tavLst>
                                        <p:tav tm="0">
                                          <p:val>
                                            <p:strVal val="ppt_w"/>
                                          </p:val>
                                        </p:tav>
                                        <p:tav tm="100000">
                                          <p:val>
                                            <p:strVal val="#ppt_w"/>
                                          </p:val>
                                        </p:tav>
                                      </p:tavLst>
                                    </p:anim>
                                    <p:anim calcmode="lin" valueType="num">
                                      <p:cBhvr additive="base">
                                        <p:cTn id="23" dur="500" fill="hold">
                                          <p:stCondLst>
                                            <p:cond delay="0"/>
                                          </p:stCondLst>
                                        </p:cTn>
                                        <p:tgtEl>
                                          <p:spTgt spid="3"/>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37" presetClass="entr" presetSubtype="0"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anim calcmode="lin" valueType="num">
                                      <p:cBhvr>
                                        <p:cTn id="29" dur="500" fill="hold"/>
                                        <p:tgtEl>
                                          <p:spTgt spid="12"/>
                                        </p:tgtEl>
                                        <p:attrNameLst>
                                          <p:attrName>ppt_x</p:attrName>
                                        </p:attrNameLst>
                                      </p:cBhvr>
                                      <p:tavLst>
                                        <p:tav tm="0">
                                          <p:val>
                                            <p:strVal val="#ppt_x"/>
                                          </p:val>
                                        </p:tav>
                                        <p:tav tm="100000">
                                          <p:val>
                                            <p:fltVal val="0.80828"/>
                                          </p:val>
                                        </p:tav>
                                      </p:tavLst>
                                    </p:anim>
                                    <p:anim calcmode="lin" valueType="num">
                                      <p:cBhvr>
                                        <p:cTn id="30" dur="450" decel="100000" fill="hold"/>
                                        <p:tgtEl>
                                          <p:spTgt spid="12"/>
                                        </p:tgtEl>
                                        <p:attrNameLst>
                                          <p:attrName>ppt_y</p:attrName>
                                        </p:attrNameLst>
                                      </p:cBhvr>
                                      <p:tavLst>
                                        <p:tav tm="0">
                                          <p:val>
                                            <p:strVal val="#ppt_y+1"/>
                                          </p:val>
                                        </p:tav>
                                        <p:tav tm="100000">
                                          <p:val>
                                            <p:fltVal val="0.64739"/>
                                          </p:val>
                                        </p:tav>
                                      </p:tavLst>
                                    </p:anim>
                                    <p:anim calcmode="lin" valueType="num">
                                      <p:cBhvr>
                                        <p:cTn id="31" dur="50" accel="100000" fill="hold">
                                          <p:stCondLst>
                                            <p:cond delay="450"/>
                                          </p:stCondLst>
                                        </p:cTn>
                                        <p:tgtEl>
                                          <p:spTgt spid="12"/>
                                        </p:tgtEl>
                                        <p:attrNameLst>
                                          <p:attrName>ppt_y</p:attrName>
                                        </p:attrNameLst>
                                      </p:cBhvr>
                                      <p:tavLst>
                                        <p:tav tm="0">
                                          <p:val>
                                            <p:strVal val="#ppt_y-.03"/>
                                          </p:val>
                                        </p:tav>
                                        <p:tav tm="100000">
                                          <p:val>
                                            <p:fltVal val="0.64739"/>
                                          </p:val>
                                        </p:tav>
                                      </p:tavLst>
                                    </p:anim>
                                  </p:childTnLst>
                                </p:cTn>
                              </p:par>
                              <p:par>
                                <p:cTn id="32" presetID="35" presetClass="path" presetSubtype="0" accel="50000" decel="50000" fill="hold" nodeType="withEffect">
                                  <p:stCondLst>
                                    <p:cond delay="0"/>
                                  </p:stCondLst>
                                  <p:childTnLst>
                                    <p:anim calcmode="lin" valueType="num">
                                      <p:cBhvr additive="base">
                                        <p:cTn id="33" dur="500" fill="hold">
                                          <p:stCondLst>
                                            <p:cond delay="0"/>
                                          </p:stCondLst>
                                        </p:cTn>
                                        <p:tgtEl>
                                          <p:spTgt spid="3"/>
                                        </p:tgtEl>
                                        <p:attrNameLst>
                                          <p:attrName>ppt_x</p:attrName>
                                        </p:attrNameLst>
                                      </p:cBhvr>
                                      <p:tavLst>
                                        <p:tav tm="0">
                                          <p:val>
                                            <p:strVal val="ppt_x"/>
                                          </p:val>
                                        </p:tav>
                                        <p:tav tm="100000">
                                          <p:val>
                                            <p:fltVal val="0.19469"/>
                                          </p:val>
                                        </p:tav>
                                      </p:tavLst>
                                    </p:anim>
                                    <p:anim calcmode="lin" valueType="num">
                                      <p:cBhvr additive="base">
                                        <p:cTn id="34" dur="500" fill="hold">
                                          <p:stCondLst>
                                            <p:cond delay="0"/>
                                          </p:stCondLst>
                                        </p:cTn>
                                        <p:tgtEl>
                                          <p:spTgt spid="3"/>
                                        </p:tgtEl>
                                        <p:attrNameLst>
                                          <p:attrName>ppt_y</p:attrName>
                                        </p:attrNameLst>
                                      </p:cBhvr>
                                      <p:tavLst>
                                        <p:tav tm="0">
                                          <p:val>
                                            <p:strVal val="ppt_y"/>
                                          </p:val>
                                        </p:tav>
                                        <p:tav tm="100000">
                                          <p:val>
                                            <p:fltVal val="0.64739"/>
                                          </p:val>
                                        </p:tav>
                                      </p:tavLst>
                                    </p:anim>
                                    <p:anim calcmode="lin" valueType="num">
                                      <p:cBhvr additive="base">
                                        <p:cTn id="35" dur="500" fill="hold">
                                          <p:stCondLst>
                                            <p:cond delay="0"/>
                                          </p:stCondLst>
                                        </p:cTn>
                                        <p:tgtEl>
                                          <p:spTgt spid="3"/>
                                        </p:tgtEl>
                                        <p:attrNameLst>
                                          <p:attrName>ppt_w</p:attrName>
                                        </p:attrNameLst>
                                      </p:cBhvr>
                                      <p:tavLst>
                                        <p:tav tm="0">
                                          <p:val>
                                            <p:strVal val="ppt_w"/>
                                          </p:val>
                                        </p:tav>
                                        <p:tav tm="100000">
                                          <p:val>
                                            <p:strVal val="#ppt_w"/>
                                          </p:val>
                                        </p:tav>
                                      </p:tavLst>
                                    </p:anim>
                                    <p:anim calcmode="lin" valueType="num">
                                      <p:cBhvr additive="base">
                                        <p:cTn id="36" dur="500" fill="hold">
                                          <p:stCondLst>
                                            <p:cond delay="0"/>
                                          </p:stCondLst>
                                        </p:cTn>
                                        <p:tgtEl>
                                          <p:spTgt spid="3"/>
                                        </p:tgtEl>
                                        <p:attrNameLst>
                                          <p:attrName>ppt_h</p:attrName>
                                        </p:attrNameLst>
                                      </p:cBhvr>
                                      <p:tavLst>
                                        <p:tav tm="0">
                                          <p:val>
                                            <p:strVal val="ppt_h"/>
                                          </p:val>
                                        </p:tav>
                                        <p:tav tm="100000">
                                          <p:val>
                                            <p:strVal val="#ppt_h"/>
                                          </p:val>
                                        </p:tav>
                                      </p:tavLst>
                                    </p:anim>
                                  </p:childTnLst>
                                </p:cTn>
                              </p:par>
                              <p:par>
                                <p:cTn id="37" presetID="35" presetClass="path" presetSubtype="0" accel="50000" decel="50000" fill="hold" nodeType="withEffect">
                                  <p:stCondLst>
                                    <p:cond delay="0"/>
                                  </p:stCondLst>
                                  <p:childTnLst>
                                    <p:anim calcmode="lin" valueType="num">
                                      <p:cBhvr additive="base">
                                        <p:cTn id="38" dur="500" fill="hold">
                                          <p:stCondLst>
                                            <p:cond delay="0"/>
                                          </p:stCondLst>
                                        </p:cTn>
                                        <p:tgtEl>
                                          <p:spTgt spid="11"/>
                                        </p:tgtEl>
                                        <p:attrNameLst>
                                          <p:attrName>ppt_x</p:attrName>
                                        </p:attrNameLst>
                                      </p:cBhvr>
                                      <p:tavLst>
                                        <p:tav tm="0">
                                          <p:val>
                                            <p:strVal val="ppt_x"/>
                                          </p:val>
                                        </p:tav>
                                        <p:tav tm="100000">
                                          <p:val>
                                            <p:fltVal val="0.50146"/>
                                          </p:val>
                                        </p:tav>
                                      </p:tavLst>
                                    </p:anim>
                                    <p:anim calcmode="lin" valueType="num">
                                      <p:cBhvr additive="base">
                                        <p:cTn id="39" dur="500" fill="hold">
                                          <p:stCondLst>
                                            <p:cond delay="0"/>
                                          </p:stCondLst>
                                        </p:cTn>
                                        <p:tgtEl>
                                          <p:spTgt spid="11"/>
                                        </p:tgtEl>
                                        <p:attrNameLst>
                                          <p:attrName>ppt_y</p:attrName>
                                        </p:attrNameLst>
                                      </p:cBhvr>
                                      <p:tavLst>
                                        <p:tav tm="0">
                                          <p:val>
                                            <p:strVal val="ppt_y"/>
                                          </p:val>
                                        </p:tav>
                                        <p:tav tm="100000">
                                          <p:val>
                                            <p:fltVal val="0.64739"/>
                                          </p:val>
                                        </p:tav>
                                      </p:tavLst>
                                    </p:anim>
                                    <p:anim calcmode="lin" valueType="num">
                                      <p:cBhvr additive="base">
                                        <p:cTn id="40" dur="500" fill="hold">
                                          <p:stCondLst>
                                            <p:cond delay="0"/>
                                          </p:stCondLst>
                                        </p:cTn>
                                        <p:tgtEl>
                                          <p:spTgt spid="11"/>
                                        </p:tgtEl>
                                        <p:attrNameLst>
                                          <p:attrName>ppt_w</p:attrName>
                                        </p:attrNameLst>
                                      </p:cBhvr>
                                      <p:tavLst>
                                        <p:tav tm="0">
                                          <p:val>
                                            <p:strVal val="ppt_w"/>
                                          </p:val>
                                        </p:tav>
                                        <p:tav tm="100000">
                                          <p:val>
                                            <p:strVal val="#ppt_w"/>
                                          </p:val>
                                        </p:tav>
                                      </p:tavLst>
                                    </p:anim>
                                    <p:anim calcmode="lin" valueType="num">
                                      <p:cBhvr additive="base">
                                        <p:cTn id="41" dur="500" fill="hold">
                                          <p:stCondLst>
                                            <p:cond delay="0"/>
                                          </p:stCondLst>
                                        </p:cTn>
                                        <p:tgtEl>
                                          <p:spTgt spid="11"/>
                                        </p:tgtEl>
                                        <p:attrNameLst>
                                          <p:attrName>ppt_h</p:attrName>
                                        </p:attrNameLst>
                                      </p:cBhvr>
                                      <p:tavLst>
                                        <p:tav tm="0">
                                          <p:val>
                                            <p:strVal val="ppt_h"/>
                                          </p:val>
                                        </p:tav>
                                        <p:tav tm="100000">
                                          <p:val>
                                            <p:strVal val="#ppt_h"/>
                                          </p:val>
                                        </p:tav>
                                      </p:tavLst>
                                    </p:anim>
                                  </p:childTnLst>
                                </p:cTn>
                              </p:par>
                            </p:childTnLst>
                          </p:cTn>
                        </p:par>
                      </p:childTnLst>
                    </p:cTn>
                  </p:par>
                  <p:par>
                    <p:cTn id="42" fill="hold" nodeType="clickPar">
                      <p:stCondLst>
                        <p:cond delay="indefinite"/>
                      </p:stCondLst>
                      <p:childTnLst>
                        <p:par>
                          <p:cTn id="43" fill="hold" nodeType="afterGroup">
                            <p:stCondLst>
                              <p:cond delay="0"/>
                            </p:stCondLst>
                            <p:childTnLst>
                              <p:par>
                                <p:cTn id="44" presetID="35" presetClass="path" presetSubtype="0" accel="50000" decel="50000" fill="hold" nodeType="clickEffect">
                                  <p:stCondLst>
                                    <p:cond delay="0"/>
                                  </p:stCondLst>
                                  <p:childTnLst>
                                    <p:anim calcmode="lin" valueType="num">
                                      <p:cBhvr additive="base">
                                        <p:cTn id="45" dur="250" fill="hold">
                                          <p:stCondLst>
                                            <p:cond delay="0"/>
                                          </p:stCondLst>
                                        </p:cTn>
                                        <p:tgtEl>
                                          <p:spTgt spid="12"/>
                                        </p:tgtEl>
                                        <p:attrNameLst>
                                          <p:attrName>ppt_x</p:attrName>
                                        </p:attrNameLst>
                                      </p:cBhvr>
                                      <p:tavLst>
                                        <p:tav tm="0">
                                          <p:val>
                                            <p:strVal val="ppt_x"/>
                                          </p:val>
                                        </p:tav>
                                        <p:tav tm="100000">
                                          <p:val>
                                            <p:fltVal val="0.80828"/>
                                          </p:val>
                                        </p:tav>
                                      </p:tavLst>
                                    </p:anim>
                                    <p:anim calcmode="lin" valueType="num">
                                      <p:cBhvr additive="base">
                                        <p:cTn id="46" dur="250" fill="hold">
                                          <p:stCondLst>
                                            <p:cond delay="0"/>
                                          </p:stCondLst>
                                        </p:cTn>
                                        <p:tgtEl>
                                          <p:spTgt spid="12"/>
                                        </p:tgtEl>
                                        <p:attrNameLst>
                                          <p:attrName>ppt_y</p:attrName>
                                        </p:attrNameLst>
                                      </p:cBhvr>
                                      <p:tavLst>
                                        <p:tav tm="0">
                                          <p:val>
                                            <p:strVal val="ppt_y"/>
                                          </p:val>
                                        </p:tav>
                                        <p:tav tm="100000">
                                          <p:val>
                                            <p:fltVal val="0.64739"/>
                                          </p:val>
                                        </p:tav>
                                      </p:tavLst>
                                    </p:anim>
                                    <p:anim calcmode="lin" valueType="num">
                                      <p:cBhvr additive="base">
                                        <p:cTn id="47" dur="250" fill="hold">
                                          <p:stCondLst>
                                            <p:cond delay="0"/>
                                          </p:stCondLst>
                                        </p:cTn>
                                        <p:tgtEl>
                                          <p:spTgt spid="12"/>
                                        </p:tgtEl>
                                        <p:attrNameLst>
                                          <p:attrName>ppt_w</p:attrName>
                                        </p:attrNameLst>
                                      </p:cBhvr>
                                      <p:tavLst>
                                        <p:tav tm="0">
                                          <p:val>
                                            <p:strVal val="ppt_w"/>
                                          </p:val>
                                        </p:tav>
                                        <p:tav tm="100000">
                                          <p:val>
                                            <p:strVal val="#ppt_w"/>
                                          </p:val>
                                        </p:tav>
                                      </p:tavLst>
                                    </p:anim>
                                    <p:anim calcmode="lin" valueType="num">
                                      <p:cBhvr additive="base">
                                        <p:cTn id="48" dur="250" fill="hold">
                                          <p:stCondLst>
                                            <p:cond delay="0"/>
                                          </p:stCondLst>
                                        </p:cTn>
                                        <p:tgtEl>
                                          <p:spTgt spid="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1"/>
          <p:cNvSpPr txBox="1"/>
          <p:nvPr/>
        </p:nvSpPr>
        <p:spPr>
          <a:xfrm>
            <a:off x="904801" y="1403262"/>
            <a:ext cx="10418237" cy="663964"/>
          </a:xfrm>
          <a:prstGeom prst="rect">
            <a:avLst/>
          </a:prstGeom>
          <a:noFill/>
        </p:spPr>
        <p:txBody>
          <a:bodyPr wrap="none" rtlCol="0">
            <a:spAutoFit/>
          </a:bodyPr>
          <a:lstStyle/>
          <a:p>
            <a:pPr marL="0" marR="0" lvl="0" indent="0" algn="just" rtl="0">
              <a:lnSpc>
                <a:spcPct val="180000"/>
              </a:lnSpc>
              <a:spcBef>
                <a:spcPct val="0"/>
              </a:spcBef>
            </a:pPr>
            <a:r>
              <a:rPr lang="zh-CN" altLang="en-US" sz="2400" dirty="0">
                <a:solidFill>
                  <a:schemeClr val="tx2"/>
                </a:solidFill>
                <a:latin typeface="Times New Roman"/>
                <a:ea typeface="微软雅黑"/>
                <a:cs typeface="+mn-ea"/>
                <a:sym typeface="Times New Roman"/>
              </a:rPr>
              <a:t>互联网消费信贷更偏爱年轻人中的大学生群体，将其作为重要的目标人群 ：</a:t>
            </a:r>
            <a:endParaRPr lang="zh-CN" altLang="en-US" sz="2400" u="none" strike="noStrike" baseline="0" dirty="0">
              <a:solidFill>
                <a:schemeClr val="tx2"/>
              </a:solidFill>
              <a:latin typeface="Times New Roman"/>
              <a:ea typeface="微软雅黑"/>
              <a:cs typeface="+mn-ea"/>
              <a:sym typeface="Times New Roman"/>
            </a:endParaRPr>
          </a:p>
        </p:txBody>
      </p:sp>
      <p:grpSp>
        <p:nvGrpSpPr>
          <p:cNvPr id="3" name="组合 2"/>
          <p:cNvGrpSpPr/>
          <p:nvPr>
            <p:custDataLst>
              <p:tags r:id="rId2"/>
            </p:custDataLst>
          </p:nvPr>
        </p:nvGrpSpPr>
        <p:grpSpPr>
          <a:xfrm>
            <a:off x="895985" y="3086735"/>
            <a:ext cx="3815715" cy="1419860"/>
            <a:chOff x="1411" y="4861"/>
            <a:chExt cx="6009" cy="2236"/>
          </a:xfrm>
        </p:grpSpPr>
        <p:sp>
          <p:nvSpPr>
            <p:cNvPr id="588" name="文本框 58"/>
            <p:cNvSpPr txBox="1"/>
            <p:nvPr>
              <p:custDataLst>
                <p:tags r:id="rId7"/>
              </p:custDataLst>
            </p:nvPr>
          </p:nvSpPr>
          <p:spPr bwMode="auto">
            <a:xfrm>
              <a:off x="1411" y="4861"/>
              <a:ext cx="4568" cy="22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p:spPr>
          <p:txBody>
            <a:bodyPr wrap="square" lIns="90000" tIns="46800" rIns="90000" bIns="46800" rtlCol="0" anchor="t"/>
            <a:lstStyle/>
            <a:p>
              <a:pPr lvl="0" algn="just">
                <a:lnSpc>
                  <a:spcPct val="200000"/>
                </a:lnSpc>
                <a:spcBef>
                  <a:spcPct val="0"/>
                </a:spcBef>
                <a:spcAft>
                  <a:spcPct val="0"/>
                </a:spcAft>
                <a:buClrTx/>
                <a:buSzTx/>
                <a:buFontTx/>
              </a:pPr>
              <a:r>
                <a:rPr lang="zh-CN" altLang="en-US" sz="1600" dirty="0">
                  <a:solidFill>
                    <a:schemeClr val="tx2"/>
                  </a:solidFill>
                  <a:uFillTx/>
                  <a:latin typeface="Times New Roman"/>
                  <a:ea typeface="微软雅黑"/>
                  <a:cs typeface="+mn-ea"/>
                  <a:sym typeface="Times New Roman"/>
                </a:rPr>
                <a:t>一是大学生群体是伴随着互联网成长起来的，易受互联网传媒广告的影响，敢于接受新消费理念，乐于尝试新消费产品；</a:t>
              </a:r>
            </a:p>
          </p:txBody>
        </p:sp>
        <p:sp>
          <p:nvSpPr>
            <p:cNvPr id="591" name="任意多边形 59"/>
            <p:cNvSpPr/>
            <p:nvPr>
              <p:custDataLst>
                <p:tags r:id="rId8"/>
              </p:custDataLst>
            </p:nvPr>
          </p:nvSpPr>
          <p:spPr bwMode="auto">
            <a:xfrm flipH="1">
              <a:off x="6512" y="5841"/>
              <a:ext cx="909" cy="90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solidFill>
              <a:schemeClr val="accent1"/>
            </a:solidFill>
            <a:ln>
              <a:noFill/>
            </a:ln>
            <a:effectLst/>
          </p:spPr>
          <p:txBody>
            <a:bodyPr anchor="ctr"/>
            <a:lstStyle/>
            <a:p>
              <a:pPr algn="ctr">
                <a:lnSpc>
                  <a:spcPct val="120000"/>
                </a:lnSpc>
              </a:pPr>
              <a:endParaRPr>
                <a:latin typeface="Times New Roman"/>
                <a:ea typeface="微软雅黑"/>
                <a:cs typeface="+mn-ea"/>
                <a:sym typeface="Times New Roman"/>
              </a:endParaRPr>
            </a:p>
          </p:txBody>
        </p:sp>
        <p:sp>
          <p:nvSpPr>
            <p:cNvPr id="592" name="任意多边形 51"/>
            <p:cNvSpPr/>
            <p:nvPr>
              <p:custDataLst>
                <p:tags r:id="rId9"/>
              </p:custDataLst>
            </p:nvPr>
          </p:nvSpPr>
          <p:spPr bwMode="auto">
            <a:xfrm>
              <a:off x="6812" y="6111"/>
              <a:ext cx="309" cy="3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600"/>
                  </a:moveTo>
                  <a:lnTo>
                    <a:pt x="15882" y="21600"/>
                  </a:lnTo>
                  <a:lnTo>
                    <a:pt x="15882" y="0"/>
                  </a:lnTo>
                  <a:lnTo>
                    <a:pt x="21600" y="0"/>
                  </a:lnTo>
                  <a:cubicBezTo>
                    <a:pt x="21600" y="0"/>
                    <a:pt x="21600" y="21600"/>
                    <a:pt x="21600" y="21600"/>
                  </a:cubicBezTo>
                  <a:close/>
                  <a:moveTo>
                    <a:pt x="13658" y="21600"/>
                  </a:moveTo>
                  <a:lnTo>
                    <a:pt x="7941" y="21600"/>
                  </a:lnTo>
                  <a:lnTo>
                    <a:pt x="7941" y="9983"/>
                  </a:lnTo>
                  <a:lnTo>
                    <a:pt x="13658" y="9983"/>
                  </a:lnTo>
                  <a:cubicBezTo>
                    <a:pt x="13658" y="9983"/>
                    <a:pt x="13658" y="21600"/>
                    <a:pt x="13658" y="21600"/>
                  </a:cubicBezTo>
                  <a:close/>
                  <a:moveTo>
                    <a:pt x="5717" y="21600"/>
                  </a:moveTo>
                  <a:lnTo>
                    <a:pt x="0" y="21600"/>
                  </a:lnTo>
                  <a:lnTo>
                    <a:pt x="0" y="5989"/>
                  </a:lnTo>
                  <a:lnTo>
                    <a:pt x="5717" y="5989"/>
                  </a:lnTo>
                  <a:cubicBezTo>
                    <a:pt x="5717" y="5989"/>
                    <a:pt x="5717" y="21600"/>
                    <a:pt x="5717" y="21600"/>
                  </a:cubicBezTo>
                  <a:close/>
                </a:path>
              </a:pathLst>
            </a:custGeom>
            <a:solidFill>
              <a:schemeClr val="bg1"/>
            </a:solidFill>
            <a:ln>
              <a:noFill/>
            </a:ln>
            <a:effectLst/>
          </p:spPr>
          <p:txBody>
            <a:bodyPr anchor="ctr"/>
            <a:lstStyle/>
            <a:p>
              <a:pPr algn="ctr">
                <a:lnSpc>
                  <a:spcPct val="120000"/>
                </a:lnSpc>
              </a:pPr>
              <a:endParaRPr>
                <a:latin typeface="Times New Roman"/>
                <a:ea typeface="微软雅黑"/>
                <a:cs typeface="+mn-ea"/>
                <a:sym typeface="Times New Roman"/>
              </a:endParaRPr>
            </a:p>
          </p:txBody>
        </p:sp>
      </p:grpSp>
      <p:grpSp>
        <p:nvGrpSpPr>
          <p:cNvPr id="4" name="组合 3"/>
          <p:cNvGrpSpPr/>
          <p:nvPr>
            <p:custDataLst>
              <p:tags r:id="rId3"/>
            </p:custDataLst>
          </p:nvPr>
        </p:nvGrpSpPr>
        <p:grpSpPr>
          <a:xfrm>
            <a:off x="6580505" y="2866390"/>
            <a:ext cx="4640580" cy="1419860"/>
            <a:chOff x="10363" y="4514"/>
            <a:chExt cx="7308" cy="2236"/>
          </a:xfrm>
        </p:grpSpPr>
        <p:sp>
          <p:nvSpPr>
            <p:cNvPr id="590" name="文本框 50"/>
            <p:cNvSpPr txBox="1"/>
            <p:nvPr>
              <p:custDataLst>
                <p:tags r:id="rId5"/>
              </p:custDataLst>
            </p:nvPr>
          </p:nvSpPr>
          <p:spPr bwMode="auto">
            <a:xfrm>
              <a:off x="12762" y="4514"/>
              <a:ext cx="4909" cy="22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p:spPr>
          <p:txBody>
            <a:bodyPr wrap="square" lIns="90000" tIns="46800" rIns="90000" bIns="46800" rtlCol="0" anchor="t"/>
            <a:lstStyle/>
            <a:p>
              <a:pPr lvl="0" algn="just">
                <a:lnSpc>
                  <a:spcPct val="200000"/>
                </a:lnSpc>
                <a:spcBef>
                  <a:spcPct val="0"/>
                </a:spcBef>
                <a:spcAft>
                  <a:spcPct val="0"/>
                </a:spcAft>
                <a:buClrTx/>
                <a:buSzTx/>
                <a:buFontTx/>
              </a:pPr>
              <a:r>
                <a:rPr lang="zh-CN" altLang="en-US" sz="1600" dirty="0">
                  <a:solidFill>
                    <a:schemeClr val="tx2"/>
                  </a:solidFill>
                  <a:uFillTx/>
                  <a:latin typeface="Times New Roman"/>
                  <a:ea typeface="微软雅黑"/>
                  <a:cs typeface="+mn-ea"/>
                  <a:sym typeface="Times New Roman"/>
                </a:rPr>
                <a:t>二是大学生群体是未来具有较高人力资本的群体，把握住了在校大学生市场，就等于把握住了大学生毕业后的信贷消费市场。</a:t>
              </a:r>
            </a:p>
          </p:txBody>
        </p:sp>
        <p:sp>
          <p:nvSpPr>
            <p:cNvPr id="594" name="任意多边形 54"/>
            <p:cNvSpPr/>
            <p:nvPr>
              <p:custDataLst>
                <p:tags r:id="rId6"/>
              </p:custDataLst>
            </p:nvPr>
          </p:nvSpPr>
          <p:spPr bwMode="auto">
            <a:xfrm>
              <a:off x="10363" y="5969"/>
              <a:ext cx="703" cy="6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188" y="12491"/>
                  </a:moveTo>
                  <a:lnTo>
                    <a:pt x="19188" y="9719"/>
                  </a:lnTo>
                  <a:lnTo>
                    <a:pt x="16141" y="9719"/>
                  </a:lnTo>
                  <a:lnTo>
                    <a:pt x="16141" y="12491"/>
                  </a:lnTo>
                  <a:cubicBezTo>
                    <a:pt x="16141" y="12491"/>
                    <a:pt x="19188" y="12491"/>
                    <a:pt x="19188" y="12491"/>
                  </a:cubicBezTo>
                  <a:close/>
                  <a:moveTo>
                    <a:pt x="19188" y="6551"/>
                  </a:moveTo>
                  <a:lnTo>
                    <a:pt x="16141" y="6299"/>
                  </a:lnTo>
                  <a:lnTo>
                    <a:pt x="16141" y="8891"/>
                  </a:lnTo>
                  <a:lnTo>
                    <a:pt x="19188" y="8891"/>
                  </a:lnTo>
                  <a:cubicBezTo>
                    <a:pt x="19188" y="8891"/>
                    <a:pt x="19188" y="6551"/>
                    <a:pt x="19188" y="6551"/>
                  </a:cubicBezTo>
                  <a:close/>
                  <a:moveTo>
                    <a:pt x="18217" y="16775"/>
                  </a:moveTo>
                  <a:cubicBezTo>
                    <a:pt x="17011" y="16775"/>
                    <a:pt x="16007" y="17855"/>
                    <a:pt x="16007" y="19188"/>
                  </a:cubicBezTo>
                  <a:cubicBezTo>
                    <a:pt x="16007" y="20519"/>
                    <a:pt x="17011" y="21599"/>
                    <a:pt x="18217" y="21599"/>
                  </a:cubicBezTo>
                  <a:cubicBezTo>
                    <a:pt x="19456" y="21599"/>
                    <a:pt x="20460" y="20519"/>
                    <a:pt x="20460" y="19188"/>
                  </a:cubicBezTo>
                  <a:cubicBezTo>
                    <a:pt x="20427" y="17855"/>
                    <a:pt x="19456" y="16775"/>
                    <a:pt x="18217" y="16775"/>
                  </a:cubicBezTo>
                  <a:close/>
                  <a:moveTo>
                    <a:pt x="11720" y="9719"/>
                  </a:moveTo>
                  <a:lnTo>
                    <a:pt x="11720" y="12491"/>
                  </a:lnTo>
                  <a:lnTo>
                    <a:pt x="15069" y="12491"/>
                  </a:lnTo>
                  <a:lnTo>
                    <a:pt x="15069" y="9719"/>
                  </a:lnTo>
                  <a:cubicBezTo>
                    <a:pt x="15069" y="9719"/>
                    <a:pt x="11720" y="9719"/>
                    <a:pt x="11720" y="9719"/>
                  </a:cubicBezTo>
                  <a:close/>
                  <a:moveTo>
                    <a:pt x="15069" y="8891"/>
                  </a:moveTo>
                  <a:lnTo>
                    <a:pt x="15069" y="6228"/>
                  </a:lnTo>
                  <a:lnTo>
                    <a:pt x="11720" y="5975"/>
                  </a:lnTo>
                  <a:lnTo>
                    <a:pt x="11720" y="8891"/>
                  </a:lnTo>
                  <a:cubicBezTo>
                    <a:pt x="11720" y="8891"/>
                    <a:pt x="15069" y="8891"/>
                    <a:pt x="15069" y="8891"/>
                  </a:cubicBezTo>
                  <a:close/>
                  <a:moveTo>
                    <a:pt x="8438" y="12491"/>
                  </a:moveTo>
                  <a:lnTo>
                    <a:pt x="10649" y="12491"/>
                  </a:lnTo>
                  <a:lnTo>
                    <a:pt x="10649" y="9719"/>
                  </a:lnTo>
                  <a:lnTo>
                    <a:pt x="7635" y="9719"/>
                  </a:lnTo>
                  <a:cubicBezTo>
                    <a:pt x="7635" y="9719"/>
                    <a:pt x="8438" y="12491"/>
                    <a:pt x="8438" y="12491"/>
                  </a:cubicBezTo>
                  <a:close/>
                  <a:moveTo>
                    <a:pt x="6362" y="5616"/>
                  </a:moveTo>
                  <a:lnTo>
                    <a:pt x="7367" y="8891"/>
                  </a:lnTo>
                  <a:lnTo>
                    <a:pt x="10649" y="8891"/>
                  </a:lnTo>
                  <a:lnTo>
                    <a:pt x="10649" y="5904"/>
                  </a:lnTo>
                  <a:cubicBezTo>
                    <a:pt x="10649" y="5904"/>
                    <a:pt x="6362" y="5616"/>
                    <a:pt x="6362" y="5616"/>
                  </a:cubicBezTo>
                  <a:close/>
                  <a:moveTo>
                    <a:pt x="7367" y="16775"/>
                  </a:moveTo>
                  <a:cubicBezTo>
                    <a:pt x="6127" y="16775"/>
                    <a:pt x="5124" y="17855"/>
                    <a:pt x="5124" y="19188"/>
                  </a:cubicBezTo>
                  <a:cubicBezTo>
                    <a:pt x="5124" y="20519"/>
                    <a:pt x="6127" y="21599"/>
                    <a:pt x="7367" y="21599"/>
                  </a:cubicBezTo>
                  <a:cubicBezTo>
                    <a:pt x="8606" y="21599"/>
                    <a:pt x="9610" y="20519"/>
                    <a:pt x="9610" y="19188"/>
                  </a:cubicBezTo>
                  <a:cubicBezTo>
                    <a:pt x="9610" y="17855"/>
                    <a:pt x="8606" y="16775"/>
                    <a:pt x="7367" y="16775"/>
                  </a:cubicBezTo>
                  <a:close/>
                  <a:moveTo>
                    <a:pt x="21599" y="5508"/>
                  </a:moveTo>
                  <a:lnTo>
                    <a:pt x="21599" y="13607"/>
                  </a:lnTo>
                  <a:cubicBezTo>
                    <a:pt x="21599" y="14436"/>
                    <a:pt x="20996" y="15083"/>
                    <a:pt x="20226" y="15083"/>
                  </a:cubicBezTo>
                  <a:lnTo>
                    <a:pt x="7434" y="15083"/>
                  </a:lnTo>
                  <a:cubicBezTo>
                    <a:pt x="6797" y="15083"/>
                    <a:pt x="6228" y="14543"/>
                    <a:pt x="6127" y="13860"/>
                  </a:cubicBezTo>
                  <a:lnTo>
                    <a:pt x="3750" y="4715"/>
                  </a:lnTo>
                  <a:cubicBezTo>
                    <a:pt x="3750" y="4715"/>
                    <a:pt x="3348" y="3060"/>
                    <a:pt x="2645" y="2843"/>
                  </a:cubicBezTo>
                  <a:cubicBezTo>
                    <a:pt x="1540" y="2519"/>
                    <a:pt x="0" y="3168"/>
                    <a:pt x="0" y="1259"/>
                  </a:cubicBezTo>
                  <a:cubicBezTo>
                    <a:pt x="0" y="36"/>
                    <a:pt x="1037" y="36"/>
                    <a:pt x="1037" y="36"/>
                  </a:cubicBezTo>
                  <a:cubicBezTo>
                    <a:pt x="1071" y="36"/>
                    <a:pt x="1272" y="0"/>
                    <a:pt x="1540" y="0"/>
                  </a:cubicBezTo>
                  <a:cubicBezTo>
                    <a:pt x="3147" y="0"/>
                    <a:pt x="5056" y="647"/>
                    <a:pt x="5793" y="2951"/>
                  </a:cubicBezTo>
                  <a:lnTo>
                    <a:pt x="20293" y="4068"/>
                  </a:lnTo>
                  <a:cubicBezTo>
                    <a:pt x="21030" y="4103"/>
                    <a:pt x="21599" y="4715"/>
                    <a:pt x="21599" y="5508"/>
                  </a:cubicBezTo>
                  <a:close/>
                </a:path>
              </a:pathLst>
            </a:custGeom>
            <a:solidFill>
              <a:srgbClr val="C00000"/>
            </a:solidFill>
            <a:ln>
              <a:noFill/>
            </a:ln>
            <a:effectLst/>
          </p:spPr>
          <p:txBody>
            <a:bodyPr anchor="ctr"/>
            <a:lstStyle/>
            <a:p>
              <a:pPr algn="ctr">
                <a:lnSpc>
                  <a:spcPct val="120000"/>
                </a:lnSpc>
              </a:pPr>
              <a:endParaRPr>
                <a:latin typeface="Times New Roman"/>
                <a:ea typeface="微软雅黑"/>
                <a:cs typeface="+mn-ea"/>
                <a:sym typeface="Times New Roman"/>
              </a:endParaRPr>
            </a:p>
          </p:txBody>
        </p:sp>
      </p:grpSp>
      <p:sp>
        <p:nvSpPr>
          <p:cNvPr id="595" name="矩形15"/>
          <p:cNvSpPr>
            <a:spLocks noEditPoints="1"/>
          </p:cNvSpPr>
          <p:nvPr>
            <p:custDataLst>
              <p:tags r:id="rId4"/>
            </p:custDataLst>
          </p:nvPr>
        </p:nvSpPr>
        <p:spPr bwMode="auto">
          <a:xfrm>
            <a:off x="3796650" y="2803717"/>
            <a:ext cx="4471692" cy="2370771"/>
          </a:xfrm>
          <a:custGeom>
            <a:avLst/>
            <a:gdLst>
              <a:gd name="T0" fmla="*/ 294 w 2129"/>
              <a:gd name="T1" fmla="*/ 762 h 1127"/>
              <a:gd name="T2" fmla="*/ 157 w 2129"/>
              <a:gd name="T3" fmla="*/ 705 h 1127"/>
              <a:gd name="T4" fmla="*/ 157 w 2129"/>
              <a:gd name="T5" fmla="*/ 432 h 1127"/>
              <a:gd name="T6" fmla="*/ 294 w 2129"/>
              <a:gd name="T7" fmla="*/ 375 h 1127"/>
              <a:gd name="T8" fmla="*/ 430 w 2129"/>
              <a:gd name="T9" fmla="*/ 432 h 1127"/>
              <a:gd name="T10" fmla="*/ 430 w 2129"/>
              <a:gd name="T11" fmla="*/ 705 h 1127"/>
              <a:gd name="T12" fmla="*/ 294 w 2129"/>
              <a:gd name="T13" fmla="*/ 762 h 1127"/>
              <a:gd name="T14" fmla="*/ 1443 w 2129"/>
              <a:gd name="T15" fmla="*/ 1001 h 1127"/>
              <a:gd name="T16" fmla="*/ 1137 w 2129"/>
              <a:gd name="T17" fmla="*/ 874 h 1127"/>
              <a:gd name="T18" fmla="*/ 1137 w 2129"/>
              <a:gd name="T19" fmla="*/ 262 h 1127"/>
              <a:gd name="T20" fmla="*/ 1443 w 2129"/>
              <a:gd name="T21" fmla="*/ 135 h 1127"/>
              <a:gd name="T22" fmla="*/ 1748 w 2129"/>
              <a:gd name="T23" fmla="*/ 262 h 1127"/>
              <a:gd name="T24" fmla="*/ 1748 w 2129"/>
              <a:gd name="T25" fmla="*/ 874 h 1127"/>
              <a:gd name="T26" fmla="*/ 1443 w 2129"/>
              <a:gd name="T27" fmla="*/ 1001 h 1127"/>
              <a:gd name="T28" fmla="*/ 1443 w 2129"/>
              <a:gd name="T29" fmla="*/ 0 h 1127"/>
              <a:gd name="T30" fmla="*/ 1443 w 2129"/>
              <a:gd name="T31" fmla="*/ 0 h 1127"/>
              <a:gd name="T32" fmla="*/ 1045 w 2129"/>
              <a:gd name="T33" fmla="*/ 165 h 1127"/>
              <a:gd name="T34" fmla="*/ 972 w 2129"/>
              <a:gd name="T35" fmla="*/ 255 h 1127"/>
              <a:gd name="T36" fmla="*/ 868 w 2129"/>
              <a:gd name="T37" fmla="*/ 402 h 1127"/>
              <a:gd name="T38" fmla="*/ 761 w 2129"/>
              <a:gd name="T39" fmla="*/ 472 h 1127"/>
              <a:gd name="T40" fmla="*/ 700 w 2129"/>
              <a:gd name="T41" fmla="*/ 481 h 1127"/>
              <a:gd name="T42" fmla="*/ 588 w 2129"/>
              <a:gd name="T43" fmla="*/ 448 h 1127"/>
              <a:gd name="T44" fmla="*/ 458 w 2129"/>
              <a:gd name="T45" fmla="*/ 353 h 1127"/>
              <a:gd name="T46" fmla="*/ 293 w 2129"/>
              <a:gd name="T47" fmla="*/ 296 h 1127"/>
              <a:gd name="T48" fmla="*/ 105 w 2129"/>
              <a:gd name="T49" fmla="*/ 374 h 1127"/>
              <a:gd name="T50" fmla="*/ 105 w 2129"/>
              <a:gd name="T51" fmla="*/ 752 h 1127"/>
              <a:gd name="T52" fmla="*/ 294 w 2129"/>
              <a:gd name="T53" fmla="*/ 831 h 1127"/>
              <a:gd name="T54" fmla="*/ 482 w 2129"/>
              <a:gd name="T55" fmla="*/ 752 h 1127"/>
              <a:gd name="T56" fmla="*/ 494 w 2129"/>
              <a:gd name="T57" fmla="*/ 739 h 1127"/>
              <a:gd name="T58" fmla="*/ 520 w 2129"/>
              <a:gd name="T59" fmla="*/ 720 h 1127"/>
              <a:gd name="T60" fmla="*/ 692 w 2129"/>
              <a:gd name="T61" fmla="*/ 646 h 1127"/>
              <a:gd name="T62" fmla="*/ 696 w 2129"/>
              <a:gd name="T63" fmla="*/ 646 h 1127"/>
              <a:gd name="T64" fmla="*/ 935 w 2129"/>
              <a:gd name="T65" fmla="*/ 807 h 1127"/>
              <a:gd name="T66" fmla="*/ 1045 w 2129"/>
              <a:gd name="T67" fmla="*/ 962 h 1127"/>
              <a:gd name="T68" fmla="*/ 1442 w 2129"/>
              <a:gd name="T69" fmla="*/ 1127 h 1127"/>
              <a:gd name="T70" fmla="*/ 1841 w 2129"/>
              <a:gd name="T71" fmla="*/ 962 h 1127"/>
              <a:gd name="T72" fmla="*/ 1865 w 2129"/>
              <a:gd name="T73" fmla="*/ 936 h 1127"/>
              <a:gd name="T74" fmla="*/ 1865 w 2129"/>
              <a:gd name="T75" fmla="*/ 936 h 1127"/>
              <a:gd name="T76" fmla="*/ 1921 w 2129"/>
              <a:gd name="T77" fmla="*/ 248 h 1127"/>
              <a:gd name="T78" fmla="*/ 1842 w 2129"/>
              <a:gd name="T79" fmla="*/ 150 h 1127"/>
              <a:gd name="T80" fmla="*/ 1443 w 2129"/>
              <a:gd name="T81" fmla="*/ 0 h 1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29" h="1127">
                <a:moveTo>
                  <a:pt x="294" y="762"/>
                </a:moveTo>
                <a:cubicBezTo>
                  <a:pt x="244" y="762"/>
                  <a:pt x="195" y="743"/>
                  <a:pt x="157" y="705"/>
                </a:cubicBezTo>
                <a:cubicBezTo>
                  <a:pt x="82" y="630"/>
                  <a:pt x="82" y="507"/>
                  <a:pt x="157" y="432"/>
                </a:cubicBezTo>
                <a:cubicBezTo>
                  <a:pt x="195" y="394"/>
                  <a:pt x="244" y="375"/>
                  <a:pt x="294" y="375"/>
                </a:cubicBezTo>
                <a:cubicBezTo>
                  <a:pt x="343" y="375"/>
                  <a:pt x="393" y="394"/>
                  <a:pt x="430" y="432"/>
                </a:cubicBezTo>
                <a:cubicBezTo>
                  <a:pt x="506" y="507"/>
                  <a:pt x="506" y="630"/>
                  <a:pt x="430" y="705"/>
                </a:cubicBezTo>
                <a:cubicBezTo>
                  <a:pt x="393" y="743"/>
                  <a:pt x="343" y="762"/>
                  <a:pt x="294" y="762"/>
                </a:cubicBezTo>
                <a:moveTo>
                  <a:pt x="1443" y="1001"/>
                </a:moveTo>
                <a:cubicBezTo>
                  <a:pt x="1332" y="1001"/>
                  <a:pt x="1222" y="959"/>
                  <a:pt x="1137" y="874"/>
                </a:cubicBezTo>
                <a:cubicBezTo>
                  <a:pt x="969" y="705"/>
                  <a:pt x="969" y="431"/>
                  <a:pt x="1137" y="262"/>
                </a:cubicBezTo>
                <a:cubicBezTo>
                  <a:pt x="1222" y="178"/>
                  <a:pt x="1332" y="135"/>
                  <a:pt x="1443" y="135"/>
                </a:cubicBezTo>
                <a:cubicBezTo>
                  <a:pt x="1554" y="135"/>
                  <a:pt x="1664" y="177"/>
                  <a:pt x="1748" y="262"/>
                </a:cubicBezTo>
                <a:cubicBezTo>
                  <a:pt x="1917" y="431"/>
                  <a:pt x="1917" y="705"/>
                  <a:pt x="1748" y="874"/>
                </a:cubicBezTo>
                <a:cubicBezTo>
                  <a:pt x="1664" y="959"/>
                  <a:pt x="1553" y="1001"/>
                  <a:pt x="1443" y="1001"/>
                </a:cubicBezTo>
                <a:moveTo>
                  <a:pt x="1443" y="0"/>
                </a:moveTo>
                <a:cubicBezTo>
                  <a:pt x="1443" y="0"/>
                  <a:pt x="1443" y="0"/>
                  <a:pt x="1443" y="0"/>
                </a:cubicBezTo>
                <a:cubicBezTo>
                  <a:pt x="1299" y="0"/>
                  <a:pt x="1155" y="54"/>
                  <a:pt x="1045" y="165"/>
                </a:cubicBezTo>
                <a:cubicBezTo>
                  <a:pt x="1017" y="193"/>
                  <a:pt x="993" y="223"/>
                  <a:pt x="972" y="255"/>
                </a:cubicBezTo>
                <a:cubicBezTo>
                  <a:pt x="938" y="302"/>
                  <a:pt x="904" y="356"/>
                  <a:pt x="868" y="402"/>
                </a:cubicBezTo>
                <a:cubicBezTo>
                  <a:pt x="842" y="437"/>
                  <a:pt x="804" y="461"/>
                  <a:pt x="761" y="472"/>
                </a:cubicBezTo>
                <a:cubicBezTo>
                  <a:pt x="740" y="478"/>
                  <a:pt x="720" y="481"/>
                  <a:pt x="700" y="481"/>
                </a:cubicBezTo>
                <a:cubicBezTo>
                  <a:pt x="661" y="481"/>
                  <a:pt x="623" y="470"/>
                  <a:pt x="588" y="448"/>
                </a:cubicBezTo>
                <a:cubicBezTo>
                  <a:pt x="542" y="421"/>
                  <a:pt x="505" y="376"/>
                  <a:pt x="458" y="353"/>
                </a:cubicBezTo>
                <a:cubicBezTo>
                  <a:pt x="410" y="315"/>
                  <a:pt x="352" y="296"/>
                  <a:pt x="293" y="296"/>
                </a:cubicBezTo>
                <a:cubicBezTo>
                  <a:pt x="225" y="296"/>
                  <a:pt x="157" y="322"/>
                  <a:pt x="105" y="374"/>
                </a:cubicBezTo>
                <a:cubicBezTo>
                  <a:pt x="0" y="478"/>
                  <a:pt x="0" y="648"/>
                  <a:pt x="105" y="752"/>
                </a:cubicBezTo>
                <a:cubicBezTo>
                  <a:pt x="157" y="805"/>
                  <a:pt x="225" y="831"/>
                  <a:pt x="294" y="831"/>
                </a:cubicBezTo>
                <a:cubicBezTo>
                  <a:pt x="362" y="831"/>
                  <a:pt x="430" y="805"/>
                  <a:pt x="482" y="752"/>
                </a:cubicBezTo>
                <a:cubicBezTo>
                  <a:pt x="486" y="748"/>
                  <a:pt x="490" y="744"/>
                  <a:pt x="494" y="739"/>
                </a:cubicBezTo>
                <a:cubicBezTo>
                  <a:pt x="503" y="733"/>
                  <a:pt x="512" y="726"/>
                  <a:pt x="520" y="720"/>
                </a:cubicBezTo>
                <a:cubicBezTo>
                  <a:pt x="572" y="684"/>
                  <a:pt x="628" y="648"/>
                  <a:pt x="692" y="646"/>
                </a:cubicBezTo>
                <a:cubicBezTo>
                  <a:pt x="693" y="646"/>
                  <a:pt x="695" y="646"/>
                  <a:pt x="696" y="646"/>
                </a:cubicBezTo>
                <a:cubicBezTo>
                  <a:pt x="796" y="646"/>
                  <a:pt x="872" y="726"/>
                  <a:pt x="935" y="807"/>
                </a:cubicBezTo>
                <a:cubicBezTo>
                  <a:pt x="962" y="863"/>
                  <a:pt x="998" y="916"/>
                  <a:pt x="1045" y="962"/>
                </a:cubicBezTo>
                <a:cubicBezTo>
                  <a:pt x="1154" y="1072"/>
                  <a:pt x="1298" y="1127"/>
                  <a:pt x="1442" y="1127"/>
                </a:cubicBezTo>
                <a:cubicBezTo>
                  <a:pt x="1587" y="1127"/>
                  <a:pt x="1731" y="1072"/>
                  <a:pt x="1841" y="962"/>
                </a:cubicBezTo>
                <a:cubicBezTo>
                  <a:pt x="1849" y="954"/>
                  <a:pt x="1857" y="945"/>
                  <a:pt x="1865" y="936"/>
                </a:cubicBezTo>
                <a:cubicBezTo>
                  <a:pt x="1865" y="936"/>
                  <a:pt x="1865" y="936"/>
                  <a:pt x="1865" y="936"/>
                </a:cubicBezTo>
                <a:cubicBezTo>
                  <a:pt x="1865" y="936"/>
                  <a:pt x="2129" y="638"/>
                  <a:pt x="1921" y="248"/>
                </a:cubicBezTo>
                <a:cubicBezTo>
                  <a:pt x="1842" y="150"/>
                  <a:pt x="1842" y="150"/>
                  <a:pt x="1842" y="150"/>
                </a:cubicBezTo>
                <a:cubicBezTo>
                  <a:pt x="1735" y="55"/>
                  <a:pt x="1587" y="0"/>
                  <a:pt x="1443" y="0"/>
                </a:cubicBezTo>
              </a:path>
            </a:pathLst>
          </a:custGeom>
          <a:solidFill>
            <a:srgbClr val="C00000"/>
          </a:solidFill>
          <a:ln>
            <a:noFill/>
          </a:ln>
        </p:spPr>
        <p:txBody>
          <a:bodyPr vert="horz" wrap="square" lIns="91440" tIns="45720" rIns="91440" bIns="45720" numCol="1" anchor="t" anchorCtr="0" compatLnSpc="1"/>
          <a:lstStyle/>
          <a:p>
            <a:pPr>
              <a:lnSpc>
                <a:spcPct val="120000"/>
              </a:lnSpc>
            </a:pPr>
            <a:endParaRPr lang="zh-CN" altLang="en-US">
              <a:latin typeface="Times New Roman"/>
              <a:ea typeface="微软雅黑"/>
              <a:cs typeface="+mn-ea"/>
              <a:sym typeface="Times New Roman"/>
            </a:endParaRPr>
          </a:p>
        </p:txBody>
      </p:sp>
      <p:sp>
        <p:nvSpPr>
          <p:cNvPr id="15" name="文本框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183726B-77A5-5942-8E82-9072C0198B85}"/>
              </a:ext>
            </a:extLst>
          </p:cNvPr>
          <p:cNvSpPr txBox="1"/>
          <p:nvPr/>
        </p:nvSpPr>
        <p:spPr>
          <a:xfrm>
            <a:off x="821297" y="332617"/>
            <a:ext cx="3775393" cy="523220"/>
          </a:xfrm>
          <a:prstGeom prst="rect">
            <a:avLst/>
          </a:prstGeom>
          <a:noFill/>
        </p:spPr>
        <p:txBody>
          <a:bodyPr wrap="none" rtlCol="0">
            <a:spAutoFit/>
          </a:bodyPr>
          <a:lstStyle/>
          <a:p>
            <a:r>
              <a:rPr kumimoji="1" lang="zh-CN" altLang="en-US" sz="2800" b="1">
                <a:solidFill>
                  <a:srgbClr val="C00000"/>
                </a:solidFill>
                <a:latin typeface="Times New Roman"/>
                <a:ea typeface="微软雅黑"/>
                <a:sym typeface="Times New Roman"/>
              </a:rPr>
              <a:t>网贷为何更偏爱年轻人</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7"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fltVal val="0.49693"/>
                                          </p:val>
                                        </p:tav>
                                      </p:tavLst>
                                    </p:anim>
                                    <p:anim calcmode="lin" valueType="num">
                                      <p:cBhvr>
                                        <p:cTn id="9" dur="450" decel="100000" fill="hold"/>
                                        <p:tgtEl>
                                          <p:spTgt spid="3"/>
                                        </p:tgtEl>
                                        <p:attrNameLst>
                                          <p:attrName>ppt_y</p:attrName>
                                        </p:attrNameLst>
                                      </p:cBhvr>
                                      <p:tavLst>
                                        <p:tav tm="0">
                                          <p:val>
                                            <p:strVal val="#ppt_y+1"/>
                                          </p:val>
                                        </p:tav>
                                        <p:tav tm="100000">
                                          <p:val>
                                            <p:fltVal val="0.58167"/>
                                          </p:val>
                                        </p:tav>
                                      </p:tavLst>
                                    </p:anim>
                                    <p:anim calcmode="lin" valueType="num">
                                      <p:cBhvr>
                                        <p:cTn id="10" dur="50" accel="100000" fill="hold">
                                          <p:stCondLst>
                                            <p:cond delay="450"/>
                                          </p:stCondLst>
                                        </p:cTn>
                                        <p:tgtEl>
                                          <p:spTgt spid="3"/>
                                        </p:tgtEl>
                                        <p:attrNameLst>
                                          <p:attrName>ppt_y</p:attrName>
                                        </p:attrNameLst>
                                      </p:cBhvr>
                                      <p:tavLst>
                                        <p:tav tm="0">
                                          <p:val>
                                            <p:strVal val="#ppt_y-.03"/>
                                          </p:val>
                                        </p:tav>
                                        <p:tav tm="100000">
                                          <p:val>
                                            <p:fltVal val="0.58167"/>
                                          </p:val>
                                        </p:tav>
                                      </p:tavLst>
                                    </p:anim>
                                  </p:childTnLst>
                                </p:cTn>
                              </p:par>
                              <p:par>
                                <p:cTn id="11" presetID="35" presetClass="path" presetSubtype="0" accel="50000" decel="50000" fill="hold" nodeType="withEffect">
                                  <p:stCondLst>
                                    <p:cond delay="0"/>
                                  </p:stCondLst>
                                  <p:childTnLst>
                                    <p:anim calcmode="lin" valueType="num">
                                      <p:cBhvr additive="base">
                                        <p:cTn id="12" dur="500" fill="hold">
                                          <p:stCondLst>
                                            <p:cond delay="0"/>
                                          </p:stCondLst>
                                        </p:cTn>
                                        <p:tgtEl>
                                          <p:spTgt spid="3"/>
                                        </p:tgtEl>
                                        <p:attrNameLst>
                                          <p:attrName>ppt_x</p:attrName>
                                        </p:attrNameLst>
                                      </p:cBhvr>
                                      <p:tavLst>
                                        <p:tav tm="0">
                                          <p:val>
                                            <p:strVal val="ppt_x"/>
                                          </p:val>
                                        </p:tav>
                                        <p:tav tm="100000">
                                          <p:val>
                                            <p:fltVal val="0.36211"/>
                                          </p:val>
                                        </p:tav>
                                      </p:tavLst>
                                    </p:anim>
                                    <p:anim calcmode="lin" valueType="num">
                                      <p:cBhvr additive="base">
                                        <p:cTn id="13" dur="500" fill="hold">
                                          <p:stCondLst>
                                            <p:cond delay="0"/>
                                          </p:stCondLst>
                                        </p:cTn>
                                        <p:tgtEl>
                                          <p:spTgt spid="3"/>
                                        </p:tgtEl>
                                        <p:attrNameLst>
                                          <p:attrName>ppt_y</p:attrName>
                                        </p:attrNameLst>
                                      </p:cBhvr>
                                      <p:tavLst>
                                        <p:tav tm="0">
                                          <p:val>
                                            <p:strVal val="ppt_y"/>
                                          </p:val>
                                        </p:tav>
                                        <p:tav tm="100000">
                                          <p:val>
                                            <p:fltVal val="0.55361"/>
                                          </p:val>
                                        </p:tav>
                                      </p:tavLst>
                                    </p:anim>
                                    <p:anim calcmode="lin" valueType="num">
                                      <p:cBhvr additive="base">
                                        <p:cTn id="14" dur="500" fill="hold">
                                          <p:stCondLst>
                                            <p:cond delay="0"/>
                                          </p:stCondLst>
                                        </p:cTn>
                                        <p:tgtEl>
                                          <p:spTgt spid="3"/>
                                        </p:tgtEl>
                                        <p:attrNameLst>
                                          <p:attrName>ppt_w</p:attrName>
                                        </p:attrNameLst>
                                      </p:cBhvr>
                                      <p:tavLst>
                                        <p:tav tm="0">
                                          <p:val>
                                            <p:strVal val="ppt_w"/>
                                          </p:val>
                                        </p:tav>
                                        <p:tav tm="100000">
                                          <p:val>
                                            <p:strVal val="#ppt_w"/>
                                          </p:val>
                                        </p:tav>
                                      </p:tavLst>
                                    </p:anim>
                                    <p:anim calcmode="lin" valueType="num">
                                      <p:cBhvr additive="base">
                                        <p:cTn id="15" dur="500" fill="hold">
                                          <p:stCondLst>
                                            <p:cond delay="0"/>
                                          </p:stCondLst>
                                        </p:cTn>
                                        <p:tgtEl>
                                          <p:spTgt spid="3"/>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afterGroup">
                            <p:stCondLst>
                              <p:cond delay="0"/>
                            </p:stCondLst>
                            <p:childTnLst>
                              <p:par>
                                <p:cTn id="18" presetID="37"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fltVal val="0.71074"/>
                                          </p:val>
                                        </p:tav>
                                      </p:tavLst>
                                    </p:anim>
                                    <p:anim calcmode="lin" valueType="num">
                                      <p:cBhvr>
                                        <p:cTn id="22" dur="450" decel="100000" fill="hold"/>
                                        <p:tgtEl>
                                          <p:spTgt spid="4"/>
                                        </p:tgtEl>
                                        <p:attrNameLst>
                                          <p:attrName>ppt_y</p:attrName>
                                        </p:attrNameLst>
                                      </p:cBhvr>
                                      <p:tavLst>
                                        <p:tav tm="0">
                                          <p:val>
                                            <p:strVal val="#ppt_y+1"/>
                                          </p:val>
                                        </p:tav>
                                        <p:tav tm="100000">
                                          <p:val>
                                            <p:fltVal val="0.55105"/>
                                          </p:val>
                                        </p:tav>
                                      </p:tavLst>
                                    </p:anim>
                                    <p:anim calcmode="lin" valueType="num">
                                      <p:cBhvr>
                                        <p:cTn id="23" dur="50" accel="100000" fill="hold">
                                          <p:stCondLst>
                                            <p:cond delay="450"/>
                                          </p:stCondLst>
                                        </p:cTn>
                                        <p:tgtEl>
                                          <p:spTgt spid="4"/>
                                        </p:tgtEl>
                                        <p:attrNameLst>
                                          <p:attrName>ppt_y</p:attrName>
                                        </p:attrNameLst>
                                      </p:cBhvr>
                                      <p:tavLst>
                                        <p:tav tm="0">
                                          <p:val>
                                            <p:strVal val="#ppt_y-.03"/>
                                          </p:val>
                                        </p:tav>
                                        <p:tav tm="100000">
                                          <p:val>
                                            <p:fltVal val="0.55105"/>
                                          </p:val>
                                        </p:tav>
                                      </p:tavLst>
                                    </p:anim>
                                  </p:childTnLst>
                                </p:cTn>
                              </p:par>
                              <p:par>
                                <p:cTn id="24" presetID="35" presetClass="path" presetSubtype="0" accel="50000" decel="50000" fill="hold" nodeType="withEffect">
                                  <p:stCondLst>
                                    <p:cond delay="0"/>
                                  </p:stCondLst>
                                  <p:childTnLst>
                                    <p:anim calcmode="lin" valueType="num">
                                      <p:cBhvr additive="base">
                                        <p:cTn id="25" dur="500" fill="hold">
                                          <p:stCondLst>
                                            <p:cond delay="0"/>
                                          </p:stCondLst>
                                        </p:cTn>
                                        <p:tgtEl>
                                          <p:spTgt spid="3"/>
                                        </p:tgtEl>
                                        <p:attrNameLst>
                                          <p:attrName>ppt_x</p:attrName>
                                        </p:attrNameLst>
                                      </p:cBhvr>
                                      <p:tavLst>
                                        <p:tav tm="0">
                                          <p:val>
                                            <p:strVal val="ppt_x"/>
                                          </p:val>
                                        </p:tav>
                                        <p:tav tm="100000">
                                          <p:val>
                                            <p:fltVal val="0.22998"/>
                                          </p:val>
                                        </p:tav>
                                      </p:tavLst>
                                    </p:anim>
                                    <p:anim calcmode="lin" valueType="num">
                                      <p:cBhvr additive="base">
                                        <p:cTn id="26" dur="500" fill="hold">
                                          <p:stCondLst>
                                            <p:cond delay="0"/>
                                          </p:stCondLst>
                                        </p:cTn>
                                        <p:tgtEl>
                                          <p:spTgt spid="3"/>
                                        </p:tgtEl>
                                        <p:attrNameLst>
                                          <p:attrName>ppt_y</p:attrName>
                                        </p:attrNameLst>
                                      </p:cBhvr>
                                      <p:tavLst>
                                        <p:tav tm="0">
                                          <p:val>
                                            <p:strVal val="ppt_y"/>
                                          </p:val>
                                        </p:tav>
                                        <p:tav tm="100000">
                                          <p:val>
                                            <p:fltVal val="0.55361"/>
                                          </p:val>
                                        </p:tav>
                                      </p:tavLst>
                                    </p:anim>
                                    <p:anim calcmode="lin" valueType="num">
                                      <p:cBhvr additive="base">
                                        <p:cTn id="27" dur="500" fill="hold">
                                          <p:stCondLst>
                                            <p:cond delay="0"/>
                                          </p:stCondLst>
                                        </p:cTn>
                                        <p:tgtEl>
                                          <p:spTgt spid="3"/>
                                        </p:tgtEl>
                                        <p:attrNameLst>
                                          <p:attrName>ppt_w</p:attrName>
                                        </p:attrNameLst>
                                      </p:cBhvr>
                                      <p:tavLst>
                                        <p:tav tm="0">
                                          <p:val>
                                            <p:strVal val="ppt_w"/>
                                          </p:val>
                                        </p:tav>
                                        <p:tav tm="100000">
                                          <p:val>
                                            <p:strVal val="#ppt_w"/>
                                          </p:val>
                                        </p:tav>
                                      </p:tavLst>
                                    </p:anim>
                                    <p:anim calcmode="lin" valueType="num">
                                      <p:cBhvr additive="base">
                                        <p:cTn id="28" dur="500" fill="hold">
                                          <p:stCondLst>
                                            <p:cond delay="0"/>
                                          </p:stCondLst>
                                        </p:cTn>
                                        <p:tgtEl>
                                          <p:spTgt spid="3"/>
                                        </p:tgtEl>
                                        <p:attrNameLst>
                                          <p:attrName>ppt_h</p:attrName>
                                        </p:attrNameLst>
                                      </p:cBhvr>
                                      <p:tavLst>
                                        <p:tav tm="0">
                                          <p:val>
                                            <p:strVal val="ppt_h"/>
                                          </p:val>
                                        </p:tav>
                                        <p:tav tm="100000">
                                          <p:val>
                                            <p:strVal val="#ppt_h"/>
                                          </p:val>
                                        </p:tav>
                                      </p:tavLst>
                                    </p:anim>
                                  </p:childTnLst>
                                </p:cTn>
                              </p:par>
                            </p:childTnLst>
                          </p:cTn>
                        </p:par>
                      </p:childTnLst>
                    </p:cTn>
                  </p:par>
                  <p:par>
                    <p:cTn id="29" fill="hold" nodeType="clickPar">
                      <p:stCondLst>
                        <p:cond delay="indefinite"/>
                      </p:stCondLst>
                      <p:childTnLst>
                        <p:par>
                          <p:cTn id="30" fill="hold" nodeType="afterGroup">
                            <p:stCondLst>
                              <p:cond delay="0"/>
                            </p:stCondLst>
                            <p:childTnLst>
                              <p:par>
                                <p:cTn id="31" presetID="35" presetClass="path" presetSubtype="0" accel="50000" decel="50000" fill="hold" nodeType="clickEffect">
                                  <p:stCondLst>
                                    <p:cond delay="0"/>
                                  </p:stCondLst>
                                  <p:childTnLst>
                                    <p:anim calcmode="lin" valueType="num">
                                      <p:cBhvr additive="base">
                                        <p:cTn id="32" dur="250" fill="hold">
                                          <p:stCondLst>
                                            <p:cond delay="0"/>
                                          </p:stCondLst>
                                        </p:cTn>
                                        <p:tgtEl>
                                          <p:spTgt spid="4"/>
                                        </p:tgtEl>
                                        <p:attrNameLst>
                                          <p:attrName>ppt_x</p:attrName>
                                        </p:attrNameLst>
                                      </p:cBhvr>
                                      <p:tavLst>
                                        <p:tav tm="0">
                                          <p:val>
                                            <p:strVal val="ppt_x"/>
                                          </p:val>
                                        </p:tav>
                                        <p:tav tm="100000">
                                          <p:val>
                                            <p:fltVal val="0.71074"/>
                                          </p:val>
                                        </p:tav>
                                      </p:tavLst>
                                    </p:anim>
                                    <p:anim calcmode="lin" valueType="num">
                                      <p:cBhvr additive="base">
                                        <p:cTn id="33" dur="250" fill="hold">
                                          <p:stCondLst>
                                            <p:cond delay="0"/>
                                          </p:stCondLst>
                                        </p:cTn>
                                        <p:tgtEl>
                                          <p:spTgt spid="4"/>
                                        </p:tgtEl>
                                        <p:attrNameLst>
                                          <p:attrName>ppt_y</p:attrName>
                                        </p:attrNameLst>
                                      </p:cBhvr>
                                      <p:tavLst>
                                        <p:tav tm="0">
                                          <p:val>
                                            <p:strVal val="ppt_y"/>
                                          </p:val>
                                        </p:tav>
                                        <p:tav tm="100000">
                                          <p:val>
                                            <p:fltVal val="0.55105"/>
                                          </p:val>
                                        </p:tav>
                                      </p:tavLst>
                                    </p:anim>
                                    <p:anim calcmode="lin" valueType="num">
                                      <p:cBhvr additive="base">
                                        <p:cTn id="34" dur="250" fill="hold">
                                          <p:stCondLst>
                                            <p:cond delay="0"/>
                                          </p:stCondLst>
                                        </p:cTn>
                                        <p:tgtEl>
                                          <p:spTgt spid="4"/>
                                        </p:tgtEl>
                                        <p:attrNameLst>
                                          <p:attrName>ppt_w</p:attrName>
                                        </p:attrNameLst>
                                      </p:cBhvr>
                                      <p:tavLst>
                                        <p:tav tm="0">
                                          <p:val>
                                            <p:strVal val="ppt_w"/>
                                          </p:val>
                                        </p:tav>
                                        <p:tav tm="100000">
                                          <p:val>
                                            <p:strVal val="#ppt_w"/>
                                          </p:val>
                                        </p:tav>
                                      </p:tavLst>
                                    </p:anim>
                                    <p:anim calcmode="lin" valueType="num">
                                      <p:cBhvr additive="base">
                                        <p:cTn id="35" dur="250" fill="hold">
                                          <p:stCondLst>
                                            <p:cond delay="0"/>
                                          </p:stCondLst>
                                        </p:cTn>
                                        <p:tgtEl>
                                          <p:spTgt spid="4"/>
                                        </p:tgtEl>
                                        <p:attrNameLst>
                                          <p:attrName>ppt_h</p:attrName>
                                        </p:attrNameLst>
                                      </p:cBhvr>
                                      <p:tavLst>
                                        <p:tav tm="0">
                                          <p:val>
                                            <p:strVal val="ppt_h"/>
                                          </p:val>
                                        </p:tav>
                                        <p:tav tm="100000">
                                          <p:val>
                                            <p:strVal val="#ppt_h"/>
                                          </p:val>
                                        </p:tav>
                                      </p:tavLst>
                                    </p:anim>
                                  </p:childTnLst>
                                </p:cTn>
                              </p:par>
                            </p:childTnLst>
                          </p:cTn>
                        </p:par>
                      </p:childTnLst>
                    </p:cTn>
                  </p:par>
                  <p:par>
                    <p:cTn id="36" fill="hold" nodeType="clickPar">
                      <p:stCondLst>
                        <p:cond delay="indefinite"/>
                      </p:stCondLst>
                      <p:childTnLst>
                        <p:par>
                          <p:cTn id="37" fill="hold" nodeType="after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595"/>
                                        </p:tgtEl>
                                        <p:attrNameLst>
                                          <p:attrName>style.visibility</p:attrName>
                                        </p:attrNameLst>
                                      </p:cBhvr>
                                      <p:to>
                                        <p:strVal val="visible"/>
                                      </p:to>
                                    </p:set>
                                    <p:anim calcmode="lin" valueType="num">
                                      <p:cBhvr additive="base">
                                        <p:cTn id="40" dur="500" fill="hold"/>
                                        <p:tgtEl>
                                          <p:spTgt spid="595"/>
                                        </p:tgtEl>
                                        <p:attrNameLst>
                                          <p:attrName>ppt_x</p:attrName>
                                        </p:attrNameLst>
                                      </p:cBhvr>
                                      <p:tavLst>
                                        <p:tav tm="0">
                                          <p:val>
                                            <p:strVal val="#ppt_x"/>
                                          </p:val>
                                        </p:tav>
                                        <p:tav tm="100000">
                                          <p:val>
                                            <p:strVal val="#ppt_x"/>
                                          </p:val>
                                        </p:tav>
                                      </p:tavLst>
                                    </p:anim>
                                    <p:anim calcmode="lin" valueType="num">
                                      <p:cBhvr additive="base">
                                        <p:cTn id="41" dur="500" fill="hold"/>
                                        <p:tgtEl>
                                          <p:spTgt spid="5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B9985D-FFD6-7B4E-AFC9-B4734FD67C1B}"/>
              </a:ext>
            </a:extLst>
          </p:cNvPr>
          <p:cNvSpPr/>
          <p:nvPr/>
        </p:nvSpPr>
        <p:spPr>
          <a:xfrm flipH="1">
            <a:off x="3991171" y="2950835"/>
            <a:ext cx="8200828" cy="3907166"/>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2" name="直角三角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9528CFF-F341-5F47-BDF4-F6CFA36BDF14}"/>
              </a:ext>
            </a:extLst>
          </p:cNvPr>
          <p:cNvSpPr/>
          <p:nvPr/>
        </p:nvSpPr>
        <p:spPr>
          <a:xfrm rot="10800000" flipH="1">
            <a:off x="0" y="0"/>
            <a:ext cx="3991171" cy="1901536"/>
          </a:xfrm>
          <a:custGeom>
            <a:avLst/>
            <a:gdLst>
              <a:gd name="connsiteX0" fmla="*/ 0 w 5185064"/>
              <a:gd name="connsiteY0" fmla="*/ 2470349 h 2470349"/>
              <a:gd name="connsiteX1" fmla="*/ 0 w 5185064"/>
              <a:gd name="connsiteY1" fmla="*/ 0 h 2470349"/>
              <a:gd name="connsiteX2" fmla="*/ 5185064 w 5185064"/>
              <a:gd name="connsiteY2" fmla="*/ 2470349 h 2470349"/>
              <a:gd name="connsiteX3" fmla="*/ 0 w 5185064"/>
              <a:gd name="connsiteY3" fmla="*/ 2470349 h 2470349"/>
            </a:gdLst>
            <a:ahLst/>
            <a:cxnLst>
              <a:cxn ang="0">
                <a:pos x="connsiteX0" y="connsiteY0"/>
              </a:cxn>
              <a:cxn ang="0">
                <a:pos x="connsiteX1" y="connsiteY1"/>
              </a:cxn>
              <a:cxn ang="0">
                <a:pos x="connsiteX2" y="connsiteY2"/>
              </a:cxn>
              <a:cxn ang="0">
                <a:pos x="connsiteX3" y="connsiteY3"/>
              </a:cxn>
            </a:cxnLst>
            <a:rect l="l" t="t" r="r" b="b"/>
            <a:pathLst>
              <a:path w="5185064" h="2470349">
                <a:moveTo>
                  <a:pt x="0" y="2470349"/>
                </a:moveTo>
                <a:lnTo>
                  <a:pt x="0" y="0"/>
                </a:lnTo>
                <a:cubicBezTo>
                  <a:pt x="907473" y="1592378"/>
                  <a:pt x="2542309" y="2166445"/>
                  <a:pt x="5185064" y="2470349"/>
                </a:cubicBezTo>
                <a:lnTo>
                  <a:pt x="0" y="2470349"/>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3" name="圆角矩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FE5E2C4-7CDF-D24D-863A-A4A98D5588E3}"/>
              </a:ext>
            </a:extLst>
          </p:cNvPr>
          <p:cNvSpPr/>
          <p:nvPr/>
        </p:nvSpPr>
        <p:spPr>
          <a:xfrm>
            <a:off x="4970456" y="2187030"/>
            <a:ext cx="2691244" cy="63214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Times New Roman"/>
              <a:ea typeface="微软雅黑"/>
              <a:sym typeface="Times New Roman"/>
            </a:endParaRPr>
          </a:p>
        </p:txBody>
      </p:sp>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2C9518D-561C-0640-B5BE-BE6C15722AE8}"/>
              </a:ext>
            </a:extLst>
          </p:cNvPr>
          <p:cNvSpPr txBox="1"/>
          <p:nvPr/>
        </p:nvSpPr>
        <p:spPr>
          <a:xfrm>
            <a:off x="5178787" y="2295009"/>
            <a:ext cx="2274582" cy="400110"/>
          </a:xfrm>
          <a:prstGeom prst="rect">
            <a:avLst/>
          </a:prstGeom>
          <a:noFill/>
        </p:spPr>
        <p:txBody>
          <a:bodyPr wrap="square" rtlCol="0">
            <a:spAutoFit/>
          </a:bodyPr>
          <a:lstStyle/>
          <a:p>
            <a:pPr algn="dist"/>
            <a:r>
              <a:rPr kumimoji="1" lang="zh-CN" altLang="en-US" sz="2000">
                <a:solidFill>
                  <a:schemeClr val="tx1">
                    <a:lumMod val="75000"/>
                    <a:lumOff val="25000"/>
                  </a:schemeClr>
                </a:solidFill>
                <a:latin typeface="Times New Roman"/>
                <a:ea typeface="微软雅黑"/>
                <a:sym typeface="Times New Roman"/>
              </a:rPr>
              <a:t>第二部分</a:t>
            </a:r>
          </a:p>
        </p:txBody>
      </p:sp>
      <p:sp>
        <p:nvSpPr>
          <p:cNvPr id="2" name="文本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519FF8A-3A20-5A46-BC59-1F96D00C7EF2}"/>
              </a:ext>
            </a:extLst>
          </p:cNvPr>
          <p:cNvSpPr txBox="1"/>
          <p:nvPr/>
        </p:nvSpPr>
        <p:spPr>
          <a:xfrm>
            <a:off x="2774373" y="2950779"/>
            <a:ext cx="6712527" cy="1107996"/>
          </a:xfrm>
          <a:prstGeom prst="rect">
            <a:avLst/>
          </a:prstGeom>
          <a:noFill/>
        </p:spPr>
        <p:txBody>
          <a:bodyPr wrap="square" rtlCol="0">
            <a:spAutoFit/>
          </a:bodyPr>
          <a:lstStyle/>
          <a:p>
            <a:pPr algn="dist"/>
            <a:r>
              <a:rPr kumimoji="1" lang="zh-CN" altLang="en-US" sz="6600" dirty="0">
                <a:solidFill>
                  <a:srgbClr val="C00000"/>
                </a:solidFill>
                <a:latin typeface="Times New Roman"/>
                <a:ea typeface="微软雅黑"/>
                <a:sym typeface="Times New Roman"/>
              </a:rPr>
              <a:t>大学生消费特点</a:t>
            </a:r>
          </a:p>
        </p:txBody>
      </p:sp>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F7A83B6-63C5-3E45-9A2F-86D852F270A6}"/>
              </a:ext>
            </a:extLst>
          </p:cNvPr>
          <p:cNvSpPr txBox="1"/>
          <p:nvPr/>
        </p:nvSpPr>
        <p:spPr>
          <a:xfrm>
            <a:off x="4159964" y="4229650"/>
            <a:ext cx="4312228" cy="307777"/>
          </a:xfrm>
          <a:prstGeom prst="rect">
            <a:avLst/>
          </a:prstGeom>
          <a:noFill/>
        </p:spPr>
        <p:txBody>
          <a:bodyPr wrap="square" rtlCol="0">
            <a:spAutoFit/>
          </a:bodyPr>
          <a:lstStyle/>
          <a:p>
            <a:pPr algn="dist"/>
            <a:r>
              <a:rPr kumimoji="1" lang="zh-CN" altLang="en-US" sz="1400">
                <a:latin typeface="Times New Roman"/>
                <a:ea typeface="微软雅黑"/>
                <a:sym typeface="Times New Roman"/>
              </a:rPr>
              <a:t>理</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性</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消</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费   从</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我</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做</a:t>
            </a:r>
            <a:r>
              <a:rPr kumimoji="1" lang="en-US" altLang="zh-CN" sz="1400">
                <a:latin typeface="Times New Roman"/>
                <a:ea typeface="微软雅黑"/>
                <a:sym typeface="Times New Roman"/>
              </a:rPr>
              <a:t>/</a:t>
            </a:r>
            <a:r>
              <a:rPr kumimoji="1" lang="zh-CN" altLang="en-US" sz="1400">
                <a:latin typeface="Times New Roman"/>
                <a:ea typeface="微软雅黑"/>
                <a:sym typeface="Times New Roman"/>
              </a:rPr>
              <a:t>起</a:t>
            </a:r>
          </a:p>
        </p:txBody>
      </p:sp>
    </p:spTree>
    <p:extLst>
      <p:ext uri="{BB962C8B-B14F-4D97-AF65-F5344CB8AC3E}">
        <p14:creationId xmlns:p14="http://schemas.microsoft.com/office/powerpoint/2010/main" val="32112407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par>
                                <p:cTn id="8" presetID="9" presetClass="entr" presetSubtype="0" fill="hold" grpId="1"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dissolve">
                                      <p:cBhvr>
                                        <p:cTn id="10" dur="500"/>
                                        <p:tgtEl>
                                          <p:spTgt spid="24"/>
                                        </p:tgtEl>
                                      </p:cBhvr>
                                    </p:animEffect>
                                  </p:childTnLst>
                                </p:cTn>
                              </p:par>
                              <p:par>
                                <p:cTn id="11" presetID="9" presetClass="entr" presetSubtype="0" fill="hold" grpId="2"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ssolve">
                                      <p:cBhvr>
                                        <p:cTn id="13" dur="500"/>
                                        <p:tgtEl>
                                          <p:spTgt spid="2"/>
                                        </p:tgtEl>
                                      </p:cBhvr>
                                    </p:animEffect>
                                  </p:childTnLst>
                                </p:cTn>
                              </p:par>
                              <p:par>
                                <p:cTn id="14" presetID="9" presetClass="entr" presetSubtype="0" fill="hold" grpId="3"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dissolve">
                                      <p:cBhvr>
                                        <p:cTn id="1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2" grpId="2"/>
      <p:bldP spid="25" grpId="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custDataLst>
              <p:tags r:id="rId2"/>
            </p:custDataLst>
          </p:nvPr>
        </p:nvGrpSpPr>
        <p:grpSpPr>
          <a:xfrm>
            <a:off x="821297" y="3792091"/>
            <a:ext cx="6040233" cy="1859915"/>
            <a:chOff x="8859" y="3776"/>
            <a:chExt cx="8992" cy="2929"/>
          </a:xfrm>
        </p:grpSpPr>
        <p:sp>
          <p:nvSpPr>
            <p:cNvPr id="14" name="文本框 13"/>
            <p:cNvSpPr txBox="1"/>
            <p:nvPr>
              <p:custDataLst>
                <p:tags r:id="rId6"/>
              </p:custDataLst>
            </p:nvPr>
          </p:nvSpPr>
          <p:spPr bwMode="auto">
            <a:xfrm>
              <a:off x="8859" y="3776"/>
              <a:ext cx="5423" cy="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0" anchor="b" anchorCtr="0">
              <a:no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nSpc>
                  <a:spcPct val="120000"/>
                </a:lnSpc>
                <a:spcBef>
                  <a:spcPct val="0"/>
                </a:spcBef>
              </a:pPr>
              <a:r>
                <a:rPr lang="en-US" altLang="zh-CN" sz="1700" b="1" spc="300" dirty="0">
                  <a:solidFill>
                    <a:schemeClr val="tx1">
                      <a:lumMod val="75000"/>
                      <a:lumOff val="25000"/>
                    </a:schemeClr>
                  </a:solidFill>
                  <a:latin typeface="Times New Roman"/>
                  <a:ea typeface="微软雅黑"/>
                  <a:cs typeface="+mn-ea"/>
                  <a:sym typeface="Times New Roman"/>
                </a:rPr>
                <a:t>2</a:t>
              </a:r>
              <a:r>
                <a:rPr lang="zh-CN" altLang="en-US" sz="1700" b="1" spc="300" dirty="0">
                  <a:solidFill>
                    <a:schemeClr val="tx1">
                      <a:lumMod val="75000"/>
                      <a:lumOff val="25000"/>
                    </a:schemeClr>
                  </a:solidFill>
                  <a:latin typeface="Times New Roman"/>
                  <a:ea typeface="微软雅黑"/>
                  <a:cs typeface="+mn-ea"/>
                  <a:sym typeface="Times New Roman"/>
                </a:rPr>
                <a:t>、环境的影响发生购买行为</a:t>
              </a:r>
            </a:p>
          </p:txBody>
        </p:sp>
        <p:sp>
          <p:nvSpPr>
            <p:cNvPr id="21" name="文本框 20"/>
            <p:cNvSpPr txBox="1"/>
            <p:nvPr>
              <p:custDataLst>
                <p:tags r:id="rId7"/>
              </p:custDataLst>
            </p:nvPr>
          </p:nvSpPr>
          <p:spPr>
            <a:xfrm>
              <a:off x="8859" y="4524"/>
              <a:ext cx="8992" cy="2181"/>
            </a:xfrm>
            <a:prstGeom prst="rect">
              <a:avLst/>
            </a:prstGeom>
            <a:noFill/>
          </p:spPr>
          <p:txBody>
            <a:bodyPr wrap="square" tIns="0" rtlCol="0"/>
            <a:lstStyle/>
            <a:p>
              <a:pPr marL="0" algn="just">
                <a:lnSpc>
                  <a:spcPct val="200000"/>
                </a:lnSpc>
                <a:spcBef>
                  <a:spcPct val="0"/>
                </a:spcBef>
                <a:spcAft>
                  <a:spcPct val="0"/>
                </a:spcAft>
                <a:buClrTx/>
                <a:buSzTx/>
                <a:buFontTx/>
              </a:pPr>
              <a:r>
                <a:rPr lang="zh-CN" altLang="en-US" sz="1400" u="none" strike="noStrike" baseline="0" dirty="0">
                  <a:solidFill>
                    <a:schemeClr val="tx2"/>
                  </a:solidFill>
                  <a:uFillTx/>
                  <a:latin typeface="Times New Roman"/>
                  <a:ea typeface="微软雅黑"/>
                  <a:cs typeface="+mn-ea"/>
                  <a:sym typeface="Times New Roman"/>
                </a:rPr>
                <a:t>如受到室友的鼓动，商场促销氛围的影响，周围同学的口碑营销等。同时，由于网络与智能移动终端的普及，网上的一些促销信息，产品的宣传广告都会促使同学们进行冲动性的购买。</a:t>
              </a:r>
            </a:p>
          </p:txBody>
        </p:sp>
      </p:grpSp>
      <p:grpSp>
        <p:nvGrpSpPr>
          <p:cNvPr id="2" name="组合 1"/>
          <p:cNvGrpSpPr/>
          <p:nvPr>
            <p:custDataLst>
              <p:tags r:id="rId3"/>
            </p:custDataLst>
          </p:nvPr>
        </p:nvGrpSpPr>
        <p:grpSpPr>
          <a:xfrm>
            <a:off x="844661" y="1537148"/>
            <a:ext cx="6874797" cy="1859915"/>
            <a:chOff x="1669" y="3776"/>
            <a:chExt cx="4369" cy="2929"/>
          </a:xfrm>
        </p:grpSpPr>
        <p:sp>
          <p:nvSpPr>
            <p:cNvPr id="19" name="文本框 18"/>
            <p:cNvSpPr txBox="1"/>
            <p:nvPr>
              <p:custDataLst>
                <p:tags r:id="rId4"/>
              </p:custDataLst>
            </p:nvPr>
          </p:nvSpPr>
          <p:spPr bwMode="auto">
            <a:xfrm>
              <a:off x="1669" y="3776"/>
              <a:ext cx="4369" cy="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0" anchor="b" anchorCtr="0"/>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nSpc>
                  <a:spcPct val="120000"/>
                </a:lnSpc>
                <a:spcBef>
                  <a:spcPct val="0"/>
                </a:spcBef>
              </a:pPr>
              <a:r>
                <a:rPr lang="en-US" altLang="zh-CN" b="1" spc="300" dirty="0">
                  <a:solidFill>
                    <a:schemeClr val="tx2"/>
                  </a:solidFill>
                  <a:latin typeface="Times New Roman"/>
                  <a:ea typeface="微软雅黑"/>
                  <a:cs typeface="+mn-ea"/>
                  <a:sym typeface="Times New Roman"/>
                </a:rPr>
                <a:t>1</a:t>
              </a:r>
              <a:r>
                <a:rPr lang="zh-CN" altLang="en-US" b="1" spc="300" dirty="0">
                  <a:solidFill>
                    <a:schemeClr val="tx2"/>
                  </a:solidFill>
                  <a:latin typeface="Times New Roman"/>
                  <a:ea typeface="微软雅黑"/>
                  <a:cs typeface="+mn-ea"/>
                  <a:sym typeface="Times New Roman"/>
                </a:rPr>
                <a:t>、冲动、从众、示范</a:t>
              </a:r>
            </a:p>
          </p:txBody>
        </p:sp>
        <p:sp>
          <p:nvSpPr>
            <p:cNvPr id="25" name="文本框 24"/>
            <p:cNvSpPr txBox="1"/>
            <p:nvPr>
              <p:custDataLst>
                <p:tags r:id="rId5"/>
              </p:custDataLst>
            </p:nvPr>
          </p:nvSpPr>
          <p:spPr>
            <a:xfrm>
              <a:off x="1669" y="4524"/>
              <a:ext cx="3148" cy="2181"/>
            </a:xfrm>
            <a:prstGeom prst="rect">
              <a:avLst/>
            </a:prstGeom>
            <a:noFill/>
          </p:spPr>
          <p:txBody>
            <a:bodyPr wrap="square" lIns="90000" tIns="46800" rIns="90000" bIns="46800" rtlCol="0"/>
            <a:lstStyle/>
            <a:p>
              <a:pPr lvl="0" algn="just">
                <a:lnSpc>
                  <a:spcPct val="200000"/>
                </a:lnSpc>
                <a:spcBef>
                  <a:spcPct val="0"/>
                </a:spcBef>
                <a:spcAft>
                  <a:spcPct val="0"/>
                </a:spcAft>
                <a:buClrTx/>
                <a:buSzTx/>
                <a:buFontTx/>
              </a:pPr>
              <a:r>
                <a:rPr lang="zh-CN" altLang="en-US" sz="1400" dirty="0">
                  <a:solidFill>
                    <a:schemeClr val="tx2"/>
                  </a:solidFill>
                  <a:uFillTx/>
                  <a:latin typeface="Times New Roman"/>
                  <a:ea typeface="微软雅黑"/>
                  <a:cs typeface="+mn-ea"/>
                  <a:sym typeface="Times New Roman"/>
                </a:rPr>
                <a:t>大学生的消费行为具有冲动性、从众性、示范性。大多数在校大学生对日常的消费开支没有一个明确的规划，通常很容易受周围。</a:t>
              </a:r>
            </a:p>
          </p:txBody>
        </p:sp>
      </p:grpSp>
      <p:sp>
        <p:nvSpPr>
          <p:cNvPr id="12" name="文本框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553E5F8-4114-184C-A062-7E5E3E189F0C}"/>
              </a:ext>
            </a:extLst>
          </p:cNvPr>
          <p:cNvSpPr txBox="1"/>
          <p:nvPr/>
        </p:nvSpPr>
        <p:spPr>
          <a:xfrm>
            <a:off x="821297" y="332617"/>
            <a:ext cx="2698175" cy="523220"/>
          </a:xfrm>
          <a:prstGeom prst="rect">
            <a:avLst/>
          </a:prstGeom>
          <a:noFill/>
        </p:spPr>
        <p:txBody>
          <a:bodyPr wrap="none" rtlCol="0">
            <a:spAutoFit/>
          </a:bodyPr>
          <a:lstStyle/>
          <a:p>
            <a:r>
              <a:rPr kumimoji="1" lang="zh-CN" altLang="en-US" sz="2800" b="1">
                <a:solidFill>
                  <a:srgbClr val="C00000"/>
                </a:solidFill>
                <a:latin typeface="Times New Roman"/>
                <a:ea typeface="微软雅黑"/>
                <a:sym typeface="Times New Roman"/>
              </a:rPr>
              <a:t>大学生消费特点</a:t>
            </a:r>
          </a:p>
        </p:txBody>
      </p:sp>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E28A97-5598-D848-834C-8C1023209813}"/>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532419" y="1205994"/>
            <a:ext cx="5230091" cy="5230091"/>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Unix 3.10 unknown"/>
  <p:tag name="AS_RELEASE_DATE" val="2020.11.30"/>
  <p:tag name="AS_TITLE" val="Aspose.Slides for Java"/>
  <p:tag name="AS_VERSION" val="20.11"/>
  <p:tag name="COMMONDATA" val="eyJoZGlkIjoiYTk4MzhiYmY2YTFiY2VjYzlkMmI5Yzg1OTdjN2I5YmYifQ=="/>
</p:tagLst>
</file>

<file path=ppt/tags/tag10.xml><?xml version="1.0" encoding="utf-8"?>
<p:tagLst xmlns:a="http://schemas.openxmlformats.org/drawingml/2006/main" xmlns:r="http://schemas.openxmlformats.org/officeDocument/2006/relationships" xmlns:p="http://schemas.openxmlformats.org/presentationml/2006/main">
  <p:tag name="KSO_WM_SLIDE_ANIMATION_ID" val="3110599"/>
</p:tagLst>
</file>

<file path=ppt/tags/tag11.xml><?xml version="1.0" encoding="utf-8"?>
<p:tagLst xmlns:a="http://schemas.openxmlformats.org/drawingml/2006/main" xmlns:r="http://schemas.openxmlformats.org/officeDocument/2006/relationships" xmlns:p="http://schemas.openxmlformats.org/presentationml/2006/main">
  <p:tag name="KSO_WM_SLIDE_ANIMATION_ID" val="3110599"/>
</p:tagLst>
</file>

<file path=ppt/tags/tag12.xml><?xml version="1.0" encoding="utf-8"?>
<p:tagLst xmlns:a="http://schemas.openxmlformats.org/drawingml/2006/main" xmlns:r="http://schemas.openxmlformats.org/officeDocument/2006/relationships" xmlns:p="http://schemas.openxmlformats.org/presentationml/2006/main">
  <p:tag name="KSO_WM_SLIDE_ANIMATION_ID" val="3110599"/>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990"/>
  <p:tag name="KSO_WM_UNIT_COMPATIBLE" val="0"/>
  <p:tag name="KSO_WM_UNIT_DIAGRAM_ISNUMVISUAL" val="0"/>
  <p:tag name="KSO_WM_UNIT_DIAGRAM_ISREFERUNIT" val="0"/>
  <p:tag name="KSO_WM_UNIT_FILL_FORE_SCHEMECOLOR_INDEX" val="7"/>
  <p:tag name="KSO_WM_UNIT_FILL_TYPE" val="1"/>
  <p:tag name="KSO_WM_UNIT_HIGHLIGHT" val="0"/>
  <p:tag name="KSO_WM_UNIT_ID" val="diagram20187990_3*l_h_i*1_3_2"/>
  <p:tag name="KSO_WM_UNIT_INDEX" val="1_3_2"/>
  <p:tag name="KSO_WM_UNIT_LAYERLEVEL" val="1_1_1"/>
  <p:tag name="KSO_WM_UNIT_TEXT_FILL_FORE_SCHEMECOLOR_INDEX" val="2"/>
  <p:tag name="KSO_WM_UNIT_TEXT_FILL_TYPE" val="1"/>
  <p:tag name="KSO_WM_UNIT_TYPE" val="l_h_i"/>
  <p:tag name="KSO_WM_UNIT_USESOURCEFORMAT_APPLY" val="0"/>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990"/>
  <p:tag name="KSO_WM_UNIT_COMPATIBLE" val="0"/>
  <p:tag name="KSO_WM_UNIT_DIAGRAM_ISNUMVISUAL" val="0"/>
  <p:tag name="KSO_WM_UNIT_DIAGRAM_ISREFERUNIT" val="0"/>
  <p:tag name="KSO_WM_UNIT_HIGHLIGHT" val="0"/>
  <p:tag name="KSO_WM_UNIT_ID" val="diagram20187990_3*l_h_i*1_3_1"/>
  <p:tag name="KSO_WM_UNIT_INDEX" val="1_3_1"/>
  <p:tag name="KSO_WM_UNIT_LAYERLEVEL" val="1_1_1"/>
  <p:tag name="KSO_WM_UNIT_LINE_FILL_TYPE" val="2"/>
  <p:tag name="KSO_WM_UNIT_LINE_FORE_SCHEMECOLOR_INDEX" val="7"/>
  <p:tag name="KSO_WM_UNIT_TEXT_FILL_FORE_SCHEMECOLOR_INDEX" val="13"/>
  <p:tag name="KSO_WM_UNIT_TEXT_FILL_TYPE" val="1"/>
  <p:tag name="KSO_WM_UNIT_TYPE" val="l_h_i"/>
  <p:tag name="KSO_WM_UNIT_USESOURCEFORMAT_APPLY" val="0"/>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990"/>
  <p:tag name="KSO_WM_UNIT_COMPATIBLE" val="0"/>
  <p:tag name="KSO_WM_UNIT_DIAGRAM_ISNUMVISUAL" val="0"/>
  <p:tag name="KSO_WM_UNIT_DIAGRAM_ISREFERUNIT" val="0"/>
  <p:tag name="KSO_WM_UNIT_HIGHLIGHT" val="0"/>
  <p:tag name="KSO_WM_UNIT_ID" val="diagram20187990_3*l_h_a*1_3_1"/>
  <p:tag name="KSO_WM_UNIT_INDEX" val="1_3_1"/>
  <p:tag name="KSO_WM_UNIT_ISCONTENTSTITLE" val="0"/>
  <p:tag name="KSO_WM_UNIT_LAYERLEVEL" val="1_1_1"/>
  <p:tag name="KSO_WM_UNIT_PRESET_TEXT" val="添加标题"/>
  <p:tag name="KSO_WM_UNIT_TEXT_FILL_FORE_SCHEMECOLOR_INDEX" val="14"/>
  <p:tag name="KSO_WM_UNIT_TEXT_FILL_TYPE" val="1"/>
  <p:tag name="KSO_WM_UNIT_TYPE" val="l_h_a"/>
  <p:tag name="KSO_WM_UNIT_USESOURCEFORMAT_APPLY" val="0"/>
  <p:tag name="KSO_WM_UNIT_VALUE" val="13"/>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990"/>
  <p:tag name="KSO_WM_UNIT_COMPATIBLE" val="0"/>
  <p:tag name="KSO_WM_UNIT_DIAGRAM_ISNUMVISUAL" val="0"/>
  <p:tag name="KSO_WM_UNIT_DIAGRAM_ISREFERUNIT" val="0"/>
  <p:tag name="KSO_WM_UNIT_HIGHLIGHT" val="0"/>
  <p:tag name="KSO_WM_UNIT_ID" val="diagram20187990_3*l_h_f*1_3_1"/>
  <p:tag name="KSO_WM_UNIT_INDEX" val="1_3_1"/>
  <p:tag name="KSO_WM_UNIT_LAYERLEVEL" val="1_1_1"/>
  <p:tag name="KSO_WM_UNIT_PRESET_TEXT" val="单击此处添加文本"/>
  <p:tag name="KSO_WM_UNIT_TEXT_FILL_FORE_SCHEMECOLOR_INDEX" val="13"/>
  <p:tag name="KSO_WM_UNIT_TEXT_FILL_TYPE" val="1"/>
  <p:tag name="KSO_WM_UNIT_TYPE" val="l_h_f"/>
  <p:tag name="KSO_WM_UNIT_USESOURCEFORMAT_APPLY" val="0"/>
  <p:tag name="KSO_WM_UNIT_VALUE" val="30"/>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990"/>
  <p:tag name="KSO_WM_UNIT_COMPATIBLE" val="0"/>
  <p:tag name="KSO_WM_UNIT_DIAGRAM_ISNUMVISUAL" val="0"/>
  <p:tag name="KSO_WM_UNIT_DIAGRAM_ISREFERUNIT" val="0"/>
  <p:tag name="KSO_WM_UNIT_FILL_FORE_SCHEMECOLOR_INDEX" val="6"/>
  <p:tag name="KSO_WM_UNIT_FILL_TYPE" val="1"/>
  <p:tag name="KSO_WM_UNIT_HIGHLIGHT" val="0"/>
  <p:tag name="KSO_WM_UNIT_ID" val="diagram20187990_3*l_h_i*1_2_2"/>
  <p:tag name="KSO_WM_UNIT_INDEX" val="1_2_2"/>
  <p:tag name="KSO_WM_UNIT_LAYERLEVEL" val="1_1_1"/>
  <p:tag name="KSO_WM_UNIT_TEXT_FILL_FORE_SCHEMECOLOR_INDEX" val="2"/>
  <p:tag name="KSO_WM_UNIT_TEXT_FILL_TYPE" val="1"/>
  <p:tag name="KSO_WM_UNIT_TYPE" val="l_h_i"/>
  <p:tag name="KSO_WM_UNIT_USESOURCEFORMAT_APPLY" val="0"/>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990"/>
  <p:tag name="KSO_WM_UNIT_COMPATIBLE" val="0"/>
  <p:tag name="KSO_WM_UNIT_DIAGRAM_ISNUMVISUAL" val="0"/>
  <p:tag name="KSO_WM_UNIT_DIAGRAM_ISREFERUNIT" val="0"/>
  <p:tag name="KSO_WM_UNIT_HIGHLIGHT" val="0"/>
  <p:tag name="KSO_WM_UNIT_ID" val="diagram20187990_3*l_h_i*1_2_1"/>
  <p:tag name="KSO_WM_UNIT_INDEX" val="1_2_1"/>
  <p:tag name="KSO_WM_UNIT_LAYERLEVEL" val="1_1_1"/>
  <p:tag name="KSO_WM_UNIT_LINE_FILL_TYPE" val="2"/>
  <p:tag name="KSO_WM_UNIT_LINE_FORE_SCHEMECOLOR_INDEX" val="6"/>
  <p:tag name="KSO_WM_UNIT_TEXT_FILL_FORE_SCHEMECOLOR_INDEX" val="13"/>
  <p:tag name="KSO_WM_UNIT_TEXT_FILL_TYPE" val="1"/>
  <p:tag name="KSO_WM_UNIT_TYPE" val="l_h_i"/>
  <p:tag name="KSO_WM_UNIT_USESOURCEFORMAT_APPLY" val="0"/>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990"/>
  <p:tag name="KSO_WM_UNIT_COMPATIBLE" val="0"/>
  <p:tag name="KSO_WM_UNIT_DIAGRAM_ISNUMVISUAL" val="0"/>
  <p:tag name="KSO_WM_UNIT_DIAGRAM_ISREFERUNIT" val="0"/>
  <p:tag name="KSO_WM_UNIT_HIGHLIGHT" val="0"/>
  <p:tag name="KSO_WM_UNIT_ID" val="diagram20187990_3*l_h_a*1_2_1"/>
  <p:tag name="KSO_WM_UNIT_INDEX" val="1_2_1"/>
  <p:tag name="KSO_WM_UNIT_ISCONTENTSTITLE" val="0"/>
  <p:tag name="KSO_WM_UNIT_LAYERLEVEL" val="1_1_1"/>
  <p:tag name="KSO_WM_UNIT_PRESET_TEXT" val="添加标题"/>
  <p:tag name="KSO_WM_UNIT_TEXT_FILL_FORE_SCHEMECOLOR_INDEX" val="14"/>
  <p:tag name="KSO_WM_UNIT_TEXT_FILL_TYPE" val="1"/>
  <p:tag name="KSO_WM_UNIT_TYPE" val="l_h_a"/>
  <p:tag name="KSO_WM_UNIT_USESOURCEFORMAT_APPLY" val="0"/>
  <p:tag name="KSO_WM_UNIT_VALUE" val="13"/>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990"/>
  <p:tag name="KSO_WM_UNIT_COMPATIBLE" val="0"/>
  <p:tag name="KSO_WM_UNIT_DIAGRAM_ISNUMVISUAL" val="0"/>
  <p:tag name="KSO_WM_UNIT_DIAGRAM_ISREFERUNIT" val="0"/>
  <p:tag name="KSO_WM_UNIT_HIGHLIGHT" val="0"/>
  <p:tag name="KSO_WM_UNIT_ID" val="diagram20187990_3*l_h_f*1_2_1"/>
  <p:tag name="KSO_WM_UNIT_INDEX" val="1_2_1"/>
  <p:tag name="KSO_WM_UNIT_LAYERLEVEL" val="1_1_1"/>
  <p:tag name="KSO_WM_UNIT_PRESET_TEXT" val="单击此处添加文本"/>
  <p:tag name="KSO_WM_UNIT_TEXT_FILL_FORE_SCHEMECOLOR_INDEX" val="13"/>
  <p:tag name="KSO_WM_UNIT_TEXT_FILL_TYPE" val="1"/>
  <p:tag name="KSO_WM_UNIT_TYPE" val="l_h_f"/>
  <p:tag name="KSO_WM_UNIT_USESOURCEFORMAT_APPLY" val="0"/>
  <p:tag name="KSO_WM_UNIT_VALUE" val="30"/>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990"/>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187990_3*l_h_i*1_1_2"/>
  <p:tag name="KSO_WM_UNIT_INDEX" val="1_1_2"/>
  <p:tag name="KSO_WM_UNIT_LAYERLEVEL" val="1_1_1"/>
  <p:tag name="KSO_WM_UNIT_TEXT_FILL_FORE_SCHEMECOLOR_INDEX" val="2"/>
  <p:tag name="KSO_WM_UNIT_TEXT_FILL_TYPE" val="1"/>
  <p:tag name="KSO_WM_UNIT_TYPE" val="l_h_i"/>
  <p:tag name="KSO_WM_UNIT_USESOURCEFORMAT_APPLY" val="0"/>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990"/>
  <p:tag name="KSO_WM_UNIT_COMPATIBLE" val="0"/>
  <p:tag name="KSO_WM_UNIT_DIAGRAM_ISNUMVISUAL" val="0"/>
  <p:tag name="KSO_WM_UNIT_DIAGRAM_ISREFERUNIT" val="0"/>
  <p:tag name="KSO_WM_UNIT_HIGHLIGHT" val="0"/>
  <p:tag name="KSO_WM_UNIT_ID" val="diagram20187990_3*l_h_i*1_1_1"/>
  <p:tag name="KSO_WM_UNIT_INDEX" val="1_1_1"/>
  <p:tag name="KSO_WM_UNIT_LAYERLEVEL" val="1_1_1"/>
  <p:tag name="KSO_WM_UNIT_LINE_FILL_TYPE" val="2"/>
  <p:tag name="KSO_WM_UNIT_LINE_FORE_SCHEMECOLOR_INDEX" val="5"/>
  <p:tag name="KSO_WM_UNIT_TEXT_FILL_FORE_SCHEMECOLOR_INDEX" val="13"/>
  <p:tag name="KSO_WM_UNIT_TEXT_FILL_TYPE" val="1"/>
  <p:tag name="KSO_WM_UNIT_TYPE" val="l_h_i"/>
  <p:tag name="KSO_WM_UNIT_USESOURCEFORMAT_APPLY" val="0"/>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990"/>
  <p:tag name="KSO_WM_UNIT_COMPATIBLE" val="0"/>
  <p:tag name="KSO_WM_UNIT_DIAGRAM_ISNUMVISUAL" val="0"/>
  <p:tag name="KSO_WM_UNIT_DIAGRAM_ISREFERUNIT" val="0"/>
  <p:tag name="KSO_WM_UNIT_HIGHLIGHT" val="0"/>
  <p:tag name="KSO_WM_UNIT_ID" val="diagram20187990_3*l_h_a*1_1_1"/>
  <p:tag name="KSO_WM_UNIT_INDEX" val="1_1_1"/>
  <p:tag name="KSO_WM_UNIT_ISCONTENTSTITLE" val="0"/>
  <p:tag name="KSO_WM_UNIT_LAYERLEVEL" val="1_1_1"/>
  <p:tag name="KSO_WM_UNIT_PRESET_TEXT" val="添加标题"/>
  <p:tag name="KSO_WM_UNIT_TEXT_FILL_FORE_SCHEMECOLOR_INDEX" val="14"/>
  <p:tag name="KSO_WM_UNIT_TEXT_FILL_TYPE" val="1"/>
  <p:tag name="KSO_WM_UNIT_TYPE" val="l_h_a"/>
  <p:tag name="KSO_WM_UNIT_USESOURCEFORMAT_APPLY" val="0"/>
  <p:tag name="KSO_WM_UNIT_VALUE" val="13"/>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990"/>
  <p:tag name="KSO_WM_UNIT_COMPATIBLE" val="0"/>
  <p:tag name="KSO_WM_UNIT_DIAGRAM_ISNUMVISUAL" val="0"/>
  <p:tag name="KSO_WM_UNIT_DIAGRAM_ISREFERUNIT" val="0"/>
  <p:tag name="KSO_WM_UNIT_HIGHLIGHT" val="0"/>
  <p:tag name="KSO_WM_UNIT_ID" val="diagram20187990_3*l_h_f*1_1_1"/>
  <p:tag name="KSO_WM_UNIT_INDEX" val="1_1_1"/>
  <p:tag name="KSO_WM_UNIT_LAYERLEVEL" val="1_1_1"/>
  <p:tag name="KSO_WM_UNIT_PRESET_TEXT" val="单击此处添加文本"/>
  <p:tag name="KSO_WM_UNIT_TEXT_FILL_FORE_SCHEMECOLOR_INDEX" val="13"/>
  <p:tag name="KSO_WM_UNIT_TEXT_FILL_TYPE" val="1"/>
  <p:tag name="KSO_WM_UNIT_TYPE" val="l_h_f"/>
  <p:tag name="KSO_WM_UNIT_USESOURCEFORMAT_APPLY" val="0"/>
  <p:tag name="KSO_WM_UNIT_VALUE" val="30"/>
</p:tagLst>
</file>

<file path=ppt/tags/tag25.xml><?xml version="1.0" encoding="utf-8"?>
<p:tagLst xmlns:a="http://schemas.openxmlformats.org/drawingml/2006/main" xmlns:r="http://schemas.openxmlformats.org/officeDocument/2006/relationships" xmlns:p="http://schemas.openxmlformats.org/presentationml/2006/main">
  <p:tag name="KSO_WM_SLIDE_ITEM_CNT" val="2"/>
</p:tagLst>
</file>

<file path=ppt/tags/tag26.xml><?xml version="1.0" encoding="utf-8"?>
<p:tagLst xmlns:a="http://schemas.openxmlformats.org/drawingml/2006/main" xmlns:r="http://schemas.openxmlformats.org/officeDocument/2006/relationships" xmlns:p="http://schemas.openxmlformats.org/presentationml/2006/main">
  <p:tag name="KSO_WM_SLIDE_ANIMATION_ID" val="3110599"/>
</p:tagLst>
</file>

<file path=ppt/tags/tag27.xml><?xml version="1.0" encoding="utf-8"?>
<p:tagLst xmlns:a="http://schemas.openxmlformats.org/drawingml/2006/main" xmlns:r="http://schemas.openxmlformats.org/officeDocument/2006/relationships" xmlns:p="http://schemas.openxmlformats.org/presentationml/2006/main">
  <p:tag name="KSO_WM_SLIDE_ANIMATION_ID" val="3110599"/>
</p:tagLst>
</file>

<file path=ppt/tags/tag28.xml><?xml version="1.0" encoding="utf-8"?>
<p:tagLst xmlns:a="http://schemas.openxmlformats.org/drawingml/2006/main" xmlns:r="http://schemas.openxmlformats.org/officeDocument/2006/relationships" xmlns:p="http://schemas.openxmlformats.org/presentationml/2006/main">
  <p:tag name="KSO_WM_DIAGRAM_GROUP_CODE" val="l1-1"/>
  <p:tag name="KSO_WM_SLIDE_ANIMATION_ID" val="3110599"/>
  <p:tag name="KSO_WM_TAG_VERSION" val="1.0"/>
  <p:tag name="KSO_WM_TEMPLATE_CATEGORY" val="diagram"/>
  <p:tag name="KSO_WM_TEMPLATE_INDEX" val="20187575"/>
  <p:tag name="KSO_WM_UNIT_COLOR_SCHEME_PARENT_PAGE" val="0_2"/>
  <p:tag name="KSO_WM_UNIT_COLOR_SCHEME_SHAPE_ID" val="10"/>
  <p:tag name="KSO_WM_UNIT_COMPATIBLE" val="0"/>
  <p:tag name="KSO_WM_UNIT_DIAGRAM_ISNUMVISUAL" val="0"/>
  <p:tag name="KSO_WM_UNIT_DIAGRAM_ISREFERUNIT" val="0"/>
  <p:tag name="KSO_WM_UNIT_HIGHLIGHT" val="0"/>
  <p:tag name="KSO_WM_UNIT_ID" val="diagram20187575_2*l_i*1_1"/>
  <p:tag name="KSO_WM_UNIT_LAYERLEVEL" val="1_1"/>
  <p:tag name="KSO_WM_UNIT_TEXT_FILL_FORE_SCHEMECOLOR_INDEX" val="13"/>
  <p:tag name="KSO_WM_UNIT_TEXT_FILL_TYPE" val="1"/>
  <p:tag name="KSO_WM_UNIT_USESOURCEFORMAT_APPLY" val="0"/>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575"/>
  <p:tag name="KSO_WM_UNIT_COLOR_SCHEME_PARENT_PAGE" val="0_2"/>
  <p:tag name="KSO_WM_UNIT_COLOR_SCHEME_SHAPE_ID" val="15"/>
  <p:tag name="KSO_WM_UNIT_COMPATIBLE" val="0"/>
  <p:tag name="KSO_WM_UNIT_DIAGRAM_ISNUMVISUAL" val="0"/>
  <p:tag name="KSO_WM_UNIT_DIAGRAM_ISREFERUNIT" val="0"/>
  <p:tag name="KSO_WM_UNIT_HIGHLIGHT" val="0"/>
  <p:tag name="KSO_WM_UNIT_ID" val="diagram20187575_2*l_h_f*1_2_1"/>
  <p:tag name="KSO_WM_UNIT_INDEX" val="1_2_1"/>
  <p:tag name="KSO_WM_UNIT_LAYERLEVEL" val="1_1_1"/>
  <p:tag name="KSO_WM_UNIT_NOCLEAR" val="0"/>
  <p:tag name="KSO_WM_UNIT_PRESET_TEXT" val="单击此处添加文本具体内容，简明扼要的阐述您的观点。"/>
  <p:tag name="KSO_WM_UNIT_SUBTYPE" val="a"/>
  <p:tag name="KSO_WM_UNIT_TEXT_FILL_FORE_SCHEMECOLOR_INDEX" val="13"/>
  <p:tag name="KSO_WM_UNIT_TEXT_FILL_TYPE" val="1"/>
  <p:tag name="KSO_WM_UNIT_TYPE" val="l_h_f"/>
  <p:tag name="KSO_WM_UNIT_USESOURCEFORMAT_APPLY" val="0"/>
  <p:tag name="KSO_WM_UNIT_VALUE" val="30"/>
</p:tagLst>
</file>

<file path=ppt/tags/tag3.xml><?xml version="1.0" encoding="utf-8"?>
<p:tagLst xmlns:a="http://schemas.openxmlformats.org/drawingml/2006/main" xmlns:r="http://schemas.openxmlformats.org/officeDocument/2006/relationships" xmlns:p="http://schemas.openxmlformats.org/presentationml/2006/main">
  <p:tag name="KSO_WM_SLIDE_ITEM_CNT" val="2"/>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575"/>
  <p:tag name="KSO_WM_UNIT_COLOR_SCHEME_PARENT_PAGE" val="0_2"/>
  <p:tag name="KSO_WM_UNIT_COLOR_SCHEME_SHAPE_ID" val="18"/>
  <p:tag name="KSO_WM_UNIT_COMPATIBLE" val="0"/>
  <p:tag name="KSO_WM_UNIT_DIAGRAM_ISNUMVISUAL" val="0"/>
  <p:tag name="KSO_WM_UNIT_DIAGRAM_ISREFERUNIT" val="0"/>
  <p:tag name="KSO_WM_UNIT_FILL_FORE_SCHEMECOLOR_INDEX" val="14"/>
  <p:tag name="KSO_WM_UNIT_FILL_TYPE" val="1"/>
  <p:tag name="KSO_WM_UNIT_HIGHLIGHT" val="0"/>
  <p:tag name="KSO_WM_UNIT_ID" val="diagram20187575_2*l_h_x*1_2_1"/>
  <p:tag name="KSO_WM_UNIT_INDEX" val="1_2_1"/>
  <p:tag name="KSO_WM_UNIT_LAYERLEVEL" val="1_1_1"/>
  <p:tag name="KSO_WM_UNIT_TEXT_FILL_FORE_SCHEMECOLOR_INDEX" val="13"/>
  <p:tag name="KSO_WM_UNIT_TEXT_FILL_TYPE" val="1"/>
  <p:tag name="KSO_WM_UNIT_TYPE" val="l_h_x"/>
  <p:tag name="KSO_WM_UNIT_USESOURCEFORMAT_APPLY" val="0"/>
  <p:tag name="KSO_WM_UNIT_VALUE" val="134*143"/>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575"/>
  <p:tag name="KSO_WM_UNIT_COLOR_SCHEME_PARENT_PAGE" val="0_2"/>
  <p:tag name="KSO_WM_UNIT_COLOR_SCHEME_SHAPE_ID" val="9"/>
  <p:tag name="KSO_WM_UNIT_COMPATIBLE" val="0"/>
  <p:tag name="KSO_WM_UNIT_DIAGRAM_ISNUMVISUAL" val="0"/>
  <p:tag name="KSO_WM_UNIT_DIAGRAM_ISREFERUNIT" val="0"/>
  <p:tag name="KSO_WM_UNIT_HIGHLIGHT" val="0"/>
  <p:tag name="KSO_WM_UNIT_ID" val="diagram20187575_2*l_h_f*1_1_1"/>
  <p:tag name="KSO_WM_UNIT_INDEX" val="1_1_1"/>
  <p:tag name="KSO_WM_UNIT_LAYERLEVEL" val="1_1_1"/>
  <p:tag name="KSO_WM_UNIT_NOCLEAR" val="0"/>
  <p:tag name="KSO_WM_UNIT_PRESET_TEXT" val="单击此处添加文本具体内容，简明扼要的阐述您的观点。"/>
  <p:tag name="KSO_WM_UNIT_SUBTYPE" val="a"/>
  <p:tag name="KSO_WM_UNIT_TEXT_FILL_FORE_SCHEMECOLOR_INDEX" val="13"/>
  <p:tag name="KSO_WM_UNIT_TEXT_FILL_TYPE" val="1"/>
  <p:tag name="KSO_WM_UNIT_TYPE" val="l_h_f"/>
  <p:tag name="KSO_WM_UNIT_USESOURCEFORMAT_APPLY" val="0"/>
  <p:tag name="KSO_WM_UNIT_VALUE" val="30"/>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575"/>
  <p:tag name="KSO_WM_UNIT_COLOR_SCHEME_PARENT_PAGE" val="0_2"/>
  <p:tag name="KSO_WM_UNIT_COLOR_SCHEME_SHAPE_ID" val="4"/>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187575_2*l_h_i*1_1_1"/>
  <p:tag name="KSO_WM_UNIT_INDEX" val="1_1_1"/>
  <p:tag name="KSO_WM_UNIT_LAYERLEVEL" val="1_1_1"/>
  <p:tag name="KSO_WM_UNIT_TEXT_FILL_FORE_SCHEMECOLOR_INDEX" val="13"/>
  <p:tag name="KSO_WM_UNIT_TEXT_FILL_TYPE" val="1"/>
  <p:tag name="KSO_WM_UNIT_TYPE" val="l_h_i"/>
  <p:tag name="KSO_WM_UNIT_USESOURCEFORMAT_APPLY" val="0"/>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575"/>
  <p:tag name="KSO_WM_UNIT_COLOR_SCHEME_PARENT_PAGE" val="0_2"/>
  <p:tag name="KSO_WM_UNIT_COLOR_SCHEME_SHAPE_ID" val="16"/>
  <p:tag name="KSO_WM_UNIT_COMPATIBLE" val="0"/>
  <p:tag name="KSO_WM_UNIT_DIAGRAM_ISNUMVISUAL" val="0"/>
  <p:tag name="KSO_WM_UNIT_DIAGRAM_ISREFERUNIT" val="0"/>
  <p:tag name="KSO_WM_UNIT_FILL_FORE_SCHEMECOLOR_INDEX" val="14"/>
  <p:tag name="KSO_WM_UNIT_FILL_TYPE" val="1"/>
  <p:tag name="KSO_WM_UNIT_HIGHLIGHT" val="0"/>
  <p:tag name="KSO_WM_UNIT_ID" val="diagram20187575_2*l_h_x*1_1_1"/>
  <p:tag name="KSO_WM_UNIT_INDEX" val="1_1_1"/>
  <p:tag name="KSO_WM_UNIT_LAYERLEVEL" val="1_1_1"/>
  <p:tag name="KSO_WM_UNIT_TEXT_FILL_FORE_SCHEMECOLOR_INDEX" val="13"/>
  <p:tag name="KSO_WM_UNIT_TEXT_FILL_TYPE" val="1"/>
  <p:tag name="KSO_WM_UNIT_TYPE" val="l_h_x"/>
  <p:tag name="KSO_WM_UNIT_USESOURCEFORMAT_APPLY" val="0"/>
  <p:tag name="KSO_WM_UNIT_VALUE" val="69*63"/>
</p:tagLst>
</file>

<file path=ppt/tags/tag34.xml><?xml version="1.0" encoding="utf-8"?>
<p:tagLst xmlns:a="http://schemas.openxmlformats.org/drawingml/2006/main" xmlns:r="http://schemas.openxmlformats.org/officeDocument/2006/relationships" xmlns:p="http://schemas.openxmlformats.org/presentationml/2006/main">
  <p:tag name="KSO_WM_SLIDE_ITEM_CNT" val="2"/>
</p:tagLst>
</file>

<file path=ppt/tags/tag35.xml><?xml version="1.0" encoding="utf-8"?>
<p:tagLst xmlns:a="http://schemas.openxmlformats.org/drawingml/2006/main" xmlns:r="http://schemas.openxmlformats.org/officeDocument/2006/relationships" xmlns:p="http://schemas.openxmlformats.org/presentationml/2006/main">
  <p:tag name="KSO_WM_SLIDE_ANIMATION_ID" val="3110599"/>
</p:tagLst>
</file>

<file path=ppt/tags/tag36.xml><?xml version="1.0" encoding="utf-8"?>
<p:tagLst xmlns:a="http://schemas.openxmlformats.org/drawingml/2006/main" xmlns:r="http://schemas.openxmlformats.org/officeDocument/2006/relationships" xmlns:p="http://schemas.openxmlformats.org/presentationml/2006/main">
  <p:tag name="KSO_WM_SLIDE_ANIMATION_ID" val="3110599"/>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801"/>
  <p:tag name="KSO_WM_UNIT_COMPATIBLE" val="0"/>
  <p:tag name="KSO_WM_UNIT_DIAGRAM_ISNUMVISUAL" val="0"/>
  <p:tag name="KSO_WM_UNIT_DIAGRAM_ISREFERUNIT" val="0"/>
  <p:tag name="KSO_WM_UNIT_HIGHLIGHT" val="0"/>
  <p:tag name="KSO_WM_UNIT_ID" val="diagram20187801_2*l_h_a*1_1_1"/>
  <p:tag name="KSO_WM_UNIT_INDEX" val="1_1_1"/>
  <p:tag name="KSO_WM_UNIT_ISCONTENTSTITLE" val="0"/>
  <p:tag name="KSO_WM_UNIT_LAYERLEVEL" val="1_1_1"/>
  <p:tag name="KSO_WM_UNIT_PRESET_TEXT" val="添加标题"/>
  <p:tag name="KSO_WM_UNIT_TEXT_FILL_FORE_SCHEMECOLOR_INDEX" val="5"/>
  <p:tag name="KSO_WM_UNIT_TEXT_FILL_FORE_SCHEMECOLOR_INDEX_BRIGHTNESS" val="0"/>
  <p:tag name="KSO_WM_UNIT_TEXT_FILL_TYPE" val="1"/>
  <p:tag name="KSO_WM_UNIT_TYPE" val="l_h_a"/>
  <p:tag name="KSO_WM_UNIT_USESOURCEFORMAT_APPLY" val="1"/>
  <p:tag name="KSO_WM_UNIT_VALUE" val="12"/>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801"/>
  <p:tag name="KSO_WM_UNIT_COMPATIBLE" val="0"/>
  <p:tag name="KSO_WM_UNIT_DIAGRAM_ISNUMVISUAL" val="0"/>
  <p:tag name="KSO_WM_UNIT_DIAGRAM_ISREFERUNIT" val="0"/>
  <p:tag name="KSO_WM_UNIT_HIGHLIGHT" val="0"/>
  <p:tag name="KSO_WM_UNIT_ID" val="diagram20187801_2*l_h_f*1_1_1"/>
  <p:tag name="KSO_WM_UNIT_INDEX" val="1_1_1"/>
  <p:tag name="KSO_WM_UNIT_LAYERLEVEL" val="1_1_1"/>
  <p:tag name="KSO_WM_UNIT_PRESET_TEXT" val="单击此处添加文本具体内容"/>
  <p:tag name="KSO_WM_UNIT_TEXT_FILL_FORE_SCHEMECOLOR_INDEX" val="13"/>
  <p:tag name="KSO_WM_UNIT_TEXT_FILL_FORE_SCHEMECOLOR_INDEX_BRIGHTNESS" val="0"/>
  <p:tag name="KSO_WM_UNIT_TEXT_FILL_TYPE" val="1"/>
  <p:tag name="KSO_WM_UNIT_TYPE" val="l_h_f"/>
  <p:tag name="KSO_WM_UNIT_USESOURCEFORMAT_APPLY" val="1"/>
  <p:tag name="KSO_WM_UNIT_VALUE" val="108"/>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801"/>
  <p:tag name="KSO_WM_UNIT_COMPATIBLE" val="0"/>
  <p:tag name="KSO_WM_UNIT_DIAGRAM_ISNUMVISUAL" val="0"/>
  <p:tag name="KSO_WM_UNIT_DIAGRAM_ISREFERUNIT" val="0"/>
  <p:tag name="KSO_WM_UNIT_HIGHLIGHT" val="0"/>
  <p:tag name="KSO_WM_UNIT_ID" val="diagram20187801_2*l_h_a*1_2_1"/>
  <p:tag name="KSO_WM_UNIT_INDEX" val="1_2_1"/>
  <p:tag name="KSO_WM_UNIT_ISCONTENTSTITLE" val="0"/>
  <p:tag name="KSO_WM_UNIT_LAYERLEVEL" val="1_1_1"/>
  <p:tag name="KSO_WM_UNIT_PRESET_TEXT" val="添加标题"/>
  <p:tag name="KSO_WM_UNIT_TEXT_FILL_FORE_SCHEMECOLOR_INDEX" val="6"/>
  <p:tag name="KSO_WM_UNIT_TEXT_FILL_FORE_SCHEMECOLOR_INDEX_BRIGHTNESS" val="0"/>
  <p:tag name="KSO_WM_UNIT_TEXT_FILL_TYPE" val="1"/>
  <p:tag name="KSO_WM_UNIT_TYPE" val="l_h_a"/>
  <p:tag name="KSO_WM_UNIT_USESOURCEFORMAT_APPLY" val="1"/>
  <p:tag name="KSO_WM_UNIT_VALUE" val="12"/>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69799"/>
  <p:tag name="KSO_WM_UNIT_COMPATIBLE" val="0"/>
  <p:tag name="KSO_WM_UNIT_DIAGRAM_ISNUMVISUAL" val="0"/>
  <p:tag name="KSO_WM_UNIT_DIAGRAM_ISREFERUNIT" val="0"/>
  <p:tag name="KSO_WM_UNIT_HIGHLIGHT" val="0"/>
  <p:tag name="KSO_WM_UNIT_ID" val="diagram20169799_1*l_h_f*1_2_1"/>
  <p:tag name="KSO_WM_UNIT_INDEX" val="1_2_1"/>
  <p:tag name="KSO_WM_UNIT_LAYERLEVEL" val="1_1_1"/>
  <p:tag name="KSO_WM_UNIT_NOCLEAR" val="0"/>
  <p:tag name="KSO_WM_UNIT_PRESET_TEXT" val="单击此处添加文本具体内容，简明扼要的阐述您的观点。根据需要可酌情增减文字，以便观者准确的理解您传达的思想。"/>
  <p:tag name="KSO_WM_UNIT_SUBTYPE" val="a"/>
  <p:tag name="KSO_WM_UNIT_TEXT_FILL_FORE_SCHEMECOLOR_INDEX" val="13"/>
  <p:tag name="KSO_WM_UNIT_TEXT_FILL_TYPE" val="1"/>
  <p:tag name="KSO_WM_UNIT_TYPE" val="l_h_f"/>
  <p:tag name="KSO_WM_UNIT_USESOURCEFORMAT_APPLY" val="0"/>
  <p:tag name="KSO_WM_UNIT_VALUE" val="96"/>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801"/>
  <p:tag name="KSO_WM_UNIT_COMPATIBLE" val="0"/>
  <p:tag name="KSO_WM_UNIT_DIAGRAM_ISNUMVISUAL" val="0"/>
  <p:tag name="KSO_WM_UNIT_DIAGRAM_ISREFERUNIT" val="0"/>
  <p:tag name="KSO_WM_UNIT_HIGHLIGHT" val="0"/>
  <p:tag name="KSO_WM_UNIT_ID" val="diagram20187801_2*l_h_f*1_2_1"/>
  <p:tag name="KSO_WM_UNIT_INDEX" val="1_2_1"/>
  <p:tag name="KSO_WM_UNIT_LAYERLEVEL" val="1_1_1"/>
  <p:tag name="KSO_WM_UNIT_PRESET_TEXT" val="单击此处添加文本具体内容"/>
  <p:tag name="KSO_WM_UNIT_TEXT_FILL_FORE_SCHEMECOLOR_INDEX" val="13"/>
  <p:tag name="KSO_WM_UNIT_TEXT_FILL_FORE_SCHEMECOLOR_INDEX_BRIGHTNESS" val="0"/>
  <p:tag name="KSO_WM_UNIT_TEXT_FILL_TYPE" val="1"/>
  <p:tag name="KSO_WM_UNIT_TYPE" val="l_h_f"/>
  <p:tag name="KSO_WM_UNIT_USESOURCEFORMAT_APPLY" val="1"/>
  <p:tag name="KSO_WM_UNIT_VALUE" val="108"/>
</p:tagLst>
</file>

<file path=ppt/tags/tag41.xml><?xml version="1.0" encoding="utf-8"?>
<p:tagLst xmlns:a="http://schemas.openxmlformats.org/drawingml/2006/main" xmlns:r="http://schemas.openxmlformats.org/officeDocument/2006/relationships" xmlns:p="http://schemas.openxmlformats.org/presentationml/2006/main">
  <p:tag name="KSO_WM_SLIDE_ITEM_CNT" val="2"/>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5944"/>
  <p:tag name="KSO_WM_UNIT_CLEAR" val="0"/>
  <p:tag name="KSO_WM_UNIT_COMPATIBLE" val="0"/>
  <p:tag name="KSO_WM_UNIT_HIGHLIGHT" val="0"/>
  <p:tag name="KSO_WM_UNIT_ID" val="diagram20185944_3*l_h_f*1_1_1"/>
  <p:tag name="KSO_WM_UNIT_INDEX" val="1_1_1"/>
  <p:tag name="KSO_WM_UNIT_LAYERLEVEL" val="1_1_1"/>
  <p:tag name="KSO_WM_UNIT_PRESET_TEXT" val="1.单击要填充的形状；2.在“格式”选项卡上的“形状样式”组中，单击“形状填充”旁边的箭头，然后单击「图片或纹理填充」； 3.找到包含需要使用的图片的文件夹，单击该图片，然后单击“插入” ；"/>
  <p:tag name="KSO_WM_UNIT_TEXT_FILL_FORE_SCHEMECOLOR_INDEX" val="13"/>
  <p:tag name="KSO_WM_UNIT_TEXT_FILL_TYPE" val="1"/>
  <p:tag name="KSO_WM_UNIT_TYPE" val="l_h_f"/>
  <p:tag name="KSO_WM_UNIT_USESOURCEFORMAT_APPLY" val="0"/>
  <p:tag name="KSO_WM_UNIT_VALUE" val="162"/>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5944"/>
  <p:tag name="KSO_WM_UNIT_CLEAR" val="0"/>
  <p:tag name="KSO_WM_UNIT_COMPATIBLE" val="0"/>
  <p:tag name="KSO_WM_UNIT_HIGHLIGHT" val="0"/>
  <p:tag name="KSO_WM_UNIT_ID" val="diagram20185944_3*l_h_a*1_1_1"/>
  <p:tag name="KSO_WM_UNIT_INDEX" val="1_1_1"/>
  <p:tag name="KSO_WM_UNIT_LAYERLEVEL" val="1_1_1"/>
  <p:tag name="KSO_WM_UNIT_PRESET_TEXT" val="请在形状中填充图片"/>
  <p:tag name="KSO_WM_UNIT_TEXT_FILL_FORE_SCHEMECOLOR_INDEX" val="13"/>
  <p:tag name="KSO_WM_UNIT_TEXT_FILL_TYPE" val="1"/>
  <p:tag name="KSO_WM_UNIT_TYPE" val="l_h_a"/>
  <p:tag name="KSO_WM_UNIT_USESOURCEFORMAT_APPLY" val="0"/>
  <p:tag name="KSO_WM_UNIT_VALUE" val="16"/>
</p:tagLst>
</file>

<file path=ppt/tags/tag44.xml><?xml version="1.0" encoding="utf-8"?>
<p:tagLst xmlns:a="http://schemas.openxmlformats.org/drawingml/2006/main" xmlns:r="http://schemas.openxmlformats.org/officeDocument/2006/relationships" xmlns:p="http://schemas.openxmlformats.org/presentationml/2006/main">
  <p:tag name="KSO_WM_SLIDE_ANIMATION_ID" val="3110599"/>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5944"/>
  <p:tag name="KSO_WM_UNIT_CLEAR" val="0"/>
  <p:tag name="KSO_WM_UNIT_COMPATIBLE" val="0"/>
  <p:tag name="KSO_WM_UNIT_HIGHLIGHT" val="0"/>
  <p:tag name="KSO_WM_UNIT_ID" val="diagram20185944_3*l_h_f*1_2_1"/>
  <p:tag name="KSO_WM_UNIT_INDEX" val="1_2_1"/>
  <p:tag name="KSO_WM_UNIT_LAYERLEVEL" val="1_1_1"/>
  <p:tag name="KSO_WM_UNIT_PRESET_TEXT" val="1.选中PPT页面中图示里的图标（可按住shift键多选）；2.在wps菜单面板打开“图标库”，单击左键即可进行替换操作；可以将PPT中绘制的任何形状替换为wps图标库中的图标；"/>
  <p:tag name="KSO_WM_UNIT_TEXT_FILL_FORE_SCHEMECOLOR_INDEX" val="13"/>
  <p:tag name="KSO_WM_UNIT_TEXT_FILL_TYPE" val="1"/>
  <p:tag name="KSO_WM_UNIT_TYPE" val="l_h_f"/>
  <p:tag name="KSO_WM_UNIT_USESOURCEFORMAT_APPLY" val="0"/>
  <p:tag name="KSO_WM_UNIT_VALUE" val="162"/>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5944"/>
  <p:tag name="KSO_WM_UNIT_CLEAR" val="0"/>
  <p:tag name="KSO_WM_UNIT_COMPATIBLE" val="0"/>
  <p:tag name="KSO_WM_UNIT_HIGHLIGHT" val="0"/>
  <p:tag name="KSO_WM_UNIT_ID" val="diagram20185944_3*l_h_a*1_2_1"/>
  <p:tag name="KSO_WM_UNIT_INDEX" val="1_2_1"/>
  <p:tag name="KSO_WM_UNIT_LAYERLEVEL" val="1_1_1"/>
  <p:tag name="KSO_WM_UNIT_PRESET_TEXT" val="替换图示中的图标"/>
  <p:tag name="KSO_WM_UNIT_TEXT_FILL_FORE_SCHEMECOLOR_INDEX" val="5"/>
  <p:tag name="KSO_WM_UNIT_TEXT_FILL_TYPE" val="1"/>
  <p:tag name="KSO_WM_UNIT_TYPE" val="l_h_a"/>
  <p:tag name="KSO_WM_UNIT_USESOURCEFORMAT_APPLY" val="0"/>
  <p:tag name="KSO_WM_UNIT_VALUE" val="16"/>
</p:tagLst>
</file>

<file path=ppt/tags/tag47.xml><?xml version="1.0" encoding="utf-8"?>
<p:tagLst xmlns:a="http://schemas.openxmlformats.org/drawingml/2006/main" xmlns:r="http://schemas.openxmlformats.org/officeDocument/2006/relationships" xmlns:p="http://schemas.openxmlformats.org/presentationml/2006/main">
  <p:tag name="KSO_WM_SLIDE_ITEM_CNT" val="2"/>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830"/>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5830_1*m_h_i*1_1_2"/>
  <p:tag name="KSO_WM_UNIT_INDEX" val="1_1_2"/>
  <p:tag name="KSO_WM_UNIT_LAYERLEVEL" val="1_1_1"/>
  <p:tag name="KSO_WM_UNIT_LINE_FILL_TYPE" val="2"/>
  <p:tag name="KSO_WM_UNIT_LINE_FORE_SCHEMECOLOR_INDEX" val="13"/>
  <p:tag name="KSO_WM_UNIT_TEXT_FILL_FORE_SCHEMECOLOR_INDEX" val="2"/>
  <p:tag name="KSO_WM_UNIT_TEXT_FILL_TYPE" val="1"/>
  <p:tag name="KSO_WM_UNIT_TYPE" val="m_h_i"/>
  <p:tag name="KSO_WM_UNIT_USESOURCEFORMAT_APPLY" val="0"/>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830"/>
  <p:tag name="KSO_WM_UNIT_COMPATIBLE" val="0"/>
  <p:tag name="KSO_WM_UNIT_DIAGRAM_ISNUMVISUAL" val="0"/>
  <p:tag name="KSO_WM_UNIT_DIAGRAM_ISREFERUNIT" val="0"/>
  <p:tag name="KSO_WM_UNIT_HIGHLIGHT" val="0"/>
  <p:tag name="KSO_WM_UNIT_ID" val="diagram20205830_1*m_h_f*1_1_1"/>
  <p:tag name="KSO_WM_UNIT_INDEX" val="1_1_1"/>
  <p:tag name="KSO_WM_UNIT_LAYERLEVEL" val="1_1_1"/>
  <p:tag name="KSO_WM_UNIT_NOCLEAR" val="0"/>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
  <p:tag name="KSO_WM_UNIT_SUBTYPE" val="a"/>
  <p:tag name="KSO_WM_UNIT_TEXT_FILL_FORE_SCHEMECOLOR_INDEX" val="13"/>
  <p:tag name="KSO_WM_UNIT_TEXT_FILL_TYPE" val="1"/>
  <p:tag name="KSO_WM_UNIT_TYPE" val="m_h_f"/>
  <p:tag name="KSO_WM_UNIT_USESOURCEFORMAT_APPLY" val="0"/>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69799"/>
  <p:tag name="KSO_WM_UNIT_COMPATIBLE" val="0"/>
  <p:tag name="KSO_WM_UNIT_DIAGRAM_ISNUMVISUAL" val="0"/>
  <p:tag name="KSO_WM_UNIT_DIAGRAM_ISREFERUNIT" val="0"/>
  <p:tag name="KSO_WM_UNIT_HIGHLIGHT" val="0"/>
  <p:tag name="KSO_WM_UNIT_ID" val="diagram20169799_1*l_h_f*1_1_1"/>
  <p:tag name="KSO_WM_UNIT_INDEX" val="1_1_1"/>
  <p:tag name="KSO_WM_UNIT_LAYERLEVEL" val="1_1_1"/>
  <p:tag name="KSO_WM_UNIT_NOCLEAR" val="0"/>
  <p:tag name="KSO_WM_UNIT_PRESET_TEXT" val="单击此处添加文本具体内容，简明扼要的阐述您的观点。根据需要可酌情增减文字，以便观者准确的理解您传达的思想。"/>
  <p:tag name="KSO_WM_UNIT_SUBTYPE" val="a"/>
  <p:tag name="KSO_WM_UNIT_TEXT_FILL_FORE_SCHEMECOLOR_INDEX" val="13"/>
  <p:tag name="KSO_WM_UNIT_TEXT_FILL_TYPE" val="1"/>
  <p:tag name="KSO_WM_UNIT_TYPE" val="l_h_f"/>
  <p:tag name="KSO_WM_UNIT_USESOURCEFORMAT_APPLY" val="0"/>
  <p:tag name="KSO_WM_UNIT_VALUE" val="96"/>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830"/>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5830_1*m_h_i*1_2_2"/>
  <p:tag name="KSO_WM_UNIT_INDEX" val="1_2_2"/>
  <p:tag name="KSO_WM_UNIT_LAYERLEVEL" val="1_1_1"/>
  <p:tag name="KSO_WM_UNIT_LINE_FILL_TYPE" val="2"/>
  <p:tag name="KSO_WM_UNIT_LINE_FORE_SCHEMECOLOR_INDEX" val="13"/>
  <p:tag name="KSO_WM_UNIT_TEXT_FILL_FORE_SCHEMECOLOR_INDEX" val="2"/>
  <p:tag name="KSO_WM_UNIT_TEXT_FILL_TYPE" val="1"/>
  <p:tag name="KSO_WM_UNIT_TYPE" val="m_h_i"/>
  <p:tag name="KSO_WM_UNIT_USESOURCEFORMAT_APPLY" val="0"/>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830"/>
  <p:tag name="KSO_WM_UNIT_COMPATIBLE" val="0"/>
  <p:tag name="KSO_WM_UNIT_DIAGRAM_ISNUMVISUAL" val="0"/>
  <p:tag name="KSO_WM_UNIT_DIAGRAM_ISREFERUNIT" val="0"/>
  <p:tag name="KSO_WM_UNIT_HIGHLIGHT" val="0"/>
  <p:tag name="KSO_WM_UNIT_ID" val="diagram20205830_1*m_h_f*1_2_1"/>
  <p:tag name="KSO_WM_UNIT_INDEX" val="1_2_1"/>
  <p:tag name="KSO_WM_UNIT_LAYERLEVEL" val="1_1_1"/>
  <p:tag name="KSO_WM_UNIT_NOCLEAR" val="0"/>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
  <p:tag name="KSO_WM_UNIT_SUBTYPE" val="a"/>
  <p:tag name="KSO_WM_UNIT_TEXT_FILL_FORE_SCHEMECOLOR_INDEX" val="13"/>
  <p:tag name="KSO_WM_UNIT_TEXT_FILL_TYPE" val="1"/>
  <p:tag name="KSO_WM_UNIT_TYPE" val="m_h_f"/>
  <p:tag name="KSO_WM_UNIT_USESOURCEFORMAT_APPLY" val="0"/>
</p:tagLst>
</file>

<file path=ppt/tags/tag52.xml><?xml version="1.0" encoding="utf-8"?>
<p:tagLst xmlns:a="http://schemas.openxmlformats.org/drawingml/2006/main" xmlns:r="http://schemas.openxmlformats.org/officeDocument/2006/relationships" xmlns:p="http://schemas.openxmlformats.org/presentationml/2006/main">
  <p:tag name="KSO_WM_SLIDE_ITEM_CNT" val="4"/>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1527"/>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1527_2*q_h_i*1_1_1"/>
  <p:tag name="KSO_WM_UNIT_INDEX" val="1_1_1"/>
  <p:tag name="KSO_WM_UNIT_LAYERLEVEL" val="1_1_1"/>
  <p:tag name="KSO_WM_UNIT_LINE_FILL_TYPE" val="2"/>
  <p:tag name="KSO_WM_UNIT_LINE_FORE_SCHEMECOLOR_INDEX" val="2"/>
  <p:tag name="KSO_WM_UNIT_TYPE" val="q_h_i"/>
  <p:tag name="KSO_WM_UNIT_USESOURCEFORMAT_APPLY" val="0"/>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1527"/>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1527_2*q_h_i*1_2_1"/>
  <p:tag name="KSO_WM_UNIT_INDEX" val="1_2_1"/>
  <p:tag name="KSO_WM_UNIT_LAYERLEVEL" val="1_1_1"/>
  <p:tag name="KSO_WM_UNIT_LINE_FILL_TYPE" val="2"/>
  <p:tag name="KSO_WM_UNIT_LINE_FORE_SCHEMECOLOR_INDEX" val="2"/>
  <p:tag name="KSO_WM_UNIT_TYPE" val="q_h_i"/>
  <p:tag name="KSO_WM_UNIT_USESOURCEFORMAT_APPLY" val="0"/>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1527"/>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1527_2*q_h_i*1_3_1"/>
  <p:tag name="KSO_WM_UNIT_INDEX" val="1_3_1"/>
  <p:tag name="KSO_WM_UNIT_LAYERLEVEL" val="1_1_1"/>
  <p:tag name="KSO_WM_UNIT_LINE_FILL_TYPE" val="2"/>
  <p:tag name="KSO_WM_UNIT_LINE_FORE_SCHEMECOLOR_INDEX" val="2"/>
  <p:tag name="KSO_WM_UNIT_TYPE" val="q_h_i"/>
  <p:tag name="KSO_WM_UNIT_USESOURCEFORMAT_APPLY" val="0"/>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1527"/>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1527_2*q_h_i*1_4_1"/>
  <p:tag name="KSO_WM_UNIT_INDEX" val="1_4_1"/>
  <p:tag name="KSO_WM_UNIT_LAYERLEVEL" val="1_1_1"/>
  <p:tag name="KSO_WM_UNIT_LINE_FILL_TYPE" val="2"/>
  <p:tag name="KSO_WM_UNIT_LINE_FORE_SCHEMECOLOR_INDEX" val="2"/>
  <p:tag name="KSO_WM_UNIT_TYPE" val="q_h_i"/>
  <p:tag name="KSO_WM_UNIT_USESOURCEFORMAT_APPLY" val="0"/>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1527"/>
  <p:tag name="KSO_WM_UNIT_COMPATIBLE" val="0"/>
  <p:tag name="KSO_WM_UNIT_DIAGRAM_ISNUMVISUAL" val="0"/>
  <p:tag name="KSO_WM_UNIT_DIAGRAM_ISREFERUNIT" val="0"/>
  <p:tag name="KSO_WM_UNIT_HIGHLIGHT" val="0"/>
  <p:tag name="KSO_WM_UNIT_ID" val="diagram20201527_2*q_h_i*1_2_2"/>
  <p:tag name="KSO_WM_UNIT_INDEX" val="1_2_2"/>
  <p:tag name="KSO_WM_UNIT_LAYERLEVEL" val="1_1_1"/>
  <p:tag name="KSO_WM_UNIT_LINE_FILL_TYPE" val="2"/>
  <p:tag name="KSO_WM_UNIT_LINE_FORE_SCHEMECOLOR_INDEX" val="14"/>
  <p:tag name="KSO_WM_UNIT_TYPE" val="q_h_i"/>
  <p:tag name="KSO_WM_UNIT_USESOURCEFORMAT_APPLY" val="0"/>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1527"/>
  <p:tag name="KSO_WM_UNIT_COMPATIBLE" val="0"/>
  <p:tag name="KSO_WM_UNIT_DIAGRAM_ISNUMVISUAL" val="0"/>
  <p:tag name="KSO_WM_UNIT_DIAGRAM_ISREFERUNIT" val="0"/>
  <p:tag name="KSO_WM_UNIT_HIGHLIGHT" val="0"/>
  <p:tag name="KSO_WM_UNIT_ID" val="diagram20201527_2*q_h_i*1_3_2"/>
  <p:tag name="KSO_WM_UNIT_INDEX" val="1_3_2"/>
  <p:tag name="KSO_WM_UNIT_LAYERLEVEL" val="1_1_1"/>
  <p:tag name="KSO_WM_UNIT_LINE_FILL_TYPE" val="2"/>
  <p:tag name="KSO_WM_UNIT_LINE_FORE_SCHEMECOLOR_INDEX" val="14"/>
  <p:tag name="KSO_WM_UNIT_TYPE" val="q_h_i"/>
  <p:tag name="KSO_WM_UNIT_USESOURCEFORMAT_APPLY" val="0"/>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1527"/>
  <p:tag name="KSO_WM_UNIT_COMPATIBLE" val="0"/>
  <p:tag name="KSO_WM_UNIT_DIAGRAM_ISNUMVISUAL" val="0"/>
  <p:tag name="KSO_WM_UNIT_DIAGRAM_ISREFERUNIT" val="0"/>
  <p:tag name="KSO_WM_UNIT_HIGHLIGHT" val="0"/>
  <p:tag name="KSO_WM_UNIT_ID" val="diagram20201527_2*q_h_i*1_1_2"/>
  <p:tag name="KSO_WM_UNIT_INDEX" val="1_1_2"/>
  <p:tag name="KSO_WM_UNIT_LAYERLEVEL" val="1_1_1"/>
  <p:tag name="KSO_WM_UNIT_LINE_FILL_TYPE" val="2"/>
  <p:tag name="KSO_WM_UNIT_LINE_FORE_SCHEMECOLOR_INDEX" val="14"/>
  <p:tag name="KSO_WM_UNIT_TYPE" val="q_h_i"/>
  <p:tag name="KSO_WM_UNIT_USESOURCEFORMAT_APPLY" val="0"/>
</p:tagLst>
</file>

<file path=ppt/tags/tag6.xml><?xml version="1.0" encoding="utf-8"?>
<p:tagLst xmlns:a="http://schemas.openxmlformats.org/drawingml/2006/main" xmlns:r="http://schemas.openxmlformats.org/officeDocument/2006/relationships" xmlns:p="http://schemas.openxmlformats.org/presentationml/2006/main">
  <p:tag name="KSO_WM_SLIDE_ITEM_CNT" val="2"/>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1527"/>
  <p:tag name="KSO_WM_UNIT_COMPATIBLE" val="0"/>
  <p:tag name="KSO_WM_UNIT_DIAGRAM_ISNUMVISUAL" val="0"/>
  <p:tag name="KSO_WM_UNIT_DIAGRAM_ISREFERUNIT" val="0"/>
  <p:tag name="KSO_WM_UNIT_HIGHLIGHT" val="0"/>
  <p:tag name="KSO_WM_UNIT_ID" val="diagram20201527_2*q_h_i*1_4_2"/>
  <p:tag name="KSO_WM_UNIT_INDEX" val="1_4_2"/>
  <p:tag name="KSO_WM_UNIT_LAYERLEVEL" val="1_1_1"/>
  <p:tag name="KSO_WM_UNIT_LINE_FILL_TYPE" val="2"/>
  <p:tag name="KSO_WM_UNIT_LINE_FORE_SCHEMECOLOR_INDEX" val="14"/>
  <p:tag name="KSO_WM_UNIT_TYPE" val="q_h_i"/>
  <p:tag name="KSO_WM_UNIT_USESOURCEFORMAT_APPLY" val="0"/>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1527"/>
  <p:tag name="KSO_WM_UNIT_COMPATIBLE" val="0"/>
  <p:tag name="KSO_WM_UNIT_DIAGRAM_ISNUMVISUAL" val="0"/>
  <p:tag name="KSO_WM_UNIT_DIAGRAM_ISREFERUNIT" val="0"/>
  <p:tag name="KSO_WM_UNIT_HIGHLIGHT" val="0"/>
  <p:tag name="KSO_WM_UNIT_ID" val="diagram20201527_2*q_h_f*1_1_1"/>
  <p:tag name="KSO_WM_UNIT_INDEX" val="1_1_1"/>
  <p:tag name="KSO_WM_UNIT_LAYERLEVEL" val="1_1_1"/>
  <p:tag name="KSO_WM_UNIT_NOCLEAR" val="0"/>
  <p:tag name="KSO_WM_UNIT_PRESET_TEXT" val="单击此处添加文本具体内容，简明扼要的阐述您的观点。"/>
  <p:tag name="KSO_WM_UNIT_TYPE" val="q_h_f"/>
  <p:tag name="KSO_WM_UNIT_USESOURCEFORMAT_APPLY" val="0"/>
  <p:tag name="KSO_WM_UNIT_VALUE" val="63"/>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1527"/>
  <p:tag name="KSO_WM_UNIT_COMPATIBLE" val="0"/>
  <p:tag name="KSO_WM_UNIT_DIAGRAM_ISNUMVISUAL" val="0"/>
  <p:tag name="KSO_WM_UNIT_DIAGRAM_ISREFERUNIT" val="0"/>
  <p:tag name="KSO_WM_UNIT_HIGHLIGHT" val="0"/>
  <p:tag name="KSO_WM_UNIT_ID" val="diagram20201527_2*q_h_f*1_2_1"/>
  <p:tag name="KSO_WM_UNIT_INDEX" val="1_2_1"/>
  <p:tag name="KSO_WM_UNIT_LAYERLEVEL" val="1_1_1"/>
  <p:tag name="KSO_WM_UNIT_NOCLEAR" val="0"/>
  <p:tag name="KSO_WM_UNIT_PRESET_TEXT" val="单击此处添加文本具体内容，简明扼要的阐述您的观点。"/>
  <p:tag name="KSO_WM_UNIT_TYPE" val="q_h_f"/>
  <p:tag name="KSO_WM_UNIT_USESOURCEFORMAT_APPLY" val="0"/>
  <p:tag name="KSO_WM_UNIT_VALUE" val="63"/>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1527"/>
  <p:tag name="KSO_WM_UNIT_COMPATIBLE" val="0"/>
  <p:tag name="KSO_WM_UNIT_DIAGRAM_ISNUMVISUAL" val="0"/>
  <p:tag name="KSO_WM_UNIT_DIAGRAM_ISREFERUNIT" val="0"/>
  <p:tag name="KSO_WM_UNIT_HIGHLIGHT" val="0"/>
  <p:tag name="KSO_WM_UNIT_ID" val="diagram20201527_2*q_h_f*1_3_1"/>
  <p:tag name="KSO_WM_UNIT_INDEX" val="1_3_1"/>
  <p:tag name="KSO_WM_UNIT_LAYERLEVEL" val="1_1_1"/>
  <p:tag name="KSO_WM_UNIT_NOCLEAR" val="0"/>
  <p:tag name="KSO_WM_UNIT_PRESET_TEXT" val="单击此处添加文本具体内容，简明扼要的阐述您的观点。"/>
  <p:tag name="KSO_WM_UNIT_TYPE" val="q_h_f"/>
  <p:tag name="KSO_WM_UNIT_USESOURCEFORMAT_APPLY" val="0"/>
  <p:tag name="KSO_WM_UNIT_VALUE" val="63"/>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1527"/>
  <p:tag name="KSO_WM_UNIT_COMPATIBLE" val="0"/>
  <p:tag name="KSO_WM_UNIT_DIAGRAM_ISNUMVISUAL" val="0"/>
  <p:tag name="KSO_WM_UNIT_DIAGRAM_ISREFERUNIT" val="0"/>
  <p:tag name="KSO_WM_UNIT_HIGHLIGHT" val="0"/>
  <p:tag name="KSO_WM_UNIT_ID" val="diagram20201527_2*q_h_f*1_4_1"/>
  <p:tag name="KSO_WM_UNIT_INDEX" val="1_4_1"/>
  <p:tag name="KSO_WM_UNIT_LAYERLEVEL" val="1_1_1"/>
  <p:tag name="KSO_WM_UNIT_NOCLEAR" val="0"/>
  <p:tag name="KSO_WM_UNIT_PRESET_TEXT" val="单击此处添加文本具体内容，简明扼要的阐述您的观点。"/>
  <p:tag name="KSO_WM_UNIT_TYPE" val="q_h_f"/>
  <p:tag name="KSO_WM_UNIT_USESOURCEFORMAT_APPLY" val="0"/>
  <p:tag name="KSO_WM_UNIT_VALUE" val="57"/>
</p:tagLst>
</file>

<file path=ppt/tags/tag65.xml><?xml version="1.0" encoding="utf-8"?>
<p:tagLst xmlns:a="http://schemas.openxmlformats.org/drawingml/2006/main" xmlns:r="http://schemas.openxmlformats.org/officeDocument/2006/relationships" xmlns:p="http://schemas.openxmlformats.org/presentationml/2006/main">
  <p:tag name="KSO_WM_SLIDE_ITEM_CNT" val="3"/>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98883"/>
  <p:tag name="KSO_WM_UNIT_COMPATIBLE" val="0"/>
  <p:tag name="KSO_WM_UNIT_DIAGRAM_ISNUMVISUAL" val="0"/>
  <p:tag name="KSO_WM_UNIT_DIAGRAM_ISREFERUNIT" val="0"/>
  <p:tag name="KSO_WM_UNIT_DIAGRAM_MODELTYPE" val="stripeEnum"/>
  <p:tag name="KSO_WM_UNIT_HIGHLIGHT" val="0"/>
  <p:tag name="KSO_WM_UNIT_ID" val="diagram20198883_2*l_h_f*1_3_1"/>
  <p:tag name="KSO_WM_UNIT_INDEX" val="1_3_1"/>
  <p:tag name="KSO_WM_UNIT_LAYERLEVEL" val="1_1_1"/>
  <p:tag name="KSO_WM_UNIT_NOCLEAR" val="0"/>
  <p:tag name="KSO_WM_UNIT_PRESET_TEXT" val="点击此处添加正文，文字是您思想的提炼，为了最终呈现发布的良好效果，请尽量言简意赅的阐述观点；根据需要可酌情增减文字，以便观者可以准确理解您所传达的信息。"/>
  <p:tag name="KSO_WM_UNIT_TEXT_FILL_FORE_SCHEMECOLOR_INDEX" val="13"/>
  <p:tag name="KSO_WM_UNIT_TEXT_FILL_FORE_SCHEMECOLOR_INDEX_BRIGHTNESS" val="0.35"/>
  <p:tag name="KSO_WM_UNIT_TEXT_FILL_TYPE" val="1"/>
  <p:tag name="KSO_WM_UNIT_TYPE" val="l_h_f"/>
  <p:tag name="KSO_WM_UNIT_USESOURCEFORMAT_APPLY" val="1"/>
  <p:tag name="KSO_WM_UNIT_VALUE" val="120"/>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98883"/>
  <p:tag name="KSO_WM_UNIT_COMPATIBLE" val="0"/>
  <p:tag name="KSO_WM_UNIT_DIAGRAM_ISNUMVISUAL" val="0"/>
  <p:tag name="KSO_WM_UNIT_DIAGRAM_ISREFERUNIT" val="0"/>
  <p:tag name="KSO_WM_UNIT_DIAGRAM_MODELTYPE" val="stripeEnum"/>
  <p:tag name="KSO_WM_UNIT_HIGHLIGHT" val="0"/>
  <p:tag name="KSO_WM_UNIT_ID" val="diagram20198883_2*l_h_f*1_1_1"/>
  <p:tag name="KSO_WM_UNIT_INDEX" val="1_1_1"/>
  <p:tag name="KSO_WM_UNIT_LAYERLEVEL" val="1_1_1"/>
  <p:tag name="KSO_WM_UNIT_NOCLEAR" val="0"/>
  <p:tag name="KSO_WM_UNIT_PRESET_TEXT" val="点击此处添加正文，文字是您思想的提炼，为了最终呈现发布的良好效果，请尽量言简意赅的阐述观点；根据需要可酌情增减文字，以便观者可以准确理解您所传达的信息。即便信息错综复杂，需要用更多的文字来表述，也请您尽可能提炼思想的精髓，恰如其分的表达观点，往往事半功倍。"/>
  <p:tag name="KSO_WM_UNIT_TEXT_FILL_FORE_SCHEMECOLOR_INDEX" val="13"/>
  <p:tag name="KSO_WM_UNIT_TEXT_FILL_FORE_SCHEMECOLOR_INDEX_BRIGHTNESS" val="0.35"/>
  <p:tag name="KSO_WM_UNIT_TEXT_FILL_TYPE" val="1"/>
  <p:tag name="KSO_WM_UNIT_TYPE" val="l_h_f"/>
  <p:tag name="KSO_WM_UNIT_USESOURCEFORMAT_APPLY" val="1"/>
  <p:tag name="KSO_WM_UNIT_VALUE" val="160"/>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98883"/>
  <p:tag name="KSO_WM_UNIT_COMPATIBLE" val="0"/>
  <p:tag name="KSO_WM_UNIT_DIAGRAM_ISNUMVISUAL" val="0"/>
  <p:tag name="KSO_WM_UNIT_DIAGRAM_ISREFERUNIT" val="0"/>
  <p:tag name="KSO_WM_UNIT_DIAGRAM_MODELTYPE" val="stripeEnum"/>
  <p:tag name="KSO_WM_UNIT_HIGHLIGHT" val="0"/>
  <p:tag name="KSO_WM_UNIT_ID" val="diagram20198883_2*l_h_a*1_1_1"/>
  <p:tag name="KSO_WM_UNIT_INDEX" val="1_1_1"/>
  <p:tag name="KSO_WM_UNIT_ISCONTENTSTITLE" val="0"/>
  <p:tag name="KSO_WM_UNIT_LAYERLEVEL" val="1_1_1"/>
  <p:tag name="KSO_WM_UNIT_NOCLEAR" val="0"/>
  <p:tag name="KSO_WM_UNIT_PRESET_TEXT" val="主要职位"/>
  <p:tag name="KSO_WM_UNIT_TEXT_FILL_FORE_SCHEMECOLOR_INDEX" val="8"/>
  <p:tag name="KSO_WM_UNIT_TEXT_FILL_FORE_SCHEMECOLOR_INDEX_BRIGHTNESS" val="0"/>
  <p:tag name="KSO_WM_UNIT_TEXT_FILL_TYPE" val="1"/>
  <p:tag name="KSO_WM_UNIT_TYPE" val="l_h_a"/>
  <p:tag name="KSO_WM_UNIT_USESOURCEFORMAT_APPLY" val="1"/>
  <p:tag name="KSO_WM_UNIT_VALUE" val="10"/>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98883"/>
  <p:tag name="KSO_WM_UNIT_COMPATIBLE" val="0"/>
  <p:tag name="KSO_WM_UNIT_DIAGRAM_ISNUMVISUAL" val="0"/>
  <p:tag name="KSO_WM_UNIT_DIAGRAM_ISREFERUNIT" val="0"/>
  <p:tag name="KSO_WM_UNIT_DIAGRAM_MODELTYPE" val="stripeEnum"/>
  <p:tag name="KSO_WM_UNIT_HIGHLIGHT" val="0"/>
  <p:tag name="KSO_WM_UNIT_ID" val="diagram20198883_2*l_h_i*1_1_1"/>
  <p:tag name="KSO_WM_UNIT_INDEX" val="1_1_1"/>
  <p:tag name="KSO_WM_UNIT_LAYERLEVEL" val="1_1_1"/>
  <p:tag name="KSO_WM_UNIT_LINE_FILL_TYPE" val="2"/>
  <p:tag name="KSO_WM_UNIT_LINE_FORE_SCHEMECOLOR_INDEX" val="14"/>
  <p:tag name="KSO_WM_UNIT_LINE_FORE_SCHEMECOLOR_INDEX_BRIGHTNESS" val="-0.15"/>
  <p:tag name="KSO_WM_UNIT_TYPE" val="l_h_i"/>
  <p:tag name="KSO_WM_UNIT_USESOURCEFORMAT_APPLY" val="1"/>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6093"/>
  <p:tag name="KSO_WM_UNIT_CLEAR" val="0"/>
  <p:tag name="KSO_WM_UNIT_COMPATIBLE" val="0"/>
  <p:tag name="KSO_WM_UNIT_HIGHLIGHT" val="0"/>
  <p:tag name="KSO_WM_UNIT_ID" val="diagram20186093_1*l_h_f*1_1_1"/>
  <p:tag name="KSO_WM_UNIT_INDEX" val="1_1_1"/>
  <p:tag name="KSO_WM_UNIT_LAYERLEVEL" val="1_1_1"/>
  <p:tag name="KSO_WM_UNIT_PRESET_TEXT" val="此部分内容作为文字排版占位显示（建议使用主题字体）_x000B_如需更改请在（设置形状格式）菜单下（文本选项）中调整"/>
  <p:tag name="KSO_WM_UNIT_TEXT_FILL_FORE_SCHEMECOLOR_INDEX" val="1"/>
  <p:tag name="KSO_WM_UNIT_TEXT_FILL_TYPE" val="1"/>
  <p:tag name="KSO_WM_UNIT_TYPE" val="l_h_f"/>
  <p:tag name="KSO_WM_UNIT_USESOURCEFORMAT_APPLY" val="0"/>
  <p:tag name="KSO_WM_UNIT_VALUE" val="32"/>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98883"/>
  <p:tag name="KSO_WM_UNIT_COMPATIBLE" val="0"/>
  <p:tag name="KSO_WM_UNIT_DIAGRAM_ISNUMVISUAL" val="0"/>
  <p:tag name="KSO_WM_UNIT_DIAGRAM_ISREFERUNIT" val="0"/>
  <p:tag name="KSO_WM_UNIT_DIAGRAM_MODELTYPE" val="stripeEnum"/>
  <p:tag name="KSO_WM_UNIT_HIGHLIGHT" val="0"/>
  <p:tag name="KSO_WM_UNIT_ID" val="diagram20198883_2*l_h_i*1_1_2"/>
  <p:tag name="KSO_WM_UNIT_INDEX" val="1_1_2"/>
  <p:tag name="KSO_WM_UNIT_LAYERLEVEL" val="1_1_1"/>
  <p:tag name="KSO_WM_UNIT_LINE_FILL_TYPE" val="2"/>
  <p:tag name="KSO_WM_UNIT_LINE_FORE_SCHEMECOLOR_INDEX" val="8"/>
  <p:tag name="KSO_WM_UNIT_LINE_FORE_SCHEMECOLOR_INDEX_BRIGHTNESS" val="0"/>
  <p:tag name="KSO_WM_UNIT_TYPE" val="l_h_i"/>
  <p:tag name="KSO_WM_UNIT_USESOURCEFORMAT_APPLY" val="1"/>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98883"/>
  <p:tag name="KSO_WM_UNIT_COMPATIBLE" val="0"/>
  <p:tag name="KSO_WM_UNIT_DIAGRAM_ISNUMVISUAL" val="0"/>
  <p:tag name="KSO_WM_UNIT_DIAGRAM_ISREFERUNIT" val="0"/>
  <p:tag name="KSO_WM_UNIT_DIAGRAM_MODELTYPE" val="stripeEnum"/>
  <p:tag name="KSO_WM_UNIT_HIGHLIGHT" val="0"/>
  <p:tag name="KSO_WM_UNIT_ID" val="diagram20198883_2*l_h_a*1_2_1"/>
  <p:tag name="KSO_WM_UNIT_INDEX" val="1_2_1"/>
  <p:tag name="KSO_WM_UNIT_ISCONTENTSTITLE" val="0"/>
  <p:tag name="KSO_WM_UNIT_LAYERLEVEL" val="1_1_1"/>
  <p:tag name="KSO_WM_UNIT_NOCLEAR" val="0"/>
  <p:tag name="KSO_WM_UNIT_PRESET_TEXT" val="主要经历"/>
  <p:tag name="KSO_WM_UNIT_TEXT_FILL_FORE_SCHEMECOLOR_INDEX" val="8"/>
  <p:tag name="KSO_WM_UNIT_TEXT_FILL_FORE_SCHEMECOLOR_INDEX_BRIGHTNESS" val="0"/>
  <p:tag name="KSO_WM_UNIT_TEXT_FILL_TYPE" val="1"/>
  <p:tag name="KSO_WM_UNIT_TYPE" val="l_h_a"/>
  <p:tag name="KSO_WM_UNIT_USESOURCEFORMAT_APPLY" val="1"/>
  <p:tag name="KSO_WM_UNIT_VALUE" val="10"/>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98883"/>
  <p:tag name="KSO_WM_UNIT_COMPATIBLE" val="0"/>
  <p:tag name="KSO_WM_UNIT_DIAGRAM_ISNUMVISUAL" val="0"/>
  <p:tag name="KSO_WM_UNIT_DIAGRAM_ISREFERUNIT" val="0"/>
  <p:tag name="KSO_WM_UNIT_DIAGRAM_MODELTYPE" val="stripeEnum"/>
  <p:tag name="KSO_WM_UNIT_HIGHLIGHT" val="0"/>
  <p:tag name="KSO_WM_UNIT_ID" val="diagram20198883_2*l_h_i*1_2_1"/>
  <p:tag name="KSO_WM_UNIT_INDEX" val="1_2_1"/>
  <p:tag name="KSO_WM_UNIT_LAYERLEVEL" val="1_1_1"/>
  <p:tag name="KSO_WM_UNIT_LINE_FILL_TYPE" val="2"/>
  <p:tag name="KSO_WM_UNIT_LINE_FORE_SCHEMECOLOR_INDEX" val="14"/>
  <p:tag name="KSO_WM_UNIT_LINE_FORE_SCHEMECOLOR_INDEX_BRIGHTNESS" val="-0.15"/>
  <p:tag name="KSO_WM_UNIT_TYPE" val="l_h_i"/>
  <p:tag name="KSO_WM_UNIT_USESOURCEFORMAT_APPLY" val="1"/>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98883"/>
  <p:tag name="KSO_WM_UNIT_COMPATIBLE" val="0"/>
  <p:tag name="KSO_WM_UNIT_DIAGRAM_ISNUMVISUAL" val="0"/>
  <p:tag name="KSO_WM_UNIT_DIAGRAM_ISREFERUNIT" val="0"/>
  <p:tag name="KSO_WM_UNIT_DIAGRAM_MODELTYPE" val="stripeEnum"/>
  <p:tag name="KSO_WM_UNIT_HIGHLIGHT" val="0"/>
  <p:tag name="KSO_WM_UNIT_ID" val="diagram20198883_2*l_h_i*1_2_2"/>
  <p:tag name="KSO_WM_UNIT_INDEX" val="1_2_2"/>
  <p:tag name="KSO_WM_UNIT_LAYERLEVEL" val="1_1_1"/>
  <p:tag name="KSO_WM_UNIT_LINE_FILL_TYPE" val="2"/>
  <p:tag name="KSO_WM_UNIT_LINE_FORE_SCHEMECOLOR_INDEX" val="8"/>
  <p:tag name="KSO_WM_UNIT_LINE_FORE_SCHEMECOLOR_INDEX_BRIGHTNESS" val="0"/>
  <p:tag name="KSO_WM_UNIT_TYPE" val="l_h_i"/>
  <p:tag name="KSO_WM_UNIT_USESOURCEFORMAT_APPLY" val="1"/>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98883"/>
  <p:tag name="KSO_WM_UNIT_COMPATIBLE" val="0"/>
  <p:tag name="KSO_WM_UNIT_DIAGRAM_ISNUMVISUAL" val="0"/>
  <p:tag name="KSO_WM_UNIT_DIAGRAM_ISREFERUNIT" val="0"/>
  <p:tag name="KSO_WM_UNIT_DIAGRAM_MODELTYPE" val="stripeEnum"/>
  <p:tag name="KSO_WM_UNIT_HIGHLIGHT" val="0"/>
  <p:tag name="KSO_WM_UNIT_ID" val="diagram20198883_2*l_h_f*1_2_1"/>
  <p:tag name="KSO_WM_UNIT_INDEX" val="1_2_1"/>
  <p:tag name="KSO_WM_UNIT_LAYERLEVEL" val="1_1_1"/>
  <p:tag name="KSO_WM_UNIT_NOCLEAR" val="0"/>
  <p:tag name="KSO_WM_UNIT_PRESET_TEXT" val="点击此处添加正文，文字是您思想的提炼，为了最终演示发布的良好效果，请尽量言简意赅的阐述观点；根据需要可酌情增减文字，以便观者可以准确理解您所传达的信息。&#10;您的正文已经简明扼要，字字珠玑，但信息却千丝万缕、错综复杂，需要用更多的文字来表述；但请您尽可能提炼思想的精髓，恰如其分的表达观点，往往可以事半功倍。&#10;为了能让您有更直观的字数感受，您输入的文字到这里时，就是最佳视觉效果。"/>
  <p:tag name="KSO_WM_UNIT_TEXT_FILL_FORE_SCHEMECOLOR_INDEX" val="13"/>
  <p:tag name="KSO_WM_UNIT_TEXT_FILL_FORE_SCHEMECOLOR_INDEX_BRIGHTNESS" val="0.35"/>
  <p:tag name="KSO_WM_UNIT_TEXT_FILL_TYPE" val="1"/>
  <p:tag name="KSO_WM_UNIT_TYPE" val="l_h_f"/>
  <p:tag name="KSO_WM_UNIT_USESOURCEFORMAT_APPLY" val="1"/>
  <p:tag name="KSO_WM_UNIT_VALUE" val="280"/>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98883"/>
  <p:tag name="KSO_WM_UNIT_COMPATIBLE" val="0"/>
  <p:tag name="KSO_WM_UNIT_DIAGRAM_ISNUMVISUAL" val="0"/>
  <p:tag name="KSO_WM_UNIT_DIAGRAM_ISREFERUNIT" val="0"/>
  <p:tag name="KSO_WM_UNIT_DIAGRAM_MODELTYPE" val="stripeEnum"/>
  <p:tag name="KSO_WM_UNIT_HIGHLIGHT" val="0"/>
  <p:tag name="KSO_WM_UNIT_ID" val="diagram20198883_2*l_h_a*1_3_1"/>
  <p:tag name="KSO_WM_UNIT_INDEX" val="1_3_1"/>
  <p:tag name="KSO_WM_UNIT_ISCONTENTSTITLE" val="0"/>
  <p:tag name="KSO_WM_UNIT_LAYERLEVEL" val="1_1_1"/>
  <p:tag name="KSO_WM_UNIT_NOCLEAR" val="0"/>
  <p:tag name="KSO_WM_UNIT_PRESET_TEXT" val="主要荣誉"/>
  <p:tag name="KSO_WM_UNIT_TEXT_FILL_FORE_SCHEMECOLOR_INDEX" val="8"/>
  <p:tag name="KSO_WM_UNIT_TEXT_FILL_FORE_SCHEMECOLOR_INDEX_BRIGHTNESS" val="0"/>
  <p:tag name="KSO_WM_UNIT_TEXT_FILL_TYPE" val="1"/>
  <p:tag name="KSO_WM_UNIT_TYPE" val="l_h_a"/>
  <p:tag name="KSO_WM_UNIT_USESOURCEFORMAT_APPLY" val="1"/>
  <p:tag name="KSO_WM_UNIT_VALUE" val="10"/>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98883"/>
  <p:tag name="KSO_WM_UNIT_COMPATIBLE" val="0"/>
  <p:tag name="KSO_WM_UNIT_DIAGRAM_ISNUMVISUAL" val="0"/>
  <p:tag name="KSO_WM_UNIT_DIAGRAM_ISREFERUNIT" val="0"/>
  <p:tag name="KSO_WM_UNIT_DIAGRAM_MODELTYPE" val="stripeEnum"/>
  <p:tag name="KSO_WM_UNIT_HIGHLIGHT" val="0"/>
  <p:tag name="KSO_WM_UNIT_ID" val="diagram20198883_2*l_h_i*1_3_1"/>
  <p:tag name="KSO_WM_UNIT_INDEX" val="1_3_1"/>
  <p:tag name="KSO_WM_UNIT_LAYERLEVEL" val="1_1_1"/>
  <p:tag name="KSO_WM_UNIT_LINE_FILL_TYPE" val="2"/>
  <p:tag name="KSO_WM_UNIT_LINE_FORE_SCHEMECOLOR_INDEX" val="14"/>
  <p:tag name="KSO_WM_UNIT_LINE_FORE_SCHEMECOLOR_INDEX_BRIGHTNESS" val="-0.15"/>
  <p:tag name="KSO_WM_UNIT_TYPE" val="l_h_i"/>
  <p:tag name="KSO_WM_UNIT_USESOURCEFORMAT_APPLY" val="1"/>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98883"/>
  <p:tag name="KSO_WM_UNIT_COMPATIBLE" val="0"/>
  <p:tag name="KSO_WM_UNIT_DIAGRAM_ISNUMVISUAL" val="0"/>
  <p:tag name="KSO_WM_UNIT_DIAGRAM_ISREFERUNIT" val="0"/>
  <p:tag name="KSO_WM_UNIT_DIAGRAM_MODELTYPE" val="stripeEnum"/>
  <p:tag name="KSO_WM_UNIT_HIGHLIGHT" val="0"/>
  <p:tag name="KSO_WM_UNIT_ID" val="diagram20198883_2*l_h_i*1_3_2"/>
  <p:tag name="KSO_WM_UNIT_INDEX" val="1_3_2"/>
  <p:tag name="KSO_WM_UNIT_LAYERLEVEL" val="1_1_1"/>
  <p:tag name="KSO_WM_UNIT_LINE_FILL_TYPE" val="2"/>
  <p:tag name="KSO_WM_UNIT_LINE_FORE_SCHEMECOLOR_INDEX" val="8"/>
  <p:tag name="KSO_WM_UNIT_LINE_FORE_SCHEMECOLOR_INDEX_BRIGHTNESS" val="0"/>
  <p:tag name="KSO_WM_UNIT_TYPE" val="l_h_i"/>
  <p:tag name="KSO_WM_UNIT_USESOURCEFORMAT_APPLY" val="1"/>
</p:tagLst>
</file>

<file path=ppt/tags/tag78.xml><?xml version="1.0" encoding="utf-8"?>
<p:tagLst xmlns:a="http://schemas.openxmlformats.org/drawingml/2006/main" xmlns:r="http://schemas.openxmlformats.org/officeDocument/2006/relationships" xmlns:p="http://schemas.openxmlformats.org/presentationml/2006/main">
  <p:tag name="KSO_WM_SLIDE_ITEM_CNT" val="2"/>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6848"/>
  <p:tag name="KSO_WM_UNIT_COMPATIBLE" val="0"/>
  <p:tag name="KSO_WM_UNIT_DIAGRAM_ISNUMVISUAL" val="0"/>
  <p:tag name="KSO_WM_UNIT_DIAGRAM_ISREFERUNIT" val="0"/>
  <p:tag name="KSO_WM_UNIT_HIGHLIGHT" val="0"/>
  <p:tag name="KSO_WM_UNIT_ID" val="diagram20206848_1*m_h_a*1_1_1"/>
  <p:tag name="KSO_WM_UNIT_INDEX" val="1_1_1"/>
  <p:tag name="KSO_WM_UNIT_ISCONTENTSTITLE" val="0"/>
  <p:tag name="KSO_WM_UNIT_ISNUMDGMTITLE" val="0"/>
  <p:tag name="KSO_WM_UNIT_LAYERLEVEL" val="1_1_1"/>
  <p:tag name="KSO_WM_UNIT_NOCLEAR" val="0"/>
  <p:tag name="KSO_WM_UNIT_PRESET_TEXT" val="输入标题"/>
  <p:tag name="KSO_WM_UNIT_TEXT_FILL_FORE_SCHEMECOLOR_INDEX" val="13"/>
  <p:tag name="KSO_WM_UNIT_TEXT_FILL_TYPE" val="1"/>
  <p:tag name="KSO_WM_UNIT_TYPE" val="m_h_a"/>
  <p:tag name="KSO_WM_UNIT_USESOURCEFORMAT_APPLY" val="0"/>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6093"/>
  <p:tag name="KSO_WM_UNIT_CLEAR" val="0"/>
  <p:tag name="KSO_WM_UNIT_COMPATIBLE" val="0"/>
  <p:tag name="KSO_WM_UNIT_HIGHLIGHT" val="0"/>
  <p:tag name="KSO_WM_UNIT_ID" val="diagram20186093_1*l_h_f*1_2_1"/>
  <p:tag name="KSO_WM_UNIT_INDEX" val="1_2_1"/>
  <p:tag name="KSO_WM_UNIT_LAYERLEVEL" val="1_1_1"/>
  <p:tag name="KSO_WM_UNIT_PRESET_TEXT" val="此部分内容作为文字排版占位显示（建议使用主题字体）_x000B_如需更改请在（设置形状格式）菜单下（文本选项）中调整"/>
  <p:tag name="KSO_WM_UNIT_TEXT_FILL_FORE_SCHEMECOLOR_INDEX" val="1"/>
  <p:tag name="KSO_WM_UNIT_TEXT_FILL_TYPE" val="1"/>
  <p:tag name="KSO_WM_UNIT_TYPE" val="l_h_f"/>
  <p:tag name="KSO_WM_UNIT_USESOURCEFORMAT_APPLY" val="0"/>
  <p:tag name="KSO_WM_UNIT_VALUE" val="32"/>
</p:tagLst>
</file>

<file path=ppt/tags/tag8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6848"/>
  <p:tag name="KSO_WM_UNIT_COMPATIBLE" val="0"/>
  <p:tag name="KSO_WM_UNIT_DIAGRAM_ISNUMVISUAL" val="0"/>
  <p:tag name="KSO_WM_UNIT_DIAGRAM_ISREFERUNIT" val="0"/>
  <p:tag name="KSO_WM_UNIT_HIGHLIGHT" val="0"/>
  <p:tag name="KSO_WM_UNIT_ID" val="diagram20206848_1*m_h_f*1_2_1"/>
  <p:tag name="KSO_WM_UNIT_INDEX" val="1_2_1"/>
  <p:tag name="KSO_WM_UNIT_LAYERLEVEL" val="1_1_1"/>
  <p:tag name="KSO_WM_UNIT_NOCLEAR" val="0"/>
  <p:tag name="KSO_WM_UNIT_PRESET_TEXT" val="单击此处输入你的正文，文字是您思想的提炼，为了最终演示发布的良好效果，请尽量言简意赅的阐述观点；根据需要可酌情增减文字，以便观者可以准确理解您所传达的信息。单击此处输入你的正文，文字就是您思想的提炼。"/>
  <p:tag name="KSO_WM_UNIT_SUBTYPE" val="a"/>
  <p:tag name="KSO_WM_UNIT_TEXT_FILL_FORE_SCHEMECOLOR_INDEX" val="13"/>
  <p:tag name="KSO_WM_UNIT_TEXT_FILL_TYPE" val="1"/>
  <p:tag name="KSO_WM_UNIT_TYPE" val="m_h_f"/>
  <p:tag name="KSO_WM_UNIT_USESOURCEFORMAT_APPLY" val="0"/>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6848"/>
  <p:tag name="KSO_WM_UNIT_COMPATIBLE" val="0"/>
  <p:tag name="KSO_WM_UNIT_DIAGRAM_ISNUMVISUAL" val="0"/>
  <p:tag name="KSO_WM_UNIT_DIAGRAM_ISREFERUNIT" val="0"/>
  <p:tag name="KSO_WM_UNIT_HIGHLIGHT" val="0"/>
  <p:tag name="KSO_WM_UNIT_ID" val="diagram20206848_1*m_h_f*1_1_1"/>
  <p:tag name="KSO_WM_UNIT_INDEX" val="1_1_1"/>
  <p:tag name="KSO_WM_UNIT_LAYERLEVEL" val="1_1_1"/>
  <p:tag name="KSO_WM_UNIT_NOCLEAR" val="0"/>
  <p:tag name="KSO_WM_UNIT_PRESET_TEXT" val="单击此处输入你的正文，文字是您思想的提炼，为了最终演示发布的良好效果，请尽量言简意赅的阐述观点；根据需要可酌情增减文字，以便观者可以准确理解您所传达的信息。单击此处输入你的正文，文字就是您思想的提炼。"/>
  <p:tag name="KSO_WM_UNIT_SUBTYPE" val="a"/>
  <p:tag name="KSO_WM_UNIT_TEXT_FILL_FORE_SCHEMECOLOR_INDEX" val="13"/>
  <p:tag name="KSO_WM_UNIT_TEXT_FILL_TYPE" val="1"/>
  <p:tag name="KSO_WM_UNIT_TYPE" val="m_h_f"/>
  <p:tag name="KSO_WM_UNIT_USESOURCEFORMAT_APPLY" val="0"/>
</p:tagLst>
</file>

<file path=ppt/tags/tag8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6848"/>
  <p:tag name="KSO_WM_UNIT_COMPATIBLE" val="0"/>
  <p:tag name="KSO_WM_UNIT_DIAGRAM_ISNUMVISUAL" val="0"/>
  <p:tag name="KSO_WM_UNIT_DIAGRAM_ISREFERUNIT" val="0"/>
  <p:tag name="KSO_WM_UNIT_HIGHLIGHT" val="0"/>
  <p:tag name="KSO_WM_UNIT_ID" val="diagram20206848_1*m_h_a*1_2_1"/>
  <p:tag name="KSO_WM_UNIT_INDEX" val="1_2_1"/>
  <p:tag name="KSO_WM_UNIT_ISCONTENTSTITLE" val="0"/>
  <p:tag name="KSO_WM_UNIT_ISNUMDGMTITLE" val="0"/>
  <p:tag name="KSO_WM_UNIT_LAYERLEVEL" val="1_1_1"/>
  <p:tag name="KSO_WM_UNIT_NOCLEAR" val="0"/>
  <p:tag name="KSO_WM_UNIT_PRESET_TEXT" val="输入标题"/>
  <p:tag name="KSO_WM_UNIT_TEXT_FILL_FORE_SCHEMECOLOR_INDEX" val="13"/>
  <p:tag name="KSO_WM_UNIT_TEXT_FILL_TYPE" val="1"/>
  <p:tag name="KSO_WM_UNIT_TYPE" val="m_h_a"/>
  <p:tag name="KSO_WM_UNIT_USESOURCEFORMAT_APPLY" val="0"/>
</p:tagLst>
</file>

<file path=ppt/tags/tag83.xml><?xml version="1.0" encoding="utf-8"?>
<p:tagLst xmlns:a="http://schemas.openxmlformats.org/drawingml/2006/main" xmlns:r="http://schemas.openxmlformats.org/officeDocument/2006/relationships" xmlns:p="http://schemas.openxmlformats.org/presentationml/2006/main">
  <p:tag name="KSO_WM_SLIDE_ITEM_CNT" val="2"/>
</p:tagLst>
</file>

<file path=ppt/tags/tag8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6005"/>
  <p:tag name="KSO_WM_UNIT_CLEAR" val="0"/>
  <p:tag name="KSO_WM_UNIT_COMPATIBLE" val="0"/>
  <p:tag name="KSO_WM_UNIT_HIGHLIGHT" val="0"/>
  <p:tag name="KSO_WM_UNIT_ID" val="diagram20186005_1*l_h_f*1_1_1"/>
  <p:tag name="KSO_WM_UNIT_INDEX" val="1_1_1"/>
  <p:tag name="KSO_WM_UNIT_LAYERLEVEL" val="1_1_1"/>
  <p:tag name="KSO_WM_UNIT_PRESET_TEXT" val="1.单击要填充的形状；2.在“格式”选项卡上的“形状样式”组中，单击“形状填充”旁边的箭头，然后单击「图片或纹理填充」； 3.找到包含需要使用的图片的文件夹，单击该图片，然后单击“插入”；4.使用图片工具“裁剪”下拉菜单中的「填充」可对图片进行调整"/>
  <p:tag name="KSO_WM_UNIT_TEXT_FILL_FORE_SCHEMECOLOR_INDEX" val="13"/>
  <p:tag name="KSO_WM_UNIT_TEXT_FILL_TYPE" val="1"/>
  <p:tag name="KSO_WM_UNIT_TYPE" val="l_h_f"/>
  <p:tag name="KSO_WM_UNIT_USESOURCEFORMAT_APPLY" val="0"/>
  <p:tag name="KSO_WM_UNIT_VALUE" val="152"/>
</p:tagLst>
</file>

<file path=ppt/tags/tag8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6005"/>
  <p:tag name="KSO_WM_UNIT_CLEAR" val="0"/>
  <p:tag name="KSO_WM_UNIT_COMPATIBLE" val="0"/>
  <p:tag name="KSO_WM_UNIT_HIGHLIGHT" val="0"/>
  <p:tag name="KSO_WM_UNIT_ID" val="diagram20186005_1*l_h_a*1_1_1"/>
  <p:tag name="KSO_WM_UNIT_INDEX" val="1_1_1"/>
  <p:tag name="KSO_WM_UNIT_LAYERLEVEL" val="1_1_1"/>
  <p:tag name="KSO_WM_UNIT_PRESET_TEXT" val="请在形状中填充图片"/>
  <p:tag name="KSO_WM_UNIT_TEXT_FILL_FORE_SCHEMECOLOR_INDEX" val="5"/>
  <p:tag name="KSO_WM_UNIT_TEXT_FILL_TYPE" val="1"/>
  <p:tag name="KSO_WM_UNIT_TYPE" val="l_h_a"/>
  <p:tag name="KSO_WM_UNIT_USESOURCEFORMAT_APPLY" val="0"/>
  <p:tag name="KSO_WM_UNIT_VALUE" val="27"/>
</p:tagLst>
</file>

<file path=ppt/tags/tag8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6005"/>
  <p:tag name="KSO_WM_UNIT_ID" val="diagram20186005_1*l_i*1_3"/>
  <p:tag name="KSO_WM_UNIT_INDEX" val="1_3"/>
  <p:tag name="KSO_WM_UNIT_LAYERLEVEL" val="1_1"/>
  <p:tag name="KSO_WM_UNIT_LINE_FILL_TYPE" val="2"/>
  <p:tag name="KSO_WM_UNIT_LINE_FORE_SCHEMECOLOR_INDEX" val="14"/>
  <p:tag name="KSO_WM_UNIT_TYPE" val="l_i"/>
  <p:tag name="KSO_WM_UNIT_USESOURCEFORMAT_APPLY" val="0"/>
</p:tagLst>
</file>

<file path=ppt/tags/tag8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6005"/>
  <p:tag name="KSO_WM_UNIT_CLEAR" val="0"/>
  <p:tag name="KSO_WM_UNIT_COMPATIBLE" val="0"/>
  <p:tag name="KSO_WM_UNIT_HIGHLIGHT" val="0"/>
  <p:tag name="KSO_WM_UNIT_ID" val="diagram20186005_1*l_h_f*1_2_1"/>
  <p:tag name="KSO_WM_UNIT_INDEX" val="1_2_1"/>
  <p:tag name="KSO_WM_UNIT_LAYERLEVEL" val="1_1_1"/>
  <p:tag name="KSO_WM_UNIT_PRESET_TEXT" val="1.选中PPT页面中图示里的图标（可按住shift键多选）；2.在iSlide菜单面板打开“图标库”，单击左键即可进行替换操作；可以将PPT中绘制的任何形状替换为iSlide图标库中的图标；所有使用iSlide插入的图标均为矢量格式；所有单独的图标或图形（非组合）均可以使用iSlide图标库功能一键替换为图标"/>
  <p:tag name="KSO_WM_UNIT_TEXT_FILL_FORE_SCHEMECOLOR_INDEX" val="13"/>
  <p:tag name="KSO_WM_UNIT_TEXT_FILL_TYPE" val="1"/>
  <p:tag name="KSO_WM_UNIT_TYPE" val="l_h_f"/>
  <p:tag name="KSO_WM_UNIT_USESOURCEFORMAT_APPLY" val="0"/>
  <p:tag name="KSO_WM_UNIT_VALUE" val="102"/>
</p:tagLst>
</file>

<file path=ppt/tags/tag8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6005"/>
  <p:tag name="KSO_WM_UNIT_CLEAR" val="0"/>
  <p:tag name="KSO_WM_UNIT_COMPATIBLE" val="0"/>
  <p:tag name="KSO_WM_UNIT_HIGHLIGHT" val="0"/>
  <p:tag name="KSO_WM_UNIT_ID" val="diagram20186005_1*l_h_a*1_2_1"/>
  <p:tag name="KSO_WM_UNIT_INDEX" val="1_2_1"/>
  <p:tag name="KSO_WM_UNIT_LAYERLEVEL" val="1_1_1"/>
  <p:tag name="KSO_WM_UNIT_PRESET_TEXT" val="替换图示中的图标"/>
  <p:tag name="KSO_WM_UNIT_TEXT_FILL_FORE_SCHEMECOLOR_INDEX" val="5"/>
  <p:tag name="KSO_WM_UNIT_TEXT_FILL_TYPE" val="1"/>
  <p:tag name="KSO_WM_UNIT_TYPE" val="l_h_a"/>
  <p:tag name="KSO_WM_UNIT_USESOURCEFORMAT_APPLY" val="0"/>
  <p:tag name="KSO_WM_UNIT_VALUE" val="27"/>
</p:tagLst>
</file>

<file path=ppt/tags/tag89.xml><?xml version="1.0" encoding="utf-8"?>
<p:tagLst xmlns:a="http://schemas.openxmlformats.org/drawingml/2006/main" xmlns:r="http://schemas.openxmlformats.org/officeDocument/2006/relationships" xmlns:p="http://schemas.openxmlformats.org/presentationml/2006/main">
  <p:tag name="KSO_WM_SLIDE_ITEM_CNT" val="3"/>
</p:tagLst>
</file>

<file path=ppt/tags/tag9.xml><?xml version="1.0" encoding="utf-8"?>
<p:tagLst xmlns:a="http://schemas.openxmlformats.org/drawingml/2006/main" xmlns:r="http://schemas.openxmlformats.org/officeDocument/2006/relationships" xmlns:p="http://schemas.openxmlformats.org/presentationml/2006/main">
  <p:tag name="KSO_WM_SLIDE_ITEM_CNT" val="3"/>
</p:tagLst>
</file>

<file path=ppt/tags/tag9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70323"/>
  <p:tag name="KSO_WM_UNIT_COMPATIBLE" val="0"/>
  <p:tag name="KSO_WM_UNIT_DIAGRAM_ISNUMVISUAL" val="0"/>
  <p:tag name="KSO_WM_UNIT_DIAGRAM_ISREFERUNIT" val="0"/>
  <p:tag name="KSO_WM_UNIT_HIGHLIGHT" val="0"/>
  <p:tag name="KSO_WM_UNIT_ID" val="diagram20170323_2*l_h_f*1_3_1"/>
  <p:tag name="KSO_WM_UNIT_INDEX" val="1_3_1"/>
  <p:tag name="KSO_WM_UNIT_LAYERLEVEL" val="1_1_1"/>
  <p:tag name="KSO_WM_UNIT_NOCLEAR" val="0"/>
  <p:tag name="KSO_WM_UNIT_PRESET_TEXT" val="单击此处添加文本具体内容，简明扼要地阐述你的观点。"/>
  <p:tag name="KSO_WM_UNIT_SUBTYPE" val="a"/>
  <p:tag name="KSO_WM_UNIT_TEXT_FILL_FORE_SCHEMECOLOR_INDEX" val="13"/>
  <p:tag name="KSO_WM_UNIT_TEXT_FILL_TYPE" val="1"/>
  <p:tag name="KSO_WM_UNIT_TYPE" val="l_h_f"/>
  <p:tag name="KSO_WM_UNIT_USESOURCEFORMAT_APPLY" val="0"/>
  <p:tag name="KSO_WM_UNIT_VALUE" val="45"/>
</p:tagLst>
</file>

<file path=ppt/tags/tag9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70323"/>
  <p:tag name="KSO_WM_UNIT_COMPATIBLE" val="0"/>
  <p:tag name="KSO_WM_UNIT_DIAGRAM_ISNUMVISUAL" val="0"/>
  <p:tag name="KSO_WM_UNIT_DIAGRAM_ISREFERUNIT" val="0"/>
  <p:tag name="KSO_WM_UNIT_FILL_FORE_SCHEMECOLOR_INDEX" val="8"/>
  <p:tag name="KSO_WM_UNIT_FILL_TYPE" val="1"/>
  <p:tag name="KSO_WM_UNIT_HIGHLIGHT" val="0"/>
  <p:tag name="KSO_WM_UNIT_ID" val="diagram20170323_2*l_h_i*1_3_1"/>
  <p:tag name="KSO_WM_UNIT_INDEX" val="1_3_1"/>
  <p:tag name="KSO_WM_UNIT_LAYERLEVEL" val="1_1_1"/>
  <p:tag name="KSO_WM_UNIT_SUBTYPE" val="d"/>
  <p:tag name="KSO_WM_UNIT_TEXT_FILL_FORE_SCHEMECOLOR_INDEX" val="14"/>
  <p:tag name="KSO_WM_UNIT_TEXT_FILL_TYPE" val="1"/>
  <p:tag name="KSO_WM_UNIT_TYPE" val="l_h_i"/>
  <p:tag name="KSO_WM_UNIT_USESOURCEFORMAT_APPLY" val="0"/>
</p:tagLst>
</file>

<file path=ppt/tags/tag9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70323"/>
  <p:tag name="KSO_WM_UNIT_COMPATIBLE" val="0"/>
  <p:tag name="KSO_WM_UNIT_DIAGRAM_ISNUMVISUAL" val="0"/>
  <p:tag name="KSO_WM_UNIT_DIAGRAM_ISREFERUNIT" val="0"/>
  <p:tag name="KSO_WM_UNIT_HIGHLIGHT" val="0"/>
  <p:tag name="KSO_WM_UNIT_ID" val="diagram20170323_2*l_h_f*1_2_1"/>
  <p:tag name="KSO_WM_UNIT_INDEX" val="1_2_1"/>
  <p:tag name="KSO_WM_UNIT_LAYERLEVEL" val="1_1_1"/>
  <p:tag name="KSO_WM_UNIT_NOCLEAR" val="0"/>
  <p:tag name="KSO_WM_UNIT_PRESET_TEXT" val="单击此处添加文本具体内容，简明扼要地阐述你的观点。"/>
  <p:tag name="KSO_WM_UNIT_SUBTYPE" val="a"/>
  <p:tag name="KSO_WM_UNIT_TEXT_FILL_FORE_SCHEMECOLOR_INDEX" val="13"/>
  <p:tag name="KSO_WM_UNIT_TEXT_FILL_TYPE" val="1"/>
  <p:tag name="KSO_WM_UNIT_TYPE" val="l_h_f"/>
  <p:tag name="KSO_WM_UNIT_USESOURCEFORMAT_APPLY" val="0"/>
  <p:tag name="KSO_WM_UNIT_VALUE" val="45"/>
</p:tagLst>
</file>

<file path=ppt/tags/tag9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70323"/>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170323_2*l_h_i*1_2_1"/>
  <p:tag name="KSO_WM_UNIT_INDEX" val="1_2_1"/>
  <p:tag name="KSO_WM_UNIT_LAYERLEVEL" val="1_1_1"/>
  <p:tag name="KSO_WM_UNIT_SUBTYPE" val="d"/>
  <p:tag name="KSO_WM_UNIT_TEXT_FILL_FORE_SCHEMECOLOR_INDEX" val="14"/>
  <p:tag name="KSO_WM_UNIT_TEXT_FILL_TYPE" val="1"/>
  <p:tag name="KSO_WM_UNIT_TYPE" val="l_h_i"/>
  <p:tag name="KSO_WM_UNIT_USESOURCEFORMAT_APPLY" val="0"/>
</p:tagLst>
</file>

<file path=ppt/tags/tag9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70323"/>
  <p:tag name="KSO_WM_UNIT_COMPATIBLE" val="0"/>
  <p:tag name="KSO_WM_UNIT_DIAGRAM_ISNUMVISUAL" val="0"/>
  <p:tag name="KSO_WM_UNIT_DIAGRAM_ISREFERUNIT" val="0"/>
  <p:tag name="KSO_WM_UNIT_HIGHLIGHT" val="0"/>
  <p:tag name="KSO_WM_UNIT_ID" val="diagram20170323_2*l_h_f*1_1_1"/>
  <p:tag name="KSO_WM_UNIT_INDEX" val="1_1_1"/>
  <p:tag name="KSO_WM_UNIT_LAYERLEVEL" val="1_1_1"/>
  <p:tag name="KSO_WM_UNIT_NOCLEAR" val="0"/>
  <p:tag name="KSO_WM_UNIT_PRESET_TEXT" val="单击此处添加文本具体内容，简明扼要地阐述你的观点。"/>
  <p:tag name="KSO_WM_UNIT_SUBTYPE" val="a"/>
  <p:tag name="KSO_WM_UNIT_TEXT_FILL_FORE_SCHEMECOLOR_INDEX" val="13"/>
  <p:tag name="KSO_WM_UNIT_TEXT_FILL_TYPE" val="1"/>
  <p:tag name="KSO_WM_UNIT_TYPE" val="l_h_f"/>
  <p:tag name="KSO_WM_UNIT_USESOURCEFORMAT_APPLY" val="0"/>
  <p:tag name="KSO_WM_UNIT_VALUE" val="45"/>
</p:tagLst>
</file>

<file path=ppt/tags/tag9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70323"/>
  <p:tag name="KSO_WM_UNIT_COMPATIBLE" val="0"/>
  <p:tag name="KSO_WM_UNIT_DIAGRAM_ISNUMVISUAL" val="0"/>
  <p:tag name="KSO_WM_UNIT_DIAGRAM_ISREFERUNIT" val="0"/>
  <p:tag name="KSO_WM_UNIT_FILL_FORE_SCHEMECOLOR_INDEX" val="8"/>
  <p:tag name="KSO_WM_UNIT_FILL_TYPE" val="1"/>
  <p:tag name="KSO_WM_UNIT_HIGHLIGHT" val="0"/>
  <p:tag name="KSO_WM_UNIT_ID" val="diagram20170323_2*l_h_i*1_1_1"/>
  <p:tag name="KSO_WM_UNIT_INDEX" val="1_1_1"/>
  <p:tag name="KSO_WM_UNIT_LAYERLEVEL" val="1_1_1"/>
  <p:tag name="KSO_WM_UNIT_SUBTYPE" val="d"/>
  <p:tag name="KSO_WM_UNIT_TEXT_FILL_FORE_SCHEMECOLOR_INDEX" val="14"/>
  <p:tag name="KSO_WM_UNIT_TEXT_FILL_TYPE" val="1"/>
  <p:tag name="KSO_WM_UNIT_TYPE" val="l_h_i"/>
  <p:tag name="KSO_WM_UNIT_USESOURCEFORMAT_APPLY" val="0"/>
</p:tagLst>
</file>

<file path=ppt/theme/theme1.xml><?xml version="1.0" encoding="utf-8"?>
<a:theme xmlns:a="http://schemas.openxmlformats.org/drawingml/2006/main" name="第一PPT模板网-WWW.1PPT.COM">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kpuq55th">
      <a:majorFont>
        <a:latin typeface="汉仪君黑-45简"/>
        <a:ea typeface="汉仪君黑-45简"/>
        <a:cs typeface="Arial"/>
      </a:majorFont>
      <a:minorFont>
        <a:latin typeface="汉仪君黑-45简"/>
        <a:ea typeface="汉仪君黑-45简"/>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1629</Words>
  <Application>Microsoft Office PowerPoint</Application>
  <PresentationFormat>宽屏</PresentationFormat>
  <Paragraphs>120</Paragraphs>
  <Slides>20</Slides>
  <Notes>2</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20</vt:i4>
      </vt:variant>
    </vt:vector>
  </HeadingPairs>
  <TitlesOfParts>
    <vt:vector size="31" baseType="lpstr">
      <vt:lpstr>Meiryo</vt:lpstr>
      <vt:lpstr>汉仪君黑-45简</vt:lpstr>
      <vt:lpstr>宋体</vt:lpstr>
      <vt:lpstr>微软雅黑</vt:lpstr>
      <vt:lpstr>Arial</vt:lpstr>
      <vt:lpstr>Calibri</vt:lpstr>
      <vt:lpstr>Calibri Light</vt:lpstr>
      <vt:lpstr>Times New Roman</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2022-06-15T21:38:31Z</cp:lastPrinted>
  <dcterms:created xsi:type="dcterms:W3CDTF">2022-06-15T21:38:31Z</dcterms:created>
  <dcterms:modified xsi:type="dcterms:W3CDTF">2023-03-07T07:30:29Z</dcterms:modified>
</cp:coreProperties>
</file>