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3"/>
  </p:notesMasterIdLst>
  <p:sldIdLst>
    <p:sldId id="257" r:id="rId3"/>
    <p:sldId id="258" r:id="rId4"/>
    <p:sldId id="265" r:id="rId5"/>
    <p:sldId id="259" r:id="rId6"/>
    <p:sldId id="260" r:id="rId7"/>
    <p:sldId id="261" r:id="rId8"/>
    <p:sldId id="262" r:id="rId9"/>
    <p:sldId id="266" r:id="rId10"/>
    <p:sldId id="263" r:id="rId11"/>
    <p:sldId id="264" r:id="rId12"/>
    <p:sldId id="267" r:id="rId13"/>
    <p:sldId id="268" r:id="rId14"/>
    <p:sldId id="269" r:id="rId15"/>
    <p:sldId id="271" r:id="rId16"/>
    <p:sldId id="270" r:id="rId17"/>
    <p:sldId id="272" r:id="rId18"/>
    <p:sldId id="273" r:id="rId19"/>
    <p:sldId id="274" r:id="rId20"/>
    <p:sldId id="275" r:id="rId21"/>
    <p:sldId id="277" r:id="rId22"/>
    <p:sldId id="276" r:id="rId23"/>
    <p:sldId id="278" r:id="rId24"/>
    <p:sldId id="280" r:id="rId25"/>
    <p:sldId id="281" r:id="rId26"/>
    <p:sldId id="282" r:id="rId27"/>
    <p:sldId id="284" r:id="rId28"/>
    <p:sldId id="285" r:id="rId29"/>
    <p:sldId id="287" r:id="rId30"/>
    <p:sldId id="288" r:id="rId31"/>
    <p:sldId id="28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6" d="100"/>
          <a:sy n="106" d="100"/>
        </p:scale>
        <p:origin x="792" y="7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6E48C-24D5-4E67-BBEE-9DF93A7B9E33}" type="datetimeFigureOut">
              <a:rPr lang="zh-CN" altLang="en-US" smtClean="0"/>
              <a:t>2023/3/10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FAA4E-1C8D-4E77-AA70-4CF6291CC2A5}" type="slidenum">
              <a:rPr lang="zh-CN" altLang="en-US" smtClean="0"/>
              <a:t>‹#›</a:t>
            </a:fld>
            <a:endParaRPr lang="zh-CN" altLang="en-US"/>
          </a:p>
        </p:txBody>
      </p:sp>
    </p:spTree>
    <p:extLst>
      <p:ext uri="{BB962C8B-B14F-4D97-AF65-F5344CB8AC3E}">
        <p14:creationId xmlns:p14="http://schemas.microsoft.com/office/powerpoint/2010/main" val="16178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82042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73931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32621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55736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49036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590670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94849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62708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45358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51460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81780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6620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77018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824049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62047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785255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94777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987806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8396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58482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401138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70948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411819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4128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20712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58163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27346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84856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82099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9324288-64B5-4C3F-8758-1AEA35BDCCA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127281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FB1D9A-91BA-4827-93E1-E2124958F037}" type="datetimeFigureOut">
              <a:rPr lang="zh-CN" altLang="en-US" smtClean="0"/>
              <a:t>2023/3/10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CA762B-D116-48B0-BA12-7501B00D15E3}"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387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824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758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28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553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847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938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875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082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08418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B1D9A-91BA-4827-93E1-E2124958F037}" type="datetimeFigureOut">
              <a:rPr lang="zh-CN" altLang="en-US" smtClean="0"/>
              <a:t>2023/3/10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A762B-D116-48B0-BA12-7501B00D15E3}" type="slidenum">
              <a:rPr lang="zh-CN" altLang="en-US" smtClean="0"/>
              <a:t>‹#›</a:t>
            </a:fld>
            <a:endParaRPr lang="zh-CN" altLang="en-US"/>
          </a:p>
        </p:txBody>
      </p:sp>
      <p:pic>
        <p:nvPicPr>
          <p:cNvPr id="7" name="图片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073743875" descr="学科网 zxxk.com"/>
          <p:cNvPicPr>
            <a:picLocks noChangeAspect="1"/>
          </p:cNvPicPr>
          <p:nvPr/>
        </p:nvPicPr>
        <p:blipFill>
          <a:blip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54696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2157577"/>
            <a:ext cx="12192000" cy="4700423"/>
            <a:chOff x="0" y="2157577"/>
            <a:chExt cx="12192000" cy="4700423"/>
          </a:xfrm>
        </p:grpSpPr>
        <p:pic>
          <p:nvPicPr>
            <p:cNvPr id="20" name="图片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964" y="5302157"/>
              <a:ext cx="5020267" cy="1402057"/>
            </a:xfrm>
            <a:prstGeom prst="rect">
              <a:avLst/>
            </a:prstGeom>
          </p:spPr>
        </p:pic>
        <p:pic>
          <p:nvPicPr>
            <p:cNvPr id="21" name="图片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66932"/>
              <a:ext cx="4734560" cy="2971055"/>
            </a:xfrm>
            <a:prstGeom prst="rect">
              <a:avLst/>
            </a:prstGeom>
          </p:spPr>
        </p:pic>
        <p:pic>
          <p:nvPicPr>
            <p:cNvPr id="22" name="图片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725001"/>
              <a:ext cx="12192000" cy="1132999"/>
            </a:xfrm>
            <a:prstGeom prst="rect">
              <a:avLst/>
            </a:prstGeom>
          </p:spPr>
        </p:pic>
        <p:pic>
          <p:nvPicPr>
            <p:cNvPr id="23" name="图片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24599" y="2157577"/>
              <a:ext cx="5267401" cy="4700423"/>
            </a:xfrm>
            <a:prstGeom prst="rect">
              <a:avLst/>
            </a:prstGeom>
          </p:spPr>
        </p:pic>
      </p:grpSp>
      <p:grpSp>
        <p:nvGrpSpPr>
          <p:cNvPr id="54" name="组合 53"/>
          <p:cNvGrpSpPr/>
          <p:nvPr/>
        </p:nvGrpSpPr>
        <p:grpSpPr>
          <a:xfrm>
            <a:off x="1383400" y="1196051"/>
            <a:ext cx="9509760" cy="3225241"/>
            <a:chOff x="1406769" y="1580539"/>
            <a:chExt cx="9509760" cy="3225241"/>
          </a:xfrm>
        </p:grpSpPr>
        <p:sp>
          <p:nvSpPr>
            <p:cNvPr id="55" name="文本框 54"/>
            <p:cNvSpPr txBox="1"/>
            <p:nvPr/>
          </p:nvSpPr>
          <p:spPr>
            <a:xfrm>
              <a:off x="3116172" y="1580539"/>
              <a:ext cx="60909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华文行楷" panose="02010800040101010101" pitchFamily="2" charset="-122"/>
                </a:rPr>
                <a:t>人民心中的英雄</a:t>
              </a:r>
            </a:p>
          </p:txBody>
        </p:sp>
        <p:sp>
          <p:nvSpPr>
            <p:cNvPr id="56" name="Rectangle 4"/>
            <p:cNvSpPr txBox="1">
              <a:spLocks noChangeArrowheads="1"/>
            </p:cNvSpPr>
            <p:nvPr/>
          </p:nvSpPr>
          <p:spPr bwMode="auto">
            <a:xfrm>
              <a:off x="1406769" y="1970006"/>
              <a:ext cx="9509760" cy="1398604"/>
            </a:xfrm>
            <a:prstGeom prst="rect">
              <a:avLst/>
            </a:prstGeom>
            <a:noFill/>
            <a:ln>
              <a:noFill/>
            </a:ln>
            <a:effectLst/>
            <a:extLst>
              <a:ext uri="{909E8E84-426E-40DD-AFC4-6F175D3DCCD1}">
                <a14:hiddenFill xmlns:a14="http://schemas.microsoft.com/office/drawing/2010/main">
                  <a:solidFill>
                    <a:srgbClr val="E72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D31312"/>
                  </a:solidFill>
                  <a:effectLst/>
                  <a:uLnTx/>
                  <a:uFillTx/>
                  <a:latin typeface="微软雅黑" panose="020B0503020204020204" pitchFamily="34" charset="-122"/>
                  <a:ea typeface="微软雅黑" panose="020B0503020204020204" pitchFamily="34" charset="-122"/>
                  <a:sym typeface="思源黑体 CN Normal" panose="020B0400000000000000" pitchFamily="34" charset="-122"/>
                </a:rPr>
                <a:t>新时代榜样的力量</a:t>
              </a:r>
            </a:p>
          </p:txBody>
        </p:sp>
        <p:sp>
          <p:nvSpPr>
            <p:cNvPr id="57" name="Freeform 5"/>
            <p:cNvSpPr/>
            <p:nvPr/>
          </p:nvSpPr>
          <p:spPr bwMode="auto">
            <a:xfrm>
              <a:off x="6052163" y="3233554"/>
              <a:ext cx="278103" cy="264020"/>
            </a:xfrm>
            <a:custGeom>
              <a:avLst/>
              <a:gdLst>
                <a:gd name="T0" fmla="*/ 237 w 474"/>
                <a:gd name="T1" fmla="*/ 0 h 450"/>
                <a:gd name="T2" fmla="*/ 293 w 474"/>
                <a:gd name="T3" fmla="*/ 172 h 450"/>
                <a:gd name="T4" fmla="*/ 474 w 474"/>
                <a:gd name="T5" fmla="*/ 172 h 450"/>
                <a:gd name="T6" fmla="*/ 327 w 474"/>
                <a:gd name="T7" fmla="*/ 278 h 450"/>
                <a:gd name="T8" fmla="*/ 383 w 474"/>
                <a:gd name="T9" fmla="*/ 450 h 450"/>
                <a:gd name="T10" fmla="*/ 237 w 474"/>
                <a:gd name="T11" fmla="*/ 343 h 450"/>
                <a:gd name="T12" fmla="*/ 91 w 474"/>
                <a:gd name="T13" fmla="*/ 450 h 450"/>
                <a:gd name="T14" fmla="*/ 147 w 474"/>
                <a:gd name="T15" fmla="*/ 278 h 450"/>
                <a:gd name="T16" fmla="*/ 0 w 474"/>
                <a:gd name="T17" fmla="*/ 172 h 450"/>
                <a:gd name="T18" fmla="*/ 181 w 474"/>
                <a:gd name="T19" fmla="*/ 172 h 450"/>
                <a:gd name="T20" fmla="*/ 237 w 474"/>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0">
                  <a:moveTo>
                    <a:pt x="237" y="0"/>
                  </a:moveTo>
                  <a:lnTo>
                    <a:pt x="293" y="172"/>
                  </a:lnTo>
                  <a:lnTo>
                    <a:pt x="474" y="172"/>
                  </a:lnTo>
                  <a:lnTo>
                    <a:pt x="327" y="278"/>
                  </a:lnTo>
                  <a:lnTo>
                    <a:pt x="383" y="450"/>
                  </a:lnTo>
                  <a:lnTo>
                    <a:pt x="237" y="343"/>
                  </a:lnTo>
                  <a:lnTo>
                    <a:pt x="91" y="450"/>
                  </a:lnTo>
                  <a:lnTo>
                    <a:pt x="147" y="278"/>
                  </a:lnTo>
                  <a:lnTo>
                    <a:pt x="0" y="172"/>
                  </a:lnTo>
                  <a:lnTo>
                    <a:pt x="181" y="172"/>
                  </a:lnTo>
                  <a:lnTo>
                    <a:pt x="237" y="0"/>
                  </a:lnTo>
                  <a:close/>
                </a:path>
              </a:pathLst>
            </a:custGeom>
            <a:solidFill>
              <a:srgbClr val="D10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58" name="Freeform 6"/>
            <p:cNvSpPr/>
            <p:nvPr/>
          </p:nvSpPr>
          <p:spPr bwMode="auto">
            <a:xfrm>
              <a:off x="6504520" y="3275797"/>
              <a:ext cx="190095" cy="179534"/>
            </a:xfrm>
            <a:custGeom>
              <a:avLst/>
              <a:gdLst>
                <a:gd name="T0" fmla="*/ 161 w 323"/>
                <a:gd name="T1" fmla="*/ 0 h 308"/>
                <a:gd name="T2" fmla="*/ 199 w 323"/>
                <a:gd name="T3" fmla="*/ 118 h 308"/>
                <a:gd name="T4" fmla="*/ 323 w 323"/>
                <a:gd name="T5" fmla="*/ 118 h 308"/>
                <a:gd name="T6" fmla="*/ 223 w 323"/>
                <a:gd name="T7" fmla="*/ 190 h 308"/>
                <a:gd name="T8" fmla="*/ 261 w 323"/>
                <a:gd name="T9" fmla="*/ 308 h 308"/>
                <a:gd name="T10" fmla="*/ 161 w 323"/>
                <a:gd name="T11" fmla="*/ 235 h 308"/>
                <a:gd name="T12" fmla="*/ 61 w 323"/>
                <a:gd name="T13" fmla="*/ 308 h 308"/>
                <a:gd name="T14" fmla="*/ 100 w 323"/>
                <a:gd name="T15" fmla="*/ 190 h 308"/>
                <a:gd name="T16" fmla="*/ 0 w 323"/>
                <a:gd name="T17" fmla="*/ 118 h 308"/>
                <a:gd name="T18" fmla="*/ 123 w 323"/>
                <a:gd name="T19" fmla="*/ 118 h 308"/>
                <a:gd name="T20" fmla="*/ 161 w 323"/>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08">
                  <a:moveTo>
                    <a:pt x="161" y="0"/>
                  </a:moveTo>
                  <a:lnTo>
                    <a:pt x="199" y="118"/>
                  </a:lnTo>
                  <a:lnTo>
                    <a:pt x="323" y="118"/>
                  </a:lnTo>
                  <a:lnTo>
                    <a:pt x="223" y="190"/>
                  </a:lnTo>
                  <a:lnTo>
                    <a:pt x="261" y="308"/>
                  </a:lnTo>
                  <a:lnTo>
                    <a:pt x="161" y="235"/>
                  </a:lnTo>
                  <a:lnTo>
                    <a:pt x="61" y="308"/>
                  </a:lnTo>
                  <a:lnTo>
                    <a:pt x="100" y="190"/>
                  </a:lnTo>
                  <a:lnTo>
                    <a:pt x="0" y="118"/>
                  </a:lnTo>
                  <a:lnTo>
                    <a:pt x="123" y="118"/>
                  </a:lnTo>
                  <a:lnTo>
                    <a:pt x="161" y="0"/>
                  </a:lnTo>
                  <a:close/>
                </a:path>
              </a:pathLst>
            </a:custGeom>
            <a:solidFill>
              <a:srgbClr val="D10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59" name="Freeform 7"/>
            <p:cNvSpPr/>
            <p:nvPr/>
          </p:nvSpPr>
          <p:spPr bwMode="auto">
            <a:xfrm>
              <a:off x="5693094" y="3275797"/>
              <a:ext cx="188336" cy="179534"/>
            </a:xfrm>
            <a:custGeom>
              <a:avLst/>
              <a:gdLst>
                <a:gd name="T0" fmla="*/ 162 w 323"/>
                <a:gd name="T1" fmla="*/ 0 h 308"/>
                <a:gd name="T2" fmla="*/ 200 w 323"/>
                <a:gd name="T3" fmla="*/ 118 h 308"/>
                <a:gd name="T4" fmla="*/ 323 w 323"/>
                <a:gd name="T5" fmla="*/ 118 h 308"/>
                <a:gd name="T6" fmla="*/ 223 w 323"/>
                <a:gd name="T7" fmla="*/ 190 h 308"/>
                <a:gd name="T8" fmla="*/ 262 w 323"/>
                <a:gd name="T9" fmla="*/ 308 h 308"/>
                <a:gd name="T10" fmla="*/ 162 w 323"/>
                <a:gd name="T11" fmla="*/ 235 h 308"/>
                <a:gd name="T12" fmla="*/ 62 w 323"/>
                <a:gd name="T13" fmla="*/ 308 h 308"/>
                <a:gd name="T14" fmla="*/ 101 w 323"/>
                <a:gd name="T15" fmla="*/ 190 h 308"/>
                <a:gd name="T16" fmla="*/ 0 w 323"/>
                <a:gd name="T17" fmla="*/ 118 h 308"/>
                <a:gd name="T18" fmla="*/ 124 w 323"/>
                <a:gd name="T19" fmla="*/ 118 h 308"/>
                <a:gd name="T20" fmla="*/ 162 w 323"/>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308">
                  <a:moveTo>
                    <a:pt x="162" y="0"/>
                  </a:moveTo>
                  <a:lnTo>
                    <a:pt x="200" y="118"/>
                  </a:lnTo>
                  <a:lnTo>
                    <a:pt x="323" y="118"/>
                  </a:lnTo>
                  <a:lnTo>
                    <a:pt x="223" y="190"/>
                  </a:lnTo>
                  <a:lnTo>
                    <a:pt x="262" y="308"/>
                  </a:lnTo>
                  <a:lnTo>
                    <a:pt x="162" y="235"/>
                  </a:lnTo>
                  <a:lnTo>
                    <a:pt x="62" y="308"/>
                  </a:lnTo>
                  <a:lnTo>
                    <a:pt x="101" y="190"/>
                  </a:lnTo>
                  <a:lnTo>
                    <a:pt x="0" y="118"/>
                  </a:lnTo>
                  <a:lnTo>
                    <a:pt x="124" y="118"/>
                  </a:lnTo>
                  <a:lnTo>
                    <a:pt x="162" y="0"/>
                  </a:lnTo>
                  <a:close/>
                </a:path>
              </a:pathLst>
            </a:custGeom>
            <a:solidFill>
              <a:srgbClr val="D100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60" name="Line 8"/>
            <p:cNvSpPr>
              <a:spLocks noChangeShapeType="1"/>
            </p:cNvSpPr>
            <p:nvPr/>
          </p:nvSpPr>
          <p:spPr bwMode="auto">
            <a:xfrm>
              <a:off x="2461846" y="3365564"/>
              <a:ext cx="2939681" cy="0"/>
            </a:xfrm>
            <a:prstGeom prst="line">
              <a:avLst/>
            </a:prstGeom>
            <a:noFill/>
            <a:ln w="11113" cap="flat">
              <a:solidFill>
                <a:srgbClr val="D1000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61" name="Line 8"/>
            <p:cNvSpPr>
              <a:spLocks noChangeShapeType="1"/>
            </p:cNvSpPr>
            <p:nvPr/>
          </p:nvSpPr>
          <p:spPr bwMode="auto">
            <a:xfrm>
              <a:off x="6978041" y="3365564"/>
              <a:ext cx="2883411" cy="0"/>
            </a:xfrm>
            <a:prstGeom prst="line">
              <a:avLst/>
            </a:prstGeom>
            <a:noFill/>
            <a:ln w="11113" cap="flat">
              <a:solidFill>
                <a:srgbClr val="D1000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
          <p:nvSpPr>
            <p:cNvPr id="62" name="文本框 61"/>
            <p:cNvSpPr txBox="1"/>
            <p:nvPr/>
          </p:nvSpPr>
          <p:spPr>
            <a:xfrm>
              <a:off x="2520976" y="3540737"/>
              <a:ext cx="7340476" cy="376385"/>
            </a:xfrm>
            <a:prstGeom prst="rect">
              <a:avLst/>
            </a:prstGeom>
            <a:noFill/>
          </p:spPr>
          <p:txBody>
            <a:bodyPr wrap="square" rtlCol="0">
              <a:spAutoFit/>
            </a:bodyPr>
            <a:lstStyle/>
            <a:p>
              <a:pPr algn="dist">
                <a:lnSpc>
                  <a:spcPct val="150000"/>
                </a:lnSpc>
              </a:pPr>
              <a:r>
                <a:rPr lang="zh-CN" altLang="en-US" sz="1400" b="0" i="0">
                  <a:solidFill>
                    <a:schemeClr val="tx1">
                      <a:lumMod val="75000"/>
                      <a:lumOff val="25000"/>
                    </a:schemeClr>
                  </a:solidFill>
                  <a:effectLst/>
                  <a:latin typeface="Impact" panose="020B0806030902050204" pitchFamily="34" charset="0"/>
                  <a:ea typeface="微软雅黑" panose="020B0503020204020204" pitchFamily="34" charset="-122"/>
                  <a:sym typeface="Impact" panose="020B0806030902050204" pitchFamily="34" charset="0"/>
                </a:rPr>
                <a:t>聆听榜样故事，感受榜样力量，向榜样学习，与时代同行</a:t>
              </a:r>
              <a:endParaRPr lang="zh-CN" altLang="en-US"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矩形: 圆角 62"/>
            <p:cNvSpPr/>
            <p:nvPr/>
          </p:nvSpPr>
          <p:spPr>
            <a:xfrm>
              <a:off x="4994031" y="4372012"/>
              <a:ext cx="2335237" cy="433768"/>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D31312"/>
                </a:solidFill>
                <a:effectLst/>
                <a:uLnTx/>
                <a:uFillTx/>
                <a:latin typeface="等线"/>
                <a:ea typeface="等线" panose="02010600030101010101" charset="-122"/>
                <a:cs typeface="+mn-cs"/>
              </a:endParaRPr>
            </a:p>
          </p:txBody>
        </p:sp>
        <p:sp>
          <p:nvSpPr>
            <p:cNvPr id="64" name="文本框 63"/>
            <p:cNvSpPr txBox="1"/>
            <p:nvPr/>
          </p:nvSpPr>
          <p:spPr>
            <a:xfrm>
              <a:off x="5192899" y="4419619"/>
              <a:ext cx="1874066" cy="338554"/>
            </a:xfrm>
            <a:prstGeom prst="rect">
              <a:avLst/>
            </a:prstGeom>
            <a:noFill/>
          </p:spPr>
          <p:txBody>
            <a:bodyPr wrap="square" rtlCol="0">
              <a:spAutoFit/>
            </a:bodyPr>
            <a:lstStyle/>
            <a:p>
              <a:pPr marL="0" marR="0" lvl="0" indent="0" algn="ctr" defTabSz="913765"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82" charset="2"/>
                  <a:ea typeface="微软雅黑" panose="020B0503020204020204" pitchFamily="82" charset="2"/>
                  <a:cs typeface="+mn-cs"/>
                </a:rPr>
                <a:t>汇报人</a:t>
              </a:r>
              <a:r>
                <a:rPr kumimoji="0" lang="zh-CN" altLang="en-US" sz="1600" b="1" i="0" u="none" strike="noStrike" kern="1200" cap="none" spc="0" normalizeH="0" baseline="0" noProof="0" dirty="0" smtClean="0">
                  <a:ln>
                    <a:noFill/>
                  </a:ln>
                  <a:solidFill>
                    <a:prstClr val="white"/>
                  </a:solidFill>
                  <a:effectLst/>
                  <a:uLnTx/>
                  <a:uFillTx/>
                  <a:latin typeface="微软雅黑" panose="020B0503020204020204" pitchFamily="82" charset="2"/>
                  <a:ea typeface="微软雅黑" panose="020B0503020204020204" pitchFamily="82" charset="2"/>
                  <a:cs typeface="+mn-cs"/>
                </a:rPr>
                <a:t>：</a:t>
              </a:r>
              <a:r>
                <a:rPr lang="zh-CN" altLang="en-US" sz="1600" b="1" dirty="0">
                  <a:solidFill>
                    <a:prstClr val="white"/>
                  </a:solidFill>
                  <a:latin typeface="微软雅黑" panose="020B0503020204020204" pitchFamily="82" charset="2"/>
                  <a:ea typeface="微软雅黑" panose="020B0503020204020204" pitchFamily="82" charset="2"/>
                </a:rPr>
                <a:t>优</a:t>
              </a:r>
              <a:r>
                <a:rPr lang="zh-CN" altLang="en-US" sz="1600" b="1" dirty="0" smtClean="0">
                  <a:solidFill>
                    <a:prstClr val="white"/>
                  </a:solidFill>
                  <a:latin typeface="微软雅黑" panose="020B0503020204020204" pitchFamily="82" charset="2"/>
                  <a:ea typeface="微软雅黑" panose="020B0503020204020204" pitchFamily="82" charset="2"/>
                </a:rPr>
                <a:t>品</a:t>
              </a:r>
              <a:r>
                <a:rPr lang="en-US" altLang="zh-CN" sz="1600" b="1" dirty="0" smtClean="0">
                  <a:solidFill>
                    <a:prstClr val="white"/>
                  </a:solidFill>
                  <a:latin typeface="微软雅黑" panose="020B0503020204020204" pitchFamily="82" charset="2"/>
                  <a:ea typeface="微软雅黑" panose="020B0503020204020204" pitchFamily="82" charset="2"/>
                </a:rPr>
                <a:t>PPT</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82" charset="2"/>
                <a:ea typeface="微软雅黑" panose="020B0503020204020204" pitchFamily="82" charset="2"/>
                <a:cs typeface="+mn-cs"/>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3" name="矩形 2"/>
          <p:cNvSpPr/>
          <p:nvPr/>
        </p:nvSpPr>
        <p:spPr>
          <a:xfrm>
            <a:off x="4683672" y="3055939"/>
            <a:ext cx="7110763" cy="2535053"/>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2000</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a:t>
            </a: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岁的贺星龙从卫校毕业实习后，</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放弃留在条件较好的县医院，选择回村当一名医生。</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自此，沟壑纵横的黄土高原，贫瘠偏远的吕梁山南麓，</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他以一名医生的一己之力，守护起黄河岸边</a:t>
            </a: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个村的百姓。</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乡亲有病，他</a:t>
            </a:r>
            <a:r>
              <a:rPr lang="en-US" altLang="zh-CN"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24</a:t>
            </a: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小时随叫随到；付不起药费，他能免则免。</a:t>
            </a:r>
            <a:b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他说，是乡亲凑钱让我学医，是贫瘠土地上的乡亲们让我实现了梦想。</a:t>
            </a:r>
          </a:p>
        </p:txBody>
      </p:sp>
      <p:sp>
        <p:nvSpPr>
          <p:cNvPr id="4" name="文本框 3"/>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在哪里当医生不重要，重要的是哪里需要医生</a:t>
            </a:r>
          </a:p>
        </p:txBody>
      </p:sp>
      <p:grpSp>
        <p:nvGrpSpPr>
          <p:cNvPr id="5" name="组合 4"/>
          <p:cNvGrpSpPr/>
          <p:nvPr/>
        </p:nvGrpSpPr>
        <p:grpSpPr>
          <a:xfrm>
            <a:off x="1028993" y="1845617"/>
            <a:ext cx="2550459" cy="4005801"/>
            <a:chOff x="1028993" y="2110661"/>
            <a:chExt cx="2550459" cy="4005801"/>
          </a:xfrm>
        </p:grpSpPr>
        <p:sp>
          <p:nvSpPr>
            <p:cNvPr id="6" name="矩形 5"/>
            <p:cNvSpPr/>
            <p:nvPr/>
          </p:nvSpPr>
          <p:spPr>
            <a:xfrm>
              <a:off x="1028993" y="4500653"/>
              <a:ext cx="2550459"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是国家级贫困县山西省大宁县乐堂村的村医   </a:t>
              </a:r>
            </a:p>
          </p:txBody>
        </p:sp>
        <p:sp>
          <p:nvSpPr>
            <p:cNvPr id="7" name="椭圆 6"/>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907" y="1565584"/>
            <a:ext cx="6632448" cy="42672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77" y="1565584"/>
            <a:ext cx="2999232" cy="42672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2" name="组合 1"/>
          <p:cNvGrpSpPr/>
          <p:nvPr/>
        </p:nvGrpSpPr>
        <p:grpSpPr>
          <a:xfrm>
            <a:off x="1223683" y="1608440"/>
            <a:ext cx="9755058" cy="4210054"/>
            <a:chOff x="1223683" y="1608440"/>
            <a:chExt cx="9755058" cy="4210054"/>
          </a:xfrm>
        </p:grpSpPr>
        <p:grpSp>
          <p:nvGrpSpPr>
            <p:cNvPr id="7" name="组合 6"/>
            <p:cNvGrpSpPr/>
            <p:nvPr/>
          </p:nvGrpSpPr>
          <p:grpSpPr>
            <a:xfrm>
              <a:off x="1223683" y="1608440"/>
              <a:ext cx="3119718" cy="4162687"/>
              <a:chOff x="1223683" y="1767466"/>
              <a:chExt cx="3119718" cy="4162687"/>
            </a:xfrm>
          </p:grpSpPr>
          <p:sp>
            <p:nvSpPr>
              <p:cNvPr id="8" name="矩形 7"/>
              <p:cNvSpPr/>
              <p:nvPr/>
            </p:nvSpPr>
            <p:spPr>
              <a:xfrm>
                <a:off x="1223683" y="1897829"/>
                <a:ext cx="3119718" cy="830997"/>
              </a:xfrm>
              <a:prstGeom prst="rect">
                <a:avLst/>
              </a:prstGeom>
              <a:solidFill>
                <a:srgbClr val="D31312"/>
              </a:solid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9" name="矩形 8"/>
              <p:cNvSpPr/>
              <p:nvPr/>
            </p:nvSpPr>
            <p:spPr>
              <a:xfrm>
                <a:off x="1903242" y="1767466"/>
                <a:ext cx="1793824" cy="822020"/>
              </a:xfrm>
              <a:prstGeom prst="rect">
                <a:avLst/>
              </a:prstGeom>
            </p:spPr>
            <p:txBody>
              <a:bodyPr wrap="square">
                <a:spAutoFit/>
              </a:bodyPr>
              <a:lstStyle/>
              <a:p>
                <a:pPr marL="0" marR="0" lvl="0" indent="0" algn="ctr" defTabSz="914400" eaLnBrk="1" fontAlgn="auto" latinLnBrk="0" hangingPunct="1">
                  <a:lnSpc>
                    <a:spcPct val="200000"/>
                  </a:lnSpc>
                  <a:spcBef>
                    <a:spcPct val="0"/>
                  </a:spcBef>
                  <a:spcAft>
                    <a:spcPct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rPr>
                  <a:t>选择</a:t>
                </a:r>
                <a:endParaRPr kumimoji="0" lang="en-US" altLang="zh-CN"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10" name="矩形 9"/>
              <p:cNvSpPr/>
              <p:nvPr/>
            </p:nvSpPr>
            <p:spPr>
              <a:xfrm>
                <a:off x="1223683" y="2930532"/>
                <a:ext cx="3119718" cy="2999621"/>
              </a:xfrm>
              <a:prstGeom prst="rect">
                <a:avLst/>
              </a:prstGeom>
              <a:no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11" name="矩形 10"/>
              <p:cNvSpPr/>
              <p:nvPr/>
            </p:nvSpPr>
            <p:spPr>
              <a:xfrm>
                <a:off x="1321603" y="2953615"/>
                <a:ext cx="2957753" cy="2677656"/>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20</a:t>
                </a:r>
                <a:r>
                  <a:rPr kumimoji="0" lang="zh-CN" altLang="en-US"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多年前，生长在山西大山里的贺星龙考上了卫生学校，家里没钱供他上学，是全村乡亲凑钱才圆了他的学医梦。毕业后，为回报父老乡亲，他放弃到县医院工作的机会，回到山里，当起了乡村医生。</a:t>
                </a:r>
                <a:endParaRPr kumimoji="0" lang="en-US" altLang="zh-CN"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12" name="组合 11"/>
            <p:cNvGrpSpPr/>
            <p:nvPr/>
          </p:nvGrpSpPr>
          <p:grpSpPr>
            <a:xfrm>
              <a:off x="4541353" y="1608440"/>
              <a:ext cx="3119718" cy="4210054"/>
              <a:chOff x="4541353" y="1767466"/>
              <a:chExt cx="3119718" cy="4210054"/>
            </a:xfrm>
          </p:grpSpPr>
          <p:sp>
            <p:nvSpPr>
              <p:cNvPr id="13" name="矩形 12"/>
              <p:cNvSpPr/>
              <p:nvPr/>
            </p:nvSpPr>
            <p:spPr>
              <a:xfrm>
                <a:off x="4541353" y="1897829"/>
                <a:ext cx="3119718" cy="830997"/>
              </a:xfrm>
              <a:prstGeom prst="rect">
                <a:avLst/>
              </a:prstGeom>
              <a:solidFill>
                <a:srgbClr val="D31312"/>
              </a:solid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14" name="矩形 13"/>
              <p:cNvSpPr/>
              <p:nvPr/>
            </p:nvSpPr>
            <p:spPr>
              <a:xfrm>
                <a:off x="5185556" y="1767466"/>
                <a:ext cx="1659350" cy="822020"/>
              </a:xfrm>
              <a:prstGeom prst="rect">
                <a:avLst/>
              </a:prstGeom>
            </p:spPr>
            <p:txBody>
              <a:bodyPr wrap="square">
                <a:spAutoFit/>
              </a:bodyPr>
              <a:lstStyle/>
              <a:p>
                <a:pPr marL="0" marR="0" lvl="0" indent="0" algn="ctr" defTabSz="914400" eaLnBrk="1" fontAlgn="auto" latinLnBrk="0" hangingPunct="1">
                  <a:lnSpc>
                    <a:spcPct val="200000"/>
                  </a:lnSpc>
                  <a:spcBef>
                    <a:spcPct val="0"/>
                  </a:spcBef>
                  <a:spcAft>
                    <a:spcPct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rPr>
                  <a:t>守护</a:t>
                </a:r>
                <a:endParaRPr kumimoji="0" lang="en-US" altLang="zh-CN"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endParaRPr>
              </a:p>
            </p:txBody>
          </p:sp>
          <p:sp>
            <p:nvSpPr>
              <p:cNvPr id="15" name="矩形 14"/>
              <p:cNvSpPr/>
              <p:nvPr/>
            </p:nvSpPr>
            <p:spPr>
              <a:xfrm>
                <a:off x="4541353" y="2930532"/>
                <a:ext cx="3119718" cy="2999621"/>
              </a:xfrm>
              <a:prstGeom prst="rect">
                <a:avLst/>
              </a:prstGeom>
              <a:no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16" name="矩形 15"/>
              <p:cNvSpPr/>
              <p:nvPr/>
            </p:nvSpPr>
            <p:spPr>
              <a:xfrm>
                <a:off x="4688357" y="2930532"/>
                <a:ext cx="2825709" cy="3046988"/>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十八年来，贺星龙怀着感恩的心，对父老乡亲有求必应。他承诺</a:t>
                </a:r>
                <a:r>
                  <a:rPr kumimoji="0" lang="en-US" altLang="zh-CN"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24</a:t>
                </a:r>
                <a:r>
                  <a:rPr kumimoji="0" lang="zh-CN" altLang="en-US" sz="16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小时上门服务，从不收诊费。村里人有事一招呼，贺星龙马上就赶过去。有些乡亲付不起药费，贺星龙就记个账，但他从不催账，后来干脆把账本全都烧掉。</a:t>
                </a:r>
              </a:p>
            </p:txBody>
          </p:sp>
        </p:grpSp>
        <p:grpSp>
          <p:nvGrpSpPr>
            <p:cNvPr id="17" name="组合 16"/>
            <p:cNvGrpSpPr/>
            <p:nvPr/>
          </p:nvGrpSpPr>
          <p:grpSpPr>
            <a:xfrm>
              <a:off x="7859023" y="1608440"/>
              <a:ext cx="3119718" cy="4162687"/>
              <a:chOff x="7859023" y="1767466"/>
              <a:chExt cx="3119718" cy="4162687"/>
            </a:xfrm>
          </p:grpSpPr>
          <p:sp>
            <p:nvSpPr>
              <p:cNvPr id="19" name="矩形 18"/>
              <p:cNvSpPr/>
              <p:nvPr/>
            </p:nvSpPr>
            <p:spPr>
              <a:xfrm>
                <a:off x="7859023" y="1897829"/>
                <a:ext cx="3119718" cy="830997"/>
              </a:xfrm>
              <a:prstGeom prst="rect">
                <a:avLst/>
              </a:prstGeom>
              <a:solidFill>
                <a:srgbClr val="D31312"/>
              </a:solid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20" name="矩形 19"/>
              <p:cNvSpPr/>
              <p:nvPr/>
            </p:nvSpPr>
            <p:spPr>
              <a:xfrm>
                <a:off x="8636600" y="1767466"/>
                <a:ext cx="1392604" cy="822020"/>
              </a:xfrm>
              <a:prstGeom prst="rect">
                <a:avLst/>
              </a:prstGeom>
            </p:spPr>
            <p:txBody>
              <a:bodyPr wrap="square">
                <a:spAutoFit/>
              </a:bodyPr>
              <a:lstStyle/>
              <a:p>
                <a:pPr marL="0" marR="0" lvl="0" indent="0" algn="ctr" defTabSz="914400" eaLnBrk="1" fontAlgn="auto" latinLnBrk="0" hangingPunct="1">
                  <a:lnSpc>
                    <a:spcPct val="200000"/>
                  </a:lnSpc>
                  <a:spcBef>
                    <a:spcPct val="0"/>
                  </a:spcBef>
                  <a:spcAft>
                    <a:spcPct val="0"/>
                  </a:spcAft>
                  <a:buClrTx/>
                  <a:buSzTx/>
                  <a:buFontTx/>
                  <a:buNone/>
                  <a:defRPr/>
                </a:pPr>
                <a:r>
                  <a:rPr kumimoji="0" lang="zh-CN" altLang="en-US" sz="2800" b="1"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sym typeface="Impact" panose="020B0806030902050204" pitchFamily="34" charset="0"/>
                  </a:rPr>
                  <a:t>扎根</a:t>
                </a:r>
              </a:p>
            </p:txBody>
          </p:sp>
          <p:sp>
            <p:nvSpPr>
              <p:cNvPr id="21" name="矩形 20"/>
              <p:cNvSpPr/>
              <p:nvPr/>
            </p:nvSpPr>
            <p:spPr>
              <a:xfrm>
                <a:off x="7859023" y="2930532"/>
                <a:ext cx="3119718" cy="2999621"/>
              </a:xfrm>
              <a:prstGeom prst="rect">
                <a:avLst/>
              </a:prstGeom>
              <a:noFill/>
              <a:ln w="12700" cap="flat" cmpd="sng" algn="ctr">
                <a:solidFill>
                  <a:srgbClr val="D4462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22" name="矩形 21"/>
              <p:cNvSpPr/>
              <p:nvPr/>
            </p:nvSpPr>
            <p:spPr>
              <a:xfrm>
                <a:off x="7859607" y="2943979"/>
                <a:ext cx="3119134" cy="2839239"/>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7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sym typeface="Impact" panose="020B0806030902050204" pitchFamily="34" charset="0"/>
                  </a:rPr>
                  <a:t>我问自己，人活着到底图个啥？这里穷人多，需要帮助的人更多，我走了谁来管他们呢？咱是一名党员，大家都看着哩！”贺星龙说，“在老百姓跟前，咱算是有用的人；出去呢，普通人一个！”</a:t>
                </a:r>
              </a:p>
            </p:txBody>
          </p:sp>
        </p:gr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205785"/>
            <a:chOff x="1005863" y="1442175"/>
            <a:chExt cx="4970859" cy="3205785"/>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不图回报，救死扶伤</a:t>
                </a:r>
              </a:p>
            </p:txBody>
          </p:sp>
        </p:grpSp>
        <p:sp>
          <p:nvSpPr>
            <p:cNvPr id="5" name="文本框 4"/>
            <p:cNvSpPr txBox="1"/>
            <p:nvPr/>
          </p:nvSpPr>
          <p:spPr>
            <a:xfrm>
              <a:off x="1005863" y="2209344"/>
              <a:ext cx="4970859" cy="2438616"/>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能为乡亲们服务，我感到活的有价值，有意义。我今后仍会一如既往</a:t>
              </a:r>
              <a:r>
                <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24</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小时守候百姓健康，继续承担乡村医生这份责任。</a:t>
              </a:r>
              <a:b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当很多人在向上，争抢峥嵘之时，他的成长，始终在用向下的身段，回馈土地。</a:t>
              </a:r>
              <a:endParaRPr lang="zh-CN" altLang="zh-CN" sz="2000">
                <a:solidFill>
                  <a:schemeClr val="tx1">
                    <a:lumMod val="85000"/>
                    <a:lumOff val="15000"/>
                  </a:schemeClr>
                </a:solidFill>
              </a:endParaRP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2041508" y="1715685"/>
            <a:ext cx="8587406" cy="2710905"/>
            <a:chOff x="508303" y="2314667"/>
            <a:chExt cx="8587406" cy="2710905"/>
          </a:xfrm>
        </p:grpSpPr>
        <p:grpSp>
          <p:nvGrpSpPr>
            <p:cNvPr id="8" name="组合 7"/>
            <p:cNvGrpSpPr/>
            <p:nvPr/>
          </p:nvGrpSpPr>
          <p:grpSpPr>
            <a:xfrm>
              <a:off x="508303" y="2314667"/>
              <a:ext cx="8587406" cy="1746382"/>
              <a:chOff x="1033560" y="1828800"/>
              <a:chExt cx="8587406" cy="1746382"/>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1033560" y="2744185"/>
                <a:ext cx="8587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48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48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zh-CN" sz="48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4800" b="1">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第三部分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200940" y="1786222"/>
            <a:ext cx="4778484" cy="3892091"/>
          </a:xfrm>
          <a:prstGeom prst="rect">
            <a:avLst/>
          </a:prstGeom>
          <a:noFill/>
        </p:spPr>
        <p:txBody>
          <a:bodyPr wrap="square" rtlCol="0">
            <a:spAutoFit/>
          </a:bodyPr>
          <a:lstStyle/>
          <a:p>
            <a:pPr>
              <a:lnSpc>
                <a:spcPct val="150000"/>
              </a:lnSpc>
            </a:pPr>
            <a:r>
              <a:rPr lang="zh-CN" altLang="en-US"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我自小随父母支援边疆接受党的光荣教育</a:t>
            </a:r>
            <a:endParaRPr lang="en-US" altLang="zh-CN"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把乡亲们当做家人</a:t>
            </a:r>
            <a:endParaRPr lang="en-US" altLang="zh-CN"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各族兄弟姐妹和睦相处每当身边的乡亲有困难我定毫不犹豫伸出援手</a:t>
            </a:r>
            <a:endParaRPr lang="en-US" altLang="zh-CN" sz="28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矩形 5"/>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l="-39414" r="-13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6" name="矩形 5"/>
          <p:cNvSpPr/>
          <p:nvPr/>
        </p:nvSpPr>
        <p:spPr>
          <a:xfrm>
            <a:off x="4683673" y="3195029"/>
            <a:ext cx="6241770" cy="1883080"/>
          </a:xfrm>
          <a:prstGeom prst="rect">
            <a:avLst/>
          </a:prstGeom>
        </p:spPr>
        <p:txBody>
          <a:bodyPr wrap="square">
            <a:spAutoFit/>
          </a:bodyPr>
          <a:lstStyle/>
          <a:p>
            <a:pPr>
              <a:lnSpc>
                <a:spcPct val="150000"/>
              </a:lnSpc>
            </a:pP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从随父支援边疆，到临危受命成为边疆民族村党支部书记兼村委会主任，她用几年的时间，让盖买村这个曾经全县</a:t>
            </a:r>
            <a:r>
              <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141</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个行政村中倒数第一的“土窝子”空壳村，转变成了远近有名的富裕村和“治村强村”示范村。</a:t>
            </a:r>
          </a:p>
        </p:txBody>
      </p:sp>
      <p:sp>
        <p:nvSpPr>
          <p:cNvPr id="7" name="文本框 6"/>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没有私心才能赢得民心</a:t>
            </a:r>
          </a:p>
        </p:txBody>
      </p:sp>
      <p:grpSp>
        <p:nvGrpSpPr>
          <p:cNvPr id="8" name="组合 7"/>
          <p:cNvGrpSpPr/>
          <p:nvPr/>
        </p:nvGrpSpPr>
        <p:grpSpPr>
          <a:xfrm>
            <a:off x="699057" y="1845617"/>
            <a:ext cx="3210332" cy="4005801"/>
            <a:chOff x="699057" y="2110661"/>
            <a:chExt cx="3210332" cy="4005801"/>
          </a:xfrm>
        </p:grpSpPr>
        <p:sp>
          <p:nvSpPr>
            <p:cNvPr id="9" name="矩形 8"/>
            <p:cNvSpPr/>
            <p:nvPr/>
          </p:nvSpPr>
          <p:spPr>
            <a:xfrm>
              <a:off x="699057" y="4500653"/>
              <a:ext cx="3210332"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新疆伊宁县胡地亚于孜乡盖买村党支部书记、村委会主任</a:t>
              </a:r>
            </a:p>
          </p:txBody>
        </p:sp>
        <p:sp>
          <p:nvSpPr>
            <p:cNvPr id="10" name="椭圆 9"/>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8" name="矩形 7"/>
          <p:cNvSpPr/>
          <p:nvPr/>
        </p:nvSpPr>
        <p:spPr>
          <a:xfrm>
            <a:off x="4399722" y="1565584"/>
            <a:ext cx="6621945" cy="4256919"/>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solidFill>
              <a:srgbClr val="D4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
        <p:nvSpPr>
          <p:cNvPr id="9" name="矩形 8"/>
          <p:cNvSpPr/>
          <p:nvPr/>
        </p:nvSpPr>
        <p:spPr>
          <a:xfrm>
            <a:off x="1073278" y="1565584"/>
            <a:ext cx="2989243" cy="4256919"/>
          </a:xfrm>
          <a:prstGeom prst="rect">
            <a:avLst/>
          </a:prstGeom>
          <a:blipFill dpi="0" rotWithShape="1">
            <a:blip r:embed="rId4" cstate="email">
              <a:extLst>
                <a:ext uri="{28A0092B-C50C-407E-A947-70E740481C1C}">
                  <a14:useLocalDpi xmlns:a14="http://schemas.microsoft.com/office/drawing/2010/main"/>
                </a:ext>
              </a:extLst>
            </a:blip>
            <a:stretch>
              <a:fillRect l="-77642" r="-35970"/>
            </a:stretch>
          </a:blipFill>
          <a:ln>
            <a:solidFill>
              <a:srgbClr val="D4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8" name="组合 7"/>
          <p:cNvGrpSpPr/>
          <p:nvPr/>
        </p:nvGrpSpPr>
        <p:grpSpPr>
          <a:xfrm>
            <a:off x="655019" y="942960"/>
            <a:ext cx="9531927" cy="5324285"/>
            <a:chOff x="403228" y="1101987"/>
            <a:chExt cx="9531927" cy="5324285"/>
          </a:xfrm>
        </p:grpSpPr>
        <p:grpSp>
          <p:nvGrpSpPr>
            <p:cNvPr id="5" name="组合 4"/>
            <p:cNvGrpSpPr/>
            <p:nvPr/>
          </p:nvGrpSpPr>
          <p:grpSpPr>
            <a:xfrm>
              <a:off x="403228" y="1101987"/>
              <a:ext cx="9531927" cy="1760487"/>
              <a:chOff x="403228" y="1101987"/>
              <a:chExt cx="9531927" cy="1760487"/>
            </a:xfrm>
          </p:grpSpPr>
          <p:grpSp>
            <p:nvGrpSpPr>
              <p:cNvPr id="2" name="组合 1"/>
              <p:cNvGrpSpPr/>
              <p:nvPr/>
            </p:nvGrpSpPr>
            <p:grpSpPr>
              <a:xfrm>
                <a:off x="403228" y="1311971"/>
                <a:ext cx="8133932" cy="424105"/>
                <a:chOff x="1092341" y="1802301"/>
                <a:chExt cx="8133932" cy="424105"/>
              </a:xfrm>
            </p:grpSpPr>
            <p:cxnSp>
              <p:nvCxnSpPr>
                <p:cNvPr id="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矩形 5"/>
              <p:cNvSpPr/>
              <p:nvPr/>
            </p:nvSpPr>
            <p:spPr>
              <a:xfrm>
                <a:off x="656338" y="1101987"/>
                <a:ext cx="2749471" cy="615040"/>
              </a:xfrm>
              <a:prstGeom prst="rect">
                <a:avLst/>
              </a:prstGeom>
            </p:spPr>
            <p:txBody>
              <a:bodyPr wrap="none">
                <a:spAutoFit/>
              </a:bodyPr>
              <a:lstStyle/>
              <a:p>
                <a:pPr>
                  <a:lnSpc>
                    <a:spcPct val="200000"/>
                  </a:lnSpc>
                </a:pP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临危受命的“领头雁”</a:t>
                </a: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李元敏和丈夫勤劳致富，成了村里的养牛大户，日子过得富足。</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2010</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年，李元敏走上村党支部副书记的岗位。上任第一天，当时村委会一毛钱都没有，还欠着</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9</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万多元外债，连火炉都是摆设。当村干部我不为钱，就是让全村人能过上好日子。”面对这个“后进村”“空壳村”，李元敏下定了决心。</a:t>
                </a:r>
                <a:endPar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403228" y="3045469"/>
              <a:ext cx="9531927" cy="1437321"/>
              <a:chOff x="403228" y="1101987"/>
              <a:chExt cx="9531927" cy="1437321"/>
            </a:xfrm>
          </p:grpSpPr>
          <p:grpSp>
            <p:nvGrpSpPr>
              <p:cNvPr id="10" name="组合 9"/>
              <p:cNvGrpSpPr/>
              <p:nvPr/>
            </p:nvGrpSpPr>
            <p:grpSpPr>
              <a:xfrm>
                <a:off x="403228" y="1311971"/>
                <a:ext cx="8133932" cy="424105"/>
                <a:chOff x="1092341" y="1802301"/>
                <a:chExt cx="8133932" cy="424105"/>
              </a:xfrm>
            </p:grpSpPr>
            <p:cxnSp>
              <p:nvCxnSpPr>
                <p:cNvPr id="1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1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矩形 10"/>
              <p:cNvSpPr/>
              <p:nvPr/>
            </p:nvSpPr>
            <p:spPr>
              <a:xfrm>
                <a:off x="656338" y="1101987"/>
                <a:ext cx="2492990" cy="613501"/>
              </a:xfrm>
              <a:prstGeom prst="rect">
                <a:avLst/>
              </a:prstGeom>
            </p:spPr>
            <p:txBody>
              <a:bodyPr wrap="none">
                <a:spAutoFit/>
              </a:bodyPr>
              <a:lstStyle/>
              <a:p>
                <a:pPr>
                  <a:lnSpc>
                    <a:spcPct val="200000"/>
                  </a:lnSpc>
                </a:pP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敢碰硬的“女汉子”</a:t>
                </a: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矩形 11"/>
              <p:cNvSpPr/>
              <p:nvPr/>
            </p:nvSpPr>
            <p:spPr>
              <a:xfrm>
                <a:off x="403228" y="1839758"/>
                <a:ext cx="9531927" cy="699550"/>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李元敏是个快人快语、做事泼辣的大姐。立场坚定，爱憎分明，刚一上任，就处理了</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名向群众索贿的村干部，劝退</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名群众反映差的村干部，通过竞争上岗和考核推荐组建村干部队伍，对有能力肯干事的村干部各用其能。</a:t>
                </a:r>
              </a:p>
            </p:txBody>
          </p:sp>
        </p:grpSp>
        <p:grpSp>
          <p:nvGrpSpPr>
            <p:cNvPr id="15" name="组合 14"/>
            <p:cNvGrpSpPr/>
            <p:nvPr/>
          </p:nvGrpSpPr>
          <p:grpSpPr>
            <a:xfrm>
              <a:off x="403228" y="4665785"/>
              <a:ext cx="9531927" cy="1760487"/>
              <a:chOff x="403228" y="1101987"/>
              <a:chExt cx="9531927" cy="1760487"/>
            </a:xfrm>
          </p:grpSpPr>
          <p:grpSp>
            <p:nvGrpSpPr>
              <p:cNvPr id="16" name="组合 15"/>
              <p:cNvGrpSpPr/>
              <p:nvPr/>
            </p:nvGrpSpPr>
            <p:grpSpPr>
              <a:xfrm>
                <a:off x="403228" y="1311971"/>
                <a:ext cx="8133932" cy="424105"/>
                <a:chOff x="1092341" y="1802301"/>
                <a:chExt cx="8133932" cy="424105"/>
              </a:xfrm>
            </p:grpSpPr>
            <p:cxnSp>
              <p:nvCxnSpPr>
                <p:cNvPr id="20"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21"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矩形 16"/>
              <p:cNvSpPr/>
              <p:nvPr/>
            </p:nvSpPr>
            <p:spPr>
              <a:xfrm>
                <a:off x="656338" y="1101987"/>
                <a:ext cx="2749471" cy="615040"/>
              </a:xfrm>
              <a:prstGeom prst="rect">
                <a:avLst/>
              </a:prstGeom>
            </p:spPr>
            <p:txBody>
              <a:bodyPr wrap="none">
                <a:spAutoFit/>
              </a:bodyPr>
              <a:lstStyle/>
              <a:p>
                <a:pPr>
                  <a:lnSpc>
                    <a:spcPct val="200000"/>
                  </a:lnSpc>
                </a:pP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村民心中的“杰米拉”</a:t>
                </a:r>
                <a:endParaRPr lang="zh-CN" altLang="en-US" sz="2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矩形 18"/>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身边的群众遇到困难时，李元敏像对待自己的亲人一样帮助他们。提起李元敏，村里人竖起大拇指：“这个书记不简单！心里装着百姓，才会为百姓办实事。”李元敏带领的盖买村“两委”已成为村民真正的主心骨，盖买村的日子也一天比一天好。</a:t>
                </a:r>
              </a:p>
            </p:txBody>
          </p:sp>
        </p:gr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盖买村“女当家”</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李元敏</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337168"/>
            <a:chOff x="1005863" y="1442175"/>
            <a:chExt cx="4970859" cy="3337168"/>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无私担当，带来希望</a:t>
                </a:r>
              </a:p>
            </p:txBody>
          </p:sp>
        </p:grpSp>
        <p:sp>
          <p:nvSpPr>
            <p:cNvPr id="5" name="文本框 4"/>
            <p:cNvSpPr txBox="1"/>
            <p:nvPr/>
          </p:nvSpPr>
          <p:spPr>
            <a:xfrm>
              <a:off x="1005863" y="2209344"/>
              <a:ext cx="4970859" cy="2569999"/>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2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从幼年随父亲来到这里，盖买村承载着她这一路走来最美好的时光和记忆，她也用自己的无私担当和一往情深，给这个曾经落后的村子带来了希望和新生。</a:t>
              </a:r>
            </a:p>
            <a:p>
              <a:pPr>
                <a:lnSpc>
                  <a:spcPct val="150000"/>
                </a:lnSpc>
              </a:pPr>
              <a:r>
                <a:rPr lang="zh-CN" altLang="en-US" sz="22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按住使命，印下初心。</a:t>
              </a: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l="-31896" r="-318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8"/>
          <p:cNvSpPr/>
          <p:nvPr/>
        </p:nvSpPr>
        <p:spPr>
          <a:xfrm>
            <a:off x="1850544" y="4593191"/>
            <a:ext cx="1605564"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宋书声：执着翻译家</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0" name="任意多边形 10"/>
          <p:cNvSpPr/>
          <p:nvPr/>
        </p:nvSpPr>
        <p:spPr>
          <a:xfrm>
            <a:off x="3559888" y="4596482"/>
            <a:ext cx="1605567"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贺星龙：“</a:t>
            </a:r>
            <a:r>
              <a:rPr kumimoji="0" 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80</a:t>
            </a: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后”村医</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1" name="任意多边形 12"/>
          <p:cNvSpPr/>
          <p:nvPr/>
        </p:nvSpPr>
        <p:spPr>
          <a:xfrm>
            <a:off x="5269235" y="4596482"/>
            <a:ext cx="1658575"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李元敏：盖买村“女当家”</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2" name="任意多边形 14"/>
          <p:cNvSpPr/>
          <p:nvPr/>
        </p:nvSpPr>
        <p:spPr>
          <a:xfrm>
            <a:off x="7031589" y="4593191"/>
            <a:ext cx="1558771"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王淑芳：“北斗女神”</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3" name="任意多边形 16"/>
          <p:cNvSpPr/>
          <p:nvPr/>
        </p:nvSpPr>
        <p:spPr>
          <a:xfrm>
            <a:off x="8767440" y="4593191"/>
            <a:ext cx="1658576" cy="1635026"/>
          </a:xfrm>
          <a:custGeom>
            <a:avLst/>
            <a:gdLst>
              <a:gd name="connsiteX0" fmla="*/ 0 w 837892"/>
              <a:gd name="connsiteY0" fmla="*/ 83789 h 1122808"/>
              <a:gd name="connsiteX1" fmla="*/ 83789 w 837892"/>
              <a:gd name="connsiteY1" fmla="*/ 0 h 1122808"/>
              <a:gd name="connsiteX2" fmla="*/ 754103 w 837892"/>
              <a:gd name="connsiteY2" fmla="*/ 0 h 1122808"/>
              <a:gd name="connsiteX3" fmla="*/ 837892 w 837892"/>
              <a:gd name="connsiteY3" fmla="*/ 83789 h 1122808"/>
              <a:gd name="connsiteX4" fmla="*/ 837892 w 837892"/>
              <a:gd name="connsiteY4" fmla="*/ 1039019 h 1122808"/>
              <a:gd name="connsiteX5" fmla="*/ 754103 w 837892"/>
              <a:gd name="connsiteY5" fmla="*/ 1122808 h 1122808"/>
              <a:gd name="connsiteX6" fmla="*/ 83789 w 837892"/>
              <a:gd name="connsiteY6" fmla="*/ 1122808 h 1122808"/>
              <a:gd name="connsiteX7" fmla="*/ 0 w 837892"/>
              <a:gd name="connsiteY7" fmla="*/ 1039019 h 1122808"/>
              <a:gd name="connsiteX8" fmla="*/ 0 w 837892"/>
              <a:gd name="connsiteY8" fmla="*/ 83789 h 112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892" h="1122808">
                <a:moveTo>
                  <a:pt x="0" y="83789"/>
                </a:moveTo>
                <a:cubicBezTo>
                  <a:pt x="0" y="37514"/>
                  <a:pt x="37514" y="0"/>
                  <a:pt x="83789" y="0"/>
                </a:cubicBezTo>
                <a:lnTo>
                  <a:pt x="754103" y="0"/>
                </a:lnTo>
                <a:cubicBezTo>
                  <a:pt x="800378" y="0"/>
                  <a:pt x="837892" y="37514"/>
                  <a:pt x="837892" y="83789"/>
                </a:cubicBezTo>
                <a:lnTo>
                  <a:pt x="837892" y="1039019"/>
                </a:lnTo>
                <a:cubicBezTo>
                  <a:pt x="837892" y="1085294"/>
                  <a:pt x="800378" y="1122808"/>
                  <a:pt x="754103" y="1122808"/>
                </a:cubicBezTo>
                <a:lnTo>
                  <a:pt x="83789" y="1122808"/>
                </a:lnTo>
                <a:cubicBezTo>
                  <a:pt x="37514" y="1122808"/>
                  <a:pt x="0" y="1085294"/>
                  <a:pt x="0" y="1039019"/>
                </a:cubicBezTo>
                <a:lnTo>
                  <a:pt x="0" y="83789"/>
                </a:lnTo>
                <a:close/>
              </a:path>
            </a:pathLst>
          </a:custGeom>
          <a:noFill/>
          <a:ln w="12700" cap="flat" cmpd="sng" algn="ctr">
            <a:solidFill>
              <a:schemeClr val="tx1">
                <a:lumMod val="50000"/>
                <a:lumOff val="50000"/>
              </a:schemeClr>
            </a:solidFill>
            <a:prstDash val="solid"/>
            <a:miter lim="800000"/>
          </a:ln>
          <a:effectLst/>
        </p:spPr>
        <p:txBody>
          <a:bodyPr spcFirstLastPara="0" vert="horz" wrap="square" lIns="74071" tIns="74071" rIns="74071" bIns="74071" numCol="1" spcCol="1270" anchor="ctr" anchorCtr="0">
            <a:noAutofit/>
          </a:bodyPr>
          <a:lstStyle/>
          <a:p>
            <a:pPr marL="0" marR="0" lvl="0" indent="0" algn="ctr" defTabSz="577850" eaLnBrk="1" fontAlgn="auto" latinLnBrk="0" hangingPunct="1">
              <a:lnSpc>
                <a:spcPct val="150000"/>
              </a:lnSpc>
              <a:spcBef>
                <a:spcPct val="0"/>
              </a:spcBef>
              <a:spcAft>
                <a:spcPct val="3500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rPr>
              <a:t>印春荣：“缉毒神探”</a:t>
            </a:r>
            <a:endParaRPr kumimoji="0" lang="zh-CN" altLang="en-US" sz="1800" b="0" i="0" u="none" strike="noStrike" kern="0" cap="none" spc="0" normalizeH="0" baseline="0" noProof="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cs typeface="+mn-cs"/>
              <a:sym typeface="Impact" panose="020B0806030902050204" pitchFamily="34" charset="0"/>
            </a:endParaRPr>
          </a:p>
        </p:txBody>
      </p:sp>
      <p:sp>
        <p:nvSpPr>
          <p:cNvPr id="49" name="Rectangle 4"/>
          <p:cNvSpPr txBox="1">
            <a:spLocks noChangeArrowheads="1"/>
          </p:cNvSpPr>
          <p:nvPr/>
        </p:nvSpPr>
        <p:spPr bwMode="auto">
          <a:xfrm>
            <a:off x="1383400" y="229621"/>
            <a:ext cx="9509760" cy="1398604"/>
          </a:xfrm>
          <a:prstGeom prst="rect">
            <a:avLst/>
          </a:prstGeom>
          <a:noFill/>
          <a:ln>
            <a:noFill/>
          </a:ln>
          <a:effectLst/>
          <a:extLst>
            <a:ext uri="{909E8E84-426E-40DD-AFC4-6F175D3DCCD1}">
              <a14:hiddenFill xmlns:a14="http://schemas.microsoft.com/office/drawing/2010/main">
                <a:solidFill>
                  <a:srgbClr val="E7261C"/>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a:ln>
                  <a:noFill/>
                </a:ln>
                <a:solidFill>
                  <a:srgbClr val="D31312"/>
                </a:solidFill>
                <a:effectLst/>
                <a:uLnTx/>
                <a:uFillTx/>
                <a:latin typeface="微软雅黑" panose="020B0503020204020204" pitchFamily="34" charset="-122"/>
                <a:ea typeface="微软雅黑" panose="020B0503020204020204" pitchFamily="34" charset="-122"/>
                <a:sym typeface="思源黑体 CN Normal" panose="020B0400000000000000" pitchFamily="34" charset="-122"/>
              </a:rPr>
              <a:t>新时代的榜样</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67" y="1800335"/>
            <a:ext cx="8505825" cy="261937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5" y="1715685"/>
            <a:ext cx="8587406" cy="2710905"/>
            <a:chOff x="269090" y="2314667"/>
            <a:chExt cx="8587406" cy="2710905"/>
          </a:xfrm>
        </p:grpSpPr>
        <p:grpSp>
          <p:nvGrpSpPr>
            <p:cNvPr id="8" name="组合 7"/>
            <p:cNvGrpSpPr/>
            <p:nvPr/>
          </p:nvGrpSpPr>
          <p:grpSpPr>
            <a:xfrm>
              <a:off x="269090" y="2314667"/>
              <a:ext cx="8587406" cy="1838715"/>
              <a:chOff x="794347" y="1828800"/>
              <a:chExt cx="8587406" cy="1838715"/>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7" y="2744185"/>
                <a:ext cx="85874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“北斗女神”</a:t>
                </a:r>
                <a:r>
                  <a:rPr lang="en-US"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王淑芳</a:t>
                </a:r>
                <a:endParaRPr lang="zh-CN" altLang="en-US" sz="5400" b="1">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第四部分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096000" y="1786222"/>
            <a:ext cx="4778484" cy="3892091"/>
          </a:xfrm>
          <a:prstGeom prst="rect">
            <a:avLst/>
          </a:prstGeom>
          <a:noFill/>
        </p:spPr>
        <p:txBody>
          <a:bodyPr wrap="square" rtlCol="0">
            <a:spAutoFit/>
          </a:bodyPr>
          <a:lstStyle/>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作为军队技术干部</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我感到骄傲</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在党的培养下</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不断提高自己</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为我国卫星导航系统建设</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奉献终生</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1391478" y="1592041"/>
            <a:ext cx="3631095" cy="4280452"/>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6" name="矩形 5"/>
          <p:cNvSpPr/>
          <p:nvPr/>
        </p:nvSpPr>
        <p:spPr>
          <a:xfrm>
            <a:off x="4683673" y="3195029"/>
            <a:ext cx="6241770" cy="2119555"/>
          </a:xfrm>
          <a:prstGeom prst="rect">
            <a:avLst/>
          </a:prstGeom>
        </p:spPr>
        <p:txBody>
          <a:bodyPr wrap="square">
            <a:spAutoFit/>
          </a:bodyPr>
          <a:lstStyle/>
          <a:p>
            <a:pP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上世纪</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90</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年代初，中国开始自建卫星导航系统。</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1995</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年，王淑芳大学一毕业，就选择参军，成为参与北斗系统建设的首批大学毕业生。她</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岁担任北斗设计师，</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32</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岁担任主任设计师，既是两代北斗系统建设方案的论证者，也是</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4</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项国家军用标准的执笔者，是北斗导航技术的顶尖专家。</a:t>
            </a:r>
          </a:p>
        </p:txBody>
      </p:sp>
      <p:sp>
        <p:nvSpPr>
          <p:cNvPr id="7" name="文本框 6"/>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奋斗者的青春最美丽</a:t>
            </a:r>
          </a:p>
        </p:txBody>
      </p:sp>
      <p:grpSp>
        <p:nvGrpSpPr>
          <p:cNvPr id="8" name="组合 7"/>
          <p:cNvGrpSpPr/>
          <p:nvPr/>
        </p:nvGrpSpPr>
        <p:grpSpPr>
          <a:xfrm>
            <a:off x="699057" y="1845617"/>
            <a:ext cx="3210332" cy="4005801"/>
            <a:chOff x="699057" y="2110661"/>
            <a:chExt cx="3210332" cy="4005801"/>
          </a:xfrm>
        </p:grpSpPr>
        <p:sp>
          <p:nvSpPr>
            <p:cNvPr id="9" name="矩形 8"/>
            <p:cNvSpPr/>
            <p:nvPr/>
          </p:nvSpPr>
          <p:spPr>
            <a:xfrm>
              <a:off x="699057" y="4500653"/>
              <a:ext cx="3210332"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中国交通通信信息中心导航中心副主任</a:t>
              </a:r>
            </a:p>
          </p:txBody>
        </p:sp>
        <p:sp>
          <p:nvSpPr>
            <p:cNvPr id="10" name="椭圆 9"/>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8" name="组合 7"/>
          <p:cNvGrpSpPr/>
          <p:nvPr/>
        </p:nvGrpSpPr>
        <p:grpSpPr>
          <a:xfrm>
            <a:off x="655019" y="876700"/>
            <a:ext cx="9531927" cy="5390545"/>
            <a:chOff x="403228" y="1035727"/>
            <a:chExt cx="9531927" cy="5390545"/>
          </a:xfrm>
        </p:grpSpPr>
        <p:grpSp>
          <p:nvGrpSpPr>
            <p:cNvPr id="5" name="组合 4"/>
            <p:cNvGrpSpPr/>
            <p:nvPr/>
          </p:nvGrpSpPr>
          <p:grpSpPr>
            <a:xfrm>
              <a:off x="403228" y="1035727"/>
              <a:ext cx="9531927" cy="1826747"/>
              <a:chOff x="403228" y="1035727"/>
              <a:chExt cx="9531927" cy="1826747"/>
            </a:xfrm>
          </p:grpSpPr>
          <p:grpSp>
            <p:nvGrpSpPr>
              <p:cNvPr id="2" name="组合 1"/>
              <p:cNvGrpSpPr/>
              <p:nvPr/>
            </p:nvGrpSpPr>
            <p:grpSpPr>
              <a:xfrm>
                <a:off x="403228" y="1311971"/>
                <a:ext cx="8133932" cy="424105"/>
                <a:chOff x="1092341" y="1802301"/>
                <a:chExt cx="8133932" cy="424105"/>
              </a:xfrm>
            </p:grpSpPr>
            <p:cxnSp>
              <p:nvCxnSpPr>
                <p:cNvPr id="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矩形 5"/>
              <p:cNvSpPr/>
              <p:nvPr/>
            </p:nvSpPr>
            <p:spPr>
              <a:xfrm>
                <a:off x="1173617" y="1035727"/>
                <a:ext cx="1415772" cy="717761"/>
              </a:xfrm>
              <a:prstGeom prst="rect">
                <a:avLst/>
              </a:prstGeom>
            </p:spPr>
            <p:txBody>
              <a:bodyPr wrap="none">
                <a:spAutoFit/>
              </a:bodyPr>
              <a:lstStyle/>
              <a:p>
                <a:pPr algn="ctr">
                  <a:lnSpc>
                    <a:spcPct val="200000"/>
                  </a:lnSpc>
                </a:pPr>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投身北斗</a:t>
                </a:r>
                <a:endParaRPr lang="en-US" altLang="zh-CN" sz="24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403228" y="1839758"/>
                <a:ext cx="9531927" cy="1022716"/>
              </a:xfrm>
              <a:prstGeom prst="rect">
                <a:avLst/>
              </a:prstGeom>
            </p:spPr>
            <p:txBody>
              <a:bodyPr wrap="square">
                <a:spAutoFit/>
              </a:bodyPr>
              <a:lstStyle/>
              <a:p>
                <a:pPr>
                  <a:lnSpc>
                    <a:spcPct val="150000"/>
                  </a:lnSpc>
                </a:pP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2000</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第一颗北斗卫星升空，王淑芳和研发团队开始对北斗系统进行全面测试。炎炎夏日、骄阳似火，一测就是几个小时，他们甚至连伞都不敢撑；瓢泼大雨、鹅毛大雪，这正是测试恶劣天气对卫星信号影响的最佳时机，于是他们也陪着用户机淋在雨中、冻在雪里。</a:t>
                </a:r>
                <a:endPar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403228" y="2979209"/>
              <a:ext cx="9531927" cy="1503581"/>
              <a:chOff x="403228" y="1035727"/>
              <a:chExt cx="9531927" cy="1503581"/>
            </a:xfrm>
          </p:grpSpPr>
          <p:grpSp>
            <p:nvGrpSpPr>
              <p:cNvPr id="10" name="组合 9"/>
              <p:cNvGrpSpPr/>
              <p:nvPr/>
            </p:nvGrpSpPr>
            <p:grpSpPr>
              <a:xfrm>
                <a:off x="403228" y="1311971"/>
                <a:ext cx="8133932" cy="424105"/>
                <a:chOff x="1092341" y="1802301"/>
                <a:chExt cx="8133932" cy="424105"/>
              </a:xfrm>
            </p:grpSpPr>
            <p:cxnSp>
              <p:nvCxnSpPr>
                <p:cNvPr id="1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1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矩形 10"/>
              <p:cNvSpPr/>
              <p:nvPr/>
            </p:nvSpPr>
            <p:spPr>
              <a:xfrm>
                <a:off x="1045377" y="1035727"/>
                <a:ext cx="1415772" cy="717761"/>
              </a:xfrm>
              <a:prstGeom prst="rect">
                <a:avLst/>
              </a:prstGeom>
            </p:spPr>
            <p:txBody>
              <a:bodyPr wrap="none">
                <a:spAutoFit/>
              </a:bodyPr>
              <a:lstStyle/>
              <a:p>
                <a:pPr algn="ctr">
                  <a:lnSpc>
                    <a:spcPct val="200000"/>
                  </a:lnSpc>
                </a:pPr>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推广北斗</a:t>
                </a:r>
                <a:endParaRPr lang="en-US" altLang="zh-CN" sz="24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矩形 11"/>
              <p:cNvSpPr/>
              <p:nvPr/>
            </p:nvSpPr>
            <p:spPr>
              <a:xfrm>
                <a:off x="403228" y="1839758"/>
                <a:ext cx="9531927" cy="699550"/>
              </a:xfrm>
              <a:prstGeom prst="rect">
                <a:avLst/>
              </a:prstGeom>
            </p:spPr>
            <p:txBody>
              <a:bodyPr wrap="square">
                <a:spAutoFit/>
              </a:bodyPr>
              <a:lstStyle/>
              <a:p>
                <a:pPr>
                  <a:lnSpc>
                    <a:spcPct val="150000"/>
                  </a:lnSpc>
                </a:pP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2007</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年，为推动北斗产业化进程，王淑芳做出了人生中又一个重要选择，从北斗导航研发系统转到交通运输行业，牵头实施首个二代北斗系统民用示范工程，建设管理“重点营运车辆联网联控系统”。</a:t>
                </a:r>
              </a:p>
            </p:txBody>
          </p:sp>
        </p:grpSp>
        <p:grpSp>
          <p:nvGrpSpPr>
            <p:cNvPr id="15" name="组合 14"/>
            <p:cNvGrpSpPr/>
            <p:nvPr/>
          </p:nvGrpSpPr>
          <p:grpSpPr>
            <a:xfrm>
              <a:off x="403228" y="4599525"/>
              <a:ext cx="9531927" cy="1826747"/>
              <a:chOff x="403228" y="1035727"/>
              <a:chExt cx="9531927" cy="1826747"/>
            </a:xfrm>
          </p:grpSpPr>
          <p:grpSp>
            <p:nvGrpSpPr>
              <p:cNvPr id="16" name="组合 15"/>
              <p:cNvGrpSpPr/>
              <p:nvPr/>
            </p:nvGrpSpPr>
            <p:grpSpPr>
              <a:xfrm>
                <a:off x="403228" y="1311971"/>
                <a:ext cx="8133932" cy="424105"/>
                <a:chOff x="1092341" y="1802301"/>
                <a:chExt cx="8133932" cy="424105"/>
              </a:xfrm>
            </p:grpSpPr>
            <p:cxnSp>
              <p:nvCxnSpPr>
                <p:cNvPr id="20"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21"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矩形 16"/>
              <p:cNvSpPr/>
              <p:nvPr/>
            </p:nvSpPr>
            <p:spPr>
              <a:xfrm>
                <a:off x="1173617" y="1035727"/>
                <a:ext cx="1415772" cy="717761"/>
              </a:xfrm>
              <a:prstGeom prst="rect">
                <a:avLst/>
              </a:prstGeom>
            </p:spPr>
            <p:txBody>
              <a:bodyPr wrap="none">
                <a:spAutoFit/>
              </a:bodyPr>
              <a:lstStyle/>
              <a:p>
                <a:pPr algn="ctr">
                  <a:lnSpc>
                    <a:spcPct val="200000"/>
                  </a:lnSpc>
                </a:pPr>
                <a:r>
                  <a:rPr lang="zh-CN" altLang="en-US" sz="2400" b="1">
                    <a:solidFill>
                      <a:schemeClr val="bg1"/>
                    </a:solidFill>
                    <a:latin typeface="Impact" panose="020B0806030902050204" pitchFamily="34" charset="0"/>
                    <a:ea typeface="微软雅黑" panose="020B0503020204020204" pitchFamily="34" charset="-122"/>
                    <a:sym typeface="Impact" panose="020B0806030902050204" pitchFamily="34" charset="0"/>
                  </a:rPr>
                  <a:t>情系北斗</a:t>
                </a:r>
                <a:endParaRPr lang="zh-CN" altLang="en-US" sz="24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矩形 18"/>
              <p:cNvSpPr/>
              <p:nvPr/>
            </p:nvSpPr>
            <p:spPr>
              <a:xfrm>
                <a:off x="403228" y="1839758"/>
                <a:ext cx="9531927" cy="1022716"/>
              </a:xfrm>
              <a:prstGeom prst="rect">
                <a:avLst/>
              </a:prstGeom>
            </p:spPr>
            <p:txBody>
              <a:bodyPr wrap="square">
                <a:spAutoFit/>
              </a:bodyPr>
              <a:lstStyle/>
              <a:p>
                <a:pPr>
                  <a:lnSpc>
                    <a:spcPct val="150000"/>
                  </a:lnSpc>
                </a:pP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24</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无论是知识报国，研发北斗，还是转身交通，服务民用，她每一步走得都坦然而从容。面向未来，她说中国交通通信信息中心导航中心正启动改革，成立了国家物流综合信息平台管理中心，将来要将北斗等技术应用到更广泛的领域，综合交通，降本增效，服务民生。</a:t>
                </a:r>
              </a:p>
            </p:txBody>
          </p:sp>
        </p:gr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北斗女神</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王淑芬</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573578"/>
            <a:chOff x="1005863" y="1442175"/>
            <a:chExt cx="4970859" cy="3573578"/>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为卫星导航系统奉献</a:t>
                </a:r>
              </a:p>
            </p:txBody>
          </p:sp>
        </p:grpSp>
        <p:sp>
          <p:nvSpPr>
            <p:cNvPr id="5" name="文本框 4"/>
            <p:cNvSpPr txBox="1"/>
            <p:nvPr/>
          </p:nvSpPr>
          <p:spPr>
            <a:xfrm>
              <a:off x="1005863" y="2209344"/>
              <a:ext cx="4970859" cy="2806409"/>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“伟大的中国共产党</a:t>
              </a:r>
              <a:r>
                <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你就是灯塔，你就是方向”，对于军人来说，她深深地感受到党指挥枪的重要性，入党也让她坚定了将北斗做下去的信心和力量。</a:t>
              </a:r>
              <a:endParaRPr lang="en-US" altLang="zh-CN"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0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正如她在入党志愿书中写道的，“要为我国卫星导航系统建设，奉献终生！”</a:t>
              </a: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5" y="1715685"/>
            <a:ext cx="8587406" cy="2710905"/>
            <a:chOff x="269090" y="2314667"/>
            <a:chExt cx="8587406" cy="2710905"/>
          </a:xfrm>
        </p:grpSpPr>
        <p:grpSp>
          <p:nvGrpSpPr>
            <p:cNvPr id="8" name="组合 7"/>
            <p:cNvGrpSpPr/>
            <p:nvPr/>
          </p:nvGrpSpPr>
          <p:grpSpPr>
            <a:xfrm>
              <a:off x="269090" y="2314667"/>
              <a:ext cx="8587406" cy="1838715"/>
              <a:chOff x="794347" y="1828800"/>
              <a:chExt cx="8587406" cy="1838715"/>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7" y="2744185"/>
                <a:ext cx="85874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“缉毒神探”</a:t>
                </a:r>
                <a:r>
                  <a:rPr lang="en-US"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zh-CN" sz="5400" b="1">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5400" b="1">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第五部分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——nb</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200940" y="1786222"/>
            <a:ext cx="4778484" cy="3892091"/>
          </a:xfrm>
          <a:prstGeom prst="rect">
            <a:avLst/>
          </a:prstGeom>
          <a:noFill/>
        </p:spPr>
        <p:txBody>
          <a:bodyPr wrap="square" rtlCol="0">
            <a:spAutoFit/>
          </a:bodyPr>
          <a:lstStyle/>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我作为一名武警战士</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我把自己交给党组织</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党需要我干啥就干啥</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党需要我流血牺牲</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我都在所不辞</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我定捍卫好祖国的边疆</a:t>
            </a:r>
            <a:endParaRPr lang="en-US" altLang="zh-CN" sz="28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矩形 5"/>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6" name="矩形 5"/>
          <p:cNvSpPr/>
          <p:nvPr/>
        </p:nvSpPr>
        <p:spPr>
          <a:xfrm>
            <a:off x="4683673" y="3195029"/>
            <a:ext cx="6241770" cy="2535053"/>
          </a:xfrm>
          <a:prstGeom prst="rect">
            <a:avLst/>
          </a:prstGeom>
        </p:spPr>
        <p:txBody>
          <a:bodyPr wrap="square">
            <a:spAutoFit/>
          </a:bodyPr>
          <a:lstStyle/>
          <a:p>
            <a:pPr>
              <a:lnSpc>
                <a:spcPct val="150000"/>
              </a:lnSpc>
            </a:pP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从云南保山支队龙陵大队医务室一名军医，到奋战在缉毒一线让毒贩闻风丧胆的缉毒警察，</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年缉毒生涯，他凭借超人的智慧和无谓胆识，成为侦办主力和公安边防部队缉毒第一人。自</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年以来，他参与缉毒量创公安边防部队之最，平均每</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天破获一起贩毒案件。</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2017</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7</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月</a:t>
            </a:r>
            <a:r>
              <a:rPr lang="en-US" altLang="zh-CN">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日，习近平亲自将“八一勋章”挂在印春荣的胸前。</a:t>
            </a:r>
          </a:p>
        </p:txBody>
      </p:sp>
      <p:sp>
        <p:nvSpPr>
          <p:cNvPr id="7" name="文本框 6"/>
          <p:cNvSpPr txBox="1"/>
          <p:nvPr/>
        </p:nvSpPr>
        <p:spPr>
          <a:xfrm>
            <a:off x="4739584" y="2321322"/>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a:solidFill>
                  <a:schemeClr val="bg1"/>
                </a:solidFill>
                <a:latin typeface="Impact" panose="020B0806030902050204" pitchFamily="34" charset="0"/>
                <a:ea typeface="微软雅黑" panose="020B0503020204020204" pitchFamily="34" charset="-122"/>
                <a:sym typeface="Impact" panose="020B0806030902050204" pitchFamily="34" charset="0"/>
              </a:rPr>
              <a:t>行走于刀尖上的缉毒警察</a:t>
            </a:r>
          </a:p>
        </p:txBody>
      </p:sp>
      <p:grpSp>
        <p:nvGrpSpPr>
          <p:cNvPr id="8" name="组合 7"/>
          <p:cNvGrpSpPr/>
          <p:nvPr/>
        </p:nvGrpSpPr>
        <p:grpSpPr>
          <a:xfrm>
            <a:off x="699057" y="1845617"/>
            <a:ext cx="3210332" cy="4005801"/>
            <a:chOff x="699057" y="2110661"/>
            <a:chExt cx="3210332" cy="4005801"/>
          </a:xfrm>
        </p:grpSpPr>
        <p:sp>
          <p:nvSpPr>
            <p:cNvPr id="9" name="矩形 8"/>
            <p:cNvSpPr/>
            <p:nvPr/>
          </p:nvSpPr>
          <p:spPr>
            <a:xfrm>
              <a:off x="699057" y="4500653"/>
              <a:ext cx="3210332"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现任公安部边防管理局司令部副参谋长，</a:t>
              </a:r>
              <a:endParaRPr lang="en-US" altLang="zh-CN"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sz="140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曾是云南公安边防总队普洱边防支队的缉毒英雄。</a:t>
              </a:r>
            </a:p>
          </p:txBody>
        </p:sp>
        <p:sp>
          <p:nvSpPr>
            <p:cNvPr id="10" name="椭圆 9"/>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8" name="组合 7"/>
          <p:cNvGrpSpPr/>
          <p:nvPr/>
        </p:nvGrpSpPr>
        <p:grpSpPr>
          <a:xfrm>
            <a:off x="198963" y="1152944"/>
            <a:ext cx="9987983" cy="5114301"/>
            <a:chOff x="-52828" y="1311971"/>
            <a:chExt cx="9987983" cy="5114301"/>
          </a:xfrm>
        </p:grpSpPr>
        <p:grpSp>
          <p:nvGrpSpPr>
            <p:cNvPr id="5" name="组合 4"/>
            <p:cNvGrpSpPr/>
            <p:nvPr/>
          </p:nvGrpSpPr>
          <p:grpSpPr>
            <a:xfrm>
              <a:off x="357197" y="1311971"/>
              <a:ext cx="9577958" cy="1550503"/>
              <a:chOff x="357197" y="1311971"/>
              <a:chExt cx="9577958" cy="1550503"/>
            </a:xfrm>
          </p:grpSpPr>
          <p:grpSp>
            <p:nvGrpSpPr>
              <p:cNvPr id="2" name="组合 1"/>
              <p:cNvGrpSpPr/>
              <p:nvPr/>
            </p:nvGrpSpPr>
            <p:grpSpPr>
              <a:xfrm>
                <a:off x="403228" y="1311971"/>
                <a:ext cx="8133932" cy="424105"/>
                <a:chOff x="1092341" y="1802301"/>
                <a:chExt cx="8133932" cy="424105"/>
              </a:xfrm>
            </p:grpSpPr>
            <p:cxnSp>
              <p:nvCxnSpPr>
                <p:cNvPr id="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6" name="矩形 5"/>
              <p:cNvSpPr/>
              <p:nvPr/>
            </p:nvSpPr>
            <p:spPr>
              <a:xfrm>
                <a:off x="357197" y="1328647"/>
                <a:ext cx="3048612" cy="369332"/>
              </a:xfrm>
              <a:prstGeom prst="rect">
                <a:avLst/>
              </a:prstGeom>
            </p:spPr>
            <p:txBody>
              <a:bodyPr wrap="square">
                <a:spAutoFit/>
              </a:bodyPr>
              <a:lstStyle/>
              <a:p>
                <a:pPr algn="ctr"/>
                <a:r>
                  <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rPr>
                  <a:t>从军医岗位走上缉毒一线</a:t>
                </a:r>
                <a:endParaRPr lang="en-US" altLang="zh-CN"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矩形 6"/>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印春荣出生在云南边境地区，这里与东南亚“金三角”毗邻，从小到大，许多因毒品家破人亡的悲惨故事，让印春荣疾“毒”如仇。在一次缉毒行动中，成功抓获毒贩两名，缴获海洛因将近十公斤，印春荣的工作能力得到认可。</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1999</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年初，印春荣正式调入云南公安边防总队普洱边防支队，走上了缉毒第一线。</a:t>
                </a:r>
                <a:endPar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52828" y="3255453"/>
              <a:ext cx="9987983" cy="1550503"/>
              <a:chOff x="-52828" y="1311971"/>
              <a:chExt cx="9987983" cy="1550503"/>
            </a:xfrm>
          </p:grpSpPr>
          <p:grpSp>
            <p:nvGrpSpPr>
              <p:cNvPr id="10" name="组合 9"/>
              <p:cNvGrpSpPr/>
              <p:nvPr/>
            </p:nvGrpSpPr>
            <p:grpSpPr>
              <a:xfrm>
                <a:off x="403228" y="1311971"/>
                <a:ext cx="8133932" cy="424105"/>
                <a:chOff x="1092341" y="1802301"/>
                <a:chExt cx="8133932" cy="424105"/>
              </a:xfrm>
            </p:grpSpPr>
            <p:cxnSp>
              <p:nvCxnSpPr>
                <p:cNvPr id="13"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14"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1" name="矩形 10"/>
              <p:cNvSpPr/>
              <p:nvPr/>
            </p:nvSpPr>
            <p:spPr>
              <a:xfrm>
                <a:off x="-52828" y="1339357"/>
                <a:ext cx="3914692" cy="369332"/>
              </a:xfrm>
              <a:prstGeom prst="rect">
                <a:avLst/>
              </a:prstGeom>
            </p:spPr>
            <p:txBody>
              <a:bodyPr wrap="square">
                <a:spAutoFit/>
              </a:bodyPr>
              <a:lstStyle/>
              <a:p>
                <a:pPr algn="ctr"/>
                <a:r>
                  <a:rPr lang="zh-CN" altLang="en-US" b="1">
                    <a:solidFill>
                      <a:schemeClr val="bg1"/>
                    </a:solidFill>
                    <a:latin typeface="Impact" panose="020B0806030902050204" pitchFamily="34" charset="0"/>
                    <a:ea typeface="微软雅黑" panose="020B0503020204020204" pitchFamily="34" charset="-122"/>
                    <a:sym typeface="Impact" panose="020B0806030902050204" pitchFamily="34" charset="0"/>
                  </a:rPr>
                  <a:t>在生死线与毒贩斗智斗勇</a:t>
                </a:r>
                <a:endParaRPr lang="en-US" altLang="zh-CN"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矩形 11"/>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他在缉毒一线长期与毒贩斗智斗勇，上演着真实版的</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无间道</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。无数次面对金钱诱惑和生命威胁，他都不为所动，坚持完成任务。</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年奋战在云南边境缉毒一线。他作为侦办主力，参与破获贩毒案件</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3</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千多起，抓获犯罪嫌疑人</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4</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千多人，缴获各类毒品数以吨计。</a:t>
                </a:r>
              </a:p>
            </p:txBody>
          </p:sp>
        </p:grpSp>
        <p:grpSp>
          <p:nvGrpSpPr>
            <p:cNvPr id="15" name="组合 14"/>
            <p:cNvGrpSpPr/>
            <p:nvPr/>
          </p:nvGrpSpPr>
          <p:grpSpPr>
            <a:xfrm>
              <a:off x="403228" y="4875769"/>
              <a:ext cx="9531927" cy="1550503"/>
              <a:chOff x="403228" y="1311971"/>
              <a:chExt cx="9531927" cy="1550503"/>
            </a:xfrm>
          </p:grpSpPr>
          <p:grpSp>
            <p:nvGrpSpPr>
              <p:cNvPr id="16" name="组合 15"/>
              <p:cNvGrpSpPr/>
              <p:nvPr/>
            </p:nvGrpSpPr>
            <p:grpSpPr>
              <a:xfrm>
                <a:off x="403228" y="1311971"/>
                <a:ext cx="8133932" cy="424105"/>
                <a:chOff x="1092341" y="1802301"/>
                <a:chExt cx="8133932" cy="424105"/>
              </a:xfrm>
            </p:grpSpPr>
            <p:cxnSp>
              <p:nvCxnSpPr>
                <p:cNvPr id="20" name="Aitds4"/>
                <p:cNvCxnSpPr/>
                <p:nvPr/>
              </p:nvCxnSpPr>
              <p:spPr>
                <a:xfrm>
                  <a:off x="3663673" y="2207357"/>
                  <a:ext cx="5562600" cy="0"/>
                </a:xfrm>
                <a:prstGeom prst="line">
                  <a:avLst/>
                </a:prstGeom>
                <a:noFill/>
                <a:ln w="19050" cap="flat" cmpd="sng" algn="ctr">
                  <a:solidFill>
                    <a:srgbClr val="D31312"/>
                  </a:solidFill>
                  <a:prstDash val="solid"/>
                  <a:miter lim="800000"/>
                </a:ln>
                <a:effectLst/>
              </p:spPr>
            </p:cxnSp>
            <p:sp>
              <p:nvSpPr>
                <p:cNvPr id="21" name="Aitds5"/>
                <p:cNvSpPr/>
                <p:nvPr/>
              </p:nvSpPr>
              <p:spPr>
                <a:xfrm>
                  <a:off x="1092341" y="1802301"/>
                  <a:ext cx="3002581" cy="424105"/>
                </a:xfrm>
                <a:prstGeom prst="parallelogram">
                  <a:avLst>
                    <a:gd name="adj" fmla="val 75217"/>
                  </a:avLst>
                </a:prstGeom>
                <a:solidFill>
                  <a:srgbClr val="D31312"/>
                </a:solidFill>
                <a:ln w="12700" cap="flat" cmpd="sng" algn="ctr">
                  <a:noFill/>
                  <a:prstDash val="solid"/>
                  <a:miter lim="800000"/>
                </a:ln>
                <a:effectLst/>
              </p:spPr>
              <p:txBody>
                <a:bodyPr rtlCol="0" anchor="ctr"/>
                <a:lstStyle/>
                <a:p>
                  <a:pPr>
                    <a:lnSpc>
                      <a:spcPct val="200000"/>
                    </a:lnSpc>
                  </a:pPr>
                  <a:endParaRPr lang="en-US" altLang="zh-CN" sz="2000" b="1">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7" name="矩形 16"/>
              <p:cNvSpPr/>
              <p:nvPr/>
            </p:nvSpPr>
            <p:spPr>
              <a:xfrm>
                <a:off x="629452" y="1327815"/>
                <a:ext cx="2557110" cy="377026"/>
              </a:xfrm>
              <a:prstGeom prst="rect">
                <a:avLst/>
              </a:prstGeom>
            </p:spPr>
            <p:txBody>
              <a:bodyPr wrap="none">
                <a:spAutoFit/>
              </a:bodyPr>
              <a:lstStyle/>
              <a:p>
                <a:pPr algn="ctr"/>
                <a:r>
                  <a:rPr lang="zh-CN" altLang="en-US" sz="1850" b="1">
                    <a:solidFill>
                      <a:schemeClr val="bg1"/>
                    </a:solidFill>
                    <a:latin typeface="Impact" panose="020B0806030902050204" pitchFamily="34" charset="0"/>
                    <a:ea typeface="微软雅黑" panose="020B0503020204020204" pitchFamily="34" charset="-122"/>
                    <a:sym typeface="Impact" panose="020B0806030902050204" pitchFamily="34" charset="0"/>
                  </a:rPr>
                  <a:t>用大爱与大义守护家人</a:t>
                </a:r>
                <a:endParaRPr lang="zh-CN" altLang="en-US" sz="185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矩形 18"/>
              <p:cNvSpPr/>
              <p:nvPr/>
            </p:nvSpPr>
            <p:spPr>
              <a:xfrm>
                <a:off x="403228" y="1839758"/>
                <a:ext cx="9531927" cy="1022716"/>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印春荣断了毒贩的财路，境外贩毒集团悬赏</a:t>
                </a:r>
                <a:r>
                  <a:rPr lang="en-US" altLang="zh-CN"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100</a:t>
                </a:r>
                <a:r>
                  <a:rPr lang="zh-CN" altLang="en-US" sz="14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万元人民币，扬言要报复印春荣以及他的家人。当时，他正在昆明办案，几次从医院门前经过，都没去看望。他是怕家人被犯罪嫌疑人“反侦查”而盯上，既可能导致案件侦办失败，也可能给家人带来伤害。直到那时，妻子才真正了解他一直从事着高度危险的工作，也逐渐明白丈夫的大爱与大义。</a:t>
                </a:r>
              </a:p>
            </p:txBody>
          </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207026" y="128076"/>
            <a:ext cx="577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缉毒侦探</a:t>
            </a:r>
            <a:r>
              <a:rPr lang="zh-CN"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印春荣</a:t>
            </a:r>
            <a:endParaRPr lang="zh-CN" altLang="en-US" sz="280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grpSp>
        <p:nvGrpSpPr>
          <p:cNvPr id="3" name="组合 2"/>
          <p:cNvGrpSpPr/>
          <p:nvPr/>
        </p:nvGrpSpPr>
        <p:grpSpPr>
          <a:xfrm>
            <a:off x="1125141" y="2058525"/>
            <a:ext cx="4970859" cy="3573578"/>
            <a:chOff x="1005863" y="1442175"/>
            <a:chExt cx="4970859" cy="3573578"/>
          </a:xfrm>
        </p:grpSpPr>
        <p:grpSp>
          <p:nvGrpSpPr>
            <p:cNvPr id="4" name="组合 3"/>
            <p:cNvGrpSpPr/>
            <p:nvPr/>
          </p:nvGrpSpPr>
          <p:grpSpPr>
            <a:xfrm>
              <a:off x="1014724" y="1442175"/>
              <a:ext cx="4196471" cy="616942"/>
              <a:chOff x="1014724" y="1442175"/>
              <a:chExt cx="4196471" cy="616942"/>
            </a:xfrm>
          </p:grpSpPr>
          <p:sp>
            <p:nvSpPr>
              <p:cNvPr id="6"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7" name="文本框 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28</a:t>
                </a:r>
                <a:r>
                  <a:rPr kumimoji="0" lang="zh-CN" altLang="en-US" sz="24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年奋斗在边境一线</a:t>
                </a:r>
              </a:p>
            </p:txBody>
          </p:sp>
        </p:grpSp>
        <p:sp>
          <p:nvSpPr>
            <p:cNvPr id="5" name="文本框 4"/>
            <p:cNvSpPr txBox="1"/>
            <p:nvPr/>
          </p:nvSpPr>
          <p:spPr>
            <a:xfrm>
              <a:off x="1005863" y="2209344"/>
              <a:ext cx="4970859" cy="2806409"/>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他是卧底，用生命和胆识缉毒猎枭；他是军人，用忠诚和担当捍卫荣誉；他用</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28</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年的人生在漫长的云南边境线上，一次又一次和毒品较量。“我们在边境多查一克毒品，多抓一名毒贩，百姓就少受一份害！”这是印春荣的坚定信念。</a:t>
              </a:r>
            </a:p>
          </p:txBody>
        </p:sp>
      </p:grpSp>
      <p:cxnSp>
        <p:nvCxnSpPr>
          <p:cNvPr id="8" name="直接连接符 7"/>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6" y="1715685"/>
            <a:ext cx="8587406" cy="2710905"/>
            <a:chOff x="269091" y="2314667"/>
            <a:chExt cx="8587406" cy="2710905"/>
          </a:xfrm>
        </p:grpSpPr>
        <p:grpSp>
          <p:nvGrpSpPr>
            <p:cNvPr id="8" name="组合 7"/>
            <p:cNvGrpSpPr/>
            <p:nvPr/>
          </p:nvGrpSpPr>
          <p:grpSpPr>
            <a:xfrm>
              <a:off x="269091" y="2314667"/>
              <a:ext cx="8587406" cy="1931048"/>
              <a:chOff x="794348" y="1828800"/>
              <a:chExt cx="8587406" cy="1931048"/>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8" y="2744185"/>
                <a:ext cx="858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rPr>
                  <a:t>——</a:t>
                </a: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rPr>
                  <a:t>宋书声</a:t>
                </a: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第一部分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
        <p:nvSpPr>
          <p:cNvPr id="2" name="文本框 1"/>
          <p:cNvSpPr txBox="1"/>
          <p:nvPr/>
        </p:nvSpPr>
        <p:spPr>
          <a:xfrm>
            <a:off x="579422" y="2046083"/>
            <a:ext cx="1493822" cy="230832"/>
          </a:xfrm>
          <a:prstGeom prst="rect">
            <a:avLst/>
          </a:prstGeom>
          <a:noFill/>
        </p:spPr>
        <p:txBody>
          <a:bodyPr wrap="square" rtlCol="0">
            <a:spAutoFit/>
          </a:bodyPr>
          <a:lstStyle/>
          <a:p>
            <a:r>
              <a:rPr lang="en-US" altLang="zh-CN" sz="900" dirty="0">
                <a:solidFill>
                  <a:srgbClr val="FBF8F3"/>
                </a:solidFill>
              </a:rPr>
              <a:t>https://www.ypppt.com/</a:t>
            </a:r>
            <a:endParaRPr lang="zh-CN" altLang="en-US" sz="900" dirty="0">
              <a:solidFill>
                <a:srgbClr val="FBF8F3"/>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01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sp>
        <p:nvSpPr>
          <p:cNvPr id="25" name="文本框 24"/>
          <p:cNvSpPr txBox="1"/>
          <p:nvPr/>
        </p:nvSpPr>
        <p:spPr>
          <a:xfrm>
            <a:off x="6300333" y="2238951"/>
            <a:ext cx="4778484" cy="2599430"/>
          </a:xfrm>
          <a:prstGeom prst="rect">
            <a:avLst/>
          </a:prstGeom>
          <a:noFill/>
        </p:spPr>
        <p:txBody>
          <a:bodyPr wrap="square" rtlCol="0">
            <a:spAutoFit/>
          </a:bodyPr>
          <a:lstStyle/>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党为我找到出路，如果没有党，还不知道我今天又在何处。党就是我的家，让我感到更大的力量</a:t>
            </a:r>
          </a:p>
        </p:txBody>
      </p:sp>
      <p:sp>
        <p:nvSpPr>
          <p:cNvPr id="2" name="矩形 1"/>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sp>
        <p:nvSpPr>
          <p:cNvPr id="6" name="矩形 5"/>
          <p:cNvSpPr/>
          <p:nvPr/>
        </p:nvSpPr>
        <p:spPr>
          <a:xfrm>
            <a:off x="4683672" y="3148705"/>
            <a:ext cx="6479335" cy="1938992"/>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宋书声，</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1928</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年出生于河北新河。</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1980</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年至</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1996</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年期间担任中央编译局局长。曾参加</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马克思恩格斯全集</a:t>
            </a:r>
            <a:r>
              <a:rPr lang="en-US" altLang="zh-CN"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20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等马列主义著作的翻译、审稿工作，长期从事马克思主义经典著作翻译研究。</a:t>
            </a:r>
          </a:p>
        </p:txBody>
      </p:sp>
      <p:sp>
        <p:nvSpPr>
          <p:cNvPr id="14" name="文本框 13"/>
          <p:cNvSpPr txBox="1"/>
          <p:nvPr/>
        </p:nvSpPr>
        <p:spPr>
          <a:xfrm>
            <a:off x="4739584" y="2414088"/>
            <a:ext cx="6185858" cy="400110"/>
          </a:xfrm>
          <a:prstGeom prst="rect">
            <a:avLst/>
          </a:prstGeom>
          <a:solidFill>
            <a:srgbClr val="D31312"/>
          </a:solidFill>
          <a:ln>
            <a:solidFill>
              <a:srgbClr val="D44622"/>
            </a:solidFill>
          </a:ln>
          <a:effectLst>
            <a:outerShdw blurRad="50800" dist="38100" dir="2700000" algn="tl" rotWithShape="0">
              <a:prstClr val="black">
                <a:alpha val="40000"/>
              </a:prstClr>
            </a:outerShdw>
          </a:effectLst>
        </p:spPr>
        <p:txBody>
          <a:bodyPr wrap="square" rtlCol="0">
            <a:spAutoFit/>
          </a:bodyPr>
          <a:lstStyle/>
          <a:p>
            <a:pPr algn="ctr"/>
            <a:r>
              <a:rPr lang="zh-CN" altLang="en-US" sz="2000" b="1" dirty="0">
                <a:solidFill>
                  <a:prstClr val="white"/>
                </a:solidFill>
                <a:latin typeface="Impact" panose="020B0806030902050204" pitchFamily="34" charset="0"/>
                <a:ea typeface="微软雅黑" panose="020B0503020204020204" pitchFamily="34" charset="-122"/>
                <a:sym typeface="Impact" panose="020B0806030902050204" pitchFamily="34" charset="0"/>
              </a:rPr>
              <a:t>服从党的分配就是我的选择</a:t>
            </a:r>
          </a:p>
        </p:txBody>
      </p:sp>
      <p:grpSp>
        <p:nvGrpSpPr>
          <p:cNvPr id="22" name="组合 21"/>
          <p:cNvGrpSpPr/>
          <p:nvPr/>
        </p:nvGrpSpPr>
        <p:grpSpPr>
          <a:xfrm>
            <a:off x="1028993" y="1845617"/>
            <a:ext cx="2550459" cy="4005801"/>
            <a:chOff x="1028993" y="2110661"/>
            <a:chExt cx="2550459" cy="4005801"/>
          </a:xfrm>
        </p:grpSpPr>
        <p:sp>
          <p:nvSpPr>
            <p:cNvPr id="11" name="矩形 10"/>
            <p:cNvSpPr/>
            <p:nvPr/>
          </p:nvSpPr>
          <p:spPr>
            <a:xfrm>
              <a:off x="1028993" y="4500653"/>
              <a:ext cx="2550459" cy="1615809"/>
            </a:xfrm>
            <a:prstGeom prst="rect">
              <a:avLst/>
            </a:prstGeom>
          </p:spPr>
          <p:txBody>
            <a:bodyPr vert="horz" wrap="square">
              <a:noAutofit/>
            </a:bodyPr>
            <a:lstStyle/>
            <a:p>
              <a:pPr algn="ctr">
                <a:lnSpc>
                  <a:spcPct val="150000"/>
                </a:lnSpc>
              </a:pPr>
              <a:r>
                <a:rPr lang="zh-CN" altLang="en-US" sz="3600" b="1">
                  <a:solidFill>
                    <a:srgbClr val="D31312"/>
                  </a:solidFill>
                  <a:latin typeface="Impact" panose="020B0806030902050204" pitchFamily="34" charset="0"/>
                  <a:ea typeface="微软雅黑" panose="020B0503020204020204" pitchFamily="34" charset="-122"/>
                  <a:sym typeface="Impact" panose="020B0806030902050204" pitchFamily="34" charset="0"/>
                </a:rPr>
                <a:t>宋书声</a:t>
              </a:r>
              <a:endParaRPr lang="en-US" altLang="zh-CN" sz="3600" b="1">
                <a:solidFill>
                  <a:srgbClr val="D31312"/>
                </a:solidFill>
                <a:latin typeface="Impact" panose="020B0806030902050204" pitchFamily="34" charset="0"/>
                <a:ea typeface="微软雅黑" panose="020B0503020204020204" pitchFamily="34" charset="-122"/>
                <a:sym typeface="Impact" panose="020B0806030902050204" pitchFamily="34" charset="0"/>
              </a:endParaRPr>
            </a:p>
            <a:p>
              <a:pPr algn="ctr">
                <a:lnSpc>
                  <a:spcPct val="150000"/>
                </a:lnSpc>
              </a:pPr>
              <a:r>
                <a:rPr lang="zh-CN" altLang="en-US">
                  <a:solidFill>
                    <a:prstClr val="black"/>
                  </a:solidFill>
                  <a:latin typeface="Impact" panose="020B0806030902050204" pitchFamily="34" charset="0"/>
                  <a:ea typeface="微软雅黑" panose="020B0503020204020204" pitchFamily="34" charset="-122"/>
                  <a:sym typeface="Impact" panose="020B0806030902050204" pitchFamily="34" charset="0"/>
                </a:rPr>
                <a:t>原中央编译局局长</a:t>
              </a:r>
            </a:p>
          </p:txBody>
        </p:sp>
        <p:sp>
          <p:nvSpPr>
            <p:cNvPr id="3" name="椭圆 2"/>
            <p:cNvSpPr/>
            <p:nvPr/>
          </p:nvSpPr>
          <p:spPr>
            <a:xfrm>
              <a:off x="1173413" y="2110661"/>
              <a:ext cx="2261618" cy="2261618"/>
            </a:xfrm>
            <a:prstGeom prst="ellipse">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flipH="1">
            <a:off x="4041913" y="1359888"/>
            <a:ext cx="0" cy="46250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grpSp>
        <p:nvGrpSpPr>
          <p:cNvPr id="2" name="组合 1"/>
          <p:cNvGrpSpPr/>
          <p:nvPr/>
        </p:nvGrpSpPr>
        <p:grpSpPr>
          <a:xfrm>
            <a:off x="5472707" y="1406334"/>
            <a:ext cx="5619804" cy="2022666"/>
            <a:chOff x="1099489" y="1373319"/>
            <a:chExt cx="5619804" cy="2022666"/>
          </a:xfrm>
        </p:grpSpPr>
        <p:sp>
          <p:nvSpPr>
            <p:cNvPr id="9" name="矩形 8"/>
            <p:cNvSpPr/>
            <p:nvPr/>
          </p:nvSpPr>
          <p:spPr>
            <a:xfrm>
              <a:off x="1099489" y="2240348"/>
              <a:ext cx="5619804" cy="1155637"/>
            </a:xfrm>
            <a:prstGeom prst="rect">
              <a:avLst/>
            </a:prstGeom>
          </p:spPr>
          <p:txBody>
            <a:bodyPr wrap="square">
              <a:spAutoFit/>
            </a:bodyPr>
            <a:lstStyle/>
            <a:p>
              <a:pPr algn="ctr">
                <a:lnSpc>
                  <a:spcPct val="150000"/>
                </a:lnSpc>
              </a:pPr>
              <a:r>
                <a:rPr lang="zh-CN" altLang="en-US" sz="160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经典著作翻译是马克思主义中国化的第一道门槛，而翻译家则能跨过这道门槛，为全党输送精神食粮。他们是走进原著，与马克思灵魂对话的人。</a:t>
              </a:r>
            </a:p>
          </p:txBody>
        </p:sp>
        <p:sp>
          <p:nvSpPr>
            <p:cNvPr id="10" name="Text Box 7"/>
            <p:cNvSpPr txBox="1">
              <a:spLocks noChangeArrowheads="1"/>
            </p:cNvSpPr>
            <p:nvPr/>
          </p:nvSpPr>
          <p:spPr bwMode="auto">
            <a:xfrm>
              <a:off x="2225233" y="1373319"/>
              <a:ext cx="3368317" cy="684353"/>
            </a:xfrm>
            <a:prstGeom prst="rect">
              <a:avLst/>
            </a:prstGeom>
            <a:solidFill>
              <a:srgbClr val="D31312"/>
            </a:solidFill>
            <a:ln w="9525" cmpd="sng">
              <a:noFill/>
              <a:round/>
            </a:ln>
            <a:effectLst>
              <a:outerShdw dist="20000" dir="5400000" algn="ctr" rotWithShape="0">
                <a:srgbClr val="000000">
                  <a:alpha val="37000"/>
                </a:srgbClr>
              </a:outerShdw>
            </a:effectLst>
          </p:spPr>
          <p:txBody>
            <a:bodyPr anchor="ctr"/>
            <a:lstStyle>
              <a:defPPr>
                <a:defRPr lang="zh-CN"/>
              </a:defPPr>
              <a:lvl1pPr algn="ctr">
                <a:defRPr sz="2800" b="1">
                  <a:solidFill>
                    <a:schemeClr val="bg1"/>
                  </a:solidFill>
                  <a:latin typeface="微软雅黑" panose="020B0503020204020204" pitchFamily="82" charset="2"/>
                  <a:ea typeface="微软雅黑" panose="020B0503020204020204" pitchFamily="82" charset="2"/>
                </a:defRPr>
              </a:lvl1pPr>
            </a:lstStyle>
            <a:p>
              <a:r>
                <a:rPr lang="en-US" altLang="zh-CN" sz="2000">
                  <a:latin typeface="Impact" panose="020B0806030902050204" pitchFamily="34" charset="0"/>
                  <a:ea typeface="微软雅黑" panose="020B0503020204020204" pitchFamily="34" charset="-122"/>
                  <a:sym typeface="Impact" panose="020B0806030902050204" pitchFamily="34" charset="0"/>
                </a:rPr>
                <a:t>“</a:t>
              </a:r>
              <a:r>
                <a:rPr lang="zh-CN" altLang="en-US" sz="2000">
                  <a:latin typeface="Impact" panose="020B0806030902050204" pitchFamily="34" charset="0"/>
                  <a:ea typeface="微软雅黑" panose="020B0503020204020204" pitchFamily="34" charset="-122"/>
                  <a:sym typeface="Impact" panose="020B0806030902050204" pitchFamily="34" charset="0"/>
                </a:rPr>
                <a:t>如果没有党，还不知</a:t>
              </a:r>
              <a:endParaRPr lang="en-US" altLang="zh-CN" sz="2000">
                <a:latin typeface="Impact" panose="020B0806030902050204" pitchFamily="34" charset="0"/>
                <a:ea typeface="微软雅黑" panose="020B0503020204020204" pitchFamily="34" charset="-122"/>
                <a:sym typeface="Impact" panose="020B0806030902050204" pitchFamily="34" charset="0"/>
              </a:endParaRPr>
            </a:p>
            <a:p>
              <a:r>
                <a:rPr lang="zh-CN" altLang="en-US" sz="2000">
                  <a:latin typeface="Impact" panose="020B0806030902050204" pitchFamily="34" charset="0"/>
                  <a:ea typeface="微软雅黑" panose="020B0503020204020204" pitchFamily="34" charset="-122"/>
                  <a:sym typeface="Impact" panose="020B0806030902050204" pitchFamily="34" charset="0"/>
                </a:rPr>
                <a:t>道我今天又在何处</a:t>
              </a:r>
              <a:r>
                <a:rPr lang="en-US" altLang="zh-CN" sz="2000">
                  <a:latin typeface="Impact" panose="020B0806030902050204" pitchFamily="34" charset="0"/>
                  <a:ea typeface="微软雅黑" panose="020B0503020204020204" pitchFamily="34" charset="-122"/>
                  <a:sym typeface="Impact" panose="020B0806030902050204" pitchFamily="34" charset="0"/>
                </a:rPr>
                <a:t>”</a:t>
              </a:r>
            </a:p>
          </p:txBody>
        </p:sp>
      </p:grpSp>
      <p:grpSp>
        <p:nvGrpSpPr>
          <p:cNvPr id="12" name="组合 11"/>
          <p:cNvGrpSpPr/>
          <p:nvPr/>
        </p:nvGrpSpPr>
        <p:grpSpPr>
          <a:xfrm>
            <a:off x="596347" y="3893540"/>
            <a:ext cx="6626088" cy="2391998"/>
            <a:chOff x="596347" y="1373319"/>
            <a:chExt cx="6626088" cy="2391998"/>
          </a:xfrm>
        </p:grpSpPr>
        <p:sp>
          <p:nvSpPr>
            <p:cNvPr id="13" name="矩形 12"/>
            <p:cNvSpPr/>
            <p:nvPr/>
          </p:nvSpPr>
          <p:spPr>
            <a:xfrm>
              <a:off x="596347" y="2240348"/>
              <a:ext cx="6626088" cy="1524969"/>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从</a:t>
              </a:r>
              <a:r>
                <a:rPr lang="en-US" altLang="zh-CN" sz="16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1949</a:t>
              </a:r>
              <a:r>
                <a:rPr lang="zh-CN" altLang="en-US" sz="16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年起，宋书声一直从事俄语、德语翻译工作，主要是马列主义经典著作的翻译。用心血铸就经典著作编译事业，用毕生精力为马克思主义中国化，提供系统完整的文本基础，成就了我国政治生活和党的建设中的大事。</a:t>
              </a:r>
            </a:p>
          </p:txBody>
        </p:sp>
        <p:sp>
          <p:nvSpPr>
            <p:cNvPr id="15" name="Text Box 7"/>
            <p:cNvSpPr txBox="1">
              <a:spLocks noChangeArrowheads="1"/>
            </p:cNvSpPr>
            <p:nvPr/>
          </p:nvSpPr>
          <p:spPr bwMode="auto">
            <a:xfrm>
              <a:off x="2225233" y="1373319"/>
              <a:ext cx="3368317" cy="684353"/>
            </a:xfrm>
            <a:prstGeom prst="rect">
              <a:avLst/>
            </a:prstGeom>
            <a:solidFill>
              <a:srgbClr val="D31312"/>
            </a:solidFill>
            <a:ln w="9525" cmpd="sng">
              <a:noFill/>
              <a:round/>
            </a:ln>
            <a:effectLst>
              <a:outerShdw dist="20000" dir="5400000" algn="ctr" rotWithShape="0">
                <a:srgbClr val="000000">
                  <a:alpha val="37000"/>
                </a:srgbClr>
              </a:outerShdw>
            </a:effectLst>
          </p:spPr>
          <p:txBody>
            <a:bodyPr anchor="ctr"/>
            <a:lstStyle>
              <a:defPPr>
                <a:defRPr lang="zh-CN"/>
              </a:defPPr>
              <a:lvl1pPr algn="ctr">
                <a:defRPr sz="2800" b="1">
                  <a:solidFill>
                    <a:schemeClr val="bg1"/>
                  </a:solidFill>
                  <a:latin typeface="微软雅黑" panose="020B0503020204020204" pitchFamily="82" charset="2"/>
                  <a:ea typeface="微软雅黑" panose="020B0503020204020204" pitchFamily="82" charset="2"/>
                </a:defRPr>
              </a:lvl1pPr>
            </a:lstStyle>
            <a:p>
              <a:r>
                <a:rPr lang="zh-CN" altLang="en-US" dirty="0">
                  <a:latin typeface="Impact" panose="020B0806030902050204" pitchFamily="34" charset="0"/>
                  <a:ea typeface="微软雅黑" panose="020B0503020204020204" pitchFamily="34" charset="-122"/>
                  <a:sym typeface="Impact" panose="020B0806030902050204" pitchFamily="34" charset="0"/>
                </a:rPr>
                <a:t>用一辈子做一件事</a:t>
              </a:r>
              <a:endParaRPr lang="en-US" altLang="zh-CN" dirty="0">
                <a:latin typeface="Impact" panose="020B0806030902050204" pitchFamily="34" charset="0"/>
                <a:ea typeface="微软雅黑" panose="020B0503020204020204" pitchFamily="34" charset="-122"/>
                <a:sym typeface="Impact" panose="020B0806030902050204" pitchFamily="34" charset="0"/>
              </a:endParaRPr>
            </a:p>
          </p:txBody>
        </p:sp>
      </p:gr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7322" y="3168375"/>
            <a:ext cx="4134678" cy="3689625"/>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9489" y="834826"/>
            <a:ext cx="2877074" cy="287707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无声的选择</a:t>
            </a:r>
            <a:r>
              <a:rPr lang="en-US" altLang="zh-CN" sz="2550" b="1">
                <a:solidFill>
                  <a:srgbClr val="D31312"/>
                </a:solidFill>
                <a:latin typeface="微软雅黑" panose="020B0503020204020204" pitchFamily="34" charset="-122"/>
                <a:ea typeface="微软雅黑" panose="020B0503020204020204" pitchFamily="34" charset="-122"/>
                <a:sym typeface="字魂59号-创粗黑" pitchFamily="2" charset="-122"/>
              </a:rPr>
              <a:t>——</a:t>
            </a:r>
            <a:r>
              <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rPr>
              <a:t>宋书声</a:t>
            </a:r>
          </a:p>
        </p:txBody>
      </p:sp>
      <p:grpSp>
        <p:nvGrpSpPr>
          <p:cNvPr id="14" name="组合 13"/>
          <p:cNvGrpSpPr/>
          <p:nvPr/>
        </p:nvGrpSpPr>
        <p:grpSpPr>
          <a:xfrm>
            <a:off x="1244409" y="1965760"/>
            <a:ext cx="4521936" cy="3719067"/>
            <a:chOff x="1005864" y="1442175"/>
            <a:chExt cx="4521936" cy="3719067"/>
          </a:xfrm>
        </p:grpSpPr>
        <p:grpSp>
          <p:nvGrpSpPr>
            <p:cNvPr id="24" name="组合 23"/>
            <p:cNvGrpSpPr/>
            <p:nvPr/>
          </p:nvGrpSpPr>
          <p:grpSpPr>
            <a:xfrm>
              <a:off x="1014724" y="1442175"/>
              <a:ext cx="4196471" cy="616942"/>
              <a:chOff x="1014724" y="1442175"/>
              <a:chExt cx="4196471" cy="616942"/>
            </a:xfrm>
          </p:grpSpPr>
          <p:sp>
            <p:nvSpPr>
              <p:cNvPr id="28" name="圆角矩形 19"/>
              <p:cNvSpPr/>
              <p:nvPr/>
            </p:nvSpPr>
            <p:spPr bwMode="auto">
              <a:xfrm rot="2640000" flipH="1">
                <a:off x="1014724" y="1442175"/>
                <a:ext cx="615675" cy="616942"/>
              </a:xfrm>
              <a:prstGeom prst="roundRect">
                <a:avLst>
                  <a:gd name="adj" fmla="val 50000"/>
                </a:avLst>
              </a:prstGeom>
              <a:solidFill>
                <a:srgbClr val="D31312"/>
              </a:solidFill>
              <a:ln w="38100" cap="flat" cmpd="sng" algn="ctr">
                <a:solidFill>
                  <a:srgbClr val="FFC000"/>
                </a:solidFill>
                <a:prstDash val="solid"/>
                <a:miter lim="800000"/>
              </a:ln>
              <a:effectLst/>
            </p:spPr>
            <p:txBody>
              <a:bodyPr lIns="120948" tIns="60475" rIns="120948" bIns="60475" anchor="ctr"/>
              <a:lstStyle/>
              <a:p>
                <a:pPr algn="ctr">
                  <a:defRPr/>
                </a:pPr>
                <a:endParaRPr lang="zh-CN" altLang="en-US" sz="1560" kern="0">
                  <a:solidFill>
                    <a:prstClr val="white"/>
                  </a:solidFill>
                  <a:latin typeface="思源黑体 CN Bold" panose="020B0800000000000000" charset="-122"/>
                  <a:ea typeface="思源黑体 CN Bold" panose="020B0800000000000000" charset="-122"/>
                  <a:cs typeface="+mn-ea"/>
                  <a:sym typeface="微软雅黑" panose="020B0503020204020204" pitchFamily="34" charset="-122"/>
                </a:endParaRPr>
              </a:p>
            </p:txBody>
          </p:sp>
          <p:sp>
            <p:nvSpPr>
              <p:cNvPr id="27" name="文本框 26"/>
              <p:cNvSpPr txBox="1"/>
              <p:nvPr/>
            </p:nvSpPr>
            <p:spPr>
              <a:xfrm>
                <a:off x="1771737" y="1519813"/>
                <a:ext cx="3439458" cy="461665"/>
              </a:xfrm>
              <a:prstGeom prst="rect">
                <a:avLst/>
              </a:prstGeom>
              <a:solidFill>
                <a:srgbClr val="D31312"/>
              </a:solid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为党无私的奉献</a:t>
                </a:r>
              </a:p>
            </p:txBody>
          </p:sp>
        </p:grpSp>
        <p:sp>
          <p:nvSpPr>
            <p:cNvPr id="25" name="文本框 24"/>
            <p:cNvSpPr txBox="1"/>
            <p:nvPr/>
          </p:nvSpPr>
          <p:spPr>
            <a:xfrm>
              <a:off x="1005864" y="2209344"/>
              <a:ext cx="4521936" cy="2951898"/>
            </a:xfrm>
            <a:prstGeom prst="rect">
              <a:avLst/>
            </a:prstGeom>
            <a:noFill/>
            <a:ln>
              <a:noFill/>
            </a:ln>
          </p:spPr>
          <p:txBody>
            <a:bodyPr wrap="square" rtlCol="0">
              <a:sp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岁月变幻中，他始终牢记着党的嘱托，记着曾经在入党志愿中许下的诺言：</a:t>
              </a:r>
              <a:b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br>
              <a: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我愿意接受党的任何工作，愿意在党的领导下贡献我全部的力量。</a:t>
              </a:r>
            </a:p>
            <a:p>
              <a:pPr>
                <a:lnSpc>
                  <a:spcPct val="150000"/>
                </a:lnSpc>
              </a:pPr>
              <a:r>
                <a:rPr lang="zh-CN" altLang="en-US" sz="1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        风吹雨成花，时间追不上白马。任凭时光流转，依然紧握着年少时，那印在掌心中的话。</a:t>
              </a:r>
              <a:endParaRPr lang="zh-CN" altLang="zh-CN" sz="1800" dirty="0">
                <a:solidFill>
                  <a:schemeClr val="tx1">
                    <a:lumMod val="85000"/>
                    <a:lumOff val="15000"/>
                  </a:schemeClr>
                </a:solidFill>
              </a:endParaRPr>
            </a:p>
          </p:txBody>
        </p:sp>
      </p:grpSp>
      <p:cxnSp>
        <p:nvCxnSpPr>
          <p:cNvPr id="30" name="直接连接符 29"/>
          <p:cNvCxnSpPr/>
          <p:nvPr/>
        </p:nvCxnSpPr>
        <p:spPr>
          <a:xfrm flipH="1">
            <a:off x="6520069" y="1699221"/>
            <a:ext cx="0" cy="4252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142922" y="1904126"/>
            <a:ext cx="3685400" cy="4024281"/>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p:cNvGrpSpPr/>
          <p:nvPr/>
        </p:nvGrpSpPr>
        <p:grpSpPr>
          <a:xfrm flipH="1">
            <a:off x="0" y="2774082"/>
            <a:ext cx="12191999" cy="4308881"/>
            <a:chOff x="0" y="2774082"/>
            <a:chExt cx="12191999" cy="4308881"/>
          </a:xfrm>
        </p:grpSpPr>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774082"/>
              <a:ext cx="1609252" cy="4308881"/>
            </a:xfrm>
            <a:prstGeom prst="rect">
              <a:avLst/>
            </a:prstGeom>
          </p:spPr>
        </p:pic>
        <p:pic>
          <p:nvPicPr>
            <p:cNvPr id="25" name="图片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452888"/>
              <a:ext cx="12191999" cy="2603777"/>
            </a:xfrm>
            <a:prstGeom prst="rect">
              <a:avLst/>
            </a:prstGeom>
          </p:spPr>
        </p:pic>
      </p:grpSp>
      <p:pic>
        <p:nvPicPr>
          <p:cNvPr id="26" name="图片"/>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 y="0"/>
            <a:ext cx="4604445" cy="2405112"/>
          </a:xfrm>
          <a:prstGeom prst="rect">
            <a:avLst/>
          </a:prstGeom>
        </p:spPr>
      </p:pic>
      <p:grpSp>
        <p:nvGrpSpPr>
          <p:cNvPr id="7" name="组合 6"/>
          <p:cNvGrpSpPr/>
          <p:nvPr/>
        </p:nvGrpSpPr>
        <p:grpSpPr>
          <a:xfrm>
            <a:off x="1802296" y="1715685"/>
            <a:ext cx="8587406" cy="2710905"/>
            <a:chOff x="269091" y="2314667"/>
            <a:chExt cx="8587406" cy="2710905"/>
          </a:xfrm>
        </p:grpSpPr>
        <p:grpSp>
          <p:nvGrpSpPr>
            <p:cNvPr id="8" name="组合 7"/>
            <p:cNvGrpSpPr/>
            <p:nvPr/>
          </p:nvGrpSpPr>
          <p:grpSpPr>
            <a:xfrm>
              <a:off x="269091" y="2314667"/>
              <a:ext cx="8587406" cy="1931048"/>
              <a:chOff x="794348" y="1828800"/>
              <a:chExt cx="8587406" cy="1931048"/>
            </a:xfrm>
          </p:grpSpPr>
          <p:sp>
            <p:nvSpPr>
              <p:cNvPr id="10" name="矩形: 圆角 9"/>
              <p:cNvSpPr/>
              <p:nvPr/>
            </p:nvSpPr>
            <p:spPr>
              <a:xfrm>
                <a:off x="3241902" y="1828800"/>
                <a:ext cx="3692297" cy="769441"/>
              </a:xfrm>
              <a:prstGeom prst="roundRect">
                <a:avLst>
                  <a:gd name="adj" fmla="val 50000"/>
                </a:avLst>
              </a:prstGeom>
              <a:solidFill>
                <a:srgbClr val="D31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01 1"/>
              <p:cNvSpPr txBox="1">
                <a:spLocks noChangeArrowheads="1"/>
              </p:cNvSpPr>
              <p:nvPr/>
            </p:nvSpPr>
            <p:spPr bwMode="auto">
              <a:xfrm>
                <a:off x="794348" y="2744185"/>
                <a:ext cx="858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6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6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a:t>
                </a:r>
                <a:r>
                  <a:rPr lang="zh-CN" altLang="en-US" sz="6000" b="1" dirty="0">
                    <a:solidFill>
                      <a:schemeClr val="tx1">
                        <a:lumMod val="75000"/>
                        <a:lumOff val="25000"/>
                      </a:schemeClr>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itchFamily="2" charset="-122"/>
                </a:endParaRPr>
              </a:p>
            </p:txBody>
          </p:sp>
          <p:sp>
            <p:nvSpPr>
              <p:cNvPr id="12" name="文本占位符 4"/>
              <p:cNvSpPr txBox="1"/>
              <p:nvPr/>
            </p:nvSpPr>
            <p:spPr>
              <a:xfrm>
                <a:off x="4074471" y="1951073"/>
                <a:ext cx="2027158" cy="5248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zh-CN" altLang="en-US" sz="6000" kern="1200" smtClean="0">
                    <a:solidFill>
                      <a:srgbClr val="F7EAD2"/>
                    </a:solidFill>
                    <a:latin typeface="方正清刻本悦宋简体" panose="02000000000000000000" pitchFamily="2" charset="-122"/>
                    <a:ea typeface="方正清刻本悦宋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chemeClr val="bg1"/>
                    </a:solidFill>
                    <a:uLnTx/>
                    <a:uFillTx/>
                    <a:latin typeface="微软雅黑" panose="020B0503020204020204" pitchFamily="34" charset="-122"/>
                    <a:ea typeface="微软雅黑" panose="020B0503020204020204" pitchFamily="34" charset="-122"/>
                  </a:rPr>
                  <a:t>第二部分</a:t>
                </a:r>
              </a:p>
            </p:txBody>
          </p:sp>
        </p:grpSp>
        <p:sp>
          <p:nvSpPr>
            <p:cNvPr id="9" name="Rectangle 37"/>
            <p:cNvSpPr/>
            <p:nvPr/>
          </p:nvSpPr>
          <p:spPr>
            <a:xfrm>
              <a:off x="693158" y="4193869"/>
              <a:ext cx="7739270" cy="8317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rPr>
                <a:t>Type your content here, either by copying your text, or by copying your text after the text, select Paste in this boxType Paste in this box</a:t>
              </a: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a:p>
              <a:pPr algn="ctr">
                <a:lnSpc>
                  <a:spcPct val="150000"/>
                </a:lnSpc>
              </a:pPr>
              <a:endParaRPr lang="zh-CN" altLang="en-US" sz="1100">
                <a:solidFill>
                  <a:schemeClr val="tx1">
                    <a:lumMod val="50000"/>
                    <a:lumOff val="50000"/>
                  </a:schemeClr>
                </a:solidFill>
                <a:latin typeface="苹方 中等" panose="020B0400000000000000" pitchFamily="34" charset="-122"/>
                <a:ea typeface="苹方 中等" panose="020B0400000000000000" pitchFamily="34" charset="-122"/>
                <a:cs typeface="思源黑体 CN Normal" panose="020B0400000000000000" pitchFamily="34" charset="-122"/>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01 1"/>
          <p:cNvSpPr txBox="1">
            <a:spLocks noChangeArrowheads="1"/>
          </p:cNvSpPr>
          <p:nvPr/>
        </p:nvSpPr>
        <p:spPr bwMode="auto">
          <a:xfrm>
            <a:off x="3909391" y="128076"/>
            <a:ext cx="4373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lvl="0" algn="ctr">
              <a:defRPr/>
            </a:pP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医生的守护</a:t>
            </a:r>
            <a:r>
              <a:rPr lang="en-US" altLang="zh-CN" sz="2800" b="1">
                <a:solidFill>
                  <a:srgbClr val="D31312"/>
                </a:solidFill>
                <a:latin typeface="Impact" panose="020B0806030902050204" pitchFamily="34" charset="0"/>
                <a:ea typeface="微软雅黑" panose="020B0503020204020204" pitchFamily="34" charset="-122"/>
                <a:sym typeface="Impact" panose="020B0806030902050204" pitchFamily="34" charset="0"/>
              </a:rPr>
              <a:t>——</a:t>
            </a:r>
            <a:r>
              <a:rPr lang="zh-CN" altLang="en-US" sz="2800" b="1">
                <a:solidFill>
                  <a:srgbClr val="D31312"/>
                </a:solidFill>
                <a:latin typeface="Impact" panose="020B0806030902050204" pitchFamily="34" charset="0"/>
                <a:ea typeface="微软雅黑" panose="020B0503020204020204" pitchFamily="34" charset="-122"/>
                <a:sym typeface="Impact" panose="020B0806030902050204" pitchFamily="34" charset="0"/>
              </a:rPr>
              <a:t>贺星龙</a:t>
            </a:r>
            <a:endParaRPr lang="zh-CN" altLang="en-US" sz="2550" b="1">
              <a:solidFill>
                <a:srgbClr val="D31312"/>
              </a:solidFill>
              <a:latin typeface="微软雅黑" panose="020B0503020204020204" pitchFamily="34" charset="-122"/>
              <a:ea typeface="微软雅黑" panose="020B0503020204020204" pitchFamily="34" charset="-122"/>
              <a:sym typeface="字魂59号-创粗黑" pitchFamily="2" charset="-122"/>
            </a:endParaRPr>
          </a:p>
        </p:txBody>
      </p:sp>
      <p:sp>
        <p:nvSpPr>
          <p:cNvPr id="4" name="文本框 3"/>
          <p:cNvSpPr txBox="1"/>
          <p:nvPr/>
        </p:nvSpPr>
        <p:spPr>
          <a:xfrm>
            <a:off x="6200940" y="1746466"/>
            <a:ext cx="4778484" cy="3892091"/>
          </a:xfrm>
          <a:prstGeom prst="rect">
            <a:avLst/>
          </a:prstGeom>
          <a:noFill/>
        </p:spPr>
        <p:txBody>
          <a:bodyPr wrap="square" rtlCol="0">
            <a:spAutoFit/>
          </a:bodyPr>
          <a:lstStyle/>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我生在新中国</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长在红旗下</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党组织对我的教育</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让我无以回报</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加入党是我的心愿</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a:p>
            <a:pPr>
              <a:lnSpc>
                <a:spcPct val="150000"/>
              </a:lnSpc>
            </a:pPr>
            <a:r>
              <a:rPr lang="zh-CN" altLang="en-US"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rPr>
              <a:t>为人民服务是我的行动</a:t>
            </a:r>
            <a:endParaRPr lang="en-US" altLang="zh-CN" sz="2800" dirty="0">
              <a:solidFill>
                <a:schemeClr val="tx1">
                  <a:lumMod val="85000"/>
                  <a:lumOff val="1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矩形 5"/>
          <p:cNvSpPr/>
          <p:nvPr/>
        </p:nvSpPr>
        <p:spPr>
          <a:xfrm>
            <a:off x="1272210" y="1619828"/>
            <a:ext cx="4055164" cy="4145368"/>
          </a:xfrm>
          <a:prstGeom prst="rect">
            <a:avLst/>
          </a:prstGeom>
          <a:blipFill dpi="0"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2327</Words>
  <Application>Microsoft Office PowerPoint</Application>
  <PresentationFormat>宽屏</PresentationFormat>
  <Paragraphs>172</Paragraphs>
  <Slides>30</Slides>
  <Notes>30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30</vt:i4>
      </vt:variant>
    </vt:vector>
  </HeadingPairs>
  <TitlesOfParts>
    <vt:vector size="46" baseType="lpstr">
      <vt:lpstr>Meiryo</vt:lpstr>
      <vt:lpstr>等线</vt:lpstr>
      <vt:lpstr>等线 Light</vt:lpstr>
      <vt:lpstr>华文行楷</vt:lpstr>
      <vt:lpstr>苹方 中等</vt:lpstr>
      <vt:lpstr>思源黑体 CN Bold</vt:lpstr>
      <vt:lpstr>思源黑体 CN Normal</vt:lpstr>
      <vt:lpstr>宋体</vt:lpstr>
      <vt:lpstr>微软雅黑</vt:lpstr>
      <vt:lpstr>字魂59号-创粗黑</vt:lpstr>
      <vt:lpstr>Arial</vt:lpstr>
      <vt:lpstr>Calibri</vt:lpstr>
      <vt:lpstr>Calibri Light</vt:lpstr>
      <vt:lpstr>Impact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9</cp:revision>
  <cp:lastPrinted>2022-11-01T23:13:12Z</cp:lastPrinted>
  <dcterms:created xsi:type="dcterms:W3CDTF">2022-11-01T23:13:12Z</dcterms:created>
  <dcterms:modified xsi:type="dcterms:W3CDTF">2023-03-10T02:24:27Z</dcterms:modified>
</cp:coreProperties>
</file>