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2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4"/>
  </p:notesMasterIdLst>
  <p:sldIdLst>
    <p:sldId id="256" r:id="rId3"/>
    <p:sldId id="1817239582" r:id="rId4"/>
    <p:sldId id="1817239572" r:id="rId5"/>
    <p:sldId id="260" r:id="rId6"/>
    <p:sldId id="261" r:id="rId7"/>
    <p:sldId id="262" r:id="rId8"/>
    <p:sldId id="1817239583" r:id="rId9"/>
    <p:sldId id="264" r:id="rId10"/>
    <p:sldId id="265" r:id="rId11"/>
    <p:sldId id="1817239584" r:id="rId12"/>
    <p:sldId id="267" r:id="rId13"/>
    <p:sldId id="268" r:id="rId14"/>
    <p:sldId id="269" r:id="rId15"/>
    <p:sldId id="270" r:id="rId16"/>
    <p:sldId id="271" r:id="rId17"/>
    <p:sldId id="1817239585" r:id="rId18"/>
    <p:sldId id="273" r:id="rId19"/>
    <p:sldId id="274" r:id="rId20"/>
    <p:sldId id="275" r:id="rId21"/>
    <p:sldId id="276" r:id="rId22"/>
    <p:sldId id="1817239586" r:id="rId23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14" y="114"/>
      </p:cViewPr>
      <p:guideLst>
        <p:guide orient="horz" pos="2115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CF0B5-9206-4F84-981E-5DCFE13CE821}" type="datetimeFigureOut">
              <a:rPr lang="zh-CN" altLang="en-US" smtClean="0"/>
              <a:t>2023/3/11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CD3B5-41EB-4A97-94F1-859DD29086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614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CD3B5-41EB-4A97-94F1-859DD29086AA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5948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5943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5124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7725FB0-ADD4-D3D8-0D15-E8B681A110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79CD61F-4534-17C0-9297-CF688CCEA8B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0050" y="353644"/>
            <a:ext cx="11391900" cy="322775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BA94DAD-53D7-CDD1-9EAD-AFF2457EFEA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0050" y="3581400"/>
            <a:ext cx="11391900" cy="287655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101A822-921E-69A8-CB28-AA25117B130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630243"/>
            <a:ext cx="12192000" cy="3227757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E5F5608-A33F-98F0-9A24-F9B034F302A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496550" y="0"/>
            <a:ext cx="169545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06776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C485C7F-3D89-7F43-888F-2C24BE216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76556E3-AF6B-1AA9-12A4-C6C8FC785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354D509-4395-B517-8AE0-6F0DDAB93A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6DA51B-A201-4098-BB82-B86A9CE44F85}" type="datetimeFigureOut">
              <a:rPr lang="zh-CN" altLang="en-US" smtClean="0"/>
              <a:t>2023/3/11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5393E29-DAE6-E669-A2FB-29595A3E8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7F39464-4A79-7DFA-7414-B99013CA3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B3D6523-21FE-49C9-89E7-302477851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224733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D9BF408-221F-70D8-79B0-DAEB26EC2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6D635A9-9AD8-55F2-9262-7CE3FC3E5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19C971D-3E14-7570-6165-C83D0EA0EB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6DA51B-A201-4098-BB82-B86A9CE44F85}" type="datetimeFigureOut">
              <a:rPr lang="zh-CN" altLang="en-US" smtClean="0"/>
              <a:t>2023/3/11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A007373-18E8-74E5-302A-4CC858F7C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B33AD97-0A6F-BC99-BF57-7AC565D9A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B3D6523-21FE-49C9-89E7-302477851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538323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16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493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881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754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29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581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73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41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56402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89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13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8180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1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1DCAE7A-EFC0-DAB1-A9BF-D20F465447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3580F04-7858-E9FA-0953-53BA7CF608CD}"/>
              </a:ext>
            </a:extLst>
          </p:cNvPr>
          <p:cNvGrpSpPr/>
          <p:nvPr userDrawn="1"/>
        </p:nvGrpSpPr>
        <p:grpSpPr>
          <a:xfrm>
            <a:off x="53524" y="105384"/>
            <a:ext cx="12138476" cy="6826319"/>
            <a:chOff x="400050" y="353644"/>
            <a:chExt cx="11391900" cy="6406467"/>
          </a:xfrm>
        </p:grpSpPr>
        <p:pic>
          <p:nvPicPr>
            <p:cNvPr id="9" name="图片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B081282-5F0F-8FB3-352E-2B1D7F7B14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00050" y="353644"/>
              <a:ext cx="11391900" cy="3227756"/>
            </a:xfrm>
            <a:prstGeom prst="rect">
              <a:avLst/>
            </a:prstGeom>
          </p:spPr>
        </p:pic>
        <p:pic>
          <p:nvPicPr>
            <p:cNvPr id="10" name="图片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F32634-FAF2-F64D-C8BA-31F3C2B78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00050" y="3581400"/>
              <a:ext cx="11391900" cy="3178711"/>
            </a:xfrm>
            <a:prstGeom prst="rect">
              <a:avLst/>
            </a:prstGeom>
          </p:spPr>
        </p:pic>
      </p:grpSp>
      <p:pic>
        <p:nvPicPr>
          <p:cNvPr id="12" name="图片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EBC7D44-811E-9918-DA91-C63C76F35B1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496550" y="0"/>
            <a:ext cx="1695450" cy="169545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45587A8-2C69-7F14-1AD9-DD33D0A17CB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715617"/>
            <a:ext cx="5702558" cy="6142383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116F503-F976-2A95-A056-D0DAB6DEDB5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630243"/>
            <a:ext cx="12192000" cy="3227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9098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1AA9E08-328C-E8EA-E549-3C2380578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EB08E9-6D37-0DE7-8719-B6035A3B1C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58F5E74-0220-D4BE-10E2-3408EBDA3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A532C10-731F-BE31-98D2-5CD9A50A35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6DA51B-A201-4098-BB82-B86A9CE44F85}" type="datetimeFigureOut">
              <a:rPr lang="zh-CN" altLang="en-US" smtClean="0"/>
              <a:t>2023/3/11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B141A75-15F4-FE02-7B42-9325AA045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D3461F0-2A6E-C8A8-7AD7-DFB02862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B3D6523-21FE-49C9-89E7-302477851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04566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71C0D69-FC13-DC16-210E-4C66FF81C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44A21F8-8869-DAD0-F921-3A7FF92AF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9D161F-9D1F-CA1B-32DF-29832AC92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584ABD9-73D6-FAC4-EB8C-211734991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A0E0CAC-EB94-7BC1-6DBE-5BE30A0AAA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DE5B785-5DB3-A39C-8BF2-E6AA102547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6DA51B-A201-4098-BB82-B86A9CE44F85}" type="datetimeFigureOut">
              <a:rPr lang="zh-CN" altLang="en-US" smtClean="0"/>
              <a:t>2023/3/11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C1E6342-A11F-BFF0-D88D-49C152FA5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2AE63CF-D33B-57F4-7A3E-D839FFD84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B3D6523-21FE-49C9-89E7-302477851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17234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6B4BE9-994A-AAFB-7C5F-7D4E01EB0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921C89B-A449-650D-B537-8B706C5428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6DA51B-A201-4098-BB82-B86A9CE44F85}" type="datetimeFigureOut">
              <a:rPr lang="zh-CN" altLang="en-US" smtClean="0"/>
              <a:t>2023/3/11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A6046CD-0474-F424-50F4-D32171E9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155141E-83E5-E0D4-3D57-CBE44747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B3D6523-21FE-49C9-89E7-302477851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9564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E1DA99F-E8BA-C7E4-546E-8AFB09D82B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E67BB80-83C2-DB9A-0854-95F5E84ED4DC}"/>
              </a:ext>
            </a:extLst>
          </p:cNvPr>
          <p:cNvSpPr/>
          <p:nvPr userDrawn="1"/>
        </p:nvSpPr>
        <p:spPr>
          <a:xfrm>
            <a:off x="400050" y="400050"/>
            <a:ext cx="11391900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977661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4D00FCA-B8BB-F903-5905-E900257A8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8F97949-379E-2EE9-23C8-9DCB62A3E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BDC0E95-B71E-D245-546C-652E2D17B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32C02D7-1A1A-7832-B945-2FFA0D8C2D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6DA51B-A201-4098-BB82-B86A9CE44F85}" type="datetimeFigureOut">
              <a:rPr lang="zh-CN" altLang="en-US" smtClean="0"/>
              <a:t>2023/3/11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91B5218-9A9A-5BA3-D63C-59AD2042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AAFE40D-7BE7-BD2F-F53E-65C1C01FD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B3D6523-21FE-49C9-89E7-302477851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8630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71C643B-9953-D491-222E-237A88C69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7D7775E-0CFA-F8AC-3B06-14FF665EE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FE19418-52A4-930A-43E2-7F57DE107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0A45100-7EC8-A3B6-B90D-7C2294C20E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6DA51B-A201-4098-BB82-B86A9CE44F85}" type="datetimeFigureOut">
              <a:rPr lang="zh-CN" altLang="en-US" smtClean="0"/>
              <a:t>2023/3/11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AED9A3B-B579-67A1-DC3B-4BA40B5CD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F89999C-E961-B3C1-4A48-3E08B1006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B3D6523-21FE-49C9-89E7-302477851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692467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file:///D:\qq&#25991;&#20214;\712321467\Image\C2C\Image2\%7b75232B38-A165-1FB7-499C-2E1C792CACB5%7d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4" r:link="rId1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14714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8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image" Target="../media/image15.png"/><Relationship Id="rId4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5" Type="http://schemas.openxmlformats.org/officeDocument/2006/relationships/image" Target="../media/image16.png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10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413FB10-E2F3-BB2D-E403-C64695A7438F}"/>
              </a:ext>
            </a:extLst>
          </p:cNvPr>
          <p:cNvSpPr txBox="1"/>
          <p:nvPr/>
        </p:nvSpPr>
        <p:spPr>
          <a:xfrm>
            <a:off x="2007744" y="1933661"/>
            <a:ext cx="8227313" cy="1446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8800" dirty="0">
                <a:ln w="28575">
                  <a:noFill/>
                </a:ln>
                <a:solidFill>
                  <a:srgbClr val="42A37D"/>
                </a:solidFill>
                <a:effectLst>
                  <a:outerShdw dist="38100" dir="3600000" algn="tl" rotWithShape="0">
                    <a:schemeClr val="bg1"/>
                  </a:outerShdw>
                </a:effectLst>
                <a:latin typeface="字魂100号-方方先锋体" panose="00000500000000000000" pitchFamily="2" charset="-122"/>
                <a:ea typeface="字魂100号-方方先锋体" panose="00000500000000000000" pitchFamily="2" charset="-122"/>
                <a:sym typeface="思源黑体 CN Regular" panose="020B0500000000000000" pitchFamily="34" charset="-122"/>
              </a:rPr>
              <a:t>水痘治疗知识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D43D9DB-162A-A1E6-A2FC-9567ECCD475C}"/>
              </a:ext>
            </a:extLst>
          </p:cNvPr>
          <p:cNvSpPr txBox="1"/>
          <p:nvPr/>
        </p:nvSpPr>
        <p:spPr>
          <a:xfrm>
            <a:off x="3543935" y="1459405"/>
            <a:ext cx="515493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2800">
                <a:ln w="158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思源黑体 CN Regular" panose="020B0500000000000000" pitchFamily="34" charset="-122"/>
              </a:rPr>
              <a:t>加强锻炼 讲究卫生 远离疾病</a:t>
            </a:r>
          </a:p>
        </p:txBody>
      </p:sp>
      <p:sp>
        <p:nvSpPr>
          <p:cNvPr id="10" name="PA-文本框 8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45A1FC7-3431-79BD-C6CB-A20E773148F7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069888" y="4064789"/>
            <a:ext cx="6103024" cy="5258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hangingPunct="0"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水痘是由水痘</a:t>
            </a:r>
            <a:r>
              <a:rPr lang="en-US" altLang="zh-CN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-</a:t>
            </a:r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带状疱疹病毒初次感染引起的急性传染病。主要发生在婴幼儿和学龄前儿童，成人发病症状比儿童更严重。</a:t>
            </a:r>
            <a:endParaRPr lang="en-US" altLang="zh-CN" sz="12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+mn-ea"/>
              <a:sym typeface="思源黑体 CN Regular" panose="020B0500000000000000" pitchFamily="34" charset="-122"/>
            </a:endParaRPr>
          </a:p>
        </p:txBody>
      </p:sp>
      <p:sp>
        <p:nvSpPr>
          <p:cNvPr id="11" name="矩形: 圆角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2B51B1E-C556-9A8A-46B8-308A9C61C0CB}"/>
              </a:ext>
            </a:extLst>
          </p:cNvPr>
          <p:cNvSpPr/>
          <p:nvPr/>
        </p:nvSpPr>
        <p:spPr>
          <a:xfrm>
            <a:off x="3302565" y="3528458"/>
            <a:ext cx="5637671" cy="43060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CN" sz="2000" dirty="0">
                <a:solidFill>
                  <a:schemeClr val="bg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Medium" panose="020B0600000000000000" charset="-122"/>
                <a:sym typeface="思源黑体 CN Regular" panose="020B0500000000000000" pitchFamily="34" charset="-122"/>
              </a:rPr>
              <a:t>-</a:t>
            </a:r>
            <a:r>
              <a:rPr lang="zh-CN" altLang="en-US" sz="2000" dirty="0">
                <a:solidFill>
                  <a:schemeClr val="bg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Medium" panose="020B0600000000000000" charset="-122"/>
                <a:sym typeface="思源黑体 CN Regular" panose="020B0500000000000000" pitchFamily="34" charset="-122"/>
              </a:rPr>
              <a:t>水痘治疗</a:t>
            </a:r>
            <a:r>
              <a:rPr lang="zh-CN" altLang="en-US" sz="2000" dirty="0" smtClean="0">
                <a:solidFill>
                  <a:schemeClr val="bg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Medium" panose="020B0600000000000000" charset="-122"/>
                <a:sym typeface="思源黑体 CN Regular" panose="020B0500000000000000" pitchFamily="34" charset="-122"/>
              </a:rPr>
              <a:t>知识</a:t>
            </a:r>
            <a:r>
              <a:rPr lang="zh-CN" altLang="en-US" sz="2000" dirty="0">
                <a:solidFill>
                  <a:schemeClr val="bg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Medium" panose="020B0600000000000000" charset="-122"/>
                <a:sym typeface="思源黑体 CN Regular" panose="020B0500000000000000" pitchFamily="34" charset="-122"/>
              </a:rPr>
              <a:t>医疗</a:t>
            </a:r>
            <a:r>
              <a:rPr lang="zh-CN" altLang="en-US" sz="2000" dirty="0" smtClean="0">
                <a:solidFill>
                  <a:schemeClr val="bg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Medium" panose="020B0600000000000000" charset="-122"/>
                <a:sym typeface="思源黑体 CN Regular" panose="020B0500000000000000" pitchFamily="34" charset="-122"/>
              </a:rPr>
              <a:t>科普</a:t>
            </a:r>
            <a:r>
              <a:rPr lang="zh-CN" altLang="en-US" sz="2000" dirty="0">
                <a:solidFill>
                  <a:schemeClr val="bg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Medium" panose="020B0600000000000000" charset="-122"/>
                <a:sym typeface="思源黑体 CN Regular" panose="020B0500000000000000" pitchFamily="34" charset="-122"/>
              </a:rPr>
              <a:t>宣传</a:t>
            </a:r>
            <a:r>
              <a:rPr lang="zh-CN" altLang="en-US" sz="2000" dirty="0" smtClean="0">
                <a:solidFill>
                  <a:schemeClr val="bg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Medium" panose="020B0600000000000000" charset="-122"/>
                <a:sym typeface="思源黑体 CN Regular" panose="020B0500000000000000" pitchFamily="34" charset="-122"/>
              </a:rPr>
              <a:t>主题</a:t>
            </a:r>
            <a:r>
              <a:rPr lang="en-US" altLang="zh-CN" sz="2000" dirty="0" smtClean="0">
                <a:solidFill>
                  <a:schemeClr val="bg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Medium" panose="020B0600000000000000" charset="-122"/>
                <a:sym typeface="思源黑体 CN Regular" panose="020B0500000000000000" pitchFamily="34" charset="-122"/>
              </a:rPr>
              <a:t>-</a:t>
            </a:r>
            <a:endParaRPr lang="zh-CN" altLang="en-US" sz="2000" dirty="0">
              <a:solidFill>
                <a:schemeClr val="bg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390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  <p:bldP spid="9" grpId="2"/>
      <p:bldP spid="10" grpId="4"/>
      <p:bldP spid="11" grpId="5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BA0F21-6D44-AFAD-B9AB-D6F85502D33D}"/>
              </a:ext>
            </a:extLst>
          </p:cNvPr>
          <p:cNvGrpSpPr/>
          <p:nvPr/>
        </p:nvGrpSpPr>
        <p:grpSpPr>
          <a:xfrm>
            <a:off x="2325691" y="1512889"/>
            <a:ext cx="3434820" cy="1568450"/>
            <a:chOff x="1228099" y="2109787"/>
            <a:chExt cx="3434820" cy="1568450"/>
          </a:xfrm>
        </p:grpSpPr>
        <p:sp>
          <p:nvSpPr>
            <p:cNvPr id="17" name="图形"/>
            <p:cNvSpPr txBox="1"/>
            <p:nvPr/>
          </p:nvSpPr>
          <p:spPr>
            <a:xfrm>
              <a:off x="1228099" y="2540635"/>
              <a:ext cx="1638643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PART </a:t>
              </a:r>
            </a:p>
          </p:txBody>
        </p:sp>
        <p:sp>
          <p:nvSpPr>
            <p:cNvPr id="11" name="图形"/>
            <p:cNvSpPr txBox="1"/>
            <p:nvPr/>
          </p:nvSpPr>
          <p:spPr>
            <a:xfrm>
              <a:off x="2721089" y="2109787"/>
              <a:ext cx="1941830" cy="1568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9600" b="1" i="0" u="none" strike="noStrike" kern="1200" cap="none" spc="0" normalizeH="0" baseline="0" noProof="0">
                  <a:ln>
                    <a:noFill/>
                  </a:ln>
                  <a:solidFill>
                    <a:schemeClr val="accent1"/>
                  </a:solidFill>
                  <a:effectLst>
                    <a:outerShdw dist="50800" dir="2700000" algn="tl" rotWithShape="0">
                      <a:prstClr val="white">
                        <a:alpha val="40000"/>
                      </a:prstClr>
                    </a:outerShdw>
                  </a:effectLst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03 </a:t>
              </a:r>
            </a:p>
          </p:txBody>
        </p:sp>
      </p:grpSp>
      <p:sp>
        <p:nvSpPr>
          <p:cNvPr id="18" name="图形"/>
          <p:cNvSpPr txBox="1"/>
          <p:nvPr/>
        </p:nvSpPr>
        <p:spPr>
          <a:xfrm>
            <a:off x="1185137" y="3290096"/>
            <a:ext cx="5830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 dirty="0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水痘的预防措施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13" name="图形"/>
          <p:cNvSpPr txBox="1"/>
          <p:nvPr/>
        </p:nvSpPr>
        <p:spPr>
          <a:xfrm>
            <a:off x="1185137" y="4348641"/>
            <a:ext cx="5830570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水痘是由水痘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-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带状疱疹病毒初次感染引起的急性传染病。主要发生在婴幼儿和学龄前儿童，成人发病症状比儿童更严重。</a:t>
            </a:r>
            <a:endParaRPr lang="en-US" altLang="zh-CN" sz="1400">
              <a:solidFill>
                <a:schemeClr val="tx1">
                  <a:lumMod val="85000"/>
                  <a:lumOff val="1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23" name="图形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42811BC-F2B8-5C94-DE7D-4EC9F56EAA23}"/>
              </a:ext>
            </a:extLst>
          </p:cNvPr>
          <p:cNvSpPr txBox="1"/>
          <p:nvPr/>
        </p:nvSpPr>
        <p:spPr>
          <a:xfrm>
            <a:off x="10815090" y="1055995"/>
            <a:ext cx="369332" cy="46031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</a:rPr>
              <a:t>加强锻炼 讲究卫生 远离疾病</a:t>
            </a:r>
            <a:endParaRPr sz="12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</a:endParaRPr>
          </a:p>
        </p:txBody>
      </p:sp>
      <p:sp>
        <p:nvSpPr>
          <p:cNvPr id="24" name="加号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1E91F3-475D-3B8A-6053-A9E882C819D7}"/>
              </a:ext>
            </a:extLst>
          </p:cNvPr>
          <p:cNvSpPr/>
          <p:nvPr/>
        </p:nvSpPr>
        <p:spPr>
          <a:xfrm>
            <a:off x="7015707" y="1285708"/>
            <a:ext cx="483219" cy="483219"/>
          </a:xfrm>
          <a:prstGeom prst="mathPlu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6" name="加号 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F79F861-7EDE-9107-BEF6-C70940BB7D41}"/>
              </a:ext>
            </a:extLst>
          </p:cNvPr>
          <p:cNvSpPr/>
          <p:nvPr/>
        </p:nvSpPr>
        <p:spPr>
          <a:xfrm>
            <a:off x="10061180" y="3844094"/>
            <a:ext cx="483219" cy="483219"/>
          </a:xfrm>
          <a:prstGeom prst="mathPlu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7" name="椭圆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3629C8-D42B-54F8-6725-34550EB4DA3E}"/>
              </a:ext>
            </a:extLst>
          </p:cNvPr>
          <p:cNvSpPr/>
          <p:nvPr/>
        </p:nvSpPr>
        <p:spPr>
          <a:xfrm>
            <a:off x="1944691" y="5624543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070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7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3" presetClass="entr" presetSubtype="0" fill="hold" grpId="9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8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1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3"/>
      <p:bldP spid="13" grpId="5"/>
      <p:bldP spid="23" grpId="7"/>
      <p:bldP spid="24" grpId="8" animBg="1"/>
      <p:bldP spid="26" grpId="9" animBg="1"/>
      <p:bldP spid="27" grpId="1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31"/>
          <p:cNvSpPr/>
          <p:nvPr/>
        </p:nvSpPr>
        <p:spPr>
          <a:xfrm>
            <a:off x="4557486" y="1693244"/>
            <a:ext cx="3077028" cy="635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水痘的预防措施</a:t>
            </a:r>
          </a:p>
        </p:txBody>
      </p:sp>
      <p:grpSp>
        <p:nvGrpSpPr>
          <p:cNvPr id="51" name="组合 50"/>
          <p:cNvGrpSpPr/>
          <p:nvPr/>
        </p:nvGrpSpPr>
        <p:grpSpPr>
          <a:xfrm>
            <a:off x="756331" y="2919829"/>
            <a:ext cx="3929742" cy="2921405"/>
            <a:chOff x="928911" y="3187280"/>
            <a:chExt cx="4258355" cy="2921405"/>
          </a:xfrm>
        </p:grpSpPr>
        <p:grpSp>
          <p:nvGrpSpPr>
            <p:cNvPr id="52" name="组合 51"/>
            <p:cNvGrpSpPr/>
            <p:nvPr/>
          </p:nvGrpSpPr>
          <p:grpSpPr>
            <a:xfrm>
              <a:off x="928911" y="3187280"/>
              <a:ext cx="4258355" cy="2921405"/>
              <a:chOff x="72569" y="3187280"/>
              <a:chExt cx="4258355" cy="2921405"/>
            </a:xfrm>
          </p:grpSpPr>
          <p:sp>
            <p:nvSpPr>
              <p:cNvPr id="54" name="矩形: 圆角 33"/>
              <p:cNvSpPr/>
              <p:nvPr/>
            </p:nvSpPr>
            <p:spPr>
              <a:xfrm>
                <a:off x="72569" y="3402892"/>
                <a:ext cx="4258355" cy="2705793"/>
              </a:xfrm>
              <a:prstGeom prst="roundRect">
                <a:avLst>
                  <a:gd name="adj" fmla="val 0"/>
                </a:avLst>
              </a:prstGeom>
              <a:noFill/>
              <a:ln>
                <a:solidFill>
                  <a:schemeClr val="accent1"/>
                </a:solidFill>
              </a:ln>
              <a:effectLst>
                <a:outerShdw blurRad="330200" dist="177800" dir="5400000" sx="87000" sy="87000" algn="t" rotWithShape="0">
                  <a:schemeClr val="accent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25000"/>
                  </a:lnSpc>
                  <a:spcBef>
                    <a:spcPts val="100"/>
                  </a:spcBef>
                  <a:spcAft>
                    <a:spcPts val="10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40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endParaRPr>
              </a:p>
            </p:txBody>
          </p:sp>
          <p:sp>
            <p:nvSpPr>
              <p:cNvPr id="58" name="矩形: 圆角 27"/>
              <p:cNvSpPr/>
              <p:nvPr/>
            </p:nvSpPr>
            <p:spPr>
              <a:xfrm>
                <a:off x="483880" y="3187280"/>
                <a:ext cx="3435733" cy="472421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  <a:effectLst>
                <a:outerShdw blurRad="330200" dist="177800" dir="5400000" sx="87000" sy="87000" algn="t" rotWithShape="0">
                  <a:schemeClr val="accent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25000"/>
                  </a:lnSpc>
                  <a:spcBef>
                    <a:spcPts val="100"/>
                  </a:spcBef>
                  <a:spcAft>
                    <a:spcPts val="10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汉仪君黑-45简" panose="020B0604020202020204" charset="-122"/>
                    <a:sym typeface="思源黑体 CN Regular" panose="020B0500000000000000" pitchFamily="34" charset="-122"/>
                  </a:rPr>
                  <a:t>01-</a:t>
                </a:r>
                <a:r>
                  <a:rPr kumimoji="0" lang="zh-CN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汉仪君黑-45简" panose="020B0604020202020204" charset="-122"/>
                    <a:sym typeface="思源黑体 CN Regular" panose="020B0500000000000000" pitchFamily="34" charset="-122"/>
                  </a:rPr>
                  <a:t>管理传染源</a:t>
                </a:r>
              </a:p>
            </p:txBody>
          </p:sp>
        </p:grpSp>
        <p:sp>
          <p:nvSpPr>
            <p:cNvPr id="53" name="文本框 30"/>
            <p:cNvSpPr txBox="1"/>
            <p:nvPr>
              <p:custDataLst>
                <p:tags r:id="rId2"/>
              </p:custDataLst>
            </p:nvPr>
          </p:nvSpPr>
          <p:spPr>
            <a:xfrm>
              <a:off x="1413156" y="3979803"/>
              <a:ext cx="3289866" cy="14389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R="0" lvl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管理传染源</a:t>
              </a: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—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病人、接触者的管理 </a:t>
              </a:r>
            </a:p>
            <a:p>
              <a:pPr marR="0" lvl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defRPr/>
              </a:pP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1)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严格管理传染源。</a:t>
              </a:r>
            </a:p>
            <a:p>
              <a:pPr marR="0" lvl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defRPr/>
              </a:pP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2)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密切接触者应隔离至接触后</a:t>
              </a: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3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周。</a:t>
              </a: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8434389" y="2919829"/>
            <a:ext cx="3001281" cy="2921405"/>
            <a:chOff x="72569" y="3187280"/>
            <a:chExt cx="4258355" cy="2921405"/>
          </a:xfrm>
        </p:grpSpPr>
        <p:sp>
          <p:nvSpPr>
            <p:cNvPr id="67" name="矩形: 圆角 36"/>
            <p:cNvSpPr/>
            <p:nvPr/>
          </p:nvSpPr>
          <p:spPr>
            <a:xfrm>
              <a:off x="72569" y="3402892"/>
              <a:ext cx="4258355" cy="2705793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accent1"/>
              </a:solidFill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endPara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  <p:sp>
          <p:nvSpPr>
            <p:cNvPr id="68" name="矩形: 圆角 37"/>
            <p:cNvSpPr/>
            <p:nvPr/>
          </p:nvSpPr>
          <p:spPr>
            <a:xfrm>
              <a:off x="483880" y="3187280"/>
              <a:ext cx="3435733" cy="472421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03-</a:t>
              </a: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保护易感人群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5059590" y="2919829"/>
            <a:ext cx="3001281" cy="2921405"/>
            <a:chOff x="928911" y="3187280"/>
            <a:chExt cx="4258355" cy="2921405"/>
          </a:xfrm>
        </p:grpSpPr>
        <p:grpSp>
          <p:nvGrpSpPr>
            <p:cNvPr id="60" name="组合 59"/>
            <p:cNvGrpSpPr/>
            <p:nvPr/>
          </p:nvGrpSpPr>
          <p:grpSpPr>
            <a:xfrm>
              <a:off x="928911" y="3187280"/>
              <a:ext cx="4258355" cy="2921405"/>
              <a:chOff x="72569" y="3187280"/>
              <a:chExt cx="4258355" cy="2921405"/>
            </a:xfrm>
          </p:grpSpPr>
          <p:sp>
            <p:nvSpPr>
              <p:cNvPr id="62" name="矩形: 圆角 61"/>
              <p:cNvSpPr/>
              <p:nvPr/>
            </p:nvSpPr>
            <p:spPr>
              <a:xfrm>
                <a:off x="72569" y="3402892"/>
                <a:ext cx="4258355" cy="2705793"/>
              </a:xfrm>
              <a:prstGeom prst="roundRect">
                <a:avLst>
                  <a:gd name="adj" fmla="val 0"/>
                </a:avLst>
              </a:prstGeom>
              <a:noFill/>
              <a:ln>
                <a:solidFill>
                  <a:schemeClr val="accent1"/>
                </a:solidFill>
              </a:ln>
              <a:effectLst>
                <a:outerShdw blurRad="330200" dist="177800" dir="5400000" sx="87000" sy="87000" algn="t" rotWithShape="0">
                  <a:schemeClr val="accent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25000"/>
                  </a:lnSpc>
                  <a:spcBef>
                    <a:spcPts val="100"/>
                  </a:spcBef>
                  <a:spcAft>
                    <a:spcPts val="10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40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endParaRPr>
              </a:p>
            </p:txBody>
          </p:sp>
          <p:sp>
            <p:nvSpPr>
              <p:cNvPr id="63" name="矩形: 圆角 62"/>
              <p:cNvSpPr/>
              <p:nvPr/>
            </p:nvSpPr>
            <p:spPr>
              <a:xfrm>
                <a:off x="483880" y="3187280"/>
                <a:ext cx="3435733" cy="472421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330200" dist="177800" dir="5400000" sx="87000" sy="87000" algn="t" rotWithShape="0">
                  <a:schemeClr val="accent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25000"/>
                  </a:lnSpc>
                  <a:spcBef>
                    <a:spcPts val="100"/>
                  </a:spcBef>
                  <a:spcAft>
                    <a:spcPts val="10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汉仪君黑-45简" panose="020B0604020202020204" charset="-122"/>
                    <a:sym typeface="思源黑体 CN Regular" panose="020B0500000000000000" pitchFamily="34" charset="-122"/>
                  </a:rPr>
                  <a:t>02-</a:t>
                </a:r>
                <a:r>
                  <a:rPr kumimoji="0" lang="zh-CN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汉仪君黑-45简" panose="020B0604020202020204" charset="-122"/>
                    <a:sym typeface="思源黑体 CN Regular" panose="020B0500000000000000" pitchFamily="34" charset="-122"/>
                  </a:rPr>
                  <a:t>切断传播途径</a:t>
                </a:r>
              </a:p>
            </p:txBody>
          </p:sp>
        </p:grpSp>
        <p:sp>
          <p:nvSpPr>
            <p:cNvPr id="61" name="文本框 28"/>
            <p:cNvSpPr txBox="1"/>
            <p:nvPr>
              <p:custDataLst>
                <p:tags r:id="rId1"/>
              </p:custDataLst>
            </p:nvPr>
          </p:nvSpPr>
          <p:spPr>
            <a:xfrm>
              <a:off x="1413156" y="3979803"/>
              <a:ext cx="3289866" cy="3309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R="0" lvl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切断传播途径</a:t>
              </a: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—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消毒。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EAC4E6C-B2C9-217E-5D4F-68EBD5F0CC7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24280" y="3605464"/>
            <a:ext cx="2420062" cy="24200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4"/>
          <p:cNvSpPr/>
          <p:nvPr/>
        </p:nvSpPr>
        <p:spPr>
          <a:xfrm>
            <a:off x="3784600" y="1693244"/>
            <a:ext cx="4622800" cy="635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接种水痘减毒活疫苗后效果</a:t>
            </a:r>
          </a:p>
        </p:txBody>
      </p:sp>
      <p:grpSp>
        <p:nvGrpSpPr>
          <p:cNvPr id="52" name="组合 5"/>
          <p:cNvGrpSpPr/>
          <p:nvPr/>
        </p:nvGrpSpPr>
        <p:grpSpPr>
          <a:xfrm>
            <a:off x="738859" y="2919829"/>
            <a:ext cx="10610770" cy="2921405"/>
            <a:chOff x="53636" y="3187280"/>
            <a:chExt cx="11498064" cy="2921405"/>
          </a:xfrm>
        </p:grpSpPr>
        <p:sp>
          <p:nvSpPr>
            <p:cNvPr id="54" name="矩形: 圆角 3"/>
            <p:cNvSpPr/>
            <p:nvPr/>
          </p:nvSpPr>
          <p:spPr>
            <a:xfrm>
              <a:off x="53636" y="3402892"/>
              <a:ext cx="11498064" cy="2705793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accent1"/>
              </a:solidFill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endPara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  <p:sp>
          <p:nvSpPr>
            <p:cNvPr id="58" name="矩形: 圆角 5"/>
            <p:cNvSpPr/>
            <p:nvPr/>
          </p:nvSpPr>
          <p:spPr>
            <a:xfrm>
              <a:off x="53636" y="3187280"/>
              <a:ext cx="7012550" cy="472421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经过几年的大面积普种，证实水痘疫苗安全有效。</a:t>
              </a:r>
            </a:p>
          </p:txBody>
        </p:sp>
      </p:grpSp>
      <p:sp>
        <p:nvSpPr>
          <p:cNvPr id="17" name="椭圆 16"/>
          <p:cNvSpPr/>
          <p:nvPr/>
        </p:nvSpPr>
        <p:spPr>
          <a:xfrm>
            <a:off x="1041132" y="3782444"/>
            <a:ext cx="661737" cy="66173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1</a:t>
            </a:r>
          </a:p>
        </p:txBody>
      </p:sp>
      <p:sp>
        <p:nvSpPr>
          <p:cNvPr id="43" name="文本框 8"/>
          <p:cNvSpPr txBox="1"/>
          <p:nvPr>
            <p:custDataLst>
              <p:tags r:id="rId1"/>
            </p:custDataLst>
          </p:nvPr>
        </p:nvSpPr>
        <p:spPr>
          <a:xfrm>
            <a:off x="1895424" y="3763152"/>
            <a:ext cx="6213593" cy="7014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临床对照试验证明，水痘疫苗预防水痘的总有效率为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90%-95%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，预防重症水痘的有效率为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98%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以上。</a:t>
            </a:r>
          </a:p>
        </p:txBody>
      </p:sp>
      <p:sp>
        <p:nvSpPr>
          <p:cNvPr id="38" name="椭圆 7"/>
          <p:cNvSpPr/>
          <p:nvPr/>
        </p:nvSpPr>
        <p:spPr>
          <a:xfrm>
            <a:off x="1041132" y="4925928"/>
            <a:ext cx="661737" cy="66173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2</a:t>
            </a:r>
          </a:p>
        </p:txBody>
      </p:sp>
      <p:sp>
        <p:nvSpPr>
          <p:cNvPr id="45" name="文本框 9"/>
          <p:cNvSpPr txBox="1"/>
          <p:nvPr>
            <p:custDataLst>
              <p:tags r:id="rId2"/>
            </p:custDataLst>
          </p:nvPr>
        </p:nvSpPr>
        <p:spPr>
          <a:xfrm>
            <a:off x="1895424" y="4906636"/>
            <a:ext cx="6213593" cy="7014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与未接种疫苗的病例比较，接种过疫苗的潜伏期病例，临床表现轻、患病天数少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,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无发热或仅低热。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C6BC2A7-CC26-E7FB-36E5-D91A8877CC8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9017" y="2021530"/>
            <a:ext cx="3619506" cy="36195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17" grpId="1" animBg="1"/>
      <p:bldP spid="43" grpId="2"/>
      <p:bldP spid="38" grpId="3" animBg="1"/>
      <p:bldP spid="45" grpId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4"/>
          <p:cNvSpPr/>
          <p:nvPr/>
        </p:nvSpPr>
        <p:spPr>
          <a:xfrm>
            <a:off x="3784600" y="1693244"/>
            <a:ext cx="4622800" cy="635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一般性预防方法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762254" y="2847639"/>
            <a:ext cx="10803275" cy="2962704"/>
            <a:chOff x="738859" y="3124366"/>
            <a:chExt cx="10803275" cy="2962704"/>
          </a:xfrm>
        </p:grpSpPr>
        <p:grpSp>
          <p:nvGrpSpPr>
            <p:cNvPr id="52" name="组合 51"/>
            <p:cNvGrpSpPr/>
            <p:nvPr/>
          </p:nvGrpSpPr>
          <p:grpSpPr>
            <a:xfrm>
              <a:off x="738859" y="3124366"/>
              <a:ext cx="10803275" cy="2962704"/>
              <a:chOff x="53636" y="3391817"/>
              <a:chExt cx="11706667" cy="2962704"/>
            </a:xfrm>
          </p:grpSpPr>
          <p:sp>
            <p:nvSpPr>
              <p:cNvPr id="54" name="矩形: 圆角 3"/>
              <p:cNvSpPr/>
              <p:nvPr/>
            </p:nvSpPr>
            <p:spPr>
              <a:xfrm>
                <a:off x="53636" y="3402892"/>
                <a:ext cx="11706667" cy="2951629"/>
              </a:xfrm>
              <a:prstGeom prst="roundRect">
                <a:avLst>
                  <a:gd name="adj" fmla="val 0"/>
                </a:avLst>
              </a:prstGeom>
              <a:noFill/>
              <a:ln>
                <a:solidFill>
                  <a:schemeClr val="accent1"/>
                </a:solidFill>
              </a:ln>
              <a:effectLst>
                <a:outerShdw blurRad="330200" dist="177800" dir="5400000" sx="87000" sy="87000" algn="t" rotWithShape="0">
                  <a:schemeClr val="accent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25000"/>
                  </a:lnSpc>
                  <a:spcBef>
                    <a:spcPts val="100"/>
                  </a:spcBef>
                  <a:spcAft>
                    <a:spcPts val="10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40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endParaRPr>
              </a:p>
            </p:txBody>
          </p:sp>
          <p:sp>
            <p:nvSpPr>
              <p:cNvPr id="58" name="矩形: 圆角 7"/>
              <p:cNvSpPr/>
              <p:nvPr/>
            </p:nvSpPr>
            <p:spPr>
              <a:xfrm>
                <a:off x="53636" y="3391817"/>
                <a:ext cx="2432702" cy="45719"/>
              </a:xfrm>
              <a:prstGeom prst="roundRect">
                <a:avLst>
                  <a:gd name="adj" fmla="val 0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blurRad="330200" dist="177800" dir="5400000" sx="87000" sy="87000" algn="t" rotWithShape="0">
                  <a:schemeClr val="accent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100"/>
                  </a:spcBef>
                  <a:spcAft>
                    <a:spcPts val="10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endParaRPr>
              </a:p>
            </p:txBody>
          </p:sp>
        </p:grpSp>
        <p:sp>
          <p:nvSpPr>
            <p:cNvPr id="43" name="文本框 11"/>
            <p:cNvSpPr txBox="1"/>
            <p:nvPr>
              <p:custDataLst>
                <p:tags r:id="rId1"/>
              </p:custDataLst>
            </p:nvPr>
          </p:nvSpPr>
          <p:spPr>
            <a:xfrm>
              <a:off x="4036886" y="3503259"/>
              <a:ext cx="7210475" cy="221599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1.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维持良好的个人及环境卫生。 </a:t>
              </a:r>
            </a:p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2.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保持双手清洁，并用正确方法洗手。</a:t>
              </a:r>
            </a:p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3. 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双手被呼吸系统分泌物弄污后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(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如打喷嚏后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)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应立即洗手。 </a:t>
              </a:r>
            </a:p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4. 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打喷嚏或咳嗽时应掩口鼻，并妥善清理口鼻排出的分泌物。 </a:t>
              </a:r>
            </a:p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5. 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如老师发现学生身上有皮疹或水泡，应通知家长带其就医，同时通知其他家长，让他们能及早知道，预防疾病。</a:t>
              </a:r>
            </a:p>
          </p:txBody>
        </p:sp>
      </p:grp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5A4D1A3-7C93-6C5E-68EE-B7208FF8E60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254" y="2658123"/>
            <a:ext cx="3352807" cy="33528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13"/>
          <p:cNvSpPr/>
          <p:nvPr/>
        </p:nvSpPr>
        <p:spPr>
          <a:xfrm>
            <a:off x="566057" y="2913749"/>
            <a:ext cx="1654629" cy="184641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学校的传染病预防措施</a:t>
            </a:r>
          </a:p>
        </p:txBody>
      </p:sp>
      <p:grpSp>
        <p:nvGrpSpPr>
          <p:cNvPr id="26" name="组合 25"/>
          <p:cNvGrpSpPr/>
          <p:nvPr/>
        </p:nvGrpSpPr>
        <p:grpSpPr>
          <a:xfrm>
            <a:off x="2732315" y="2095500"/>
            <a:ext cx="8293100" cy="701474"/>
            <a:chOff x="2247900" y="1485900"/>
            <a:chExt cx="9207500" cy="701474"/>
          </a:xfrm>
        </p:grpSpPr>
        <p:sp>
          <p:nvSpPr>
            <p:cNvPr id="43" name="文本框 22"/>
            <p:cNvSpPr txBox="1"/>
            <p:nvPr>
              <p:custDataLst>
                <p:tags r:id="rId3"/>
              </p:custDataLst>
            </p:nvPr>
          </p:nvSpPr>
          <p:spPr>
            <a:xfrm>
              <a:off x="4856593" y="1485900"/>
              <a:ext cx="6598807" cy="7014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认真贯彻“预防为主、综合防御”的工作方针，最大限度的减轻传染病所造成的危害。</a:t>
              </a:r>
            </a:p>
          </p:txBody>
        </p:sp>
        <p:sp>
          <p:nvSpPr>
            <p:cNvPr id="20" name="矩形: 圆角 19"/>
            <p:cNvSpPr/>
            <p:nvPr/>
          </p:nvSpPr>
          <p:spPr>
            <a:xfrm>
              <a:off x="2247900" y="1506496"/>
              <a:ext cx="2304612" cy="677904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加强宣传教育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2732315" y="3422122"/>
            <a:ext cx="8293100" cy="1096552"/>
            <a:chOff x="2247900" y="2089335"/>
            <a:chExt cx="9207500" cy="1096552"/>
          </a:xfrm>
        </p:grpSpPr>
        <p:sp>
          <p:nvSpPr>
            <p:cNvPr id="103" name="文本框 15"/>
            <p:cNvSpPr txBox="1"/>
            <p:nvPr>
              <p:custDataLst>
                <p:tags r:id="rId2"/>
              </p:custDataLst>
            </p:nvPr>
          </p:nvSpPr>
          <p:spPr>
            <a:xfrm>
              <a:off x="4856593" y="2472117"/>
              <a:ext cx="6598807" cy="3309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加强教室、宿舍和活动场所等通风换气，保持室内空气清新。</a:t>
              </a:r>
            </a:p>
          </p:txBody>
        </p:sp>
        <p:sp>
          <p:nvSpPr>
            <p:cNvPr id="104" name="矩形: 圆角 11"/>
            <p:cNvSpPr/>
            <p:nvPr/>
          </p:nvSpPr>
          <p:spPr>
            <a:xfrm>
              <a:off x="2247900" y="2089335"/>
              <a:ext cx="2304612" cy="109655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认真做好学校室内外的环境卫生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2732315" y="5146798"/>
            <a:ext cx="8293100" cy="701474"/>
            <a:chOff x="2247900" y="3070226"/>
            <a:chExt cx="9207500" cy="701474"/>
          </a:xfrm>
        </p:grpSpPr>
        <p:sp>
          <p:nvSpPr>
            <p:cNvPr id="106" name="文本框 14"/>
            <p:cNvSpPr txBox="1"/>
            <p:nvPr>
              <p:custDataLst>
                <p:tags r:id="rId1"/>
              </p:custDataLst>
            </p:nvPr>
          </p:nvSpPr>
          <p:spPr>
            <a:xfrm>
              <a:off x="4856593" y="3070226"/>
              <a:ext cx="6598807" cy="7014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每天进行晨检，对缺勤的学生、教职工进行调查，及时掌握学生健康状况。</a:t>
              </a:r>
            </a:p>
          </p:txBody>
        </p:sp>
        <p:sp>
          <p:nvSpPr>
            <p:cNvPr id="107" name="矩形: 圆角 10"/>
            <p:cNvSpPr/>
            <p:nvPr/>
          </p:nvSpPr>
          <p:spPr>
            <a:xfrm>
              <a:off x="2247900" y="3136571"/>
              <a:ext cx="2304612" cy="586406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建立晨检制度</a:t>
              </a:r>
            </a:p>
          </p:txBody>
        </p:sp>
      </p:grpSp>
      <p:cxnSp>
        <p:nvCxnSpPr>
          <p:cNvPr id="29" name="直接连接符 28"/>
          <p:cNvCxnSpPr/>
          <p:nvPr/>
        </p:nvCxnSpPr>
        <p:spPr>
          <a:xfrm>
            <a:off x="5081938" y="3151604"/>
            <a:ext cx="590537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6"/>
          <p:cNvCxnSpPr/>
          <p:nvPr/>
        </p:nvCxnSpPr>
        <p:spPr>
          <a:xfrm>
            <a:off x="5081938" y="4760164"/>
            <a:ext cx="590537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左大括号 16"/>
          <p:cNvSpPr/>
          <p:nvPr/>
        </p:nvSpPr>
        <p:spPr>
          <a:xfrm>
            <a:off x="2320039" y="2397139"/>
            <a:ext cx="312923" cy="310039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  <p:cond evt="onBegin" delay="0">
                          <p:tn val="19"/>
                        </p:cond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18"/>
          <p:cNvSpPr/>
          <p:nvPr/>
        </p:nvSpPr>
        <p:spPr>
          <a:xfrm>
            <a:off x="596858" y="3059416"/>
            <a:ext cx="1636103" cy="1663412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学校的传染病预防措施</a:t>
            </a:r>
          </a:p>
        </p:txBody>
      </p:sp>
      <p:sp>
        <p:nvSpPr>
          <p:cNvPr id="43" name="文本框 24"/>
          <p:cNvSpPr txBox="1"/>
          <p:nvPr>
            <p:custDataLst>
              <p:tags r:id="rId1"/>
            </p:custDataLst>
          </p:nvPr>
        </p:nvSpPr>
        <p:spPr>
          <a:xfrm>
            <a:off x="5209475" y="2197100"/>
            <a:ext cx="5655709" cy="330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在呼吸道疾病流行期间，尽量减少到人员拥挤的公共场所。</a:t>
            </a:r>
          </a:p>
        </p:txBody>
      </p:sp>
      <p:sp>
        <p:nvSpPr>
          <p:cNvPr id="20" name="矩形: 圆角 19"/>
          <p:cNvSpPr/>
          <p:nvPr/>
        </p:nvSpPr>
        <p:spPr>
          <a:xfrm>
            <a:off x="2973615" y="1939967"/>
            <a:ext cx="1975238" cy="944604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减少到人员拥挤的公共场所</a:t>
            </a:r>
          </a:p>
        </p:txBody>
      </p:sp>
      <p:sp>
        <p:nvSpPr>
          <p:cNvPr id="103" name="文本框 23"/>
          <p:cNvSpPr txBox="1"/>
          <p:nvPr>
            <p:custDataLst>
              <p:tags r:id="rId2"/>
            </p:custDataLst>
          </p:nvPr>
        </p:nvSpPr>
        <p:spPr>
          <a:xfrm>
            <a:off x="5209475" y="3564005"/>
            <a:ext cx="5655709" cy="7014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儿童应按时进行计划免疫接种；对流感、水痘等呼吸道传染病根据疫情及个人的不同情况选择进行疫苗接种。 </a:t>
            </a:r>
          </a:p>
        </p:txBody>
      </p:sp>
      <p:sp>
        <p:nvSpPr>
          <p:cNvPr id="104" name="矩形: 圆角 10"/>
          <p:cNvSpPr/>
          <p:nvPr/>
        </p:nvSpPr>
        <p:spPr>
          <a:xfrm>
            <a:off x="2973615" y="3379343"/>
            <a:ext cx="1975238" cy="1096552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预防接种</a:t>
            </a:r>
          </a:p>
        </p:txBody>
      </p:sp>
      <p:sp>
        <p:nvSpPr>
          <p:cNvPr id="106" name="文本框 22"/>
          <p:cNvSpPr txBox="1"/>
          <p:nvPr>
            <p:custDataLst>
              <p:tags r:id="rId3"/>
            </p:custDataLst>
          </p:nvPr>
        </p:nvSpPr>
        <p:spPr>
          <a:xfrm>
            <a:off x="5209475" y="5224335"/>
            <a:ext cx="5655709" cy="330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注意体育锻炼，提高耐寒能力，增强体质。</a:t>
            </a:r>
          </a:p>
        </p:txBody>
      </p:sp>
      <p:sp>
        <p:nvSpPr>
          <p:cNvPr id="107" name="矩形: 圆角 106"/>
          <p:cNvSpPr/>
          <p:nvPr/>
        </p:nvSpPr>
        <p:spPr>
          <a:xfrm>
            <a:off x="2973615" y="5170364"/>
            <a:ext cx="1975238" cy="586406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注意体育锻炼</a:t>
            </a:r>
          </a:p>
        </p:txBody>
      </p:sp>
      <p:cxnSp>
        <p:nvCxnSpPr>
          <p:cNvPr id="29" name="直接连接符 28"/>
          <p:cNvCxnSpPr/>
          <p:nvPr/>
        </p:nvCxnSpPr>
        <p:spPr>
          <a:xfrm>
            <a:off x="5209475" y="3065282"/>
            <a:ext cx="561945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6"/>
          <p:cNvCxnSpPr/>
          <p:nvPr/>
        </p:nvCxnSpPr>
        <p:spPr>
          <a:xfrm>
            <a:off x="5209475" y="4789957"/>
            <a:ext cx="561945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左大括号 1"/>
          <p:cNvSpPr/>
          <p:nvPr/>
        </p:nvSpPr>
        <p:spPr>
          <a:xfrm>
            <a:off x="2400070" y="2290010"/>
            <a:ext cx="312923" cy="310039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  <a:sym typeface="思源黑体 CN Regular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1"/>
      <p:bldP spid="20" grpId="2" animBg="1"/>
      <p:bldP spid="103" grpId="3"/>
      <p:bldP spid="104" grpId="4" animBg="1"/>
      <p:bldP spid="106" grpId="5"/>
      <p:bldP spid="107" grpId="6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BA0F21-6D44-AFAD-B9AB-D6F85502D33D}"/>
              </a:ext>
            </a:extLst>
          </p:cNvPr>
          <p:cNvGrpSpPr/>
          <p:nvPr/>
        </p:nvGrpSpPr>
        <p:grpSpPr>
          <a:xfrm>
            <a:off x="2325691" y="1512889"/>
            <a:ext cx="3434820" cy="1568450"/>
            <a:chOff x="1228099" y="2109787"/>
            <a:chExt cx="3434820" cy="1568450"/>
          </a:xfrm>
        </p:grpSpPr>
        <p:sp>
          <p:nvSpPr>
            <p:cNvPr id="17" name="图形"/>
            <p:cNvSpPr txBox="1"/>
            <p:nvPr/>
          </p:nvSpPr>
          <p:spPr>
            <a:xfrm>
              <a:off x="1228099" y="2540635"/>
              <a:ext cx="1638643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PART </a:t>
              </a:r>
            </a:p>
          </p:txBody>
        </p:sp>
        <p:sp>
          <p:nvSpPr>
            <p:cNvPr id="11" name="图形"/>
            <p:cNvSpPr txBox="1"/>
            <p:nvPr/>
          </p:nvSpPr>
          <p:spPr>
            <a:xfrm>
              <a:off x="2721089" y="2109787"/>
              <a:ext cx="1941830" cy="1568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9600" b="1" i="0" u="none" strike="noStrike" kern="1200" cap="none" spc="0" normalizeH="0" baseline="0" noProof="0">
                  <a:ln>
                    <a:noFill/>
                  </a:ln>
                  <a:solidFill>
                    <a:schemeClr val="accent1"/>
                  </a:solidFill>
                  <a:effectLst>
                    <a:outerShdw dist="50800" dir="2700000" algn="tl" rotWithShape="0">
                      <a:prstClr val="white">
                        <a:alpha val="40000"/>
                      </a:prstClr>
                    </a:outerShdw>
                  </a:effectLst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04 </a:t>
              </a:r>
            </a:p>
          </p:txBody>
        </p:sp>
      </p:grpSp>
      <p:sp>
        <p:nvSpPr>
          <p:cNvPr id="18" name="图形"/>
          <p:cNvSpPr txBox="1"/>
          <p:nvPr/>
        </p:nvSpPr>
        <p:spPr>
          <a:xfrm>
            <a:off x="1185137" y="3290096"/>
            <a:ext cx="5830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水痘的饮食</a:t>
            </a:r>
            <a:endParaRPr kumimoji="0" lang="zh-CN" altLang="en-US" sz="54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13" name="图形"/>
          <p:cNvSpPr txBox="1"/>
          <p:nvPr/>
        </p:nvSpPr>
        <p:spPr>
          <a:xfrm>
            <a:off x="1185137" y="4348641"/>
            <a:ext cx="5830570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水痘是由水痘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-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带状疱疹病毒初次感染引起的急性传染病。主要发生在婴幼儿和学龄前儿童，成人发病症状比儿童更严重。</a:t>
            </a:r>
            <a:endParaRPr lang="en-US" altLang="zh-CN" sz="1400">
              <a:solidFill>
                <a:schemeClr val="tx1">
                  <a:lumMod val="85000"/>
                  <a:lumOff val="1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23" name="图形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42811BC-F2B8-5C94-DE7D-4EC9F56EAA23}"/>
              </a:ext>
            </a:extLst>
          </p:cNvPr>
          <p:cNvSpPr txBox="1"/>
          <p:nvPr/>
        </p:nvSpPr>
        <p:spPr>
          <a:xfrm>
            <a:off x="10815090" y="1055995"/>
            <a:ext cx="369332" cy="46031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</a:rPr>
              <a:t>加强锻炼 讲究卫生 远离疾病</a:t>
            </a:r>
            <a:endParaRPr sz="12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</a:endParaRPr>
          </a:p>
        </p:txBody>
      </p:sp>
      <p:sp>
        <p:nvSpPr>
          <p:cNvPr id="24" name="加号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1E91F3-475D-3B8A-6053-A9E882C819D7}"/>
              </a:ext>
            </a:extLst>
          </p:cNvPr>
          <p:cNvSpPr/>
          <p:nvPr/>
        </p:nvSpPr>
        <p:spPr>
          <a:xfrm>
            <a:off x="7015707" y="1285708"/>
            <a:ext cx="483219" cy="483219"/>
          </a:xfrm>
          <a:prstGeom prst="mathPlu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6" name="加号 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F79F861-7EDE-9107-BEF6-C70940BB7D41}"/>
              </a:ext>
            </a:extLst>
          </p:cNvPr>
          <p:cNvSpPr/>
          <p:nvPr/>
        </p:nvSpPr>
        <p:spPr>
          <a:xfrm>
            <a:off x="10061180" y="3844094"/>
            <a:ext cx="483219" cy="483219"/>
          </a:xfrm>
          <a:prstGeom prst="mathPlu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7" name="椭圆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3629C8-D42B-54F8-6725-34550EB4DA3E}"/>
              </a:ext>
            </a:extLst>
          </p:cNvPr>
          <p:cNvSpPr/>
          <p:nvPr/>
        </p:nvSpPr>
        <p:spPr>
          <a:xfrm>
            <a:off x="1944691" y="5624543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680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7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3" presetClass="entr" presetSubtype="0" fill="hold" grpId="9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8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1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3"/>
      <p:bldP spid="13" grpId="5"/>
      <p:bldP spid="23" grpId="7"/>
      <p:bldP spid="24" grpId="8" animBg="1"/>
      <p:bldP spid="26" grpId="9" animBg="1"/>
      <p:bldP spid="27" grpId="1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4"/>
          <p:cNvSpPr/>
          <p:nvPr/>
        </p:nvSpPr>
        <p:spPr>
          <a:xfrm>
            <a:off x="3901001" y="1683085"/>
            <a:ext cx="4389998" cy="552783"/>
          </a:xfrm>
          <a:prstGeom prst="roundRect">
            <a:avLst>
              <a:gd name="adj" fmla="val 24670"/>
            </a:avLst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（一）水痘吃哪些对身体好</a:t>
            </a: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? 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952500" y="2558049"/>
            <a:ext cx="10287000" cy="701474"/>
            <a:chOff x="952500" y="2995197"/>
            <a:chExt cx="10287000" cy="701474"/>
          </a:xfrm>
        </p:grpSpPr>
        <p:sp>
          <p:nvSpPr>
            <p:cNvPr id="18" name="椭圆 17"/>
            <p:cNvSpPr/>
            <p:nvPr/>
          </p:nvSpPr>
          <p:spPr>
            <a:xfrm>
              <a:off x="952500" y="3104057"/>
              <a:ext cx="482600" cy="482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1</a:t>
              </a:r>
            </a:p>
          </p:txBody>
        </p:sp>
        <p:sp>
          <p:nvSpPr>
            <p:cNvPr id="35" name="文本框 20"/>
            <p:cNvSpPr txBox="1"/>
            <p:nvPr>
              <p:custDataLst>
                <p:tags r:id="rId3"/>
              </p:custDataLst>
            </p:nvPr>
          </p:nvSpPr>
          <p:spPr>
            <a:xfrm>
              <a:off x="1733519" y="2995197"/>
              <a:ext cx="9505981" cy="7014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在出水痘期间，患病的孩子因发热可出现大便干燥，此时需要补充足够的水分或者饮料，如饮用西瓜汁、鲜梨汁、鲜橘汁和番茄汁。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952500" y="3618612"/>
            <a:ext cx="6654800" cy="1069652"/>
            <a:chOff x="952500" y="3633246"/>
            <a:chExt cx="6654800" cy="1069652"/>
          </a:xfrm>
        </p:grpSpPr>
        <p:sp>
          <p:nvSpPr>
            <p:cNvPr id="32" name="椭圆 11"/>
            <p:cNvSpPr/>
            <p:nvPr/>
          </p:nvSpPr>
          <p:spPr>
            <a:xfrm>
              <a:off x="952500" y="3926772"/>
              <a:ext cx="482600" cy="482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2</a:t>
              </a:r>
            </a:p>
          </p:txBody>
        </p:sp>
        <p:sp>
          <p:nvSpPr>
            <p:cNvPr id="36" name="文本框 13"/>
            <p:cNvSpPr txBox="1"/>
            <p:nvPr>
              <p:custDataLst>
                <p:tags r:id="rId2"/>
              </p:custDataLst>
            </p:nvPr>
          </p:nvSpPr>
          <p:spPr>
            <a:xfrm>
              <a:off x="1733519" y="3633246"/>
              <a:ext cx="5873781" cy="10696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宜给予易消化及营养丰富的流质及半流质饮食，可吃些稀粥、绿豆汤、银花露、小麦汤、米汤、牛奶、面条和面包，还可加些豆制品、瘦猪肉等。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952500" y="5103949"/>
            <a:ext cx="6654800" cy="1069652"/>
            <a:chOff x="952500" y="5096597"/>
            <a:chExt cx="6654800" cy="1069652"/>
          </a:xfrm>
        </p:grpSpPr>
        <p:sp>
          <p:nvSpPr>
            <p:cNvPr id="33" name="椭圆 10"/>
            <p:cNvSpPr/>
            <p:nvPr/>
          </p:nvSpPr>
          <p:spPr>
            <a:xfrm>
              <a:off x="952500" y="5390123"/>
              <a:ext cx="482600" cy="482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3</a:t>
              </a:r>
            </a:p>
          </p:txBody>
        </p:sp>
        <p:sp>
          <p:nvSpPr>
            <p:cNvPr id="37" name="文本框 12"/>
            <p:cNvSpPr txBox="1"/>
            <p:nvPr>
              <p:custDataLst>
                <p:tags r:id="rId1"/>
              </p:custDataLst>
            </p:nvPr>
          </p:nvSpPr>
          <p:spPr>
            <a:xfrm>
              <a:off x="1733519" y="5096597"/>
              <a:ext cx="5873781" cy="10696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多吃新鲜水果，多吃些带叶子的蔬菜，如白菜、芹菜、菠菜、豆芽菜。带叶子的蔬菜中含有较多的粗纤维，可助于清除体内积热而通大便；也可吃清热利湿的冬瓜、黄瓜等。</a:t>
              </a:r>
            </a:p>
          </p:txBody>
        </p:sp>
      </p:grpSp>
      <p:cxnSp>
        <p:nvCxnSpPr>
          <p:cNvPr id="31" name="直接连接符 10"/>
          <p:cNvCxnSpPr/>
          <p:nvPr/>
        </p:nvCxnSpPr>
        <p:spPr>
          <a:xfrm>
            <a:off x="914400" y="3499852"/>
            <a:ext cx="92837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6"/>
          <p:cNvCxnSpPr/>
          <p:nvPr/>
        </p:nvCxnSpPr>
        <p:spPr>
          <a:xfrm>
            <a:off x="914400" y="4845307"/>
            <a:ext cx="67056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5E72482-D31C-30F5-B234-8055D14AB6E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8419" y="3314236"/>
            <a:ext cx="3390906" cy="33909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4"/>
          <p:cNvSpPr/>
          <p:nvPr/>
        </p:nvSpPr>
        <p:spPr>
          <a:xfrm>
            <a:off x="4584700" y="1574667"/>
            <a:ext cx="3022600" cy="552783"/>
          </a:xfrm>
          <a:prstGeom prst="roundRect">
            <a:avLst>
              <a:gd name="adj" fmla="val 24670"/>
            </a:avLst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（二）水痘食疗</a:t>
            </a:r>
          </a:p>
        </p:txBody>
      </p:sp>
      <p:sp>
        <p:nvSpPr>
          <p:cNvPr id="35" name="文本框 22"/>
          <p:cNvSpPr txBox="1"/>
          <p:nvPr>
            <p:custDataLst>
              <p:tags r:id="rId1"/>
            </p:custDataLst>
          </p:nvPr>
        </p:nvSpPr>
        <p:spPr>
          <a:xfrm>
            <a:off x="1228710" y="2319957"/>
            <a:ext cx="9734581" cy="330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水痘不同时期的症状不同，所采用的食疗方法也不同：</a:t>
            </a:r>
          </a:p>
        </p:txBody>
      </p:sp>
      <p:sp>
        <p:nvSpPr>
          <p:cNvPr id="17" name="矩形: 圆角 1"/>
          <p:cNvSpPr/>
          <p:nvPr/>
        </p:nvSpPr>
        <p:spPr>
          <a:xfrm>
            <a:off x="729247" y="2903836"/>
            <a:ext cx="2651794" cy="44132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水痘初期</a:t>
            </a:r>
          </a:p>
        </p:txBody>
      </p:sp>
      <p:sp>
        <p:nvSpPr>
          <p:cNvPr id="64" name="矩形: 圆角 6"/>
          <p:cNvSpPr/>
          <p:nvPr/>
        </p:nvSpPr>
        <p:spPr>
          <a:xfrm>
            <a:off x="4520531" y="2903836"/>
            <a:ext cx="2651794" cy="44132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水痘出得多时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0" y="6750278"/>
            <a:ext cx="360000" cy="107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00">
                <a:noFill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docerID:327037375</a:t>
            </a:r>
          </a:p>
        </p:txBody>
      </p:sp>
      <p:sp>
        <p:nvSpPr>
          <p:cNvPr id="67" name="矩形: 圆角 7"/>
          <p:cNvSpPr/>
          <p:nvPr/>
        </p:nvSpPr>
        <p:spPr>
          <a:xfrm>
            <a:off x="8311815" y="2903836"/>
            <a:ext cx="2651794" cy="44132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发热已退开始结痂时</a:t>
            </a:r>
          </a:p>
        </p:txBody>
      </p:sp>
      <p:sp>
        <p:nvSpPr>
          <p:cNvPr id="36" name="文本框 15"/>
          <p:cNvSpPr txBox="1"/>
          <p:nvPr>
            <p:custDataLst>
              <p:tags r:id="rId2"/>
            </p:custDataLst>
          </p:nvPr>
        </p:nvSpPr>
        <p:spPr>
          <a:xfrm>
            <a:off x="749582" y="3705728"/>
            <a:ext cx="3230198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1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）红小豆适量煮汤代茶饮，或适量加水，慢火煮粥食用。</a:t>
            </a:r>
          </a:p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2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）冬瓜皮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30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克或冬瓜子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15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～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30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克。水煎汁，加冰糖饮用。</a:t>
            </a:r>
          </a:p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3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）大米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60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克，荷叶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1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张。先将大米煮粥，待粥煮好时，把洗净的荷叶覆盖在粥上，即可食用。</a:t>
            </a:r>
          </a:p>
        </p:txBody>
      </p:sp>
      <p:sp>
        <p:nvSpPr>
          <p:cNvPr id="63" name="文本框 12"/>
          <p:cNvSpPr txBox="1"/>
          <p:nvPr>
            <p:custDataLst>
              <p:tags r:id="rId3"/>
            </p:custDataLst>
          </p:nvPr>
        </p:nvSpPr>
        <p:spPr>
          <a:xfrm>
            <a:off x="4540866" y="3705728"/>
            <a:ext cx="3230198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淡竹叶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30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～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50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克，生石膏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45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～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60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克，大米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50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～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100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克，冰糖或白糖适量。先将竹叶洗净，与石膏加水同煮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30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分钟，去渣，放入大米煮成稀粥，加糖适量调味服食，每日分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2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～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3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次服，连服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3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～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5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日。</a:t>
            </a:r>
          </a:p>
        </p:txBody>
      </p:sp>
      <p:sp>
        <p:nvSpPr>
          <p:cNvPr id="66" name="文本框 18"/>
          <p:cNvSpPr txBox="1"/>
          <p:nvPr>
            <p:custDataLst>
              <p:tags r:id="rId4"/>
            </p:custDataLst>
          </p:nvPr>
        </p:nvSpPr>
        <p:spPr>
          <a:xfrm>
            <a:off x="8332150" y="3705728"/>
            <a:ext cx="3230198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1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）百合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10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克，杏仁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6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克，红小豆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60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克。煮粥食用，连服数日。</a:t>
            </a:r>
          </a:p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2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）甜水梨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1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个。将梨切成薄片，放在冰镇凉开水内，浸数日，频频饮用。</a:t>
            </a: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8051607" y="3650916"/>
            <a:ext cx="0" cy="21777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7"/>
          <p:cNvCxnSpPr/>
          <p:nvPr/>
        </p:nvCxnSpPr>
        <p:spPr>
          <a:xfrm flipH="1">
            <a:off x="4260323" y="3650916"/>
            <a:ext cx="0" cy="217771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21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6" presetClass="entr" presetSubtype="21" fill="hold" grpId="4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4" fill="hold" grpId="5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2" presetClass="entr" presetSubtype="4" fill="hold" grpId="6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6" presetID="22" presetClass="entr" presetSubtype="4" fill="hold" grpId="7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5" grpId="1"/>
      <p:bldP spid="17" grpId="2" animBg="1"/>
      <p:bldP spid="64" grpId="3" animBg="1"/>
      <p:bldP spid="67" grpId="4" animBg="1"/>
      <p:bldP spid="36" grpId="5"/>
      <p:bldP spid="63" grpId="6"/>
      <p:bldP spid="66" grpId="7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829E398-C1FE-AEE0-F1CD-4646C102CD2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08565" y="2082727"/>
            <a:ext cx="3644348" cy="4555435"/>
          </a:xfrm>
          <a:prstGeom prst="rect">
            <a:avLst/>
          </a:prstGeom>
        </p:spPr>
      </p:pic>
      <p:sp>
        <p:nvSpPr>
          <p:cNvPr id="42" name="矩形: 圆角 4"/>
          <p:cNvSpPr/>
          <p:nvPr/>
        </p:nvSpPr>
        <p:spPr>
          <a:xfrm>
            <a:off x="4264661" y="1420008"/>
            <a:ext cx="3657600" cy="552783"/>
          </a:xfrm>
          <a:prstGeom prst="roundRect">
            <a:avLst>
              <a:gd name="adj" fmla="val 24670"/>
            </a:avLst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（三）水痘的饮食禁忌</a:t>
            </a:r>
          </a:p>
        </p:txBody>
      </p:sp>
      <p:sp>
        <p:nvSpPr>
          <p:cNvPr id="35" name="文本框 18"/>
          <p:cNvSpPr txBox="1"/>
          <p:nvPr>
            <p:custDataLst>
              <p:tags r:id="rId1"/>
            </p:custDataLst>
          </p:nvPr>
        </p:nvSpPr>
        <p:spPr>
          <a:xfrm>
            <a:off x="1226171" y="2266898"/>
            <a:ext cx="9734581" cy="330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水痘不同时期的症状不同，所采用的食疗方法也不同：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725714" y="3047163"/>
            <a:ext cx="3189514" cy="3590999"/>
            <a:chOff x="880979" y="2903836"/>
            <a:chExt cx="2531471" cy="3590999"/>
          </a:xfrm>
        </p:grpSpPr>
        <p:sp>
          <p:nvSpPr>
            <p:cNvPr id="19" name="文本框 16"/>
            <p:cNvSpPr/>
            <p:nvPr/>
          </p:nvSpPr>
          <p:spPr>
            <a:xfrm>
              <a:off x="880979" y="3566705"/>
              <a:ext cx="2531471" cy="29281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1207328" y="2903836"/>
              <a:ext cx="1878772" cy="2693001"/>
              <a:chOff x="917295" y="2903836"/>
              <a:chExt cx="1878772" cy="2693001"/>
            </a:xfrm>
          </p:grpSpPr>
          <p:sp>
            <p:nvSpPr>
              <p:cNvPr id="36" name="文本框 19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917295" y="3750178"/>
                <a:ext cx="1878772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just" defTabSz="914400" rtl="0" eaLnBrk="1" fontAlgn="auto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汉仪君黑-45简" panose="020B0604020202020204" charset="-122"/>
                    <a:sym typeface="思源黑体 CN Regular" panose="020B0500000000000000" pitchFamily="34" charset="-122"/>
                  </a:rPr>
                  <a:t>故疾病初期禁食发物，如芫荽</a:t>
                </a:r>
                <a:r>
                  <a:rPr kumimoji="0" lang="en-US" altLang="zh-CN" sz="16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汉仪君黑-45简" panose="020B0604020202020204" charset="-122"/>
                    <a:sym typeface="思源黑体 CN Regular" panose="020B0500000000000000" pitchFamily="34" charset="-122"/>
                  </a:rPr>
                  <a:t>(</a:t>
                </a:r>
                <a:r>
                  <a:rPr kumimoji="0" lang="zh-CN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汉仪君黑-45简" panose="020B0604020202020204" charset="-122"/>
                    <a:sym typeface="思源黑体 CN Regular" panose="020B0500000000000000" pitchFamily="34" charset="-122"/>
                  </a:rPr>
                  <a:t>香菜</a:t>
                </a:r>
                <a:r>
                  <a:rPr kumimoji="0" lang="en-US" altLang="zh-CN" sz="16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汉仪君黑-45简" panose="020B0604020202020204" charset="-122"/>
                    <a:sym typeface="思源黑体 CN Regular" panose="020B0500000000000000" pitchFamily="34" charset="-122"/>
                  </a:rPr>
                  <a:t>)</a:t>
                </a:r>
                <a:r>
                  <a:rPr kumimoji="0" lang="zh-CN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汉仪君黑-45简" panose="020B0604020202020204" charset="-122"/>
                    <a:sym typeface="思源黑体 CN Regular" panose="020B0500000000000000" pitchFamily="34" charset="-122"/>
                  </a:rPr>
                  <a:t>、酒酿、鲫鱼、生姜、大葱、羊肉、雄鸡肉、海虾、鳗鱼、南瓜等。</a:t>
                </a:r>
              </a:p>
            </p:txBody>
          </p:sp>
          <p:sp>
            <p:nvSpPr>
              <p:cNvPr id="17" name="矩形: 圆角 16"/>
              <p:cNvSpPr/>
              <p:nvPr/>
            </p:nvSpPr>
            <p:spPr>
              <a:xfrm>
                <a:off x="988151" y="2903836"/>
                <a:ext cx="1737060" cy="441325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330200" dist="177800" dir="5400000" sx="87000" sy="87000" algn="t" rotWithShape="0">
                  <a:schemeClr val="accent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25000"/>
                  </a:lnSpc>
                  <a:spcBef>
                    <a:spcPts val="100"/>
                  </a:spcBef>
                  <a:spcAft>
                    <a:spcPts val="10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+mn-ea"/>
                    <a:sym typeface="思源黑体 CN Regular" panose="020B0500000000000000" pitchFamily="34" charset="-122"/>
                  </a:rPr>
                  <a:t>忌发之物</a:t>
                </a:r>
              </a:p>
            </p:txBody>
          </p:sp>
        </p:grpSp>
      </p:grpSp>
      <p:grpSp>
        <p:nvGrpSpPr>
          <p:cNvPr id="58" name="组合 5"/>
          <p:cNvGrpSpPr/>
          <p:nvPr/>
        </p:nvGrpSpPr>
        <p:grpSpPr>
          <a:xfrm>
            <a:off x="7924800" y="2874139"/>
            <a:ext cx="3189514" cy="3590999"/>
            <a:chOff x="880979" y="2903836"/>
            <a:chExt cx="2531471" cy="3590999"/>
          </a:xfrm>
        </p:grpSpPr>
        <p:sp>
          <p:nvSpPr>
            <p:cNvPr id="59" name="矩形 58"/>
            <p:cNvSpPr/>
            <p:nvPr/>
          </p:nvSpPr>
          <p:spPr>
            <a:xfrm>
              <a:off x="880979" y="3566705"/>
              <a:ext cx="2531471" cy="29281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  <p:grpSp>
          <p:nvGrpSpPr>
            <p:cNvPr id="60" name="组合 59"/>
            <p:cNvGrpSpPr/>
            <p:nvPr/>
          </p:nvGrpSpPr>
          <p:grpSpPr>
            <a:xfrm>
              <a:off x="1207328" y="2903836"/>
              <a:ext cx="1878772" cy="2693001"/>
              <a:chOff x="917295" y="2903836"/>
              <a:chExt cx="1878772" cy="2693001"/>
            </a:xfrm>
          </p:grpSpPr>
          <p:sp>
            <p:nvSpPr>
              <p:cNvPr id="61" name="文本框 21"/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917295" y="3750178"/>
                <a:ext cx="1878772" cy="18466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just" defTabSz="914400" rtl="0" eaLnBrk="1" fontAlgn="auto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+mn-ea"/>
                    <a:sym typeface="思源黑体 CN Regular" panose="020B0500000000000000" pitchFamily="34" charset="-122"/>
                  </a:rPr>
                  <a:t>水痘与其他热性病一样，忌食辛辣之品，这类食品如辣椒、辣油、芥末、咖喱、大蒜、韭菜、茴香、桂皮、胡椒等。</a:t>
                </a:r>
              </a:p>
            </p:txBody>
          </p:sp>
          <p:sp>
            <p:nvSpPr>
              <p:cNvPr id="62" name="矩形: 圆角 61"/>
              <p:cNvSpPr/>
              <p:nvPr/>
            </p:nvSpPr>
            <p:spPr>
              <a:xfrm>
                <a:off x="988151" y="2903836"/>
                <a:ext cx="1737060" cy="441325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330200" dist="177800" dir="5400000" sx="87000" sy="87000" algn="t" rotWithShape="0">
                  <a:schemeClr val="accent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25000"/>
                  </a:lnSpc>
                  <a:spcBef>
                    <a:spcPts val="100"/>
                  </a:spcBef>
                  <a:spcAft>
                    <a:spcPts val="10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+mn-ea"/>
                    <a:sym typeface="思源黑体 CN Regular" panose="020B0500000000000000" pitchFamily="34" charset="-122"/>
                  </a:rPr>
                  <a:t>忌食辛辣之物</a:t>
                </a: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7394C0E-E01C-7810-9640-8B208F677A4D}"/>
              </a:ext>
            </a:extLst>
          </p:cNvPr>
          <p:cNvSpPr txBox="1"/>
          <p:nvPr/>
        </p:nvSpPr>
        <p:spPr>
          <a:xfrm>
            <a:off x="5211142" y="615182"/>
            <a:ext cx="1769716" cy="101566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L="0" indent="0" algn="ctr">
              <a:buNone/>
            </a:pPr>
            <a:r>
              <a:rPr lang="zh-CN" altLang="en-US" sz="6600" spc="300">
                <a:solidFill>
                  <a:schemeClr val="accent1"/>
                </a:solidFill>
                <a:effectLst>
                  <a:outerShdw dist="38100" dir="2700000" algn="tl">
                    <a:schemeClr val="accent1">
                      <a:alpha val="66000"/>
                    </a:schemeClr>
                  </a:outerShdw>
                </a:effectLst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+mn-lt"/>
              </a:rPr>
              <a:t>目录</a:t>
            </a:r>
            <a:endParaRPr lang="zh-CN" altLang="en-US" sz="8000" spc="300">
              <a:solidFill>
                <a:schemeClr val="accent1"/>
              </a:solidFill>
              <a:effectLst>
                <a:outerShdw dist="38100" dir="2700000" algn="tl">
                  <a:schemeClr val="accent1">
                    <a:alpha val="66000"/>
                  </a:schemeClr>
                </a:outerShdw>
              </a:effectLst>
              <a:latin typeface="思源黑体 CN Regular" panose="020B0500000000000000" pitchFamily="34" charset="-122"/>
              <a:ea typeface="思源黑体 CN Regular" panose="020B0500000000000000" pitchFamily="34" charset="-122"/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ABEA8CA-5FB3-3645-96F7-A53017E18C5B}"/>
              </a:ext>
            </a:extLst>
          </p:cNvPr>
          <p:cNvSpPr txBox="1"/>
          <p:nvPr/>
        </p:nvSpPr>
        <p:spPr>
          <a:xfrm>
            <a:off x="4659086" y="1457002"/>
            <a:ext cx="28738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en-US" altLang="zh-CN" sz="1400">
                <a:solidFill>
                  <a:srgbClr val="FFFDEB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+mn-lt"/>
              </a:rPr>
              <a:t>CONTENTS</a:t>
            </a:r>
          </a:p>
        </p:txBody>
      </p:sp>
      <p:grpSp>
        <p:nvGrpSpPr>
          <p:cNvPr id="16" name="组合 1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A12DC74-740A-9EA9-846B-F0F339682F59}"/>
              </a:ext>
            </a:extLst>
          </p:cNvPr>
          <p:cNvGrpSpPr/>
          <p:nvPr/>
        </p:nvGrpSpPr>
        <p:grpSpPr>
          <a:xfrm>
            <a:off x="757883" y="1978627"/>
            <a:ext cx="2457034" cy="3717118"/>
            <a:chOff x="1290812" y="1796145"/>
            <a:chExt cx="2599977" cy="3933369"/>
          </a:xfrm>
        </p:grpSpPr>
        <p:grpSp>
          <p:nvGrpSpPr>
            <p:cNvPr id="14" name="组合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D8B1AED-F125-1032-11C2-B83F47E1D62B}"/>
                </a:ext>
              </a:extLst>
            </p:cNvPr>
            <p:cNvGrpSpPr/>
            <p:nvPr/>
          </p:nvGrpSpPr>
          <p:grpSpPr>
            <a:xfrm>
              <a:off x="1290812" y="1796145"/>
              <a:ext cx="2599977" cy="3933369"/>
              <a:chOff x="1233882" y="1796145"/>
              <a:chExt cx="2599977" cy="3933369"/>
            </a:xfrm>
          </p:grpSpPr>
          <p:sp>
            <p:nvSpPr>
              <p:cNvPr id="11" name="矩形: 圆角 1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DB0345-A1C0-707E-A77F-66C633540E8E}"/>
                  </a:ext>
                </a:extLst>
              </p:cNvPr>
              <p:cNvSpPr/>
              <p:nvPr/>
            </p:nvSpPr>
            <p:spPr>
              <a:xfrm flipV="1">
                <a:off x="1233882" y="2158998"/>
                <a:ext cx="2599977" cy="3570516"/>
              </a:xfrm>
              <a:prstGeom prst="roundRect">
                <a:avLst>
                  <a:gd name="adj" fmla="val 5187"/>
                </a:avLst>
              </a:prstGeom>
              <a:noFill/>
              <a:ln>
                <a:solidFill>
                  <a:schemeClr val="accent2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gradFill>
                    <a:gsLst>
                      <a:gs pos="13000">
                        <a:srgbClr val="FFFCE1"/>
                      </a:gs>
                      <a:gs pos="76000">
                        <a:srgbClr val="FED191"/>
                      </a:gs>
                    </a:gsLst>
                    <a:lin ang="27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</a:endParaRPr>
              </a:p>
            </p:txBody>
          </p:sp>
          <p:sp>
            <p:nvSpPr>
              <p:cNvPr id="9" name="矩形: 圆角 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018E4FA-812F-37E4-3409-D90F45ADDFBD}"/>
                  </a:ext>
                </a:extLst>
              </p:cNvPr>
              <p:cNvSpPr/>
              <p:nvPr/>
            </p:nvSpPr>
            <p:spPr>
              <a:xfrm>
                <a:off x="2002285" y="1796145"/>
                <a:ext cx="1063171" cy="1063171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solidFill>
                  <a:srgbClr val="FFFBD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>
                    <a:gradFill>
                      <a:gsLst>
                        <a:gs pos="0">
                          <a:srgbClr val="FEEFD6"/>
                        </a:gs>
                        <a:gs pos="100000">
                          <a:srgbClr val="FFFEFB"/>
                        </a:gs>
                      </a:gsLst>
                      <a:lin ang="5400000" scaled="0"/>
                    </a:gradFill>
                    <a:latin typeface="思源黑体 CN Regular" panose="020B0500000000000000" pitchFamily="34" charset="-122"/>
                    <a:ea typeface="思源黑体 CN Regular" panose="020B0500000000000000" pitchFamily="34" charset="-122"/>
                  </a:rPr>
                  <a:t>01</a:t>
                </a:r>
                <a:endParaRPr lang="zh-CN" altLang="en-US" sz="3200">
                  <a:gradFill>
                    <a:gsLst>
                      <a:gs pos="0">
                        <a:srgbClr val="FEEFD6"/>
                      </a:gs>
                      <a:gs pos="100000">
                        <a:srgbClr val="FFFEFB"/>
                      </a:gs>
                    </a:gsLst>
                    <a:lin ang="54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</a:endParaRPr>
              </a:p>
            </p:txBody>
          </p:sp>
        </p:grpSp>
        <p:sp>
          <p:nvSpPr>
            <p:cNvPr id="31" name="文本框 3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6184C24-8C65-0603-07C9-B67279ADEF2C}"/>
                </a:ext>
              </a:extLst>
            </p:cNvPr>
            <p:cNvSpPr txBox="1"/>
            <p:nvPr/>
          </p:nvSpPr>
          <p:spPr>
            <a:xfrm>
              <a:off x="1393371" y="2953186"/>
              <a:ext cx="2394858" cy="6839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/>
              <a:r>
                <a:rPr lang="en-US" altLang="zh-CN" sz="3600">
                  <a:solidFill>
                    <a:schemeClr val="accent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+mn-lt"/>
                </a:rPr>
                <a:t>PART</a:t>
              </a:r>
              <a:endParaRPr lang="zh-CN" altLang="en-US" sz="3600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+mn-lt"/>
              </a:endParaRPr>
            </a:p>
          </p:txBody>
        </p:sp>
        <p:sp>
          <p:nvSpPr>
            <p:cNvPr id="35" name="文本框 3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A82BA5D-56BB-9624-3361-A5F7C7624B00}"/>
                </a:ext>
              </a:extLst>
            </p:cNvPr>
            <p:cNvSpPr txBox="1"/>
            <p:nvPr/>
          </p:nvSpPr>
          <p:spPr>
            <a:xfrm>
              <a:off x="1393371" y="3713151"/>
              <a:ext cx="2394858" cy="1139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/>
              <a:r>
                <a:rPr kumimoji="0" lang="zh-CN" altLang="en-US" sz="32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水痘的治疗与处理</a:t>
              </a:r>
              <a:endPara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+mn-lt"/>
              </a:endParaRPr>
            </a:p>
          </p:txBody>
        </p:sp>
        <p:sp>
          <p:nvSpPr>
            <p:cNvPr id="36" name="PA-文本框 8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D167032-BD7F-5472-3E99-9EB0520A4012}"/>
                </a:ext>
              </a:extLst>
            </p:cNvPr>
            <p:cNvSpPr txBox="1"/>
            <p:nvPr>
              <p:custDataLst>
                <p:tags r:id="rId5"/>
              </p:custDataLst>
            </p:nvPr>
          </p:nvSpPr>
          <p:spPr>
            <a:xfrm>
              <a:off x="1393372" y="4909801"/>
              <a:ext cx="2394858" cy="5558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hangingPunct="0">
                <a:lnSpc>
                  <a:spcPct val="150000"/>
                </a:lnSpc>
              </a:pPr>
              <a:r>
                <a: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水痘是由水痘</a:t>
              </a:r>
              <a:r>
                <a:rPr lang="en-US" alt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-</a:t>
              </a:r>
              <a:r>
                <a: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带状疱疹病毒初次感染引起的急性传染病。</a:t>
              </a:r>
              <a:endParaRPr lang="en-US" altLang="zh-CN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32D27A-EBCE-8FDF-9CD3-CA92F198F31A}"/>
              </a:ext>
            </a:extLst>
          </p:cNvPr>
          <p:cNvGrpSpPr/>
          <p:nvPr/>
        </p:nvGrpSpPr>
        <p:grpSpPr>
          <a:xfrm>
            <a:off x="3448520" y="1978627"/>
            <a:ext cx="2508268" cy="3717118"/>
            <a:chOff x="1263705" y="1796145"/>
            <a:chExt cx="2654192" cy="3933369"/>
          </a:xfrm>
        </p:grpSpPr>
        <p:grpSp>
          <p:nvGrpSpPr>
            <p:cNvPr id="46" name="组合 4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55A498-F1D4-F14D-D716-506BD2046694}"/>
                </a:ext>
              </a:extLst>
            </p:cNvPr>
            <p:cNvGrpSpPr/>
            <p:nvPr/>
          </p:nvGrpSpPr>
          <p:grpSpPr>
            <a:xfrm>
              <a:off x="1263705" y="1796145"/>
              <a:ext cx="2654192" cy="3933369"/>
              <a:chOff x="1206775" y="1796145"/>
              <a:chExt cx="2654192" cy="3933369"/>
            </a:xfrm>
          </p:grpSpPr>
          <p:sp>
            <p:nvSpPr>
              <p:cNvPr id="52" name="矩形: 圆角 51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33A5363-F446-CF96-DE1B-58C88A6A8D01}"/>
                  </a:ext>
                </a:extLst>
              </p:cNvPr>
              <p:cNvSpPr/>
              <p:nvPr/>
            </p:nvSpPr>
            <p:spPr>
              <a:xfrm flipV="1">
                <a:off x="1206775" y="2158998"/>
                <a:ext cx="2654192" cy="3570516"/>
              </a:xfrm>
              <a:prstGeom prst="roundRect">
                <a:avLst>
                  <a:gd name="adj" fmla="val 5187"/>
                </a:avLst>
              </a:prstGeom>
              <a:noFill/>
              <a:ln>
                <a:solidFill>
                  <a:schemeClr val="accent2"/>
                </a:solidFill>
              </a:ln>
              <a:effectLst>
                <a:outerShdw blurRad="749300" sx="102000" sy="102000" algn="ctr" rotWithShape="0">
                  <a:srgbClr val="880F13">
                    <a:alpha val="6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gradFill>
                    <a:gsLst>
                      <a:gs pos="13000">
                        <a:srgbClr val="FFFCE1"/>
                      </a:gs>
                      <a:gs pos="76000">
                        <a:srgbClr val="FED191"/>
                      </a:gs>
                    </a:gsLst>
                    <a:lin ang="27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</a:endParaRPr>
              </a:p>
            </p:txBody>
          </p:sp>
          <p:sp>
            <p:nvSpPr>
              <p:cNvPr id="53" name="矩形: 圆角 52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72F4A4-10A2-AF37-9834-90667CA5B9BE}"/>
                  </a:ext>
                </a:extLst>
              </p:cNvPr>
              <p:cNvSpPr/>
              <p:nvPr/>
            </p:nvSpPr>
            <p:spPr>
              <a:xfrm>
                <a:off x="2002285" y="1796145"/>
                <a:ext cx="1063171" cy="1063171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solidFill>
                  <a:srgbClr val="FFFBD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>
                    <a:gradFill>
                      <a:gsLst>
                        <a:gs pos="0">
                          <a:srgbClr val="FEEFD6"/>
                        </a:gs>
                        <a:gs pos="100000">
                          <a:srgbClr val="FFFEFB"/>
                        </a:gs>
                      </a:gsLst>
                      <a:lin ang="5400000" scaled="0"/>
                    </a:gradFill>
                    <a:latin typeface="思源黑体 CN Regular" panose="020B0500000000000000" pitchFamily="34" charset="-122"/>
                    <a:ea typeface="思源黑体 CN Regular" panose="020B0500000000000000" pitchFamily="34" charset="-122"/>
                  </a:rPr>
                  <a:t>02</a:t>
                </a:r>
                <a:endParaRPr lang="zh-CN" altLang="en-US" sz="3200">
                  <a:gradFill>
                    <a:gsLst>
                      <a:gs pos="0">
                        <a:srgbClr val="FEEFD6"/>
                      </a:gs>
                      <a:gs pos="100000">
                        <a:srgbClr val="FFFEFB"/>
                      </a:gs>
                    </a:gsLst>
                    <a:lin ang="54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</a:endParaRPr>
              </a:p>
            </p:txBody>
          </p:sp>
        </p:grpSp>
        <p:sp>
          <p:nvSpPr>
            <p:cNvPr id="48" name="文本框 4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E285688-74BD-04C3-FAE6-FF1842FD42DB}"/>
                </a:ext>
              </a:extLst>
            </p:cNvPr>
            <p:cNvSpPr txBox="1"/>
            <p:nvPr/>
          </p:nvSpPr>
          <p:spPr>
            <a:xfrm>
              <a:off x="1393371" y="2953186"/>
              <a:ext cx="2394858" cy="6839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/>
              <a:r>
                <a:rPr lang="en-US" altLang="zh-CN" sz="3600">
                  <a:solidFill>
                    <a:schemeClr val="accent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+mn-lt"/>
                </a:rPr>
                <a:t>PART</a:t>
              </a:r>
              <a:endParaRPr lang="zh-CN" altLang="en-US" sz="3600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+mn-lt"/>
              </a:endParaRPr>
            </a:p>
          </p:txBody>
        </p:sp>
        <p:sp>
          <p:nvSpPr>
            <p:cNvPr id="49" name="文本框 4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1699D6F-A373-01CD-27D4-097679CE4E04}"/>
                </a:ext>
              </a:extLst>
            </p:cNvPr>
            <p:cNvSpPr txBox="1"/>
            <p:nvPr/>
          </p:nvSpPr>
          <p:spPr>
            <a:xfrm>
              <a:off x="1393371" y="3944380"/>
              <a:ext cx="2394858" cy="6256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/>
              <a:r>
                <a:rPr kumimoji="0" lang="zh-CN" altLang="en-US" sz="32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如何消毒？</a:t>
              </a:r>
              <a:endPara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+mn-lt"/>
              </a:endParaRPr>
            </a:p>
          </p:txBody>
        </p:sp>
        <p:sp>
          <p:nvSpPr>
            <p:cNvPr id="51" name="PA-文本框 8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AE0797C-4EB2-1B50-C91C-48B29F3D3C7F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1441488" y="4909801"/>
              <a:ext cx="2298625" cy="5558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hangingPunct="0">
                <a:lnSpc>
                  <a:spcPct val="150000"/>
                </a:lnSpc>
              </a:pPr>
              <a:r>
                <a: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水痘是由水痘</a:t>
              </a:r>
              <a:r>
                <a:rPr lang="en-US" alt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-</a:t>
              </a:r>
              <a:r>
                <a: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带状疱疹病毒初次感染引起的急性传染病。</a:t>
              </a:r>
              <a:endParaRPr lang="en-US" altLang="zh-CN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41E4FC-4A3D-F8EB-ED5C-03920A07C8C4}"/>
              </a:ext>
            </a:extLst>
          </p:cNvPr>
          <p:cNvGrpSpPr/>
          <p:nvPr/>
        </p:nvGrpSpPr>
        <p:grpSpPr>
          <a:xfrm>
            <a:off x="6190256" y="1978627"/>
            <a:ext cx="2517761" cy="3717118"/>
            <a:chOff x="1258682" y="1796145"/>
            <a:chExt cx="2664237" cy="3933369"/>
          </a:xfrm>
        </p:grpSpPr>
        <p:grpSp>
          <p:nvGrpSpPr>
            <p:cNvPr id="56" name="组合 5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D1F5B90-2AAB-FE74-B950-9A8E34CFA906}"/>
                </a:ext>
              </a:extLst>
            </p:cNvPr>
            <p:cNvGrpSpPr/>
            <p:nvPr/>
          </p:nvGrpSpPr>
          <p:grpSpPr>
            <a:xfrm>
              <a:off x="1290811" y="1796145"/>
              <a:ext cx="2599979" cy="3933369"/>
              <a:chOff x="1233881" y="1796145"/>
              <a:chExt cx="2599979" cy="3933369"/>
            </a:xfrm>
          </p:grpSpPr>
          <p:sp>
            <p:nvSpPr>
              <p:cNvPr id="60" name="矩形: 圆角 59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943FEE7-FF31-254F-6ACC-3626FF138A4E}"/>
                  </a:ext>
                </a:extLst>
              </p:cNvPr>
              <p:cNvSpPr/>
              <p:nvPr/>
            </p:nvSpPr>
            <p:spPr>
              <a:xfrm flipV="1">
                <a:off x="1233881" y="2158998"/>
                <a:ext cx="2599979" cy="3570516"/>
              </a:xfrm>
              <a:prstGeom prst="roundRect">
                <a:avLst>
                  <a:gd name="adj" fmla="val 5187"/>
                </a:avLst>
              </a:prstGeom>
              <a:noFill/>
              <a:ln>
                <a:solidFill>
                  <a:schemeClr val="accent2"/>
                </a:solidFill>
              </a:ln>
              <a:effectLst>
                <a:outerShdw blurRad="749300" sx="102000" sy="102000" algn="ctr" rotWithShape="0">
                  <a:srgbClr val="880F13">
                    <a:alpha val="6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gradFill>
                    <a:gsLst>
                      <a:gs pos="13000">
                        <a:srgbClr val="FFFCE1"/>
                      </a:gs>
                      <a:gs pos="76000">
                        <a:srgbClr val="FED191"/>
                      </a:gs>
                    </a:gsLst>
                    <a:lin ang="27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</a:endParaRPr>
              </a:p>
            </p:txBody>
          </p:sp>
          <p:sp>
            <p:nvSpPr>
              <p:cNvPr id="61" name="矩形: 圆角 6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CBEAB98-1FA7-1D8B-94D1-EEC077E06166}"/>
                  </a:ext>
                </a:extLst>
              </p:cNvPr>
              <p:cNvSpPr/>
              <p:nvPr/>
            </p:nvSpPr>
            <p:spPr>
              <a:xfrm>
                <a:off x="2002285" y="1796145"/>
                <a:ext cx="1063171" cy="1063171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solidFill>
                  <a:srgbClr val="FFFBD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>
                    <a:gradFill>
                      <a:gsLst>
                        <a:gs pos="0">
                          <a:srgbClr val="FEEFD6"/>
                        </a:gs>
                        <a:gs pos="100000">
                          <a:srgbClr val="FFFEFB"/>
                        </a:gs>
                      </a:gsLst>
                      <a:lin ang="5400000" scaled="0"/>
                    </a:gradFill>
                    <a:latin typeface="思源黑体 CN Regular" panose="020B0500000000000000" pitchFamily="34" charset="-122"/>
                    <a:ea typeface="思源黑体 CN Regular" panose="020B0500000000000000" pitchFamily="34" charset="-122"/>
                  </a:rPr>
                  <a:t>03</a:t>
                </a:r>
                <a:endParaRPr lang="zh-CN" altLang="en-US" sz="3200">
                  <a:gradFill>
                    <a:gsLst>
                      <a:gs pos="0">
                        <a:srgbClr val="FEEFD6"/>
                      </a:gs>
                      <a:gs pos="100000">
                        <a:srgbClr val="FFFEFB"/>
                      </a:gs>
                    </a:gsLst>
                    <a:lin ang="54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</a:endParaRPr>
              </a:p>
            </p:txBody>
          </p:sp>
        </p:grpSp>
        <p:sp>
          <p:nvSpPr>
            <p:cNvPr id="57" name="文本框 5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C1D65DC-1C31-BFB9-CA2C-94728FE7BD19}"/>
                </a:ext>
              </a:extLst>
            </p:cNvPr>
            <p:cNvSpPr txBox="1"/>
            <p:nvPr/>
          </p:nvSpPr>
          <p:spPr>
            <a:xfrm>
              <a:off x="1393371" y="2953186"/>
              <a:ext cx="2394858" cy="6839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/>
              <a:r>
                <a:rPr lang="en-US" altLang="zh-CN" sz="3600">
                  <a:solidFill>
                    <a:schemeClr val="accent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+mn-lt"/>
                </a:rPr>
                <a:t>PART</a:t>
              </a:r>
              <a:endParaRPr lang="zh-CN" altLang="en-US" sz="3600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+mn-lt"/>
              </a:endParaRPr>
            </a:p>
          </p:txBody>
        </p:sp>
        <p:sp>
          <p:nvSpPr>
            <p:cNvPr id="58" name="文本框 5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322815A-3AAA-C292-B397-A5FEEA8CFC07}"/>
                </a:ext>
              </a:extLst>
            </p:cNvPr>
            <p:cNvSpPr txBox="1"/>
            <p:nvPr/>
          </p:nvSpPr>
          <p:spPr>
            <a:xfrm>
              <a:off x="1258682" y="3700578"/>
              <a:ext cx="2664237" cy="115246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/>
              <a:r>
                <a:rPr kumimoji="0" lang="zh-CN" altLang="en-US" sz="32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水痘的预防措施</a:t>
              </a:r>
              <a:endPara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+mn-lt"/>
              </a:endParaRPr>
            </a:p>
          </p:txBody>
        </p:sp>
        <p:sp>
          <p:nvSpPr>
            <p:cNvPr id="59" name="PA-文本框 8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75B91F-DC95-4BBF-750B-EE484AD8BE10}"/>
                </a:ext>
              </a:extLst>
            </p:cNvPr>
            <p:cNvSpPr txBox="1"/>
            <p:nvPr>
              <p:custDataLst>
                <p:tags r:id="rId3"/>
              </p:custDataLst>
            </p:nvPr>
          </p:nvSpPr>
          <p:spPr>
            <a:xfrm>
              <a:off x="1466199" y="4914608"/>
              <a:ext cx="2249201" cy="5558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hangingPunct="0">
                <a:lnSpc>
                  <a:spcPct val="150000"/>
                </a:lnSpc>
              </a:pPr>
              <a:r>
                <a: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水痘是由水痘</a:t>
              </a:r>
              <a:r>
                <a:rPr lang="en-US" alt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-</a:t>
              </a:r>
              <a:r>
                <a: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带状疱疹病毒初次感染引起的急性传染病。</a:t>
              </a:r>
              <a:endParaRPr lang="en-US" altLang="zh-CN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2" name="组合 6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7421FC7-3483-7A7C-55B9-232148BB1372}"/>
              </a:ext>
            </a:extLst>
          </p:cNvPr>
          <p:cNvGrpSpPr/>
          <p:nvPr/>
        </p:nvGrpSpPr>
        <p:grpSpPr>
          <a:xfrm>
            <a:off x="8941485" y="1978627"/>
            <a:ext cx="2508266" cy="3717118"/>
            <a:chOff x="1263706" y="1796145"/>
            <a:chExt cx="2654190" cy="3933369"/>
          </a:xfrm>
        </p:grpSpPr>
        <p:grpSp>
          <p:nvGrpSpPr>
            <p:cNvPr id="63" name="组合 6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EF419FE-43C4-549D-4B13-B5BE93907F4D}"/>
                </a:ext>
              </a:extLst>
            </p:cNvPr>
            <p:cNvGrpSpPr/>
            <p:nvPr/>
          </p:nvGrpSpPr>
          <p:grpSpPr>
            <a:xfrm>
              <a:off x="1263706" y="1796145"/>
              <a:ext cx="2654190" cy="3933369"/>
              <a:chOff x="1206776" y="1796145"/>
              <a:chExt cx="2654190" cy="3933369"/>
            </a:xfrm>
          </p:grpSpPr>
          <p:sp>
            <p:nvSpPr>
              <p:cNvPr id="67" name="矩形: 圆角 66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DD80EF-F10B-F42F-5275-1B3729CAF7B0}"/>
                  </a:ext>
                </a:extLst>
              </p:cNvPr>
              <p:cNvSpPr/>
              <p:nvPr/>
            </p:nvSpPr>
            <p:spPr>
              <a:xfrm flipV="1">
                <a:off x="1206776" y="2158998"/>
                <a:ext cx="2654190" cy="3570516"/>
              </a:xfrm>
              <a:prstGeom prst="roundRect">
                <a:avLst>
                  <a:gd name="adj" fmla="val 5187"/>
                </a:avLst>
              </a:prstGeom>
              <a:noFill/>
              <a:ln>
                <a:solidFill>
                  <a:schemeClr val="accent2"/>
                </a:solidFill>
              </a:ln>
              <a:effectLst>
                <a:outerShdw blurRad="749300" sx="102000" sy="102000" algn="ctr" rotWithShape="0">
                  <a:srgbClr val="880F13">
                    <a:alpha val="6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gradFill>
                    <a:gsLst>
                      <a:gs pos="13000">
                        <a:srgbClr val="FFFCE1"/>
                      </a:gs>
                      <a:gs pos="76000">
                        <a:srgbClr val="FED191"/>
                      </a:gs>
                    </a:gsLst>
                    <a:lin ang="27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</a:endParaRPr>
              </a:p>
            </p:txBody>
          </p:sp>
          <p:sp>
            <p:nvSpPr>
              <p:cNvPr id="68" name="矩形: 圆角 67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0FA631-8BBB-E744-2E05-63485788F600}"/>
                  </a:ext>
                </a:extLst>
              </p:cNvPr>
              <p:cNvSpPr/>
              <p:nvPr/>
            </p:nvSpPr>
            <p:spPr>
              <a:xfrm>
                <a:off x="2002285" y="1796145"/>
                <a:ext cx="1063171" cy="1063171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solidFill>
                  <a:srgbClr val="FFFBD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200">
                    <a:gradFill>
                      <a:gsLst>
                        <a:gs pos="0">
                          <a:srgbClr val="FEEFD6"/>
                        </a:gs>
                        <a:gs pos="100000">
                          <a:srgbClr val="FFFEFB"/>
                        </a:gs>
                      </a:gsLst>
                      <a:lin ang="5400000" scaled="0"/>
                    </a:gradFill>
                    <a:latin typeface="思源黑体 CN Regular" panose="020B0500000000000000" pitchFamily="34" charset="-122"/>
                    <a:ea typeface="思源黑体 CN Regular" panose="020B0500000000000000" pitchFamily="34" charset="-122"/>
                  </a:rPr>
                  <a:t>04</a:t>
                </a:r>
                <a:endParaRPr lang="zh-CN" altLang="en-US" sz="3200">
                  <a:gradFill>
                    <a:gsLst>
                      <a:gs pos="0">
                        <a:srgbClr val="FEEFD6"/>
                      </a:gs>
                      <a:gs pos="100000">
                        <a:srgbClr val="FFFEFB"/>
                      </a:gs>
                    </a:gsLst>
                    <a:lin ang="5400000" scaled="0"/>
                  </a:gradFill>
                  <a:latin typeface="思源黑体 CN Regular" panose="020B0500000000000000" pitchFamily="34" charset="-122"/>
                  <a:ea typeface="思源黑体 CN Regular" panose="020B0500000000000000" pitchFamily="34" charset="-122"/>
                </a:endParaRPr>
              </a:p>
            </p:txBody>
          </p:sp>
        </p:grpSp>
        <p:sp>
          <p:nvSpPr>
            <p:cNvPr id="64" name="文本框 6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93FB0EF-90B2-5FAC-4D80-9A458D8656E7}"/>
                </a:ext>
              </a:extLst>
            </p:cNvPr>
            <p:cNvSpPr txBox="1"/>
            <p:nvPr/>
          </p:nvSpPr>
          <p:spPr>
            <a:xfrm>
              <a:off x="1393371" y="2953186"/>
              <a:ext cx="2394858" cy="6839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/>
              <a:r>
                <a:rPr lang="en-US" altLang="zh-CN" sz="3600">
                  <a:solidFill>
                    <a:schemeClr val="accent1"/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sym typeface="+mn-lt"/>
                </a:rPr>
                <a:t>PART</a:t>
              </a:r>
              <a:endParaRPr lang="zh-CN" altLang="en-US" sz="3600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+mn-lt"/>
              </a:endParaRPr>
            </a:p>
          </p:txBody>
        </p:sp>
        <p:sp>
          <p:nvSpPr>
            <p:cNvPr id="65" name="文本框 6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55FAA7A-C6AB-4D4B-96E3-99DEAF925BDC}"/>
                </a:ext>
              </a:extLst>
            </p:cNvPr>
            <p:cNvSpPr txBox="1"/>
            <p:nvPr/>
          </p:nvSpPr>
          <p:spPr>
            <a:xfrm>
              <a:off x="1393371" y="3944256"/>
              <a:ext cx="2394858" cy="6187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/>
              <a:r>
                <a:rPr kumimoji="0" lang="zh-CN" altLang="en-US" sz="32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水痘的饮食</a:t>
              </a:r>
              <a:endPara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sym typeface="+mn-lt"/>
              </a:endParaRPr>
            </a:p>
          </p:txBody>
        </p:sp>
        <p:sp>
          <p:nvSpPr>
            <p:cNvPr id="66" name="PA-文本框 8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0553EA-F004-74ED-D1E2-61E872ADD28D}"/>
                </a:ext>
              </a:extLst>
            </p:cNvPr>
            <p:cNvSpPr txBox="1"/>
            <p:nvPr>
              <p:custDataLst>
                <p:tags r:id="rId2"/>
              </p:custDataLst>
            </p:nvPr>
          </p:nvSpPr>
          <p:spPr>
            <a:xfrm>
              <a:off x="1641588" y="4904504"/>
              <a:ext cx="2249201" cy="5558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hangingPunct="0">
                <a:lnSpc>
                  <a:spcPct val="150000"/>
                </a:lnSpc>
              </a:pPr>
              <a:r>
                <a: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水痘是由水痘</a:t>
              </a:r>
              <a:r>
                <a:rPr lang="en-US" alt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-</a:t>
              </a:r>
              <a:r>
                <a: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思源黑体 CN Normal" panose="020B0400000000000000" charset="-122"/>
                  <a:sym typeface="+mn-ea"/>
                </a:rPr>
                <a:t>带状疱疹病毒初次感染引起的急性传染病。</a:t>
              </a:r>
              <a:endParaRPr lang="en-US" altLang="zh-CN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50" name="图片 4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14CAD8F-1EA1-2299-1A85-ADA325FD924C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697976" y="0"/>
            <a:ext cx="1494023" cy="16308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9973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875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9" dur="175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+((ceil(rand(-2)+1))+(rand(2)-1))*0.125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0" presetClass="entr" presetSubtype="0" decel="10000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decel="100000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id="25" presetID="10" presetClass="entr" presetSubtype="0" decel="100000" fill="hold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0" presetClass="entr" presetSubtype="0" decel="100000" fill="hold" nodeType="after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4"/>
          <p:cNvSpPr/>
          <p:nvPr/>
        </p:nvSpPr>
        <p:spPr>
          <a:xfrm>
            <a:off x="4267200" y="1704473"/>
            <a:ext cx="3657600" cy="552783"/>
          </a:xfrm>
          <a:prstGeom prst="roundRect">
            <a:avLst>
              <a:gd name="adj" fmla="val 24670"/>
            </a:avLst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（三）水痘的饮食禁忌</a:t>
            </a:r>
          </a:p>
        </p:txBody>
      </p:sp>
      <p:sp>
        <p:nvSpPr>
          <p:cNvPr id="35" name="文本框 10"/>
          <p:cNvSpPr txBox="1"/>
          <p:nvPr>
            <p:custDataLst>
              <p:tags r:id="rId1"/>
            </p:custDataLst>
          </p:nvPr>
        </p:nvSpPr>
        <p:spPr>
          <a:xfrm>
            <a:off x="1228710" y="2810865"/>
            <a:ext cx="9734581" cy="330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水痘不同时期的症状不同，所采用的食疗方法也不同：</a:t>
            </a:r>
          </a:p>
        </p:txBody>
      </p:sp>
      <p:grpSp>
        <p:nvGrpSpPr>
          <p:cNvPr id="18" name="组合 1"/>
          <p:cNvGrpSpPr/>
          <p:nvPr/>
        </p:nvGrpSpPr>
        <p:grpSpPr>
          <a:xfrm>
            <a:off x="1316511" y="3383531"/>
            <a:ext cx="2367149" cy="2285326"/>
            <a:chOff x="917295" y="2903836"/>
            <a:chExt cx="1878772" cy="2285326"/>
          </a:xfrm>
        </p:grpSpPr>
        <p:sp>
          <p:nvSpPr>
            <p:cNvPr id="36" name="文本框 8"/>
            <p:cNvSpPr txBox="1"/>
            <p:nvPr>
              <p:custDataLst>
                <p:tags r:id="rId4"/>
              </p:custDataLst>
            </p:nvPr>
          </p:nvSpPr>
          <p:spPr>
            <a:xfrm>
              <a:off x="917295" y="3750178"/>
              <a:ext cx="1878772" cy="14389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水痘患儿常因发热而出现食欲减退、消化功能不良等情况，故忌食油腻之物。</a:t>
              </a:r>
            </a:p>
          </p:txBody>
        </p:sp>
        <p:sp>
          <p:nvSpPr>
            <p:cNvPr id="17" name="矩形: 圆角 11"/>
            <p:cNvSpPr/>
            <p:nvPr/>
          </p:nvSpPr>
          <p:spPr>
            <a:xfrm>
              <a:off x="988151" y="2903836"/>
              <a:ext cx="1737060" cy="441325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忌油腻之物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4912425" y="3523231"/>
            <a:ext cx="2367149" cy="1776294"/>
            <a:chOff x="917295" y="2903836"/>
            <a:chExt cx="1878772" cy="1776294"/>
          </a:xfrm>
        </p:grpSpPr>
        <p:sp>
          <p:nvSpPr>
            <p:cNvPr id="61" name="文本框 9"/>
            <p:cNvSpPr txBox="1"/>
            <p:nvPr>
              <p:custDataLst>
                <p:tags r:id="rId3"/>
              </p:custDataLst>
            </p:nvPr>
          </p:nvSpPr>
          <p:spPr>
            <a:xfrm>
              <a:off x="917295" y="3610478"/>
              <a:ext cx="1878772" cy="10696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水痘的治疗宜用清热解毒为主，故食物中属热性的不可服用。</a:t>
              </a:r>
            </a:p>
          </p:txBody>
        </p:sp>
        <p:sp>
          <p:nvSpPr>
            <p:cNvPr id="62" name="矩形: 圆角 6"/>
            <p:cNvSpPr/>
            <p:nvPr/>
          </p:nvSpPr>
          <p:spPr>
            <a:xfrm>
              <a:off x="988151" y="2903836"/>
              <a:ext cx="1737060" cy="44132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忌热性食品</a:t>
              </a:r>
            </a:p>
          </p:txBody>
        </p:sp>
      </p:grpSp>
      <p:grpSp>
        <p:nvGrpSpPr>
          <p:cNvPr id="55" name="组合 5"/>
          <p:cNvGrpSpPr/>
          <p:nvPr/>
        </p:nvGrpSpPr>
        <p:grpSpPr>
          <a:xfrm>
            <a:off x="8508339" y="3383531"/>
            <a:ext cx="2367149" cy="2285326"/>
            <a:chOff x="917295" y="2903836"/>
            <a:chExt cx="1878772" cy="2285326"/>
          </a:xfrm>
        </p:grpSpPr>
        <p:sp>
          <p:nvSpPr>
            <p:cNvPr id="56" name="文本框 10"/>
            <p:cNvSpPr txBox="1"/>
            <p:nvPr>
              <p:custDataLst>
                <p:tags r:id="rId2"/>
              </p:custDataLst>
            </p:nvPr>
          </p:nvSpPr>
          <p:spPr>
            <a:xfrm>
              <a:off x="917295" y="3750178"/>
              <a:ext cx="1878772" cy="14389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本病在治疗过程中禁用补药和热药，如人参、鹿茸、附子、茴香、肉桂、仙灵脾等。</a:t>
              </a:r>
            </a:p>
          </p:txBody>
        </p:sp>
        <p:sp>
          <p:nvSpPr>
            <p:cNvPr id="57" name="矩形: 圆角 5"/>
            <p:cNvSpPr/>
            <p:nvPr/>
          </p:nvSpPr>
          <p:spPr>
            <a:xfrm>
              <a:off x="988151" y="2903836"/>
              <a:ext cx="1737060" cy="441325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药物禁忌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5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97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BA0F21-6D44-AFAD-B9AB-D6F85502D33D}"/>
              </a:ext>
            </a:extLst>
          </p:cNvPr>
          <p:cNvGrpSpPr/>
          <p:nvPr/>
        </p:nvGrpSpPr>
        <p:grpSpPr>
          <a:xfrm>
            <a:off x="2325691" y="1512889"/>
            <a:ext cx="3434820" cy="1568450"/>
            <a:chOff x="1228099" y="2109787"/>
            <a:chExt cx="3434820" cy="1568450"/>
          </a:xfrm>
        </p:grpSpPr>
        <p:sp>
          <p:nvSpPr>
            <p:cNvPr id="17" name="图形"/>
            <p:cNvSpPr txBox="1"/>
            <p:nvPr/>
          </p:nvSpPr>
          <p:spPr>
            <a:xfrm>
              <a:off x="1228099" y="2540635"/>
              <a:ext cx="1638643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PART </a:t>
              </a:r>
            </a:p>
          </p:txBody>
        </p:sp>
        <p:sp>
          <p:nvSpPr>
            <p:cNvPr id="11" name="图形"/>
            <p:cNvSpPr txBox="1"/>
            <p:nvPr/>
          </p:nvSpPr>
          <p:spPr>
            <a:xfrm>
              <a:off x="2721089" y="2109787"/>
              <a:ext cx="1941830" cy="1568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9600" b="1" i="0" u="none" strike="noStrike" kern="1200" cap="none" spc="0" normalizeH="0" baseline="0" noProof="0">
                  <a:ln>
                    <a:noFill/>
                  </a:ln>
                  <a:solidFill>
                    <a:schemeClr val="accent1"/>
                  </a:solidFill>
                  <a:effectLst>
                    <a:outerShdw dist="50800" dir="2700000" algn="tl" rotWithShape="0">
                      <a:prstClr val="white">
                        <a:alpha val="40000"/>
                      </a:prstClr>
                    </a:outerShdw>
                  </a:effectLst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01 </a:t>
              </a:r>
            </a:p>
          </p:txBody>
        </p:sp>
      </p:grpSp>
      <p:sp>
        <p:nvSpPr>
          <p:cNvPr id="18" name="图形"/>
          <p:cNvSpPr txBox="1"/>
          <p:nvPr/>
        </p:nvSpPr>
        <p:spPr>
          <a:xfrm>
            <a:off x="1185137" y="3290096"/>
            <a:ext cx="5830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水痘的治疗与处理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13" name="图形"/>
          <p:cNvSpPr txBox="1"/>
          <p:nvPr/>
        </p:nvSpPr>
        <p:spPr>
          <a:xfrm>
            <a:off x="1185137" y="4348641"/>
            <a:ext cx="5830570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水痘是由水痘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-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带状疱疹病毒初次感染引起的急性传染病。主要发生在婴幼儿和学龄前儿童，成人发病症状比儿童更严重。</a:t>
            </a:r>
            <a:endParaRPr lang="en-US" altLang="zh-CN" sz="1400">
              <a:solidFill>
                <a:schemeClr val="tx1">
                  <a:lumMod val="85000"/>
                  <a:lumOff val="1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23" name="图形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42811BC-F2B8-5C94-DE7D-4EC9F56EAA23}"/>
              </a:ext>
            </a:extLst>
          </p:cNvPr>
          <p:cNvSpPr txBox="1"/>
          <p:nvPr/>
        </p:nvSpPr>
        <p:spPr>
          <a:xfrm>
            <a:off x="10815090" y="1055995"/>
            <a:ext cx="369332" cy="46031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</a:rPr>
              <a:t>加强锻炼 讲究卫生 远离疾病</a:t>
            </a:r>
            <a:endParaRPr sz="12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</a:endParaRPr>
          </a:p>
        </p:txBody>
      </p:sp>
      <p:sp>
        <p:nvSpPr>
          <p:cNvPr id="24" name="加号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1E91F3-475D-3B8A-6053-A9E882C819D7}"/>
              </a:ext>
            </a:extLst>
          </p:cNvPr>
          <p:cNvSpPr/>
          <p:nvPr/>
        </p:nvSpPr>
        <p:spPr>
          <a:xfrm>
            <a:off x="7015707" y="1285708"/>
            <a:ext cx="483219" cy="483219"/>
          </a:xfrm>
          <a:prstGeom prst="mathPlu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6" name="加号 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F79F861-7EDE-9107-BEF6-C70940BB7D41}"/>
              </a:ext>
            </a:extLst>
          </p:cNvPr>
          <p:cNvSpPr/>
          <p:nvPr/>
        </p:nvSpPr>
        <p:spPr>
          <a:xfrm>
            <a:off x="10061180" y="3844094"/>
            <a:ext cx="483219" cy="483219"/>
          </a:xfrm>
          <a:prstGeom prst="mathPlu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7" name="椭圆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3629C8-D42B-54F8-6725-34550EB4DA3E}"/>
              </a:ext>
            </a:extLst>
          </p:cNvPr>
          <p:cNvSpPr/>
          <p:nvPr/>
        </p:nvSpPr>
        <p:spPr>
          <a:xfrm>
            <a:off x="1944691" y="5624543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31146" y="1285708"/>
            <a:ext cx="15891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7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3" presetClass="entr" presetSubtype="0" fill="hold" grpId="9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8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1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3"/>
      <p:bldP spid="13" grpId="5"/>
      <p:bldP spid="23" grpId="7"/>
      <p:bldP spid="24" grpId="8" animBg="1"/>
      <p:bldP spid="26" grpId="9" animBg="1"/>
      <p:bldP spid="27" grpId="1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17"/>
          <p:cNvSpPr txBox="1"/>
          <p:nvPr>
            <p:custDataLst>
              <p:tags r:id="rId1"/>
            </p:custDataLst>
          </p:nvPr>
        </p:nvSpPr>
        <p:spPr>
          <a:xfrm>
            <a:off x="880519" y="3193672"/>
            <a:ext cx="3372168" cy="2585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1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、首先患者需在家隔离。</a:t>
            </a:r>
          </a:p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2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、大量喝水，吃容易消化的食物。</a:t>
            </a:r>
          </a:p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3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、休息。</a:t>
            </a:r>
          </a:p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4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、勤换衣被。</a:t>
            </a:r>
          </a:p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5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、限制抓挠，由于皮肤瘙痒，过度抓挠可能导致皮肤发生细菌感染。</a:t>
            </a:r>
          </a:p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6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、缓解瘙痒。</a:t>
            </a:r>
          </a:p>
        </p:txBody>
      </p:sp>
      <p:cxnSp>
        <p:nvCxnSpPr>
          <p:cNvPr id="20" name="直接连接符 19"/>
          <p:cNvCxnSpPr/>
          <p:nvPr/>
        </p:nvCxnSpPr>
        <p:spPr>
          <a:xfrm>
            <a:off x="880518" y="2895600"/>
            <a:ext cx="48380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20"/>
          <p:cNvSpPr txBox="1"/>
          <p:nvPr>
            <p:custDataLst>
              <p:tags r:id="rId2"/>
            </p:custDataLst>
          </p:nvPr>
        </p:nvSpPr>
        <p:spPr>
          <a:xfrm>
            <a:off x="4833258" y="3193671"/>
            <a:ext cx="6492740" cy="2954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7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、不要压挤水痘，否則结痂后会留下小点，持续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2~3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年。水痘可完全痊癒，一般不会留下疤痕。</a:t>
            </a:r>
          </a:p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8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、合并细菌感染时使用抗生素。</a:t>
            </a:r>
          </a:p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9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、抗病毒药。</a:t>
            </a:r>
          </a:p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10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、注意病情变化，个别水痘宝宝可合并发生肺炎、脑炎，如发现出疹后持续高热不退、咳喘，或呕吐、头痛、烦躁不安或嗜睡，惊厥时应及时送到医院。 </a:t>
            </a:r>
          </a:p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11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、避免接触孕妇和身体太弱的人。</a:t>
            </a:r>
          </a:p>
        </p:txBody>
      </p:sp>
      <p:cxnSp>
        <p:nvCxnSpPr>
          <p:cNvPr id="41" name="直接连接符 9"/>
          <p:cNvCxnSpPr/>
          <p:nvPr/>
        </p:nvCxnSpPr>
        <p:spPr>
          <a:xfrm>
            <a:off x="6379618" y="2895600"/>
            <a:ext cx="483803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19"/>
          <p:cNvSpPr txBox="1"/>
          <p:nvPr>
            <p:custDataLst>
              <p:tags r:id="rId3"/>
            </p:custDataLst>
          </p:nvPr>
        </p:nvSpPr>
        <p:spPr>
          <a:xfrm>
            <a:off x="795883" y="1963204"/>
            <a:ext cx="109855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水痘是一种自限性的疾病，即使不采取任何治疗手段，一般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10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天左右也能恢复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10"/>
          <p:cNvSpPr/>
          <p:nvPr/>
        </p:nvSpPr>
        <p:spPr>
          <a:xfrm>
            <a:off x="1135521" y="1929063"/>
            <a:ext cx="4989094" cy="635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孩子接触了水痘病毒怎么办？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3676983" y="1921649"/>
            <a:ext cx="6615711" cy="1146403"/>
            <a:chOff x="927433" y="1749197"/>
            <a:chExt cx="6615711" cy="1146403"/>
          </a:xfrm>
        </p:grpSpPr>
        <p:cxnSp>
          <p:nvCxnSpPr>
            <p:cNvPr id="20" name="直接连接符 19"/>
            <p:cNvCxnSpPr/>
            <p:nvPr/>
          </p:nvCxnSpPr>
          <p:spPr>
            <a:xfrm>
              <a:off x="927433" y="2895600"/>
              <a:ext cx="4838035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文本框 27"/>
            <p:cNvSpPr txBox="1"/>
            <p:nvPr>
              <p:custDataLst>
                <p:tags r:id="rId4"/>
              </p:custDataLst>
            </p:nvPr>
          </p:nvSpPr>
          <p:spPr>
            <a:xfrm>
              <a:off x="2611279" y="1749197"/>
              <a:ext cx="4931865" cy="4964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可以采取以下措施：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580834" y="3562261"/>
            <a:ext cx="888998" cy="1477817"/>
            <a:chOff x="1054102" y="3562350"/>
            <a:chExt cx="888998" cy="1477817"/>
          </a:xfrm>
        </p:grpSpPr>
        <p:sp>
          <p:nvSpPr>
            <p:cNvPr id="22" name="椭圆 21"/>
            <p:cNvSpPr/>
            <p:nvPr/>
          </p:nvSpPr>
          <p:spPr>
            <a:xfrm>
              <a:off x="1181101" y="3562350"/>
              <a:ext cx="635000" cy="635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1</a:t>
              </a:r>
            </a:p>
          </p:txBody>
        </p:sp>
        <p:sp>
          <p:nvSpPr>
            <p:cNvPr id="49" name="文本框 25"/>
            <p:cNvSpPr txBox="1"/>
            <p:nvPr>
              <p:custDataLst>
                <p:tags r:id="rId3"/>
              </p:custDataLst>
            </p:nvPr>
          </p:nvSpPr>
          <p:spPr>
            <a:xfrm>
              <a:off x="1054102" y="4339847"/>
              <a:ext cx="888998" cy="70032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给孩子打疫苗。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4095593" y="3524250"/>
            <a:ext cx="2740636" cy="1847149"/>
            <a:chOff x="2779873" y="3562350"/>
            <a:chExt cx="2740636" cy="1847149"/>
          </a:xfrm>
        </p:grpSpPr>
        <p:sp>
          <p:nvSpPr>
            <p:cNvPr id="51" name="椭圆 50"/>
            <p:cNvSpPr/>
            <p:nvPr/>
          </p:nvSpPr>
          <p:spPr>
            <a:xfrm>
              <a:off x="3727609" y="3562350"/>
              <a:ext cx="635000" cy="635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2</a:t>
              </a:r>
            </a:p>
          </p:txBody>
        </p:sp>
        <p:sp>
          <p:nvSpPr>
            <p:cNvPr id="52" name="文本框 22"/>
            <p:cNvSpPr txBox="1"/>
            <p:nvPr>
              <p:custDataLst>
                <p:tags r:id="rId2"/>
              </p:custDataLst>
            </p:nvPr>
          </p:nvSpPr>
          <p:spPr>
            <a:xfrm>
              <a:off x="2779873" y="4339847"/>
              <a:ext cx="2740636" cy="10696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未打过疫苗，也可以在接触病毒</a:t>
              </a:r>
              <a:r>
                <a:rPr kumimoji="0" lang="en-US" altLang="zh-CN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72</a:t>
              </a: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小时内打疫苗，那他很可能不会生病或者症状很轻。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7826826" y="3524250"/>
            <a:ext cx="2999469" cy="1940770"/>
            <a:chOff x="5753871" y="3562350"/>
            <a:chExt cx="2999469" cy="1940770"/>
          </a:xfrm>
        </p:grpSpPr>
        <p:sp>
          <p:nvSpPr>
            <p:cNvPr id="54" name="椭圆 53"/>
            <p:cNvSpPr/>
            <p:nvPr/>
          </p:nvSpPr>
          <p:spPr>
            <a:xfrm>
              <a:off x="6936106" y="3562350"/>
              <a:ext cx="635000" cy="635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3</a:t>
              </a:r>
            </a:p>
          </p:txBody>
        </p:sp>
        <p:sp>
          <p:nvSpPr>
            <p:cNvPr id="55" name="文本框 21"/>
            <p:cNvSpPr txBox="1"/>
            <p:nvPr>
              <p:custDataLst>
                <p:tags r:id="rId1"/>
              </p:custDataLst>
            </p:nvPr>
          </p:nvSpPr>
          <p:spPr>
            <a:xfrm>
              <a:off x="5753871" y="4433468"/>
              <a:ext cx="2999469" cy="10696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咨询儿科医生，是否为孩子开抗病毒药，并咨询有什么合适的应对方法。</a:t>
              </a:r>
            </a:p>
          </p:txBody>
        </p:sp>
      </p:grpSp>
      <p:sp>
        <p:nvSpPr>
          <p:cNvPr id="56" name="矩形: 圆角 55"/>
          <p:cNvSpPr/>
          <p:nvPr/>
        </p:nvSpPr>
        <p:spPr>
          <a:xfrm>
            <a:off x="7021592" y="4353427"/>
            <a:ext cx="45719" cy="112990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CN Regular" panose="020B0500000000000000" pitchFamily="34" charset="-122"/>
              <a:ea typeface="思源黑体 CN Regular" panose="020B0500000000000000" pitchFamily="34" charset="-122"/>
              <a:cs typeface="+mn-ea"/>
              <a:sym typeface="思源黑体 CN Regular" panose="020B0500000000000000" pitchFamily="34" charset="-122"/>
            </a:endParaRPr>
          </a:p>
        </p:txBody>
      </p:sp>
      <p:sp>
        <p:nvSpPr>
          <p:cNvPr id="58" name="矩形: 圆角 57"/>
          <p:cNvSpPr/>
          <p:nvPr/>
        </p:nvSpPr>
        <p:spPr>
          <a:xfrm>
            <a:off x="3654347" y="4353427"/>
            <a:ext cx="45719" cy="112990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CN Regular" panose="020B0500000000000000" pitchFamily="34" charset="-122"/>
              <a:ea typeface="思源黑体 CN Regular" panose="020B0500000000000000" pitchFamily="34" charset="-122"/>
              <a:cs typeface="+mn-ea"/>
              <a:sym typeface="思源黑体 CN Regular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4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2" presetClass="entr" presetSubtype="4" fill="hold" grpId="2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56" grpId="1" animBg="1"/>
      <p:bldP spid="58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16"/>
          <p:cNvSpPr/>
          <p:nvPr/>
        </p:nvSpPr>
        <p:spPr>
          <a:xfrm>
            <a:off x="596858" y="2031141"/>
            <a:ext cx="4989094" cy="635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感染过水痘后还会再次感染吗？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762000" y="2954859"/>
            <a:ext cx="7175553" cy="2905748"/>
            <a:chOff x="4254499" y="2923551"/>
            <a:chExt cx="7175553" cy="2905748"/>
          </a:xfrm>
        </p:grpSpPr>
        <p:sp>
          <p:nvSpPr>
            <p:cNvPr id="37" name="文本框 12"/>
            <p:cNvSpPr txBox="1"/>
            <p:nvPr>
              <p:custDataLst>
                <p:tags r:id="rId1"/>
              </p:custDataLst>
            </p:nvPr>
          </p:nvSpPr>
          <p:spPr>
            <a:xfrm>
              <a:off x="4254499" y="2923551"/>
              <a:ext cx="6551452" cy="8768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免疫力比较差，可能会再次感染病毒，这种情况发生的概率很低。</a:t>
              </a:r>
            </a:p>
          </p:txBody>
        </p:sp>
        <p:sp>
          <p:nvSpPr>
            <p:cNvPr id="38" name="文本框 11"/>
            <p:cNvSpPr txBox="1"/>
            <p:nvPr>
              <p:custDataLst>
                <p:tags r:id="rId2"/>
              </p:custDataLst>
            </p:nvPr>
          </p:nvSpPr>
          <p:spPr>
            <a:xfrm>
              <a:off x="4254499" y="4148105"/>
              <a:ext cx="6551452" cy="7014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R="0" lvl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水痘为终身免疫性疾病，但近几年来，科研人员研究结果表明，初次感染疱疹病毒后，若病毒不能从体内彻底排除，而是潜伏在体内。</a:t>
              </a:r>
            </a:p>
          </p:txBody>
        </p:sp>
        <p:sp>
          <p:nvSpPr>
            <p:cNvPr id="39" name="文本框 10"/>
            <p:cNvSpPr txBox="1"/>
            <p:nvPr>
              <p:custDataLst>
                <p:tags r:id="rId3"/>
              </p:custDataLst>
            </p:nvPr>
          </p:nvSpPr>
          <p:spPr>
            <a:xfrm>
              <a:off x="4254499" y="5127825"/>
              <a:ext cx="6551452" cy="7014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R="0" lvl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遇到适当的时期，适当的环境变化，或适当的感染，则潜伏的病毒可重新激活。重新激活的病毒在体内发病，表现为带状疱疹。 </a:t>
              </a:r>
            </a:p>
          </p:txBody>
        </p:sp>
        <p:sp>
          <p:nvSpPr>
            <p:cNvPr id="17" name="矩形: 圆角 16"/>
            <p:cNvSpPr/>
            <p:nvPr/>
          </p:nvSpPr>
          <p:spPr>
            <a:xfrm>
              <a:off x="11384333" y="3022599"/>
              <a:ext cx="45719" cy="2806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endParaRP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6899583-2AB4-A547-E426-772133A98C4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1850" y="1847850"/>
            <a:ext cx="5010150" cy="50101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BA0F21-6D44-AFAD-B9AB-D6F85502D33D}"/>
              </a:ext>
            </a:extLst>
          </p:cNvPr>
          <p:cNvGrpSpPr/>
          <p:nvPr/>
        </p:nvGrpSpPr>
        <p:grpSpPr>
          <a:xfrm>
            <a:off x="2325691" y="1512889"/>
            <a:ext cx="3434820" cy="1568450"/>
            <a:chOff x="1228099" y="2109787"/>
            <a:chExt cx="3434820" cy="1568450"/>
          </a:xfrm>
        </p:grpSpPr>
        <p:sp>
          <p:nvSpPr>
            <p:cNvPr id="17" name="图形"/>
            <p:cNvSpPr txBox="1"/>
            <p:nvPr/>
          </p:nvSpPr>
          <p:spPr>
            <a:xfrm>
              <a:off x="1228099" y="2540635"/>
              <a:ext cx="1638643" cy="706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PART </a:t>
              </a:r>
            </a:p>
          </p:txBody>
        </p:sp>
        <p:sp>
          <p:nvSpPr>
            <p:cNvPr id="11" name="图形"/>
            <p:cNvSpPr txBox="1"/>
            <p:nvPr/>
          </p:nvSpPr>
          <p:spPr>
            <a:xfrm>
              <a:off x="2721089" y="2109787"/>
              <a:ext cx="1941830" cy="1568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9600" b="1" i="0" u="none" strike="noStrike" kern="1200" cap="none" spc="0" normalizeH="0" baseline="0" noProof="0">
                  <a:ln>
                    <a:noFill/>
                  </a:ln>
                  <a:solidFill>
                    <a:schemeClr val="accent1"/>
                  </a:solidFill>
                  <a:effectLst>
                    <a:outerShdw dist="50800" dir="2700000" algn="tl" rotWithShape="0">
                      <a:prstClr val="white">
                        <a:alpha val="40000"/>
                      </a:prstClr>
                    </a:outerShdw>
                  </a:effectLst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Arial" panose="020B0604020202020204" pitchFamily="34" charset="0"/>
                </a:rPr>
                <a:t>02 </a:t>
              </a:r>
            </a:p>
          </p:txBody>
        </p:sp>
      </p:grpSp>
      <p:sp>
        <p:nvSpPr>
          <p:cNvPr id="18" name="图形"/>
          <p:cNvSpPr txBox="1"/>
          <p:nvPr/>
        </p:nvSpPr>
        <p:spPr>
          <a:xfrm>
            <a:off x="1654270" y="3290096"/>
            <a:ext cx="4892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 spc="600" dirty="0">
                <a:solidFill>
                  <a:schemeClr val="accent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如何消毒？</a:t>
            </a:r>
            <a:endParaRPr kumimoji="0" lang="zh-CN" altLang="en-US" sz="5400" b="0" i="0" u="none" strike="noStrike" kern="1200" cap="none" spc="60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13" name="图形"/>
          <p:cNvSpPr txBox="1"/>
          <p:nvPr/>
        </p:nvSpPr>
        <p:spPr>
          <a:xfrm>
            <a:off x="1185137" y="4348641"/>
            <a:ext cx="5830570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水痘是由水痘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-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  <a:sym typeface="+mn-ea"/>
              </a:rPr>
              <a:t>带状疱疹病毒初次感染引起的急性传染病。主要发生在婴幼儿和学龄前儿童，成人发病症状比儿童更严重。</a:t>
            </a:r>
            <a:endParaRPr lang="en-US" altLang="zh-CN" sz="1400">
              <a:solidFill>
                <a:schemeClr val="tx1">
                  <a:lumMod val="85000"/>
                  <a:lumOff val="1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  <a:sym typeface="+mn-ea"/>
            </a:endParaRPr>
          </a:p>
        </p:txBody>
      </p:sp>
      <p:sp>
        <p:nvSpPr>
          <p:cNvPr id="23" name="图形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42811BC-F2B8-5C94-DE7D-4EC9F56EAA23}"/>
              </a:ext>
            </a:extLst>
          </p:cNvPr>
          <p:cNvSpPr txBox="1"/>
          <p:nvPr/>
        </p:nvSpPr>
        <p:spPr>
          <a:xfrm>
            <a:off x="10815090" y="1055995"/>
            <a:ext cx="369332" cy="46031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思源黑体 CN Normal" panose="020B0400000000000000" charset="-122"/>
              </a:rPr>
              <a:t>加强锻炼 讲究卫生 远离疾病</a:t>
            </a:r>
            <a:endParaRPr sz="1200">
              <a:solidFill>
                <a:schemeClr val="tx1">
                  <a:lumMod val="75000"/>
                  <a:lumOff val="25000"/>
                </a:schemeClr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  <a:cs typeface="思源黑体 CN Normal" panose="020B0400000000000000" charset="-122"/>
            </a:endParaRPr>
          </a:p>
        </p:txBody>
      </p:sp>
      <p:sp>
        <p:nvSpPr>
          <p:cNvPr id="24" name="加号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1E91F3-475D-3B8A-6053-A9E882C819D7}"/>
              </a:ext>
            </a:extLst>
          </p:cNvPr>
          <p:cNvSpPr/>
          <p:nvPr/>
        </p:nvSpPr>
        <p:spPr>
          <a:xfrm>
            <a:off x="7015707" y="1285708"/>
            <a:ext cx="483219" cy="483219"/>
          </a:xfrm>
          <a:prstGeom prst="mathPlu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6" name="加号 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F79F861-7EDE-9107-BEF6-C70940BB7D41}"/>
              </a:ext>
            </a:extLst>
          </p:cNvPr>
          <p:cNvSpPr/>
          <p:nvPr/>
        </p:nvSpPr>
        <p:spPr>
          <a:xfrm>
            <a:off x="10061180" y="3844094"/>
            <a:ext cx="483219" cy="483219"/>
          </a:xfrm>
          <a:prstGeom prst="mathPlu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7" name="椭圆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3629C8-D42B-54F8-6725-34550EB4DA3E}"/>
              </a:ext>
            </a:extLst>
          </p:cNvPr>
          <p:cNvSpPr/>
          <p:nvPr/>
        </p:nvSpPr>
        <p:spPr>
          <a:xfrm>
            <a:off x="1944691" y="5624543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140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7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3" presetClass="entr" presetSubtype="0" fill="hold" grpId="9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8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1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3"/>
      <p:bldP spid="13" grpId="5"/>
      <p:bldP spid="23" grpId="7"/>
      <p:bldP spid="24" grpId="8" animBg="1"/>
      <p:bldP spid="26" grpId="9" animBg="1"/>
      <p:bldP spid="27" grpId="1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41"/>
          <p:cNvSpPr/>
          <p:nvPr/>
        </p:nvSpPr>
        <p:spPr>
          <a:xfrm>
            <a:off x="4557486" y="2168755"/>
            <a:ext cx="3077028" cy="635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如何消毒？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1159295" y="3383906"/>
            <a:ext cx="2238895" cy="1469897"/>
            <a:chOff x="1317105" y="2670629"/>
            <a:chExt cx="2238895" cy="1469897"/>
          </a:xfrm>
        </p:grpSpPr>
        <p:sp>
          <p:nvSpPr>
            <p:cNvPr id="19" name="矩形: 圆角 18"/>
            <p:cNvSpPr/>
            <p:nvPr/>
          </p:nvSpPr>
          <p:spPr>
            <a:xfrm>
              <a:off x="2030152" y="2670629"/>
              <a:ext cx="812800" cy="8128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01</a:t>
              </a:r>
            </a:p>
          </p:txBody>
        </p:sp>
        <p:sp>
          <p:nvSpPr>
            <p:cNvPr id="55" name="文本框 24"/>
            <p:cNvSpPr txBox="1"/>
            <p:nvPr>
              <p:custDataLst>
                <p:tags r:id="rId4"/>
              </p:custDataLst>
            </p:nvPr>
          </p:nvSpPr>
          <p:spPr>
            <a:xfrm>
              <a:off x="1317105" y="3809538"/>
              <a:ext cx="2238895" cy="3309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衣被类消毒</a:t>
              </a: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3704134" y="3383906"/>
            <a:ext cx="2238895" cy="1469897"/>
            <a:chOff x="1317105" y="2670629"/>
            <a:chExt cx="2238895" cy="1469897"/>
          </a:xfrm>
        </p:grpSpPr>
        <p:sp>
          <p:nvSpPr>
            <p:cNvPr id="57" name="矩形: 圆角 56"/>
            <p:cNvSpPr/>
            <p:nvPr/>
          </p:nvSpPr>
          <p:spPr>
            <a:xfrm>
              <a:off x="2030152" y="2670629"/>
              <a:ext cx="812800" cy="8128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02</a:t>
              </a:r>
            </a:p>
          </p:txBody>
        </p:sp>
        <p:sp>
          <p:nvSpPr>
            <p:cNvPr id="58" name="文本框 29"/>
            <p:cNvSpPr txBox="1"/>
            <p:nvPr>
              <p:custDataLst>
                <p:tags r:id="rId3"/>
              </p:custDataLst>
            </p:nvPr>
          </p:nvSpPr>
          <p:spPr>
            <a:xfrm>
              <a:off x="1317105" y="3809538"/>
              <a:ext cx="2238895" cy="3309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物品消毒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248973" y="3383906"/>
            <a:ext cx="2238895" cy="1469897"/>
            <a:chOff x="1317105" y="2670629"/>
            <a:chExt cx="2238895" cy="1469897"/>
          </a:xfrm>
        </p:grpSpPr>
        <p:sp>
          <p:nvSpPr>
            <p:cNvPr id="60" name="矩形: 圆角 59"/>
            <p:cNvSpPr/>
            <p:nvPr/>
          </p:nvSpPr>
          <p:spPr>
            <a:xfrm>
              <a:off x="2030152" y="2670629"/>
              <a:ext cx="812800" cy="8128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03</a:t>
              </a:r>
            </a:p>
          </p:txBody>
        </p:sp>
        <p:sp>
          <p:nvSpPr>
            <p:cNvPr id="61" name="文本框 20"/>
            <p:cNvSpPr txBox="1"/>
            <p:nvPr>
              <p:custDataLst>
                <p:tags r:id="rId2"/>
              </p:custDataLst>
            </p:nvPr>
          </p:nvSpPr>
          <p:spPr>
            <a:xfrm>
              <a:off x="1317105" y="3809538"/>
              <a:ext cx="2238895" cy="3309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教室及寝室消毒</a:t>
              </a: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8793810" y="3383906"/>
            <a:ext cx="2238895" cy="1469897"/>
            <a:chOff x="1317105" y="2670629"/>
            <a:chExt cx="2238895" cy="1469897"/>
          </a:xfrm>
        </p:grpSpPr>
        <p:sp>
          <p:nvSpPr>
            <p:cNvPr id="63" name="矩形: 圆角 62"/>
            <p:cNvSpPr/>
            <p:nvPr/>
          </p:nvSpPr>
          <p:spPr>
            <a:xfrm>
              <a:off x="2030152" y="2670629"/>
              <a:ext cx="812800" cy="8128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25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04</a:t>
              </a:r>
            </a:p>
          </p:txBody>
        </p:sp>
        <p:sp>
          <p:nvSpPr>
            <p:cNvPr id="64" name="文本框 23"/>
            <p:cNvSpPr txBox="1"/>
            <p:nvPr>
              <p:custDataLst>
                <p:tags r:id="rId1"/>
              </p:custDataLst>
            </p:nvPr>
          </p:nvSpPr>
          <p:spPr>
            <a:xfrm>
              <a:off x="1317105" y="3809538"/>
              <a:ext cx="2238895" cy="3309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手部消毒</a:t>
              </a:r>
            </a:p>
          </p:txBody>
        </p:sp>
      </p:grpSp>
      <p:cxnSp>
        <p:nvCxnSpPr>
          <p:cNvPr id="23" name="直接连接符 22"/>
          <p:cNvCxnSpPr/>
          <p:nvPr/>
        </p:nvCxnSpPr>
        <p:spPr>
          <a:xfrm flipH="1">
            <a:off x="8640840" y="3565335"/>
            <a:ext cx="0" cy="111759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 flipH="1">
            <a:off x="6096001" y="3565335"/>
            <a:ext cx="0" cy="111759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>
          <a:xfrm flipH="1">
            <a:off x="3551162" y="3565335"/>
            <a:ext cx="0" cy="111759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42"/>
          <p:cNvSpPr/>
          <p:nvPr/>
        </p:nvSpPr>
        <p:spPr>
          <a:xfrm>
            <a:off x="762000" y="1905615"/>
            <a:ext cx="3077028" cy="635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1.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衣被类消毒</a:t>
            </a:r>
          </a:p>
        </p:txBody>
      </p:sp>
      <p:sp>
        <p:nvSpPr>
          <p:cNvPr id="38" name="文本框 27"/>
          <p:cNvSpPr txBox="1"/>
          <p:nvPr>
            <p:custDataLst>
              <p:tags r:id="rId1"/>
            </p:custDataLst>
          </p:nvPr>
        </p:nvSpPr>
        <p:spPr>
          <a:xfrm>
            <a:off x="913476" y="2760444"/>
            <a:ext cx="6677495" cy="330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衣被类一般是用环氧乙烷蒸气消毒，没有这个条件，可以因地制宜。</a:t>
            </a:r>
          </a:p>
        </p:txBody>
      </p:sp>
      <p:sp>
        <p:nvSpPr>
          <p:cNvPr id="39" name="文本框 25"/>
          <p:cNvSpPr txBox="1"/>
          <p:nvPr>
            <p:custDataLst>
              <p:tags r:id="rId2"/>
            </p:custDataLst>
          </p:nvPr>
        </p:nvSpPr>
        <p:spPr>
          <a:xfrm>
            <a:off x="913476" y="3371013"/>
            <a:ext cx="6677495" cy="330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衣服、被单等可煮沸消毒。</a:t>
            </a:r>
          </a:p>
        </p:txBody>
      </p:sp>
      <p:sp>
        <p:nvSpPr>
          <p:cNvPr id="40" name="文本框 18"/>
          <p:cNvSpPr txBox="1"/>
          <p:nvPr>
            <p:custDataLst>
              <p:tags r:id="rId3"/>
            </p:custDataLst>
          </p:nvPr>
        </p:nvSpPr>
        <p:spPr>
          <a:xfrm>
            <a:off x="913476" y="3842756"/>
            <a:ext cx="5513691" cy="7003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+mn-ea"/>
                <a:sym typeface="思源黑体 CN Regular" panose="020B0500000000000000" pitchFamily="34" charset="-122"/>
              </a:rPr>
              <a:t>不耐高温的化纤物品或纯毛制品可以用化学消毒液浸泡，要注意的是衣物应先消毒，后拆洗，反之，易造成污染。</a:t>
            </a:r>
          </a:p>
        </p:txBody>
      </p:sp>
      <p:sp>
        <p:nvSpPr>
          <p:cNvPr id="41" name="文本框 13"/>
          <p:cNvSpPr txBox="1"/>
          <p:nvPr>
            <p:custDataLst>
              <p:tags r:id="rId4"/>
            </p:custDataLst>
          </p:nvPr>
        </p:nvSpPr>
        <p:spPr>
          <a:xfrm>
            <a:off x="913477" y="4822621"/>
            <a:ext cx="5715580" cy="7003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较大的被褥洗煮不便，可以置强阳光下曝晒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4-6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小时，翻动一两次，使每一部位都晒到。</a:t>
            </a:r>
          </a:p>
        </p:txBody>
      </p:sp>
      <p:sp>
        <p:nvSpPr>
          <p:cNvPr id="27" name="矩形: 圆角 41"/>
          <p:cNvSpPr/>
          <p:nvPr/>
        </p:nvSpPr>
        <p:spPr>
          <a:xfrm>
            <a:off x="7358346" y="1764915"/>
            <a:ext cx="3077028" cy="635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330200" dist="177800" dir="5400000" sx="87000" sy="87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2.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 CN Regular" panose="020B0500000000000000" pitchFamily="34" charset="-122"/>
                <a:ea typeface="思源黑体 CN Regular" panose="020B0500000000000000" pitchFamily="34" charset="-122"/>
                <a:cs typeface="汉仪君黑-45简" panose="020B0604020202020204" charset="-122"/>
                <a:sym typeface="思源黑体 CN Regular" panose="020B0500000000000000" pitchFamily="34" charset="-122"/>
              </a:rPr>
              <a:t>物品消毒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7358346" y="2626185"/>
            <a:ext cx="3721377" cy="1212527"/>
            <a:chOff x="853895" y="3407245"/>
            <a:chExt cx="3721377" cy="1212527"/>
          </a:xfrm>
        </p:grpSpPr>
        <p:sp>
          <p:nvSpPr>
            <p:cNvPr id="29" name="矩形: 圆角 18"/>
            <p:cNvSpPr/>
            <p:nvPr/>
          </p:nvSpPr>
          <p:spPr>
            <a:xfrm>
              <a:off x="853895" y="3407245"/>
              <a:ext cx="1010999" cy="101099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食具</a:t>
              </a:r>
            </a:p>
          </p:txBody>
        </p:sp>
        <p:sp>
          <p:nvSpPr>
            <p:cNvPr id="30" name="文本框 12"/>
            <p:cNvSpPr txBox="1"/>
            <p:nvPr>
              <p:custDataLst>
                <p:tags r:id="rId6"/>
              </p:custDataLst>
            </p:nvPr>
          </p:nvSpPr>
          <p:spPr>
            <a:xfrm>
              <a:off x="2037536" y="3550120"/>
              <a:ext cx="2537736" cy="10696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汉仪君黑-45简" panose="020B0604020202020204" charset="-122"/>
                  <a:sym typeface="思源黑体 CN Regular" panose="020B0500000000000000" pitchFamily="34" charset="-122"/>
                </a:rPr>
                <a:t>煮沸是陶瓷类食具最便捷的消毒办法。不耐热的食具可以用化学消毒剂浸泡消毒。 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7384477" y="4151626"/>
            <a:ext cx="3878609" cy="1438984"/>
            <a:chOff x="853895" y="3143483"/>
            <a:chExt cx="3878609" cy="1438984"/>
          </a:xfrm>
        </p:grpSpPr>
        <p:sp>
          <p:nvSpPr>
            <p:cNvPr id="32" name="矩形: 圆角 55"/>
            <p:cNvSpPr/>
            <p:nvPr/>
          </p:nvSpPr>
          <p:spPr>
            <a:xfrm>
              <a:off x="853895" y="3172811"/>
              <a:ext cx="1010999" cy="1010999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>
              <a:outerShdw blurRad="330200" dist="177800" dir="5400000" sx="87000" sy="87000" algn="t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100"/>
                </a:spcBef>
                <a:spcAft>
                  <a:spcPts val="10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玩具</a:t>
              </a:r>
            </a:p>
          </p:txBody>
        </p:sp>
        <p:sp>
          <p:nvSpPr>
            <p:cNvPr id="33" name="文本框 32"/>
            <p:cNvSpPr txBox="1"/>
            <p:nvPr>
              <p:custDataLst>
                <p:tags r:id="rId5"/>
              </p:custDataLst>
            </p:nvPr>
          </p:nvSpPr>
          <p:spPr>
            <a:xfrm>
              <a:off x="2037536" y="3143483"/>
              <a:ext cx="2694968" cy="143898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just" defTabSz="914400" rtl="0" eaLnBrk="1" fontAlgn="auto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思源黑体 CN Regular" panose="020B0500000000000000" pitchFamily="34" charset="-122"/>
                </a:rPr>
                <a:t>塑料、金属等玩具可以用消毒液浸泡的方法消毒，有些不宜沾水的玩具可采用消毒液擦拭或阳光下曝晒。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7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66117;#407080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heme/theme1.xml><?xml version="1.0" encoding="utf-8"?>
<a:theme xmlns:a="http://schemas.openxmlformats.org/drawingml/2006/main" name="第一PPT模板网-WWW.1PPT.COM">
  <a:themeElements>
    <a:clrScheme name="自定义 94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A37D"/>
      </a:accent1>
      <a:accent2>
        <a:srgbClr val="42A37D"/>
      </a:accent2>
      <a:accent3>
        <a:srgbClr val="42A37D"/>
      </a:accent3>
      <a:accent4>
        <a:srgbClr val="42A37D"/>
      </a:accent4>
      <a:accent5>
        <a:srgbClr val="42A37D"/>
      </a:accent5>
      <a:accent6>
        <a:srgbClr val="42A37D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1825</Words>
  <Application>Microsoft Office PowerPoint</Application>
  <PresentationFormat>宽屏</PresentationFormat>
  <Paragraphs>164</Paragraphs>
  <Slides>21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6" baseType="lpstr">
      <vt:lpstr>Meiryo</vt:lpstr>
      <vt:lpstr>等线</vt:lpstr>
      <vt:lpstr>等线 Light</vt:lpstr>
      <vt:lpstr>汉仪君黑-45简</vt:lpstr>
      <vt:lpstr>思源黑体 CN Medium</vt:lpstr>
      <vt:lpstr>思源黑体 CN Normal</vt:lpstr>
      <vt:lpstr>思源黑体 CN Regular</vt:lpstr>
      <vt:lpstr>宋体</vt:lpstr>
      <vt:lpstr>微软雅黑</vt:lpstr>
      <vt:lpstr>字魂100号-方方先锋体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2022-06-15T23:11:03Z</cp:lastPrinted>
  <dcterms:created xsi:type="dcterms:W3CDTF">2022-06-15T23:11:03Z</dcterms:created>
  <dcterms:modified xsi:type="dcterms:W3CDTF">2023-03-11T01:33:35Z</dcterms:modified>
</cp:coreProperties>
</file>