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64" r:id="rId3"/>
  </p:sldMasterIdLst>
  <p:notesMasterIdLst>
    <p:notesMasterId r:id="rId34"/>
  </p:notesMasterIdLst>
  <p:handoutMasterIdLst>
    <p:handoutMasterId r:id="rId35"/>
  </p:handoutMasterIdLst>
  <p:sldIdLst>
    <p:sldId id="256" r:id="rId4"/>
    <p:sldId id="281" r:id="rId5"/>
    <p:sldId id="283" r:id="rId6"/>
    <p:sldId id="400" r:id="rId7"/>
    <p:sldId id="374" r:id="rId8"/>
    <p:sldId id="375" r:id="rId9"/>
    <p:sldId id="370" r:id="rId10"/>
    <p:sldId id="401" r:id="rId11"/>
    <p:sldId id="377" r:id="rId12"/>
    <p:sldId id="378" r:id="rId13"/>
    <p:sldId id="379" r:id="rId14"/>
    <p:sldId id="402" r:id="rId15"/>
    <p:sldId id="403" r:id="rId16"/>
    <p:sldId id="371" r:id="rId17"/>
    <p:sldId id="381" r:id="rId18"/>
    <p:sldId id="382" r:id="rId19"/>
    <p:sldId id="404" r:id="rId20"/>
    <p:sldId id="384" r:id="rId21"/>
    <p:sldId id="405" r:id="rId22"/>
    <p:sldId id="406" r:id="rId23"/>
    <p:sldId id="372" r:id="rId24"/>
    <p:sldId id="407" r:id="rId25"/>
    <p:sldId id="408" r:id="rId26"/>
    <p:sldId id="409" r:id="rId27"/>
    <p:sldId id="390" r:id="rId28"/>
    <p:sldId id="410" r:id="rId29"/>
    <p:sldId id="412" r:id="rId30"/>
    <p:sldId id="394" r:id="rId31"/>
    <p:sldId id="395" r:id="rId32"/>
    <p:sldId id="413" r:id="rId33"/>
  </p:sldIdLst>
  <p:sldSz cx="12192000" cy="6858000"/>
  <p:notesSz cx="6858000" cy="9144000"/>
  <p:custDataLst>
    <p:tags r:id="rId3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3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ea typeface="思源黑体 CN Normal"/>
              <a:cs typeface="思源黑体 CN Normal" panose="020B04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ea typeface="思源黑体 CN Normal"/>
              </a:rPr>
              <a:t>2023/3/11</a:t>
            </a:fld>
            <a:endParaRPr lang="zh-CN" altLang="en-US">
              <a:ea typeface="思源黑体 CN Norm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ea typeface="思源黑体 CN Normal"/>
              <a:cs typeface="思源黑体 CN Normal" panose="020B04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ea typeface="思源黑体 CN Normal"/>
              </a:rPr>
              <a:t>‹#›</a:t>
            </a:fld>
            <a:endParaRPr lang="zh-CN" altLang="en-US">
              <a:ea typeface="思源黑体 CN Normal"/>
            </a:endParaRPr>
          </a:p>
        </p:txBody>
      </p:sp>
    </p:spTree>
    <p:extLst>
      <p:ext uri="{BB962C8B-B14F-4D97-AF65-F5344CB8AC3E}">
        <p14:creationId xmlns:p14="http://schemas.microsoft.com/office/powerpoint/2010/main" val="3483243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思源黑体 CN Normal"/>
                <a:cs typeface="思源黑体 CN Normal" panose="020B04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思源黑体 CN Normal"/>
                <a:cs typeface="思源黑体 CN Normal" panose="020B04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思源黑体 CN Normal"/>
                <a:cs typeface="思源黑体 CN Normal" panose="020B04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思源黑体 CN Normal"/>
                <a:cs typeface="思源黑体 CN Normal" panose="020B04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57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思源黑体 CN Normal"/>
        <a:cs typeface="思源黑体 CN Normal" panose="020B04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思源黑体 CN Normal"/>
        <a:cs typeface="思源黑体 CN Normal" panose="020B04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思源黑体 CN Normal"/>
        <a:cs typeface="思源黑体 CN Normal" panose="020B04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思源黑体 CN Normal"/>
        <a:cs typeface="思源黑体 CN Normal" panose="020B04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思源黑体 CN Normal"/>
        <a:cs typeface="思源黑体 CN Normal" panose="020B04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679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07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369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/>
              <a:t>接受信息的最重要器官。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/>
              <a:t>眼睛是人类感观中最重要的器官，大脑中获得信息的80%是来自我们看到的东西。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/>
              <a:t>读书认字、看图赏画、看电影、欣赏美景等都要用到眼睛。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/>
              <a:t>眼睛能辨别不同的颜色、不同的光线，再将这些视觉、形象转变成神经信号，传送给大脑。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/>
              <a:t>你也许不知道身体里最积极运动者的肌肉并不在腿部或手臂，而在你的眼睛，你的眼睛里有200多万个工作部件，它们有能力在每小时处理36000条信息，这些肌肉总是在运动，即使是在眼睛没有睁开的时候。正是这些肌肉和眼睛各个部件的辛勤劳动，我们才能随时随地的观察到这个美好的世界。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/>
              <a:t>交流的途径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/>
              <a:t>容貌美丽</a:t>
            </a:r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12F952-7B9B-4875-A99A-9AE4FB6B7C5D}" type="slidenum">
              <a:rPr lang="zh-CN" altLang="en-US"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6003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206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156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362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733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8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10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8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10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pic>
        <p:nvPicPr>
          <p:cNvPr id="3" name="图片 2" descr="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910580"/>
            <a:ext cx="12192635" cy="947420"/>
          </a:xfrm>
          <a:prstGeom prst="rect">
            <a:avLst/>
          </a:prstGeom>
        </p:spPr>
      </p:pic>
      <p:pic>
        <p:nvPicPr>
          <p:cNvPr id="8" name="图片 7" descr="4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9130" y="3923665"/>
            <a:ext cx="3913505" cy="2348230"/>
          </a:xfrm>
          <a:prstGeom prst="rect">
            <a:avLst/>
          </a:prstGeom>
        </p:spPr>
      </p:pic>
      <p:sp>
        <p:nvSpPr>
          <p:cNvPr id="16" name="圆角矩形 15"/>
          <p:cNvSpPr/>
          <p:nvPr userDrawn="1"/>
        </p:nvSpPr>
        <p:spPr>
          <a:xfrm>
            <a:off x="926465" y="702945"/>
            <a:ext cx="10339070" cy="5451475"/>
          </a:xfrm>
          <a:prstGeom prst="roundRect">
            <a:avLst>
              <a:gd name="adj" fmla="val 344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7621270" y="4731067"/>
            <a:ext cx="4570730" cy="2162175"/>
            <a:chOff x="3375" y="4782"/>
            <a:chExt cx="7198" cy="3405"/>
          </a:xfrm>
        </p:grpSpPr>
        <p:grpSp>
          <p:nvGrpSpPr>
            <p:cNvPr id="6" name="组合 5"/>
            <p:cNvGrpSpPr/>
            <p:nvPr userDrawn="1"/>
          </p:nvGrpSpPr>
          <p:grpSpPr>
            <a:xfrm>
              <a:off x="3375" y="7147"/>
              <a:ext cx="7199" cy="1040"/>
              <a:chOff x="12001" y="9247"/>
              <a:chExt cx="7199" cy="1040"/>
            </a:xfrm>
          </p:grpSpPr>
          <p:pic>
            <p:nvPicPr>
              <p:cNvPr id="4" name="图片 3" descr="2"/>
              <p:cNvPicPr>
                <a:picLocks noChangeAspect="1"/>
              </p:cNvPicPr>
              <p:nvPr userDrawn="1"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2001" y="9247"/>
                <a:ext cx="7199" cy="1040"/>
              </a:xfrm>
              <a:prstGeom prst="rect">
                <a:avLst/>
              </a:prstGeom>
            </p:spPr>
          </p:pic>
          <p:pic>
            <p:nvPicPr>
              <p:cNvPr id="5" name="图片 4" descr="1"/>
              <p:cNvPicPr>
                <a:picLocks noChangeAspect="1"/>
              </p:cNvPicPr>
              <p:nvPr userDrawn="1"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2001" y="9300"/>
                <a:ext cx="7199" cy="328"/>
              </a:xfrm>
              <a:prstGeom prst="rect">
                <a:avLst/>
              </a:prstGeom>
            </p:spPr>
          </p:pic>
        </p:grpSp>
        <p:pic>
          <p:nvPicPr>
            <p:cNvPr id="11" name="图片 10" descr="1"/>
            <p:cNvPicPr>
              <a:picLocks noChangeAspect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543" y="4782"/>
              <a:ext cx="7031" cy="3122"/>
            </a:xfrm>
            <a:prstGeom prst="rect">
              <a:avLst/>
            </a:prstGeom>
          </p:spPr>
        </p:pic>
      </p:grpSp>
      <p:pic>
        <p:nvPicPr>
          <p:cNvPr id="14" name="图片 13" descr="3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852035"/>
            <a:ext cx="1969135" cy="2005965"/>
          </a:xfrm>
          <a:prstGeom prst="rect">
            <a:avLst/>
          </a:prstGeom>
        </p:spPr>
      </p:pic>
      <p:pic>
        <p:nvPicPr>
          <p:cNvPr id="26" name="图片 25" descr="32313535373130323b32313535373130313bc4debae7b5e3d7b4bcfdcdb7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0" y="168275"/>
            <a:ext cx="914400" cy="914400"/>
          </a:xfrm>
          <a:prstGeom prst="rect">
            <a:avLst/>
          </a:prstGeom>
        </p:spPr>
      </p:pic>
      <p:pic>
        <p:nvPicPr>
          <p:cNvPr id="64" name="图片 63" descr="32303236373535333b32303238393030303bcedecfdfcdf8c2e7d0c5bac5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flipH="1" flipV="1">
            <a:off x="11385550" y="-35560"/>
            <a:ext cx="850900" cy="881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3886835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关于我们的眼睛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2952750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什么是近视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4037330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影响近视的因素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3287395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如何预防近视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74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90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089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53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2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pic>
        <p:nvPicPr>
          <p:cNvPr id="3" name="图片 2" descr="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910580"/>
            <a:ext cx="12192635" cy="947420"/>
          </a:xfrm>
          <a:prstGeom prst="rect">
            <a:avLst/>
          </a:prstGeom>
        </p:spPr>
      </p:pic>
      <p:pic>
        <p:nvPicPr>
          <p:cNvPr id="8" name="图片 7" descr="4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9130" y="3923665"/>
            <a:ext cx="3913505" cy="2348230"/>
          </a:xfrm>
          <a:prstGeom prst="rect">
            <a:avLst/>
          </a:prstGeom>
        </p:spPr>
      </p:pic>
      <p:sp>
        <p:nvSpPr>
          <p:cNvPr id="16" name="圆角矩形 15"/>
          <p:cNvSpPr/>
          <p:nvPr userDrawn="1"/>
        </p:nvSpPr>
        <p:spPr>
          <a:xfrm>
            <a:off x="926465" y="702945"/>
            <a:ext cx="10339070" cy="5451475"/>
          </a:xfrm>
          <a:prstGeom prst="roundRect">
            <a:avLst>
              <a:gd name="adj" fmla="val 344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pic>
        <p:nvPicPr>
          <p:cNvPr id="14" name="图片 13" descr="3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852035"/>
            <a:ext cx="1969135" cy="2005965"/>
          </a:xfrm>
          <a:prstGeom prst="rect">
            <a:avLst/>
          </a:prstGeom>
        </p:spPr>
      </p:pic>
      <p:pic>
        <p:nvPicPr>
          <p:cNvPr id="26" name="图片 25" descr="32313535373130323b32313535373130313bc4debae7b5e3d7b4bcfdcdb7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168275"/>
            <a:ext cx="914400" cy="914400"/>
          </a:xfrm>
          <a:prstGeom prst="rect">
            <a:avLst/>
          </a:prstGeom>
        </p:spPr>
      </p:pic>
      <p:pic>
        <p:nvPicPr>
          <p:cNvPr id="64" name="图片 63" descr="32303236373535333b32303238393030303bcedecfdfcdf8c2e7d0c5bac5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 flipV="1">
            <a:off x="11385550" y="-35560"/>
            <a:ext cx="850900" cy="881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687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36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814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9377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0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7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3886835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关于我们的眼睛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2952750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什么是近视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4037330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影响近视的因素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463675" y="790575"/>
            <a:ext cx="3287395" cy="7067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0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卢文辉经典粗黑简体" panose="02000000000000000000" charset="-122"/>
                <a:ea typeface="卢文辉经典粗黑简体" panose="02000000000000000000" charset="-122"/>
                <a:cs typeface="思源黑体 CN Normal" panose="020B0400000000000000" charset="-122"/>
                <a:sym typeface="+mn-ea"/>
              </a:rPr>
              <a:t>如何预防近视</a:t>
            </a:r>
          </a:p>
        </p:txBody>
      </p:sp>
      <p:pic>
        <p:nvPicPr>
          <p:cNvPr id="14" name="图片 13" descr="51miz-E1262413-14CCC46A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490" y="521335"/>
            <a:ext cx="1199515" cy="119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bg>
      <p:bgPr>
        <a:solidFill>
          <a:srgbClr val="E7E4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35" y="26670"/>
            <a:ext cx="12180570" cy="6850380"/>
          </a:xfrm>
          <a:prstGeom prst="rect">
            <a:avLst/>
          </a:prstGeom>
        </p:spPr>
      </p:pic>
      <p:sp>
        <p:nvSpPr>
          <p:cNvPr id="15" name="圆角矩形 14"/>
          <p:cNvSpPr/>
          <p:nvPr userDrawn="1"/>
        </p:nvSpPr>
        <p:spPr>
          <a:xfrm>
            <a:off x="272415" y="269875"/>
            <a:ext cx="11647805" cy="63182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pic>
        <p:nvPicPr>
          <p:cNvPr id="3" name="图片 2" descr="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910580"/>
            <a:ext cx="12192635" cy="947420"/>
          </a:xfrm>
          <a:prstGeom prst="rect">
            <a:avLst/>
          </a:prstGeom>
        </p:spPr>
      </p:pic>
      <p:pic>
        <p:nvPicPr>
          <p:cNvPr id="8" name="图片 7" descr="4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9130" y="3923665"/>
            <a:ext cx="3913505" cy="2348230"/>
          </a:xfrm>
          <a:prstGeom prst="rect">
            <a:avLst/>
          </a:prstGeom>
        </p:spPr>
      </p:pic>
      <p:sp>
        <p:nvSpPr>
          <p:cNvPr id="16" name="圆角矩形 15"/>
          <p:cNvSpPr/>
          <p:nvPr userDrawn="1"/>
        </p:nvSpPr>
        <p:spPr>
          <a:xfrm>
            <a:off x="926465" y="702945"/>
            <a:ext cx="10339070" cy="5451475"/>
          </a:xfrm>
          <a:prstGeom prst="roundRect">
            <a:avLst>
              <a:gd name="adj" fmla="val 344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7622540" y="4735829"/>
            <a:ext cx="4570730" cy="2162175"/>
            <a:chOff x="3375" y="4782"/>
            <a:chExt cx="7198" cy="3405"/>
          </a:xfrm>
        </p:grpSpPr>
        <p:grpSp>
          <p:nvGrpSpPr>
            <p:cNvPr id="6" name="组合 5"/>
            <p:cNvGrpSpPr/>
            <p:nvPr userDrawn="1"/>
          </p:nvGrpSpPr>
          <p:grpSpPr>
            <a:xfrm>
              <a:off x="3375" y="7147"/>
              <a:ext cx="7199" cy="1040"/>
              <a:chOff x="12001" y="9247"/>
              <a:chExt cx="7199" cy="1040"/>
            </a:xfrm>
          </p:grpSpPr>
          <p:pic>
            <p:nvPicPr>
              <p:cNvPr id="4" name="图片 3" descr="2"/>
              <p:cNvPicPr>
                <a:picLocks noChangeAspect="1"/>
              </p:cNvPicPr>
              <p:nvPr userDrawn="1"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2001" y="9247"/>
                <a:ext cx="7199" cy="1040"/>
              </a:xfrm>
              <a:prstGeom prst="rect">
                <a:avLst/>
              </a:prstGeom>
            </p:spPr>
          </p:pic>
          <p:pic>
            <p:nvPicPr>
              <p:cNvPr id="5" name="图片 4" descr="1"/>
              <p:cNvPicPr>
                <a:picLocks noChangeAspect="1"/>
              </p:cNvPicPr>
              <p:nvPr userDrawn="1"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2001" y="9300"/>
                <a:ext cx="7199" cy="328"/>
              </a:xfrm>
              <a:prstGeom prst="rect">
                <a:avLst/>
              </a:prstGeom>
            </p:spPr>
          </p:pic>
        </p:grpSp>
        <p:pic>
          <p:nvPicPr>
            <p:cNvPr id="11" name="图片 10" descr="1"/>
            <p:cNvPicPr>
              <a:picLocks noChangeAspect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543" y="4782"/>
              <a:ext cx="7031" cy="3122"/>
            </a:xfrm>
            <a:prstGeom prst="rect">
              <a:avLst/>
            </a:prstGeom>
          </p:spPr>
        </p:pic>
      </p:grpSp>
      <p:pic>
        <p:nvPicPr>
          <p:cNvPr id="14" name="图片 13" descr="3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852035"/>
            <a:ext cx="1969135" cy="2005965"/>
          </a:xfrm>
          <a:prstGeom prst="rect">
            <a:avLst/>
          </a:prstGeom>
        </p:spPr>
      </p:pic>
      <p:pic>
        <p:nvPicPr>
          <p:cNvPr id="26" name="图片 25" descr="32313535373130323b32313535373130313bc4debae7b5e3d7b4bcfdcdb7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0" y="168275"/>
            <a:ext cx="914400" cy="914400"/>
          </a:xfrm>
          <a:prstGeom prst="rect">
            <a:avLst/>
          </a:prstGeom>
        </p:spPr>
      </p:pic>
      <p:pic>
        <p:nvPicPr>
          <p:cNvPr id="64" name="图片 63" descr="32303236373535333b32303238393030303bcedecfdfcdf8c2e7d0c5bac5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flipH="1" flipV="1">
            <a:off x="11385550" y="-35560"/>
            <a:ext cx="850900" cy="881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pic>
        <p:nvPicPr>
          <p:cNvPr id="3" name="图片 2" descr="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910580"/>
            <a:ext cx="12192635" cy="947420"/>
          </a:xfrm>
          <a:prstGeom prst="rect">
            <a:avLst/>
          </a:prstGeom>
        </p:spPr>
      </p:pic>
      <p:pic>
        <p:nvPicPr>
          <p:cNvPr id="8" name="图片 7" descr="4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9130" y="3923665"/>
            <a:ext cx="3913505" cy="2348230"/>
          </a:xfrm>
          <a:prstGeom prst="rect">
            <a:avLst/>
          </a:prstGeom>
        </p:spPr>
      </p:pic>
      <p:sp>
        <p:nvSpPr>
          <p:cNvPr id="16" name="圆角矩形 15"/>
          <p:cNvSpPr/>
          <p:nvPr userDrawn="1"/>
        </p:nvSpPr>
        <p:spPr>
          <a:xfrm>
            <a:off x="926465" y="702945"/>
            <a:ext cx="10339070" cy="5451475"/>
          </a:xfrm>
          <a:prstGeom prst="roundRect">
            <a:avLst>
              <a:gd name="adj" fmla="val 344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Normal" panose="020B0400000000000000" charset="-122"/>
            </a:endParaRPr>
          </a:p>
        </p:txBody>
      </p:sp>
      <p:pic>
        <p:nvPicPr>
          <p:cNvPr id="14" name="图片 13" descr="3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852035"/>
            <a:ext cx="1969135" cy="2005965"/>
          </a:xfrm>
          <a:prstGeom prst="rect">
            <a:avLst/>
          </a:prstGeom>
        </p:spPr>
      </p:pic>
      <p:pic>
        <p:nvPicPr>
          <p:cNvPr id="26" name="图片 25" descr="32313535373130323b32313535373130313bc4debae7b5e3d7b4bcfdcdb7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168275"/>
            <a:ext cx="914400" cy="914400"/>
          </a:xfrm>
          <a:prstGeom prst="rect">
            <a:avLst/>
          </a:prstGeom>
        </p:spPr>
      </p:pic>
      <p:pic>
        <p:nvPicPr>
          <p:cNvPr id="64" name="图片 63" descr="32303236373535333b32303238393030303bcedecfdfcdf8c2e7d0c5bac5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 flipV="1">
            <a:off x="11385550" y="-35560"/>
            <a:ext cx="850900" cy="881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9"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9"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75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924300" y="4547235"/>
            <a:ext cx="5840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28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</a:rPr>
              <a:t>20</a:t>
            </a:r>
            <a:r>
              <a:rPr lang="en-US" altLang="zh-CN" sz="28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</a:rPr>
              <a:t>XX</a:t>
            </a:r>
            <a:r>
              <a:rPr lang="zh-CN" sz="28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</a:rPr>
              <a:t>全国</a:t>
            </a:r>
            <a:r>
              <a:rPr lang="zh-CN" sz="2800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</a:rPr>
              <a:t>爱眼日</a:t>
            </a:r>
            <a:r>
              <a:rPr lang="zh-CN" altLang="en-US" sz="2800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</a:rPr>
              <a:t>中小学生主题班会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970405" y="1937385"/>
            <a:ext cx="66059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zh-CN" sz="7200" dirty="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  <a:sym typeface="+mn-ea"/>
              </a:rPr>
              <a:t>关注普遍眼健康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025015" y="1153160"/>
            <a:ext cx="31070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32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三极正极黑简体" panose="00000500000000000000" charset="-122"/>
              </a:rPr>
              <a:t>20</a:t>
            </a:r>
            <a:r>
              <a:rPr lang="en-US" altLang="zh-CN" sz="32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三极正极黑简体" panose="00000500000000000000" charset="-122"/>
              </a:rPr>
              <a:t>XX</a:t>
            </a:r>
            <a:r>
              <a:rPr lang="zh-CN" altLang="en-US" sz="32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三极正极黑简体" panose="00000500000000000000" charset="-122"/>
                <a:ea typeface="三极正极黑简体" panose="00000500000000000000" charset="-122"/>
                <a:cs typeface="三极正极黑简体" panose="00000500000000000000" charset="-122"/>
              </a:rPr>
              <a:t>年</a:t>
            </a:r>
            <a:r>
              <a:rPr lang="en-US" sz="3200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三极正极黑简体" panose="00000500000000000000" charset="-122"/>
              </a:rPr>
              <a:t>6</a:t>
            </a:r>
            <a:r>
              <a:rPr lang="zh-CN" altLang="en-US" sz="32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三极正极黑简体" panose="00000500000000000000" charset="-122"/>
                <a:ea typeface="三极正极黑简体" panose="00000500000000000000" charset="-122"/>
                <a:cs typeface="三极正极黑简体" panose="00000500000000000000" charset="-122"/>
              </a:rPr>
              <a:t>月</a:t>
            </a:r>
            <a:r>
              <a:rPr lang="en-US" sz="32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三极正极黑简体" panose="00000500000000000000" charset="-122"/>
              </a:rPr>
              <a:t>6</a:t>
            </a:r>
            <a:r>
              <a:rPr lang="zh-CN" altLang="en-US" sz="3200" dirty="0" smtClean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三极正极黑简体" panose="00000500000000000000" charset="-122"/>
                <a:ea typeface="三极正极黑简体" panose="00000500000000000000" charset="-122"/>
                <a:cs typeface="三极正极黑简体" panose="00000500000000000000" charset="-122"/>
              </a:rPr>
              <a:t>日</a:t>
            </a:r>
            <a:endParaRPr lang="zh-CN" altLang="en-US" sz="32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三极正极黑简体" panose="00000500000000000000" charset="-122"/>
              <a:ea typeface="三极正极黑简体" panose="00000500000000000000" charset="-122"/>
              <a:cs typeface="三极正极黑简体" panose="00000500000000000000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241550" y="4547235"/>
            <a:ext cx="1682750" cy="541020"/>
            <a:chOff x="3781" y="1632"/>
            <a:chExt cx="2650" cy="852"/>
          </a:xfrm>
        </p:grpSpPr>
        <p:pic>
          <p:nvPicPr>
            <p:cNvPr id="2" name="图片 1" descr="1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781" y="1632"/>
              <a:ext cx="2650" cy="852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4026" y="1671"/>
              <a:ext cx="2235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 lang="zh-CN" altLang="en-US" sz="2400">
                  <a:solidFill>
                    <a:schemeClr val="bg1"/>
                  </a:solidFill>
                  <a:latin typeface="Aa粉嘟嘟 (非商业使用)" panose="02010600010101010101" charset="-122"/>
                  <a:ea typeface="Aa粉嘟嘟 (非商业使用)" panose="02010600010101010101" charset="-122"/>
                  <a:cs typeface="思源黑体 CN Normal" panose="020B0400000000000000" charset="-122"/>
                  <a:sym typeface="+mn-ea"/>
                </a:rPr>
                <a:t>爱眼护眼</a:t>
              </a: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180" y="829310"/>
            <a:ext cx="2318385" cy="231838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56335" y="2595880"/>
            <a:ext cx="2124710" cy="3152140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3224530" y="3158490"/>
            <a:ext cx="7962900" cy="1210310"/>
            <a:chOff x="4592" y="5010"/>
            <a:chExt cx="12540" cy="1906"/>
          </a:xfrm>
        </p:grpSpPr>
        <p:sp>
          <p:nvSpPr>
            <p:cNvPr id="4" name="文本框 3"/>
            <p:cNvSpPr txBox="1"/>
            <p:nvPr/>
          </p:nvSpPr>
          <p:spPr>
            <a:xfrm>
              <a:off x="4592" y="5010"/>
              <a:ext cx="12540" cy="1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zh-CN" sz="7200">
                  <a:ln w="28575"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effectLst/>
                  <a:latin typeface="站酷快乐体2016修订版" panose="02010600030101010101" charset="-122"/>
                  <a:ea typeface="站酷快乐体2016修订版" panose="02010600030101010101" charset="-122"/>
                  <a:cs typeface="站酷快乐体2016修订版" panose="02010600030101010101" charset="-122"/>
                  <a:sym typeface="+mn-ea"/>
                </a:rPr>
                <a:t>共筑</a:t>
              </a:r>
              <a:r>
                <a:rPr lang="en-US" altLang="zh-CN" sz="7200">
                  <a:ln w="28575"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effectLst/>
                  <a:latin typeface="站酷快乐体2016修订版" panose="02010600030101010101" charset="-122"/>
                  <a:ea typeface="站酷快乐体2016修订版" panose="02010600030101010101" charset="-122"/>
                  <a:cs typeface="站酷快乐体2016修订版" panose="02010600030101010101" charset="-122"/>
                  <a:sym typeface="+mn-ea"/>
                </a:rPr>
                <a:t>   </a:t>
              </a:r>
              <a:r>
                <a:rPr lang="zh-CN" altLang="zh-CN" sz="7200">
                  <a:ln w="28575"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effectLst/>
                  <a:latin typeface="站酷快乐体2016修订版" panose="02010600030101010101" charset="-122"/>
                  <a:ea typeface="站酷快乐体2016修订版" panose="02010600030101010101" charset="-122"/>
                  <a:cs typeface="站酷快乐体2016修订版" panose="02010600030101010101" charset="-122"/>
                  <a:sym typeface="+mn-ea"/>
                </a:rPr>
                <a:t>彩大健康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6562" y="5028"/>
              <a:ext cx="4008" cy="1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zh-CN" sz="7200" spc="-1000" dirty="0">
                  <a:ln w="28575"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effectLst/>
                  <a:latin typeface="站酷快乐体2016修订版" panose="02010600030101010101" charset="-122"/>
                  <a:ea typeface="站酷快乐体2016修订版" panose="02010600030101010101" charset="-122"/>
                  <a:cs typeface="站酷快乐体2016修订版" panose="02010600030101010101" charset="-122"/>
                  <a:sym typeface="+mn-ea"/>
                </a:rPr>
                <a:t>‘睛’</a:t>
              </a:r>
              <a:endParaRPr lang="zh-CN" altLang="zh-CN" sz="7200" dirty="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站酷快乐体2016修订版" panose="02010600030101010101" charset="-122"/>
                <a:ea typeface="站酷快乐体2016修订版" panose="02010600030101010101" charset="-122"/>
                <a:cs typeface="站酷快乐体2016修订版" panose="02010600030101010101" charset="-122"/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4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936750" y="3507740"/>
            <a:ext cx="8239760" cy="17532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algn="just">
              <a:lnSpc>
                <a:spcPct val="200000"/>
              </a:lnSpc>
              <a:spcBef>
                <a:spcPct val="0"/>
              </a:spcBef>
              <a:buClrTx/>
              <a:buSzTx/>
              <a:buNone/>
            </a:pPr>
            <a:r>
              <a:rPr lang="zh-CN" altLang="en-US" sz="18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2009-2010学年度北京市学生体质与健康调研结果显示：各学段学生视力不良检出率分别为：小学生为46.87%，初中生为71.02%、高中生为84.79%。在一组一组数据之后，有多少孩子都戴着眼镜。这一问题已经引起了社会各界的广泛关注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1795145" y="2708910"/>
            <a:ext cx="8601710" cy="2702560"/>
          </a:xfrm>
          <a:prstGeom prst="roundRect">
            <a:avLst>
              <a:gd name="adj" fmla="val 5389"/>
            </a:avLst>
          </a:prstGeom>
          <a:noFill/>
          <a:ln>
            <a:gradFill>
              <a:gsLst>
                <a:gs pos="0">
                  <a:srgbClr val="1DAE8A"/>
                </a:gs>
                <a:gs pos="74000">
                  <a:srgbClr val="1C857F"/>
                </a:gs>
                <a:gs pos="100000">
                  <a:srgbClr val="1C7E7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936750" y="2733675"/>
            <a:ext cx="7802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algn="just">
              <a:lnSpc>
                <a:spcPct val="200000"/>
              </a:lnSpc>
              <a:spcBef>
                <a:spcPct val="0"/>
              </a:spcBef>
              <a:buClrTx/>
              <a:buSzTx/>
              <a:buNone/>
            </a:pPr>
            <a:r>
              <a:rPr lang="zh-CN" altLang="en-US" sz="20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思源黑体 CN Normal" panose="020B0400000000000000" charset="-122"/>
                <a:sym typeface="+mn-ea"/>
              </a:rPr>
              <a:t>在我国，眼病问题已经相当严重，尤其是青少年近视问题尤为突出。</a:t>
            </a:r>
          </a:p>
        </p:txBody>
      </p:sp>
      <p:sp>
        <p:nvSpPr>
          <p:cNvPr id="7" name="矩形 6"/>
          <p:cNvSpPr/>
          <p:nvPr/>
        </p:nvSpPr>
        <p:spPr>
          <a:xfrm>
            <a:off x="2053590" y="3516630"/>
            <a:ext cx="1085850" cy="36000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/>
          <p:nvPr/>
        </p:nvSpPr>
        <p:spPr>
          <a:xfrm>
            <a:off x="1798320" y="2540000"/>
            <a:ext cx="35528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sz="24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近视眼对我们的不良影响</a:t>
            </a:r>
            <a:endParaRPr sz="24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Aa粉嘟嘟 (非商业使用)" panose="02010600010101010101" charset="-122"/>
              <a:ea typeface="Aa粉嘟嘟 (非商业使用)" panose="02010600010101010101" charset="-122"/>
              <a:cs typeface="Aa粉嘟嘟 (非商业使用)" panose="02010600010101010101" charset="-122"/>
              <a:sym typeface="+mn-ea"/>
            </a:endParaRPr>
          </a:p>
        </p:txBody>
      </p:sp>
      <p:sp>
        <p:nvSpPr>
          <p:cNvPr id="5" name="内容占位符 2"/>
          <p:cNvSpPr txBox="1"/>
          <p:nvPr/>
        </p:nvSpPr>
        <p:spPr bwMode="auto">
          <a:xfrm>
            <a:off x="1635125" y="2995930"/>
            <a:ext cx="5598160" cy="28613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algn="just">
              <a:lnSpc>
                <a:spcPct val="200000"/>
              </a:lnSpc>
              <a:spcBef>
                <a:spcPct val="0"/>
              </a:spcBef>
              <a:buClrTx/>
              <a:buSzTx/>
              <a:buFont typeface="思源黑体 CN Normal"/>
              <a:buNone/>
            </a:pPr>
            <a:r>
              <a:rPr lang="zh-CN" altLang="en-US" sz="18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（1）近视眼影响升学、就业和参军。</a:t>
            </a:r>
          </a:p>
          <a:p>
            <a:pPr marL="0" lvl="0" algn="just">
              <a:lnSpc>
                <a:spcPct val="200000"/>
              </a:lnSpc>
              <a:spcBef>
                <a:spcPct val="0"/>
              </a:spcBef>
              <a:buClrTx/>
              <a:buSzTx/>
              <a:buFont typeface="思源黑体 CN Normal"/>
              <a:buNone/>
            </a:pPr>
            <a:r>
              <a:rPr lang="zh-CN" altLang="en-US" sz="18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（2）近视患者常常继发白内障、青光眼等疾患。</a:t>
            </a:r>
          </a:p>
          <a:p>
            <a:pPr marL="0" lvl="0" algn="just">
              <a:lnSpc>
                <a:spcPct val="200000"/>
              </a:lnSpc>
              <a:spcBef>
                <a:spcPct val="0"/>
              </a:spcBef>
              <a:buClrTx/>
              <a:buSzTx/>
              <a:buFont typeface="思源黑体 CN Normal"/>
              <a:buNone/>
            </a:pPr>
            <a:r>
              <a:rPr lang="zh-CN" altLang="en-US" sz="18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（3）眼睛经常干涩和疲劳，影响学习、运动。</a:t>
            </a:r>
          </a:p>
          <a:p>
            <a:pPr marL="0" lvl="0" algn="just">
              <a:lnSpc>
                <a:spcPct val="200000"/>
              </a:lnSpc>
              <a:spcBef>
                <a:spcPct val="0"/>
              </a:spcBef>
              <a:buClrTx/>
              <a:buSzTx/>
              <a:buFont typeface="思源黑体 CN Normal"/>
              <a:buNone/>
            </a:pPr>
            <a:r>
              <a:rPr lang="zh-CN" altLang="en-US" sz="18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（4）佩戴眼镜常常会给生活带来不便。</a:t>
            </a:r>
          </a:p>
          <a:p>
            <a:pPr marL="0" lvl="0" algn="just">
              <a:lnSpc>
                <a:spcPct val="200000"/>
              </a:lnSpc>
              <a:spcBef>
                <a:spcPct val="0"/>
              </a:spcBef>
              <a:buClrTx/>
              <a:buSzTx/>
              <a:buFont typeface="思源黑体 CN Normal"/>
              <a:buNone/>
            </a:pPr>
            <a:r>
              <a:rPr lang="zh-CN" altLang="en-US" sz="18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（5）佩戴眼镜对孩子可能造成一定程度的心理影响。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8010" y="2089150"/>
            <a:ext cx="4434205" cy="44342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35760" y="3432175"/>
            <a:ext cx="1900555" cy="4622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  <a:sym typeface="+mn-ea"/>
              </a:rPr>
              <a:t>1)公安院校: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536315" y="3445510"/>
            <a:ext cx="28009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  <a:sym typeface="+mn-ea"/>
              </a:rPr>
              <a:t>左右眼单眼裸视力:</a:t>
            </a:r>
          </a:p>
        </p:txBody>
      </p:sp>
      <p:sp>
        <p:nvSpPr>
          <p:cNvPr id="3" name="文本框 2"/>
          <p:cNvSpPr txBox="1"/>
          <p:nvPr/>
        </p:nvSpPr>
        <p:spPr bwMode="auto">
          <a:xfrm>
            <a:off x="6337300" y="3190240"/>
            <a:ext cx="374078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4" indent="353060" algn="just" fontAlgn="auto">
              <a:lnSpc>
                <a:spcPct val="150000"/>
              </a:lnSpc>
              <a:spcBef>
                <a:spcPct val="0"/>
              </a:spcBef>
            </a:pPr>
            <a:r>
              <a:rPr sz="1800">
                <a:sym typeface="+mn-ea"/>
              </a:rPr>
              <a:t>理科类专业须在4.9(0.8)以上</a:t>
            </a:r>
          </a:p>
          <a:p>
            <a:pPr marL="0" lvl="4" indent="353060" algn="just" fontAlgn="auto">
              <a:lnSpc>
                <a:spcPct val="150000"/>
              </a:lnSpc>
              <a:spcBef>
                <a:spcPct val="0"/>
              </a:spcBef>
            </a:pPr>
            <a:r>
              <a:rPr sz="1800">
                <a:sym typeface="+mn-ea"/>
              </a:rPr>
              <a:t>文科类专业须在4.8(0.6)以上</a:t>
            </a:r>
          </a:p>
        </p:txBody>
      </p:sp>
      <p:sp>
        <p:nvSpPr>
          <p:cNvPr id="6" name="标题 1"/>
          <p:cNvSpPr txBox="1"/>
          <p:nvPr/>
        </p:nvSpPr>
        <p:spPr>
          <a:xfrm>
            <a:off x="1567180" y="2518410"/>
            <a:ext cx="5147945" cy="460375"/>
          </a:xfrm>
          <a:prstGeom prst="rect">
            <a:avLst/>
          </a:prstGeom>
          <a:noFill/>
        </p:spPr>
        <p:txBody>
          <a:bodyPr wrap="square" lIns="91440" rIns="91440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对视力要求比较严格的专业和学院：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35760" y="4390390"/>
            <a:ext cx="1900555" cy="4622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  <a:sym typeface="+mn-ea"/>
              </a:rPr>
              <a:t>2)军事院校:</a:t>
            </a:r>
          </a:p>
        </p:txBody>
      </p:sp>
      <p:sp>
        <p:nvSpPr>
          <p:cNvPr id="8" name="文本框 7"/>
          <p:cNvSpPr txBox="1"/>
          <p:nvPr/>
        </p:nvSpPr>
        <p:spPr bwMode="auto">
          <a:xfrm>
            <a:off x="3547745" y="4414520"/>
            <a:ext cx="43840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sz="2400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  <a:sym typeface="+mn-ea"/>
              </a:rPr>
              <a:t>每一眼裸眼远视力低于4.9(0.8)</a:t>
            </a:r>
          </a:p>
        </p:txBody>
      </p:sp>
      <p:sp>
        <p:nvSpPr>
          <p:cNvPr id="10" name="文本框 9"/>
          <p:cNvSpPr txBox="1"/>
          <p:nvPr/>
        </p:nvSpPr>
        <p:spPr bwMode="auto">
          <a:xfrm>
            <a:off x="1544320" y="5056505"/>
            <a:ext cx="776986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Font typeface="微软雅黑" panose="020B0503020204020204" charset="-122"/>
              <a:buChar char="»"/>
            </a:pPr>
            <a:r>
              <a:rPr sz="1800">
                <a:sym typeface="+mn-ea"/>
              </a:rPr>
              <a:t>指挥、潜艇、水面潜艇、坦克、测绘、雷达专业学员不合格.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2580" y="3890010"/>
            <a:ext cx="2979420" cy="29794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/>
      <p:bldP spid="7" grpId="0" animBg="1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1176655" y="2628900"/>
            <a:ext cx="6956425" cy="4622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  <a:sym typeface="+mn-ea"/>
              </a:rPr>
              <a:t>3)裸眼视力任何一眼低于5.0者不能录取的专业:</a:t>
            </a:r>
          </a:p>
        </p:txBody>
      </p:sp>
      <p:sp>
        <p:nvSpPr>
          <p:cNvPr id="14" name="文本框 13"/>
          <p:cNvSpPr txBox="1"/>
          <p:nvPr/>
        </p:nvSpPr>
        <p:spPr bwMode="auto">
          <a:xfrm>
            <a:off x="1096645" y="3061335"/>
            <a:ext cx="7905312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fontAlgn="auto">
              <a:lnSpc>
                <a:spcPct val="200000"/>
              </a:lnSpc>
              <a:spcBef>
                <a:spcPct val="0"/>
              </a:spcBef>
              <a:buFont typeface="微软雅黑" panose="020B0503020204020204" charset="-122"/>
              <a:buChar char="»"/>
            </a:pPr>
            <a:r>
              <a:rPr sz="1800" dirty="0" err="1">
                <a:sym typeface="+mn-ea"/>
              </a:rPr>
              <a:t>飞行技术、航海技术、消防工程、刑事科学技术、侦察</a:t>
            </a:r>
            <a:endParaRPr sz="1800" dirty="0">
              <a:sym typeface="+mn-ea"/>
            </a:endParaRPr>
          </a:p>
          <a:p>
            <a:pPr lvl="0" algn="l" fontAlgn="auto">
              <a:lnSpc>
                <a:spcPct val="200000"/>
              </a:lnSpc>
              <a:spcBef>
                <a:spcPct val="0"/>
              </a:spcBef>
              <a:buFont typeface="微软雅黑" panose="020B0503020204020204" charset="-122"/>
              <a:buChar char="»"/>
            </a:pPr>
            <a:r>
              <a:rPr sz="1800" dirty="0" err="1">
                <a:sym typeface="+mn-ea"/>
              </a:rPr>
              <a:t>专科专业:海洋船舶驾驶及以上专业相同或相近专业</a:t>
            </a:r>
            <a:r>
              <a:rPr sz="1800" dirty="0">
                <a:sym typeface="+mn-ea"/>
              </a:rPr>
              <a:t>(</a:t>
            </a:r>
            <a:r>
              <a:rPr sz="1800" dirty="0" err="1">
                <a:sym typeface="+mn-ea"/>
              </a:rPr>
              <a:t>如民航空中交通管制</a:t>
            </a:r>
            <a:r>
              <a:rPr sz="1800" dirty="0">
                <a:sym typeface="+mn-ea"/>
              </a:rPr>
              <a:t>)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76655" y="4615180"/>
            <a:ext cx="6956425" cy="4622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  <a:sym typeface="+mn-ea"/>
              </a:rPr>
              <a:t>4)裸眼视力任何一眼低于4.8者,不能录取的专业:</a:t>
            </a:r>
          </a:p>
        </p:txBody>
      </p:sp>
      <p:sp>
        <p:nvSpPr>
          <p:cNvPr id="9" name="文本框 8"/>
          <p:cNvSpPr txBox="1"/>
          <p:nvPr/>
        </p:nvSpPr>
        <p:spPr bwMode="auto">
          <a:xfrm>
            <a:off x="1096645" y="5070475"/>
            <a:ext cx="429450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fontAlgn="auto">
              <a:lnSpc>
                <a:spcPct val="200000"/>
              </a:lnSpc>
              <a:spcBef>
                <a:spcPct val="0"/>
              </a:spcBef>
              <a:buFont typeface="微软雅黑" panose="020B0503020204020204" charset="-122"/>
              <a:buChar char="»"/>
            </a:pPr>
            <a:r>
              <a:rPr sz="1800">
                <a:sym typeface="+mn-ea"/>
              </a:rPr>
              <a:t>轮机工程、运动训练、民族传统体育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300980" y="5070475"/>
            <a:ext cx="386207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 fontAlgn="auto">
              <a:lnSpc>
                <a:spcPct val="200000"/>
              </a:lnSpc>
              <a:spcBef>
                <a:spcPct val="0"/>
              </a:spcBef>
              <a:buFont typeface="微软雅黑" panose="020B0503020204020204" charset="-122"/>
              <a:buChar char="»"/>
            </a:pPr>
            <a:r>
              <a:rPr>
                <a:sym typeface="+mn-ea"/>
              </a:rPr>
              <a:t>专科专业:烹饪与营养、烹饪工艺等.</a:t>
            </a:r>
            <a:endParaRPr lang="zh-CN" altLang="en-US" sz="1800"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4570" y="2598420"/>
            <a:ext cx="3117215" cy="31172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5" grpId="0" animBg="1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圆角矩形 39"/>
          <p:cNvSpPr/>
          <p:nvPr/>
        </p:nvSpPr>
        <p:spPr>
          <a:xfrm>
            <a:off x="5320465" y="1909445"/>
            <a:ext cx="1551305" cy="460375"/>
          </a:xfrm>
          <a:prstGeom prst="round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latin typeface="站酷快乐体2016修订版" panose="02010600030101010101" charset="-122"/>
                <a:ea typeface="站酷快乐体2016修订版" panose="02010600030101010101" charset="-122"/>
                <a:cs typeface="思源黑体 CN Normal" panose="020B0400000000000000" charset="-122"/>
                <a:sym typeface="+mn-ea"/>
              </a:rPr>
              <a:t>第三部分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54730" y="4298950"/>
            <a:ext cx="5082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2022全国爱眼日中小学生主题班会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92960" y="2611755"/>
            <a:ext cx="800608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altLang="zh-CN" sz="88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  <a:sym typeface="+mn-ea"/>
              </a:rPr>
              <a:t>影响近视的因素</a:t>
            </a:r>
            <a:endParaRPr altLang="zh-CN" sz="88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站酷快乐体2016修订版" panose="02010600030101010101" charset="-122"/>
              <a:ea typeface="站酷快乐体2016修订版" panose="02010600030101010101" charset="-122"/>
              <a:cs typeface="三极信黑简体" panose="00000500000000000000" charset="-122"/>
              <a:sym typeface="+mn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4950" y="3785870"/>
            <a:ext cx="2717800" cy="30721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110" y="4569460"/>
            <a:ext cx="3507740" cy="22999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3885" y="1571625"/>
            <a:ext cx="921385" cy="9213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16730" y="1571625"/>
            <a:ext cx="922020" cy="9213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4"/>
          <p:cNvSpPr txBox="1">
            <a:spLocks noChangeArrowheads="1"/>
          </p:cNvSpPr>
          <p:nvPr/>
        </p:nvSpPr>
        <p:spPr bwMode="auto">
          <a:xfrm>
            <a:off x="3745865" y="2343150"/>
            <a:ext cx="46316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sz="28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近视发生的原因和影响因素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463139" y="3218935"/>
            <a:ext cx="2051814" cy="2497125"/>
            <a:chOff x="2523" y="5459"/>
            <a:chExt cx="1908" cy="2322"/>
          </a:xfrm>
        </p:grpSpPr>
        <p:sp>
          <p:nvSpPr>
            <p:cNvPr id="15" name="文本框 14"/>
            <p:cNvSpPr txBox="1"/>
            <p:nvPr/>
          </p:nvSpPr>
          <p:spPr>
            <a:xfrm>
              <a:off x="2523" y="5459"/>
              <a:ext cx="1908" cy="2322"/>
            </a:xfrm>
            <a:prstGeom prst="rect">
              <a:avLst/>
            </a:prstGeom>
            <a:gradFill>
              <a:gsLst>
                <a:gs pos="0">
                  <a:srgbClr val="1DAE8A"/>
                </a:gs>
                <a:gs pos="52000">
                  <a:srgbClr val="1C857F"/>
                </a:gs>
                <a:gs pos="100000">
                  <a:srgbClr val="1C7E7D"/>
                </a:gs>
              </a:gsLst>
              <a:lin ang="5400000" scaled="0"/>
            </a:gradFill>
            <a:ln>
              <a:noFill/>
            </a:ln>
          </p:spPr>
          <p:txBody>
            <a:bodyPr wrap="square" bIns="107950" rtlCol="0" anchor="ctr" anchorCtr="0">
              <a:noAutofit/>
            </a:bodyPr>
            <a:lstStyle/>
            <a:p>
              <a:pPr lvl="0" algn="dist" fontAlgn="auto">
                <a:lnSpc>
                  <a:spcPct val="200000"/>
                </a:lnSpc>
                <a:buClrTx/>
                <a:buSzTx/>
                <a:buFontTx/>
              </a:pPr>
              <a:endParaRPr lang="zh-CN" altLang="en-US" sz="2000">
                <a:solidFill>
                  <a:schemeClr val="bg1"/>
                </a:solidFill>
                <a:latin typeface="三极正极黑简体" panose="00000500000000000000" charset="-122"/>
                <a:ea typeface="三极正极黑简体" panose="00000500000000000000" charset="-122"/>
                <a:sym typeface="+mn-ea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608" y="6666"/>
              <a:ext cx="1695" cy="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fontAlgn="auto">
                <a:lnSpc>
                  <a:spcPct val="200000"/>
                </a:lnSpc>
                <a:buClrTx/>
                <a:buSzTx/>
                <a:buFontTx/>
              </a:pPr>
              <a:r>
                <a:rPr lang="zh-CN" altLang="en-US" sz="2400">
                  <a:solidFill>
                    <a:schemeClr val="bg1"/>
                  </a:solidFill>
                  <a:latin typeface="汉仪劲楷简" panose="00020600040101010101" charset="-122"/>
                  <a:ea typeface="汉仪劲楷简" panose="00020600040101010101" charset="-122"/>
                  <a:sym typeface="+mn-ea"/>
                </a:rPr>
                <a:t>遗传因素</a:t>
              </a: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3113" y="5810"/>
              <a:ext cx="727" cy="726"/>
              <a:chOff x="3248" y="5947"/>
              <a:chExt cx="727" cy="726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3249" y="5947"/>
                <a:ext cx="726" cy="7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>
                  <a:solidFill>
                    <a:srgbClr val="7B0805"/>
                  </a:solidFill>
                </a:endParaRPr>
              </a:p>
            </p:txBody>
          </p:sp>
          <p:sp>
            <p:nvSpPr>
              <p:cNvPr id="4" name="文本框 3"/>
              <p:cNvSpPr txBox="1"/>
              <p:nvPr/>
            </p:nvSpPr>
            <p:spPr>
              <a:xfrm>
                <a:off x="3248" y="6068"/>
                <a:ext cx="684" cy="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>
                    <a:gradFill>
                      <a:gsLst>
                        <a:gs pos="0">
                          <a:srgbClr val="1DAE8A"/>
                        </a:gs>
                        <a:gs pos="45000">
                          <a:srgbClr val="1C857F"/>
                        </a:gs>
                        <a:gs pos="83000">
                          <a:srgbClr val="1C7E7D"/>
                        </a:gs>
                      </a:gsLst>
                      <a:lin ang="5400000" scaled="0"/>
                    </a:gradFill>
                    <a:latin typeface="Aa粉嘟嘟 (非商业使用)" panose="02010600010101010101" charset="-122"/>
                    <a:ea typeface="Aa粉嘟嘟 (非商业使用)" panose="02010600010101010101" charset="-122"/>
                    <a:sym typeface="+mn-ea"/>
                  </a:rPr>
                  <a:t>01</a:t>
                </a: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3843883" y="3218935"/>
            <a:ext cx="2051685" cy="2497125"/>
            <a:chOff x="2523" y="5459"/>
            <a:chExt cx="1908" cy="2322"/>
          </a:xfrm>
        </p:grpSpPr>
        <p:sp>
          <p:nvSpPr>
            <p:cNvPr id="8" name="文本框 7"/>
            <p:cNvSpPr txBox="1"/>
            <p:nvPr/>
          </p:nvSpPr>
          <p:spPr>
            <a:xfrm>
              <a:off x="2523" y="5459"/>
              <a:ext cx="1908" cy="2322"/>
            </a:xfrm>
            <a:prstGeom prst="rect">
              <a:avLst/>
            </a:prstGeom>
            <a:gradFill>
              <a:gsLst>
                <a:gs pos="0">
                  <a:srgbClr val="1DAE8A"/>
                </a:gs>
                <a:gs pos="52000">
                  <a:srgbClr val="1C857F"/>
                </a:gs>
                <a:gs pos="100000">
                  <a:srgbClr val="1C7E7D"/>
                </a:gs>
              </a:gsLst>
              <a:lin ang="5400000" scaled="0"/>
            </a:gradFill>
            <a:ln>
              <a:noFill/>
            </a:ln>
          </p:spPr>
          <p:txBody>
            <a:bodyPr wrap="square" bIns="107950" rtlCol="0" anchor="ctr" anchorCtr="0">
              <a:noAutofit/>
            </a:bodyPr>
            <a:lstStyle/>
            <a:p>
              <a:pPr lvl="0" algn="dist" fontAlgn="auto">
                <a:lnSpc>
                  <a:spcPct val="200000"/>
                </a:lnSpc>
                <a:buClrTx/>
                <a:buSzTx/>
                <a:buFontTx/>
              </a:pPr>
              <a:endParaRPr lang="zh-CN" altLang="en-US" sz="2000">
                <a:solidFill>
                  <a:schemeClr val="bg1"/>
                </a:solidFill>
                <a:latin typeface="三极正极黑简体" panose="00000500000000000000" charset="-122"/>
                <a:ea typeface="三极正极黑简体" panose="00000500000000000000" charset="-122"/>
                <a:sym typeface="+mn-ea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607" y="6665"/>
              <a:ext cx="1695" cy="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fontAlgn="auto">
                <a:lnSpc>
                  <a:spcPct val="200000"/>
                </a:lnSpc>
                <a:buClrTx/>
                <a:buSzTx/>
                <a:buFontTx/>
              </a:pPr>
              <a:r>
                <a:rPr lang="zh-CN" altLang="en-US" sz="2400">
                  <a:solidFill>
                    <a:schemeClr val="bg1"/>
                  </a:solidFill>
                  <a:latin typeface="汉仪劲楷简" panose="00020600040101010101" charset="-122"/>
                  <a:ea typeface="汉仪劲楷简" panose="00020600040101010101" charset="-122"/>
                  <a:sym typeface="+mn-ea"/>
                </a:rPr>
                <a:t>环境因素</a:t>
              </a: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3113" y="5810"/>
              <a:ext cx="727" cy="726"/>
              <a:chOff x="3248" y="5947"/>
              <a:chExt cx="727" cy="726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3249" y="5947"/>
                <a:ext cx="726" cy="7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>
                  <a:solidFill>
                    <a:srgbClr val="7B0805"/>
                  </a:solidFill>
                </a:endParaRP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3248" y="6068"/>
                <a:ext cx="684" cy="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>
                    <a:gradFill>
                      <a:gsLst>
                        <a:gs pos="0">
                          <a:srgbClr val="1DAE8A"/>
                        </a:gs>
                        <a:gs pos="45000">
                          <a:srgbClr val="1C857F"/>
                        </a:gs>
                        <a:gs pos="83000">
                          <a:srgbClr val="1C7E7D"/>
                        </a:gs>
                      </a:gsLst>
                      <a:lin ang="5400000" scaled="0"/>
                    </a:gradFill>
                    <a:latin typeface="Aa粉嘟嘟 (非商业使用)" panose="02010600010101010101" charset="-122"/>
                    <a:ea typeface="Aa粉嘟嘟 (非商业使用)" panose="02010600010101010101" charset="-122"/>
                    <a:sym typeface="+mn-ea"/>
                  </a:rPr>
                  <a:t>02</a:t>
                </a: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6224498" y="3218935"/>
            <a:ext cx="2051685" cy="2497125"/>
            <a:chOff x="2523" y="5459"/>
            <a:chExt cx="1908" cy="2322"/>
          </a:xfrm>
        </p:grpSpPr>
        <p:sp>
          <p:nvSpPr>
            <p:cNvPr id="14" name="文本框 13"/>
            <p:cNvSpPr txBox="1"/>
            <p:nvPr/>
          </p:nvSpPr>
          <p:spPr>
            <a:xfrm>
              <a:off x="2523" y="5459"/>
              <a:ext cx="1908" cy="2322"/>
            </a:xfrm>
            <a:prstGeom prst="rect">
              <a:avLst/>
            </a:prstGeom>
            <a:gradFill>
              <a:gsLst>
                <a:gs pos="0">
                  <a:srgbClr val="1DAE8A"/>
                </a:gs>
                <a:gs pos="52000">
                  <a:srgbClr val="1C857F"/>
                </a:gs>
                <a:gs pos="100000">
                  <a:srgbClr val="1C7E7D"/>
                </a:gs>
              </a:gsLst>
              <a:lin ang="5400000" scaled="0"/>
            </a:gradFill>
            <a:ln>
              <a:noFill/>
            </a:ln>
          </p:spPr>
          <p:txBody>
            <a:bodyPr wrap="square" bIns="107950" rtlCol="0" anchor="ctr" anchorCtr="0">
              <a:noAutofit/>
            </a:bodyPr>
            <a:lstStyle/>
            <a:p>
              <a:pPr lvl="0" algn="dist" fontAlgn="auto">
                <a:lnSpc>
                  <a:spcPct val="200000"/>
                </a:lnSpc>
                <a:buClrTx/>
                <a:buSzTx/>
                <a:buFontTx/>
              </a:pPr>
              <a:endParaRPr lang="zh-CN" altLang="en-US" sz="2000">
                <a:solidFill>
                  <a:schemeClr val="bg1"/>
                </a:solidFill>
                <a:latin typeface="三极正极黑简体" panose="00000500000000000000" charset="-122"/>
                <a:ea typeface="三极正极黑简体" panose="00000500000000000000" charset="-122"/>
                <a:sym typeface="+mn-ea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607" y="6665"/>
              <a:ext cx="1695" cy="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fontAlgn="auto">
                <a:lnSpc>
                  <a:spcPct val="200000"/>
                </a:lnSpc>
                <a:buClrTx/>
                <a:buSzTx/>
                <a:buFontTx/>
              </a:pPr>
              <a:r>
                <a:rPr lang="zh-CN" altLang="en-US" sz="2400">
                  <a:solidFill>
                    <a:schemeClr val="bg1"/>
                  </a:solidFill>
                  <a:latin typeface="汉仪劲楷简" panose="00020600040101010101" charset="-122"/>
                  <a:ea typeface="汉仪劲楷简" panose="00020600040101010101" charset="-122"/>
                  <a:sym typeface="+mn-ea"/>
                </a:rPr>
                <a:t>行为因素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3113" y="5810"/>
              <a:ext cx="727" cy="726"/>
              <a:chOff x="3248" y="5947"/>
              <a:chExt cx="727" cy="726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3249" y="5947"/>
                <a:ext cx="726" cy="7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>
                  <a:solidFill>
                    <a:srgbClr val="7B0805"/>
                  </a:solidFill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3248" y="6068"/>
                <a:ext cx="684" cy="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>
                    <a:gradFill>
                      <a:gsLst>
                        <a:gs pos="0">
                          <a:srgbClr val="1DAE8A"/>
                        </a:gs>
                        <a:gs pos="45000">
                          <a:srgbClr val="1C857F"/>
                        </a:gs>
                        <a:gs pos="83000">
                          <a:srgbClr val="1C7E7D"/>
                        </a:gs>
                      </a:gsLst>
                      <a:lin ang="5400000" scaled="0"/>
                    </a:gradFill>
                    <a:latin typeface="Aa粉嘟嘟 (非商业使用)" panose="02010600010101010101" charset="-122"/>
                    <a:ea typeface="Aa粉嘟嘟 (非商业使用)" panose="02010600010101010101" charset="-122"/>
                    <a:sym typeface="+mn-ea"/>
                  </a:rPr>
                  <a:t>03</a:t>
                </a: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8605113" y="3218935"/>
            <a:ext cx="2051050" cy="2497125"/>
            <a:chOff x="2523" y="5459"/>
            <a:chExt cx="1908" cy="2322"/>
          </a:xfrm>
        </p:grpSpPr>
        <p:sp>
          <p:nvSpPr>
            <p:cNvPr id="21" name="文本框 20"/>
            <p:cNvSpPr txBox="1"/>
            <p:nvPr/>
          </p:nvSpPr>
          <p:spPr>
            <a:xfrm>
              <a:off x="2523" y="5459"/>
              <a:ext cx="1908" cy="2322"/>
            </a:xfrm>
            <a:prstGeom prst="rect">
              <a:avLst/>
            </a:prstGeom>
            <a:gradFill>
              <a:gsLst>
                <a:gs pos="0">
                  <a:srgbClr val="1DAE8A"/>
                </a:gs>
                <a:gs pos="52000">
                  <a:srgbClr val="1C857F"/>
                </a:gs>
                <a:gs pos="100000">
                  <a:srgbClr val="1C7E7D"/>
                </a:gs>
              </a:gsLst>
              <a:lin ang="5400000" scaled="0"/>
            </a:gradFill>
            <a:ln>
              <a:noFill/>
            </a:ln>
          </p:spPr>
          <p:txBody>
            <a:bodyPr wrap="square" bIns="107950" rtlCol="0" anchor="ctr" anchorCtr="0">
              <a:noAutofit/>
            </a:bodyPr>
            <a:lstStyle/>
            <a:p>
              <a:pPr lvl="0" algn="dist" fontAlgn="auto">
                <a:lnSpc>
                  <a:spcPct val="200000"/>
                </a:lnSpc>
                <a:buClrTx/>
                <a:buSzTx/>
                <a:buFontTx/>
              </a:pPr>
              <a:endParaRPr lang="zh-CN" altLang="en-US" sz="2000">
                <a:solidFill>
                  <a:schemeClr val="bg1"/>
                </a:solidFill>
                <a:latin typeface="三极正极黑简体" panose="00000500000000000000" charset="-122"/>
                <a:ea typeface="三极正极黑简体" panose="00000500000000000000" charset="-122"/>
                <a:sym typeface="+mn-ea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543" y="6664"/>
              <a:ext cx="1867" cy="1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fontAlgn="auto">
                <a:lnSpc>
                  <a:spcPct val="150000"/>
                </a:lnSpc>
                <a:buClrTx/>
                <a:buSzTx/>
                <a:buFontTx/>
              </a:pPr>
              <a:r>
                <a:rPr lang="zh-CN" altLang="en-US" sz="2400">
                  <a:solidFill>
                    <a:schemeClr val="bg1"/>
                  </a:solidFill>
                  <a:latin typeface="汉仪劲楷简" panose="00020600040101010101" charset="-122"/>
                  <a:ea typeface="汉仪劲楷简" panose="00020600040101010101" charset="-122"/>
                  <a:sym typeface="+mn-ea"/>
                </a:rPr>
                <a:t>体质与营养因素</a:t>
              </a: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113" y="5810"/>
              <a:ext cx="727" cy="726"/>
              <a:chOff x="3248" y="5947"/>
              <a:chExt cx="727" cy="726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3249" y="5947"/>
                <a:ext cx="726" cy="7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>
                  <a:solidFill>
                    <a:srgbClr val="7B0805"/>
                  </a:solidFill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3248" y="6068"/>
                <a:ext cx="684" cy="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>
                    <a:gradFill>
                      <a:gsLst>
                        <a:gs pos="0">
                          <a:srgbClr val="1DAE8A"/>
                        </a:gs>
                        <a:gs pos="45000">
                          <a:srgbClr val="1C857F"/>
                        </a:gs>
                        <a:gs pos="83000">
                          <a:srgbClr val="1C7E7D"/>
                        </a:gs>
                      </a:gsLst>
                      <a:lin ang="5400000" scaled="0"/>
                    </a:gradFill>
                    <a:latin typeface="Aa粉嘟嘟 (非商业使用)" panose="02010600010101010101" charset="-122"/>
                    <a:ea typeface="Aa粉嘟嘟 (非商业使用)" panose="02010600010101010101" charset="-122"/>
                    <a:sym typeface="+mn-ea"/>
                  </a:rPr>
                  <a:t>04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62425" y="2796540"/>
            <a:ext cx="1565910" cy="462280"/>
          </a:xfrm>
          <a:prstGeom prst="roundRect">
            <a:avLst>
              <a:gd name="adj" fmla="val 19917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遗传因素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559935" y="3781425"/>
            <a:ext cx="50533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 dirty="0" err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父母都有高度近视的</a:t>
            </a:r>
            <a:r>
              <a:rPr sz="20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—子代100%高度近视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559935" y="4592955"/>
            <a:ext cx="50526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双亲之一高度近视的 — 子代57.5%高度近视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48125" y="3721100"/>
            <a:ext cx="511810" cy="5118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48125" y="4532630"/>
            <a:ext cx="511810" cy="51181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559935" y="5404485"/>
            <a:ext cx="58604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双亲无表现，但有基因携带者</a:t>
            </a:r>
            <a:r>
              <a:rPr lang="en-US"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</a:t>
            </a: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—</a:t>
            </a:r>
            <a:r>
              <a:rPr lang="en-US"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</a:t>
            </a: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子代22%高度近视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48125" y="5344160"/>
            <a:ext cx="511810" cy="51181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335" y="2611755"/>
            <a:ext cx="3191510" cy="31915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7770" y="2612390"/>
            <a:ext cx="1565910" cy="462280"/>
          </a:xfrm>
          <a:prstGeom prst="roundRect">
            <a:avLst>
              <a:gd name="adj" fmla="val 19917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行为因素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05280" y="3585845"/>
            <a:ext cx="17399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视物距离过近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94785" y="3585845"/>
            <a:ext cx="272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行走及乘车时看读物。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93470" y="3525520"/>
            <a:ext cx="511810" cy="5118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82975" y="3525520"/>
            <a:ext cx="511810" cy="51181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05280" y="4422775"/>
            <a:ext cx="602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用眼姿势不良，如侧卧、躺着、经常处于斜视位置。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93470" y="4362450"/>
            <a:ext cx="511810" cy="5118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 bwMode="auto">
          <a:xfrm>
            <a:off x="2796540" y="2612390"/>
            <a:ext cx="28752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just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主要指用眼不科学：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05280" y="5220970"/>
            <a:ext cx="100310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阅读、书写、学习、看电视、操作电脑、玩游戏机时间过长，经常一次连续超过1 小时。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93470" y="5160645"/>
            <a:ext cx="511810" cy="51181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0160" y="1859280"/>
            <a:ext cx="3094990" cy="30949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7" grpId="0"/>
      <p:bldP spid="4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711960" y="2794635"/>
            <a:ext cx="48818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学生面临的新问题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9310" y="3613150"/>
            <a:ext cx="1297940" cy="451485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多媒体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37280" y="3613150"/>
            <a:ext cx="996950" cy="450850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电视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874260" y="3613150"/>
            <a:ext cx="996950" cy="450850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电脑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40025" y="4513580"/>
            <a:ext cx="1403985" cy="450850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游戏机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384040" y="4513580"/>
            <a:ext cx="996950" cy="450850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手机</a:t>
            </a:r>
          </a:p>
        </p:txBody>
      </p:sp>
      <p:sp>
        <p:nvSpPr>
          <p:cNvPr id="9" name="文本框 8"/>
          <p:cNvSpPr txBox="1"/>
          <p:nvPr/>
        </p:nvSpPr>
        <p:spPr bwMode="auto">
          <a:xfrm>
            <a:off x="2617470" y="5286375"/>
            <a:ext cx="28867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对眼刺激增强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3485" y="2418080"/>
            <a:ext cx="4381500" cy="35217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38580" y="2624455"/>
            <a:ext cx="1565910" cy="462280"/>
          </a:xfrm>
          <a:prstGeom prst="roundRect">
            <a:avLst>
              <a:gd name="adj" fmla="val 19917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环境因素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36090" y="3563620"/>
            <a:ext cx="23285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采光照明条件不良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24280" y="3503295"/>
            <a:ext cx="511810" cy="5118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22165" y="3559810"/>
            <a:ext cx="28936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课桌椅不合适学生身材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10355" y="3499485"/>
            <a:ext cx="511810" cy="51181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736090" y="4359275"/>
            <a:ext cx="23285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字体过小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24280" y="4298950"/>
            <a:ext cx="511810" cy="5118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622165" y="4355465"/>
            <a:ext cx="36080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书本\讲义亮度、对比度过低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10355" y="4295140"/>
            <a:ext cx="511810" cy="51181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736090" y="5133975"/>
            <a:ext cx="23285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印刷不清晰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24280" y="5073650"/>
            <a:ext cx="511810" cy="51181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4622165" y="5130165"/>
            <a:ext cx="36080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眼调节的过度紧张、影响视力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10355" y="5069840"/>
            <a:ext cx="511810" cy="51181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8225" y="2622550"/>
            <a:ext cx="4588510" cy="3441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10" grpId="0"/>
      <p:bldP spid="12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75460" y="1525905"/>
            <a:ext cx="2074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zh-CN" sz="7200">
                <a:ln w="28575"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effectLst/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  <a:sym typeface="+mn-ea"/>
              </a:rPr>
              <a:t>目录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189095" y="1041400"/>
            <a:ext cx="5371465" cy="4523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71500" indent="-571500" algn="just" fontAlgn="auto">
              <a:lnSpc>
                <a:spcPct val="200000"/>
              </a:lnSpc>
              <a:buFont typeface="+mj-ea"/>
              <a:buAutoNum type="ea1JpnChsDbPeriod"/>
            </a:pPr>
            <a:r>
              <a:rPr altLang="zh-CN" sz="360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</a:rPr>
              <a:t>关于我们的眼睛</a:t>
            </a:r>
          </a:p>
          <a:p>
            <a:pPr marL="571500" indent="-571500" algn="just" fontAlgn="auto">
              <a:lnSpc>
                <a:spcPct val="200000"/>
              </a:lnSpc>
              <a:buFont typeface="+mj-ea"/>
              <a:buAutoNum type="ea1JpnChsDbPeriod"/>
            </a:pPr>
            <a:r>
              <a:rPr altLang="zh-CN" sz="360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</a:rPr>
              <a:t>什么是近视</a:t>
            </a:r>
          </a:p>
          <a:p>
            <a:pPr marL="571500" indent="-571500" algn="just" fontAlgn="auto">
              <a:lnSpc>
                <a:spcPct val="200000"/>
              </a:lnSpc>
              <a:buFont typeface="+mj-ea"/>
              <a:buAutoNum type="ea1JpnChsDbPeriod"/>
            </a:pPr>
            <a:r>
              <a:rPr altLang="zh-CN" sz="360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</a:rPr>
              <a:t>影响近视的因素</a:t>
            </a:r>
          </a:p>
          <a:p>
            <a:pPr marL="571500" indent="-571500" algn="just" fontAlgn="auto">
              <a:lnSpc>
                <a:spcPct val="200000"/>
              </a:lnSpc>
              <a:buFont typeface="+mj-ea"/>
              <a:buAutoNum type="ea1JpnChsDbPeriod"/>
            </a:pPr>
            <a:r>
              <a:rPr altLang="zh-CN" sz="360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</a:rPr>
              <a:t>如何预防近视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91665" y="2355215"/>
            <a:ext cx="2124710" cy="31521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28075" y="3394075"/>
            <a:ext cx="3463925" cy="34639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219417" y="1127464"/>
            <a:ext cx="169563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15770" y="2600960"/>
            <a:ext cx="1565910" cy="462280"/>
          </a:xfrm>
          <a:prstGeom prst="roundRect">
            <a:avLst>
              <a:gd name="adj" fmla="val 19917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营养因素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13280" y="3574415"/>
            <a:ext cx="79165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儿童少年正值身体急剧生长发育的时期,此期双眼有很大的可塑性。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01470" y="3514090"/>
            <a:ext cx="511810" cy="51181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113280" y="4370070"/>
            <a:ext cx="88620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近视眼多半是长期不良的视近环境影响下，逐渐发生的早期近视状态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01470" y="4309745"/>
            <a:ext cx="511810" cy="51181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2113280" y="5144770"/>
            <a:ext cx="87363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所以，预防近视要抓早、抓小，抓住这个时期的近视眼的防治是非常策略的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01470" y="5084445"/>
            <a:ext cx="511810" cy="511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0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圆角矩形 39"/>
          <p:cNvSpPr/>
          <p:nvPr/>
        </p:nvSpPr>
        <p:spPr>
          <a:xfrm>
            <a:off x="5320465" y="1909445"/>
            <a:ext cx="1551305" cy="460375"/>
          </a:xfrm>
          <a:prstGeom prst="round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latin typeface="站酷快乐体2016修订版" panose="02010600030101010101" charset="-122"/>
                <a:ea typeface="站酷快乐体2016修订版" panose="02010600030101010101" charset="-122"/>
                <a:cs typeface="思源黑体 CN Normal" panose="020B0400000000000000" charset="-122"/>
                <a:sym typeface="+mn-ea"/>
              </a:rPr>
              <a:t>第四部分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54847" y="4345903"/>
            <a:ext cx="5082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2022全国爱眼日中小学生主题班会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524125" y="2623185"/>
            <a:ext cx="714502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altLang="zh-CN" sz="88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  <a:sym typeface="+mn-ea"/>
              </a:rPr>
              <a:t>如何预防近视</a:t>
            </a:r>
            <a:endParaRPr altLang="zh-CN" sz="88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站酷快乐体2016修订版" panose="02010600030101010101" charset="-122"/>
              <a:ea typeface="站酷快乐体2016修订版" panose="02010600030101010101" charset="-122"/>
              <a:cs typeface="三极信黑简体" panose="00000500000000000000" charset="-122"/>
              <a:sym typeface="+mn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4950" y="3785870"/>
            <a:ext cx="2717800" cy="30721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110" y="4569460"/>
            <a:ext cx="3507740" cy="22999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3885" y="1571625"/>
            <a:ext cx="921385" cy="9213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16730" y="1571625"/>
            <a:ext cx="922020" cy="9213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48860" y="2206625"/>
            <a:ext cx="2430145" cy="462280"/>
          </a:xfrm>
          <a:prstGeom prst="roundRect">
            <a:avLst>
              <a:gd name="adj" fmla="val 19917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①预防保护措施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2171700" y="3836035"/>
            <a:ext cx="1907540" cy="1907540"/>
            <a:chOff x="3030" y="6095"/>
            <a:chExt cx="3004" cy="3004"/>
          </a:xfrm>
        </p:grpSpPr>
        <p:sp>
          <p:nvSpPr>
            <p:cNvPr id="11" name="文本框 10"/>
            <p:cNvSpPr txBox="1"/>
            <p:nvPr/>
          </p:nvSpPr>
          <p:spPr>
            <a:xfrm>
              <a:off x="3030" y="6095"/>
              <a:ext cx="3005" cy="3005"/>
            </a:xfrm>
            <a:prstGeom prst="ellipse">
              <a:avLst/>
            </a:prstGeom>
            <a:gradFill>
              <a:gsLst>
                <a:gs pos="0">
                  <a:srgbClr val="1DAE8A"/>
                </a:gs>
                <a:gs pos="52000">
                  <a:srgbClr val="1C857F"/>
                </a:gs>
                <a:gs pos="100000">
                  <a:srgbClr val="1C7E7D"/>
                </a:gs>
              </a:gsLst>
              <a:lin ang="5400000" scaled="0"/>
            </a:gradFill>
            <a:ln>
              <a:noFill/>
            </a:ln>
          </p:spPr>
          <p:txBody>
            <a:bodyPr wrap="square" bIns="36195" rtlCol="0" anchor="b" anchorCtr="0">
              <a:noAutofit/>
            </a:bodyPr>
            <a:lstStyle/>
            <a:p>
              <a:pPr lvl="0" algn="ctr" fontAlgn="auto">
                <a:lnSpc>
                  <a:spcPct val="150000"/>
                </a:lnSpc>
                <a:buClrTx/>
                <a:buSzTx/>
                <a:buFontTx/>
              </a:pPr>
              <a:r>
                <a:rPr lang="zh-CN" altLang="en-US" sz="2800" dirty="0">
                  <a:solidFill>
                    <a:schemeClr val="bg1"/>
                  </a:solidFill>
                  <a:latin typeface="Aa粉嘟嘟 (非商业使用)" panose="02010600010101010101" charset="-122"/>
                  <a:ea typeface="Aa粉嘟嘟 (非商业使用)" panose="02010600010101010101" charset="-122"/>
                  <a:cs typeface="思源黑体 CN Normal" panose="020B0400000000000000" charset="-122"/>
                  <a:sym typeface="+mn-ea"/>
                </a:rPr>
                <a:t>正确的时间</a:t>
              </a:r>
            </a:p>
          </p:txBody>
        </p:sp>
        <p:pic>
          <p:nvPicPr>
            <p:cNvPr id="13" name="图片 12" descr="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30" y="6239"/>
              <a:ext cx="806" cy="806"/>
            </a:xfrm>
            <a:prstGeom prst="rect">
              <a:avLst/>
            </a:prstGeom>
          </p:spPr>
        </p:pic>
      </p:grpSp>
      <p:sp>
        <p:nvSpPr>
          <p:cNvPr id="4" name="文本框 3"/>
          <p:cNvSpPr txBox="1"/>
          <p:nvPr/>
        </p:nvSpPr>
        <p:spPr bwMode="auto">
          <a:xfrm>
            <a:off x="4537710" y="3021965"/>
            <a:ext cx="31178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主要指用眼不科学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5142230" y="3836035"/>
            <a:ext cx="1907540" cy="1907540"/>
            <a:chOff x="7708" y="6095"/>
            <a:chExt cx="3004" cy="3004"/>
          </a:xfrm>
        </p:grpSpPr>
        <p:sp>
          <p:nvSpPr>
            <p:cNvPr id="14" name="文本框 13"/>
            <p:cNvSpPr txBox="1"/>
            <p:nvPr/>
          </p:nvSpPr>
          <p:spPr>
            <a:xfrm>
              <a:off x="7708" y="6095"/>
              <a:ext cx="3005" cy="3005"/>
            </a:xfrm>
            <a:prstGeom prst="ellipse">
              <a:avLst/>
            </a:prstGeom>
            <a:gradFill>
              <a:gsLst>
                <a:gs pos="0">
                  <a:srgbClr val="1DAE8A"/>
                </a:gs>
                <a:gs pos="52000">
                  <a:srgbClr val="1C857F"/>
                </a:gs>
                <a:gs pos="100000">
                  <a:srgbClr val="1C7E7D"/>
                </a:gs>
              </a:gsLst>
              <a:lin ang="5400000" scaled="0"/>
            </a:gradFill>
            <a:ln>
              <a:noFill/>
            </a:ln>
          </p:spPr>
          <p:txBody>
            <a:bodyPr wrap="square" bIns="36195" rtlCol="0" anchor="b" anchorCtr="0">
              <a:noAutofit/>
            </a:bodyPr>
            <a:lstStyle/>
            <a:p>
              <a:pPr lvl="0" algn="ctr">
                <a:lnSpc>
                  <a:spcPct val="150000"/>
                </a:lnSpc>
                <a:buClrTx/>
                <a:buSzTx/>
                <a:buFontTx/>
              </a:pPr>
              <a:r>
                <a:rPr lang="zh-CN" altLang="en-US" sz="2800">
                  <a:solidFill>
                    <a:schemeClr val="bg1"/>
                  </a:solidFill>
                  <a:latin typeface="Aa粉嘟嘟 (非商业使用)" panose="02010600010101010101" charset="-122"/>
                  <a:ea typeface="Aa粉嘟嘟 (非商业使用)" panose="02010600010101010101" charset="-122"/>
                  <a:cs typeface="思源黑体 CN Normal" panose="020B0400000000000000" charset="-122"/>
                  <a:sym typeface="+mn-ea"/>
                </a:rPr>
                <a:t>正确的姿势</a:t>
              </a:r>
            </a:p>
          </p:txBody>
        </p:sp>
        <p:pic>
          <p:nvPicPr>
            <p:cNvPr id="15" name="图片 14" descr="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808" y="6239"/>
              <a:ext cx="806" cy="806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8112760" y="3836035"/>
            <a:ext cx="1907540" cy="1907540"/>
            <a:chOff x="12386" y="6095"/>
            <a:chExt cx="3004" cy="3004"/>
          </a:xfrm>
        </p:grpSpPr>
        <p:sp>
          <p:nvSpPr>
            <p:cNvPr id="12" name="文本框 11"/>
            <p:cNvSpPr txBox="1"/>
            <p:nvPr/>
          </p:nvSpPr>
          <p:spPr>
            <a:xfrm>
              <a:off x="12386" y="6095"/>
              <a:ext cx="3005" cy="3005"/>
            </a:xfrm>
            <a:prstGeom prst="ellipse">
              <a:avLst/>
            </a:prstGeom>
            <a:gradFill>
              <a:gsLst>
                <a:gs pos="0">
                  <a:srgbClr val="1DAE8A"/>
                </a:gs>
                <a:gs pos="52000">
                  <a:srgbClr val="1C857F"/>
                </a:gs>
                <a:gs pos="100000">
                  <a:srgbClr val="1C7E7D"/>
                </a:gs>
              </a:gsLst>
              <a:lin ang="5400000" scaled="0"/>
            </a:gradFill>
            <a:ln>
              <a:noFill/>
            </a:ln>
          </p:spPr>
          <p:txBody>
            <a:bodyPr wrap="square" bIns="36195" rtlCol="0" anchor="b" anchorCtr="0">
              <a:noAutofit/>
            </a:bodyPr>
            <a:lstStyle/>
            <a:p>
              <a:pPr lvl="0" algn="ctr">
                <a:lnSpc>
                  <a:spcPct val="150000"/>
                </a:lnSpc>
                <a:buClrTx/>
                <a:buSzTx/>
                <a:buFontTx/>
              </a:pPr>
              <a:r>
                <a:rPr lang="zh-CN" altLang="en-US" sz="2800">
                  <a:solidFill>
                    <a:schemeClr val="bg1"/>
                  </a:solidFill>
                  <a:latin typeface="Aa粉嘟嘟 (非商业使用)" panose="02010600010101010101" charset="-122"/>
                  <a:ea typeface="Aa粉嘟嘟 (非商业使用)" panose="02010600010101010101" charset="-122"/>
                  <a:cs typeface="思源黑体 CN Normal" panose="020B0400000000000000" charset="-122"/>
                  <a:sym typeface="+mn-ea"/>
                </a:rPr>
                <a:t>正确的距离</a:t>
              </a:r>
            </a:p>
          </p:txBody>
        </p:sp>
        <p:pic>
          <p:nvPicPr>
            <p:cNvPr id="16" name="图片 15" descr="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486" y="6239"/>
              <a:ext cx="806" cy="80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26845" y="2614295"/>
            <a:ext cx="4937125" cy="462280"/>
          </a:xfrm>
          <a:prstGeom prst="roundRect">
            <a:avLst>
              <a:gd name="adj" fmla="val 19917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②如何养成良好的用眼卫生习惯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32915" y="3416300"/>
            <a:ext cx="80079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ea"/>
              </a:rPr>
              <a:t>坐姿：</a:t>
            </a:r>
            <a:r>
              <a:rPr>
                <a:solidFill>
                  <a:schemeClr val="tx1"/>
                </a:solidFill>
                <a:latin typeface="+mn-ea"/>
                <a:cs typeface="+mn-ea"/>
                <a:sym typeface="+mn-ea"/>
              </a:rPr>
              <a:t>胸距桌一拳、手距笔尖一寸、眼距书本一尺头正、腰挺、背直。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2545" y="3355975"/>
            <a:ext cx="511810" cy="51181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311910" y="3834765"/>
            <a:ext cx="9789160" cy="114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en-US" sz="20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      </a:t>
            </a:r>
            <a:r>
              <a:rPr sz="2000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ea"/>
              </a:rPr>
              <a:t>远眺：</a:t>
            </a:r>
            <a:r>
              <a:rPr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连续用眼时间不能过长，应控制在40-50分钟。充分利用休息时间放松眼睛，应到教室外活动或凭窗远眺或闭目养神，以缓解眼部肌肉紧张状态，改善恢复视力。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2545" y="3980180"/>
            <a:ext cx="511810" cy="5118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32915" y="5092700"/>
            <a:ext cx="95224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0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ea"/>
              </a:rPr>
              <a:t>不玩或少玩游戏机。</a:t>
            </a:r>
            <a:r>
              <a:rPr dirty="0" err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偶尔玩要注意眼睛与游戏机的距离不能太近，</a:t>
            </a:r>
            <a:r>
              <a:rPr dirty="0" err="1" smtClean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持续时间不超过半小时</a:t>
            </a:r>
            <a:endParaRPr dirty="0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2545" y="5032375"/>
            <a:ext cx="511810" cy="511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0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26845" y="2614295"/>
            <a:ext cx="4937125" cy="462280"/>
          </a:xfrm>
          <a:prstGeom prst="roundRect">
            <a:avLst>
              <a:gd name="adj" fmla="val 19917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③如何选择好的用眼视觉环境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11910" y="3288569"/>
            <a:ext cx="9789160" cy="114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en-US"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      </a:t>
            </a:r>
            <a:r>
              <a:rPr sz="20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ea"/>
              </a:rPr>
              <a:t>读书写字时要有充足的光线，窗户光线及台灯灯光要从左前方射来。</a:t>
            </a:r>
            <a:r>
              <a:rPr>
                <a:solidFill>
                  <a:schemeClr val="tx1"/>
                </a:solidFill>
                <a:latin typeface="+mn-ea"/>
                <a:cs typeface="+mn-ea"/>
                <a:sym typeface="+mn-ea"/>
              </a:rPr>
              <a:t>不要在过亮、过暗的光线下读写（如太阳直射光线下、傍晚光线不足时）。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2545" y="3433984"/>
            <a:ext cx="511810" cy="5118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11910" y="4380769"/>
            <a:ext cx="97891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en-US"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      </a:t>
            </a:r>
            <a:r>
              <a:rPr sz="20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ea"/>
              </a:rPr>
              <a:t>尽量不用铅芯过细的笔写作业，</a:t>
            </a:r>
            <a:r>
              <a:rPr>
                <a:solidFill>
                  <a:schemeClr val="tx1"/>
                </a:solidFill>
                <a:latin typeface="+mn-ea"/>
                <a:cs typeface="+mn-ea"/>
                <a:sym typeface="+mn-ea"/>
              </a:rPr>
              <a:t>铅芯要软硬适中，作业用纸要洁净，书写字体不要过小。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2545" y="4526184"/>
            <a:ext cx="511810" cy="51181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311910" y="4983384"/>
            <a:ext cx="97891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en-US" sz="20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      </a:t>
            </a:r>
            <a:r>
              <a:rPr sz="20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+mn-ea"/>
                <a:sym typeface="+mn-ea"/>
              </a:rPr>
              <a:t>选择适宜的桌椅读书写字，</a:t>
            </a:r>
            <a:r>
              <a:rPr>
                <a:solidFill>
                  <a:schemeClr val="tx1"/>
                </a:solidFill>
                <a:latin typeface="+mn-ea"/>
                <a:cs typeface="+mn-ea"/>
                <a:sym typeface="+mn-ea"/>
              </a:rPr>
              <a:t>书桌高度以到上腹部附近为宜。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2545" y="5128799"/>
            <a:ext cx="511810" cy="511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6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464310" y="2992755"/>
            <a:ext cx="1913255" cy="2315210"/>
          </a:xfrm>
          <a:prstGeom prst="roundRect">
            <a:avLst>
              <a:gd name="adj" fmla="val 4015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71755" rtlCol="0" anchor="ctr" anchorCtr="0">
            <a:noAutofit/>
          </a:bodyPr>
          <a:lstStyle/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看电视的视觉环境要求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608070" y="2622550"/>
            <a:ext cx="5331744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 err="1">
                <a:latin typeface="+mn-ea"/>
                <a:cs typeface="+mn-ea"/>
                <a:sym typeface="+mn-ea"/>
              </a:rPr>
              <a:t>看电视时，应保持三米以上距离</a:t>
            </a:r>
            <a:r>
              <a:rPr dirty="0">
                <a:latin typeface="+mn-ea"/>
                <a:cs typeface="+mn-ea"/>
                <a:sym typeface="+mn-ea"/>
              </a:rPr>
              <a:t>。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>
                <a:latin typeface="+mn-ea"/>
                <a:cs typeface="+mn-ea"/>
                <a:sym typeface="+mn-ea"/>
              </a:rPr>
              <a:t>看电视的时间以30分钟为宜,不能超过1个小时。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 err="1">
                <a:latin typeface="+mn-ea"/>
                <a:cs typeface="+mn-ea"/>
                <a:sym typeface="+mn-ea"/>
              </a:rPr>
              <a:t>电视高度应与视线平行或稍低些</a:t>
            </a:r>
            <a:r>
              <a:rPr dirty="0">
                <a:latin typeface="+mn-ea"/>
                <a:cs typeface="+mn-ea"/>
                <a:sym typeface="+mn-ea"/>
              </a:rPr>
              <a:t>。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 err="1">
                <a:latin typeface="+mn-ea"/>
                <a:cs typeface="+mn-ea"/>
                <a:sym typeface="+mn-ea"/>
              </a:rPr>
              <a:t>电视机放在背光的地方</a:t>
            </a:r>
            <a:r>
              <a:rPr dirty="0">
                <a:latin typeface="+mn-ea"/>
                <a:cs typeface="+mn-ea"/>
                <a:sym typeface="+mn-ea"/>
              </a:rPr>
              <a:t>。 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 err="1">
                <a:latin typeface="+mn-ea"/>
                <a:cs typeface="+mn-ea"/>
                <a:sym typeface="+mn-ea"/>
              </a:rPr>
              <a:t>电视的光亮度不能过亮或过暗</a:t>
            </a:r>
            <a:r>
              <a:rPr dirty="0">
                <a:latin typeface="+mn-ea"/>
                <a:cs typeface="+mn-ea"/>
                <a:sym typeface="+mn-ea"/>
              </a:rPr>
              <a:t>。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19975" y="2616200"/>
            <a:ext cx="4141470" cy="27489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485265" y="2242185"/>
            <a:ext cx="1913255" cy="1266190"/>
          </a:xfrm>
          <a:prstGeom prst="roundRect">
            <a:avLst>
              <a:gd name="adj" fmla="val 4015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71755" rtlCol="0" anchor="ctr" anchorCtr="0">
            <a:noAutofit/>
          </a:bodyPr>
          <a:lstStyle/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眼保健操</a:t>
            </a:r>
          </a:p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注意事项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629025" y="1883410"/>
            <a:ext cx="63360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做操时身体要坐正，自然放松，肘关节不要放在桌子上。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全程闭目。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按揉穴位时按揉面不要太大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056505" y="2425700"/>
            <a:ext cx="54978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指尖不能触及穴位，应用手指的罗纹面按揉穴位。</a:t>
            </a:r>
            <a:endParaRPr lang="zh-CN" altLang="en-US">
              <a:latin typeface="+mn-ea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5265" y="3830320"/>
            <a:ext cx="3286760" cy="503555"/>
          </a:xfrm>
          <a:prstGeom prst="roundRect">
            <a:avLst>
              <a:gd name="adj" fmla="val 4015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144145" rtlCol="0" anchor="ctr" anchorCtr="0">
            <a:noAutofit/>
          </a:bodyPr>
          <a:lstStyle/>
          <a:p>
            <a:pPr lvl="0" algn="di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用电脑的视觉环境要求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377315" y="4333875"/>
            <a:ext cx="966089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 err="1">
                <a:latin typeface="+mn-ea"/>
                <a:cs typeface="+mn-ea"/>
                <a:sym typeface="+mn-ea"/>
              </a:rPr>
              <a:t>操作台低于课桌的高度，座椅高低可调</a:t>
            </a:r>
            <a:r>
              <a:rPr dirty="0">
                <a:latin typeface="+mn-ea"/>
                <a:cs typeface="+mn-ea"/>
                <a:sym typeface="+mn-ea"/>
              </a:rPr>
              <a:t>。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>
                <a:latin typeface="+mn-ea"/>
                <a:cs typeface="+mn-ea"/>
                <a:sym typeface="+mn-ea"/>
              </a:rPr>
              <a:t>屏幕与眼睛之间距离不低于50厘米，操作手肘部屈成90度，视线应略低于平视线10-20度。</a:t>
            </a:r>
          </a:p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 dirty="0">
                <a:latin typeface="+mn-ea"/>
                <a:cs typeface="+mn-ea"/>
                <a:sym typeface="+mn-ea"/>
              </a:rPr>
              <a:t>一次连续用眼时间为20—30分钟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035550" y="5419090"/>
            <a:ext cx="34404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电脑间的光线不应太弱或太强</a:t>
            </a:r>
            <a:endParaRPr lang="zh-CN" altLang="en-US">
              <a:latin typeface="+mn-ea"/>
              <a:cs typeface="+mn-ea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17870" y="4331335"/>
            <a:ext cx="48056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电脑屏幕中心应与胸部在同一水平线上。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772025" y="3668395"/>
            <a:ext cx="45834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电脑屏幕背向或侧向窗户，避免出现反光</a:t>
            </a:r>
            <a:endParaRPr lang="zh-CN" altLang="en-US"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10" grpId="0" animBg="1"/>
      <p:bldP spid="12" grpId="0"/>
      <p:bldP spid="13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26185" y="2915920"/>
            <a:ext cx="2800985" cy="503555"/>
          </a:xfrm>
          <a:prstGeom prst="roundRect">
            <a:avLst>
              <a:gd name="adj" fmla="val 4015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144145" rtlCol="0" anchor="ctr" anchorCtr="0">
            <a:noAutofit/>
          </a:bodyPr>
          <a:lstStyle/>
          <a:p>
            <a:pPr lvl="0" algn="di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佩戴眼镜注意事项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18235" y="3568065"/>
            <a:ext cx="10145395" cy="1906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spcAft>
                <a:spcPts val="600"/>
              </a:spcAft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每学期要检查两次视力，出现视力下降时，要尽快到医院眼科做进一步的检查。</a:t>
            </a:r>
          </a:p>
          <a:p>
            <a:pPr marL="285750" lvl="0" indent="-285750" algn="just" fontAlgn="auto">
              <a:lnSpc>
                <a:spcPct val="200000"/>
              </a:lnSpc>
              <a:spcAft>
                <a:spcPts val="600"/>
              </a:spcAft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若确认已患近视，要及时到医院验光配镜。</a:t>
            </a:r>
          </a:p>
          <a:p>
            <a:pPr marL="285750" lvl="0" indent="-285750" algn="just" fontAlgn="auto">
              <a:lnSpc>
                <a:spcPct val="200000"/>
              </a:lnSpc>
              <a:spcAft>
                <a:spcPts val="600"/>
              </a:spcAft>
              <a:buClrTx/>
              <a:buSzTx/>
              <a:buFont typeface="Arial" panose="020B0604020202020204" pitchFamily="34" charset="0"/>
              <a:buChar char="◘"/>
            </a:pPr>
            <a:r>
              <a:rPr err="1">
                <a:latin typeface="+mn-ea"/>
                <a:cs typeface="+mn-ea"/>
                <a:sym typeface="+mn-ea"/>
              </a:rPr>
              <a:t>每个人的屈光度数、瞳孔距离不相同，互相借戴眼镜会出现眼疲劳等症状，影响视力，</a:t>
            </a:r>
            <a:r>
              <a:rPr err="1" smtClean="0">
                <a:latin typeface="+mn-ea"/>
                <a:cs typeface="+mn-ea"/>
                <a:sym typeface="+mn-ea"/>
              </a:rPr>
              <a:t>有害无益</a:t>
            </a:r>
            <a:endParaRPr>
              <a:latin typeface="+mn-ea"/>
              <a:cs typeface="+mn-ea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96385" y="2785745"/>
            <a:ext cx="25260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不要互相借戴眼镜。</a:t>
            </a:r>
            <a:endParaRPr lang="zh-CN" altLang="en-US">
              <a:latin typeface="+mn-ea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90335" y="2785745"/>
            <a:ext cx="34404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algn="just" fontAlgn="auto">
              <a:lnSpc>
                <a:spcPct val="200000"/>
              </a:lnSpc>
              <a:buClrTx/>
              <a:buSzTx/>
              <a:buFont typeface="Arial" panose="020B0604020202020204" pitchFamily="34" charset="0"/>
              <a:buChar char="◘"/>
            </a:pPr>
            <a:r>
              <a:rPr>
                <a:latin typeface="+mn-ea"/>
                <a:cs typeface="+mn-ea"/>
                <a:sym typeface="+mn-ea"/>
              </a:rPr>
              <a:t>不要到不正规的眼镜店配镜。</a:t>
            </a:r>
            <a:endParaRPr lang="zh-CN" altLang="en-US">
              <a:latin typeface="+mn-ea"/>
              <a:cs typeface="+mn-ea"/>
              <a:sym typeface="+mn-ea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9945" y="2915920"/>
            <a:ext cx="1444625" cy="14446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88770" y="3061335"/>
            <a:ext cx="9015095" cy="287083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zh-CN" altLang="en-US" sz="1800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保证睡眠、均衡营养、加强锻炼不挑食、不偏食，均衡饮食，保证营养全面。</a:t>
            </a:r>
          </a:p>
          <a:p>
            <a:pPr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zh-CN" altLang="en-US" sz="1800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多吃蔬菜瓜果，常吃富含维生素</a:t>
            </a:r>
            <a:r>
              <a:rPr lang="en-US" altLang="zh-CN" sz="1800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食品（如胡萝卜、菠菜、动物肝脏、杏、枇杷等）。</a:t>
            </a:r>
          </a:p>
          <a:p>
            <a:pPr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zh-CN" altLang="en-US" sz="1800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多到户外活动（</a:t>
            </a:r>
            <a:r>
              <a:rPr lang="zh-CN" altLang="en-US" sz="1800" b="1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每天体育锻炼至少</a:t>
            </a:r>
            <a:r>
              <a:rPr lang="en-US" altLang="zh-CN" sz="1800" b="1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小时）</a:t>
            </a:r>
            <a:r>
              <a:rPr lang="zh-CN" altLang="en-US" sz="1800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，多参加球类运动、多观察树木花草，</a:t>
            </a:r>
          </a:p>
          <a:p>
            <a:pPr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zh-CN" altLang="en-US" sz="1800" kern="0" dirty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</a:rPr>
              <a:t>多享受大自然的青山绿水，使眼睫状肌得到放松。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77340" y="2589530"/>
            <a:ext cx="5974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 fontAlgn="auto">
              <a:buClrTx/>
              <a:buSzTx/>
              <a:buFontTx/>
            </a:pPr>
            <a:r>
              <a:rPr sz="24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为了保护好视力，日常生活中应做到哪些</a:t>
            </a:r>
            <a:r>
              <a:rPr sz="2400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？</a:t>
            </a:r>
            <a:endParaRPr lang="zh-CN" altLang="en-US" sz="24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Aa粉嘟嘟 (非商业使用)" panose="02010600010101010101" charset="-122"/>
              <a:ea typeface="Aa粉嘟嘟 (非商业使用)" panose="02010600010101010101" charset="-122"/>
              <a:cs typeface="Aa粉嘟嘟 (非商业使用)" panose="0201060001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 txBox="1">
            <a:spLocks noChangeArrowheads="1"/>
          </p:cNvSpPr>
          <p:nvPr/>
        </p:nvSpPr>
        <p:spPr bwMode="auto">
          <a:xfrm>
            <a:off x="6020435" y="2910205"/>
            <a:ext cx="5168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让我们行动起来，保护自己的视力。</a:t>
            </a:r>
          </a:p>
        </p:txBody>
      </p:sp>
      <p:sp>
        <p:nvSpPr>
          <p:cNvPr id="45059" name="Rectangle 3"/>
          <p:cNvSpPr txBox="1">
            <a:spLocks noChangeArrowheads="1"/>
          </p:cNvSpPr>
          <p:nvPr/>
        </p:nvSpPr>
        <p:spPr bwMode="auto">
          <a:xfrm>
            <a:off x="1317625" y="3517265"/>
            <a:ext cx="4902835" cy="18669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algn="l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defRPr/>
            </a:pPr>
            <a:r>
              <a:rPr lang="zh-CN" altLang="en-US" sz="1800" kern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课间向窗外看一会儿。</a:t>
            </a:r>
          </a:p>
          <a:p>
            <a:pPr lvl="0" algn="l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defRPr/>
            </a:pPr>
            <a:r>
              <a:rPr lang="zh-CN" altLang="en-US" sz="1800" kern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每读书1小时或看电视30分钟，休息10分钟。</a:t>
            </a:r>
          </a:p>
          <a:p>
            <a:pPr lvl="0" algn="l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defRPr/>
            </a:pPr>
            <a:r>
              <a:rPr lang="zh-CN" altLang="en-US" sz="1800" kern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每天锻炼至少1小时。</a:t>
            </a:r>
          </a:p>
        </p:txBody>
      </p:sp>
      <p:sp>
        <p:nvSpPr>
          <p:cNvPr id="2" name="文本框 1"/>
          <p:cNvSpPr txBox="1"/>
          <p:nvPr/>
        </p:nvSpPr>
        <p:spPr bwMode="auto">
          <a:xfrm>
            <a:off x="6301740" y="3523615"/>
            <a:ext cx="4484370" cy="19450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algn="l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lphaLcParenR" startAt="4"/>
              <a:defRPr/>
            </a:pPr>
            <a:r>
              <a:rPr lang="zh-CN" altLang="en-US" sz="1800" kern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每天回家做1次护眼按摩操或眼保健操。</a:t>
            </a:r>
          </a:p>
          <a:p>
            <a:pPr lvl="0" algn="l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lphaLcParenR" startAt="4"/>
              <a:defRPr/>
            </a:pPr>
            <a:r>
              <a:rPr lang="zh-CN" altLang="en-US" sz="1800" kern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每天至少吃1种对眼睛有益的食品。</a:t>
            </a:r>
          </a:p>
          <a:p>
            <a:pPr lvl="0" algn="l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lphaLcParenR" startAt="4"/>
              <a:defRPr/>
            </a:pPr>
            <a:r>
              <a:rPr lang="zh-CN" altLang="en-US" sz="1800" kern="0">
                <a:solidFill>
                  <a:srgbClr val="000000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定期检查视力。</a:t>
            </a:r>
          </a:p>
        </p:txBody>
      </p:sp>
      <p:sp>
        <p:nvSpPr>
          <p:cNvPr id="46082" name="Rectangle 5"/>
          <p:cNvSpPr txBox="1">
            <a:spLocks noChangeArrowheads="1"/>
          </p:cNvSpPr>
          <p:nvPr/>
        </p:nvSpPr>
        <p:spPr bwMode="auto">
          <a:xfrm>
            <a:off x="1466215" y="2898775"/>
            <a:ext cx="4554220" cy="431800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144145" rtlCol="0" anchor="ctr" anchorCtr="0">
            <a:noAutofit/>
          </a:bodyPr>
          <a:lstStyle/>
          <a:p>
            <a:pPr lvl="0" algn="di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我的视力我做主 健康用眼每一天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60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圆角矩形 39"/>
          <p:cNvSpPr/>
          <p:nvPr/>
        </p:nvSpPr>
        <p:spPr>
          <a:xfrm>
            <a:off x="5320465" y="1955165"/>
            <a:ext cx="1551305" cy="460375"/>
          </a:xfrm>
          <a:prstGeom prst="round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latin typeface="站酷快乐体2016修订版" panose="02010600030101010101" charset="-122"/>
                <a:ea typeface="站酷快乐体2016修订版" panose="02010600030101010101" charset="-122"/>
                <a:cs typeface="思源黑体 CN Normal" panose="020B0400000000000000" charset="-122"/>
                <a:sym typeface="+mn-ea"/>
              </a:rPr>
              <a:t>第一部分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54730" y="4339272"/>
            <a:ext cx="5082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2022全国爱眼日中小学生主题班会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92960" y="2673985"/>
            <a:ext cx="800608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altLang="zh-CN" sz="88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  <a:sym typeface="+mn-ea"/>
              </a:rPr>
              <a:t>关于我们的眼睛</a:t>
            </a:r>
            <a:endParaRPr lang="zh-CN" altLang="zh-CN" sz="88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站酷快乐体2016修订版" panose="02010600030101010101" charset="-122"/>
              <a:ea typeface="站酷快乐体2016修订版" panose="02010600030101010101" charset="-122"/>
              <a:cs typeface="三极信黑简体" panose="00000500000000000000" charset="-122"/>
              <a:sym typeface="+mn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4950" y="3785870"/>
            <a:ext cx="2717800" cy="30721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110" y="4569460"/>
            <a:ext cx="3507740" cy="22999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3885" y="1617345"/>
            <a:ext cx="921385" cy="9213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16730" y="1617345"/>
            <a:ext cx="922020" cy="9213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462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833360" y="3013636"/>
            <a:ext cx="2605405" cy="462280"/>
          </a:xfrm>
          <a:prstGeom prst="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眼睛的构造</a:t>
            </a:r>
          </a:p>
        </p:txBody>
      </p:sp>
      <p:sp>
        <p:nvSpPr>
          <p:cNvPr id="5" name="矩形 4"/>
          <p:cNvSpPr/>
          <p:nvPr/>
        </p:nvSpPr>
        <p:spPr>
          <a:xfrm>
            <a:off x="7341235" y="3641016"/>
            <a:ext cx="3589655" cy="1950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68000"/>
              </a:lnSpc>
            </a:pPr>
            <a:r>
              <a:rPr lang="zh-CN" altLang="en-US" dirty="0" smtClean="0">
                <a:cs typeface="思源黑体 CN Normal" panose="020B0400000000000000" charset="-122"/>
              </a:rPr>
              <a:t>眼睛近似球形，位于眼眶内，通常我们看到的只是眼球的一面。眼球周围有一些保护：如眼睑、睫毛、眉毛、一些软组织等等。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037941" y="1941195"/>
            <a:ext cx="5822217" cy="4177665"/>
            <a:chOff x="409" y="2494"/>
            <a:chExt cx="10419" cy="7346"/>
          </a:xfrm>
        </p:grpSpPr>
        <p:pic>
          <p:nvPicPr>
            <p:cNvPr id="6" name="图片 5" descr="51miz-E904798-14A41D3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77" y="2494"/>
              <a:ext cx="7346" cy="7346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7" name="直接连接符 6"/>
            <p:cNvCxnSpPr/>
            <p:nvPr/>
          </p:nvCxnSpPr>
          <p:spPr>
            <a:xfrm>
              <a:off x="2124" y="6577"/>
              <a:ext cx="3969" cy="0"/>
            </a:xfrm>
            <a:prstGeom prst="line">
              <a:avLst/>
            </a:prstGeom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410" y="6310"/>
              <a:ext cx="1534" cy="648"/>
            </a:xfrm>
            <a:prstGeom prst="rect">
              <a:avLst/>
            </a:prstGeom>
            <a:noFill/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dirty="0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瞳孔</a:t>
              </a: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6633" y="6817"/>
              <a:ext cx="2062" cy="0"/>
            </a:xfrm>
            <a:prstGeom prst="line">
              <a:avLst/>
            </a:prstGeom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/>
            <p:cNvSpPr txBox="1"/>
            <p:nvPr/>
          </p:nvSpPr>
          <p:spPr>
            <a:xfrm>
              <a:off x="8944" y="6553"/>
              <a:ext cx="1884" cy="648"/>
            </a:xfrm>
            <a:prstGeom prst="rect">
              <a:avLst/>
            </a:prstGeom>
            <a:noFill/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眼珠</a:t>
              </a:r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7620" y="8295"/>
              <a:ext cx="1031" cy="0"/>
            </a:xfrm>
            <a:prstGeom prst="line">
              <a:avLst/>
            </a:prstGeom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/>
            <p:cNvSpPr txBox="1"/>
            <p:nvPr/>
          </p:nvSpPr>
          <p:spPr>
            <a:xfrm>
              <a:off x="8943" y="8007"/>
              <a:ext cx="1884" cy="648"/>
            </a:xfrm>
            <a:prstGeom prst="rect">
              <a:avLst/>
            </a:prstGeom>
            <a:noFill/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下睫毛</a:t>
              </a: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2124" y="7859"/>
              <a:ext cx="1134" cy="0"/>
            </a:xfrm>
            <a:prstGeom prst="line">
              <a:avLst/>
            </a:prstGeom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/>
            <p:cNvSpPr txBox="1"/>
            <p:nvPr/>
          </p:nvSpPr>
          <p:spPr>
            <a:xfrm>
              <a:off x="409" y="7518"/>
              <a:ext cx="1535" cy="1134"/>
            </a:xfrm>
            <a:prstGeom prst="rect">
              <a:avLst/>
            </a:prstGeom>
            <a:noFill/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眼脸</a:t>
              </a:r>
              <a:endParaRPr lang="en-US" altLang="zh-CN" smtClean="0">
                <a:ln>
                  <a:noFill/>
                </a:ln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Medium" panose="020B0600000000000000" charset="-122"/>
                <a:ea typeface="思源黑体 CN Medium" panose="020B0600000000000000" charset="-122"/>
                <a:cs typeface="思源黑体 CN Normal" panose="020B0400000000000000" charset="-122"/>
                <a:sym typeface="+mn-ea"/>
              </a:endParaRPr>
            </a:p>
            <a:p>
              <a:pPr algn="ctr"/>
              <a:r>
                <a:rPr lang="en-US" altLang="zh-CN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(</a:t>
              </a:r>
              <a:r>
                <a:rPr lang="zh-CN" altLang="en-US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眼眶</a:t>
              </a:r>
              <a:r>
                <a:rPr lang="en-US" altLang="zh-CN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)</a:t>
              </a: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6884" y="5389"/>
              <a:ext cx="1804" cy="0"/>
            </a:xfrm>
            <a:prstGeom prst="line">
              <a:avLst/>
            </a:prstGeom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8943" y="5099"/>
              <a:ext cx="1885" cy="648"/>
            </a:xfrm>
            <a:prstGeom prst="rect">
              <a:avLst/>
            </a:prstGeom>
            <a:noFill/>
            <a:ln>
              <a:gradFill>
                <a:gsLst>
                  <a:gs pos="0">
                    <a:srgbClr val="1DAE8A"/>
                  </a:gs>
                  <a:gs pos="74000">
                    <a:srgbClr val="1C857F"/>
                  </a:gs>
                  <a:gs pos="100000">
                    <a:srgbClr val="1C7E7D"/>
                  </a:gs>
                </a:gsLst>
                <a:lin ang="5400000" scaled="1"/>
              </a:gra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mtClean="0">
                  <a:ln>
                    <a:noFill/>
                  </a:ln>
                  <a:gradFill>
                    <a:gsLst>
                      <a:gs pos="0">
                        <a:srgbClr val="1DAE8A"/>
                      </a:gs>
                      <a:gs pos="45000">
                        <a:srgbClr val="1C857F"/>
                      </a:gs>
                      <a:gs pos="83000">
                        <a:srgbClr val="1C7E7D"/>
                      </a:gs>
                    </a:gsLst>
                    <a:lin ang="5400000" scaled="0"/>
                  </a:gradFill>
                  <a:latin typeface="思源黑体 CN Medium" panose="020B0600000000000000" charset="-122"/>
                  <a:ea typeface="思源黑体 CN Medium" panose="020B0600000000000000" charset="-122"/>
                  <a:cs typeface="思源黑体 CN Normal" panose="020B0400000000000000" charset="-122"/>
                  <a:sym typeface="+mn-ea"/>
                </a:rPr>
                <a:t>上睫毛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409190" y="2889885"/>
            <a:ext cx="1900555" cy="4622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眼睛的作用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806700" y="3840480"/>
            <a:ext cx="33000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buClrTx/>
              <a:buSzTx/>
              <a:buFontTx/>
            </a:pPr>
            <a:r>
              <a:rPr sz="24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接受信息的最重要器官</a:t>
            </a:r>
            <a:endParaRPr sz="24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Aa粉嘟嘟 (非商业使用)" panose="02010600010101010101" charset="-122"/>
              <a:ea typeface="Aa粉嘟嘟 (非商业使用)" panose="02010600010101010101" charset="-122"/>
              <a:cs typeface="Aa粉嘟嘟 (非商业使用)" panose="0201060001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06700" y="465201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交流的途径</a:t>
            </a:r>
            <a:endParaRPr lang="zh-CN" altLang="en-US" sz="240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Aa粉嘟嘟 (非商业使用)" panose="02010600010101010101" charset="-122"/>
              <a:ea typeface="Aa粉嘟嘟 (非商业使用)" panose="02010600010101010101" charset="-122"/>
              <a:cs typeface="Aa粉嘟嘟 (非商业使用)" panose="02010600010101010101" charset="-122"/>
              <a:sym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94890" y="3814445"/>
            <a:ext cx="511810" cy="5118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94890" y="4625975"/>
            <a:ext cx="511810" cy="51181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5615" y="2515870"/>
            <a:ext cx="2945130" cy="29451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196965" y="3453130"/>
            <a:ext cx="3770630" cy="1753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just" fontAlgn="auto">
              <a:lnSpc>
                <a:spcPct val="200000"/>
              </a:lnSpc>
              <a:spcBef>
                <a:spcPct val="0"/>
              </a:spcBef>
              <a:buFont typeface="思源黑体 CN Normal"/>
              <a:buNone/>
            </a:pPr>
            <a:r>
              <a:rPr lang="zh-CN" altLang="en-US" sz="1800" dirty="0">
                <a:latin typeface="思源黑体 CN Normal"/>
                <a:ea typeface="思源黑体 CN Normal"/>
                <a:cs typeface="思源黑体 CN Normal" panose="020B0400000000000000" charset="-122"/>
              </a:rPr>
              <a:t>人们对于眼睛赋予了很多赞美的诗词，因为通过眼睛让我们认识世界，而且通过眼睛还能反映我们的心灵。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568440" y="283781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32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眼睛是心灵之窗</a:t>
            </a:r>
            <a:endParaRPr lang="zh-CN" altLang="en-US" sz="32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Aa粉嘟嘟 (非商业使用)" panose="02010600010101010101" charset="-122"/>
              <a:ea typeface="Aa粉嘟嘟 (非商业使用)" panose="02010600010101010101" charset="-122"/>
              <a:cs typeface="Aa粉嘟嘟 (非商业使用)" panose="02010600010101010101" charset="-122"/>
              <a:sym typeface="+mn-ea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285" y="2129790"/>
            <a:ext cx="3925570" cy="3925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圆角矩形 39"/>
          <p:cNvSpPr/>
          <p:nvPr/>
        </p:nvSpPr>
        <p:spPr>
          <a:xfrm>
            <a:off x="5320465" y="1909445"/>
            <a:ext cx="1551305" cy="460375"/>
          </a:xfrm>
          <a:prstGeom prst="roundRect">
            <a:avLst/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latin typeface="站酷快乐体2016修订版" panose="02010600030101010101" charset="-122"/>
                <a:ea typeface="站酷快乐体2016修订版" panose="02010600030101010101" charset="-122"/>
                <a:cs typeface="思源黑体 CN Normal" panose="020B0400000000000000" charset="-122"/>
                <a:sym typeface="+mn-ea"/>
              </a:rPr>
              <a:t>第二部分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54730" y="4281170"/>
            <a:ext cx="5082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2022全国爱眼日中小学生主题班会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60065" y="2602865"/>
            <a:ext cx="607187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altLang="zh-CN" sz="88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站酷快乐体2016修订版" panose="02010600030101010101" charset="-122"/>
                <a:ea typeface="站酷快乐体2016修订版" panose="02010600030101010101" charset="-122"/>
                <a:cs typeface="三极信黑简体" panose="00000500000000000000" charset="-122"/>
                <a:sym typeface="+mn-ea"/>
              </a:rPr>
              <a:t>什么是近视</a:t>
            </a:r>
            <a:endParaRPr altLang="zh-CN" sz="8800" dirty="0">
              <a:gradFill>
                <a:gsLst>
                  <a:gs pos="0">
                    <a:srgbClr val="1DAE8A"/>
                  </a:gs>
                  <a:gs pos="45000">
                    <a:srgbClr val="1C857F"/>
                  </a:gs>
                  <a:gs pos="83000">
                    <a:srgbClr val="1C7E7D"/>
                  </a:gs>
                </a:gsLst>
                <a:lin ang="5400000" scaled="0"/>
              </a:gradFill>
              <a:latin typeface="站酷快乐体2016修订版" panose="02010600030101010101" charset="-122"/>
              <a:ea typeface="站酷快乐体2016修订版" panose="02010600030101010101" charset="-122"/>
              <a:cs typeface="三极信黑简体" panose="00000500000000000000" charset="-122"/>
              <a:sym typeface="+mn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4950" y="3785870"/>
            <a:ext cx="2717800" cy="30721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19110" y="4569460"/>
            <a:ext cx="3507740" cy="22999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3885" y="1571625"/>
            <a:ext cx="921385" cy="9213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16730" y="1571625"/>
            <a:ext cx="922020" cy="9213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47160" y="2832100"/>
            <a:ext cx="1565910" cy="4622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DAE8A"/>
              </a:gs>
              <a:gs pos="52000">
                <a:srgbClr val="1C857F"/>
              </a:gs>
              <a:gs pos="100000">
                <a:srgbClr val="1C7E7D"/>
              </a:gs>
            </a:gsLst>
            <a:lin ang="5400000" scaled="0"/>
          </a:gradFill>
          <a:ln>
            <a:noFill/>
          </a:ln>
        </p:spPr>
        <p:txBody>
          <a:bodyPr wrap="square" bIns="36195" rtlCol="0" anchor="ctr" anchorCtr="0">
            <a:no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2400">
                <a:solidFill>
                  <a:schemeClr val="bg1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思源黑体 CN Normal" panose="020B0400000000000000" charset="-122"/>
                <a:sym typeface="+mn-ea"/>
              </a:rPr>
              <a:t>认识近视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344670" y="3782695"/>
            <a:ext cx="66706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Tx/>
              <a:buSzTx/>
              <a:buFontTx/>
            </a:pPr>
            <a:r>
              <a:rPr sz="2400" dirty="0" err="1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近视是大多数儿童青少年视力不良的原因</a:t>
            </a:r>
            <a:r>
              <a:rPr sz="2400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344670" y="4594225"/>
            <a:ext cx="658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sz="240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Aa粉嘟嘟 (非商业使用)" panose="02010600010101010101" charset="-122"/>
                <a:ea typeface="Aa粉嘟嘟 (非商业使用)" panose="02010600010101010101" charset="-122"/>
                <a:cs typeface="Aa粉嘟嘟 (非商业使用)" panose="02010600010101010101" charset="-122"/>
                <a:sym typeface="+mn-ea"/>
              </a:rPr>
              <a:t>近视指眼睛辨认远方目标的视觉能力低于正常。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32860" y="3756660"/>
            <a:ext cx="511810" cy="5118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32860" y="4568190"/>
            <a:ext cx="511810" cy="51181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925" y="2546985"/>
            <a:ext cx="2654935" cy="2654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内容占位符 2"/>
          <p:cNvSpPr txBox="1"/>
          <p:nvPr/>
        </p:nvSpPr>
        <p:spPr bwMode="auto">
          <a:xfrm>
            <a:off x="1422400" y="2686050"/>
            <a:ext cx="3963670" cy="2861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spcBef>
                <a:spcPct val="0"/>
              </a:spcBef>
              <a:buClrTx/>
              <a:buSzTx/>
              <a:buFont typeface="思源黑体 CN Normal"/>
            </a:pPr>
            <a:r>
              <a:rPr lang="zh-CN" altLang="en-US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平行光线经过角膜、晶状体、玻璃体的折射后能准确地聚焦在眼底上(视网膜的黄斑部)，我们称为“正视眼”。</a:t>
            </a:r>
            <a:r>
              <a:rPr lang="zh-CN" altLang="en-US" dirty="0">
                <a:gradFill>
                  <a:gsLst>
                    <a:gs pos="0">
                      <a:srgbClr val="1DAE8A"/>
                    </a:gs>
                    <a:gs pos="45000">
                      <a:srgbClr val="1C857F"/>
                    </a:gs>
                    <a:gs pos="83000">
                      <a:srgbClr val="1C7E7D"/>
                    </a:gs>
                  </a:gsLst>
                  <a:lin ang="5400000" scaled="0"/>
                </a:gra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由于各种原因造成眼睛的长度、弧度等发生变化，是造成近视的原因。</a:t>
            </a:r>
          </a:p>
        </p:txBody>
      </p:sp>
      <p:sp>
        <p:nvSpPr>
          <p:cNvPr id="2" name="内容占位符 2"/>
          <p:cNvSpPr txBox="1"/>
          <p:nvPr/>
        </p:nvSpPr>
        <p:spPr bwMode="auto">
          <a:xfrm>
            <a:off x="5531485" y="2686050"/>
            <a:ext cx="2868295" cy="2861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spcBef>
                <a:spcPct val="0"/>
              </a:spcBef>
              <a:buClrTx/>
              <a:buSzTx/>
              <a:buFont typeface="思源黑体 CN Normal"/>
            </a:pPr>
            <a:r>
              <a:rPr lang="zh-CN" altLang="en-US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近视时人的眼球前后变长（眼轴变长），导致光线进入眼球后的成像在视网膜前方（正常时成像在视网膜上），所以看不清。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1195" y="2686050"/>
            <a:ext cx="2868295" cy="28682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ThmZDY2NTcyNjc4NTQyMmEyMTI1MmM1NTA3Njk0YzAifQ==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0">
      <a:majorFont>
        <a:latin typeface="思源黑体 CN Normal"/>
        <a:ea typeface="思源黑体 CN Normal"/>
        <a:cs typeface="Arial"/>
      </a:majorFont>
      <a:minorFont>
        <a:latin typeface="思源黑体 CN Normal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0">
      <a:majorFont>
        <a:latin typeface="思源黑体 CN Normal"/>
        <a:ea typeface="思源黑体 CN Normal"/>
        <a:cs typeface="Arial"/>
      </a:majorFont>
      <a:minorFont>
        <a:latin typeface="思源黑体 CN Normal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ajorFont>
      <a:minorFont>
        <a:latin typeface="思源黑体 CN Normal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ajorFont>
      <a:minorFont>
        <a:latin typeface="思源黑体 CN Normal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1167</Words>
  <Application>Microsoft Office PowerPoint</Application>
  <PresentationFormat>宽屏</PresentationFormat>
  <Paragraphs>177</Paragraphs>
  <Slides>30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30</vt:i4>
      </vt:variant>
    </vt:vector>
  </HeadingPairs>
  <TitlesOfParts>
    <vt:vector size="47" baseType="lpstr">
      <vt:lpstr>Aa粉嘟嘟 (非商业使用)</vt:lpstr>
      <vt:lpstr>Meiryo</vt:lpstr>
      <vt:lpstr>汉仪劲楷简</vt:lpstr>
      <vt:lpstr>卢文辉经典粗黑简体</vt:lpstr>
      <vt:lpstr>三极信黑简体</vt:lpstr>
      <vt:lpstr>三极正极黑简体</vt:lpstr>
      <vt:lpstr>思源黑体 CN Medium</vt:lpstr>
      <vt:lpstr>思源黑体 CN Normal</vt:lpstr>
      <vt:lpstr>宋体</vt:lpstr>
      <vt:lpstr>微软雅黑</vt:lpstr>
      <vt:lpstr>站酷快乐体2016修订版</vt:lpstr>
      <vt:lpstr>Arial</vt:lpstr>
      <vt:lpstr>Calibri</vt:lpstr>
      <vt:lpstr>Calibri Light</vt:lpstr>
      <vt:lpstr>第一PPT模板网-WWW.1PPT.COM</vt:lpstr>
      <vt:lpstr>1_Office 主题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7</cp:revision>
  <cp:lastPrinted>2022-06-05T21:24:44Z</cp:lastPrinted>
  <dcterms:created xsi:type="dcterms:W3CDTF">2022-06-05T21:24:44Z</dcterms:created>
  <dcterms:modified xsi:type="dcterms:W3CDTF">2023-03-11T02:06:56Z</dcterms:modified>
</cp:coreProperties>
</file>