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84" r:id="rId3"/>
    <p:sldId id="285" r:id="rId4"/>
    <p:sldId id="286" r:id="rId5"/>
    <p:sldId id="261" r:id="rId6"/>
    <p:sldId id="260" r:id="rId7"/>
    <p:sldId id="287" r:id="rId8"/>
    <p:sldId id="270" r:id="rId9"/>
    <p:sldId id="272" r:id="rId10"/>
    <p:sldId id="271" r:id="rId11"/>
    <p:sldId id="273" r:id="rId12"/>
    <p:sldId id="288" r:id="rId13"/>
    <p:sldId id="275" r:id="rId14"/>
    <p:sldId id="289" r:id="rId15"/>
    <p:sldId id="276" r:id="rId16"/>
    <p:sldId id="290" r:id="rId17"/>
    <p:sldId id="277" r:id="rId18"/>
    <p:sldId id="278" r:id="rId19"/>
    <p:sldId id="279" r:id="rId20"/>
    <p:sldId id="291" r:id="rId21"/>
    <p:sldId id="280" r:id="rId22"/>
    <p:sldId id="281" r:id="rId23"/>
    <p:sldId id="292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DP004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正圆-55W" panose="00020600040101010101" charset="-122"/>
              <a:ea typeface="汉仪正圆-55W" panose="00020600040101010101" charset="-122"/>
              <a:cs typeface="汉仪正圆-55W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正圆-55W" panose="00020600040101010101" charset="-122"/>
              </a:rPr>
              <a:t>2023/3/15</a:t>
            </a:fld>
            <a:endParaRPr lang="zh-CN" altLang="en-US">
              <a:latin typeface="汉仪正圆-55W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正圆-55W" panose="00020600040101010101" charset="-122"/>
              <a:ea typeface="汉仪正圆-55W" panose="00020600040101010101" charset="-122"/>
              <a:cs typeface="汉仪正圆-55W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正圆-55W" panose="00020600040101010101" charset="-122"/>
              </a:rPr>
              <a:t>‹#›</a:t>
            </a:fld>
            <a:endParaRPr lang="zh-CN" altLang="en-US">
              <a:latin typeface="汉仪正圆-55W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1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60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82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31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4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21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5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74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66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4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7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8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9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890EB71-C61B-2936-7860-5FCEE4488B1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组合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B743CD3-0CF6-93A5-C23B-D7D6BCB836B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" name="图片 9" descr="蓝色的天空&#10;&#10;描述已自动生成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0C56D9-A64A-3334-643D-7CC90CC88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12" name="图片 11" descr="图片包含 黑暗, 夜晚, 灯光, 水&#10;&#10;描述已自动生成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45A680-4D3B-6FFB-D377-56CDCB0DE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6000" y="1052286"/>
                <a:ext cx="6096000" cy="5805714"/>
              </a:xfrm>
              <a:prstGeom prst="rect">
                <a:avLst/>
              </a:prstGeom>
            </p:spPr>
          </p:pic>
        </p:grpSp>
        <p:sp>
          <p:nvSpPr>
            <p:cNvPr id="6" name="矩形: 圆角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8963861-A68B-FA46-60FF-E60F1FAFDD56}"/>
                </a:ext>
              </a:extLst>
            </p:cNvPr>
            <p:cNvSpPr/>
            <p:nvPr/>
          </p:nvSpPr>
          <p:spPr>
            <a:xfrm>
              <a:off x="246000" y="243000"/>
              <a:ext cx="11700000" cy="6372000"/>
            </a:xfrm>
            <a:prstGeom prst="roundRect">
              <a:avLst>
                <a:gd name="adj" fmla="val 32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3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3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1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4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93756D-3D72-1DCE-F7E4-D9E00D3F4D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1" y="224972"/>
            <a:ext cx="7808686" cy="78086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69C6F66-2CB8-B9AB-1E82-3777B606B9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7398" y="852713"/>
            <a:ext cx="3759202" cy="287052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6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94995" y="3414395"/>
            <a:ext cx="6499860" cy="25412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475" y="2737172"/>
            <a:ext cx="3487851" cy="3487851"/>
          </a:xfrm>
          <a:prstGeom prst="rect">
            <a:avLst/>
          </a:prstGeom>
          <a:effectLst/>
        </p:spPr>
      </p:pic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F0824DF-593F-C456-2490-C10057516E1F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0C61CB-39AB-6ABB-2BAC-04A135A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0B4C85-F499-3079-0EBD-9B7200063D67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2D38262-3E4A-F84F-BAAF-4FB7ACF35D7C}"/>
              </a:ext>
            </a:extLst>
          </p:cNvPr>
          <p:cNvSpPr txBox="1"/>
          <p:nvPr/>
        </p:nvSpPr>
        <p:spPr>
          <a:xfrm>
            <a:off x="899886" y="2044212"/>
            <a:ext cx="10392228" cy="562630"/>
          </a:xfrm>
          <a:custGeom>
            <a:avLst/>
            <a:gdLst>
              <a:gd name="connsiteX0" fmla="*/ 0 w 10392228"/>
              <a:gd name="connsiteY0" fmla="*/ 281315 h 562630"/>
              <a:gd name="connsiteX1" fmla="*/ 281315 w 10392228"/>
              <a:gd name="connsiteY1" fmla="*/ 0 h 562630"/>
              <a:gd name="connsiteX2" fmla="*/ 10110913 w 10392228"/>
              <a:gd name="connsiteY2" fmla="*/ 0 h 562630"/>
              <a:gd name="connsiteX3" fmla="*/ 10392228 w 10392228"/>
              <a:gd name="connsiteY3" fmla="*/ 281315 h 562630"/>
              <a:gd name="connsiteX4" fmla="*/ 10392228 w 10392228"/>
              <a:gd name="connsiteY4" fmla="*/ 281315 h 562630"/>
              <a:gd name="connsiteX5" fmla="*/ 10110913 w 10392228"/>
              <a:gd name="connsiteY5" fmla="*/ 562630 h 562630"/>
              <a:gd name="connsiteX6" fmla="*/ 281315 w 10392228"/>
              <a:gd name="connsiteY6" fmla="*/ 562630 h 562630"/>
              <a:gd name="connsiteX7" fmla="*/ 0 w 10392228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228" h="562630" extrusionOk="0">
                <a:moveTo>
                  <a:pt x="0" y="281315"/>
                </a:moveTo>
                <a:cubicBezTo>
                  <a:pt x="15690" y="123296"/>
                  <a:pt x="123571" y="991"/>
                  <a:pt x="281315" y="0"/>
                </a:cubicBezTo>
                <a:cubicBezTo>
                  <a:pt x="4430188" y="15068"/>
                  <a:pt x="8174225" y="31135"/>
                  <a:pt x="10110913" y="0"/>
                </a:cubicBezTo>
                <a:cubicBezTo>
                  <a:pt x="10258882" y="-1290"/>
                  <a:pt x="10392339" y="128189"/>
                  <a:pt x="10392228" y="281315"/>
                </a:cubicBezTo>
                <a:lnTo>
                  <a:pt x="10392228" y="281315"/>
                </a:lnTo>
                <a:cubicBezTo>
                  <a:pt x="10381565" y="432415"/>
                  <a:pt x="10264720" y="559881"/>
                  <a:pt x="10110913" y="562630"/>
                </a:cubicBezTo>
                <a:cubicBezTo>
                  <a:pt x="5900175" y="670758"/>
                  <a:pt x="4286832" y="444204"/>
                  <a:pt x="281315" y="562630"/>
                </a:cubicBezTo>
                <a:cubicBezTo>
                  <a:pt x="137542" y="556244"/>
                  <a:pt x="26541" y="424620"/>
                  <a:pt x="0" y="281315"/>
                </a:cubicBezTo>
                <a:close/>
              </a:path>
            </a:pathLst>
          </a:custGeom>
          <a:noFill/>
          <a:ln>
            <a:solidFill>
              <a:srgbClr val="2C6BEE"/>
            </a:solidFill>
            <a:extLst>
              <a:ext uri="{C807C97D-BFC1-408E-A445-0C87EB9F89A2}">
                <ask:lineSketchStyleProps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k="http://schemas.microsoft.com/office/drawing/2018/sketchyshapes" sd="4008238838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谈感想，立信念，因此，只要有坚韧的意志、必胜的信念，就没有什么困难能够阻挡你！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08EED8-0299-E0E6-1F88-DEC06EA195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563" y="2781632"/>
            <a:ext cx="7414169" cy="71905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43926D9-1774-CD1E-763D-6B8FF07A5831}"/>
              </a:ext>
            </a:extLst>
          </p:cNvPr>
          <p:cNvSpPr txBox="1"/>
          <p:nvPr/>
        </p:nvSpPr>
        <p:spPr>
          <a:xfrm>
            <a:off x="700935" y="3611404"/>
            <a:ext cx="6677978" cy="215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正如古人所说：锲而不舍、金石可镂；锲而舍之，朽木不折。只要我们对自己严格要求，坚持不懈，成功就会属于我们！</a:t>
            </a:r>
          </a:p>
          <a:p>
            <a:pPr marL="285750" lvl="0" indent="-28575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南瓜能够承受如此庞大的压力，而我们人呢？人对自己能够承受多大压力毫无概念</a:t>
            </a:r>
          </a:p>
          <a:p>
            <a:pPr marL="285750" lvl="0" indent="-28575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但有一点可以肯定，人是高级动物，承受的压力一定比小小的南瓜大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D7226E-A27B-D724-B8E2-E58CE5A163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8343" y="1065047"/>
            <a:ext cx="3510972" cy="21473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8E8273-49DA-5E81-9D88-487733C1A17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重温学习好习惯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53847D-B82D-9A86-3D36-E56FEA690693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</p:spTree>
    <p:extLst>
      <p:ext uri="{BB962C8B-B14F-4D97-AF65-F5344CB8AC3E}">
        <p14:creationId xmlns:p14="http://schemas.microsoft.com/office/powerpoint/2010/main" val="6927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565" y="1011755"/>
            <a:ext cx="7627440" cy="610195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/>
        </p:nvSpPr>
        <p:spPr>
          <a:xfrm>
            <a:off x="7868285" y="2815590"/>
            <a:ext cx="2663825" cy="2143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30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23" y="2351118"/>
            <a:ext cx="4084956" cy="408495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5B8A67-5C59-8976-DA74-0CDB61474DAC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BAAC36-5155-91C9-0052-377A8CD48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376C1A9-F955-B840-A638-3A8934F9139E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重温学习好习惯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BB4D6A4-F26A-C39C-3639-6ECD48A11D4F}"/>
              </a:ext>
            </a:extLst>
          </p:cNvPr>
          <p:cNvSpPr txBox="1"/>
          <p:nvPr/>
        </p:nvSpPr>
        <p:spPr>
          <a:xfrm>
            <a:off x="5471022" y="3659832"/>
            <a:ext cx="1275716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我国伟大的教育家叶圣陶说：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F5444E-D0C6-70F4-E2EF-93D1F5FBA5AB}"/>
              </a:ext>
            </a:extLst>
          </p:cNvPr>
          <p:cNvCxnSpPr/>
          <p:nvPr/>
        </p:nvCxnSpPr>
        <p:spPr>
          <a:xfrm flipH="1">
            <a:off x="7190626" y="3279603"/>
            <a:ext cx="0" cy="2188029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A5D551-0D99-4E6A-17D6-C99C5DDCDE08}"/>
              </a:ext>
            </a:extLst>
          </p:cNvPr>
          <p:cNvSpPr txBox="1"/>
          <p:nvPr/>
        </p:nvSpPr>
        <p:spPr>
          <a:xfrm>
            <a:off x="7634514" y="3202357"/>
            <a:ext cx="2287039" cy="1889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“教育是什么？往简单方面说，只须一句话，就是培养良好的学习习惯。”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DE8534-E8BE-F57A-C42D-CAA03D32D88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5" name="图片 4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B6450-CAD5-1CE1-A7F1-312A17E7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F5E901-62FF-7BDA-4C0B-C8DB01A99B8C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重温学习好习惯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72F581F-D445-866D-226B-D32D80006371}"/>
              </a:ext>
            </a:extLst>
          </p:cNvPr>
          <p:cNvSpPr txBox="1"/>
          <p:nvPr/>
        </p:nvSpPr>
        <p:spPr>
          <a:xfrm>
            <a:off x="1345134" y="1933364"/>
            <a:ext cx="9501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要想成为一个聪明的孩子，必须做到：“耳”到、“眼”到、“口”到、“心”到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F36EC3-1DBF-84C6-C366-515CCF5F78DC}"/>
              </a:ext>
            </a:extLst>
          </p:cNvPr>
          <p:cNvGrpSpPr/>
          <p:nvPr/>
        </p:nvGrpSpPr>
        <p:grpSpPr>
          <a:xfrm>
            <a:off x="1020716" y="2780693"/>
            <a:ext cx="5800997" cy="707390"/>
            <a:chOff x="977174" y="2882447"/>
            <a:chExt cx="5800997" cy="707390"/>
          </a:xfrm>
        </p:grpSpPr>
        <p:sp>
          <p:nvSpPr>
            <p:cNvPr id="12" name="圆角矩形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631B93-DC9F-F3E9-1B98-1E5BF3D62003}"/>
                </a:ext>
              </a:extLst>
            </p:cNvPr>
            <p:cNvSpPr/>
            <p:nvPr/>
          </p:nvSpPr>
          <p:spPr>
            <a:xfrm>
              <a:off x="977174" y="2965356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k="http://schemas.microsoft.com/office/drawing/2018/sketchyshapes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带上“眼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5C83F1-8747-EEA4-90D2-D8EBFE3DE05D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F90F7C-BCE6-0086-41C0-F82BCE2D505D}"/>
                </a:ext>
              </a:extLst>
            </p:cNvPr>
            <p:cNvSpPr txBox="1"/>
            <p:nvPr/>
          </p:nvSpPr>
          <p:spPr>
            <a:xfrm>
              <a:off x="2727507" y="2940805"/>
              <a:ext cx="4050664" cy="590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4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提示小朋友要仔细看清书上的字，黑板上老师的范写，银幕上播放的课件，不要东张西望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285F9F-295F-8677-4F06-C5A3E94B09EC}"/>
              </a:ext>
            </a:extLst>
          </p:cNvPr>
          <p:cNvGrpSpPr/>
          <p:nvPr/>
        </p:nvGrpSpPr>
        <p:grpSpPr>
          <a:xfrm>
            <a:off x="1020716" y="3658546"/>
            <a:ext cx="5960655" cy="707390"/>
            <a:chOff x="977174" y="2882447"/>
            <a:chExt cx="5960655" cy="707390"/>
          </a:xfrm>
        </p:grpSpPr>
        <p:sp>
          <p:nvSpPr>
            <p:cNvPr id="41" name="圆角矩形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5430245-3DF9-0A9B-9A41-8CF1C291E9B7}"/>
                </a:ext>
              </a:extLst>
            </p:cNvPr>
            <p:cNvSpPr/>
            <p:nvPr/>
          </p:nvSpPr>
          <p:spPr>
            <a:xfrm>
              <a:off x="977174" y="2953080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k="http://schemas.microsoft.com/office/drawing/2018/sketchyshapes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带上“口”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8279952-731F-4FEA-EED0-EC44BF722307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BD52B4C-877F-E8AF-0804-BA78FB0BB3F5}"/>
                </a:ext>
              </a:extLst>
            </p:cNvPr>
            <p:cNvSpPr txBox="1"/>
            <p:nvPr/>
          </p:nvSpPr>
          <p:spPr>
            <a:xfrm>
              <a:off x="2727507" y="3057795"/>
              <a:ext cx="4210322" cy="332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提示小朋友要大声读书，回答问题，不要畏畏缩缩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85557A-AC72-5BD6-2660-D6CEFBB9CE34}"/>
              </a:ext>
            </a:extLst>
          </p:cNvPr>
          <p:cNvGrpSpPr/>
          <p:nvPr/>
        </p:nvGrpSpPr>
        <p:grpSpPr>
          <a:xfrm>
            <a:off x="1020716" y="4536399"/>
            <a:ext cx="5800997" cy="707390"/>
            <a:chOff x="977174" y="2882447"/>
            <a:chExt cx="5800997" cy="707390"/>
          </a:xfrm>
        </p:grpSpPr>
        <p:sp>
          <p:nvSpPr>
            <p:cNvPr id="46" name="圆角矩形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F6609F-CDDA-71D2-22D1-B3FDA56C9D56}"/>
                </a:ext>
              </a:extLst>
            </p:cNvPr>
            <p:cNvSpPr/>
            <p:nvPr/>
          </p:nvSpPr>
          <p:spPr>
            <a:xfrm>
              <a:off x="977174" y="2965356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k="http://schemas.microsoft.com/office/drawing/2018/sketchyshapes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带上“耳”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8425644-4AF9-D9C6-BB11-4E3BAE90C20F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BB6392-AD37-DA93-376F-D4F74EA96666}"/>
                </a:ext>
              </a:extLst>
            </p:cNvPr>
            <p:cNvSpPr txBox="1"/>
            <p:nvPr/>
          </p:nvSpPr>
          <p:spPr>
            <a:xfrm>
              <a:off x="2727507" y="2940805"/>
              <a:ext cx="4050664" cy="590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提示小朋友要会“听”认真听老师讲解，认真听同学发言，别让自己的耳朵开小差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38B7BF-579C-D62D-1E19-8CB304700072}"/>
              </a:ext>
            </a:extLst>
          </p:cNvPr>
          <p:cNvGrpSpPr/>
          <p:nvPr/>
        </p:nvGrpSpPr>
        <p:grpSpPr>
          <a:xfrm>
            <a:off x="1020716" y="5414253"/>
            <a:ext cx="5800997" cy="707390"/>
            <a:chOff x="977174" y="2882447"/>
            <a:chExt cx="5800997" cy="707390"/>
          </a:xfrm>
        </p:grpSpPr>
        <p:sp>
          <p:nvSpPr>
            <p:cNvPr id="51" name="圆角矩形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EC048-962E-3643-0DA0-AD9473B8B21F}"/>
                </a:ext>
              </a:extLst>
            </p:cNvPr>
            <p:cNvSpPr/>
            <p:nvPr/>
          </p:nvSpPr>
          <p:spPr>
            <a:xfrm>
              <a:off x="977174" y="2965356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k="http://schemas.microsoft.com/office/drawing/2018/sketchyshapes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带上“心”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9577E3-508D-A8C7-5B76-DD79E589981C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5B82592-59DD-E5E4-A4BE-814EA3F6BEA1}"/>
                </a:ext>
              </a:extLst>
            </p:cNvPr>
            <p:cNvSpPr txBox="1"/>
            <p:nvPr/>
          </p:nvSpPr>
          <p:spPr>
            <a:xfrm>
              <a:off x="2727507" y="2940805"/>
              <a:ext cx="4050664" cy="519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2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提示小朋友要用心读书，走进书中的故事里，图画里，用心感受其中的美，用自己的心体文中人物的心灵</a:t>
              </a:r>
            </a:p>
          </p:txBody>
        </p:sp>
      </p:grpSp>
      <p:pic>
        <p:nvPicPr>
          <p:cNvPr id="55" name="图片 5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0B64F6-E1B5-2308-D456-7AEC4F44A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4316" y="2362502"/>
            <a:ext cx="4210322" cy="4237725"/>
          </a:xfrm>
          <a:prstGeom prst="roundRect">
            <a:avLst>
              <a:gd name="adj" fmla="val 6848"/>
            </a:avLst>
          </a:prstGeom>
        </p:spPr>
      </p:pic>
    </p:spTree>
    <p:extLst>
      <p:ext uri="{BB962C8B-B14F-4D97-AF65-F5344CB8AC3E}">
        <p14:creationId xmlns:p14="http://schemas.microsoft.com/office/powerpoint/2010/main" val="14292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FEAC7A-4549-FDE6-106D-E3D6BC5775A5}"/>
              </a:ext>
            </a:extLst>
          </p:cNvPr>
          <p:cNvGrpSpPr/>
          <p:nvPr/>
        </p:nvGrpSpPr>
        <p:grpSpPr>
          <a:xfrm>
            <a:off x="5225360" y="1981928"/>
            <a:ext cx="2201454" cy="2201454"/>
            <a:chOff x="4765403" y="1811714"/>
            <a:chExt cx="2201454" cy="2201454"/>
          </a:xfrm>
        </p:grpSpPr>
        <p:pic>
          <p:nvPicPr>
            <p:cNvPr id="17" name="图片 16" descr="图片包含 圆圈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E081EF9-8F1A-1F5D-1071-F581DFB1B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5403" y="1811714"/>
              <a:ext cx="2201454" cy="2201454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4979308" y="2735398"/>
              <a:ext cx="1686560" cy="4457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坐姿训练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8EEBE3-87AF-2091-C2BB-B9BC6D154D7D}"/>
              </a:ext>
            </a:extLst>
          </p:cNvPr>
          <p:cNvGrpSpPr/>
          <p:nvPr/>
        </p:nvGrpSpPr>
        <p:grpSpPr>
          <a:xfrm>
            <a:off x="7741045" y="1563355"/>
            <a:ext cx="2816614" cy="2816614"/>
            <a:chOff x="7432835" y="1465100"/>
            <a:chExt cx="2816614" cy="2816614"/>
          </a:xfrm>
        </p:grpSpPr>
        <p:pic>
          <p:nvPicPr>
            <p:cNvPr id="18" name="图片 17" descr="图片包含 圆圈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21E2DD-7DA1-10B3-2AE5-BBF8C831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2835" y="1465100"/>
              <a:ext cx="2816614" cy="2816614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7950533" y="2570945"/>
              <a:ext cx="1686560" cy="7747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坐姿朗读和站姿朗读训练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08B007-8A69-21CC-C468-8820DA787A8C}"/>
              </a:ext>
            </a:extLst>
          </p:cNvPr>
          <p:cNvGrpSpPr/>
          <p:nvPr/>
        </p:nvGrpSpPr>
        <p:grpSpPr>
          <a:xfrm>
            <a:off x="5918219" y="3745629"/>
            <a:ext cx="2954292" cy="2954292"/>
            <a:chOff x="5918219" y="3745629"/>
            <a:chExt cx="2954292" cy="2954292"/>
          </a:xfrm>
        </p:grpSpPr>
        <p:pic>
          <p:nvPicPr>
            <p:cNvPr id="19" name="图片 18" descr="图片包含 圆圈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4BEBD9-1712-877C-5306-7153CF688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219" y="3745629"/>
              <a:ext cx="2954292" cy="2954292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6659435" y="4983052"/>
              <a:ext cx="1291098" cy="7747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规范答题形式训练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BEF2E3B-DE33-1F35-6C9B-569DDFC10B72}"/>
              </a:ext>
            </a:extLst>
          </p:cNvPr>
          <p:cNvGrpSpPr/>
          <p:nvPr/>
        </p:nvGrpSpPr>
        <p:grpSpPr>
          <a:xfrm>
            <a:off x="8954746" y="3842131"/>
            <a:ext cx="2689298" cy="2689298"/>
            <a:chOff x="8954746" y="3842131"/>
            <a:chExt cx="2689298" cy="2689298"/>
          </a:xfrm>
        </p:grpSpPr>
        <p:pic>
          <p:nvPicPr>
            <p:cNvPr id="20" name="图片 19" descr="图片包含 圆圈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C24215-149E-FC24-CACD-EEA0B05BF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4746" y="3842131"/>
              <a:ext cx="2689298" cy="2689298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9406169" y="4917807"/>
              <a:ext cx="1686560" cy="7747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作业用黑笔书写,蓝笔订正</a:t>
              </a: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932" y="1637992"/>
            <a:ext cx="5420525" cy="47783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55492B-E311-D94F-E12C-2D031C455737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5" name="图片 4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339757-94EB-518D-29DD-5E3D7D61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723ACC-B28E-9737-BD5C-5379CB19D3DB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重温学习好习惯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13C3EE-546B-AD6A-3313-C974A13E7797}"/>
              </a:ext>
            </a:extLst>
          </p:cNvPr>
          <p:cNvSpPr txBox="1"/>
          <p:nvPr/>
        </p:nvSpPr>
        <p:spPr>
          <a:xfrm>
            <a:off x="2053964" y="5369625"/>
            <a:ext cx="1719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学习好习惯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8E8273-49DA-5E81-9D88-487733C1A17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怎样学好语文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53847D-B82D-9A86-3D36-E56FEA690693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396D19-D65E-AB95-A03F-8B78E1D30F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6157" y="1003543"/>
            <a:ext cx="3510972" cy="21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FEE522-63B3-A58B-134B-E9B90EC739B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C823B7-8151-E588-0410-E4E53317D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CEB64F-9465-ACA3-24E3-8F85A9E4B5C7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7E2E4F7-1D79-BA77-D99C-70A89610562A}"/>
              </a:ext>
            </a:extLst>
          </p:cNvPr>
          <p:cNvSpPr txBox="1"/>
          <p:nvPr/>
        </p:nvSpPr>
        <p:spPr>
          <a:xfrm>
            <a:off x="2699657" y="1782455"/>
            <a:ext cx="67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得其法者事半功倍，不得其法者事倍功半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032BE9-0348-8802-5C47-9957378A4EAE}"/>
              </a:ext>
            </a:extLst>
          </p:cNvPr>
          <p:cNvGrpSpPr/>
          <p:nvPr/>
        </p:nvGrpSpPr>
        <p:grpSpPr>
          <a:xfrm>
            <a:off x="335926" y="2279237"/>
            <a:ext cx="2908982" cy="4114800"/>
            <a:chOff x="335926" y="2279237"/>
            <a:chExt cx="2908982" cy="4114800"/>
          </a:xfrm>
        </p:grpSpPr>
        <p:pic>
          <p:nvPicPr>
            <p:cNvPr id="39" name="图片 38" descr="形状, 正方形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F9E18D-4682-2C24-42EA-BA02FB28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26" y="2279237"/>
              <a:ext cx="2908982" cy="411480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113825" y="3366770"/>
              <a:ext cx="1353185" cy="2089785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读课文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标序号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圈生字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划词语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学生字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思课后题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提问题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74100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一、认真预习课文</a:t>
              </a:r>
            </a:p>
          </p:txBody>
        </p:sp>
        <p:pic>
          <p:nvPicPr>
            <p:cNvPr id="43" name="图片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1D9FCD-2922-DFEB-B8E9-8F39F412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9107" y="2960892"/>
              <a:ext cx="2062621" cy="396000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C15C36C-9F7F-9BCA-72C3-B8058D6E5C2E}"/>
              </a:ext>
            </a:extLst>
          </p:cNvPr>
          <p:cNvGrpSpPr/>
          <p:nvPr/>
        </p:nvGrpSpPr>
        <p:grpSpPr>
          <a:xfrm>
            <a:off x="3206315" y="2279237"/>
            <a:ext cx="2908982" cy="4114800"/>
            <a:chOff x="3206315" y="2279237"/>
            <a:chExt cx="2908982" cy="4114800"/>
          </a:xfrm>
        </p:grpSpPr>
        <p:pic>
          <p:nvPicPr>
            <p:cNvPr id="40" name="图片 39" descr="形状, 正方形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CE04A5E-104A-C80B-D527-066BA929F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315" y="2279237"/>
              <a:ext cx="2908982" cy="41148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4020998" y="3516085"/>
              <a:ext cx="1279616" cy="140843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认真听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善于思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大胆说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勤于记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644489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二、专心致志听课</a:t>
              </a:r>
            </a:p>
          </p:txBody>
        </p:sp>
        <p:pic>
          <p:nvPicPr>
            <p:cNvPr id="44" name="图片 4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E32B04-7D58-CDEE-0C93-ADBAAC712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29496" y="2960892"/>
              <a:ext cx="2062621" cy="396000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0E46FC-D034-33BF-6C94-32EC8D40D147}"/>
              </a:ext>
            </a:extLst>
          </p:cNvPr>
          <p:cNvGrpSpPr/>
          <p:nvPr/>
        </p:nvGrpSpPr>
        <p:grpSpPr>
          <a:xfrm>
            <a:off x="6076704" y="2279237"/>
            <a:ext cx="2908982" cy="4114800"/>
            <a:chOff x="6076704" y="2279237"/>
            <a:chExt cx="2908982" cy="4114800"/>
          </a:xfrm>
        </p:grpSpPr>
        <p:pic>
          <p:nvPicPr>
            <p:cNvPr id="41" name="图片 40" descr="形状, 正方形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22F39D-BF25-80CA-9B9C-207F1CB91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704" y="2279237"/>
              <a:ext cx="2908982" cy="4114800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6553930" y="3516085"/>
              <a:ext cx="1954530" cy="1785801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串珍珠；（好方法）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及时、认真做；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细检查；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多请教。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514878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三、独立作业</a:t>
              </a:r>
            </a:p>
          </p:txBody>
        </p:sp>
        <p:pic>
          <p:nvPicPr>
            <p:cNvPr id="45" name="图片 4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B1D6F0-0A43-14D7-3036-763390AD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99885" y="2960892"/>
              <a:ext cx="2062621" cy="396000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3964F4-7456-A242-3968-9D24B5A7DCFD}"/>
              </a:ext>
            </a:extLst>
          </p:cNvPr>
          <p:cNvGrpSpPr/>
          <p:nvPr/>
        </p:nvGrpSpPr>
        <p:grpSpPr>
          <a:xfrm>
            <a:off x="8947092" y="2279237"/>
            <a:ext cx="2908982" cy="4114800"/>
            <a:chOff x="8947092" y="2279237"/>
            <a:chExt cx="2908982" cy="4114800"/>
          </a:xfrm>
        </p:grpSpPr>
        <p:pic>
          <p:nvPicPr>
            <p:cNvPr id="42" name="图片 41" descr="形状, 正方形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8DDEB8-0737-34D8-678F-81300A64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7092" y="2279237"/>
              <a:ext cx="2908982" cy="4114800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9557686" y="3516085"/>
              <a:ext cx="1687795" cy="1408431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每天带一本书进校园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办写作大王展览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9385266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四、坚持多读多写</a:t>
              </a:r>
            </a:p>
          </p:txBody>
        </p:sp>
        <p:pic>
          <p:nvPicPr>
            <p:cNvPr id="46" name="图片 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228314A-7CC0-55CF-53E9-BA8A4B837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70273" y="2960892"/>
              <a:ext cx="2062621" cy="39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945631-C7F8-4DED-AF64-DDEA3A54DEC0}"/>
              </a:ext>
            </a:extLst>
          </p:cNvPr>
          <p:cNvGrpSpPr/>
          <p:nvPr/>
        </p:nvGrpSpPr>
        <p:grpSpPr>
          <a:xfrm>
            <a:off x="223778" y="1930948"/>
            <a:ext cx="8279086" cy="2895851"/>
            <a:chOff x="154669" y="1918267"/>
            <a:chExt cx="8279086" cy="2895851"/>
          </a:xfrm>
        </p:grpSpPr>
        <p:pic>
          <p:nvPicPr>
            <p:cNvPr id="25" name="图片 2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2F86B5-0B3A-573F-CA5C-28564701B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69" y="1918267"/>
              <a:ext cx="8279086" cy="2895851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341937" y="2921538"/>
              <a:ext cx="6228080" cy="861695"/>
              <a:chOff x="933" y="3666"/>
              <a:chExt cx="9808" cy="135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33" y="4399"/>
                <a:ext cx="9808" cy="624"/>
              </a:xfrm>
              <a:prstGeom prst="rect">
                <a:avLst/>
              </a:prstGeom>
              <a:effectLst/>
            </p:spPr>
            <p:txBody>
              <a:bodyPr vert="horz" wrap="square" lIns="91440" tIns="45720" rIns="91440" bIns="45720" rtlCol="0" anchor="t">
                <a:noAutofit/>
              </a:bodyPr>
              <a:lstStyle>
                <a:lvl1pPr marL="2286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1pPr>
                <a:lvl2pPr marL="6858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2pPr>
                <a:lvl3pPr marL="11430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3pPr>
                <a:lvl4pPr marL="16002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4pPr>
                <a:lvl5pPr marL="20574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zh-CN" altLang="en-US" sz="1600">
                    <a:latin typeface="Arial" panose="020B0604020202020204" pitchFamily="34" charset="0"/>
                    <a:ea typeface="思源黑体 CN Normal" panose="020B0400000000000000" pitchFamily="34" charset="-122"/>
                    <a:cs typeface="汉仪正圆-55W" panose="00020600040101010101" charset="-122"/>
                    <a:sym typeface="Arial" panose="020B0604020202020204" pitchFamily="34" charset="0"/>
                  </a:rPr>
                  <a:t>多举手、争取课堂上发言、越是听不下去，越要积极参与课堂讨论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33" y="3666"/>
                <a:ext cx="3201" cy="808"/>
              </a:xfrm>
              <a:prstGeom prst="rect">
                <a:avLst/>
              </a:prstGeom>
              <a:effectLst/>
            </p:spPr>
            <p:txBody>
              <a:bodyPr vert="horz" wrap="square" lIns="91440" tIns="45720" rIns="91440" bIns="45720" rtlCol="0" anchor="t">
                <a:noAutofit/>
              </a:bodyPr>
              <a:lstStyle>
                <a:lvl1pPr marL="2286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1pPr>
                <a:lvl2pPr marL="6858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2pPr>
                <a:lvl3pPr marL="11430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3pPr>
                <a:lvl4pPr marL="16002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4pPr>
                <a:lvl5pPr marL="20574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algn="l">
                  <a:lnSpc>
                    <a:spcPct val="120000"/>
                  </a:lnSpc>
                  <a:spcAft>
                    <a:spcPct val="0"/>
                  </a:spcAft>
                  <a:buClrTx/>
                  <a:buSzTx/>
                  <a:buNone/>
                </a:pPr>
                <a:r>
                  <a:rPr lang="zh-CN" altLang="en-US" sz="1800" dirty="0">
                    <a:solidFill>
                      <a:srgbClr val="35B8E2"/>
                    </a:solidFill>
                    <a:latin typeface="Arial" panose="020B0604020202020204" pitchFamily="34" charset="0"/>
                    <a:ea typeface="思源黑体 CN Normal" panose="020B0400000000000000" pitchFamily="34" charset="-122"/>
                    <a:cs typeface="汉仪正圆-55W" panose="00020600040101010101" charset="-122"/>
                    <a:sym typeface="Arial" panose="020B0604020202020204" pitchFamily="34" charset="0"/>
                  </a:rPr>
                  <a:t>五、积极发言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376227" y="3352703"/>
              <a:ext cx="1804035" cy="0"/>
            </a:xfrm>
            <a:prstGeom prst="line">
              <a:avLst/>
            </a:prstGeom>
            <a:ln w="25400">
              <a:solidFill>
                <a:srgbClr val="35B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704" y="2098976"/>
            <a:ext cx="4320540" cy="432054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4EFDE3-158F-4B02-85ED-1949E13E222D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6" name="图片 5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068C96-A8A0-7678-5A2D-C6D71E16F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9E9D67-9B14-10AF-EAFA-F8DCCB2BCD15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8316B5-03DB-4A21-BC61-8320D5DC6A79}"/>
              </a:ext>
            </a:extLst>
          </p:cNvPr>
          <p:cNvGrpSpPr/>
          <p:nvPr/>
        </p:nvGrpSpPr>
        <p:grpSpPr>
          <a:xfrm>
            <a:off x="960685" y="3941084"/>
            <a:ext cx="8279086" cy="3061482"/>
            <a:chOff x="960685" y="3941084"/>
            <a:chExt cx="8279086" cy="3061482"/>
          </a:xfrm>
        </p:grpSpPr>
        <p:grpSp>
          <p:nvGrpSpPr>
            <p:cNvPr id="41" name="组合 4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BCFD3D-9BA6-DA22-11C4-CFC6271F9E0F}"/>
                </a:ext>
              </a:extLst>
            </p:cNvPr>
            <p:cNvGrpSpPr/>
            <p:nvPr/>
          </p:nvGrpSpPr>
          <p:grpSpPr>
            <a:xfrm>
              <a:off x="960685" y="3941084"/>
              <a:ext cx="8279086" cy="3061482"/>
              <a:chOff x="2497137" y="3817258"/>
              <a:chExt cx="8279086" cy="3061482"/>
            </a:xfrm>
          </p:grpSpPr>
          <p:pic>
            <p:nvPicPr>
              <p:cNvPr id="34" name="图片 3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44FA7B-AD0D-014E-E91E-D2E483C92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7137" y="3817258"/>
                <a:ext cx="8279086" cy="3061482"/>
              </a:xfrm>
              <a:prstGeom prst="rect">
                <a:avLst/>
              </a:prstGeom>
            </p:spPr>
          </p:pic>
          <p:grpSp>
            <p:nvGrpSpPr>
              <p:cNvPr id="35" name="组合 3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1B500D0-98B3-A23C-58FB-F4EDF310ACE4}"/>
                  </a:ext>
                </a:extLst>
              </p:cNvPr>
              <p:cNvGrpSpPr/>
              <p:nvPr/>
            </p:nvGrpSpPr>
            <p:grpSpPr>
              <a:xfrm>
                <a:off x="3608048" y="4801659"/>
                <a:ext cx="6348730" cy="996315"/>
                <a:chOff x="933" y="3666"/>
                <a:chExt cx="9998" cy="1569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2CF550-FC44-5ED7-41D5-E04827CC14B0}"/>
                    </a:ext>
                  </a:extLst>
                </p:cNvPr>
                <p:cNvSpPr/>
                <p:nvPr/>
              </p:nvSpPr>
              <p:spPr>
                <a:xfrm>
                  <a:off x="933" y="4399"/>
                  <a:ext cx="9998" cy="836"/>
                </a:xfrm>
                <a:prstGeom prst="rect">
                  <a:avLst/>
                </a:prstGeom>
                <a:effectLst/>
              </p:spPr>
              <p:txBody>
                <a:bodyPr vert="horz" wrap="square" lIns="91440" tIns="45720" rIns="91440" bIns="45720" rtlCol="0" anchor="t">
                  <a:noAutofit/>
                </a:bodyPr>
                <a:lstStyle>
                  <a:lvl1pPr marL="2286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1pPr>
                  <a:lvl2pPr marL="6858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2pPr>
                  <a:lvl3pPr marL="11430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3pPr>
                  <a:lvl4pPr marL="16002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4pPr>
                  <a:lvl5pPr marL="20574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l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zh-CN" altLang="en-US" sz="1400">
                      <a:latin typeface="Arial" panose="020B0604020202020204" pitchFamily="34" charset="0"/>
                      <a:ea typeface="思源黑体 CN Normal" panose="020B0400000000000000" pitchFamily="34" charset="-122"/>
                      <a:cs typeface="汉仪正圆-55W" panose="00020600040101010101" charset="-122"/>
                      <a:sym typeface="Arial" panose="020B0604020202020204" pitchFamily="34" charset="0"/>
                    </a:rPr>
                    <a:t>最常用的工具书：《新华字典》、《现代汉语词典》、《古汉语常用字字典》、《唐诗鉴赏辞典》、《宋词鉴赏辞典》、《成语词典》</a:t>
                  </a: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5EF0F7-C7A6-0892-AA10-775C661E59A3}"/>
                    </a:ext>
                  </a:extLst>
                </p:cNvPr>
                <p:cNvSpPr/>
                <p:nvPr/>
              </p:nvSpPr>
              <p:spPr>
                <a:xfrm>
                  <a:off x="933" y="3666"/>
                  <a:ext cx="4701" cy="808"/>
                </a:xfrm>
                <a:prstGeom prst="rect">
                  <a:avLst/>
                </a:prstGeom>
                <a:effectLst/>
              </p:spPr>
              <p:txBody>
                <a:bodyPr vert="horz" wrap="square" lIns="91440" tIns="45720" rIns="91440" bIns="45720" rtlCol="0" anchor="t">
                  <a:noAutofit/>
                </a:bodyPr>
                <a:lstStyle>
                  <a:lvl1pPr marL="2286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1pPr>
                  <a:lvl2pPr marL="6858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2pPr>
                  <a:lvl3pPr marL="11430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3pPr>
                  <a:lvl4pPr marL="16002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4pPr>
                  <a:lvl5pPr marL="20574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algn="l">
                    <a:lnSpc>
                      <a:spcPct val="120000"/>
                    </a:lnSpc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zh-CN" altLang="en-US" sz="1800" dirty="0">
                      <a:solidFill>
                        <a:srgbClr val="35B8E2"/>
                      </a:solidFill>
                      <a:latin typeface="Arial" panose="020B0604020202020204" pitchFamily="34" charset="0"/>
                      <a:ea typeface="思源黑体 CN Normal" panose="020B0400000000000000" pitchFamily="34" charset="-122"/>
                      <a:cs typeface="汉仪正圆-55W" panose="00020600040101010101" charset="-122"/>
                      <a:sym typeface="Arial" panose="020B0604020202020204" pitchFamily="34" charset="0"/>
                    </a:rPr>
                    <a:t>六、查工具书及主动询问</a:t>
                  </a:r>
                </a:p>
              </p:txBody>
            </p:sp>
          </p:grpSp>
        </p:grpSp>
        <p:cxnSp>
          <p:nvCxnSpPr>
            <p:cNvPr id="36" name="直接连接符 3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8AF989-B141-D0AF-5719-3217116CBA39}"/>
                </a:ext>
              </a:extLst>
            </p:cNvPr>
            <p:cNvCxnSpPr/>
            <p:nvPr/>
          </p:nvCxnSpPr>
          <p:spPr>
            <a:xfrm>
              <a:off x="2086110" y="5340565"/>
              <a:ext cx="2641578" cy="0"/>
            </a:xfrm>
            <a:prstGeom prst="line">
              <a:avLst/>
            </a:prstGeom>
            <a:ln w="25400">
              <a:solidFill>
                <a:srgbClr val="35B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99136ED-97A0-1948-D774-96D4871B88C9}"/>
              </a:ext>
            </a:extLst>
          </p:cNvPr>
          <p:cNvSpPr txBox="1"/>
          <p:nvPr/>
        </p:nvSpPr>
        <p:spPr>
          <a:xfrm>
            <a:off x="2699657" y="1782455"/>
            <a:ext cx="67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得其法者事半功倍，不得其法者事倍功半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117600" y="3796093"/>
            <a:ext cx="9956800" cy="678180"/>
          </a:xfrm>
          <a:custGeom>
            <a:avLst/>
            <a:gdLst>
              <a:gd name="connsiteX0" fmla="*/ 0 w 9956800"/>
              <a:gd name="connsiteY0" fmla="*/ 339090 h 678180"/>
              <a:gd name="connsiteX1" fmla="*/ 339090 w 9956800"/>
              <a:gd name="connsiteY1" fmla="*/ 0 h 678180"/>
              <a:gd name="connsiteX2" fmla="*/ 9617710 w 9956800"/>
              <a:gd name="connsiteY2" fmla="*/ 0 h 678180"/>
              <a:gd name="connsiteX3" fmla="*/ 9956800 w 9956800"/>
              <a:gd name="connsiteY3" fmla="*/ 339090 h 678180"/>
              <a:gd name="connsiteX4" fmla="*/ 9956800 w 9956800"/>
              <a:gd name="connsiteY4" fmla="*/ 339090 h 678180"/>
              <a:gd name="connsiteX5" fmla="*/ 9617710 w 9956800"/>
              <a:gd name="connsiteY5" fmla="*/ 678180 h 678180"/>
              <a:gd name="connsiteX6" fmla="*/ 339090 w 9956800"/>
              <a:gd name="connsiteY6" fmla="*/ 678180 h 678180"/>
              <a:gd name="connsiteX7" fmla="*/ 0 w 9956800"/>
              <a:gd name="connsiteY7" fmla="*/ 33909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6800" h="678180" fill="none" extrusionOk="0">
                <a:moveTo>
                  <a:pt x="0" y="339090"/>
                </a:moveTo>
                <a:cubicBezTo>
                  <a:pt x="36435" y="152698"/>
                  <a:pt x="150558" y="25207"/>
                  <a:pt x="339090" y="0"/>
                </a:cubicBezTo>
                <a:cubicBezTo>
                  <a:pt x="2809483" y="-93775"/>
                  <a:pt x="8340238" y="119210"/>
                  <a:pt x="9617710" y="0"/>
                </a:cubicBezTo>
                <a:cubicBezTo>
                  <a:pt x="9818502" y="-33889"/>
                  <a:pt x="9955433" y="154972"/>
                  <a:pt x="9956800" y="339090"/>
                </a:cubicBezTo>
                <a:lnTo>
                  <a:pt x="9956800" y="339090"/>
                </a:lnTo>
                <a:cubicBezTo>
                  <a:pt x="9951181" y="510080"/>
                  <a:pt x="9831632" y="686275"/>
                  <a:pt x="9617710" y="678180"/>
                </a:cubicBezTo>
                <a:cubicBezTo>
                  <a:pt x="8626223" y="686729"/>
                  <a:pt x="1655880" y="572918"/>
                  <a:pt x="339090" y="678180"/>
                </a:cubicBezTo>
                <a:cubicBezTo>
                  <a:pt x="177032" y="662143"/>
                  <a:pt x="-27352" y="528204"/>
                  <a:pt x="0" y="339090"/>
                </a:cubicBezTo>
                <a:close/>
              </a:path>
              <a:path w="9956800" h="678180" stroke="0" extrusionOk="0">
                <a:moveTo>
                  <a:pt x="0" y="339090"/>
                </a:moveTo>
                <a:cubicBezTo>
                  <a:pt x="-208" y="180255"/>
                  <a:pt x="160061" y="27443"/>
                  <a:pt x="339090" y="0"/>
                </a:cubicBezTo>
                <a:cubicBezTo>
                  <a:pt x="3645585" y="150977"/>
                  <a:pt x="5773971" y="88178"/>
                  <a:pt x="9617710" y="0"/>
                </a:cubicBezTo>
                <a:cubicBezTo>
                  <a:pt x="9798206" y="-10703"/>
                  <a:pt x="9965540" y="120063"/>
                  <a:pt x="9956800" y="339090"/>
                </a:cubicBezTo>
                <a:lnTo>
                  <a:pt x="9956800" y="339090"/>
                </a:lnTo>
                <a:cubicBezTo>
                  <a:pt x="9953514" y="517025"/>
                  <a:pt x="9804072" y="695465"/>
                  <a:pt x="9617710" y="678180"/>
                </a:cubicBezTo>
                <a:cubicBezTo>
                  <a:pt x="5029328" y="827342"/>
                  <a:pt x="3379980" y="522206"/>
                  <a:pt x="339090" y="678180"/>
                </a:cubicBezTo>
                <a:cubicBezTo>
                  <a:pt x="157042" y="671849"/>
                  <a:pt x="21377" y="537442"/>
                  <a:pt x="0" y="3390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C6BEE"/>
            </a:solidFill>
            <a:extLst>
              <a:ext uri="{C807C97D-BFC1-408E-A445-0C87EB9F89A2}">
                <ask:lineSketchStyleProps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k="http://schemas.microsoft.com/office/drawing/2018/sketchyshapes" sd="241652799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课外阅读推荐</a:t>
            </a: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827405" y="2292399"/>
            <a:ext cx="2821305" cy="59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83771" y="1996806"/>
            <a:ext cx="3715385" cy="149733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多阅读文章、报刊、文学作品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多写日记、周记、心得体会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多看有益的影视节目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多上网搜集资料信息</a:t>
            </a:r>
          </a:p>
        </p:txBody>
      </p:sp>
      <p:sp>
        <p:nvSpPr>
          <p:cNvPr id="6" name="矩形 5"/>
          <p:cNvSpPr/>
          <p:nvPr/>
        </p:nvSpPr>
        <p:spPr>
          <a:xfrm>
            <a:off x="1550669" y="4689475"/>
            <a:ext cx="2253481" cy="17280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《西游记》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《水浒传》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《朝花夕拾》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《骆驼祥子》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《繁星·春水》</a:t>
            </a:r>
          </a:p>
        </p:txBody>
      </p:sp>
      <p:sp>
        <p:nvSpPr>
          <p:cNvPr id="7" name="矩形 6"/>
          <p:cNvSpPr/>
          <p:nvPr/>
        </p:nvSpPr>
        <p:spPr>
          <a:xfrm>
            <a:off x="7869554" y="4689475"/>
            <a:ext cx="3240000" cy="17280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《鲁滨孙这漂流记》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《格列佛游记》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《童年》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《钢铁是怎样练成的》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《名人传》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707" y="3949700"/>
            <a:ext cx="3349626" cy="33663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8783" y="1637535"/>
            <a:ext cx="3493770" cy="259461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E6485D-03A6-3D81-6912-387009214D7B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F9FB64A-6302-E6C6-B381-496F55508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A94F24C-0FF3-9B08-A038-C3FEF7CAEA4B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AB45BD-6C20-066F-13C6-6BFFA49B8980}"/>
              </a:ext>
            </a:extLst>
          </p:cNvPr>
          <p:cNvGrpSpPr/>
          <p:nvPr/>
        </p:nvGrpSpPr>
        <p:grpSpPr>
          <a:xfrm>
            <a:off x="687227" y="1700718"/>
            <a:ext cx="3856266" cy="1811832"/>
            <a:chOff x="375557" y="1437919"/>
            <a:chExt cx="3856266" cy="1811832"/>
          </a:xfrm>
        </p:grpSpPr>
        <p:pic>
          <p:nvPicPr>
            <p:cNvPr id="11" name="图片 10" descr="图片包含 游戏机, 刀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AF5B50-BF7E-A4E8-A957-0B59E149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5557" y="1437919"/>
              <a:ext cx="3856266" cy="181183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BFCFE58-694E-17F8-50A8-E6EBDAAA5E2D}"/>
                </a:ext>
              </a:extLst>
            </p:cNvPr>
            <p:cNvSpPr txBox="1"/>
            <p:nvPr/>
          </p:nvSpPr>
          <p:spPr>
            <a:xfrm>
              <a:off x="1002711" y="2311427"/>
              <a:ext cx="267126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2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课外建议“四个多”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8E8273-49DA-5E81-9D88-487733C1A17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新学期新目标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53847D-B82D-9A86-3D36-E56FEA690693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E92BCBF-0041-105D-0BC4-7C9B35458D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7144" y="1119786"/>
            <a:ext cx="3510972" cy="21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E88423-FD3D-0BDE-BD7E-D6663EC8B2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976FC2-CF43-1BFF-477F-FD1919434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D2DB19C-5E9B-B63B-7D9E-68B4EEE066EE}"/>
              </a:ext>
            </a:extLst>
          </p:cNvPr>
          <p:cNvSpPr txBox="1"/>
          <p:nvPr/>
        </p:nvSpPr>
        <p:spPr>
          <a:xfrm>
            <a:off x="5400101" y="577670"/>
            <a:ext cx="1391798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目录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AAD816-1123-ADCD-9108-52A5C4A956FA}"/>
              </a:ext>
            </a:extLst>
          </p:cNvPr>
          <p:cNvGrpSpPr/>
          <p:nvPr/>
        </p:nvGrpSpPr>
        <p:grpSpPr>
          <a:xfrm>
            <a:off x="1758109" y="1966925"/>
            <a:ext cx="4064000" cy="1046844"/>
            <a:chOff x="2072186" y="1966925"/>
            <a:chExt cx="4064000" cy="1046844"/>
          </a:xfrm>
        </p:grpSpPr>
        <p:pic>
          <p:nvPicPr>
            <p:cNvPr id="23" name="图片 22" descr="图形用户界面, 应用程序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215B31-47F1-F0D3-3031-3F016DF0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72186" y="1966925"/>
              <a:ext cx="1740666" cy="1046844"/>
            </a:xfrm>
            <a:prstGeom prst="rect">
              <a:avLst/>
            </a:prstGeom>
          </p:spPr>
        </p:pic>
        <p:sp>
          <p:nvSpPr>
            <p:cNvPr id="55" name="文本框 5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FA8D84B-46D8-238A-817B-F5F6776D01EC}"/>
                </a:ext>
              </a:extLst>
            </p:cNvPr>
            <p:cNvSpPr txBox="1"/>
            <p:nvPr/>
          </p:nvSpPr>
          <p:spPr>
            <a:xfrm>
              <a:off x="3743461" y="2167182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 dirty="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回顾趣味假期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B48F69-78ED-3A66-FEB1-7BB2C4FEB0F2}"/>
              </a:ext>
            </a:extLst>
          </p:cNvPr>
          <p:cNvGrpSpPr/>
          <p:nvPr/>
        </p:nvGrpSpPr>
        <p:grpSpPr>
          <a:xfrm>
            <a:off x="1794396" y="4896516"/>
            <a:ext cx="4027713" cy="1046844"/>
            <a:chOff x="6784345" y="2611440"/>
            <a:chExt cx="4027713" cy="1046844"/>
          </a:xfrm>
        </p:grpSpPr>
        <p:pic>
          <p:nvPicPr>
            <p:cNvPr id="24" name="图片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98A4E2-DAAB-E4AA-79ED-A07F9E311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84345" y="2611440"/>
              <a:ext cx="1711637" cy="1046844"/>
            </a:xfrm>
            <a:prstGeom prst="rect">
              <a:avLst/>
            </a:prstGeom>
          </p:spPr>
        </p:pic>
        <p:sp>
          <p:nvSpPr>
            <p:cNvPr id="61" name="文本框 6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C54130-8B2D-A409-F656-C6CB82EE8A5D}"/>
                </a:ext>
              </a:extLst>
            </p:cNvPr>
            <p:cNvSpPr txBox="1"/>
            <p:nvPr/>
          </p:nvSpPr>
          <p:spPr>
            <a:xfrm>
              <a:off x="8419333" y="2782669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新学期新目标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1BD5A1-64DD-4900-50B0-35C7DBAA1274}"/>
              </a:ext>
            </a:extLst>
          </p:cNvPr>
          <p:cNvGrpSpPr/>
          <p:nvPr/>
        </p:nvGrpSpPr>
        <p:grpSpPr>
          <a:xfrm>
            <a:off x="6412734" y="1966926"/>
            <a:ext cx="4013199" cy="1046843"/>
            <a:chOff x="6356173" y="950583"/>
            <a:chExt cx="4013199" cy="1046843"/>
          </a:xfrm>
        </p:grpSpPr>
        <p:sp>
          <p:nvSpPr>
            <p:cNvPr id="63" name="文本框 6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3CEBAF-C3D0-0547-95AB-CC4EA7C5D217}"/>
                </a:ext>
              </a:extLst>
            </p:cNvPr>
            <p:cNvSpPr txBox="1"/>
            <p:nvPr/>
          </p:nvSpPr>
          <p:spPr>
            <a:xfrm>
              <a:off x="7976647" y="1121811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听故事谈感想</a:t>
              </a:r>
            </a:p>
          </p:txBody>
        </p:sp>
        <p:pic>
          <p:nvPicPr>
            <p:cNvPr id="64" name="图片 63" descr="图形用户界面, 应用程序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C4D7C76-31C7-A3B7-C534-672F64C6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56173" y="950583"/>
              <a:ext cx="1726151" cy="1046843"/>
            </a:xfrm>
            <a:prstGeom prst="rect">
              <a:avLst/>
            </a:prstGeom>
          </p:spPr>
        </p:pic>
      </p:grpSp>
      <p:grpSp>
        <p:nvGrpSpPr>
          <p:cNvPr id="72" name="组合 7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6B0758-EBDA-1A20-53EE-8797D7E2DB79}"/>
              </a:ext>
            </a:extLst>
          </p:cNvPr>
          <p:cNvGrpSpPr/>
          <p:nvPr/>
        </p:nvGrpSpPr>
        <p:grpSpPr>
          <a:xfrm>
            <a:off x="1664812" y="3431721"/>
            <a:ext cx="4157297" cy="1046843"/>
            <a:chOff x="855858" y="4768404"/>
            <a:chExt cx="4157297" cy="1046843"/>
          </a:xfrm>
        </p:grpSpPr>
        <p:sp>
          <p:nvSpPr>
            <p:cNvPr id="65" name="文本框 6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F8701C-CE7E-ED99-1DCB-77D4C0D4FFA3}"/>
                </a:ext>
              </a:extLst>
            </p:cNvPr>
            <p:cNvSpPr txBox="1"/>
            <p:nvPr/>
          </p:nvSpPr>
          <p:spPr>
            <a:xfrm>
              <a:off x="2620430" y="4954146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重温学习好习惯</a:t>
              </a:r>
            </a:p>
          </p:txBody>
        </p:sp>
        <p:pic>
          <p:nvPicPr>
            <p:cNvPr id="66" name="图片 65" descr="图形用户界面, 应用程序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A7A7A0-3782-292D-E6C3-E6267DB67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5858" y="4768404"/>
              <a:ext cx="1711637" cy="1046843"/>
            </a:xfrm>
            <a:prstGeom prst="rect">
              <a:avLst/>
            </a:prstGeom>
          </p:spPr>
        </p:pic>
      </p:grpSp>
      <p:grpSp>
        <p:nvGrpSpPr>
          <p:cNvPr id="73" name="组合 7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8712CC-771A-4963-0C4F-DE1A6AFA9DD4}"/>
              </a:ext>
            </a:extLst>
          </p:cNvPr>
          <p:cNvGrpSpPr/>
          <p:nvPr/>
        </p:nvGrpSpPr>
        <p:grpSpPr>
          <a:xfrm>
            <a:off x="6396359" y="3375142"/>
            <a:ext cx="4130830" cy="1046844"/>
            <a:chOff x="5807810" y="5402376"/>
            <a:chExt cx="4130830" cy="1046844"/>
          </a:xfrm>
        </p:grpSpPr>
        <p:sp>
          <p:nvSpPr>
            <p:cNvPr id="68" name="文本框 6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0930FF-7E00-6E04-B3BA-7E8F9299BCD1}"/>
                </a:ext>
              </a:extLst>
            </p:cNvPr>
            <p:cNvSpPr txBox="1"/>
            <p:nvPr/>
          </p:nvSpPr>
          <p:spPr>
            <a:xfrm>
              <a:off x="7545915" y="5617147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  <p:pic>
          <p:nvPicPr>
            <p:cNvPr id="69" name="图片 68" descr="图形用户界面, 应用程序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02F7FF-F96A-EBFF-D899-1E217E15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07810" y="5402376"/>
              <a:ext cx="1711637" cy="1046844"/>
            </a:xfrm>
            <a:prstGeom prst="rect">
              <a:avLst/>
            </a:prstGeom>
          </p:spPr>
        </p:pic>
      </p:grpSp>
      <p:pic>
        <p:nvPicPr>
          <p:cNvPr id="78" name="图片 7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D0D179-285E-ADA4-A148-40136C90DF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770" y="84178"/>
            <a:ext cx="2077252" cy="207725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17F704-6482-2FE7-FB14-D85086A61F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895" y="4396225"/>
            <a:ext cx="2237426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DF749B-AF2C-BD8E-7CAF-48AE2A85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745349" y="688175"/>
            <a:ext cx="5585328" cy="55853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422" y="4673599"/>
            <a:ext cx="4638768" cy="227599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491864" y="1979328"/>
            <a:ext cx="2999176" cy="491500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70B13B-2D3C-D332-DABB-58279ACE93DD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D6E49E-34B3-CCEA-0C48-ED8E1764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F7152C-0303-63F0-02E3-B381116B10B4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新学期新目标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B7B683-308E-45EC-F9EB-2B2A3C1A9B30}"/>
              </a:ext>
            </a:extLst>
          </p:cNvPr>
          <p:cNvGrpSpPr/>
          <p:nvPr/>
        </p:nvGrpSpPr>
        <p:grpSpPr>
          <a:xfrm>
            <a:off x="894422" y="1676061"/>
            <a:ext cx="4597442" cy="4597442"/>
            <a:chOff x="894422" y="1676061"/>
            <a:chExt cx="4597442" cy="4597442"/>
          </a:xfrm>
        </p:grpSpPr>
        <p:pic>
          <p:nvPicPr>
            <p:cNvPr id="13" name="图片 12" descr="图片包含 游戏机, 食物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00C05C-2819-BC02-4738-14D59F04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422" y="1676061"/>
              <a:ext cx="4597442" cy="459744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356113" y="2919652"/>
              <a:ext cx="3715385" cy="2102485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你的优点有哪些？</a:t>
              </a:r>
            </a:p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你的缺点是什么？</a:t>
              </a:r>
            </a:p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你的学习目标是哪位？</a:t>
              </a:r>
            </a:p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你的成绩目标是多少？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812569-23DA-64CF-1770-536286146A58}"/>
                </a:ext>
              </a:extLst>
            </p:cNvPr>
            <p:cNvSpPr txBox="1"/>
            <p:nvPr/>
          </p:nvSpPr>
          <p:spPr>
            <a:xfrm>
              <a:off x="2206172" y="1892685"/>
              <a:ext cx="19739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谈谈自己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0E00A7-C0E2-E2C1-5C1B-1781001113BF}"/>
              </a:ext>
            </a:extLst>
          </p:cNvPr>
          <p:cNvSpPr txBox="1"/>
          <p:nvPr/>
        </p:nvSpPr>
        <p:spPr>
          <a:xfrm>
            <a:off x="8578332" y="3358303"/>
            <a:ext cx="2181216" cy="131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制定自己的学习计划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8B6E95-3C2C-5969-B6D5-30B3BFF5F5A7}"/>
              </a:ext>
            </a:extLst>
          </p:cNvPr>
          <p:cNvGrpSpPr/>
          <p:nvPr/>
        </p:nvGrpSpPr>
        <p:grpSpPr>
          <a:xfrm>
            <a:off x="406400" y="1673487"/>
            <a:ext cx="8302172" cy="4943394"/>
            <a:chOff x="870403" y="1702515"/>
            <a:chExt cx="8302172" cy="4943394"/>
          </a:xfrm>
        </p:grpSpPr>
        <p:pic>
          <p:nvPicPr>
            <p:cNvPr id="13" name="图片 12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A87DA6-5B38-0779-E201-E5B065918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403" y="2365828"/>
              <a:ext cx="8302172" cy="4280081"/>
            </a:xfrm>
            <a:prstGeom prst="rect">
              <a:avLst/>
            </a:prstGeom>
          </p:spPr>
        </p:pic>
        <p:pic>
          <p:nvPicPr>
            <p:cNvPr id="16" name="图片 15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B836A6-69C7-3CBE-DEA6-A3EA72B59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"/>
            <a:stretch>
              <a:fillRect/>
            </a:stretch>
          </p:blipFill>
          <p:spPr>
            <a:xfrm>
              <a:off x="1199515" y="1702515"/>
              <a:ext cx="6202771" cy="9956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896" y="1251247"/>
            <a:ext cx="3232418" cy="52234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11EAAD-145B-3C93-6909-4E5BC28262D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D2101B-1A1B-CFB6-9DF6-19A05971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83254C-BE97-81C4-4C74-D30D65D19BDF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 dirty="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新学期新目标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3A641F-45CE-1A96-2F00-317E11AC7C7C}"/>
              </a:ext>
            </a:extLst>
          </p:cNvPr>
          <p:cNvSpPr txBox="1"/>
          <p:nvPr/>
        </p:nvSpPr>
        <p:spPr>
          <a:xfrm>
            <a:off x="1523501" y="3710395"/>
            <a:ext cx="6202771" cy="1985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我们必须抓住时间中的分分秒秒，莫让光阴空自流。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学习还需要有追根刨底的精神，真理往往在研讨中诞生，智慧的火花只有在碰撞中闪现。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敏而好学，不耻下问。凡是不懂的、有疑惑的、把握不准的，都应当勇于向别人请教，问老师，问同学，问家长。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新学期新征程，同学们，我们一起加油！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ECD9513-A257-B1DF-AA3B-9529CD5460BB}"/>
              </a:ext>
            </a:extLst>
          </p:cNvPr>
          <p:cNvSpPr txBox="1"/>
          <p:nvPr/>
        </p:nvSpPr>
        <p:spPr>
          <a:xfrm>
            <a:off x="3575638" y="3058898"/>
            <a:ext cx="209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教师结束语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3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B2DD44-E9D3-A1FB-311B-58A153F363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0055" y="1011666"/>
            <a:ext cx="3570516" cy="21473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A587BBB-869E-436A-1202-DA1AFDA02CB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回顾趣味假期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44D8A0-C446-4716-5E0B-28B47BACC295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</p:spTree>
    <p:extLst>
      <p:ext uri="{BB962C8B-B14F-4D97-AF65-F5344CB8AC3E}">
        <p14:creationId xmlns:p14="http://schemas.microsoft.com/office/powerpoint/2010/main" val="38423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359EAA-814E-4329-4261-508EC1D1F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7157"/>
            <a:ext cx="6858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4989" y="1577454"/>
            <a:ext cx="2498720" cy="2498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72" y="1577454"/>
            <a:ext cx="6306458" cy="6306458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63656F-8067-51E6-53BB-4D5204A2271A}"/>
              </a:ext>
            </a:extLst>
          </p:cNvPr>
          <p:cNvSpPr txBox="1"/>
          <p:nvPr/>
        </p:nvSpPr>
        <p:spPr>
          <a:xfrm>
            <a:off x="1755416" y="2940692"/>
            <a:ext cx="3347168" cy="2339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亲爱的同学们，祝贺你们度过了愉快的假期生活，以崭新的面貌迎接新学期的到来。从大家充满欢欣的脸上我看到了这个假期大家过的非常的愉快，生活的非常的幸福。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93AF80-BFB0-0674-ADAD-FCC38C7BB23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17" name="图片 16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05432C-7BAF-60C9-20FD-DC626F3C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C75126-C2A1-4E75-A810-0BD5A2EA9088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回顾趣味假期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67666" y="1171852"/>
            <a:ext cx="1518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55C2FB-9059-0CB1-8D13-02A4711C8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436" y="2333668"/>
            <a:ext cx="4163239" cy="42303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06222" y="2965133"/>
            <a:ext cx="1637665" cy="3683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zh-CN" altLang="en-US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我最难忘的事</a:t>
            </a:r>
          </a:p>
        </p:txBody>
      </p:sp>
      <p:sp>
        <p:nvSpPr>
          <p:cNvPr id="17" name="矩形 16"/>
          <p:cNvSpPr/>
          <p:nvPr/>
        </p:nvSpPr>
        <p:spPr>
          <a:xfrm>
            <a:off x="1906223" y="4151471"/>
            <a:ext cx="1902142" cy="3683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zh-CN" altLang="en-US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我学会的新技能</a:t>
            </a:r>
          </a:p>
        </p:txBody>
      </p:sp>
      <p:sp>
        <p:nvSpPr>
          <p:cNvPr id="21" name="矩形 20"/>
          <p:cNvSpPr/>
          <p:nvPr/>
        </p:nvSpPr>
        <p:spPr>
          <a:xfrm>
            <a:off x="1906222" y="5778680"/>
            <a:ext cx="1637665" cy="3683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zh-CN" altLang="en-US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我的收获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FA69A78-295B-FE99-BBE6-E98829D18B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0768" y="1756923"/>
            <a:ext cx="5214209" cy="5214209"/>
          </a:xfrm>
          <a:prstGeom prst="rect">
            <a:avLst/>
          </a:prstGeom>
        </p:spPr>
      </p:pic>
      <p:sp>
        <p:nvSpPr>
          <p:cNvPr id="33" name="内容占位符 2"/>
          <p:cNvSpPr>
            <a:spLocks noGrp="1"/>
          </p:cNvSpPr>
          <p:nvPr/>
        </p:nvSpPr>
        <p:spPr>
          <a:xfrm>
            <a:off x="9352551" y="3030576"/>
            <a:ext cx="1431562" cy="41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提出问题</a:t>
            </a:r>
          </a:p>
        </p:txBody>
      </p:sp>
      <p:sp>
        <p:nvSpPr>
          <p:cNvPr id="34" name="矩形 33"/>
          <p:cNvSpPr/>
          <p:nvPr/>
        </p:nvSpPr>
        <p:spPr>
          <a:xfrm>
            <a:off x="8958550" y="3591318"/>
            <a:ext cx="2072230" cy="1317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en-US" altLang="zh-CN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1</a:t>
            </a:r>
            <a:r>
              <a:rPr lang="zh-CN" altLang="en-US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、从今天开始，你们就是五年级的学生了</a:t>
            </a:r>
          </a:p>
          <a:p>
            <a:pPr lvl="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en-US" altLang="zh-CN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2</a:t>
            </a:r>
            <a:r>
              <a:rPr lang="zh-CN" altLang="en-US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、你认为五年级和四年级有什么不同？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322089-E4ED-2B7A-9769-096C026A5B9E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6" name="图片 5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702C33-D766-D8F6-E4F5-114285087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BB5014-9A78-1ECD-5B70-CA83A614996B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回顾趣味假期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310E09-E541-BD4C-F6FD-21B243A7921B}"/>
              </a:ext>
            </a:extLst>
          </p:cNvPr>
          <p:cNvSpPr txBox="1"/>
          <p:nvPr/>
        </p:nvSpPr>
        <p:spPr>
          <a:xfrm>
            <a:off x="877570" y="1860788"/>
            <a:ext cx="6850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暑假里你有哪些难忘的事和大家分享呢？请同学们畅所欲言聊暑假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06" y="2918862"/>
            <a:ext cx="3748724" cy="3748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556024-AF6E-6255-C09D-663B6ED4FE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9599" y="1093431"/>
            <a:ext cx="3540742" cy="21473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67F16B-5C41-10DE-8E87-31DF503C880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听故事谈感想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E97E3F6-AA99-5CD5-11F1-CD2B50C827C1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</p:spTree>
    <p:extLst>
      <p:ext uri="{BB962C8B-B14F-4D97-AF65-F5344CB8AC3E}">
        <p14:creationId xmlns:p14="http://schemas.microsoft.com/office/powerpoint/2010/main" val="34535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B877E4-D7F6-58C0-4AAF-4DF65528EA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04686"/>
            <a:ext cx="8534402" cy="565331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894976" y="2676219"/>
            <a:ext cx="6013178" cy="3796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 sz="1400"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59" y="910871"/>
            <a:ext cx="1891356" cy="1711632"/>
          </a:xfrm>
          <a:prstGeom prst="rect">
            <a:avLst/>
          </a:prstGeom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60" y="2284917"/>
            <a:ext cx="4612997" cy="461299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726EE5-EA2B-0F89-3571-00ACE2A4348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D86D20-4097-7740-0B60-D931B975B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687397-3BAD-4E72-FEC5-2B090475A4E1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E5D64F-9C6E-0996-79CB-8B992A1E27A7}"/>
              </a:ext>
            </a:extLst>
          </p:cNvPr>
          <p:cNvSpPr txBox="1"/>
          <p:nvPr/>
        </p:nvSpPr>
        <p:spPr>
          <a:xfrm>
            <a:off x="3286209" y="2398455"/>
            <a:ext cx="2148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哲学家的故事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35A871-503C-180E-5B7D-A074E28EC8BF}"/>
              </a:ext>
            </a:extLst>
          </p:cNvPr>
          <p:cNvSpPr txBox="1"/>
          <p:nvPr/>
        </p:nvSpPr>
        <p:spPr>
          <a:xfrm>
            <a:off x="1464560" y="2954483"/>
            <a:ext cx="5791413" cy="27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开学第一天，古希腊大哲学家苏格拉底对学生们说：“今天我们只学一件最简单也是最容易做的事儿。每人把胳膊尽量往前甩，然后再尽量往后甩。”说完，苏格拉底示范了一遍。“从今天开始，每天做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300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下。大家能做到吗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?”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学生们都笑了。这么简单的事，有什么做不到的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过了一个月，苏格拉底问学生们：“每天甩手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300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下，哪些同学坚持了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?”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有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90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％的同学骄傲地举起了手。又过了一个月，苏格拉底又问，这回，坚持下来的学生只剩下八成。一年过后，苏格拉底再一次问大家：“请告诉我，最简单的甩手运动，还有哪几位同学坚持了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?”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这时，整个教室里，只有一人举起了手。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这个学生就是后来成为古希腊另一位大哲学家的柏拉图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3143" y="1671310"/>
            <a:ext cx="8333340" cy="4917966"/>
          </a:xfrm>
          <a:prstGeom prst="rect">
            <a:avLst/>
          </a:prstGeom>
          <a:effectLst/>
        </p:spPr>
      </p:pic>
      <p:sp>
        <p:nvSpPr>
          <p:cNvPr id="34" name="矩形 33"/>
          <p:cNvSpPr/>
          <p:nvPr/>
        </p:nvSpPr>
        <p:spPr>
          <a:xfrm>
            <a:off x="4613275" y="2614930"/>
            <a:ext cx="6946900" cy="3796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0" y="2256821"/>
            <a:ext cx="4632416" cy="46344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080647-A738-8BA5-ACB2-BEAA600222AD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5F422D9-D5F7-930A-AE65-3B4F37E1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2D58DE-C07D-A2E4-4F69-DB6898B2BF96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7B4230-4A5B-2738-9F02-5316604752D9}"/>
              </a:ext>
            </a:extLst>
          </p:cNvPr>
          <p:cNvGrpSpPr/>
          <p:nvPr/>
        </p:nvGrpSpPr>
        <p:grpSpPr>
          <a:xfrm>
            <a:off x="5797224" y="1985347"/>
            <a:ext cx="3125178" cy="1157474"/>
            <a:chOff x="901357" y="1485315"/>
            <a:chExt cx="3125178" cy="1157474"/>
          </a:xfrm>
        </p:grpSpPr>
        <p:pic>
          <p:nvPicPr>
            <p:cNvPr id="10" name="图片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E58B6E-7FAD-0882-4686-7BA6087C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357" y="1485315"/>
              <a:ext cx="3125178" cy="115747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45C2FF2-BE2E-1632-4F7E-F1F704182BF5}"/>
                </a:ext>
              </a:extLst>
            </p:cNvPr>
            <p:cNvSpPr txBox="1"/>
            <p:nvPr/>
          </p:nvSpPr>
          <p:spPr>
            <a:xfrm>
              <a:off x="1043819" y="1818095"/>
              <a:ext cx="24396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40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小南瓜的故事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6EB2A19-9C97-C0E7-9C4F-E1B79B00B757}"/>
              </a:ext>
            </a:extLst>
          </p:cNvPr>
          <p:cNvSpPr txBox="1"/>
          <p:nvPr/>
        </p:nvSpPr>
        <p:spPr>
          <a:xfrm>
            <a:off x="4311813" y="3276993"/>
            <a:ext cx="6096000" cy="2267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最后，当研究结束测算时，这个南瓜承受了超过</a:t>
            </a:r>
            <a:r>
              <a:rPr lang="en-US" altLang="zh-CN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5000</a:t>
            </a: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磅的压力才产生破裂。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然而，当试验人员打开南瓜时，发现它已经无法食用，只见南瓜里面充满了坚韧牢固的层层纤维。刨开泥土一看，南瓜为了吸收充分的养分，以便突破限制它成长的铁圈，它的根须都往不同的方向伸展，已延展到很远很远，一测量，超过了数万英尺，结果这个南瓜的根遍布了整个花园的土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A4B05F-F053-5230-176E-8AA55E4525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8"/>
          <a:stretch>
            <a:fillRect/>
          </a:stretch>
        </p:blipFill>
        <p:spPr>
          <a:xfrm>
            <a:off x="580711" y="1933021"/>
            <a:ext cx="8333340" cy="5167390"/>
          </a:xfrm>
          <a:prstGeom prst="rect">
            <a:avLst/>
          </a:prstGeom>
          <a:effectLst/>
        </p:spPr>
      </p:pic>
      <p:sp>
        <p:nvSpPr>
          <p:cNvPr id="34" name="矩形 33"/>
          <p:cNvSpPr/>
          <p:nvPr/>
        </p:nvSpPr>
        <p:spPr>
          <a:xfrm>
            <a:off x="990600" y="2522855"/>
            <a:ext cx="6946900" cy="3796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 sz="1600"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787" y="1707334"/>
            <a:ext cx="4763136" cy="47631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E2779E-61E7-5A98-B552-042A7C506D1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7" name="图片 6" descr="卡通人物&#10;&#10;低可信度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AB670B-0313-7C1A-8567-2E17A1F8E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B442E1-484D-5AF7-0F7F-4013A33D1059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7C6C5D1-4E47-CA7F-2E68-5E0D4785C1E8}"/>
              </a:ext>
            </a:extLst>
          </p:cNvPr>
          <p:cNvSpPr txBox="1"/>
          <p:nvPr/>
        </p:nvSpPr>
        <p:spPr>
          <a:xfrm>
            <a:off x="1813496" y="3011506"/>
            <a:ext cx="6096000" cy="281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美国麻省理工学院曾经做了一个很有意思的试验。试验人员用铁圈将一个小南瓜整个箍住，以观察南瓜在逐渐长大时对这个铁圈产生的压力究竟有多大。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最初他们估计南瓜最多能够承受大约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500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实验的第一个月，南瓜承受了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500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实验到第二个月时，南瓜已承受了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1500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磅的压力；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                       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当南瓜承受到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2000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磅的压力时，试验人员不得                         不对铁圈加固，以免南瓜将铁圈撑开。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CEF274-1046-F9EA-6431-C038A249950E}"/>
              </a:ext>
            </a:extLst>
          </p:cNvPr>
          <p:cNvGrpSpPr/>
          <p:nvPr/>
        </p:nvGrpSpPr>
        <p:grpSpPr>
          <a:xfrm>
            <a:off x="3366525" y="1476941"/>
            <a:ext cx="2989942" cy="1404798"/>
            <a:chOff x="4681588" y="1432733"/>
            <a:chExt cx="2989942" cy="1404798"/>
          </a:xfrm>
        </p:grpSpPr>
        <p:pic>
          <p:nvPicPr>
            <p:cNvPr id="14" name="图片 13" descr="图片包含 游戏机, 刀&#10;&#10;描述已自动生成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0A2D8A-0386-A3B6-3C5E-E8AB9E5D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81588" y="1432733"/>
              <a:ext cx="2989942" cy="1404798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179FAA-B87D-20F1-3C05-304877088DDC}"/>
                </a:ext>
              </a:extLst>
            </p:cNvPr>
            <p:cNvSpPr txBox="1"/>
            <p:nvPr/>
          </p:nvSpPr>
          <p:spPr>
            <a:xfrm>
              <a:off x="5125046" y="2035758"/>
              <a:ext cx="21030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40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小南瓜的故事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WU2YTU4ZjJhZDkzMDkyM2E5YzNmMjllOGNkYjFmZTk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Arial"/>
      </a:majorFont>
      <a:minorFont>
        <a:latin typeface="Arial"/>
        <a:ea typeface="思源黑体 CN Medium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 charset="-122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 charset="-122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1385</Words>
  <Application>Microsoft Office PowerPoint</Application>
  <PresentationFormat>宽屏</PresentationFormat>
  <Paragraphs>142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Meiryo</vt:lpstr>
      <vt:lpstr>汉仪正圆-55W</vt:lpstr>
      <vt:lpstr>胡晓波真帅体</vt:lpstr>
      <vt:lpstr>思源黑体 CN Medium</vt:lpstr>
      <vt:lpstr>思源黑体 CN Normal</vt:lpstr>
      <vt:lpstr>宋体</vt:lpstr>
      <vt:lpstr>微软雅黑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2022-09-07T22:16:46Z</cp:lastPrinted>
  <dcterms:created xsi:type="dcterms:W3CDTF">2022-09-07T22:16:46Z</dcterms:created>
  <dcterms:modified xsi:type="dcterms:W3CDTF">2023-03-15T02:16:36Z</dcterms:modified>
</cp:coreProperties>
</file>