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sldIdLst>
    <p:sldId id="292" r:id="rId3"/>
    <p:sldId id="264" r:id="rId4"/>
    <p:sldId id="266" r:id="rId5"/>
    <p:sldId id="265" r:id="rId6"/>
    <p:sldId id="275" r:id="rId7"/>
    <p:sldId id="276" r:id="rId8"/>
    <p:sldId id="304" r:id="rId9"/>
    <p:sldId id="326" r:id="rId10"/>
    <p:sldId id="273" r:id="rId11"/>
    <p:sldId id="294" r:id="rId12"/>
    <p:sldId id="291" r:id="rId13"/>
    <p:sldId id="295" r:id="rId14"/>
    <p:sldId id="293" r:id="rId15"/>
    <p:sldId id="296" r:id="rId16"/>
    <p:sldId id="327" r:id="rId17"/>
    <p:sldId id="274" r:id="rId18"/>
    <p:sldId id="297" r:id="rId19"/>
    <p:sldId id="298" r:id="rId20"/>
    <p:sldId id="299" r:id="rId21"/>
    <p:sldId id="300" r:id="rId22"/>
    <p:sldId id="328" r:id="rId23"/>
    <p:sldId id="267" r:id="rId24"/>
    <p:sldId id="301" r:id="rId25"/>
    <p:sldId id="329"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009483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1770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212386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0483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2177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5618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38168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3400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0798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70238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62588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6109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80218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47626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7042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advClick="0" advTm="2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2DDFF">
            <a:alpha val="56000"/>
          </a:srgb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pic>
        <p:nvPicPr>
          <p:cNvPr id="7" name="图片 1073743875" descr="学科网 zxxk.com"/>
          <p:cNvPicPr>
            <a:picLocks noChangeAspect="1"/>
          </p:cNvPicPr>
          <p:nvPr/>
        </p:nvPicPr>
        <p:blipFill>
          <a:blip r:embed="rId13" r:link="rId14"/>
          <a:stretch>
            <a:fillRect/>
          </a:stretch>
        </p:blipFill>
        <p:spPr>
          <a:xfrm>
            <a:off x="838200" y="365127"/>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2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42099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6069965" y="417832"/>
            <a:ext cx="5383531" cy="5531485"/>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pic>
        <p:nvPicPr>
          <p:cNvPr id="43" name="图片 4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639561" y="1404621"/>
            <a:ext cx="5366385" cy="3557905"/>
          </a:xfrm>
          <a:prstGeom prst="rect">
            <a:avLst/>
          </a:prstGeom>
        </p:spPr>
      </p:pic>
      <p:sp>
        <p:nvSpPr>
          <p:cNvPr id="62" name="文本框 61"/>
          <p:cNvSpPr txBox="1"/>
          <p:nvPr/>
        </p:nvSpPr>
        <p:spPr>
          <a:xfrm>
            <a:off x="8799966" y="4627225"/>
            <a:ext cx="1877437" cy="1446550"/>
          </a:xfrm>
          <a:prstGeom prst="rect">
            <a:avLst/>
          </a:prstGeom>
          <a:noFill/>
        </p:spPr>
        <p:txBody>
          <a:bodyPr wrap="none" rtlCol="0">
            <a:spAutoFit/>
          </a:bodyPr>
          <a:lstStyle/>
          <a:p>
            <a:pPr lvl="0" algn="ctr" fontAlgn="auto">
              <a:lnSpc>
                <a:spcPct val="100000"/>
              </a:lnSpc>
              <a:defRPr/>
            </a:pPr>
            <a:r>
              <a:rPr lang="en-US" sz="8800">
                <a:ln>
                  <a:solidFill>
                    <a:schemeClr val="bg1"/>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LAW</a:t>
            </a:r>
          </a:p>
        </p:txBody>
      </p:sp>
      <p:sp>
        <p:nvSpPr>
          <p:cNvPr id="63" name="文本框 62"/>
          <p:cNvSpPr txBox="1"/>
          <p:nvPr/>
        </p:nvSpPr>
        <p:spPr>
          <a:xfrm>
            <a:off x="6685028" y="528320"/>
            <a:ext cx="2954655" cy="923330"/>
          </a:xfrm>
          <a:prstGeom prst="rect">
            <a:avLst/>
          </a:prstGeom>
          <a:noFill/>
        </p:spPr>
        <p:txBody>
          <a:bodyPr wrap="none" rtlCol="0">
            <a:spAutoFit/>
          </a:bodyPr>
          <a:lstStyle/>
          <a:p>
            <a:pPr lvl="0" algn="ctr" fontAlgn="auto">
              <a:lnSpc>
                <a:spcPct val="100000"/>
              </a:lnSpc>
              <a:defRPr/>
            </a:pPr>
            <a:r>
              <a:rPr lang="en-US" sz="5400">
                <a:ln>
                  <a:solidFill>
                    <a:schemeClr val="bg1"/>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KNOWLEGE</a:t>
            </a:r>
          </a:p>
        </p:txBody>
      </p:sp>
      <p:sp>
        <p:nvSpPr>
          <p:cNvPr id="18" name="文本框 17"/>
          <p:cNvSpPr txBox="1"/>
          <p:nvPr/>
        </p:nvSpPr>
        <p:spPr>
          <a:xfrm>
            <a:off x="833447" y="366396"/>
            <a:ext cx="2313454" cy="2646878"/>
          </a:xfrm>
          <a:prstGeom prst="rect">
            <a:avLst/>
          </a:prstGeom>
          <a:noFill/>
        </p:spPr>
        <p:txBody>
          <a:bodyPr wrap="none" rtlCol="0">
            <a:spAutoFit/>
          </a:bodyPr>
          <a:lstStyle/>
          <a:p>
            <a:pPr algn="ctr"/>
            <a:r>
              <a:rPr lang="zh-CN" altLang="en-US" sz="16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普</a:t>
            </a:r>
          </a:p>
        </p:txBody>
      </p:sp>
      <p:sp>
        <p:nvSpPr>
          <p:cNvPr id="4" name="文本框 3"/>
          <p:cNvSpPr txBox="1"/>
          <p:nvPr/>
        </p:nvSpPr>
        <p:spPr>
          <a:xfrm>
            <a:off x="833447" y="2594611"/>
            <a:ext cx="2313454" cy="2646878"/>
          </a:xfrm>
          <a:prstGeom prst="rect">
            <a:avLst/>
          </a:prstGeom>
          <a:noFill/>
        </p:spPr>
        <p:txBody>
          <a:bodyPr wrap="none" rtlCol="0">
            <a:spAutoFit/>
          </a:bodyPr>
          <a:lstStyle/>
          <a:p>
            <a:pPr algn="ctr"/>
            <a:r>
              <a:rPr lang="zh-CN" altLang="en-US" sz="16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a:t>
            </a:r>
          </a:p>
        </p:txBody>
      </p:sp>
      <p:sp>
        <p:nvSpPr>
          <p:cNvPr id="5" name="文本框 4"/>
          <p:cNvSpPr txBox="1"/>
          <p:nvPr/>
        </p:nvSpPr>
        <p:spPr>
          <a:xfrm>
            <a:off x="2841951" y="1661796"/>
            <a:ext cx="2313454" cy="2646878"/>
          </a:xfrm>
          <a:prstGeom prst="rect">
            <a:avLst/>
          </a:prstGeom>
          <a:noFill/>
        </p:spPr>
        <p:txBody>
          <a:bodyPr wrap="none" rtlCol="0">
            <a:spAutoFit/>
          </a:bodyPr>
          <a:lstStyle/>
          <a:p>
            <a:pPr algn="ctr"/>
            <a:r>
              <a:rPr lang="zh-CN" altLang="en-US" sz="16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宣</a:t>
            </a:r>
          </a:p>
        </p:txBody>
      </p:sp>
      <p:sp>
        <p:nvSpPr>
          <p:cNvPr id="6" name="文本框 5"/>
          <p:cNvSpPr txBox="1"/>
          <p:nvPr/>
        </p:nvSpPr>
        <p:spPr>
          <a:xfrm>
            <a:off x="2841951" y="3890011"/>
            <a:ext cx="2313454" cy="2646878"/>
          </a:xfrm>
          <a:prstGeom prst="rect">
            <a:avLst/>
          </a:prstGeom>
          <a:noFill/>
        </p:spPr>
        <p:txBody>
          <a:bodyPr wrap="none" rtlCol="0">
            <a:spAutoFit/>
          </a:bodyPr>
          <a:lstStyle/>
          <a:p>
            <a:pPr algn="ctr"/>
            <a:r>
              <a:rPr lang="zh-CN" altLang="en-US" sz="16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传</a:t>
            </a:r>
          </a:p>
        </p:txBody>
      </p:sp>
      <p:sp>
        <p:nvSpPr>
          <p:cNvPr id="19" name="文本框 18"/>
          <p:cNvSpPr txBox="1"/>
          <p:nvPr/>
        </p:nvSpPr>
        <p:spPr>
          <a:xfrm>
            <a:off x="503777" y="205742"/>
            <a:ext cx="4698722" cy="584775"/>
          </a:xfrm>
          <a:prstGeom prst="rect">
            <a:avLst/>
          </a:prstGeom>
          <a:noFill/>
        </p:spPr>
        <p:txBody>
          <a:bodyPr wrap="none" rtlCol="0">
            <a:spAutoFit/>
          </a:bodyPr>
          <a:lstStyle/>
          <a:p>
            <a:pPr algn="ctr"/>
            <a:r>
              <a:rPr lang="zh-CN" altLang="en-US" sz="32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高中生普法知识主题教育</a:t>
            </a:r>
          </a:p>
        </p:txBody>
      </p:sp>
      <p:grpSp>
        <p:nvGrpSpPr>
          <p:cNvPr id="20" name="组合 19"/>
          <p:cNvGrpSpPr/>
          <p:nvPr/>
        </p:nvGrpSpPr>
        <p:grpSpPr>
          <a:xfrm>
            <a:off x="1104349" y="5107307"/>
            <a:ext cx="1651000" cy="1081405"/>
            <a:chOff x="10762" y="6798"/>
            <a:chExt cx="3558" cy="1336"/>
          </a:xfrm>
        </p:grpSpPr>
        <p:sp>
          <p:nvSpPr>
            <p:cNvPr id="21" name="圆角矩形 20"/>
            <p:cNvSpPr/>
            <p:nvPr/>
          </p:nvSpPr>
          <p:spPr>
            <a:xfrm>
              <a:off x="10762" y="6798"/>
              <a:ext cx="3558" cy="1336"/>
            </a:xfrm>
            <a:prstGeom prst="roundRect">
              <a:avLst>
                <a:gd name="adj" fmla="val 0"/>
              </a:avLst>
            </a:prstGeom>
            <a:solidFill>
              <a:srgbClr val="DDECFF"/>
            </a:solidFill>
            <a:ln w="28575">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6" name="文本框 25"/>
            <p:cNvSpPr txBox="1"/>
            <p:nvPr/>
          </p:nvSpPr>
          <p:spPr>
            <a:xfrm>
              <a:off x="10975" y="6963"/>
              <a:ext cx="3131" cy="645"/>
            </a:xfrm>
            <a:prstGeom prst="rect">
              <a:avLst/>
            </a:prstGeom>
            <a:noFill/>
          </p:spPr>
          <p:txBody>
            <a:bodyPr wrap="square" rtlCol="0" anchor="t">
              <a:spAutoFit/>
            </a:bodyPr>
            <a:lstStyle/>
            <a:p>
              <a:pPr algn="ctr"/>
              <a:r>
                <a:rPr lang="zh-CN"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班级</a:t>
              </a:r>
              <a:endParaRPr 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Tree>
  </p:cSld>
  <p:clrMapOvr>
    <a:masterClrMapping/>
  </p:clrMapOvr>
  <p:transition advClick="0" advTm="2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0897869" y="0"/>
            <a:ext cx="129413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11195871" y="391478"/>
            <a:ext cx="697627" cy="6247864"/>
          </a:xfrm>
          <a:prstGeom prst="rect">
            <a:avLst/>
          </a:prstGeom>
          <a:noFill/>
        </p:spPr>
        <p:txBody>
          <a:bodyPr vert="horz" wrap="none" rtlCol="0">
            <a:spAutoFit/>
          </a:bodyPr>
          <a:lstStyle/>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由</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家</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强</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制</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力</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保</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障</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实</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施</a:t>
            </a:r>
          </a:p>
        </p:txBody>
      </p:sp>
      <p:grpSp>
        <p:nvGrpSpPr>
          <p:cNvPr id="5" name="组合 4"/>
          <p:cNvGrpSpPr/>
          <p:nvPr/>
        </p:nvGrpSpPr>
        <p:grpSpPr>
          <a:xfrm>
            <a:off x="1174751" y="1464310"/>
            <a:ext cx="2098040" cy="4048125"/>
            <a:chOff x="1979" y="1990"/>
            <a:chExt cx="3304" cy="6375"/>
          </a:xfrm>
        </p:grpSpPr>
        <p:grpSp>
          <p:nvGrpSpPr>
            <p:cNvPr id="7" name="组合 6"/>
            <p:cNvGrpSpPr/>
            <p:nvPr/>
          </p:nvGrpSpPr>
          <p:grpSpPr>
            <a:xfrm>
              <a:off x="2140" y="1990"/>
              <a:ext cx="2981" cy="2981"/>
              <a:chOff x="13062" y="1154"/>
              <a:chExt cx="2388" cy="2388"/>
            </a:xfrm>
          </p:grpSpPr>
          <p:sp>
            <p:nvSpPr>
              <p:cNvPr id="6" name="椭圆 5"/>
              <p:cNvSpPr/>
              <p:nvPr/>
            </p:nvSpPr>
            <p:spPr>
              <a:xfrm>
                <a:off x="13062" y="1154"/>
                <a:ext cx="2388" cy="238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8" name="文本框 7"/>
              <p:cNvSpPr txBox="1"/>
              <p:nvPr/>
            </p:nvSpPr>
            <p:spPr>
              <a:xfrm>
                <a:off x="13129" y="1598"/>
                <a:ext cx="2254" cy="658"/>
              </a:xfrm>
              <a:prstGeom prst="rect">
                <a:avLst/>
              </a:prstGeom>
              <a:noFill/>
            </p:spPr>
            <p:txBody>
              <a:bodyPr wrap="square" rtlCol="0" anchor="t">
                <a:spAutoFit/>
              </a:bodyPr>
              <a:lstStyle/>
              <a:p>
                <a:pPr algn="ctr"/>
                <a:endPar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41" name="任意多边形 12"/>
            <p:cNvSpPr/>
            <p:nvPr/>
          </p:nvSpPr>
          <p:spPr>
            <a:xfrm>
              <a:off x="3382" y="3011"/>
              <a:ext cx="722" cy="939"/>
            </a:xfrm>
            <a:custGeom>
              <a:avLst/>
              <a:gdLst/>
              <a:ahLst/>
              <a:cxnLst>
                <a:cxn ang="0">
                  <a:pos x="wd2" y="hd2"/>
                </a:cxn>
                <a:cxn ang="5400000">
                  <a:pos x="wd2" y="hd2"/>
                </a:cxn>
                <a:cxn ang="10800000">
                  <a:pos x="wd2" y="hd2"/>
                </a:cxn>
                <a:cxn ang="16200000">
                  <a:pos x="wd2" y="hd2"/>
                </a:cxn>
              </a:cxnLst>
              <a:rect l="0" t="0" r="r" b="b"/>
              <a:pathLst>
                <a:path w="19728" h="21164" extrusionOk="0">
                  <a:moveTo>
                    <a:pt x="13691" y="4182"/>
                  </a:moveTo>
                  <a:cubicBezTo>
                    <a:pt x="12508" y="3546"/>
                    <a:pt x="11931" y="2543"/>
                    <a:pt x="12404" y="1937"/>
                  </a:cubicBezTo>
                  <a:cubicBezTo>
                    <a:pt x="12876" y="1334"/>
                    <a:pt x="14218" y="1362"/>
                    <a:pt x="15398" y="1998"/>
                  </a:cubicBezTo>
                  <a:cubicBezTo>
                    <a:pt x="16583" y="2634"/>
                    <a:pt x="17155" y="3639"/>
                    <a:pt x="16684" y="4242"/>
                  </a:cubicBezTo>
                  <a:cubicBezTo>
                    <a:pt x="16213" y="4845"/>
                    <a:pt x="14874" y="4818"/>
                    <a:pt x="13691" y="4182"/>
                  </a:cubicBezTo>
                  <a:close/>
                  <a:moveTo>
                    <a:pt x="14777" y="15159"/>
                  </a:moveTo>
                  <a:cubicBezTo>
                    <a:pt x="14795" y="15127"/>
                    <a:pt x="14807" y="15091"/>
                    <a:pt x="14825" y="15057"/>
                  </a:cubicBezTo>
                  <a:cubicBezTo>
                    <a:pt x="14896" y="14928"/>
                    <a:pt x="14958" y="14799"/>
                    <a:pt x="15009" y="14664"/>
                  </a:cubicBezTo>
                  <a:cubicBezTo>
                    <a:pt x="15017" y="14639"/>
                    <a:pt x="15021" y="14615"/>
                    <a:pt x="15030" y="14593"/>
                  </a:cubicBezTo>
                  <a:cubicBezTo>
                    <a:pt x="15082" y="14443"/>
                    <a:pt x="15126" y="14295"/>
                    <a:pt x="15161" y="14143"/>
                  </a:cubicBezTo>
                  <a:cubicBezTo>
                    <a:pt x="15161" y="14136"/>
                    <a:pt x="15161" y="14130"/>
                    <a:pt x="15161" y="14120"/>
                  </a:cubicBezTo>
                  <a:cubicBezTo>
                    <a:pt x="15421" y="12832"/>
                    <a:pt x="14968" y="11394"/>
                    <a:pt x="13930" y="10096"/>
                  </a:cubicBezTo>
                  <a:lnTo>
                    <a:pt x="15410" y="8206"/>
                  </a:lnTo>
                  <a:cubicBezTo>
                    <a:pt x="17115" y="8386"/>
                    <a:pt x="18589" y="8031"/>
                    <a:pt x="19298" y="7124"/>
                  </a:cubicBezTo>
                  <a:cubicBezTo>
                    <a:pt x="20528" y="5555"/>
                    <a:pt x="19031" y="2944"/>
                    <a:pt x="15959" y="1289"/>
                  </a:cubicBezTo>
                  <a:cubicBezTo>
                    <a:pt x="12884" y="-367"/>
                    <a:pt x="9398" y="-436"/>
                    <a:pt x="8170" y="1130"/>
                  </a:cubicBezTo>
                  <a:cubicBezTo>
                    <a:pt x="7458" y="2039"/>
                    <a:pt x="7666" y="3299"/>
                    <a:pt x="8560" y="4518"/>
                  </a:cubicBezTo>
                  <a:lnTo>
                    <a:pt x="7078" y="6407"/>
                  </a:lnTo>
                  <a:cubicBezTo>
                    <a:pt x="5227" y="6150"/>
                    <a:pt x="3458" y="6390"/>
                    <a:pt x="2143" y="7113"/>
                  </a:cubicBezTo>
                  <a:cubicBezTo>
                    <a:pt x="2135" y="7115"/>
                    <a:pt x="2126" y="7117"/>
                    <a:pt x="2120" y="7122"/>
                  </a:cubicBezTo>
                  <a:cubicBezTo>
                    <a:pt x="1967" y="7208"/>
                    <a:pt x="1817" y="7302"/>
                    <a:pt x="1677" y="7402"/>
                  </a:cubicBezTo>
                  <a:cubicBezTo>
                    <a:pt x="1655" y="7417"/>
                    <a:pt x="1628" y="7431"/>
                    <a:pt x="1610" y="7447"/>
                  </a:cubicBezTo>
                  <a:cubicBezTo>
                    <a:pt x="1479" y="7539"/>
                    <a:pt x="1362" y="7643"/>
                    <a:pt x="1249" y="7747"/>
                  </a:cubicBezTo>
                  <a:cubicBezTo>
                    <a:pt x="1222" y="7773"/>
                    <a:pt x="1185" y="7796"/>
                    <a:pt x="1159" y="7824"/>
                  </a:cubicBezTo>
                  <a:cubicBezTo>
                    <a:pt x="1018" y="7957"/>
                    <a:pt x="887" y="8098"/>
                    <a:pt x="773" y="8248"/>
                  </a:cubicBezTo>
                  <a:cubicBezTo>
                    <a:pt x="-1072" y="10599"/>
                    <a:pt x="502" y="14158"/>
                    <a:pt x="4282" y="16195"/>
                  </a:cubicBezTo>
                  <a:cubicBezTo>
                    <a:pt x="8065" y="18232"/>
                    <a:pt x="12626" y="17974"/>
                    <a:pt x="14466" y="15623"/>
                  </a:cubicBezTo>
                  <a:cubicBezTo>
                    <a:pt x="14582" y="15474"/>
                    <a:pt x="14689" y="15318"/>
                    <a:pt x="14777" y="15159"/>
                  </a:cubicBezTo>
                  <a:close/>
                  <a:moveTo>
                    <a:pt x="2898" y="16410"/>
                  </a:moveTo>
                  <a:lnTo>
                    <a:pt x="93" y="19992"/>
                  </a:lnTo>
                  <a:lnTo>
                    <a:pt x="391" y="21164"/>
                  </a:lnTo>
                  <a:lnTo>
                    <a:pt x="1804" y="20914"/>
                  </a:lnTo>
                  <a:lnTo>
                    <a:pt x="4609" y="17333"/>
                  </a:lnTo>
                  <a:cubicBezTo>
                    <a:pt x="4310" y="17201"/>
                    <a:pt x="4014" y="17060"/>
                    <a:pt x="3727" y="16904"/>
                  </a:cubicBezTo>
                  <a:cubicBezTo>
                    <a:pt x="3437" y="16748"/>
                    <a:pt x="3160" y="16582"/>
                    <a:pt x="2898" y="16410"/>
                  </a:cubicBezTo>
                  <a:close/>
                </a:path>
              </a:pathLst>
            </a:custGeom>
            <a:solidFill>
              <a:srgbClr val="DDECFF"/>
            </a:solidFill>
            <a:ln w="12700" cap="flat">
              <a:noFill/>
              <a:miter lim="400000"/>
            </a:ln>
            <a:effectLst/>
          </p:spPr>
          <p:txBody>
            <a:bodyPr anchor="ctr"/>
            <a:lstStyle/>
            <a:p>
              <a:pPr algn="ctr"/>
              <a:endParaRPr>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9" name="文本框 18"/>
            <p:cNvSpPr txBox="1"/>
            <p:nvPr/>
          </p:nvSpPr>
          <p:spPr>
            <a:xfrm>
              <a:off x="1979" y="5796"/>
              <a:ext cx="3304" cy="2569"/>
            </a:xfrm>
            <a:prstGeom prst="rect">
              <a:avLst/>
            </a:prstGeom>
            <a:noFill/>
          </p:spPr>
          <p:txBody>
            <a:bodyPr wrap="square" rtlCol="0" anchor="t">
              <a:spAutoFit/>
            </a:bodyPr>
            <a:lstStyle/>
            <a:p>
              <a:pPr algn="ctr"/>
              <a:r>
                <a:rPr lang="zh-CN" altLang="en-US"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由于法律</a:t>
              </a:r>
            </a:p>
            <a:p>
              <a:pPr algn="ctr"/>
              <a:r>
                <a:rPr lang="zh-CN" altLang="en-US"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是一种国家意志它的实施就由</a:t>
              </a:r>
            </a:p>
            <a:p>
              <a:pPr algn="ctr"/>
              <a:r>
                <a:rPr lang="zh-CN" altLang="en-US"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国家强制力</a:t>
              </a:r>
            </a:p>
            <a:p>
              <a:pPr algn="ctr"/>
              <a:r>
                <a:rPr lang="zh-CN" altLang="en-US"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来保障</a:t>
              </a:r>
            </a:p>
          </p:txBody>
        </p:sp>
      </p:grpSp>
      <p:grpSp>
        <p:nvGrpSpPr>
          <p:cNvPr id="9" name="组合 8"/>
          <p:cNvGrpSpPr/>
          <p:nvPr/>
        </p:nvGrpSpPr>
        <p:grpSpPr>
          <a:xfrm>
            <a:off x="4203065" y="1464311"/>
            <a:ext cx="2219960" cy="4048125"/>
            <a:chOff x="1787" y="1990"/>
            <a:chExt cx="3496" cy="6375"/>
          </a:xfrm>
        </p:grpSpPr>
        <p:grpSp>
          <p:nvGrpSpPr>
            <p:cNvPr id="10" name="组合 9"/>
            <p:cNvGrpSpPr/>
            <p:nvPr/>
          </p:nvGrpSpPr>
          <p:grpSpPr>
            <a:xfrm>
              <a:off x="2140" y="1990"/>
              <a:ext cx="2981" cy="2981"/>
              <a:chOff x="13062" y="1154"/>
              <a:chExt cx="2388" cy="2388"/>
            </a:xfrm>
          </p:grpSpPr>
          <p:sp>
            <p:nvSpPr>
              <p:cNvPr id="11" name="椭圆 10"/>
              <p:cNvSpPr/>
              <p:nvPr/>
            </p:nvSpPr>
            <p:spPr>
              <a:xfrm>
                <a:off x="13062" y="1154"/>
                <a:ext cx="2388" cy="238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2" name="文本框 11"/>
              <p:cNvSpPr txBox="1"/>
              <p:nvPr/>
            </p:nvSpPr>
            <p:spPr>
              <a:xfrm>
                <a:off x="13129" y="1598"/>
                <a:ext cx="2254" cy="658"/>
              </a:xfrm>
              <a:prstGeom prst="rect">
                <a:avLst/>
              </a:prstGeom>
              <a:noFill/>
            </p:spPr>
            <p:txBody>
              <a:bodyPr wrap="square" rtlCol="0" anchor="t">
                <a:spAutoFit/>
              </a:bodyPr>
              <a:lstStyle/>
              <a:p>
                <a:pPr algn="ctr"/>
                <a:endPar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3" name="任意多边形 12"/>
            <p:cNvSpPr/>
            <p:nvPr/>
          </p:nvSpPr>
          <p:spPr>
            <a:xfrm>
              <a:off x="3382" y="3011"/>
              <a:ext cx="722" cy="939"/>
            </a:xfrm>
            <a:custGeom>
              <a:avLst/>
              <a:gdLst/>
              <a:ahLst/>
              <a:cxnLst>
                <a:cxn ang="0">
                  <a:pos x="wd2" y="hd2"/>
                </a:cxn>
                <a:cxn ang="5400000">
                  <a:pos x="wd2" y="hd2"/>
                </a:cxn>
                <a:cxn ang="10800000">
                  <a:pos x="wd2" y="hd2"/>
                </a:cxn>
                <a:cxn ang="16200000">
                  <a:pos x="wd2" y="hd2"/>
                </a:cxn>
              </a:cxnLst>
              <a:rect l="0" t="0" r="r" b="b"/>
              <a:pathLst>
                <a:path w="19728" h="21164" extrusionOk="0">
                  <a:moveTo>
                    <a:pt x="13691" y="4182"/>
                  </a:moveTo>
                  <a:cubicBezTo>
                    <a:pt x="12508" y="3546"/>
                    <a:pt x="11931" y="2543"/>
                    <a:pt x="12404" y="1937"/>
                  </a:cubicBezTo>
                  <a:cubicBezTo>
                    <a:pt x="12876" y="1334"/>
                    <a:pt x="14218" y="1362"/>
                    <a:pt x="15398" y="1998"/>
                  </a:cubicBezTo>
                  <a:cubicBezTo>
                    <a:pt x="16583" y="2634"/>
                    <a:pt x="17155" y="3639"/>
                    <a:pt x="16684" y="4242"/>
                  </a:cubicBezTo>
                  <a:cubicBezTo>
                    <a:pt x="16213" y="4845"/>
                    <a:pt x="14874" y="4818"/>
                    <a:pt x="13691" y="4182"/>
                  </a:cubicBezTo>
                  <a:close/>
                  <a:moveTo>
                    <a:pt x="14777" y="15159"/>
                  </a:moveTo>
                  <a:cubicBezTo>
                    <a:pt x="14795" y="15127"/>
                    <a:pt x="14807" y="15091"/>
                    <a:pt x="14825" y="15057"/>
                  </a:cubicBezTo>
                  <a:cubicBezTo>
                    <a:pt x="14896" y="14928"/>
                    <a:pt x="14958" y="14799"/>
                    <a:pt x="15009" y="14664"/>
                  </a:cubicBezTo>
                  <a:cubicBezTo>
                    <a:pt x="15017" y="14639"/>
                    <a:pt x="15021" y="14615"/>
                    <a:pt x="15030" y="14593"/>
                  </a:cubicBezTo>
                  <a:cubicBezTo>
                    <a:pt x="15082" y="14443"/>
                    <a:pt x="15126" y="14295"/>
                    <a:pt x="15161" y="14143"/>
                  </a:cubicBezTo>
                  <a:cubicBezTo>
                    <a:pt x="15161" y="14136"/>
                    <a:pt x="15161" y="14130"/>
                    <a:pt x="15161" y="14120"/>
                  </a:cubicBezTo>
                  <a:cubicBezTo>
                    <a:pt x="15421" y="12832"/>
                    <a:pt x="14968" y="11394"/>
                    <a:pt x="13930" y="10096"/>
                  </a:cubicBezTo>
                  <a:lnTo>
                    <a:pt x="15410" y="8206"/>
                  </a:lnTo>
                  <a:cubicBezTo>
                    <a:pt x="17115" y="8386"/>
                    <a:pt x="18589" y="8031"/>
                    <a:pt x="19298" y="7124"/>
                  </a:cubicBezTo>
                  <a:cubicBezTo>
                    <a:pt x="20528" y="5555"/>
                    <a:pt x="19031" y="2944"/>
                    <a:pt x="15959" y="1289"/>
                  </a:cubicBezTo>
                  <a:cubicBezTo>
                    <a:pt x="12884" y="-367"/>
                    <a:pt x="9398" y="-436"/>
                    <a:pt x="8170" y="1130"/>
                  </a:cubicBezTo>
                  <a:cubicBezTo>
                    <a:pt x="7458" y="2039"/>
                    <a:pt x="7666" y="3299"/>
                    <a:pt x="8560" y="4518"/>
                  </a:cubicBezTo>
                  <a:lnTo>
                    <a:pt x="7078" y="6407"/>
                  </a:lnTo>
                  <a:cubicBezTo>
                    <a:pt x="5227" y="6150"/>
                    <a:pt x="3458" y="6390"/>
                    <a:pt x="2143" y="7113"/>
                  </a:cubicBezTo>
                  <a:cubicBezTo>
                    <a:pt x="2135" y="7115"/>
                    <a:pt x="2126" y="7117"/>
                    <a:pt x="2120" y="7122"/>
                  </a:cubicBezTo>
                  <a:cubicBezTo>
                    <a:pt x="1967" y="7208"/>
                    <a:pt x="1817" y="7302"/>
                    <a:pt x="1677" y="7402"/>
                  </a:cubicBezTo>
                  <a:cubicBezTo>
                    <a:pt x="1655" y="7417"/>
                    <a:pt x="1628" y="7431"/>
                    <a:pt x="1610" y="7447"/>
                  </a:cubicBezTo>
                  <a:cubicBezTo>
                    <a:pt x="1479" y="7539"/>
                    <a:pt x="1362" y="7643"/>
                    <a:pt x="1249" y="7747"/>
                  </a:cubicBezTo>
                  <a:cubicBezTo>
                    <a:pt x="1222" y="7773"/>
                    <a:pt x="1185" y="7796"/>
                    <a:pt x="1159" y="7824"/>
                  </a:cubicBezTo>
                  <a:cubicBezTo>
                    <a:pt x="1018" y="7957"/>
                    <a:pt x="887" y="8098"/>
                    <a:pt x="773" y="8248"/>
                  </a:cubicBezTo>
                  <a:cubicBezTo>
                    <a:pt x="-1072" y="10599"/>
                    <a:pt x="502" y="14158"/>
                    <a:pt x="4282" y="16195"/>
                  </a:cubicBezTo>
                  <a:cubicBezTo>
                    <a:pt x="8065" y="18232"/>
                    <a:pt x="12626" y="17974"/>
                    <a:pt x="14466" y="15623"/>
                  </a:cubicBezTo>
                  <a:cubicBezTo>
                    <a:pt x="14582" y="15474"/>
                    <a:pt x="14689" y="15318"/>
                    <a:pt x="14777" y="15159"/>
                  </a:cubicBezTo>
                  <a:close/>
                  <a:moveTo>
                    <a:pt x="2898" y="16410"/>
                  </a:moveTo>
                  <a:lnTo>
                    <a:pt x="93" y="19992"/>
                  </a:lnTo>
                  <a:lnTo>
                    <a:pt x="391" y="21164"/>
                  </a:lnTo>
                  <a:lnTo>
                    <a:pt x="1804" y="20914"/>
                  </a:lnTo>
                  <a:lnTo>
                    <a:pt x="4609" y="17333"/>
                  </a:lnTo>
                  <a:cubicBezTo>
                    <a:pt x="4310" y="17201"/>
                    <a:pt x="4014" y="17060"/>
                    <a:pt x="3727" y="16904"/>
                  </a:cubicBezTo>
                  <a:cubicBezTo>
                    <a:pt x="3437" y="16748"/>
                    <a:pt x="3160" y="16582"/>
                    <a:pt x="2898" y="16410"/>
                  </a:cubicBezTo>
                  <a:close/>
                </a:path>
              </a:pathLst>
            </a:custGeom>
            <a:solidFill>
              <a:srgbClr val="DDECFF"/>
            </a:solidFill>
            <a:ln w="12700" cap="flat">
              <a:noFill/>
              <a:miter lim="400000"/>
            </a:ln>
            <a:effectLst/>
          </p:spPr>
          <p:txBody>
            <a:bodyPr anchor="ctr"/>
            <a:lstStyle/>
            <a:p>
              <a:pPr algn="ctr"/>
              <a:endParaRPr>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4" name="文本框 13"/>
            <p:cNvSpPr txBox="1"/>
            <p:nvPr/>
          </p:nvSpPr>
          <p:spPr>
            <a:xfrm>
              <a:off x="1787" y="5796"/>
              <a:ext cx="3496" cy="2569"/>
            </a:xfrm>
            <a:prstGeom prst="rect">
              <a:avLst/>
            </a:prstGeom>
            <a:noFill/>
          </p:spPr>
          <p:txBody>
            <a:bodyPr wrap="square" rtlCol="0" anchor="t">
              <a:spAutoFit/>
            </a:bodyPr>
            <a:lstStyle/>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法律所规定</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权利和义务</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是由专门的</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国家机关以强制力保证实施的</a:t>
              </a:r>
            </a:p>
          </p:txBody>
        </p:sp>
      </p:grpSp>
      <p:grpSp>
        <p:nvGrpSpPr>
          <p:cNvPr id="15" name="组合 14"/>
          <p:cNvGrpSpPr/>
          <p:nvPr/>
        </p:nvGrpSpPr>
        <p:grpSpPr>
          <a:xfrm>
            <a:off x="7489191" y="1464311"/>
            <a:ext cx="2098040" cy="4048125"/>
            <a:chOff x="1979" y="1990"/>
            <a:chExt cx="3304" cy="6375"/>
          </a:xfrm>
        </p:grpSpPr>
        <p:grpSp>
          <p:nvGrpSpPr>
            <p:cNvPr id="16" name="组合 15"/>
            <p:cNvGrpSpPr/>
            <p:nvPr/>
          </p:nvGrpSpPr>
          <p:grpSpPr>
            <a:xfrm>
              <a:off x="2140" y="1990"/>
              <a:ext cx="2981" cy="2981"/>
              <a:chOff x="13062" y="1154"/>
              <a:chExt cx="2388" cy="2388"/>
            </a:xfrm>
          </p:grpSpPr>
          <p:sp>
            <p:nvSpPr>
              <p:cNvPr id="17" name="椭圆 16"/>
              <p:cNvSpPr/>
              <p:nvPr/>
            </p:nvSpPr>
            <p:spPr>
              <a:xfrm>
                <a:off x="13062" y="1154"/>
                <a:ext cx="2388" cy="238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8" name="文本框 17"/>
              <p:cNvSpPr txBox="1"/>
              <p:nvPr/>
            </p:nvSpPr>
            <p:spPr>
              <a:xfrm>
                <a:off x="13129" y="1598"/>
                <a:ext cx="2254" cy="658"/>
              </a:xfrm>
              <a:prstGeom prst="rect">
                <a:avLst/>
              </a:prstGeom>
              <a:noFill/>
            </p:spPr>
            <p:txBody>
              <a:bodyPr wrap="square" rtlCol="0" anchor="t">
                <a:spAutoFit/>
              </a:bodyPr>
              <a:lstStyle/>
              <a:p>
                <a:pPr algn="ctr"/>
                <a:endPar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20" name="任意多边形 12"/>
            <p:cNvSpPr/>
            <p:nvPr/>
          </p:nvSpPr>
          <p:spPr>
            <a:xfrm>
              <a:off x="3382" y="3011"/>
              <a:ext cx="722" cy="939"/>
            </a:xfrm>
            <a:custGeom>
              <a:avLst/>
              <a:gdLst/>
              <a:ahLst/>
              <a:cxnLst>
                <a:cxn ang="0">
                  <a:pos x="wd2" y="hd2"/>
                </a:cxn>
                <a:cxn ang="5400000">
                  <a:pos x="wd2" y="hd2"/>
                </a:cxn>
                <a:cxn ang="10800000">
                  <a:pos x="wd2" y="hd2"/>
                </a:cxn>
                <a:cxn ang="16200000">
                  <a:pos x="wd2" y="hd2"/>
                </a:cxn>
              </a:cxnLst>
              <a:rect l="0" t="0" r="r" b="b"/>
              <a:pathLst>
                <a:path w="19728" h="21164" extrusionOk="0">
                  <a:moveTo>
                    <a:pt x="13691" y="4182"/>
                  </a:moveTo>
                  <a:cubicBezTo>
                    <a:pt x="12508" y="3546"/>
                    <a:pt x="11931" y="2543"/>
                    <a:pt x="12404" y="1937"/>
                  </a:cubicBezTo>
                  <a:cubicBezTo>
                    <a:pt x="12876" y="1334"/>
                    <a:pt x="14218" y="1362"/>
                    <a:pt x="15398" y="1998"/>
                  </a:cubicBezTo>
                  <a:cubicBezTo>
                    <a:pt x="16583" y="2634"/>
                    <a:pt x="17155" y="3639"/>
                    <a:pt x="16684" y="4242"/>
                  </a:cubicBezTo>
                  <a:cubicBezTo>
                    <a:pt x="16213" y="4845"/>
                    <a:pt x="14874" y="4818"/>
                    <a:pt x="13691" y="4182"/>
                  </a:cubicBezTo>
                  <a:close/>
                  <a:moveTo>
                    <a:pt x="14777" y="15159"/>
                  </a:moveTo>
                  <a:cubicBezTo>
                    <a:pt x="14795" y="15127"/>
                    <a:pt x="14807" y="15091"/>
                    <a:pt x="14825" y="15057"/>
                  </a:cubicBezTo>
                  <a:cubicBezTo>
                    <a:pt x="14896" y="14928"/>
                    <a:pt x="14958" y="14799"/>
                    <a:pt x="15009" y="14664"/>
                  </a:cubicBezTo>
                  <a:cubicBezTo>
                    <a:pt x="15017" y="14639"/>
                    <a:pt x="15021" y="14615"/>
                    <a:pt x="15030" y="14593"/>
                  </a:cubicBezTo>
                  <a:cubicBezTo>
                    <a:pt x="15082" y="14443"/>
                    <a:pt x="15126" y="14295"/>
                    <a:pt x="15161" y="14143"/>
                  </a:cubicBezTo>
                  <a:cubicBezTo>
                    <a:pt x="15161" y="14136"/>
                    <a:pt x="15161" y="14130"/>
                    <a:pt x="15161" y="14120"/>
                  </a:cubicBezTo>
                  <a:cubicBezTo>
                    <a:pt x="15421" y="12832"/>
                    <a:pt x="14968" y="11394"/>
                    <a:pt x="13930" y="10096"/>
                  </a:cubicBezTo>
                  <a:lnTo>
                    <a:pt x="15410" y="8206"/>
                  </a:lnTo>
                  <a:cubicBezTo>
                    <a:pt x="17115" y="8386"/>
                    <a:pt x="18589" y="8031"/>
                    <a:pt x="19298" y="7124"/>
                  </a:cubicBezTo>
                  <a:cubicBezTo>
                    <a:pt x="20528" y="5555"/>
                    <a:pt x="19031" y="2944"/>
                    <a:pt x="15959" y="1289"/>
                  </a:cubicBezTo>
                  <a:cubicBezTo>
                    <a:pt x="12884" y="-367"/>
                    <a:pt x="9398" y="-436"/>
                    <a:pt x="8170" y="1130"/>
                  </a:cubicBezTo>
                  <a:cubicBezTo>
                    <a:pt x="7458" y="2039"/>
                    <a:pt x="7666" y="3299"/>
                    <a:pt x="8560" y="4518"/>
                  </a:cubicBezTo>
                  <a:lnTo>
                    <a:pt x="7078" y="6407"/>
                  </a:lnTo>
                  <a:cubicBezTo>
                    <a:pt x="5227" y="6150"/>
                    <a:pt x="3458" y="6390"/>
                    <a:pt x="2143" y="7113"/>
                  </a:cubicBezTo>
                  <a:cubicBezTo>
                    <a:pt x="2135" y="7115"/>
                    <a:pt x="2126" y="7117"/>
                    <a:pt x="2120" y="7122"/>
                  </a:cubicBezTo>
                  <a:cubicBezTo>
                    <a:pt x="1967" y="7208"/>
                    <a:pt x="1817" y="7302"/>
                    <a:pt x="1677" y="7402"/>
                  </a:cubicBezTo>
                  <a:cubicBezTo>
                    <a:pt x="1655" y="7417"/>
                    <a:pt x="1628" y="7431"/>
                    <a:pt x="1610" y="7447"/>
                  </a:cubicBezTo>
                  <a:cubicBezTo>
                    <a:pt x="1479" y="7539"/>
                    <a:pt x="1362" y="7643"/>
                    <a:pt x="1249" y="7747"/>
                  </a:cubicBezTo>
                  <a:cubicBezTo>
                    <a:pt x="1222" y="7773"/>
                    <a:pt x="1185" y="7796"/>
                    <a:pt x="1159" y="7824"/>
                  </a:cubicBezTo>
                  <a:cubicBezTo>
                    <a:pt x="1018" y="7957"/>
                    <a:pt x="887" y="8098"/>
                    <a:pt x="773" y="8248"/>
                  </a:cubicBezTo>
                  <a:cubicBezTo>
                    <a:pt x="-1072" y="10599"/>
                    <a:pt x="502" y="14158"/>
                    <a:pt x="4282" y="16195"/>
                  </a:cubicBezTo>
                  <a:cubicBezTo>
                    <a:pt x="8065" y="18232"/>
                    <a:pt x="12626" y="17974"/>
                    <a:pt x="14466" y="15623"/>
                  </a:cubicBezTo>
                  <a:cubicBezTo>
                    <a:pt x="14582" y="15474"/>
                    <a:pt x="14689" y="15318"/>
                    <a:pt x="14777" y="15159"/>
                  </a:cubicBezTo>
                  <a:close/>
                  <a:moveTo>
                    <a:pt x="2898" y="16410"/>
                  </a:moveTo>
                  <a:lnTo>
                    <a:pt x="93" y="19992"/>
                  </a:lnTo>
                  <a:lnTo>
                    <a:pt x="391" y="21164"/>
                  </a:lnTo>
                  <a:lnTo>
                    <a:pt x="1804" y="20914"/>
                  </a:lnTo>
                  <a:lnTo>
                    <a:pt x="4609" y="17333"/>
                  </a:lnTo>
                  <a:cubicBezTo>
                    <a:pt x="4310" y="17201"/>
                    <a:pt x="4014" y="17060"/>
                    <a:pt x="3727" y="16904"/>
                  </a:cubicBezTo>
                  <a:cubicBezTo>
                    <a:pt x="3437" y="16748"/>
                    <a:pt x="3160" y="16582"/>
                    <a:pt x="2898" y="16410"/>
                  </a:cubicBezTo>
                  <a:close/>
                </a:path>
              </a:pathLst>
            </a:custGeom>
            <a:solidFill>
              <a:srgbClr val="DDECFF"/>
            </a:solidFill>
            <a:ln w="12700" cap="flat">
              <a:noFill/>
              <a:miter lim="400000"/>
            </a:ln>
            <a:effectLst/>
          </p:spPr>
          <p:txBody>
            <a:bodyPr anchor="ctr"/>
            <a:lstStyle/>
            <a:p>
              <a:pPr algn="ctr"/>
              <a:endParaRPr>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1" name="文本框 20"/>
            <p:cNvSpPr txBox="1"/>
            <p:nvPr/>
          </p:nvSpPr>
          <p:spPr>
            <a:xfrm>
              <a:off x="1979" y="5796"/>
              <a:ext cx="3304" cy="2569"/>
            </a:xfrm>
            <a:prstGeom prst="rect">
              <a:avLst/>
            </a:prstGeom>
            <a:noFill/>
          </p:spPr>
          <p:txBody>
            <a:bodyPr wrap="square" rtlCol="0" anchor="t">
              <a:spAutoFit/>
            </a:bodyPr>
            <a:lstStyle/>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国家强力部门</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军队、警察、</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法庭、监狱等</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有组织的</a:t>
              </a:r>
            </a:p>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国家暴力</a:t>
              </a:r>
            </a:p>
          </p:txBody>
        </p:sp>
      </p:grpSp>
    </p:spTree>
  </p:cSld>
  <p:clrMapOvr>
    <a:masterClrMapping/>
  </p:clrMapOvr>
  <p:transition advClick="0" advTm="2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0897869" y="0"/>
            <a:ext cx="129413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11195871" y="305118"/>
            <a:ext cx="697627" cy="6247864"/>
          </a:xfrm>
          <a:prstGeom prst="rect">
            <a:avLst/>
          </a:prstGeom>
          <a:noFill/>
        </p:spPr>
        <p:txBody>
          <a:bodyPr vert="horz" wrap="none" rtlCol="0">
            <a:spAutoFit/>
          </a:bodyPr>
          <a:lstStyle/>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家</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制</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定</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认</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可</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行</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为</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范</a:t>
            </a:r>
          </a:p>
        </p:txBody>
      </p:sp>
      <p:sp>
        <p:nvSpPr>
          <p:cNvPr id="4" name="文本框 3"/>
          <p:cNvSpPr txBox="1"/>
          <p:nvPr/>
        </p:nvSpPr>
        <p:spPr>
          <a:xfrm>
            <a:off x="542926" y="5354320"/>
            <a:ext cx="9493885" cy="922020"/>
          </a:xfrm>
          <a:prstGeom prst="rect">
            <a:avLst/>
          </a:prstGeom>
          <a:noFill/>
        </p:spPr>
        <p:txBody>
          <a:bodyPr wrap="square" rtlCol="0" anchor="t">
            <a:spAutoFit/>
          </a:bodyPr>
          <a:lstStyle/>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法律是国家制定或认可的行为规范。这是法律来源上的一个重要特征。</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所谓国家制定和认可是指法律产生的两种方式。</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国家制定形成的是成文法，国家认可形成的通常是习惯法。</a:t>
            </a: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2752" y="575947"/>
            <a:ext cx="6726923" cy="4486275"/>
          </a:xfrm>
          <a:prstGeom prst="rect">
            <a:avLst/>
          </a:prstGeom>
        </p:spPr>
      </p:pic>
      <p:grpSp>
        <p:nvGrpSpPr>
          <p:cNvPr id="7" name="组合 6"/>
          <p:cNvGrpSpPr/>
          <p:nvPr/>
        </p:nvGrpSpPr>
        <p:grpSpPr>
          <a:xfrm>
            <a:off x="8294371" y="577215"/>
            <a:ext cx="1516380" cy="1516380"/>
            <a:chOff x="13062" y="1154"/>
            <a:chExt cx="2388" cy="2388"/>
          </a:xfrm>
        </p:grpSpPr>
        <p:sp>
          <p:nvSpPr>
            <p:cNvPr id="6" name="椭圆 5"/>
            <p:cNvSpPr/>
            <p:nvPr/>
          </p:nvSpPr>
          <p:spPr>
            <a:xfrm>
              <a:off x="13062" y="1154"/>
              <a:ext cx="2388" cy="238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8" name="文本框 7"/>
            <p:cNvSpPr txBox="1"/>
            <p:nvPr/>
          </p:nvSpPr>
          <p:spPr>
            <a:xfrm>
              <a:off x="13129" y="1598"/>
              <a:ext cx="2254" cy="1501"/>
            </a:xfrm>
            <a:prstGeom prst="rect">
              <a:avLst/>
            </a:prstGeom>
            <a:noFill/>
          </p:spPr>
          <p:txBody>
            <a:bodyPr wrap="square" rtlCol="0" anchor="t">
              <a:spAutoFit/>
            </a:bodyPr>
            <a:lstStyle/>
            <a:p>
              <a:pPr algn="ctr"/>
              <a:r>
                <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重要</a:t>
              </a:r>
            </a:p>
            <a:p>
              <a:pPr algn="ctr"/>
              <a:r>
                <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特征</a:t>
              </a:r>
            </a:p>
          </p:txBody>
        </p:sp>
      </p:grpSp>
      <p:grpSp>
        <p:nvGrpSpPr>
          <p:cNvPr id="9" name="组合 8"/>
          <p:cNvGrpSpPr/>
          <p:nvPr/>
        </p:nvGrpSpPr>
        <p:grpSpPr>
          <a:xfrm>
            <a:off x="8336915" y="2670810"/>
            <a:ext cx="1516380" cy="1516380"/>
            <a:chOff x="13062" y="1154"/>
            <a:chExt cx="2388" cy="2388"/>
          </a:xfrm>
        </p:grpSpPr>
        <p:sp>
          <p:nvSpPr>
            <p:cNvPr id="10" name="椭圆 9"/>
            <p:cNvSpPr/>
            <p:nvPr/>
          </p:nvSpPr>
          <p:spPr>
            <a:xfrm>
              <a:off x="13062" y="1154"/>
              <a:ext cx="2388" cy="238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文本框 10"/>
            <p:cNvSpPr txBox="1"/>
            <p:nvPr/>
          </p:nvSpPr>
          <p:spPr>
            <a:xfrm>
              <a:off x="13129" y="1598"/>
              <a:ext cx="2254" cy="1501"/>
            </a:xfrm>
            <a:prstGeom prst="rect">
              <a:avLst/>
            </a:prstGeom>
            <a:noFill/>
          </p:spPr>
          <p:txBody>
            <a:bodyPr wrap="square" rtlCol="0" anchor="t">
              <a:spAutoFit/>
            </a:bodyPr>
            <a:lstStyle/>
            <a:p>
              <a:pPr algn="ctr"/>
              <a:r>
                <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行为</a:t>
              </a:r>
            </a:p>
            <a:p>
              <a:pPr algn="ctr"/>
              <a:r>
                <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规范</a:t>
              </a:r>
            </a:p>
          </p:txBody>
        </p:sp>
      </p:grpSp>
      <p:grpSp>
        <p:nvGrpSpPr>
          <p:cNvPr id="12" name="组合 11"/>
          <p:cNvGrpSpPr/>
          <p:nvPr/>
        </p:nvGrpSpPr>
        <p:grpSpPr>
          <a:xfrm>
            <a:off x="8294371" y="4764405"/>
            <a:ext cx="1516380" cy="1516380"/>
            <a:chOff x="13062" y="1154"/>
            <a:chExt cx="2388" cy="2388"/>
          </a:xfrm>
        </p:grpSpPr>
        <p:sp>
          <p:nvSpPr>
            <p:cNvPr id="13" name="椭圆 12"/>
            <p:cNvSpPr/>
            <p:nvPr/>
          </p:nvSpPr>
          <p:spPr>
            <a:xfrm>
              <a:off x="13062" y="1154"/>
              <a:ext cx="2388" cy="238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4" name="文本框 13"/>
            <p:cNvSpPr txBox="1"/>
            <p:nvPr/>
          </p:nvSpPr>
          <p:spPr>
            <a:xfrm>
              <a:off x="13129" y="1624"/>
              <a:ext cx="2254" cy="1501"/>
            </a:xfrm>
            <a:prstGeom prst="rect">
              <a:avLst/>
            </a:prstGeom>
            <a:noFill/>
          </p:spPr>
          <p:txBody>
            <a:bodyPr wrap="square" rtlCol="0" anchor="t">
              <a:spAutoFit/>
            </a:bodyPr>
            <a:lstStyle/>
            <a:p>
              <a:pPr algn="ctr"/>
              <a:r>
                <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a:t>
              </a:r>
            </a:p>
            <a:p>
              <a:pPr algn="ctr"/>
              <a:r>
                <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来源</a:t>
              </a:r>
            </a:p>
          </p:txBody>
        </p:sp>
      </p:grpSp>
      <p:sp>
        <p:nvSpPr>
          <p:cNvPr id="15" name="半闭框 14"/>
          <p:cNvSpPr/>
          <p:nvPr/>
        </p:nvSpPr>
        <p:spPr>
          <a:xfrm>
            <a:off x="542926" y="509270"/>
            <a:ext cx="688340" cy="688340"/>
          </a:xfrm>
          <a:prstGeom prst="halfFram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6" name="半闭框 15"/>
          <p:cNvSpPr/>
          <p:nvPr/>
        </p:nvSpPr>
        <p:spPr>
          <a:xfrm rot="10800000">
            <a:off x="6763386" y="4463415"/>
            <a:ext cx="688340" cy="688340"/>
          </a:xfrm>
          <a:prstGeom prst="halfFram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0897869" y="0"/>
            <a:ext cx="129413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11195871" y="391478"/>
            <a:ext cx="697627" cy="6247864"/>
          </a:xfrm>
          <a:prstGeom prst="rect">
            <a:avLst/>
          </a:prstGeom>
          <a:noFill/>
        </p:spPr>
        <p:txBody>
          <a:bodyPr vert="horz" wrap="none" rtlCol="0">
            <a:spAutoFit/>
          </a:bodyPr>
          <a:lstStyle/>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调</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整</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会</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关</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系</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行</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为</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范</a:t>
            </a:r>
          </a:p>
        </p:txBody>
      </p:sp>
      <p:cxnSp>
        <p:nvCxnSpPr>
          <p:cNvPr id="5" name="直接连接符 4"/>
          <p:cNvCxnSpPr/>
          <p:nvPr/>
        </p:nvCxnSpPr>
        <p:spPr>
          <a:xfrm>
            <a:off x="5414011" y="1737997"/>
            <a:ext cx="10795" cy="3455035"/>
          </a:xfrm>
          <a:prstGeom prst="line">
            <a:avLst/>
          </a:prstGeom>
          <a:solidFill>
            <a:srgbClr val="5E7ABA"/>
          </a:solidFill>
          <a:ln>
            <a:solidFill>
              <a:srgbClr val="5E7ABA"/>
            </a:solidFill>
            <a:prstDash val="dash"/>
          </a:ln>
        </p:spPr>
        <p:style>
          <a:lnRef idx="1">
            <a:schemeClr val="accent1"/>
          </a:lnRef>
          <a:fillRef idx="0">
            <a:schemeClr val="accent1"/>
          </a:fillRef>
          <a:effectRef idx="0">
            <a:schemeClr val="accent1"/>
          </a:effectRef>
          <a:fontRef idx="minor">
            <a:schemeClr val="tx1"/>
          </a:fontRef>
        </p:style>
      </p:cxnSp>
      <p:sp>
        <p:nvSpPr>
          <p:cNvPr id="26" name="椭圆 25"/>
          <p:cNvSpPr/>
          <p:nvPr/>
        </p:nvSpPr>
        <p:spPr>
          <a:xfrm>
            <a:off x="5274945" y="1653540"/>
            <a:ext cx="288291" cy="288290"/>
          </a:xfrm>
          <a:prstGeom prst="ellipse">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1" name="椭圆 40"/>
          <p:cNvSpPr/>
          <p:nvPr/>
        </p:nvSpPr>
        <p:spPr>
          <a:xfrm>
            <a:off x="5274945" y="3321050"/>
            <a:ext cx="288291" cy="288290"/>
          </a:xfrm>
          <a:prstGeom prst="ellipse">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2" name="圆角矩形标注 41"/>
          <p:cNvSpPr/>
          <p:nvPr/>
        </p:nvSpPr>
        <p:spPr>
          <a:xfrm>
            <a:off x="1633855" y="1331597"/>
            <a:ext cx="3084831" cy="2352675"/>
          </a:xfrm>
          <a:prstGeom prst="wedgeRoundRectCallout">
            <a:avLst>
              <a:gd name="adj1" fmla="val 61897"/>
              <a:gd name="adj2" fmla="val -32791"/>
              <a:gd name="adj3" fmla="val 16667"/>
            </a:avLst>
          </a:prstGeom>
          <a:noFill/>
          <a:ln w="28575">
            <a:solidFill>
              <a:srgbClr val="5E7ABA"/>
            </a:solidFill>
            <a:prstDash val="solid"/>
          </a:ln>
          <a:extLst>
            <a:ext uri="{909E8E84-426E-40DD-AFC4-6F175D3DCCD1}">
              <a14:hiddenFill xmlns:a14="http://schemas.microsoft.com/office/drawing/2010/main">
                <a:solidFill>
                  <a:srgbClr val="5E7ABA"/>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6" name="圆角矩形标注 5"/>
          <p:cNvSpPr/>
          <p:nvPr/>
        </p:nvSpPr>
        <p:spPr>
          <a:xfrm>
            <a:off x="6207126" y="1331597"/>
            <a:ext cx="3084831" cy="2352675"/>
          </a:xfrm>
          <a:prstGeom prst="wedgeRoundRectCallout">
            <a:avLst>
              <a:gd name="adj1" fmla="val -65088"/>
              <a:gd name="adj2" fmla="val 32569"/>
              <a:gd name="adj3" fmla="val 16667"/>
            </a:avLst>
          </a:prstGeom>
          <a:noFill/>
          <a:ln w="28575">
            <a:solidFill>
              <a:srgbClr val="5E7ABA"/>
            </a:solidFill>
            <a:prstDash val="solid"/>
          </a:ln>
          <a:extLst>
            <a:ext uri="{909E8E84-426E-40DD-AFC4-6F175D3DCCD1}">
              <a14:hiddenFill xmlns:a14="http://schemas.microsoft.com/office/drawing/2010/main">
                <a:solidFill>
                  <a:srgbClr val="5E7ABA"/>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7" name="文本框 6"/>
          <p:cNvSpPr txBox="1"/>
          <p:nvPr/>
        </p:nvSpPr>
        <p:spPr>
          <a:xfrm>
            <a:off x="2018031" y="1662431"/>
            <a:ext cx="2316480" cy="1692771"/>
          </a:xfrm>
          <a:prstGeom prst="rect">
            <a:avLst/>
          </a:prstGeom>
          <a:noFill/>
        </p:spPr>
        <p:txBody>
          <a:bodyPr wrap="square" rtlCol="0" anchor="t">
            <a:spAutoFit/>
          </a:bodyPr>
          <a:lstStyle/>
          <a:p>
            <a:r>
              <a:rPr lang="zh-CN" altLang="en-US" sz="32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因为</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社会是指以物质生产为基础而结成的人们的总体，法律的调整是指向人们的行为</a:t>
            </a:r>
          </a:p>
        </p:txBody>
      </p:sp>
      <p:sp>
        <p:nvSpPr>
          <p:cNvPr id="8" name="文本框 7"/>
          <p:cNvSpPr txBox="1"/>
          <p:nvPr/>
        </p:nvSpPr>
        <p:spPr>
          <a:xfrm>
            <a:off x="6591300" y="1629410"/>
            <a:ext cx="2316480" cy="1415772"/>
          </a:xfrm>
          <a:prstGeom prst="rect">
            <a:avLst/>
          </a:prstGeom>
          <a:noFill/>
        </p:spPr>
        <p:txBody>
          <a:bodyPr wrap="square" rtlCol="0" anchor="t">
            <a:spAutoFit/>
          </a:bodyPr>
          <a:lstStyle/>
          <a:p>
            <a:r>
              <a:rPr lang="zh-CN" altLang="en-US" sz="32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所以</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法律是对人们行为所设立的标准，即调整一定的社会关系</a:t>
            </a:r>
          </a:p>
        </p:txBody>
      </p:sp>
      <p:pic>
        <p:nvPicPr>
          <p:cNvPr id="43" name="图片 4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605270" y="3453767"/>
            <a:ext cx="2428875" cy="1610995"/>
          </a:xfrm>
          <a:prstGeom prst="roundRect">
            <a:avLst/>
          </a:prstGeom>
          <a:ln w="28575">
            <a:solidFill>
              <a:srgbClr val="5E7ABA"/>
            </a:solidFill>
          </a:ln>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905636" y="3451225"/>
            <a:ext cx="2428875" cy="1620520"/>
          </a:xfrm>
          <a:prstGeom prst="roundRect">
            <a:avLst/>
          </a:prstGeom>
          <a:ln w="28575">
            <a:solidFill>
              <a:srgbClr val="5E7ABA"/>
            </a:solidFill>
          </a:ln>
        </p:spPr>
      </p:pic>
    </p:spTree>
  </p:cSld>
  <p:clrMapOvr>
    <a:masterClrMapping/>
  </p:clrMapOvr>
  <p:transition advClick="0" advTm="2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0897869" y="0"/>
            <a:ext cx="129413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11195871" y="391478"/>
            <a:ext cx="697627" cy="6247864"/>
          </a:xfrm>
          <a:prstGeom prst="rect">
            <a:avLst/>
          </a:prstGeom>
          <a:noFill/>
        </p:spPr>
        <p:txBody>
          <a:bodyPr vert="horz" wrap="none" rtlCol="0">
            <a:spAutoFit/>
          </a:bodyPr>
          <a:lstStyle/>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确</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立</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权</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利</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义</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务</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行</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为</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范</a:t>
            </a:r>
          </a:p>
        </p:txBody>
      </p:sp>
      <p:sp>
        <p:nvSpPr>
          <p:cNvPr id="5" name="矩形 4"/>
          <p:cNvSpPr/>
          <p:nvPr/>
        </p:nvSpPr>
        <p:spPr>
          <a:xfrm>
            <a:off x="2038352" y="506732"/>
            <a:ext cx="7012305" cy="685165"/>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6" name="文本框 5"/>
          <p:cNvSpPr txBox="1"/>
          <p:nvPr/>
        </p:nvSpPr>
        <p:spPr>
          <a:xfrm>
            <a:off x="2386331" y="692785"/>
            <a:ext cx="4108817" cy="369332"/>
          </a:xfrm>
          <a:prstGeom prst="rect">
            <a:avLst/>
          </a:prstGeom>
          <a:noFill/>
        </p:spPr>
        <p:txBody>
          <a:bodyPr wrap="none" rtlCol="0" anchor="t">
            <a:spAutoFit/>
          </a:bodyPr>
          <a:lstStyle/>
          <a:p>
            <a:r>
              <a:rPr lang="zh-CN" altLang="en-US" dirty="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法律是国家确认权利和义务的行为规范</a:t>
            </a:r>
          </a:p>
        </p:txBody>
      </p:sp>
      <p:sp>
        <p:nvSpPr>
          <p:cNvPr id="7" name="矩形 6"/>
          <p:cNvSpPr/>
          <p:nvPr/>
        </p:nvSpPr>
        <p:spPr>
          <a:xfrm>
            <a:off x="2038352" y="1308737"/>
            <a:ext cx="7012305" cy="685165"/>
          </a:xfrm>
          <a:prstGeom prst="rect">
            <a:avLst/>
          </a:prstGeom>
          <a:noFill/>
          <a:ln w="28575">
            <a:solidFill>
              <a:srgbClr val="5E7ABA"/>
            </a:solidFill>
          </a:ln>
          <a:extLst>
            <a:ext uri="{909E8E84-426E-40DD-AFC4-6F175D3DCCD1}">
              <a14:hiddenFill xmlns:a14="http://schemas.microsoft.com/office/drawing/2010/main">
                <a:solidFill>
                  <a:srgbClr val="5E7ABA"/>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8" name="文本框 7"/>
          <p:cNvSpPr txBox="1"/>
          <p:nvPr/>
        </p:nvSpPr>
        <p:spPr>
          <a:xfrm>
            <a:off x="2386331" y="1494790"/>
            <a:ext cx="6417141" cy="369332"/>
          </a:xfrm>
          <a:prstGeom prst="rect">
            <a:avLst/>
          </a:prstGeom>
          <a:noFill/>
        </p:spPr>
        <p:txBody>
          <a:bodyPr wrap="none" rtlCol="0" anchor="t">
            <a:spAutoFit/>
          </a:bodyPr>
          <a:lstStyle/>
          <a:p>
            <a:pPr algn="l"/>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法律所规定的权利和义务，不同于其他社会规范的权利和义务</a:t>
            </a:r>
          </a:p>
        </p:txBody>
      </p:sp>
      <p:sp>
        <p:nvSpPr>
          <p:cNvPr id="9" name="矩形 8"/>
          <p:cNvSpPr/>
          <p:nvPr/>
        </p:nvSpPr>
        <p:spPr>
          <a:xfrm>
            <a:off x="2038350" y="2111377"/>
            <a:ext cx="7011671" cy="685165"/>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0" name="文本框 9"/>
          <p:cNvSpPr txBox="1"/>
          <p:nvPr/>
        </p:nvSpPr>
        <p:spPr>
          <a:xfrm>
            <a:off x="2386331" y="2297430"/>
            <a:ext cx="4339650" cy="369332"/>
          </a:xfrm>
          <a:prstGeom prst="rect">
            <a:avLst/>
          </a:prstGeom>
          <a:noFill/>
        </p:spPr>
        <p:txBody>
          <a:bodyPr wrap="none" rtlCol="0" anchor="t">
            <a:spAutoFit/>
          </a:bodyPr>
          <a:lstStyle/>
          <a:p>
            <a:pPr algn="l"/>
            <a:r>
              <a:rPr lang="zh-CN" altLang="en-US" dirty="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它是由国家确认或认可和保障的一种关系</a:t>
            </a: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2038350" y="2982597"/>
            <a:ext cx="7011671" cy="3368675"/>
          </a:xfrm>
          <a:prstGeom prst="rect">
            <a:avLst/>
          </a:prstGeom>
        </p:spPr>
      </p:pic>
    </p:spTree>
  </p:cSld>
  <p:clrMapOvr>
    <a:masterClrMapping/>
  </p:clrMapOvr>
  <p:transition advClick="0" advTm="2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0897869" y="0"/>
            <a:ext cx="129413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11195871" y="391478"/>
            <a:ext cx="697627" cy="6247864"/>
          </a:xfrm>
          <a:prstGeom prst="rect">
            <a:avLst/>
          </a:prstGeom>
          <a:noFill/>
        </p:spPr>
        <p:txBody>
          <a:bodyPr vert="horz" wrap="none" rtlCol="0">
            <a:spAutoFit/>
          </a:bodyPr>
          <a:lstStyle/>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具</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有</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普</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遍</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性</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会</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范</a:t>
            </a:r>
          </a:p>
        </p:txBody>
      </p:sp>
      <p:grpSp>
        <p:nvGrpSpPr>
          <p:cNvPr id="14" name="组合 13"/>
          <p:cNvGrpSpPr/>
          <p:nvPr/>
        </p:nvGrpSpPr>
        <p:grpSpPr>
          <a:xfrm>
            <a:off x="2774693" y="1491617"/>
            <a:ext cx="2120900" cy="3895126"/>
            <a:chOff x="3558" y="2646"/>
            <a:chExt cx="3340" cy="6134"/>
          </a:xfrm>
        </p:grpSpPr>
        <p:grpSp>
          <p:nvGrpSpPr>
            <p:cNvPr id="8" name="组合 7"/>
            <p:cNvGrpSpPr/>
            <p:nvPr/>
          </p:nvGrpSpPr>
          <p:grpSpPr>
            <a:xfrm>
              <a:off x="3558" y="2646"/>
              <a:ext cx="3340" cy="6134"/>
              <a:chOff x="3057" y="3311"/>
              <a:chExt cx="3340" cy="6134"/>
            </a:xfrm>
          </p:grpSpPr>
          <p:grpSp>
            <p:nvGrpSpPr>
              <p:cNvPr id="17413" name="组合 44"/>
              <p:cNvGrpSpPr/>
              <p:nvPr/>
            </p:nvGrpSpPr>
            <p:grpSpPr>
              <a:xfrm>
                <a:off x="3057" y="3520"/>
                <a:ext cx="3340" cy="5925"/>
                <a:chOff x="7926" y="3744"/>
                <a:chExt cx="2607" cy="4623"/>
              </a:xfrm>
            </p:grpSpPr>
            <p:cxnSp>
              <p:nvCxnSpPr>
                <p:cNvPr id="17414" name="深度视觉·原创设计 https://www.docer.com/works?userid=22383862"/>
                <p:cNvCxnSpPr/>
                <p:nvPr/>
              </p:nvCxnSpPr>
              <p:spPr>
                <a:xfrm flipH="1">
                  <a:off x="9235" y="5439"/>
                  <a:ext cx="1" cy="984"/>
                </a:xfrm>
                <a:prstGeom prst="straightConnector1">
                  <a:avLst/>
                </a:prstGeom>
                <a:ln w="12700" cap="flat" cmpd="sng">
                  <a:solidFill>
                    <a:srgbClr val="5E7ABA"/>
                  </a:solidFill>
                  <a:prstDash val="solid"/>
                  <a:miter/>
                  <a:headEnd type="none" w="sm" len="sm"/>
                  <a:tailEnd type="oval" w="med" len="med"/>
                </a:ln>
              </p:spPr>
            </p:cxnSp>
            <p:sp>
              <p:nvSpPr>
                <p:cNvPr id="17415" name="深度视觉·原创设计 https://www.docer.com/works?userid=22383862"/>
                <p:cNvSpPr txBox="1"/>
                <p:nvPr/>
              </p:nvSpPr>
              <p:spPr>
                <a:xfrm>
                  <a:off x="8360" y="6764"/>
                  <a:ext cx="1798" cy="582"/>
                </a:xfrm>
                <a:prstGeom prst="rect">
                  <a:avLst/>
                </a:prstGeom>
                <a:noFill/>
                <a:ln w="9525">
                  <a:noFill/>
                </a:ln>
              </p:spPr>
              <p:txBody>
                <a:bodyPr lIns="91425" tIns="45700" rIns="91425" bIns="45700" anchor="t"/>
                <a:lstStyle/>
                <a:p>
                  <a:pPr algn="ctr"/>
                  <a:r>
                    <a:rPr lang="zh-CN" altLang="en-US" sz="2000" b="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普遍有效性</a:t>
                  </a:r>
                </a:p>
              </p:txBody>
            </p:sp>
            <p:sp>
              <p:nvSpPr>
                <p:cNvPr id="17416" name="深度视觉·原创设计 https://www.docer.com/works?userid=22383862"/>
                <p:cNvSpPr/>
                <p:nvPr/>
              </p:nvSpPr>
              <p:spPr>
                <a:xfrm>
                  <a:off x="7926" y="7346"/>
                  <a:ext cx="2607" cy="1021"/>
                </a:xfrm>
                <a:prstGeom prst="rect">
                  <a:avLst/>
                </a:prstGeom>
                <a:noFill/>
                <a:ln w="9525">
                  <a:noFill/>
                </a:ln>
              </p:spPr>
              <p:txBody>
                <a:bodyPr anchor="t">
                  <a:spAutoFit/>
                </a:bodyPr>
                <a:lstStyle/>
                <a:p>
                  <a:pPr algn="ctr">
                    <a:lnSpc>
                      <a:spcPct val="150000"/>
                    </a:lnSpc>
                  </a:pPr>
                  <a:r>
                    <a:rPr lang="zh-CN" altLang="en-US"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a:t>
                  </a:r>
                  <a:r>
                    <a:rPr lang="en-US" altLang="zh-CN"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在一国主权内</a:t>
                  </a:r>
                </a:p>
                <a:p>
                  <a:pPr algn="ctr">
                    <a:lnSpc>
                      <a:spcPct val="150000"/>
                    </a:lnSpc>
                  </a:pPr>
                  <a:r>
                    <a:rPr lang="en-US" altLang="zh-CN"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具有普遍效力</a:t>
                  </a:r>
                </a:p>
              </p:txBody>
            </p:sp>
            <p:sp>
              <p:nvSpPr>
                <p:cNvPr id="17417" name="深度视觉·原创设计 https://www.docer.com/works?userid=22383862"/>
                <p:cNvSpPr/>
                <p:nvPr/>
              </p:nvSpPr>
              <p:spPr>
                <a:xfrm>
                  <a:off x="8307" y="3744"/>
                  <a:ext cx="1904" cy="1904"/>
                </a:xfrm>
                <a:prstGeom prst="ellipse">
                  <a:avLst/>
                </a:prstGeom>
                <a:solidFill>
                  <a:srgbClr val="5E7ABA"/>
                </a:solidFill>
                <a:ln w="9525">
                  <a:noFill/>
                </a:ln>
              </p:spPr>
              <p:txBody>
                <a:bodyPr lIns="91425" tIns="45700" rIns="91425" bIns="45700" anchor="ctr"/>
                <a:lstStyle/>
                <a:p>
                  <a:pPr algn="ctr"/>
                  <a:endParaRPr lang="zh-CN" altLang="zh-CN"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9" name="深度视觉·原创设计 https://www.docer.com/works?userid=22383862"/>
              <p:cNvSpPr/>
              <p:nvPr/>
            </p:nvSpPr>
            <p:spPr>
              <a:xfrm>
                <a:off x="3336" y="3311"/>
                <a:ext cx="2857" cy="2858"/>
              </a:xfrm>
              <a:prstGeom prst="ellipse">
                <a:avLst/>
              </a:prstGeom>
              <a:noFill/>
              <a:ln w="9525">
                <a:solidFill>
                  <a:srgbClr val="5E7ABA"/>
                </a:solidFill>
                <a:prstDash val="dash"/>
              </a:ln>
              <a:extLst>
                <a:ext uri="{909E8E84-426E-40DD-AFC4-6F175D3DCCD1}">
                  <a14:hiddenFill xmlns:a14="http://schemas.microsoft.com/office/drawing/2010/main">
                    <a:solidFill>
                      <a:srgbClr val="DBD7D4"/>
                    </a:solidFill>
                  </a14:hiddenFill>
                </a:ext>
              </a:extLst>
            </p:spPr>
            <p:txBody>
              <a:bodyPr lIns="91425" tIns="45700" rIns="91425" bIns="45700" anchor="ctr"/>
              <a:lstStyle/>
              <a:p>
                <a:pPr algn="ctr"/>
                <a:endParaRPr lang="zh-CN" altLang="zh-CN"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1" name="椭圆 10"/>
            <p:cNvSpPr/>
            <p:nvPr/>
          </p:nvSpPr>
          <p:spPr>
            <a:xfrm>
              <a:off x="4500" y="3347"/>
              <a:ext cx="1456" cy="1456"/>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grpSp>
        <p:nvGrpSpPr>
          <p:cNvPr id="3" name="组合 2"/>
          <p:cNvGrpSpPr/>
          <p:nvPr/>
        </p:nvGrpSpPr>
        <p:grpSpPr>
          <a:xfrm>
            <a:off x="6081138" y="1491617"/>
            <a:ext cx="2120900" cy="3895126"/>
            <a:chOff x="3558" y="2646"/>
            <a:chExt cx="3340" cy="6134"/>
          </a:xfrm>
        </p:grpSpPr>
        <p:grpSp>
          <p:nvGrpSpPr>
            <p:cNvPr id="4" name="组合 3"/>
            <p:cNvGrpSpPr/>
            <p:nvPr/>
          </p:nvGrpSpPr>
          <p:grpSpPr>
            <a:xfrm>
              <a:off x="3558" y="2646"/>
              <a:ext cx="3340" cy="6134"/>
              <a:chOff x="3057" y="3311"/>
              <a:chExt cx="3340" cy="6134"/>
            </a:xfrm>
          </p:grpSpPr>
          <p:grpSp>
            <p:nvGrpSpPr>
              <p:cNvPr id="5" name="组合 44"/>
              <p:cNvGrpSpPr/>
              <p:nvPr/>
            </p:nvGrpSpPr>
            <p:grpSpPr>
              <a:xfrm>
                <a:off x="3057" y="3520"/>
                <a:ext cx="3340" cy="5925"/>
                <a:chOff x="7926" y="3744"/>
                <a:chExt cx="2607" cy="4623"/>
              </a:xfrm>
            </p:grpSpPr>
            <p:cxnSp>
              <p:nvCxnSpPr>
                <p:cNvPr id="6" name="深度视觉·原创设计 https://www.docer.com/works?userid=22383862"/>
                <p:cNvCxnSpPr/>
                <p:nvPr/>
              </p:nvCxnSpPr>
              <p:spPr>
                <a:xfrm flipH="1">
                  <a:off x="9235" y="5439"/>
                  <a:ext cx="1" cy="984"/>
                </a:xfrm>
                <a:prstGeom prst="straightConnector1">
                  <a:avLst/>
                </a:prstGeom>
                <a:ln w="12700" cap="flat" cmpd="sng">
                  <a:solidFill>
                    <a:srgbClr val="5E7ABA"/>
                  </a:solidFill>
                  <a:prstDash val="solid"/>
                  <a:miter/>
                  <a:headEnd type="none" w="sm" len="sm"/>
                  <a:tailEnd type="oval" w="med" len="med"/>
                </a:ln>
              </p:spPr>
            </p:cxnSp>
            <p:sp>
              <p:nvSpPr>
                <p:cNvPr id="7" name="深度视觉·原创设计 https://www.docer.com/works?userid=22383862"/>
                <p:cNvSpPr txBox="1"/>
                <p:nvPr/>
              </p:nvSpPr>
              <p:spPr>
                <a:xfrm>
                  <a:off x="8360" y="6764"/>
                  <a:ext cx="1798" cy="582"/>
                </a:xfrm>
                <a:prstGeom prst="rect">
                  <a:avLst/>
                </a:prstGeom>
                <a:noFill/>
                <a:ln w="9525">
                  <a:noFill/>
                </a:ln>
              </p:spPr>
              <p:txBody>
                <a:bodyPr lIns="91425" tIns="45700" rIns="91425" bIns="45700" anchor="t"/>
                <a:lstStyle/>
                <a:p>
                  <a:pPr algn="ctr"/>
                  <a:r>
                    <a:rPr lang="zh-CN" altLang="en-US" sz="2000" b="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普遍一致性</a:t>
                  </a:r>
                </a:p>
              </p:txBody>
            </p:sp>
            <p:sp>
              <p:nvSpPr>
                <p:cNvPr id="10" name="深度视觉·原创设计 https://www.docer.com/works?userid=22383862"/>
                <p:cNvSpPr/>
                <p:nvPr/>
              </p:nvSpPr>
              <p:spPr>
                <a:xfrm>
                  <a:off x="7926" y="7346"/>
                  <a:ext cx="2607" cy="1021"/>
                </a:xfrm>
                <a:prstGeom prst="rect">
                  <a:avLst/>
                </a:prstGeom>
                <a:noFill/>
                <a:ln w="9525">
                  <a:noFill/>
                </a:ln>
              </p:spPr>
              <p:txBody>
                <a:bodyPr anchor="t">
                  <a:spAutoFit/>
                </a:bodyPr>
                <a:lstStyle/>
                <a:p>
                  <a:pPr algn="ctr">
                    <a:lnSpc>
                      <a:spcPct val="150000"/>
                    </a:lnSpc>
                  </a:pPr>
                  <a:r>
                    <a:rPr lang="zh-CN" altLang="en-US"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法律不可以强人所难</a:t>
                  </a:r>
                </a:p>
                <a:p>
                  <a:pPr algn="ctr">
                    <a:lnSpc>
                      <a:spcPct val="150000"/>
                    </a:lnSpc>
                  </a:pPr>
                  <a:r>
                    <a:rPr lang="zh-CN" altLang="en-US"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具有可诉性</a:t>
                  </a:r>
                </a:p>
              </p:txBody>
            </p:sp>
            <p:sp>
              <p:nvSpPr>
                <p:cNvPr id="12" name="深度视觉·原创设计 https://www.docer.com/works?userid=22383862"/>
                <p:cNvSpPr/>
                <p:nvPr/>
              </p:nvSpPr>
              <p:spPr>
                <a:xfrm>
                  <a:off x="8307" y="3744"/>
                  <a:ext cx="1904" cy="1904"/>
                </a:xfrm>
                <a:prstGeom prst="ellipse">
                  <a:avLst/>
                </a:prstGeom>
                <a:solidFill>
                  <a:srgbClr val="5E7ABA"/>
                </a:solidFill>
                <a:ln w="9525">
                  <a:noFill/>
                </a:ln>
              </p:spPr>
              <p:txBody>
                <a:bodyPr lIns="91425" tIns="45700" rIns="91425" bIns="45700" anchor="ctr"/>
                <a:lstStyle/>
                <a:p>
                  <a:pPr algn="ctr"/>
                  <a:endParaRPr lang="zh-CN" altLang="zh-CN"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3" name="深度视觉·原创设计 https://www.docer.com/works?userid=22383862"/>
              <p:cNvSpPr/>
              <p:nvPr/>
            </p:nvSpPr>
            <p:spPr>
              <a:xfrm>
                <a:off x="3336" y="3311"/>
                <a:ext cx="2857" cy="2858"/>
              </a:xfrm>
              <a:prstGeom prst="ellipse">
                <a:avLst/>
              </a:prstGeom>
              <a:noFill/>
              <a:ln w="9525">
                <a:solidFill>
                  <a:srgbClr val="5E7ABA"/>
                </a:solidFill>
                <a:prstDash val="dash"/>
              </a:ln>
              <a:extLst>
                <a:ext uri="{909E8E84-426E-40DD-AFC4-6F175D3DCCD1}">
                  <a14:hiddenFill xmlns:a14="http://schemas.microsoft.com/office/drawing/2010/main">
                    <a:solidFill>
                      <a:srgbClr val="DBD7D4"/>
                    </a:solidFill>
                  </a14:hiddenFill>
                </a:ext>
              </a:extLst>
            </p:spPr>
            <p:txBody>
              <a:bodyPr lIns="91425" tIns="45700" rIns="91425" bIns="45700" anchor="ctr"/>
              <a:lstStyle/>
              <a:p>
                <a:pPr algn="ctr"/>
                <a:endParaRPr lang="zh-CN" altLang="zh-CN"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7" name="椭圆 16"/>
            <p:cNvSpPr/>
            <p:nvPr/>
          </p:nvSpPr>
          <p:spPr>
            <a:xfrm>
              <a:off x="4500" y="3347"/>
              <a:ext cx="1456" cy="1456"/>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Tree>
  </p:cSld>
  <p:clrMapOvr>
    <a:masterClrMapping/>
  </p:clrMapOvr>
  <p:transition advClick="0" advTm="200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105537" y="484505"/>
            <a:ext cx="6038215" cy="588899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1508" y="1299316"/>
            <a:ext cx="6390005" cy="4260003"/>
          </a:xfrm>
          <a:prstGeom prst="rect">
            <a:avLst/>
          </a:prstGeom>
        </p:spPr>
      </p:pic>
      <p:sp>
        <p:nvSpPr>
          <p:cNvPr id="5" name="文本框 4"/>
          <p:cNvSpPr txBox="1"/>
          <p:nvPr/>
        </p:nvSpPr>
        <p:spPr>
          <a:xfrm>
            <a:off x="1105536" y="3649345"/>
            <a:ext cx="1954381" cy="3277820"/>
          </a:xfrm>
          <a:prstGeom prst="rect">
            <a:avLst/>
          </a:prstGeom>
          <a:noFill/>
        </p:spPr>
        <p:txBody>
          <a:bodyPr wrap="none"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3800" b="0" i="0" u="none" strike="noStrike" kern="1200" cap="none" spc="0" normalizeH="0" baseline="0" noProof="0">
                <a:ln>
                  <a:noFill/>
                </a:ln>
                <a:solidFill>
                  <a:prstClr val="white"/>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03</a:t>
            </a:r>
          </a:p>
        </p:txBody>
      </p:sp>
      <p:sp>
        <p:nvSpPr>
          <p:cNvPr id="20" name="文本框 19"/>
          <p:cNvSpPr txBox="1"/>
          <p:nvPr/>
        </p:nvSpPr>
        <p:spPr>
          <a:xfrm>
            <a:off x="9802179" y="428625"/>
            <a:ext cx="1461187"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96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a:t>
            </a:r>
          </a:p>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96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律</a:t>
            </a:r>
          </a:p>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96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作用</a:t>
            </a:r>
          </a:p>
        </p:txBody>
      </p:sp>
      <p:sp>
        <p:nvSpPr>
          <p:cNvPr id="62" name="文本框 61"/>
          <p:cNvSpPr txBox="1"/>
          <p:nvPr/>
        </p:nvSpPr>
        <p:spPr>
          <a:xfrm>
            <a:off x="1575314" y="357505"/>
            <a:ext cx="1877437" cy="1446550"/>
          </a:xfrm>
          <a:prstGeom prst="rect">
            <a:avLst/>
          </a:prstGeom>
          <a:noFill/>
        </p:spPr>
        <p:txBody>
          <a:bodyPr wrap="non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8800" b="0" i="0" u="none" strike="noStrike" kern="1200" cap="none" spc="0" normalizeH="0" baseline="0" noProof="0">
                <a:ln>
                  <a:solidFill>
                    <a:prstClr val="white"/>
                  </a:solidFill>
                </a:ln>
                <a:no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LAW</a:t>
            </a:r>
          </a:p>
        </p:txBody>
      </p:sp>
      <p:sp>
        <p:nvSpPr>
          <p:cNvPr id="63" name="文本框 62"/>
          <p:cNvSpPr txBox="1"/>
          <p:nvPr/>
        </p:nvSpPr>
        <p:spPr>
          <a:xfrm>
            <a:off x="5827779" y="5541645"/>
            <a:ext cx="2954655"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5400" b="0" i="0" u="none" strike="noStrike" kern="1200" cap="none" spc="0" normalizeH="0" baseline="0" noProof="0">
                <a:ln>
                  <a:solidFill>
                    <a:prstClr val="white"/>
                  </a:solidFill>
                </a:ln>
                <a:no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KNOWLEGE</a:t>
            </a:r>
          </a:p>
        </p:txBody>
      </p:sp>
      <p:sp>
        <p:nvSpPr>
          <p:cNvPr id="2" name="文本框 1"/>
          <p:cNvSpPr txBox="1"/>
          <p:nvPr/>
        </p:nvSpPr>
        <p:spPr>
          <a:xfrm flipH="1">
            <a:off x="11284587" y="2218511"/>
            <a:ext cx="342900"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V</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ZUOYONG</a:t>
            </a:r>
          </a:p>
        </p:txBody>
      </p:sp>
      <p:sp>
        <p:nvSpPr>
          <p:cNvPr id="3" name="矩形 2"/>
          <p:cNvSpPr/>
          <p:nvPr/>
        </p:nvSpPr>
        <p:spPr>
          <a:xfrm>
            <a:off x="3171895" y="1306195"/>
            <a:ext cx="6390005" cy="4260850"/>
          </a:xfrm>
          <a:prstGeom prst="rect">
            <a:avLst/>
          </a:prstGeom>
          <a:solidFill>
            <a:srgbClr val="5E7ABA">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a:t>
            </a:r>
            <a:endParaRPr kumimoji="0" lang="zh-CN" altLang="en-US"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1662431" y="409577"/>
            <a:ext cx="9809480" cy="5992495"/>
          </a:xfrm>
          <a:prstGeom prst="roundRect">
            <a:avLst>
              <a:gd name="adj" fmla="val 11105"/>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nvGrpSpPr>
          <p:cNvPr id="9" name="组合 8"/>
          <p:cNvGrpSpPr/>
          <p:nvPr/>
        </p:nvGrpSpPr>
        <p:grpSpPr>
          <a:xfrm>
            <a:off x="497206" y="409575"/>
            <a:ext cx="683895" cy="3149600"/>
            <a:chOff x="8226" y="3331"/>
            <a:chExt cx="1077" cy="4960"/>
          </a:xfrm>
        </p:grpSpPr>
        <p:grpSp>
          <p:nvGrpSpPr>
            <p:cNvPr id="38" name="组合 37"/>
            <p:cNvGrpSpPr/>
            <p:nvPr/>
          </p:nvGrpSpPr>
          <p:grpSpPr>
            <a:xfrm>
              <a:off x="8226" y="3331"/>
              <a:ext cx="1077" cy="1077"/>
              <a:chOff x="2732" y="2622"/>
              <a:chExt cx="2090" cy="2090"/>
            </a:xfrm>
          </p:grpSpPr>
          <p:sp>
            <p:nvSpPr>
              <p:cNvPr id="39" name="深度视觉·原创设计 https://www.docer.com/works?userid=22383862"/>
              <p:cNvSpPr/>
              <p:nvPr/>
            </p:nvSpPr>
            <p:spPr>
              <a:xfrm>
                <a:off x="2732" y="2622"/>
                <a:ext cx="2090" cy="2090"/>
              </a:xfrm>
              <a:prstGeom prst="ellipse">
                <a:avLst/>
              </a:prstGeom>
              <a:solidFill>
                <a:srgbClr val="5E7ABA"/>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0" name="Freeform 6"/>
              <p:cNvSpPr>
                <a:spLocks noEditPoints="1"/>
              </p:cNvSpPr>
              <p:nvPr/>
            </p:nvSpPr>
            <p:spPr bwMode="auto">
              <a:xfrm>
                <a:off x="3235" y="3140"/>
                <a:ext cx="1084" cy="105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DDECFF"/>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5" name="圆角矩形 4"/>
            <p:cNvSpPr/>
            <p:nvPr/>
          </p:nvSpPr>
          <p:spPr>
            <a:xfrm>
              <a:off x="8354" y="4743"/>
              <a:ext cx="838" cy="3548"/>
            </a:xfrm>
            <a:prstGeom prst="roundRect">
              <a:avLst>
                <a:gd name="adj" fmla="val 50000"/>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7" name="文本框 6"/>
            <p:cNvSpPr txBox="1"/>
            <p:nvPr/>
          </p:nvSpPr>
          <p:spPr>
            <a:xfrm>
              <a:off x="8369" y="5025"/>
              <a:ext cx="809" cy="247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明示作用</a:t>
              </a:r>
            </a:p>
          </p:txBody>
        </p:sp>
      </p:grpSp>
      <p:grpSp>
        <p:nvGrpSpPr>
          <p:cNvPr id="14" name="组合 13"/>
          <p:cNvGrpSpPr/>
          <p:nvPr/>
        </p:nvGrpSpPr>
        <p:grpSpPr>
          <a:xfrm>
            <a:off x="2979421" y="1306197"/>
            <a:ext cx="2100580" cy="2632075"/>
            <a:chOff x="4381" y="3379"/>
            <a:chExt cx="3308" cy="4145"/>
          </a:xfrm>
        </p:grpSpPr>
        <p:sp>
          <p:nvSpPr>
            <p:cNvPr id="8" name="圆角矩形 7"/>
            <p:cNvSpPr/>
            <p:nvPr/>
          </p:nvSpPr>
          <p:spPr>
            <a:xfrm>
              <a:off x="4381" y="3379"/>
              <a:ext cx="2833" cy="784"/>
            </a:xfrm>
            <a:prstGeom prst="roundRect">
              <a:avLst>
                <a:gd name="adj" fmla="val 50000"/>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6" name="文本框 15"/>
            <p:cNvSpPr txBox="1"/>
            <p:nvPr/>
          </p:nvSpPr>
          <p:spPr>
            <a:xfrm>
              <a:off x="4415" y="3453"/>
              <a:ext cx="2710" cy="4023"/>
            </a:xfrm>
            <a:prstGeom prst="rect">
              <a:avLst/>
            </a:prstGeom>
            <a:noFill/>
          </p:spPr>
          <p:txBody>
            <a:bodyPr wrap="square" rtlCol="0" anchor="t">
              <a:spAutoFit/>
            </a:bodyPr>
            <a:lstStyle/>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作用</a:t>
              </a:r>
              <a:r>
                <a:rPr lang="en-US" alt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a:p>
              <a:pPr algn="ctr"/>
              <a:endParaRPr lang="en-US" altLang="zh-CN"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algn="ct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法律的明示作用主要是以法律条文的形式明确告知人们违法者将要受到怎样的制裁</a:t>
              </a:r>
            </a:p>
          </p:txBody>
        </p:sp>
        <p:cxnSp>
          <p:nvCxnSpPr>
            <p:cNvPr id="10" name="直接连接符 9"/>
            <p:cNvCxnSpPr/>
            <p:nvPr/>
          </p:nvCxnSpPr>
          <p:spPr>
            <a:xfrm flipH="1">
              <a:off x="7678" y="3379"/>
              <a:ext cx="11" cy="4145"/>
            </a:xfrm>
            <a:prstGeom prst="line">
              <a:avLst/>
            </a:prstGeom>
            <a:ln w="19050">
              <a:solidFill>
                <a:srgbClr val="FFFFFF"/>
              </a:solidFill>
              <a:prstDash val="dash"/>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5625466" y="1306196"/>
            <a:ext cx="2100580" cy="2642870"/>
            <a:chOff x="4381" y="3379"/>
            <a:chExt cx="3308" cy="4162"/>
          </a:xfrm>
        </p:grpSpPr>
        <p:sp>
          <p:nvSpPr>
            <p:cNvPr id="12" name="圆角矩形 11"/>
            <p:cNvSpPr/>
            <p:nvPr/>
          </p:nvSpPr>
          <p:spPr>
            <a:xfrm>
              <a:off x="4381" y="3379"/>
              <a:ext cx="2833" cy="784"/>
            </a:xfrm>
            <a:prstGeom prst="roundRect">
              <a:avLst>
                <a:gd name="adj" fmla="val 50000"/>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3" name="文本框 12"/>
            <p:cNvSpPr txBox="1"/>
            <p:nvPr/>
          </p:nvSpPr>
          <p:spPr>
            <a:xfrm>
              <a:off x="4415" y="3453"/>
              <a:ext cx="2710" cy="4023"/>
            </a:xfrm>
            <a:prstGeom prst="rect">
              <a:avLst/>
            </a:prstGeom>
            <a:noFill/>
          </p:spPr>
          <p:txBody>
            <a:bodyPr wrap="square" rtlCol="0" anchor="t">
              <a:spAutoFit/>
            </a:bodyPr>
            <a:lstStyle/>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作用</a:t>
              </a:r>
              <a:r>
                <a:rPr lang="en-US" alt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B</a:t>
              </a:r>
            </a:p>
            <a:p>
              <a:pPr algn="ctr"/>
              <a:endParaRPr lang="en-US" altLang="zh-CN"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algn="ct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还有什么是可以做的，什么是不可以做的，哪些行为是合法的，哪些行为是非法的</a:t>
              </a:r>
            </a:p>
          </p:txBody>
        </p:sp>
        <p:cxnSp>
          <p:nvCxnSpPr>
            <p:cNvPr id="15" name="直接连接符 14"/>
            <p:cNvCxnSpPr/>
            <p:nvPr/>
          </p:nvCxnSpPr>
          <p:spPr>
            <a:xfrm flipH="1">
              <a:off x="7677" y="3379"/>
              <a:ext cx="12" cy="4162"/>
            </a:xfrm>
            <a:prstGeom prst="line">
              <a:avLst/>
            </a:prstGeom>
            <a:ln w="19050">
              <a:solidFill>
                <a:srgbClr val="FFFFFF"/>
              </a:solidFill>
              <a:prstDash val="dash"/>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8404861" y="1295400"/>
            <a:ext cx="1798955" cy="2293620"/>
            <a:chOff x="4381" y="3379"/>
            <a:chExt cx="2833" cy="3612"/>
          </a:xfrm>
        </p:grpSpPr>
        <p:sp>
          <p:nvSpPr>
            <p:cNvPr id="18" name="圆角矩形 17"/>
            <p:cNvSpPr/>
            <p:nvPr/>
          </p:nvSpPr>
          <p:spPr>
            <a:xfrm>
              <a:off x="4381" y="3379"/>
              <a:ext cx="2833" cy="784"/>
            </a:xfrm>
            <a:prstGeom prst="roundRect">
              <a:avLst>
                <a:gd name="adj" fmla="val 50000"/>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9" name="文本框 18"/>
            <p:cNvSpPr txBox="1"/>
            <p:nvPr/>
          </p:nvSpPr>
          <p:spPr>
            <a:xfrm>
              <a:off x="4415" y="3453"/>
              <a:ext cx="2710" cy="3538"/>
            </a:xfrm>
            <a:prstGeom prst="rect">
              <a:avLst/>
            </a:prstGeom>
            <a:noFill/>
          </p:spPr>
          <p:txBody>
            <a:bodyPr wrap="square" rtlCol="0" anchor="t">
              <a:spAutoFit/>
            </a:bodyPr>
            <a:lstStyle/>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作用实现</a:t>
              </a:r>
              <a:endParaRPr lang="en-US" alt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algn="ctr"/>
              <a:endParaRPr lang="en-US" altLang="zh-CN"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algn="ct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这一作用</a:t>
              </a:r>
            </a:p>
            <a:p>
              <a:pPr algn="ct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主要是通过</a:t>
              </a:r>
            </a:p>
            <a:p>
              <a:pPr algn="ct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立法和普法</a:t>
              </a:r>
            </a:p>
            <a:p>
              <a:pPr algn="ctr"/>
              <a:r>
                <a:rPr lang="en-US" altLang="zh-CN"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2</a:t>
              </a: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个重点工作</a:t>
              </a:r>
            </a:p>
            <a:p>
              <a:pPr algn="ctr"/>
              <a:r>
                <a:rPr lang="zh-CN" altLang="en-US" sz="20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来实现的</a:t>
              </a:r>
            </a:p>
          </p:txBody>
        </p:sp>
      </p:grpSp>
      <p:pic>
        <p:nvPicPr>
          <p:cNvPr id="21" name="图片 2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001010" y="4286885"/>
            <a:ext cx="7306311" cy="1546860"/>
          </a:xfrm>
          <a:prstGeom prst="roundRect">
            <a:avLst/>
          </a:prstGeom>
        </p:spPr>
      </p:pic>
    </p:spTree>
  </p:cSld>
  <p:clrMapOvr>
    <a:masterClrMapping/>
  </p:clrMapOvr>
  <p:transition advClick="0" advTm="200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1662431" y="409577"/>
            <a:ext cx="9809480" cy="5992495"/>
          </a:xfrm>
          <a:prstGeom prst="roundRect">
            <a:avLst>
              <a:gd name="adj" fmla="val 11105"/>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nvGrpSpPr>
          <p:cNvPr id="9" name="组合 8"/>
          <p:cNvGrpSpPr/>
          <p:nvPr/>
        </p:nvGrpSpPr>
        <p:grpSpPr>
          <a:xfrm>
            <a:off x="497206" y="409575"/>
            <a:ext cx="683895" cy="3149600"/>
            <a:chOff x="8226" y="3331"/>
            <a:chExt cx="1077" cy="4960"/>
          </a:xfrm>
        </p:grpSpPr>
        <p:grpSp>
          <p:nvGrpSpPr>
            <p:cNvPr id="38" name="组合 37"/>
            <p:cNvGrpSpPr/>
            <p:nvPr/>
          </p:nvGrpSpPr>
          <p:grpSpPr>
            <a:xfrm>
              <a:off x="8226" y="3331"/>
              <a:ext cx="1077" cy="1077"/>
              <a:chOff x="2732" y="2622"/>
              <a:chExt cx="2090" cy="2090"/>
            </a:xfrm>
          </p:grpSpPr>
          <p:sp>
            <p:nvSpPr>
              <p:cNvPr id="39" name="深度视觉·原创设计 https://www.docer.com/works?userid=22383862"/>
              <p:cNvSpPr/>
              <p:nvPr/>
            </p:nvSpPr>
            <p:spPr>
              <a:xfrm>
                <a:off x="2732" y="2622"/>
                <a:ext cx="2090" cy="2090"/>
              </a:xfrm>
              <a:prstGeom prst="ellipse">
                <a:avLst/>
              </a:prstGeom>
              <a:solidFill>
                <a:srgbClr val="5E7ABA"/>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0" name="Freeform 6"/>
              <p:cNvSpPr>
                <a:spLocks noEditPoints="1"/>
              </p:cNvSpPr>
              <p:nvPr/>
            </p:nvSpPr>
            <p:spPr bwMode="auto">
              <a:xfrm>
                <a:off x="3235" y="3140"/>
                <a:ext cx="1084" cy="105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DDECFF"/>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5" name="圆角矩形 4"/>
            <p:cNvSpPr/>
            <p:nvPr/>
          </p:nvSpPr>
          <p:spPr>
            <a:xfrm>
              <a:off x="8354" y="4743"/>
              <a:ext cx="838" cy="3548"/>
            </a:xfrm>
            <a:prstGeom prst="roundRect">
              <a:avLst>
                <a:gd name="adj" fmla="val 50000"/>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7" name="文本框 6"/>
            <p:cNvSpPr txBox="1"/>
            <p:nvPr/>
          </p:nvSpPr>
          <p:spPr>
            <a:xfrm>
              <a:off x="8369" y="5025"/>
              <a:ext cx="809" cy="247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矫正作用</a:t>
              </a:r>
            </a:p>
          </p:txBody>
        </p:sp>
      </p:grpSp>
      <p:sp>
        <p:nvSpPr>
          <p:cNvPr id="1228" name="任意多边形: 形状 1227"/>
          <p:cNvSpPr/>
          <p:nvPr/>
        </p:nvSpPr>
        <p:spPr>
          <a:xfrm rot="19837398">
            <a:off x="6985001" y="330200"/>
            <a:ext cx="4940300" cy="2992120"/>
          </a:xfrm>
          <a:custGeom>
            <a:avLst/>
            <a:gdLst>
              <a:gd name="connsiteX0" fmla="*/ 5169240 w 9200566"/>
              <a:gd name="connsiteY0" fmla="*/ 0 h 5572148"/>
              <a:gd name="connsiteX1" fmla="*/ 9200566 w 9200566"/>
              <a:gd name="connsiteY1" fmla="*/ 2269377 h 5572148"/>
              <a:gd name="connsiteX2" fmla="*/ 7341319 w 9200566"/>
              <a:gd name="connsiteY2" fmla="*/ 5572148 h 5572148"/>
              <a:gd name="connsiteX3" fmla="*/ 2786074 w 9200566"/>
              <a:gd name="connsiteY3" fmla="*/ 5572148 h 5572148"/>
              <a:gd name="connsiteX4" fmla="*/ 0 w 9200566"/>
              <a:gd name="connsiteY4" fmla="*/ 2786074 h 5572148"/>
              <a:gd name="connsiteX5" fmla="*/ 2786074 w 9200566"/>
              <a:gd name="connsiteY5" fmla="*/ 0 h 5572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00566" h="5572148">
                <a:moveTo>
                  <a:pt x="5169240" y="0"/>
                </a:moveTo>
                <a:lnTo>
                  <a:pt x="9200566" y="2269377"/>
                </a:lnTo>
                <a:lnTo>
                  <a:pt x="7341319" y="5572148"/>
                </a:lnTo>
                <a:lnTo>
                  <a:pt x="2786074" y="5572148"/>
                </a:lnTo>
                <a:cubicBezTo>
                  <a:pt x="1247369" y="5572148"/>
                  <a:pt x="0" y="4324780"/>
                  <a:pt x="0" y="2786074"/>
                </a:cubicBezTo>
                <a:cubicBezTo>
                  <a:pt x="0" y="1247368"/>
                  <a:pt x="1247368" y="0"/>
                  <a:pt x="2786074" y="0"/>
                </a:cubicBezTo>
                <a:close/>
              </a:path>
            </a:pathLst>
          </a:custGeom>
          <a:solidFill>
            <a:srgbClr val="DDECFF"/>
          </a:solidFill>
          <a:ln>
            <a:noFill/>
          </a:ln>
          <a:effectLst>
            <a:outerShdw blurRad="1270000" dist="381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28" name=" 228"/>
          <p:cNvSpPr/>
          <p:nvPr/>
        </p:nvSpPr>
        <p:spPr>
          <a:xfrm>
            <a:off x="2184401" y="1680845"/>
            <a:ext cx="4034791" cy="960120"/>
          </a:xfrm>
          <a:prstGeom prst="wedgeRoundRectCallout">
            <a:avLst>
              <a:gd name="adj1" fmla="val -39046"/>
              <a:gd name="adj2" fmla="val 67063"/>
              <a:gd name="adj3" fmla="val 16667"/>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1" name="任意多边形 12"/>
          <p:cNvSpPr/>
          <p:nvPr/>
        </p:nvSpPr>
        <p:spPr>
          <a:xfrm>
            <a:off x="2447290" y="1862457"/>
            <a:ext cx="458471" cy="596265"/>
          </a:xfrm>
          <a:custGeom>
            <a:avLst/>
            <a:gdLst/>
            <a:ahLst/>
            <a:cxnLst>
              <a:cxn ang="0">
                <a:pos x="wd2" y="hd2"/>
              </a:cxn>
              <a:cxn ang="5400000">
                <a:pos x="wd2" y="hd2"/>
              </a:cxn>
              <a:cxn ang="10800000">
                <a:pos x="wd2" y="hd2"/>
              </a:cxn>
              <a:cxn ang="16200000">
                <a:pos x="wd2" y="hd2"/>
              </a:cxn>
            </a:cxnLst>
            <a:rect l="0" t="0" r="r" b="b"/>
            <a:pathLst>
              <a:path w="19728" h="21164" extrusionOk="0">
                <a:moveTo>
                  <a:pt x="13691" y="4182"/>
                </a:moveTo>
                <a:cubicBezTo>
                  <a:pt x="12508" y="3546"/>
                  <a:pt x="11931" y="2543"/>
                  <a:pt x="12404" y="1937"/>
                </a:cubicBezTo>
                <a:cubicBezTo>
                  <a:pt x="12876" y="1334"/>
                  <a:pt x="14218" y="1362"/>
                  <a:pt x="15398" y="1998"/>
                </a:cubicBezTo>
                <a:cubicBezTo>
                  <a:pt x="16583" y="2634"/>
                  <a:pt x="17155" y="3639"/>
                  <a:pt x="16684" y="4242"/>
                </a:cubicBezTo>
                <a:cubicBezTo>
                  <a:pt x="16213" y="4845"/>
                  <a:pt x="14874" y="4818"/>
                  <a:pt x="13691" y="4182"/>
                </a:cubicBezTo>
                <a:close/>
                <a:moveTo>
                  <a:pt x="14777" y="15159"/>
                </a:moveTo>
                <a:cubicBezTo>
                  <a:pt x="14795" y="15127"/>
                  <a:pt x="14807" y="15091"/>
                  <a:pt x="14825" y="15057"/>
                </a:cubicBezTo>
                <a:cubicBezTo>
                  <a:pt x="14896" y="14928"/>
                  <a:pt x="14958" y="14799"/>
                  <a:pt x="15009" y="14664"/>
                </a:cubicBezTo>
                <a:cubicBezTo>
                  <a:pt x="15017" y="14639"/>
                  <a:pt x="15021" y="14615"/>
                  <a:pt x="15030" y="14593"/>
                </a:cubicBezTo>
                <a:cubicBezTo>
                  <a:pt x="15082" y="14443"/>
                  <a:pt x="15126" y="14295"/>
                  <a:pt x="15161" y="14143"/>
                </a:cubicBezTo>
                <a:cubicBezTo>
                  <a:pt x="15161" y="14136"/>
                  <a:pt x="15161" y="14130"/>
                  <a:pt x="15161" y="14120"/>
                </a:cubicBezTo>
                <a:cubicBezTo>
                  <a:pt x="15421" y="12832"/>
                  <a:pt x="14968" y="11394"/>
                  <a:pt x="13930" y="10096"/>
                </a:cubicBezTo>
                <a:lnTo>
                  <a:pt x="15410" y="8206"/>
                </a:lnTo>
                <a:cubicBezTo>
                  <a:pt x="17115" y="8386"/>
                  <a:pt x="18589" y="8031"/>
                  <a:pt x="19298" y="7124"/>
                </a:cubicBezTo>
                <a:cubicBezTo>
                  <a:pt x="20528" y="5555"/>
                  <a:pt x="19031" y="2944"/>
                  <a:pt x="15959" y="1289"/>
                </a:cubicBezTo>
                <a:cubicBezTo>
                  <a:pt x="12884" y="-367"/>
                  <a:pt x="9398" y="-436"/>
                  <a:pt x="8170" y="1130"/>
                </a:cubicBezTo>
                <a:cubicBezTo>
                  <a:pt x="7458" y="2039"/>
                  <a:pt x="7666" y="3299"/>
                  <a:pt x="8560" y="4518"/>
                </a:cubicBezTo>
                <a:lnTo>
                  <a:pt x="7078" y="6407"/>
                </a:lnTo>
                <a:cubicBezTo>
                  <a:pt x="5227" y="6150"/>
                  <a:pt x="3458" y="6390"/>
                  <a:pt x="2143" y="7113"/>
                </a:cubicBezTo>
                <a:cubicBezTo>
                  <a:pt x="2135" y="7115"/>
                  <a:pt x="2126" y="7117"/>
                  <a:pt x="2120" y="7122"/>
                </a:cubicBezTo>
                <a:cubicBezTo>
                  <a:pt x="1967" y="7208"/>
                  <a:pt x="1817" y="7302"/>
                  <a:pt x="1677" y="7402"/>
                </a:cubicBezTo>
                <a:cubicBezTo>
                  <a:pt x="1655" y="7417"/>
                  <a:pt x="1628" y="7431"/>
                  <a:pt x="1610" y="7447"/>
                </a:cubicBezTo>
                <a:cubicBezTo>
                  <a:pt x="1479" y="7539"/>
                  <a:pt x="1362" y="7643"/>
                  <a:pt x="1249" y="7747"/>
                </a:cubicBezTo>
                <a:cubicBezTo>
                  <a:pt x="1222" y="7773"/>
                  <a:pt x="1185" y="7796"/>
                  <a:pt x="1159" y="7824"/>
                </a:cubicBezTo>
                <a:cubicBezTo>
                  <a:pt x="1018" y="7957"/>
                  <a:pt x="887" y="8098"/>
                  <a:pt x="773" y="8248"/>
                </a:cubicBezTo>
                <a:cubicBezTo>
                  <a:pt x="-1072" y="10599"/>
                  <a:pt x="502" y="14158"/>
                  <a:pt x="4282" y="16195"/>
                </a:cubicBezTo>
                <a:cubicBezTo>
                  <a:pt x="8065" y="18232"/>
                  <a:pt x="12626" y="17974"/>
                  <a:pt x="14466" y="15623"/>
                </a:cubicBezTo>
                <a:cubicBezTo>
                  <a:pt x="14582" y="15474"/>
                  <a:pt x="14689" y="15318"/>
                  <a:pt x="14777" y="15159"/>
                </a:cubicBezTo>
                <a:close/>
                <a:moveTo>
                  <a:pt x="2898" y="16410"/>
                </a:moveTo>
                <a:lnTo>
                  <a:pt x="93" y="19992"/>
                </a:lnTo>
                <a:lnTo>
                  <a:pt x="391" y="21164"/>
                </a:lnTo>
                <a:lnTo>
                  <a:pt x="1804" y="20914"/>
                </a:lnTo>
                <a:lnTo>
                  <a:pt x="4609" y="17333"/>
                </a:lnTo>
                <a:cubicBezTo>
                  <a:pt x="4310" y="17201"/>
                  <a:pt x="4014" y="17060"/>
                  <a:pt x="3727" y="16904"/>
                </a:cubicBezTo>
                <a:cubicBezTo>
                  <a:pt x="3437" y="16748"/>
                  <a:pt x="3160" y="16582"/>
                  <a:pt x="2898" y="16410"/>
                </a:cubicBezTo>
                <a:close/>
              </a:path>
            </a:pathLst>
          </a:custGeom>
          <a:solidFill>
            <a:srgbClr val="5E7ABA"/>
          </a:solidFill>
          <a:ln w="12700" cap="flat">
            <a:noFill/>
            <a:miter lim="400000"/>
          </a:ln>
          <a:effectLst/>
        </p:spPr>
        <p:txBody>
          <a:bodyPr anchor="ctr"/>
          <a:lstStyle/>
          <a:p>
            <a:pPr algn="ctr"/>
            <a:endParaRPr>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nvGrpSpPr>
          <p:cNvPr id="47" name="组合 46"/>
          <p:cNvGrpSpPr/>
          <p:nvPr/>
        </p:nvGrpSpPr>
        <p:grpSpPr>
          <a:xfrm>
            <a:off x="3342640" y="2887980"/>
            <a:ext cx="4605907" cy="731520"/>
            <a:chOff x="7898" y="2663"/>
            <a:chExt cx="9519" cy="1512"/>
          </a:xfrm>
        </p:grpSpPr>
        <p:sp>
          <p:nvSpPr>
            <p:cNvPr id="43" name=" 228"/>
            <p:cNvSpPr/>
            <p:nvPr/>
          </p:nvSpPr>
          <p:spPr>
            <a:xfrm>
              <a:off x="7898" y="2663"/>
              <a:ext cx="6354" cy="1512"/>
            </a:xfrm>
            <a:prstGeom prst="wedgeRoundRectCallout">
              <a:avLst>
                <a:gd name="adj1" fmla="val -39046"/>
                <a:gd name="adj2" fmla="val 67063"/>
                <a:gd name="adj3" fmla="val 16667"/>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5" name="文本框 44"/>
            <p:cNvSpPr txBox="1"/>
            <p:nvPr/>
          </p:nvSpPr>
          <p:spPr>
            <a:xfrm>
              <a:off x="9417" y="3059"/>
              <a:ext cx="8000" cy="718"/>
            </a:xfrm>
            <a:prstGeom prst="rect">
              <a:avLst/>
            </a:prstGeom>
            <a:noFill/>
            <a:ln w="9525">
              <a:noFill/>
            </a:ln>
          </p:spPr>
          <p:txBody>
            <a:bodyPr>
              <a:spAutoFit/>
            </a:bodyPr>
            <a:lstStyle/>
            <a:p>
              <a:pPr lvl="0" algn="l">
                <a:lnSpc>
                  <a:spcPts val="2000"/>
                </a:lnSpc>
                <a:defRPr/>
              </a:pPr>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使之回到法律轨道</a:t>
              </a:r>
            </a:p>
          </p:txBody>
        </p:sp>
      </p:grpSp>
      <p:sp>
        <p:nvSpPr>
          <p:cNvPr id="48" name="任意多边形 6"/>
          <p:cNvSpPr/>
          <p:nvPr/>
        </p:nvSpPr>
        <p:spPr>
          <a:xfrm>
            <a:off x="3600450" y="3034030"/>
            <a:ext cx="377191" cy="461010"/>
          </a:xfrm>
          <a:custGeom>
            <a:avLst/>
            <a:gdLst/>
            <a:ahLst/>
            <a:cxnLst>
              <a:cxn ang="0">
                <a:pos x="wd2" y="hd2"/>
              </a:cxn>
              <a:cxn ang="5400000">
                <a:pos x="wd2" y="hd2"/>
              </a:cxn>
              <a:cxn ang="10800000">
                <a:pos x="wd2" y="hd2"/>
              </a:cxn>
              <a:cxn ang="16200000">
                <a:pos x="wd2" y="hd2"/>
              </a:cxn>
            </a:cxnLst>
            <a:rect l="0" t="0" r="r" b="b"/>
            <a:pathLst>
              <a:path w="21543" h="21368" extrusionOk="0">
                <a:moveTo>
                  <a:pt x="9210" y="17445"/>
                </a:moveTo>
                <a:lnTo>
                  <a:pt x="6091" y="18421"/>
                </a:lnTo>
                <a:cubicBezTo>
                  <a:pt x="5969" y="18459"/>
                  <a:pt x="5833" y="18428"/>
                  <a:pt x="5754" y="18344"/>
                </a:cubicBezTo>
                <a:cubicBezTo>
                  <a:pt x="5352" y="17930"/>
                  <a:pt x="4874" y="17519"/>
                  <a:pt x="4113" y="17070"/>
                </a:cubicBezTo>
                <a:cubicBezTo>
                  <a:pt x="3351" y="16622"/>
                  <a:pt x="2722" y="16380"/>
                  <a:pt x="2113" y="16197"/>
                </a:cubicBezTo>
                <a:cubicBezTo>
                  <a:pt x="1990" y="16160"/>
                  <a:pt x="1912" y="16066"/>
                  <a:pt x="1920" y="15959"/>
                </a:cubicBezTo>
                <a:lnTo>
                  <a:pt x="2107" y="13255"/>
                </a:lnTo>
                <a:lnTo>
                  <a:pt x="2945" y="12321"/>
                </a:lnTo>
                <a:cubicBezTo>
                  <a:pt x="2945" y="12321"/>
                  <a:pt x="4821" y="12112"/>
                  <a:pt x="7270" y="13556"/>
                </a:cubicBezTo>
                <a:cubicBezTo>
                  <a:pt x="9715" y="14998"/>
                  <a:pt x="10050" y="16510"/>
                  <a:pt x="10050" y="16510"/>
                </a:cubicBezTo>
                <a:cubicBezTo>
                  <a:pt x="10050" y="16510"/>
                  <a:pt x="9210" y="17445"/>
                  <a:pt x="9210" y="17445"/>
                </a:cubicBezTo>
                <a:close/>
                <a:moveTo>
                  <a:pt x="17932" y="1607"/>
                </a:moveTo>
                <a:cubicBezTo>
                  <a:pt x="15041" y="-99"/>
                  <a:pt x="12983" y="-62"/>
                  <a:pt x="12201" y="41"/>
                </a:cubicBezTo>
                <a:cubicBezTo>
                  <a:pt x="11981" y="69"/>
                  <a:pt x="11796" y="172"/>
                  <a:pt x="11667" y="317"/>
                </a:cubicBezTo>
                <a:lnTo>
                  <a:pt x="4613" y="8201"/>
                </a:lnTo>
                <a:lnTo>
                  <a:pt x="1158" y="12064"/>
                </a:lnTo>
                <a:cubicBezTo>
                  <a:pt x="735" y="12537"/>
                  <a:pt x="491" y="13098"/>
                  <a:pt x="453" y="13681"/>
                </a:cubicBezTo>
                <a:lnTo>
                  <a:pt x="1" y="20638"/>
                </a:lnTo>
                <a:cubicBezTo>
                  <a:pt x="-31" y="21139"/>
                  <a:pt x="584" y="21501"/>
                  <a:pt x="1161" y="21322"/>
                </a:cubicBezTo>
                <a:lnTo>
                  <a:pt x="9186" y="18835"/>
                </a:lnTo>
                <a:cubicBezTo>
                  <a:pt x="9862" y="18625"/>
                  <a:pt x="10450" y="18260"/>
                  <a:pt x="10874" y="17785"/>
                </a:cubicBezTo>
                <a:lnTo>
                  <a:pt x="13690" y="14637"/>
                </a:lnTo>
                <a:lnTo>
                  <a:pt x="21378" y="6041"/>
                </a:lnTo>
                <a:cubicBezTo>
                  <a:pt x="21514" y="5889"/>
                  <a:pt x="21569" y="5704"/>
                  <a:pt x="21531" y="5518"/>
                </a:cubicBezTo>
                <a:cubicBezTo>
                  <a:pt x="21403" y="4867"/>
                  <a:pt x="20787" y="3289"/>
                  <a:pt x="17932" y="1607"/>
                </a:cubicBezTo>
                <a:close/>
              </a:path>
            </a:pathLst>
          </a:custGeom>
          <a:solidFill>
            <a:srgbClr val="5E7ABA"/>
          </a:solidFill>
          <a:ln w="12700" cap="flat">
            <a:noFill/>
            <a:miter lim="400000"/>
          </a:ln>
          <a:effectLst/>
        </p:spPr>
        <p:txBody>
          <a:bodyPr anchor="ctr"/>
          <a:lstStyle/>
          <a:p>
            <a:pPr algn="ctr"/>
            <a:endParaRPr>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8" name="文本框 7"/>
          <p:cNvSpPr txBox="1"/>
          <p:nvPr/>
        </p:nvSpPr>
        <p:spPr>
          <a:xfrm>
            <a:off x="3034326" y="1986735"/>
            <a:ext cx="3870916" cy="348813"/>
          </a:xfrm>
          <a:prstGeom prst="rect">
            <a:avLst/>
          </a:prstGeom>
          <a:noFill/>
          <a:ln w="9525">
            <a:noFill/>
          </a:ln>
        </p:spPr>
        <p:txBody>
          <a:bodyPr>
            <a:spAutoFit/>
          </a:bodyPr>
          <a:lstStyle/>
          <a:p>
            <a:pPr lvl="0" algn="l">
              <a:lnSpc>
                <a:spcPts val="2000"/>
              </a:lnSpc>
              <a:defRPr/>
            </a:pP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对违法犯罪分子进行强制改造</a:t>
            </a:r>
          </a:p>
        </p:txBody>
      </p:sp>
      <p:sp>
        <p:nvSpPr>
          <p:cNvPr id="10" name=" 228"/>
          <p:cNvSpPr/>
          <p:nvPr/>
        </p:nvSpPr>
        <p:spPr>
          <a:xfrm>
            <a:off x="2905761" y="4036060"/>
            <a:ext cx="4034791" cy="960120"/>
          </a:xfrm>
          <a:prstGeom prst="wedgeRoundRectCallout">
            <a:avLst>
              <a:gd name="adj1" fmla="val -39046"/>
              <a:gd name="adj2" fmla="val 67063"/>
              <a:gd name="adj3" fmla="val 16667"/>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文本框 10"/>
          <p:cNvSpPr txBox="1"/>
          <p:nvPr/>
        </p:nvSpPr>
        <p:spPr>
          <a:xfrm>
            <a:off x="3777911" y="4371795"/>
            <a:ext cx="3870916" cy="348813"/>
          </a:xfrm>
          <a:prstGeom prst="rect">
            <a:avLst/>
          </a:prstGeom>
          <a:noFill/>
          <a:ln w="9525">
            <a:noFill/>
          </a:ln>
        </p:spPr>
        <p:txBody>
          <a:bodyPr>
            <a:spAutoFit/>
          </a:bodyPr>
          <a:lstStyle/>
          <a:p>
            <a:pPr lvl="0" algn="l">
              <a:lnSpc>
                <a:spcPts val="2000"/>
              </a:lnSpc>
              <a:defRPr/>
            </a:pP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违法行为得到强制性的矫正</a:t>
            </a:r>
          </a:p>
        </p:txBody>
      </p:sp>
      <p:sp>
        <p:nvSpPr>
          <p:cNvPr id="12" name="任意多边形: 形状 10"/>
          <p:cNvSpPr/>
          <p:nvPr/>
        </p:nvSpPr>
        <p:spPr>
          <a:xfrm>
            <a:off x="3138213" y="4294931"/>
            <a:ext cx="536833" cy="448620"/>
          </a:xfrm>
          <a:custGeom>
            <a:avLst/>
            <a:gdLst>
              <a:gd name="T0" fmla="*/ 256 w 256"/>
              <a:gd name="T1" fmla="*/ 26 h 215"/>
              <a:gd name="T2" fmla="*/ 246 w 256"/>
              <a:gd name="T3" fmla="*/ 40 h 215"/>
              <a:gd name="T4" fmla="*/ 229 w 256"/>
              <a:gd name="T5" fmla="*/ 55 h 215"/>
              <a:gd name="T6" fmla="*/ 230 w 256"/>
              <a:gd name="T7" fmla="*/ 59 h 215"/>
              <a:gd name="T8" fmla="*/ 230 w 256"/>
              <a:gd name="T9" fmla="*/ 63 h 215"/>
              <a:gd name="T10" fmla="*/ 227 w 256"/>
              <a:gd name="T11" fmla="*/ 90 h 215"/>
              <a:gd name="T12" fmla="*/ 219 w 256"/>
              <a:gd name="T13" fmla="*/ 119 h 215"/>
              <a:gd name="T14" fmla="*/ 204 w 256"/>
              <a:gd name="T15" fmla="*/ 148 h 215"/>
              <a:gd name="T16" fmla="*/ 184 w 256"/>
              <a:gd name="T17" fmla="*/ 174 h 215"/>
              <a:gd name="T18" fmla="*/ 156 w 256"/>
              <a:gd name="T19" fmla="*/ 196 h 215"/>
              <a:gd name="T20" fmla="*/ 122 w 256"/>
              <a:gd name="T21" fmla="*/ 210 h 215"/>
              <a:gd name="T22" fmla="*/ 78 w 256"/>
              <a:gd name="T23" fmla="*/ 215 h 215"/>
              <a:gd name="T24" fmla="*/ 59 w 256"/>
              <a:gd name="T25" fmla="*/ 214 h 215"/>
              <a:gd name="T26" fmla="*/ 38 w 256"/>
              <a:gd name="T27" fmla="*/ 210 h 215"/>
              <a:gd name="T28" fmla="*/ 18 w 256"/>
              <a:gd name="T29" fmla="*/ 203 h 215"/>
              <a:gd name="T30" fmla="*/ 0 w 256"/>
              <a:gd name="T31" fmla="*/ 191 h 215"/>
              <a:gd name="T32" fmla="*/ 42 w 256"/>
              <a:gd name="T33" fmla="*/ 188 h 215"/>
              <a:gd name="T34" fmla="*/ 78 w 256"/>
              <a:gd name="T35" fmla="*/ 169 h 215"/>
              <a:gd name="T36" fmla="*/ 68 w 256"/>
              <a:gd name="T37" fmla="*/ 168 h 215"/>
              <a:gd name="T38" fmla="*/ 55 w 256"/>
              <a:gd name="T39" fmla="*/ 164 h 215"/>
              <a:gd name="T40" fmla="*/ 41 w 256"/>
              <a:gd name="T41" fmla="*/ 153 h 215"/>
              <a:gd name="T42" fmla="*/ 29 w 256"/>
              <a:gd name="T43" fmla="*/ 132 h 215"/>
              <a:gd name="T44" fmla="*/ 33 w 256"/>
              <a:gd name="T45" fmla="*/ 133 h 215"/>
              <a:gd name="T46" fmla="*/ 40 w 256"/>
              <a:gd name="T47" fmla="*/ 132 h 215"/>
              <a:gd name="T48" fmla="*/ 46 w 256"/>
              <a:gd name="T49" fmla="*/ 132 h 215"/>
              <a:gd name="T50" fmla="*/ 52 w 256"/>
              <a:gd name="T51" fmla="*/ 131 h 215"/>
              <a:gd name="T52" fmla="*/ 29 w 256"/>
              <a:gd name="T53" fmla="*/ 119 h 215"/>
              <a:gd name="T54" fmla="*/ 17 w 256"/>
              <a:gd name="T55" fmla="*/ 103 h 215"/>
              <a:gd name="T56" fmla="*/ 12 w 256"/>
              <a:gd name="T57" fmla="*/ 88 h 215"/>
              <a:gd name="T58" fmla="*/ 11 w 256"/>
              <a:gd name="T59" fmla="*/ 77 h 215"/>
              <a:gd name="T60" fmla="*/ 21 w 256"/>
              <a:gd name="T61" fmla="*/ 82 h 215"/>
              <a:gd name="T62" fmla="*/ 34 w 256"/>
              <a:gd name="T63" fmla="*/ 84 h 215"/>
              <a:gd name="T64" fmla="*/ 17 w 256"/>
              <a:gd name="T65" fmla="*/ 65 h 215"/>
              <a:gd name="T66" fmla="*/ 11 w 256"/>
              <a:gd name="T67" fmla="*/ 46 h 215"/>
              <a:gd name="T68" fmla="*/ 12 w 256"/>
              <a:gd name="T69" fmla="*/ 28 h 215"/>
              <a:gd name="T70" fmla="*/ 17 w 256"/>
              <a:gd name="T71" fmla="*/ 12 h 215"/>
              <a:gd name="T72" fmla="*/ 49 w 256"/>
              <a:gd name="T73" fmla="*/ 41 h 215"/>
              <a:gd name="T74" fmla="*/ 78 w 256"/>
              <a:gd name="T75" fmla="*/ 58 h 215"/>
              <a:gd name="T76" fmla="*/ 105 w 256"/>
              <a:gd name="T77" fmla="*/ 66 h 215"/>
              <a:gd name="T78" fmla="*/ 126 w 256"/>
              <a:gd name="T79" fmla="*/ 68 h 215"/>
              <a:gd name="T80" fmla="*/ 126 w 256"/>
              <a:gd name="T81" fmla="*/ 46 h 215"/>
              <a:gd name="T82" fmla="*/ 133 w 256"/>
              <a:gd name="T83" fmla="*/ 27 h 215"/>
              <a:gd name="T84" fmla="*/ 146 w 256"/>
              <a:gd name="T85" fmla="*/ 12 h 215"/>
              <a:gd name="T86" fmla="*/ 166 w 256"/>
              <a:gd name="T87" fmla="*/ 3 h 215"/>
              <a:gd name="T88" fmla="*/ 192 w 256"/>
              <a:gd name="T89" fmla="*/ 3 h 215"/>
              <a:gd name="T90" fmla="*/ 214 w 256"/>
              <a:gd name="T91" fmla="*/ 18 h 215"/>
              <a:gd name="T92" fmla="*/ 227 w 256"/>
              <a:gd name="T93" fmla="*/ 16 h 215"/>
              <a:gd name="T94" fmla="*/ 248 w 256"/>
              <a:gd name="T95" fmla="*/ 6 h 215"/>
              <a:gd name="T96" fmla="*/ 246 w 256"/>
              <a:gd name="T97" fmla="*/ 13 h 215"/>
              <a:gd name="T98" fmla="*/ 241 w 256"/>
              <a:gd name="T99" fmla="*/ 21 h 215"/>
              <a:gd name="T100" fmla="*/ 234 w 256"/>
              <a:gd name="T101" fmla="*/ 29 h 215"/>
              <a:gd name="T102" fmla="*/ 225 w 256"/>
              <a:gd name="T103" fmla="*/ 36 h 215"/>
              <a:gd name="T104" fmla="*/ 234 w 256"/>
              <a:gd name="T105" fmla="*/ 34 h 215"/>
              <a:gd name="T106" fmla="*/ 244 w 256"/>
              <a:gd name="T107" fmla="*/ 31 h 215"/>
              <a:gd name="T108" fmla="*/ 256 w 256"/>
              <a:gd name="T109" fmla="*/ 26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6" h="215">
                <a:moveTo>
                  <a:pt x="256" y="26"/>
                </a:moveTo>
                <a:cubicBezTo>
                  <a:pt x="254" y="30"/>
                  <a:pt x="251" y="35"/>
                  <a:pt x="246" y="40"/>
                </a:cubicBezTo>
                <a:cubicBezTo>
                  <a:pt x="242" y="46"/>
                  <a:pt x="236" y="51"/>
                  <a:pt x="229" y="55"/>
                </a:cubicBezTo>
                <a:cubicBezTo>
                  <a:pt x="229" y="56"/>
                  <a:pt x="230" y="58"/>
                  <a:pt x="230" y="59"/>
                </a:cubicBezTo>
                <a:cubicBezTo>
                  <a:pt x="230" y="60"/>
                  <a:pt x="230" y="62"/>
                  <a:pt x="230" y="63"/>
                </a:cubicBezTo>
                <a:cubicBezTo>
                  <a:pt x="230" y="71"/>
                  <a:pt x="229" y="80"/>
                  <a:pt x="227" y="90"/>
                </a:cubicBezTo>
                <a:cubicBezTo>
                  <a:pt x="225" y="99"/>
                  <a:pt x="222" y="109"/>
                  <a:pt x="219" y="119"/>
                </a:cubicBezTo>
                <a:cubicBezTo>
                  <a:pt x="215" y="128"/>
                  <a:pt x="210" y="138"/>
                  <a:pt x="204" y="148"/>
                </a:cubicBezTo>
                <a:cubicBezTo>
                  <a:pt x="198" y="157"/>
                  <a:pt x="192" y="166"/>
                  <a:pt x="184" y="174"/>
                </a:cubicBezTo>
                <a:cubicBezTo>
                  <a:pt x="176" y="183"/>
                  <a:pt x="166" y="190"/>
                  <a:pt x="156" y="196"/>
                </a:cubicBezTo>
                <a:cubicBezTo>
                  <a:pt x="146" y="202"/>
                  <a:pt x="135" y="207"/>
                  <a:pt x="122" y="210"/>
                </a:cubicBezTo>
                <a:cubicBezTo>
                  <a:pt x="107" y="213"/>
                  <a:pt x="93" y="215"/>
                  <a:pt x="78" y="215"/>
                </a:cubicBezTo>
                <a:cubicBezTo>
                  <a:pt x="72" y="215"/>
                  <a:pt x="65" y="215"/>
                  <a:pt x="59" y="214"/>
                </a:cubicBezTo>
                <a:cubicBezTo>
                  <a:pt x="52" y="213"/>
                  <a:pt x="45" y="212"/>
                  <a:pt x="38" y="210"/>
                </a:cubicBezTo>
                <a:cubicBezTo>
                  <a:pt x="32" y="208"/>
                  <a:pt x="25" y="206"/>
                  <a:pt x="18" y="203"/>
                </a:cubicBezTo>
                <a:cubicBezTo>
                  <a:pt x="12" y="200"/>
                  <a:pt x="6" y="196"/>
                  <a:pt x="0" y="191"/>
                </a:cubicBezTo>
                <a:cubicBezTo>
                  <a:pt x="15" y="193"/>
                  <a:pt x="29" y="192"/>
                  <a:pt x="42" y="188"/>
                </a:cubicBezTo>
                <a:cubicBezTo>
                  <a:pt x="55" y="183"/>
                  <a:pt x="67" y="177"/>
                  <a:pt x="78" y="169"/>
                </a:cubicBezTo>
                <a:cubicBezTo>
                  <a:pt x="76" y="169"/>
                  <a:pt x="72" y="168"/>
                  <a:pt x="68" y="168"/>
                </a:cubicBezTo>
                <a:cubicBezTo>
                  <a:pt x="64" y="167"/>
                  <a:pt x="60" y="166"/>
                  <a:pt x="55" y="164"/>
                </a:cubicBezTo>
                <a:cubicBezTo>
                  <a:pt x="51" y="161"/>
                  <a:pt x="46" y="158"/>
                  <a:pt x="41" y="153"/>
                </a:cubicBezTo>
                <a:cubicBezTo>
                  <a:pt x="36" y="148"/>
                  <a:pt x="32" y="141"/>
                  <a:pt x="29" y="132"/>
                </a:cubicBezTo>
                <a:cubicBezTo>
                  <a:pt x="30" y="132"/>
                  <a:pt x="31" y="132"/>
                  <a:pt x="33" y="133"/>
                </a:cubicBezTo>
                <a:cubicBezTo>
                  <a:pt x="35" y="133"/>
                  <a:pt x="37" y="133"/>
                  <a:pt x="40" y="132"/>
                </a:cubicBezTo>
                <a:cubicBezTo>
                  <a:pt x="42" y="132"/>
                  <a:pt x="44" y="132"/>
                  <a:pt x="46" y="132"/>
                </a:cubicBezTo>
                <a:cubicBezTo>
                  <a:pt x="49" y="131"/>
                  <a:pt x="51" y="131"/>
                  <a:pt x="52" y="131"/>
                </a:cubicBezTo>
                <a:cubicBezTo>
                  <a:pt x="42" y="128"/>
                  <a:pt x="35" y="124"/>
                  <a:pt x="29" y="119"/>
                </a:cubicBezTo>
                <a:cubicBezTo>
                  <a:pt x="23" y="113"/>
                  <a:pt x="19" y="108"/>
                  <a:pt x="17" y="103"/>
                </a:cubicBezTo>
                <a:cubicBezTo>
                  <a:pt x="14" y="98"/>
                  <a:pt x="12" y="93"/>
                  <a:pt x="12" y="88"/>
                </a:cubicBezTo>
                <a:cubicBezTo>
                  <a:pt x="11" y="83"/>
                  <a:pt x="11" y="79"/>
                  <a:pt x="11" y="77"/>
                </a:cubicBezTo>
                <a:cubicBezTo>
                  <a:pt x="13" y="78"/>
                  <a:pt x="17" y="80"/>
                  <a:pt x="21" y="82"/>
                </a:cubicBezTo>
                <a:cubicBezTo>
                  <a:pt x="26" y="83"/>
                  <a:pt x="30" y="84"/>
                  <a:pt x="34" y="84"/>
                </a:cubicBezTo>
                <a:cubicBezTo>
                  <a:pt x="26" y="77"/>
                  <a:pt x="21" y="71"/>
                  <a:pt x="17" y="65"/>
                </a:cubicBezTo>
                <a:cubicBezTo>
                  <a:pt x="14" y="58"/>
                  <a:pt x="12" y="52"/>
                  <a:pt x="11" y="46"/>
                </a:cubicBezTo>
                <a:cubicBezTo>
                  <a:pt x="10" y="40"/>
                  <a:pt x="11" y="34"/>
                  <a:pt x="12" y="28"/>
                </a:cubicBezTo>
                <a:cubicBezTo>
                  <a:pt x="13" y="23"/>
                  <a:pt x="15" y="17"/>
                  <a:pt x="17" y="12"/>
                </a:cubicBezTo>
                <a:cubicBezTo>
                  <a:pt x="28" y="24"/>
                  <a:pt x="38" y="33"/>
                  <a:pt x="49" y="41"/>
                </a:cubicBezTo>
                <a:cubicBezTo>
                  <a:pt x="59" y="48"/>
                  <a:pt x="69" y="54"/>
                  <a:pt x="78" y="58"/>
                </a:cubicBezTo>
                <a:cubicBezTo>
                  <a:pt x="88" y="62"/>
                  <a:pt x="97" y="64"/>
                  <a:pt x="105" y="66"/>
                </a:cubicBezTo>
                <a:cubicBezTo>
                  <a:pt x="113" y="67"/>
                  <a:pt x="120" y="68"/>
                  <a:pt x="126" y="68"/>
                </a:cubicBezTo>
                <a:cubicBezTo>
                  <a:pt x="125" y="60"/>
                  <a:pt x="125" y="53"/>
                  <a:pt x="126" y="46"/>
                </a:cubicBezTo>
                <a:cubicBezTo>
                  <a:pt x="127" y="39"/>
                  <a:pt x="129" y="33"/>
                  <a:pt x="133" y="27"/>
                </a:cubicBezTo>
                <a:cubicBezTo>
                  <a:pt x="136" y="21"/>
                  <a:pt x="140" y="16"/>
                  <a:pt x="146" y="12"/>
                </a:cubicBezTo>
                <a:cubicBezTo>
                  <a:pt x="151" y="8"/>
                  <a:pt x="158" y="5"/>
                  <a:pt x="166" y="3"/>
                </a:cubicBezTo>
                <a:cubicBezTo>
                  <a:pt x="175" y="0"/>
                  <a:pt x="184" y="1"/>
                  <a:pt x="192" y="3"/>
                </a:cubicBezTo>
                <a:cubicBezTo>
                  <a:pt x="201" y="6"/>
                  <a:pt x="208" y="11"/>
                  <a:pt x="214" y="18"/>
                </a:cubicBezTo>
                <a:cubicBezTo>
                  <a:pt x="217" y="18"/>
                  <a:pt x="221" y="17"/>
                  <a:pt x="227" y="16"/>
                </a:cubicBezTo>
                <a:cubicBezTo>
                  <a:pt x="233" y="14"/>
                  <a:pt x="240" y="11"/>
                  <a:pt x="248" y="6"/>
                </a:cubicBezTo>
                <a:cubicBezTo>
                  <a:pt x="248" y="8"/>
                  <a:pt x="247" y="10"/>
                  <a:pt x="246" y="13"/>
                </a:cubicBezTo>
                <a:cubicBezTo>
                  <a:pt x="244" y="15"/>
                  <a:pt x="243" y="18"/>
                  <a:pt x="241" y="21"/>
                </a:cubicBezTo>
                <a:cubicBezTo>
                  <a:pt x="239" y="24"/>
                  <a:pt x="237" y="27"/>
                  <a:pt x="234" y="29"/>
                </a:cubicBezTo>
                <a:cubicBezTo>
                  <a:pt x="231" y="32"/>
                  <a:pt x="228" y="34"/>
                  <a:pt x="225" y="36"/>
                </a:cubicBezTo>
                <a:cubicBezTo>
                  <a:pt x="228" y="35"/>
                  <a:pt x="231" y="35"/>
                  <a:pt x="234" y="34"/>
                </a:cubicBezTo>
                <a:cubicBezTo>
                  <a:pt x="237" y="33"/>
                  <a:pt x="240" y="32"/>
                  <a:pt x="244" y="31"/>
                </a:cubicBezTo>
                <a:cubicBezTo>
                  <a:pt x="248" y="30"/>
                  <a:pt x="252" y="28"/>
                  <a:pt x="256" y="26"/>
                </a:cubicBezTo>
                <a:close/>
              </a:path>
            </a:pathLst>
          </a:custGeom>
          <a:solidFill>
            <a:srgbClr val="5E7ABA"/>
          </a:solidFill>
          <a:ln w="12700">
            <a:miter lim="400000"/>
          </a:ln>
        </p:spPr>
        <p:txBody>
          <a:bodyPr anchor="ctr"/>
          <a:lstStyle/>
          <a:p>
            <a:pPr algn="ctr"/>
            <a:endParaRPr sz="32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3" name="文本框 12"/>
          <p:cNvSpPr txBox="1"/>
          <p:nvPr/>
        </p:nvSpPr>
        <p:spPr>
          <a:xfrm>
            <a:off x="7759700" y="1306196"/>
            <a:ext cx="3234691" cy="1415772"/>
          </a:xfrm>
          <a:prstGeom prst="rect">
            <a:avLst/>
          </a:prstGeom>
          <a:noFill/>
        </p:spPr>
        <p:txBody>
          <a:bodyPr wrap="square" rtlCol="0" anchor="t">
            <a:spAutoFit/>
          </a:bodyPr>
          <a:lstStyle/>
          <a:p>
            <a:r>
              <a:rPr lang="zh-CN" altLang="en-US" sz="32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主要是</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通过法律的强制执行力</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来机械地校正社会行为中</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偏离了法律轨道的不法行为</a:t>
            </a:r>
          </a:p>
        </p:txBody>
      </p:sp>
    </p:spTree>
  </p:cSld>
  <p:clrMapOvr>
    <a:masterClrMapping/>
  </p:clrMapOvr>
  <p:transition advClick="0" advTm="2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1662431" y="409577"/>
            <a:ext cx="9809480" cy="5992495"/>
          </a:xfrm>
          <a:prstGeom prst="roundRect">
            <a:avLst>
              <a:gd name="adj" fmla="val 11105"/>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nvGrpSpPr>
          <p:cNvPr id="9" name="组合 8"/>
          <p:cNvGrpSpPr/>
          <p:nvPr/>
        </p:nvGrpSpPr>
        <p:grpSpPr>
          <a:xfrm>
            <a:off x="497206" y="409575"/>
            <a:ext cx="683895" cy="3149600"/>
            <a:chOff x="8226" y="3331"/>
            <a:chExt cx="1077" cy="4960"/>
          </a:xfrm>
        </p:grpSpPr>
        <p:grpSp>
          <p:nvGrpSpPr>
            <p:cNvPr id="38" name="组合 37"/>
            <p:cNvGrpSpPr/>
            <p:nvPr/>
          </p:nvGrpSpPr>
          <p:grpSpPr>
            <a:xfrm>
              <a:off x="8226" y="3331"/>
              <a:ext cx="1077" cy="1077"/>
              <a:chOff x="2732" y="2622"/>
              <a:chExt cx="2090" cy="2090"/>
            </a:xfrm>
          </p:grpSpPr>
          <p:sp>
            <p:nvSpPr>
              <p:cNvPr id="39" name="深度视觉·原创设计 https://www.docer.com/works?userid=22383862"/>
              <p:cNvSpPr/>
              <p:nvPr/>
            </p:nvSpPr>
            <p:spPr>
              <a:xfrm>
                <a:off x="2732" y="2622"/>
                <a:ext cx="2090" cy="2090"/>
              </a:xfrm>
              <a:prstGeom prst="ellipse">
                <a:avLst/>
              </a:prstGeom>
              <a:solidFill>
                <a:srgbClr val="5E7ABA"/>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0" name="Freeform 6"/>
              <p:cNvSpPr>
                <a:spLocks noEditPoints="1"/>
              </p:cNvSpPr>
              <p:nvPr/>
            </p:nvSpPr>
            <p:spPr bwMode="auto">
              <a:xfrm>
                <a:off x="3235" y="3140"/>
                <a:ext cx="1084" cy="105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DDECFF"/>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5" name="圆角矩形 4"/>
            <p:cNvSpPr/>
            <p:nvPr/>
          </p:nvSpPr>
          <p:spPr>
            <a:xfrm>
              <a:off x="8354" y="4743"/>
              <a:ext cx="838" cy="3548"/>
            </a:xfrm>
            <a:prstGeom prst="roundRect">
              <a:avLst>
                <a:gd name="adj" fmla="val 50000"/>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7" name="文本框 6"/>
            <p:cNvSpPr txBox="1"/>
            <p:nvPr/>
          </p:nvSpPr>
          <p:spPr>
            <a:xfrm>
              <a:off x="8369" y="5025"/>
              <a:ext cx="809" cy="247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预防作用</a:t>
              </a:r>
            </a:p>
          </p:txBody>
        </p:sp>
      </p:grpSp>
      <p:sp>
        <p:nvSpPr>
          <p:cNvPr id="183" name="矩形 182"/>
          <p:cNvSpPr/>
          <p:nvPr/>
        </p:nvSpPr>
        <p:spPr>
          <a:xfrm>
            <a:off x="5402255" y="1450612"/>
            <a:ext cx="5364480" cy="3840480"/>
          </a:xfrm>
          <a:prstGeom prst="rect">
            <a:avLst/>
          </a:prstGeom>
          <a:noFill/>
          <a:ln w="25400">
            <a:solidFill>
              <a:srgbClr val="DD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85" name="矩形 184"/>
          <p:cNvSpPr/>
          <p:nvPr/>
        </p:nvSpPr>
        <p:spPr>
          <a:xfrm>
            <a:off x="5402255" y="1460772"/>
            <a:ext cx="5364480" cy="571278"/>
          </a:xfrm>
          <a:prstGeom prst="rect">
            <a:avLst/>
          </a:prstGeom>
          <a:solidFill>
            <a:srgbClr val="DDECFF"/>
          </a:solidFill>
          <a:ln>
            <a:solidFill>
              <a:srgbClr val="DD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bg1">
                  <a:lumMod val="9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87" name="TextBox 4"/>
          <p:cNvSpPr txBox="1"/>
          <p:nvPr/>
        </p:nvSpPr>
        <p:spPr>
          <a:xfrm>
            <a:off x="6509137" y="2649267"/>
            <a:ext cx="4321387" cy="347345"/>
          </a:xfrm>
          <a:prstGeom prst="rect">
            <a:avLst/>
          </a:prstGeom>
          <a:noFill/>
        </p:spPr>
        <p:txBody>
          <a:bodyPr wrap="square" rtlCol="0">
            <a:spAutoFit/>
          </a:bodyPr>
          <a:lstStyle/>
          <a:p>
            <a:pPr lvl="0" algn="l">
              <a:lnSpc>
                <a:spcPts val="2000"/>
              </a:lnSpc>
              <a:defRPr/>
            </a:pPr>
            <a:r>
              <a:rPr lang="en-US" altLang="zh-CN" sz="20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什么是可以做的</a:t>
            </a:r>
          </a:p>
        </p:txBody>
      </p:sp>
      <p:sp>
        <p:nvSpPr>
          <p:cNvPr id="189" name="矩形 188"/>
          <p:cNvSpPr/>
          <p:nvPr/>
        </p:nvSpPr>
        <p:spPr>
          <a:xfrm>
            <a:off x="6509137" y="3219547"/>
            <a:ext cx="4321387" cy="347345"/>
          </a:xfrm>
          <a:prstGeom prst="rect">
            <a:avLst/>
          </a:prstGeom>
        </p:spPr>
        <p:txBody>
          <a:bodyPr wrap="square">
            <a:spAutoFit/>
          </a:bodyPr>
          <a:lstStyle/>
          <a:p>
            <a:pPr lvl="0" algn="l">
              <a:lnSpc>
                <a:spcPts val="2000"/>
              </a:lnSpc>
              <a:defRPr/>
            </a:pPr>
            <a:r>
              <a:rPr lang="en-US" altLang="zh-CN" sz="20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什么是绝对禁止的</a:t>
            </a:r>
          </a:p>
        </p:txBody>
      </p:sp>
      <p:sp>
        <p:nvSpPr>
          <p:cNvPr id="191" name="矩形 190"/>
          <p:cNvSpPr/>
          <p:nvPr/>
        </p:nvSpPr>
        <p:spPr>
          <a:xfrm>
            <a:off x="6509137" y="3789826"/>
            <a:ext cx="4321387" cy="348813"/>
          </a:xfrm>
          <a:prstGeom prst="rect">
            <a:avLst/>
          </a:prstGeom>
        </p:spPr>
        <p:txBody>
          <a:bodyPr wrap="square">
            <a:spAutoFit/>
          </a:bodyPr>
          <a:lstStyle/>
          <a:p>
            <a:pPr lvl="0" algn="l">
              <a:lnSpc>
                <a:spcPts val="2000"/>
              </a:lnSpc>
              <a:defRPr/>
            </a:pPr>
            <a:r>
              <a:rPr lang="en-US" altLang="zh-CN" sz="20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触犯了法律应受到的法律制裁是什么</a:t>
            </a:r>
          </a:p>
        </p:txBody>
      </p:sp>
      <p:sp>
        <p:nvSpPr>
          <p:cNvPr id="193" name="矩形 192"/>
          <p:cNvSpPr/>
          <p:nvPr/>
        </p:nvSpPr>
        <p:spPr>
          <a:xfrm>
            <a:off x="6161616" y="3817613"/>
            <a:ext cx="276957" cy="276957"/>
          </a:xfrm>
          <a:prstGeom prst="rect">
            <a:avLst/>
          </a:prstGeom>
          <a:solidFill>
            <a:srgbClr val="DDE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3</a:t>
            </a:r>
          </a:p>
        </p:txBody>
      </p:sp>
      <p:sp>
        <p:nvSpPr>
          <p:cNvPr id="199" name="矩形 198"/>
          <p:cNvSpPr/>
          <p:nvPr/>
        </p:nvSpPr>
        <p:spPr>
          <a:xfrm>
            <a:off x="6161616" y="3250589"/>
            <a:ext cx="276957" cy="276957"/>
          </a:xfrm>
          <a:prstGeom prst="rect">
            <a:avLst/>
          </a:prstGeom>
          <a:solidFill>
            <a:srgbClr val="DDE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2</a:t>
            </a:r>
          </a:p>
        </p:txBody>
      </p:sp>
      <p:sp>
        <p:nvSpPr>
          <p:cNvPr id="201" name="矩形 200"/>
          <p:cNvSpPr/>
          <p:nvPr/>
        </p:nvSpPr>
        <p:spPr>
          <a:xfrm>
            <a:off x="6161616" y="2683563"/>
            <a:ext cx="276957" cy="276957"/>
          </a:xfrm>
          <a:prstGeom prst="rect">
            <a:avLst/>
          </a:prstGeom>
          <a:solidFill>
            <a:srgbClr val="DDE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1</a:t>
            </a:r>
          </a:p>
        </p:txBody>
      </p:sp>
      <p:sp>
        <p:nvSpPr>
          <p:cNvPr id="236" name="TextBox 4"/>
          <p:cNvSpPr txBox="1"/>
          <p:nvPr/>
        </p:nvSpPr>
        <p:spPr>
          <a:xfrm>
            <a:off x="5923801" y="1443718"/>
            <a:ext cx="4321387" cy="572464"/>
          </a:xfrm>
          <a:prstGeom prst="rect">
            <a:avLst/>
          </a:prstGeom>
          <a:noFill/>
        </p:spPr>
        <p:txBody>
          <a:bodyPr wrap="square" rtlCol="0">
            <a:spAutoFit/>
          </a:bodyPr>
          <a:lstStyle/>
          <a:p>
            <a:pPr algn="ctr">
              <a:lnSpc>
                <a:spcPct val="130000"/>
              </a:lnSpc>
            </a:pPr>
            <a:r>
              <a:rPr lang="en-US" altLang="zh-CN" sz="2400" b="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在人们的日常行为中</a:t>
            </a:r>
          </a:p>
        </p:txBody>
      </p:sp>
      <p:sp>
        <p:nvSpPr>
          <p:cNvPr id="238" name="矩形 237"/>
          <p:cNvSpPr/>
          <p:nvPr/>
        </p:nvSpPr>
        <p:spPr>
          <a:xfrm>
            <a:off x="6509137" y="4360106"/>
            <a:ext cx="4321387" cy="347345"/>
          </a:xfrm>
          <a:prstGeom prst="rect">
            <a:avLst/>
          </a:prstGeom>
        </p:spPr>
        <p:txBody>
          <a:bodyPr wrap="square">
            <a:spAutoFit/>
          </a:bodyPr>
          <a:lstStyle/>
          <a:p>
            <a:pPr lvl="0" algn="l">
              <a:lnSpc>
                <a:spcPts val="2000"/>
              </a:lnSpc>
              <a:defRPr/>
            </a:pPr>
            <a:r>
              <a:rPr lang="en-US" altLang="zh-CN" sz="20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违法后能不能变通等等</a:t>
            </a:r>
          </a:p>
        </p:txBody>
      </p:sp>
      <p:sp>
        <p:nvSpPr>
          <p:cNvPr id="239" name="矩形 238"/>
          <p:cNvSpPr/>
          <p:nvPr/>
        </p:nvSpPr>
        <p:spPr>
          <a:xfrm>
            <a:off x="6161616" y="4384641"/>
            <a:ext cx="276957" cy="276957"/>
          </a:xfrm>
          <a:prstGeom prst="rect">
            <a:avLst/>
          </a:prstGeom>
          <a:solidFill>
            <a:srgbClr val="DDE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4</a:t>
            </a:r>
          </a:p>
        </p:txBody>
      </p:sp>
      <p:grpSp>
        <p:nvGrpSpPr>
          <p:cNvPr id="8" name="组合 7"/>
          <p:cNvGrpSpPr/>
          <p:nvPr/>
        </p:nvGrpSpPr>
        <p:grpSpPr>
          <a:xfrm>
            <a:off x="2880997" y="1248412"/>
            <a:ext cx="1273175" cy="1273175"/>
            <a:chOff x="13062" y="1154"/>
            <a:chExt cx="2388" cy="2388"/>
          </a:xfrm>
        </p:grpSpPr>
        <p:sp>
          <p:nvSpPr>
            <p:cNvPr id="10" name="椭圆 9"/>
            <p:cNvSpPr/>
            <p:nvPr/>
          </p:nvSpPr>
          <p:spPr>
            <a:xfrm>
              <a:off x="13062" y="1154"/>
              <a:ext cx="2388" cy="2388"/>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文本框 10"/>
            <p:cNvSpPr txBox="1"/>
            <p:nvPr/>
          </p:nvSpPr>
          <p:spPr>
            <a:xfrm>
              <a:off x="13129" y="1598"/>
              <a:ext cx="2254" cy="1788"/>
            </a:xfrm>
            <a:prstGeom prst="rect">
              <a:avLst/>
            </a:prstGeom>
            <a:noFill/>
          </p:spPr>
          <p:txBody>
            <a:bodyPr wrap="square" rtlCol="0" anchor="t">
              <a:spAutoFit/>
            </a:bodyPr>
            <a:lstStyle/>
            <a:p>
              <a:pPr algn="ct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明示</a:t>
              </a:r>
            </a:p>
            <a:p>
              <a:pPr algn="ct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作用</a:t>
              </a:r>
            </a:p>
          </p:txBody>
        </p:sp>
      </p:grpSp>
      <p:grpSp>
        <p:nvGrpSpPr>
          <p:cNvPr id="12" name="组合 11"/>
          <p:cNvGrpSpPr/>
          <p:nvPr/>
        </p:nvGrpSpPr>
        <p:grpSpPr>
          <a:xfrm>
            <a:off x="2917191" y="2688592"/>
            <a:ext cx="1273175" cy="1273175"/>
            <a:chOff x="13062" y="1154"/>
            <a:chExt cx="2388" cy="2388"/>
          </a:xfrm>
        </p:grpSpPr>
        <p:sp>
          <p:nvSpPr>
            <p:cNvPr id="13" name="椭圆 12"/>
            <p:cNvSpPr/>
            <p:nvPr/>
          </p:nvSpPr>
          <p:spPr>
            <a:xfrm>
              <a:off x="13062" y="1154"/>
              <a:ext cx="2388" cy="2388"/>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4" name="文本框 13"/>
            <p:cNvSpPr txBox="1"/>
            <p:nvPr/>
          </p:nvSpPr>
          <p:spPr>
            <a:xfrm>
              <a:off x="13129" y="1598"/>
              <a:ext cx="2254" cy="1788"/>
            </a:xfrm>
            <a:prstGeom prst="rect">
              <a:avLst/>
            </a:prstGeom>
            <a:noFill/>
          </p:spPr>
          <p:txBody>
            <a:bodyPr wrap="square" rtlCol="0" anchor="t">
              <a:spAutoFit/>
            </a:bodyPr>
            <a:lstStyle/>
            <a:p>
              <a:pPr algn="ct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执法效力</a:t>
              </a:r>
            </a:p>
          </p:txBody>
        </p:sp>
      </p:grpSp>
      <p:grpSp>
        <p:nvGrpSpPr>
          <p:cNvPr id="15" name="组合 14"/>
          <p:cNvGrpSpPr/>
          <p:nvPr/>
        </p:nvGrpSpPr>
        <p:grpSpPr>
          <a:xfrm>
            <a:off x="2917826" y="4140837"/>
            <a:ext cx="1273175" cy="1273175"/>
            <a:chOff x="13062" y="1154"/>
            <a:chExt cx="2388" cy="2388"/>
          </a:xfrm>
        </p:grpSpPr>
        <p:sp>
          <p:nvSpPr>
            <p:cNvPr id="16" name="椭圆 15"/>
            <p:cNvSpPr/>
            <p:nvPr/>
          </p:nvSpPr>
          <p:spPr>
            <a:xfrm>
              <a:off x="13062" y="1154"/>
              <a:ext cx="2388" cy="2388"/>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7" name="文本框 16"/>
            <p:cNvSpPr txBox="1"/>
            <p:nvPr/>
          </p:nvSpPr>
          <p:spPr>
            <a:xfrm>
              <a:off x="13129" y="1598"/>
              <a:ext cx="2254" cy="1788"/>
            </a:xfrm>
            <a:prstGeom prst="rect">
              <a:avLst/>
            </a:prstGeom>
            <a:noFill/>
          </p:spPr>
          <p:txBody>
            <a:bodyPr wrap="square" rtlCol="0" anchor="t">
              <a:spAutoFit/>
            </a:bodyPr>
            <a:lstStyle/>
            <a:p>
              <a:pPr algn="ct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惩治力度</a:t>
              </a:r>
            </a:p>
          </p:txBody>
        </p:sp>
      </p:grpSp>
    </p:spTree>
  </p:cSld>
  <p:clrMapOvr>
    <a:masterClrMapping/>
  </p:clrMapOvr>
  <p:transition advClick="0" advTm="200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497206" y="409575"/>
            <a:ext cx="683895" cy="3149600"/>
            <a:chOff x="8226" y="3331"/>
            <a:chExt cx="1077" cy="4960"/>
          </a:xfrm>
        </p:grpSpPr>
        <p:grpSp>
          <p:nvGrpSpPr>
            <p:cNvPr id="38" name="组合 37"/>
            <p:cNvGrpSpPr/>
            <p:nvPr/>
          </p:nvGrpSpPr>
          <p:grpSpPr>
            <a:xfrm>
              <a:off x="8226" y="3331"/>
              <a:ext cx="1077" cy="1077"/>
              <a:chOff x="2732" y="2622"/>
              <a:chExt cx="2090" cy="2090"/>
            </a:xfrm>
          </p:grpSpPr>
          <p:sp>
            <p:nvSpPr>
              <p:cNvPr id="39" name="深度视觉·原创设计 https://www.docer.com/works?userid=22383862"/>
              <p:cNvSpPr/>
              <p:nvPr/>
            </p:nvSpPr>
            <p:spPr>
              <a:xfrm>
                <a:off x="2732" y="2622"/>
                <a:ext cx="2090" cy="2090"/>
              </a:xfrm>
              <a:prstGeom prst="ellipse">
                <a:avLst/>
              </a:prstGeom>
              <a:solidFill>
                <a:srgbClr val="5E7ABA"/>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0" name="Freeform 6"/>
              <p:cNvSpPr>
                <a:spLocks noEditPoints="1"/>
              </p:cNvSpPr>
              <p:nvPr/>
            </p:nvSpPr>
            <p:spPr bwMode="auto">
              <a:xfrm>
                <a:off x="3235" y="3140"/>
                <a:ext cx="1084" cy="105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DDECFF"/>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5" name="圆角矩形 4"/>
            <p:cNvSpPr/>
            <p:nvPr/>
          </p:nvSpPr>
          <p:spPr>
            <a:xfrm>
              <a:off x="8354" y="4743"/>
              <a:ext cx="838" cy="3548"/>
            </a:xfrm>
            <a:prstGeom prst="roundRect">
              <a:avLst>
                <a:gd name="adj" fmla="val 50000"/>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7" name="文本框 6"/>
            <p:cNvSpPr txBox="1"/>
            <p:nvPr/>
          </p:nvSpPr>
          <p:spPr>
            <a:xfrm>
              <a:off x="8369" y="5025"/>
              <a:ext cx="809" cy="247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最终作用</a:t>
              </a:r>
            </a:p>
          </p:txBody>
        </p:sp>
      </p:grpSp>
      <p:sp>
        <p:nvSpPr>
          <p:cNvPr id="6" name="圆角矩形 5"/>
          <p:cNvSpPr/>
          <p:nvPr/>
        </p:nvSpPr>
        <p:spPr>
          <a:xfrm>
            <a:off x="1662431" y="409577"/>
            <a:ext cx="9809480" cy="5992495"/>
          </a:xfrm>
          <a:prstGeom prst="roundRect">
            <a:avLst>
              <a:gd name="adj" fmla="val 11105"/>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nvGrpSpPr>
          <p:cNvPr id="12" name="组合 11"/>
          <p:cNvGrpSpPr/>
          <p:nvPr/>
        </p:nvGrpSpPr>
        <p:grpSpPr>
          <a:xfrm>
            <a:off x="2882900" y="1666240"/>
            <a:ext cx="2098040" cy="3709670"/>
            <a:chOff x="4331" y="1828"/>
            <a:chExt cx="3304" cy="5842"/>
          </a:xfrm>
        </p:grpSpPr>
        <p:grpSp>
          <p:nvGrpSpPr>
            <p:cNvPr id="4" name="组合 3"/>
            <p:cNvGrpSpPr/>
            <p:nvPr/>
          </p:nvGrpSpPr>
          <p:grpSpPr>
            <a:xfrm>
              <a:off x="4331" y="1828"/>
              <a:ext cx="3304" cy="5842"/>
              <a:chOff x="1979" y="1990"/>
              <a:chExt cx="3304" cy="5842"/>
            </a:xfrm>
          </p:grpSpPr>
          <p:grpSp>
            <p:nvGrpSpPr>
              <p:cNvPr id="8" name="组合 7"/>
              <p:cNvGrpSpPr/>
              <p:nvPr/>
            </p:nvGrpSpPr>
            <p:grpSpPr>
              <a:xfrm>
                <a:off x="2140" y="1990"/>
                <a:ext cx="2981" cy="2981"/>
                <a:chOff x="13062" y="1154"/>
                <a:chExt cx="2388" cy="2388"/>
              </a:xfrm>
            </p:grpSpPr>
            <p:sp>
              <p:nvSpPr>
                <p:cNvPr id="10" name="椭圆 9"/>
                <p:cNvSpPr/>
                <p:nvPr/>
              </p:nvSpPr>
              <p:spPr>
                <a:xfrm>
                  <a:off x="13062" y="1154"/>
                  <a:ext cx="2388" cy="2388"/>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文本框 10"/>
                <p:cNvSpPr txBox="1"/>
                <p:nvPr/>
              </p:nvSpPr>
              <p:spPr>
                <a:xfrm>
                  <a:off x="13129" y="1598"/>
                  <a:ext cx="2254" cy="658"/>
                </a:xfrm>
                <a:prstGeom prst="rect">
                  <a:avLst/>
                </a:prstGeom>
                <a:noFill/>
              </p:spPr>
              <p:txBody>
                <a:bodyPr wrap="square" rtlCol="0" anchor="t">
                  <a:spAutoFit/>
                </a:bodyPr>
                <a:lstStyle/>
                <a:p>
                  <a:pPr algn="ctr"/>
                  <a:endPar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9" name="文本框 18"/>
              <p:cNvSpPr txBox="1"/>
              <p:nvPr/>
            </p:nvSpPr>
            <p:spPr>
              <a:xfrm>
                <a:off x="1979" y="5796"/>
                <a:ext cx="3304" cy="2036"/>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法的最终作用</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就是维护社会秩序</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保障社会群众的</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人身安全与利益</a:t>
                </a:r>
              </a:p>
            </p:txBody>
          </p:sp>
        </p:grpSp>
        <p:sp>
          <p:nvSpPr>
            <p:cNvPr id="29" name="Freeform 15"/>
            <p:cNvSpPr>
              <a:spLocks noEditPoints="1"/>
            </p:cNvSpPr>
            <p:nvPr/>
          </p:nvSpPr>
          <p:spPr bwMode="auto">
            <a:xfrm>
              <a:off x="5618" y="2884"/>
              <a:ext cx="950" cy="869"/>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solidFill>
              <a:srgbClr val="5E7ABA"/>
            </a:solidFill>
            <a:ln>
              <a:noFill/>
            </a:ln>
          </p:spPr>
          <p:txBody>
            <a:bodyPr vert="horz" wrap="square" lIns="91440" tIns="45720" rIns="91440" bIns="45720" numCol="1" anchor="t" anchorCtr="0" compatLnSpc="1"/>
            <a:lstStyle/>
            <a:p>
              <a:endParaRPr lang="id-ID" sz="11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grpSp>
        <p:nvGrpSpPr>
          <p:cNvPr id="13" name="组合 12"/>
          <p:cNvGrpSpPr/>
          <p:nvPr/>
        </p:nvGrpSpPr>
        <p:grpSpPr>
          <a:xfrm>
            <a:off x="5651500" y="1666240"/>
            <a:ext cx="2098040" cy="3709670"/>
            <a:chOff x="4331" y="1828"/>
            <a:chExt cx="3304" cy="5842"/>
          </a:xfrm>
        </p:grpSpPr>
        <p:grpSp>
          <p:nvGrpSpPr>
            <p:cNvPr id="14" name="组合 13"/>
            <p:cNvGrpSpPr/>
            <p:nvPr/>
          </p:nvGrpSpPr>
          <p:grpSpPr>
            <a:xfrm>
              <a:off x="4331" y="1828"/>
              <a:ext cx="3304" cy="5842"/>
              <a:chOff x="1979" y="1990"/>
              <a:chExt cx="3304" cy="5842"/>
            </a:xfrm>
          </p:grpSpPr>
          <p:grpSp>
            <p:nvGrpSpPr>
              <p:cNvPr id="15" name="组合 14"/>
              <p:cNvGrpSpPr/>
              <p:nvPr/>
            </p:nvGrpSpPr>
            <p:grpSpPr>
              <a:xfrm>
                <a:off x="2140" y="1990"/>
                <a:ext cx="2981" cy="2981"/>
                <a:chOff x="13062" y="1154"/>
                <a:chExt cx="2388" cy="2388"/>
              </a:xfrm>
            </p:grpSpPr>
            <p:sp>
              <p:nvSpPr>
                <p:cNvPr id="16" name="椭圆 15"/>
                <p:cNvSpPr/>
                <p:nvPr/>
              </p:nvSpPr>
              <p:spPr>
                <a:xfrm>
                  <a:off x="13062" y="1154"/>
                  <a:ext cx="2388" cy="2388"/>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7" name="文本框 16"/>
                <p:cNvSpPr txBox="1"/>
                <p:nvPr/>
              </p:nvSpPr>
              <p:spPr>
                <a:xfrm>
                  <a:off x="13129" y="1598"/>
                  <a:ext cx="2254" cy="658"/>
                </a:xfrm>
                <a:prstGeom prst="rect">
                  <a:avLst/>
                </a:prstGeom>
                <a:noFill/>
              </p:spPr>
              <p:txBody>
                <a:bodyPr wrap="square" rtlCol="0" anchor="t">
                  <a:spAutoFit/>
                </a:bodyPr>
                <a:lstStyle/>
                <a:p>
                  <a:pPr algn="ctr"/>
                  <a:endPar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8" name="文本框 17"/>
              <p:cNvSpPr txBox="1"/>
              <p:nvPr/>
            </p:nvSpPr>
            <p:spPr>
              <a:xfrm>
                <a:off x="1979" y="5796"/>
                <a:ext cx="3304" cy="2036"/>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法的指引作用</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是指法律作为</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一种行为规范</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为人们提供模式</a:t>
                </a:r>
              </a:p>
            </p:txBody>
          </p:sp>
        </p:grpSp>
        <p:sp>
          <p:nvSpPr>
            <p:cNvPr id="20" name="Freeform 15"/>
            <p:cNvSpPr>
              <a:spLocks noEditPoints="1"/>
            </p:cNvSpPr>
            <p:nvPr/>
          </p:nvSpPr>
          <p:spPr bwMode="auto">
            <a:xfrm>
              <a:off x="5618" y="2884"/>
              <a:ext cx="950" cy="869"/>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solidFill>
              <a:srgbClr val="5E7ABA"/>
            </a:solidFill>
            <a:ln>
              <a:noFill/>
            </a:ln>
          </p:spPr>
          <p:txBody>
            <a:bodyPr vert="horz" wrap="square" lIns="91440" tIns="45720" rIns="91440" bIns="45720" numCol="1" anchor="t" anchorCtr="0" compatLnSpc="1"/>
            <a:lstStyle/>
            <a:p>
              <a:endParaRPr lang="id-ID" sz="11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grpSp>
        <p:nvGrpSpPr>
          <p:cNvPr id="21" name="组合 20"/>
          <p:cNvGrpSpPr/>
          <p:nvPr/>
        </p:nvGrpSpPr>
        <p:grpSpPr>
          <a:xfrm>
            <a:off x="8514080" y="1666240"/>
            <a:ext cx="2098040" cy="3709670"/>
            <a:chOff x="4331" y="1828"/>
            <a:chExt cx="3304" cy="5842"/>
          </a:xfrm>
        </p:grpSpPr>
        <p:grpSp>
          <p:nvGrpSpPr>
            <p:cNvPr id="22" name="组合 21"/>
            <p:cNvGrpSpPr/>
            <p:nvPr/>
          </p:nvGrpSpPr>
          <p:grpSpPr>
            <a:xfrm>
              <a:off x="4331" y="1828"/>
              <a:ext cx="3304" cy="5842"/>
              <a:chOff x="1979" y="1990"/>
              <a:chExt cx="3304" cy="5842"/>
            </a:xfrm>
          </p:grpSpPr>
          <p:grpSp>
            <p:nvGrpSpPr>
              <p:cNvPr id="23" name="组合 22"/>
              <p:cNvGrpSpPr/>
              <p:nvPr/>
            </p:nvGrpSpPr>
            <p:grpSpPr>
              <a:xfrm>
                <a:off x="2140" y="1990"/>
                <a:ext cx="2981" cy="2981"/>
                <a:chOff x="13062" y="1154"/>
                <a:chExt cx="2388" cy="2388"/>
              </a:xfrm>
            </p:grpSpPr>
            <p:sp>
              <p:nvSpPr>
                <p:cNvPr id="24" name="椭圆 23"/>
                <p:cNvSpPr/>
                <p:nvPr/>
              </p:nvSpPr>
              <p:spPr>
                <a:xfrm>
                  <a:off x="13062" y="1154"/>
                  <a:ext cx="2388" cy="2388"/>
                </a:xfrm>
                <a:prstGeom prst="ellipse">
                  <a:avLst/>
                </a:prstGeom>
                <a:solidFill>
                  <a:srgbClr val="DD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5" name="文本框 24"/>
                <p:cNvSpPr txBox="1"/>
                <p:nvPr/>
              </p:nvSpPr>
              <p:spPr>
                <a:xfrm>
                  <a:off x="13129" y="1598"/>
                  <a:ext cx="2254" cy="658"/>
                </a:xfrm>
                <a:prstGeom prst="rect">
                  <a:avLst/>
                </a:prstGeom>
                <a:noFill/>
              </p:spPr>
              <p:txBody>
                <a:bodyPr wrap="square" rtlCol="0" anchor="t">
                  <a:spAutoFit/>
                </a:bodyPr>
                <a:lstStyle/>
                <a:p>
                  <a:pPr algn="ctr"/>
                  <a:endParaRPr lang="zh-CN" altLang="en-US" sz="2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26" name="文本框 25"/>
              <p:cNvSpPr txBox="1"/>
              <p:nvPr/>
            </p:nvSpPr>
            <p:spPr>
              <a:xfrm>
                <a:off x="1979" y="5796"/>
                <a:ext cx="3304" cy="2036"/>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法的评价作用</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是指法律对人们的行为是否合法或违法有衡量的作用</a:t>
                </a:r>
              </a:p>
            </p:txBody>
          </p:sp>
        </p:grpSp>
        <p:sp>
          <p:nvSpPr>
            <p:cNvPr id="27" name="Freeform 15"/>
            <p:cNvSpPr>
              <a:spLocks noEditPoints="1"/>
            </p:cNvSpPr>
            <p:nvPr/>
          </p:nvSpPr>
          <p:spPr bwMode="auto">
            <a:xfrm>
              <a:off x="5618" y="2884"/>
              <a:ext cx="950" cy="869"/>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solidFill>
              <a:srgbClr val="5E7ABA"/>
            </a:solidFill>
            <a:ln>
              <a:noFill/>
            </a:ln>
          </p:spPr>
          <p:txBody>
            <a:bodyPr vert="horz" wrap="square" lIns="91440" tIns="45720" rIns="91440" bIns="45720" numCol="1" anchor="t" anchorCtr="0" compatLnSpc="1"/>
            <a:lstStyle/>
            <a:p>
              <a:endParaRPr lang="id-ID" sz="11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Tree>
  </p:cSld>
  <p:clrMapOvr>
    <a:masterClrMapping/>
  </p:clrMapOvr>
  <p:transition advClick="0" advTm="2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069591" y="1015365"/>
            <a:ext cx="8410575" cy="2670810"/>
          </a:xfrm>
          <a:prstGeom prst="rect">
            <a:avLst/>
          </a:prstGeom>
        </p:spPr>
      </p:pic>
      <p:grpSp>
        <p:nvGrpSpPr>
          <p:cNvPr id="6" name="组合 5"/>
          <p:cNvGrpSpPr/>
          <p:nvPr/>
        </p:nvGrpSpPr>
        <p:grpSpPr>
          <a:xfrm>
            <a:off x="2997201" y="4114802"/>
            <a:ext cx="2108200" cy="1565275"/>
            <a:chOff x="5006" y="6379"/>
            <a:chExt cx="3320" cy="2465"/>
          </a:xfrm>
        </p:grpSpPr>
        <p:sp>
          <p:nvSpPr>
            <p:cNvPr id="20" name="文本框 19"/>
            <p:cNvSpPr txBox="1"/>
            <p:nvPr/>
          </p:nvSpPr>
          <p:spPr>
            <a:xfrm>
              <a:off x="5006" y="7535"/>
              <a:ext cx="3320" cy="1309"/>
            </a:xfrm>
            <a:prstGeom prst="rect">
              <a:avLst/>
            </a:prstGeom>
            <a:noFill/>
          </p:spPr>
          <p:txBody>
            <a:bodyPr wrap="none" rtlCol="0">
              <a:spAutoFit/>
            </a:bodyPr>
            <a:lstStyle/>
            <a:p>
              <a:pPr lvl="0" algn="ctr" fontAlgn="auto">
                <a:lnSpc>
                  <a:spcPct val="100000"/>
                </a:lnSpc>
                <a:defRPr/>
              </a:pPr>
              <a:r>
                <a:rPr lang="en-US" altLang="zh-CN" sz="28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 </a:t>
              </a:r>
              <a:r>
                <a:rPr lang="zh-CN" altLang="en-US" sz="28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法律定义</a:t>
              </a:r>
              <a:r>
                <a:rPr lang="zh-CN" altLang="en-US" sz="24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 </a:t>
              </a:r>
              <a:r>
                <a:rPr lang="en-US" altLang="zh-CN" sz="24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 </a:t>
              </a:r>
            </a:p>
            <a:p>
              <a:pPr lvl="0" algn="ctr" fontAlgn="auto">
                <a:lnSpc>
                  <a:spcPct val="100000"/>
                </a:lnSpc>
                <a:defRPr/>
              </a:pPr>
              <a:r>
                <a:rPr lang="en-US" altLang="zh-CN"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FALVDINGYI</a:t>
              </a:r>
            </a:p>
          </p:txBody>
        </p:sp>
        <p:sp>
          <p:nvSpPr>
            <p:cNvPr id="5" name="文本框 4"/>
            <p:cNvSpPr txBox="1"/>
            <p:nvPr/>
          </p:nvSpPr>
          <p:spPr>
            <a:xfrm>
              <a:off x="6231" y="6379"/>
              <a:ext cx="776" cy="1018"/>
            </a:xfrm>
            <a:prstGeom prst="rect">
              <a:avLst/>
            </a:prstGeom>
            <a:noFill/>
          </p:spPr>
          <p:txBody>
            <a:bodyPr wrap="none" rtlCol="0">
              <a:spAutoFit/>
            </a:bodyPr>
            <a:lstStyle/>
            <a:p>
              <a:pPr lvl="0" algn="l" fontAlgn="auto">
                <a:lnSpc>
                  <a:spcPct val="150000"/>
                </a:lnSpc>
                <a:defRPr/>
              </a:pPr>
              <a:r>
                <a:rPr lang="en-US"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01</a:t>
              </a:r>
            </a:p>
          </p:txBody>
        </p:sp>
      </p:grpSp>
      <p:grpSp>
        <p:nvGrpSpPr>
          <p:cNvPr id="7" name="组合 6"/>
          <p:cNvGrpSpPr/>
          <p:nvPr/>
        </p:nvGrpSpPr>
        <p:grpSpPr>
          <a:xfrm>
            <a:off x="5226686" y="4114802"/>
            <a:ext cx="1954530" cy="1565275"/>
            <a:chOff x="5128" y="6379"/>
            <a:chExt cx="3078" cy="2465"/>
          </a:xfrm>
        </p:grpSpPr>
        <p:sp>
          <p:nvSpPr>
            <p:cNvPr id="8" name="文本框 7"/>
            <p:cNvSpPr txBox="1"/>
            <p:nvPr/>
          </p:nvSpPr>
          <p:spPr>
            <a:xfrm>
              <a:off x="5128" y="7535"/>
              <a:ext cx="3078" cy="1309"/>
            </a:xfrm>
            <a:prstGeom prst="rect">
              <a:avLst/>
            </a:prstGeom>
            <a:noFill/>
          </p:spPr>
          <p:txBody>
            <a:bodyPr wrap="none" rtlCol="0">
              <a:spAutoFit/>
            </a:bodyPr>
            <a:lstStyle/>
            <a:p>
              <a:pPr lvl="0" algn="ctr" fontAlgn="auto">
                <a:lnSpc>
                  <a:spcPct val="100000"/>
                </a:lnSpc>
                <a:defRPr/>
              </a:pP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法律特征 </a:t>
              </a: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 </a:t>
              </a:r>
            </a:p>
            <a:p>
              <a:pPr lvl="0" algn="ctr" fontAlgn="auto">
                <a:lnSpc>
                  <a:spcPct val="100000"/>
                </a:lnSpc>
                <a:defRPr/>
              </a:pPr>
              <a:r>
                <a:rPr lang="en-US" alt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FALVTEZHENG</a:t>
              </a:r>
            </a:p>
          </p:txBody>
        </p:sp>
        <p:sp>
          <p:nvSpPr>
            <p:cNvPr id="9" name="文本框 8"/>
            <p:cNvSpPr txBox="1"/>
            <p:nvPr/>
          </p:nvSpPr>
          <p:spPr>
            <a:xfrm>
              <a:off x="6231" y="6379"/>
              <a:ext cx="776" cy="1018"/>
            </a:xfrm>
            <a:prstGeom prst="rect">
              <a:avLst/>
            </a:prstGeom>
            <a:noFill/>
          </p:spPr>
          <p:txBody>
            <a:bodyPr wrap="none" rtlCol="0">
              <a:spAutoFit/>
            </a:bodyPr>
            <a:lstStyle/>
            <a:p>
              <a:pPr lvl="0" algn="l" fontAlgn="auto">
                <a:lnSpc>
                  <a:spcPct val="150000"/>
                </a:lnSpc>
                <a:defRPr/>
              </a:pPr>
              <a:r>
                <a:rPr lang="en-US"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02</a:t>
              </a:r>
            </a:p>
          </p:txBody>
        </p:sp>
      </p:grpSp>
      <p:grpSp>
        <p:nvGrpSpPr>
          <p:cNvPr id="10" name="组合 9"/>
          <p:cNvGrpSpPr/>
          <p:nvPr/>
        </p:nvGrpSpPr>
        <p:grpSpPr>
          <a:xfrm>
            <a:off x="7572376" y="4114802"/>
            <a:ext cx="1928496" cy="1565275"/>
            <a:chOff x="5148" y="6379"/>
            <a:chExt cx="3037" cy="2465"/>
          </a:xfrm>
        </p:grpSpPr>
        <p:sp>
          <p:nvSpPr>
            <p:cNvPr id="11" name="文本框 10"/>
            <p:cNvSpPr txBox="1"/>
            <p:nvPr/>
          </p:nvSpPr>
          <p:spPr>
            <a:xfrm>
              <a:off x="5148" y="7535"/>
              <a:ext cx="3037" cy="1309"/>
            </a:xfrm>
            <a:prstGeom prst="rect">
              <a:avLst/>
            </a:prstGeom>
            <a:noFill/>
          </p:spPr>
          <p:txBody>
            <a:bodyPr wrap="none" rtlCol="0">
              <a:spAutoFit/>
            </a:bodyPr>
            <a:lstStyle/>
            <a:p>
              <a:pPr lvl="0" algn="ctr" fontAlgn="auto">
                <a:lnSpc>
                  <a:spcPct val="100000"/>
                </a:lnSpc>
                <a:defRPr/>
              </a:pP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法律作用</a:t>
              </a:r>
              <a:r>
                <a:rPr lang="zh-CN" altLang="en-US"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 </a:t>
              </a: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 </a:t>
              </a:r>
            </a:p>
            <a:p>
              <a:pPr lvl="0" algn="ctr" fontAlgn="auto">
                <a:lnSpc>
                  <a:spcPct val="100000"/>
                </a:lnSpc>
                <a:defRPr/>
              </a:pPr>
              <a:r>
                <a:rPr lang="en-US" alt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FALVZUOYONG</a:t>
              </a:r>
            </a:p>
          </p:txBody>
        </p:sp>
        <p:sp>
          <p:nvSpPr>
            <p:cNvPr id="12" name="文本框 11"/>
            <p:cNvSpPr txBox="1"/>
            <p:nvPr/>
          </p:nvSpPr>
          <p:spPr>
            <a:xfrm>
              <a:off x="6231" y="6379"/>
              <a:ext cx="776" cy="1018"/>
            </a:xfrm>
            <a:prstGeom prst="rect">
              <a:avLst/>
            </a:prstGeom>
            <a:noFill/>
          </p:spPr>
          <p:txBody>
            <a:bodyPr wrap="none" rtlCol="0">
              <a:spAutoFit/>
            </a:bodyPr>
            <a:lstStyle/>
            <a:p>
              <a:pPr lvl="0" algn="l" fontAlgn="auto">
                <a:lnSpc>
                  <a:spcPct val="150000"/>
                </a:lnSpc>
                <a:defRPr/>
              </a:pPr>
              <a:r>
                <a:rPr lang="en-US"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03</a:t>
              </a:r>
            </a:p>
          </p:txBody>
        </p:sp>
      </p:grpSp>
      <p:sp>
        <p:nvSpPr>
          <p:cNvPr id="45" name="矩形 44"/>
          <p:cNvSpPr/>
          <p:nvPr/>
        </p:nvSpPr>
        <p:spPr>
          <a:xfrm>
            <a:off x="450851" y="1015367"/>
            <a:ext cx="2448560" cy="4711065"/>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63" name="文本框 62"/>
          <p:cNvSpPr txBox="1"/>
          <p:nvPr/>
        </p:nvSpPr>
        <p:spPr>
          <a:xfrm>
            <a:off x="10028421" y="926465"/>
            <a:ext cx="1223412" cy="923330"/>
          </a:xfrm>
          <a:prstGeom prst="rect">
            <a:avLst/>
          </a:prstGeom>
          <a:noFill/>
        </p:spPr>
        <p:txBody>
          <a:bodyPr wrap="none" rtlCol="0">
            <a:spAutoFit/>
          </a:bodyPr>
          <a:lstStyle/>
          <a:p>
            <a:pPr lvl="0" algn="ctr" fontAlgn="auto">
              <a:lnSpc>
                <a:spcPct val="100000"/>
              </a:lnSpc>
              <a:defRPr/>
            </a:pPr>
            <a:r>
              <a:rPr lang="en-US" sz="5400">
                <a:ln>
                  <a:solidFill>
                    <a:schemeClr val="bg1"/>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LAW</a:t>
            </a:r>
          </a:p>
        </p:txBody>
      </p:sp>
      <p:sp>
        <p:nvSpPr>
          <p:cNvPr id="13" name="文本框 12"/>
          <p:cNvSpPr txBox="1"/>
          <p:nvPr/>
        </p:nvSpPr>
        <p:spPr>
          <a:xfrm>
            <a:off x="823057" y="2547620"/>
            <a:ext cx="1569660" cy="923330"/>
          </a:xfrm>
          <a:prstGeom prst="rect">
            <a:avLst/>
          </a:prstGeom>
          <a:noFill/>
        </p:spPr>
        <p:txBody>
          <a:bodyPr wrap="none" rtlCol="0">
            <a:spAutoFit/>
          </a:bodyPr>
          <a:lstStyle/>
          <a:p>
            <a:pPr lvl="0" algn="ctr" fontAlgn="auto">
              <a:lnSpc>
                <a:spcPct val="100000"/>
              </a:lnSpc>
              <a:defRPr/>
            </a:pPr>
            <a:r>
              <a:rPr lang="zh-CN" altLang="en-US" sz="54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目录</a:t>
            </a:r>
          </a:p>
        </p:txBody>
      </p:sp>
      <p:sp>
        <p:nvSpPr>
          <p:cNvPr id="14" name="文本框 13"/>
          <p:cNvSpPr txBox="1"/>
          <p:nvPr/>
        </p:nvSpPr>
        <p:spPr>
          <a:xfrm>
            <a:off x="1044255" y="3367406"/>
            <a:ext cx="1261884" cy="461665"/>
          </a:xfrm>
          <a:prstGeom prst="rect">
            <a:avLst/>
          </a:prstGeom>
          <a:noFill/>
        </p:spPr>
        <p:txBody>
          <a:bodyPr wrap="none" rtlCol="0">
            <a:spAutoFit/>
          </a:bodyPr>
          <a:lstStyle/>
          <a:p>
            <a:pPr lvl="0" algn="ctr" fontAlgn="auto">
              <a:lnSpc>
                <a:spcPct val="100000"/>
              </a:lnSpc>
              <a:defRPr/>
            </a:pPr>
            <a:r>
              <a:rPr lang="en-US" altLang="zh-CN" sz="24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CONTENT</a:t>
            </a:r>
          </a:p>
        </p:txBody>
      </p:sp>
      <p:grpSp>
        <p:nvGrpSpPr>
          <p:cNvPr id="15" name="组合 14"/>
          <p:cNvGrpSpPr/>
          <p:nvPr/>
        </p:nvGrpSpPr>
        <p:grpSpPr>
          <a:xfrm>
            <a:off x="9852027" y="4114802"/>
            <a:ext cx="1621155" cy="1565275"/>
            <a:chOff x="5392" y="6379"/>
            <a:chExt cx="2553" cy="2465"/>
          </a:xfrm>
        </p:grpSpPr>
        <p:sp>
          <p:nvSpPr>
            <p:cNvPr id="16" name="文本框 15"/>
            <p:cNvSpPr txBox="1"/>
            <p:nvPr/>
          </p:nvSpPr>
          <p:spPr>
            <a:xfrm>
              <a:off x="5392" y="7535"/>
              <a:ext cx="2553" cy="1309"/>
            </a:xfrm>
            <a:prstGeom prst="rect">
              <a:avLst/>
            </a:prstGeom>
            <a:noFill/>
          </p:spPr>
          <p:txBody>
            <a:bodyPr wrap="none" rtlCol="0">
              <a:spAutoFit/>
            </a:bodyPr>
            <a:lstStyle/>
            <a:p>
              <a:pPr lvl="0" algn="ctr" fontAlgn="auto">
                <a:lnSpc>
                  <a:spcPct val="100000"/>
                </a:lnSpc>
                <a:defRPr/>
              </a:pPr>
              <a:r>
                <a:rPr lang="zh-CN" altLang="en-US"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法律体系</a:t>
              </a:r>
              <a:endParaRPr lang="en-US" altLang="zh-CN" sz="28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lvl="0" algn="ctr" fontAlgn="auto">
                <a:lnSpc>
                  <a:spcPct val="100000"/>
                </a:lnSpc>
                <a:defRPr/>
              </a:pPr>
              <a:r>
                <a:rPr lang="en-US" altLang="zh-CN"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FALVTIXI</a:t>
              </a:r>
            </a:p>
          </p:txBody>
        </p:sp>
        <p:sp>
          <p:nvSpPr>
            <p:cNvPr id="17" name="文本框 16"/>
            <p:cNvSpPr txBox="1"/>
            <p:nvPr/>
          </p:nvSpPr>
          <p:spPr>
            <a:xfrm>
              <a:off x="6231" y="6379"/>
              <a:ext cx="776" cy="1018"/>
            </a:xfrm>
            <a:prstGeom prst="rect">
              <a:avLst/>
            </a:prstGeom>
            <a:noFill/>
          </p:spPr>
          <p:txBody>
            <a:bodyPr wrap="none" rtlCol="0">
              <a:spAutoFit/>
            </a:bodyPr>
            <a:lstStyle/>
            <a:p>
              <a:pPr lvl="0" algn="l" fontAlgn="auto">
                <a:lnSpc>
                  <a:spcPct val="150000"/>
                </a:lnSpc>
                <a:defRPr/>
              </a:pPr>
              <a:r>
                <a:rPr lang="en-US"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04</a:t>
              </a:r>
            </a:p>
          </p:txBody>
        </p:sp>
      </p:grpSp>
      <p:sp>
        <p:nvSpPr>
          <p:cNvPr id="2" name="文本框 1"/>
          <p:cNvSpPr txBox="1"/>
          <p:nvPr/>
        </p:nvSpPr>
        <p:spPr>
          <a:xfrm>
            <a:off x="2068497" y="292963"/>
            <a:ext cx="1775534" cy="261610"/>
          </a:xfrm>
          <a:prstGeom prst="rect">
            <a:avLst/>
          </a:prstGeom>
          <a:noFill/>
        </p:spPr>
        <p:txBody>
          <a:bodyPr wrap="square" rtlCol="0">
            <a:spAutoFit/>
          </a:bodyPr>
          <a:lstStyle/>
          <a:p>
            <a:r>
              <a:rPr lang="en-US" altLang="zh-CN" sz="1050" dirty="0">
                <a:solidFill>
                  <a:srgbClr val="DCEBFE"/>
                </a:solidFill>
              </a:rPr>
              <a:t>https://www.ypppt.com/</a:t>
            </a:r>
            <a:endParaRPr lang="zh-CN" altLang="en-US" sz="1050" dirty="0">
              <a:solidFill>
                <a:srgbClr val="DCEBFE"/>
              </a:solidFill>
            </a:endParaRPr>
          </a:p>
        </p:txBody>
      </p:sp>
    </p:spTree>
  </p:cSld>
  <p:clrMapOvr>
    <a:masterClrMapping/>
  </p:clrMapOvr>
  <p:transition advClick="0" advTm="2000">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497206" y="409575"/>
            <a:ext cx="683895" cy="3149600"/>
            <a:chOff x="8226" y="3331"/>
            <a:chExt cx="1077" cy="4960"/>
          </a:xfrm>
        </p:grpSpPr>
        <p:grpSp>
          <p:nvGrpSpPr>
            <p:cNvPr id="38" name="组合 37"/>
            <p:cNvGrpSpPr/>
            <p:nvPr/>
          </p:nvGrpSpPr>
          <p:grpSpPr>
            <a:xfrm>
              <a:off x="8226" y="3331"/>
              <a:ext cx="1077" cy="1077"/>
              <a:chOff x="2732" y="2622"/>
              <a:chExt cx="2090" cy="2090"/>
            </a:xfrm>
          </p:grpSpPr>
          <p:sp>
            <p:nvSpPr>
              <p:cNvPr id="39" name="深度视觉·原创设计 https://www.docer.com/works?userid=22383862"/>
              <p:cNvSpPr/>
              <p:nvPr/>
            </p:nvSpPr>
            <p:spPr>
              <a:xfrm>
                <a:off x="2732" y="2622"/>
                <a:ext cx="2090" cy="2090"/>
              </a:xfrm>
              <a:prstGeom prst="ellipse">
                <a:avLst/>
              </a:prstGeom>
              <a:solidFill>
                <a:srgbClr val="5E7ABA"/>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600">
                  <a:solidFill>
                    <a:srgbClr val="182655"/>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0" name="Freeform 6"/>
              <p:cNvSpPr>
                <a:spLocks noEditPoints="1"/>
              </p:cNvSpPr>
              <p:nvPr/>
            </p:nvSpPr>
            <p:spPr bwMode="auto">
              <a:xfrm>
                <a:off x="3235" y="3140"/>
                <a:ext cx="1084" cy="105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DDECFF"/>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5" name="圆角矩形 4"/>
            <p:cNvSpPr/>
            <p:nvPr/>
          </p:nvSpPr>
          <p:spPr>
            <a:xfrm>
              <a:off x="8354" y="4743"/>
              <a:ext cx="838" cy="3548"/>
            </a:xfrm>
            <a:prstGeom prst="roundRect">
              <a:avLst>
                <a:gd name="adj" fmla="val 50000"/>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7" name="文本框 6"/>
            <p:cNvSpPr txBox="1"/>
            <p:nvPr/>
          </p:nvSpPr>
          <p:spPr>
            <a:xfrm>
              <a:off x="8369" y="5025"/>
              <a:ext cx="809" cy="247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最终作用</a:t>
              </a:r>
            </a:p>
          </p:txBody>
        </p:sp>
      </p:grpSp>
      <p:sp>
        <p:nvSpPr>
          <p:cNvPr id="6" name="圆角矩形 5"/>
          <p:cNvSpPr/>
          <p:nvPr/>
        </p:nvSpPr>
        <p:spPr>
          <a:xfrm>
            <a:off x="1662431" y="409577"/>
            <a:ext cx="9809480" cy="5992495"/>
          </a:xfrm>
          <a:prstGeom prst="roundRect">
            <a:avLst>
              <a:gd name="adj" fmla="val 11105"/>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nvGrpSpPr>
          <p:cNvPr id="12" name="组合 11"/>
          <p:cNvGrpSpPr/>
          <p:nvPr/>
        </p:nvGrpSpPr>
        <p:grpSpPr>
          <a:xfrm rot="5400000">
            <a:off x="4786538" y="-511093"/>
            <a:ext cx="3606287" cy="7880243"/>
            <a:chOff x="10298" y="-1913"/>
            <a:chExt cx="7368" cy="16091"/>
          </a:xfrm>
        </p:grpSpPr>
        <p:pic>
          <p:nvPicPr>
            <p:cNvPr id="43" name="图片 4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rot="16200000">
              <a:off x="10019" y="-1624"/>
              <a:ext cx="4537" cy="3960"/>
            </a:xfrm>
            <a:prstGeom prst="rect">
              <a:avLst/>
            </a:prstGeom>
            <a:blipFill dpi="0" rotWithShape="0">
              <a:blip r:embed="rId3" cstate="email">
                <a:extLst>
                  <a:ext uri="{28A0092B-C50C-407E-A947-70E740481C1C}">
                    <a14:useLocalDpi xmlns:a14="http://schemas.microsoft.com/office/drawing/2010/main"/>
                  </a:ext>
                </a:extLst>
              </a:blip>
              <a:stretch>
                <a:fillRect/>
              </a:stretch>
            </a:blipFill>
            <a:ln w="28575">
              <a:solidFill>
                <a:srgbClr val="DDECFF"/>
              </a:solidFill>
            </a:ln>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16200000">
              <a:off x="10021" y="9918"/>
              <a:ext cx="4537" cy="3984"/>
            </a:xfrm>
            <a:prstGeom prst="rect">
              <a:avLst/>
            </a:prstGeom>
            <a:blipFill dpi="0" rotWithShape="0">
              <a:blip r:embed="rId5" cstate="email">
                <a:extLst>
                  <a:ext uri="{28A0092B-C50C-407E-A947-70E740481C1C}">
                    <a14:useLocalDpi xmlns:a14="http://schemas.microsoft.com/office/drawing/2010/main"/>
                  </a:ext>
                </a:extLst>
              </a:blip>
              <a:stretch>
                <a:fillRect/>
              </a:stretch>
            </a:blipFill>
            <a:ln w="28575">
              <a:solidFill>
                <a:srgbClr val="DDECFF"/>
              </a:solidFill>
            </a:ln>
          </p:spPr>
        </p:pic>
        <p:pic>
          <p:nvPicPr>
            <p:cNvPr id="14" name="图片 1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6200000">
              <a:off x="13705" y="4502"/>
              <a:ext cx="4538" cy="3384"/>
            </a:xfrm>
            <a:prstGeom prst="rect">
              <a:avLst/>
            </a:prstGeom>
            <a:ln w="28575">
              <a:solidFill>
                <a:srgbClr val="DDECFF"/>
              </a:solidFill>
            </a:ln>
          </p:spPr>
        </p:pic>
      </p:grpSp>
      <p:sp>
        <p:nvSpPr>
          <p:cNvPr id="2" name="文本框 1"/>
          <p:cNvSpPr txBox="1"/>
          <p:nvPr/>
        </p:nvSpPr>
        <p:spPr>
          <a:xfrm>
            <a:off x="2486660" y="3663315"/>
            <a:ext cx="2540000" cy="156966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法的预测作用</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是指人们可以根据法律规范的规定事先估计到当事人双方将如何行为及行为的法律后果</a:t>
            </a:r>
          </a:p>
        </p:txBody>
      </p:sp>
      <p:sp>
        <p:nvSpPr>
          <p:cNvPr id="3" name="文本框 2"/>
          <p:cNvSpPr txBox="1"/>
          <p:nvPr/>
        </p:nvSpPr>
        <p:spPr>
          <a:xfrm>
            <a:off x="5215891" y="1580516"/>
            <a:ext cx="2540000" cy="156966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法的强制作用</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是指法为保障自己得以充分实现，运用国家强制力制裁、惩罚违法行为的作用</a:t>
            </a:r>
          </a:p>
        </p:txBody>
      </p:sp>
      <p:sp>
        <p:nvSpPr>
          <p:cNvPr id="4" name="文本框 3"/>
          <p:cNvSpPr txBox="1"/>
          <p:nvPr/>
        </p:nvSpPr>
        <p:spPr>
          <a:xfrm>
            <a:off x="8145145" y="3599816"/>
            <a:ext cx="2540000" cy="1569660"/>
          </a:xfrm>
          <a:prstGeom prst="rect">
            <a:avLst/>
          </a:prstGeom>
          <a:noFill/>
        </p:spPr>
        <p:txBody>
          <a:bodyPr wrap="square" rtlCol="0" anchor="t">
            <a:spAutoFit/>
          </a:bodyPr>
          <a:lstStyle/>
          <a:p>
            <a:pPr algn="ctr"/>
            <a:r>
              <a:rPr lang="zh-CN" altLang="en-US" sz="24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法的教育作用</a:t>
            </a:r>
          </a:p>
          <a:p>
            <a:pPr algn="ctr"/>
            <a:r>
              <a:rPr lang="zh-CN" altLang="en-US">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是指通过法律的实施，法律规范对人们今后的行为发生的直接或间接的诱导影响</a:t>
            </a:r>
          </a:p>
        </p:txBody>
      </p:sp>
      <p:sp>
        <p:nvSpPr>
          <p:cNvPr id="183" name="矩形 182"/>
          <p:cNvSpPr/>
          <p:nvPr/>
        </p:nvSpPr>
        <p:spPr>
          <a:xfrm>
            <a:off x="2390141" y="1390652"/>
            <a:ext cx="2723515" cy="4050665"/>
          </a:xfrm>
          <a:prstGeom prst="rect">
            <a:avLst/>
          </a:prstGeom>
          <a:noFill/>
          <a:ln w="25400">
            <a:solidFill>
              <a:srgbClr val="DD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8" name="矩形 7"/>
          <p:cNvSpPr/>
          <p:nvPr/>
        </p:nvSpPr>
        <p:spPr>
          <a:xfrm>
            <a:off x="5194936" y="1391287"/>
            <a:ext cx="2723515" cy="4050665"/>
          </a:xfrm>
          <a:prstGeom prst="rect">
            <a:avLst/>
          </a:prstGeom>
          <a:noFill/>
          <a:ln w="25400">
            <a:solidFill>
              <a:srgbClr val="DD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0" name="矩形 9"/>
          <p:cNvSpPr/>
          <p:nvPr/>
        </p:nvSpPr>
        <p:spPr>
          <a:xfrm>
            <a:off x="8052436" y="1403985"/>
            <a:ext cx="2723515" cy="4050665"/>
          </a:xfrm>
          <a:prstGeom prst="rect">
            <a:avLst/>
          </a:prstGeom>
          <a:noFill/>
          <a:ln w="25400">
            <a:solidFill>
              <a:srgbClr val="DD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105537" y="484505"/>
            <a:ext cx="6038215" cy="588899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1508" y="1299316"/>
            <a:ext cx="6390005" cy="4260003"/>
          </a:xfrm>
          <a:prstGeom prst="rect">
            <a:avLst/>
          </a:prstGeom>
        </p:spPr>
      </p:pic>
      <p:sp>
        <p:nvSpPr>
          <p:cNvPr id="62" name="文本框 61"/>
          <p:cNvSpPr txBox="1"/>
          <p:nvPr/>
        </p:nvSpPr>
        <p:spPr>
          <a:xfrm>
            <a:off x="1575314" y="357505"/>
            <a:ext cx="1877437" cy="1446550"/>
          </a:xfrm>
          <a:prstGeom prst="rect">
            <a:avLst/>
          </a:prstGeom>
          <a:noFill/>
        </p:spPr>
        <p:txBody>
          <a:bodyPr wrap="non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8800" b="0" i="0" u="none" strike="noStrike" kern="1200" cap="none" spc="0" normalizeH="0" baseline="0" noProof="0">
                <a:ln>
                  <a:solidFill>
                    <a:prstClr val="white"/>
                  </a:solidFill>
                </a:ln>
                <a:no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LAW</a:t>
            </a:r>
          </a:p>
        </p:txBody>
      </p:sp>
      <p:sp>
        <p:nvSpPr>
          <p:cNvPr id="63" name="文本框 62"/>
          <p:cNvSpPr txBox="1"/>
          <p:nvPr/>
        </p:nvSpPr>
        <p:spPr>
          <a:xfrm>
            <a:off x="5827779" y="5541645"/>
            <a:ext cx="2954655"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5400" b="0" i="0" u="none" strike="noStrike" kern="1200" cap="none" spc="0" normalizeH="0" baseline="0" noProof="0">
                <a:ln>
                  <a:solidFill>
                    <a:prstClr val="white"/>
                  </a:solidFill>
                </a:ln>
                <a:no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KNOWLEGE</a:t>
            </a:r>
          </a:p>
        </p:txBody>
      </p:sp>
      <p:sp>
        <p:nvSpPr>
          <p:cNvPr id="3" name="矩形 2"/>
          <p:cNvSpPr/>
          <p:nvPr/>
        </p:nvSpPr>
        <p:spPr>
          <a:xfrm>
            <a:off x="3171895" y="1306195"/>
            <a:ext cx="6390005" cy="4260850"/>
          </a:xfrm>
          <a:prstGeom prst="rect">
            <a:avLst/>
          </a:prstGeom>
          <a:solidFill>
            <a:srgbClr val="5E7ABA">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a:t>
            </a:r>
            <a:endParaRPr kumimoji="0" lang="zh-CN" altLang="en-US"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0" name="文本框 9"/>
          <p:cNvSpPr txBox="1"/>
          <p:nvPr/>
        </p:nvSpPr>
        <p:spPr>
          <a:xfrm>
            <a:off x="1105536" y="3649345"/>
            <a:ext cx="1954381" cy="3277820"/>
          </a:xfrm>
          <a:prstGeom prst="rect">
            <a:avLst/>
          </a:prstGeom>
          <a:noFill/>
        </p:spPr>
        <p:txBody>
          <a:bodyPr wrap="none" rtlCol="0">
            <a:spAutoFit/>
          </a:bodyPr>
          <a:lstStyle/>
          <a:p>
            <a:pPr lvl="0" algn="l" fontAlgn="auto">
              <a:lnSpc>
                <a:spcPct val="150000"/>
              </a:lnSpc>
              <a:defRPr/>
            </a:pPr>
            <a:r>
              <a:rPr lang="en-US" sz="13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04</a:t>
            </a:r>
          </a:p>
        </p:txBody>
      </p:sp>
      <p:sp>
        <p:nvSpPr>
          <p:cNvPr id="11" name="文本框 10"/>
          <p:cNvSpPr txBox="1"/>
          <p:nvPr/>
        </p:nvSpPr>
        <p:spPr>
          <a:xfrm>
            <a:off x="9802177" y="428625"/>
            <a:ext cx="1415772" cy="7478970"/>
          </a:xfrm>
          <a:prstGeom prst="rect">
            <a:avLst/>
          </a:prstGeom>
          <a:noFill/>
        </p:spPr>
        <p:txBody>
          <a:bodyPr wrap="none" rtlCol="0">
            <a:spAutoFit/>
          </a:bodyPr>
          <a:lstStyle/>
          <a:p>
            <a:pPr lvl="0" algn="l" fontAlgn="auto">
              <a:lnSpc>
                <a:spcPct val="100000"/>
              </a:lnSpc>
              <a:defRPr/>
            </a:pPr>
            <a:r>
              <a:rPr lang="zh-CN" altLang="en-US" sz="9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a:t>
            </a:r>
          </a:p>
          <a:p>
            <a:pPr lvl="0" algn="l" fontAlgn="auto">
              <a:lnSpc>
                <a:spcPct val="100000"/>
              </a:lnSpc>
              <a:defRPr/>
            </a:pPr>
            <a:r>
              <a:rPr lang="zh-CN" altLang="en-US" sz="9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律</a:t>
            </a:r>
          </a:p>
          <a:p>
            <a:pPr lvl="0" algn="l" fontAlgn="auto">
              <a:lnSpc>
                <a:spcPct val="100000"/>
              </a:lnSpc>
              <a:defRPr/>
            </a:pPr>
            <a:r>
              <a:rPr lang="zh-CN" altLang="en-US" sz="9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体</a:t>
            </a:r>
          </a:p>
          <a:p>
            <a:pPr lvl="0" algn="l" fontAlgn="auto">
              <a:lnSpc>
                <a:spcPct val="100000"/>
              </a:lnSpc>
              <a:defRPr/>
            </a:pPr>
            <a:r>
              <a:rPr lang="zh-CN" altLang="en-US" sz="9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系</a:t>
            </a:r>
          </a:p>
          <a:p>
            <a:pPr lvl="0" algn="l" fontAlgn="auto">
              <a:lnSpc>
                <a:spcPct val="100000"/>
              </a:lnSpc>
              <a:defRPr/>
            </a:pPr>
            <a:endParaRPr lang="en-US" altLang="zh-CN" sz="9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2" name="文本框 11"/>
          <p:cNvSpPr txBox="1"/>
          <p:nvPr/>
        </p:nvSpPr>
        <p:spPr>
          <a:xfrm>
            <a:off x="11311841" y="2588895"/>
            <a:ext cx="338554" cy="3046988"/>
          </a:xfrm>
          <a:prstGeom prst="rect">
            <a:avLst/>
          </a:prstGeom>
          <a:noFill/>
        </p:spPr>
        <p:txBody>
          <a:bodyPr wrap="none" rtlCol="0">
            <a:spAutoFit/>
          </a:bodyPr>
          <a:lstStyle/>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V</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T</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I</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X</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I</a:t>
            </a:r>
          </a:p>
        </p:txBody>
      </p:sp>
    </p:spTree>
  </p:cSld>
  <p:clrMapOvr>
    <a:masterClrMapping/>
  </p:clrMapOvr>
  <p:transition advClick="0" advTm="200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4423093" y="546736"/>
            <a:ext cx="2954655" cy="646331"/>
          </a:xfrm>
          <a:prstGeom prst="rect">
            <a:avLst/>
          </a:prstGeom>
          <a:noFill/>
        </p:spPr>
        <p:txBody>
          <a:bodyPr wrap="none" rtlCol="0">
            <a:spAutoFit/>
          </a:bodyPr>
          <a:lstStyle/>
          <a:p>
            <a:pPr lvl="0" algn="ctr" fontAlgn="auto">
              <a:lnSpc>
                <a:spcPct val="100000"/>
              </a:lnSpc>
              <a:defRPr/>
            </a:pPr>
            <a:r>
              <a:rPr lang="zh-CN" altLang="en-US" sz="3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资本主义体系</a:t>
            </a:r>
          </a:p>
        </p:txBody>
      </p:sp>
      <p:sp>
        <p:nvSpPr>
          <p:cNvPr id="2" name="文本框 1"/>
          <p:cNvSpPr txBox="1"/>
          <p:nvPr/>
        </p:nvSpPr>
        <p:spPr>
          <a:xfrm>
            <a:off x="3564460" y="546735"/>
            <a:ext cx="877163" cy="923330"/>
          </a:xfrm>
          <a:prstGeom prst="rect">
            <a:avLst/>
          </a:prstGeom>
          <a:noFill/>
        </p:spPr>
        <p:txBody>
          <a:bodyPr wrap="none" rtlCol="0">
            <a:spAutoFit/>
          </a:bodyPr>
          <a:lstStyle/>
          <a:p>
            <a:pPr lvl="0" algn="ctr" fontAlgn="auto">
              <a:lnSpc>
                <a:spcPct val="100000"/>
              </a:lnSpc>
              <a:defRPr/>
            </a:pPr>
            <a:r>
              <a:rPr lang="en-US" altLang="zh-CN" sz="5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t>
            </a:r>
          </a:p>
        </p:txBody>
      </p:sp>
      <p:sp>
        <p:nvSpPr>
          <p:cNvPr id="3" name="文本框 2"/>
          <p:cNvSpPr txBox="1"/>
          <p:nvPr/>
        </p:nvSpPr>
        <p:spPr>
          <a:xfrm>
            <a:off x="7359220" y="546735"/>
            <a:ext cx="877163" cy="923330"/>
          </a:xfrm>
          <a:prstGeom prst="rect">
            <a:avLst/>
          </a:prstGeom>
          <a:noFill/>
        </p:spPr>
        <p:txBody>
          <a:bodyPr wrap="none" rtlCol="0">
            <a:spAutoFit/>
          </a:bodyPr>
          <a:lstStyle/>
          <a:p>
            <a:pPr lvl="0" algn="ctr" fontAlgn="auto">
              <a:lnSpc>
                <a:spcPct val="100000"/>
              </a:lnSpc>
              <a:defRPr/>
            </a:pPr>
            <a:r>
              <a:rPr lang="en-US" altLang="zh-CN" sz="5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t>
            </a:r>
          </a:p>
        </p:txBody>
      </p:sp>
      <p:sp>
        <p:nvSpPr>
          <p:cNvPr id="5" name="文本框 4"/>
          <p:cNvSpPr txBox="1"/>
          <p:nvPr/>
        </p:nvSpPr>
        <p:spPr>
          <a:xfrm>
            <a:off x="4098926" y="1979296"/>
            <a:ext cx="6478905" cy="923330"/>
          </a:xfrm>
          <a:prstGeom prst="rect">
            <a:avLst/>
          </a:prstGeom>
          <a:noFill/>
        </p:spPr>
        <p:txBody>
          <a:bodyPr wrap="square" rtlCol="0" anchor="t">
            <a:spAutoFit/>
          </a:bodyPr>
          <a:lstStyle/>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大陆法系又称罗马法系、民法法系、法典法系或罗马日尔曼法系，是承袭古罗马法的传统，仿照《法国民法典》和《德国民法典》的样式而建立起来的各国法律制度的总称。</a:t>
            </a:r>
          </a:p>
        </p:txBody>
      </p:sp>
      <p:grpSp>
        <p:nvGrpSpPr>
          <p:cNvPr id="8" name="组合 7"/>
          <p:cNvGrpSpPr/>
          <p:nvPr/>
        </p:nvGrpSpPr>
        <p:grpSpPr>
          <a:xfrm>
            <a:off x="1196975" y="1641475"/>
            <a:ext cx="9969500" cy="1470660"/>
            <a:chOff x="1885" y="2585"/>
            <a:chExt cx="15700" cy="2316"/>
          </a:xfrm>
        </p:grpSpPr>
        <p:sp>
          <p:nvSpPr>
            <p:cNvPr id="6" name="圆角矩形 5"/>
            <p:cNvSpPr/>
            <p:nvPr/>
          </p:nvSpPr>
          <p:spPr>
            <a:xfrm>
              <a:off x="1885" y="2585"/>
              <a:ext cx="4159" cy="1085"/>
            </a:xfrm>
            <a:prstGeom prst="roundRect">
              <a:avLst>
                <a:gd name="adj" fmla="val 50000"/>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9" name="文本框 18"/>
            <p:cNvSpPr txBox="1"/>
            <p:nvPr/>
          </p:nvSpPr>
          <p:spPr>
            <a:xfrm>
              <a:off x="2312" y="2716"/>
              <a:ext cx="3304" cy="824"/>
            </a:xfrm>
            <a:prstGeom prst="rect">
              <a:avLst/>
            </a:prstGeom>
            <a:noFill/>
          </p:spPr>
          <p:txBody>
            <a:bodyPr wrap="square" rtlCol="0" anchor="t">
              <a:spAutoFit/>
            </a:bodyPr>
            <a:lstStyle/>
            <a:p>
              <a:pPr algn="ctr"/>
              <a:r>
                <a:rPr lang="zh-CN" altLang="en-US" sz="28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大陆法系</a:t>
              </a:r>
            </a:p>
          </p:txBody>
        </p:sp>
        <p:sp>
          <p:nvSpPr>
            <p:cNvPr id="7" name="圆角矩形 6"/>
            <p:cNvSpPr/>
            <p:nvPr/>
          </p:nvSpPr>
          <p:spPr>
            <a:xfrm>
              <a:off x="2085" y="2785"/>
              <a:ext cx="15500" cy="2116"/>
            </a:xfrm>
            <a:prstGeom prst="roundRect">
              <a:avLst>
                <a:gd name="adj" fmla="val 50000"/>
              </a:avLst>
            </a:prstGeom>
            <a:noFill/>
            <a:ln w="28575">
              <a:solidFill>
                <a:srgbClr val="5E7ABA"/>
              </a:solidFill>
            </a:ln>
            <a:extLst>
              <a:ext uri="{909E8E84-426E-40DD-AFC4-6F175D3DCCD1}">
                <a14:hiddenFill xmlns:a14="http://schemas.microsoft.com/office/drawing/2010/main">
                  <a:solidFill>
                    <a:srgbClr val="5E7ABA"/>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grpSp>
        <p:nvGrpSpPr>
          <p:cNvPr id="9" name="组合 8"/>
          <p:cNvGrpSpPr/>
          <p:nvPr/>
        </p:nvGrpSpPr>
        <p:grpSpPr>
          <a:xfrm>
            <a:off x="1196975" y="3388360"/>
            <a:ext cx="9969500" cy="1470660"/>
            <a:chOff x="1885" y="2585"/>
            <a:chExt cx="15700" cy="2316"/>
          </a:xfrm>
        </p:grpSpPr>
        <p:sp>
          <p:nvSpPr>
            <p:cNvPr id="10" name="圆角矩形 9"/>
            <p:cNvSpPr/>
            <p:nvPr/>
          </p:nvSpPr>
          <p:spPr>
            <a:xfrm>
              <a:off x="1885" y="2585"/>
              <a:ext cx="4159" cy="1085"/>
            </a:xfrm>
            <a:prstGeom prst="roundRect">
              <a:avLst>
                <a:gd name="adj" fmla="val 50000"/>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文本框 10"/>
            <p:cNvSpPr txBox="1"/>
            <p:nvPr/>
          </p:nvSpPr>
          <p:spPr>
            <a:xfrm>
              <a:off x="2312" y="2716"/>
              <a:ext cx="3304" cy="824"/>
            </a:xfrm>
            <a:prstGeom prst="rect">
              <a:avLst/>
            </a:prstGeom>
            <a:noFill/>
          </p:spPr>
          <p:txBody>
            <a:bodyPr wrap="square" rtlCol="0" anchor="t">
              <a:spAutoFit/>
            </a:bodyPr>
            <a:lstStyle/>
            <a:p>
              <a:pPr algn="ctr"/>
              <a:r>
                <a:rPr lang="zh-CN" altLang="en-US" sz="2800">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英美法系</a:t>
              </a:r>
            </a:p>
          </p:txBody>
        </p:sp>
        <p:sp>
          <p:nvSpPr>
            <p:cNvPr id="12" name="圆角矩形 11"/>
            <p:cNvSpPr/>
            <p:nvPr/>
          </p:nvSpPr>
          <p:spPr>
            <a:xfrm>
              <a:off x="2085" y="2785"/>
              <a:ext cx="15500" cy="2116"/>
            </a:xfrm>
            <a:prstGeom prst="roundRect">
              <a:avLst>
                <a:gd name="adj" fmla="val 50000"/>
              </a:avLst>
            </a:prstGeom>
            <a:noFill/>
            <a:ln w="28575">
              <a:solidFill>
                <a:srgbClr val="5E7ABA"/>
              </a:solidFill>
            </a:ln>
            <a:extLst>
              <a:ext uri="{909E8E84-426E-40DD-AFC4-6F175D3DCCD1}">
                <a14:hiddenFill xmlns:a14="http://schemas.microsoft.com/office/drawing/2010/main">
                  <a:solidFill>
                    <a:srgbClr val="5E7ABA"/>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grpSp>
      <p:sp>
        <p:nvSpPr>
          <p:cNvPr id="13" name="文本框 12"/>
          <p:cNvSpPr txBox="1"/>
          <p:nvPr/>
        </p:nvSpPr>
        <p:spPr>
          <a:xfrm>
            <a:off x="4098926" y="3726181"/>
            <a:ext cx="6478905" cy="923330"/>
          </a:xfrm>
          <a:prstGeom prst="rect">
            <a:avLst/>
          </a:prstGeom>
          <a:noFill/>
        </p:spPr>
        <p:txBody>
          <a:bodyPr wrap="square" rtlCol="0" anchor="t">
            <a:spAutoFit/>
          </a:bodyPr>
          <a:lstStyle/>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英美法系又称英国法系，普通法系或判例法系，是承袭英国中世纪的法律传统而发展起来的各国法律制度的总称，澳大利亚、新西兰、香港等国家和地区的法律制度均属于英美法系。</a:t>
            </a: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261112" y="5251450"/>
            <a:ext cx="9968865" cy="963930"/>
          </a:xfrm>
          <a:prstGeom prst="roundRect">
            <a:avLst>
              <a:gd name="adj" fmla="val 50000"/>
            </a:avLst>
          </a:prstGeom>
        </p:spPr>
      </p:pic>
    </p:spTree>
  </p:cSld>
  <p:clrMapOvr>
    <a:masterClrMapping/>
  </p:clrMapOvr>
  <p:transition advClick="0" advTm="2000">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4423093" y="546736"/>
            <a:ext cx="2954655" cy="646331"/>
          </a:xfrm>
          <a:prstGeom prst="rect">
            <a:avLst/>
          </a:prstGeom>
          <a:noFill/>
        </p:spPr>
        <p:txBody>
          <a:bodyPr wrap="none" rtlCol="0">
            <a:spAutoFit/>
          </a:bodyPr>
          <a:lstStyle/>
          <a:p>
            <a:pPr lvl="0" algn="ctr" fontAlgn="auto">
              <a:lnSpc>
                <a:spcPct val="100000"/>
              </a:lnSpc>
              <a:defRPr/>
            </a:pPr>
            <a:r>
              <a:rPr lang="zh-CN" altLang="en-US" sz="3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社会主义体系</a:t>
            </a:r>
          </a:p>
        </p:txBody>
      </p:sp>
      <p:sp>
        <p:nvSpPr>
          <p:cNvPr id="4" name="文本框 3"/>
          <p:cNvSpPr txBox="1"/>
          <p:nvPr/>
        </p:nvSpPr>
        <p:spPr>
          <a:xfrm>
            <a:off x="3564460" y="546735"/>
            <a:ext cx="877163" cy="923330"/>
          </a:xfrm>
          <a:prstGeom prst="rect">
            <a:avLst/>
          </a:prstGeom>
          <a:noFill/>
        </p:spPr>
        <p:txBody>
          <a:bodyPr wrap="none" rtlCol="0">
            <a:spAutoFit/>
          </a:bodyPr>
          <a:lstStyle/>
          <a:p>
            <a:pPr lvl="0" algn="ctr" fontAlgn="auto">
              <a:lnSpc>
                <a:spcPct val="100000"/>
              </a:lnSpc>
              <a:defRPr/>
            </a:pPr>
            <a:r>
              <a:rPr lang="en-US" altLang="zh-CN" sz="5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t>
            </a:r>
          </a:p>
        </p:txBody>
      </p:sp>
      <p:sp>
        <p:nvSpPr>
          <p:cNvPr id="5" name="文本框 4"/>
          <p:cNvSpPr txBox="1"/>
          <p:nvPr/>
        </p:nvSpPr>
        <p:spPr>
          <a:xfrm>
            <a:off x="7359220" y="546735"/>
            <a:ext cx="877163" cy="923330"/>
          </a:xfrm>
          <a:prstGeom prst="rect">
            <a:avLst/>
          </a:prstGeom>
          <a:noFill/>
        </p:spPr>
        <p:txBody>
          <a:bodyPr wrap="none" rtlCol="0">
            <a:spAutoFit/>
          </a:bodyPr>
          <a:lstStyle/>
          <a:p>
            <a:pPr lvl="0" algn="ctr" fontAlgn="auto">
              <a:lnSpc>
                <a:spcPct val="100000"/>
              </a:lnSpc>
              <a:defRPr/>
            </a:pPr>
            <a:r>
              <a:rPr lang="en-US" altLang="zh-CN" sz="5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t>
            </a:r>
          </a:p>
        </p:txBody>
      </p:sp>
      <p:sp>
        <p:nvSpPr>
          <p:cNvPr id="6" name="文本框 5"/>
          <p:cNvSpPr txBox="1"/>
          <p:nvPr/>
        </p:nvSpPr>
        <p:spPr>
          <a:xfrm>
            <a:off x="3568700" y="1880872"/>
            <a:ext cx="6202045" cy="1477328"/>
          </a:xfrm>
          <a:prstGeom prst="rect">
            <a:avLst/>
          </a:prstGeom>
          <a:noFill/>
        </p:spPr>
        <p:txBody>
          <a:bodyPr wrap="square" rtlCol="0" anchor="t">
            <a:spAutoFit/>
          </a:bodyPr>
          <a:lstStyle/>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二战以后，随着社会主义阵营的建立</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社会主义法系开始形成</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除却法律观念上的差异外，与西方大陆法系相比</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社会主义法系坚持马克思主义法律观</a:t>
            </a:r>
          </a:p>
          <a:p>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坚持法的物质规定性及其对经济基础的反作用</a:t>
            </a:r>
          </a:p>
        </p:txBody>
      </p:sp>
      <p:pic>
        <p:nvPicPr>
          <p:cNvPr id="13" name="图片 12" descr="F:\【2】黄彤彤的副业\千图网ppt模板\下载素材\500743928.jpg5007439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1889625" y="2165271"/>
            <a:ext cx="1705743" cy="1136651"/>
          </a:xfrm>
          <a:prstGeom prst="rect">
            <a:avLst/>
          </a:prstGeom>
          <a:ln w="28575">
            <a:solidFill>
              <a:srgbClr val="5E7ABA"/>
            </a:solidFill>
          </a:ln>
        </p:spPr>
      </p:pic>
      <p:pic>
        <p:nvPicPr>
          <p:cNvPr id="14" name="图片 13" descr="F:\【2】黄彤彤的副业\千图网ppt模板\下载素材\500743927.jpg50074392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1891514" y="4067294"/>
            <a:ext cx="1694975" cy="1129665"/>
          </a:xfrm>
          <a:prstGeom prst="rect">
            <a:avLst/>
          </a:prstGeom>
          <a:ln w="28575">
            <a:solidFill>
              <a:srgbClr val="5E7ABA"/>
            </a:solidFill>
          </a:ln>
        </p:spPr>
      </p:pic>
      <p:sp>
        <p:nvSpPr>
          <p:cNvPr id="7" name="文本框 6"/>
          <p:cNvSpPr txBox="1"/>
          <p:nvPr/>
        </p:nvSpPr>
        <p:spPr>
          <a:xfrm>
            <a:off x="3491231" y="3977005"/>
            <a:ext cx="6099175" cy="1200329"/>
          </a:xfrm>
          <a:prstGeom prst="rect">
            <a:avLst/>
          </a:prstGeom>
          <a:noFill/>
        </p:spPr>
        <p:txBody>
          <a:bodyPr wrap="square" rtlCol="0" anchor="t">
            <a:spAutoFit/>
          </a:bodyPr>
          <a:lstStyle/>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社会主义法律体系在具体制度方面与大陆法系接近</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前苏联及新中国法律为社会主义法系的典型代表</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它与传统法系划分标准的主要区别</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在于以意识形态为依据</a:t>
            </a: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cxnSp>
        <p:nvCxnSpPr>
          <p:cNvPr id="8" name="直接连接符 7"/>
          <p:cNvCxnSpPr/>
          <p:nvPr/>
        </p:nvCxnSpPr>
        <p:spPr>
          <a:xfrm>
            <a:off x="3310891" y="3471545"/>
            <a:ext cx="6273800" cy="0"/>
          </a:xfrm>
          <a:prstGeom prst="line">
            <a:avLst/>
          </a:prstGeom>
          <a:ln w="28575">
            <a:solidFill>
              <a:srgbClr val="5E7ABA"/>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3305811" y="5351780"/>
            <a:ext cx="6273800" cy="0"/>
          </a:xfrm>
          <a:prstGeom prst="line">
            <a:avLst/>
          </a:prstGeom>
          <a:ln w="28575">
            <a:solidFill>
              <a:srgbClr val="5E7ABA"/>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9406890" y="3361690"/>
            <a:ext cx="255271" cy="255270"/>
          </a:xfrm>
          <a:prstGeom prst="rect">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矩形 10"/>
          <p:cNvSpPr/>
          <p:nvPr/>
        </p:nvSpPr>
        <p:spPr>
          <a:xfrm>
            <a:off x="9406890" y="5224145"/>
            <a:ext cx="255271" cy="255270"/>
          </a:xfrm>
          <a:prstGeom prst="rect">
            <a:avLst/>
          </a:prstGeom>
          <a:solidFill>
            <a:srgbClr val="5E7ABA"/>
          </a:solidFill>
          <a:ln>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92258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105537" y="484505"/>
            <a:ext cx="6038215" cy="588899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1508" y="1299316"/>
            <a:ext cx="6390005" cy="4260003"/>
          </a:xfrm>
          <a:prstGeom prst="rect">
            <a:avLst/>
          </a:prstGeom>
        </p:spPr>
      </p:pic>
      <p:sp>
        <p:nvSpPr>
          <p:cNvPr id="5" name="文本框 4"/>
          <p:cNvSpPr txBox="1"/>
          <p:nvPr/>
        </p:nvSpPr>
        <p:spPr>
          <a:xfrm>
            <a:off x="1105536" y="3649345"/>
            <a:ext cx="1954381" cy="3277820"/>
          </a:xfrm>
          <a:prstGeom prst="rect">
            <a:avLst/>
          </a:prstGeom>
          <a:noFill/>
        </p:spPr>
        <p:txBody>
          <a:bodyPr wrap="none" rtlCol="0">
            <a:spAutoFit/>
          </a:bodyPr>
          <a:lstStyle/>
          <a:p>
            <a:pPr lvl="0" algn="l" fontAlgn="auto">
              <a:lnSpc>
                <a:spcPct val="150000"/>
              </a:lnSpc>
              <a:defRPr/>
            </a:pPr>
            <a:r>
              <a:rPr lang="en-US" sz="138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01</a:t>
            </a:r>
          </a:p>
        </p:txBody>
      </p:sp>
      <p:sp>
        <p:nvSpPr>
          <p:cNvPr id="20" name="文本框 19"/>
          <p:cNvSpPr txBox="1"/>
          <p:nvPr/>
        </p:nvSpPr>
        <p:spPr>
          <a:xfrm>
            <a:off x="9802177" y="428625"/>
            <a:ext cx="1415772" cy="6001643"/>
          </a:xfrm>
          <a:prstGeom prst="rect">
            <a:avLst/>
          </a:prstGeom>
          <a:noFill/>
        </p:spPr>
        <p:txBody>
          <a:bodyPr wrap="none" rtlCol="0">
            <a:spAutoFit/>
          </a:bodyPr>
          <a:lstStyle/>
          <a:p>
            <a:pPr lvl="0" algn="l" fontAlgn="auto">
              <a:lnSpc>
                <a:spcPct val="100000"/>
              </a:lnSpc>
              <a:defRPr/>
            </a:pPr>
            <a:r>
              <a:rPr lang="zh-CN" altLang="en-US" sz="9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a:t>
            </a:r>
          </a:p>
          <a:p>
            <a:pPr lvl="0" algn="l" fontAlgn="auto">
              <a:lnSpc>
                <a:spcPct val="100000"/>
              </a:lnSpc>
              <a:defRPr/>
            </a:pPr>
            <a:r>
              <a:rPr lang="zh-CN" altLang="en-US" sz="9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律</a:t>
            </a:r>
          </a:p>
          <a:p>
            <a:pPr lvl="0" algn="l" fontAlgn="auto">
              <a:lnSpc>
                <a:spcPct val="100000"/>
              </a:lnSpc>
              <a:defRPr/>
            </a:pPr>
            <a:r>
              <a:rPr lang="zh-CN" altLang="en-US" sz="9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定</a:t>
            </a:r>
          </a:p>
          <a:p>
            <a:pPr lvl="0" algn="l" fontAlgn="auto">
              <a:lnSpc>
                <a:spcPct val="100000"/>
              </a:lnSpc>
              <a:defRPr/>
            </a:pPr>
            <a:r>
              <a:rPr lang="zh-CN" altLang="en-US" sz="9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义</a:t>
            </a:r>
          </a:p>
        </p:txBody>
      </p:sp>
      <p:sp>
        <p:nvSpPr>
          <p:cNvPr id="62" name="文本框 61"/>
          <p:cNvSpPr txBox="1"/>
          <p:nvPr/>
        </p:nvSpPr>
        <p:spPr>
          <a:xfrm>
            <a:off x="1575314" y="357505"/>
            <a:ext cx="1877437" cy="1446550"/>
          </a:xfrm>
          <a:prstGeom prst="rect">
            <a:avLst/>
          </a:prstGeom>
          <a:noFill/>
        </p:spPr>
        <p:txBody>
          <a:bodyPr wrap="none" rtlCol="0">
            <a:spAutoFit/>
          </a:bodyPr>
          <a:lstStyle/>
          <a:p>
            <a:pPr lvl="0" algn="ctr" fontAlgn="auto">
              <a:lnSpc>
                <a:spcPct val="100000"/>
              </a:lnSpc>
              <a:defRPr/>
            </a:pPr>
            <a:r>
              <a:rPr lang="en-US" sz="8800">
                <a:ln>
                  <a:solidFill>
                    <a:schemeClr val="bg1"/>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LAW</a:t>
            </a:r>
          </a:p>
        </p:txBody>
      </p:sp>
      <p:sp>
        <p:nvSpPr>
          <p:cNvPr id="63" name="文本框 62"/>
          <p:cNvSpPr txBox="1"/>
          <p:nvPr/>
        </p:nvSpPr>
        <p:spPr>
          <a:xfrm>
            <a:off x="5827779" y="5541645"/>
            <a:ext cx="2954655" cy="923330"/>
          </a:xfrm>
          <a:prstGeom prst="rect">
            <a:avLst/>
          </a:prstGeom>
          <a:noFill/>
        </p:spPr>
        <p:txBody>
          <a:bodyPr wrap="none" rtlCol="0">
            <a:spAutoFit/>
          </a:bodyPr>
          <a:lstStyle/>
          <a:p>
            <a:pPr lvl="0" algn="ctr" fontAlgn="auto">
              <a:lnSpc>
                <a:spcPct val="100000"/>
              </a:lnSpc>
              <a:defRPr/>
            </a:pPr>
            <a:r>
              <a:rPr lang="en-US" sz="5400">
                <a:ln>
                  <a:solidFill>
                    <a:schemeClr val="bg1"/>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KNOWLEGE</a:t>
            </a:r>
          </a:p>
        </p:txBody>
      </p:sp>
      <p:sp>
        <p:nvSpPr>
          <p:cNvPr id="2" name="文本框 1"/>
          <p:cNvSpPr txBox="1"/>
          <p:nvPr/>
        </p:nvSpPr>
        <p:spPr>
          <a:xfrm>
            <a:off x="11311841" y="2588895"/>
            <a:ext cx="338554" cy="3785652"/>
          </a:xfrm>
          <a:prstGeom prst="rect">
            <a:avLst/>
          </a:prstGeom>
          <a:noFill/>
        </p:spPr>
        <p:txBody>
          <a:bodyPr wrap="none" rtlCol="0">
            <a:spAutoFit/>
          </a:bodyPr>
          <a:lstStyle/>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V</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D</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I</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N</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G</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Y</a:t>
            </a:r>
          </a:p>
          <a:p>
            <a:pPr lvl="0" algn="ctr" fontAlgn="auto">
              <a:lnSpc>
                <a:spcPct val="100000"/>
              </a:lnSpc>
              <a:defRPr/>
            </a:pPr>
            <a:r>
              <a:rPr lang="en-US" altLang="zh-CN" sz="2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I</a:t>
            </a:r>
          </a:p>
        </p:txBody>
      </p:sp>
      <p:sp>
        <p:nvSpPr>
          <p:cNvPr id="3" name="矩形 2"/>
          <p:cNvSpPr/>
          <p:nvPr/>
        </p:nvSpPr>
        <p:spPr>
          <a:xfrm>
            <a:off x="3171895" y="1306195"/>
            <a:ext cx="6390005" cy="4260850"/>
          </a:xfrm>
          <a:prstGeom prst="rect">
            <a:avLst/>
          </a:prstGeom>
          <a:solidFill>
            <a:srgbClr val="5E7ABA">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a:t>
            </a:r>
            <a:endPar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0" y="0"/>
            <a:ext cx="231521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cxnSp>
        <p:nvCxnSpPr>
          <p:cNvPr id="7" name="直接连接符 6"/>
          <p:cNvCxnSpPr/>
          <p:nvPr/>
        </p:nvCxnSpPr>
        <p:spPr>
          <a:xfrm flipH="1">
            <a:off x="9457691" y="-22225"/>
            <a:ext cx="33020" cy="7023735"/>
          </a:xfrm>
          <a:prstGeom prst="line">
            <a:avLst/>
          </a:prstGeom>
          <a:ln w="28575">
            <a:solidFill>
              <a:srgbClr val="5E7ABA"/>
            </a:solidFill>
          </a:ln>
        </p:spPr>
        <p:style>
          <a:lnRef idx="1">
            <a:schemeClr val="accent1"/>
          </a:lnRef>
          <a:fillRef idx="0">
            <a:schemeClr val="accent1"/>
          </a:fillRef>
          <a:effectRef idx="0">
            <a:schemeClr val="accent1"/>
          </a:effectRef>
          <a:fontRef idx="minor">
            <a:schemeClr val="tx1"/>
          </a:fontRef>
        </p:style>
      </p:cxnSp>
      <p:grpSp>
        <p:nvGrpSpPr>
          <p:cNvPr id="12" name="组合 11"/>
          <p:cNvGrpSpPr/>
          <p:nvPr/>
        </p:nvGrpSpPr>
        <p:grpSpPr>
          <a:xfrm>
            <a:off x="2621280" y="955042"/>
            <a:ext cx="8299451" cy="907415"/>
            <a:chOff x="4128" y="1504"/>
            <a:chExt cx="13070" cy="1429"/>
          </a:xfrm>
        </p:grpSpPr>
        <p:sp>
          <p:nvSpPr>
            <p:cNvPr id="5" name="椭圆 4"/>
            <p:cNvSpPr/>
            <p:nvPr/>
          </p:nvSpPr>
          <p:spPr>
            <a:xfrm>
              <a:off x="14731" y="2029"/>
              <a:ext cx="379" cy="379"/>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6" name="泪滴形 5"/>
            <p:cNvSpPr/>
            <p:nvPr/>
          </p:nvSpPr>
          <p:spPr>
            <a:xfrm rot="13500000">
              <a:off x="15769" y="1504"/>
              <a:ext cx="1429" cy="1429"/>
            </a:xfrm>
            <a:prstGeom prst="teardrop">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0" name="文本框 19"/>
            <p:cNvSpPr txBox="1"/>
            <p:nvPr/>
          </p:nvSpPr>
          <p:spPr>
            <a:xfrm>
              <a:off x="4128" y="1711"/>
              <a:ext cx="9956" cy="1018"/>
            </a:xfrm>
            <a:prstGeom prst="rect">
              <a:avLst/>
            </a:prstGeom>
            <a:noFill/>
          </p:spPr>
          <p:txBody>
            <a:bodyPr wrap="square" rtlCol="0">
              <a:spAutoFit/>
            </a:bodyPr>
            <a:lstStyle/>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法律是由国家制定或认可并依靠国家强制力保证实施的</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反映由特定社会物质生活条件所决定的统治阶级意志</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1" name="文本框 10"/>
            <p:cNvSpPr txBox="1"/>
            <p:nvPr/>
          </p:nvSpPr>
          <p:spPr>
            <a:xfrm>
              <a:off x="16142" y="1757"/>
              <a:ext cx="614" cy="921"/>
            </a:xfrm>
            <a:prstGeom prst="rect">
              <a:avLst/>
            </a:prstGeom>
            <a:noFill/>
          </p:spPr>
          <p:txBody>
            <a:bodyPr wrap="none" rtlCol="0">
              <a:spAutoFit/>
            </a:bodyPr>
            <a:lstStyle/>
            <a:p>
              <a:pPr lvl="0" algn="ctr" fontAlgn="auto">
                <a:lnSpc>
                  <a:spcPct val="100000"/>
                </a:lnSpc>
                <a:defRPr/>
              </a:pPr>
              <a:r>
                <a:rPr lang="en-US" sz="32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p:txBody>
        </p:sp>
      </p:grpSp>
      <p:grpSp>
        <p:nvGrpSpPr>
          <p:cNvPr id="13" name="组合 12"/>
          <p:cNvGrpSpPr/>
          <p:nvPr/>
        </p:nvGrpSpPr>
        <p:grpSpPr>
          <a:xfrm>
            <a:off x="2621280" y="2253617"/>
            <a:ext cx="8299451" cy="907415"/>
            <a:chOff x="4128" y="1504"/>
            <a:chExt cx="13070" cy="1429"/>
          </a:xfrm>
        </p:grpSpPr>
        <p:sp>
          <p:nvSpPr>
            <p:cNvPr id="14" name="椭圆 13"/>
            <p:cNvSpPr/>
            <p:nvPr/>
          </p:nvSpPr>
          <p:spPr>
            <a:xfrm>
              <a:off x="14731" y="2029"/>
              <a:ext cx="379" cy="379"/>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5" name="泪滴形 14"/>
            <p:cNvSpPr/>
            <p:nvPr/>
          </p:nvSpPr>
          <p:spPr>
            <a:xfrm rot="13500000">
              <a:off x="15769" y="1504"/>
              <a:ext cx="1429" cy="1429"/>
            </a:xfrm>
            <a:prstGeom prst="teardrop">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6" name="文本框 15"/>
            <p:cNvSpPr txBox="1"/>
            <p:nvPr/>
          </p:nvSpPr>
          <p:spPr>
            <a:xfrm>
              <a:off x="4128" y="1711"/>
              <a:ext cx="9956" cy="1018"/>
            </a:xfrm>
            <a:prstGeom prst="rect">
              <a:avLst/>
            </a:prstGeom>
            <a:noFill/>
          </p:spPr>
          <p:txBody>
            <a:bodyPr wrap="square" rtlCol="0">
              <a:spAutoFit/>
            </a:bodyPr>
            <a:lstStyle/>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以权利和义务为内容，以确认、保护和发展对统治阶级有利的社会关系和社会秩序为目的的行为规范体系</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7" name="文本框 16"/>
            <p:cNvSpPr txBox="1"/>
            <p:nvPr/>
          </p:nvSpPr>
          <p:spPr>
            <a:xfrm>
              <a:off x="16143" y="1757"/>
              <a:ext cx="614" cy="921"/>
            </a:xfrm>
            <a:prstGeom prst="rect">
              <a:avLst/>
            </a:prstGeom>
            <a:noFill/>
          </p:spPr>
          <p:txBody>
            <a:bodyPr wrap="none" rtlCol="0">
              <a:spAutoFit/>
            </a:bodyPr>
            <a:lstStyle/>
            <a:p>
              <a:pPr lvl="0" algn="ctr" fontAlgn="auto">
                <a:lnSpc>
                  <a:spcPct val="100000"/>
                </a:lnSpc>
                <a:defRPr/>
              </a:pPr>
              <a:r>
                <a:rPr lang="en-US" sz="32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B</a:t>
              </a:r>
            </a:p>
          </p:txBody>
        </p:sp>
      </p:grpSp>
      <p:grpSp>
        <p:nvGrpSpPr>
          <p:cNvPr id="18" name="组合 17"/>
          <p:cNvGrpSpPr/>
          <p:nvPr/>
        </p:nvGrpSpPr>
        <p:grpSpPr>
          <a:xfrm>
            <a:off x="2599689" y="3552192"/>
            <a:ext cx="8299451" cy="907415"/>
            <a:chOff x="4128" y="1504"/>
            <a:chExt cx="13070" cy="1429"/>
          </a:xfrm>
        </p:grpSpPr>
        <p:sp>
          <p:nvSpPr>
            <p:cNvPr id="19" name="椭圆 18"/>
            <p:cNvSpPr/>
            <p:nvPr/>
          </p:nvSpPr>
          <p:spPr>
            <a:xfrm>
              <a:off x="14731" y="2029"/>
              <a:ext cx="379" cy="379"/>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1" name="泪滴形 20"/>
            <p:cNvSpPr/>
            <p:nvPr/>
          </p:nvSpPr>
          <p:spPr>
            <a:xfrm rot="13500000">
              <a:off x="15769" y="1504"/>
              <a:ext cx="1429" cy="1429"/>
            </a:xfrm>
            <a:prstGeom prst="teardrop">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2" name="文本框 21"/>
            <p:cNvSpPr txBox="1"/>
            <p:nvPr/>
          </p:nvSpPr>
          <p:spPr>
            <a:xfrm>
              <a:off x="4128" y="1711"/>
              <a:ext cx="9956" cy="1018"/>
            </a:xfrm>
            <a:prstGeom prst="rect">
              <a:avLst/>
            </a:prstGeom>
            <a:noFill/>
          </p:spPr>
          <p:txBody>
            <a:bodyPr wrap="square" rtlCol="0">
              <a:spAutoFit/>
            </a:bodyPr>
            <a:lstStyle/>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是维护国家稳定、各项事业蓬勃发展的最强有力的武器</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是捍卫人民群众权利和利益的工具</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3" name="文本框 22"/>
            <p:cNvSpPr txBox="1"/>
            <p:nvPr/>
          </p:nvSpPr>
          <p:spPr>
            <a:xfrm>
              <a:off x="16143" y="1757"/>
              <a:ext cx="614" cy="921"/>
            </a:xfrm>
            <a:prstGeom prst="rect">
              <a:avLst/>
            </a:prstGeom>
            <a:noFill/>
          </p:spPr>
          <p:txBody>
            <a:bodyPr wrap="none" rtlCol="0">
              <a:spAutoFit/>
            </a:bodyPr>
            <a:lstStyle/>
            <a:p>
              <a:pPr lvl="0" algn="ctr" fontAlgn="auto">
                <a:lnSpc>
                  <a:spcPct val="100000"/>
                </a:lnSpc>
                <a:defRPr/>
              </a:pPr>
              <a:r>
                <a:rPr lang="en-US" sz="32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C</a:t>
              </a:r>
            </a:p>
          </p:txBody>
        </p:sp>
      </p:grpSp>
      <p:grpSp>
        <p:nvGrpSpPr>
          <p:cNvPr id="24" name="组合 23"/>
          <p:cNvGrpSpPr/>
          <p:nvPr/>
        </p:nvGrpSpPr>
        <p:grpSpPr>
          <a:xfrm>
            <a:off x="2599689" y="4850767"/>
            <a:ext cx="8299451" cy="907415"/>
            <a:chOff x="4128" y="1504"/>
            <a:chExt cx="13070" cy="1429"/>
          </a:xfrm>
        </p:grpSpPr>
        <p:sp>
          <p:nvSpPr>
            <p:cNvPr id="25" name="椭圆 24"/>
            <p:cNvSpPr/>
            <p:nvPr/>
          </p:nvSpPr>
          <p:spPr>
            <a:xfrm>
              <a:off x="14731" y="2029"/>
              <a:ext cx="379" cy="379"/>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6" name="泪滴形 25"/>
            <p:cNvSpPr/>
            <p:nvPr/>
          </p:nvSpPr>
          <p:spPr>
            <a:xfrm rot="13500000">
              <a:off x="15769" y="1504"/>
              <a:ext cx="1429" cy="1429"/>
            </a:xfrm>
            <a:prstGeom prst="teardrop">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7" name="文本框 26"/>
            <p:cNvSpPr txBox="1"/>
            <p:nvPr/>
          </p:nvSpPr>
          <p:spPr>
            <a:xfrm>
              <a:off x="4128" y="1711"/>
              <a:ext cx="9956" cy="1018"/>
            </a:xfrm>
            <a:prstGeom prst="rect">
              <a:avLst/>
            </a:prstGeom>
            <a:noFill/>
          </p:spPr>
          <p:txBody>
            <a:bodyPr wrap="square" rtlCol="0">
              <a:spAutoFit/>
            </a:bodyPr>
            <a:lstStyle/>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法律是一系列的规则，通常需要经由一套制度来落实</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a:p>
              <a:pPr lvl="0" algn="r" fontAlgn="auto">
                <a:lnSpc>
                  <a:spcPct val="100000"/>
                </a:lnSpc>
                <a:defRPr/>
              </a:pPr>
              <a:r>
                <a:rPr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在不同的地方以不同的方式来阐述人们的法律权利与义务</a:t>
              </a:r>
              <a:endParaRPr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8" name="文本框 27"/>
            <p:cNvSpPr txBox="1"/>
            <p:nvPr/>
          </p:nvSpPr>
          <p:spPr>
            <a:xfrm>
              <a:off x="16143" y="1757"/>
              <a:ext cx="614" cy="921"/>
            </a:xfrm>
            <a:prstGeom prst="rect">
              <a:avLst/>
            </a:prstGeom>
            <a:noFill/>
          </p:spPr>
          <p:txBody>
            <a:bodyPr wrap="none" rtlCol="0">
              <a:spAutoFit/>
            </a:bodyPr>
            <a:lstStyle/>
            <a:p>
              <a:pPr lvl="0" algn="ctr" fontAlgn="auto">
                <a:lnSpc>
                  <a:spcPct val="100000"/>
                </a:lnSpc>
                <a:defRPr/>
              </a:pPr>
              <a:r>
                <a:rPr lang="en-US" sz="320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D</a:t>
              </a:r>
            </a:p>
          </p:txBody>
        </p:sp>
      </p:grpSp>
      <p:sp>
        <p:nvSpPr>
          <p:cNvPr id="29" name="文本框 28"/>
          <p:cNvSpPr txBox="1"/>
          <p:nvPr/>
        </p:nvSpPr>
        <p:spPr>
          <a:xfrm>
            <a:off x="808859" y="1399540"/>
            <a:ext cx="697627" cy="3785652"/>
          </a:xfrm>
          <a:prstGeom prst="rect">
            <a:avLst/>
          </a:prstGeom>
          <a:noFill/>
        </p:spPr>
        <p:txBody>
          <a:bodyPr wrap="none" rtlCol="0">
            <a:spAutoFit/>
          </a:bodyPr>
          <a:lstStyle/>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a:t>
            </a:r>
          </a:p>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律</a:t>
            </a:r>
          </a:p>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基</a:t>
            </a:r>
          </a:p>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本</a:t>
            </a:r>
          </a:p>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内</a:t>
            </a:r>
          </a:p>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涵</a:t>
            </a:r>
          </a:p>
        </p:txBody>
      </p:sp>
    </p:spTree>
  </p:cSld>
  <p:clrMapOvr>
    <a:masterClrMapping/>
  </p:clrMapOvr>
  <p:transition advClick="0" advTm="200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0800000" flipH="1" flipV="1">
            <a:off x="8711565" y="1235075"/>
            <a:ext cx="2341880" cy="3511550"/>
          </a:xfrm>
          <a:prstGeom prst="rect">
            <a:avLst/>
          </a:prstGeom>
        </p:spPr>
      </p:pic>
      <p:sp>
        <p:nvSpPr>
          <p:cNvPr id="11" name="文本框 10"/>
          <p:cNvSpPr txBox="1"/>
          <p:nvPr/>
        </p:nvSpPr>
        <p:spPr>
          <a:xfrm>
            <a:off x="1487806" y="4883785"/>
            <a:ext cx="1980029" cy="400110"/>
          </a:xfrm>
          <a:prstGeom prst="rect">
            <a:avLst/>
          </a:prstGeom>
          <a:noFill/>
        </p:spPr>
        <p:txBody>
          <a:bodyPr wrap="none" rtlCol="0" anchor="t">
            <a:spAutoFit/>
          </a:bodyPr>
          <a:lstStyle/>
          <a:p>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公正不倚的司法</a:t>
            </a:r>
          </a:p>
        </p:txBody>
      </p:sp>
      <p:sp>
        <p:nvSpPr>
          <p:cNvPr id="12" name="文本框 11"/>
          <p:cNvSpPr txBox="1"/>
          <p:nvPr/>
        </p:nvSpPr>
        <p:spPr>
          <a:xfrm>
            <a:off x="4155440" y="4883785"/>
            <a:ext cx="1467068" cy="400110"/>
          </a:xfrm>
          <a:prstGeom prst="rect">
            <a:avLst/>
          </a:prstGeom>
          <a:noFill/>
        </p:spPr>
        <p:txBody>
          <a:bodyPr wrap="none" rtlCol="0" anchor="t">
            <a:spAutoFit/>
          </a:bodyPr>
          <a:lstStyle/>
          <a:p>
            <a:pPr algn="l"/>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民主的立法</a:t>
            </a:r>
          </a:p>
        </p:txBody>
      </p:sp>
      <p:sp>
        <p:nvSpPr>
          <p:cNvPr id="13" name="文本框 12"/>
          <p:cNvSpPr txBox="1"/>
          <p:nvPr/>
        </p:nvSpPr>
        <p:spPr>
          <a:xfrm>
            <a:off x="6689725" y="4883785"/>
            <a:ext cx="1467068" cy="400110"/>
          </a:xfrm>
          <a:prstGeom prst="rect">
            <a:avLst/>
          </a:prstGeom>
          <a:noFill/>
        </p:spPr>
        <p:txBody>
          <a:bodyPr wrap="none" rtlCol="0" anchor="t">
            <a:spAutoFit/>
          </a:bodyPr>
          <a:lstStyle/>
          <a:p>
            <a:pPr algn="l"/>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负责的行政</a:t>
            </a:r>
          </a:p>
        </p:txBody>
      </p:sp>
      <p:sp>
        <p:nvSpPr>
          <p:cNvPr id="14" name="文本框 13"/>
          <p:cNvSpPr txBox="1"/>
          <p:nvPr/>
        </p:nvSpPr>
        <p:spPr>
          <a:xfrm>
            <a:off x="8680450" y="4883785"/>
            <a:ext cx="2404111" cy="400110"/>
          </a:xfrm>
          <a:prstGeom prst="rect">
            <a:avLst/>
          </a:prstGeom>
          <a:noFill/>
        </p:spPr>
        <p:txBody>
          <a:bodyPr wrap="square" rtlCol="0" anchor="t">
            <a:spAutoFit/>
          </a:bodyPr>
          <a:lstStyle/>
          <a:p>
            <a:pPr algn="ctr"/>
            <a:r>
              <a:rPr lang="zh-CN" altLang="en-US" sz="20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官僚、军事和警力</a:t>
            </a:r>
          </a:p>
        </p:txBody>
      </p:sp>
      <p:sp>
        <p:nvSpPr>
          <p:cNvPr id="15" name="文本框 14"/>
          <p:cNvSpPr txBox="1"/>
          <p:nvPr/>
        </p:nvSpPr>
        <p:spPr>
          <a:xfrm>
            <a:off x="1568000" y="5282566"/>
            <a:ext cx="1800493" cy="646331"/>
          </a:xfrm>
          <a:prstGeom prst="rect">
            <a:avLst/>
          </a:prstGeom>
          <a:noFill/>
        </p:spPr>
        <p:txBody>
          <a:bodyPr wrap="none" rtlCol="0" anchor="t">
            <a:spAutoFit/>
          </a:bodyPr>
          <a:lstStyle/>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创造和解释法律</a:t>
            </a:r>
          </a:p>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核心机构之一</a:t>
            </a:r>
          </a:p>
        </p:txBody>
      </p:sp>
      <p:sp>
        <p:nvSpPr>
          <p:cNvPr id="16" name="文本框 15"/>
          <p:cNvSpPr txBox="1"/>
          <p:nvPr/>
        </p:nvSpPr>
        <p:spPr>
          <a:xfrm>
            <a:off x="3981635" y="5282566"/>
            <a:ext cx="1800493" cy="646331"/>
          </a:xfrm>
          <a:prstGeom prst="rect">
            <a:avLst/>
          </a:prstGeom>
          <a:noFill/>
        </p:spPr>
        <p:txBody>
          <a:bodyPr wrap="none" rtlCol="0" anchor="t">
            <a:spAutoFit/>
          </a:bodyPr>
          <a:lstStyle/>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创造和解释法律</a:t>
            </a:r>
          </a:p>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核心机构之二</a:t>
            </a:r>
          </a:p>
        </p:txBody>
      </p:sp>
      <p:sp>
        <p:nvSpPr>
          <p:cNvPr id="17" name="文本框 16"/>
          <p:cNvSpPr txBox="1"/>
          <p:nvPr/>
        </p:nvSpPr>
        <p:spPr>
          <a:xfrm>
            <a:off x="6515285" y="5282566"/>
            <a:ext cx="1800493" cy="646331"/>
          </a:xfrm>
          <a:prstGeom prst="rect">
            <a:avLst/>
          </a:prstGeom>
          <a:noFill/>
        </p:spPr>
        <p:txBody>
          <a:bodyPr wrap="none" rtlCol="0" anchor="t">
            <a:spAutoFit/>
          </a:bodyPr>
          <a:lstStyle/>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创造和解释法律</a:t>
            </a:r>
          </a:p>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核心机构之三</a:t>
            </a:r>
          </a:p>
        </p:txBody>
      </p:sp>
      <p:sp>
        <p:nvSpPr>
          <p:cNvPr id="18" name="文本框 17"/>
          <p:cNvSpPr txBox="1"/>
          <p:nvPr/>
        </p:nvSpPr>
        <p:spPr>
          <a:xfrm>
            <a:off x="8866844" y="5282566"/>
            <a:ext cx="2031325" cy="646331"/>
          </a:xfrm>
          <a:prstGeom prst="rect">
            <a:avLst/>
          </a:prstGeom>
          <a:noFill/>
        </p:spPr>
        <p:txBody>
          <a:bodyPr wrap="none" rtlCol="0" anchor="t">
            <a:spAutoFit/>
          </a:bodyPr>
          <a:lstStyle/>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执行法律并且</a:t>
            </a:r>
          </a:p>
          <a:p>
            <a:pPr algn="ctr"/>
            <a:r>
              <a:rPr lang="zh-CN" altLang="en-US">
                <a:solidFill>
                  <a:schemeClr val="tx1">
                    <a:lumMod val="75000"/>
                    <a:lumOff val="25000"/>
                  </a:schemeClr>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让法律为人民服务</a:t>
            </a:r>
          </a:p>
        </p:txBody>
      </p:sp>
      <p:pic>
        <p:nvPicPr>
          <p:cNvPr id="19" name="图片 1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0800000" flipH="1" flipV="1">
            <a:off x="3766820" y="1229994"/>
            <a:ext cx="2341880" cy="3511550"/>
          </a:xfrm>
          <a:prstGeom prst="rect">
            <a:avLst/>
          </a:prstGeom>
        </p:spPr>
      </p:pic>
      <p:pic>
        <p:nvPicPr>
          <p:cNvPr id="20" name="图片 1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rot="10800000" flipH="1" flipV="1">
            <a:off x="1297305" y="1229996"/>
            <a:ext cx="2341880" cy="3511551"/>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rot="10800000" flipH="1" flipV="1">
            <a:off x="6232843" y="1229996"/>
            <a:ext cx="2341880" cy="3511551"/>
          </a:xfrm>
          <a:prstGeom prst="rect">
            <a:avLst/>
          </a:prstGeom>
        </p:spPr>
      </p:pic>
    </p:spTree>
  </p:cSld>
  <p:clrMapOvr>
    <a:masterClrMapping/>
  </p:clrMapOvr>
  <p:transition advClick="0" advTm="200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4413886" y="1774825"/>
            <a:ext cx="3565525" cy="3575050"/>
          </a:xfrm>
          <a:prstGeom prst="rect">
            <a:avLst/>
          </a:prstGeom>
          <a:solidFill>
            <a:srgbClr val="5E7ABA"/>
          </a:solidFill>
          <a:ln w="28575">
            <a:solidFill>
              <a:srgbClr val="5E7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2" name="矩形 11"/>
          <p:cNvSpPr/>
          <p:nvPr/>
        </p:nvSpPr>
        <p:spPr>
          <a:xfrm>
            <a:off x="701040" y="1774825"/>
            <a:ext cx="3565525" cy="3575050"/>
          </a:xfrm>
          <a:prstGeom prst="rect">
            <a:avLst/>
          </a:prstGeom>
          <a:noFill/>
          <a:ln w="28575">
            <a:solidFill>
              <a:srgbClr val="5E7ABA"/>
            </a:solidFill>
          </a:ln>
          <a:extLst>
            <a:ext uri="{909E8E84-426E-40DD-AFC4-6F175D3DCCD1}">
              <a14:hiddenFill xmlns:a14="http://schemas.microsoft.com/office/drawing/2010/main">
                <a:solidFill>
                  <a:srgbClr val="3918BD"/>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5" name="文本框 14"/>
          <p:cNvSpPr txBox="1"/>
          <p:nvPr/>
        </p:nvSpPr>
        <p:spPr>
          <a:xfrm>
            <a:off x="623570" y="3377566"/>
            <a:ext cx="2231391" cy="2123658"/>
          </a:xfrm>
          <a:prstGeom prst="rect">
            <a:avLst/>
          </a:prstGeom>
          <a:noFill/>
        </p:spPr>
        <p:txBody>
          <a:bodyPr wrap="square" rtlCol="0" anchor="t">
            <a:spAutoFit/>
          </a:bodyPr>
          <a:lstStyle/>
          <a:p>
            <a:r>
              <a:rPr lang="zh-CN" altLang="en-US" sz="6600">
                <a:ln w="28575">
                  <a:solidFill>
                    <a:srgbClr val="5E7ABA"/>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封建社会</a:t>
            </a:r>
          </a:p>
        </p:txBody>
      </p:sp>
      <p:sp>
        <p:nvSpPr>
          <p:cNvPr id="17" name="文本框 16"/>
          <p:cNvSpPr txBox="1"/>
          <p:nvPr/>
        </p:nvSpPr>
        <p:spPr>
          <a:xfrm>
            <a:off x="4413886" y="3385821"/>
            <a:ext cx="2231391" cy="2123658"/>
          </a:xfrm>
          <a:prstGeom prst="rect">
            <a:avLst/>
          </a:prstGeom>
          <a:noFill/>
        </p:spPr>
        <p:txBody>
          <a:bodyPr wrap="square" rtlCol="0" anchor="t">
            <a:spAutoFit/>
          </a:bodyPr>
          <a:lstStyle/>
          <a:p>
            <a:r>
              <a:rPr lang="zh-CN" altLang="en-US" sz="6600">
                <a:ln w="28575">
                  <a:solidFill>
                    <a:schemeClr val="bg1"/>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社会主义</a:t>
            </a:r>
          </a:p>
        </p:txBody>
      </p:sp>
      <p:sp>
        <p:nvSpPr>
          <p:cNvPr id="38" name="i$ḻíḍê"/>
          <p:cNvSpPr/>
          <p:nvPr/>
        </p:nvSpPr>
        <p:spPr bwMode="auto">
          <a:xfrm>
            <a:off x="1262381" y="1985010"/>
            <a:ext cx="2809875" cy="740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lvl="0" algn="ctr" fontAlgn="auto">
              <a:lnSpc>
                <a:spcPct val="150000"/>
              </a:lnSpc>
              <a:defRPr/>
            </a:pPr>
            <a:r>
              <a:rPr sz="2000"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法律由代表地主阶级利益的国王或者大臣制定</a:t>
            </a:r>
            <a:endParaRPr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 name="矩形 3"/>
          <p:cNvSpPr/>
          <p:nvPr/>
        </p:nvSpPr>
        <p:spPr>
          <a:xfrm>
            <a:off x="8120380" y="1774825"/>
            <a:ext cx="3565525" cy="3575050"/>
          </a:xfrm>
          <a:prstGeom prst="rect">
            <a:avLst/>
          </a:prstGeom>
          <a:noFill/>
          <a:ln w="28575">
            <a:solidFill>
              <a:srgbClr val="5E7ABA"/>
            </a:solidFill>
          </a:ln>
          <a:extLst>
            <a:ext uri="{909E8E84-426E-40DD-AFC4-6F175D3DCCD1}">
              <a14:hiddenFill xmlns:a14="http://schemas.microsoft.com/office/drawing/2010/main">
                <a:solidFill>
                  <a:srgbClr val="3918BD"/>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5" name="文本框 4"/>
          <p:cNvSpPr txBox="1"/>
          <p:nvPr/>
        </p:nvSpPr>
        <p:spPr>
          <a:xfrm>
            <a:off x="8042910" y="3377566"/>
            <a:ext cx="2231391" cy="2123658"/>
          </a:xfrm>
          <a:prstGeom prst="rect">
            <a:avLst/>
          </a:prstGeom>
          <a:noFill/>
        </p:spPr>
        <p:txBody>
          <a:bodyPr wrap="square" rtlCol="0" anchor="t">
            <a:spAutoFit/>
          </a:bodyPr>
          <a:lstStyle/>
          <a:p>
            <a:r>
              <a:rPr lang="zh-CN" altLang="en-US" sz="6600">
                <a:ln w="28575">
                  <a:solidFill>
                    <a:srgbClr val="5E7ABA"/>
                  </a:solidFill>
                </a:ln>
                <a:no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资本主义</a:t>
            </a:r>
          </a:p>
        </p:txBody>
      </p:sp>
      <p:sp>
        <p:nvSpPr>
          <p:cNvPr id="7" name="i$ḻíḍê"/>
          <p:cNvSpPr/>
          <p:nvPr/>
        </p:nvSpPr>
        <p:spPr bwMode="auto">
          <a:xfrm>
            <a:off x="8658225" y="1985010"/>
            <a:ext cx="2809875" cy="740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lvl="0" algn="ctr" fontAlgn="auto">
              <a:lnSpc>
                <a:spcPct val="150000"/>
              </a:lnSpc>
              <a:defRPr/>
            </a:pPr>
            <a:r>
              <a:rPr sz="2000" dirty="0" err="1">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法律由代表资产阶级利益的议会制定</a:t>
            </a:r>
            <a:endParaRPr sz="20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8" name="i$ḻíḍê"/>
          <p:cNvSpPr/>
          <p:nvPr/>
        </p:nvSpPr>
        <p:spPr bwMode="auto">
          <a:xfrm>
            <a:off x="4960621" y="1985010"/>
            <a:ext cx="2809875" cy="740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lvl="0" algn="ctr" fontAlgn="auto">
              <a:lnSpc>
                <a:spcPct val="150000"/>
              </a:lnSpc>
              <a:defRPr/>
            </a:pPr>
            <a:r>
              <a:rPr sz="2000" dirty="0" err="1">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法律由代表无产阶级利益的人民议会制定</a:t>
            </a:r>
            <a:endParaRPr sz="2000" dirty="0">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0" name="文本框 19"/>
          <p:cNvSpPr txBox="1"/>
          <p:nvPr/>
        </p:nvSpPr>
        <p:spPr>
          <a:xfrm>
            <a:off x="1454656" y="546736"/>
            <a:ext cx="8956298" cy="646331"/>
          </a:xfrm>
          <a:prstGeom prst="rect">
            <a:avLst/>
          </a:prstGeom>
          <a:noFill/>
        </p:spPr>
        <p:txBody>
          <a:bodyPr wrap="none" rtlCol="0">
            <a:spAutoFit/>
          </a:bodyPr>
          <a:lstStyle/>
          <a:p>
            <a:pPr lvl="0" algn="ctr" fontAlgn="auto">
              <a:lnSpc>
                <a:spcPct val="100000"/>
              </a:lnSpc>
              <a:defRPr/>
            </a:pPr>
            <a:r>
              <a:rPr lang="zh-CN" altLang="en-US" sz="36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法的本质就是统治阶级实现阶级统治的工具</a:t>
            </a:r>
          </a:p>
        </p:txBody>
      </p:sp>
      <p:sp>
        <p:nvSpPr>
          <p:cNvPr id="3" name="文本框 2"/>
          <p:cNvSpPr txBox="1"/>
          <p:nvPr/>
        </p:nvSpPr>
        <p:spPr>
          <a:xfrm>
            <a:off x="696800" y="546735"/>
            <a:ext cx="877163" cy="923330"/>
          </a:xfrm>
          <a:prstGeom prst="rect">
            <a:avLst/>
          </a:prstGeom>
          <a:noFill/>
        </p:spPr>
        <p:txBody>
          <a:bodyPr wrap="none" rtlCol="0">
            <a:spAutoFit/>
          </a:bodyPr>
          <a:lstStyle/>
          <a:p>
            <a:pPr lvl="0" algn="ctr" fontAlgn="auto">
              <a:lnSpc>
                <a:spcPct val="100000"/>
              </a:lnSpc>
              <a:defRPr/>
            </a:pPr>
            <a:r>
              <a:rPr lang="en-US" altLang="zh-CN" sz="5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t>
            </a:r>
          </a:p>
        </p:txBody>
      </p:sp>
      <p:sp>
        <p:nvSpPr>
          <p:cNvPr id="6" name="文本框 5"/>
          <p:cNvSpPr txBox="1"/>
          <p:nvPr/>
        </p:nvSpPr>
        <p:spPr>
          <a:xfrm>
            <a:off x="10270060" y="546735"/>
            <a:ext cx="877163" cy="923330"/>
          </a:xfrm>
          <a:prstGeom prst="rect">
            <a:avLst/>
          </a:prstGeom>
          <a:noFill/>
        </p:spPr>
        <p:txBody>
          <a:bodyPr wrap="none" rtlCol="0">
            <a:spAutoFit/>
          </a:bodyPr>
          <a:lstStyle/>
          <a:p>
            <a:pPr lvl="0" algn="ctr" fontAlgn="auto">
              <a:lnSpc>
                <a:spcPct val="100000"/>
              </a:lnSpc>
              <a:defRPr/>
            </a:pPr>
            <a:r>
              <a:rPr lang="en-US" altLang="zh-CN" sz="540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t>
            </a:r>
          </a:p>
        </p:txBody>
      </p:sp>
    </p:spTree>
  </p:cSld>
  <p:clrMapOvr>
    <a:masterClrMapping/>
  </p:clrMapOvr>
  <p:transition advClick="0" advTm="200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0800000" flipV="1">
            <a:off x="8511816" y="895986"/>
            <a:ext cx="2844525" cy="4265211"/>
          </a:xfrm>
          <a:prstGeom prst="rect">
            <a:avLst/>
          </a:prstGeom>
        </p:spPr>
      </p:pic>
      <p:sp>
        <p:nvSpPr>
          <p:cNvPr id="45" name="矩形 44"/>
          <p:cNvSpPr/>
          <p:nvPr/>
        </p:nvSpPr>
        <p:spPr>
          <a:xfrm>
            <a:off x="0" y="5059047"/>
            <a:ext cx="12192000" cy="1798955"/>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835661" y="5483862"/>
            <a:ext cx="10953751" cy="707886"/>
          </a:xfrm>
          <a:prstGeom prst="rect">
            <a:avLst/>
          </a:prstGeom>
          <a:noFill/>
        </p:spPr>
        <p:txBody>
          <a:bodyPr wrap="square" rtlCol="0">
            <a:spAutoFit/>
          </a:bodyPr>
          <a:lstStyle/>
          <a:p>
            <a:pPr lvl="0" algn="ctr" fontAlgn="auto">
              <a:lnSpc>
                <a:spcPct val="100000"/>
              </a:lnSpc>
              <a:defRPr/>
            </a:pPr>
            <a:r>
              <a:rPr lang="zh-CN" altLang="en-US" sz="4000" dirty="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法的精神：在分清事实是非的基础上匡扶正义</a:t>
            </a:r>
          </a:p>
        </p:txBody>
      </p:sp>
      <p:sp>
        <p:nvSpPr>
          <p:cNvPr id="4" name="文本框 3"/>
          <p:cNvSpPr txBox="1"/>
          <p:nvPr/>
        </p:nvSpPr>
        <p:spPr>
          <a:xfrm>
            <a:off x="1634491" y="1127760"/>
            <a:ext cx="6157595" cy="646331"/>
          </a:xfrm>
          <a:prstGeom prst="rect">
            <a:avLst/>
          </a:prstGeom>
          <a:noFill/>
        </p:spPr>
        <p:txBody>
          <a:bodyPr wrap="square" rtlCol="0" anchor="t">
            <a:spAutoFit/>
          </a:bodyPr>
          <a:lstStyle/>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法律条文是死的，人是活的。法律工具主义者把法律当成了僵化的工具、不变的教条。它违反了民主法治的基本精神。</a:t>
            </a:r>
          </a:p>
        </p:txBody>
      </p:sp>
      <p:sp>
        <p:nvSpPr>
          <p:cNvPr id="40" name="Freeform 6"/>
          <p:cNvSpPr>
            <a:spLocks noEditPoints="1"/>
          </p:cNvSpPr>
          <p:nvPr/>
        </p:nvSpPr>
        <p:spPr bwMode="auto">
          <a:xfrm>
            <a:off x="835661" y="1127762"/>
            <a:ext cx="625475" cy="60896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5E7ABA"/>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5" name="文本框 4"/>
          <p:cNvSpPr txBox="1"/>
          <p:nvPr/>
        </p:nvSpPr>
        <p:spPr>
          <a:xfrm>
            <a:off x="1634490" y="2240280"/>
            <a:ext cx="6224271" cy="646331"/>
          </a:xfrm>
          <a:prstGeom prst="rect">
            <a:avLst/>
          </a:prstGeom>
          <a:noFill/>
        </p:spPr>
        <p:txBody>
          <a:bodyPr wrap="square" rtlCol="0" anchor="t">
            <a:spAutoFit/>
          </a:bodyPr>
          <a:lstStyle/>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法律是人类社会创造的客体，也是人类解放自身的工具</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它反过来影响人类社会的发展</a:t>
            </a:r>
          </a:p>
        </p:txBody>
      </p:sp>
      <p:sp>
        <p:nvSpPr>
          <p:cNvPr id="7" name="文本框 6"/>
          <p:cNvSpPr txBox="1"/>
          <p:nvPr/>
        </p:nvSpPr>
        <p:spPr>
          <a:xfrm>
            <a:off x="1634491" y="3362326"/>
            <a:ext cx="6157595" cy="646331"/>
          </a:xfrm>
          <a:prstGeom prst="rect">
            <a:avLst/>
          </a:prstGeom>
          <a:noFill/>
        </p:spPr>
        <p:txBody>
          <a:bodyPr wrap="square" rtlCol="0" anchor="t">
            <a:spAutoFit/>
          </a:bodyPr>
          <a:lstStyle/>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要避免法律和人类社会主客体地位颠倒的情况发生</a:t>
            </a:r>
          </a:p>
          <a:p>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确立起人的主体地位和对法律制度的深刻反思</a:t>
            </a:r>
          </a:p>
        </p:txBody>
      </p:sp>
      <p:sp>
        <p:nvSpPr>
          <p:cNvPr id="8" name="Freeform 6"/>
          <p:cNvSpPr>
            <a:spLocks noEditPoints="1"/>
          </p:cNvSpPr>
          <p:nvPr/>
        </p:nvSpPr>
        <p:spPr bwMode="auto">
          <a:xfrm>
            <a:off x="835661" y="2240282"/>
            <a:ext cx="625475" cy="60896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5E7ABA"/>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9" name="Freeform 6"/>
          <p:cNvSpPr>
            <a:spLocks noEditPoints="1"/>
          </p:cNvSpPr>
          <p:nvPr/>
        </p:nvSpPr>
        <p:spPr bwMode="auto">
          <a:xfrm>
            <a:off x="835661" y="3362327"/>
            <a:ext cx="625475" cy="608965"/>
          </a:xfrm>
          <a:custGeom>
            <a:avLst/>
            <a:gdLst>
              <a:gd name="T0" fmla="*/ 3359 w 4057"/>
              <a:gd name="T1" fmla="*/ 3511 h 3952"/>
              <a:gd name="T2" fmla="*/ 3166 w 4057"/>
              <a:gd name="T3" fmla="*/ 869 h 3952"/>
              <a:gd name="T4" fmla="*/ 2901 w 4057"/>
              <a:gd name="T5" fmla="*/ 1161 h 3952"/>
              <a:gd name="T6" fmla="*/ 2669 w 4057"/>
              <a:gd name="T7" fmla="*/ 1450 h 3952"/>
              <a:gd name="T8" fmla="*/ 2467 w 4057"/>
              <a:gd name="T9" fmla="*/ 1729 h 3952"/>
              <a:gd name="T10" fmla="*/ 2293 w 4057"/>
              <a:gd name="T11" fmla="*/ 1993 h 3952"/>
              <a:gd name="T12" fmla="*/ 2149 w 4057"/>
              <a:gd name="T13" fmla="*/ 2234 h 3952"/>
              <a:gd name="T14" fmla="*/ 2033 w 4057"/>
              <a:gd name="T15" fmla="*/ 2446 h 3952"/>
              <a:gd name="T16" fmla="*/ 1944 w 4057"/>
              <a:gd name="T17" fmla="*/ 2622 h 3952"/>
              <a:gd name="T18" fmla="*/ 1882 w 4057"/>
              <a:gd name="T19" fmla="*/ 2756 h 3952"/>
              <a:gd name="T20" fmla="*/ 1844 w 4057"/>
              <a:gd name="T21" fmla="*/ 2841 h 3952"/>
              <a:gd name="T22" fmla="*/ 1833 w 4057"/>
              <a:gd name="T23" fmla="*/ 2870 h 3952"/>
              <a:gd name="T24" fmla="*/ 1733 w 4057"/>
              <a:gd name="T25" fmla="*/ 3007 h 3952"/>
              <a:gd name="T26" fmla="*/ 1640 w 4057"/>
              <a:gd name="T27" fmla="*/ 3100 h 3952"/>
              <a:gd name="T28" fmla="*/ 1566 w 4057"/>
              <a:gd name="T29" fmla="*/ 3156 h 3952"/>
              <a:gd name="T30" fmla="*/ 1526 w 4057"/>
              <a:gd name="T31" fmla="*/ 3178 h 3952"/>
              <a:gd name="T32" fmla="*/ 1454 w 4057"/>
              <a:gd name="T33" fmla="*/ 3200 h 3952"/>
              <a:gd name="T34" fmla="*/ 1386 w 4057"/>
              <a:gd name="T35" fmla="*/ 3214 h 3952"/>
              <a:gd name="T36" fmla="*/ 1354 w 4057"/>
              <a:gd name="T37" fmla="*/ 3210 h 3952"/>
              <a:gd name="T38" fmla="*/ 1347 w 4057"/>
              <a:gd name="T39" fmla="*/ 3198 h 3952"/>
              <a:gd name="T40" fmla="*/ 1349 w 4057"/>
              <a:gd name="T41" fmla="*/ 3185 h 3952"/>
              <a:gd name="T42" fmla="*/ 1354 w 4057"/>
              <a:gd name="T43" fmla="*/ 3179 h 3952"/>
              <a:gd name="T44" fmla="*/ 1235 w 4057"/>
              <a:gd name="T45" fmla="*/ 2825 h 3952"/>
              <a:gd name="T46" fmla="*/ 1119 w 4057"/>
              <a:gd name="T47" fmla="*/ 2548 h 3952"/>
              <a:gd name="T48" fmla="*/ 1007 w 4057"/>
              <a:gd name="T49" fmla="*/ 2338 h 3952"/>
              <a:gd name="T50" fmla="*/ 905 w 4057"/>
              <a:gd name="T51" fmla="*/ 2187 h 3952"/>
              <a:gd name="T52" fmla="*/ 814 w 4057"/>
              <a:gd name="T53" fmla="*/ 2085 h 3952"/>
              <a:gd name="T54" fmla="*/ 737 w 4057"/>
              <a:gd name="T55" fmla="*/ 2022 h 3952"/>
              <a:gd name="T56" fmla="*/ 678 w 4057"/>
              <a:gd name="T57" fmla="*/ 1990 h 3952"/>
              <a:gd name="T58" fmla="*/ 641 w 4057"/>
              <a:gd name="T59" fmla="*/ 1977 h 3952"/>
              <a:gd name="T60" fmla="*/ 628 w 4057"/>
              <a:gd name="T61" fmla="*/ 1974 h 3952"/>
              <a:gd name="T62" fmla="*/ 756 w 4057"/>
              <a:gd name="T63" fmla="*/ 1825 h 3952"/>
              <a:gd name="T64" fmla="*/ 875 w 4057"/>
              <a:gd name="T65" fmla="*/ 1746 h 3952"/>
              <a:gd name="T66" fmla="*/ 987 w 4057"/>
              <a:gd name="T67" fmla="*/ 1728 h 3952"/>
              <a:gd name="T68" fmla="*/ 1089 w 4057"/>
              <a:gd name="T69" fmla="*/ 1758 h 3952"/>
              <a:gd name="T70" fmla="*/ 1183 w 4057"/>
              <a:gd name="T71" fmla="*/ 1826 h 3952"/>
              <a:gd name="T72" fmla="*/ 1265 w 4057"/>
              <a:gd name="T73" fmla="*/ 1922 h 3952"/>
              <a:gd name="T74" fmla="*/ 1338 w 4057"/>
              <a:gd name="T75" fmla="*/ 2034 h 3952"/>
              <a:gd name="T76" fmla="*/ 1400 w 4057"/>
              <a:gd name="T77" fmla="*/ 2154 h 3952"/>
              <a:gd name="T78" fmla="*/ 1449 w 4057"/>
              <a:gd name="T79" fmla="*/ 2270 h 3952"/>
              <a:gd name="T80" fmla="*/ 1487 w 4057"/>
              <a:gd name="T81" fmla="*/ 2369 h 3952"/>
              <a:gd name="T82" fmla="*/ 1512 w 4057"/>
              <a:gd name="T83" fmla="*/ 2443 h 3952"/>
              <a:gd name="T84" fmla="*/ 1523 w 4057"/>
              <a:gd name="T85" fmla="*/ 2481 h 3952"/>
              <a:gd name="T86" fmla="*/ 1601 w 4057"/>
              <a:gd name="T87" fmla="*/ 2336 h 3952"/>
              <a:gd name="T88" fmla="*/ 1755 w 4057"/>
              <a:gd name="T89" fmla="*/ 2095 h 3952"/>
              <a:gd name="T90" fmla="*/ 1946 w 4057"/>
              <a:gd name="T91" fmla="*/ 1838 h 3952"/>
              <a:gd name="T92" fmla="*/ 2165 w 4057"/>
              <a:gd name="T93" fmla="*/ 1569 h 3952"/>
              <a:gd name="T94" fmla="*/ 2403 w 4057"/>
              <a:gd name="T95" fmla="*/ 1301 h 3952"/>
              <a:gd name="T96" fmla="*/ 2650 w 4057"/>
              <a:gd name="T97" fmla="*/ 1040 h 3952"/>
              <a:gd name="T98" fmla="*/ 2899 w 4057"/>
              <a:gd name="T99" fmla="*/ 791 h 3952"/>
              <a:gd name="T100" fmla="*/ 475 w 4057"/>
              <a:gd name="T101" fmla="*/ 639 h 3952"/>
              <a:gd name="T102" fmla="*/ 4037 w 4057"/>
              <a:gd name="T103" fmla="*/ 6 h 3952"/>
              <a:gd name="T104" fmla="*/ 4056 w 4057"/>
              <a:gd name="T105" fmla="*/ 28 h 3952"/>
              <a:gd name="T106" fmla="*/ 4053 w 4057"/>
              <a:gd name="T107" fmla="*/ 59 h 3952"/>
              <a:gd name="T108" fmla="*/ 4039 w 4057"/>
              <a:gd name="T109" fmla="*/ 92 h 3952"/>
              <a:gd name="T110" fmla="*/ 4023 w 4057"/>
              <a:gd name="T111" fmla="*/ 121 h 3952"/>
              <a:gd name="T112" fmla="*/ 4012 w 4057"/>
              <a:gd name="T113" fmla="*/ 135 h 3952"/>
              <a:gd name="T114" fmla="*/ 3789 w 4057"/>
              <a:gd name="T115" fmla="*/ 303 h 3952"/>
              <a:gd name="T116" fmla="*/ 0 w 4057"/>
              <a:gd name="T117" fmla="*/ 170 h 3952"/>
              <a:gd name="T118" fmla="*/ 3698 w 4057"/>
              <a:gd name="T119" fmla="*/ 113 h 3952"/>
              <a:gd name="T120" fmla="*/ 3799 w 4057"/>
              <a:gd name="T121" fmla="*/ 55 h 3952"/>
              <a:gd name="T122" fmla="*/ 3907 w 4057"/>
              <a:gd name="T123" fmla="*/ 17 h 3952"/>
              <a:gd name="T124" fmla="*/ 3991 w 4057"/>
              <a:gd name="T125" fmla="*/ 0 h 3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57" h="3951">
                <a:moveTo>
                  <a:pt x="475" y="639"/>
                </a:moveTo>
                <a:lnTo>
                  <a:pt x="475" y="3511"/>
                </a:lnTo>
                <a:lnTo>
                  <a:pt x="3359" y="3511"/>
                </a:lnTo>
                <a:lnTo>
                  <a:pt x="3359" y="676"/>
                </a:lnTo>
                <a:lnTo>
                  <a:pt x="3261" y="772"/>
                </a:lnTo>
                <a:lnTo>
                  <a:pt x="3166" y="869"/>
                </a:lnTo>
                <a:lnTo>
                  <a:pt x="3074" y="966"/>
                </a:lnTo>
                <a:lnTo>
                  <a:pt x="2986" y="1063"/>
                </a:lnTo>
                <a:lnTo>
                  <a:pt x="2901" y="1161"/>
                </a:lnTo>
                <a:lnTo>
                  <a:pt x="2821" y="1258"/>
                </a:lnTo>
                <a:lnTo>
                  <a:pt x="2744" y="1354"/>
                </a:lnTo>
                <a:lnTo>
                  <a:pt x="2669" y="1450"/>
                </a:lnTo>
                <a:lnTo>
                  <a:pt x="2598" y="1543"/>
                </a:lnTo>
                <a:lnTo>
                  <a:pt x="2531" y="1637"/>
                </a:lnTo>
                <a:lnTo>
                  <a:pt x="2467" y="1729"/>
                </a:lnTo>
                <a:lnTo>
                  <a:pt x="2405" y="1819"/>
                </a:lnTo>
                <a:lnTo>
                  <a:pt x="2349" y="1906"/>
                </a:lnTo>
                <a:lnTo>
                  <a:pt x="2293" y="1993"/>
                </a:lnTo>
                <a:lnTo>
                  <a:pt x="2243" y="2075"/>
                </a:lnTo>
                <a:lnTo>
                  <a:pt x="2195" y="2156"/>
                </a:lnTo>
                <a:lnTo>
                  <a:pt x="2149" y="2234"/>
                </a:lnTo>
                <a:lnTo>
                  <a:pt x="2107" y="2308"/>
                </a:lnTo>
                <a:lnTo>
                  <a:pt x="2069" y="2378"/>
                </a:lnTo>
                <a:lnTo>
                  <a:pt x="2033" y="2446"/>
                </a:lnTo>
                <a:lnTo>
                  <a:pt x="2000" y="2508"/>
                </a:lnTo>
                <a:lnTo>
                  <a:pt x="1971" y="2567"/>
                </a:lnTo>
                <a:lnTo>
                  <a:pt x="1944" y="2622"/>
                </a:lnTo>
                <a:lnTo>
                  <a:pt x="1920" y="2671"/>
                </a:lnTo>
                <a:lnTo>
                  <a:pt x="1899" y="2716"/>
                </a:lnTo>
                <a:lnTo>
                  <a:pt x="1882" y="2756"/>
                </a:lnTo>
                <a:lnTo>
                  <a:pt x="1866" y="2789"/>
                </a:lnTo>
                <a:lnTo>
                  <a:pt x="1854" y="2818"/>
                </a:lnTo>
                <a:lnTo>
                  <a:pt x="1844" y="2841"/>
                </a:lnTo>
                <a:lnTo>
                  <a:pt x="1838" y="2857"/>
                </a:lnTo>
                <a:lnTo>
                  <a:pt x="1834" y="2866"/>
                </a:lnTo>
                <a:lnTo>
                  <a:pt x="1833" y="2870"/>
                </a:lnTo>
                <a:lnTo>
                  <a:pt x="1800" y="2921"/>
                </a:lnTo>
                <a:lnTo>
                  <a:pt x="1766" y="2966"/>
                </a:lnTo>
                <a:lnTo>
                  <a:pt x="1733" y="3007"/>
                </a:lnTo>
                <a:lnTo>
                  <a:pt x="1701" y="3042"/>
                </a:lnTo>
                <a:lnTo>
                  <a:pt x="1669" y="3073"/>
                </a:lnTo>
                <a:lnTo>
                  <a:pt x="1640" y="3100"/>
                </a:lnTo>
                <a:lnTo>
                  <a:pt x="1612" y="3122"/>
                </a:lnTo>
                <a:lnTo>
                  <a:pt x="1588" y="3141"/>
                </a:lnTo>
                <a:lnTo>
                  <a:pt x="1566" y="3156"/>
                </a:lnTo>
                <a:lnTo>
                  <a:pt x="1548" y="3166"/>
                </a:lnTo>
                <a:lnTo>
                  <a:pt x="1535" y="3173"/>
                </a:lnTo>
                <a:lnTo>
                  <a:pt x="1526" y="3178"/>
                </a:lnTo>
                <a:lnTo>
                  <a:pt x="1524" y="3179"/>
                </a:lnTo>
                <a:lnTo>
                  <a:pt x="1486" y="3191"/>
                </a:lnTo>
                <a:lnTo>
                  <a:pt x="1454" y="3200"/>
                </a:lnTo>
                <a:lnTo>
                  <a:pt x="1427" y="3207"/>
                </a:lnTo>
                <a:lnTo>
                  <a:pt x="1404" y="3211"/>
                </a:lnTo>
                <a:lnTo>
                  <a:pt x="1386" y="3214"/>
                </a:lnTo>
                <a:lnTo>
                  <a:pt x="1372" y="3214"/>
                </a:lnTo>
                <a:lnTo>
                  <a:pt x="1361" y="3212"/>
                </a:lnTo>
                <a:lnTo>
                  <a:pt x="1354" y="3210"/>
                </a:lnTo>
                <a:lnTo>
                  <a:pt x="1349" y="3206"/>
                </a:lnTo>
                <a:lnTo>
                  <a:pt x="1347" y="3202"/>
                </a:lnTo>
                <a:lnTo>
                  <a:pt x="1347" y="3198"/>
                </a:lnTo>
                <a:lnTo>
                  <a:pt x="1347" y="3194"/>
                </a:lnTo>
                <a:lnTo>
                  <a:pt x="1348" y="3189"/>
                </a:lnTo>
                <a:lnTo>
                  <a:pt x="1349" y="3185"/>
                </a:lnTo>
                <a:lnTo>
                  <a:pt x="1352" y="3182"/>
                </a:lnTo>
                <a:lnTo>
                  <a:pt x="1353" y="3180"/>
                </a:lnTo>
                <a:lnTo>
                  <a:pt x="1354" y="3179"/>
                </a:lnTo>
                <a:lnTo>
                  <a:pt x="1313" y="3052"/>
                </a:lnTo>
                <a:lnTo>
                  <a:pt x="1274" y="2934"/>
                </a:lnTo>
                <a:lnTo>
                  <a:pt x="1235" y="2825"/>
                </a:lnTo>
                <a:lnTo>
                  <a:pt x="1196" y="2724"/>
                </a:lnTo>
                <a:lnTo>
                  <a:pt x="1157" y="2631"/>
                </a:lnTo>
                <a:lnTo>
                  <a:pt x="1119" y="2548"/>
                </a:lnTo>
                <a:lnTo>
                  <a:pt x="1081" y="2471"/>
                </a:lnTo>
                <a:lnTo>
                  <a:pt x="1044" y="2401"/>
                </a:lnTo>
                <a:lnTo>
                  <a:pt x="1007" y="2338"/>
                </a:lnTo>
                <a:lnTo>
                  <a:pt x="972" y="2282"/>
                </a:lnTo>
                <a:lnTo>
                  <a:pt x="938" y="2231"/>
                </a:lnTo>
                <a:lnTo>
                  <a:pt x="905" y="2187"/>
                </a:lnTo>
                <a:lnTo>
                  <a:pt x="873" y="2149"/>
                </a:lnTo>
                <a:lnTo>
                  <a:pt x="842" y="2114"/>
                </a:lnTo>
                <a:lnTo>
                  <a:pt x="814" y="2085"/>
                </a:lnTo>
                <a:lnTo>
                  <a:pt x="787" y="2060"/>
                </a:lnTo>
                <a:lnTo>
                  <a:pt x="761" y="2039"/>
                </a:lnTo>
                <a:lnTo>
                  <a:pt x="737" y="2022"/>
                </a:lnTo>
                <a:lnTo>
                  <a:pt x="715" y="2009"/>
                </a:lnTo>
                <a:lnTo>
                  <a:pt x="695" y="1998"/>
                </a:lnTo>
                <a:lnTo>
                  <a:pt x="678" y="1990"/>
                </a:lnTo>
                <a:lnTo>
                  <a:pt x="663" y="1984"/>
                </a:lnTo>
                <a:lnTo>
                  <a:pt x="651" y="1979"/>
                </a:lnTo>
                <a:lnTo>
                  <a:pt x="641" y="1977"/>
                </a:lnTo>
                <a:lnTo>
                  <a:pt x="634" y="1974"/>
                </a:lnTo>
                <a:lnTo>
                  <a:pt x="629" y="1974"/>
                </a:lnTo>
                <a:lnTo>
                  <a:pt x="628" y="1974"/>
                </a:lnTo>
                <a:lnTo>
                  <a:pt x="671" y="1916"/>
                </a:lnTo>
                <a:lnTo>
                  <a:pt x="714" y="1867"/>
                </a:lnTo>
                <a:lnTo>
                  <a:pt x="756" y="1825"/>
                </a:lnTo>
                <a:lnTo>
                  <a:pt x="796" y="1792"/>
                </a:lnTo>
                <a:lnTo>
                  <a:pt x="836" y="1766"/>
                </a:lnTo>
                <a:lnTo>
                  <a:pt x="875" y="1746"/>
                </a:lnTo>
                <a:lnTo>
                  <a:pt x="913" y="1734"/>
                </a:lnTo>
                <a:lnTo>
                  <a:pt x="950" y="1728"/>
                </a:lnTo>
                <a:lnTo>
                  <a:pt x="987" y="1728"/>
                </a:lnTo>
                <a:lnTo>
                  <a:pt x="1022" y="1733"/>
                </a:lnTo>
                <a:lnTo>
                  <a:pt x="1056" y="1743"/>
                </a:lnTo>
                <a:lnTo>
                  <a:pt x="1089" y="1758"/>
                </a:lnTo>
                <a:lnTo>
                  <a:pt x="1121" y="1777"/>
                </a:lnTo>
                <a:lnTo>
                  <a:pt x="1152" y="1799"/>
                </a:lnTo>
                <a:lnTo>
                  <a:pt x="1183" y="1826"/>
                </a:lnTo>
                <a:lnTo>
                  <a:pt x="1211" y="1855"/>
                </a:lnTo>
                <a:lnTo>
                  <a:pt x="1238" y="1888"/>
                </a:lnTo>
                <a:lnTo>
                  <a:pt x="1265" y="1922"/>
                </a:lnTo>
                <a:lnTo>
                  <a:pt x="1291" y="1958"/>
                </a:lnTo>
                <a:lnTo>
                  <a:pt x="1315" y="1996"/>
                </a:lnTo>
                <a:lnTo>
                  <a:pt x="1338" y="2034"/>
                </a:lnTo>
                <a:lnTo>
                  <a:pt x="1360" y="2075"/>
                </a:lnTo>
                <a:lnTo>
                  <a:pt x="1380" y="2114"/>
                </a:lnTo>
                <a:lnTo>
                  <a:pt x="1400" y="2154"/>
                </a:lnTo>
                <a:lnTo>
                  <a:pt x="1417" y="2193"/>
                </a:lnTo>
                <a:lnTo>
                  <a:pt x="1434" y="2233"/>
                </a:lnTo>
                <a:lnTo>
                  <a:pt x="1449" y="2270"/>
                </a:lnTo>
                <a:lnTo>
                  <a:pt x="1462" y="2305"/>
                </a:lnTo>
                <a:lnTo>
                  <a:pt x="1476" y="2338"/>
                </a:lnTo>
                <a:lnTo>
                  <a:pt x="1487" y="2369"/>
                </a:lnTo>
                <a:lnTo>
                  <a:pt x="1496" y="2398"/>
                </a:lnTo>
                <a:lnTo>
                  <a:pt x="1504" y="2422"/>
                </a:lnTo>
                <a:lnTo>
                  <a:pt x="1512" y="2443"/>
                </a:lnTo>
                <a:lnTo>
                  <a:pt x="1516" y="2460"/>
                </a:lnTo>
                <a:lnTo>
                  <a:pt x="1520" y="2474"/>
                </a:lnTo>
                <a:lnTo>
                  <a:pt x="1523" y="2481"/>
                </a:lnTo>
                <a:lnTo>
                  <a:pt x="1524" y="2484"/>
                </a:lnTo>
                <a:lnTo>
                  <a:pt x="1560" y="2412"/>
                </a:lnTo>
                <a:lnTo>
                  <a:pt x="1601" y="2336"/>
                </a:lnTo>
                <a:lnTo>
                  <a:pt x="1648" y="2258"/>
                </a:lnTo>
                <a:lnTo>
                  <a:pt x="1700" y="2178"/>
                </a:lnTo>
                <a:lnTo>
                  <a:pt x="1755" y="2095"/>
                </a:lnTo>
                <a:lnTo>
                  <a:pt x="1816" y="2011"/>
                </a:lnTo>
                <a:lnTo>
                  <a:pt x="1880" y="1925"/>
                </a:lnTo>
                <a:lnTo>
                  <a:pt x="1946" y="1838"/>
                </a:lnTo>
                <a:lnTo>
                  <a:pt x="2016" y="1749"/>
                </a:lnTo>
                <a:lnTo>
                  <a:pt x="2090" y="1659"/>
                </a:lnTo>
                <a:lnTo>
                  <a:pt x="2165" y="1569"/>
                </a:lnTo>
                <a:lnTo>
                  <a:pt x="2243" y="1481"/>
                </a:lnTo>
                <a:lnTo>
                  <a:pt x="2323" y="1391"/>
                </a:lnTo>
                <a:lnTo>
                  <a:pt x="2403" y="1301"/>
                </a:lnTo>
                <a:lnTo>
                  <a:pt x="2485" y="1214"/>
                </a:lnTo>
                <a:lnTo>
                  <a:pt x="2568" y="1126"/>
                </a:lnTo>
                <a:lnTo>
                  <a:pt x="2650" y="1040"/>
                </a:lnTo>
                <a:lnTo>
                  <a:pt x="2734" y="955"/>
                </a:lnTo>
                <a:lnTo>
                  <a:pt x="2816" y="873"/>
                </a:lnTo>
                <a:lnTo>
                  <a:pt x="2899" y="791"/>
                </a:lnTo>
                <a:lnTo>
                  <a:pt x="2980" y="714"/>
                </a:lnTo>
                <a:lnTo>
                  <a:pt x="3060" y="639"/>
                </a:lnTo>
                <a:lnTo>
                  <a:pt x="475" y="639"/>
                </a:lnTo>
                <a:close/>
                <a:moveTo>
                  <a:pt x="4010" y="0"/>
                </a:moveTo>
                <a:lnTo>
                  <a:pt x="4026" y="2"/>
                </a:lnTo>
                <a:lnTo>
                  <a:pt x="4037" y="6"/>
                </a:lnTo>
                <a:lnTo>
                  <a:pt x="4046" y="12"/>
                </a:lnTo>
                <a:lnTo>
                  <a:pt x="4052" y="20"/>
                </a:lnTo>
                <a:lnTo>
                  <a:pt x="4056" y="28"/>
                </a:lnTo>
                <a:lnTo>
                  <a:pt x="4057" y="38"/>
                </a:lnTo>
                <a:lnTo>
                  <a:pt x="4056" y="49"/>
                </a:lnTo>
                <a:lnTo>
                  <a:pt x="4053" y="59"/>
                </a:lnTo>
                <a:lnTo>
                  <a:pt x="4050" y="70"/>
                </a:lnTo>
                <a:lnTo>
                  <a:pt x="4045" y="81"/>
                </a:lnTo>
                <a:lnTo>
                  <a:pt x="4039" y="92"/>
                </a:lnTo>
                <a:lnTo>
                  <a:pt x="4034" y="102"/>
                </a:lnTo>
                <a:lnTo>
                  <a:pt x="4028" y="112"/>
                </a:lnTo>
                <a:lnTo>
                  <a:pt x="4023" y="121"/>
                </a:lnTo>
                <a:lnTo>
                  <a:pt x="4018" y="127"/>
                </a:lnTo>
                <a:lnTo>
                  <a:pt x="4014" y="132"/>
                </a:lnTo>
                <a:lnTo>
                  <a:pt x="4012" y="135"/>
                </a:lnTo>
                <a:lnTo>
                  <a:pt x="4010" y="137"/>
                </a:lnTo>
                <a:lnTo>
                  <a:pt x="3897" y="219"/>
                </a:lnTo>
                <a:lnTo>
                  <a:pt x="3789" y="303"/>
                </a:lnTo>
                <a:lnTo>
                  <a:pt x="3789" y="3952"/>
                </a:lnTo>
                <a:lnTo>
                  <a:pt x="0" y="3952"/>
                </a:lnTo>
                <a:lnTo>
                  <a:pt x="0" y="170"/>
                </a:lnTo>
                <a:lnTo>
                  <a:pt x="3615" y="170"/>
                </a:lnTo>
                <a:lnTo>
                  <a:pt x="3658" y="140"/>
                </a:lnTo>
                <a:lnTo>
                  <a:pt x="3698" y="113"/>
                </a:lnTo>
                <a:lnTo>
                  <a:pt x="3735" y="90"/>
                </a:lnTo>
                <a:lnTo>
                  <a:pt x="3768" y="71"/>
                </a:lnTo>
                <a:lnTo>
                  <a:pt x="3799" y="55"/>
                </a:lnTo>
                <a:lnTo>
                  <a:pt x="3824" y="44"/>
                </a:lnTo>
                <a:lnTo>
                  <a:pt x="3869" y="28"/>
                </a:lnTo>
                <a:lnTo>
                  <a:pt x="3907" y="17"/>
                </a:lnTo>
                <a:lnTo>
                  <a:pt x="3939" y="9"/>
                </a:lnTo>
                <a:lnTo>
                  <a:pt x="3967" y="2"/>
                </a:lnTo>
                <a:lnTo>
                  <a:pt x="3991" y="0"/>
                </a:lnTo>
                <a:lnTo>
                  <a:pt x="4010" y="0"/>
                </a:lnTo>
                <a:close/>
              </a:path>
            </a:pathLst>
          </a:custGeom>
          <a:solidFill>
            <a:srgbClr val="5E7ABA"/>
          </a:solidFill>
          <a:ln w="0">
            <a:noFill/>
            <a:prstDash val="solid"/>
            <a:round/>
          </a:ln>
        </p:spPr>
        <p:txBody>
          <a:bodyPr vert="horz" wrap="square" lIns="68568" tIns="34285" rIns="68568" bIns="34285" numCol="1" anchor="t" anchorCtr="0" compatLnSpc="1"/>
          <a:lstStyle/>
          <a:p>
            <a:pPr defTabSz="685800"/>
            <a:endParaRPr lang="en-US">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1105537" y="484505"/>
            <a:ext cx="6038215" cy="588899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1508" y="1299316"/>
            <a:ext cx="6390005" cy="4260003"/>
          </a:xfrm>
          <a:prstGeom prst="rect">
            <a:avLst/>
          </a:prstGeom>
        </p:spPr>
      </p:pic>
      <p:sp>
        <p:nvSpPr>
          <p:cNvPr id="5" name="文本框 4"/>
          <p:cNvSpPr txBox="1"/>
          <p:nvPr/>
        </p:nvSpPr>
        <p:spPr>
          <a:xfrm>
            <a:off x="1105536" y="3649345"/>
            <a:ext cx="1954381" cy="3277820"/>
          </a:xfrm>
          <a:prstGeom prst="rect">
            <a:avLst/>
          </a:prstGeom>
          <a:noFill/>
        </p:spPr>
        <p:txBody>
          <a:bodyPr wrap="none"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3800" b="0" i="0" u="none" strike="noStrike" kern="1200" cap="none" spc="0" normalizeH="0" baseline="0" noProof="0">
                <a:ln>
                  <a:noFill/>
                </a:ln>
                <a:solidFill>
                  <a:prstClr val="white"/>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02</a:t>
            </a:r>
          </a:p>
        </p:txBody>
      </p:sp>
      <p:sp>
        <p:nvSpPr>
          <p:cNvPr id="20" name="文本框 19"/>
          <p:cNvSpPr txBox="1"/>
          <p:nvPr/>
        </p:nvSpPr>
        <p:spPr>
          <a:xfrm>
            <a:off x="9802179" y="428625"/>
            <a:ext cx="1785135"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9600" b="0" i="0" u="none" strike="noStrike" kern="1200" cap="none" spc="0" normalizeH="0" baseline="0" noProof="0" dirty="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法</a:t>
            </a:r>
          </a:p>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9600" b="0" i="0" u="none" strike="noStrike" kern="1200" cap="none" spc="0" normalizeH="0" baseline="0" noProof="0" dirty="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律</a:t>
            </a: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96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特征</a:t>
            </a:r>
            <a:endParaRPr kumimoji="0" lang="zh-CN" altLang="en-US" sz="9600" b="0" i="0" u="none" strike="noStrike" kern="1200" cap="none" spc="0" normalizeH="0" baseline="0" noProof="0" dirty="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62" name="文本框 61"/>
          <p:cNvSpPr txBox="1"/>
          <p:nvPr/>
        </p:nvSpPr>
        <p:spPr>
          <a:xfrm>
            <a:off x="1575314" y="357505"/>
            <a:ext cx="1877437" cy="1446550"/>
          </a:xfrm>
          <a:prstGeom prst="rect">
            <a:avLst/>
          </a:prstGeom>
          <a:noFill/>
        </p:spPr>
        <p:txBody>
          <a:bodyPr wrap="non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8800" b="0" i="0" u="none" strike="noStrike" kern="1200" cap="none" spc="0" normalizeH="0" baseline="0" noProof="0">
                <a:ln>
                  <a:solidFill>
                    <a:prstClr val="white"/>
                  </a:solidFill>
                </a:ln>
                <a:no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LAW</a:t>
            </a:r>
          </a:p>
        </p:txBody>
      </p:sp>
      <p:sp>
        <p:nvSpPr>
          <p:cNvPr id="63" name="文本框 62"/>
          <p:cNvSpPr txBox="1"/>
          <p:nvPr/>
        </p:nvSpPr>
        <p:spPr>
          <a:xfrm>
            <a:off x="5827779" y="5541645"/>
            <a:ext cx="2954655"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5400" b="0" i="0" u="none" strike="noStrike" kern="1200" cap="none" spc="0" normalizeH="0" baseline="0" noProof="0">
                <a:ln>
                  <a:solidFill>
                    <a:prstClr val="white"/>
                  </a:solidFill>
                </a:ln>
                <a:no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KNOWLEGE</a:t>
            </a:r>
          </a:p>
        </p:txBody>
      </p:sp>
      <p:sp>
        <p:nvSpPr>
          <p:cNvPr id="2" name="文本框 1"/>
          <p:cNvSpPr txBox="1"/>
          <p:nvPr/>
        </p:nvSpPr>
        <p:spPr>
          <a:xfrm>
            <a:off x="11264961" y="2218511"/>
            <a:ext cx="470419"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F</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L</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V</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TEZHENG</a:t>
            </a:r>
          </a:p>
        </p:txBody>
      </p:sp>
      <p:sp>
        <p:nvSpPr>
          <p:cNvPr id="3" name="矩形 2"/>
          <p:cNvSpPr/>
          <p:nvPr/>
        </p:nvSpPr>
        <p:spPr>
          <a:xfrm>
            <a:off x="3171895" y="1306195"/>
            <a:ext cx="6390005" cy="4260850"/>
          </a:xfrm>
          <a:prstGeom prst="rect">
            <a:avLst/>
          </a:prstGeom>
          <a:solidFill>
            <a:srgbClr val="5E7ABA">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0</a:t>
            </a:r>
            <a:endParaRPr kumimoji="0" lang="zh-CN" altLang="en-US" sz="1800" b="0" i="0" u="none" strike="noStrike" kern="1200" cap="none" spc="0" normalizeH="0" baseline="0" noProof="0">
              <a:ln>
                <a:noFill/>
              </a:ln>
              <a:solidFill>
                <a:srgbClr val="5E7ABA"/>
              </a:solidFill>
              <a:effectLst/>
              <a:uLnTx/>
              <a:uFillTx/>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Tree>
  </p:cSld>
  <p:clrMapOvr>
    <a:masterClrMapping/>
  </p:clrMapOvr>
  <p:transition advClick="0" advTm="2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a:xfrm>
            <a:off x="552637" y="971711"/>
            <a:ext cx="2875283" cy="43113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9" name="组合 8"/>
          <p:cNvGrpSpPr/>
          <p:nvPr/>
        </p:nvGrpSpPr>
        <p:grpSpPr>
          <a:xfrm>
            <a:off x="5055235" y="3127375"/>
            <a:ext cx="3091180" cy="645160"/>
            <a:chOff x="575" y="1999"/>
            <a:chExt cx="4868" cy="1016"/>
          </a:xfrm>
        </p:grpSpPr>
        <p:sp>
          <p:nvSpPr>
            <p:cNvPr id="5" name="椭圆 4"/>
            <p:cNvSpPr/>
            <p:nvPr/>
          </p:nvSpPr>
          <p:spPr>
            <a:xfrm>
              <a:off x="4575" y="2073"/>
              <a:ext cx="868" cy="86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4" name="文本框 3"/>
            <p:cNvSpPr txBox="1"/>
            <p:nvPr/>
          </p:nvSpPr>
          <p:spPr>
            <a:xfrm>
              <a:off x="575" y="1999"/>
              <a:ext cx="4000" cy="1016"/>
            </a:xfrm>
            <a:prstGeom prst="rect">
              <a:avLst/>
            </a:prstGeom>
            <a:noFill/>
          </p:spPr>
          <p:txBody>
            <a:bodyPr wrap="square" rtlCol="0" anchor="t">
              <a:spAutoFit/>
            </a:bodyPr>
            <a:lstStyle/>
            <a:p>
              <a:pPr algn="ctr"/>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可以这样行为</a:t>
              </a:r>
            </a:p>
            <a:p>
              <a:pPr algn="ctr"/>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称为授权性规范</a:t>
              </a:r>
            </a:p>
          </p:txBody>
        </p:sp>
        <p:sp>
          <p:nvSpPr>
            <p:cNvPr id="8" name="文本框 7"/>
            <p:cNvSpPr txBox="1"/>
            <p:nvPr/>
          </p:nvSpPr>
          <p:spPr>
            <a:xfrm>
              <a:off x="4623" y="2217"/>
              <a:ext cx="820" cy="580"/>
            </a:xfrm>
            <a:prstGeom prst="rect">
              <a:avLst/>
            </a:prstGeom>
            <a:noFill/>
          </p:spPr>
          <p:txBody>
            <a:bodyPr wrap="square" rtlCol="0" anchor="t">
              <a:spAutoFit/>
            </a:bodyPr>
            <a:lstStyle/>
            <a:p>
              <a:pPr algn="ctr"/>
              <a:r>
                <a:rPr lang="en-US" altLang="zh-CN">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A</a:t>
              </a:r>
            </a:p>
          </p:txBody>
        </p:sp>
      </p:grpSp>
      <p:grpSp>
        <p:nvGrpSpPr>
          <p:cNvPr id="10" name="组合 9"/>
          <p:cNvGrpSpPr/>
          <p:nvPr/>
        </p:nvGrpSpPr>
        <p:grpSpPr>
          <a:xfrm>
            <a:off x="5055235" y="4051300"/>
            <a:ext cx="3091180" cy="645160"/>
            <a:chOff x="575" y="1999"/>
            <a:chExt cx="4868" cy="1016"/>
          </a:xfrm>
        </p:grpSpPr>
        <p:sp>
          <p:nvSpPr>
            <p:cNvPr id="11" name="椭圆 10"/>
            <p:cNvSpPr/>
            <p:nvPr/>
          </p:nvSpPr>
          <p:spPr>
            <a:xfrm>
              <a:off x="4575" y="2073"/>
              <a:ext cx="868" cy="86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2" name="文本框 11"/>
            <p:cNvSpPr txBox="1"/>
            <p:nvPr/>
          </p:nvSpPr>
          <p:spPr>
            <a:xfrm>
              <a:off x="575" y="1999"/>
              <a:ext cx="4000" cy="1016"/>
            </a:xfrm>
            <a:prstGeom prst="rect">
              <a:avLst/>
            </a:prstGeom>
            <a:noFill/>
          </p:spPr>
          <p:txBody>
            <a:bodyPr wrap="square" rtlCol="0" anchor="t">
              <a:spAutoFit/>
            </a:bodyPr>
            <a:lstStyle/>
            <a:p>
              <a:pPr algn="ctr"/>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必须这样行为</a:t>
              </a:r>
            </a:p>
            <a:p>
              <a:pPr algn="ctr"/>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称为命令性规范</a:t>
              </a:r>
            </a:p>
          </p:txBody>
        </p:sp>
        <p:sp>
          <p:nvSpPr>
            <p:cNvPr id="13" name="文本框 12"/>
            <p:cNvSpPr txBox="1"/>
            <p:nvPr/>
          </p:nvSpPr>
          <p:spPr>
            <a:xfrm>
              <a:off x="4623" y="2217"/>
              <a:ext cx="820" cy="580"/>
            </a:xfrm>
            <a:prstGeom prst="rect">
              <a:avLst/>
            </a:prstGeom>
            <a:noFill/>
          </p:spPr>
          <p:txBody>
            <a:bodyPr wrap="square" rtlCol="0" anchor="t">
              <a:spAutoFit/>
            </a:bodyPr>
            <a:lstStyle/>
            <a:p>
              <a:pPr algn="ctr"/>
              <a:r>
                <a:rPr lang="en-US" altLang="zh-CN">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B</a:t>
              </a:r>
            </a:p>
          </p:txBody>
        </p:sp>
      </p:grpSp>
      <p:grpSp>
        <p:nvGrpSpPr>
          <p:cNvPr id="14" name="组合 13"/>
          <p:cNvGrpSpPr/>
          <p:nvPr/>
        </p:nvGrpSpPr>
        <p:grpSpPr>
          <a:xfrm>
            <a:off x="5055235" y="5022215"/>
            <a:ext cx="3091180" cy="645160"/>
            <a:chOff x="575" y="1999"/>
            <a:chExt cx="4868" cy="1016"/>
          </a:xfrm>
        </p:grpSpPr>
        <p:sp>
          <p:nvSpPr>
            <p:cNvPr id="15" name="椭圆 14"/>
            <p:cNvSpPr/>
            <p:nvPr/>
          </p:nvSpPr>
          <p:spPr>
            <a:xfrm>
              <a:off x="4575" y="2073"/>
              <a:ext cx="868" cy="868"/>
            </a:xfrm>
            <a:prstGeom prst="ellipse">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16" name="文本框 15"/>
            <p:cNvSpPr txBox="1"/>
            <p:nvPr/>
          </p:nvSpPr>
          <p:spPr>
            <a:xfrm>
              <a:off x="575" y="1999"/>
              <a:ext cx="4000" cy="1016"/>
            </a:xfrm>
            <a:prstGeom prst="rect">
              <a:avLst/>
            </a:prstGeom>
            <a:noFill/>
          </p:spPr>
          <p:txBody>
            <a:bodyPr wrap="square" rtlCol="0" anchor="t">
              <a:spAutoFit/>
            </a:bodyPr>
            <a:lstStyle/>
            <a:p>
              <a:pPr algn="ctr"/>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不许这样行为</a:t>
              </a:r>
            </a:p>
            <a:p>
              <a:pPr algn="ctr"/>
              <a:r>
                <a:rPr lang="zh-CN" altLang="en-US">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称为禁止性规范</a:t>
              </a:r>
            </a:p>
          </p:txBody>
        </p:sp>
        <p:sp>
          <p:nvSpPr>
            <p:cNvPr id="17" name="文本框 16"/>
            <p:cNvSpPr txBox="1"/>
            <p:nvPr/>
          </p:nvSpPr>
          <p:spPr>
            <a:xfrm>
              <a:off x="4623" y="2217"/>
              <a:ext cx="820" cy="580"/>
            </a:xfrm>
            <a:prstGeom prst="rect">
              <a:avLst/>
            </a:prstGeom>
            <a:noFill/>
          </p:spPr>
          <p:txBody>
            <a:bodyPr wrap="square" rtlCol="0" anchor="t">
              <a:spAutoFit/>
            </a:bodyPr>
            <a:lstStyle/>
            <a:p>
              <a:pPr algn="ctr"/>
              <a:r>
                <a:rPr lang="en-US" altLang="zh-CN">
                  <a:solidFill>
                    <a:schemeClr val="bg1"/>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C</a:t>
              </a:r>
            </a:p>
          </p:txBody>
        </p:sp>
      </p:grpSp>
      <p:sp>
        <p:nvSpPr>
          <p:cNvPr id="18" name="文本框 17"/>
          <p:cNvSpPr txBox="1"/>
          <p:nvPr/>
        </p:nvSpPr>
        <p:spPr>
          <a:xfrm>
            <a:off x="3578225" y="817881"/>
            <a:ext cx="5923915" cy="1354217"/>
          </a:xfrm>
          <a:prstGeom prst="rect">
            <a:avLst/>
          </a:prstGeom>
          <a:noFill/>
        </p:spPr>
        <p:txBody>
          <a:bodyPr wrap="square" rtlCol="0" anchor="t">
            <a:spAutoFit/>
          </a:bodyPr>
          <a:lstStyle/>
          <a:p>
            <a:pPr algn="ctr"/>
            <a:r>
              <a:rPr lang="zh-CN" altLang="en-US" sz="2800"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由特殊的逻辑构成</a:t>
            </a:r>
          </a:p>
          <a:p>
            <a:pPr algn="ctr"/>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构成一个法律的要素有法律原则、法律概念和法律规范</a:t>
            </a:r>
          </a:p>
          <a:p>
            <a:pPr algn="ctr"/>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每一个法律规范由行为模式和法律后果两个部分构成</a:t>
            </a:r>
          </a:p>
          <a:p>
            <a:pPr algn="ctr"/>
            <a:r>
              <a:rPr lang="zh-CN" altLang="en-US" dirty="0">
                <a:solidFill>
                  <a:srgbClr val="5E7ABA"/>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其中行为模式一般有三种情况</a:t>
            </a:r>
          </a:p>
        </p:txBody>
      </p:sp>
      <p:cxnSp>
        <p:nvCxnSpPr>
          <p:cNvPr id="19" name="直接连接符 18"/>
          <p:cNvCxnSpPr/>
          <p:nvPr/>
        </p:nvCxnSpPr>
        <p:spPr>
          <a:xfrm>
            <a:off x="5369560" y="587375"/>
            <a:ext cx="2341245" cy="0"/>
          </a:xfrm>
          <a:prstGeom prst="line">
            <a:avLst/>
          </a:prstGeom>
          <a:ln w="19050">
            <a:solidFill>
              <a:srgbClr val="5E7ABA"/>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369560" y="2390140"/>
            <a:ext cx="2341245" cy="0"/>
          </a:xfrm>
          <a:prstGeom prst="line">
            <a:avLst/>
          </a:prstGeom>
          <a:ln w="19050">
            <a:solidFill>
              <a:srgbClr val="5E7ABA"/>
            </a:solidFill>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0897869" y="0"/>
            <a:ext cx="1294131" cy="6858000"/>
          </a:xfrm>
          <a:prstGeom prst="rect">
            <a:avLst/>
          </a:prstGeom>
          <a:solidFill>
            <a:srgbClr val="5E7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endParaRPr>
          </a:p>
        </p:txBody>
      </p:sp>
      <p:sp>
        <p:nvSpPr>
          <p:cNvPr id="29" name="文本框 28"/>
          <p:cNvSpPr txBox="1"/>
          <p:nvPr/>
        </p:nvSpPr>
        <p:spPr>
          <a:xfrm>
            <a:off x="11195871" y="435929"/>
            <a:ext cx="697627" cy="5632311"/>
          </a:xfrm>
          <a:prstGeom prst="rect">
            <a:avLst/>
          </a:prstGeom>
          <a:noFill/>
        </p:spPr>
        <p:txBody>
          <a:bodyPr vert="horz" wrap="none" rtlCol="0">
            <a:spAutoFit/>
          </a:bodyPr>
          <a:lstStyle/>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一</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种</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严</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谨</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行</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为</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规</a:t>
            </a:r>
          </a:p>
          <a:p>
            <a:pPr lvl="0" algn="ctr" fontAlgn="auto">
              <a:lnSpc>
                <a:spcPct val="100000"/>
              </a:lnSpc>
              <a:defRPr/>
            </a:pPr>
            <a:r>
              <a:rPr lang="zh-CN" altLang="en-US" sz="4000">
                <a:ln>
                  <a:noFill/>
                </a:ln>
                <a:solidFill>
                  <a:srgbClr val="DDEC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字魂105号-简雅黑" panose="00000500000000000000" pitchFamily="2" charset="-122"/>
              </a:rPr>
              <a:t>范</a:t>
            </a:r>
          </a:p>
        </p:txBody>
      </p:sp>
    </p:spTree>
  </p:cSld>
  <p:clrMapOvr>
    <a:masterClrMapping/>
  </p:clrMapOvr>
  <p:transition advClick="0" advTm="2000">
    <p:fade/>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788.1370078740156,&quot;width&quot;:5679.8110236220473}"/>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1096</Words>
  <Application>Microsoft Office PowerPoint</Application>
  <PresentationFormat>宽屏</PresentationFormat>
  <Paragraphs>317</Paragraphs>
  <Slides>24</Slides>
  <Notes>3</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24</vt:i4>
      </vt:variant>
    </vt:vector>
  </HeadingPairs>
  <TitlesOfParts>
    <vt:vector size="33" baseType="lpstr">
      <vt:lpstr>Meiryo</vt:lpstr>
      <vt:lpstr>宋体</vt:lpstr>
      <vt:lpstr>微软雅黑</vt:lpstr>
      <vt:lpstr>字魂105号-简雅黑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2022-03-29T23:57:03Z</cp:lastPrinted>
  <dcterms:created xsi:type="dcterms:W3CDTF">2022-03-29T23:57:03Z</dcterms:created>
  <dcterms:modified xsi:type="dcterms:W3CDTF">2023-03-07T07:58:04Z</dcterms:modified>
</cp:coreProperties>
</file>