
<file path=[Content_Types].xml><?xml version="1.0" encoding="utf-8"?>
<Types xmlns="http://schemas.openxmlformats.org/package/2006/content-types">
  <Default Extension="png" ContentType="image/png"/>
  <Default Extension="svg" ContentType="image/sv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sldIdLst>
    <p:sldId id="256" r:id="rId3"/>
    <p:sldId id="257" r:id="rId4"/>
    <p:sldId id="266" r:id="rId5"/>
    <p:sldId id="260" r:id="rId6"/>
    <p:sldId id="261" r:id="rId7"/>
    <p:sldId id="263" r:id="rId8"/>
    <p:sldId id="270" r:id="rId9"/>
    <p:sldId id="267" r:id="rId10"/>
    <p:sldId id="269" r:id="rId11"/>
    <p:sldId id="259" r:id="rId12"/>
    <p:sldId id="268" r:id="rId13"/>
    <p:sldId id="262" r:id="rId14"/>
    <p:sldId id="271" r:id="rId15"/>
    <p:sldId id="272" r:id="rId16"/>
    <p:sldId id="273" r:id="rId17"/>
    <p:sldId id="274" r:id="rId18"/>
    <p:sldId id="275" r:id="rId19"/>
    <p:sldId id="276" r:id="rId20"/>
    <p:sldId id="277" r:id="rId21"/>
    <p:sldId id="258" r:id="rId22"/>
    <p:sldId id="265" r:id="rId23"/>
    <p:sldId id="278" r:id="rId24"/>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5" autoAdjust="0"/>
    <p:restoredTop sz="96314" autoAdjust="0"/>
  </p:normalViewPr>
  <p:slideViewPr>
    <p:cSldViewPr snapToGrid="0">
      <p:cViewPr varScale="1">
        <p:scale>
          <a:sx n="108" d="100"/>
          <a:sy n="108" d="100"/>
        </p:scale>
        <p:origin x="684"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8CD278-B33E-4E19-A041-1CB0C2145C7C}" type="datetimeFigureOut">
              <a:rPr lang="zh-CN" altLang="en-US" smtClean="0"/>
              <a:t>2023/4/8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2BF2AE-969F-4C61-8F15-134020E97D47}" type="slidenum">
              <a:rPr lang="zh-CN" altLang="en-US" smtClean="0"/>
              <a:t>‹#›</a:t>
            </a:fld>
            <a:endParaRPr lang="zh-CN" altLang="en-US"/>
          </a:p>
        </p:txBody>
      </p:sp>
    </p:spTree>
    <p:extLst>
      <p:ext uri="{BB962C8B-B14F-4D97-AF65-F5344CB8AC3E}">
        <p14:creationId xmlns:p14="http://schemas.microsoft.com/office/powerpoint/2010/main" val="2005458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BF2BF2AE-969F-4C61-8F15-134020E97D47}" type="slidenum">
              <a:rPr lang="zh-CN" altLang="en-US" smtClean="0"/>
              <a:t>12</a:t>
            </a:fld>
            <a:endParaRPr lang="zh-CN" altLang="en-US"/>
          </a:p>
        </p:txBody>
      </p:sp>
    </p:spTree>
    <p:extLst>
      <p:ext uri="{BB962C8B-B14F-4D97-AF65-F5344CB8AC3E}">
        <p14:creationId xmlns:p14="http://schemas.microsoft.com/office/powerpoint/2010/main" val="2622126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22</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6160550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5.sv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a:lum bright="70000" contrast="-70000"/>
          </a:blip>
          <a:stretch>
            <a:fillRect/>
          </a:stretch>
        </p:blipFill>
        <p:spPr>
          <a:xfrm>
            <a:off x="0" y="5642"/>
            <a:ext cx="12192000" cy="6896808"/>
          </a:xfrm>
          <a:prstGeom prst="rect">
            <a:avLst/>
          </a:prstGeom>
        </p:spPr>
      </p:pic>
      <p:sp>
        <p:nvSpPr>
          <p:cNvPr id="8" name="矩形 7"/>
          <p:cNvSpPr/>
          <p:nvPr userDrawn="1"/>
        </p:nvSpPr>
        <p:spPr>
          <a:xfrm>
            <a:off x="0" y="0"/>
            <a:ext cx="12192000" cy="6896808"/>
          </a:xfrm>
          <a:prstGeom prst="rect">
            <a:avLst/>
          </a:prstGeom>
          <a:gradFill flip="none" rotWithShape="1">
            <a:gsLst>
              <a:gs pos="0">
                <a:schemeClr val="accent1">
                  <a:lumMod val="5000"/>
                  <a:lumOff val="95000"/>
                  <a:alpha val="11000"/>
                </a:schemeClr>
              </a:gs>
              <a:gs pos="54000">
                <a:srgbClr val="C00000">
                  <a:alpha val="45000"/>
                </a:srgbClr>
              </a:gs>
              <a:gs pos="78000">
                <a:srgbClr val="C00000">
                  <a:alpha val="67000"/>
                </a:srgbClr>
              </a:gs>
              <a:gs pos="100000">
                <a:srgbClr val="C00000"/>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1" name="图形 10"/>
          <p:cNvPicPr>
            <a:picLocks noChangeAspect="1"/>
          </p:cNvPicPr>
          <p:nvPr userDrawn="1"/>
        </p:nvPicPr>
        <p:blipFill>
          <a:blip r:embed="rId3"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4"/>
              </a:ext>
            </a:extLst>
          </a:blip>
          <a:stretch>
            <a:fillRect/>
          </a:stretch>
        </p:blipFill>
        <p:spPr>
          <a:xfrm>
            <a:off x="-78805" y="3047080"/>
            <a:ext cx="4800600" cy="3914571"/>
          </a:xfrm>
          <a:prstGeom prst="rect">
            <a:avLst/>
          </a:prstGeom>
        </p:spPr>
      </p:pic>
      <p:pic>
        <p:nvPicPr>
          <p:cNvPr id="12" name="图形 11"/>
          <p:cNvPicPr>
            <a:picLocks noChangeAspect="1"/>
          </p:cNvPicPr>
          <p:nvPr userDrawn="1"/>
        </p:nvPicPr>
        <p:blipFill>
          <a:blip r:embed="rId5"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4"/>
              </a:ext>
            </a:extLst>
          </a:blip>
          <a:stretch>
            <a:fillRect/>
          </a:stretch>
        </p:blipFill>
        <p:spPr>
          <a:xfrm rot="10800000">
            <a:off x="9486882" y="-149474"/>
            <a:ext cx="2762562" cy="2252686"/>
          </a:xfrm>
          <a:prstGeom prst="rect">
            <a:avLst/>
          </a:prstGeom>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E6F8977-6515-467A-A162-F7E5FF43E35F}" type="datetimeFigureOut">
              <a:rPr lang="zh-CN" altLang="en-US" smtClean="0"/>
              <a:t>2023/4/8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3F6B568-7473-445B-8665-56A5625F829B}"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E6F8977-6515-467A-A162-F7E5FF43E35F}" type="datetimeFigureOut">
              <a:rPr lang="zh-CN" altLang="en-US" smtClean="0"/>
              <a:t>2023/4/8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3F6B568-7473-445B-8665-56A5625F829B}"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2402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77186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497335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420058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207548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44854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532812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50832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a:duotone>
              <a:schemeClr val="bg2">
                <a:shade val="45000"/>
                <a:satMod val="135000"/>
              </a:schemeClr>
              <a:prstClr val="white"/>
            </a:duotone>
          </a:blip>
          <a:stretch>
            <a:fillRect/>
          </a:stretch>
        </p:blipFill>
        <p:spPr>
          <a:xfrm>
            <a:off x="0" y="5642"/>
            <a:ext cx="12192000" cy="6896808"/>
          </a:xfrm>
          <a:prstGeom prst="rect">
            <a:avLst/>
          </a:prstGeom>
        </p:spPr>
      </p:pic>
      <p:sp>
        <p:nvSpPr>
          <p:cNvPr id="8" name="矩形 7"/>
          <p:cNvSpPr/>
          <p:nvPr userDrawn="1"/>
        </p:nvSpPr>
        <p:spPr>
          <a:xfrm>
            <a:off x="0" y="5642"/>
            <a:ext cx="12192000" cy="6896808"/>
          </a:xfrm>
          <a:prstGeom prst="rect">
            <a:avLst/>
          </a:prstGeom>
          <a:gradFill>
            <a:gsLst>
              <a:gs pos="0">
                <a:schemeClr val="accent1">
                  <a:lumMod val="5000"/>
                  <a:lumOff val="95000"/>
                  <a:alpha val="11000"/>
                </a:schemeClr>
              </a:gs>
              <a:gs pos="100000">
                <a:schemeClr val="bg1"/>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1" name="图形 10"/>
          <p:cNvPicPr>
            <a:picLocks noChangeAspect="1"/>
          </p:cNvPicPr>
          <p:nvPr userDrawn="1"/>
        </p:nvPicPr>
        <p:blipFill>
          <a:blip r:embed="rId3"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4"/>
              </a:ext>
            </a:extLst>
          </a:blip>
          <a:stretch>
            <a:fillRect/>
          </a:stretch>
        </p:blipFill>
        <p:spPr>
          <a:xfrm>
            <a:off x="-78805" y="3047080"/>
            <a:ext cx="4800600" cy="3914571"/>
          </a:xfrm>
          <a:prstGeom prst="rect">
            <a:avLst/>
          </a:prstGeom>
        </p:spPr>
      </p:pic>
      <p:pic>
        <p:nvPicPr>
          <p:cNvPr id="12" name="图形 11"/>
          <p:cNvPicPr>
            <a:picLocks noChangeAspect="1"/>
          </p:cNvPicPr>
          <p:nvPr userDrawn="1"/>
        </p:nvPicPr>
        <p:blipFill>
          <a:blip r:embed="rId5" cstate="email">
            <a:extLst>
              <a:ext uri="{28A0092B-C50C-407E-A947-70E740481C1C}">
                <a14:useLocalDpi xmlns:a14="http://schemas.microsoft.com/office/drawing/2010/main"/>
              </a:ext>
              <a:ext uri="{96DAC541-7B7A-43D3-8B79-37D633B846F1}">
                <asvg:svgBlip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r:embed="rId4"/>
              </a:ext>
            </a:extLst>
          </a:blip>
          <a:stretch>
            <a:fillRect/>
          </a:stretch>
        </p:blipFill>
        <p:spPr>
          <a:xfrm rot="10800000">
            <a:off x="9486882" y="-149474"/>
            <a:ext cx="2762562" cy="2252686"/>
          </a:xfrm>
          <a:prstGeom prst="rect">
            <a:avLst/>
          </a:prstGeom>
        </p:spPr>
      </p:pic>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33122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177098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75546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a:duotone>
              <a:schemeClr val="bg2">
                <a:shade val="45000"/>
                <a:satMod val="135000"/>
              </a:schemeClr>
              <a:prstClr val="white"/>
            </a:duotone>
          </a:blip>
          <a:stretch>
            <a:fillRect/>
          </a:stretch>
        </p:blipFill>
        <p:spPr>
          <a:xfrm>
            <a:off x="0" y="5642"/>
            <a:ext cx="12192000" cy="6896808"/>
          </a:xfrm>
          <a:prstGeom prst="rect">
            <a:avLst/>
          </a:prstGeom>
        </p:spPr>
      </p:pic>
      <p:sp>
        <p:nvSpPr>
          <p:cNvPr id="8" name="矩形 7"/>
          <p:cNvSpPr/>
          <p:nvPr userDrawn="1"/>
        </p:nvSpPr>
        <p:spPr>
          <a:xfrm>
            <a:off x="0" y="5642"/>
            <a:ext cx="12192000" cy="689680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 name="直接连接符 11"/>
          <p:cNvCxnSpPr/>
          <p:nvPr userDrawn="1"/>
        </p:nvCxnSpPr>
        <p:spPr>
          <a:xfrm>
            <a:off x="870857" y="711200"/>
            <a:ext cx="10638972" cy="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11509829" y="711200"/>
            <a:ext cx="0" cy="1357086"/>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7" name="tiny-mouse_73368"/>
          <p:cNvSpPr/>
          <p:nvPr userDrawn="1"/>
        </p:nvSpPr>
        <p:spPr>
          <a:xfrm>
            <a:off x="11495540" y="2068286"/>
            <a:ext cx="203200" cy="428549"/>
          </a:xfrm>
          <a:custGeom>
            <a:avLst/>
            <a:gdLst>
              <a:gd name="T0" fmla="*/ 1510 w 1796"/>
              <a:gd name="T1" fmla="*/ 1235 h 3793"/>
              <a:gd name="T2" fmla="*/ 998 w 1796"/>
              <a:gd name="T3" fmla="*/ 1081 h 3793"/>
              <a:gd name="T4" fmla="*/ 998 w 1796"/>
              <a:gd name="T5" fmla="*/ 1046 h 3793"/>
              <a:gd name="T6" fmla="*/ 996 w 1796"/>
              <a:gd name="T7" fmla="*/ 1026 h 3793"/>
              <a:gd name="T8" fmla="*/ 998 w 1796"/>
              <a:gd name="T9" fmla="*/ 1006 h 3793"/>
              <a:gd name="T10" fmla="*/ 998 w 1796"/>
              <a:gd name="T11" fmla="*/ 691 h 3793"/>
              <a:gd name="T12" fmla="*/ 698 w 1796"/>
              <a:gd name="T13" fmla="*/ 391 h 3793"/>
              <a:gd name="T14" fmla="*/ 500 w 1796"/>
              <a:gd name="T15" fmla="*/ 391 h 3793"/>
              <a:gd name="T16" fmla="*/ 328 w 1796"/>
              <a:gd name="T17" fmla="*/ 269 h 3793"/>
              <a:gd name="T18" fmla="*/ 261 w 1796"/>
              <a:gd name="T19" fmla="*/ 80 h 3793"/>
              <a:gd name="T20" fmla="*/ 133 w 1796"/>
              <a:gd name="T21" fmla="*/ 19 h 3793"/>
              <a:gd name="T22" fmla="*/ 72 w 1796"/>
              <a:gd name="T23" fmla="*/ 146 h 3793"/>
              <a:gd name="T24" fmla="*/ 139 w 1796"/>
              <a:gd name="T25" fmla="*/ 335 h 3793"/>
              <a:gd name="T26" fmla="*/ 500 w 1796"/>
              <a:gd name="T27" fmla="*/ 591 h 3793"/>
              <a:gd name="T28" fmla="*/ 698 w 1796"/>
              <a:gd name="T29" fmla="*/ 591 h 3793"/>
              <a:gd name="T30" fmla="*/ 798 w 1796"/>
              <a:gd name="T31" fmla="*/ 691 h 3793"/>
              <a:gd name="T32" fmla="*/ 798 w 1796"/>
              <a:gd name="T33" fmla="*/ 1006 h 3793"/>
              <a:gd name="T34" fmla="*/ 800 w 1796"/>
              <a:gd name="T35" fmla="*/ 1026 h 3793"/>
              <a:gd name="T36" fmla="*/ 798 w 1796"/>
              <a:gd name="T37" fmla="*/ 1046 h 3793"/>
              <a:gd name="T38" fmla="*/ 798 w 1796"/>
              <a:gd name="T39" fmla="*/ 1081 h 3793"/>
              <a:gd name="T40" fmla="*/ 286 w 1796"/>
              <a:gd name="T41" fmla="*/ 1235 h 3793"/>
              <a:gd name="T42" fmla="*/ 0 w 1796"/>
              <a:gd name="T43" fmla="*/ 1751 h 3793"/>
              <a:gd name="T44" fmla="*/ 0 w 1796"/>
              <a:gd name="T45" fmla="*/ 3120 h 3793"/>
              <a:gd name="T46" fmla="*/ 806 w 1796"/>
              <a:gd name="T47" fmla="*/ 3793 h 3793"/>
              <a:gd name="T48" fmla="*/ 990 w 1796"/>
              <a:gd name="T49" fmla="*/ 3793 h 3793"/>
              <a:gd name="T50" fmla="*/ 1796 w 1796"/>
              <a:gd name="T51" fmla="*/ 3120 h 3793"/>
              <a:gd name="T52" fmla="*/ 1796 w 1796"/>
              <a:gd name="T53" fmla="*/ 1751 h 3793"/>
              <a:gd name="T54" fmla="*/ 1510 w 1796"/>
              <a:gd name="T55" fmla="*/ 1235 h 3793"/>
              <a:gd name="T56" fmla="*/ 1596 w 1796"/>
              <a:gd name="T57" fmla="*/ 1751 h 3793"/>
              <a:gd name="T58" fmla="*/ 1596 w 1796"/>
              <a:gd name="T59" fmla="*/ 2157 h 3793"/>
              <a:gd name="T60" fmla="*/ 998 w 1796"/>
              <a:gd name="T61" fmla="*/ 2157 h 3793"/>
              <a:gd name="T62" fmla="*/ 998 w 1796"/>
              <a:gd name="T63" fmla="*/ 1282 h 3793"/>
              <a:gd name="T64" fmla="*/ 1596 w 1796"/>
              <a:gd name="T65" fmla="*/ 1751 h 3793"/>
              <a:gd name="T66" fmla="*/ 798 w 1796"/>
              <a:gd name="T67" fmla="*/ 1282 h 3793"/>
              <a:gd name="T68" fmla="*/ 798 w 1796"/>
              <a:gd name="T69" fmla="*/ 2157 h 3793"/>
              <a:gd name="T70" fmla="*/ 200 w 1796"/>
              <a:gd name="T71" fmla="*/ 2157 h 3793"/>
              <a:gd name="T72" fmla="*/ 200 w 1796"/>
              <a:gd name="T73" fmla="*/ 1751 h 3793"/>
              <a:gd name="T74" fmla="*/ 798 w 1796"/>
              <a:gd name="T75" fmla="*/ 1282 h 3793"/>
              <a:gd name="T76" fmla="*/ 990 w 1796"/>
              <a:gd name="T77" fmla="*/ 3593 h 3793"/>
              <a:gd name="T78" fmla="*/ 806 w 1796"/>
              <a:gd name="T79" fmla="*/ 3593 h 3793"/>
              <a:gd name="T80" fmla="*/ 200 w 1796"/>
              <a:gd name="T81" fmla="*/ 3120 h 3793"/>
              <a:gd name="T82" fmla="*/ 200 w 1796"/>
              <a:gd name="T83" fmla="*/ 2357 h 3793"/>
              <a:gd name="T84" fmla="*/ 1596 w 1796"/>
              <a:gd name="T85" fmla="*/ 2357 h 3793"/>
              <a:gd name="T86" fmla="*/ 1596 w 1796"/>
              <a:gd name="T87" fmla="*/ 3120 h 3793"/>
              <a:gd name="T88" fmla="*/ 990 w 1796"/>
              <a:gd name="T89" fmla="*/ 3593 h 37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96" h="3793">
                <a:moveTo>
                  <a:pt x="1510" y="1235"/>
                </a:moveTo>
                <a:cubicBezTo>
                  <a:pt x="1373" y="1146"/>
                  <a:pt x="1194" y="1092"/>
                  <a:pt x="998" y="1081"/>
                </a:cubicBezTo>
                <a:lnTo>
                  <a:pt x="998" y="1046"/>
                </a:lnTo>
                <a:cubicBezTo>
                  <a:pt x="998" y="1039"/>
                  <a:pt x="997" y="1032"/>
                  <a:pt x="996" y="1026"/>
                </a:cubicBezTo>
                <a:cubicBezTo>
                  <a:pt x="997" y="1020"/>
                  <a:pt x="998" y="1013"/>
                  <a:pt x="998" y="1006"/>
                </a:cubicBezTo>
                <a:lnTo>
                  <a:pt x="998" y="691"/>
                </a:lnTo>
                <a:cubicBezTo>
                  <a:pt x="998" y="525"/>
                  <a:pt x="863" y="391"/>
                  <a:pt x="698" y="391"/>
                </a:cubicBezTo>
                <a:lnTo>
                  <a:pt x="500" y="391"/>
                </a:lnTo>
                <a:cubicBezTo>
                  <a:pt x="432" y="391"/>
                  <a:pt x="350" y="333"/>
                  <a:pt x="328" y="269"/>
                </a:cubicBezTo>
                <a:lnTo>
                  <a:pt x="261" y="80"/>
                </a:lnTo>
                <a:cubicBezTo>
                  <a:pt x="242" y="28"/>
                  <a:pt x="185" y="0"/>
                  <a:pt x="133" y="19"/>
                </a:cubicBezTo>
                <a:cubicBezTo>
                  <a:pt x="81" y="37"/>
                  <a:pt x="54" y="94"/>
                  <a:pt x="72" y="146"/>
                </a:cubicBezTo>
                <a:lnTo>
                  <a:pt x="139" y="335"/>
                </a:lnTo>
                <a:cubicBezTo>
                  <a:pt x="190" y="479"/>
                  <a:pt x="348" y="591"/>
                  <a:pt x="500" y="591"/>
                </a:cubicBezTo>
                <a:lnTo>
                  <a:pt x="698" y="591"/>
                </a:lnTo>
                <a:cubicBezTo>
                  <a:pt x="753" y="591"/>
                  <a:pt x="798" y="635"/>
                  <a:pt x="798" y="691"/>
                </a:cubicBezTo>
                <a:lnTo>
                  <a:pt x="798" y="1006"/>
                </a:lnTo>
                <a:cubicBezTo>
                  <a:pt x="798" y="1013"/>
                  <a:pt x="799" y="1019"/>
                  <a:pt x="800" y="1026"/>
                </a:cubicBezTo>
                <a:cubicBezTo>
                  <a:pt x="799" y="1032"/>
                  <a:pt x="798" y="1039"/>
                  <a:pt x="798" y="1046"/>
                </a:cubicBezTo>
                <a:lnTo>
                  <a:pt x="798" y="1081"/>
                </a:lnTo>
                <a:cubicBezTo>
                  <a:pt x="602" y="1092"/>
                  <a:pt x="423" y="1146"/>
                  <a:pt x="286" y="1235"/>
                </a:cubicBezTo>
                <a:cubicBezTo>
                  <a:pt x="99" y="1357"/>
                  <a:pt x="0" y="1536"/>
                  <a:pt x="0" y="1751"/>
                </a:cubicBezTo>
                <a:lnTo>
                  <a:pt x="0" y="3120"/>
                </a:lnTo>
                <a:cubicBezTo>
                  <a:pt x="0" y="3529"/>
                  <a:pt x="316" y="3793"/>
                  <a:pt x="806" y="3793"/>
                </a:cubicBezTo>
                <a:lnTo>
                  <a:pt x="990" y="3793"/>
                </a:lnTo>
                <a:cubicBezTo>
                  <a:pt x="1479" y="3793"/>
                  <a:pt x="1796" y="3529"/>
                  <a:pt x="1796" y="3120"/>
                </a:cubicBezTo>
                <a:lnTo>
                  <a:pt x="1796" y="1751"/>
                </a:lnTo>
                <a:cubicBezTo>
                  <a:pt x="1796" y="1536"/>
                  <a:pt x="1697" y="1357"/>
                  <a:pt x="1510" y="1235"/>
                </a:cubicBezTo>
                <a:close/>
                <a:moveTo>
                  <a:pt x="1596" y="1751"/>
                </a:moveTo>
                <a:lnTo>
                  <a:pt x="1596" y="2157"/>
                </a:lnTo>
                <a:lnTo>
                  <a:pt x="998" y="2157"/>
                </a:lnTo>
                <a:lnTo>
                  <a:pt x="998" y="1282"/>
                </a:lnTo>
                <a:cubicBezTo>
                  <a:pt x="1306" y="1302"/>
                  <a:pt x="1596" y="1449"/>
                  <a:pt x="1596" y="1751"/>
                </a:cubicBezTo>
                <a:close/>
                <a:moveTo>
                  <a:pt x="798" y="1282"/>
                </a:moveTo>
                <a:lnTo>
                  <a:pt x="798" y="2157"/>
                </a:lnTo>
                <a:lnTo>
                  <a:pt x="200" y="2157"/>
                </a:lnTo>
                <a:lnTo>
                  <a:pt x="200" y="1751"/>
                </a:lnTo>
                <a:cubicBezTo>
                  <a:pt x="200" y="1449"/>
                  <a:pt x="489" y="1302"/>
                  <a:pt x="798" y="1282"/>
                </a:cubicBezTo>
                <a:close/>
                <a:moveTo>
                  <a:pt x="990" y="3593"/>
                </a:moveTo>
                <a:lnTo>
                  <a:pt x="806" y="3593"/>
                </a:lnTo>
                <a:cubicBezTo>
                  <a:pt x="664" y="3593"/>
                  <a:pt x="200" y="3559"/>
                  <a:pt x="200" y="3120"/>
                </a:cubicBezTo>
                <a:lnTo>
                  <a:pt x="200" y="2357"/>
                </a:lnTo>
                <a:lnTo>
                  <a:pt x="1596" y="2357"/>
                </a:lnTo>
                <a:lnTo>
                  <a:pt x="1596" y="3120"/>
                </a:lnTo>
                <a:cubicBezTo>
                  <a:pt x="1596" y="3559"/>
                  <a:pt x="1132" y="3593"/>
                  <a:pt x="990" y="3593"/>
                </a:cubicBez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KSO_Shape"/>
          <p:cNvSpPr/>
          <p:nvPr userDrawn="1"/>
        </p:nvSpPr>
        <p:spPr>
          <a:xfrm>
            <a:off x="477489" y="348344"/>
            <a:ext cx="203196" cy="300290"/>
          </a:xfrm>
          <a:custGeom>
            <a:avLst/>
            <a:gdLst>
              <a:gd name="connsiteX0" fmla="*/ 252248 w 662152"/>
              <a:gd name="connsiteY0" fmla="*/ 583324 h 977462"/>
              <a:gd name="connsiteX1" fmla="*/ 63062 w 662152"/>
              <a:gd name="connsiteY1" fmla="*/ 835573 h 977462"/>
              <a:gd name="connsiteX2" fmla="*/ 0 w 662152"/>
              <a:gd name="connsiteY2" fmla="*/ 0 h 977462"/>
              <a:gd name="connsiteX3" fmla="*/ 662152 w 662152"/>
              <a:gd name="connsiteY3" fmla="*/ 472966 h 977462"/>
              <a:gd name="connsiteX4" fmla="*/ 362607 w 662152"/>
              <a:gd name="connsiteY4" fmla="*/ 520262 h 977462"/>
              <a:gd name="connsiteX5" fmla="*/ 583324 w 662152"/>
              <a:gd name="connsiteY5" fmla="*/ 898635 h 977462"/>
              <a:gd name="connsiteX6" fmla="*/ 441434 w 662152"/>
              <a:gd name="connsiteY6" fmla="*/ 977462 h 977462"/>
              <a:gd name="connsiteX7" fmla="*/ 252248 w 662152"/>
              <a:gd name="connsiteY7" fmla="*/ 583324 h 977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62152" h="977461">
                <a:moveTo>
                  <a:pt x="252248" y="583324"/>
                </a:moveTo>
                <a:lnTo>
                  <a:pt x="63062" y="835573"/>
                </a:lnTo>
                <a:lnTo>
                  <a:pt x="0" y="0"/>
                </a:lnTo>
                <a:lnTo>
                  <a:pt x="662152" y="472966"/>
                </a:lnTo>
                <a:lnTo>
                  <a:pt x="362607" y="520262"/>
                </a:lnTo>
                <a:lnTo>
                  <a:pt x="583324" y="898635"/>
                </a:lnTo>
                <a:lnTo>
                  <a:pt x="441434" y="977462"/>
                </a:lnTo>
                <a:lnTo>
                  <a:pt x="252248" y="58332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ct val="0"/>
              </a:spcBef>
              <a:spcAft>
                <a:spcPct val="0"/>
              </a:spcAft>
              <a:defRPr/>
            </a:pPr>
            <a:endParaRPr lang="zh-CN" altLang="en-US">
              <a:solidFill>
                <a:srgbClr val="FFFFFF"/>
              </a:solidFill>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E6F8977-6515-467A-A162-F7E5FF43E35F}" type="datetimeFigureOut">
              <a:rPr lang="zh-CN" altLang="en-US" smtClean="0"/>
              <a:t>2023/4/8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3F6B568-7473-445B-8665-56A5625F829B}"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E6F8977-6515-467A-A162-F7E5FF43E35F}" type="datetimeFigureOut">
              <a:rPr lang="zh-CN" altLang="en-US" smtClean="0"/>
              <a:t>2023/4/8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3F6B568-7473-445B-8665-56A5625F829B}"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E6F8977-6515-467A-A162-F7E5FF43E35F}" type="datetimeFigureOut">
              <a:rPr lang="zh-CN" altLang="en-US" smtClean="0"/>
              <a:t>2023/4/8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3F6B568-7473-445B-8665-56A5625F829B}"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E6F8977-6515-467A-A162-F7E5FF43E35F}" type="datetimeFigureOut">
              <a:rPr lang="zh-CN" altLang="en-US" smtClean="0"/>
              <a:t>2023/4/8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3F6B568-7473-445B-8665-56A5625F829B}"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E6F8977-6515-467A-A162-F7E5FF43E35F}" type="datetimeFigureOut">
              <a:rPr lang="zh-CN" altLang="en-US" smtClean="0"/>
              <a:t>2023/4/8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3F6B568-7473-445B-8665-56A5625F829B}"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E6F8977-6515-467A-A162-F7E5FF43E35F}" type="datetimeFigureOut">
              <a:rPr lang="zh-CN" altLang="en-US" smtClean="0"/>
              <a:t>2023/4/8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3F6B568-7473-445B-8665-56A5625F829B}"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0"/>
            <a:r>
              <a:rPr lang="zh-CN" altLang="en-US"/>
              <a:t>二级</a:t>
            </a:r>
          </a:p>
          <a:p>
            <a:pPr lvl="0"/>
            <a:r>
              <a:rPr lang="zh-CN" altLang="en-US"/>
              <a:t>三级</a:t>
            </a:r>
          </a:p>
          <a:p>
            <a:pPr lvl="0"/>
            <a:r>
              <a:rPr lang="zh-CN" altLang="en-US"/>
              <a:t>四级</a:t>
            </a:r>
          </a:p>
          <a:p>
            <a:pPr lvl="0"/>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772301-2292-4863-908D-80E785F4D1EC}" type="datetimeFigureOut">
              <a:rPr lang="zh-CN" altLang="en-US" smtClean="0"/>
              <a:t>2023/4/8</a:t>
            </a:fld>
            <a:endParaRPr lang="zh-CN" altLang="en-US" smtClean="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C1667E-2AA8-4B24-B087-693BBE585521}" type="slidenum">
              <a:rPr lang="zh-CN" altLang="en-US" smtClean="0"/>
              <a:t>‹#›</a:t>
            </a:fld>
            <a:endParaRPr lang="zh-CN" alt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208687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Layout" Target="../slideLayouts/slideLayout1.xml"/><Relationship Id="rId1" Type="http://schemas.openxmlformats.org/officeDocument/2006/relationships/tags" Target="../tags/tag7.xml"/><Relationship Id="rId4" Type="http://schemas.openxmlformats.org/officeDocument/2006/relationships/image" Target="../media/image19.png"/></Relationships>
</file>

<file path=ppt/slides/_rels/slide22.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2336800" y="2821643"/>
            <a:ext cx="6013824" cy="822960"/>
          </a:xfrm>
          <a:prstGeom prst="rect">
            <a:avLst/>
          </a:prstGeom>
          <a:noFill/>
        </p:spPr>
        <p:txBody>
          <a:bodyPr wrap="square" rtlCol="0">
            <a:spAutoFit/>
          </a:bodyPr>
          <a:lstStyle/>
          <a:p>
            <a:pPr algn="dist"/>
            <a:r>
              <a:rPr kumimoji="0" lang="zh-CN" altLang="en-US" sz="4800" b="0" i="0" u="none" strike="noStrike" kern="1200" cap="none" spc="0" normalizeH="0" baseline="0" noProof="0">
                <a:ln>
                  <a:noFill/>
                </a:ln>
                <a:solidFill>
                  <a:srgbClr val="C00000"/>
                </a:solidFill>
                <a:effectLst/>
                <a:uLnTx/>
                <a:uFillTx/>
                <a:latin typeface="思源宋体 CN Heavy" panose="02020900000000000000" pitchFamily="18" charset="-122"/>
                <a:ea typeface="思源宋体 CN Heavy" panose="02020900000000000000" pitchFamily="18" charset="-122"/>
              </a:rPr>
              <a:t>谨防新型网络犯罪</a:t>
            </a:r>
          </a:p>
        </p:txBody>
      </p:sp>
      <p:sp>
        <p:nvSpPr>
          <p:cNvPr id="7" name="文本框 6"/>
          <p:cNvSpPr txBox="1"/>
          <p:nvPr/>
        </p:nvSpPr>
        <p:spPr>
          <a:xfrm>
            <a:off x="8228788" y="2467662"/>
            <a:ext cx="1198880" cy="396240"/>
          </a:xfrm>
          <a:prstGeom prst="rect">
            <a:avLst/>
          </a:prstGeom>
          <a:noFill/>
        </p:spPr>
        <p:txBody>
          <a:bodyPr wrap="none" rtlCol="0">
            <a:spAutoFit/>
          </a:bodyPr>
          <a:lstStyle/>
          <a:p>
            <a:r>
              <a:rPr kumimoji="0" lang="zh-CN" altLang="en-US" sz="2000" b="0" i="0" u="none" strike="noStrike" kern="1200" cap="none" spc="0" normalizeH="0" baseline="0" noProof="0">
                <a:ln>
                  <a:noFill/>
                </a:ln>
                <a:solidFill>
                  <a:prstClr val="black"/>
                </a:solidFill>
                <a:effectLst/>
                <a:uLnTx/>
                <a:uFillTx/>
                <a:latin typeface="思源宋体 CN Heavy" panose="02020900000000000000" pitchFamily="18" charset="-122"/>
                <a:ea typeface="思源宋体 CN Heavy" panose="02020900000000000000" pitchFamily="18" charset="-122"/>
              </a:rPr>
              <a:t>安全教育</a:t>
            </a:r>
          </a:p>
        </p:txBody>
      </p:sp>
      <p:sp>
        <p:nvSpPr>
          <p:cNvPr id="9" name="文本框 8"/>
          <p:cNvSpPr txBox="1"/>
          <p:nvPr/>
        </p:nvSpPr>
        <p:spPr>
          <a:xfrm>
            <a:off x="3728209" y="1677006"/>
            <a:ext cx="1198880" cy="1310640"/>
          </a:xfrm>
          <a:prstGeom prst="rect">
            <a:avLst/>
          </a:prstGeom>
          <a:noFill/>
        </p:spPr>
        <p:txBody>
          <a:bodyPr wrap="none">
            <a:spAutoFit/>
          </a:bodyPr>
          <a:lstStyle/>
          <a:p>
            <a:pPr algn="dist"/>
            <a:r>
              <a:rPr kumimoji="0" lang="zh-CN" altLang="en-US" sz="8000" b="0" i="0" u="none" strike="noStrike" kern="1200" cap="none" spc="0" normalizeH="0" baseline="0" noProof="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t>电</a:t>
            </a:r>
          </a:p>
        </p:txBody>
      </p:sp>
      <p:sp>
        <p:nvSpPr>
          <p:cNvPr id="11" name="文本框 10"/>
          <p:cNvSpPr txBox="1"/>
          <p:nvPr/>
        </p:nvSpPr>
        <p:spPr>
          <a:xfrm>
            <a:off x="5917710" y="1677470"/>
            <a:ext cx="1198880" cy="1310640"/>
          </a:xfrm>
          <a:prstGeom prst="rect">
            <a:avLst/>
          </a:prstGeom>
          <a:noFill/>
        </p:spPr>
        <p:txBody>
          <a:bodyPr wrap="none">
            <a:spAutoFit/>
          </a:bodyPr>
          <a:lstStyle/>
          <a:p>
            <a:pPr algn="dist"/>
            <a:r>
              <a:rPr kumimoji="0" lang="zh-CN" altLang="en-US" sz="8000" b="0" i="0" u="none" strike="noStrike" kern="1200" cap="none" spc="0" normalizeH="0" baseline="0" noProof="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t>诈</a:t>
            </a:r>
          </a:p>
        </p:txBody>
      </p:sp>
      <p:sp>
        <p:nvSpPr>
          <p:cNvPr id="12" name="文本框 11"/>
          <p:cNvSpPr txBox="1"/>
          <p:nvPr/>
        </p:nvSpPr>
        <p:spPr>
          <a:xfrm>
            <a:off x="7140037" y="1677006"/>
            <a:ext cx="1198880" cy="1310640"/>
          </a:xfrm>
          <a:prstGeom prst="rect">
            <a:avLst/>
          </a:prstGeom>
          <a:noFill/>
        </p:spPr>
        <p:txBody>
          <a:bodyPr wrap="none">
            <a:spAutoFit/>
          </a:bodyPr>
          <a:lstStyle/>
          <a:p>
            <a:pPr algn="dist"/>
            <a:r>
              <a:rPr kumimoji="0" lang="zh-CN" altLang="en-US" sz="8000" b="0" i="0" u="none" strike="noStrike" kern="1200" cap="none" spc="0" normalizeH="0" baseline="0" noProof="0">
                <a:ln>
                  <a:noFill/>
                </a:ln>
                <a:solidFill>
                  <a:prstClr val="black"/>
                </a:solidFill>
                <a:effectLst/>
                <a:uLnTx/>
                <a:uFillTx/>
                <a:latin typeface="思源宋体 CN Heavy" panose="02020900000000000000" pitchFamily="18" charset="-122"/>
                <a:ea typeface="思源宋体 CN Heavy" panose="02020900000000000000" pitchFamily="18" charset="-122"/>
                <a:cs typeface="+mn-cs"/>
              </a:rPr>
              <a:t>骗</a:t>
            </a:r>
          </a:p>
        </p:txBody>
      </p:sp>
      <p:grpSp>
        <p:nvGrpSpPr>
          <p:cNvPr id="31" name="组合 30"/>
          <p:cNvGrpSpPr/>
          <p:nvPr/>
        </p:nvGrpSpPr>
        <p:grpSpPr>
          <a:xfrm>
            <a:off x="4950535" y="1855014"/>
            <a:ext cx="955437" cy="937681"/>
            <a:chOff x="4954449" y="1949901"/>
            <a:chExt cx="666597" cy="654209"/>
          </a:xfrm>
        </p:grpSpPr>
        <p:sp>
          <p:nvSpPr>
            <p:cNvPr id="19" name="任意多边形: 形状 18"/>
            <p:cNvSpPr/>
            <p:nvPr/>
          </p:nvSpPr>
          <p:spPr>
            <a:xfrm>
              <a:off x="5295977" y="1949901"/>
              <a:ext cx="145677" cy="129431"/>
            </a:xfrm>
            <a:custGeom>
              <a:avLst/>
              <a:gdLst/>
              <a:ahLst/>
              <a:cxnLst/>
              <a:rect l="l" t="t" r="r" b="b"/>
              <a:pathLst>
                <a:path w="145677" h="129431">
                  <a:moveTo>
                    <a:pt x="4115" y="0"/>
                  </a:moveTo>
                  <a:cubicBezTo>
                    <a:pt x="58720" y="2261"/>
                    <a:pt x="96614" y="11927"/>
                    <a:pt x="117797" y="28998"/>
                  </a:cubicBezTo>
                  <a:cubicBezTo>
                    <a:pt x="138980" y="46070"/>
                    <a:pt x="148092" y="64180"/>
                    <a:pt x="145133" y="83330"/>
                  </a:cubicBezTo>
                  <a:cubicBezTo>
                    <a:pt x="142174" y="102480"/>
                    <a:pt x="131783" y="116303"/>
                    <a:pt x="113961" y="124800"/>
                  </a:cubicBezTo>
                  <a:cubicBezTo>
                    <a:pt x="96139" y="133297"/>
                    <a:pt x="75526" y="130102"/>
                    <a:pt x="52121" y="115214"/>
                  </a:cubicBezTo>
                  <a:cubicBezTo>
                    <a:pt x="49392" y="94269"/>
                    <a:pt x="43192" y="73924"/>
                    <a:pt x="33519" y="54178"/>
                  </a:cubicBezTo>
                  <a:cubicBezTo>
                    <a:pt x="23846" y="34433"/>
                    <a:pt x="12673" y="17517"/>
                    <a:pt x="0" y="3429"/>
                  </a:cubicBezTo>
                  <a:lnTo>
                    <a:pt x="4115"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18" name="任意多边形: 形状 17"/>
            <p:cNvSpPr/>
            <p:nvPr/>
          </p:nvSpPr>
          <p:spPr>
            <a:xfrm>
              <a:off x="4954449" y="1950586"/>
              <a:ext cx="257861" cy="653524"/>
            </a:xfrm>
            <a:custGeom>
              <a:avLst/>
              <a:gdLst/>
              <a:ahLst/>
              <a:cxnLst/>
              <a:rect l="l" t="t" r="r" b="b"/>
              <a:pathLst>
                <a:path w="257861" h="653524">
                  <a:moveTo>
                    <a:pt x="121387" y="0"/>
                  </a:moveTo>
                  <a:lnTo>
                    <a:pt x="257861" y="38405"/>
                  </a:lnTo>
                  <a:cubicBezTo>
                    <a:pt x="256518" y="42934"/>
                    <a:pt x="253546" y="46563"/>
                    <a:pt x="248945" y="49292"/>
                  </a:cubicBezTo>
                  <a:cubicBezTo>
                    <a:pt x="244345" y="52021"/>
                    <a:pt x="237944" y="53421"/>
                    <a:pt x="229743" y="53492"/>
                  </a:cubicBezTo>
                  <a:cubicBezTo>
                    <a:pt x="220456" y="79881"/>
                    <a:pt x="210398" y="104942"/>
                    <a:pt x="199568" y="128676"/>
                  </a:cubicBezTo>
                  <a:cubicBezTo>
                    <a:pt x="188738" y="152410"/>
                    <a:pt x="177308" y="174905"/>
                    <a:pt x="165278" y="196162"/>
                  </a:cubicBezTo>
                  <a:lnTo>
                    <a:pt x="200939" y="209200"/>
                  </a:lnTo>
                  <a:cubicBezTo>
                    <a:pt x="200011" y="212602"/>
                    <a:pt x="197925" y="215404"/>
                    <a:pt x="194682" y="217605"/>
                  </a:cubicBezTo>
                  <a:cubicBezTo>
                    <a:pt x="191438" y="219807"/>
                    <a:pt x="186438" y="221580"/>
                    <a:pt x="179680" y="222923"/>
                  </a:cubicBezTo>
                  <a:lnTo>
                    <a:pt x="179680" y="626093"/>
                  </a:lnTo>
                  <a:cubicBezTo>
                    <a:pt x="178165" y="630536"/>
                    <a:pt x="169536" y="636051"/>
                    <a:pt x="153791" y="642637"/>
                  </a:cubicBezTo>
                  <a:cubicBezTo>
                    <a:pt x="138046" y="649224"/>
                    <a:pt x="120158" y="652853"/>
                    <a:pt x="100127" y="653524"/>
                  </a:cubicBezTo>
                  <a:lnTo>
                    <a:pt x="81610" y="653524"/>
                  </a:lnTo>
                  <a:lnTo>
                    <a:pt x="81610" y="312062"/>
                  </a:lnTo>
                  <a:cubicBezTo>
                    <a:pt x="58407" y="337411"/>
                    <a:pt x="33490" y="360032"/>
                    <a:pt x="6858" y="379927"/>
                  </a:cubicBezTo>
                  <a:lnTo>
                    <a:pt x="0" y="375120"/>
                  </a:lnTo>
                  <a:cubicBezTo>
                    <a:pt x="16866" y="343884"/>
                    <a:pt x="33198" y="307911"/>
                    <a:pt x="48997" y="267200"/>
                  </a:cubicBezTo>
                  <a:cubicBezTo>
                    <a:pt x="64795" y="226490"/>
                    <a:pt x="78994" y="183304"/>
                    <a:pt x="91592" y="137640"/>
                  </a:cubicBezTo>
                  <a:cubicBezTo>
                    <a:pt x="104191" y="91977"/>
                    <a:pt x="114122" y="46097"/>
                    <a:pt x="121387"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17" name="任意多边形: 形状 16"/>
            <p:cNvSpPr/>
            <p:nvPr/>
          </p:nvSpPr>
          <p:spPr>
            <a:xfrm>
              <a:off x="5158816" y="2019210"/>
              <a:ext cx="462230" cy="84953"/>
            </a:xfrm>
            <a:custGeom>
              <a:avLst/>
              <a:gdLst/>
              <a:ahLst/>
              <a:cxnLst/>
              <a:rect l="l" t="t" r="r" b="b"/>
              <a:pathLst>
                <a:path w="462230" h="84953">
                  <a:moveTo>
                    <a:pt x="376505" y="0"/>
                  </a:moveTo>
                  <a:cubicBezTo>
                    <a:pt x="376979" y="368"/>
                    <a:pt x="382050" y="4584"/>
                    <a:pt x="391719" y="12648"/>
                  </a:cubicBezTo>
                  <a:cubicBezTo>
                    <a:pt x="401388" y="20711"/>
                    <a:pt x="412810" y="30411"/>
                    <a:pt x="425984" y="41746"/>
                  </a:cubicBezTo>
                  <a:cubicBezTo>
                    <a:pt x="439158" y="53082"/>
                    <a:pt x="451240" y="63843"/>
                    <a:pt x="462230" y="74029"/>
                  </a:cubicBezTo>
                  <a:cubicBezTo>
                    <a:pt x="461129" y="77770"/>
                    <a:pt x="458872" y="80530"/>
                    <a:pt x="455457" y="82308"/>
                  </a:cubicBezTo>
                  <a:cubicBezTo>
                    <a:pt x="452043" y="84086"/>
                    <a:pt x="447899" y="84967"/>
                    <a:pt x="443027" y="84953"/>
                  </a:cubicBezTo>
                  <a:lnTo>
                    <a:pt x="5487" y="84953"/>
                  </a:lnTo>
                  <a:lnTo>
                    <a:pt x="0" y="65837"/>
                  </a:lnTo>
                  <a:lnTo>
                    <a:pt x="328499" y="65837"/>
                  </a:lnTo>
                  <a:lnTo>
                    <a:pt x="376505"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16" name="任意多边形: 形状 15"/>
            <p:cNvSpPr/>
            <p:nvPr/>
          </p:nvSpPr>
          <p:spPr>
            <a:xfrm>
              <a:off x="5199964" y="2120674"/>
              <a:ext cx="377190" cy="79501"/>
            </a:xfrm>
            <a:custGeom>
              <a:avLst/>
              <a:gdLst/>
              <a:ahLst/>
              <a:cxnLst/>
              <a:rect l="l" t="t" r="r" b="b"/>
              <a:pathLst>
                <a:path w="377190" h="79501">
                  <a:moveTo>
                    <a:pt x="299009" y="0"/>
                  </a:moveTo>
                  <a:cubicBezTo>
                    <a:pt x="299441" y="339"/>
                    <a:pt x="304064" y="4236"/>
                    <a:pt x="312878" y="11689"/>
                  </a:cubicBezTo>
                  <a:cubicBezTo>
                    <a:pt x="321691" y="19143"/>
                    <a:pt x="332105" y="28119"/>
                    <a:pt x="344120" y="38618"/>
                  </a:cubicBezTo>
                  <a:cubicBezTo>
                    <a:pt x="356134" y="49116"/>
                    <a:pt x="367157" y="59103"/>
                    <a:pt x="377190" y="68577"/>
                  </a:cubicBezTo>
                  <a:cubicBezTo>
                    <a:pt x="376433" y="72318"/>
                    <a:pt x="374347" y="75078"/>
                    <a:pt x="370933" y="76856"/>
                  </a:cubicBezTo>
                  <a:cubicBezTo>
                    <a:pt x="367518" y="78634"/>
                    <a:pt x="363203" y="79515"/>
                    <a:pt x="357988" y="79501"/>
                  </a:cubicBezTo>
                  <a:lnTo>
                    <a:pt x="5487" y="79501"/>
                  </a:lnTo>
                  <a:lnTo>
                    <a:pt x="0" y="60385"/>
                  </a:lnTo>
                  <a:lnTo>
                    <a:pt x="255118" y="60385"/>
                  </a:lnTo>
                  <a:lnTo>
                    <a:pt x="299009"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15" name="任意多边形: 形状 14"/>
            <p:cNvSpPr/>
            <p:nvPr/>
          </p:nvSpPr>
          <p:spPr>
            <a:xfrm>
              <a:off x="5205451" y="2221457"/>
              <a:ext cx="371018" cy="79531"/>
            </a:xfrm>
            <a:custGeom>
              <a:avLst/>
              <a:gdLst/>
              <a:ahLst/>
              <a:cxnLst/>
              <a:rect l="l" t="t" r="r" b="b"/>
              <a:pathLst>
                <a:path w="371018" h="79531">
                  <a:moveTo>
                    <a:pt x="292151" y="0"/>
                  </a:moveTo>
                  <a:cubicBezTo>
                    <a:pt x="292591" y="339"/>
                    <a:pt x="297273" y="4238"/>
                    <a:pt x="306197" y="11695"/>
                  </a:cubicBezTo>
                  <a:cubicBezTo>
                    <a:pt x="315121" y="19152"/>
                    <a:pt x="325645" y="28132"/>
                    <a:pt x="337769" y="38635"/>
                  </a:cubicBezTo>
                  <a:cubicBezTo>
                    <a:pt x="349893" y="49139"/>
                    <a:pt x="360976" y="59129"/>
                    <a:pt x="371018" y="68607"/>
                  </a:cubicBezTo>
                  <a:cubicBezTo>
                    <a:pt x="369917" y="72348"/>
                    <a:pt x="367660" y="75107"/>
                    <a:pt x="364245" y="76885"/>
                  </a:cubicBezTo>
                  <a:cubicBezTo>
                    <a:pt x="360831" y="78663"/>
                    <a:pt x="356687" y="79545"/>
                    <a:pt x="351815" y="79531"/>
                  </a:cubicBezTo>
                  <a:lnTo>
                    <a:pt x="5486" y="79531"/>
                  </a:lnTo>
                  <a:lnTo>
                    <a:pt x="0" y="60414"/>
                  </a:lnTo>
                  <a:lnTo>
                    <a:pt x="248259" y="60414"/>
                  </a:lnTo>
                  <a:lnTo>
                    <a:pt x="29215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p>
          </p:txBody>
        </p:sp>
        <p:sp>
          <p:nvSpPr>
            <p:cNvPr id="23" name="iconfont-1177-866175"/>
            <p:cNvSpPr/>
            <p:nvPr/>
          </p:nvSpPr>
          <p:spPr>
            <a:xfrm>
              <a:off x="5212310" y="2356715"/>
              <a:ext cx="353338" cy="240938"/>
            </a:xfrm>
            <a:custGeom>
              <a:avLst/>
              <a:gdLst>
                <a:gd name="T0" fmla="*/ 0 w 18773"/>
                <a:gd name="T1" fmla="*/ 11947 h 12800"/>
                <a:gd name="T2" fmla="*/ 829 w 18773"/>
                <a:gd name="T3" fmla="*/ 12800 h 12800"/>
                <a:gd name="T4" fmla="*/ 17917 w 18773"/>
                <a:gd name="T5" fmla="*/ 12800 h 12800"/>
                <a:gd name="T6" fmla="*/ 18773 w 18773"/>
                <a:gd name="T7" fmla="*/ 11947 h 12800"/>
                <a:gd name="T8" fmla="*/ 17917 w 18773"/>
                <a:gd name="T9" fmla="*/ 11093 h 12800"/>
                <a:gd name="T10" fmla="*/ 829 w 18773"/>
                <a:gd name="T11" fmla="*/ 11093 h 12800"/>
                <a:gd name="T12" fmla="*/ 0 w 18773"/>
                <a:gd name="T13" fmla="*/ 11947 h 12800"/>
                <a:gd name="T14" fmla="*/ 7253 w 18773"/>
                <a:gd name="T15" fmla="*/ 11520 h 12800"/>
                <a:gd name="T16" fmla="*/ 10667 w 18773"/>
                <a:gd name="T17" fmla="*/ 11520 h 12800"/>
                <a:gd name="T18" fmla="*/ 11093 w 18773"/>
                <a:gd name="T19" fmla="*/ 11947 h 12800"/>
                <a:gd name="T20" fmla="*/ 10667 w 18773"/>
                <a:gd name="T21" fmla="*/ 12373 h 12800"/>
                <a:gd name="T22" fmla="*/ 7253 w 18773"/>
                <a:gd name="T23" fmla="*/ 12373 h 12800"/>
                <a:gd name="T24" fmla="*/ 6827 w 18773"/>
                <a:gd name="T25" fmla="*/ 11947 h 12800"/>
                <a:gd name="T26" fmla="*/ 7253 w 18773"/>
                <a:gd name="T27" fmla="*/ 11520 h 12800"/>
                <a:gd name="T28" fmla="*/ 17920 w 18773"/>
                <a:gd name="T29" fmla="*/ 10240 h 12800"/>
                <a:gd name="T30" fmla="*/ 17920 w 18773"/>
                <a:gd name="T31" fmla="*/ 1707 h 12800"/>
                <a:gd name="T32" fmla="*/ 16213 w 18773"/>
                <a:gd name="T33" fmla="*/ 0 h 12800"/>
                <a:gd name="T34" fmla="*/ 2560 w 18773"/>
                <a:gd name="T35" fmla="*/ 0 h 12800"/>
                <a:gd name="T36" fmla="*/ 853 w 18773"/>
                <a:gd name="T37" fmla="*/ 1707 h 12800"/>
                <a:gd name="T38" fmla="*/ 853 w 18773"/>
                <a:gd name="T39" fmla="*/ 10240 h 12800"/>
                <a:gd name="T40" fmla="*/ 1707 w 18773"/>
                <a:gd name="T41" fmla="*/ 10240 h 12800"/>
                <a:gd name="T42" fmla="*/ 1784 w 18773"/>
                <a:gd name="T43" fmla="*/ 10240 h 12800"/>
                <a:gd name="T44" fmla="*/ 1707 w 18773"/>
                <a:gd name="T45" fmla="*/ 1704 h 12800"/>
                <a:gd name="T46" fmla="*/ 2628 w 18773"/>
                <a:gd name="T47" fmla="*/ 853 h 12800"/>
                <a:gd name="T48" fmla="*/ 16128 w 18773"/>
                <a:gd name="T49" fmla="*/ 853 h 12800"/>
                <a:gd name="T50" fmla="*/ 17067 w 18773"/>
                <a:gd name="T51" fmla="*/ 1704 h 12800"/>
                <a:gd name="T52" fmla="*/ 17067 w 18773"/>
                <a:gd name="T53" fmla="*/ 10240 h 12800"/>
                <a:gd name="T54" fmla="*/ 17920 w 18773"/>
                <a:gd name="T55" fmla="*/ 10240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773" h="12800">
                  <a:moveTo>
                    <a:pt x="0" y="11947"/>
                  </a:moveTo>
                  <a:cubicBezTo>
                    <a:pt x="0" y="12800"/>
                    <a:pt x="829" y="12800"/>
                    <a:pt x="829" y="12800"/>
                  </a:cubicBezTo>
                  <a:lnTo>
                    <a:pt x="17917" y="12800"/>
                  </a:lnTo>
                  <a:cubicBezTo>
                    <a:pt x="17917" y="12800"/>
                    <a:pt x="18773" y="12800"/>
                    <a:pt x="18773" y="11947"/>
                  </a:cubicBezTo>
                  <a:cubicBezTo>
                    <a:pt x="18773" y="11093"/>
                    <a:pt x="17917" y="11093"/>
                    <a:pt x="17917" y="11093"/>
                  </a:cubicBezTo>
                  <a:lnTo>
                    <a:pt x="829" y="11093"/>
                  </a:lnTo>
                  <a:cubicBezTo>
                    <a:pt x="829" y="11093"/>
                    <a:pt x="0" y="11093"/>
                    <a:pt x="0" y="11947"/>
                  </a:cubicBezTo>
                  <a:close/>
                  <a:moveTo>
                    <a:pt x="7253" y="11520"/>
                  </a:moveTo>
                  <a:lnTo>
                    <a:pt x="10667" y="11520"/>
                  </a:lnTo>
                  <a:cubicBezTo>
                    <a:pt x="10667" y="11520"/>
                    <a:pt x="11093" y="11520"/>
                    <a:pt x="11093" y="11947"/>
                  </a:cubicBezTo>
                  <a:cubicBezTo>
                    <a:pt x="11093" y="12373"/>
                    <a:pt x="10667" y="12373"/>
                    <a:pt x="10667" y="12373"/>
                  </a:cubicBezTo>
                  <a:lnTo>
                    <a:pt x="7253" y="12373"/>
                  </a:lnTo>
                  <a:cubicBezTo>
                    <a:pt x="7253" y="12373"/>
                    <a:pt x="6827" y="12373"/>
                    <a:pt x="6827" y="11947"/>
                  </a:cubicBezTo>
                  <a:cubicBezTo>
                    <a:pt x="6827" y="11520"/>
                    <a:pt x="7253" y="11520"/>
                    <a:pt x="7253" y="11520"/>
                  </a:cubicBezTo>
                  <a:close/>
                  <a:moveTo>
                    <a:pt x="17920" y="10240"/>
                  </a:moveTo>
                  <a:lnTo>
                    <a:pt x="17920" y="1707"/>
                  </a:lnTo>
                  <a:cubicBezTo>
                    <a:pt x="17920" y="0"/>
                    <a:pt x="16213" y="0"/>
                    <a:pt x="16213" y="0"/>
                  </a:cubicBezTo>
                  <a:lnTo>
                    <a:pt x="2560" y="0"/>
                  </a:lnTo>
                  <a:cubicBezTo>
                    <a:pt x="2560" y="0"/>
                    <a:pt x="853" y="0"/>
                    <a:pt x="853" y="1707"/>
                  </a:cubicBezTo>
                  <a:lnTo>
                    <a:pt x="853" y="10240"/>
                  </a:lnTo>
                  <a:lnTo>
                    <a:pt x="1707" y="10240"/>
                  </a:lnTo>
                  <a:lnTo>
                    <a:pt x="1784" y="10240"/>
                  </a:lnTo>
                  <a:lnTo>
                    <a:pt x="1707" y="1704"/>
                  </a:lnTo>
                  <a:cubicBezTo>
                    <a:pt x="1707" y="931"/>
                    <a:pt x="2628" y="853"/>
                    <a:pt x="2628" y="853"/>
                  </a:cubicBezTo>
                  <a:lnTo>
                    <a:pt x="16128" y="853"/>
                  </a:lnTo>
                  <a:cubicBezTo>
                    <a:pt x="16127" y="853"/>
                    <a:pt x="17067" y="931"/>
                    <a:pt x="17067" y="1704"/>
                  </a:cubicBezTo>
                  <a:lnTo>
                    <a:pt x="17067" y="10240"/>
                  </a:lnTo>
                  <a:lnTo>
                    <a:pt x="17920" y="1024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8" name="KSO_Shape"/>
          <p:cNvSpPr/>
          <p:nvPr/>
        </p:nvSpPr>
        <p:spPr bwMode="auto">
          <a:xfrm>
            <a:off x="8440673" y="3077444"/>
            <a:ext cx="454326" cy="392992"/>
          </a:xfrm>
          <a:custGeom>
            <a:avLst/>
            <a:gdLst>
              <a:gd name="T0" fmla="*/ 2147483646 w 6617"/>
              <a:gd name="T1" fmla="*/ 2147483646 h 5732"/>
              <a:gd name="T2" fmla="*/ 2147483646 w 6617"/>
              <a:gd name="T3" fmla="*/ 2147483646 h 5732"/>
              <a:gd name="T4" fmla="*/ 2147483646 w 6617"/>
              <a:gd name="T5" fmla="*/ 2147483646 h 5732"/>
              <a:gd name="T6" fmla="*/ 2147483646 w 6617"/>
              <a:gd name="T7" fmla="*/ 2147483646 h 5732"/>
              <a:gd name="T8" fmla="*/ 2147483646 w 6617"/>
              <a:gd name="T9" fmla="*/ 2147483646 h 5732"/>
              <a:gd name="T10" fmla="*/ 2147483646 w 6617"/>
              <a:gd name="T11" fmla="*/ 2147483646 h 5732"/>
              <a:gd name="T12" fmla="*/ 2147483646 w 6617"/>
              <a:gd name="T13" fmla="*/ 2147483646 h 5732"/>
              <a:gd name="T14" fmla="*/ 2147483646 w 6617"/>
              <a:gd name="T15" fmla="*/ 2147483646 h 5732"/>
              <a:gd name="T16" fmla="*/ 2147483646 w 6617"/>
              <a:gd name="T17" fmla="*/ 2147483646 h 5732"/>
              <a:gd name="T18" fmla="*/ 2147483646 w 6617"/>
              <a:gd name="T19" fmla="*/ 2147483646 h 5732"/>
              <a:gd name="T20" fmla="*/ 2147483646 w 6617"/>
              <a:gd name="T21" fmla="*/ 2147483646 h 5732"/>
              <a:gd name="T22" fmla="*/ 2147483646 w 6617"/>
              <a:gd name="T23" fmla="*/ 2147483646 h 5732"/>
              <a:gd name="T24" fmla="*/ 2147483646 w 6617"/>
              <a:gd name="T25" fmla="*/ 2147483646 h 5732"/>
              <a:gd name="T26" fmla="*/ 2147483646 w 6617"/>
              <a:gd name="T27" fmla="*/ 2147483646 h 5732"/>
              <a:gd name="T28" fmla="*/ 2147483646 w 6617"/>
              <a:gd name="T29" fmla="*/ 2147483646 h 5732"/>
              <a:gd name="T30" fmla="*/ 2147483646 w 6617"/>
              <a:gd name="T31" fmla="*/ 2147483646 h 5732"/>
              <a:gd name="T32" fmla="*/ 2147483646 w 6617"/>
              <a:gd name="T33" fmla="*/ 2147483646 h 5732"/>
              <a:gd name="T34" fmla="*/ 2147483646 w 6617"/>
              <a:gd name="T35" fmla="*/ 2147483646 h 5732"/>
              <a:gd name="T36" fmla="*/ 2147483646 w 6617"/>
              <a:gd name="T37" fmla="*/ 2147483646 h 5732"/>
              <a:gd name="T38" fmla="*/ 2147483646 w 6617"/>
              <a:gd name="T39" fmla="*/ 2147483646 h 5732"/>
              <a:gd name="T40" fmla="*/ 2147483646 w 6617"/>
              <a:gd name="T41" fmla="*/ 2147483646 h 5732"/>
              <a:gd name="T42" fmla="*/ 2147483646 w 6617"/>
              <a:gd name="T43" fmla="*/ 2147483646 h 5732"/>
              <a:gd name="T44" fmla="*/ 2147483646 w 6617"/>
              <a:gd name="T45" fmla="*/ 2147483646 h 5732"/>
              <a:gd name="T46" fmla="*/ 2147483646 w 6617"/>
              <a:gd name="T47" fmla="*/ 2147483646 h 5732"/>
              <a:gd name="T48" fmla="*/ 2147483646 w 6617"/>
              <a:gd name="T49" fmla="*/ 2147483646 h 5732"/>
              <a:gd name="T50" fmla="*/ 2147483646 w 6617"/>
              <a:gd name="T51" fmla="*/ 2147483646 h 5732"/>
              <a:gd name="T52" fmla="*/ 2147483646 w 6617"/>
              <a:gd name="T53" fmla="*/ 2147483646 h 5732"/>
              <a:gd name="T54" fmla="*/ 2147483646 w 6617"/>
              <a:gd name="T55" fmla="*/ 2147483646 h 5732"/>
              <a:gd name="T56" fmla="*/ 2147483646 w 6617"/>
              <a:gd name="T57" fmla="*/ 2147483646 h 5732"/>
              <a:gd name="T58" fmla="*/ 2147483646 w 6617"/>
              <a:gd name="T59" fmla="*/ 1141474998 h 5732"/>
              <a:gd name="T60" fmla="*/ 2147483646 w 6617"/>
              <a:gd name="T61" fmla="*/ 2147483646 h 5732"/>
              <a:gd name="T62" fmla="*/ 2147483646 w 6617"/>
              <a:gd name="T63" fmla="*/ 2147483646 h 5732"/>
              <a:gd name="T64" fmla="*/ 2147483646 w 6617"/>
              <a:gd name="T65" fmla="*/ 2147483646 h 5732"/>
              <a:gd name="T66" fmla="*/ 2147483646 w 6617"/>
              <a:gd name="T67" fmla="*/ 2147483646 h 5732"/>
              <a:gd name="T68" fmla="*/ 2147483646 w 6617"/>
              <a:gd name="T69" fmla="*/ 2147483646 h 5732"/>
              <a:gd name="T70" fmla="*/ 2147483646 w 6617"/>
              <a:gd name="T71" fmla="*/ 2147483646 h 5732"/>
              <a:gd name="T72" fmla="*/ 2147483646 w 6617"/>
              <a:gd name="T73" fmla="*/ 2147483646 h 5732"/>
              <a:gd name="T74" fmla="*/ 2147483646 w 6617"/>
              <a:gd name="T75" fmla="*/ 2147483646 h 5732"/>
              <a:gd name="T76" fmla="*/ 2147483646 w 6617"/>
              <a:gd name="T77" fmla="*/ 2147483646 h 5732"/>
              <a:gd name="T78" fmla="*/ 2147483646 w 6617"/>
              <a:gd name="T79" fmla="*/ 2147483646 h 5732"/>
              <a:gd name="T80" fmla="*/ 2147483646 w 6617"/>
              <a:gd name="T81" fmla="*/ 2147483646 h 5732"/>
              <a:gd name="T82" fmla="*/ 2147483646 w 6617"/>
              <a:gd name="T83" fmla="*/ 2147483646 h 5732"/>
              <a:gd name="T84" fmla="*/ 2147483646 w 6617"/>
              <a:gd name="T85" fmla="*/ 2147483646 h 5732"/>
              <a:gd name="T86" fmla="*/ 2147483646 w 6617"/>
              <a:gd name="T87" fmla="*/ 2147483646 h 5732"/>
              <a:gd name="T88" fmla="*/ 2147483646 w 6617"/>
              <a:gd name="T89" fmla="*/ 2147483646 h 5732"/>
              <a:gd name="T90" fmla="*/ 2147483646 w 6617"/>
              <a:gd name="T91" fmla="*/ 2147483646 h 5732"/>
              <a:gd name="T92" fmla="*/ 2147483646 w 6617"/>
              <a:gd name="T93" fmla="*/ 2147483646 h 5732"/>
              <a:gd name="T94" fmla="*/ 2147483646 w 6617"/>
              <a:gd name="T95" fmla="*/ 2147483646 h 5732"/>
              <a:gd name="T96" fmla="*/ 2147483646 w 6617"/>
              <a:gd name="T97" fmla="*/ 2147483646 h 5732"/>
              <a:gd name="T98" fmla="*/ 2147483646 w 6617"/>
              <a:gd name="T99" fmla="*/ 2147483646 h 5732"/>
              <a:gd name="T100" fmla="*/ 0 w 6617"/>
              <a:gd name="T101" fmla="*/ 2147483646 h 5732"/>
              <a:gd name="T102" fmla="*/ 2147483646 w 6617"/>
              <a:gd name="T103" fmla="*/ 2147483646 h 5732"/>
              <a:gd name="T104" fmla="*/ 2147483646 w 6617"/>
              <a:gd name="T105" fmla="*/ 2147483646 h 5732"/>
              <a:gd name="T106" fmla="*/ 2147483646 w 6617"/>
              <a:gd name="T107" fmla="*/ 2147483646 h 5732"/>
              <a:gd name="T108" fmla="*/ 2147483646 w 6617"/>
              <a:gd name="T109" fmla="*/ 2147483646 h 5732"/>
              <a:gd name="T110" fmla="*/ 2147483646 w 6617"/>
              <a:gd name="T111" fmla="*/ 2147483646 h 5732"/>
              <a:gd name="T112" fmla="*/ 2147483646 w 6617"/>
              <a:gd name="T113" fmla="*/ 2147483646 h 5732"/>
              <a:gd name="T114" fmla="*/ 2147483646 w 6617"/>
              <a:gd name="T115" fmla="*/ 2147483646 h 5732"/>
              <a:gd name="T116" fmla="*/ 2147483646 w 6617"/>
              <a:gd name="T117" fmla="*/ 2147483646 h 573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6617" h="5732">
                <a:moveTo>
                  <a:pt x="3711" y="4591"/>
                </a:moveTo>
                <a:lnTo>
                  <a:pt x="3711" y="4591"/>
                </a:lnTo>
                <a:lnTo>
                  <a:pt x="3699" y="4546"/>
                </a:lnTo>
                <a:lnTo>
                  <a:pt x="3685" y="4503"/>
                </a:lnTo>
                <a:lnTo>
                  <a:pt x="3671" y="4459"/>
                </a:lnTo>
                <a:lnTo>
                  <a:pt x="3656" y="4417"/>
                </a:lnTo>
                <a:lnTo>
                  <a:pt x="3639" y="4375"/>
                </a:lnTo>
                <a:lnTo>
                  <a:pt x="3623" y="4334"/>
                </a:lnTo>
                <a:lnTo>
                  <a:pt x="3607" y="4294"/>
                </a:lnTo>
                <a:lnTo>
                  <a:pt x="3588" y="4254"/>
                </a:lnTo>
                <a:lnTo>
                  <a:pt x="3571" y="4215"/>
                </a:lnTo>
                <a:lnTo>
                  <a:pt x="3551" y="4178"/>
                </a:lnTo>
                <a:lnTo>
                  <a:pt x="3531" y="4139"/>
                </a:lnTo>
                <a:lnTo>
                  <a:pt x="3512" y="4103"/>
                </a:lnTo>
                <a:lnTo>
                  <a:pt x="3491" y="4067"/>
                </a:lnTo>
                <a:lnTo>
                  <a:pt x="3469" y="4031"/>
                </a:lnTo>
                <a:lnTo>
                  <a:pt x="3447" y="3996"/>
                </a:lnTo>
                <a:lnTo>
                  <a:pt x="3423" y="3963"/>
                </a:lnTo>
                <a:lnTo>
                  <a:pt x="3400" y="3929"/>
                </a:lnTo>
                <a:lnTo>
                  <a:pt x="3376" y="3897"/>
                </a:lnTo>
                <a:lnTo>
                  <a:pt x="3351" y="3864"/>
                </a:lnTo>
                <a:lnTo>
                  <a:pt x="3326" y="3833"/>
                </a:lnTo>
                <a:lnTo>
                  <a:pt x="3300" y="3801"/>
                </a:lnTo>
                <a:lnTo>
                  <a:pt x="3274" y="3771"/>
                </a:lnTo>
                <a:lnTo>
                  <a:pt x="3247" y="3741"/>
                </a:lnTo>
                <a:lnTo>
                  <a:pt x="3219" y="3712"/>
                </a:lnTo>
                <a:lnTo>
                  <a:pt x="3191" y="3684"/>
                </a:lnTo>
                <a:lnTo>
                  <a:pt x="3162" y="3656"/>
                </a:lnTo>
                <a:lnTo>
                  <a:pt x="3133" y="3628"/>
                </a:lnTo>
                <a:lnTo>
                  <a:pt x="3103" y="3602"/>
                </a:lnTo>
                <a:lnTo>
                  <a:pt x="3073" y="3576"/>
                </a:lnTo>
                <a:lnTo>
                  <a:pt x="3041" y="3551"/>
                </a:lnTo>
                <a:lnTo>
                  <a:pt x="3010" y="3525"/>
                </a:lnTo>
                <a:lnTo>
                  <a:pt x="2979" y="3501"/>
                </a:lnTo>
                <a:lnTo>
                  <a:pt x="2946" y="3476"/>
                </a:lnTo>
                <a:lnTo>
                  <a:pt x="2914" y="3453"/>
                </a:lnTo>
                <a:lnTo>
                  <a:pt x="2880" y="3430"/>
                </a:lnTo>
                <a:lnTo>
                  <a:pt x="2846" y="3408"/>
                </a:lnTo>
                <a:lnTo>
                  <a:pt x="2777" y="3365"/>
                </a:lnTo>
                <a:lnTo>
                  <a:pt x="2706" y="3323"/>
                </a:lnTo>
                <a:lnTo>
                  <a:pt x="2633" y="3284"/>
                </a:lnTo>
                <a:lnTo>
                  <a:pt x="2558" y="3246"/>
                </a:lnTo>
                <a:lnTo>
                  <a:pt x="2482" y="3210"/>
                </a:lnTo>
                <a:lnTo>
                  <a:pt x="2404" y="3177"/>
                </a:lnTo>
                <a:lnTo>
                  <a:pt x="2324" y="3144"/>
                </a:lnTo>
                <a:lnTo>
                  <a:pt x="2243" y="3114"/>
                </a:lnTo>
                <a:lnTo>
                  <a:pt x="2160" y="3085"/>
                </a:lnTo>
                <a:lnTo>
                  <a:pt x="2076" y="3057"/>
                </a:lnTo>
                <a:lnTo>
                  <a:pt x="1990" y="3032"/>
                </a:lnTo>
                <a:lnTo>
                  <a:pt x="1904" y="3007"/>
                </a:lnTo>
                <a:lnTo>
                  <a:pt x="1815" y="2984"/>
                </a:lnTo>
                <a:lnTo>
                  <a:pt x="1725" y="2962"/>
                </a:lnTo>
                <a:lnTo>
                  <a:pt x="4406" y="2104"/>
                </a:lnTo>
                <a:lnTo>
                  <a:pt x="4504" y="2132"/>
                </a:lnTo>
                <a:lnTo>
                  <a:pt x="4602" y="2162"/>
                </a:lnTo>
                <a:lnTo>
                  <a:pt x="4698" y="2193"/>
                </a:lnTo>
                <a:lnTo>
                  <a:pt x="4793" y="2227"/>
                </a:lnTo>
                <a:lnTo>
                  <a:pt x="4886" y="2263"/>
                </a:lnTo>
                <a:lnTo>
                  <a:pt x="4979" y="2301"/>
                </a:lnTo>
                <a:lnTo>
                  <a:pt x="5068" y="2340"/>
                </a:lnTo>
                <a:lnTo>
                  <a:pt x="5158" y="2381"/>
                </a:lnTo>
                <a:lnTo>
                  <a:pt x="5245" y="2423"/>
                </a:lnTo>
                <a:lnTo>
                  <a:pt x="5330" y="2467"/>
                </a:lnTo>
                <a:lnTo>
                  <a:pt x="5413" y="2513"/>
                </a:lnTo>
                <a:lnTo>
                  <a:pt x="5495" y="2559"/>
                </a:lnTo>
                <a:lnTo>
                  <a:pt x="5575" y="2605"/>
                </a:lnTo>
                <a:lnTo>
                  <a:pt x="5651" y="2654"/>
                </a:lnTo>
                <a:lnTo>
                  <a:pt x="5727" y="2704"/>
                </a:lnTo>
                <a:lnTo>
                  <a:pt x="5800" y="2754"/>
                </a:lnTo>
                <a:lnTo>
                  <a:pt x="5871" y="2806"/>
                </a:lnTo>
                <a:lnTo>
                  <a:pt x="5939" y="2857"/>
                </a:lnTo>
                <a:lnTo>
                  <a:pt x="6005" y="2910"/>
                </a:lnTo>
                <a:lnTo>
                  <a:pt x="6069" y="2963"/>
                </a:lnTo>
                <a:lnTo>
                  <a:pt x="6130" y="3016"/>
                </a:lnTo>
                <a:lnTo>
                  <a:pt x="6189" y="3070"/>
                </a:lnTo>
                <a:lnTo>
                  <a:pt x="6244" y="3124"/>
                </a:lnTo>
                <a:lnTo>
                  <a:pt x="6298" y="3179"/>
                </a:lnTo>
                <a:lnTo>
                  <a:pt x="6348" y="3232"/>
                </a:lnTo>
                <a:lnTo>
                  <a:pt x="6395" y="3287"/>
                </a:lnTo>
                <a:lnTo>
                  <a:pt x="6441" y="3342"/>
                </a:lnTo>
                <a:lnTo>
                  <a:pt x="6482" y="3395"/>
                </a:lnTo>
                <a:lnTo>
                  <a:pt x="6521" y="3448"/>
                </a:lnTo>
                <a:lnTo>
                  <a:pt x="6556" y="3502"/>
                </a:lnTo>
                <a:lnTo>
                  <a:pt x="6588" y="3554"/>
                </a:lnTo>
                <a:lnTo>
                  <a:pt x="6617" y="3606"/>
                </a:lnTo>
                <a:lnTo>
                  <a:pt x="6617" y="4601"/>
                </a:lnTo>
                <a:lnTo>
                  <a:pt x="6585" y="4634"/>
                </a:lnTo>
                <a:lnTo>
                  <a:pt x="6551" y="4665"/>
                </a:lnTo>
                <a:lnTo>
                  <a:pt x="6516" y="4697"/>
                </a:lnTo>
                <a:lnTo>
                  <a:pt x="6482" y="4727"/>
                </a:lnTo>
                <a:lnTo>
                  <a:pt x="6412" y="4787"/>
                </a:lnTo>
                <a:lnTo>
                  <a:pt x="6340" y="4845"/>
                </a:lnTo>
                <a:lnTo>
                  <a:pt x="6267" y="4901"/>
                </a:lnTo>
                <a:lnTo>
                  <a:pt x="6191" y="4954"/>
                </a:lnTo>
                <a:lnTo>
                  <a:pt x="6113" y="5005"/>
                </a:lnTo>
                <a:lnTo>
                  <a:pt x="6034" y="5055"/>
                </a:lnTo>
                <a:lnTo>
                  <a:pt x="5954" y="5102"/>
                </a:lnTo>
                <a:lnTo>
                  <a:pt x="5873" y="5148"/>
                </a:lnTo>
                <a:lnTo>
                  <a:pt x="5789" y="5191"/>
                </a:lnTo>
                <a:lnTo>
                  <a:pt x="5703" y="5233"/>
                </a:lnTo>
                <a:lnTo>
                  <a:pt x="5618" y="5272"/>
                </a:lnTo>
                <a:lnTo>
                  <a:pt x="5529" y="5311"/>
                </a:lnTo>
                <a:lnTo>
                  <a:pt x="5440" y="5347"/>
                </a:lnTo>
                <a:lnTo>
                  <a:pt x="5348" y="5380"/>
                </a:lnTo>
                <a:lnTo>
                  <a:pt x="5257" y="5413"/>
                </a:lnTo>
                <a:lnTo>
                  <a:pt x="5162" y="5444"/>
                </a:lnTo>
                <a:lnTo>
                  <a:pt x="5067" y="5473"/>
                </a:lnTo>
                <a:lnTo>
                  <a:pt x="4971" y="5501"/>
                </a:lnTo>
                <a:lnTo>
                  <a:pt x="4872" y="5527"/>
                </a:lnTo>
                <a:lnTo>
                  <a:pt x="4774" y="5551"/>
                </a:lnTo>
                <a:lnTo>
                  <a:pt x="4673" y="5573"/>
                </a:lnTo>
                <a:lnTo>
                  <a:pt x="4570" y="5594"/>
                </a:lnTo>
                <a:lnTo>
                  <a:pt x="4468" y="5614"/>
                </a:lnTo>
                <a:lnTo>
                  <a:pt x="4364" y="5631"/>
                </a:lnTo>
                <a:lnTo>
                  <a:pt x="4258" y="5649"/>
                </a:lnTo>
                <a:lnTo>
                  <a:pt x="4151" y="5663"/>
                </a:lnTo>
                <a:lnTo>
                  <a:pt x="4043" y="5677"/>
                </a:lnTo>
                <a:lnTo>
                  <a:pt x="3934" y="5689"/>
                </a:lnTo>
                <a:lnTo>
                  <a:pt x="3824" y="5700"/>
                </a:lnTo>
                <a:lnTo>
                  <a:pt x="3714" y="5709"/>
                </a:lnTo>
                <a:lnTo>
                  <a:pt x="3711" y="4591"/>
                </a:lnTo>
                <a:close/>
                <a:moveTo>
                  <a:pt x="1018" y="2259"/>
                </a:moveTo>
                <a:lnTo>
                  <a:pt x="1370" y="2149"/>
                </a:lnTo>
                <a:lnTo>
                  <a:pt x="1324" y="2112"/>
                </a:lnTo>
                <a:lnTo>
                  <a:pt x="1263" y="2059"/>
                </a:lnTo>
                <a:lnTo>
                  <a:pt x="1228" y="2028"/>
                </a:lnTo>
                <a:lnTo>
                  <a:pt x="1192" y="1995"/>
                </a:lnTo>
                <a:lnTo>
                  <a:pt x="1156" y="1960"/>
                </a:lnTo>
                <a:lnTo>
                  <a:pt x="1120" y="1923"/>
                </a:lnTo>
                <a:lnTo>
                  <a:pt x="1085" y="1887"/>
                </a:lnTo>
                <a:lnTo>
                  <a:pt x="1053" y="1850"/>
                </a:lnTo>
                <a:lnTo>
                  <a:pt x="1024" y="1812"/>
                </a:lnTo>
                <a:lnTo>
                  <a:pt x="1010" y="1795"/>
                </a:lnTo>
                <a:lnTo>
                  <a:pt x="998" y="1776"/>
                </a:lnTo>
                <a:lnTo>
                  <a:pt x="988" y="1759"/>
                </a:lnTo>
                <a:lnTo>
                  <a:pt x="978" y="1743"/>
                </a:lnTo>
                <a:lnTo>
                  <a:pt x="970" y="1727"/>
                </a:lnTo>
                <a:lnTo>
                  <a:pt x="963" y="1710"/>
                </a:lnTo>
                <a:lnTo>
                  <a:pt x="959" y="1695"/>
                </a:lnTo>
                <a:lnTo>
                  <a:pt x="955" y="1681"/>
                </a:lnTo>
                <a:lnTo>
                  <a:pt x="954" y="1667"/>
                </a:lnTo>
                <a:lnTo>
                  <a:pt x="955" y="1655"/>
                </a:lnTo>
                <a:lnTo>
                  <a:pt x="960" y="1638"/>
                </a:lnTo>
                <a:lnTo>
                  <a:pt x="966" y="1623"/>
                </a:lnTo>
                <a:lnTo>
                  <a:pt x="975" y="1607"/>
                </a:lnTo>
                <a:lnTo>
                  <a:pt x="987" y="1591"/>
                </a:lnTo>
                <a:lnTo>
                  <a:pt x="997" y="1578"/>
                </a:lnTo>
                <a:lnTo>
                  <a:pt x="1009" y="1566"/>
                </a:lnTo>
                <a:lnTo>
                  <a:pt x="1021" y="1554"/>
                </a:lnTo>
                <a:lnTo>
                  <a:pt x="1035" y="1542"/>
                </a:lnTo>
                <a:lnTo>
                  <a:pt x="1049" y="1530"/>
                </a:lnTo>
                <a:lnTo>
                  <a:pt x="1066" y="1519"/>
                </a:lnTo>
                <a:lnTo>
                  <a:pt x="1099" y="1495"/>
                </a:lnTo>
                <a:lnTo>
                  <a:pt x="1138" y="1475"/>
                </a:lnTo>
                <a:lnTo>
                  <a:pt x="1178" y="1453"/>
                </a:lnTo>
                <a:lnTo>
                  <a:pt x="1223" y="1433"/>
                </a:lnTo>
                <a:lnTo>
                  <a:pt x="1270" y="1413"/>
                </a:lnTo>
                <a:lnTo>
                  <a:pt x="1301" y="1401"/>
                </a:lnTo>
                <a:lnTo>
                  <a:pt x="1334" y="1391"/>
                </a:lnTo>
                <a:lnTo>
                  <a:pt x="1369" y="1381"/>
                </a:lnTo>
                <a:lnTo>
                  <a:pt x="1406" y="1370"/>
                </a:lnTo>
                <a:lnTo>
                  <a:pt x="1444" y="1361"/>
                </a:lnTo>
                <a:lnTo>
                  <a:pt x="1485" y="1351"/>
                </a:lnTo>
                <a:lnTo>
                  <a:pt x="1526" y="1343"/>
                </a:lnTo>
                <a:lnTo>
                  <a:pt x="1569" y="1335"/>
                </a:lnTo>
                <a:lnTo>
                  <a:pt x="1661" y="1320"/>
                </a:lnTo>
                <a:lnTo>
                  <a:pt x="1757" y="1306"/>
                </a:lnTo>
                <a:lnTo>
                  <a:pt x="1858" y="1293"/>
                </a:lnTo>
                <a:lnTo>
                  <a:pt x="1964" y="1283"/>
                </a:lnTo>
                <a:lnTo>
                  <a:pt x="2073" y="1273"/>
                </a:lnTo>
                <a:lnTo>
                  <a:pt x="2186" y="1264"/>
                </a:lnTo>
                <a:lnTo>
                  <a:pt x="2300" y="1256"/>
                </a:lnTo>
                <a:lnTo>
                  <a:pt x="2416" y="1249"/>
                </a:lnTo>
                <a:lnTo>
                  <a:pt x="2651" y="1237"/>
                </a:lnTo>
                <a:lnTo>
                  <a:pt x="2886" y="1225"/>
                </a:lnTo>
                <a:lnTo>
                  <a:pt x="3145" y="1211"/>
                </a:lnTo>
                <a:lnTo>
                  <a:pt x="3268" y="1205"/>
                </a:lnTo>
                <a:lnTo>
                  <a:pt x="3383" y="1198"/>
                </a:lnTo>
                <a:lnTo>
                  <a:pt x="3526" y="1188"/>
                </a:lnTo>
                <a:lnTo>
                  <a:pt x="3594" y="1182"/>
                </a:lnTo>
                <a:lnTo>
                  <a:pt x="3660" y="1176"/>
                </a:lnTo>
                <a:lnTo>
                  <a:pt x="3724" y="1168"/>
                </a:lnTo>
                <a:lnTo>
                  <a:pt x="3787" y="1160"/>
                </a:lnTo>
                <a:lnTo>
                  <a:pt x="3846" y="1151"/>
                </a:lnTo>
                <a:lnTo>
                  <a:pt x="3903" y="1139"/>
                </a:lnTo>
                <a:lnTo>
                  <a:pt x="3959" y="1126"/>
                </a:lnTo>
                <a:lnTo>
                  <a:pt x="4011" y="1112"/>
                </a:lnTo>
                <a:lnTo>
                  <a:pt x="4062" y="1095"/>
                </a:lnTo>
                <a:lnTo>
                  <a:pt x="4086" y="1087"/>
                </a:lnTo>
                <a:lnTo>
                  <a:pt x="4110" y="1076"/>
                </a:lnTo>
                <a:lnTo>
                  <a:pt x="4133" y="1066"/>
                </a:lnTo>
                <a:lnTo>
                  <a:pt x="4156" y="1055"/>
                </a:lnTo>
                <a:lnTo>
                  <a:pt x="4178" y="1044"/>
                </a:lnTo>
                <a:lnTo>
                  <a:pt x="4199" y="1032"/>
                </a:lnTo>
                <a:lnTo>
                  <a:pt x="4220" y="1019"/>
                </a:lnTo>
                <a:lnTo>
                  <a:pt x="4241" y="1005"/>
                </a:lnTo>
                <a:lnTo>
                  <a:pt x="4260" y="992"/>
                </a:lnTo>
                <a:lnTo>
                  <a:pt x="4279" y="976"/>
                </a:lnTo>
                <a:lnTo>
                  <a:pt x="4299" y="960"/>
                </a:lnTo>
                <a:lnTo>
                  <a:pt x="4317" y="943"/>
                </a:lnTo>
                <a:lnTo>
                  <a:pt x="4335" y="924"/>
                </a:lnTo>
                <a:lnTo>
                  <a:pt x="4352" y="906"/>
                </a:lnTo>
                <a:lnTo>
                  <a:pt x="4368" y="886"/>
                </a:lnTo>
                <a:lnTo>
                  <a:pt x="4383" y="865"/>
                </a:lnTo>
                <a:lnTo>
                  <a:pt x="4399" y="844"/>
                </a:lnTo>
                <a:lnTo>
                  <a:pt x="4411" y="822"/>
                </a:lnTo>
                <a:lnTo>
                  <a:pt x="4424" y="800"/>
                </a:lnTo>
                <a:lnTo>
                  <a:pt x="4437" y="777"/>
                </a:lnTo>
                <a:lnTo>
                  <a:pt x="4447" y="752"/>
                </a:lnTo>
                <a:lnTo>
                  <a:pt x="4458" y="727"/>
                </a:lnTo>
                <a:lnTo>
                  <a:pt x="4467" y="700"/>
                </a:lnTo>
                <a:lnTo>
                  <a:pt x="4475" y="673"/>
                </a:lnTo>
                <a:lnTo>
                  <a:pt x="4482" y="644"/>
                </a:lnTo>
                <a:lnTo>
                  <a:pt x="4488" y="615"/>
                </a:lnTo>
                <a:lnTo>
                  <a:pt x="4494" y="585"/>
                </a:lnTo>
                <a:lnTo>
                  <a:pt x="4498" y="555"/>
                </a:lnTo>
                <a:lnTo>
                  <a:pt x="4502" y="522"/>
                </a:lnTo>
                <a:lnTo>
                  <a:pt x="4505" y="489"/>
                </a:lnTo>
                <a:lnTo>
                  <a:pt x="4507" y="455"/>
                </a:lnTo>
                <a:lnTo>
                  <a:pt x="4508" y="419"/>
                </a:lnTo>
                <a:lnTo>
                  <a:pt x="4507" y="383"/>
                </a:lnTo>
                <a:lnTo>
                  <a:pt x="4505" y="345"/>
                </a:lnTo>
                <a:lnTo>
                  <a:pt x="4504" y="307"/>
                </a:lnTo>
                <a:lnTo>
                  <a:pt x="4501" y="267"/>
                </a:lnTo>
                <a:lnTo>
                  <a:pt x="4496" y="225"/>
                </a:lnTo>
                <a:lnTo>
                  <a:pt x="4491" y="182"/>
                </a:lnTo>
                <a:lnTo>
                  <a:pt x="4486" y="139"/>
                </a:lnTo>
                <a:lnTo>
                  <a:pt x="4479" y="94"/>
                </a:lnTo>
                <a:lnTo>
                  <a:pt x="4471" y="48"/>
                </a:lnTo>
                <a:lnTo>
                  <a:pt x="4461" y="0"/>
                </a:lnTo>
                <a:lnTo>
                  <a:pt x="4148" y="63"/>
                </a:lnTo>
                <a:lnTo>
                  <a:pt x="4161" y="131"/>
                </a:lnTo>
                <a:lnTo>
                  <a:pt x="4171" y="196"/>
                </a:lnTo>
                <a:lnTo>
                  <a:pt x="4179" y="257"/>
                </a:lnTo>
                <a:lnTo>
                  <a:pt x="4184" y="313"/>
                </a:lnTo>
                <a:lnTo>
                  <a:pt x="4187" y="366"/>
                </a:lnTo>
                <a:lnTo>
                  <a:pt x="4188" y="415"/>
                </a:lnTo>
                <a:lnTo>
                  <a:pt x="4187" y="461"/>
                </a:lnTo>
                <a:lnTo>
                  <a:pt x="4184" y="503"/>
                </a:lnTo>
                <a:lnTo>
                  <a:pt x="4178" y="541"/>
                </a:lnTo>
                <a:lnTo>
                  <a:pt x="4173" y="560"/>
                </a:lnTo>
                <a:lnTo>
                  <a:pt x="4170" y="576"/>
                </a:lnTo>
                <a:lnTo>
                  <a:pt x="4165" y="593"/>
                </a:lnTo>
                <a:lnTo>
                  <a:pt x="4159" y="608"/>
                </a:lnTo>
                <a:lnTo>
                  <a:pt x="4154" y="624"/>
                </a:lnTo>
                <a:lnTo>
                  <a:pt x="4147" y="639"/>
                </a:lnTo>
                <a:lnTo>
                  <a:pt x="4140" y="651"/>
                </a:lnTo>
                <a:lnTo>
                  <a:pt x="4133" y="665"/>
                </a:lnTo>
                <a:lnTo>
                  <a:pt x="4125" y="677"/>
                </a:lnTo>
                <a:lnTo>
                  <a:pt x="4115" y="689"/>
                </a:lnTo>
                <a:lnTo>
                  <a:pt x="4107" y="700"/>
                </a:lnTo>
                <a:lnTo>
                  <a:pt x="4097" y="711"/>
                </a:lnTo>
                <a:lnTo>
                  <a:pt x="4087" y="720"/>
                </a:lnTo>
                <a:lnTo>
                  <a:pt x="4077" y="729"/>
                </a:lnTo>
                <a:lnTo>
                  <a:pt x="4064" y="738"/>
                </a:lnTo>
                <a:lnTo>
                  <a:pt x="4051" y="748"/>
                </a:lnTo>
                <a:lnTo>
                  <a:pt x="4038" y="756"/>
                </a:lnTo>
                <a:lnTo>
                  <a:pt x="4022" y="764"/>
                </a:lnTo>
                <a:lnTo>
                  <a:pt x="3992" y="780"/>
                </a:lnTo>
                <a:lnTo>
                  <a:pt x="3957" y="793"/>
                </a:lnTo>
                <a:lnTo>
                  <a:pt x="3921" y="806"/>
                </a:lnTo>
                <a:lnTo>
                  <a:pt x="3882" y="817"/>
                </a:lnTo>
                <a:lnTo>
                  <a:pt x="3840" y="827"/>
                </a:lnTo>
                <a:lnTo>
                  <a:pt x="3797" y="835"/>
                </a:lnTo>
                <a:lnTo>
                  <a:pt x="3750" y="843"/>
                </a:lnTo>
                <a:lnTo>
                  <a:pt x="3701" y="850"/>
                </a:lnTo>
                <a:lnTo>
                  <a:pt x="3650" y="856"/>
                </a:lnTo>
                <a:lnTo>
                  <a:pt x="3596" y="862"/>
                </a:lnTo>
                <a:lnTo>
                  <a:pt x="3484" y="871"/>
                </a:lnTo>
                <a:lnTo>
                  <a:pt x="3363" y="879"/>
                </a:lnTo>
                <a:lnTo>
                  <a:pt x="3240" y="887"/>
                </a:lnTo>
                <a:lnTo>
                  <a:pt x="3118" y="893"/>
                </a:lnTo>
                <a:lnTo>
                  <a:pt x="2871" y="906"/>
                </a:lnTo>
                <a:lnTo>
                  <a:pt x="2626" y="917"/>
                </a:lnTo>
                <a:lnTo>
                  <a:pt x="2381" y="931"/>
                </a:lnTo>
                <a:lnTo>
                  <a:pt x="2259" y="939"/>
                </a:lnTo>
                <a:lnTo>
                  <a:pt x="2139" y="947"/>
                </a:lnTo>
                <a:lnTo>
                  <a:pt x="2021" y="958"/>
                </a:lnTo>
                <a:lnTo>
                  <a:pt x="1906" y="968"/>
                </a:lnTo>
                <a:lnTo>
                  <a:pt x="1793" y="980"/>
                </a:lnTo>
                <a:lnTo>
                  <a:pt x="1685" y="994"/>
                </a:lnTo>
                <a:lnTo>
                  <a:pt x="1582" y="1009"/>
                </a:lnTo>
                <a:lnTo>
                  <a:pt x="1532" y="1017"/>
                </a:lnTo>
                <a:lnTo>
                  <a:pt x="1483" y="1026"/>
                </a:lnTo>
                <a:lnTo>
                  <a:pt x="1437" y="1036"/>
                </a:lnTo>
                <a:lnTo>
                  <a:pt x="1392" y="1045"/>
                </a:lnTo>
                <a:lnTo>
                  <a:pt x="1348" y="1055"/>
                </a:lnTo>
                <a:lnTo>
                  <a:pt x="1305" y="1066"/>
                </a:lnTo>
                <a:lnTo>
                  <a:pt x="1264" y="1077"/>
                </a:lnTo>
                <a:lnTo>
                  <a:pt x="1225" y="1090"/>
                </a:lnTo>
                <a:lnTo>
                  <a:pt x="1187" y="1102"/>
                </a:lnTo>
                <a:lnTo>
                  <a:pt x="1153" y="1116"/>
                </a:lnTo>
                <a:lnTo>
                  <a:pt x="1120" y="1129"/>
                </a:lnTo>
                <a:lnTo>
                  <a:pt x="1088" y="1144"/>
                </a:lnTo>
                <a:lnTo>
                  <a:pt x="1055" y="1158"/>
                </a:lnTo>
                <a:lnTo>
                  <a:pt x="1025" y="1173"/>
                </a:lnTo>
                <a:lnTo>
                  <a:pt x="995" y="1188"/>
                </a:lnTo>
                <a:lnTo>
                  <a:pt x="966" y="1204"/>
                </a:lnTo>
                <a:lnTo>
                  <a:pt x="938" y="1220"/>
                </a:lnTo>
                <a:lnTo>
                  <a:pt x="911" y="1238"/>
                </a:lnTo>
                <a:lnTo>
                  <a:pt x="886" y="1255"/>
                </a:lnTo>
                <a:lnTo>
                  <a:pt x="860" y="1274"/>
                </a:lnTo>
                <a:lnTo>
                  <a:pt x="837" y="1292"/>
                </a:lnTo>
                <a:lnTo>
                  <a:pt x="814" y="1311"/>
                </a:lnTo>
                <a:lnTo>
                  <a:pt x="793" y="1331"/>
                </a:lnTo>
                <a:lnTo>
                  <a:pt x="772" y="1351"/>
                </a:lnTo>
                <a:lnTo>
                  <a:pt x="753" y="1371"/>
                </a:lnTo>
                <a:lnTo>
                  <a:pt x="736" y="1393"/>
                </a:lnTo>
                <a:lnTo>
                  <a:pt x="717" y="1417"/>
                </a:lnTo>
                <a:lnTo>
                  <a:pt x="701" y="1442"/>
                </a:lnTo>
                <a:lnTo>
                  <a:pt x="687" y="1468"/>
                </a:lnTo>
                <a:lnTo>
                  <a:pt x="674" y="1493"/>
                </a:lnTo>
                <a:lnTo>
                  <a:pt x="663" y="1520"/>
                </a:lnTo>
                <a:lnTo>
                  <a:pt x="653" y="1548"/>
                </a:lnTo>
                <a:lnTo>
                  <a:pt x="646" y="1576"/>
                </a:lnTo>
                <a:lnTo>
                  <a:pt x="641" y="1605"/>
                </a:lnTo>
                <a:lnTo>
                  <a:pt x="637" y="1634"/>
                </a:lnTo>
                <a:lnTo>
                  <a:pt x="635" y="1664"/>
                </a:lnTo>
                <a:lnTo>
                  <a:pt x="636" y="1693"/>
                </a:lnTo>
                <a:lnTo>
                  <a:pt x="638" y="1723"/>
                </a:lnTo>
                <a:lnTo>
                  <a:pt x="643" y="1754"/>
                </a:lnTo>
                <a:lnTo>
                  <a:pt x="650" y="1785"/>
                </a:lnTo>
                <a:lnTo>
                  <a:pt x="659" y="1816"/>
                </a:lnTo>
                <a:lnTo>
                  <a:pt x="670" y="1847"/>
                </a:lnTo>
                <a:lnTo>
                  <a:pt x="680" y="1872"/>
                </a:lnTo>
                <a:lnTo>
                  <a:pt x="692" y="1896"/>
                </a:lnTo>
                <a:lnTo>
                  <a:pt x="704" y="1920"/>
                </a:lnTo>
                <a:lnTo>
                  <a:pt x="720" y="1945"/>
                </a:lnTo>
                <a:lnTo>
                  <a:pt x="736" y="1970"/>
                </a:lnTo>
                <a:lnTo>
                  <a:pt x="753" y="1995"/>
                </a:lnTo>
                <a:lnTo>
                  <a:pt x="772" y="2020"/>
                </a:lnTo>
                <a:lnTo>
                  <a:pt x="793" y="2046"/>
                </a:lnTo>
                <a:lnTo>
                  <a:pt x="815" y="2073"/>
                </a:lnTo>
                <a:lnTo>
                  <a:pt x="839" y="2098"/>
                </a:lnTo>
                <a:lnTo>
                  <a:pt x="865" y="2125"/>
                </a:lnTo>
                <a:lnTo>
                  <a:pt x="891" y="2151"/>
                </a:lnTo>
                <a:lnTo>
                  <a:pt x="920" y="2178"/>
                </a:lnTo>
                <a:lnTo>
                  <a:pt x="952" y="2205"/>
                </a:lnTo>
                <a:lnTo>
                  <a:pt x="983" y="2232"/>
                </a:lnTo>
                <a:lnTo>
                  <a:pt x="1018" y="2259"/>
                </a:lnTo>
                <a:close/>
                <a:moveTo>
                  <a:pt x="1295" y="2876"/>
                </a:moveTo>
                <a:lnTo>
                  <a:pt x="2412" y="2518"/>
                </a:lnTo>
                <a:lnTo>
                  <a:pt x="1427" y="2408"/>
                </a:lnTo>
                <a:lnTo>
                  <a:pt x="314" y="2758"/>
                </a:lnTo>
                <a:lnTo>
                  <a:pt x="441" y="2768"/>
                </a:lnTo>
                <a:lnTo>
                  <a:pt x="565" y="2781"/>
                </a:lnTo>
                <a:lnTo>
                  <a:pt x="691" y="2794"/>
                </a:lnTo>
                <a:lnTo>
                  <a:pt x="814" y="2807"/>
                </a:lnTo>
                <a:lnTo>
                  <a:pt x="935" y="2823"/>
                </a:lnTo>
                <a:lnTo>
                  <a:pt x="1057" y="2839"/>
                </a:lnTo>
                <a:lnTo>
                  <a:pt x="1177" y="2857"/>
                </a:lnTo>
                <a:lnTo>
                  <a:pt x="1295" y="2876"/>
                </a:lnTo>
                <a:close/>
                <a:moveTo>
                  <a:pt x="1868" y="2270"/>
                </a:moveTo>
                <a:lnTo>
                  <a:pt x="2828" y="2378"/>
                </a:lnTo>
                <a:lnTo>
                  <a:pt x="2828" y="2386"/>
                </a:lnTo>
                <a:lnTo>
                  <a:pt x="3986" y="2014"/>
                </a:lnTo>
                <a:lnTo>
                  <a:pt x="3891" y="2001"/>
                </a:lnTo>
                <a:lnTo>
                  <a:pt x="3795" y="1989"/>
                </a:lnTo>
                <a:lnTo>
                  <a:pt x="3699" y="1980"/>
                </a:lnTo>
                <a:lnTo>
                  <a:pt x="3602" y="1973"/>
                </a:lnTo>
                <a:lnTo>
                  <a:pt x="3503" y="1968"/>
                </a:lnTo>
                <a:lnTo>
                  <a:pt x="3406" y="1966"/>
                </a:lnTo>
                <a:lnTo>
                  <a:pt x="3307" y="1967"/>
                </a:lnTo>
                <a:lnTo>
                  <a:pt x="3207" y="1970"/>
                </a:lnTo>
                <a:lnTo>
                  <a:pt x="3109" y="1976"/>
                </a:lnTo>
                <a:lnTo>
                  <a:pt x="3059" y="1980"/>
                </a:lnTo>
                <a:lnTo>
                  <a:pt x="3009" y="1984"/>
                </a:lnTo>
                <a:lnTo>
                  <a:pt x="2959" y="1990"/>
                </a:lnTo>
                <a:lnTo>
                  <a:pt x="2909" y="1996"/>
                </a:lnTo>
                <a:lnTo>
                  <a:pt x="2859" y="2003"/>
                </a:lnTo>
                <a:lnTo>
                  <a:pt x="2808" y="2011"/>
                </a:lnTo>
                <a:lnTo>
                  <a:pt x="2758" y="2019"/>
                </a:lnTo>
                <a:lnTo>
                  <a:pt x="2708" y="2028"/>
                </a:lnTo>
                <a:lnTo>
                  <a:pt x="2658" y="2039"/>
                </a:lnTo>
                <a:lnTo>
                  <a:pt x="2607" y="2049"/>
                </a:lnTo>
                <a:lnTo>
                  <a:pt x="2557" y="2061"/>
                </a:lnTo>
                <a:lnTo>
                  <a:pt x="2507" y="2074"/>
                </a:lnTo>
                <a:lnTo>
                  <a:pt x="2456" y="2086"/>
                </a:lnTo>
                <a:lnTo>
                  <a:pt x="2406" y="2100"/>
                </a:lnTo>
                <a:lnTo>
                  <a:pt x="1868" y="2270"/>
                </a:lnTo>
                <a:close/>
                <a:moveTo>
                  <a:pt x="0" y="2971"/>
                </a:moveTo>
                <a:lnTo>
                  <a:pt x="0" y="2971"/>
                </a:lnTo>
                <a:lnTo>
                  <a:pt x="0" y="3881"/>
                </a:lnTo>
                <a:lnTo>
                  <a:pt x="208" y="4001"/>
                </a:lnTo>
                <a:lnTo>
                  <a:pt x="414" y="4118"/>
                </a:lnTo>
                <a:lnTo>
                  <a:pt x="825" y="4351"/>
                </a:lnTo>
                <a:lnTo>
                  <a:pt x="1234" y="4579"/>
                </a:lnTo>
                <a:lnTo>
                  <a:pt x="1643" y="4807"/>
                </a:lnTo>
                <a:lnTo>
                  <a:pt x="2051" y="5034"/>
                </a:lnTo>
                <a:lnTo>
                  <a:pt x="2460" y="5263"/>
                </a:lnTo>
                <a:lnTo>
                  <a:pt x="2871" y="5495"/>
                </a:lnTo>
                <a:lnTo>
                  <a:pt x="3077" y="5613"/>
                </a:lnTo>
                <a:lnTo>
                  <a:pt x="3285" y="5732"/>
                </a:lnTo>
                <a:lnTo>
                  <a:pt x="3285" y="4803"/>
                </a:lnTo>
                <a:lnTo>
                  <a:pt x="3267" y="4740"/>
                </a:lnTo>
                <a:lnTo>
                  <a:pt x="3248" y="4678"/>
                </a:lnTo>
                <a:lnTo>
                  <a:pt x="3226" y="4618"/>
                </a:lnTo>
                <a:lnTo>
                  <a:pt x="3204" y="4558"/>
                </a:lnTo>
                <a:lnTo>
                  <a:pt x="3181" y="4502"/>
                </a:lnTo>
                <a:lnTo>
                  <a:pt x="3155" y="4446"/>
                </a:lnTo>
                <a:lnTo>
                  <a:pt x="3129" y="4392"/>
                </a:lnTo>
                <a:lnTo>
                  <a:pt x="3101" y="4339"/>
                </a:lnTo>
                <a:lnTo>
                  <a:pt x="3072" y="4288"/>
                </a:lnTo>
                <a:lnTo>
                  <a:pt x="3041" y="4238"/>
                </a:lnTo>
                <a:lnTo>
                  <a:pt x="3009" y="4189"/>
                </a:lnTo>
                <a:lnTo>
                  <a:pt x="2976" y="4143"/>
                </a:lnTo>
                <a:lnTo>
                  <a:pt x="2942" y="4097"/>
                </a:lnTo>
                <a:lnTo>
                  <a:pt x="2906" y="4052"/>
                </a:lnTo>
                <a:lnTo>
                  <a:pt x="2870" y="4009"/>
                </a:lnTo>
                <a:lnTo>
                  <a:pt x="2831" y="3967"/>
                </a:lnTo>
                <a:lnTo>
                  <a:pt x="2792" y="3928"/>
                </a:lnTo>
                <a:lnTo>
                  <a:pt x="2751" y="3888"/>
                </a:lnTo>
                <a:lnTo>
                  <a:pt x="2711" y="3850"/>
                </a:lnTo>
                <a:lnTo>
                  <a:pt x="2668" y="3813"/>
                </a:lnTo>
                <a:lnTo>
                  <a:pt x="2624" y="3777"/>
                </a:lnTo>
                <a:lnTo>
                  <a:pt x="2579" y="3742"/>
                </a:lnTo>
                <a:lnTo>
                  <a:pt x="2533" y="3710"/>
                </a:lnTo>
                <a:lnTo>
                  <a:pt x="2487" y="3677"/>
                </a:lnTo>
                <a:lnTo>
                  <a:pt x="2439" y="3646"/>
                </a:lnTo>
                <a:lnTo>
                  <a:pt x="2390" y="3614"/>
                </a:lnTo>
                <a:lnTo>
                  <a:pt x="2340" y="3585"/>
                </a:lnTo>
                <a:lnTo>
                  <a:pt x="2289" y="3558"/>
                </a:lnTo>
                <a:lnTo>
                  <a:pt x="2238" y="3530"/>
                </a:lnTo>
                <a:lnTo>
                  <a:pt x="2185" y="3503"/>
                </a:lnTo>
                <a:lnTo>
                  <a:pt x="2131" y="3477"/>
                </a:lnTo>
                <a:lnTo>
                  <a:pt x="2077" y="3453"/>
                </a:lnTo>
                <a:lnTo>
                  <a:pt x="2022" y="3429"/>
                </a:lnTo>
                <a:lnTo>
                  <a:pt x="1966" y="3405"/>
                </a:lnTo>
                <a:lnTo>
                  <a:pt x="1910" y="3383"/>
                </a:lnTo>
                <a:lnTo>
                  <a:pt x="1851" y="3361"/>
                </a:lnTo>
                <a:lnTo>
                  <a:pt x="1793" y="3342"/>
                </a:lnTo>
                <a:lnTo>
                  <a:pt x="1734" y="3321"/>
                </a:lnTo>
                <a:lnTo>
                  <a:pt x="1674" y="3302"/>
                </a:lnTo>
                <a:lnTo>
                  <a:pt x="1613" y="3284"/>
                </a:lnTo>
                <a:lnTo>
                  <a:pt x="1552" y="3265"/>
                </a:lnTo>
                <a:lnTo>
                  <a:pt x="1490" y="3248"/>
                </a:lnTo>
                <a:lnTo>
                  <a:pt x="1428" y="3231"/>
                </a:lnTo>
                <a:lnTo>
                  <a:pt x="1365" y="3215"/>
                </a:lnTo>
                <a:lnTo>
                  <a:pt x="1236" y="3184"/>
                </a:lnTo>
                <a:lnTo>
                  <a:pt x="1106" y="3155"/>
                </a:lnTo>
                <a:lnTo>
                  <a:pt x="974" y="3128"/>
                </a:lnTo>
                <a:lnTo>
                  <a:pt x="839" y="3102"/>
                </a:lnTo>
                <a:lnTo>
                  <a:pt x="702" y="3078"/>
                </a:lnTo>
                <a:lnTo>
                  <a:pt x="564" y="3055"/>
                </a:lnTo>
                <a:lnTo>
                  <a:pt x="425" y="3034"/>
                </a:lnTo>
                <a:lnTo>
                  <a:pt x="284" y="3012"/>
                </a:lnTo>
                <a:lnTo>
                  <a:pt x="0" y="2971"/>
                </a:lnTo>
                <a:close/>
              </a:path>
            </a:pathLst>
          </a:custGeom>
          <a:solidFill>
            <a:srgbClr val="C00000"/>
          </a:solidFill>
          <a:ln>
            <a:noFill/>
          </a:ln>
        </p:spPr>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sz="2400">
              <a:solidFill>
                <a:srgbClr val="FFFFFF"/>
              </a:solidFill>
            </a:endParaRPr>
          </a:p>
        </p:txBody>
      </p:sp>
      <p:pic>
        <p:nvPicPr>
          <p:cNvPr id="30" name="图片 29"/>
          <p:cNvPicPr>
            <a:picLocks noChangeAspect="1"/>
          </p:cNvPicPr>
          <p:nvPr/>
        </p:nvPicPr>
        <p:blipFill>
          <a:blip r:embed="rId3"/>
          <a:stretch>
            <a:fillRect/>
          </a:stretch>
        </p:blipFill>
        <p:spPr>
          <a:xfrm>
            <a:off x="5572747" y="5019554"/>
            <a:ext cx="1499241" cy="2082672"/>
          </a:xfrm>
          <a:prstGeom prst="rect">
            <a:avLst/>
          </a:prstGeom>
        </p:spPr>
      </p:pic>
      <p:grpSp>
        <p:nvGrpSpPr>
          <p:cNvPr id="41" name="组合 40"/>
          <p:cNvGrpSpPr/>
          <p:nvPr/>
        </p:nvGrpSpPr>
        <p:grpSpPr>
          <a:xfrm>
            <a:off x="5440049" y="2511482"/>
            <a:ext cx="254639" cy="190462"/>
            <a:chOff x="4106069" y="2113756"/>
            <a:chExt cx="370361" cy="277019"/>
          </a:xfrm>
          <a:solidFill>
            <a:srgbClr val="C00000"/>
          </a:solidFill>
        </p:grpSpPr>
        <p:sp>
          <p:nvSpPr>
            <p:cNvPr id="42" name="矩形: 圆角 41"/>
            <p:cNvSpPr/>
            <p:nvPr/>
          </p:nvSpPr>
          <p:spPr>
            <a:xfrm>
              <a:off x="4263231" y="2113756"/>
              <a:ext cx="51594" cy="27701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矩形: 圆角 42"/>
            <p:cNvSpPr/>
            <p:nvPr/>
          </p:nvSpPr>
          <p:spPr>
            <a:xfrm>
              <a:off x="4175125" y="2155432"/>
              <a:ext cx="51594" cy="19366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矩形: 圆角 43"/>
            <p:cNvSpPr/>
            <p:nvPr/>
          </p:nvSpPr>
          <p:spPr>
            <a:xfrm>
              <a:off x="4351337" y="2155432"/>
              <a:ext cx="51594" cy="19366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圆角 44"/>
            <p:cNvSpPr/>
            <p:nvPr/>
          </p:nvSpPr>
          <p:spPr>
            <a:xfrm>
              <a:off x="4430711" y="2206031"/>
              <a:ext cx="45719" cy="9246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矩形: 圆角 45"/>
            <p:cNvSpPr/>
            <p:nvPr/>
          </p:nvSpPr>
          <p:spPr>
            <a:xfrm>
              <a:off x="4106069" y="2206031"/>
              <a:ext cx="45719" cy="9246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图片 33"/>
          <p:cNvPicPr>
            <a:picLocks noChangeAspect="1"/>
          </p:cNvPicPr>
          <p:nvPr/>
        </p:nvPicPr>
        <p:blipFill>
          <a:blip r:embed="rId2"/>
          <a:stretch>
            <a:fillRect/>
          </a:stretch>
        </p:blipFill>
        <p:spPr>
          <a:xfrm>
            <a:off x="0" y="878355"/>
            <a:ext cx="5237504" cy="2639312"/>
          </a:xfrm>
          <a:prstGeom prst="rect">
            <a:avLst/>
          </a:prstGeom>
        </p:spPr>
      </p:pic>
      <p:pic>
        <p:nvPicPr>
          <p:cNvPr id="28" name="图片 27"/>
          <p:cNvPicPr>
            <a:picLocks noChangeAspect="1"/>
          </p:cNvPicPr>
          <p:nvPr/>
        </p:nvPicPr>
        <p:blipFill>
          <a:blip r:embed="rId3"/>
          <a:stretch>
            <a:fillRect/>
          </a:stretch>
        </p:blipFill>
        <p:spPr>
          <a:xfrm>
            <a:off x="7875381" y="4439627"/>
            <a:ext cx="4322969" cy="2515949"/>
          </a:xfrm>
          <a:prstGeom prst="rect">
            <a:avLst/>
          </a:prstGeom>
        </p:spPr>
      </p:pic>
      <p:sp>
        <p:nvSpPr>
          <p:cNvPr id="6" name="文本框 5"/>
          <p:cNvSpPr txBox="1"/>
          <p:nvPr/>
        </p:nvSpPr>
        <p:spPr>
          <a:xfrm>
            <a:off x="852170" y="170503"/>
            <a:ext cx="4792980" cy="518160"/>
          </a:xfrm>
          <a:prstGeom prst="rect">
            <a:avLst/>
          </a:prstGeom>
          <a:noFill/>
        </p:spPr>
        <p:txBody>
          <a:bodyPr wrap="square">
            <a:spAutoFit/>
          </a:bodyPr>
          <a:lstStyle/>
          <a:p>
            <a:pPr algn="dist"/>
            <a:r>
              <a:rPr lang="zh-CN" altLang="en-US" sz="2800">
                <a:latin typeface="思源宋体 CN Heavy" panose="02020900000000000000" pitchFamily="18" charset="-122"/>
                <a:ea typeface="思源宋体 CN Heavy" panose="02020900000000000000" pitchFamily="18" charset="-122"/>
              </a:rPr>
              <a:t>打击电信诈骗犯罪刻不容缓</a:t>
            </a:r>
          </a:p>
        </p:txBody>
      </p:sp>
      <p:sp>
        <p:nvSpPr>
          <p:cNvPr id="4" name="文本框 3"/>
          <p:cNvSpPr txBox="1"/>
          <p:nvPr/>
        </p:nvSpPr>
        <p:spPr>
          <a:xfrm>
            <a:off x="874091" y="5204480"/>
            <a:ext cx="6917700" cy="1188720"/>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US" altLang="zh-CN" sz="1600" b="0" i="0">
                <a:solidFill>
                  <a:srgbClr val="333333"/>
                </a:solidFill>
                <a:effectLst/>
                <a:latin typeface="思源黑体 CN Light" panose="020B0300000000000000" pitchFamily="34" charset="-122"/>
                <a:ea typeface="思源黑体 CN Light" panose="020B0300000000000000" pitchFamily="34" charset="-122"/>
              </a:rPr>
              <a:t>2019年11月5日，“9·17”特大跨境电信网络诈骗案的301名犯罪嫌疑人被陕西警方押解回国；</a:t>
            </a:r>
          </a:p>
          <a:p>
            <a:pPr marL="285750" indent="-285750">
              <a:lnSpc>
                <a:spcPct val="150000"/>
              </a:lnSpc>
              <a:buFont typeface="Arial" panose="020B0604020202020204" pitchFamily="34" charset="0"/>
              <a:buChar char="•"/>
            </a:pPr>
            <a:r>
              <a:rPr lang="en-US" altLang="zh-CN" sz="1600" b="0" i="0">
                <a:solidFill>
                  <a:srgbClr val="333333"/>
                </a:solidFill>
                <a:effectLst/>
                <a:latin typeface="思源黑体 CN Light" panose="020B0300000000000000" pitchFamily="34" charset="-122"/>
                <a:ea typeface="思源黑体 CN Light" panose="020B0300000000000000" pitchFamily="34" charset="-122"/>
              </a:rPr>
              <a:t>此次行动是我国公安机关从境外押解犯罪嫌疑人人数最多的一次。</a:t>
            </a:r>
          </a:p>
        </p:txBody>
      </p:sp>
      <p:cxnSp>
        <p:nvCxnSpPr>
          <p:cNvPr id="3" name="直接连接符 2"/>
          <p:cNvCxnSpPr/>
          <p:nvPr/>
        </p:nvCxnSpPr>
        <p:spPr>
          <a:xfrm>
            <a:off x="6350" y="4356100"/>
            <a:ext cx="4617427"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V="1">
            <a:off x="4623777" y="3981394"/>
            <a:ext cx="381000" cy="381000"/>
          </a:xfrm>
          <a:prstGeom prst="line">
            <a:avLst/>
          </a:prstGeom>
          <a:ln w="19050">
            <a:solidFill>
              <a:srgbClr val="C00000"/>
            </a:solidFill>
            <a:tailEnd type="stealth"/>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flipV="1">
            <a:off x="4540738" y="4439627"/>
            <a:ext cx="354623" cy="354623"/>
          </a:xfrm>
          <a:prstGeom prst="line">
            <a:avLst/>
          </a:prstGeom>
          <a:ln w="19050">
            <a:solidFill>
              <a:srgbClr val="C00000"/>
            </a:solidFill>
            <a:headEnd type="stealth"/>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4895361" y="4439627"/>
            <a:ext cx="7302989"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941359" y="3938089"/>
            <a:ext cx="3484880" cy="396240"/>
          </a:xfrm>
          <a:prstGeom prst="rect">
            <a:avLst/>
          </a:prstGeom>
          <a:noFill/>
        </p:spPr>
        <p:txBody>
          <a:bodyPr wrap="none" rtlCol="0">
            <a:spAutoFit/>
          </a:bodyPr>
          <a:lstStyle/>
          <a:p>
            <a:r>
              <a:rPr lang="en-US" altLang="zh-CN" sz="2000">
                <a:solidFill>
                  <a:srgbClr val="C00000"/>
                </a:solidFill>
                <a:latin typeface="思源宋体 CN Heavy" panose="02020900000000000000" pitchFamily="18" charset="-122"/>
                <a:ea typeface="思源宋体 CN Heavy" panose="02020900000000000000" pitchFamily="18" charset="-122"/>
              </a:rPr>
              <a:t>2020年10月全国“断卡”行动</a:t>
            </a:r>
          </a:p>
        </p:txBody>
      </p:sp>
      <p:sp>
        <p:nvSpPr>
          <p:cNvPr id="21" name="文本框 20"/>
          <p:cNvSpPr txBox="1"/>
          <p:nvPr/>
        </p:nvSpPr>
        <p:spPr>
          <a:xfrm>
            <a:off x="5099049" y="4573020"/>
            <a:ext cx="5770880" cy="396240"/>
          </a:xfrm>
          <a:prstGeom prst="rect">
            <a:avLst/>
          </a:prstGeom>
          <a:noFill/>
        </p:spPr>
        <p:txBody>
          <a:bodyPr wrap="none" rtlCol="0">
            <a:spAutoFit/>
          </a:bodyPr>
          <a:lstStyle/>
          <a:p>
            <a:r>
              <a:rPr lang="en-US" altLang="zh-CN" sz="2000">
                <a:solidFill>
                  <a:srgbClr val="C00000"/>
                </a:solidFill>
                <a:latin typeface="思源宋体 CN Heavy" panose="02020900000000000000" pitchFamily="18" charset="-122"/>
                <a:ea typeface="思源宋体 CN Heavy" panose="02020900000000000000" pitchFamily="18" charset="-122"/>
              </a:rPr>
              <a:t>2019年11月5日“9·17”特大跨境电商网络诈骗案</a:t>
            </a:r>
          </a:p>
        </p:txBody>
      </p:sp>
      <p:sp>
        <p:nvSpPr>
          <p:cNvPr id="5" name="文本框 4"/>
          <p:cNvSpPr txBox="1"/>
          <p:nvPr/>
        </p:nvSpPr>
        <p:spPr>
          <a:xfrm>
            <a:off x="4083050" y="957073"/>
            <a:ext cx="7137400" cy="2651760"/>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US" altLang="zh-CN" sz="1600" b="0" i="0">
                <a:solidFill>
                  <a:srgbClr val="404040"/>
                </a:solidFill>
                <a:effectLst/>
                <a:latin typeface="思源黑体 CN Light" panose="020B0300000000000000" pitchFamily="34" charset="-122"/>
                <a:ea typeface="思源黑体 CN Light" panose="020B0300000000000000" pitchFamily="34" charset="-122"/>
              </a:rPr>
              <a:t>2020年10月开始，公安部会同人民银行、工信部、最高检、最高法等部门联合部署开展打击非法开办、贩卖电话卡、银行卡的全国“断卡”行动，已打掉“两卡”违法犯罪团伙7816个，抓获涉“两卡”违法犯罪嫌疑人14.8万名，给电信网络诈骗犯罪分子造成重创。</a:t>
            </a:r>
          </a:p>
          <a:p>
            <a:pPr marL="285750" indent="-285750">
              <a:lnSpc>
                <a:spcPct val="150000"/>
              </a:lnSpc>
              <a:buFont typeface="Arial" panose="020B0604020202020204" pitchFamily="34" charset="0"/>
              <a:buChar char="•"/>
            </a:pPr>
            <a:r>
              <a:rPr lang="en-US" altLang="zh-CN" sz="1600" b="0" i="0">
                <a:solidFill>
                  <a:srgbClr val="404040"/>
                </a:solidFill>
                <a:effectLst/>
                <a:latin typeface="思源黑体 CN Light" panose="020B0300000000000000" pitchFamily="34" charset="-122"/>
                <a:ea typeface="思源黑体 CN Light" panose="020B0300000000000000" pitchFamily="34" charset="-122"/>
              </a:rPr>
              <a:t>当前，黑产市场出现“卡荒”。一些转账团伙不得不铤而走险，急于取现，降低了作案隐蔽性。一些地方的电信网络诈骗案件立案数也呈现连续两个月环比下降的趋势。</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1907266"/>
            <a:ext cx="12192000" cy="2677886"/>
          </a:xfrm>
          <a:prstGeom prst="rect">
            <a:avLst/>
          </a:prstGeom>
          <a:solidFill>
            <a:srgbClr val="C00000"/>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CN" altLang="en-US"/>
          </a:p>
        </p:txBody>
      </p:sp>
      <p:sp>
        <p:nvSpPr>
          <p:cNvPr id="5" name="文本框 4"/>
          <p:cNvSpPr txBox="1"/>
          <p:nvPr/>
        </p:nvSpPr>
        <p:spPr>
          <a:xfrm>
            <a:off x="2893855" y="2469646"/>
            <a:ext cx="6337227" cy="701040"/>
          </a:xfrm>
          <a:prstGeom prst="rect">
            <a:avLst/>
          </a:prstGeom>
          <a:noFill/>
        </p:spPr>
        <p:txBody>
          <a:bodyPr wrap="square" rtlCol="0">
            <a:spAutoFit/>
          </a:bodyPr>
          <a:lstStyle/>
          <a:p>
            <a:pPr algn="dist"/>
            <a:r>
              <a:rPr kumimoji="0" lang="zh-CN" altLang="en-US" sz="4000" b="0" i="0" u="none" strike="noStrike" kern="1200" cap="none" spc="0" normalizeH="0" baseline="0" noProof="0" dirty="0">
                <a:ln>
                  <a:noFill/>
                </a:ln>
                <a:solidFill>
                  <a:schemeClr val="bg1"/>
                </a:solidFill>
                <a:effectLst/>
                <a:uLnTx/>
                <a:uFillTx/>
                <a:latin typeface="思源宋体 CN Heavy" panose="02020900000000000000" pitchFamily="18" charset="-122"/>
                <a:ea typeface="思源宋体 CN Heavy" panose="02020900000000000000" pitchFamily="18" charset="-122"/>
              </a:rPr>
              <a:t>常见的诈骗手法及防范措施</a:t>
            </a:r>
          </a:p>
        </p:txBody>
      </p:sp>
      <p:sp>
        <p:nvSpPr>
          <p:cNvPr id="8" name="文本框 7"/>
          <p:cNvSpPr txBox="1"/>
          <p:nvPr/>
        </p:nvSpPr>
        <p:spPr>
          <a:xfrm>
            <a:off x="5023757" y="3314692"/>
            <a:ext cx="3098800" cy="822960"/>
          </a:xfrm>
          <a:prstGeom prst="rect">
            <a:avLst/>
          </a:prstGeom>
          <a:noFill/>
        </p:spPr>
        <p:txBody>
          <a:bodyPr wrap="square">
            <a:spAutoFit/>
          </a:bodyPr>
          <a:lstStyle/>
          <a:p>
            <a:pPr marL="285750" indent="-285750">
              <a:lnSpc>
                <a:spcPct val="150000"/>
              </a:lnSpc>
              <a:buFont typeface="Arial" panose="020B0604020202020204" pitchFamily="34" charset="0"/>
              <a:buChar char="•"/>
            </a:pPr>
            <a:r>
              <a:rPr kumimoji="0" lang="zh-CN" altLang="en-US" sz="1600" b="0" i="0" u="none" strike="noStrike" kern="1200" cap="none" spc="0" normalizeH="0" baseline="0" noProof="0">
                <a:ln>
                  <a:noFill/>
                </a:ln>
                <a:solidFill>
                  <a:schemeClr val="bg1"/>
                </a:solidFill>
                <a:effectLst/>
                <a:uLnTx/>
                <a:uFillTx/>
                <a:latin typeface="思源黑体 CN Light" panose="020B0300000000000000" pitchFamily="34" charset="-122"/>
                <a:ea typeface="思源黑体 CN Light" panose="020B0300000000000000" pitchFamily="34" charset="-122"/>
              </a:rPr>
              <a:t>具体案例分析</a:t>
            </a:r>
          </a:p>
          <a:p>
            <a:pPr marL="285750" indent="-285750">
              <a:lnSpc>
                <a:spcPct val="150000"/>
              </a:lnSpc>
              <a:buFont typeface="Arial" panose="020B0604020202020204" pitchFamily="34" charset="0"/>
              <a:buChar char="•"/>
            </a:pPr>
            <a:r>
              <a:rPr kumimoji="0" lang="zh-CN" altLang="en-US" sz="1600" b="0" i="0" u="none" strike="noStrike" kern="1200" cap="none" spc="0" normalizeH="0" baseline="0" noProof="0">
                <a:ln>
                  <a:noFill/>
                </a:ln>
                <a:solidFill>
                  <a:schemeClr val="bg1"/>
                </a:solidFill>
                <a:effectLst/>
                <a:uLnTx/>
                <a:uFillTx/>
                <a:latin typeface="思源黑体 CN Light" panose="020B0300000000000000" pitchFamily="34" charset="-122"/>
                <a:ea typeface="思源黑体 CN Light" panose="020B0300000000000000" pitchFamily="34" charset="-122"/>
              </a:rPr>
              <a:t>防范小结</a:t>
            </a:r>
          </a:p>
        </p:txBody>
      </p:sp>
      <p:cxnSp>
        <p:nvCxnSpPr>
          <p:cNvPr id="10" name="直接连接符 9"/>
          <p:cNvCxnSpPr/>
          <p:nvPr/>
        </p:nvCxnSpPr>
        <p:spPr>
          <a:xfrm>
            <a:off x="2684961" y="2322285"/>
            <a:ext cx="6738376" cy="0"/>
          </a:xfrm>
          <a:prstGeom prst="line">
            <a:avLst/>
          </a:prstGeom>
          <a:ln w="19050" cap="sq">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H="1">
            <a:off x="2684961" y="2322285"/>
            <a:ext cx="0" cy="1304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a:off x="9423337" y="2322285"/>
            <a:ext cx="0" cy="944821"/>
          </a:xfrm>
          <a:prstGeom prst="line">
            <a:avLst/>
          </a:prstGeom>
          <a:ln w="19050" cap="sq">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KSO_Shape"/>
          <p:cNvSpPr/>
          <p:nvPr/>
        </p:nvSpPr>
        <p:spPr bwMode="auto">
          <a:xfrm>
            <a:off x="9145009" y="3280003"/>
            <a:ext cx="430724" cy="372576"/>
          </a:xfrm>
          <a:custGeom>
            <a:avLst/>
            <a:gdLst>
              <a:gd name="T0" fmla="*/ 2147483646 w 6617"/>
              <a:gd name="T1" fmla="*/ 2147483646 h 5732"/>
              <a:gd name="T2" fmla="*/ 2147483646 w 6617"/>
              <a:gd name="T3" fmla="*/ 2147483646 h 5732"/>
              <a:gd name="T4" fmla="*/ 2147483646 w 6617"/>
              <a:gd name="T5" fmla="*/ 2147483646 h 5732"/>
              <a:gd name="T6" fmla="*/ 2147483646 w 6617"/>
              <a:gd name="T7" fmla="*/ 2147483646 h 5732"/>
              <a:gd name="T8" fmla="*/ 2147483646 w 6617"/>
              <a:gd name="T9" fmla="*/ 2147483646 h 5732"/>
              <a:gd name="T10" fmla="*/ 2147483646 w 6617"/>
              <a:gd name="T11" fmla="*/ 2147483646 h 5732"/>
              <a:gd name="T12" fmla="*/ 2147483646 w 6617"/>
              <a:gd name="T13" fmla="*/ 2147483646 h 5732"/>
              <a:gd name="T14" fmla="*/ 2147483646 w 6617"/>
              <a:gd name="T15" fmla="*/ 2147483646 h 5732"/>
              <a:gd name="T16" fmla="*/ 2147483646 w 6617"/>
              <a:gd name="T17" fmla="*/ 2147483646 h 5732"/>
              <a:gd name="T18" fmla="*/ 2147483646 w 6617"/>
              <a:gd name="T19" fmla="*/ 2147483646 h 5732"/>
              <a:gd name="T20" fmla="*/ 2147483646 w 6617"/>
              <a:gd name="T21" fmla="*/ 2147483646 h 5732"/>
              <a:gd name="T22" fmla="*/ 2147483646 w 6617"/>
              <a:gd name="T23" fmla="*/ 2147483646 h 5732"/>
              <a:gd name="T24" fmla="*/ 2147483646 w 6617"/>
              <a:gd name="T25" fmla="*/ 2147483646 h 5732"/>
              <a:gd name="T26" fmla="*/ 2147483646 w 6617"/>
              <a:gd name="T27" fmla="*/ 2147483646 h 5732"/>
              <a:gd name="T28" fmla="*/ 2147483646 w 6617"/>
              <a:gd name="T29" fmla="*/ 2147483646 h 5732"/>
              <a:gd name="T30" fmla="*/ 2147483646 w 6617"/>
              <a:gd name="T31" fmla="*/ 2147483646 h 5732"/>
              <a:gd name="T32" fmla="*/ 2147483646 w 6617"/>
              <a:gd name="T33" fmla="*/ 2147483646 h 5732"/>
              <a:gd name="T34" fmla="*/ 2147483646 w 6617"/>
              <a:gd name="T35" fmla="*/ 2147483646 h 5732"/>
              <a:gd name="T36" fmla="*/ 2147483646 w 6617"/>
              <a:gd name="T37" fmla="*/ 2147483646 h 5732"/>
              <a:gd name="T38" fmla="*/ 2147483646 w 6617"/>
              <a:gd name="T39" fmla="*/ 2147483646 h 5732"/>
              <a:gd name="T40" fmla="*/ 2147483646 w 6617"/>
              <a:gd name="T41" fmla="*/ 2147483646 h 5732"/>
              <a:gd name="T42" fmla="*/ 2147483646 w 6617"/>
              <a:gd name="T43" fmla="*/ 2147483646 h 5732"/>
              <a:gd name="T44" fmla="*/ 2147483646 w 6617"/>
              <a:gd name="T45" fmla="*/ 2147483646 h 5732"/>
              <a:gd name="T46" fmla="*/ 2147483646 w 6617"/>
              <a:gd name="T47" fmla="*/ 2147483646 h 5732"/>
              <a:gd name="T48" fmla="*/ 2147483646 w 6617"/>
              <a:gd name="T49" fmla="*/ 2147483646 h 5732"/>
              <a:gd name="T50" fmla="*/ 2147483646 w 6617"/>
              <a:gd name="T51" fmla="*/ 2147483646 h 5732"/>
              <a:gd name="T52" fmla="*/ 2147483646 w 6617"/>
              <a:gd name="T53" fmla="*/ 2147483646 h 5732"/>
              <a:gd name="T54" fmla="*/ 2147483646 w 6617"/>
              <a:gd name="T55" fmla="*/ 2147483646 h 5732"/>
              <a:gd name="T56" fmla="*/ 2147483646 w 6617"/>
              <a:gd name="T57" fmla="*/ 2147483646 h 5732"/>
              <a:gd name="T58" fmla="*/ 2147483646 w 6617"/>
              <a:gd name="T59" fmla="*/ 1141474998 h 5732"/>
              <a:gd name="T60" fmla="*/ 2147483646 w 6617"/>
              <a:gd name="T61" fmla="*/ 2147483646 h 5732"/>
              <a:gd name="T62" fmla="*/ 2147483646 w 6617"/>
              <a:gd name="T63" fmla="*/ 2147483646 h 5732"/>
              <a:gd name="T64" fmla="*/ 2147483646 w 6617"/>
              <a:gd name="T65" fmla="*/ 2147483646 h 5732"/>
              <a:gd name="T66" fmla="*/ 2147483646 w 6617"/>
              <a:gd name="T67" fmla="*/ 2147483646 h 5732"/>
              <a:gd name="T68" fmla="*/ 2147483646 w 6617"/>
              <a:gd name="T69" fmla="*/ 2147483646 h 5732"/>
              <a:gd name="T70" fmla="*/ 2147483646 w 6617"/>
              <a:gd name="T71" fmla="*/ 2147483646 h 5732"/>
              <a:gd name="T72" fmla="*/ 2147483646 w 6617"/>
              <a:gd name="T73" fmla="*/ 2147483646 h 5732"/>
              <a:gd name="T74" fmla="*/ 2147483646 w 6617"/>
              <a:gd name="T75" fmla="*/ 2147483646 h 5732"/>
              <a:gd name="T76" fmla="*/ 2147483646 w 6617"/>
              <a:gd name="T77" fmla="*/ 2147483646 h 5732"/>
              <a:gd name="T78" fmla="*/ 2147483646 w 6617"/>
              <a:gd name="T79" fmla="*/ 2147483646 h 5732"/>
              <a:gd name="T80" fmla="*/ 2147483646 w 6617"/>
              <a:gd name="T81" fmla="*/ 2147483646 h 5732"/>
              <a:gd name="T82" fmla="*/ 2147483646 w 6617"/>
              <a:gd name="T83" fmla="*/ 2147483646 h 5732"/>
              <a:gd name="T84" fmla="*/ 2147483646 w 6617"/>
              <a:gd name="T85" fmla="*/ 2147483646 h 5732"/>
              <a:gd name="T86" fmla="*/ 2147483646 w 6617"/>
              <a:gd name="T87" fmla="*/ 2147483646 h 5732"/>
              <a:gd name="T88" fmla="*/ 2147483646 w 6617"/>
              <a:gd name="T89" fmla="*/ 2147483646 h 5732"/>
              <a:gd name="T90" fmla="*/ 2147483646 w 6617"/>
              <a:gd name="T91" fmla="*/ 2147483646 h 5732"/>
              <a:gd name="T92" fmla="*/ 2147483646 w 6617"/>
              <a:gd name="T93" fmla="*/ 2147483646 h 5732"/>
              <a:gd name="T94" fmla="*/ 2147483646 w 6617"/>
              <a:gd name="T95" fmla="*/ 2147483646 h 5732"/>
              <a:gd name="T96" fmla="*/ 2147483646 w 6617"/>
              <a:gd name="T97" fmla="*/ 2147483646 h 5732"/>
              <a:gd name="T98" fmla="*/ 2147483646 w 6617"/>
              <a:gd name="T99" fmla="*/ 2147483646 h 5732"/>
              <a:gd name="T100" fmla="*/ 0 w 6617"/>
              <a:gd name="T101" fmla="*/ 2147483646 h 5732"/>
              <a:gd name="T102" fmla="*/ 2147483646 w 6617"/>
              <a:gd name="T103" fmla="*/ 2147483646 h 5732"/>
              <a:gd name="T104" fmla="*/ 2147483646 w 6617"/>
              <a:gd name="T105" fmla="*/ 2147483646 h 5732"/>
              <a:gd name="T106" fmla="*/ 2147483646 w 6617"/>
              <a:gd name="T107" fmla="*/ 2147483646 h 5732"/>
              <a:gd name="T108" fmla="*/ 2147483646 w 6617"/>
              <a:gd name="T109" fmla="*/ 2147483646 h 5732"/>
              <a:gd name="T110" fmla="*/ 2147483646 w 6617"/>
              <a:gd name="T111" fmla="*/ 2147483646 h 5732"/>
              <a:gd name="T112" fmla="*/ 2147483646 w 6617"/>
              <a:gd name="T113" fmla="*/ 2147483646 h 5732"/>
              <a:gd name="T114" fmla="*/ 2147483646 w 6617"/>
              <a:gd name="T115" fmla="*/ 2147483646 h 5732"/>
              <a:gd name="T116" fmla="*/ 2147483646 w 6617"/>
              <a:gd name="T117" fmla="*/ 2147483646 h 573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6617" h="5732">
                <a:moveTo>
                  <a:pt x="3711" y="4591"/>
                </a:moveTo>
                <a:lnTo>
                  <a:pt x="3711" y="4591"/>
                </a:lnTo>
                <a:lnTo>
                  <a:pt x="3699" y="4546"/>
                </a:lnTo>
                <a:lnTo>
                  <a:pt x="3685" y="4503"/>
                </a:lnTo>
                <a:lnTo>
                  <a:pt x="3671" y="4459"/>
                </a:lnTo>
                <a:lnTo>
                  <a:pt x="3656" y="4417"/>
                </a:lnTo>
                <a:lnTo>
                  <a:pt x="3639" y="4375"/>
                </a:lnTo>
                <a:lnTo>
                  <a:pt x="3623" y="4334"/>
                </a:lnTo>
                <a:lnTo>
                  <a:pt x="3607" y="4294"/>
                </a:lnTo>
                <a:lnTo>
                  <a:pt x="3588" y="4254"/>
                </a:lnTo>
                <a:lnTo>
                  <a:pt x="3571" y="4215"/>
                </a:lnTo>
                <a:lnTo>
                  <a:pt x="3551" y="4178"/>
                </a:lnTo>
                <a:lnTo>
                  <a:pt x="3531" y="4139"/>
                </a:lnTo>
                <a:lnTo>
                  <a:pt x="3512" y="4103"/>
                </a:lnTo>
                <a:lnTo>
                  <a:pt x="3491" y="4067"/>
                </a:lnTo>
                <a:lnTo>
                  <a:pt x="3469" y="4031"/>
                </a:lnTo>
                <a:lnTo>
                  <a:pt x="3447" y="3996"/>
                </a:lnTo>
                <a:lnTo>
                  <a:pt x="3423" y="3963"/>
                </a:lnTo>
                <a:lnTo>
                  <a:pt x="3400" y="3929"/>
                </a:lnTo>
                <a:lnTo>
                  <a:pt x="3376" y="3897"/>
                </a:lnTo>
                <a:lnTo>
                  <a:pt x="3351" y="3864"/>
                </a:lnTo>
                <a:lnTo>
                  <a:pt x="3326" y="3833"/>
                </a:lnTo>
                <a:lnTo>
                  <a:pt x="3300" y="3801"/>
                </a:lnTo>
                <a:lnTo>
                  <a:pt x="3274" y="3771"/>
                </a:lnTo>
                <a:lnTo>
                  <a:pt x="3247" y="3741"/>
                </a:lnTo>
                <a:lnTo>
                  <a:pt x="3219" y="3712"/>
                </a:lnTo>
                <a:lnTo>
                  <a:pt x="3191" y="3684"/>
                </a:lnTo>
                <a:lnTo>
                  <a:pt x="3162" y="3656"/>
                </a:lnTo>
                <a:lnTo>
                  <a:pt x="3133" y="3628"/>
                </a:lnTo>
                <a:lnTo>
                  <a:pt x="3103" y="3602"/>
                </a:lnTo>
                <a:lnTo>
                  <a:pt x="3073" y="3576"/>
                </a:lnTo>
                <a:lnTo>
                  <a:pt x="3041" y="3551"/>
                </a:lnTo>
                <a:lnTo>
                  <a:pt x="3010" y="3525"/>
                </a:lnTo>
                <a:lnTo>
                  <a:pt x="2979" y="3501"/>
                </a:lnTo>
                <a:lnTo>
                  <a:pt x="2946" y="3476"/>
                </a:lnTo>
                <a:lnTo>
                  <a:pt x="2914" y="3453"/>
                </a:lnTo>
                <a:lnTo>
                  <a:pt x="2880" y="3430"/>
                </a:lnTo>
                <a:lnTo>
                  <a:pt x="2846" y="3408"/>
                </a:lnTo>
                <a:lnTo>
                  <a:pt x="2777" y="3365"/>
                </a:lnTo>
                <a:lnTo>
                  <a:pt x="2706" y="3323"/>
                </a:lnTo>
                <a:lnTo>
                  <a:pt x="2633" y="3284"/>
                </a:lnTo>
                <a:lnTo>
                  <a:pt x="2558" y="3246"/>
                </a:lnTo>
                <a:lnTo>
                  <a:pt x="2482" y="3210"/>
                </a:lnTo>
                <a:lnTo>
                  <a:pt x="2404" y="3177"/>
                </a:lnTo>
                <a:lnTo>
                  <a:pt x="2324" y="3144"/>
                </a:lnTo>
                <a:lnTo>
                  <a:pt x="2243" y="3114"/>
                </a:lnTo>
                <a:lnTo>
                  <a:pt x="2160" y="3085"/>
                </a:lnTo>
                <a:lnTo>
                  <a:pt x="2076" y="3057"/>
                </a:lnTo>
                <a:lnTo>
                  <a:pt x="1990" y="3032"/>
                </a:lnTo>
                <a:lnTo>
                  <a:pt x="1904" y="3007"/>
                </a:lnTo>
                <a:lnTo>
                  <a:pt x="1815" y="2984"/>
                </a:lnTo>
                <a:lnTo>
                  <a:pt x="1725" y="2962"/>
                </a:lnTo>
                <a:lnTo>
                  <a:pt x="4406" y="2104"/>
                </a:lnTo>
                <a:lnTo>
                  <a:pt x="4504" y="2132"/>
                </a:lnTo>
                <a:lnTo>
                  <a:pt x="4602" y="2162"/>
                </a:lnTo>
                <a:lnTo>
                  <a:pt x="4698" y="2193"/>
                </a:lnTo>
                <a:lnTo>
                  <a:pt x="4793" y="2227"/>
                </a:lnTo>
                <a:lnTo>
                  <a:pt x="4886" y="2263"/>
                </a:lnTo>
                <a:lnTo>
                  <a:pt x="4979" y="2301"/>
                </a:lnTo>
                <a:lnTo>
                  <a:pt x="5068" y="2340"/>
                </a:lnTo>
                <a:lnTo>
                  <a:pt x="5158" y="2381"/>
                </a:lnTo>
                <a:lnTo>
                  <a:pt x="5245" y="2423"/>
                </a:lnTo>
                <a:lnTo>
                  <a:pt x="5330" y="2467"/>
                </a:lnTo>
                <a:lnTo>
                  <a:pt x="5413" y="2513"/>
                </a:lnTo>
                <a:lnTo>
                  <a:pt x="5495" y="2559"/>
                </a:lnTo>
                <a:lnTo>
                  <a:pt x="5575" y="2605"/>
                </a:lnTo>
                <a:lnTo>
                  <a:pt x="5651" y="2654"/>
                </a:lnTo>
                <a:lnTo>
                  <a:pt x="5727" y="2704"/>
                </a:lnTo>
                <a:lnTo>
                  <a:pt x="5800" y="2754"/>
                </a:lnTo>
                <a:lnTo>
                  <a:pt x="5871" y="2806"/>
                </a:lnTo>
                <a:lnTo>
                  <a:pt x="5939" y="2857"/>
                </a:lnTo>
                <a:lnTo>
                  <a:pt x="6005" y="2910"/>
                </a:lnTo>
                <a:lnTo>
                  <a:pt x="6069" y="2963"/>
                </a:lnTo>
                <a:lnTo>
                  <a:pt x="6130" y="3016"/>
                </a:lnTo>
                <a:lnTo>
                  <a:pt x="6189" y="3070"/>
                </a:lnTo>
                <a:lnTo>
                  <a:pt x="6244" y="3124"/>
                </a:lnTo>
                <a:lnTo>
                  <a:pt x="6298" y="3179"/>
                </a:lnTo>
                <a:lnTo>
                  <a:pt x="6348" y="3232"/>
                </a:lnTo>
                <a:lnTo>
                  <a:pt x="6395" y="3287"/>
                </a:lnTo>
                <a:lnTo>
                  <a:pt x="6441" y="3342"/>
                </a:lnTo>
                <a:lnTo>
                  <a:pt x="6482" y="3395"/>
                </a:lnTo>
                <a:lnTo>
                  <a:pt x="6521" y="3448"/>
                </a:lnTo>
                <a:lnTo>
                  <a:pt x="6556" y="3502"/>
                </a:lnTo>
                <a:lnTo>
                  <a:pt x="6588" y="3554"/>
                </a:lnTo>
                <a:lnTo>
                  <a:pt x="6617" y="3606"/>
                </a:lnTo>
                <a:lnTo>
                  <a:pt x="6617" y="4601"/>
                </a:lnTo>
                <a:lnTo>
                  <a:pt x="6585" y="4634"/>
                </a:lnTo>
                <a:lnTo>
                  <a:pt x="6551" y="4665"/>
                </a:lnTo>
                <a:lnTo>
                  <a:pt x="6516" y="4697"/>
                </a:lnTo>
                <a:lnTo>
                  <a:pt x="6482" y="4727"/>
                </a:lnTo>
                <a:lnTo>
                  <a:pt x="6412" y="4787"/>
                </a:lnTo>
                <a:lnTo>
                  <a:pt x="6340" y="4845"/>
                </a:lnTo>
                <a:lnTo>
                  <a:pt x="6267" y="4901"/>
                </a:lnTo>
                <a:lnTo>
                  <a:pt x="6191" y="4954"/>
                </a:lnTo>
                <a:lnTo>
                  <a:pt x="6113" y="5005"/>
                </a:lnTo>
                <a:lnTo>
                  <a:pt x="6034" y="5055"/>
                </a:lnTo>
                <a:lnTo>
                  <a:pt x="5954" y="5102"/>
                </a:lnTo>
                <a:lnTo>
                  <a:pt x="5873" y="5148"/>
                </a:lnTo>
                <a:lnTo>
                  <a:pt x="5789" y="5191"/>
                </a:lnTo>
                <a:lnTo>
                  <a:pt x="5703" y="5233"/>
                </a:lnTo>
                <a:lnTo>
                  <a:pt x="5618" y="5272"/>
                </a:lnTo>
                <a:lnTo>
                  <a:pt x="5529" y="5311"/>
                </a:lnTo>
                <a:lnTo>
                  <a:pt x="5440" y="5347"/>
                </a:lnTo>
                <a:lnTo>
                  <a:pt x="5348" y="5380"/>
                </a:lnTo>
                <a:lnTo>
                  <a:pt x="5257" y="5413"/>
                </a:lnTo>
                <a:lnTo>
                  <a:pt x="5162" y="5444"/>
                </a:lnTo>
                <a:lnTo>
                  <a:pt x="5067" y="5473"/>
                </a:lnTo>
                <a:lnTo>
                  <a:pt x="4971" y="5501"/>
                </a:lnTo>
                <a:lnTo>
                  <a:pt x="4872" y="5527"/>
                </a:lnTo>
                <a:lnTo>
                  <a:pt x="4774" y="5551"/>
                </a:lnTo>
                <a:lnTo>
                  <a:pt x="4673" y="5573"/>
                </a:lnTo>
                <a:lnTo>
                  <a:pt x="4570" y="5594"/>
                </a:lnTo>
                <a:lnTo>
                  <a:pt x="4468" y="5614"/>
                </a:lnTo>
                <a:lnTo>
                  <a:pt x="4364" y="5631"/>
                </a:lnTo>
                <a:lnTo>
                  <a:pt x="4258" y="5649"/>
                </a:lnTo>
                <a:lnTo>
                  <a:pt x="4151" y="5663"/>
                </a:lnTo>
                <a:lnTo>
                  <a:pt x="4043" y="5677"/>
                </a:lnTo>
                <a:lnTo>
                  <a:pt x="3934" y="5689"/>
                </a:lnTo>
                <a:lnTo>
                  <a:pt x="3824" y="5700"/>
                </a:lnTo>
                <a:lnTo>
                  <a:pt x="3714" y="5709"/>
                </a:lnTo>
                <a:lnTo>
                  <a:pt x="3711" y="4591"/>
                </a:lnTo>
                <a:close/>
                <a:moveTo>
                  <a:pt x="1018" y="2259"/>
                </a:moveTo>
                <a:lnTo>
                  <a:pt x="1370" y="2149"/>
                </a:lnTo>
                <a:lnTo>
                  <a:pt x="1324" y="2112"/>
                </a:lnTo>
                <a:lnTo>
                  <a:pt x="1263" y="2059"/>
                </a:lnTo>
                <a:lnTo>
                  <a:pt x="1228" y="2028"/>
                </a:lnTo>
                <a:lnTo>
                  <a:pt x="1192" y="1995"/>
                </a:lnTo>
                <a:lnTo>
                  <a:pt x="1156" y="1960"/>
                </a:lnTo>
                <a:lnTo>
                  <a:pt x="1120" y="1923"/>
                </a:lnTo>
                <a:lnTo>
                  <a:pt x="1085" y="1887"/>
                </a:lnTo>
                <a:lnTo>
                  <a:pt x="1053" y="1850"/>
                </a:lnTo>
                <a:lnTo>
                  <a:pt x="1024" y="1812"/>
                </a:lnTo>
                <a:lnTo>
                  <a:pt x="1010" y="1795"/>
                </a:lnTo>
                <a:lnTo>
                  <a:pt x="998" y="1776"/>
                </a:lnTo>
                <a:lnTo>
                  <a:pt x="988" y="1759"/>
                </a:lnTo>
                <a:lnTo>
                  <a:pt x="978" y="1743"/>
                </a:lnTo>
                <a:lnTo>
                  <a:pt x="970" y="1727"/>
                </a:lnTo>
                <a:lnTo>
                  <a:pt x="963" y="1710"/>
                </a:lnTo>
                <a:lnTo>
                  <a:pt x="959" y="1695"/>
                </a:lnTo>
                <a:lnTo>
                  <a:pt x="955" y="1681"/>
                </a:lnTo>
                <a:lnTo>
                  <a:pt x="954" y="1667"/>
                </a:lnTo>
                <a:lnTo>
                  <a:pt x="955" y="1655"/>
                </a:lnTo>
                <a:lnTo>
                  <a:pt x="960" y="1638"/>
                </a:lnTo>
                <a:lnTo>
                  <a:pt x="966" y="1623"/>
                </a:lnTo>
                <a:lnTo>
                  <a:pt x="975" y="1607"/>
                </a:lnTo>
                <a:lnTo>
                  <a:pt x="987" y="1591"/>
                </a:lnTo>
                <a:lnTo>
                  <a:pt x="997" y="1578"/>
                </a:lnTo>
                <a:lnTo>
                  <a:pt x="1009" y="1566"/>
                </a:lnTo>
                <a:lnTo>
                  <a:pt x="1021" y="1554"/>
                </a:lnTo>
                <a:lnTo>
                  <a:pt x="1035" y="1542"/>
                </a:lnTo>
                <a:lnTo>
                  <a:pt x="1049" y="1530"/>
                </a:lnTo>
                <a:lnTo>
                  <a:pt x="1066" y="1519"/>
                </a:lnTo>
                <a:lnTo>
                  <a:pt x="1099" y="1495"/>
                </a:lnTo>
                <a:lnTo>
                  <a:pt x="1138" y="1475"/>
                </a:lnTo>
                <a:lnTo>
                  <a:pt x="1178" y="1453"/>
                </a:lnTo>
                <a:lnTo>
                  <a:pt x="1223" y="1433"/>
                </a:lnTo>
                <a:lnTo>
                  <a:pt x="1270" y="1413"/>
                </a:lnTo>
                <a:lnTo>
                  <a:pt x="1301" y="1401"/>
                </a:lnTo>
                <a:lnTo>
                  <a:pt x="1334" y="1391"/>
                </a:lnTo>
                <a:lnTo>
                  <a:pt x="1369" y="1381"/>
                </a:lnTo>
                <a:lnTo>
                  <a:pt x="1406" y="1370"/>
                </a:lnTo>
                <a:lnTo>
                  <a:pt x="1444" y="1361"/>
                </a:lnTo>
                <a:lnTo>
                  <a:pt x="1485" y="1351"/>
                </a:lnTo>
                <a:lnTo>
                  <a:pt x="1526" y="1343"/>
                </a:lnTo>
                <a:lnTo>
                  <a:pt x="1569" y="1335"/>
                </a:lnTo>
                <a:lnTo>
                  <a:pt x="1661" y="1320"/>
                </a:lnTo>
                <a:lnTo>
                  <a:pt x="1757" y="1306"/>
                </a:lnTo>
                <a:lnTo>
                  <a:pt x="1858" y="1293"/>
                </a:lnTo>
                <a:lnTo>
                  <a:pt x="1964" y="1283"/>
                </a:lnTo>
                <a:lnTo>
                  <a:pt x="2073" y="1273"/>
                </a:lnTo>
                <a:lnTo>
                  <a:pt x="2186" y="1264"/>
                </a:lnTo>
                <a:lnTo>
                  <a:pt x="2300" y="1256"/>
                </a:lnTo>
                <a:lnTo>
                  <a:pt x="2416" y="1249"/>
                </a:lnTo>
                <a:lnTo>
                  <a:pt x="2651" y="1237"/>
                </a:lnTo>
                <a:lnTo>
                  <a:pt x="2886" y="1225"/>
                </a:lnTo>
                <a:lnTo>
                  <a:pt x="3145" y="1211"/>
                </a:lnTo>
                <a:lnTo>
                  <a:pt x="3268" y="1205"/>
                </a:lnTo>
                <a:lnTo>
                  <a:pt x="3383" y="1198"/>
                </a:lnTo>
                <a:lnTo>
                  <a:pt x="3526" y="1188"/>
                </a:lnTo>
                <a:lnTo>
                  <a:pt x="3594" y="1182"/>
                </a:lnTo>
                <a:lnTo>
                  <a:pt x="3660" y="1176"/>
                </a:lnTo>
                <a:lnTo>
                  <a:pt x="3724" y="1168"/>
                </a:lnTo>
                <a:lnTo>
                  <a:pt x="3787" y="1160"/>
                </a:lnTo>
                <a:lnTo>
                  <a:pt x="3846" y="1151"/>
                </a:lnTo>
                <a:lnTo>
                  <a:pt x="3903" y="1139"/>
                </a:lnTo>
                <a:lnTo>
                  <a:pt x="3959" y="1126"/>
                </a:lnTo>
                <a:lnTo>
                  <a:pt x="4011" y="1112"/>
                </a:lnTo>
                <a:lnTo>
                  <a:pt x="4062" y="1095"/>
                </a:lnTo>
                <a:lnTo>
                  <a:pt x="4086" y="1087"/>
                </a:lnTo>
                <a:lnTo>
                  <a:pt x="4110" y="1076"/>
                </a:lnTo>
                <a:lnTo>
                  <a:pt x="4133" y="1066"/>
                </a:lnTo>
                <a:lnTo>
                  <a:pt x="4156" y="1055"/>
                </a:lnTo>
                <a:lnTo>
                  <a:pt x="4178" y="1044"/>
                </a:lnTo>
                <a:lnTo>
                  <a:pt x="4199" y="1032"/>
                </a:lnTo>
                <a:lnTo>
                  <a:pt x="4220" y="1019"/>
                </a:lnTo>
                <a:lnTo>
                  <a:pt x="4241" y="1005"/>
                </a:lnTo>
                <a:lnTo>
                  <a:pt x="4260" y="992"/>
                </a:lnTo>
                <a:lnTo>
                  <a:pt x="4279" y="976"/>
                </a:lnTo>
                <a:lnTo>
                  <a:pt x="4299" y="960"/>
                </a:lnTo>
                <a:lnTo>
                  <a:pt x="4317" y="943"/>
                </a:lnTo>
                <a:lnTo>
                  <a:pt x="4335" y="924"/>
                </a:lnTo>
                <a:lnTo>
                  <a:pt x="4352" y="906"/>
                </a:lnTo>
                <a:lnTo>
                  <a:pt x="4368" y="886"/>
                </a:lnTo>
                <a:lnTo>
                  <a:pt x="4383" y="865"/>
                </a:lnTo>
                <a:lnTo>
                  <a:pt x="4399" y="844"/>
                </a:lnTo>
                <a:lnTo>
                  <a:pt x="4411" y="822"/>
                </a:lnTo>
                <a:lnTo>
                  <a:pt x="4424" y="800"/>
                </a:lnTo>
                <a:lnTo>
                  <a:pt x="4437" y="777"/>
                </a:lnTo>
                <a:lnTo>
                  <a:pt x="4447" y="752"/>
                </a:lnTo>
                <a:lnTo>
                  <a:pt x="4458" y="727"/>
                </a:lnTo>
                <a:lnTo>
                  <a:pt x="4467" y="700"/>
                </a:lnTo>
                <a:lnTo>
                  <a:pt x="4475" y="673"/>
                </a:lnTo>
                <a:lnTo>
                  <a:pt x="4482" y="644"/>
                </a:lnTo>
                <a:lnTo>
                  <a:pt x="4488" y="615"/>
                </a:lnTo>
                <a:lnTo>
                  <a:pt x="4494" y="585"/>
                </a:lnTo>
                <a:lnTo>
                  <a:pt x="4498" y="555"/>
                </a:lnTo>
                <a:lnTo>
                  <a:pt x="4502" y="522"/>
                </a:lnTo>
                <a:lnTo>
                  <a:pt x="4505" y="489"/>
                </a:lnTo>
                <a:lnTo>
                  <a:pt x="4507" y="455"/>
                </a:lnTo>
                <a:lnTo>
                  <a:pt x="4508" y="419"/>
                </a:lnTo>
                <a:lnTo>
                  <a:pt x="4507" y="383"/>
                </a:lnTo>
                <a:lnTo>
                  <a:pt x="4505" y="345"/>
                </a:lnTo>
                <a:lnTo>
                  <a:pt x="4504" y="307"/>
                </a:lnTo>
                <a:lnTo>
                  <a:pt x="4501" y="267"/>
                </a:lnTo>
                <a:lnTo>
                  <a:pt x="4496" y="225"/>
                </a:lnTo>
                <a:lnTo>
                  <a:pt x="4491" y="182"/>
                </a:lnTo>
                <a:lnTo>
                  <a:pt x="4486" y="139"/>
                </a:lnTo>
                <a:lnTo>
                  <a:pt x="4479" y="94"/>
                </a:lnTo>
                <a:lnTo>
                  <a:pt x="4471" y="48"/>
                </a:lnTo>
                <a:lnTo>
                  <a:pt x="4461" y="0"/>
                </a:lnTo>
                <a:lnTo>
                  <a:pt x="4148" y="63"/>
                </a:lnTo>
                <a:lnTo>
                  <a:pt x="4161" y="131"/>
                </a:lnTo>
                <a:lnTo>
                  <a:pt x="4171" y="196"/>
                </a:lnTo>
                <a:lnTo>
                  <a:pt x="4179" y="257"/>
                </a:lnTo>
                <a:lnTo>
                  <a:pt x="4184" y="313"/>
                </a:lnTo>
                <a:lnTo>
                  <a:pt x="4187" y="366"/>
                </a:lnTo>
                <a:lnTo>
                  <a:pt x="4188" y="415"/>
                </a:lnTo>
                <a:lnTo>
                  <a:pt x="4187" y="461"/>
                </a:lnTo>
                <a:lnTo>
                  <a:pt x="4184" y="503"/>
                </a:lnTo>
                <a:lnTo>
                  <a:pt x="4178" y="541"/>
                </a:lnTo>
                <a:lnTo>
                  <a:pt x="4173" y="560"/>
                </a:lnTo>
                <a:lnTo>
                  <a:pt x="4170" y="576"/>
                </a:lnTo>
                <a:lnTo>
                  <a:pt x="4165" y="593"/>
                </a:lnTo>
                <a:lnTo>
                  <a:pt x="4159" y="608"/>
                </a:lnTo>
                <a:lnTo>
                  <a:pt x="4154" y="624"/>
                </a:lnTo>
                <a:lnTo>
                  <a:pt x="4147" y="639"/>
                </a:lnTo>
                <a:lnTo>
                  <a:pt x="4140" y="651"/>
                </a:lnTo>
                <a:lnTo>
                  <a:pt x="4133" y="665"/>
                </a:lnTo>
                <a:lnTo>
                  <a:pt x="4125" y="677"/>
                </a:lnTo>
                <a:lnTo>
                  <a:pt x="4115" y="689"/>
                </a:lnTo>
                <a:lnTo>
                  <a:pt x="4107" y="700"/>
                </a:lnTo>
                <a:lnTo>
                  <a:pt x="4097" y="711"/>
                </a:lnTo>
                <a:lnTo>
                  <a:pt x="4087" y="720"/>
                </a:lnTo>
                <a:lnTo>
                  <a:pt x="4077" y="729"/>
                </a:lnTo>
                <a:lnTo>
                  <a:pt x="4064" y="738"/>
                </a:lnTo>
                <a:lnTo>
                  <a:pt x="4051" y="748"/>
                </a:lnTo>
                <a:lnTo>
                  <a:pt x="4038" y="756"/>
                </a:lnTo>
                <a:lnTo>
                  <a:pt x="4022" y="764"/>
                </a:lnTo>
                <a:lnTo>
                  <a:pt x="3992" y="780"/>
                </a:lnTo>
                <a:lnTo>
                  <a:pt x="3957" y="793"/>
                </a:lnTo>
                <a:lnTo>
                  <a:pt x="3921" y="806"/>
                </a:lnTo>
                <a:lnTo>
                  <a:pt x="3882" y="817"/>
                </a:lnTo>
                <a:lnTo>
                  <a:pt x="3840" y="827"/>
                </a:lnTo>
                <a:lnTo>
                  <a:pt x="3797" y="835"/>
                </a:lnTo>
                <a:lnTo>
                  <a:pt x="3750" y="843"/>
                </a:lnTo>
                <a:lnTo>
                  <a:pt x="3701" y="850"/>
                </a:lnTo>
                <a:lnTo>
                  <a:pt x="3650" y="856"/>
                </a:lnTo>
                <a:lnTo>
                  <a:pt x="3596" y="862"/>
                </a:lnTo>
                <a:lnTo>
                  <a:pt x="3484" y="871"/>
                </a:lnTo>
                <a:lnTo>
                  <a:pt x="3363" y="879"/>
                </a:lnTo>
                <a:lnTo>
                  <a:pt x="3240" y="887"/>
                </a:lnTo>
                <a:lnTo>
                  <a:pt x="3118" y="893"/>
                </a:lnTo>
                <a:lnTo>
                  <a:pt x="2871" y="906"/>
                </a:lnTo>
                <a:lnTo>
                  <a:pt x="2626" y="917"/>
                </a:lnTo>
                <a:lnTo>
                  <a:pt x="2381" y="931"/>
                </a:lnTo>
                <a:lnTo>
                  <a:pt x="2259" y="939"/>
                </a:lnTo>
                <a:lnTo>
                  <a:pt x="2139" y="947"/>
                </a:lnTo>
                <a:lnTo>
                  <a:pt x="2021" y="958"/>
                </a:lnTo>
                <a:lnTo>
                  <a:pt x="1906" y="968"/>
                </a:lnTo>
                <a:lnTo>
                  <a:pt x="1793" y="980"/>
                </a:lnTo>
                <a:lnTo>
                  <a:pt x="1685" y="994"/>
                </a:lnTo>
                <a:lnTo>
                  <a:pt x="1582" y="1009"/>
                </a:lnTo>
                <a:lnTo>
                  <a:pt x="1532" y="1017"/>
                </a:lnTo>
                <a:lnTo>
                  <a:pt x="1483" y="1026"/>
                </a:lnTo>
                <a:lnTo>
                  <a:pt x="1437" y="1036"/>
                </a:lnTo>
                <a:lnTo>
                  <a:pt x="1392" y="1045"/>
                </a:lnTo>
                <a:lnTo>
                  <a:pt x="1348" y="1055"/>
                </a:lnTo>
                <a:lnTo>
                  <a:pt x="1305" y="1066"/>
                </a:lnTo>
                <a:lnTo>
                  <a:pt x="1264" y="1077"/>
                </a:lnTo>
                <a:lnTo>
                  <a:pt x="1225" y="1090"/>
                </a:lnTo>
                <a:lnTo>
                  <a:pt x="1187" y="1102"/>
                </a:lnTo>
                <a:lnTo>
                  <a:pt x="1153" y="1116"/>
                </a:lnTo>
                <a:lnTo>
                  <a:pt x="1120" y="1129"/>
                </a:lnTo>
                <a:lnTo>
                  <a:pt x="1088" y="1144"/>
                </a:lnTo>
                <a:lnTo>
                  <a:pt x="1055" y="1158"/>
                </a:lnTo>
                <a:lnTo>
                  <a:pt x="1025" y="1173"/>
                </a:lnTo>
                <a:lnTo>
                  <a:pt x="995" y="1188"/>
                </a:lnTo>
                <a:lnTo>
                  <a:pt x="966" y="1204"/>
                </a:lnTo>
                <a:lnTo>
                  <a:pt x="938" y="1220"/>
                </a:lnTo>
                <a:lnTo>
                  <a:pt x="911" y="1238"/>
                </a:lnTo>
                <a:lnTo>
                  <a:pt x="886" y="1255"/>
                </a:lnTo>
                <a:lnTo>
                  <a:pt x="860" y="1274"/>
                </a:lnTo>
                <a:lnTo>
                  <a:pt x="837" y="1292"/>
                </a:lnTo>
                <a:lnTo>
                  <a:pt x="814" y="1311"/>
                </a:lnTo>
                <a:lnTo>
                  <a:pt x="793" y="1331"/>
                </a:lnTo>
                <a:lnTo>
                  <a:pt x="772" y="1351"/>
                </a:lnTo>
                <a:lnTo>
                  <a:pt x="753" y="1371"/>
                </a:lnTo>
                <a:lnTo>
                  <a:pt x="736" y="1393"/>
                </a:lnTo>
                <a:lnTo>
                  <a:pt x="717" y="1417"/>
                </a:lnTo>
                <a:lnTo>
                  <a:pt x="701" y="1442"/>
                </a:lnTo>
                <a:lnTo>
                  <a:pt x="687" y="1468"/>
                </a:lnTo>
                <a:lnTo>
                  <a:pt x="674" y="1493"/>
                </a:lnTo>
                <a:lnTo>
                  <a:pt x="663" y="1520"/>
                </a:lnTo>
                <a:lnTo>
                  <a:pt x="653" y="1548"/>
                </a:lnTo>
                <a:lnTo>
                  <a:pt x="646" y="1576"/>
                </a:lnTo>
                <a:lnTo>
                  <a:pt x="641" y="1605"/>
                </a:lnTo>
                <a:lnTo>
                  <a:pt x="637" y="1634"/>
                </a:lnTo>
                <a:lnTo>
                  <a:pt x="635" y="1664"/>
                </a:lnTo>
                <a:lnTo>
                  <a:pt x="636" y="1693"/>
                </a:lnTo>
                <a:lnTo>
                  <a:pt x="638" y="1723"/>
                </a:lnTo>
                <a:lnTo>
                  <a:pt x="643" y="1754"/>
                </a:lnTo>
                <a:lnTo>
                  <a:pt x="650" y="1785"/>
                </a:lnTo>
                <a:lnTo>
                  <a:pt x="659" y="1816"/>
                </a:lnTo>
                <a:lnTo>
                  <a:pt x="670" y="1847"/>
                </a:lnTo>
                <a:lnTo>
                  <a:pt x="680" y="1872"/>
                </a:lnTo>
                <a:lnTo>
                  <a:pt x="692" y="1896"/>
                </a:lnTo>
                <a:lnTo>
                  <a:pt x="704" y="1920"/>
                </a:lnTo>
                <a:lnTo>
                  <a:pt x="720" y="1945"/>
                </a:lnTo>
                <a:lnTo>
                  <a:pt x="736" y="1970"/>
                </a:lnTo>
                <a:lnTo>
                  <a:pt x="753" y="1995"/>
                </a:lnTo>
                <a:lnTo>
                  <a:pt x="772" y="2020"/>
                </a:lnTo>
                <a:lnTo>
                  <a:pt x="793" y="2046"/>
                </a:lnTo>
                <a:lnTo>
                  <a:pt x="815" y="2073"/>
                </a:lnTo>
                <a:lnTo>
                  <a:pt x="839" y="2098"/>
                </a:lnTo>
                <a:lnTo>
                  <a:pt x="865" y="2125"/>
                </a:lnTo>
                <a:lnTo>
                  <a:pt x="891" y="2151"/>
                </a:lnTo>
                <a:lnTo>
                  <a:pt x="920" y="2178"/>
                </a:lnTo>
                <a:lnTo>
                  <a:pt x="952" y="2205"/>
                </a:lnTo>
                <a:lnTo>
                  <a:pt x="983" y="2232"/>
                </a:lnTo>
                <a:lnTo>
                  <a:pt x="1018" y="2259"/>
                </a:lnTo>
                <a:close/>
                <a:moveTo>
                  <a:pt x="1295" y="2876"/>
                </a:moveTo>
                <a:lnTo>
                  <a:pt x="2412" y="2518"/>
                </a:lnTo>
                <a:lnTo>
                  <a:pt x="1427" y="2408"/>
                </a:lnTo>
                <a:lnTo>
                  <a:pt x="314" y="2758"/>
                </a:lnTo>
                <a:lnTo>
                  <a:pt x="441" y="2768"/>
                </a:lnTo>
                <a:lnTo>
                  <a:pt x="565" y="2781"/>
                </a:lnTo>
                <a:lnTo>
                  <a:pt x="691" y="2794"/>
                </a:lnTo>
                <a:lnTo>
                  <a:pt x="814" y="2807"/>
                </a:lnTo>
                <a:lnTo>
                  <a:pt x="935" y="2823"/>
                </a:lnTo>
                <a:lnTo>
                  <a:pt x="1057" y="2839"/>
                </a:lnTo>
                <a:lnTo>
                  <a:pt x="1177" y="2857"/>
                </a:lnTo>
                <a:lnTo>
                  <a:pt x="1295" y="2876"/>
                </a:lnTo>
                <a:close/>
                <a:moveTo>
                  <a:pt x="1868" y="2270"/>
                </a:moveTo>
                <a:lnTo>
                  <a:pt x="2828" y="2378"/>
                </a:lnTo>
                <a:lnTo>
                  <a:pt x="2828" y="2386"/>
                </a:lnTo>
                <a:lnTo>
                  <a:pt x="3986" y="2014"/>
                </a:lnTo>
                <a:lnTo>
                  <a:pt x="3891" y="2001"/>
                </a:lnTo>
                <a:lnTo>
                  <a:pt x="3795" y="1989"/>
                </a:lnTo>
                <a:lnTo>
                  <a:pt x="3699" y="1980"/>
                </a:lnTo>
                <a:lnTo>
                  <a:pt x="3602" y="1973"/>
                </a:lnTo>
                <a:lnTo>
                  <a:pt x="3503" y="1968"/>
                </a:lnTo>
                <a:lnTo>
                  <a:pt x="3406" y="1966"/>
                </a:lnTo>
                <a:lnTo>
                  <a:pt x="3307" y="1967"/>
                </a:lnTo>
                <a:lnTo>
                  <a:pt x="3207" y="1970"/>
                </a:lnTo>
                <a:lnTo>
                  <a:pt x="3109" y="1976"/>
                </a:lnTo>
                <a:lnTo>
                  <a:pt x="3059" y="1980"/>
                </a:lnTo>
                <a:lnTo>
                  <a:pt x="3009" y="1984"/>
                </a:lnTo>
                <a:lnTo>
                  <a:pt x="2959" y="1990"/>
                </a:lnTo>
                <a:lnTo>
                  <a:pt x="2909" y="1996"/>
                </a:lnTo>
                <a:lnTo>
                  <a:pt x="2859" y="2003"/>
                </a:lnTo>
                <a:lnTo>
                  <a:pt x="2808" y="2011"/>
                </a:lnTo>
                <a:lnTo>
                  <a:pt x="2758" y="2019"/>
                </a:lnTo>
                <a:lnTo>
                  <a:pt x="2708" y="2028"/>
                </a:lnTo>
                <a:lnTo>
                  <a:pt x="2658" y="2039"/>
                </a:lnTo>
                <a:lnTo>
                  <a:pt x="2607" y="2049"/>
                </a:lnTo>
                <a:lnTo>
                  <a:pt x="2557" y="2061"/>
                </a:lnTo>
                <a:lnTo>
                  <a:pt x="2507" y="2074"/>
                </a:lnTo>
                <a:lnTo>
                  <a:pt x="2456" y="2086"/>
                </a:lnTo>
                <a:lnTo>
                  <a:pt x="2406" y="2100"/>
                </a:lnTo>
                <a:lnTo>
                  <a:pt x="1868" y="2270"/>
                </a:lnTo>
                <a:close/>
                <a:moveTo>
                  <a:pt x="0" y="2971"/>
                </a:moveTo>
                <a:lnTo>
                  <a:pt x="0" y="2971"/>
                </a:lnTo>
                <a:lnTo>
                  <a:pt x="0" y="3881"/>
                </a:lnTo>
                <a:lnTo>
                  <a:pt x="208" y="4001"/>
                </a:lnTo>
                <a:lnTo>
                  <a:pt x="414" y="4118"/>
                </a:lnTo>
                <a:lnTo>
                  <a:pt x="825" y="4351"/>
                </a:lnTo>
                <a:lnTo>
                  <a:pt x="1234" y="4579"/>
                </a:lnTo>
                <a:lnTo>
                  <a:pt x="1643" y="4807"/>
                </a:lnTo>
                <a:lnTo>
                  <a:pt x="2051" y="5034"/>
                </a:lnTo>
                <a:lnTo>
                  <a:pt x="2460" y="5263"/>
                </a:lnTo>
                <a:lnTo>
                  <a:pt x="2871" y="5495"/>
                </a:lnTo>
                <a:lnTo>
                  <a:pt x="3077" y="5613"/>
                </a:lnTo>
                <a:lnTo>
                  <a:pt x="3285" y="5732"/>
                </a:lnTo>
                <a:lnTo>
                  <a:pt x="3285" y="4803"/>
                </a:lnTo>
                <a:lnTo>
                  <a:pt x="3267" y="4740"/>
                </a:lnTo>
                <a:lnTo>
                  <a:pt x="3248" y="4678"/>
                </a:lnTo>
                <a:lnTo>
                  <a:pt x="3226" y="4618"/>
                </a:lnTo>
                <a:lnTo>
                  <a:pt x="3204" y="4558"/>
                </a:lnTo>
                <a:lnTo>
                  <a:pt x="3181" y="4502"/>
                </a:lnTo>
                <a:lnTo>
                  <a:pt x="3155" y="4446"/>
                </a:lnTo>
                <a:lnTo>
                  <a:pt x="3129" y="4392"/>
                </a:lnTo>
                <a:lnTo>
                  <a:pt x="3101" y="4339"/>
                </a:lnTo>
                <a:lnTo>
                  <a:pt x="3072" y="4288"/>
                </a:lnTo>
                <a:lnTo>
                  <a:pt x="3041" y="4238"/>
                </a:lnTo>
                <a:lnTo>
                  <a:pt x="3009" y="4189"/>
                </a:lnTo>
                <a:lnTo>
                  <a:pt x="2976" y="4143"/>
                </a:lnTo>
                <a:lnTo>
                  <a:pt x="2942" y="4097"/>
                </a:lnTo>
                <a:lnTo>
                  <a:pt x="2906" y="4052"/>
                </a:lnTo>
                <a:lnTo>
                  <a:pt x="2870" y="4009"/>
                </a:lnTo>
                <a:lnTo>
                  <a:pt x="2831" y="3967"/>
                </a:lnTo>
                <a:lnTo>
                  <a:pt x="2792" y="3928"/>
                </a:lnTo>
                <a:lnTo>
                  <a:pt x="2751" y="3888"/>
                </a:lnTo>
                <a:lnTo>
                  <a:pt x="2711" y="3850"/>
                </a:lnTo>
                <a:lnTo>
                  <a:pt x="2668" y="3813"/>
                </a:lnTo>
                <a:lnTo>
                  <a:pt x="2624" y="3777"/>
                </a:lnTo>
                <a:lnTo>
                  <a:pt x="2579" y="3742"/>
                </a:lnTo>
                <a:lnTo>
                  <a:pt x="2533" y="3710"/>
                </a:lnTo>
                <a:lnTo>
                  <a:pt x="2487" y="3677"/>
                </a:lnTo>
                <a:lnTo>
                  <a:pt x="2439" y="3646"/>
                </a:lnTo>
                <a:lnTo>
                  <a:pt x="2390" y="3614"/>
                </a:lnTo>
                <a:lnTo>
                  <a:pt x="2340" y="3585"/>
                </a:lnTo>
                <a:lnTo>
                  <a:pt x="2289" y="3558"/>
                </a:lnTo>
                <a:lnTo>
                  <a:pt x="2238" y="3530"/>
                </a:lnTo>
                <a:lnTo>
                  <a:pt x="2185" y="3503"/>
                </a:lnTo>
                <a:lnTo>
                  <a:pt x="2131" y="3477"/>
                </a:lnTo>
                <a:lnTo>
                  <a:pt x="2077" y="3453"/>
                </a:lnTo>
                <a:lnTo>
                  <a:pt x="2022" y="3429"/>
                </a:lnTo>
                <a:lnTo>
                  <a:pt x="1966" y="3405"/>
                </a:lnTo>
                <a:lnTo>
                  <a:pt x="1910" y="3383"/>
                </a:lnTo>
                <a:lnTo>
                  <a:pt x="1851" y="3361"/>
                </a:lnTo>
                <a:lnTo>
                  <a:pt x="1793" y="3342"/>
                </a:lnTo>
                <a:lnTo>
                  <a:pt x="1734" y="3321"/>
                </a:lnTo>
                <a:lnTo>
                  <a:pt x="1674" y="3302"/>
                </a:lnTo>
                <a:lnTo>
                  <a:pt x="1613" y="3284"/>
                </a:lnTo>
                <a:lnTo>
                  <a:pt x="1552" y="3265"/>
                </a:lnTo>
                <a:lnTo>
                  <a:pt x="1490" y="3248"/>
                </a:lnTo>
                <a:lnTo>
                  <a:pt x="1428" y="3231"/>
                </a:lnTo>
                <a:lnTo>
                  <a:pt x="1365" y="3215"/>
                </a:lnTo>
                <a:lnTo>
                  <a:pt x="1236" y="3184"/>
                </a:lnTo>
                <a:lnTo>
                  <a:pt x="1106" y="3155"/>
                </a:lnTo>
                <a:lnTo>
                  <a:pt x="974" y="3128"/>
                </a:lnTo>
                <a:lnTo>
                  <a:pt x="839" y="3102"/>
                </a:lnTo>
                <a:lnTo>
                  <a:pt x="702" y="3078"/>
                </a:lnTo>
                <a:lnTo>
                  <a:pt x="564" y="3055"/>
                </a:lnTo>
                <a:lnTo>
                  <a:pt x="425" y="3034"/>
                </a:lnTo>
                <a:lnTo>
                  <a:pt x="284" y="3012"/>
                </a:lnTo>
                <a:lnTo>
                  <a:pt x="0" y="2971"/>
                </a:lnTo>
                <a:close/>
              </a:path>
            </a:pathLst>
          </a:custGeom>
          <a:solidFill>
            <a:schemeClr val="bg1"/>
          </a:solidFill>
          <a:ln>
            <a:noFill/>
          </a:ln>
        </p:spPr>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sz="2400">
              <a:solidFill>
                <a:schemeClr val="bg1"/>
              </a:solidFill>
            </a:endParaRPr>
          </a:p>
        </p:txBody>
      </p:sp>
      <p:sp>
        <p:nvSpPr>
          <p:cNvPr id="20" name="iconfont-11841-5650496"/>
          <p:cNvSpPr/>
          <p:nvPr/>
        </p:nvSpPr>
        <p:spPr>
          <a:xfrm>
            <a:off x="4367222" y="3492381"/>
            <a:ext cx="439593" cy="384094"/>
          </a:xfrm>
          <a:custGeom>
            <a:avLst/>
            <a:gdLst>
              <a:gd name="connsiteX0" fmla="*/ 223413 w 446302"/>
              <a:gd name="connsiteY0" fmla="*/ 289001 h 389956"/>
              <a:gd name="connsiteX1" fmla="*/ 168842 w 446302"/>
              <a:gd name="connsiteY1" fmla="*/ 360098 h 389956"/>
              <a:gd name="connsiteX2" fmla="*/ 277413 w 446302"/>
              <a:gd name="connsiteY2" fmla="*/ 360098 h 389956"/>
              <a:gd name="connsiteX3" fmla="*/ 223413 w 446302"/>
              <a:gd name="connsiteY3" fmla="*/ 249619 h 389956"/>
              <a:gd name="connsiteX4" fmla="*/ 235508 w 446302"/>
              <a:gd name="connsiteY4" fmla="*/ 255333 h 389956"/>
              <a:gd name="connsiteX5" fmla="*/ 319317 w 446302"/>
              <a:gd name="connsiteY5" fmla="*/ 365813 h 389956"/>
              <a:gd name="connsiteX6" fmla="*/ 320555 w 446302"/>
              <a:gd name="connsiteY6" fmla="*/ 381051 h 389956"/>
              <a:gd name="connsiteX7" fmla="*/ 307222 w 446302"/>
              <a:gd name="connsiteY7" fmla="*/ 389956 h 389956"/>
              <a:gd name="connsiteX8" fmla="*/ 138985 w 446302"/>
              <a:gd name="connsiteY8" fmla="*/ 389956 h 389956"/>
              <a:gd name="connsiteX9" fmla="*/ 125652 w 446302"/>
              <a:gd name="connsiteY9" fmla="*/ 381670 h 389956"/>
              <a:gd name="connsiteX10" fmla="*/ 126938 w 446302"/>
              <a:gd name="connsiteY10" fmla="*/ 366432 h 389956"/>
              <a:gd name="connsiteX11" fmla="*/ 211366 w 446302"/>
              <a:gd name="connsiteY11" fmla="*/ 255333 h 389956"/>
              <a:gd name="connsiteX12" fmla="*/ 223413 w 446302"/>
              <a:gd name="connsiteY12" fmla="*/ 249619 h 389956"/>
              <a:gd name="connsiteX13" fmla="*/ 252059 w 446302"/>
              <a:gd name="connsiteY13" fmla="*/ 149870 h 389956"/>
              <a:gd name="connsiteX14" fmla="*/ 330079 w 446302"/>
              <a:gd name="connsiteY14" fmla="*/ 170175 h 389956"/>
              <a:gd name="connsiteX15" fmla="*/ 333269 w 446302"/>
              <a:gd name="connsiteY15" fmla="*/ 181585 h 389956"/>
              <a:gd name="connsiteX16" fmla="*/ 321841 w 446302"/>
              <a:gd name="connsiteY16" fmla="*/ 184770 h 389956"/>
              <a:gd name="connsiteX17" fmla="*/ 222175 w 446302"/>
              <a:gd name="connsiteY17" fmla="*/ 174644 h 389956"/>
              <a:gd name="connsiteX18" fmla="*/ 173890 w 446302"/>
              <a:gd name="connsiteY18" fmla="*/ 185389 h 389956"/>
              <a:gd name="connsiteX19" fmla="*/ 117414 w 446302"/>
              <a:gd name="connsiteY19" fmla="*/ 173360 h 389956"/>
              <a:gd name="connsiteX20" fmla="*/ 113605 w 446302"/>
              <a:gd name="connsiteY20" fmla="*/ 161950 h 389956"/>
              <a:gd name="connsiteX21" fmla="*/ 125033 w 446302"/>
              <a:gd name="connsiteY21" fmla="*/ 158147 h 389956"/>
              <a:gd name="connsiteX22" fmla="*/ 213889 w 446302"/>
              <a:gd name="connsiteY22" fmla="*/ 159430 h 389956"/>
              <a:gd name="connsiteX23" fmla="*/ 252059 w 446302"/>
              <a:gd name="connsiteY23" fmla="*/ 149870 h 389956"/>
              <a:gd name="connsiteX24" fmla="*/ 252059 w 446302"/>
              <a:gd name="connsiteY24" fmla="*/ 110522 h 389956"/>
              <a:gd name="connsiteX25" fmla="*/ 330079 w 446302"/>
              <a:gd name="connsiteY25" fmla="*/ 130900 h 389956"/>
              <a:gd name="connsiteX26" fmla="*/ 333269 w 446302"/>
              <a:gd name="connsiteY26" fmla="*/ 142329 h 389956"/>
              <a:gd name="connsiteX27" fmla="*/ 321841 w 446302"/>
              <a:gd name="connsiteY27" fmla="*/ 145472 h 389956"/>
              <a:gd name="connsiteX28" fmla="*/ 222175 w 446302"/>
              <a:gd name="connsiteY28" fmla="*/ 135329 h 389956"/>
              <a:gd name="connsiteX29" fmla="*/ 173890 w 446302"/>
              <a:gd name="connsiteY29" fmla="*/ 146139 h 389956"/>
              <a:gd name="connsiteX30" fmla="*/ 117414 w 446302"/>
              <a:gd name="connsiteY30" fmla="*/ 134043 h 389956"/>
              <a:gd name="connsiteX31" fmla="*/ 113605 w 446302"/>
              <a:gd name="connsiteY31" fmla="*/ 122614 h 389956"/>
              <a:gd name="connsiteX32" fmla="*/ 125033 w 446302"/>
              <a:gd name="connsiteY32" fmla="*/ 118804 h 389956"/>
              <a:gd name="connsiteX33" fmla="*/ 213889 w 446302"/>
              <a:gd name="connsiteY33" fmla="*/ 120090 h 389956"/>
              <a:gd name="connsiteX34" fmla="*/ 252059 w 446302"/>
              <a:gd name="connsiteY34" fmla="*/ 110522 h 389956"/>
              <a:gd name="connsiteX35" fmla="*/ 14618 w 446302"/>
              <a:gd name="connsiteY35" fmla="*/ 0 h 389956"/>
              <a:gd name="connsiteX36" fmla="*/ 431732 w 446302"/>
              <a:gd name="connsiteY36" fmla="*/ 0 h 389956"/>
              <a:gd name="connsiteX37" fmla="*/ 446302 w 446302"/>
              <a:gd name="connsiteY37" fmla="*/ 14624 h 389956"/>
              <a:gd name="connsiteX38" fmla="*/ 446302 w 446302"/>
              <a:gd name="connsiteY38" fmla="*/ 288333 h 389956"/>
              <a:gd name="connsiteX39" fmla="*/ 431732 w 446302"/>
              <a:gd name="connsiteY39" fmla="*/ 302957 h 389956"/>
              <a:gd name="connsiteX40" fmla="*/ 342833 w 446302"/>
              <a:gd name="connsiteY40" fmla="*/ 302957 h 389956"/>
              <a:gd name="connsiteX41" fmla="*/ 328215 w 446302"/>
              <a:gd name="connsiteY41" fmla="*/ 288333 h 389956"/>
              <a:gd name="connsiteX42" fmla="*/ 342833 w 446302"/>
              <a:gd name="connsiteY42" fmla="*/ 273757 h 389956"/>
              <a:gd name="connsiteX43" fmla="*/ 417114 w 446302"/>
              <a:gd name="connsiteY43" fmla="*/ 273757 h 389956"/>
              <a:gd name="connsiteX44" fmla="*/ 417114 w 446302"/>
              <a:gd name="connsiteY44" fmla="*/ 29200 h 389956"/>
              <a:gd name="connsiteX45" fmla="*/ 29855 w 446302"/>
              <a:gd name="connsiteY45" fmla="*/ 29200 h 389956"/>
              <a:gd name="connsiteX46" fmla="*/ 29855 w 446302"/>
              <a:gd name="connsiteY46" fmla="*/ 273090 h 389956"/>
              <a:gd name="connsiteX47" fmla="*/ 111754 w 446302"/>
              <a:gd name="connsiteY47" fmla="*/ 273090 h 389956"/>
              <a:gd name="connsiteX48" fmla="*/ 126324 w 446302"/>
              <a:gd name="connsiteY48" fmla="*/ 287714 h 389956"/>
              <a:gd name="connsiteX49" fmla="*/ 111754 w 446302"/>
              <a:gd name="connsiteY49" fmla="*/ 302338 h 389956"/>
              <a:gd name="connsiteX50" fmla="*/ 14618 w 446302"/>
              <a:gd name="connsiteY50" fmla="*/ 302338 h 389956"/>
              <a:gd name="connsiteX51" fmla="*/ 0 w 446302"/>
              <a:gd name="connsiteY51" fmla="*/ 287714 h 389956"/>
              <a:gd name="connsiteX52" fmla="*/ 0 w 446302"/>
              <a:gd name="connsiteY52" fmla="*/ 14624 h 389956"/>
              <a:gd name="connsiteX53" fmla="*/ 14618 w 446302"/>
              <a:gd name="connsiteY53" fmla="*/ 0 h 389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446302" h="389956">
                <a:moveTo>
                  <a:pt x="223413" y="289001"/>
                </a:moveTo>
                <a:lnTo>
                  <a:pt x="168842" y="360098"/>
                </a:lnTo>
                <a:lnTo>
                  <a:pt x="277413" y="360098"/>
                </a:lnTo>
                <a:close/>
                <a:moveTo>
                  <a:pt x="223413" y="249619"/>
                </a:moveTo>
                <a:cubicBezTo>
                  <a:pt x="228508" y="249619"/>
                  <a:pt x="232318" y="251523"/>
                  <a:pt x="235508" y="255333"/>
                </a:cubicBezTo>
                <a:lnTo>
                  <a:pt x="319317" y="365813"/>
                </a:lnTo>
                <a:cubicBezTo>
                  <a:pt x="322460" y="370241"/>
                  <a:pt x="323126" y="376622"/>
                  <a:pt x="320555" y="381051"/>
                </a:cubicBezTo>
                <a:cubicBezTo>
                  <a:pt x="317412" y="386766"/>
                  <a:pt x="312317" y="389956"/>
                  <a:pt x="307222" y="389956"/>
                </a:cubicBezTo>
                <a:lnTo>
                  <a:pt x="138985" y="389956"/>
                </a:lnTo>
                <a:cubicBezTo>
                  <a:pt x="133271" y="389956"/>
                  <a:pt x="128176" y="386766"/>
                  <a:pt x="125652" y="381670"/>
                </a:cubicBezTo>
                <a:cubicBezTo>
                  <a:pt x="123128" y="376622"/>
                  <a:pt x="123747" y="370908"/>
                  <a:pt x="126938" y="366432"/>
                </a:cubicBezTo>
                <a:lnTo>
                  <a:pt x="211366" y="255333"/>
                </a:lnTo>
                <a:cubicBezTo>
                  <a:pt x="213889" y="251523"/>
                  <a:pt x="218366" y="249619"/>
                  <a:pt x="223413" y="249619"/>
                </a:cubicBezTo>
                <a:close/>
                <a:moveTo>
                  <a:pt x="252059" y="149870"/>
                </a:moveTo>
                <a:cubicBezTo>
                  <a:pt x="290937" y="148790"/>
                  <a:pt x="328186" y="168749"/>
                  <a:pt x="330079" y="170175"/>
                </a:cubicBezTo>
                <a:cubicBezTo>
                  <a:pt x="333888" y="172742"/>
                  <a:pt x="335793" y="177782"/>
                  <a:pt x="333269" y="181585"/>
                </a:cubicBezTo>
                <a:cubicBezTo>
                  <a:pt x="330745" y="185389"/>
                  <a:pt x="325650" y="187290"/>
                  <a:pt x="321841" y="184770"/>
                </a:cubicBezTo>
                <a:cubicBezTo>
                  <a:pt x="321222" y="184152"/>
                  <a:pt x="262175" y="153059"/>
                  <a:pt x="222175" y="174644"/>
                </a:cubicBezTo>
                <a:cubicBezTo>
                  <a:pt x="205651" y="182251"/>
                  <a:pt x="189128" y="185389"/>
                  <a:pt x="173890" y="185389"/>
                </a:cubicBezTo>
                <a:cubicBezTo>
                  <a:pt x="143414" y="185389"/>
                  <a:pt x="119319" y="173978"/>
                  <a:pt x="117414" y="173360"/>
                </a:cubicBezTo>
                <a:cubicBezTo>
                  <a:pt x="112938" y="171458"/>
                  <a:pt x="111700" y="166371"/>
                  <a:pt x="113605" y="161950"/>
                </a:cubicBezTo>
                <a:cubicBezTo>
                  <a:pt x="115509" y="157528"/>
                  <a:pt x="120557" y="156245"/>
                  <a:pt x="125033" y="158147"/>
                </a:cubicBezTo>
                <a:cubicBezTo>
                  <a:pt x="125652" y="158765"/>
                  <a:pt x="173890" y="180967"/>
                  <a:pt x="213889" y="159430"/>
                </a:cubicBezTo>
                <a:cubicBezTo>
                  <a:pt x="225961" y="152929"/>
                  <a:pt x="239100" y="150231"/>
                  <a:pt x="252059" y="149870"/>
                </a:cubicBezTo>
                <a:close/>
                <a:moveTo>
                  <a:pt x="252059" y="110522"/>
                </a:moveTo>
                <a:cubicBezTo>
                  <a:pt x="290937" y="109453"/>
                  <a:pt x="328186" y="129472"/>
                  <a:pt x="330079" y="130900"/>
                </a:cubicBezTo>
                <a:cubicBezTo>
                  <a:pt x="333888" y="133424"/>
                  <a:pt x="335793" y="138520"/>
                  <a:pt x="333269" y="142329"/>
                </a:cubicBezTo>
                <a:cubicBezTo>
                  <a:pt x="330745" y="146139"/>
                  <a:pt x="325650" y="148044"/>
                  <a:pt x="321841" y="145472"/>
                </a:cubicBezTo>
                <a:cubicBezTo>
                  <a:pt x="321222" y="144853"/>
                  <a:pt x="262175" y="113757"/>
                  <a:pt x="222175" y="135329"/>
                </a:cubicBezTo>
                <a:cubicBezTo>
                  <a:pt x="205651" y="143568"/>
                  <a:pt x="189128" y="146139"/>
                  <a:pt x="173890" y="146139"/>
                </a:cubicBezTo>
                <a:cubicBezTo>
                  <a:pt x="143414" y="146139"/>
                  <a:pt x="119319" y="134710"/>
                  <a:pt x="117414" y="134043"/>
                </a:cubicBezTo>
                <a:cubicBezTo>
                  <a:pt x="112938" y="132138"/>
                  <a:pt x="111700" y="127090"/>
                  <a:pt x="113605" y="122614"/>
                </a:cubicBezTo>
                <a:cubicBezTo>
                  <a:pt x="115509" y="118185"/>
                  <a:pt x="120557" y="116900"/>
                  <a:pt x="125033" y="118804"/>
                </a:cubicBezTo>
                <a:cubicBezTo>
                  <a:pt x="125652" y="119471"/>
                  <a:pt x="173890" y="141663"/>
                  <a:pt x="213889" y="120090"/>
                </a:cubicBezTo>
                <a:cubicBezTo>
                  <a:pt x="225961" y="113578"/>
                  <a:pt x="239100" y="110879"/>
                  <a:pt x="252059" y="110522"/>
                </a:cubicBezTo>
                <a:close/>
                <a:moveTo>
                  <a:pt x="14618" y="0"/>
                </a:moveTo>
                <a:lnTo>
                  <a:pt x="431732" y="0"/>
                </a:lnTo>
                <a:cubicBezTo>
                  <a:pt x="439969" y="0"/>
                  <a:pt x="446302" y="6335"/>
                  <a:pt x="446302" y="14624"/>
                </a:cubicBezTo>
                <a:lnTo>
                  <a:pt x="446302" y="288333"/>
                </a:lnTo>
                <a:cubicBezTo>
                  <a:pt x="446302" y="296622"/>
                  <a:pt x="439350" y="302957"/>
                  <a:pt x="431732" y="302957"/>
                </a:cubicBezTo>
                <a:lnTo>
                  <a:pt x="342833" y="302957"/>
                </a:lnTo>
                <a:cubicBezTo>
                  <a:pt x="334596" y="302957"/>
                  <a:pt x="328215" y="296622"/>
                  <a:pt x="328215" y="288333"/>
                </a:cubicBezTo>
                <a:cubicBezTo>
                  <a:pt x="328215" y="280093"/>
                  <a:pt x="334596" y="273757"/>
                  <a:pt x="342833" y="273757"/>
                </a:cubicBezTo>
                <a:lnTo>
                  <a:pt x="417114" y="273757"/>
                </a:lnTo>
                <a:lnTo>
                  <a:pt x="417114" y="29200"/>
                </a:lnTo>
                <a:lnTo>
                  <a:pt x="29855" y="29200"/>
                </a:lnTo>
                <a:lnTo>
                  <a:pt x="29855" y="273090"/>
                </a:lnTo>
                <a:lnTo>
                  <a:pt x="111754" y="273090"/>
                </a:lnTo>
                <a:cubicBezTo>
                  <a:pt x="119992" y="273090"/>
                  <a:pt x="126324" y="279473"/>
                  <a:pt x="126324" y="287714"/>
                </a:cubicBezTo>
                <a:cubicBezTo>
                  <a:pt x="126324" y="295955"/>
                  <a:pt x="119992" y="302338"/>
                  <a:pt x="111754" y="302338"/>
                </a:cubicBezTo>
                <a:lnTo>
                  <a:pt x="14618" y="302338"/>
                </a:lnTo>
                <a:cubicBezTo>
                  <a:pt x="6333" y="302338"/>
                  <a:pt x="0" y="295955"/>
                  <a:pt x="0" y="287714"/>
                </a:cubicBezTo>
                <a:lnTo>
                  <a:pt x="0" y="14624"/>
                </a:lnTo>
                <a:cubicBezTo>
                  <a:pt x="0" y="6335"/>
                  <a:pt x="6333" y="0"/>
                  <a:pt x="1461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直接连接符 22"/>
          <p:cNvCxnSpPr/>
          <p:nvPr/>
        </p:nvCxnSpPr>
        <p:spPr>
          <a:xfrm>
            <a:off x="2684961" y="3626285"/>
            <a:ext cx="168226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矩形 79"/>
          <p:cNvSpPr/>
          <p:nvPr/>
        </p:nvSpPr>
        <p:spPr>
          <a:xfrm>
            <a:off x="921654" y="5426210"/>
            <a:ext cx="881924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矩形 78"/>
          <p:cNvSpPr/>
          <p:nvPr/>
        </p:nvSpPr>
        <p:spPr>
          <a:xfrm>
            <a:off x="916346" y="2835410"/>
            <a:ext cx="4637293"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836204" y="175260"/>
            <a:ext cx="5516880" cy="518160"/>
          </a:xfrm>
          <a:prstGeom prst="rect">
            <a:avLst/>
          </a:prstGeom>
          <a:noFill/>
        </p:spPr>
        <p:txBody>
          <a:bodyPr wrap="none" rtlCol="0">
            <a:spAutoFit/>
          </a:bodyPr>
          <a:lstStyle/>
          <a:p>
            <a:r>
              <a:rPr lang="zh-CN" altLang="en-US" sz="2800">
                <a:latin typeface="思源宋体 CN Heavy" panose="02020900000000000000" pitchFamily="18" charset="-122"/>
                <a:ea typeface="思源宋体 CN Heavy" panose="02020900000000000000" pitchFamily="18" charset="-122"/>
              </a:rPr>
              <a:t>常见的诈骗案例及防范措施（一）</a:t>
            </a:r>
          </a:p>
        </p:txBody>
      </p:sp>
      <p:sp>
        <p:nvSpPr>
          <p:cNvPr id="5" name="文本框 4"/>
          <p:cNvSpPr txBox="1"/>
          <p:nvPr/>
        </p:nvSpPr>
        <p:spPr>
          <a:xfrm>
            <a:off x="836204" y="1829301"/>
            <a:ext cx="9686654" cy="822960"/>
          </a:xfrm>
          <a:prstGeom prst="rect">
            <a:avLst/>
          </a:prstGeom>
          <a:noFill/>
        </p:spPr>
        <p:txBody>
          <a:bodyPr wrap="square">
            <a:spAutoFit/>
          </a:bodyPr>
          <a:lstStyle/>
          <a:p>
            <a:pPr>
              <a:lnSpc>
                <a:spcPct val="150000"/>
              </a:lnSpc>
            </a:pPr>
            <a:r>
              <a:rPr lang="zh-CN" altLang="en-US" sz="1600">
                <a:solidFill>
                  <a:srgbClr val="C00000"/>
                </a:solidFill>
                <a:latin typeface="思源黑体 CN Light" panose="020B0300000000000000" pitchFamily="34" charset="-122"/>
                <a:ea typeface="思源黑体 CN Light" panose="020B0300000000000000" pitchFamily="34" charset="-122"/>
              </a:rPr>
              <a:t>“扫描二维码，领取购物红包”，不法分子通过诱使事主扫描二维码，进入了含有木马病毒的网站或者是下载了含有木马病毒的APP。不法分子通过木马截取手机短信，更改支付宝密码，窃取了支付宝内的余额。</a:t>
            </a:r>
          </a:p>
        </p:txBody>
      </p:sp>
      <p:sp>
        <p:nvSpPr>
          <p:cNvPr id="20" name="文本框 19"/>
          <p:cNvSpPr txBox="1"/>
          <p:nvPr/>
        </p:nvSpPr>
        <p:spPr>
          <a:xfrm>
            <a:off x="836204" y="948112"/>
            <a:ext cx="4847772" cy="640080"/>
          </a:xfrm>
          <a:prstGeom prst="rect">
            <a:avLst/>
          </a:prstGeom>
          <a:noFill/>
        </p:spPr>
        <p:txBody>
          <a:bodyPr wrap="square">
            <a:spAutoFit/>
          </a:bodyPr>
          <a:lstStyle/>
          <a:p>
            <a:pPr>
              <a:lnSpc>
                <a:spcPct val="150000"/>
              </a:lnSpc>
            </a:pPr>
            <a:r>
              <a:rPr lang="en-US" altLang="zh-CN" sz="2400">
                <a:solidFill>
                  <a:srgbClr val="C00000"/>
                </a:solidFill>
                <a:latin typeface="思源宋体 CN Heavy" panose="02020900000000000000" pitchFamily="18" charset="-122"/>
                <a:ea typeface="思源宋体 CN Heavy" panose="02020900000000000000" pitchFamily="18" charset="-122"/>
              </a:rPr>
              <a:t>1. 扫描二维码方式植入木马诈骗</a:t>
            </a:r>
          </a:p>
        </p:txBody>
      </p:sp>
      <p:grpSp>
        <p:nvGrpSpPr>
          <p:cNvPr id="46" name="组合 45"/>
          <p:cNvGrpSpPr/>
          <p:nvPr/>
        </p:nvGrpSpPr>
        <p:grpSpPr>
          <a:xfrm>
            <a:off x="921657" y="1580942"/>
            <a:ext cx="4426857" cy="45719"/>
            <a:chOff x="921657" y="1580942"/>
            <a:chExt cx="4426857" cy="45719"/>
          </a:xfrm>
        </p:grpSpPr>
        <p:cxnSp>
          <p:nvCxnSpPr>
            <p:cNvPr id="22" name="直接连接符 21"/>
            <p:cNvCxnSpPr/>
            <p:nvPr/>
          </p:nvCxnSpPr>
          <p:spPr>
            <a:xfrm>
              <a:off x="921657" y="1603829"/>
              <a:ext cx="4426857" cy="0"/>
            </a:xfrm>
            <a:prstGeom prst="line">
              <a:avLst/>
            </a:prstGeom>
            <a:ln w="9525">
              <a:solidFill>
                <a:srgbClr val="C00000"/>
              </a:solidFill>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1596571" y="1580942"/>
              <a:ext cx="863600" cy="45719"/>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5" name="文本框 24"/>
          <p:cNvSpPr txBox="1"/>
          <p:nvPr/>
        </p:nvSpPr>
        <p:spPr>
          <a:xfrm>
            <a:off x="941433" y="2929731"/>
            <a:ext cx="4637314" cy="502920"/>
          </a:xfrm>
          <a:prstGeom prst="rect">
            <a:avLst/>
          </a:prstGeom>
          <a:noFill/>
        </p:spPr>
        <p:txBody>
          <a:bodyPr wrap="square">
            <a:spAutoFit/>
          </a:bodyPr>
          <a:lstStyle/>
          <a:p>
            <a:pPr>
              <a:lnSpc>
                <a:spcPct val="150000"/>
              </a:lnSpc>
            </a:pPr>
            <a:r>
              <a:rPr lang="zh-CN" altLang="en-US" sz="1800">
                <a:solidFill>
                  <a:schemeClr val="bg1"/>
                </a:solidFill>
                <a:latin typeface="思源黑体 CN Light" panose="020B0300000000000000" pitchFamily="34" charset="-122"/>
                <a:ea typeface="思源黑体 CN Light" panose="020B0300000000000000" pitchFamily="34" charset="-122"/>
              </a:rPr>
              <a:t>不要见“码”就刷，小心二维码扫描诈骗。</a:t>
            </a:r>
          </a:p>
        </p:txBody>
      </p:sp>
      <p:sp>
        <p:nvSpPr>
          <p:cNvPr id="26" name="矩形 25"/>
          <p:cNvSpPr/>
          <p:nvPr/>
        </p:nvSpPr>
        <p:spPr>
          <a:xfrm>
            <a:off x="0" y="1894114"/>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文本框 26"/>
          <p:cNvSpPr txBox="1"/>
          <p:nvPr/>
        </p:nvSpPr>
        <p:spPr>
          <a:xfrm>
            <a:off x="90739" y="1965646"/>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案例</a:t>
            </a:r>
          </a:p>
          <a:p>
            <a:r>
              <a:rPr lang="zh-CN" altLang="en-US" sz="1600">
                <a:solidFill>
                  <a:schemeClr val="bg1"/>
                </a:solidFill>
                <a:latin typeface="思源黑体 CN Light" panose="020B0300000000000000" pitchFamily="34" charset="-122"/>
                <a:ea typeface="思源黑体 CN Light" panose="020B0300000000000000" pitchFamily="34" charset="-122"/>
              </a:rPr>
              <a:t>描述</a:t>
            </a:r>
          </a:p>
        </p:txBody>
      </p:sp>
      <p:sp>
        <p:nvSpPr>
          <p:cNvPr id="28" name="矩形 27"/>
          <p:cNvSpPr/>
          <p:nvPr/>
        </p:nvSpPr>
        <p:spPr>
          <a:xfrm>
            <a:off x="0" y="2835410"/>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文本框 28"/>
          <p:cNvSpPr txBox="1"/>
          <p:nvPr/>
        </p:nvSpPr>
        <p:spPr>
          <a:xfrm>
            <a:off x="90739" y="2906942"/>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防范</a:t>
            </a:r>
          </a:p>
          <a:p>
            <a:r>
              <a:rPr lang="zh-CN" altLang="en-US" sz="1600">
                <a:solidFill>
                  <a:schemeClr val="bg1"/>
                </a:solidFill>
                <a:latin typeface="思源黑体 CN Light" panose="020B0300000000000000" pitchFamily="34" charset="-122"/>
                <a:ea typeface="思源黑体 CN Light" panose="020B0300000000000000" pitchFamily="34" charset="-122"/>
              </a:rPr>
              <a:t>措施</a:t>
            </a:r>
          </a:p>
        </p:txBody>
      </p:sp>
      <p:sp>
        <p:nvSpPr>
          <p:cNvPr id="30" name="文本框 29"/>
          <p:cNvSpPr txBox="1"/>
          <p:nvPr/>
        </p:nvSpPr>
        <p:spPr>
          <a:xfrm>
            <a:off x="836203" y="3586081"/>
            <a:ext cx="6181454" cy="640080"/>
          </a:xfrm>
          <a:prstGeom prst="rect">
            <a:avLst/>
          </a:prstGeom>
          <a:noFill/>
        </p:spPr>
        <p:txBody>
          <a:bodyPr wrap="square">
            <a:spAutoFit/>
          </a:bodyPr>
          <a:lstStyle/>
          <a:p>
            <a:pPr>
              <a:lnSpc>
                <a:spcPct val="150000"/>
              </a:lnSpc>
            </a:pPr>
            <a:r>
              <a:rPr lang="en-US" altLang="zh-CN" sz="2400">
                <a:solidFill>
                  <a:srgbClr val="C00000"/>
                </a:solidFill>
                <a:latin typeface="思源宋体 CN Heavy" panose="02020900000000000000" pitchFamily="18" charset="-122"/>
                <a:ea typeface="思源宋体 CN Heavy" panose="02020900000000000000" pitchFamily="18" charset="-122"/>
              </a:rPr>
              <a:t>2.利用改号软件冒充公检法等机关诈骗</a:t>
            </a:r>
          </a:p>
        </p:txBody>
      </p:sp>
      <p:cxnSp>
        <p:nvCxnSpPr>
          <p:cNvPr id="31" name="直接连接符 30"/>
          <p:cNvCxnSpPr/>
          <p:nvPr/>
        </p:nvCxnSpPr>
        <p:spPr>
          <a:xfrm>
            <a:off x="921656" y="4241798"/>
            <a:ext cx="4426857" cy="0"/>
          </a:xfrm>
          <a:prstGeom prst="line">
            <a:avLst/>
          </a:prstGeom>
          <a:ln w="9525">
            <a:solidFill>
              <a:srgbClr val="C00000"/>
            </a:solidFill>
          </a:ln>
        </p:spPr>
        <p:style>
          <a:lnRef idx="1">
            <a:schemeClr val="accent1"/>
          </a:lnRef>
          <a:fillRef idx="0">
            <a:schemeClr val="accent1"/>
          </a:fillRef>
          <a:effectRef idx="0">
            <a:schemeClr val="accent1"/>
          </a:effectRef>
          <a:fontRef idx="minor">
            <a:schemeClr val="tx1"/>
          </a:fontRef>
        </p:style>
      </p:cxnSp>
      <p:sp>
        <p:nvSpPr>
          <p:cNvPr id="32" name="矩形 31"/>
          <p:cNvSpPr/>
          <p:nvPr/>
        </p:nvSpPr>
        <p:spPr>
          <a:xfrm>
            <a:off x="1596570" y="4218911"/>
            <a:ext cx="863600" cy="45719"/>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7" name="组合 36"/>
          <p:cNvGrpSpPr/>
          <p:nvPr/>
        </p:nvGrpSpPr>
        <p:grpSpPr>
          <a:xfrm>
            <a:off x="0" y="4484914"/>
            <a:ext cx="776514" cy="727840"/>
            <a:chOff x="0" y="4484914"/>
            <a:chExt cx="776514" cy="727840"/>
          </a:xfrm>
        </p:grpSpPr>
        <p:sp>
          <p:nvSpPr>
            <p:cNvPr id="33" name="矩形 32"/>
            <p:cNvSpPr/>
            <p:nvPr/>
          </p:nvSpPr>
          <p:spPr>
            <a:xfrm>
              <a:off x="0" y="4484914"/>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90739" y="4556445"/>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案例</a:t>
              </a:r>
            </a:p>
            <a:p>
              <a:r>
                <a:rPr lang="zh-CN" altLang="en-US" sz="1600">
                  <a:solidFill>
                    <a:schemeClr val="bg1"/>
                  </a:solidFill>
                  <a:latin typeface="思源黑体 CN Light" panose="020B0300000000000000" pitchFamily="34" charset="-122"/>
                  <a:ea typeface="思源黑体 CN Light" panose="020B0300000000000000" pitchFamily="34" charset="-122"/>
                </a:rPr>
                <a:t>描述</a:t>
              </a:r>
            </a:p>
          </p:txBody>
        </p:sp>
      </p:grpSp>
      <p:grpSp>
        <p:nvGrpSpPr>
          <p:cNvPr id="38" name="组合 37"/>
          <p:cNvGrpSpPr/>
          <p:nvPr/>
        </p:nvGrpSpPr>
        <p:grpSpPr>
          <a:xfrm>
            <a:off x="0" y="5426210"/>
            <a:ext cx="776514" cy="727840"/>
            <a:chOff x="0" y="5426210"/>
            <a:chExt cx="776514" cy="727840"/>
          </a:xfrm>
        </p:grpSpPr>
        <p:sp>
          <p:nvSpPr>
            <p:cNvPr id="35" name="矩形 34"/>
            <p:cNvSpPr/>
            <p:nvPr/>
          </p:nvSpPr>
          <p:spPr>
            <a:xfrm>
              <a:off x="0" y="5426210"/>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文本框 35"/>
            <p:cNvSpPr txBox="1"/>
            <p:nvPr/>
          </p:nvSpPr>
          <p:spPr>
            <a:xfrm>
              <a:off x="90739" y="5497741"/>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防范</a:t>
              </a:r>
            </a:p>
            <a:p>
              <a:r>
                <a:rPr lang="zh-CN" altLang="en-US" sz="1600">
                  <a:solidFill>
                    <a:schemeClr val="bg1"/>
                  </a:solidFill>
                  <a:latin typeface="思源黑体 CN Light" panose="020B0300000000000000" pitchFamily="34" charset="-122"/>
                  <a:ea typeface="思源黑体 CN Light" panose="020B0300000000000000" pitchFamily="34" charset="-122"/>
                </a:rPr>
                <a:t>措施</a:t>
              </a:r>
            </a:p>
          </p:txBody>
        </p:sp>
      </p:grpSp>
      <p:sp>
        <p:nvSpPr>
          <p:cNvPr id="39" name="文本框 38"/>
          <p:cNvSpPr txBox="1"/>
          <p:nvPr/>
        </p:nvSpPr>
        <p:spPr>
          <a:xfrm>
            <a:off x="867254" y="4419061"/>
            <a:ext cx="8697660" cy="822960"/>
          </a:xfrm>
          <a:prstGeom prst="rect">
            <a:avLst/>
          </a:prstGeom>
          <a:noFill/>
        </p:spPr>
        <p:txBody>
          <a:bodyPr wrap="square">
            <a:spAutoFit/>
          </a:bodyPr>
          <a:lstStyle/>
          <a:p>
            <a:pPr>
              <a:lnSpc>
                <a:spcPct val="150000"/>
              </a:lnSpc>
            </a:pPr>
            <a:r>
              <a:rPr lang="zh-CN" altLang="en-US" sz="1600">
                <a:latin typeface="思源黑体 CN Light" panose="020B0300000000000000" pitchFamily="34" charset="-122"/>
                <a:ea typeface="思源黑体 CN Light" panose="020B0300000000000000" pitchFamily="34" charset="-122"/>
              </a:rPr>
              <a:t>这类电信诈骗案以“法院传票、信息泄露、涉及洗钱”为由，使用改号软件伪装政法机关办公电话，冒充警察、检察官、法官实施诈骗。</a:t>
            </a:r>
          </a:p>
        </p:txBody>
      </p:sp>
      <p:sp>
        <p:nvSpPr>
          <p:cNvPr id="40" name="文本框 39"/>
          <p:cNvSpPr txBox="1"/>
          <p:nvPr/>
        </p:nvSpPr>
        <p:spPr>
          <a:xfrm>
            <a:off x="921654" y="5366145"/>
            <a:ext cx="8819244" cy="822960"/>
          </a:xfrm>
          <a:prstGeom prst="rect">
            <a:avLst/>
          </a:prstGeom>
          <a:noFill/>
        </p:spPr>
        <p:txBody>
          <a:bodyPr wrap="square">
            <a:spAutoFit/>
          </a:bodyPr>
          <a:lstStyle/>
          <a:p>
            <a:pPr>
              <a:lnSpc>
                <a:spcPct val="150000"/>
              </a:lnSpc>
            </a:pPr>
            <a:r>
              <a:rPr kumimoji="0" lang="zh-CN" altLang="en-US" sz="1600" b="1" i="0" u="none" strike="noStrike" kern="1200" cap="none" spc="0" normalizeH="0" baseline="0" noProof="0">
                <a:ln>
                  <a:noFill/>
                </a:ln>
                <a:solidFill>
                  <a:schemeClr val="bg1"/>
                </a:solidFill>
                <a:effectLst/>
                <a:uLnTx/>
                <a:uFillTx/>
                <a:latin typeface="思源黑体 CN Light" panose="020B0300000000000000" pitchFamily="34" charset="-122"/>
                <a:ea typeface="思源黑体 CN Light" panose="020B0300000000000000" pitchFamily="34" charset="-122"/>
                <a:cs typeface="+mn-cs"/>
              </a:rPr>
              <a:t>警方不会通过110电话号码直接拨打用户，绝对不会通过电话远程作笔录方式办案，更不会要求受访者提供个人的银行卡号、存款账号、密码及身份资料，根本没有所谓的“安全账户”。</a:t>
            </a:r>
          </a:p>
        </p:txBody>
      </p:sp>
      <p:cxnSp>
        <p:nvCxnSpPr>
          <p:cNvPr id="42" name="直接连接符 41"/>
          <p:cNvCxnSpPr/>
          <p:nvPr/>
        </p:nvCxnSpPr>
        <p:spPr>
          <a:xfrm flipH="1">
            <a:off x="11132454" y="3520104"/>
            <a:ext cx="0" cy="656307"/>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flipH="1">
            <a:off x="11248569" y="3762754"/>
            <a:ext cx="0" cy="656307"/>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图片 22"/>
          <p:cNvPicPr>
            <a:picLocks noChangeAspect="1"/>
          </p:cNvPicPr>
          <p:nvPr/>
        </p:nvPicPr>
        <p:blipFill>
          <a:blip r:embed="rId2"/>
          <a:stretch>
            <a:fillRect/>
          </a:stretch>
        </p:blipFill>
        <p:spPr>
          <a:xfrm>
            <a:off x="5551714" y="2952790"/>
            <a:ext cx="6638764" cy="3984267"/>
          </a:xfrm>
          <a:prstGeom prst="rect">
            <a:avLst/>
          </a:prstGeom>
        </p:spPr>
      </p:pic>
      <p:sp>
        <p:nvSpPr>
          <p:cNvPr id="22" name="矩形 21"/>
          <p:cNvSpPr/>
          <p:nvPr/>
        </p:nvSpPr>
        <p:spPr>
          <a:xfrm>
            <a:off x="881764" y="4874742"/>
            <a:ext cx="9742691"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836204" y="175260"/>
            <a:ext cx="5516880" cy="518160"/>
          </a:xfrm>
          <a:prstGeom prst="rect">
            <a:avLst/>
          </a:prstGeom>
          <a:noFill/>
        </p:spPr>
        <p:txBody>
          <a:bodyPr wrap="none" rtlCol="0">
            <a:spAutoFit/>
          </a:bodyPr>
          <a:lstStyle/>
          <a:p>
            <a:r>
              <a:rPr lang="zh-CN" altLang="en-US" sz="2800">
                <a:latin typeface="思源宋体 CN Heavy" panose="02020900000000000000" pitchFamily="18" charset="-122"/>
                <a:ea typeface="思源宋体 CN Heavy" panose="02020900000000000000" pitchFamily="18" charset="-122"/>
              </a:rPr>
              <a:t>常见的诈骗案例及防范措施（二）</a:t>
            </a:r>
          </a:p>
        </p:txBody>
      </p:sp>
      <p:sp>
        <p:nvSpPr>
          <p:cNvPr id="5" name="文本框 4"/>
          <p:cNvSpPr txBox="1"/>
          <p:nvPr/>
        </p:nvSpPr>
        <p:spPr>
          <a:xfrm>
            <a:off x="921656" y="4809929"/>
            <a:ext cx="9702799" cy="822960"/>
          </a:xfrm>
          <a:prstGeom prst="rect">
            <a:avLst/>
          </a:prstGeom>
          <a:noFill/>
        </p:spPr>
        <p:txBody>
          <a:bodyPr wrap="square">
            <a:spAutoFit/>
          </a:bodyPr>
          <a:lstStyle/>
          <a:p>
            <a:pPr>
              <a:lnSpc>
                <a:spcPct val="150000"/>
              </a:lnSpc>
            </a:pPr>
            <a:r>
              <a:rPr lang="zh-CN" altLang="en-US" sz="1600" b="1">
                <a:solidFill>
                  <a:schemeClr val="bg1"/>
                </a:solidFill>
                <a:latin typeface="思源黑体 CN Light" panose="020B0300000000000000" pitchFamily="34" charset="-122"/>
                <a:ea typeface="思源黑体 CN Light" panose="020B0300000000000000" pitchFamily="34" charset="-122"/>
              </a:rPr>
              <a:t>运营商的积分兑换一般是话费、礼品等，绝对不会出现现金形式兑换，更不会要求提供银行账号、身份证号、密码等个人信息。收到此类短信应高度警惕，不要随意点击陌生网址，更不要轻易安装客户端。</a:t>
            </a:r>
          </a:p>
        </p:txBody>
      </p:sp>
      <p:grpSp>
        <p:nvGrpSpPr>
          <p:cNvPr id="6" name="组合 5"/>
          <p:cNvGrpSpPr/>
          <p:nvPr/>
        </p:nvGrpSpPr>
        <p:grpSpPr>
          <a:xfrm>
            <a:off x="921657" y="1580942"/>
            <a:ext cx="4426857" cy="45719"/>
            <a:chOff x="921657" y="1580942"/>
            <a:chExt cx="4426857" cy="45719"/>
          </a:xfrm>
        </p:grpSpPr>
        <p:cxnSp>
          <p:nvCxnSpPr>
            <p:cNvPr id="7" name="直接连接符 6"/>
            <p:cNvCxnSpPr/>
            <p:nvPr/>
          </p:nvCxnSpPr>
          <p:spPr>
            <a:xfrm>
              <a:off x="921657" y="1603829"/>
              <a:ext cx="4426857" cy="0"/>
            </a:xfrm>
            <a:prstGeom prst="line">
              <a:avLst/>
            </a:prstGeom>
            <a:ln w="9525">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1596571" y="1580942"/>
              <a:ext cx="863600" cy="45719"/>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文本框 8"/>
          <p:cNvSpPr txBox="1"/>
          <p:nvPr/>
        </p:nvSpPr>
        <p:spPr>
          <a:xfrm>
            <a:off x="836203" y="948112"/>
            <a:ext cx="5470253" cy="640080"/>
          </a:xfrm>
          <a:prstGeom prst="rect">
            <a:avLst/>
          </a:prstGeom>
          <a:noFill/>
        </p:spPr>
        <p:txBody>
          <a:bodyPr wrap="square">
            <a:spAutoFit/>
          </a:bodyPr>
          <a:lstStyle/>
          <a:p>
            <a:pPr>
              <a:lnSpc>
                <a:spcPct val="150000"/>
              </a:lnSpc>
            </a:pPr>
            <a:r>
              <a:rPr lang="en-US" altLang="zh-CN" sz="2400">
                <a:solidFill>
                  <a:srgbClr val="C00000"/>
                </a:solidFill>
                <a:latin typeface="思源宋体 CN Heavy" panose="02020900000000000000" pitchFamily="18" charset="-122"/>
                <a:ea typeface="思源宋体 CN Heavy" panose="02020900000000000000" pitchFamily="18" charset="-122"/>
              </a:rPr>
              <a:t>3.短信链接钓鱼网站方式植入木马诈骗</a:t>
            </a:r>
          </a:p>
        </p:txBody>
      </p:sp>
      <p:grpSp>
        <p:nvGrpSpPr>
          <p:cNvPr id="10" name="组合 9"/>
          <p:cNvGrpSpPr/>
          <p:nvPr/>
        </p:nvGrpSpPr>
        <p:grpSpPr>
          <a:xfrm>
            <a:off x="0" y="1786623"/>
            <a:ext cx="776514" cy="727840"/>
            <a:chOff x="0" y="4484914"/>
            <a:chExt cx="776514" cy="727840"/>
          </a:xfrm>
        </p:grpSpPr>
        <p:sp>
          <p:nvSpPr>
            <p:cNvPr id="11" name="矩形 10"/>
            <p:cNvSpPr/>
            <p:nvPr/>
          </p:nvSpPr>
          <p:spPr>
            <a:xfrm>
              <a:off x="0" y="4484914"/>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90739" y="4556446"/>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案例</a:t>
              </a:r>
            </a:p>
            <a:p>
              <a:r>
                <a:rPr lang="zh-CN" altLang="en-US" sz="1600">
                  <a:solidFill>
                    <a:schemeClr val="bg1"/>
                  </a:solidFill>
                  <a:latin typeface="思源黑体 CN Light" panose="020B0300000000000000" pitchFamily="34" charset="-122"/>
                  <a:ea typeface="思源黑体 CN Light" panose="020B0300000000000000" pitchFamily="34" charset="-122"/>
                </a:rPr>
                <a:t>描述</a:t>
              </a:r>
            </a:p>
          </p:txBody>
        </p:sp>
      </p:grpSp>
      <p:grpSp>
        <p:nvGrpSpPr>
          <p:cNvPr id="13" name="组合 12"/>
          <p:cNvGrpSpPr/>
          <p:nvPr/>
        </p:nvGrpSpPr>
        <p:grpSpPr>
          <a:xfrm>
            <a:off x="-2" y="4874742"/>
            <a:ext cx="776514" cy="727840"/>
            <a:chOff x="0" y="5426210"/>
            <a:chExt cx="776514" cy="727840"/>
          </a:xfrm>
        </p:grpSpPr>
        <p:sp>
          <p:nvSpPr>
            <p:cNvPr id="14" name="矩形 13"/>
            <p:cNvSpPr/>
            <p:nvPr/>
          </p:nvSpPr>
          <p:spPr>
            <a:xfrm>
              <a:off x="0" y="5426210"/>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90739" y="5497742"/>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防范</a:t>
              </a:r>
            </a:p>
            <a:p>
              <a:r>
                <a:rPr lang="zh-CN" altLang="en-US" sz="1600">
                  <a:solidFill>
                    <a:schemeClr val="bg1"/>
                  </a:solidFill>
                  <a:latin typeface="思源黑体 CN Light" panose="020B0300000000000000" pitchFamily="34" charset="-122"/>
                  <a:ea typeface="思源黑体 CN Light" panose="020B0300000000000000" pitchFamily="34" charset="-122"/>
                </a:rPr>
                <a:t>措施</a:t>
              </a:r>
            </a:p>
          </p:txBody>
        </p:sp>
      </p:grpSp>
      <p:sp>
        <p:nvSpPr>
          <p:cNvPr id="16" name="文本框 15"/>
          <p:cNvSpPr txBox="1"/>
          <p:nvPr/>
        </p:nvSpPr>
        <p:spPr>
          <a:xfrm>
            <a:off x="921657" y="1786623"/>
            <a:ext cx="9434286" cy="822960"/>
          </a:xfrm>
          <a:prstGeom prst="rect">
            <a:avLst/>
          </a:prstGeom>
          <a:noFill/>
        </p:spPr>
        <p:txBody>
          <a:bodyPr wrap="square">
            <a:spAutoFit/>
          </a:bodyPr>
          <a:lstStyle/>
          <a:p>
            <a:pPr>
              <a:lnSpc>
                <a:spcPct val="150000"/>
              </a:lnSpc>
            </a:pPr>
            <a:r>
              <a:rPr lang="zh-CN" altLang="en-US" sz="1600">
                <a:latin typeface="思源黑体 CN Light" panose="020B0300000000000000" pitchFamily="34" charset="-122"/>
                <a:ea typeface="思源黑体 CN Light" panose="020B0300000000000000" pitchFamily="34" charset="-122"/>
              </a:rPr>
              <a:t>通过引诱事主点击短信中的链接，从而从后台下载木马程序或链接钓鱼网站方式获取事主手机中的通信录、短信、银行卡、支付宝信息等实施诈骗。</a:t>
            </a:r>
          </a:p>
        </p:txBody>
      </p:sp>
      <p:sp>
        <p:nvSpPr>
          <p:cNvPr id="18" name="文本框 17"/>
          <p:cNvSpPr txBox="1"/>
          <p:nvPr/>
        </p:nvSpPr>
        <p:spPr>
          <a:xfrm>
            <a:off x="921657" y="2717094"/>
            <a:ext cx="9310914" cy="1920240"/>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sz="1600">
                <a:latin typeface="思源黑体 CN Light" panose="020B0300000000000000" pitchFamily="34" charset="-122"/>
                <a:ea typeface="思源黑体 CN Light" panose="020B0300000000000000" pitchFamily="34" charset="-122"/>
              </a:rPr>
              <a:t>骗子利用“伪基站”伪装成XX银行客服号进行诈骗：“尊敬的用户：您的XX银行密码器已被暂停使用，请登入域名www.XXX.cn重新激活，给您带来不便敬请谅解！”；</a:t>
            </a:r>
          </a:p>
          <a:p>
            <a:pPr marL="285750" indent="-285750">
              <a:lnSpc>
                <a:spcPct val="150000"/>
              </a:lnSpc>
              <a:buFont typeface="Arial" panose="020B0604020202020204" pitchFamily="34" charset="0"/>
              <a:buChar char="•"/>
            </a:pPr>
            <a:r>
              <a:rPr lang="zh-CN" altLang="en-US" sz="1600">
                <a:latin typeface="思源黑体 CN Light" panose="020B0300000000000000" pitchFamily="34" charset="-122"/>
                <a:ea typeface="思源黑体 CN Light" panose="020B0300000000000000" pitchFamily="34" charset="-122"/>
              </a:rPr>
              <a:t>冒充电信运营商短信通知积分兑换，诈骗分子会将事先编好的积分兑奖短信，通过“伪基站”伪装成10086等群发诈骗短信，并建立虚假网站，诱惑用户下载安装一个带有木马病毒的App，再通过这个安装在用户手机上的假移动掌上客户端（“积分陷阱”病毒），盗刷用户银行卡。</a:t>
            </a:r>
          </a:p>
        </p:txBody>
      </p:sp>
      <p:grpSp>
        <p:nvGrpSpPr>
          <p:cNvPr id="19" name="组合 18"/>
          <p:cNvGrpSpPr/>
          <p:nvPr/>
        </p:nvGrpSpPr>
        <p:grpSpPr>
          <a:xfrm>
            <a:off x="-2" y="2771462"/>
            <a:ext cx="776514" cy="727840"/>
            <a:chOff x="0" y="5426210"/>
            <a:chExt cx="776514" cy="727840"/>
          </a:xfrm>
        </p:grpSpPr>
        <p:sp>
          <p:nvSpPr>
            <p:cNvPr id="20" name="矩形 19"/>
            <p:cNvSpPr/>
            <p:nvPr/>
          </p:nvSpPr>
          <p:spPr>
            <a:xfrm>
              <a:off x="0" y="5426210"/>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0"/>
            <p:cNvSpPr txBox="1"/>
            <p:nvPr/>
          </p:nvSpPr>
          <p:spPr>
            <a:xfrm>
              <a:off x="90739" y="5497742"/>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具体</a:t>
              </a:r>
            </a:p>
            <a:p>
              <a:r>
                <a:rPr lang="zh-CN" altLang="en-US" sz="1600">
                  <a:solidFill>
                    <a:schemeClr val="bg1"/>
                  </a:solidFill>
                  <a:latin typeface="思源黑体 CN Light" panose="020B0300000000000000" pitchFamily="34" charset="-122"/>
                  <a:ea typeface="思源黑体 CN Light" panose="020B0300000000000000" pitchFamily="34" charset="-122"/>
                </a:rPr>
                <a:t>分析</a:t>
              </a:r>
            </a:p>
          </p:txBody>
        </p:sp>
      </p:gr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921657" y="4083644"/>
            <a:ext cx="8139793" cy="1900648"/>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836204" y="175260"/>
            <a:ext cx="5516880" cy="518160"/>
          </a:xfrm>
          <a:prstGeom prst="rect">
            <a:avLst/>
          </a:prstGeom>
          <a:noFill/>
        </p:spPr>
        <p:txBody>
          <a:bodyPr wrap="none" rtlCol="0">
            <a:spAutoFit/>
          </a:bodyPr>
          <a:lstStyle/>
          <a:p>
            <a:r>
              <a:rPr lang="zh-CN" altLang="en-US" sz="2800">
                <a:latin typeface="思源宋体 CN Heavy" panose="02020900000000000000" pitchFamily="18" charset="-122"/>
                <a:ea typeface="思源宋体 CN Heavy" panose="02020900000000000000" pitchFamily="18" charset="-122"/>
              </a:rPr>
              <a:t>常见的诈骗案例及防范措施（三）</a:t>
            </a:r>
          </a:p>
        </p:txBody>
      </p:sp>
      <p:sp>
        <p:nvSpPr>
          <p:cNvPr id="5" name="文本框 4"/>
          <p:cNvSpPr txBox="1"/>
          <p:nvPr/>
        </p:nvSpPr>
        <p:spPr>
          <a:xfrm>
            <a:off x="867253" y="1779057"/>
            <a:ext cx="10071100" cy="1920240"/>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sz="1600" b="1">
                <a:solidFill>
                  <a:srgbClr val="C00000"/>
                </a:solidFill>
                <a:latin typeface="思源黑体 CN Light" panose="020B0300000000000000" pitchFamily="34" charset="-122"/>
                <a:ea typeface="思源黑体 CN Light" panose="020B0300000000000000" pitchFamily="34" charset="-122"/>
              </a:rPr>
              <a:t>冒充亲友诈骗。利用木马程序盗取对方QQ密码，截取对方聊天视频资料后，冒充该QQ账号主人对其亲友或好友以“患重病、出车祸”等紧急事情为名实施诈骗。</a:t>
            </a:r>
          </a:p>
          <a:p>
            <a:pPr marL="285750" indent="-285750">
              <a:lnSpc>
                <a:spcPct val="150000"/>
              </a:lnSpc>
              <a:buFont typeface="Arial" panose="020B0604020202020204" pitchFamily="34" charset="0"/>
              <a:buChar char="•"/>
            </a:pPr>
            <a:r>
              <a:rPr lang="zh-CN" altLang="en-US" sz="1600" b="1">
                <a:solidFill>
                  <a:srgbClr val="C00000"/>
                </a:solidFill>
                <a:latin typeface="思源黑体 CN Light" panose="020B0300000000000000" pitchFamily="34" charset="-122"/>
                <a:ea typeface="思源黑体 CN Light" panose="020B0300000000000000" pitchFamily="34" charset="-122"/>
              </a:rPr>
              <a:t>冒充公司老总诈骗。犯罪分子通过搜索财务人员QQ群，以“会计资格考试大纲文件”等为诱饵发送木马病毒，盗取财务人员使用的QQ号码，并分析研判出财务人员老板的QQ号码，再冒充公司老板向财务人员发送转账汇款指令。</a:t>
            </a:r>
          </a:p>
        </p:txBody>
      </p:sp>
      <p:grpSp>
        <p:nvGrpSpPr>
          <p:cNvPr id="6" name="组合 5"/>
          <p:cNvGrpSpPr/>
          <p:nvPr/>
        </p:nvGrpSpPr>
        <p:grpSpPr>
          <a:xfrm>
            <a:off x="921657" y="1580942"/>
            <a:ext cx="4426857" cy="45719"/>
            <a:chOff x="921657" y="1580942"/>
            <a:chExt cx="4426857" cy="45719"/>
          </a:xfrm>
        </p:grpSpPr>
        <p:cxnSp>
          <p:nvCxnSpPr>
            <p:cNvPr id="7" name="直接连接符 6"/>
            <p:cNvCxnSpPr/>
            <p:nvPr/>
          </p:nvCxnSpPr>
          <p:spPr>
            <a:xfrm>
              <a:off x="921657" y="1603829"/>
              <a:ext cx="4426857" cy="0"/>
            </a:xfrm>
            <a:prstGeom prst="line">
              <a:avLst/>
            </a:prstGeom>
            <a:ln w="9525">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1596571" y="1580942"/>
              <a:ext cx="863600" cy="45719"/>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文本框 8"/>
          <p:cNvSpPr txBox="1"/>
          <p:nvPr/>
        </p:nvSpPr>
        <p:spPr>
          <a:xfrm>
            <a:off x="836203" y="948112"/>
            <a:ext cx="5470253" cy="640080"/>
          </a:xfrm>
          <a:prstGeom prst="rect">
            <a:avLst/>
          </a:prstGeom>
          <a:noFill/>
        </p:spPr>
        <p:txBody>
          <a:bodyPr wrap="square">
            <a:spAutoFit/>
          </a:bodyPr>
          <a:lstStyle/>
          <a:p>
            <a:pPr>
              <a:lnSpc>
                <a:spcPct val="150000"/>
              </a:lnSpc>
            </a:pPr>
            <a:r>
              <a:rPr lang="en-US" altLang="zh-CN" sz="2400">
                <a:solidFill>
                  <a:srgbClr val="C00000"/>
                </a:solidFill>
                <a:latin typeface="思源宋体 CN Heavy" panose="02020900000000000000" pitchFamily="18" charset="-122"/>
                <a:ea typeface="思源宋体 CN Heavy" panose="02020900000000000000" pitchFamily="18" charset="-122"/>
              </a:rPr>
              <a:t>4.QQ/微信聊天诈骗</a:t>
            </a:r>
          </a:p>
        </p:txBody>
      </p:sp>
      <p:grpSp>
        <p:nvGrpSpPr>
          <p:cNvPr id="10" name="组合 9"/>
          <p:cNvGrpSpPr/>
          <p:nvPr/>
        </p:nvGrpSpPr>
        <p:grpSpPr>
          <a:xfrm>
            <a:off x="0" y="1983258"/>
            <a:ext cx="776514" cy="727840"/>
            <a:chOff x="0" y="4484914"/>
            <a:chExt cx="776514" cy="727840"/>
          </a:xfrm>
        </p:grpSpPr>
        <p:sp>
          <p:nvSpPr>
            <p:cNvPr id="11" name="矩形 10"/>
            <p:cNvSpPr/>
            <p:nvPr/>
          </p:nvSpPr>
          <p:spPr>
            <a:xfrm>
              <a:off x="0" y="4484914"/>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90739" y="4556446"/>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案例</a:t>
              </a:r>
            </a:p>
            <a:p>
              <a:r>
                <a:rPr lang="zh-CN" altLang="en-US" sz="1600">
                  <a:solidFill>
                    <a:schemeClr val="bg1"/>
                  </a:solidFill>
                  <a:latin typeface="思源黑体 CN Light" panose="020B0300000000000000" pitchFamily="34" charset="-122"/>
                  <a:ea typeface="思源黑体 CN Light" panose="020B0300000000000000" pitchFamily="34" charset="-122"/>
                </a:rPr>
                <a:t>描述</a:t>
              </a:r>
            </a:p>
          </p:txBody>
        </p:sp>
      </p:grpSp>
      <p:grpSp>
        <p:nvGrpSpPr>
          <p:cNvPr id="13" name="组合 12"/>
          <p:cNvGrpSpPr/>
          <p:nvPr/>
        </p:nvGrpSpPr>
        <p:grpSpPr>
          <a:xfrm>
            <a:off x="-1" y="4083644"/>
            <a:ext cx="776514" cy="727840"/>
            <a:chOff x="0" y="5426210"/>
            <a:chExt cx="776514" cy="727840"/>
          </a:xfrm>
        </p:grpSpPr>
        <p:sp>
          <p:nvSpPr>
            <p:cNvPr id="14" name="矩形 13"/>
            <p:cNvSpPr/>
            <p:nvPr/>
          </p:nvSpPr>
          <p:spPr>
            <a:xfrm>
              <a:off x="0" y="5426210"/>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90739" y="5497742"/>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防范</a:t>
              </a:r>
            </a:p>
            <a:p>
              <a:r>
                <a:rPr lang="zh-CN" altLang="en-US" sz="1600">
                  <a:solidFill>
                    <a:schemeClr val="bg1"/>
                  </a:solidFill>
                  <a:latin typeface="思源黑体 CN Light" panose="020B0300000000000000" pitchFamily="34" charset="-122"/>
                  <a:ea typeface="思源黑体 CN Light" panose="020B0300000000000000" pitchFamily="34" charset="-122"/>
                </a:rPr>
                <a:t>措施</a:t>
              </a:r>
            </a:p>
          </p:txBody>
        </p:sp>
      </p:grpSp>
      <p:sp>
        <p:nvSpPr>
          <p:cNvPr id="19" name="文本框 18"/>
          <p:cNvSpPr txBox="1"/>
          <p:nvPr/>
        </p:nvSpPr>
        <p:spPr>
          <a:xfrm>
            <a:off x="776512" y="4009239"/>
            <a:ext cx="8653462" cy="1920240"/>
          </a:xfrm>
          <a:prstGeom prst="rect">
            <a:avLst/>
          </a:prstGeom>
          <a:noFill/>
        </p:spPr>
        <p:txBody>
          <a:bodyPr wrap="square">
            <a:spAutoFit/>
          </a:bodyPr>
          <a:lstStyle/>
          <a:p>
            <a:pPr>
              <a:lnSpc>
                <a:spcPct val="150000"/>
              </a:lnSpc>
            </a:pPr>
            <a:r>
              <a:rPr lang="zh-CN" altLang="en-US" sz="1600" b="1">
                <a:solidFill>
                  <a:schemeClr val="bg1"/>
                </a:solidFill>
                <a:latin typeface="思源黑体 CN Light" panose="020B0300000000000000" pitchFamily="34" charset="-122"/>
                <a:ea typeface="思源黑体 CN Light" panose="020B0300000000000000" pitchFamily="34" charset="-122"/>
              </a:rPr>
              <a:t>（1）如不能确定网络安全，尽量避免使用公共WIFI。</a:t>
            </a:r>
          </a:p>
          <a:p>
            <a:pPr>
              <a:lnSpc>
                <a:spcPct val="150000"/>
              </a:lnSpc>
            </a:pPr>
            <a:r>
              <a:rPr lang="zh-CN" altLang="en-US" sz="1600" b="1">
                <a:solidFill>
                  <a:schemeClr val="bg1"/>
                </a:solidFill>
                <a:latin typeface="思源黑体 CN Light" panose="020B0300000000000000" pitchFamily="34" charset="-122"/>
                <a:ea typeface="思源黑体 CN Light" panose="020B0300000000000000" pitchFamily="34" charset="-122"/>
              </a:rPr>
              <a:t>（2）保护好个人信息，手机验证码绝不向他人提供。</a:t>
            </a:r>
          </a:p>
          <a:p>
            <a:pPr>
              <a:lnSpc>
                <a:spcPct val="150000"/>
              </a:lnSpc>
            </a:pPr>
            <a:r>
              <a:rPr lang="zh-CN" altLang="en-US" sz="1600" b="1">
                <a:solidFill>
                  <a:schemeClr val="bg1"/>
                </a:solidFill>
                <a:latin typeface="思源黑体 CN Light" panose="020B0300000000000000" pitchFamily="34" charset="-122"/>
                <a:ea typeface="思源黑体 CN Light" panose="020B0300000000000000" pitchFamily="34" charset="-122"/>
              </a:rPr>
              <a:t>（3）开通QQ设备锁，坏人即使盗号也无法登陆。开通方法：手机QQ&gt;&gt;设置&gt;&gt;设备锁。</a:t>
            </a:r>
          </a:p>
          <a:p>
            <a:pPr>
              <a:lnSpc>
                <a:spcPct val="150000"/>
              </a:lnSpc>
            </a:pPr>
            <a:r>
              <a:rPr lang="zh-CN" altLang="en-US" sz="1600" b="1">
                <a:solidFill>
                  <a:schemeClr val="bg1"/>
                </a:solidFill>
                <a:latin typeface="思源黑体 CN Light" panose="020B0300000000000000" pitchFamily="34" charset="-122"/>
                <a:ea typeface="思源黑体 CN Light" panose="020B0300000000000000" pitchFamily="34" charset="-122"/>
              </a:rPr>
              <a:t>（4）及时升级QQ、微信的最新版本。</a:t>
            </a:r>
          </a:p>
          <a:p>
            <a:pPr>
              <a:lnSpc>
                <a:spcPct val="150000"/>
              </a:lnSpc>
            </a:pPr>
            <a:r>
              <a:rPr lang="zh-CN" altLang="en-US" sz="1600" b="1">
                <a:solidFill>
                  <a:schemeClr val="bg1"/>
                </a:solidFill>
                <a:latin typeface="思源黑体 CN Light" panose="020B0300000000000000" pitchFamily="34" charset="-122"/>
                <a:ea typeface="思源黑体 CN Light" panose="020B0300000000000000" pitchFamily="34" charset="-122"/>
              </a:rPr>
              <a:t>（5）QQ聊天过程中提及汇款一定要通过其他途径核实好对方身份。</a:t>
            </a:r>
          </a:p>
        </p:txBody>
      </p:sp>
      <p:pic>
        <p:nvPicPr>
          <p:cNvPr id="23" name="图片 22"/>
          <p:cNvPicPr>
            <a:picLocks noChangeAspect="1"/>
          </p:cNvPicPr>
          <p:nvPr/>
        </p:nvPicPr>
        <p:blipFill>
          <a:blip r:embed="rId2"/>
          <a:stretch>
            <a:fillRect/>
          </a:stretch>
        </p:blipFill>
        <p:spPr>
          <a:xfrm>
            <a:off x="5442858" y="3160433"/>
            <a:ext cx="6747296" cy="3813455"/>
          </a:xfrm>
          <a:prstGeom prst="rect">
            <a:avLst/>
          </a:prstGeom>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矩形 31"/>
          <p:cNvSpPr/>
          <p:nvPr/>
        </p:nvSpPr>
        <p:spPr>
          <a:xfrm>
            <a:off x="947055" y="5651947"/>
            <a:ext cx="10239829" cy="11619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921657" y="2691434"/>
            <a:ext cx="10239829" cy="121350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836204" y="175260"/>
            <a:ext cx="5516880" cy="518160"/>
          </a:xfrm>
          <a:prstGeom prst="rect">
            <a:avLst/>
          </a:prstGeom>
          <a:noFill/>
        </p:spPr>
        <p:txBody>
          <a:bodyPr wrap="none" rtlCol="0">
            <a:spAutoFit/>
          </a:bodyPr>
          <a:lstStyle/>
          <a:p>
            <a:r>
              <a:rPr lang="zh-CN" altLang="en-US" sz="2800">
                <a:latin typeface="思源宋体 CN Heavy" panose="02020900000000000000" pitchFamily="18" charset="-122"/>
                <a:ea typeface="思源宋体 CN Heavy" panose="02020900000000000000" pitchFamily="18" charset="-122"/>
              </a:rPr>
              <a:t>常见的诈骗案例及防范措施（四）</a:t>
            </a:r>
          </a:p>
        </p:txBody>
      </p:sp>
      <p:sp>
        <p:nvSpPr>
          <p:cNvPr id="5" name="文本框 4"/>
          <p:cNvSpPr txBox="1"/>
          <p:nvPr/>
        </p:nvSpPr>
        <p:spPr>
          <a:xfrm>
            <a:off x="921656" y="5619541"/>
            <a:ext cx="10189029" cy="1188720"/>
          </a:xfrm>
          <a:prstGeom prst="rect">
            <a:avLst/>
          </a:prstGeom>
          <a:noFill/>
        </p:spPr>
        <p:txBody>
          <a:bodyPr wrap="square">
            <a:spAutoFit/>
          </a:bodyPr>
          <a:lstStyle/>
          <a:p>
            <a:pPr>
              <a:lnSpc>
                <a:spcPct val="150000"/>
              </a:lnSpc>
            </a:pPr>
            <a:r>
              <a:rPr lang="zh-CN" altLang="en-US" sz="1600" b="1">
                <a:solidFill>
                  <a:schemeClr val="bg1"/>
                </a:solidFill>
                <a:latin typeface="思源黑体 CN Light" panose="020B0300000000000000" pitchFamily="34" charset="-122"/>
                <a:ea typeface="思源黑体 CN Light" panose="020B0300000000000000" pitchFamily="34" charset="-122"/>
              </a:rPr>
              <a:t>此类假平台，正是不法分子利用专业知识搭建的虚拟投资网站，打着理财的幌子，以小赚为利益诱饵，致使受害人上当。市民在选择投资理财时，首先应确定该平台的所属地、性质、资金流向、以往历史等相关资料，做足功课后考虑投资。</a:t>
            </a:r>
          </a:p>
        </p:txBody>
      </p:sp>
      <p:grpSp>
        <p:nvGrpSpPr>
          <p:cNvPr id="6" name="组合 5"/>
          <p:cNvGrpSpPr/>
          <p:nvPr/>
        </p:nvGrpSpPr>
        <p:grpSpPr>
          <a:xfrm>
            <a:off x="921657" y="1409082"/>
            <a:ext cx="4426857" cy="45719"/>
            <a:chOff x="921657" y="1580942"/>
            <a:chExt cx="4426857" cy="45719"/>
          </a:xfrm>
        </p:grpSpPr>
        <p:cxnSp>
          <p:nvCxnSpPr>
            <p:cNvPr id="7" name="直接连接符 6"/>
            <p:cNvCxnSpPr/>
            <p:nvPr/>
          </p:nvCxnSpPr>
          <p:spPr>
            <a:xfrm>
              <a:off x="921657" y="1603829"/>
              <a:ext cx="4426857" cy="0"/>
            </a:xfrm>
            <a:prstGeom prst="line">
              <a:avLst/>
            </a:prstGeom>
            <a:ln w="9525">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1596571" y="1580942"/>
              <a:ext cx="863600" cy="45719"/>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文本框 8"/>
          <p:cNvSpPr txBox="1"/>
          <p:nvPr/>
        </p:nvSpPr>
        <p:spPr>
          <a:xfrm>
            <a:off x="836203" y="776252"/>
            <a:ext cx="6471740" cy="1188720"/>
          </a:xfrm>
          <a:prstGeom prst="rect">
            <a:avLst/>
          </a:prstGeom>
          <a:noFill/>
        </p:spPr>
        <p:txBody>
          <a:bodyPr wrap="square">
            <a:spAutoFit/>
          </a:bodyPr>
          <a:lstStyle/>
          <a:p>
            <a:pPr>
              <a:lnSpc>
                <a:spcPct val="150000"/>
              </a:lnSpc>
            </a:pPr>
            <a:r>
              <a:rPr lang="en-US" altLang="zh-CN" sz="2400">
                <a:solidFill>
                  <a:srgbClr val="C00000"/>
                </a:solidFill>
                <a:latin typeface="思源宋体 CN Heavy" panose="02020900000000000000" pitchFamily="18" charset="-122"/>
                <a:ea typeface="思源宋体 CN Heavy" panose="02020900000000000000" pitchFamily="18" charset="-122"/>
              </a:rPr>
              <a:t>5. “机票改签/航班取消”、“网上购物退款”</a:t>
            </a:r>
          </a:p>
        </p:txBody>
      </p:sp>
      <p:grpSp>
        <p:nvGrpSpPr>
          <p:cNvPr id="10" name="组合 9"/>
          <p:cNvGrpSpPr/>
          <p:nvPr/>
        </p:nvGrpSpPr>
        <p:grpSpPr>
          <a:xfrm>
            <a:off x="921657" y="4573509"/>
            <a:ext cx="4426857" cy="45719"/>
            <a:chOff x="921657" y="1580942"/>
            <a:chExt cx="4426857" cy="45719"/>
          </a:xfrm>
        </p:grpSpPr>
        <p:cxnSp>
          <p:nvCxnSpPr>
            <p:cNvPr id="11" name="直接连接符 10"/>
            <p:cNvCxnSpPr/>
            <p:nvPr/>
          </p:nvCxnSpPr>
          <p:spPr>
            <a:xfrm>
              <a:off x="921657" y="1603829"/>
              <a:ext cx="4426857" cy="0"/>
            </a:xfrm>
            <a:prstGeom prst="line">
              <a:avLst/>
            </a:prstGeom>
            <a:ln w="9525">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1596571" y="1580942"/>
              <a:ext cx="863600" cy="45719"/>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本框 12"/>
          <p:cNvSpPr txBox="1"/>
          <p:nvPr/>
        </p:nvSpPr>
        <p:spPr>
          <a:xfrm>
            <a:off x="836203" y="3940678"/>
            <a:ext cx="5470253" cy="640080"/>
          </a:xfrm>
          <a:prstGeom prst="rect">
            <a:avLst/>
          </a:prstGeom>
          <a:noFill/>
        </p:spPr>
        <p:txBody>
          <a:bodyPr wrap="square">
            <a:spAutoFit/>
          </a:bodyPr>
          <a:lstStyle/>
          <a:p>
            <a:pPr>
              <a:lnSpc>
                <a:spcPct val="150000"/>
              </a:lnSpc>
            </a:pPr>
            <a:r>
              <a:rPr lang="en-US" altLang="zh-CN" sz="2400">
                <a:solidFill>
                  <a:srgbClr val="C00000"/>
                </a:solidFill>
                <a:latin typeface="思源宋体 CN Heavy" panose="02020900000000000000" pitchFamily="18" charset="-122"/>
                <a:ea typeface="思源宋体 CN Heavy" panose="02020900000000000000" pitchFamily="18" charset="-122"/>
              </a:rPr>
              <a:t>6.网络虚假投资诈骗</a:t>
            </a:r>
          </a:p>
        </p:txBody>
      </p:sp>
      <p:grpSp>
        <p:nvGrpSpPr>
          <p:cNvPr id="14" name="组合 13"/>
          <p:cNvGrpSpPr/>
          <p:nvPr/>
        </p:nvGrpSpPr>
        <p:grpSpPr>
          <a:xfrm>
            <a:off x="0" y="1626661"/>
            <a:ext cx="776514" cy="727840"/>
            <a:chOff x="0" y="4484914"/>
            <a:chExt cx="776514" cy="727840"/>
          </a:xfrm>
        </p:grpSpPr>
        <p:sp>
          <p:nvSpPr>
            <p:cNvPr id="15" name="矩形 14"/>
            <p:cNvSpPr/>
            <p:nvPr/>
          </p:nvSpPr>
          <p:spPr>
            <a:xfrm>
              <a:off x="0" y="4484914"/>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90739" y="4556446"/>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案例</a:t>
              </a:r>
            </a:p>
            <a:p>
              <a:r>
                <a:rPr lang="zh-CN" altLang="en-US" sz="1600">
                  <a:solidFill>
                    <a:schemeClr val="bg1"/>
                  </a:solidFill>
                  <a:latin typeface="思源黑体 CN Light" panose="020B0300000000000000" pitchFamily="34" charset="-122"/>
                  <a:ea typeface="思源黑体 CN Light" panose="020B0300000000000000" pitchFamily="34" charset="-122"/>
                </a:rPr>
                <a:t>描述</a:t>
              </a:r>
            </a:p>
          </p:txBody>
        </p:sp>
      </p:grpSp>
      <p:grpSp>
        <p:nvGrpSpPr>
          <p:cNvPr id="17" name="组合 16"/>
          <p:cNvGrpSpPr/>
          <p:nvPr/>
        </p:nvGrpSpPr>
        <p:grpSpPr>
          <a:xfrm>
            <a:off x="-12886" y="2724091"/>
            <a:ext cx="776514" cy="727840"/>
            <a:chOff x="0" y="5426210"/>
            <a:chExt cx="776514" cy="727840"/>
          </a:xfrm>
        </p:grpSpPr>
        <p:sp>
          <p:nvSpPr>
            <p:cNvPr id="18" name="矩形 17"/>
            <p:cNvSpPr/>
            <p:nvPr/>
          </p:nvSpPr>
          <p:spPr>
            <a:xfrm>
              <a:off x="0" y="5426210"/>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90739" y="5497742"/>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防范</a:t>
              </a:r>
            </a:p>
            <a:p>
              <a:r>
                <a:rPr lang="zh-CN" altLang="en-US" sz="1600">
                  <a:solidFill>
                    <a:schemeClr val="bg1"/>
                  </a:solidFill>
                  <a:latin typeface="思源黑体 CN Light" panose="020B0300000000000000" pitchFamily="34" charset="-122"/>
                  <a:ea typeface="思源黑体 CN Light" panose="020B0300000000000000" pitchFamily="34" charset="-122"/>
                </a:rPr>
                <a:t>措施</a:t>
              </a:r>
            </a:p>
          </p:txBody>
        </p:sp>
      </p:grpSp>
      <p:grpSp>
        <p:nvGrpSpPr>
          <p:cNvPr id="20" name="组合 19"/>
          <p:cNvGrpSpPr/>
          <p:nvPr/>
        </p:nvGrpSpPr>
        <p:grpSpPr>
          <a:xfrm>
            <a:off x="-12885" y="4759906"/>
            <a:ext cx="776514" cy="727840"/>
            <a:chOff x="0" y="4484914"/>
            <a:chExt cx="776514" cy="727840"/>
          </a:xfrm>
        </p:grpSpPr>
        <p:sp>
          <p:nvSpPr>
            <p:cNvPr id="21" name="矩形 20"/>
            <p:cNvSpPr/>
            <p:nvPr/>
          </p:nvSpPr>
          <p:spPr>
            <a:xfrm>
              <a:off x="0" y="4484914"/>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90739" y="4556446"/>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案例</a:t>
              </a:r>
            </a:p>
            <a:p>
              <a:r>
                <a:rPr lang="zh-CN" altLang="en-US" sz="1600">
                  <a:solidFill>
                    <a:schemeClr val="bg1"/>
                  </a:solidFill>
                  <a:latin typeface="思源黑体 CN Light" panose="020B0300000000000000" pitchFamily="34" charset="-122"/>
                  <a:ea typeface="思源黑体 CN Light" panose="020B0300000000000000" pitchFamily="34" charset="-122"/>
                </a:rPr>
                <a:t>描述</a:t>
              </a:r>
            </a:p>
          </p:txBody>
        </p:sp>
      </p:grpSp>
      <p:grpSp>
        <p:nvGrpSpPr>
          <p:cNvPr id="23" name="组合 22"/>
          <p:cNvGrpSpPr/>
          <p:nvPr/>
        </p:nvGrpSpPr>
        <p:grpSpPr>
          <a:xfrm>
            <a:off x="-12886" y="5651947"/>
            <a:ext cx="776514" cy="727840"/>
            <a:chOff x="0" y="5426210"/>
            <a:chExt cx="776514" cy="727840"/>
          </a:xfrm>
        </p:grpSpPr>
        <p:sp>
          <p:nvSpPr>
            <p:cNvPr id="24" name="矩形 23"/>
            <p:cNvSpPr/>
            <p:nvPr/>
          </p:nvSpPr>
          <p:spPr>
            <a:xfrm>
              <a:off x="0" y="5426210"/>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90739" y="5497741"/>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防范</a:t>
              </a:r>
            </a:p>
            <a:p>
              <a:r>
                <a:rPr lang="zh-CN" altLang="en-US" sz="1600">
                  <a:solidFill>
                    <a:schemeClr val="bg1"/>
                  </a:solidFill>
                  <a:latin typeface="思源黑体 CN Light" panose="020B0300000000000000" pitchFamily="34" charset="-122"/>
                  <a:ea typeface="思源黑体 CN Light" panose="020B0300000000000000" pitchFamily="34" charset="-122"/>
                </a:rPr>
                <a:t>措施</a:t>
              </a:r>
            </a:p>
          </p:txBody>
        </p:sp>
      </p:grpSp>
      <p:sp>
        <p:nvSpPr>
          <p:cNvPr id="26" name="文本框 25"/>
          <p:cNvSpPr txBox="1"/>
          <p:nvPr/>
        </p:nvSpPr>
        <p:spPr>
          <a:xfrm>
            <a:off x="867253" y="1450112"/>
            <a:ext cx="10403090" cy="1188720"/>
          </a:xfrm>
          <a:prstGeom prst="rect">
            <a:avLst/>
          </a:prstGeom>
          <a:noFill/>
        </p:spPr>
        <p:txBody>
          <a:bodyPr wrap="square">
            <a:spAutoFit/>
          </a:bodyPr>
          <a:lstStyle/>
          <a:p>
            <a:pPr>
              <a:lnSpc>
                <a:spcPct val="150000"/>
              </a:lnSpc>
            </a:pPr>
            <a:r>
              <a:rPr lang="zh-CN" altLang="en-US" sz="1600">
                <a:latin typeface="思源黑体 CN Light" panose="020B0300000000000000" pitchFamily="34" charset="-122"/>
                <a:ea typeface="思源黑体 CN Light" panose="020B0300000000000000" pitchFamily="34" charset="-122"/>
              </a:rPr>
              <a:t>这两大类电信诈骗案的最大迷惑之处在于，诈骗分子往往对你最新的网购订单或者机票行程资料一清二楚，所以很容易让人相信对方是电商或者航空公司的官方客服，从而根据对方指示错误操作网银或者ATM，又或者点击对方提供的钓鱼链接，被盗取电商账号密码后立即将账户资金转走。</a:t>
            </a:r>
          </a:p>
        </p:txBody>
      </p:sp>
      <p:sp>
        <p:nvSpPr>
          <p:cNvPr id="28" name="文本框 27"/>
          <p:cNvSpPr txBox="1"/>
          <p:nvPr/>
        </p:nvSpPr>
        <p:spPr>
          <a:xfrm>
            <a:off x="921657" y="2691434"/>
            <a:ext cx="10290629" cy="1188720"/>
          </a:xfrm>
          <a:prstGeom prst="rect">
            <a:avLst/>
          </a:prstGeom>
          <a:noFill/>
        </p:spPr>
        <p:txBody>
          <a:bodyPr wrap="square">
            <a:spAutoFit/>
          </a:bodyPr>
          <a:lstStyle/>
          <a:p>
            <a:pPr>
              <a:lnSpc>
                <a:spcPct val="150000"/>
              </a:lnSpc>
            </a:pPr>
            <a:r>
              <a:rPr lang="zh-CN" altLang="en-US" sz="1600" b="1">
                <a:solidFill>
                  <a:schemeClr val="bg1"/>
                </a:solidFill>
                <a:latin typeface="思源黑体 CN Light" panose="020B0300000000000000" pitchFamily="34" charset="-122"/>
                <a:ea typeface="思源黑体 CN Light" panose="020B0300000000000000" pitchFamily="34" charset="-122"/>
              </a:rPr>
              <a:t>骗子可能侵入了一些订票网站或公司的系统，从而掌握你准确的订票信息。不要轻信任何来历不明的电话和短信（尤其是400电话，通常仅供用户打入不会打出），建议在手机端安装专业的手机安全软件，可拦截识别绝大多数诈骗电话和诈骗短信。</a:t>
            </a:r>
          </a:p>
        </p:txBody>
      </p:sp>
      <p:sp>
        <p:nvSpPr>
          <p:cNvPr id="30" name="文本框 29"/>
          <p:cNvSpPr txBox="1"/>
          <p:nvPr/>
        </p:nvSpPr>
        <p:spPr>
          <a:xfrm>
            <a:off x="921657" y="4717388"/>
            <a:ext cx="9826172" cy="822960"/>
          </a:xfrm>
          <a:prstGeom prst="rect">
            <a:avLst/>
          </a:prstGeom>
          <a:noFill/>
        </p:spPr>
        <p:txBody>
          <a:bodyPr wrap="square">
            <a:spAutoFit/>
          </a:bodyPr>
          <a:lstStyle/>
          <a:p>
            <a:pPr>
              <a:lnSpc>
                <a:spcPct val="150000"/>
              </a:lnSpc>
            </a:pPr>
            <a:r>
              <a:rPr lang="zh-CN" altLang="en-US" sz="1600">
                <a:latin typeface="思源黑体 CN Light" panose="020B0300000000000000" pitchFamily="34" charset="-122"/>
                <a:ea typeface="思源黑体 CN Light" panose="020B0300000000000000" pitchFamily="34" charset="-122"/>
              </a:rPr>
              <a:t>犯罪分子以某某证券公司名义通过互联网、电话、短信等方式散布虚假个股内幕信息及走势，获取事主信任后，又引导其在自身搭建的虚假交易平台上购买期货、现货，从而骗取股民资金。</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867252" y="3944850"/>
            <a:ext cx="10214405" cy="23968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836204" y="175260"/>
            <a:ext cx="5516880" cy="518160"/>
          </a:xfrm>
          <a:prstGeom prst="rect">
            <a:avLst/>
          </a:prstGeom>
          <a:noFill/>
        </p:spPr>
        <p:txBody>
          <a:bodyPr wrap="none" rtlCol="0">
            <a:spAutoFit/>
          </a:bodyPr>
          <a:lstStyle/>
          <a:p>
            <a:r>
              <a:rPr lang="zh-CN" altLang="en-US" sz="2800">
                <a:latin typeface="思源宋体 CN Heavy" panose="02020900000000000000" pitchFamily="18" charset="-122"/>
                <a:ea typeface="思源宋体 CN Heavy" panose="02020900000000000000" pitchFamily="18" charset="-122"/>
              </a:rPr>
              <a:t>常见的诈骗案例及防范措施（五）</a:t>
            </a:r>
          </a:p>
        </p:txBody>
      </p:sp>
      <p:sp>
        <p:nvSpPr>
          <p:cNvPr id="5" name="文本框 4"/>
          <p:cNvSpPr txBox="1"/>
          <p:nvPr/>
        </p:nvSpPr>
        <p:spPr>
          <a:xfrm>
            <a:off x="937803" y="1897683"/>
            <a:ext cx="9751967" cy="1554480"/>
          </a:xfrm>
          <a:prstGeom prst="rect">
            <a:avLst/>
          </a:prstGeom>
          <a:noFill/>
        </p:spPr>
        <p:txBody>
          <a:bodyPr wrap="square">
            <a:spAutoFit/>
          </a:bodyPr>
          <a:lstStyle/>
          <a:p>
            <a:pPr>
              <a:lnSpc>
                <a:spcPct val="150000"/>
              </a:lnSpc>
            </a:pPr>
            <a:r>
              <a:rPr lang="zh-CN" altLang="en-US" sz="1600">
                <a:latin typeface="思源黑体 CN Light" panose="020B0300000000000000" pitchFamily="34" charset="-122"/>
                <a:ea typeface="思源黑体 CN Light" panose="020B0300000000000000" pitchFamily="34" charset="-122"/>
              </a:rPr>
              <a:t>犯罪分子获取受害者的电话号码和机主姓名后，打电话给受害者，让其“猜猜我是谁”，随后根据受害者所述冒充熟人身份，并声称要来看望受害者。随后，编造其被“治安拘留”、“交通肇事”等理由，向受害者借钱，很多受害人没有仔细核实就把钱打入犯罪分子提供的银行卡内。现该类诈骗已升级为“冒充领导”、“冒充中纪委工作人员”诈骗。</a:t>
            </a:r>
          </a:p>
        </p:txBody>
      </p:sp>
      <p:grpSp>
        <p:nvGrpSpPr>
          <p:cNvPr id="6" name="组合 5"/>
          <p:cNvGrpSpPr/>
          <p:nvPr/>
        </p:nvGrpSpPr>
        <p:grpSpPr>
          <a:xfrm>
            <a:off x="836204" y="1656138"/>
            <a:ext cx="4426857" cy="45719"/>
            <a:chOff x="921657" y="1580942"/>
            <a:chExt cx="4426857" cy="45719"/>
          </a:xfrm>
        </p:grpSpPr>
        <p:cxnSp>
          <p:nvCxnSpPr>
            <p:cNvPr id="7" name="直接连接符 6"/>
            <p:cNvCxnSpPr/>
            <p:nvPr/>
          </p:nvCxnSpPr>
          <p:spPr>
            <a:xfrm>
              <a:off x="921657" y="1603829"/>
              <a:ext cx="4426857" cy="0"/>
            </a:xfrm>
            <a:prstGeom prst="line">
              <a:avLst/>
            </a:prstGeom>
            <a:ln w="9525">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1596571" y="1580942"/>
              <a:ext cx="863600" cy="45719"/>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文本框 8"/>
          <p:cNvSpPr txBox="1"/>
          <p:nvPr/>
        </p:nvSpPr>
        <p:spPr>
          <a:xfrm>
            <a:off x="750750" y="1023308"/>
            <a:ext cx="5470253" cy="640080"/>
          </a:xfrm>
          <a:prstGeom prst="rect">
            <a:avLst/>
          </a:prstGeom>
          <a:noFill/>
        </p:spPr>
        <p:txBody>
          <a:bodyPr wrap="square">
            <a:spAutoFit/>
          </a:bodyPr>
          <a:lstStyle/>
          <a:p>
            <a:pPr>
              <a:lnSpc>
                <a:spcPct val="150000"/>
              </a:lnSpc>
            </a:pPr>
            <a:r>
              <a:rPr lang="en-US" altLang="zh-CN" sz="2400">
                <a:solidFill>
                  <a:srgbClr val="C00000"/>
                </a:solidFill>
                <a:latin typeface="思源宋体 CN Heavy" panose="02020900000000000000" pitchFamily="18" charset="-122"/>
                <a:ea typeface="思源宋体 CN Heavy" panose="02020900000000000000" pitchFamily="18" charset="-122"/>
              </a:rPr>
              <a:t>7. “猜猜我是谁”诈骗</a:t>
            </a:r>
          </a:p>
        </p:txBody>
      </p:sp>
      <p:sp>
        <p:nvSpPr>
          <p:cNvPr id="10" name="文本框 9"/>
          <p:cNvSpPr txBox="1"/>
          <p:nvPr/>
        </p:nvSpPr>
        <p:spPr>
          <a:xfrm>
            <a:off x="937803" y="3967681"/>
            <a:ext cx="9933397" cy="2286000"/>
          </a:xfrm>
          <a:prstGeom prst="rect">
            <a:avLst/>
          </a:prstGeom>
          <a:noFill/>
        </p:spPr>
        <p:txBody>
          <a:bodyPr wrap="square">
            <a:spAutoFit/>
          </a:bodyPr>
          <a:lstStyle/>
          <a:p>
            <a:pPr>
              <a:lnSpc>
                <a:spcPct val="150000"/>
              </a:lnSpc>
            </a:pPr>
            <a:r>
              <a:rPr lang="zh-CN" altLang="en-US" sz="1600" b="1">
                <a:solidFill>
                  <a:schemeClr val="bg1"/>
                </a:solidFill>
                <a:latin typeface="思源黑体 CN Light" panose="020B0300000000000000" pitchFamily="34" charset="-122"/>
                <a:ea typeface="思源黑体 CN Light" panose="020B0300000000000000" pitchFamily="34" charset="-122"/>
              </a:rPr>
              <a:t>（1）一定要注意保存好个人信息，为防止个人信息泄漏，要慎重在公共场所电脑及网络上的QQ、微博、微信等留下自己以及朋友的真实信息，也不要在手机上有过多名片标注，以防丢失时信息被骗子盗用。如果接到陌生来电，自称是你好友，且能准确叫出名字时，应多方面核实真假。</a:t>
            </a:r>
          </a:p>
          <a:p>
            <a:pPr>
              <a:lnSpc>
                <a:spcPct val="150000"/>
              </a:lnSpc>
            </a:pPr>
            <a:r>
              <a:rPr lang="zh-CN" altLang="en-US" sz="1600" b="1">
                <a:solidFill>
                  <a:schemeClr val="bg1"/>
                </a:solidFill>
                <a:latin typeface="思源黑体 CN Light" panose="020B0300000000000000" pitchFamily="34" charset="-122"/>
                <a:ea typeface="思源黑体 CN Light" panose="020B0300000000000000" pitchFamily="34" charset="-122"/>
              </a:rPr>
              <a:t>（2）可拨打手机中存储的好友电话，确认是否好友真的换号码。在无法拨通朋友“之前”电话的时候，可联系好友的亲友进行确认。</a:t>
            </a:r>
          </a:p>
          <a:p>
            <a:pPr>
              <a:lnSpc>
                <a:spcPct val="150000"/>
              </a:lnSpc>
            </a:pPr>
            <a:r>
              <a:rPr lang="zh-CN" altLang="en-US" sz="1600" b="1">
                <a:solidFill>
                  <a:schemeClr val="bg1"/>
                </a:solidFill>
                <a:latin typeface="思源黑体 CN Light" panose="020B0300000000000000" pitchFamily="34" charset="-122"/>
                <a:ea typeface="思源黑体 CN Light" panose="020B0300000000000000" pitchFamily="34" charset="-122"/>
              </a:rPr>
              <a:t>（3）当对方向你借钱时，应引起高度警惕。必要时请立即与警方联系。</a:t>
            </a:r>
          </a:p>
        </p:txBody>
      </p:sp>
      <p:grpSp>
        <p:nvGrpSpPr>
          <p:cNvPr id="11" name="组合 10"/>
          <p:cNvGrpSpPr/>
          <p:nvPr/>
        </p:nvGrpSpPr>
        <p:grpSpPr>
          <a:xfrm>
            <a:off x="0" y="2035456"/>
            <a:ext cx="776514" cy="727840"/>
            <a:chOff x="0" y="4484914"/>
            <a:chExt cx="776514" cy="727840"/>
          </a:xfrm>
        </p:grpSpPr>
        <p:sp>
          <p:nvSpPr>
            <p:cNvPr id="12" name="矩形 11"/>
            <p:cNvSpPr/>
            <p:nvPr/>
          </p:nvSpPr>
          <p:spPr>
            <a:xfrm>
              <a:off x="0" y="4484914"/>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90739" y="4556446"/>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案例</a:t>
              </a:r>
            </a:p>
            <a:p>
              <a:r>
                <a:rPr lang="zh-CN" altLang="en-US" sz="1600">
                  <a:solidFill>
                    <a:schemeClr val="bg1"/>
                  </a:solidFill>
                  <a:latin typeface="思源黑体 CN Light" panose="020B0300000000000000" pitchFamily="34" charset="-122"/>
                  <a:ea typeface="思源黑体 CN Light" panose="020B0300000000000000" pitchFamily="34" charset="-122"/>
                </a:rPr>
                <a:t>描述</a:t>
              </a:r>
            </a:p>
          </p:txBody>
        </p:sp>
      </p:grpSp>
      <p:grpSp>
        <p:nvGrpSpPr>
          <p:cNvPr id="14" name="组合 13"/>
          <p:cNvGrpSpPr/>
          <p:nvPr/>
        </p:nvGrpSpPr>
        <p:grpSpPr>
          <a:xfrm>
            <a:off x="-1" y="3944850"/>
            <a:ext cx="776514" cy="727840"/>
            <a:chOff x="0" y="5426210"/>
            <a:chExt cx="776514" cy="727840"/>
          </a:xfrm>
        </p:grpSpPr>
        <p:sp>
          <p:nvSpPr>
            <p:cNvPr id="15" name="矩形 14"/>
            <p:cNvSpPr/>
            <p:nvPr/>
          </p:nvSpPr>
          <p:spPr>
            <a:xfrm>
              <a:off x="0" y="5426210"/>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90739" y="5497741"/>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防范</a:t>
              </a:r>
            </a:p>
            <a:p>
              <a:r>
                <a:rPr lang="zh-CN" altLang="en-US" sz="1600">
                  <a:solidFill>
                    <a:schemeClr val="bg1"/>
                  </a:solidFill>
                  <a:latin typeface="思源黑体 CN Light" panose="020B0300000000000000" pitchFamily="34" charset="-122"/>
                  <a:ea typeface="思源黑体 CN Light" panose="020B0300000000000000" pitchFamily="34" charset="-122"/>
                </a:rPr>
                <a:t>措施</a:t>
              </a:r>
            </a:p>
          </p:txBody>
        </p:sp>
      </p:gr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矩形 31"/>
          <p:cNvSpPr/>
          <p:nvPr/>
        </p:nvSpPr>
        <p:spPr>
          <a:xfrm>
            <a:off x="867252" y="5752476"/>
            <a:ext cx="10239829" cy="72388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867252" y="2892514"/>
            <a:ext cx="10239829" cy="7278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836204" y="175260"/>
            <a:ext cx="5516880" cy="518160"/>
          </a:xfrm>
          <a:prstGeom prst="rect">
            <a:avLst/>
          </a:prstGeom>
          <a:noFill/>
        </p:spPr>
        <p:txBody>
          <a:bodyPr wrap="none" rtlCol="0">
            <a:spAutoFit/>
          </a:bodyPr>
          <a:lstStyle/>
          <a:p>
            <a:r>
              <a:rPr lang="zh-CN" altLang="en-US" sz="2800">
                <a:latin typeface="思源宋体 CN Heavy" panose="02020900000000000000" pitchFamily="18" charset="-122"/>
                <a:ea typeface="思源宋体 CN Heavy" panose="02020900000000000000" pitchFamily="18" charset="-122"/>
              </a:rPr>
              <a:t>常见的诈骗案例及防范措施（六）</a:t>
            </a:r>
          </a:p>
        </p:txBody>
      </p:sp>
      <p:sp>
        <p:nvSpPr>
          <p:cNvPr id="5" name="文本框 4"/>
          <p:cNvSpPr txBox="1"/>
          <p:nvPr/>
        </p:nvSpPr>
        <p:spPr>
          <a:xfrm>
            <a:off x="836204" y="1734080"/>
            <a:ext cx="9946822" cy="1188720"/>
          </a:xfrm>
          <a:prstGeom prst="rect">
            <a:avLst/>
          </a:prstGeom>
          <a:noFill/>
        </p:spPr>
        <p:txBody>
          <a:bodyPr wrap="square">
            <a:spAutoFit/>
          </a:bodyPr>
          <a:lstStyle/>
          <a:p>
            <a:pPr>
              <a:lnSpc>
                <a:spcPct val="150000"/>
              </a:lnSpc>
            </a:pPr>
            <a:r>
              <a:rPr lang="zh-CN" altLang="en-US" sz="1600">
                <a:latin typeface="思源黑体 CN Light" panose="020B0300000000000000" pitchFamily="34" charset="-122"/>
                <a:ea typeface="思源黑体 CN Light" panose="020B0300000000000000" pitchFamily="34" charset="-122"/>
              </a:rPr>
              <a:t>犯罪分子在网上发布刷淘宝信誉的兼职广告，引诱受害者在其提供的淘宝店拍下某订单，并承诺受害者付完款后把订单款和佣金一并打回到受害者账户内，但受害者付完款后犯罪分子称要其再接着拍才能返还订单款，从而诈骗受害者。</a:t>
            </a:r>
          </a:p>
        </p:txBody>
      </p:sp>
      <p:sp>
        <p:nvSpPr>
          <p:cNvPr id="6" name="文本框 5"/>
          <p:cNvSpPr txBox="1"/>
          <p:nvPr/>
        </p:nvSpPr>
        <p:spPr>
          <a:xfrm>
            <a:off x="867253" y="4652032"/>
            <a:ext cx="9946822" cy="822960"/>
          </a:xfrm>
          <a:prstGeom prst="rect">
            <a:avLst/>
          </a:prstGeom>
          <a:noFill/>
        </p:spPr>
        <p:txBody>
          <a:bodyPr wrap="square">
            <a:spAutoFit/>
          </a:bodyPr>
          <a:lstStyle/>
          <a:p>
            <a:pPr>
              <a:lnSpc>
                <a:spcPct val="150000"/>
              </a:lnSpc>
            </a:pPr>
            <a:r>
              <a:rPr lang="zh-CN" altLang="en-US" sz="1600">
                <a:latin typeface="思源黑体 CN Light" panose="020B0300000000000000" pitchFamily="34" charset="-122"/>
                <a:ea typeface="思源黑体 CN Light" panose="020B0300000000000000" pitchFamily="34" charset="-122"/>
              </a:rPr>
              <a:t>犯罪分子通过QQ、短信等方式向用户发送中奖提示信息，并利用在互联网上设置的虚假网站诱导人们误入中奖陷阱，诈骗分子以让事主缴纳税费、公证费、手续费等各种名目实施汇款的骗局。</a:t>
            </a:r>
          </a:p>
        </p:txBody>
      </p:sp>
      <p:grpSp>
        <p:nvGrpSpPr>
          <p:cNvPr id="7" name="组合 6"/>
          <p:cNvGrpSpPr/>
          <p:nvPr/>
        </p:nvGrpSpPr>
        <p:grpSpPr>
          <a:xfrm>
            <a:off x="836204" y="1550481"/>
            <a:ext cx="4426857" cy="45719"/>
            <a:chOff x="921657" y="1580942"/>
            <a:chExt cx="4426857" cy="45719"/>
          </a:xfrm>
        </p:grpSpPr>
        <p:cxnSp>
          <p:nvCxnSpPr>
            <p:cNvPr id="8" name="直接连接符 7"/>
            <p:cNvCxnSpPr/>
            <p:nvPr/>
          </p:nvCxnSpPr>
          <p:spPr>
            <a:xfrm>
              <a:off x="921657" y="1603829"/>
              <a:ext cx="4426857" cy="0"/>
            </a:xfrm>
            <a:prstGeom prst="line">
              <a:avLst/>
            </a:prstGeom>
            <a:ln w="9525">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596571" y="1580942"/>
              <a:ext cx="863600" cy="45719"/>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p:cNvSpPr txBox="1"/>
          <p:nvPr/>
        </p:nvSpPr>
        <p:spPr>
          <a:xfrm>
            <a:off x="750750" y="917651"/>
            <a:ext cx="5470253" cy="640080"/>
          </a:xfrm>
          <a:prstGeom prst="rect">
            <a:avLst/>
          </a:prstGeom>
          <a:noFill/>
        </p:spPr>
        <p:txBody>
          <a:bodyPr wrap="square">
            <a:spAutoFit/>
          </a:bodyPr>
          <a:lstStyle/>
          <a:p>
            <a:pPr>
              <a:lnSpc>
                <a:spcPct val="150000"/>
              </a:lnSpc>
            </a:pPr>
            <a:r>
              <a:rPr lang="en-US" altLang="zh-CN" sz="2400">
                <a:solidFill>
                  <a:srgbClr val="C00000"/>
                </a:solidFill>
                <a:latin typeface="思源宋体 CN Heavy" panose="02020900000000000000" pitchFamily="18" charset="-122"/>
                <a:ea typeface="思源宋体 CN Heavy" panose="02020900000000000000" pitchFamily="18" charset="-122"/>
              </a:rPr>
              <a:t>8.淘宝刷信誉诈骗</a:t>
            </a:r>
          </a:p>
        </p:txBody>
      </p:sp>
      <p:grpSp>
        <p:nvGrpSpPr>
          <p:cNvPr id="11" name="组合 10"/>
          <p:cNvGrpSpPr/>
          <p:nvPr/>
        </p:nvGrpSpPr>
        <p:grpSpPr>
          <a:xfrm>
            <a:off x="836204" y="4386193"/>
            <a:ext cx="4426857" cy="45719"/>
            <a:chOff x="921657" y="1580942"/>
            <a:chExt cx="4426857" cy="45719"/>
          </a:xfrm>
        </p:grpSpPr>
        <p:cxnSp>
          <p:nvCxnSpPr>
            <p:cNvPr id="12" name="直接连接符 11"/>
            <p:cNvCxnSpPr/>
            <p:nvPr/>
          </p:nvCxnSpPr>
          <p:spPr>
            <a:xfrm>
              <a:off x="921657" y="1603829"/>
              <a:ext cx="4426857" cy="0"/>
            </a:xfrm>
            <a:prstGeom prst="line">
              <a:avLst/>
            </a:prstGeom>
            <a:ln w="9525">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1596571" y="1580942"/>
              <a:ext cx="863600" cy="45719"/>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4" name="文本框 13"/>
          <p:cNvSpPr txBox="1"/>
          <p:nvPr/>
        </p:nvSpPr>
        <p:spPr>
          <a:xfrm>
            <a:off x="750750" y="3753363"/>
            <a:ext cx="5470253" cy="640080"/>
          </a:xfrm>
          <a:prstGeom prst="rect">
            <a:avLst/>
          </a:prstGeom>
          <a:noFill/>
        </p:spPr>
        <p:txBody>
          <a:bodyPr wrap="square">
            <a:spAutoFit/>
          </a:bodyPr>
          <a:lstStyle/>
          <a:p>
            <a:pPr>
              <a:lnSpc>
                <a:spcPct val="150000"/>
              </a:lnSpc>
            </a:pPr>
            <a:r>
              <a:rPr lang="en-US" altLang="zh-CN" sz="2400">
                <a:solidFill>
                  <a:srgbClr val="C00000"/>
                </a:solidFill>
                <a:latin typeface="思源宋体 CN Heavy" panose="02020900000000000000" pitchFamily="18" charset="-122"/>
                <a:ea typeface="思源宋体 CN Heavy" panose="02020900000000000000" pitchFamily="18" charset="-122"/>
              </a:rPr>
              <a:t>9. 中奖诈骗</a:t>
            </a:r>
          </a:p>
        </p:txBody>
      </p:sp>
      <p:sp>
        <p:nvSpPr>
          <p:cNvPr id="16" name="文本框 15"/>
          <p:cNvSpPr txBox="1"/>
          <p:nvPr/>
        </p:nvSpPr>
        <p:spPr>
          <a:xfrm>
            <a:off x="836204" y="3005679"/>
            <a:ext cx="10100310" cy="457200"/>
          </a:xfrm>
          <a:prstGeom prst="rect">
            <a:avLst/>
          </a:prstGeom>
          <a:noFill/>
        </p:spPr>
        <p:txBody>
          <a:bodyPr wrap="square">
            <a:spAutoFit/>
          </a:bodyPr>
          <a:lstStyle/>
          <a:p>
            <a:pPr>
              <a:lnSpc>
                <a:spcPct val="150000"/>
              </a:lnSpc>
            </a:pPr>
            <a:r>
              <a:rPr lang="zh-CN" altLang="en-US" sz="1600" b="1">
                <a:solidFill>
                  <a:schemeClr val="bg1"/>
                </a:solidFill>
                <a:latin typeface="思源黑体 CN Light" panose="020B0300000000000000" pitchFamily="34" charset="-122"/>
                <a:ea typeface="思源黑体 CN Light" panose="020B0300000000000000" pitchFamily="34" charset="-122"/>
              </a:rPr>
              <a:t>所有兼职、淘宝刷钻、刷信誉，若要求先支付，交纳保证金、稿费、押金等100%为虚假招聘，切勿上当受骗！</a:t>
            </a:r>
          </a:p>
        </p:txBody>
      </p:sp>
      <p:grpSp>
        <p:nvGrpSpPr>
          <p:cNvPr id="17" name="组合 16"/>
          <p:cNvGrpSpPr/>
          <p:nvPr/>
        </p:nvGrpSpPr>
        <p:grpSpPr>
          <a:xfrm>
            <a:off x="0" y="1860434"/>
            <a:ext cx="776514" cy="727840"/>
            <a:chOff x="0" y="4484914"/>
            <a:chExt cx="776514" cy="727840"/>
          </a:xfrm>
        </p:grpSpPr>
        <p:sp>
          <p:nvSpPr>
            <p:cNvPr id="18" name="矩形 17"/>
            <p:cNvSpPr/>
            <p:nvPr/>
          </p:nvSpPr>
          <p:spPr>
            <a:xfrm>
              <a:off x="0" y="4484914"/>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90739" y="4556446"/>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案例</a:t>
              </a:r>
            </a:p>
            <a:p>
              <a:r>
                <a:rPr lang="zh-CN" altLang="en-US" sz="1600">
                  <a:solidFill>
                    <a:schemeClr val="bg1"/>
                  </a:solidFill>
                  <a:latin typeface="思源黑体 CN Light" panose="020B0300000000000000" pitchFamily="34" charset="-122"/>
                  <a:ea typeface="思源黑体 CN Light" panose="020B0300000000000000" pitchFamily="34" charset="-122"/>
                </a:rPr>
                <a:t>描述</a:t>
              </a:r>
            </a:p>
          </p:txBody>
        </p:sp>
      </p:grpSp>
      <p:grpSp>
        <p:nvGrpSpPr>
          <p:cNvPr id="20" name="组合 19"/>
          <p:cNvGrpSpPr/>
          <p:nvPr/>
        </p:nvGrpSpPr>
        <p:grpSpPr>
          <a:xfrm>
            <a:off x="0" y="2896065"/>
            <a:ext cx="776514" cy="727840"/>
            <a:chOff x="0" y="5426210"/>
            <a:chExt cx="776514" cy="727840"/>
          </a:xfrm>
        </p:grpSpPr>
        <p:sp>
          <p:nvSpPr>
            <p:cNvPr id="21" name="矩形 20"/>
            <p:cNvSpPr/>
            <p:nvPr/>
          </p:nvSpPr>
          <p:spPr>
            <a:xfrm>
              <a:off x="0" y="5426210"/>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90739" y="5497742"/>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防范</a:t>
              </a:r>
            </a:p>
            <a:p>
              <a:r>
                <a:rPr lang="zh-CN" altLang="en-US" sz="1600">
                  <a:solidFill>
                    <a:schemeClr val="bg1"/>
                  </a:solidFill>
                  <a:latin typeface="思源黑体 CN Light" panose="020B0300000000000000" pitchFamily="34" charset="-122"/>
                  <a:ea typeface="思源黑体 CN Light" panose="020B0300000000000000" pitchFamily="34" charset="-122"/>
                </a:rPr>
                <a:t>措施</a:t>
              </a:r>
            </a:p>
          </p:txBody>
        </p:sp>
      </p:grpSp>
      <p:grpSp>
        <p:nvGrpSpPr>
          <p:cNvPr id="23" name="组合 22"/>
          <p:cNvGrpSpPr/>
          <p:nvPr/>
        </p:nvGrpSpPr>
        <p:grpSpPr>
          <a:xfrm>
            <a:off x="0" y="4716844"/>
            <a:ext cx="776514" cy="727840"/>
            <a:chOff x="0" y="4484914"/>
            <a:chExt cx="776514" cy="727840"/>
          </a:xfrm>
        </p:grpSpPr>
        <p:sp>
          <p:nvSpPr>
            <p:cNvPr id="24" name="矩形 23"/>
            <p:cNvSpPr/>
            <p:nvPr/>
          </p:nvSpPr>
          <p:spPr>
            <a:xfrm>
              <a:off x="0" y="4484914"/>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90739" y="4556445"/>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案例</a:t>
              </a:r>
            </a:p>
            <a:p>
              <a:r>
                <a:rPr lang="zh-CN" altLang="en-US" sz="1600">
                  <a:solidFill>
                    <a:schemeClr val="bg1"/>
                  </a:solidFill>
                  <a:latin typeface="思源黑体 CN Light" panose="020B0300000000000000" pitchFamily="34" charset="-122"/>
                  <a:ea typeface="思源黑体 CN Light" panose="020B0300000000000000" pitchFamily="34" charset="-122"/>
                </a:rPr>
                <a:t>描述</a:t>
              </a:r>
            </a:p>
          </p:txBody>
        </p:sp>
      </p:grpSp>
      <p:grpSp>
        <p:nvGrpSpPr>
          <p:cNvPr id="26" name="组合 25"/>
          <p:cNvGrpSpPr/>
          <p:nvPr/>
        </p:nvGrpSpPr>
        <p:grpSpPr>
          <a:xfrm>
            <a:off x="0" y="5752475"/>
            <a:ext cx="776514" cy="727840"/>
            <a:chOff x="0" y="5426210"/>
            <a:chExt cx="776514" cy="727840"/>
          </a:xfrm>
        </p:grpSpPr>
        <p:sp>
          <p:nvSpPr>
            <p:cNvPr id="27" name="矩形 26"/>
            <p:cNvSpPr/>
            <p:nvPr/>
          </p:nvSpPr>
          <p:spPr>
            <a:xfrm>
              <a:off x="0" y="5426210"/>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90739" y="5497741"/>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防范</a:t>
              </a:r>
            </a:p>
            <a:p>
              <a:r>
                <a:rPr lang="zh-CN" altLang="en-US" sz="1600">
                  <a:solidFill>
                    <a:schemeClr val="bg1"/>
                  </a:solidFill>
                  <a:latin typeface="思源黑体 CN Light" panose="020B0300000000000000" pitchFamily="34" charset="-122"/>
                  <a:ea typeface="思源黑体 CN Light" panose="020B0300000000000000" pitchFamily="34" charset="-122"/>
                </a:rPr>
                <a:t>措施</a:t>
              </a:r>
            </a:p>
          </p:txBody>
        </p:sp>
      </p:grpSp>
      <p:sp>
        <p:nvSpPr>
          <p:cNvPr id="30" name="文本框 29"/>
          <p:cNvSpPr txBox="1"/>
          <p:nvPr/>
        </p:nvSpPr>
        <p:spPr>
          <a:xfrm>
            <a:off x="867252" y="5674145"/>
            <a:ext cx="10239829" cy="822960"/>
          </a:xfrm>
          <a:prstGeom prst="rect">
            <a:avLst/>
          </a:prstGeom>
          <a:noFill/>
        </p:spPr>
        <p:txBody>
          <a:bodyPr wrap="square">
            <a:spAutoFit/>
          </a:bodyPr>
          <a:lstStyle/>
          <a:p>
            <a:pPr>
              <a:lnSpc>
                <a:spcPct val="150000"/>
              </a:lnSpc>
            </a:pPr>
            <a:r>
              <a:rPr lang="zh-CN" altLang="en-US" sz="1600" b="1">
                <a:solidFill>
                  <a:schemeClr val="bg1"/>
                </a:solidFill>
                <a:latin typeface="思源黑体 CN Light" panose="020B0300000000000000" pitchFamily="34" charset="-122"/>
                <a:ea typeface="思源黑体 CN Light" panose="020B0300000000000000" pitchFamily="34" charset="-122"/>
              </a:rPr>
              <a:t>广大群众接到类似的可疑短信不要轻易回复或按照可疑短信的内容操作网上银行等，可以登陆官方门户网站或拨打官方热线电话了解相关情况，在对方要求汇款时，要多方查证、核实情况或多同亲朋商议，不要轻易汇款。</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900701" y="3905806"/>
            <a:ext cx="10239829" cy="161687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836204" y="175260"/>
            <a:ext cx="5516880" cy="518160"/>
          </a:xfrm>
          <a:prstGeom prst="rect">
            <a:avLst/>
          </a:prstGeom>
          <a:noFill/>
        </p:spPr>
        <p:txBody>
          <a:bodyPr wrap="none" rtlCol="0">
            <a:spAutoFit/>
          </a:bodyPr>
          <a:lstStyle/>
          <a:p>
            <a:r>
              <a:rPr lang="zh-CN" altLang="en-US" sz="2800">
                <a:latin typeface="思源宋体 CN Heavy" panose="02020900000000000000" pitchFamily="18" charset="-122"/>
                <a:ea typeface="思源宋体 CN Heavy" panose="02020900000000000000" pitchFamily="18" charset="-122"/>
              </a:rPr>
              <a:t>常见的诈骗案例及防范措施（七）</a:t>
            </a:r>
          </a:p>
        </p:txBody>
      </p:sp>
      <p:sp>
        <p:nvSpPr>
          <p:cNvPr id="5" name="文本框 4"/>
          <p:cNvSpPr txBox="1"/>
          <p:nvPr/>
        </p:nvSpPr>
        <p:spPr>
          <a:xfrm>
            <a:off x="864415" y="1888108"/>
            <a:ext cx="9955167" cy="1554480"/>
          </a:xfrm>
          <a:prstGeom prst="rect">
            <a:avLst/>
          </a:prstGeom>
          <a:noFill/>
        </p:spPr>
        <p:txBody>
          <a:bodyPr wrap="square">
            <a:spAutoFit/>
          </a:bodyPr>
          <a:lstStyle/>
          <a:p>
            <a:pPr>
              <a:lnSpc>
                <a:spcPct val="150000"/>
              </a:lnSpc>
            </a:pPr>
            <a:r>
              <a:rPr lang="zh-CN" altLang="en-US" sz="1600">
                <a:latin typeface="思源黑体 CN Light" panose="020B0300000000000000" pitchFamily="34" charset="-122"/>
                <a:ea typeface="思源黑体 CN Light" panose="020B0300000000000000" pitchFamily="34" charset="-122"/>
              </a:rPr>
              <a:t>犯罪分子冒用银行或其他金融机构名义及商标标识，通过互联网、微信、QQ等社交网络渠道发布虚假信息，自称为银行或其他金融机构工作人员与客户联系，宣称可以提供银行或其它金融机构的贷款、信用卡、借记卡等服务，诱使他人向其支付“服务费”、“保证金”、“关联金”、“佣金”、“制卡定金”、“中介服务费”或其他类似名目的费用。</a:t>
            </a:r>
          </a:p>
        </p:txBody>
      </p:sp>
      <p:grpSp>
        <p:nvGrpSpPr>
          <p:cNvPr id="6" name="组合 5"/>
          <p:cNvGrpSpPr/>
          <p:nvPr/>
        </p:nvGrpSpPr>
        <p:grpSpPr>
          <a:xfrm>
            <a:off x="836204" y="1582289"/>
            <a:ext cx="4426857" cy="45719"/>
            <a:chOff x="921657" y="1580942"/>
            <a:chExt cx="4426857" cy="45719"/>
          </a:xfrm>
        </p:grpSpPr>
        <p:cxnSp>
          <p:nvCxnSpPr>
            <p:cNvPr id="7" name="直接连接符 6"/>
            <p:cNvCxnSpPr/>
            <p:nvPr/>
          </p:nvCxnSpPr>
          <p:spPr>
            <a:xfrm>
              <a:off x="921657" y="1603829"/>
              <a:ext cx="4426857" cy="0"/>
            </a:xfrm>
            <a:prstGeom prst="line">
              <a:avLst/>
            </a:prstGeom>
            <a:ln w="9525">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1596571" y="1580942"/>
              <a:ext cx="863600" cy="45719"/>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文本框 8"/>
          <p:cNvSpPr txBox="1"/>
          <p:nvPr/>
        </p:nvSpPr>
        <p:spPr>
          <a:xfrm>
            <a:off x="750750" y="949459"/>
            <a:ext cx="6237879" cy="640080"/>
          </a:xfrm>
          <a:prstGeom prst="rect">
            <a:avLst/>
          </a:prstGeom>
          <a:noFill/>
        </p:spPr>
        <p:txBody>
          <a:bodyPr wrap="square">
            <a:spAutoFit/>
          </a:bodyPr>
          <a:lstStyle/>
          <a:p>
            <a:pPr>
              <a:lnSpc>
                <a:spcPct val="150000"/>
              </a:lnSpc>
            </a:pPr>
            <a:r>
              <a:rPr lang="en-US" altLang="zh-CN" sz="2400">
                <a:solidFill>
                  <a:srgbClr val="C00000"/>
                </a:solidFill>
                <a:latin typeface="思源宋体 CN Heavy" panose="02020900000000000000" pitchFamily="18" charset="-122"/>
                <a:ea typeface="思源宋体 CN Heavy" panose="02020900000000000000" pitchFamily="18" charset="-122"/>
              </a:rPr>
              <a:t>10.伪冒银行或其他金融机构工作人员诈骗</a:t>
            </a:r>
          </a:p>
        </p:txBody>
      </p:sp>
      <p:sp>
        <p:nvSpPr>
          <p:cNvPr id="10" name="文本框 9"/>
          <p:cNvSpPr txBox="1"/>
          <p:nvPr/>
        </p:nvSpPr>
        <p:spPr>
          <a:xfrm>
            <a:off x="920841" y="3905805"/>
            <a:ext cx="9898741" cy="1554480"/>
          </a:xfrm>
          <a:prstGeom prst="rect">
            <a:avLst/>
          </a:prstGeom>
          <a:noFill/>
        </p:spPr>
        <p:txBody>
          <a:bodyPr wrap="square">
            <a:spAutoFit/>
          </a:bodyPr>
          <a:lstStyle/>
          <a:p>
            <a:pPr>
              <a:lnSpc>
                <a:spcPct val="150000"/>
              </a:lnSpc>
            </a:pPr>
            <a:r>
              <a:rPr lang="zh-CN" altLang="en-US" sz="1600" b="1">
                <a:solidFill>
                  <a:schemeClr val="bg1"/>
                </a:solidFill>
                <a:latin typeface="思源黑体 CN Light" panose="020B0300000000000000" pitchFamily="34" charset="-122"/>
                <a:ea typeface="思源黑体 CN Light" panose="020B0300000000000000" pitchFamily="34" charset="-122"/>
              </a:rPr>
              <a:t>客户请通过银行或其他金融机构官方渠道咨询、申请业务。银行或金融机构一般不会要求客户通过任何方式在申请阶段预先支付费用。广大群众在日常生活中谨慎添加来自于社交网络平台的陌生人，不要随意泄露个人信息。如发现任何冒用银行或其他金融机构名义、发布虚假信息行骗的不法行为或相关信息和线索，请及时向公安机关报案。</a:t>
            </a:r>
          </a:p>
        </p:txBody>
      </p:sp>
      <p:grpSp>
        <p:nvGrpSpPr>
          <p:cNvPr id="11" name="组合 10"/>
          <p:cNvGrpSpPr/>
          <p:nvPr/>
        </p:nvGrpSpPr>
        <p:grpSpPr>
          <a:xfrm>
            <a:off x="0" y="1997460"/>
            <a:ext cx="776514" cy="727840"/>
            <a:chOff x="0" y="4484914"/>
            <a:chExt cx="776514" cy="727840"/>
          </a:xfrm>
        </p:grpSpPr>
        <p:sp>
          <p:nvSpPr>
            <p:cNvPr id="12" name="矩形 11"/>
            <p:cNvSpPr/>
            <p:nvPr/>
          </p:nvSpPr>
          <p:spPr>
            <a:xfrm>
              <a:off x="0" y="4484914"/>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90739" y="4556446"/>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案例</a:t>
              </a:r>
            </a:p>
            <a:p>
              <a:r>
                <a:rPr lang="zh-CN" altLang="en-US" sz="1600">
                  <a:solidFill>
                    <a:schemeClr val="bg1"/>
                  </a:solidFill>
                  <a:latin typeface="思源黑体 CN Light" panose="020B0300000000000000" pitchFamily="34" charset="-122"/>
                  <a:ea typeface="思源黑体 CN Light" panose="020B0300000000000000" pitchFamily="34" charset="-122"/>
                </a:rPr>
                <a:t>描述</a:t>
              </a:r>
            </a:p>
          </p:txBody>
        </p:sp>
      </p:grpSp>
      <p:grpSp>
        <p:nvGrpSpPr>
          <p:cNvPr id="14" name="组合 13"/>
          <p:cNvGrpSpPr/>
          <p:nvPr/>
        </p:nvGrpSpPr>
        <p:grpSpPr>
          <a:xfrm>
            <a:off x="0" y="3905807"/>
            <a:ext cx="776514" cy="727840"/>
            <a:chOff x="0" y="5426210"/>
            <a:chExt cx="776514" cy="727840"/>
          </a:xfrm>
        </p:grpSpPr>
        <p:sp>
          <p:nvSpPr>
            <p:cNvPr id="15" name="矩形 14"/>
            <p:cNvSpPr/>
            <p:nvPr/>
          </p:nvSpPr>
          <p:spPr>
            <a:xfrm>
              <a:off x="0" y="5426210"/>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90739" y="5497742"/>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防范</a:t>
              </a:r>
            </a:p>
            <a:p>
              <a:r>
                <a:rPr lang="zh-CN" altLang="en-US" sz="1600">
                  <a:solidFill>
                    <a:schemeClr val="bg1"/>
                  </a:solidFill>
                  <a:latin typeface="思源黑体 CN Light" panose="020B0300000000000000" pitchFamily="34" charset="-122"/>
                  <a:ea typeface="思源黑体 CN Light" panose="020B0300000000000000" pitchFamily="34" charset="-122"/>
                </a:rPr>
                <a:t>措施</a:t>
              </a:r>
            </a:p>
          </p:txBody>
        </p:sp>
      </p:grpSp>
      <p:pic>
        <p:nvPicPr>
          <p:cNvPr id="18" name="图片 17"/>
          <p:cNvPicPr>
            <a:picLocks noChangeAspect="1"/>
          </p:cNvPicPr>
          <p:nvPr/>
        </p:nvPicPr>
        <p:blipFill>
          <a:blip r:embed="rId2"/>
          <a:stretch>
            <a:fillRect/>
          </a:stretch>
        </p:blipFill>
        <p:spPr>
          <a:xfrm>
            <a:off x="4934768" y="2509893"/>
            <a:ext cx="7257232" cy="4408703"/>
          </a:xfrm>
          <a:prstGeom prst="rect">
            <a:avLst/>
          </a:prstGeom>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867253" y="3264844"/>
            <a:ext cx="10091033" cy="131440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836204" y="175260"/>
            <a:ext cx="5516880" cy="518160"/>
          </a:xfrm>
          <a:prstGeom prst="rect">
            <a:avLst/>
          </a:prstGeom>
          <a:noFill/>
        </p:spPr>
        <p:txBody>
          <a:bodyPr wrap="none" rtlCol="0">
            <a:spAutoFit/>
          </a:bodyPr>
          <a:lstStyle/>
          <a:p>
            <a:r>
              <a:rPr lang="zh-CN" altLang="en-US" sz="2800">
                <a:latin typeface="思源宋体 CN Heavy" panose="02020900000000000000" pitchFamily="18" charset="-122"/>
                <a:ea typeface="思源宋体 CN Heavy" panose="02020900000000000000" pitchFamily="18" charset="-122"/>
              </a:rPr>
              <a:t>常见的诈骗案例及防范措施（八）</a:t>
            </a:r>
          </a:p>
        </p:txBody>
      </p:sp>
      <p:sp>
        <p:nvSpPr>
          <p:cNvPr id="6" name="文本框 5"/>
          <p:cNvSpPr txBox="1"/>
          <p:nvPr/>
        </p:nvSpPr>
        <p:spPr>
          <a:xfrm>
            <a:off x="988785" y="1815905"/>
            <a:ext cx="9788072" cy="822960"/>
          </a:xfrm>
          <a:prstGeom prst="rect">
            <a:avLst/>
          </a:prstGeom>
          <a:noFill/>
        </p:spPr>
        <p:txBody>
          <a:bodyPr wrap="square">
            <a:spAutoFit/>
          </a:bodyPr>
          <a:lstStyle/>
          <a:p>
            <a:pPr>
              <a:lnSpc>
                <a:spcPct val="150000"/>
              </a:lnSpc>
            </a:pPr>
            <a:r>
              <a:rPr lang="zh-CN" altLang="en-US" sz="1600">
                <a:latin typeface="思源黑体 CN Light" panose="020B0300000000000000" pitchFamily="34" charset="-122"/>
                <a:ea typeface="思源黑体 CN Light" panose="020B0300000000000000" pitchFamily="34" charset="-122"/>
              </a:rPr>
              <a:t>不法分子利用银行号码发送“密码器过期”、“实名补录”的有关信息，并提供虚假的网站链接。当持卡人信以为真登陆该网站，输入相关身份证、网银用户名、密码、动态口令等信息后，卡内存款随即会被转走。</a:t>
            </a:r>
          </a:p>
        </p:txBody>
      </p:sp>
      <p:grpSp>
        <p:nvGrpSpPr>
          <p:cNvPr id="7" name="组合 6"/>
          <p:cNvGrpSpPr/>
          <p:nvPr/>
        </p:nvGrpSpPr>
        <p:grpSpPr>
          <a:xfrm>
            <a:off x="836204" y="1550481"/>
            <a:ext cx="4426857" cy="45719"/>
            <a:chOff x="921657" y="1580942"/>
            <a:chExt cx="4426857" cy="45719"/>
          </a:xfrm>
        </p:grpSpPr>
        <p:cxnSp>
          <p:nvCxnSpPr>
            <p:cNvPr id="8" name="直接连接符 7"/>
            <p:cNvCxnSpPr/>
            <p:nvPr/>
          </p:nvCxnSpPr>
          <p:spPr>
            <a:xfrm>
              <a:off x="921657" y="1603829"/>
              <a:ext cx="4426857" cy="0"/>
            </a:xfrm>
            <a:prstGeom prst="line">
              <a:avLst/>
            </a:prstGeom>
            <a:ln w="9525">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596571" y="1580942"/>
              <a:ext cx="863600" cy="45719"/>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p:cNvSpPr txBox="1"/>
          <p:nvPr/>
        </p:nvSpPr>
        <p:spPr>
          <a:xfrm>
            <a:off x="750750" y="917651"/>
            <a:ext cx="6237879" cy="640080"/>
          </a:xfrm>
          <a:prstGeom prst="rect">
            <a:avLst/>
          </a:prstGeom>
          <a:noFill/>
        </p:spPr>
        <p:txBody>
          <a:bodyPr wrap="square">
            <a:spAutoFit/>
          </a:bodyPr>
          <a:lstStyle/>
          <a:p>
            <a:pPr>
              <a:lnSpc>
                <a:spcPct val="150000"/>
              </a:lnSpc>
            </a:pPr>
            <a:r>
              <a:rPr lang="en-US" altLang="zh-CN" sz="2400">
                <a:solidFill>
                  <a:srgbClr val="C00000"/>
                </a:solidFill>
                <a:latin typeface="思源宋体 CN Heavy" panose="02020900000000000000" pitchFamily="18" charset="-122"/>
                <a:ea typeface="思源宋体 CN Heavy" panose="02020900000000000000" pitchFamily="18" charset="-122"/>
              </a:rPr>
              <a:t>11.伪冒网银升级、实名补录诈骗</a:t>
            </a:r>
          </a:p>
        </p:txBody>
      </p:sp>
      <p:grpSp>
        <p:nvGrpSpPr>
          <p:cNvPr id="11" name="组合 10"/>
          <p:cNvGrpSpPr/>
          <p:nvPr/>
        </p:nvGrpSpPr>
        <p:grpSpPr>
          <a:xfrm>
            <a:off x="0" y="1860434"/>
            <a:ext cx="776514" cy="727840"/>
            <a:chOff x="0" y="4484914"/>
            <a:chExt cx="776514" cy="727840"/>
          </a:xfrm>
        </p:grpSpPr>
        <p:sp>
          <p:nvSpPr>
            <p:cNvPr id="12" name="矩形 11"/>
            <p:cNvSpPr/>
            <p:nvPr/>
          </p:nvSpPr>
          <p:spPr>
            <a:xfrm>
              <a:off x="0" y="4484914"/>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90739" y="4556446"/>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案例</a:t>
              </a:r>
            </a:p>
            <a:p>
              <a:r>
                <a:rPr lang="zh-CN" altLang="en-US" sz="1600">
                  <a:solidFill>
                    <a:schemeClr val="bg1"/>
                  </a:solidFill>
                  <a:latin typeface="思源黑体 CN Light" panose="020B0300000000000000" pitchFamily="34" charset="-122"/>
                  <a:ea typeface="思源黑体 CN Light" panose="020B0300000000000000" pitchFamily="34" charset="-122"/>
                </a:rPr>
                <a:t>描述</a:t>
              </a:r>
            </a:p>
          </p:txBody>
        </p:sp>
      </p:grpSp>
      <p:grpSp>
        <p:nvGrpSpPr>
          <p:cNvPr id="14" name="组合 13"/>
          <p:cNvGrpSpPr/>
          <p:nvPr/>
        </p:nvGrpSpPr>
        <p:grpSpPr>
          <a:xfrm>
            <a:off x="0" y="3264845"/>
            <a:ext cx="776514" cy="727840"/>
            <a:chOff x="0" y="5426210"/>
            <a:chExt cx="776514" cy="727840"/>
          </a:xfrm>
        </p:grpSpPr>
        <p:sp>
          <p:nvSpPr>
            <p:cNvPr id="15" name="矩形 14"/>
            <p:cNvSpPr/>
            <p:nvPr/>
          </p:nvSpPr>
          <p:spPr>
            <a:xfrm>
              <a:off x="0" y="5426210"/>
              <a:ext cx="776514" cy="72784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90739" y="5497741"/>
              <a:ext cx="589280" cy="579120"/>
            </a:xfrm>
            <a:prstGeom prst="rect">
              <a:avLst/>
            </a:prstGeom>
            <a:noFill/>
          </p:spPr>
          <p:txBody>
            <a:bodyPr wrap="none" rtlCol="0">
              <a:spAutoFit/>
            </a:bodyPr>
            <a:lstStyle/>
            <a:p>
              <a:r>
                <a:rPr lang="zh-CN" altLang="en-US" sz="1600">
                  <a:solidFill>
                    <a:schemeClr val="bg1"/>
                  </a:solidFill>
                  <a:latin typeface="思源黑体 CN Light" panose="020B0300000000000000" pitchFamily="34" charset="-122"/>
                  <a:ea typeface="思源黑体 CN Light" panose="020B0300000000000000" pitchFamily="34" charset="-122"/>
                </a:rPr>
                <a:t>防范</a:t>
              </a:r>
            </a:p>
            <a:p>
              <a:r>
                <a:rPr lang="zh-CN" altLang="en-US" sz="1600">
                  <a:solidFill>
                    <a:schemeClr val="bg1"/>
                  </a:solidFill>
                  <a:latin typeface="思源黑体 CN Light" panose="020B0300000000000000" pitchFamily="34" charset="-122"/>
                  <a:ea typeface="思源黑体 CN Light" panose="020B0300000000000000" pitchFamily="34" charset="-122"/>
                </a:rPr>
                <a:t>措施</a:t>
              </a:r>
            </a:p>
          </p:txBody>
        </p:sp>
      </p:grpSp>
      <p:sp>
        <p:nvSpPr>
          <p:cNvPr id="17" name="文本框 16"/>
          <p:cNvSpPr txBox="1"/>
          <p:nvPr/>
        </p:nvSpPr>
        <p:spPr>
          <a:xfrm>
            <a:off x="1017813" y="3312478"/>
            <a:ext cx="9730015" cy="1188720"/>
          </a:xfrm>
          <a:prstGeom prst="rect">
            <a:avLst/>
          </a:prstGeom>
          <a:noFill/>
        </p:spPr>
        <p:txBody>
          <a:bodyPr wrap="square">
            <a:spAutoFit/>
          </a:bodyPr>
          <a:lstStyle/>
          <a:p>
            <a:pPr>
              <a:lnSpc>
                <a:spcPct val="150000"/>
              </a:lnSpc>
            </a:pPr>
            <a:r>
              <a:rPr lang="zh-CN" altLang="en-US" sz="1600">
                <a:solidFill>
                  <a:schemeClr val="bg1"/>
                </a:solidFill>
                <a:latin typeface="思源黑体 CN Light" panose="020B0300000000000000" pitchFamily="34" charset="-122"/>
                <a:ea typeface="思源黑体 CN Light" panose="020B0300000000000000" pitchFamily="34" charset="-122"/>
              </a:rPr>
              <a:t>银行不会通过邮件、短信、电话等方式，以系统升级或身份认证工具过期激活等为由，要求客户到指定的网页修改网银密码或进行身份验证。在登录银行网站时，最好直接输入银行门户网站地址，避免通过搜索链接进入冒牌网站。</a:t>
            </a:r>
          </a:p>
        </p:txBody>
      </p:sp>
      <p:pic>
        <p:nvPicPr>
          <p:cNvPr id="21" name="图片 20"/>
          <p:cNvPicPr>
            <a:picLocks noChangeAspect="1"/>
          </p:cNvPicPr>
          <p:nvPr/>
        </p:nvPicPr>
        <p:blipFill>
          <a:blip r:embed="rId2"/>
          <a:stretch>
            <a:fillRect/>
          </a:stretch>
        </p:blipFill>
        <p:spPr>
          <a:xfrm>
            <a:off x="5355772" y="2954812"/>
            <a:ext cx="6836228" cy="3990273"/>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4684385" y="1924724"/>
            <a:ext cx="5211683" cy="2286000"/>
          </a:xfrm>
          <a:prstGeom prst="rect">
            <a:avLst/>
          </a:prstGeom>
          <a:noFill/>
        </p:spPr>
        <p:txBody>
          <a:bodyPr wrap="square" rtlCol="0">
            <a:spAutoFit/>
          </a:bodyPr>
          <a:lstStyle/>
          <a:p>
            <a:pPr>
              <a:lnSpc>
                <a:spcPct val="150000"/>
              </a:lnSpc>
            </a:pPr>
            <a:r>
              <a:rPr lang="zh-CN" altLang="en-US" sz="3200">
                <a:latin typeface="思源宋体 CN Heavy" panose="02020900000000000000" pitchFamily="18" charset="-122"/>
                <a:ea typeface="思源宋体 CN Heavy" panose="02020900000000000000" pitchFamily="18" charset="-122"/>
              </a:rPr>
              <a:t>什么是电信诈骗?</a:t>
            </a:r>
          </a:p>
          <a:p>
            <a:pPr>
              <a:lnSpc>
                <a:spcPct val="150000"/>
              </a:lnSpc>
            </a:pPr>
            <a:r>
              <a:rPr lang="zh-CN" altLang="en-US" sz="3200">
                <a:latin typeface="思源宋体 CN Heavy" panose="02020900000000000000" pitchFamily="18" charset="-122"/>
                <a:ea typeface="思源宋体 CN Heavy" panose="02020900000000000000" pitchFamily="18" charset="-122"/>
              </a:rPr>
              <a:t>新形势下电信诈骗的演变</a:t>
            </a:r>
          </a:p>
          <a:p>
            <a:pPr>
              <a:lnSpc>
                <a:spcPct val="150000"/>
              </a:lnSpc>
            </a:pPr>
            <a:r>
              <a:rPr lang="zh-CN" altLang="en-US" sz="3200">
                <a:latin typeface="思源宋体 CN Heavy" panose="02020900000000000000" pitchFamily="18" charset="-122"/>
                <a:ea typeface="思源宋体 CN Heavy" panose="02020900000000000000" pitchFamily="18" charset="-122"/>
              </a:rPr>
              <a:t>常见的诈骗手法及防范措施</a:t>
            </a:r>
          </a:p>
        </p:txBody>
      </p:sp>
      <p:grpSp>
        <p:nvGrpSpPr>
          <p:cNvPr id="8" name="组合 7"/>
          <p:cNvGrpSpPr/>
          <p:nvPr/>
        </p:nvGrpSpPr>
        <p:grpSpPr>
          <a:xfrm rot="16200000">
            <a:off x="9500556" y="3870205"/>
            <a:ext cx="1499241" cy="3857746"/>
            <a:chOff x="1400797" y="3000254"/>
            <a:chExt cx="1499241" cy="3857746"/>
          </a:xfrm>
        </p:grpSpPr>
        <p:pic>
          <p:nvPicPr>
            <p:cNvPr id="5" name="图片 4"/>
            <p:cNvPicPr>
              <a:picLocks noChangeAspect="1"/>
            </p:cNvPicPr>
            <p:nvPr/>
          </p:nvPicPr>
          <p:blipFill>
            <a:blip r:embed="rId2"/>
            <a:stretch>
              <a:fillRect/>
            </a:stretch>
          </p:blipFill>
          <p:spPr>
            <a:xfrm>
              <a:off x="1400797" y="3000254"/>
              <a:ext cx="1499241" cy="2082672"/>
            </a:xfrm>
            <a:prstGeom prst="rect">
              <a:avLst/>
            </a:prstGeom>
          </p:spPr>
        </p:pic>
        <p:pic>
          <p:nvPicPr>
            <p:cNvPr id="7" name="图片 6"/>
            <p:cNvPicPr>
              <a:picLocks noChangeAspect="1"/>
            </p:cNvPicPr>
            <p:nvPr/>
          </p:nvPicPr>
          <p:blipFill>
            <a:blip r:embed="rId3">
              <a:extLst>
                <a:ext uri="{BEBA8EAE-BF5A-486C-A8C5-ECC9F3942E4B}">
                  <a14:imgProps xmlns:a14="http://schemas.microsoft.com/office/drawing/2010/main">
                    <a14:imgLayer>
                      <a14:imgEffect>
                        <a14:backgroundRemoval t="0" b="100000" l="10811" r="100000"/>
                      </a14:imgEffect>
                    </a14:imgLayer>
                  </a14:imgProps>
                </a:ext>
              </a:extLst>
            </a:blip>
            <a:stretch>
              <a:fillRect/>
            </a:stretch>
          </p:blipFill>
          <p:spPr>
            <a:xfrm>
              <a:off x="2068502" y="4813049"/>
              <a:ext cx="163829" cy="2044951"/>
            </a:xfrm>
            <a:prstGeom prst="rect">
              <a:avLst/>
            </a:prstGeom>
          </p:spPr>
        </p:pic>
      </p:grpSp>
      <p:sp>
        <p:nvSpPr>
          <p:cNvPr id="14" name="文本框 13"/>
          <p:cNvSpPr txBox="1"/>
          <p:nvPr/>
        </p:nvSpPr>
        <p:spPr>
          <a:xfrm>
            <a:off x="2395375" y="1818515"/>
            <a:ext cx="789982" cy="2103120"/>
          </a:xfrm>
          <a:prstGeom prst="rect">
            <a:avLst/>
          </a:prstGeom>
          <a:noFill/>
        </p:spPr>
        <p:txBody>
          <a:bodyPr wrap="square">
            <a:spAutoFit/>
          </a:bodyPr>
          <a:lstStyle/>
          <a:p>
            <a:pPr>
              <a:lnSpc>
                <a:spcPct val="150000"/>
              </a:lnSpc>
            </a:pPr>
            <a:r>
              <a:rPr lang="zh-CN" altLang="en-US" sz="4400">
                <a:solidFill>
                  <a:srgbClr val="C00000"/>
                </a:solidFill>
                <a:latin typeface="思源宋体 CN Heavy" panose="02020900000000000000" pitchFamily="18" charset="-122"/>
                <a:ea typeface="思源宋体 CN Heavy" panose="02020900000000000000" pitchFamily="18" charset="-122"/>
              </a:rPr>
              <a:t>目录</a:t>
            </a:r>
          </a:p>
        </p:txBody>
      </p:sp>
      <p:pic>
        <p:nvPicPr>
          <p:cNvPr id="16" name="图片 15"/>
          <p:cNvPicPr>
            <a:picLocks noChangeAspect="1"/>
          </p:cNvPicPr>
          <p:nvPr/>
        </p:nvPicPr>
        <p:blipFill>
          <a:blip r:embed="rId4"/>
          <a:stretch>
            <a:fillRect/>
          </a:stretch>
        </p:blipFill>
        <p:spPr>
          <a:xfrm rot="16200000" flipV="1">
            <a:off x="75634" y="2888"/>
            <a:ext cx="1127401" cy="1566130"/>
          </a:xfrm>
          <a:prstGeom prst="rect">
            <a:avLst/>
          </a:prstGeom>
        </p:spPr>
      </p:pic>
      <p:cxnSp>
        <p:nvCxnSpPr>
          <p:cNvPr id="19" name="直接连接符 18"/>
          <p:cNvCxnSpPr/>
          <p:nvPr/>
        </p:nvCxnSpPr>
        <p:spPr>
          <a:xfrm flipH="1">
            <a:off x="3140906" y="2230690"/>
            <a:ext cx="0" cy="143009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flipH="1">
            <a:off x="3229806" y="2539228"/>
            <a:ext cx="0" cy="1430097"/>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28" name="组合 27"/>
          <p:cNvGrpSpPr/>
          <p:nvPr/>
        </p:nvGrpSpPr>
        <p:grpSpPr>
          <a:xfrm>
            <a:off x="4095538" y="2210004"/>
            <a:ext cx="370361" cy="277019"/>
            <a:chOff x="4106069" y="2113756"/>
            <a:chExt cx="370361" cy="277019"/>
          </a:xfrm>
          <a:solidFill>
            <a:srgbClr val="C00000"/>
          </a:solidFill>
        </p:grpSpPr>
        <p:sp>
          <p:nvSpPr>
            <p:cNvPr id="23" name="矩形: 圆角 22"/>
            <p:cNvSpPr/>
            <p:nvPr/>
          </p:nvSpPr>
          <p:spPr>
            <a:xfrm>
              <a:off x="4263231" y="2113756"/>
              <a:ext cx="51594" cy="27701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圆角 23"/>
            <p:cNvSpPr/>
            <p:nvPr/>
          </p:nvSpPr>
          <p:spPr>
            <a:xfrm>
              <a:off x="4175125" y="2155432"/>
              <a:ext cx="51594" cy="19366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圆角 24"/>
            <p:cNvSpPr/>
            <p:nvPr/>
          </p:nvSpPr>
          <p:spPr>
            <a:xfrm>
              <a:off x="4351337" y="2155432"/>
              <a:ext cx="51594" cy="19366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圆角 25"/>
            <p:cNvSpPr/>
            <p:nvPr/>
          </p:nvSpPr>
          <p:spPr>
            <a:xfrm>
              <a:off x="4430711" y="2206031"/>
              <a:ext cx="45719" cy="9246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圆角 26"/>
            <p:cNvSpPr/>
            <p:nvPr/>
          </p:nvSpPr>
          <p:spPr>
            <a:xfrm>
              <a:off x="4106069" y="2206031"/>
              <a:ext cx="45719" cy="9246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9" name="组合 28"/>
          <p:cNvGrpSpPr/>
          <p:nvPr/>
        </p:nvGrpSpPr>
        <p:grpSpPr>
          <a:xfrm>
            <a:off x="4095538" y="2967268"/>
            <a:ext cx="370361" cy="277019"/>
            <a:chOff x="4106069" y="2113756"/>
            <a:chExt cx="370361" cy="277019"/>
          </a:xfrm>
          <a:solidFill>
            <a:srgbClr val="C00000"/>
          </a:solidFill>
        </p:grpSpPr>
        <p:sp>
          <p:nvSpPr>
            <p:cNvPr id="30" name="矩形: 圆角 29"/>
            <p:cNvSpPr/>
            <p:nvPr/>
          </p:nvSpPr>
          <p:spPr>
            <a:xfrm>
              <a:off x="4263231" y="2113756"/>
              <a:ext cx="51594" cy="27701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圆角 30"/>
            <p:cNvSpPr/>
            <p:nvPr/>
          </p:nvSpPr>
          <p:spPr>
            <a:xfrm>
              <a:off x="4175125" y="2155432"/>
              <a:ext cx="51594" cy="19366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圆角 31"/>
            <p:cNvSpPr/>
            <p:nvPr/>
          </p:nvSpPr>
          <p:spPr>
            <a:xfrm>
              <a:off x="4351337" y="2155432"/>
              <a:ext cx="51594" cy="19366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圆角 32"/>
            <p:cNvSpPr/>
            <p:nvPr/>
          </p:nvSpPr>
          <p:spPr>
            <a:xfrm>
              <a:off x="4430711" y="2206031"/>
              <a:ext cx="45719" cy="9246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圆角 33"/>
            <p:cNvSpPr/>
            <p:nvPr/>
          </p:nvSpPr>
          <p:spPr>
            <a:xfrm>
              <a:off x="4106069" y="2206031"/>
              <a:ext cx="45719" cy="9246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 name="组合 34"/>
          <p:cNvGrpSpPr/>
          <p:nvPr/>
        </p:nvGrpSpPr>
        <p:grpSpPr>
          <a:xfrm>
            <a:off x="4095538" y="3724531"/>
            <a:ext cx="370361" cy="277019"/>
            <a:chOff x="4106069" y="2113756"/>
            <a:chExt cx="370361" cy="277019"/>
          </a:xfrm>
          <a:solidFill>
            <a:srgbClr val="C00000"/>
          </a:solidFill>
        </p:grpSpPr>
        <p:sp>
          <p:nvSpPr>
            <p:cNvPr id="36" name="矩形: 圆角 35"/>
            <p:cNvSpPr/>
            <p:nvPr/>
          </p:nvSpPr>
          <p:spPr>
            <a:xfrm>
              <a:off x="4263231" y="2113756"/>
              <a:ext cx="51594" cy="277019"/>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矩形: 圆角 36"/>
            <p:cNvSpPr/>
            <p:nvPr/>
          </p:nvSpPr>
          <p:spPr>
            <a:xfrm>
              <a:off x="4175125" y="2155432"/>
              <a:ext cx="51594" cy="19366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矩形: 圆角 37"/>
            <p:cNvSpPr/>
            <p:nvPr/>
          </p:nvSpPr>
          <p:spPr>
            <a:xfrm>
              <a:off x="4351337" y="2155432"/>
              <a:ext cx="51594" cy="193666"/>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矩形: 圆角 38"/>
            <p:cNvSpPr/>
            <p:nvPr/>
          </p:nvSpPr>
          <p:spPr>
            <a:xfrm>
              <a:off x="4430711" y="2206031"/>
              <a:ext cx="45719" cy="9246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圆角 39"/>
            <p:cNvSpPr/>
            <p:nvPr/>
          </p:nvSpPr>
          <p:spPr>
            <a:xfrm>
              <a:off x="4106069" y="2206031"/>
              <a:ext cx="45719" cy="9246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36204" y="175260"/>
            <a:ext cx="2316480" cy="518160"/>
          </a:xfrm>
          <a:prstGeom prst="rect">
            <a:avLst/>
          </a:prstGeom>
          <a:noFill/>
        </p:spPr>
        <p:txBody>
          <a:bodyPr wrap="none" rtlCol="0">
            <a:spAutoFit/>
          </a:bodyPr>
          <a:lstStyle/>
          <a:p>
            <a:r>
              <a:rPr lang="zh-CN" altLang="en-US" sz="2800">
                <a:latin typeface="思源宋体 CN Heavy" panose="02020900000000000000" pitchFamily="18" charset="-122"/>
                <a:ea typeface="思源宋体 CN Heavy" panose="02020900000000000000" pitchFamily="18" charset="-122"/>
              </a:rPr>
              <a:t>安全防范小结</a:t>
            </a:r>
          </a:p>
        </p:txBody>
      </p:sp>
      <p:sp>
        <p:nvSpPr>
          <p:cNvPr id="4" name="文本框 3"/>
          <p:cNvSpPr txBox="1"/>
          <p:nvPr/>
        </p:nvSpPr>
        <p:spPr>
          <a:xfrm>
            <a:off x="1610362" y="1797457"/>
            <a:ext cx="3289031" cy="457200"/>
          </a:xfrm>
          <a:prstGeom prst="rect">
            <a:avLst/>
          </a:prstGeom>
          <a:noFill/>
        </p:spPr>
        <p:txBody>
          <a:bodyPr wrap="square">
            <a:spAutoFit/>
          </a:bodyPr>
          <a:lstStyle/>
          <a:p>
            <a:pPr algn="just" latinLnBrk="1">
              <a:lnSpc>
                <a:spcPct val="150000"/>
              </a:lnSpc>
            </a:pPr>
            <a:r>
              <a:rPr kumimoji="0" lang="en-US" altLang="zh-CN" sz="1600" i="0" u="none" strike="noStrike" kern="1200" cap="none" spc="0" normalizeH="0" baseline="0" noProof="0">
                <a:ln>
                  <a:noFill/>
                </a:ln>
                <a:solidFill>
                  <a:prstClr val="black"/>
                </a:solidFill>
                <a:effectLst/>
                <a:uLnTx/>
                <a:uFillTx/>
                <a:latin typeface="思源黑体 CN Light" panose="020B0300000000000000" pitchFamily="34" charset="-122"/>
                <a:ea typeface="思源黑体 CN Light" panose="020B0300000000000000" pitchFamily="34" charset="-122"/>
                <a:cs typeface="+mn-cs"/>
              </a:rPr>
              <a:t>1、凡是自称公检法要求汇款的;</a:t>
            </a:r>
          </a:p>
        </p:txBody>
      </p:sp>
      <p:sp>
        <p:nvSpPr>
          <p:cNvPr id="6" name="文本框 5"/>
          <p:cNvSpPr txBox="1"/>
          <p:nvPr/>
        </p:nvSpPr>
        <p:spPr>
          <a:xfrm>
            <a:off x="952731" y="2505784"/>
            <a:ext cx="3357649" cy="822960"/>
          </a:xfrm>
          <a:prstGeom prst="rect">
            <a:avLst/>
          </a:prstGeom>
          <a:noFill/>
        </p:spPr>
        <p:txBody>
          <a:bodyPr wrap="square">
            <a:spAutoFit/>
          </a:bodyPr>
          <a:lstStyle/>
          <a:p>
            <a:pPr algn="just" latinLnBrk="1">
              <a:lnSpc>
                <a:spcPct val="150000"/>
              </a:lnSpc>
            </a:pPr>
            <a:r>
              <a:rPr kumimoji="0" lang="en-US" altLang="zh-CN" sz="1600" i="0" u="none" strike="noStrike" kern="1200" cap="none" spc="0" normalizeH="0" baseline="0" noProof="0">
                <a:ln>
                  <a:noFill/>
                </a:ln>
                <a:solidFill>
                  <a:prstClr val="black"/>
                </a:solidFill>
                <a:effectLst/>
                <a:uLnTx/>
                <a:uFillTx/>
                <a:latin typeface="思源黑体 CN Light" panose="020B0300000000000000" pitchFamily="34" charset="-122"/>
                <a:ea typeface="思源黑体 CN Light" panose="020B0300000000000000" pitchFamily="34" charset="-122"/>
                <a:cs typeface="+mn-cs"/>
              </a:rPr>
              <a:t>2、凡是叫你汇款到“安全账户”的;</a:t>
            </a:r>
          </a:p>
        </p:txBody>
      </p:sp>
      <p:sp>
        <p:nvSpPr>
          <p:cNvPr id="7" name="文本框 6"/>
          <p:cNvSpPr txBox="1"/>
          <p:nvPr/>
        </p:nvSpPr>
        <p:spPr>
          <a:xfrm>
            <a:off x="535131" y="3214111"/>
            <a:ext cx="3704185" cy="822960"/>
          </a:xfrm>
          <a:prstGeom prst="rect">
            <a:avLst/>
          </a:prstGeom>
          <a:noFill/>
        </p:spPr>
        <p:txBody>
          <a:bodyPr wrap="square">
            <a:spAutoFit/>
          </a:bodyPr>
          <a:lstStyle/>
          <a:p>
            <a:pPr algn="just" latinLnBrk="1">
              <a:lnSpc>
                <a:spcPct val="150000"/>
              </a:lnSpc>
            </a:pPr>
            <a:r>
              <a:rPr kumimoji="0" lang="en-US" altLang="zh-CN" sz="1600" i="0" u="none" strike="noStrike" kern="1200" cap="none" spc="0" normalizeH="0" baseline="0" noProof="0">
                <a:ln>
                  <a:noFill/>
                </a:ln>
                <a:solidFill>
                  <a:prstClr val="black"/>
                </a:solidFill>
                <a:effectLst/>
                <a:uLnTx/>
                <a:uFillTx/>
                <a:latin typeface="思源黑体 CN Light" panose="020B0300000000000000" pitchFamily="34" charset="-122"/>
                <a:ea typeface="思源黑体 CN Light" panose="020B0300000000000000" pitchFamily="34" charset="-122"/>
                <a:cs typeface="+mn-cs"/>
              </a:rPr>
              <a:t>3、凡是通知中奖、领奖要你先交钱的；</a:t>
            </a:r>
          </a:p>
        </p:txBody>
      </p:sp>
      <p:sp>
        <p:nvSpPr>
          <p:cNvPr id="8" name="文本框 7"/>
          <p:cNvSpPr txBox="1"/>
          <p:nvPr/>
        </p:nvSpPr>
        <p:spPr>
          <a:xfrm>
            <a:off x="806527" y="3922438"/>
            <a:ext cx="3946662" cy="457200"/>
          </a:xfrm>
          <a:prstGeom prst="rect">
            <a:avLst/>
          </a:prstGeom>
          <a:noFill/>
        </p:spPr>
        <p:txBody>
          <a:bodyPr wrap="square">
            <a:spAutoFit/>
          </a:bodyPr>
          <a:lstStyle/>
          <a:p>
            <a:pPr algn="just" latinLnBrk="1">
              <a:lnSpc>
                <a:spcPct val="150000"/>
              </a:lnSpc>
            </a:pPr>
            <a:r>
              <a:rPr kumimoji="0" lang="en-US" altLang="zh-CN" sz="1600" i="0" u="none" strike="noStrike" kern="1200" cap="none" spc="0" normalizeH="0" baseline="0" noProof="0">
                <a:ln>
                  <a:noFill/>
                </a:ln>
                <a:solidFill>
                  <a:prstClr val="black"/>
                </a:solidFill>
                <a:effectLst/>
                <a:uLnTx/>
                <a:uFillTx/>
                <a:latin typeface="思源黑体 CN Light" panose="020B0300000000000000" pitchFamily="34" charset="-122"/>
                <a:ea typeface="思源黑体 CN Light" panose="020B0300000000000000" pitchFamily="34" charset="-122"/>
                <a:cs typeface="+mn-cs"/>
              </a:rPr>
              <a:t>4、凡是通知“家属”出事要先汇款的；</a:t>
            </a:r>
          </a:p>
        </p:txBody>
      </p:sp>
      <p:sp>
        <p:nvSpPr>
          <p:cNvPr id="9" name="文本框 8"/>
          <p:cNvSpPr txBox="1"/>
          <p:nvPr/>
        </p:nvSpPr>
        <p:spPr>
          <a:xfrm>
            <a:off x="1034630" y="4630765"/>
            <a:ext cx="4281352" cy="822960"/>
          </a:xfrm>
          <a:prstGeom prst="rect">
            <a:avLst/>
          </a:prstGeom>
          <a:noFill/>
        </p:spPr>
        <p:txBody>
          <a:bodyPr wrap="square">
            <a:spAutoFit/>
          </a:bodyPr>
          <a:lstStyle/>
          <a:p>
            <a:pPr algn="just" latinLnBrk="1">
              <a:lnSpc>
                <a:spcPct val="150000"/>
              </a:lnSpc>
            </a:pPr>
            <a:r>
              <a:rPr kumimoji="0" lang="en-US" altLang="zh-CN" sz="1600" i="0" u="none" strike="noStrike" kern="1200" cap="none" spc="0" normalizeH="0" baseline="0" noProof="0">
                <a:ln>
                  <a:noFill/>
                </a:ln>
                <a:solidFill>
                  <a:prstClr val="black"/>
                </a:solidFill>
                <a:effectLst/>
                <a:uLnTx/>
                <a:uFillTx/>
                <a:latin typeface="思源黑体 CN Light" panose="020B0300000000000000" pitchFamily="34" charset="-122"/>
                <a:ea typeface="思源黑体 CN Light" panose="020B0300000000000000" pitchFamily="34" charset="-122"/>
                <a:cs typeface="+mn-cs"/>
              </a:rPr>
              <a:t>5、凡是在电话中索要银行卡信息及验证码的；</a:t>
            </a:r>
          </a:p>
        </p:txBody>
      </p:sp>
      <p:sp>
        <p:nvSpPr>
          <p:cNvPr id="10" name="文本框 9"/>
          <p:cNvSpPr txBox="1"/>
          <p:nvPr/>
        </p:nvSpPr>
        <p:spPr>
          <a:xfrm>
            <a:off x="7068548" y="1774374"/>
            <a:ext cx="3349943" cy="457200"/>
          </a:xfrm>
          <a:prstGeom prst="rect">
            <a:avLst/>
          </a:prstGeom>
          <a:noFill/>
        </p:spPr>
        <p:txBody>
          <a:bodyPr wrap="none">
            <a:spAutoFit/>
          </a:bodyPr>
          <a:lstStyle/>
          <a:p>
            <a:pPr algn="just" latinLnBrk="1">
              <a:lnSpc>
                <a:spcPct val="150000"/>
              </a:lnSpc>
            </a:pPr>
            <a:r>
              <a:rPr kumimoji="0" lang="en-US" altLang="zh-CN" sz="1600" i="0" u="none" strike="noStrike" kern="1200" cap="none" spc="0" normalizeH="0" baseline="0" noProof="0">
                <a:ln>
                  <a:noFill/>
                </a:ln>
                <a:solidFill>
                  <a:prstClr val="black"/>
                </a:solidFill>
                <a:effectLst/>
                <a:uLnTx/>
                <a:uFillTx/>
                <a:latin typeface="思源黑体 CN Light" panose="020B0300000000000000" pitchFamily="34" charset="-122"/>
                <a:ea typeface="思源黑体 CN Light" panose="020B0300000000000000" pitchFamily="34" charset="-122"/>
                <a:cs typeface="+mn-cs"/>
              </a:rPr>
              <a:t>6、凡是让你开通网银接受检查的；</a:t>
            </a:r>
          </a:p>
        </p:txBody>
      </p:sp>
      <p:sp>
        <p:nvSpPr>
          <p:cNvPr id="11" name="文本框 10"/>
          <p:cNvSpPr txBox="1"/>
          <p:nvPr/>
        </p:nvSpPr>
        <p:spPr>
          <a:xfrm>
            <a:off x="7731127" y="2487855"/>
            <a:ext cx="2943542" cy="457200"/>
          </a:xfrm>
          <a:prstGeom prst="rect">
            <a:avLst/>
          </a:prstGeom>
          <a:noFill/>
        </p:spPr>
        <p:txBody>
          <a:bodyPr wrap="none">
            <a:spAutoFit/>
          </a:bodyPr>
          <a:lstStyle/>
          <a:p>
            <a:pPr algn="just" latinLnBrk="1">
              <a:lnSpc>
                <a:spcPct val="150000"/>
              </a:lnSpc>
            </a:pPr>
            <a:r>
              <a:rPr kumimoji="0" lang="en-US" altLang="zh-CN" sz="1600" i="0" u="none" strike="noStrike" kern="1200" cap="none" spc="0" normalizeH="0" baseline="0" noProof="0">
                <a:ln>
                  <a:noFill/>
                </a:ln>
                <a:solidFill>
                  <a:prstClr val="black"/>
                </a:solidFill>
                <a:effectLst/>
                <a:uLnTx/>
                <a:uFillTx/>
                <a:latin typeface="思源黑体 CN Light" panose="020B0300000000000000" pitchFamily="34" charset="-122"/>
                <a:ea typeface="思源黑体 CN Light" panose="020B0300000000000000" pitchFamily="34" charset="-122"/>
                <a:cs typeface="+mn-cs"/>
              </a:rPr>
              <a:t>7、凡是自称领导要求汇款的；</a:t>
            </a:r>
          </a:p>
        </p:txBody>
      </p:sp>
      <p:sp>
        <p:nvSpPr>
          <p:cNvPr id="12" name="文本框 11"/>
          <p:cNvSpPr txBox="1"/>
          <p:nvPr/>
        </p:nvSpPr>
        <p:spPr>
          <a:xfrm>
            <a:off x="7887795" y="3201336"/>
            <a:ext cx="3756343" cy="457200"/>
          </a:xfrm>
          <a:prstGeom prst="rect">
            <a:avLst/>
          </a:prstGeom>
          <a:noFill/>
        </p:spPr>
        <p:txBody>
          <a:bodyPr wrap="none">
            <a:spAutoFit/>
          </a:bodyPr>
          <a:lstStyle/>
          <a:p>
            <a:pPr algn="just" latinLnBrk="1">
              <a:lnSpc>
                <a:spcPct val="150000"/>
              </a:lnSpc>
            </a:pPr>
            <a:r>
              <a:rPr kumimoji="0" lang="en-US" altLang="zh-CN" sz="1600" i="0" u="none" strike="noStrike" kern="1200" cap="none" spc="0" normalizeH="0" baseline="0" noProof="0">
                <a:ln>
                  <a:noFill/>
                </a:ln>
                <a:solidFill>
                  <a:prstClr val="black"/>
                </a:solidFill>
                <a:effectLst/>
                <a:uLnTx/>
                <a:uFillTx/>
                <a:latin typeface="思源黑体 CN Light" panose="020B0300000000000000" pitchFamily="34" charset="-122"/>
                <a:ea typeface="思源黑体 CN Light" panose="020B0300000000000000" pitchFamily="34" charset="-122"/>
                <a:cs typeface="+mn-cs"/>
              </a:rPr>
              <a:t>8、凡是陌生网站要登记银行卡信息的；</a:t>
            </a:r>
          </a:p>
        </p:txBody>
      </p:sp>
      <p:sp>
        <p:nvSpPr>
          <p:cNvPr id="13" name="文本框 12"/>
          <p:cNvSpPr txBox="1"/>
          <p:nvPr/>
        </p:nvSpPr>
        <p:spPr>
          <a:xfrm>
            <a:off x="7761651" y="3914816"/>
            <a:ext cx="4162743" cy="457200"/>
          </a:xfrm>
          <a:prstGeom prst="rect">
            <a:avLst/>
          </a:prstGeom>
          <a:noFill/>
        </p:spPr>
        <p:txBody>
          <a:bodyPr wrap="none">
            <a:spAutoFit/>
          </a:bodyPr>
          <a:lstStyle/>
          <a:p>
            <a:pPr algn="just" latinLnBrk="1">
              <a:lnSpc>
                <a:spcPct val="150000"/>
              </a:lnSpc>
            </a:pPr>
            <a:r>
              <a:rPr kumimoji="0" lang="en-US" altLang="zh-CN" sz="1600" i="0" u="none" strike="noStrike" kern="1200" cap="none" spc="0" normalizeH="0" baseline="0" noProof="0">
                <a:ln>
                  <a:noFill/>
                </a:ln>
                <a:solidFill>
                  <a:prstClr val="black"/>
                </a:solidFill>
                <a:effectLst/>
                <a:uLnTx/>
                <a:uFillTx/>
                <a:latin typeface="思源黑体 CN Light" panose="020B0300000000000000" pitchFamily="34" charset="-122"/>
                <a:ea typeface="思源黑体 CN Light" panose="020B0300000000000000" pitchFamily="34" charset="-122"/>
                <a:cs typeface="+mn-cs"/>
              </a:rPr>
              <a:t>9、凡是承诺能帮你代办各种银行信用卡的；</a:t>
            </a:r>
          </a:p>
        </p:txBody>
      </p:sp>
      <p:sp>
        <p:nvSpPr>
          <p:cNvPr id="14" name="文本框 13"/>
          <p:cNvSpPr txBox="1"/>
          <p:nvPr/>
        </p:nvSpPr>
        <p:spPr>
          <a:xfrm>
            <a:off x="6791541" y="4628299"/>
            <a:ext cx="4942205" cy="457200"/>
          </a:xfrm>
          <a:prstGeom prst="rect">
            <a:avLst/>
          </a:prstGeom>
          <a:noFill/>
        </p:spPr>
        <p:txBody>
          <a:bodyPr wrap="none">
            <a:spAutoFit/>
          </a:bodyPr>
          <a:lstStyle/>
          <a:p>
            <a:pPr algn="just" latinLnBrk="1">
              <a:lnSpc>
                <a:spcPct val="150000"/>
              </a:lnSpc>
            </a:pPr>
            <a:r>
              <a:rPr kumimoji="0" lang="en-US" altLang="zh-CN" sz="1600" i="0" u="none" strike="noStrike" kern="1200" cap="none" spc="0" normalizeH="0" baseline="0" noProof="0">
                <a:ln>
                  <a:noFill/>
                </a:ln>
                <a:solidFill>
                  <a:prstClr val="black"/>
                </a:solidFill>
                <a:effectLst/>
                <a:uLnTx/>
                <a:uFillTx/>
                <a:latin typeface="思源黑体 CN Light" panose="020B0300000000000000" pitchFamily="34" charset="-122"/>
                <a:ea typeface="思源黑体 CN Light" panose="020B0300000000000000" pitchFamily="34" charset="-122"/>
                <a:cs typeface="+mn-cs"/>
              </a:rPr>
              <a:t>10、凡是用各种借口引导你用英文界面操作ATM机的。</a:t>
            </a:r>
          </a:p>
        </p:txBody>
      </p:sp>
      <p:grpSp>
        <p:nvGrpSpPr>
          <p:cNvPr id="33" name="组合 32"/>
          <p:cNvGrpSpPr/>
          <p:nvPr/>
        </p:nvGrpSpPr>
        <p:grpSpPr>
          <a:xfrm>
            <a:off x="4753189" y="2135831"/>
            <a:ext cx="2622550" cy="2622550"/>
            <a:chOff x="3959239" y="2266106"/>
            <a:chExt cx="2622550" cy="2622550"/>
          </a:xfrm>
        </p:grpSpPr>
        <p:sp>
          <p:nvSpPr>
            <p:cNvPr id="32" name="椭圆 31"/>
            <p:cNvSpPr/>
            <p:nvPr/>
          </p:nvSpPr>
          <p:spPr>
            <a:xfrm>
              <a:off x="3959239" y="2266106"/>
              <a:ext cx="2622550" cy="262255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形状 30"/>
            <p:cNvSpPr/>
            <p:nvPr/>
          </p:nvSpPr>
          <p:spPr bwMode="auto">
            <a:xfrm>
              <a:off x="4018743" y="2980201"/>
              <a:ext cx="2503542" cy="1194360"/>
            </a:xfrm>
            <a:custGeom>
              <a:avLst/>
              <a:gdLst>
                <a:gd name="connsiteX0" fmla="*/ 2396066 w 2503542"/>
                <a:gd name="connsiteY0" fmla="*/ 1059993 h 1194360"/>
                <a:gd name="connsiteX1" fmla="*/ 2398585 w 2503542"/>
                <a:gd name="connsiteY1" fmla="*/ 1060187 h 1194360"/>
                <a:gd name="connsiteX2" fmla="*/ 2396066 w 2503542"/>
                <a:gd name="connsiteY2" fmla="*/ 1065416 h 1194360"/>
                <a:gd name="connsiteX3" fmla="*/ 1761231 w 2503542"/>
                <a:gd name="connsiteY3" fmla="*/ 766035 h 1194360"/>
                <a:gd name="connsiteX4" fmla="*/ 1762476 w 2503542"/>
                <a:gd name="connsiteY4" fmla="*/ 777245 h 1194360"/>
                <a:gd name="connsiteX5" fmla="*/ 1687945 w 2503542"/>
                <a:gd name="connsiteY5" fmla="*/ 856962 h 1194360"/>
                <a:gd name="connsiteX6" fmla="*/ 1573270 w 2503542"/>
                <a:gd name="connsiteY6" fmla="*/ 967664 h 1194360"/>
                <a:gd name="connsiteX7" fmla="*/ 1559110 w 2503542"/>
                <a:gd name="connsiteY7" fmla="*/ 989150 h 1194360"/>
                <a:gd name="connsiteX8" fmla="*/ 1538416 w 2503542"/>
                <a:gd name="connsiteY8" fmla="*/ 1001450 h 1194360"/>
                <a:gd name="connsiteX9" fmla="*/ 1462485 w 2503542"/>
                <a:gd name="connsiteY9" fmla="*/ 814457 h 1194360"/>
                <a:gd name="connsiteX10" fmla="*/ 1585717 w 2503542"/>
                <a:gd name="connsiteY10" fmla="*/ 796240 h 1194360"/>
                <a:gd name="connsiteX11" fmla="*/ 1761231 w 2503542"/>
                <a:gd name="connsiteY11" fmla="*/ 766035 h 1194360"/>
                <a:gd name="connsiteX12" fmla="*/ 2319979 w 2503542"/>
                <a:gd name="connsiteY12" fmla="*/ 597725 h 1194360"/>
                <a:gd name="connsiteX13" fmla="*/ 2319979 w 2503542"/>
                <a:gd name="connsiteY13" fmla="*/ 772263 h 1194360"/>
                <a:gd name="connsiteX14" fmla="*/ 2366191 w 2503542"/>
                <a:gd name="connsiteY14" fmla="*/ 772263 h 1194360"/>
                <a:gd name="connsiteX15" fmla="*/ 2366191 w 2503542"/>
                <a:gd name="connsiteY15" fmla="*/ 597725 h 1194360"/>
                <a:gd name="connsiteX16" fmla="*/ 2188033 w 2503542"/>
                <a:gd name="connsiteY16" fmla="*/ 597725 h 1194360"/>
                <a:gd name="connsiteX17" fmla="*/ 2188033 w 2503542"/>
                <a:gd name="connsiteY17" fmla="*/ 772263 h 1194360"/>
                <a:gd name="connsiteX18" fmla="*/ 2234245 w 2503542"/>
                <a:gd name="connsiteY18" fmla="*/ 772263 h 1194360"/>
                <a:gd name="connsiteX19" fmla="*/ 2234245 w 2503542"/>
                <a:gd name="connsiteY19" fmla="*/ 597725 h 1194360"/>
                <a:gd name="connsiteX20" fmla="*/ 105680 w 2503542"/>
                <a:gd name="connsiteY20" fmla="*/ 266555 h 1194360"/>
                <a:gd name="connsiteX21" fmla="*/ 251319 w 2503542"/>
                <a:gd name="connsiteY21" fmla="*/ 387377 h 1194360"/>
                <a:gd name="connsiteX22" fmla="*/ 233892 w 2503542"/>
                <a:gd name="connsiteY22" fmla="*/ 400456 h 1194360"/>
                <a:gd name="connsiteX23" fmla="*/ 197794 w 2503542"/>
                <a:gd name="connsiteY23" fmla="*/ 409797 h 1194360"/>
                <a:gd name="connsiteX24" fmla="*/ 197794 w 2503542"/>
                <a:gd name="connsiteY24" fmla="*/ 559268 h 1194360"/>
                <a:gd name="connsiteX25" fmla="*/ 197794 w 2503542"/>
                <a:gd name="connsiteY25" fmla="*/ 868173 h 1194360"/>
                <a:gd name="connsiteX26" fmla="*/ 283061 w 2503542"/>
                <a:gd name="connsiteY26" fmla="*/ 824733 h 1194360"/>
                <a:gd name="connsiteX27" fmla="*/ 372062 w 2503542"/>
                <a:gd name="connsiteY27" fmla="*/ 778491 h 1194360"/>
                <a:gd name="connsiteX28" fmla="*/ 377041 w 2503542"/>
                <a:gd name="connsiteY28" fmla="*/ 789701 h 1194360"/>
                <a:gd name="connsiteX29" fmla="*/ 276837 w 2503542"/>
                <a:gd name="connsiteY29" fmla="*/ 916906 h 1194360"/>
                <a:gd name="connsiteX30" fmla="*/ 120617 w 2503542"/>
                <a:gd name="connsiteY30" fmla="*/ 1093624 h 1194360"/>
                <a:gd name="connsiteX31" fmla="*/ 113372 w 2503542"/>
                <a:gd name="connsiteY31" fmla="*/ 1106311 h 1194360"/>
                <a:gd name="connsiteX32" fmla="*/ 85109 w 2503542"/>
                <a:gd name="connsiteY32" fmla="*/ 1047639 h 1194360"/>
                <a:gd name="connsiteX33" fmla="*/ 42784 w 2503542"/>
                <a:gd name="connsiteY33" fmla="*/ 931998 h 1194360"/>
                <a:gd name="connsiteX34" fmla="*/ 21036 w 2503542"/>
                <a:gd name="connsiteY34" fmla="*/ 847417 h 1194360"/>
                <a:gd name="connsiteX35" fmla="*/ 21036 w 2503542"/>
                <a:gd name="connsiteY35" fmla="*/ 381149 h 1194360"/>
                <a:gd name="connsiteX36" fmla="*/ 0 w 2503542"/>
                <a:gd name="connsiteY36" fmla="*/ 381149 h 1194360"/>
                <a:gd name="connsiteX37" fmla="*/ 5323 w 2503542"/>
                <a:gd name="connsiteY37" fmla="*/ 346273 h 1194360"/>
                <a:gd name="connsiteX38" fmla="*/ 23525 w 2503542"/>
                <a:gd name="connsiteY38" fmla="*/ 346273 h 1194360"/>
                <a:gd name="connsiteX39" fmla="*/ 2123460 w 2503542"/>
                <a:gd name="connsiteY39" fmla="*/ 219067 h 1194360"/>
                <a:gd name="connsiteX40" fmla="*/ 2123460 w 2503542"/>
                <a:gd name="connsiteY40" fmla="*/ 398587 h 1194360"/>
                <a:gd name="connsiteX41" fmla="*/ 2452081 w 2503542"/>
                <a:gd name="connsiteY41" fmla="*/ 398587 h 1194360"/>
                <a:gd name="connsiteX42" fmla="*/ 2452081 w 2503542"/>
                <a:gd name="connsiteY42" fmla="*/ 219067 h 1194360"/>
                <a:gd name="connsiteX43" fmla="*/ 1797329 w 2503542"/>
                <a:gd name="connsiteY43" fmla="*/ 56051 h 1194360"/>
                <a:gd name="connsiteX44" fmla="*/ 1941723 w 2503542"/>
                <a:gd name="connsiteY44" fmla="*/ 164417 h 1194360"/>
                <a:gd name="connsiteX45" fmla="*/ 1922118 w 2503542"/>
                <a:gd name="connsiteY45" fmla="*/ 178586 h 1194360"/>
                <a:gd name="connsiteX46" fmla="*/ 1889443 w 2503542"/>
                <a:gd name="connsiteY46" fmla="*/ 188083 h 1194360"/>
                <a:gd name="connsiteX47" fmla="*/ 1875128 w 2503542"/>
                <a:gd name="connsiteY47" fmla="*/ 351878 h 1194360"/>
                <a:gd name="connsiteX48" fmla="*/ 1853344 w 2503542"/>
                <a:gd name="connsiteY48" fmla="*/ 541829 h 1194360"/>
                <a:gd name="connsiteX49" fmla="*/ 1975316 w 2503542"/>
                <a:gd name="connsiteY49" fmla="*/ 643798 h 1194360"/>
                <a:gd name="connsiteX50" fmla="*/ 1975315 w 2503542"/>
                <a:gd name="connsiteY50" fmla="*/ 643824 h 1194360"/>
                <a:gd name="connsiteX51" fmla="*/ 1956972 w 2503542"/>
                <a:gd name="connsiteY51" fmla="*/ 656735 h 1194360"/>
                <a:gd name="connsiteX52" fmla="*/ 1925541 w 2503542"/>
                <a:gd name="connsiteY52" fmla="*/ 665142 h 1194360"/>
                <a:gd name="connsiteX53" fmla="*/ 1910604 w 2503542"/>
                <a:gd name="connsiteY53" fmla="*/ 921889 h 1194360"/>
                <a:gd name="connsiteX54" fmla="*/ 1881974 w 2503542"/>
                <a:gd name="connsiteY54" fmla="*/ 1068868 h 1194360"/>
                <a:gd name="connsiteX55" fmla="*/ 1834672 w 2503542"/>
                <a:gd name="connsiteY55" fmla="*/ 1142201 h 1194360"/>
                <a:gd name="connsiteX56" fmla="*/ 1772901 w 2503542"/>
                <a:gd name="connsiteY56" fmla="*/ 1176299 h 1194360"/>
                <a:gd name="connsiteX57" fmla="*/ 1695258 w 2503542"/>
                <a:gd name="connsiteY57" fmla="*/ 1187042 h 1194360"/>
                <a:gd name="connsiteX58" fmla="*/ 1692301 w 2503542"/>
                <a:gd name="connsiteY58" fmla="*/ 1130835 h 1194360"/>
                <a:gd name="connsiteX59" fmla="*/ 1679076 w 2503542"/>
                <a:gd name="connsiteY59" fmla="*/ 1092378 h 1194360"/>
                <a:gd name="connsiteX60" fmla="*/ 1652002 w 2503542"/>
                <a:gd name="connsiteY60" fmla="*/ 1067933 h 1194360"/>
                <a:gd name="connsiteX61" fmla="*/ 1608123 w 2503542"/>
                <a:gd name="connsiteY61" fmla="*/ 1050028 h 1194360"/>
                <a:gd name="connsiteX62" fmla="*/ 1609368 w 2503542"/>
                <a:gd name="connsiteY62" fmla="*/ 1033835 h 1194360"/>
                <a:gd name="connsiteX63" fmla="*/ 1657603 w 2503542"/>
                <a:gd name="connsiteY63" fmla="*/ 1036638 h 1194360"/>
                <a:gd name="connsiteX64" fmla="*/ 1700237 w 2503542"/>
                <a:gd name="connsiteY64" fmla="*/ 1037572 h 1194360"/>
                <a:gd name="connsiteX65" fmla="*/ 1721087 w 2503542"/>
                <a:gd name="connsiteY65" fmla="*/ 1035392 h 1194360"/>
                <a:gd name="connsiteX66" fmla="*/ 1736335 w 2503542"/>
                <a:gd name="connsiteY66" fmla="*/ 1027608 h 1194360"/>
                <a:gd name="connsiteX67" fmla="*/ 1768855 w 2503542"/>
                <a:gd name="connsiteY67" fmla="*/ 920176 h 1194360"/>
                <a:gd name="connsiteX68" fmla="*/ 1787371 w 2503542"/>
                <a:gd name="connsiteY68" fmla="*/ 642722 h 1194360"/>
                <a:gd name="connsiteX69" fmla="*/ 1639243 w 2503542"/>
                <a:gd name="connsiteY69" fmla="*/ 642722 h 1194360"/>
                <a:gd name="connsiteX70" fmla="*/ 1589452 w 2503542"/>
                <a:gd name="connsiteY70" fmla="*/ 703755 h 1194360"/>
                <a:gd name="connsiteX71" fmla="*/ 1461240 w 2503542"/>
                <a:gd name="connsiteY71" fmla="*/ 627775 h 1194360"/>
                <a:gd name="connsiteX72" fmla="*/ 1480378 w 2503542"/>
                <a:gd name="connsiteY72" fmla="*/ 612984 h 1194360"/>
                <a:gd name="connsiteX73" fmla="*/ 1502318 w 2503542"/>
                <a:gd name="connsiteY73" fmla="*/ 599126 h 1194360"/>
                <a:gd name="connsiteX74" fmla="*/ 1517099 w 2503542"/>
                <a:gd name="connsiteY74" fmla="*/ 481886 h 1194360"/>
                <a:gd name="connsiteX75" fmla="*/ 1529080 w 2503542"/>
                <a:gd name="connsiteY75" fmla="*/ 354525 h 1194360"/>
                <a:gd name="connsiteX76" fmla="*/ 1534682 w 2503542"/>
                <a:gd name="connsiteY76" fmla="*/ 254099 h 1194360"/>
                <a:gd name="connsiteX77" fmla="*/ 1710195 w 2503542"/>
                <a:gd name="connsiteY77" fmla="*/ 286485 h 1194360"/>
                <a:gd name="connsiteX78" fmla="*/ 1696969 w 2503542"/>
                <a:gd name="connsiteY78" fmla="*/ 307037 h 1194360"/>
                <a:gd name="connsiteX79" fmla="*/ 1664138 w 2503542"/>
                <a:gd name="connsiteY79" fmla="*/ 316379 h 1194360"/>
                <a:gd name="connsiteX80" fmla="*/ 1651068 w 2503542"/>
                <a:gd name="connsiteY80" fmla="*/ 458375 h 1194360"/>
                <a:gd name="connsiteX81" fmla="*/ 1634264 w 2503542"/>
                <a:gd name="connsiteY81" fmla="*/ 607845 h 1194360"/>
                <a:gd name="connsiteX82" fmla="*/ 1705216 w 2503542"/>
                <a:gd name="connsiteY82" fmla="*/ 607845 h 1194360"/>
                <a:gd name="connsiteX83" fmla="*/ 1732290 w 2503542"/>
                <a:gd name="connsiteY83" fmla="*/ 378035 h 1194360"/>
                <a:gd name="connsiteX84" fmla="*/ 1750028 w 2503542"/>
                <a:gd name="connsiteY84" fmla="*/ 163172 h 1194360"/>
                <a:gd name="connsiteX85" fmla="*/ 1492359 w 2503542"/>
                <a:gd name="connsiteY85" fmla="*/ 163172 h 1194360"/>
                <a:gd name="connsiteX86" fmla="*/ 1481156 w 2503542"/>
                <a:gd name="connsiteY86" fmla="*/ 128295 h 1194360"/>
                <a:gd name="connsiteX87" fmla="*/ 1740070 w 2503542"/>
                <a:gd name="connsiteY87" fmla="*/ 128295 h 1194360"/>
                <a:gd name="connsiteX88" fmla="*/ 97672 w 2503542"/>
                <a:gd name="connsiteY88" fmla="*/ 41695 h 1194360"/>
                <a:gd name="connsiteX89" fmla="*/ 103502 w 2503542"/>
                <a:gd name="connsiteY89" fmla="*/ 43226 h 1194360"/>
                <a:gd name="connsiteX90" fmla="*/ 184879 w 2503542"/>
                <a:gd name="connsiteY90" fmla="*/ 85478 h 1194360"/>
                <a:gd name="connsiteX91" fmla="*/ 240738 w 2503542"/>
                <a:gd name="connsiteY91" fmla="*/ 188862 h 1194360"/>
                <a:gd name="connsiteX92" fmla="*/ 192970 w 2503542"/>
                <a:gd name="connsiteY92" fmla="*/ 265310 h 1194360"/>
                <a:gd name="connsiteX93" fmla="*/ 88253 w 2503542"/>
                <a:gd name="connsiteY93" fmla="*/ 252854 h 1194360"/>
                <a:gd name="connsiteX94" fmla="*/ 67598 w 2503542"/>
                <a:gd name="connsiteY94" fmla="*/ 191412 h 1194360"/>
                <a:gd name="connsiteX95" fmla="*/ 51814 w 2503542"/>
                <a:gd name="connsiteY95" fmla="*/ 158743 h 1194360"/>
                <a:gd name="connsiteX96" fmla="*/ 85109 w 2503542"/>
                <a:gd name="connsiteY96" fmla="*/ 67775 h 1194360"/>
                <a:gd name="connsiteX97" fmla="*/ 400692 w 2503542"/>
                <a:gd name="connsiteY97" fmla="*/ 8719 h 1194360"/>
                <a:gd name="connsiteX98" fmla="*/ 640933 w 2503542"/>
                <a:gd name="connsiteY98" fmla="*/ 88437 h 1194360"/>
                <a:gd name="connsiteX99" fmla="*/ 624285 w 2503542"/>
                <a:gd name="connsiteY99" fmla="*/ 106965 h 1194360"/>
                <a:gd name="connsiteX100" fmla="*/ 589898 w 2503542"/>
                <a:gd name="connsiteY100" fmla="*/ 113348 h 1194360"/>
                <a:gd name="connsiteX101" fmla="*/ 510232 w 2503542"/>
                <a:gd name="connsiteY101" fmla="*/ 257836 h 1194360"/>
                <a:gd name="connsiteX102" fmla="*/ 691969 w 2503542"/>
                <a:gd name="connsiteY102" fmla="*/ 257836 h 1194360"/>
                <a:gd name="connsiteX103" fmla="*/ 691969 w 2503542"/>
                <a:gd name="connsiteY103" fmla="*/ 259082 h 1194360"/>
                <a:gd name="connsiteX104" fmla="*/ 822671 w 2503542"/>
                <a:gd name="connsiteY104" fmla="*/ 259082 h 1194360"/>
                <a:gd name="connsiteX105" fmla="*/ 909805 w 2503542"/>
                <a:gd name="connsiteY105" fmla="*/ 140751 h 1194360"/>
                <a:gd name="connsiteX106" fmla="*/ 937034 w 2503542"/>
                <a:gd name="connsiteY106" fmla="*/ 163327 h 1194360"/>
                <a:gd name="connsiteX107" fmla="*/ 998651 w 2503542"/>
                <a:gd name="connsiteY107" fmla="*/ 215642 h 1194360"/>
                <a:gd name="connsiteX108" fmla="*/ 1064157 w 2503542"/>
                <a:gd name="connsiteY108" fmla="*/ 274029 h 1194360"/>
                <a:gd name="connsiteX109" fmla="*/ 1051709 w 2503542"/>
                <a:gd name="connsiteY109" fmla="*/ 289131 h 1194360"/>
                <a:gd name="connsiteX110" fmla="*/ 1028058 w 2503542"/>
                <a:gd name="connsiteY110" fmla="*/ 293958 h 1194360"/>
                <a:gd name="connsiteX111" fmla="*/ 691969 w 2503542"/>
                <a:gd name="connsiteY111" fmla="*/ 293958 h 1194360"/>
                <a:gd name="connsiteX112" fmla="*/ 691969 w 2503542"/>
                <a:gd name="connsiteY112" fmla="*/ 526882 h 1194360"/>
                <a:gd name="connsiteX113" fmla="*/ 794041 w 2503542"/>
                <a:gd name="connsiteY113" fmla="*/ 526882 h 1194360"/>
                <a:gd name="connsiteX114" fmla="*/ 872462 w 2503542"/>
                <a:gd name="connsiteY114" fmla="*/ 414780 h 1194360"/>
                <a:gd name="connsiteX115" fmla="*/ 897668 w 2503542"/>
                <a:gd name="connsiteY115" fmla="*/ 436266 h 1194360"/>
                <a:gd name="connsiteX116" fmla="*/ 954305 w 2503542"/>
                <a:gd name="connsiteY116" fmla="*/ 486090 h 1194360"/>
                <a:gd name="connsiteX117" fmla="*/ 1014366 w 2503542"/>
                <a:gd name="connsiteY117" fmla="*/ 541829 h 1194360"/>
                <a:gd name="connsiteX118" fmla="*/ 1002074 w 2503542"/>
                <a:gd name="connsiteY118" fmla="*/ 556932 h 1194360"/>
                <a:gd name="connsiteX119" fmla="*/ 979512 w 2503542"/>
                <a:gd name="connsiteY119" fmla="*/ 561759 h 1194360"/>
                <a:gd name="connsiteX120" fmla="*/ 691969 w 2503542"/>
                <a:gd name="connsiteY120" fmla="*/ 561759 h 1194360"/>
                <a:gd name="connsiteX121" fmla="*/ 691969 w 2503542"/>
                <a:gd name="connsiteY121" fmla="*/ 799666 h 1194360"/>
                <a:gd name="connsiteX122" fmla="*/ 799020 w 2503542"/>
                <a:gd name="connsiteY122" fmla="*/ 799666 h 1194360"/>
                <a:gd name="connsiteX123" fmla="*/ 886154 w 2503542"/>
                <a:gd name="connsiteY123" fmla="*/ 676353 h 1194360"/>
                <a:gd name="connsiteX124" fmla="*/ 913695 w 2503542"/>
                <a:gd name="connsiteY124" fmla="*/ 700019 h 1194360"/>
                <a:gd name="connsiteX125" fmla="*/ 975622 w 2503542"/>
                <a:gd name="connsiteY125" fmla="*/ 754357 h 1194360"/>
                <a:gd name="connsiteX126" fmla="*/ 1040506 w 2503542"/>
                <a:gd name="connsiteY126" fmla="*/ 814613 h 1194360"/>
                <a:gd name="connsiteX127" fmla="*/ 1028214 w 2503542"/>
                <a:gd name="connsiteY127" fmla="*/ 829715 h 1194360"/>
                <a:gd name="connsiteX128" fmla="*/ 1005652 w 2503542"/>
                <a:gd name="connsiteY128" fmla="*/ 834542 h 1194360"/>
                <a:gd name="connsiteX129" fmla="*/ 691969 w 2503542"/>
                <a:gd name="connsiteY129" fmla="*/ 834542 h 1194360"/>
                <a:gd name="connsiteX130" fmla="*/ 691969 w 2503542"/>
                <a:gd name="connsiteY130" fmla="*/ 1144692 h 1194360"/>
                <a:gd name="connsiteX131" fmla="*/ 651981 w 2503542"/>
                <a:gd name="connsiteY131" fmla="*/ 1172562 h 1194360"/>
                <a:gd name="connsiteX132" fmla="*/ 540107 w 2503542"/>
                <a:gd name="connsiteY132" fmla="*/ 1192025 h 1194360"/>
                <a:gd name="connsiteX133" fmla="*/ 505253 w 2503542"/>
                <a:gd name="connsiteY133" fmla="*/ 1192025 h 1194360"/>
                <a:gd name="connsiteX134" fmla="*/ 505253 w 2503542"/>
                <a:gd name="connsiteY134" fmla="*/ 293958 h 1194360"/>
                <a:gd name="connsiteX135" fmla="*/ 486581 w 2503542"/>
                <a:gd name="connsiteY135" fmla="*/ 293958 h 1194360"/>
                <a:gd name="connsiteX136" fmla="*/ 210241 w 2503542"/>
                <a:gd name="connsiteY136" fmla="*/ 567987 h 1194360"/>
                <a:gd name="connsiteX137" fmla="*/ 197794 w 2503542"/>
                <a:gd name="connsiteY137" fmla="*/ 559268 h 1194360"/>
                <a:gd name="connsiteX138" fmla="*/ 313713 w 2503542"/>
                <a:gd name="connsiteY138" fmla="*/ 310151 h 1194360"/>
                <a:gd name="connsiteX139" fmla="*/ 400692 w 2503542"/>
                <a:gd name="connsiteY139" fmla="*/ 8719 h 1194360"/>
                <a:gd name="connsiteX140" fmla="*/ 2186944 w 2503542"/>
                <a:gd name="connsiteY140" fmla="*/ 0 h 1194360"/>
                <a:gd name="connsiteX141" fmla="*/ 2350632 w 2503542"/>
                <a:gd name="connsiteY141" fmla="*/ 47488 h 1194360"/>
                <a:gd name="connsiteX142" fmla="*/ 2385485 w 2503542"/>
                <a:gd name="connsiteY142" fmla="*/ 126116 h 1194360"/>
                <a:gd name="connsiteX143" fmla="*/ 2335072 w 2503542"/>
                <a:gd name="connsiteY143" fmla="*/ 184347 h 1194360"/>
                <a:gd name="connsiteX144" fmla="*/ 2440878 w 2503542"/>
                <a:gd name="connsiteY144" fmla="*/ 184347 h 1194360"/>
                <a:gd name="connsiteX145" fmla="*/ 2445502 w 2503542"/>
                <a:gd name="connsiteY145" fmla="*/ 179447 h 1194360"/>
                <a:gd name="connsiteX146" fmla="*/ 2446955 w 2503542"/>
                <a:gd name="connsiteY146" fmla="*/ 183416 h 1194360"/>
                <a:gd name="connsiteX147" fmla="*/ 2497044 w 2503542"/>
                <a:gd name="connsiteY147" fmla="*/ 429015 h 1194360"/>
                <a:gd name="connsiteX148" fmla="*/ 2500133 w 2503542"/>
                <a:gd name="connsiteY148" fmla="*/ 490199 h 1194360"/>
                <a:gd name="connsiteX149" fmla="*/ 2476976 w 2503542"/>
                <a:gd name="connsiteY149" fmla="*/ 494497 h 1194360"/>
                <a:gd name="connsiteX150" fmla="*/ 2452081 w 2503542"/>
                <a:gd name="connsiteY150" fmla="*/ 494497 h 1194360"/>
                <a:gd name="connsiteX151" fmla="*/ 2452081 w 2503542"/>
                <a:gd name="connsiteY151" fmla="*/ 433308 h 1194360"/>
                <a:gd name="connsiteX152" fmla="*/ 2123460 w 2503542"/>
                <a:gd name="connsiteY152" fmla="*/ 433308 h 1194360"/>
                <a:gd name="connsiteX153" fmla="*/ 2123460 w 2503542"/>
                <a:gd name="connsiteY153" fmla="*/ 440781 h 1194360"/>
                <a:gd name="connsiteX154" fmla="*/ 2122215 w 2503542"/>
                <a:gd name="connsiteY154" fmla="*/ 530619 h 1194360"/>
                <a:gd name="connsiteX155" fmla="*/ 2204371 w 2503542"/>
                <a:gd name="connsiteY155" fmla="*/ 563004 h 1194360"/>
                <a:gd name="connsiteX156" fmla="*/ 2480711 w 2503542"/>
                <a:gd name="connsiteY156" fmla="*/ 563004 h 1194360"/>
                <a:gd name="connsiteX157" fmla="*/ 2502559 w 2503542"/>
                <a:gd name="connsiteY157" fmla="*/ 538227 h 1194360"/>
                <a:gd name="connsiteX158" fmla="*/ 2503542 w 2503542"/>
                <a:gd name="connsiteY158" fmla="*/ 557707 h 1194360"/>
                <a:gd name="connsiteX159" fmla="*/ 2497044 w 2503542"/>
                <a:gd name="connsiteY159" fmla="*/ 686399 h 1194360"/>
                <a:gd name="connsiteX160" fmla="*/ 2491914 w 2503542"/>
                <a:gd name="connsiteY160" fmla="*/ 720013 h 1194360"/>
                <a:gd name="connsiteX161" fmla="*/ 2491914 w 2503542"/>
                <a:gd name="connsiteY161" fmla="*/ 597725 h 1194360"/>
                <a:gd name="connsiteX162" fmla="*/ 2449436 w 2503542"/>
                <a:gd name="connsiteY162" fmla="*/ 597725 h 1194360"/>
                <a:gd name="connsiteX163" fmla="*/ 2449436 w 2503542"/>
                <a:gd name="connsiteY163" fmla="*/ 772263 h 1194360"/>
                <a:gd name="connsiteX164" fmla="*/ 2483940 w 2503542"/>
                <a:gd name="connsiteY164" fmla="*/ 772263 h 1194360"/>
                <a:gd name="connsiteX165" fmla="*/ 2478641 w 2503542"/>
                <a:gd name="connsiteY165" fmla="*/ 806983 h 1194360"/>
                <a:gd name="connsiteX166" fmla="*/ 2449436 w 2503542"/>
                <a:gd name="connsiteY166" fmla="*/ 806983 h 1194360"/>
                <a:gd name="connsiteX167" fmla="*/ 2449436 w 2503542"/>
                <a:gd name="connsiteY167" fmla="*/ 922349 h 1194360"/>
                <a:gd name="connsiteX168" fmla="*/ 2446955 w 2503542"/>
                <a:gd name="connsiteY168" fmla="*/ 931998 h 1194360"/>
                <a:gd name="connsiteX169" fmla="*/ 2410517 w 2503542"/>
                <a:gd name="connsiteY169" fmla="*/ 1031555 h 1194360"/>
                <a:gd name="connsiteX170" fmla="*/ 2379884 w 2503542"/>
                <a:gd name="connsiteY170" fmla="*/ 1037572 h 1194360"/>
                <a:gd name="connsiteX171" fmla="*/ 2366191 w 2503542"/>
                <a:gd name="connsiteY171" fmla="*/ 1037572 h 1194360"/>
                <a:gd name="connsiteX172" fmla="*/ 2366191 w 2503542"/>
                <a:gd name="connsiteY172" fmla="*/ 806983 h 1194360"/>
                <a:gd name="connsiteX173" fmla="*/ 2319979 w 2503542"/>
                <a:gd name="connsiteY173" fmla="*/ 806983 h 1194360"/>
                <a:gd name="connsiteX174" fmla="*/ 2319979 w 2503542"/>
                <a:gd name="connsiteY174" fmla="*/ 1073694 h 1194360"/>
                <a:gd name="connsiteX175" fmla="*/ 2299907 w 2503542"/>
                <a:gd name="connsiteY175" fmla="*/ 1088485 h 1194360"/>
                <a:gd name="connsiteX176" fmla="*/ 2247938 w 2503542"/>
                <a:gd name="connsiteY176" fmla="*/ 1098606 h 1194360"/>
                <a:gd name="connsiteX177" fmla="*/ 2234245 w 2503542"/>
                <a:gd name="connsiteY177" fmla="*/ 1098606 h 1194360"/>
                <a:gd name="connsiteX178" fmla="*/ 2234245 w 2503542"/>
                <a:gd name="connsiteY178" fmla="*/ 806983 h 1194360"/>
                <a:gd name="connsiteX179" fmla="*/ 2188033 w 2503542"/>
                <a:gd name="connsiteY179" fmla="*/ 806983 h 1194360"/>
                <a:gd name="connsiteX180" fmla="*/ 2188033 w 2503542"/>
                <a:gd name="connsiteY180" fmla="*/ 1157148 h 1194360"/>
                <a:gd name="connsiteX181" fmla="*/ 2164849 w 2503542"/>
                <a:gd name="connsiteY181" fmla="*/ 1176766 h 1194360"/>
                <a:gd name="connsiteX182" fmla="*/ 2102299 w 2503542"/>
                <a:gd name="connsiteY182" fmla="*/ 1190779 h 1194360"/>
                <a:gd name="connsiteX183" fmla="*/ 2083627 w 2503542"/>
                <a:gd name="connsiteY183" fmla="*/ 1190779 h 1194360"/>
                <a:gd name="connsiteX184" fmla="*/ 2083627 w 2503542"/>
                <a:gd name="connsiteY184" fmla="*/ 836877 h 1194360"/>
                <a:gd name="connsiteX185" fmla="*/ 2009719 w 2503542"/>
                <a:gd name="connsiteY185" fmla="*/ 1026362 h 1194360"/>
                <a:gd name="connsiteX186" fmla="*/ 1876995 w 2503542"/>
                <a:gd name="connsiteY186" fmla="*/ 1194360 h 1194360"/>
                <a:gd name="connsiteX187" fmla="*/ 1863302 w 2503542"/>
                <a:gd name="connsiteY187" fmla="*/ 1185641 h 1194360"/>
                <a:gd name="connsiteX188" fmla="*/ 1942346 w 2503542"/>
                <a:gd name="connsiteY188" fmla="*/ 943219 h 1194360"/>
                <a:gd name="connsiteX189" fmla="*/ 1974243 w 2503542"/>
                <a:gd name="connsiteY189" fmla="*/ 687407 h 1194360"/>
                <a:gd name="connsiteX190" fmla="*/ 1975315 w 2503542"/>
                <a:gd name="connsiteY190" fmla="*/ 643824 h 1194360"/>
                <a:gd name="connsiteX191" fmla="*/ 1975332 w 2503542"/>
                <a:gd name="connsiteY191" fmla="*/ 643812 h 1194360"/>
                <a:gd name="connsiteX192" fmla="*/ 1975316 w 2503542"/>
                <a:gd name="connsiteY192" fmla="*/ 643798 h 1194360"/>
                <a:gd name="connsiteX193" fmla="*/ 1980311 w 2503542"/>
                <a:gd name="connsiteY193" fmla="*/ 440781 h 1194360"/>
                <a:gd name="connsiteX194" fmla="*/ 1980311 w 2503542"/>
                <a:gd name="connsiteY194" fmla="*/ 125804 h 1194360"/>
                <a:gd name="connsiteX195" fmla="*/ 2145866 w 2503542"/>
                <a:gd name="connsiteY195" fmla="*/ 184347 h 1194360"/>
                <a:gd name="connsiteX196" fmla="*/ 2267854 w 2503542"/>
                <a:gd name="connsiteY196" fmla="*/ 184347 h 1194360"/>
                <a:gd name="connsiteX197" fmla="*/ 2235490 w 2503542"/>
                <a:gd name="connsiteY197" fmla="*/ 165663 h 1194360"/>
                <a:gd name="connsiteX198" fmla="*/ 2216040 w 2503542"/>
                <a:gd name="connsiteY198" fmla="*/ 78472 h 1194360"/>
                <a:gd name="connsiteX199" fmla="*/ 2176986 w 2503542"/>
                <a:gd name="connsiteY199" fmla="*/ 6228 h 1194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2503542" h="1194360">
                  <a:moveTo>
                    <a:pt x="2396066" y="1059993"/>
                  </a:moveTo>
                  <a:lnTo>
                    <a:pt x="2398585" y="1060187"/>
                  </a:lnTo>
                  <a:lnTo>
                    <a:pt x="2396066" y="1065416"/>
                  </a:lnTo>
                  <a:close/>
                  <a:moveTo>
                    <a:pt x="1761231" y="766035"/>
                  </a:moveTo>
                  <a:lnTo>
                    <a:pt x="1762476" y="777245"/>
                  </a:lnTo>
                  <a:cubicBezTo>
                    <a:pt x="1744426" y="798420"/>
                    <a:pt x="1719531" y="825044"/>
                    <a:pt x="1687945" y="856962"/>
                  </a:cubicBezTo>
                  <a:cubicBezTo>
                    <a:pt x="1656358" y="889036"/>
                    <a:pt x="1618082" y="925937"/>
                    <a:pt x="1573270" y="967664"/>
                  </a:cubicBezTo>
                  <a:cubicBezTo>
                    <a:pt x="1570002" y="975916"/>
                    <a:pt x="1565334" y="983078"/>
                    <a:pt x="1559110" y="989150"/>
                  </a:cubicBezTo>
                  <a:cubicBezTo>
                    <a:pt x="1552887" y="995222"/>
                    <a:pt x="1546040" y="999270"/>
                    <a:pt x="1538416" y="1001450"/>
                  </a:cubicBezTo>
                  <a:lnTo>
                    <a:pt x="1462485" y="814457"/>
                  </a:lnTo>
                  <a:cubicBezTo>
                    <a:pt x="1490181" y="811187"/>
                    <a:pt x="1531259" y="805115"/>
                    <a:pt x="1585717" y="796240"/>
                  </a:cubicBezTo>
                  <a:cubicBezTo>
                    <a:pt x="1640176" y="787521"/>
                    <a:pt x="1698681" y="777401"/>
                    <a:pt x="1761231" y="766035"/>
                  </a:cubicBezTo>
                  <a:close/>
                  <a:moveTo>
                    <a:pt x="2319979" y="597725"/>
                  </a:moveTo>
                  <a:lnTo>
                    <a:pt x="2319979" y="772263"/>
                  </a:lnTo>
                  <a:lnTo>
                    <a:pt x="2366191" y="772263"/>
                  </a:lnTo>
                  <a:lnTo>
                    <a:pt x="2366191" y="597725"/>
                  </a:lnTo>
                  <a:close/>
                  <a:moveTo>
                    <a:pt x="2188033" y="597725"/>
                  </a:moveTo>
                  <a:lnTo>
                    <a:pt x="2188033" y="772263"/>
                  </a:lnTo>
                  <a:lnTo>
                    <a:pt x="2234245" y="772263"/>
                  </a:lnTo>
                  <a:lnTo>
                    <a:pt x="2234245" y="597725"/>
                  </a:lnTo>
                  <a:close/>
                  <a:moveTo>
                    <a:pt x="105680" y="266555"/>
                  </a:moveTo>
                  <a:lnTo>
                    <a:pt x="251319" y="387377"/>
                  </a:lnTo>
                  <a:cubicBezTo>
                    <a:pt x="247896" y="391892"/>
                    <a:pt x="241983" y="396252"/>
                    <a:pt x="233892" y="400456"/>
                  </a:cubicBezTo>
                  <a:cubicBezTo>
                    <a:pt x="225801" y="404659"/>
                    <a:pt x="213664" y="407773"/>
                    <a:pt x="197794" y="409797"/>
                  </a:cubicBezTo>
                  <a:lnTo>
                    <a:pt x="197794" y="559268"/>
                  </a:lnTo>
                  <a:lnTo>
                    <a:pt x="197794" y="868173"/>
                  </a:lnTo>
                  <a:cubicBezTo>
                    <a:pt x="225334" y="854316"/>
                    <a:pt x="253653" y="839836"/>
                    <a:pt x="283061" y="824733"/>
                  </a:cubicBezTo>
                  <a:cubicBezTo>
                    <a:pt x="312468" y="809474"/>
                    <a:pt x="342032" y="794060"/>
                    <a:pt x="372062" y="778491"/>
                  </a:cubicBezTo>
                  <a:lnTo>
                    <a:pt x="377041" y="789701"/>
                  </a:lnTo>
                  <a:cubicBezTo>
                    <a:pt x="353702" y="820996"/>
                    <a:pt x="320404" y="863502"/>
                    <a:pt x="276837" y="916906"/>
                  </a:cubicBezTo>
                  <a:cubicBezTo>
                    <a:pt x="233270" y="970155"/>
                    <a:pt x="181300" y="1029164"/>
                    <a:pt x="120617" y="1093624"/>
                  </a:cubicBezTo>
                  <a:lnTo>
                    <a:pt x="113372" y="1106311"/>
                  </a:lnTo>
                  <a:lnTo>
                    <a:pt x="85109" y="1047639"/>
                  </a:lnTo>
                  <a:cubicBezTo>
                    <a:pt x="69186" y="1009993"/>
                    <a:pt x="55042" y="971411"/>
                    <a:pt x="42784" y="931998"/>
                  </a:cubicBezTo>
                  <a:lnTo>
                    <a:pt x="21036" y="847417"/>
                  </a:lnTo>
                  <a:lnTo>
                    <a:pt x="21036" y="381149"/>
                  </a:lnTo>
                  <a:lnTo>
                    <a:pt x="0" y="381149"/>
                  </a:lnTo>
                  <a:lnTo>
                    <a:pt x="5323" y="346273"/>
                  </a:lnTo>
                  <a:lnTo>
                    <a:pt x="23525" y="346273"/>
                  </a:lnTo>
                  <a:close/>
                  <a:moveTo>
                    <a:pt x="2123460" y="219067"/>
                  </a:moveTo>
                  <a:lnTo>
                    <a:pt x="2123460" y="398587"/>
                  </a:lnTo>
                  <a:lnTo>
                    <a:pt x="2452081" y="398587"/>
                  </a:lnTo>
                  <a:lnTo>
                    <a:pt x="2452081" y="219067"/>
                  </a:lnTo>
                  <a:close/>
                  <a:moveTo>
                    <a:pt x="1797329" y="56051"/>
                  </a:moveTo>
                  <a:lnTo>
                    <a:pt x="1941723" y="164417"/>
                  </a:lnTo>
                  <a:cubicBezTo>
                    <a:pt x="1937366" y="169400"/>
                    <a:pt x="1930831" y="174226"/>
                    <a:pt x="1922118" y="178586"/>
                  </a:cubicBezTo>
                  <a:cubicBezTo>
                    <a:pt x="1913404" y="182790"/>
                    <a:pt x="1902513" y="186059"/>
                    <a:pt x="1889443" y="188083"/>
                  </a:cubicBezTo>
                  <a:cubicBezTo>
                    <a:pt x="1886175" y="232769"/>
                    <a:pt x="1881507" y="287419"/>
                    <a:pt x="1875128" y="351878"/>
                  </a:cubicBezTo>
                  <a:cubicBezTo>
                    <a:pt x="1868748" y="416181"/>
                    <a:pt x="1861591" y="479550"/>
                    <a:pt x="1853344" y="541829"/>
                  </a:cubicBezTo>
                  <a:lnTo>
                    <a:pt x="1975316" y="643798"/>
                  </a:lnTo>
                  <a:lnTo>
                    <a:pt x="1975315" y="643824"/>
                  </a:lnTo>
                  <a:lnTo>
                    <a:pt x="1956972" y="656735"/>
                  </a:lnTo>
                  <a:cubicBezTo>
                    <a:pt x="1949036" y="660471"/>
                    <a:pt x="1938456" y="663118"/>
                    <a:pt x="1925541" y="665142"/>
                  </a:cubicBezTo>
                  <a:cubicBezTo>
                    <a:pt x="1922429" y="771951"/>
                    <a:pt x="1917294" y="857585"/>
                    <a:pt x="1910604" y="921889"/>
                  </a:cubicBezTo>
                  <a:cubicBezTo>
                    <a:pt x="1903757" y="986192"/>
                    <a:pt x="1894266" y="1035081"/>
                    <a:pt x="1881974" y="1068868"/>
                  </a:cubicBezTo>
                  <a:cubicBezTo>
                    <a:pt x="1869837" y="1102498"/>
                    <a:pt x="1853966" y="1126943"/>
                    <a:pt x="1834672" y="1142201"/>
                  </a:cubicBezTo>
                  <a:cubicBezTo>
                    <a:pt x="1816623" y="1157615"/>
                    <a:pt x="1796084" y="1168981"/>
                    <a:pt x="1772901" y="1176299"/>
                  </a:cubicBezTo>
                  <a:cubicBezTo>
                    <a:pt x="1749717" y="1183461"/>
                    <a:pt x="1723888" y="1187042"/>
                    <a:pt x="1695258" y="1187042"/>
                  </a:cubicBezTo>
                  <a:cubicBezTo>
                    <a:pt x="1695413" y="1165712"/>
                    <a:pt x="1694480" y="1146872"/>
                    <a:pt x="1692301" y="1130835"/>
                  </a:cubicBezTo>
                  <a:cubicBezTo>
                    <a:pt x="1690123" y="1114643"/>
                    <a:pt x="1685766" y="1101720"/>
                    <a:pt x="1679076" y="1092378"/>
                  </a:cubicBezTo>
                  <a:cubicBezTo>
                    <a:pt x="1672385" y="1083036"/>
                    <a:pt x="1663360" y="1074784"/>
                    <a:pt x="1652002" y="1067933"/>
                  </a:cubicBezTo>
                  <a:cubicBezTo>
                    <a:pt x="1640643" y="1060927"/>
                    <a:pt x="1626017" y="1054855"/>
                    <a:pt x="1608123" y="1050028"/>
                  </a:cubicBezTo>
                  <a:lnTo>
                    <a:pt x="1609368" y="1033835"/>
                  </a:lnTo>
                  <a:cubicBezTo>
                    <a:pt x="1623839" y="1035081"/>
                    <a:pt x="1640021" y="1036015"/>
                    <a:pt x="1657603" y="1036638"/>
                  </a:cubicBezTo>
                  <a:cubicBezTo>
                    <a:pt x="1675186" y="1037261"/>
                    <a:pt x="1689501" y="1037572"/>
                    <a:pt x="1700237" y="1037572"/>
                  </a:cubicBezTo>
                  <a:cubicBezTo>
                    <a:pt x="1708795" y="1037572"/>
                    <a:pt x="1715641" y="1036794"/>
                    <a:pt x="1721087" y="1035392"/>
                  </a:cubicBezTo>
                  <a:cubicBezTo>
                    <a:pt x="1726533" y="1033835"/>
                    <a:pt x="1731512" y="1031189"/>
                    <a:pt x="1736335" y="1027608"/>
                  </a:cubicBezTo>
                  <a:cubicBezTo>
                    <a:pt x="1749872" y="1016397"/>
                    <a:pt x="1760764" y="980587"/>
                    <a:pt x="1768855" y="920176"/>
                  </a:cubicBezTo>
                  <a:cubicBezTo>
                    <a:pt x="1776946" y="859765"/>
                    <a:pt x="1783170" y="767280"/>
                    <a:pt x="1787371" y="642722"/>
                  </a:cubicBezTo>
                  <a:lnTo>
                    <a:pt x="1639243" y="642722"/>
                  </a:lnTo>
                  <a:lnTo>
                    <a:pt x="1589452" y="703755"/>
                  </a:lnTo>
                  <a:lnTo>
                    <a:pt x="1461240" y="627775"/>
                  </a:lnTo>
                  <a:cubicBezTo>
                    <a:pt x="1466841" y="622637"/>
                    <a:pt x="1473221" y="617810"/>
                    <a:pt x="1480378" y="612984"/>
                  </a:cubicBezTo>
                  <a:cubicBezTo>
                    <a:pt x="1487380" y="608001"/>
                    <a:pt x="1494693" y="603486"/>
                    <a:pt x="1502318" y="599126"/>
                  </a:cubicBezTo>
                  <a:cubicBezTo>
                    <a:pt x="1507452" y="564873"/>
                    <a:pt x="1512276" y="525793"/>
                    <a:pt x="1517099" y="481886"/>
                  </a:cubicBezTo>
                  <a:cubicBezTo>
                    <a:pt x="1521767" y="438135"/>
                    <a:pt x="1525813" y="395629"/>
                    <a:pt x="1529080" y="354525"/>
                  </a:cubicBezTo>
                  <a:cubicBezTo>
                    <a:pt x="1532348" y="313420"/>
                    <a:pt x="1534215" y="279945"/>
                    <a:pt x="1534682" y="254099"/>
                  </a:cubicBezTo>
                  <a:lnTo>
                    <a:pt x="1710195" y="286485"/>
                  </a:lnTo>
                  <a:cubicBezTo>
                    <a:pt x="1708483" y="294270"/>
                    <a:pt x="1704127" y="301120"/>
                    <a:pt x="1696969" y="307037"/>
                  </a:cubicBezTo>
                  <a:cubicBezTo>
                    <a:pt x="1689812" y="312953"/>
                    <a:pt x="1678920" y="316067"/>
                    <a:pt x="1664138" y="316379"/>
                  </a:cubicBezTo>
                  <a:cubicBezTo>
                    <a:pt x="1660871" y="356393"/>
                    <a:pt x="1656514" y="403725"/>
                    <a:pt x="1651068" y="458375"/>
                  </a:cubicBezTo>
                  <a:cubicBezTo>
                    <a:pt x="1645622" y="513025"/>
                    <a:pt x="1640021" y="562849"/>
                    <a:pt x="1634264" y="607845"/>
                  </a:cubicBezTo>
                  <a:lnTo>
                    <a:pt x="1705216" y="607845"/>
                  </a:lnTo>
                  <a:cubicBezTo>
                    <a:pt x="1715330" y="534823"/>
                    <a:pt x="1724354" y="458220"/>
                    <a:pt x="1732290" y="378035"/>
                  </a:cubicBezTo>
                  <a:cubicBezTo>
                    <a:pt x="1740225" y="297851"/>
                    <a:pt x="1746138" y="226229"/>
                    <a:pt x="1750028" y="163172"/>
                  </a:cubicBezTo>
                  <a:lnTo>
                    <a:pt x="1492359" y="163172"/>
                  </a:lnTo>
                  <a:lnTo>
                    <a:pt x="1481156" y="128295"/>
                  </a:lnTo>
                  <a:lnTo>
                    <a:pt x="1740070" y="128295"/>
                  </a:lnTo>
                  <a:close/>
                  <a:moveTo>
                    <a:pt x="97672" y="41695"/>
                  </a:moveTo>
                  <a:lnTo>
                    <a:pt x="103502" y="43226"/>
                  </a:lnTo>
                  <a:cubicBezTo>
                    <a:pt x="137850" y="54572"/>
                    <a:pt x="164963" y="68663"/>
                    <a:pt x="184879" y="85478"/>
                  </a:cubicBezTo>
                  <a:cubicBezTo>
                    <a:pt x="224712" y="119265"/>
                    <a:pt x="243228" y="153674"/>
                    <a:pt x="240738" y="188862"/>
                  </a:cubicBezTo>
                  <a:cubicBezTo>
                    <a:pt x="238249" y="223894"/>
                    <a:pt x="222222" y="249428"/>
                    <a:pt x="192970" y="265310"/>
                  </a:cubicBezTo>
                  <a:cubicBezTo>
                    <a:pt x="163718" y="281035"/>
                    <a:pt x="128709" y="276987"/>
                    <a:pt x="88253" y="252854"/>
                  </a:cubicBezTo>
                  <a:cubicBezTo>
                    <a:pt x="82808" y="232224"/>
                    <a:pt x="75922" y="211750"/>
                    <a:pt x="67598" y="191412"/>
                  </a:cubicBezTo>
                  <a:lnTo>
                    <a:pt x="51814" y="158743"/>
                  </a:lnTo>
                  <a:lnTo>
                    <a:pt x="85109" y="67775"/>
                  </a:lnTo>
                  <a:close/>
                  <a:moveTo>
                    <a:pt x="400692" y="8719"/>
                  </a:moveTo>
                  <a:lnTo>
                    <a:pt x="640933" y="88437"/>
                  </a:lnTo>
                  <a:cubicBezTo>
                    <a:pt x="638444" y="96066"/>
                    <a:pt x="632842" y="102138"/>
                    <a:pt x="624285" y="106965"/>
                  </a:cubicBezTo>
                  <a:cubicBezTo>
                    <a:pt x="615727" y="111636"/>
                    <a:pt x="604213" y="113660"/>
                    <a:pt x="589898" y="113348"/>
                  </a:cubicBezTo>
                  <a:cubicBezTo>
                    <a:pt x="565158" y="164573"/>
                    <a:pt x="538706" y="212684"/>
                    <a:pt x="510232" y="257836"/>
                  </a:cubicBezTo>
                  <a:lnTo>
                    <a:pt x="691969" y="257836"/>
                  </a:lnTo>
                  <a:lnTo>
                    <a:pt x="691969" y="259082"/>
                  </a:lnTo>
                  <a:lnTo>
                    <a:pt x="822671" y="259082"/>
                  </a:lnTo>
                  <a:lnTo>
                    <a:pt x="909805" y="140751"/>
                  </a:lnTo>
                  <a:cubicBezTo>
                    <a:pt x="910583" y="141374"/>
                    <a:pt x="919763" y="148848"/>
                    <a:pt x="937034" y="163327"/>
                  </a:cubicBezTo>
                  <a:cubicBezTo>
                    <a:pt x="954461" y="177807"/>
                    <a:pt x="975000" y="195246"/>
                    <a:pt x="998651" y="215642"/>
                  </a:cubicBezTo>
                  <a:cubicBezTo>
                    <a:pt x="1022457" y="236038"/>
                    <a:pt x="1044240" y="255501"/>
                    <a:pt x="1064157" y="274029"/>
                  </a:cubicBezTo>
                  <a:cubicBezTo>
                    <a:pt x="1062134" y="280724"/>
                    <a:pt x="1058089" y="285862"/>
                    <a:pt x="1051709" y="289131"/>
                  </a:cubicBezTo>
                  <a:cubicBezTo>
                    <a:pt x="1045330" y="292245"/>
                    <a:pt x="1037550" y="293958"/>
                    <a:pt x="1028058" y="293958"/>
                  </a:cubicBezTo>
                  <a:lnTo>
                    <a:pt x="691969" y="293958"/>
                  </a:lnTo>
                  <a:lnTo>
                    <a:pt x="691969" y="526882"/>
                  </a:lnTo>
                  <a:lnTo>
                    <a:pt x="794041" y="526882"/>
                  </a:lnTo>
                  <a:lnTo>
                    <a:pt x="872462" y="414780"/>
                  </a:lnTo>
                  <a:cubicBezTo>
                    <a:pt x="873239" y="415403"/>
                    <a:pt x="881642" y="422565"/>
                    <a:pt x="897668" y="436266"/>
                  </a:cubicBezTo>
                  <a:cubicBezTo>
                    <a:pt x="913695" y="450123"/>
                    <a:pt x="932522" y="466627"/>
                    <a:pt x="954305" y="486090"/>
                  </a:cubicBezTo>
                  <a:cubicBezTo>
                    <a:pt x="976089" y="505552"/>
                    <a:pt x="996161" y="524080"/>
                    <a:pt x="1014366" y="541829"/>
                  </a:cubicBezTo>
                  <a:cubicBezTo>
                    <a:pt x="1012343" y="548525"/>
                    <a:pt x="1008298" y="553663"/>
                    <a:pt x="1002074" y="556932"/>
                  </a:cubicBezTo>
                  <a:cubicBezTo>
                    <a:pt x="995850" y="560046"/>
                    <a:pt x="988381" y="561759"/>
                    <a:pt x="979512" y="561759"/>
                  </a:cubicBezTo>
                  <a:lnTo>
                    <a:pt x="691969" y="561759"/>
                  </a:lnTo>
                  <a:lnTo>
                    <a:pt x="691969" y="799666"/>
                  </a:lnTo>
                  <a:lnTo>
                    <a:pt x="799020" y="799666"/>
                  </a:lnTo>
                  <a:lnTo>
                    <a:pt x="886154" y="676353"/>
                  </a:lnTo>
                  <a:cubicBezTo>
                    <a:pt x="887088" y="676975"/>
                    <a:pt x="896268" y="684916"/>
                    <a:pt x="913695" y="700019"/>
                  </a:cubicBezTo>
                  <a:cubicBezTo>
                    <a:pt x="931277" y="715121"/>
                    <a:pt x="951816" y="733182"/>
                    <a:pt x="975622" y="754357"/>
                  </a:cubicBezTo>
                  <a:cubicBezTo>
                    <a:pt x="999273" y="775532"/>
                    <a:pt x="1020901" y="795617"/>
                    <a:pt x="1040506" y="814613"/>
                  </a:cubicBezTo>
                  <a:cubicBezTo>
                    <a:pt x="1038483" y="821308"/>
                    <a:pt x="1034438" y="826446"/>
                    <a:pt x="1028214" y="829715"/>
                  </a:cubicBezTo>
                  <a:cubicBezTo>
                    <a:pt x="1021990" y="832829"/>
                    <a:pt x="1014521" y="834542"/>
                    <a:pt x="1005652" y="834542"/>
                  </a:cubicBezTo>
                  <a:lnTo>
                    <a:pt x="691969" y="834542"/>
                  </a:lnTo>
                  <a:lnTo>
                    <a:pt x="691969" y="1144692"/>
                  </a:lnTo>
                  <a:cubicBezTo>
                    <a:pt x="691658" y="1151543"/>
                    <a:pt x="678277" y="1160729"/>
                    <a:pt x="651981" y="1172562"/>
                  </a:cubicBezTo>
                  <a:cubicBezTo>
                    <a:pt x="625685" y="1184240"/>
                    <a:pt x="588342" y="1190623"/>
                    <a:pt x="540107" y="1192025"/>
                  </a:cubicBezTo>
                  <a:lnTo>
                    <a:pt x="505253" y="1192025"/>
                  </a:lnTo>
                  <a:lnTo>
                    <a:pt x="505253" y="293958"/>
                  </a:lnTo>
                  <a:lnTo>
                    <a:pt x="486581" y="293958"/>
                  </a:lnTo>
                  <a:cubicBezTo>
                    <a:pt x="408160" y="408241"/>
                    <a:pt x="316047" y="499635"/>
                    <a:pt x="210241" y="567987"/>
                  </a:cubicBezTo>
                  <a:lnTo>
                    <a:pt x="197794" y="559268"/>
                  </a:lnTo>
                  <a:cubicBezTo>
                    <a:pt x="238560" y="490605"/>
                    <a:pt x="277148" y="407618"/>
                    <a:pt x="313713" y="310151"/>
                  </a:cubicBezTo>
                  <a:cubicBezTo>
                    <a:pt x="350278" y="212528"/>
                    <a:pt x="379219" y="112103"/>
                    <a:pt x="400692" y="8719"/>
                  </a:cubicBezTo>
                  <a:close/>
                  <a:moveTo>
                    <a:pt x="2186944" y="0"/>
                  </a:moveTo>
                  <a:cubicBezTo>
                    <a:pt x="2266609" y="6384"/>
                    <a:pt x="2321224" y="22265"/>
                    <a:pt x="2350632" y="47488"/>
                  </a:cubicBezTo>
                  <a:cubicBezTo>
                    <a:pt x="2380039" y="72867"/>
                    <a:pt x="2391709" y="99024"/>
                    <a:pt x="2385485" y="126116"/>
                  </a:cubicBezTo>
                  <a:cubicBezTo>
                    <a:pt x="2379261" y="153051"/>
                    <a:pt x="2362457" y="172514"/>
                    <a:pt x="2335072" y="184347"/>
                  </a:cubicBezTo>
                  <a:lnTo>
                    <a:pt x="2440878" y="184347"/>
                  </a:lnTo>
                  <a:lnTo>
                    <a:pt x="2445502" y="179447"/>
                  </a:lnTo>
                  <a:lnTo>
                    <a:pt x="2446955" y="183416"/>
                  </a:lnTo>
                  <a:cubicBezTo>
                    <a:pt x="2471472" y="262242"/>
                    <a:pt x="2488450" y="344389"/>
                    <a:pt x="2497044" y="429015"/>
                  </a:cubicBezTo>
                  <a:lnTo>
                    <a:pt x="2500133" y="490199"/>
                  </a:lnTo>
                  <a:lnTo>
                    <a:pt x="2476976" y="494497"/>
                  </a:lnTo>
                  <a:lnTo>
                    <a:pt x="2452081" y="494497"/>
                  </a:lnTo>
                  <a:lnTo>
                    <a:pt x="2452081" y="433308"/>
                  </a:lnTo>
                  <a:lnTo>
                    <a:pt x="2123460" y="433308"/>
                  </a:lnTo>
                  <a:lnTo>
                    <a:pt x="2123460" y="440781"/>
                  </a:lnTo>
                  <a:cubicBezTo>
                    <a:pt x="2123616" y="469430"/>
                    <a:pt x="2123305" y="499480"/>
                    <a:pt x="2122215" y="530619"/>
                  </a:cubicBezTo>
                  <a:lnTo>
                    <a:pt x="2204371" y="563004"/>
                  </a:lnTo>
                  <a:lnTo>
                    <a:pt x="2480711" y="563004"/>
                  </a:lnTo>
                  <a:lnTo>
                    <a:pt x="2502559" y="538227"/>
                  </a:lnTo>
                  <a:lnTo>
                    <a:pt x="2503542" y="557707"/>
                  </a:lnTo>
                  <a:cubicBezTo>
                    <a:pt x="2503542" y="601154"/>
                    <a:pt x="2501341" y="644086"/>
                    <a:pt x="2497044" y="686399"/>
                  </a:cubicBezTo>
                  <a:lnTo>
                    <a:pt x="2491914" y="720013"/>
                  </a:lnTo>
                  <a:lnTo>
                    <a:pt x="2491914" y="597725"/>
                  </a:lnTo>
                  <a:lnTo>
                    <a:pt x="2449436" y="597725"/>
                  </a:lnTo>
                  <a:lnTo>
                    <a:pt x="2449436" y="772263"/>
                  </a:lnTo>
                  <a:lnTo>
                    <a:pt x="2483940" y="772263"/>
                  </a:lnTo>
                  <a:lnTo>
                    <a:pt x="2478641" y="806983"/>
                  </a:lnTo>
                  <a:lnTo>
                    <a:pt x="2449436" y="806983"/>
                  </a:lnTo>
                  <a:lnTo>
                    <a:pt x="2449436" y="922349"/>
                  </a:lnTo>
                  <a:lnTo>
                    <a:pt x="2446955" y="931998"/>
                  </a:lnTo>
                  <a:lnTo>
                    <a:pt x="2410517" y="1031555"/>
                  </a:lnTo>
                  <a:lnTo>
                    <a:pt x="2379884" y="1037572"/>
                  </a:lnTo>
                  <a:lnTo>
                    <a:pt x="2366191" y="1037572"/>
                  </a:lnTo>
                  <a:lnTo>
                    <a:pt x="2366191" y="806983"/>
                  </a:lnTo>
                  <a:lnTo>
                    <a:pt x="2319979" y="806983"/>
                  </a:lnTo>
                  <a:lnTo>
                    <a:pt x="2319979" y="1073694"/>
                  </a:lnTo>
                  <a:cubicBezTo>
                    <a:pt x="2319201" y="1077431"/>
                    <a:pt x="2312510" y="1082258"/>
                    <a:pt x="2299907" y="1088485"/>
                  </a:cubicBezTo>
                  <a:cubicBezTo>
                    <a:pt x="2287304" y="1094558"/>
                    <a:pt x="2269877" y="1097827"/>
                    <a:pt x="2247938" y="1098606"/>
                  </a:cubicBezTo>
                  <a:lnTo>
                    <a:pt x="2234245" y="1098606"/>
                  </a:lnTo>
                  <a:lnTo>
                    <a:pt x="2234245" y="806983"/>
                  </a:lnTo>
                  <a:lnTo>
                    <a:pt x="2188033" y="806983"/>
                  </a:lnTo>
                  <a:lnTo>
                    <a:pt x="2188033" y="1157148"/>
                  </a:lnTo>
                  <a:cubicBezTo>
                    <a:pt x="2187722" y="1161819"/>
                    <a:pt x="2180097" y="1168359"/>
                    <a:pt x="2164849" y="1176766"/>
                  </a:cubicBezTo>
                  <a:cubicBezTo>
                    <a:pt x="2149600" y="1185174"/>
                    <a:pt x="2128750" y="1189845"/>
                    <a:pt x="2102299" y="1190779"/>
                  </a:cubicBezTo>
                  <a:lnTo>
                    <a:pt x="2083627" y="1190779"/>
                  </a:lnTo>
                  <a:lnTo>
                    <a:pt x="2083627" y="836877"/>
                  </a:lnTo>
                  <a:cubicBezTo>
                    <a:pt x="2067445" y="902115"/>
                    <a:pt x="2042705" y="965328"/>
                    <a:pt x="2009719" y="1026362"/>
                  </a:cubicBezTo>
                  <a:cubicBezTo>
                    <a:pt x="1976888" y="1087551"/>
                    <a:pt x="1932543" y="1143447"/>
                    <a:pt x="1876995" y="1194360"/>
                  </a:cubicBezTo>
                  <a:lnTo>
                    <a:pt x="1863302" y="1185641"/>
                  </a:lnTo>
                  <a:cubicBezTo>
                    <a:pt x="1899245" y="1109038"/>
                    <a:pt x="1925541" y="1028230"/>
                    <a:pt x="1942346" y="943219"/>
                  </a:cubicBezTo>
                  <a:cubicBezTo>
                    <a:pt x="1958994" y="858364"/>
                    <a:pt x="1969731" y="773041"/>
                    <a:pt x="1974243" y="687407"/>
                  </a:cubicBezTo>
                  <a:lnTo>
                    <a:pt x="1975315" y="643824"/>
                  </a:lnTo>
                  <a:lnTo>
                    <a:pt x="1975332" y="643812"/>
                  </a:lnTo>
                  <a:lnTo>
                    <a:pt x="1975316" y="643798"/>
                  </a:lnTo>
                  <a:lnTo>
                    <a:pt x="1980311" y="440781"/>
                  </a:lnTo>
                  <a:lnTo>
                    <a:pt x="1980311" y="125804"/>
                  </a:lnTo>
                  <a:lnTo>
                    <a:pt x="2145866" y="184347"/>
                  </a:lnTo>
                  <a:lnTo>
                    <a:pt x="2267854" y="184347"/>
                  </a:lnTo>
                  <a:cubicBezTo>
                    <a:pt x="2257740" y="180610"/>
                    <a:pt x="2246849" y="174382"/>
                    <a:pt x="2235490" y="165663"/>
                  </a:cubicBezTo>
                  <a:cubicBezTo>
                    <a:pt x="2233778" y="135769"/>
                    <a:pt x="2227243" y="106809"/>
                    <a:pt x="2216040" y="78472"/>
                  </a:cubicBezTo>
                  <a:cubicBezTo>
                    <a:pt x="2204837" y="50135"/>
                    <a:pt x="2191767" y="26157"/>
                    <a:pt x="2176986" y="6228"/>
                  </a:cubicBezTo>
                  <a:close/>
                </a:path>
              </a:pathLst>
            </a:custGeom>
            <a:solidFill>
              <a:schemeClr val="bg1"/>
            </a:solidFill>
            <a:ln w="0">
              <a:noFill/>
              <a:prstDash val="solid"/>
              <a:round/>
            </a:ln>
            <a:effectLst>
              <a:reflection blurRad="6350" stA="50000" endA="300" endPos="38500" dist="50800" dir="5400000" sy="-100000" algn="bl" rotWithShape="0"/>
            </a:effectLst>
          </p:spPr>
          <p:txBody>
            <a:bodyPr vert="horz" wrap="square" lIns="91440" tIns="45720" rIns="91440" bIns="45720" numCol="1" anchor="t" anchorCtr="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21" name="Freeform 5"/>
            <p:cNvSpPr/>
            <p:nvPr/>
          </p:nvSpPr>
          <p:spPr bwMode="auto">
            <a:xfrm>
              <a:off x="5067566" y="2566463"/>
              <a:ext cx="405896" cy="1636271"/>
            </a:xfrm>
            <a:custGeom>
              <a:avLst/>
              <a:gdLst>
                <a:gd name="T0" fmla="*/ 2126 w 4276"/>
                <a:gd name="T1" fmla="*/ 13033 h 17191"/>
                <a:gd name="T2" fmla="*/ 3633 w 4276"/>
                <a:gd name="T3" fmla="*/ 13644 h 17191"/>
                <a:gd name="T4" fmla="*/ 4227 w 4276"/>
                <a:gd name="T5" fmla="*/ 15133 h 17191"/>
                <a:gd name="T6" fmla="*/ 3633 w 4276"/>
                <a:gd name="T7" fmla="*/ 16593 h 17191"/>
                <a:gd name="T8" fmla="*/ 2126 w 4276"/>
                <a:gd name="T9" fmla="*/ 17191 h 17191"/>
                <a:gd name="T10" fmla="*/ 637 w 4276"/>
                <a:gd name="T11" fmla="*/ 16593 h 17191"/>
                <a:gd name="T12" fmla="*/ 26 w 4276"/>
                <a:gd name="T13" fmla="*/ 15134 h 17191"/>
                <a:gd name="T14" fmla="*/ 637 w 4276"/>
                <a:gd name="T15" fmla="*/ 13644 h 17191"/>
                <a:gd name="T16" fmla="*/ 2126 w 4276"/>
                <a:gd name="T17" fmla="*/ 13033 h 17191"/>
                <a:gd name="T18" fmla="*/ 2127 w 4276"/>
                <a:gd name="T19" fmla="*/ 0 h 17191"/>
                <a:gd name="T20" fmla="*/ 3688 w 4276"/>
                <a:gd name="T21" fmla="*/ 547 h 17191"/>
                <a:gd name="T22" fmla="*/ 4272 w 4276"/>
                <a:gd name="T23" fmla="*/ 2124 h 17191"/>
                <a:gd name="T24" fmla="*/ 3995 w 4276"/>
                <a:gd name="T25" fmla="*/ 4259 h 17191"/>
                <a:gd name="T26" fmla="*/ 3055 w 4276"/>
                <a:gd name="T27" fmla="*/ 8053 h 17191"/>
                <a:gd name="T28" fmla="*/ 2480 w 4276"/>
                <a:gd name="T29" fmla="*/ 11062 h 17191"/>
                <a:gd name="T30" fmla="*/ 1773 w 4276"/>
                <a:gd name="T31" fmla="*/ 11062 h 17191"/>
                <a:gd name="T32" fmla="*/ 1220 w 4276"/>
                <a:gd name="T33" fmla="*/ 8053 h 17191"/>
                <a:gd name="T34" fmla="*/ 288 w 4276"/>
                <a:gd name="T35" fmla="*/ 4259 h 17191"/>
                <a:gd name="T36" fmla="*/ 4 w 4276"/>
                <a:gd name="T37" fmla="*/ 2124 h 17191"/>
                <a:gd name="T38" fmla="*/ 576 w 4276"/>
                <a:gd name="T39" fmla="*/ 547 h 17191"/>
                <a:gd name="T40" fmla="*/ 2127 w 4276"/>
                <a:gd name="T41" fmla="*/ 0 h 17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276" h="17191">
                  <a:moveTo>
                    <a:pt x="2126" y="13033"/>
                  </a:moveTo>
                  <a:cubicBezTo>
                    <a:pt x="2746" y="13048"/>
                    <a:pt x="3248" y="13251"/>
                    <a:pt x="3633" y="13644"/>
                  </a:cubicBezTo>
                  <a:cubicBezTo>
                    <a:pt x="4018" y="14037"/>
                    <a:pt x="4216" y="14533"/>
                    <a:pt x="4227" y="15133"/>
                  </a:cubicBezTo>
                  <a:cubicBezTo>
                    <a:pt x="4216" y="15722"/>
                    <a:pt x="4018" y="16209"/>
                    <a:pt x="3633" y="16593"/>
                  </a:cubicBezTo>
                  <a:cubicBezTo>
                    <a:pt x="3248" y="16978"/>
                    <a:pt x="2746" y="17177"/>
                    <a:pt x="2126" y="17191"/>
                  </a:cubicBezTo>
                  <a:cubicBezTo>
                    <a:pt x="1526" y="17177"/>
                    <a:pt x="1030" y="16978"/>
                    <a:pt x="637" y="16593"/>
                  </a:cubicBezTo>
                  <a:cubicBezTo>
                    <a:pt x="244" y="16209"/>
                    <a:pt x="40" y="15723"/>
                    <a:pt x="26" y="15134"/>
                  </a:cubicBezTo>
                  <a:cubicBezTo>
                    <a:pt x="40" y="14534"/>
                    <a:pt x="244" y="14037"/>
                    <a:pt x="637" y="13644"/>
                  </a:cubicBezTo>
                  <a:cubicBezTo>
                    <a:pt x="1030" y="13251"/>
                    <a:pt x="1526" y="13048"/>
                    <a:pt x="2126" y="13033"/>
                  </a:cubicBezTo>
                  <a:close/>
                  <a:moveTo>
                    <a:pt x="2127" y="0"/>
                  </a:moveTo>
                  <a:cubicBezTo>
                    <a:pt x="2787" y="3"/>
                    <a:pt x="3307" y="185"/>
                    <a:pt x="3688" y="547"/>
                  </a:cubicBezTo>
                  <a:cubicBezTo>
                    <a:pt x="4069" y="910"/>
                    <a:pt x="4264" y="1435"/>
                    <a:pt x="4272" y="2124"/>
                  </a:cubicBezTo>
                  <a:cubicBezTo>
                    <a:pt x="4276" y="2631"/>
                    <a:pt x="4184" y="3343"/>
                    <a:pt x="3995" y="4259"/>
                  </a:cubicBezTo>
                  <a:cubicBezTo>
                    <a:pt x="3806" y="5175"/>
                    <a:pt x="3493" y="6440"/>
                    <a:pt x="3055" y="8053"/>
                  </a:cubicBezTo>
                  <a:lnTo>
                    <a:pt x="2480" y="11062"/>
                  </a:lnTo>
                  <a:lnTo>
                    <a:pt x="1773" y="11062"/>
                  </a:lnTo>
                  <a:lnTo>
                    <a:pt x="1220" y="8053"/>
                  </a:lnTo>
                  <a:cubicBezTo>
                    <a:pt x="792" y="6440"/>
                    <a:pt x="481" y="5175"/>
                    <a:pt x="288" y="4259"/>
                  </a:cubicBezTo>
                  <a:cubicBezTo>
                    <a:pt x="95" y="3343"/>
                    <a:pt x="0" y="2631"/>
                    <a:pt x="4" y="2124"/>
                  </a:cubicBezTo>
                  <a:cubicBezTo>
                    <a:pt x="10" y="1435"/>
                    <a:pt x="201" y="910"/>
                    <a:pt x="576" y="547"/>
                  </a:cubicBezTo>
                  <a:cubicBezTo>
                    <a:pt x="950" y="185"/>
                    <a:pt x="1467" y="3"/>
                    <a:pt x="2127" y="0"/>
                  </a:cubicBezTo>
                  <a:close/>
                </a:path>
              </a:pathLst>
            </a:custGeom>
            <a:solidFill>
              <a:srgbClr val="FFFFFF"/>
            </a:solidFill>
            <a:ln w="0">
              <a:noFill/>
              <a:prstDash val="solid"/>
              <a:round/>
            </a:ln>
            <a:effectLst/>
            <a:extLst>
              <a:ext uri="{91240B29-F687-4F45-9708-019B960494DF}">
                <a14:hiddenLine xmlns:a14="http://schemas.microsoft.com/office/drawing/2010/main" w="0">
                  <a:solidFill>
                    <a:srgbClr val="000000"/>
                  </a:solidFill>
                  <a:prstDash val="solid"/>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grpSp>
      <p:sp>
        <p:nvSpPr>
          <p:cNvPr id="34" name="文本框 33"/>
          <p:cNvSpPr txBox="1"/>
          <p:nvPr/>
        </p:nvSpPr>
        <p:spPr>
          <a:xfrm>
            <a:off x="4310380" y="5431294"/>
            <a:ext cx="3383280" cy="640080"/>
          </a:xfrm>
          <a:prstGeom prst="rect">
            <a:avLst/>
          </a:prstGeom>
          <a:noFill/>
        </p:spPr>
        <p:txBody>
          <a:bodyPr wrap="none" rtlCol="0">
            <a:spAutoFit/>
          </a:bodyPr>
          <a:lstStyle/>
          <a:p>
            <a:r>
              <a:rPr lang="zh-CN" altLang="en-US" sz="3600">
                <a:solidFill>
                  <a:srgbClr val="C00000"/>
                </a:solidFill>
                <a:latin typeface="思源宋体 CN Heavy" panose="02020900000000000000" pitchFamily="18" charset="-122"/>
                <a:ea typeface="思源宋体 CN Heavy" panose="02020900000000000000" pitchFamily="18" charset="-122"/>
              </a:rPr>
              <a:t>一律是诈骗！！！</a:t>
            </a:r>
          </a:p>
        </p:txBody>
      </p:sp>
      <p:cxnSp>
        <p:nvCxnSpPr>
          <p:cNvPr id="36" name="直接连接符 35"/>
          <p:cNvCxnSpPr/>
          <p:nvPr/>
        </p:nvCxnSpPr>
        <p:spPr>
          <a:xfrm>
            <a:off x="3695700" y="6077626"/>
            <a:ext cx="29210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4197312" y="6267450"/>
            <a:ext cx="20701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2223686" y="2980576"/>
            <a:ext cx="8210062" cy="822960"/>
          </a:xfrm>
          <a:prstGeom prst="rect">
            <a:avLst/>
          </a:prstGeom>
          <a:noFill/>
        </p:spPr>
        <p:txBody>
          <a:bodyPr wrap="square" rtlCol="0">
            <a:spAutoFit/>
          </a:bodyPr>
          <a:lstStyle/>
          <a:p>
            <a:pPr algn="dist"/>
            <a:r>
              <a:rPr kumimoji="0" lang="zh-CN" altLang="en-US" sz="4800" b="0" i="0" u="none" strike="noStrike" kern="1200" cap="none" spc="0" normalizeH="0" baseline="0" noProof="0">
                <a:ln>
                  <a:noFill/>
                </a:ln>
                <a:effectLst/>
                <a:uLnTx/>
                <a:uFillTx/>
                <a:latin typeface="思源宋体 CN Heavy" panose="02020900000000000000" pitchFamily="18" charset="-122"/>
                <a:ea typeface="思源宋体 CN Heavy" panose="02020900000000000000" pitchFamily="18" charset="-122"/>
              </a:rPr>
              <a:t>谨防电信诈骗，增强安全意识</a:t>
            </a:r>
          </a:p>
        </p:txBody>
      </p:sp>
      <p:sp>
        <p:nvSpPr>
          <p:cNvPr id="9" name="文本框 8"/>
          <p:cNvSpPr txBox="1"/>
          <p:nvPr/>
        </p:nvSpPr>
        <p:spPr>
          <a:xfrm>
            <a:off x="3740152" y="1689028"/>
            <a:ext cx="4546974" cy="1310640"/>
          </a:xfrm>
          <a:prstGeom prst="rect">
            <a:avLst/>
          </a:prstGeom>
          <a:noFill/>
        </p:spPr>
        <p:txBody>
          <a:bodyPr wrap="square">
            <a:spAutoFit/>
          </a:bodyPr>
          <a:lstStyle/>
          <a:p>
            <a:pPr algn="dist"/>
            <a:r>
              <a:rPr lang="zh-CN" altLang="en-US" sz="8000">
                <a:solidFill>
                  <a:srgbClr val="C00000"/>
                </a:solidFill>
                <a:latin typeface="思源宋体 CN Heavy" panose="02020900000000000000" pitchFamily="18" charset="-122"/>
                <a:ea typeface="思源宋体 CN Heavy" panose="02020900000000000000" pitchFamily="18" charset="-122"/>
              </a:rPr>
              <a:t>谢谢关注</a:t>
            </a:r>
          </a:p>
        </p:txBody>
      </p:sp>
      <p:sp>
        <p:nvSpPr>
          <p:cNvPr id="28" name="KSO_Shape"/>
          <p:cNvSpPr/>
          <p:nvPr/>
        </p:nvSpPr>
        <p:spPr bwMode="auto">
          <a:xfrm>
            <a:off x="8287125" y="2435265"/>
            <a:ext cx="454326" cy="392992"/>
          </a:xfrm>
          <a:custGeom>
            <a:avLst/>
            <a:gdLst>
              <a:gd name="T0" fmla="*/ 2147483646 w 6617"/>
              <a:gd name="T1" fmla="*/ 2147483646 h 5732"/>
              <a:gd name="T2" fmla="*/ 2147483646 w 6617"/>
              <a:gd name="T3" fmla="*/ 2147483646 h 5732"/>
              <a:gd name="T4" fmla="*/ 2147483646 w 6617"/>
              <a:gd name="T5" fmla="*/ 2147483646 h 5732"/>
              <a:gd name="T6" fmla="*/ 2147483646 w 6617"/>
              <a:gd name="T7" fmla="*/ 2147483646 h 5732"/>
              <a:gd name="T8" fmla="*/ 2147483646 w 6617"/>
              <a:gd name="T9" fmla="*/ 2147483646 h 5732"/>
              <a:gd name="T10" fmla="*/ 2147483646 w 6617"/>
              <a:gd name="T11" fmla="*/ 2147483646 h 5732"/>
              <a:gd name="T12" fmla="*/ 2147483646 w 6617"/>
              <a:gd name="T13" fmla="*/ 2147483646 h 5732"/>
              <a:gd name="T14" fmla="*/ 2147483646 w 6617"/>
              <a:gd name="T15" fmla="*/ 2147483646 h 5732"/>
              <a:gd name="T16" fmla="*/ 2147483646 w 6617"/>
              <a:gd name="T17" fmla="*/ 2147483646 h 5732"/>
              <a:gd name="T18" fmla="*/ 2147483646 w 6617"/>
              <a:gd name="T19" fmla="*/ 2147483646 h 5732"/>
              <a:gd name="T20" fmla="*/ 2147483646 w 6617"/>
              <a:gd name="T21" fmla="*/ 2147483646 h 5732"/>
              <a:gd name="T22" fmla="*/ 2147483646 w 6617"/>
              <a:gd name="T23" fmla="*/ 2147483646 h 5732"/>
              <a:gd name="T24" fmla="*/ 2147483646 w 6617"/>
              <a:gd name="T25" fmla="*/ 2147483646 h 5732"/>
              <a:gd name="T26" fmla="*/ 2147483646 w 6617"/>
              <a:gd name="T27" fmla="*/ 2147483646 h 5732"/>
              <a:gd name="T28" fmla="*/ 2147483646 w 6617"/>
              <a:gd name="T29" fmla="*/ 2147483646 h 5732"/>
              <a:gd name="T30" fmla="*/ 2147483646 w 6617"/>
              <a:gd name="T31" fmla="*/ 2147483646 h 5732"/>
              <a:gd name="T32" fmla="*/ 2147483646 w 6617"/>
              <a:gd name="T33" fmla="*/ 2147483646 h 5732"/>
              <a:gd name="T34" fmla="*/ 2147483646 w 6617"/>
              <a:gd name="T35" fmla="*/ 2147483646 h 5732"/>
              <a:gd name="T36" fmla="*/ 2147483646 w 6617"/>
              <a:gd name="T37" fmla="*/ 2147483646 h 5732"/>
              <a:gd name="T38" fmla="*/ 2147483646 w 6617"/>
              <a:gd name="T39" fmla="*/ 2147483646 h 5732"/>
              <a:gd name="T40" fmla="*/ 2147483646 w 6617"/>
              <a:gd name="T41" fmla="*/ 2147483646 h 5732"/>
              <a:gd name="T42" fmla="*/ 2147483646 w 6617"/>
              <a:gd name="T43" fmla="*/ 2147483646 h 5732"/>
              <a:gd name="T44" fmla="*/ 2147483646 w 6617"/>
              <a:gd name="T45" fmla="*/ 2147483646 h 5732"/>
              <a:gd name="T46" fmla="*/ 2147483646 w 6617"/>
              <a:gd name="T47" fmla="*/ 2147483646 h 5732"/>
              <a:gd name="T48" fmla="*/ 2147483646 w 6617"/>
              <a:gd name="T49" fmla="*/ 2147483646 h 5732"/>
              <a:gd name="T50" fmla="*/ 2147483646 w 6617"/>
              <a:gd name="T51" fmla="*/ 2147483646 h 5732"/>
              <a:gd name="T52" fmla="*/ 2147483646 w 6617"/>
              <a:gd name="T53" fmla="*/ 2147483646 h 5732"/>
              <a:gd name="T54" fmla="*/ 2147483646 w 6617"/>
              <a:gd name="T55" fmla="*/ 2147483646 h 5732"/>
              <a:gd name="T56" fmla="*/ 2147483646 w 6617"/>
              <a:gd name="T57" fmla="*/ 2147483646 h 5732"/>
              <a:gd name="T58" fmla="*/ 2147483646 w 6617"/>
              <a:gd name="T59" fmla="*/ 1141474998 h 5732"/>
              <a:gd name="T60" fmla="*/ 2147483646 w 6617"/>
              <a:gd name="T61" fmla="*/ 2147483646 h 5732"/>
              <a:gd name="T62" fmla="*/ 2147483646 w 6617"/>
              <a:gd name="T63" fmla="*/ 2147483646 h 5732"/>
              <a:gd name="T64" fmla="*/ 2147483646 w 6617"/>
              <a:gd name="T65" fmla="*/ 2147483646 h 5732"/>
              <a:gd name="T66" fmla="*/ 2147483646 w 6617"/>
              <a:gd name="T67" fmla="*/ 2147483646 h 5732"/>
              <a:gd name="T68" fmla="*/ 2147483646 w 6617"/>
              <a:gd name="T69" fmla="*/ 2147483646 h 5732"/>
              <a:gd name="T70" fmla="*/ 2147483646 w 6617"/>
              <a:gd name="T71" fmla="*/ 2147483646 h 5732"/>
              <a:gd name="T72" fmla="*/ 2147483646 w 6617"/>
              <a:gd name="T73" fmla="*/ 2147483646 h 5732"/>
              <a:gd name="T74" fmla="*/ 2147483646 w 6617"/>
              <a:gd name="T75" fmla="*/ 2147483646 h 5732"/>
              <a:gd name="T76" fmla="*/ 2147483646 w 6617"/>
              <a:gd name="T77" fmla="*/ 2147483646 h 5732"/>
              <a:gd name="T78" fmla="*/ 2147483646 w 6617"/>
              <a:gd name="T79" fmla="*/ 2147483646 h 5732"/>
              <a:gd name="T80" fmla="*/ 2147483646 w 6617"/>
              <a:gd name="T81" fmla="*/ 2147483646 h 5732"/>
              <a:gd name="T82" fmla="*/ 2147483646 w 6617"/>
              <a:gd name="T83" fmla="*/ 2147483646 h 5732"/>
              <a:gd name="T84" fmla="*/ 2147483646 w 6617"/>
              <a:gd name="T85" fmla="*/ 2147483646 h 5732"/>
              <a:gd name="T86" fmla="*/ 2147483646 w 6617"/>
              <a:gd name="T87" fmla="*/ 2147483646 h 5732"/>
              <a:gd name="T88" fmla="*/ 2147483646 w 6617"/>
              <a:gd name="T89" fmla="*/ 2147483646 h 5732"/>
              <a:gd name="T90" fmla="*/ 2147483646 w 6617"/>
              <a:gd name="T91" fmla="*/ 2147483646 h 5732"/>
              <a:gd name="T92" fmla="*/ 2147483646 w 6617"/>
              <a:gd name="T93" fmla="*/ 2147483646 h 5732"/>
              <a:gd name="T94" fmla="*/ 2147483646 w 6617"/>
              <a:gd name="T95" fmla="*/ 2147483646 h 5732"/>
              <a:gd name="T96" fmla="*/ 2147483646 w 6617"/>
              <a:gd name="T97" fmla="*/ 2147483646 h 5732"/>
              <a:gd name="T98" fmla="*/ 2147483646 w 6617"/>
              <a:gd name="T99" fmla="*/ 2147483646 h 5732"/>
              <a:gd name="T100" fmla="*/ 0 w 6617"/>
              <a:gd name="T101" fmla="*/ 2147483646 h 5732"/>
              <a:gd name="T102" fmla="*/ 2147483646 w 6617"/>
              <a:gd name="T103" fmla="*/ 2147483646 h 5732"/>
              <a:gd name="T104" fmla="*/ 2147483646 w 6617"/>
              <a:gd name="T105" fmla="*/ 2147483646 h 5732"/>
              <a:gd name="T106" fmla="*/ 2147483646 w 6617"/>
              <a:gd name="T107" fmla="*/ 2147483646 h 5732"/>
              <a:gd name="T108" fmla="*/ 2147483646 w 6617"/>
              <a:gd name="T109" fmla="*/ 2147483646 h 5732"/>
              <a:gd name="T110" fmla="*/ 2147483646 w 6617"/>
              <a:gd name="T111" fmla="*/ 2147483646 h 5732"/>
              <a:gd name="T112" fmla="*/ 2147483646 w 6617"/>
              <a:gd name="T113" fmla="*/ 2147483646 h 5732"/>
              <a:gd name="T114" fmla="*/ 2147483646 w 6617"/>
              <a:gd name="T115" fmla="*/ 2147483646 h 5732"/>
              <a:gd name="T116" fmla="*/ 2147483646 w 6617"/>
              <a:gd name="T117" fmla="*/ 2147483646 h 573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6617" h="5732">
                <a:moveTo>
                  <a:pt x="3711" y="4591"/>
                </a:moveTo>
                <a:lnTo>
                  <a:pt x="3711" y="4591"/>
                </a:lnTo>
                <a:lnTo>
                  <a:pt x="3699" y="4546"/>
                </a:lnTo>
                <a:lnTo>
                  <a:pt x="3685" y="4503"/>
                </a:lnTo>
                <a:lnTo>
                  <a:pt x="3671" y="4459"/>
                </a:lnTo>
                <a:lnTo>
                  <a:pt x="3656" y="4417"/>
                </a:lnTo>
                <a:lnTo>
                  <a:pt x="3639" y="4375"/>
                </a:lnTo>
                <a:lnTo>
                  <a:pt x="3623" y="4334"/>
                </a:lnTo>
                <a:lnTo>
                  <a:pt x="3607" y="4294"/>
                </a:lnTo>
                <a:lnTo>
                  <a:pt x="3588" y="4254"/>
                </a:lnTo>
                <a:lnTo>
                  <a:pt x="3571" y="4215"/>
                </a:lnTo>
                <a:lnTo>
                  <a:pt x="3551" y="4178"/>
                </a:lnTo>
                <a:lnTo>
                  <a:pt x="3531" y="4139"/>
                </a:lnTo>
                <a:lnTo>
                  <a:pt x="3512" y="4103"/>
                </a:lnTo>
                <a:lnTo>
                  <a:pt x="3491" y="4067"/>
                </a:lnTo>
                <a:lnTo>
                  <a:pt x="3469" y="4031"/>
                </a:lnTo>
                <a:lnTo>
                  <a:pt x="3447" y="3996"/>
                </a:lnTo>
                <a:lnTo>
                  <a:pt x="3423" y="3963"/>
                </a:lnTo>
                <a:lnTo>
                  <a:pt x="3400" y="3929"/>
                </a:lnTo>
                <a:lnTo>
                  <a:pt x="3376" y="3897"/>
                </a:lnTo>
                <a:lnTo>
                  <a:pt x="3351" y="3864"/>
                </a:lnTo>
                <a:lnTo>
                  <a:pt x="3326" y="3833"/>
                </a:lnTo>
                <a:lnTo>
                  <a:pt x="3300" y="3801"/>
                </a:lnTo>
                <a:lnTo>
                  <a:pt x="3274" y="3771"/>
                </a:lnTo>
                <a:lnTo>
                  <a:pt x="3247" y="3741"/>
                </a:lnTo>
                <a:lnTo>
                  <a:pt x="3219" y="3712"/>
                </a:lnTo>
                <a:lnTo>
                  <a:pt x="3191" y="3684"/>
                </a:lnTo>
                <a:lnTo>
                  <a:pt x="3162" y="3656"/>
                </a:lnTo>
                <a:lnTo>
                  <a:pt x="3133" y="3628"/>
                </a:lnTo>
                <a:lnTo>
                  <a:pt x="3103" y="3602"/>
                </a:lnTo>
                <a:lnTo>
                  <a:pt x="3073" y="3576"/>
                </a:lnTo>
                <a:lnTo>
                  <a:pt x="3041" y="3551"/>
                </a:lnTo>
                <a:lnTo>
                  <a:pt x="3010" y="3525"/>
                </a:lnTo>
                <a:lnTo>
                  <a:pt x="2979" y="3501"/>
                </a:lnTo>
                <a:lnTo>
                  <a:pt x="2946" y="3476"/>
                </a:lnTo>
                <a:lnTo>
                  <a:pt x="2914" y="3453"/>
                </a:lnTo>
                <a:lnTo>
                  <a:pt x="2880" y="3430"/>
                </a:lnTo>
                <a:lnTo>
                  <a:pt x="2846" y="3408"/>
                </a:lnTo>
                <a:lnTo>
                  <a:pt x="2777" y="3365"/>
                </a:lnTo>
                <a:lnTo>
                  <a:pt x="2706" y="3323"/>
                </a:lnTo>
                <a:lnTo>
                  <a:pt x="2633" y="3284"/>
                </a:lnTo>
                <a:lnTo>
                  <a:pt x="2558" y="3246"/>
                </a:lnTo>
                <a:lnTo>
                  <a:pt x="2482" y="3210"/>
                </a:lnTo>
                <a:lnTo>
                  <a:pt x="2404" y="3177"/>
                </a:lnTo>
                <a:lnTo>
                  <a:pt x="2324" y="3144"/>
                </a:lnTo>
                <a:lnTo>
                  <a:pt x="2243" y="3114"/>
                </a:lnTo>
                <a:lnTo>
                  <a:pt x="2160" y="3085"/>
                </a:lnTo>
                <a:lnTo>
                  <a:pt x="2076" y="3057"/>
                </a:lnTo>
                <a:lnTo>
                  <a:pt x="1990" y="3032"/>
                </a:lnTo>
                <a:lnTo>
                  <a:pt x="1904" y="3007"/>
                </a:lnTo>
                <a:lnTo>
                  <a:pt x="1815" y="2984"/>
                </a:lnTo>
                <a:lnTo>
                  <a:pt x="1725" y="2962"/>
                </a:lnTo>
                <a:lnTo>
                  <a:pt x="4406" y="2104"/>
                </a:lnTo>
                <a:lnTo>
                  <a:pt x="4504" y="2132"/>
                </a:lnTo>
                <a:lnTo>
                  <a:pt x="4602" y="2162"/>
                </a:lnTo>
                <a:lnTo>
                  <a:pt x="4698" y="2193"/>
                </a:lnTo>
                <a:lnTo>
                  <a:pt x="4793" y="2227"/>
                </a:lnTo>
                <a:lnTo>
                  <a:pt x="4886" y="2263"/>
                </a:lnTo>
                <a:lnTo>
                  <a:pt x="4979" y="2301"/>
                </a:lnTo>
                <a:lnTo>
                  <a:pt x="5068" y="2340"/>
                </a:lnTo>
                <a:lnTo>
                  <a:pt x="5158" y="2381"/>
                </a:lnTo>
                <a:lnTo>
                  <a:pt x="5245" y="2423"/>
                </a:lnTo>
                <a:lnTo>
                  <a:pt x="5330" y="2467"/>
                </a:lnTo>
                <a:lnTo>
                  <a:pt x="5413" y="2513"/>
                </a:lnTo>
                <a:lnTo>
                  <a:pt x="5495" y="2559"/>
                </a:lnTo>
                <a:lnTo>
                  <a:pt x="5575" y="2605"/>
                </a:lnTo>
                <a:lnTo>
                  <a:pt x="5651" y="2654"/>
                </a:lnTo>
                <a:lnTo>
                  <a:pt x="5727" y="2704"/>
                </a:lnTo>
                <a:lnTo>
                  <a:pt x="5800" y="2754"/>
                </a:lnTo>
                <a:lnTo>
                  <a:pt x="5871" y="2806"/>
                </a:lnTo>
                <a:lnTo>
                  <a:pt x="5939" y="2857"/>
                </a:lnTo>
                <a:lnTo>
                  <a:pt x="6005" y="2910"/>
                </a:lnTo>
                <a:lnTo>
                  <a:pt x="6069" y="2963"/>
                </a:lnTo>
                <a:lnTo>
                  <a:pt x="6130" y="3016"/>
                </a:lnTo>
                <a:lnTo>
                  <a:pt x="6189" y="3070"/>
                </a:lnTo>
                <a:lnTo>
                  <a:pt x="6244" y="3124"/>
                </a:lnTo>
                <a:lnTo>
                  <a:pt x="6298" y="3179"/>
                </a:lnTo>
                <a:lnTo>
                  <a:pt x="6348" y="3232"/>
                </a:lnTo>
                <a:lnTo>
                  <a:pt x="6395" y="3287"/>
                </a:lnTo>
                <a:lnTo>
                  <a:pt x="6441" y="3342"/>
                </a:lnTo>
                <a:lnTo>
                  <a:pt x="6482" y="3395"/>
                </a:lnTo>
                <a:lnTo>
                  <a:pt x="6521" y="3448"/>
                </a:lnTo>
                <a:lnTo>
                  <a:pt x="6556" y="3502"/>
                </a:lnTo>
                <a:lnTo>
                  <a:pt x="6588" y="3554"/>
                </a:lnTo>
                <a:lnTo>
                  <a:pt x="6617" y="3606"/>
                </a:lnTo>
                <a:lnTo>
                  <a:pt x="6617" y="4601"/>
                </a:lnTo>
                <a:lnTo>
                  <a:pt x="6585" y="4634"/>
                </a:lnTo>
                <a:lnTo>
                  <a:pt x="6551" y="4665"/>
                </a:lnTo>
                <a:lnTo>
                  <a:pt x="6516" y="4697"/>
                </a:lnTo>
                <a:lnTo>
                  <a:pt x="6482" y="4727"/>
                </a:lnTo>
                <a:lnTo>
                  <a:pt x="6412" y="4787"/>
                </a:lnTo>
                <a:lnTo>
                  <a:pt x="6340" y="4845"/>
                </a:lnTo>
                <a:lnTo>
                  <a:pt x="6267" y="4901"/>
                </a:lnTo>
                <a:lnTo>
                  <a:pt x="6191" y="4954"/>
                </a:lnTo>
                <a:lnTo>
                  <a:pt x="6113" y="5005"/>
                </a:lnTo>
                <a:lnTo>
                  <a:pt x="6034" y="5055"/>
                </a:lnTo>
                <a:lnTo>
                  <a:pt x="5954" y="5102"/>
                </a:lnTo>
                <a:lnTo>
                  <a:pt x="5873" y="5148"/>
                </a:lnTo>
                <a:lnTo>
                  <a:pt x="5789" y="5191"/>
                </a:lnTo>
                <a:lnTo>
                  <a:pt x="5703" y="5233"/>
                </a:lnTo>
                <a:lnTo>
                  <a:pt x="5618" y="5272"/>
                </a:lnTo>
                <a:lnTo>
                  <a:pt x="5529" y="5311"/>
                </a:lnTo>
                <a:lnTo>
                  <a:pt x="5440" y="5347"/>
                </a:lnTo>
                <a:lnTo>
                  <a:pt x="5348" y="5380"/>
                </a:lnTo>
                <a:lnTo>
                  <a:pt x="5257" y="5413"/>
                </a:lnTo>
                <a:lnTo>
                  <a:pt x="5162" y="5444"/>
                </a:lnTo>
                <a:lnTo>
                  <a:pt x="5067" y="5473"/>
                </a:lnTo>
                <a:lnTo>
                  <a:pt x="4971" y="5501"/>
                </a:lnTo>
                <a:lnTo>
                  <a:pt x="4872" y="5527"/>
                </a:lnTo>
                <a:lnTo>
                  <a:pt x="4774" y="5551"/>
                </a:lnTo>
                <a:lnTo>
                  <a:pt x="4673" y="5573"/>
                </a:lnTo>
                <a:lnTo>
                  <a:pt x="4570" y="5594"/>
                </a:lnTo>
                <a:lnTo>
                  <a:pt x="4468" y="5614"/>
                </a:lnTo>
                <a:lnTo>
                  <a:pt x="4364" y="5631"/>
                </a:lnTo>
                <a:lnTo>
                  <a:pt x="4258" y="5649"/>
                </a:lnTo>
                <a:lnTo>
                  <a:pt x="4151" y="5663"/>
                </a:lnTo>
                <a:lnTo>
                  <a:pt x="4043" y="5677"/>
                </a:lnTo>
                <a:lnTo>
                  <a:pt x="3934" y="5689"/>
                </a:lnTo>
                <a:lnTo>
                  <a:pt x="3824" y="5700"/>
                </a:lnTo>
                <a:lnTo>
                  <a:pt x="3714" y="5709"/>
                </a:lnTo>
                <a:lnTo>
                  <a:pt x="3711" y="4591"/>
                </a:lnTo>
                <a:close/>
                <a:moveTo>
                  <a:pt x="1018" y="2259"/>
                </a:moveTo>
                <a:lnTo>
                  <a:pt x="1370" y="2149"/>
                </a:lnTo>
                <a:lnTo>
                  <a:pt x="1324" y="2112"/>
                </a:lnTo>
                <a:lnTo>
                  <a:pt x="1263" y="2059"/>
                </a:lnTo>
                <a:lnTo>
                  <a:pt x="1228" y="2028"/>
                </a:lnTo>
                <a:lnTo>
                  <a:pt x="1192" y="1995"/>
                </a:lnTo>
                <a:lnTo>
                  <a:pt x="1156" y="1960"/>
                </a:lnTo>
                <a:lnTo>
                  <a:pt x="1120" y="1923"/>
                </a:lnTo>
                <a:lnTo>
                  <a:pt x="1085" y="1887"/>
                </a:lnTo>
                <a:lnTo>
                  <a:pt x="1053" y="1850"/>
                </a:lnTo>
                <a:lnTo>
                  <a:pt x="1024" y="1812"/>
                </a:lnTo>
                <a:lnTo>
                  <a:pt x="1010" y="1795"/>
                </a:lnTo>
                <a:lnTo>
                  <a:pt x="998" y="1776"/>
                </a:lnTo>
                <a:lnTo>
                  <a:pt x="988" y="1759"/>
                </a:lnTo>
                <a:lnTo>
                  <a:pt x="978" y="1743"/>
                </a:lnTo>
                <a:lnTo>
                  <a:pt x="970" y="1727"/>
                </a:lnTo>
                <a:lnTo>
                  <a:pt x="963" y="1710"/>
                </a:lnTo>
                <a:lnTo>
                  <a:pt x="959" y="1695"/>
                </a:lnTo>
                <a:lnTo>
                  <a:pt x="955" y="1681"/>
                </a:lnTo>
                <a:lnTo>
                  <a:pt x="954" y="1667"/>
                </a:lnTo>
                <a:lnTo>
                  <a:pt x="955" y="1655"/>
                </a:lnTo>
                <a:lnTo>
                  <a:pt x="960" y="1638"/>
                </a:lnTo>
                <a:lnTo>
                  <a:pt x="966" y="1623"/>
                </a:lnTo>
                <a:lnTo>
                  <a:pt x="975" y="1607"/>
                </a:lnTo>
                <a:lnTo>
                  <a:pt x="987" y="1591"/>
                </a:lnTo>
                <a:lnTo>
                  <a:pt x="997" y="1578"/>
                </a:lnTo>
                <a:lnTo>
                  <a:pt x="1009" y="1566"/>
                </a:lnTo>
                <a:lnTo>
                  <a:pt x="1021" y="1554"/>
                </a:lnTo>
                <a:lnTo>
                  <a:pt x="1035" y="1542"/>
                </a:lnTo>
                <a:lnTo>
                  <a:pt x="1049" y="1530"/>
                </a:lnTo>
                <a:lnTo>
                  <a:pt x="1066" y="1519"/>
                </a:lnTo>
                <a:lnTo>
                  <a:pt x="1099" y="1495"/>
                </a:lnTo>
                <a:lnTo>
                  <a:pt x="1138" y="1475"/>
                </a:lnTo>
                <a:lnTo>
                  <a:pt x="1178" y="1453"/>
                </a:lnTo>
                <a:lnTo>
                  <a:pt x="1223" y="1433"/>
                </a:lnTo>
                <a:lnTo>
                  <a:pt x="1270" y="1413"/>
                </a:lnTo>
                <a:lnTo>
                  <a:pt x="1301" y="1401"/>
                </a:lnTo>
                <a:lnTo>
                  <a:pt x="1334" y="1391"/>
                </a:lnTo>
                <a:lnTo>
                  <a:pt x="1369" y="1381"/>
                </a:lnTo>
                <a:lnTo>
                  <a:pt x="1406" y="1370"/>
                </a:lnTo>
                <a:lnTo>
                  <a:pt x="1444" y="1361"/>
                </a:lnTo>
                <a:lnTo>
                  <a:pt x="1485" y="1351"/>
                </a:lnTo>
                <a:lnTo>
                  <a:pt x="1526" y="1343"/>
                </a:lnTo>
                <a:lnTo>
                  <a:pt x="1569" y="1335"/>
                </a:lnTo>
                <a:lnTo>
                  <a:pt x="1661" y="1320"/>
                </a:lnTo>
                <a:lnTo>
                  <a:pt x="1757" y="1306"/>
                </a:lnTo>
                <a:lnTo>
                  <a:pt x="1858" y="1293"/>
                </a:lnTo>
                <a:lnTo>
                  <a:pt x="1964" y="1283"/>
                </a:lnTo>
                <a:lnTo>
                  <a:pt x="2073" y="1273"/>
                </a:lnTo>
                <a:lnTo>
                  <a:pt x="2186" y="1264"/>
                </a:lnTo>
                <a:lnTo>
                  <a:pt x="2300" y="1256"/>
                </a:lnTo>
                <a:lnTo>
                  <a:pt x="2416" y="1249"/>
                </a:lnTo>
                <a:lnTo>
                  <a:pt x="2651" y="1237"/>
                </a:lnTo>
                <a:lnTo>
                  <a:pt x="2886" y="1225"/>
                </a:lnTo>
                <a:lnTo>
                  <a:pt x="3145" y="1211"/>
                </a:lnTo>
                <a:lnTo>
                  <a:pt x="3268" y="1205"/>
                </a:lnTo>
                <a:lnTo>
                  <a:pt x="3383" y="1198"/>
                </a:lnTo>
                <a:lnTo>
                  <a:pt x="3526" y="1188"/>
                </a:lnTo>
                <a:lnTo>
                  <a:pt x="3594" y="1182"/>
                </a:lnTo>
                <a:lnTo>
                  <a:pt x="3660" y="1176"/>
                </a:lnTo>
                <a:lnTo>
                  <a:pt x="3724" y="1168"/>
                </a:lnTo>
                <a:lnTo>
                  <a:pt x="3787" y="1160"/>
                </a:lnTo>
                <a:lnTo>
                  <a:pt x="3846" y="1151"/>
                </a:lnTo>
                <a:lnTo>
                  <a:pt x="3903" y="1139"/>
                </a:lnTo>
                <a:lnTo>
                  <a:pt x="3959" y="1126"/>
                </a:lnTo>
                <a:lnTo>
                  <a:pt x="4011" y="1112"/>
                </a:lnTo>
                <a:lnTo>
                  <a:pt x="4062" y="1095"/>
                </a:lnTo>
                <a:lnTo>
                  <a:pt x="4086" y="1087"/>
                </a:lnTo>
                <a:lnTo>
                  <a:pt x="4110" y="1076"/>
                </a:lnTo>
                <a:lnTo>
                  <a:pt x="4133" y="1066"/>
                </a:lnTo>
                <a:lnTo>
                  <a:pt x="4156" y="1055"/>
                </a:lnTo>
                <a:lnTo>
                  <a:pt x="4178" y="1044"/>
                </a:lnTo>
                <a:lnTo>
                  <a:pt x="4199" y="1032"/>
                </a:lnTo>
                <a:lnTo>
                  <a:pt x="4220" y="1019"/>
                </a:lnTo>
                <a:lnTo>
                  <a:pt x="4241" y="1005"/>
                </a:lnTo>
                <a:lnTo>
                  <a:pt x="4260" y="992"/>
                </a:lnTo>
                <a:lnTo>
                  <a:pt x="4279" y="976"/>
                </a:lnTo>
                <a:lnTo>
                  <a:pt x="4299" y="960"/>
                </a:lnTo>
                <a:lnTo>
                  <a:pt x="4317" y="943"/>
                </a:lnTo>
                <a:lnTo>
                  <a:pt x="4335" y="924"/>
                </a:lnTo>
                <a:lnTo>
                  <a:pt x="4352" y="906"/>
                </a:lnTo>
                <a:lnTo>
                  <a:pt x="4368" y="886"/>
                </a:lnTo>
                <a:lnTo>
                  <a:pt x="4383" y="865"/>
                </a:lnTo>
                <a:lnTo>
                  <a:pt x="4399" y="844"/>
                </a:lnTo>
                <a:lnTo>
                  <a:pt x="4411" y="822"/>
                </a:lnTo>
                <a:lnTo>
                  <a:pt x="4424" y="800"/>
                </a:lnTo>
                <a:lnTo>
                  <a:pt x="4437" y="777"/>
                </a:lnTo>
                <a:lnTo>
                  <a:pt x="4447" y="752"/>
                </a:lnTo>
                <a:lnTo>
                  <a:pt x="4458" y="727"/>
                </a:lnTo>
                <a:lnTo>
                  <a:pt x="4467" y="700"/>
                </a:lnTo>
                <a:lnTo>
                  <a:pt x="4475" y="673"/>
                </a:lnTo>
                <a:lnTo>
                  <a:pt x="4482" y="644"/>
                </a:lnTo>
                <a:lnTo>
                  <a:pt x="4488" y="615"/>
                </a:lnTo>
                <a:lnTo>
                  <a:pt x="4494" y="585"/>
                </a:lnTo>
                <a:lnTo>
                  <a:pt x="4498" y="555"/>
                </a:lnTo>
                <a:lnTo>
                  <a:pt x="4502" y="522"/>
                </a:lnTo>
                <a:lnTo>
                  <a:pt x="4505" y="489"/>
                </a:lnTo>
                <a:lnTo>
                  <a:pt x="4507" y="455"/>
                </a:lnTo>
                <a:lnTo>
                  <a:pt x="4508" y="419"/>
                </a:lnTo>
                <a:lnTo>
                  <a:pt x="4507" y="383"/>
                </a:lnTo>
                <a:lnTo>
                  <a:pt x="4505" y="345"/>
                </a:lnTo>
                <a:lnTo>
                  <a:pt x="4504" y="307"/>
                </a:lnTo>
                <a:lnTo>
                  <a:pt x="4501" y="267"/>
                </a:lnTo>
                <a:lnTo>
                  <a:pt x="4496" y="225"/>
                </a:lnTo>
                <a:lnTo>
                  <a:pt x="4491" y="182"/>
                </a:lnTo>
                <a:lnTo>
                  <a:pt x="4486" y="139"/>
                </a:lnTo>
                <a:lnTo>
                  <a:pt x="4479" y="94"/>
                </a:lnTo>
                <a:lnTo>
                  <a:pt x="4471" y="48"/>
                </a:lnTo>
                <a:lnTo>
                  <a:pt x="4461" y="0"/>
                </a:lnTo>
                <a:lnTo>
                  <a:pt x="4148" y="63"/>
                </a:lnTo>
                <a:lnTo>
                  <a:pt x="4161" y="131"/>
                </a:lnTo>
                <a:lnTo>
                  <a:pt x="4171" y="196"/>
                </a:lnTo>
                <a:lnTo>
                  <a:pt x="4179" y="257"/>
                </a:lnTo>
                <a:lnTo>
                  <a:pt x="4184" y="313"/>
                </a:lnTo>
                <a:lnTo>
                  <a:pt x="4187" y="366"/>
                </a:lnTo>
                <a:lnTo>
                  <a:pt x="4188" y="415"/>
                </a:lnTo>
                <a:lnTo>
                  <a:pt x="4187" y="461"/>
                </a:lnTo>
                <a:lnTo>
                  <a:pt x="4184" y="503"/>
                </a:lnTo>
                <a:lnTo>
                  <a:pt x="4178" y="541"/>
                </a:lnTo>
                <a:lnTo>
                  <a:pt x="4173" y="560"/>
                </a:lnTo>
                <a:lnTo>
                  <a:pt x="4170" y="576"/>
                </a:lnTo>
                <a:lnTo>
                  <a:pt x="4165" y="593"/>
                </a:lnTo>
                <a:lnTo>
                  <a:pt x="4159" y="608"/>
                </a:lnTo>
                <a:lnTo>
                  <a:pt x="4154" y="624"/>
                </a:lnTo>
                <a:lnTo>
                  <a:pt x="4147" y="639"/>
                </a:lnTo>
                <a:lnTo>
                  <a:pt x="4140" y="651"/>
                </a:lnTo>
                <a:lnTo>
                  <a:pt x="4133" y="665"/>
                </a:lnTo>
                <a:lnTo>
                  <a:pt x="4125" y="677"/>
                </a:lnTo>
                <a:lnTo>
                  <a:pt x="4115" y="689"/>
                </a:lnTo>
                <a:lnTo>
                  <a:pt x="4107" y="700"/>
                </a:lnTo>
                <a:lnTo>
                  <a:pt x="4097" y="711"/>
                </a:lnTo>
                <a:lnTo>
                  <a:pt x="4087" y="720"/>
                </a:lnTo>
                <a:lnTo>
                  <a:pt x="4077" y="729"/>
                </a:lnTo>
                <a:lnTo>
                  <a:pt x="4064" y="738"/>
                </a:lnTo>
                <a:lnTo>
                  <a:pt x="4051" y="748"/>
                </a:lnTo>
                <a:lnTo>
                  <a:pt x="4038" y="756"/>
                </a:lnTo>
                <a:lnTo>
                  <a:pt x="4022" y="764"/>
                </a:lnTo>
                <a:lnTo>
                  <a:pt x="3992" y="780"/>
                </a:lnTo>
                <a:lnTo>
                  <a:pt x="3957" y="793"/>
                </a:lnTo>
                <a:lnTo>
                  <a:pt x="3921" y="806"/>
                </a:lnTo>
                <a:lnTo>
                  <a:pt x="3882" y="817"/>
                </a:lnTo>
                <a:lnTo>
                  <a:pt x="3840" y="827"/>
                </a:lnTo>
                <a:lnTo>
                  <a:pt x="3797" y="835"/>
                </a:lnTo>
                <a:lnTo>
                  <a:pt x="3750" y="843"/>
                </a:lnTo>
                <a:lnTo>
                  <a:pt x="3701" y="850"/>
                </a:lnTo>
                <a:lnTo>
                  <a:pt x="3650" y="856"/>
                </a:lnTo>
                <a:lnTo>
                  <a:pt x="3596" y="862"/>
                </a:lnTo>
                <a:lnTo>
                  <a:pt x="3484" y="871"/>
                </a:lnTo>
                <a:lnTo>
                  <a:pt x="3363" y="879"/>
                </a:lnTo>
                <a:lnTo>
                  <a:pt x="3240" y="887"/>
                </a:lnTo>
                <a:lnTo>
                  <a:pt x="3118" y="893"/>
                </a:lnTo>
                <a:lnTo>
                  <a:pt x="2871" y="906"/>
                </a:lnTo>
                <a:lnTo>
                  <a:pt x="2626" y="917"/>
                </a:lnTo>
                <a:lnTo>
                  <a:pt x="2381" y="931"/>
                </a:lnTo>
                <a:lnTo>
                  <a:pt x="2259" y="939"/>
                </a:lnTo>
                <a:lnTo>
                  <a:pt x="2139" y="947"/>
                </a:lnTo>
                <a:lnTo>
                  <a:pt x="2021" y="958"/>
                </a:lnTo>
                <a:lnTo>
                  <a:pt x="1906" y="968"/>
                </a:lnTo>
                <a:lnTo>
                  <a:pt x="1793" y="980"/>
                </a:lnTo>
                <a:lnTo>
                  <a:pt x="1685" y="994"/>
                </a:lnTo>
                <a:lnTo>
                  <a:pt x="1582" y="1009"/>
                </a:lnTo>
                <a:lnTo>
                  <a:pt x="1532" y="1017"/>
                </a:lnTo>
                <a:lnTo>
                  <a:pt x="1483" y="1026"/>
                </a:lnTo>
                <a:lnTo>
                  <a:pt x="1437" y="1036"/>
                </a:lnTo>
                <a:lnTo>
                  <a:pt x="1392" y="1045"/>
                </a:lnTo>
                <a:lnTo>
                  <a:pt x="1348" y="1055"/>
                </a:lnTo>
                <a:lnTo>
                  <a:pt x="1305" y="1066"/>
                </a:lnTo>
                <a:lnTo>
                  <a:pt x="1264" y="1077"/>
                </a:lnTo>
                <a:lnTo>
                  <a:pt x="1225" y="1090"/>
                </a:lnTo>
                <a:lnTo>
                  <a:pt x="1187" y="1102"/>
                </a:lnTo>
                <a:lnTo>
                  <a:pt x="1153" y="1116"/>
                </a:lnTo>
                <a:lnTo>
                  <a:pt x="1120" y="1129"/>
                </a:lnTo>
                <a:lnTo>
                  <a:pt x="1088" y="1144"/>
                </a:lnTo>
                <a:lnTo>
                  <a:pt x="1055" y="1158"/>
                </a:lnTo>
                <a:lnTo>
                  <a:pt x="1025" y="1173"/>
                </a:lnTo>
                <a:lnTo>
                  <a:pt x="995" y="1188"/>
                </a:lnTo>
                <a:lnTo>
                  <a:pt x="966" y="1204"/>
                </a:lnTo>
                <a:lnTo>
                  <a:pt x="938" y="1220"/>
                </a:lnTo>
                <a:lnTo>
                  <a:pt x="911" y="1238"/>
                </a:lnTo>
                <a:lnTo>
                  <a:pt x="886" y="1255"/>
                </a:lnTo>
                <a:lnTo>
                  <a:pt x="860" y="1274"/>
                </a:lnTo>
                <a:lnTo>
                  <a:pt x="837" y="1292"/>
                </a:lnTo>
                <a:lnTo>
                  <a:pt x="814" y="1311"/>
                </a:lnTo>
                <a:lnTo>
                  <a:pt x="793" y="1331"/>
                </a:lnTo>
                <a:lnTo>
                  <a:pt x="772" y="1351"/>
                </a:lnTo>
                <a:lnTo>
                  <a:pt x="753" y="1371"/>
                </a:lnTo>
                <a:lnTo>
                  <a:pt x="736" y="1393"/>
                </a:lnTo>
                <a:lnTo>
                  <a:pt x="717" y="1417"/>
                </a:lnTo>
                <a:lnTo>
                  <a:pt x="701" y="1442"/>
                </a:lnTo>
                <a:lnTo>
                  <a:pt x="687" y="1468"/>
                </a:lnTo>
                <a:lnTo>
                  <a:pt x="674" y="1493"/>
                </a:lnTo>
                <a:lnTo>
                  <a:pt x="663" y="1520"/>
                </a:lnTo>
                <a:lnTo>
                  <a:pt x="653" y="1548"/>
                </a:lnTo>
                <a:lnTo>
                  <a:pt x="646" y="1576"/>
                </a:lnTo>
                <a:lnTo>
                  <a:pt x="641" y="1605"/>
                </a:lnTo>
                <a:lnTo>
                  <a:pt x="637" y="1634"/>
                </a:lnTo>
                <a:lnTo>
                  <a:pt x="635" y="1664"/>
                </a:lnTo>
                <a:lnTo>
                  <a:pt x="636" y="1693"/>
                </a:lnTo>
                <a:lnTo>
                  <a:pt x="638" y="1723"/>
                </a:lnTo>
                <a:lnTo>
                  <a:pt x="643" y="1754"/>
                </a:lnTo>
                <a:lnTo>
                  <a:pt x="650" y="1785"/>
                </a:lnTo>
                <a:lnTo>
                  <a:pt x="659" y="1816"/>
                </a:lnTo>
                <a:lnTo>
                  <a:pt x="670" y="1847"/>
                </a:lnTo>
                <a:lnTo>
                  <a:pt x="680" y="1872"/>
                </a:lnTo>
                <a:lnTo>
                  <a:pt x="692" y="1896"/>
                </a:lnTo>
                <a:lnTo>
                  <a:pt x="704" y="1920"/>
                </a:lnTo>
                <a:lnTo>
                  <a:pt x="720" y="1945"/>
                </a:lnTo>
                <a:lnTo>
                  <a:pt x="736" y="1970"/>
                </a:lnTo>
                <a:lnTo>
                  <a:pt x="753" y="1995"/>
                </a:lnTo>
                <a:lnTo>
                  <a:pt x="772" y="2020"/>
                </a:lnTo>
                <a:lnTo>
                  <a:pt x="793" y="2046"/>
                </a:lnTo>
                <a:lnTo>
                  <a:pt x="815" y="2073"/>
                </a:lnTo>
                <a:lnTo>
                  <a:pt x="839" y="2098"/>
                </a:lnTo>
                <a:lnTo>
                  <a:pt x="865" y="2125"/>
                </a:lnTo>
                <a:lnTo>
                  <a:pt x="891" y="2151"/>
                </a:lnTo>
                <a:lnTo>
                  <a:pt x="920" y="2178"/>
                </a:lnTo>
                <a:lnTo>
                  <a:pt x="952" y="2205"/>
                </a:lnTo>
                <a:lnTo>
                  <a:pt x="983" y="2232"/>
                </a:lnTo>
                <a:lnTo>
                  <a:pt x="1018" y="2259"/>
                </a:lnTo>
                <a:close/>
                <a:moveTo>
                  <a:pt x="1295" y="2876"/>
                </a:moveTo>
                <a:lnTo>
                  <a:pt x="2412" y="2518"/>
                </a:lnTo>
                <a:lnTo>
                  <a:pt x="1427" y="2408"/>
                </a:lnTo>
                <a:lnTo>
                  <a:pt x="314" y="2758"/>
                </a:lnTo>
                <a:lnTo>
                  <a:pt x="441" y="2768"/>
                </a:lnTo>
                <a:lnTo>
                  <a:pt x="565" y="2781"/>
                </a:lnTo>
                <a:lnTo>
                  <a:pt x="691" y="2794"/>
                </a:lnTo>
                <a:lnTo>
                  <a:pt x="814" y="2807"/>
                </a:lnTo>
                <a:lnTo>
                  <a:pt x="935" y="2823"/>
                </a:lnTo>
                <a:lnTo>
                  <a:pt x="1057" y="2839"/>
                </a:lnTo>
                <a:lnTo>
                  <a:pt x="1177" y="2857"/>
                </a:lnTo>
                <a:lnTo>
                  <a:pt x="1295" y="2876"/>
                </a:lnTo>
                <a:close/>
                <a:moveTo>
                  <a:pt x="1868" y="2270"/>
                </a:moveTo>
                <a:lnTo>
                  <a:pt x="2828" y="2378"/>
                </a:lnTo>
                <a:lnTo>
                  <a:pt x="2828" y="2386"/>
                </a:lnTo>
                <a:lnTo>
                  <a:pt x="3986" y="2014"/>
                </a:lnTo>
                <a:lnTo>
                  <a:pt x="3891" y="2001"/>
                </a:lnTo>
                <a:lnTo>
                  <a:pt x="3795" y="1989"/>
                </a:lnTo>
                <a:lnTo>
                  <a:pt x="3699" y="1980"/>
                </a:lnTo>
                <a:lnTo>
                  <a:pt x="3602" y="1973"/>
                </a:lnTo>
                <a:lnTo>
                  <a:pt x="3503" y="1968"/>
                </a:lnTo>
                <a:lnTo>
                  <a:pt x="3406" y="1966"/>
                </a:lnTo>
                <a:lnTo>
                  <a:pt x="3307" y="1967"/>
                </a:lnTo>
                <a:lnTo>
                  <a:pt x="3207" y="1970"/>
                </a:lnTo>
                <a:lnTo>
                  <a:pt x="3109" y="1976"/>
                </a:lnTo>
                <a:lnTo>
                  <a:pt x="3059" y="1980"/>
                </a:lnTo>
                <a:lnTo>
                  <a:pt x="3009" y="1984"/>
                </a:lnTo>
                <a:lnTo>
                  <a:pt x="2959" y="1990"/>
                </a:lnTo>
                <a:lnTo>
                  <a:pt x="2909" y="1996"/>
                </a:lnTo>
                <a:lnTo>
                  <a:pt x="2859" y="2003"/>
                </a:lnTo>
                <a:lnTo>
                  <a:pt x="2808" y="2011"/>
                </a:lnTo>
                <a:lnTo>
                  <a:pt x="2758" y="2019"/>
                </a:lnTo>
                <a:lnTo>
                  <a:pt x="2708" y="2028"/>
                </a:lnTo>
                <a:lnTo>
                  <a:pt x="2658" y="2039"/>
                </a:lnTo>
                <a:lnTo>
                  <a:pt x="2607" y="2049"/>
                </a:lnTo>
                <a:lnTo>
                  <a:pt x="2557" y="2061"/>
                </a:lnTo>
                <a:lnTo>
                  <a:pt x="2507" y="2074"/>
                </a:lnTo>
                <a:lnTo>
                  <a:pt x="2456" y="2086"/>
                </a:lnTo>
                <a:lnTo>
                  <a:pt x="2406" y="2100"/>
                </a:lnTo>
                <a:lnTo>
                  <a:pt x="1868" y="2270"/>
                </a:lnTo>
                <a:close/>
                <a:moveTo>
                  <a:pt x="0" y="2971"/>
                </a:moveTo>
                <a:lnTo>
                  <a:pt x="0" y="2971"/>
                </a:lnTo>
                <a:lnTo>
                  <a:pt x="0" y="3881"/>
                </a:lnTo>
                <a:lnTo>
                  <a:pt x="208" y="4001"/>
                </a:lnTo>
                <a:lnTo>
                  <a:pt x="414" y="4118"/>
                </a:lnTo>
                <a:lnTo>
                  <a:pt x="825" y="4351"/>
                </a:lnTo>
                <a:lnTo>
                  <a:pt x="1234" y="4579"/>
                </a:lnTo>
                <a:lnTo>
                  <a:pt x="1643" y="4807"/>
                </a:lnTo>
                <a:lnTo>
                  <a:pt x="2051" y="5034"/>
                </a:lnTo>
                <a:lnTo>
                  <a:pt x="2460" y="5263"/>
                </a:lnTo>
                <a:lnTo>
                  <a:pt x="2871" y="5495"/>
                </a:lnTo>
                <a:lnTo>
                  <a:pt x="3077" y="5613"/>
                </a:lnTo>
                <a:lnTo>
                  <a:pt x="3285" y="5732"/>
                </a:lnTo>
                <a:lnTo>
                  <a:pt x="3285" y="4803"/>
                </a:lnTo>
                <a:lnTo>
                  <a:pt x="3267" y="4740"/>
                </a:lnTo>
                <a:lnTo>
                  <a:pt x="3248" y="4678"/>
                </a:lnTo>
                <a:lnTo>
                  <a:pt x="3226" y="4618"/>
                </a:lnTo>
                <a:lnTo>
                  <a:pt x="3204" y="4558"/>
                </a:lnTo>
                <a:lnTo>
                  <a:pt x="3181" y="4502"/>
                </a:lnTo>
                <a:lnTo>
                  <a:pt x="3155" y="4446"/>
                </a:lnTo>
                <a:lnTo>
                  <a:pt x="3129" y="4392"/>
                </a:lnTo>
                <a:lnTo>
                  <a:pt x="3101" y="4339"/>
                </a:lnTo>
                <a:lnTo>
                  <a:pt x="3072" y="4288"/>
                </a:lnTo>
                <a:lnTo>
                  <a:pt x="3041" y="4238"/>
                </a:lnTo>
                <a:lnTo>
                  <a:pt x="3009" y="4189"/>
                </a:lnTo>
                <a:lnTo>
                  <a:pt x="2976" y="4143"/>
                </a:lnTo>
                <a:lnTo>
                  <a:pt x="2942" y="4097"/>
                </a:lnTo>
                <a:lnTo>
                  <a:pt x="2906" y="4052"/>
                </a:lnTo>
                <a:lnTo>
                  <a:pt x="2870" y="4009"/>
                </a:lnTo>
                <a:lnTo>
                  <a:pt x="2831" y="3967"/>
                </a:lnTo>
                <a:lnTo>
                  <a:pt x="2792" y="3928"/>
                </a:lnTo>
                <a:lnTo>
                  <a:pt x="2751" y="3888"/>
                </a:lnTo>
                <a:lnTo>
                  <a:pt x="2711" y="3850"/>
                </a:lnTo>
                <a:lnTo>
                  <a:pt x="2668" y="3813"/>
                </a:lnTo>
                <a:lnTo>
                  <a:pt x="2624" y="3777"/>
                </a:lnTo>
                <a:lnTo>
                  <a:pt x="2579" y="3742"/>
                </a:lnTo>
                <a:lnTo>
                  <a:pt x="2533" y="3710"/>
                </a:lnTo>
                <a:lnTo>
                  <a:pt x="2487" y="3677"/>
                </a:lnTo>
                <a:lnTo>
                  <a:pt x="2439" y="3646"/>
                </a:lnTo>
                <a:lnTo>
                  <a:pt x="2390" y="3614"/>
                </a:lnTo>
                <a:lnTo>
                  <a:pt x="2340" y="3585"/>
                </a:lnTo>
                <a:lnTo>
                  <a:pt x="2289" y="3558"/>
                </a:lnTo>
                <a:lnTo>
                  <a:pt x="2238" y="3530"/>
                </a:lnTo>
                <a:lnTo>
                  <a:pt x="2185" y="3503"/>
                </a:lnTo>
                <a:lnTo>
                  <a:pt x="2131" y="3477"/>
                </a:lnTo>
                <a:lnTo>
                  <a:pt x="2077" y="3453"/>
                </a:lnTo>
                <a:lnTo>
                  <a:pt x="2022" y="3429"/>
                </a:lnTo>
                <a:lnTo>
                  <a:pt x="1966" y="3405"/>
                </a:lnTo>
                <a:lnTo>
                  <a:pt x="1910" y="3383"/>
                </a:lnTo>
                <a:lnTo>
                  <a:pt x="1851" y="3361"/>
                </a:lnTo>
                <a:lnTo>
                  <a:pt x="1793" y="3342"/>
                </a:lnTo>
                <a:lnTo>
                  <a:pt x="1734" y="3321"/>
                </a:lnTo>
                <a:lnTo>
                  <a:pt x="1674" y="3302"/>
                </a:lnTo>
                <a:lnTo>
                  <a:pt x="1613" y="3284"/>
                </a:lnTo>
                <a:lnTo>
                  <a:pt x="1552" y="3265"/>
                </a:lnTo>
                <a:lnTo>
                  <a:pt x="1490" y="3248"/>
                </a:lnTo>
                <a:lnTo>
                  <a:pt x="1428" y="3231"/>
                </a:lnTo>
                <a:lnTo>
                  <a:pt x="1365" y="3215"/>
                </a:lnTo>
                <a:lnTo>
                  <a:pt x="1236" y="3184"/>
                </a:lnTo>
                <a:lnTo>
                  <a:pt x="1106" y="3155"/>
                </a:lnTo>
                <a:lnTo>
                  <a:pt x="974" y="3128"/>
                </a:lnTo>
                <a:lnTo>
                  <a:pt x="839" y="3102"/>
                </a:lnTo>
                <a:lnTo>
                  <a:pt x="702" y="3078"/>
                </a:lnTo>
                <a:lnTo>
                  <a:pt x="564" y="3055"/>
                </a:lnTo>
                <a:lnTo>
                  <a:pt x="425" y="3034"/>
                </a:lnTo>
                <a:lnTo>
                  <a:pt x="284" y="3012"/>
                </a:lnTo>
                <a:lnTo>
                  <a:pt x="0" y="2971"/>
                </a:lnTo>
                <a:close/>
              </a:path>
            </a:pathLst>
          </a:custGeom>
          <a:solidFill>
            <a:srgbClr val="C00000"/>
          </a:solidFill>
          <a:ln>
            <a:noFill/>
          </a:ln>
        </p:spPr>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sz="2400">
              <a:solidFill>
                <a:srgbClr val="FFFFFF"/>
              </a:solidFill>
            </a:endParaRPr>
          </a:p>
        </p:txBody>
      </p:sp>
      <p:pic>
        <p:nvPicPr>
          <p:cNvPr id="30" name="图片 2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572747" y="5019554"/>
            <a:ext cx="1499241" cy="2082672"/>
          </a:xfrm>
          <a:prstGeom prst="rect">
            <a:avLst/>
          </a:prstGeom>
        </p:spPr>
      </p:pic>
      <p:pic>
        <p:nvPicPr>
          <p:cNvPr id="2" name="Picture 2"/>
          <p:cNvPicPr>
            <a:picLocks noChangeAspect="1"/>
          </p:cNvPicPr>
          <p:nvPr/>
        </p:nvPicPr>
        <p:blipFill>
          <a:blip r:embed="rId4"/>
          <a:stretch>
            <a:fillRect/>
          </a:stretch>
        </p:blipFill>
        <p:spPr>
          <a:xfrm flipH="1">
            <a:off x="12547600" y="11417300"/>
            <a:ext cx="0" cy="0"/>
          </a:xfrm>
          <a:prstGeom prst="rect">
            <a:avLst/>
          </a:prstGeom>
          <a:ln>
            <a:noFill/>
          </a:ln>
        </p:spPr>
      </p:pic>
    </p:spTree>
    <p:custDataLst>
      <p:tags r:id="rId1"/>
    </p:custData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517170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1907266"/>
            <a:ext cx="12192000" cy="2677886"/>
          </a:xfrm>
          <a:prstGeom prst="rect">
            <a:avLst/>
          </a:prstGeom>
          <a:solidFill>
            <a:srgbClr val="C00000"/>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CN" altLang="en-US"/>
          </a:p>
        </p:txBody>
      </p:sp>
      <p:sp>
        <p:nvSpPr>
          <p:cNvPr id="5" name="文本框 4"/>
          <p:cNvSpPr txBox="1"/>
          <p:nvPr/>
        </p:nvSpPr>
        <p:spPr>
          <a:xfrm>
            <a:off x="3873571" y="2596606"/>
            <a:ext cx="4609445" cy="701040"/>
          </a:xfrm>
          <a:prstGeom prst="rect">
            <a:avLst/>
          </a:prstGeom>
          <a:noFill/>
        </p:spPr>
        <p:txBody>
          <a:bodyPr wrap="square" rtlCol="0">
            <a:spAutoFit/>
          </a:bodyPr>
          <a:lstStyle/>
          <a:p>
            <a:pPr algn="dist"/>
            <a:r>
              <a:rPr kumimoji="0" lang="zh-CN" altLang="en-US" sz="4000" b="0" i="0" u="none" strike="noStrike" kern="1200" cap="none" spc="0" normalizeH="0" baseline="0" noProof="0" dirty="0">
                <a:ln>
                  <a:noFill/>
                </a:ln>
                <a:solidFill>
                  <a:schemeClr val="bg1"/>
                </a:solidFill>
                <a:effectLst/>
                <a:uLnTx/>
                <a:uFillTx/>
                <a:latin typeface="思源宋体 CN Heavy" panose="02020900000000000000" pitchFamily="18" charset="-122"/>
                <a:ea typeface="思源宋体 CN Heavy" panose="02020900000000000000" pitchFamily="18" charset="-122"/>
              </a:rPr>
              <a:t>什么是电信诈骗？</a:t>
            </a:r>
          </a:p>
        </p:txBody>
      </p:sp>
      <p:sp>
        <p:nvSpPr>
          <p:cNvPr id="8" name="文本框 7"/>
          <p:cNvSpPr txBox="1"/>
          <p:nvPr/>
        </p:nvSpPr>
        <p:spPr>
          <a:xfrm>
            <a:off x="5023757" y="3314692"/>
            <a:ext cx="3098800" cy="822960"/>
          </a:xfrm>
          <a:prstGeom prst="rect">
            <a:avLst/>
          </a:prstGeom>
          <a:noFill/>
        </p:spPr>
        <p:txBody>
          <a:bodyPr wrap="square">
            <a:spAutoFit/>
          </a:bodyPr>
          <a:lstStyle/>
          <a:p>
            <a:pPr marL="285750" indent="-285750">
              <a:lnSpc>
                <a:spcPct val="150000"/>
              </a:lnSpc>
              <a:buFont typeface="Arial" panose="020B0604020202020204" pitchFamily="34" charset="0"/>
              <a:buChar char="•"/>
            </a:pPr>
            <a:r>
              <a:rPr kumimoji="0" lang="zh-CN" altLang="en-US" sz="1600" b="0" i="0" u="none" strike="noStrike" kern="1200" cap="none" spc="0" normalizeH="0" baseline="0" noProof="0">
                <a:ln>
                  <a:noFill/>
                </a:ln>
                <a:solidFill>
                  <a:schemeClr val="bg1"/>
                </a:solidFill>
                <a:effectLst/>
                <a:uLnTx/>
                <a:uFillTx/>
                <a:latin typeface="思源黑体 CN Light" panose="020B0300000000000000" pitchFamily="34" charset="-122"/>
                <a:ea typeface="思源黑体 CN Light" panose="020B0300000000000000" pitchFamily="34" charset="-122"/>
              </a:rPr>
              <a:t>电信诈骗的定义及特点</a:t>
            </a:r>
          </a:p>
          <a:p>
            <a:pPr marL="285750" indent="-285750">
              <a:lnSpc>
                <a:spcPct val="150000"/>
              </a:lnSpc>
              <a:buFont typeface="Arial" panose="020B0604020202020204" pitchFamily="34" charset="0"/>
              <a:buChar char="•"/>
            </a:pPr>
            <a:r>
              <a:rPr kumimoji="0" lang="zh-CN" altLang="en-US" sz="1600" b="0" i="0" u="none" strike="noStrike" kern="1200" cap="none" spc="0" normalizeH="0" baseline="0" noProof="0">
                <a:ln>
                  <a:noFill/>
                </a:ln>
                <a:solidFill>
                  <a:schemeClr val="bg1"/>
                </a:solidFill>
                <a:effectLst/>
                <a:uLnTx/>
                <a:uFillTx/>
                <a:latin typeface="思源黑体 CN Light" panose="020B0300000000000000" pitchFamily="34" charset="-122"/>
                <a:ea typeface="思源黑体 CN Light" panose="020B0300000000000000" pitchFamily="34" charset="-122"/>
              </a:rPr>
              <a:t>受骗人群等</a:t>
            </a:r>
          </a:p>
        </p:txBody>
      </p:sp>
      <p:cxnSp>
        <p:nvCxnSpPr>
          <p:cNvPr id="10" name="直接连接符 9"/>
          <p:cNvCxnSpPr/>
          <p:nvPr/>
        </p:nvCxnSpPr>
        <p:spPr>
          <a:xfrm>
            <a:off x="2960914" y="2322285"/>
            <a:ext cx="6117772" cy="0"/>
          </a:xfrm>
          <a:prstGeom prst="line">
            <a:avLst/>
          </a:prstGeom>
          <a:ln w="19050" cap="sq">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H="1">
            <a:off x="2960914" y="2322285"/>
            <a:ext cx="0" cy="1304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a:off x="9078686" y="2322285"/>
            <a:ext cx="0" cy="944821"/>
          </a:xfrm>
          <a:prstGeom prst="line">
            <a:avLst/>
          </a:prstGeom>
          <a:ln w="19050" cap="sq">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KSO_Shape"/>
          <p:cNvSpPr/>
          <p:nvPr/>
        </p:nvSpPr>
        <p:spPr bwMode="auto">
          <a:xfrm>
            <a:off x="8800358" y="3280003"/>
            <a:ext cx="430724" cy="372576"/>
          </a:xfrm>
          <a:custGeom>
            <a:avLst/>
            <a:gdLst>
              <a:gd name="T0" fmla="*/ 2147483646 w 6617"/>
              <a:gd name="T1" fmla="*/ 2147483646 h 5732"/>
              <a:gd name="T2" fmla="*/ 2147483646 w 6617"/>
              <a:gd name="T3" fmla="*/ 2147483646 h 5732"/>
              <a:gd name="T4" fmla="*/ 2147483646 w 6617"/>
              <a:gd name="T5" fmla="*/ 2147483646 h 5732"/>
              <a:gd name="T6" fmla="*/ 2147483646 w 6617"/>
              <a:gd name="T7" fmla="*/ 2147483646 h 5732"/>
              <a:gd name="T8" fmla="*/ 2147483646 w 6617"/>
              <a:gd name="T9" fmla="*/ 2147483646 h 5732"/>
              <a:gd name="T10" fmla="*/ 2147483646 w 6617"/>
              <a:gd name="T11" fmla="*/ 2147483646 h 5732"/>
              <a:gd name="T12" fmla="*/ 2147483646 w 6617"/>
              <a:gd name="T13" fmla="*/ 2147483646 h 5732"/>
              <a:gd name="T14" fmla="*/ 2147483646 w 6617"/>
              <a:gd name="T15" fmla="*/ 2147483646 h 5732"/>
              <a:gd name="T16" fmla="*/ 2147483646 w 6617"/>
              <a:gd name="T17" fmla="*/ 2147483646 h 5732"/>
              <a:gd name="T18" fmla="*/ 2147483646 w 6617"/>
              <a:gd name="T19" fmla="*/ 2147483646 h 5732"/>
              <a:gd name="T20" fmla="*/ 2147483646 w 6617"/>
              <a:gd name="T21" fmla="*/ 2147483646 h 5732"/>
              <a:gd name="T22" fmla="*/ 2147483646 w 6617"/>
              <a:gd name="T23" fmla="*/ 2147483646 h 5732"/>
              <a:gd name="T24" fmla="*/ 2147483646 w 6617"/>
              <a:gd name="T25" fmla="*/ 2147483646 h 5732"/>
              <a:gd name="T26" fmla="*/ 2147483646 w 6617"/>
              <a:gd name="T27" fmla="*/ 2147483646 h 5732"/>
              <a:gd name="T28" fmla="*/ 2147483646 w 6617"/>
              <a:gd name="T29" fmla="*/ 2147483646 h 5732"/>
              <a:gd name="T30" fmla="*/ 2147483646 w 6617"/>
              <a:gd name="T31" fmla="*/ 2147483646 h 5732"/>
              <a:gd name="T32" fmla="*/ 2147483646 w 6617"/>
              <a:gd name="T33" fmla="*/ 2147483646 h 5732"/>
              <a:gd name="T34" fmla="*/ 2147483646 w 6617"/>
              <a:gd name="T35" fmla="*/ 2147483646 h 5732"/>
              <a:gd name="T36" fmla="*/ 2147483646 w 6617"/>
              <a:gd name="T37" fmla="*/ 2147483646 h 5732"/>
              <a:gd name="T38" fmla="*/ 2147483646 w 6617"/>
              <a:gd name="T39" fmla="*/ 2147483646 h 5732"/>
              <a:gd name="T40" fmla="*/ 2147483646 w 6617"/>
              <a:gd name="T41" fmla="*/ 2147483646 h 5732"/>
              <a:gd name="T42" fmla="*/ 2147483646 w 6617"/>
              <a:gd name="T43" fmla="*/ 2147483646 h 5732"/>
              <a:gd name="T44" fmla="*/ 2147483646 w 6617"/>
              <a:gd name="T45" fmla="*/ 2147483646 h 5732"/>
              <a:gd name="T46" fmla="*/ 2147483646 w 6617"/>
              <a:gd name="T47" fmla="*/ 2147483646 h 5732"/>
              <a:gd name="T48" fmla="*/ 2147483646 w 6617"/>
              <a:gd name="T49" fmla="*/ 2147483646 h 5732"/>
              <a:gd name="T50" fmla="*/ 2147483646 w 6617"/>
              <a:gd name="T51" fmla="*/ 2147483646 h 5732"/>
              <a:gd name="T52" fmla="*/ 2147483646 w 6617"/>
              <a:gd name="T53" fmla="*/ 2147483646 h 5732"/>
              <a:gd name="T54" fmla="*/ 2147483646 w 6617"/>
              <a:gd name="T55" fmla="*/ 2147483646 h 5732"/>
              <a:gd name="T56" fmla="*/ 2147483646 w 6617"/>
              <a:gd name="T57" fmla="*/ 2147483646 h 5732"/>
              <a:gd name="T58" fmla="*/ 2147483646 w 6617"/>
              <a:gd name="T59" fmla="*/ 1141474998 h 5732"/>
              <a:gd name="T60" fmla="*/ 2147483646 w 6617"/>
              <a:gd name="T61" fmla="*/ 2147483646 h 5732"/>
              <a:gd name="T62" fmla="*/ 2147483646 w 6617"/>
              <a:gd name="T63" fmla="*/ 2147483646 h 5732"/>
              <a:gd name="T64" fmla="*/ 2147483646 w 6617"/>
              <a:gd name="T65" fmla="*/ 2147483646 h 5732"/>
              <a:gd name="T66" fmla="*/ 2147483646 w 6617"/>
              <a:gd name="T67" fmla="*/ 2147483646 h 5732"/>
              <a:gd name="T68" fmla="*/ 2147483646 w 6617"/>
              <a:gd name="T69" fmla="*/ 2147483646 h 5732"/>
              <a:gd name="T70" fmla="*/ 2147483646 w 6617"/>
              <a:gd name="T71" fmla="*/ 2147483646 h 5732"/>
              <a:gd name="T72" fmla="*/ 2147483646 w 6617"/>
              <a:gd name="T73" fmla="*/ 2147483646 h 5732"/>
              <a:gd name="T74" fmla="*/ 2147483646 w 6617"/>
              <a:gd name="T75" fmla="*/ 2147483646 h 5732"/>
              <a:gd name="T76" fmla="*/ 2147483646 w 6617"/>
              <a:gd name="T77" fmla="*/ 2147483646 h 5732"/>
              <a:gd name="T78" fmla="*/ 2147483646 w 6617"/>
              <a:gd name="T79" fmla="*/ 2147483646 h 5732"/>
              <a:gd name="T80" fmla="*/ 2147483646 w 6617"/>
              <a:gd name="T81" fmla="*/ 2147483646 h 5732"/>
              <a:gd name="T82" fmla="*/ 2147483646 w 6617"/>
              <a:gd name="T83" fmla="*/ 2147483646 h 5732"/>
              <a:gd name="T84" fmla="*/ 2147483646 w 6617"/>
              <a:gd name="T85" fmla="*/ 2147483646 h 5732"/>
              <a:gd name="T86" fmla="*/ 2147483646 w 6617"/>
              <a:gd name="T87" fmla="*/ 2147483646 h 5732"/>
              <a:gd name="T88" fmla="*/ 2147483646 w 6617"/>
              <a:gd name="T89" fmla="*/ 2147483646 h 5732"/>
              <a:gd name="T90" fmla="*/ 2147483646 w 6617"/>
              <a:gd name="T91" fmla="*/ 2147483646 h 5732"/>
              <a:gd name="T92" fmla="*/ 2147483646 w 6617"/>
              <a:gd name="T93" fmla="*/ 2147483646 h 5732"/>
              <a:gd name="T94" fmla="*/ 2147483646 w 6617"/>
              <a:gd name="T95" fmla="*/ 2147483646 h 5732"/>
              <a:gd name="T96" fmla="*/ 2147483646 w 6617"/>
              <a:gd name="T97" fmla="*/ 2147483646 h 5732"/>
              <a:gd name="T98" fmla="*/ 2147483646 w 6617"/>
              <a:gd name="T99" fmla="*/ 2147483646 h 5732"/>
              <a:gd name="T100" fmla="*/ 0 w 6617"/>
              <a:gd name="T101" fmla="*/ 2147483646 h 5732"/>
              <a:gd name="T102" fmla="*/ 2147483646 w 6617"/>
              <a:gd name="T103" fmla="*/ 2147483646 h 5732"/>
              <a:gd name="T104" fmla="*/ 2147483646 w 6617"/>
              <a:gd name="T105" fmla="*/ 2147483646 h 5732"/>
              <a:gd name="T106" fmla="*/ 2147483646 w 6617"/>
              <a:gd name="T107" fmla="*/ 2147483646 h 5732"/>
              <a:gd name="T108" fmla="*/ 2147483646 w 6617"/>
              <a:gd name="T109" fmla="*/ 2147483646 h 5732"/>
              <a:gd name="T110" fmla="*/ 2147483646 w 6617"/>
              <a:gd name="T111" fmla="*/ 2147483646 h 5732"/>
              <a:gd name="T112" fmla="*/ 2147483646 w 6617"/>
              <a:gd name="T113" fmla="*/ 2147483646 h 5732"/>
              <a:gd name="T114" fmla="*/ 2147483646 w 6617"/>
              <a:gd name="T115" fmla="*/ 2147483646 h 5732"/>
              <a:gd name="T116" fmla="*/ 2147483646 w 6617"/>
              <a:gd name="T117" fmla="*/ 2147483646 h 573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6617" h="5732">
                <a:moveTo>
                  <a:pt x="3711" y="4591"/>
                </a:moveTo>
                <a:lnTo>
                  <a:pt x="3711" y="4591"/>
                </a:lnTo>
                <a:lnTo>
                  <a:pt x="3699" y="4546"/>
                </a:lnTo>
                <a:lnTo>
                  <a:pt x="3685" y="4503"/>
                </a:lnTo>
                <a:lnTo>
                  <a:pt x="3671" y="4459"/>
                </a:lnTo>
                <a:lnTo>
                  <a:pt x="3656" y="4417"/>
                </a:lnTo>
                <a:lnTo>
                  <a:pt x="3639" y="4375"/>
                </a:lnTo>
                <a:lnTo>
                  <a:pt x="3623" y="4334"/>
                </a:lnTo>
                <a:lnTo>
                  <a:pt x="3607" y="4294"/>
                </a:lnTo>
                <a:lnTo>
                  <a:pt x="3588" y="4254"/>
                </a:lnTo>
                <a:lnTo>
                  <a:pt x="3571" y="4215"/>
                </a:lnTo>
                <a:lnTo>
                  <a:pt x="3551" y="4178"/>
                </a:lnTo>
                <a:lnTo>
                  <a:pt x="3531" y="4139"/>
                </a:lnTo>
                <a:lnTo>
                  <a:pt x="3512" y="4103"/>
                </a:lnTo>
                <a:lnTo>
                  <a:pt x="3491" y="4067"/>
                </a:lnTo>
                <a:lnTo>
                  <a:pt x="3469" y="4031"/>
                </a:lnTo>
                <a:lnTo>
                  <a:pt x="3447" y="3996"/>
                </a:lnTo>
                <a:lnTo>
                  <a:pt x="3423" y="3963"/>
                </a:lnTo>
                <a:lnTo>
                  <a:pt x="3400" y="3929"/>
                </a:lnTo>
                <a:lnTo>
                  <a:pt x="3376" y="3897"/>
                </a:lnTo>
                <a:lnTo>
                  <a:pt x="3351" y="3864"/>
                </a:lnTo>
                <a:lnTo>
                  <a:pt x="3326" y="3833"/>
                </a:lnTo>
                <a:lnTo>
                  <a:pt x="3300" y="3801"/>
                </a:lnTo>
                <a:lnTo>
                  <a:pt x="3274" y="3771"/>
                </a:lnTo>
                <a:lnTo>
                  <a:pt x="3247" y="3741"/>
                </a:lnTo>
                <a:lnTo>
                  <a:pt x="3219" y="3712"/>
                </a:lnTo>
                <a:lnTo>
                  <a:pt x="3191" y="3684"/>
                </a:lnTo>
                <a:lnTo>
                  <a:pt x="3162" y="3656"/>
                </a:lnTo>
                <a:lnTo>
                  <a:pt x="3133" y="3628"/>
                </a:lnTo>
                <a:lnTo>
                  <a:pt x="3103" y="3602"/>
                </a:lnTo>
                <a:lnTo>
                  <a:pt x="3073" y="3576"/>
                </a:lnTo>
                <a:lnTo>
                  <a:pt x="3041" y="3551"/>
                </a:lnTo>
                <a:lnTo>
                  <a:pt x="3010" y="3525"/>
                </a:lnTo>
                <a:lnTo>
                  <a:pt x="2979" y="3501"/>
                </a:lnTo>
                <a:lnTo>
                  <a:pt x="2946" y="3476"/>
                </a:lnTo>
                <a:lnTo>
                  <a:pt x="2914" y="3453"/>
                </a:lnTo>
                <a:lnTo>
                  <a:pt x="2880" y="3430"/>
                </a:lnTo>
                <a:lnTo>
                  <a:pt x="2846" y="3408"/>
                </a:lnTo>
                <a:lnTo>
                  <a:pt x="2777" y="3365"/>
                </a:lnTo>
                <a:lnTo>
                  <a:pt x="2706" y="3323"/>
                </a:lnTo>
                <a:lnTo>
                  <a:pt x="2633" y="3284"/>
                </a:lnTo>
                <a:lnTo>
                  <a:pt x="2558" y="3246"/>
                </a:lnTo>
                <a:lnTo>
                  <a:pt x="2482" y="3210"/>
                </a:lnTo>
                <a:lnTo>
                  <a:pt x="2404" y="3177"/>
                </a:lnTo>
                <a:lnTo>
                  <a:pt x="2324" y="3144"/>
                </a:lnTo>
                <a:lnTo>
                  <a:pt x="2243" y="3114"/>
                </a:lnTo>
                <a:lnTo>
                  <a:pt x="2160" y="3085"/>
                </a:lnTo>
                <a:lnTo>
                  <a:pt x="2076" y="3057"/>
                </a:lnTo>
                <a:lnTo>
                  <a:pt x="1990" y="3032"/>
                </a:lnTo>
                <a:lnTo>
                  <a:pt x="1904" y="3007"/>
                </a:lnTo>
                <a:lnTo>
                  <a:pt x="1815" y="2984"/>
                </a:lnTo>
                <a:lnTo>
                  <a:pt x="1725" y="2962"/>
                </a:lnTo>
                <a:lnTo>
                  <a:pt x="4406" y="2104"/>
                </a:lnTo>
                <a:lnTo>
                  <a:pt x="4504" y="2132"/>
                </a:lnTo>
                <a:lnTo>
                  <a:pt x="4602" y="2162"/>
                </a:lnTo>
                <a:lnTo>
                  <a:pt x="4698" y="2193"/>
                </a:lnTo>
                <a:lnTo>
                  <a:pt x="4793" y="2227"/>
                </a:lnTo>
                <a:lnTo>
                  <a:pt x="4886" y="2263"/>
                </a:lnTo>
                <a:lnTo>
                  <a:pt x="4979" y="2301"/>
                </a:lnTo>
                <a:lnTo>
                  <a:pt x="5068" y="2340"/>
                </a:lnTo>
                <a:lnTo>
                  <a:pt x="5158" y="2381"/>
                </a:lnTo>
                <a:lnTo>
                  <a:pt x="5245" y="2423"/>
                </a:lnTo>
                <a:lnTo>
                  <a:pt x="5330" y="2467"/>
                </a:lnTo>
                <a:lnTo>
                  <a:pt x="5413" y="2513"/>
                </a:lnTo>
                <a:lnTo>
                  <a:pt x="5495" y="2559"/>
                </a:lnTo>
                <a:lnTo>
                  <a:pt x="5575" y="2605"/>
                </a:lnTo>
                <a:lnTo>
                  <a:pt x="5651" y="2654"/>
                </a:lnTo>
                <a:lnTo>
                  <a:pt x="5727" y="2704"/>
                </a:lnTo>
                <a:lnTo>
                  <a:pt x="5800" y="2754"/>
                </a:lnTo>
                <a:lnTo>
                  <a:pt x="5871" y="2806"/>
                </a:lnTo>
                <a:lnTo>
                  <a:pt x="5939" y="2857"/>
                </a:lnTo>
                <a:lnTo>
                  <a:pt x="6005" y="2910"/>
                </a:lnTo>
                <a:lnTo>
                  <a:pt x="6069" y="2963"/>
                </a:lnTo>
                <a:lnTo>
                  <a:pt x="6130" y="3016"/>
                </a:lnTo>
                <a:lnTo>
                  <a:pt x="6189" y="3070"/>
                </a:lnTo>
                <a:lnTo>
                  <a:pt x="6244" y="3124"/>
                </a:lnTo>
                <a:lnTo>
                  <a:pt x="6298" y="3179"/>
                </a:lnTo>
                <a:lnTo>
                  <a:pt x="6348" y="3232"/>
                </a:lnTo>
                <a:lnTo>
                  <a:pt x="6395" y="3287"/>
                </a:lnTo>
                <a:lnTo>
                  <a:pt x="6441" y="3342"/>
                </a:lnTo>
                <a:lnTo>
                  <a:pt x="6482" y="3395"/>
                </a:lnTo>
                <a:lnTo>
                  <a:pt x="6521" y="3448"/>
                </a:lnTo>
                <a:lnTo>
                  <a:pt x="6556" y="3502"/>
                </a:lnTo>
                <a:lnTo>
                  <a:pt x="6588" y="3554"/>
                </a:lnTo>
                <a:lnTo>
                  <a:pt x="6617" y="3606"/>
                </a:lnTo>
                <a:lnTo>
                  <a:pt x="6617" y="4601"/>
                </a:lnTo>
                <a:lnTo>
                  <a:pt x="6585" y="4634"/>
                </a:lnTo>
                <a:lnTo>
                  <a:pt x="6551" y="4665"/>
                </a:lnTo>
                <a:lnTo>
                  <a:pt x="6516" y="4697"/>
                </a:lnTo>
                <a:lnTo>
                  <a:pt x="6482" y="4727"/>
                </a:lnTo>
                <a:lnTo>
                  <a:pt x="6412" y="4787"/>
                </a:lnTo>
                <a:lnTo>
                  <a:pt x="6340" y="4845"/>
                </a:lnTo>
                <a:lnTo>
                  <a:pt x="6267" y="4901"/>
                </a:lnTo>
                <a:lnTo>
                  <a:pt x="6191" y="4954"/>
                </a:lnTo>
                <a:lnTo>
                  <a:pt x="6113" y="5005"/>
                </a:lnTo>
                <a:lnTo>
                  <a:pt x="6034" y="5055"/>
                </a:lnTo>
                <a:lnTo>
                  <a:pt x="5954" y="5102"/>
                </a:lnTo>
                <a:lnTo>
                  <a:pt x="5873" y="5148"/>
                </a:lnTo>
                <a:lnTo>
                  <a:pt x="5789" y="5191"/>
                </a:lnTo>
                <a:lnTo>
                  <a:pt x="5703" y="5233"/>
                </a:lnTo>
                <a:lnTo>
                  <a:pt x="5618" y="5272"/>
                </a:lnTo>
                <a:lnTo>
                  <a:pt x="5529" y="5311"/>
                </a:lnTo>
                <a:lnTo>
                  <a:pt x="5440" y="5347"/>
                </a:lnTo>
                <a:lnTo>
                  <a:pt x="5348" y="5380"/>
                </a:lnTo>
                <a:lnTo>
                  <a:pt x="5257" y="5413"/>
                </a:lnTo>
                <a:lnTo>
                  <a:pt x="5162" y="5444"/>
                </a:lnTo>
                <a:lnTo>
                  <a:pt x="5067" y="5473"/>
                </a:lnTo>
                <a:lnTo>
                  <a:pt x="4971" y="5501"/>
                </a:lnTo>
                <a:lnTo>
                  <a:pt x="4872" y="5527"/>
                </a:lnTo>
                <a:lnTo>
                  <a:pt x="4774" y="5551"/>
                </a:lnTo>
                <a:lnTo>
                  <a:pt x="4673" y="5573"/>
                </a:lnTo>
                <a:lnTo>
                  <a:pt x="4570" y="5594"/>
                </a:lnTo>
                <a:lnTo>
                  <a:pt x="4468" y="5614"/>
                </a:lnTo>
                <a:lnTo>
                  <a:pt x="4364" y="5631"/>
                </a:lnTo>
                <a:lnTo>
                  <a:pt x="4258" y="5649"/>
                </a:lnTo>
                <a:lnTo>
                  <a:pt x="4151" y="5663"/>
                </a:lnTo>
                <a:lnTo>
                  <a:pt x="4043" y="5677"/>
                </a:lnTo>
                <a:lnTo>
                  <a:pt x="3934" y="5689"/>
                </a:lnTo>
                <a:lnTo>
                  <a:pt x="3824" y="5700"/>
                </a:lnTo>
                <a:lnTo>
                  <a:pt x="3714" y="5709"/>
                </a:lnTo>
                <a:lnTo>
                  <a:pt x="3711" y="4591"/>
                </a:lnTo>
                <a:close/>
                <a:moveTo>
                  <a:pt x="1018" y="2259"/>
                </a:moveTo>
                <a:lnTo>
                  <a:pt x="1370" y="2149"/>
                </a:lnTo>
                <a:lnTo>
                  <a:pt x="1324" y="2112"/>
                </a:lnTo>
                <a:lnTo>
                  <a:pt x="1263" y="2059"/>
                </a:lnTo>
                <a:lnTo>
                  <a:pt x="1228" y="2028"/>
                </a:lnTo>
                <a:lnTo>
                  <a:pt x="1192" y="1995"/>
                </a:lnTo>
                <a:lnTo>
                  <a:pt x="1156" y="1960"/>
                </a:lnTo>
                <a:lnTo>
                  <a:pt x="1120" y="1923"/>
                </a:lnTo>
                <a:lnTo>
                  <a:pt x="1085" y="1887"/>
                </a:lnTo>
                <a:lnTo>
                  <a:pt x="1053" y="1850"/>
                </a:lnTo>
                <a:lnTo>
                  <a:pt x="1024" y="1812"/>
                </a:lnTo>
                <a:lnTo>
                  <a:pt x="1010" y="1795"/>
                </a:lnTo>
                <a:lnTo>
                  <a:pt x="998" y="1776"/>
                </a:lnTo>
                <a:lnTo>
                  <a:pt x="988" y="1759"/>
                </a:lnTo>
                <a:lnTo>
                  <a:pt x="978" y="1743"/>
                </a:lnTo>
                <a:lnTo>
                  <a:pt x="970" y="1727"/>
                </a:lnTo>
                <a:lnTo>
                  <a:pt x="963" y="1710"/>
                </a:lnTo>
                <a:lnTo>
                  <a:pt x="959" y="1695"/>
                </a:lnTo>
                <a:lnTo>
                  <a:pt x="955" y="1681"/>
                </a:lnTo>
                <a:lnTo>
                  <a:pt x="954" y="1667"/>
                </a:lnTo>
                <a:lnTo>
                  <a:pt x="955" y="1655"/>
                </a:lnTo>
                <a:lnTo>
                  <a:pt x="960" y="1638"/>
                </a:lnTo>
                <a:lnTo>
                  <a:pt x="966" y="1623"/>
                </a:lnTo>
                <a:lnTo>
                  <a:pt x="975" y="1607"/>
                </a:lnTo>
                <a:lnTo>
                  <a:pt x="987" y="1591"/>
                </a:lnTo>
                <a:lnTo>
                  <a:pt x="997" y="1578"/>
                </a:lnTo>
                <a:lnTo>
                  <a:pt x="1009" y="1566"/>
                </a:lnTo>
                <a:lnTo>
                  <a:pt x="1021" y="1554"/>
                </a:lnTo>
                <a:lnTo>
                  <a:pt x="1035" y="1542"/>
                </a:lnTo>
                <a:lnTo>
                  <a:pt x="1049" y="1530"/>
                </a:lnTo>
                <a:lnTo>
                  <a:pt x="1066" y="1519"/>
                </a:lnTo>
                <a:lnTo>
                  <a:pt x="1099" y="1495"/>
                </a:lnTo>
                <a:lnTo>
                  <a:pt x="1138" y="1475"/>
                </a:lnTo>
                <a:lnTo>
                  <a:pt x="1178" y="1453"/>
                </a:lnTo>
                <a:lnTo>
                  <a:pt x="1223" y="1433"/>
                </a:lnTo>
                <a:lnTo>
                  <a:pt x="1270" y="1413"/>
                </a:lnTo>
                <a:lnTo>
                  <a:pt x="1301" y="1401"/>
                </a:lnTo>
                <a:lnTo>
                  <a:pt x="1334" y="1391"/>
                </a:lnTo>
                <a:lnTo>
                  <a:pt x="1369" y="1381"/>
                </a:lnTo>
                <a:lnTo>
                  <a:pt x="1406" y="1370"/>
                </a:lnTo>
                <a:lnTo>
                  <a:pt x="1444" y="1361"/>
                </a:lnTo>
                <a:lnTo>
                  <a:pt x="1485" y="1351"/>
                </a:lnTo>
                <a:lnTo>
                  <a:pt x="1526" y="1343"/>
                </a:lnTo>
                <a:lnTo>
                  <a:pt x="1569" y="1335"/>
                </a:lnTo>
                <a:lnTo>
                  <a:pt x="1661" y="1320"/>
                </a:lnTo>
                <a:lnTo>
                  <a:pt x="1757" y="1306"/>
                </a:lnTo>
                <a:lnTo>
                  <a:pt x="1858" y="1293"/>
                </a:lnTo>
                <a:lnTo>
                  <a:pt x="1964" y="1283"/>
                </a:lnTo>
                <a:lnTo>
                  <a:pt x="2073" y="1273"/>
                </a:lnTo>
                <a:lnTo>
                  <a:pt x="2186" y="1264"/>
                </a:lnTo>
                <a:lnTo>
                  <a:pt x="2300" y="1256"/>
                </a:lnTo>
                <a:lnTo>
                  <a:pt x="2416" y="1249"/>
                </a:lnTo>
                <a:lnTo>
                  <a:pt x="2651" y="1237"/>
                </a:lnTo>
                <a:lnTo>
                  <a:pt x="2886" y="1225"/>
                </a:lnTo>
                <a:lnTo>
                  <a:pt x="3145" y="1211"/>
                </a:lnTo>
                <a:lnTo>
                  <a:pt x="3268" y="1205"/>
                </a:lnTo>
                <a:lnTo>
                  <a:pt x="3383" y="1198"/>
                </a:lnTo>
                <a:lnTo>
                  <a:pt x="3526" y="1188"/>
                </a:lnTo>
                <a:lnTo>
                  <a:pt x="3594" y="1182"/>
                </a:lnTo>
                <a:lnTo>
                  <a:pt x="3660" y="1176"/>
                </a:lnTo>
                <a:lnTo>
                  <a:pt x="3724" y="1168"/>
                </a:lnTo>
                <a:lnTo>
                  <a:pt x="3787" y="1160"/>
                </a:lnTo>
                <a:lnTo>
                  <a:pt x="3846" y="1151"/>
                </a:lnTo>
                <a:lnTo>
                  <a:pt x="3903" y="1139"/>
                </a:lnTo>
                <a:lnTo>
                  <a:pt x="3959" y="1126"/>
                </a:lnTo>
                <a:lnTo>
                  <a:pt x="4011" y="1112"/>
                </a:lnTo>
                <a:lnTo>
                  <a:pt x="4062" y="1095"/>
                </a:lnTo>
                <a:lnTo>
                  <a:pt x="4086" y="1087"/>
                </a:lnTo>
                <a:lnTo>
                  <a:pt x="4110" y="1076"/>
                </a:lnTo>
                <a:lnTo>
                  <a:pt x="4133" y="1066"/>
                </a:lnTo>
                <a:lnTo>
                  <a:pt x="4156" y="1055"/>
                </a:lnTo>
                <a:lnTo>
                  <a:pt x="4178" y="1044"/>
                </a:lnTo>
                <a:lnTo>
                  <a:pt x="4199" y="1032"/>
                </a:lnTo>
                <a:lnTo>
                  <a:pt x="4220" y="1019"/>
                </a:lnTo>
                <a:lnTo>
                  <a:pt x="4241" y="1005"/>
                </a:lnTo>
                <a:lnTo>
                  <a:pt x="4260" y="992"/>
                </a:lnTo>
                <a:lnTo>
                  <a:pt x="4279" y="976"/>
                </a:lnTo>
                <a:lnTo>
                  <a:pt x="4299" y="960"/>
                </a:lnTo>
                <a:lnTo>
                  <a:pt x="4317" y="943"/>
                </a:lnTo>
                <a:lnTo>
                  <a:pt x="4335" y="924"/>
                </a:lnTo>
                <a:lnTo>
                  <a:pt x="4352" y="906"/>
                </a:lnTo>
                <a:lnTo>
                  <a:pt x="4368" y="886"/>
                </a:lnTo>
                <a:lnTo>
                  <a:pt x="4383" y="865"/>
                </a:lnTo>
                <a:lnTo>
                  <a:pt x="4399" y="844"/>
                </a:lnTo>
                <a:lnTo>
                  <a:pt x="4411" y="822"/>
                </a:lnTo>
                <a:lnTo>
                  <a:pt x="4424" y="800"/>
                </a:lnTo>
                <a:lnTo>
                  <a:pt x="4437" y="777"/>
                </a:lnTo>
                <a:lnTo>
                  <a:pt x="4447" y="752"/>
                </a:lnTo>
                <a:lnTo>
                  <a:pt x="4458" y="727"/>
                </a:lnTo>
                <a:lnTo>
                  <a:pt x="4467" y="700"/>
                </a:lnTo>
                <a:lnTo>
                  <a:pt x="4475" y="673"/>
                </a:lnTo>
                <a:lnTo>
                  <a:pt x="4482" y="644"/>
                </a:lnTo>
                <a:lnTo>
                  <a:pt x="4488" y="615"/>
                </a:lnTo>
                <a:lnTo>
                  <a:pt x="4494" y="585"/>
                </a:lnTo>
                <a:lnTo>
                  <a:pt x="4498" y="555"/>
                </a:lnTo>
                <a:lnTo>
                  <a:pt x="4502" y="522"/>
                </a:lnTo>
                <a:lnTo>
                  <a:pt x="4505" y="489"/>
                </a:lnTo>
                <a:lnTo>
                  <a:pt x="4507" y="455"/>
                </a:lnTo>
                <a:lnTo>
                  <a:pt x="4508" y="419"/>
                </a:lnTo>
                <a:lnTo>
                  <a:pt x="4507" y="383"/>
                </a:lnTo>
                <a:lnTo>
                  <a:pt x="4505" y="345"/>
                </a:lnTo>
                <a:lnTo>
                  <a:pt x="4504" y="307"/>
                </a:lnTo>
                <a:lnTo>
                  <a:pt x="4501" y="267"/>
                </a:lnTo>
                <a:lnTo>
                  <a:pt x="4496" y="225"/>
                </a:lnTo>
                <a:lnTo>
                  <a:pt x="4491" y="182"/>
                </a:lnTo>
                <a:lnTo>
                  <a:pt x="4486" y="139"/>
                </a:lnTo>
                <a:lnTo>
                  <a:pt x="4479" y="94"/>
                </a:lnTo>
                <a:lnTo>
                  <a:pt x="4471" y="48"/>
                </a:lnTo>
                <a:lnTo>
                  <a:pt x="4461" y="0"/>
                </a:lnTo>
                <a:lnTo>
                  <a:pt x="4148" y="63"/>
                </a:lnTo>
                <a:lnTo>
                  <a:pt x="4161" y="131"/>
                </a:lnTo>
                <a:lnTo>
                  <a:pt x="4171" y="196"/>
                </a:lnTo>
                <a:lnTo>
                  <a:pt x="4179" y="257"/>
                </a:lnTo>
                <a:lnTo>
                  <a:pt x="4184" y="313"/>
                </a:lnTo>
                <a:lnTo>
                  <a:pt x="4187" y="366"/>
                </a:lnTo>
                <a:lnTo>
                  <a:pt x="4188" y="415"/>
                </a:lnTo>
                <a:lnTo>
                  <a:pt x="4187" y="461"/>
                </a:lnTo>
                <a:lnTo>
                  <a:pt x="4184" y="503"/>
                </a:lnTo>
                <a:lnTo>
                  <a:pt x="4178" y="541"/>
                </a:lnTo>
                <a:lnTo>
                  <a:pt x="4173" y="560"/>
                </a:lnTo>
                <a:lnTo>
                  <a:pt x="4170" y="576"/>
                </a:lnTo>
                <a:lnTo>
                  <a:pt x="4165" y="593"/>
                </a:lnTo>
                <a:lnTo>
                  <a:pt x="4159" y="608"/>
                </a:lnTo>
                <a:lnTo>
                  <a:pt x="4154" y="624"/>
                </a:lnTo>
                <a:lnTo>
                  <a:pt x="4147" y="639"/>
                </a:lnTo>
                <a:lnTo>
                  <a:pt x="4140" y="651"/>
                </a:lnTo>
                <a:lnTo>
                  <a:pt x="4133" y="665"/>
                </a:lnTo>
                <a:lnTo>
                  <a:pt x="4125" y="677"/>
                </a:lnTo>
                <a:lnTo>
                  <a:pt x="4115" y="689"/>
                </a:lnTo>
                <a:lnTo>
                  <a:pt x="4107" y="700"/>
                </a:lnTo>
                <a:lnTo>
                  <a:pt x="4097" y="711"/>
                </a:lnTo>
                <a:lnTo>
                  <a:pt x="4087" y="720"/>
                </a:lnTo>
                <a:lnTo>
                  <a:pt x="4077" y="729"/>
                </a:lnTo>
                <a:lnTo>
                  <a:pt x="4064" y="738"/>
                </a:lnTo>
                <a:lnTo>
                  <a:pt x="4051" y="748"/>
                </a:lnTo>
                <a:lnTo>
                  <a:pt x="4038" y="756"/>
                </a:lnTo>
                <a:lnTo>
                  <a:pt x="4022" y="764"/>
                </a:lnTo>
                <a:lnTo>
                  <a:pt x="3992" y="780"/>
                </a:lnTo>
                <a:lnTo>
                  <a:pt x="3957" y="793"/>
                </a:lnTo>
                <a:lnTo>
                  <a:pt x="3921" y="806"/>
                </a:lnTo>
                <a:lnTo>
                  <a:pt x="3882" y="817"/>
                </a:lnTo>
                <a:lnTo>
                  <a:pt x="3840" y="827"/>
                </a:lnTo>
                <a:lnTo>
                  <a:pt x="3797" y="835"/>
                </a:lnTo>
                <a:lnTo>
                  <a:pt x="3750" y="843"/>
                </a:lnTo>
                <a:lnTo>
                  <a:pt x="3701" y="850"/>
                </a:lnTo>
                <a:lnTo>
                  <a:pt x="3650" y="856"/>
                </a:lnTo>
                <a:lnTo>
                  <a:pt x="3596" y="862"/>
                </a:lnTo>
                <a:lnTo>
                  <a:pt x="3484" y="871"/>
                </a:lnTo>
                <a:lnTo>
                  <a:pt x="3363" y="879"/>
                </a:lnTo>
                <a:lnTo>
                  <a:pt x="3240" y="887"/>
                </a:lnTo>
                <a:lnTo>
                  <a:pt x="3118" y="893"/>
                </a:lnTo>
                <a:lnTo>
                  <a:pt x="2871" y="906"/>
                </a:lnTo>
                <a:lnTo>
                  <a:pt x="2626" y="917"/>
                </a:lnTo>
                <a:lnTo>
                  <a:pt x="2381" y="931"/>
                </a:lnTo>
                <a:lnTo>
                  <a:pt x="2259" y="939"/>
                </a:lnTo>
                <a:lnTo>
                  <a:pt x="2139" y="947"/>
                </a:lnTo>
                <a:lnTo>
                  <a:pt x="2021" y="958"/>
                </a:lnTo>
                <a:lnTo>
                  <a:pt x="1906" y="968"/>
                </a:lnTo>
                <a:lnTo>
                  <a:pt x="1793" y="980"/>
                </a:lnTo>
                <a:lnTo>
                  <a:pt x="1685" y="994"/>
                </a:lnTo>
                <a:lnTo>
                  <a:pt x="1582" y="1009"/>
                </a:lnTo>
                <a:lnTo>
                  <a:pt x="1532" y="1017"/>
                </a:lnTo>
                <a:lnTo>
                  <a:pt x="1483" y="1026"/>
                </a:lnTo>
                <a:lnTo>
                  <a:pt x="1437" y="1036"/>
                </a:lnTo>
                <a:lnTo>
                  <a:pt x="1392" y="1045"/>
                </a:lnTo>
                <a:lnTo>
                  <a:pt x="1348" y="1055"/>
                </a:lnTo>
                <a:lnTo>
                  <a:pt x="1305" y="1066"/>
                </a:lnTo>
                <a:lnTo>
                  <a:pt x="1264" y="1077"/>
                </a:lnTo>
                <a:lnTo>
                  <a:pt x="1225" y="1090"/>
                </a:lnTo>
                <a:lnTo>
                  <a:pt x="1187" y="1102"/>
                </a:lnTo>
                <a:lnTo>
                  <a:pt x="1153" y="1116"/>
                </a:lnTo>
                <a:lnTo>
                  <a:pt x="1120" y="1129"/>
                </a:lnTo>
                <a:lnTo>
                  <a:pt x="1088" y="1144"/>
                </a:lnTo>
                <a:lnTo>
                  <a:pt x="1055" y="1158"/>
                </a:lnTo>
                <a:lnTo>
                  <a:pt x="1025" y="1173"/>
                </a:lnTo>
                <a:lnTo>
                  <a:pt x="995" y="1188"/>
                </a:lnTo>
                <a:lnTo>
                  <a:pt x="966" y="1204"/>
                </a:lnTo>
                <a:lnTo>
                  <a:pt x="938" y="1220"/>
                </a:lnTo>
                <a:lnTo>
                  <a:pt x="911" y="1238"/>
                </a:lnTo>
                <a:lnTo>
                  <a:pt x="886" y="1255"/>
                </a:lnTo>
                <a:lnTo>
                  <a:pt x="860" y="1274"/>
                </a:lnTo>
                <a:lnTo>
                  <a:pt x="837" y="1292"/>
                </a:lnTo>
                <a:lnTo>
                  <a:pt x="814" y="1311"/>
                </a:lnTo>
                <a:lnTo>
                  <a:pt x="793" y="1331"/>
                </a:lnTo>
                <a:lnTo>
                  <a:pt x="772" y="1351"/>
                </a:lnTo>
                <a:lnTo>
                  <a:pt x="753" y="1371"/>
                </a:lnTo>
                <a:lnTo>
                  <a:pt x="736" y="1393"/>
                </a:lnTo>
                <a:lnTo>
                  <a:pt x="717" y="1417"/>
                </a:lnTo>
                <a:lnTo>
                  <a:pt x="701" y="1442"/>
                </a:lnTo>
                <a:lnTo>
                  <a:pt x="687" y="1468"/>
                </a:lnTo>
                <a:lnTo>
                  <a:pt x="674" y="1493"/>
                </a:lnTo>
                <a:lnTo>
                  <a:pt x="663" y="1520"/>
                </a:lnTo>
                <a:lnTo>
                  <a:pt x="653" y="1548"/>
                </a:lnTo>
                <a:lnTo>
                  <a:pt x="646" y="1576"/>
                </a:lnTo>
                <a:lnTo>
                  <a:pt x="641" y="1605"/>
                </a:lnTo>
                <a:lnTo>
                  <a:pt x="637" y="1634"/>
                </a:lnTo>
                <a:lnTo>
                  <a:pt x="635" y="1664"/>
                </a:lnTo>
                <a:lnTo>
                  <a:pt x="636" y="1693"/>
                </a:lnTo>
                <a:lnTo>
                  <a:pt x="638" y="1723"/>
                </a:lnTo>
                <a:lnTo>
                  <a:pt x="643" y="1754"/>
                </a:lnTo>
                <a:lnTo>
                  <a:pt x="650" y="1785"/>
                </a:lnTo>
                <a:lnTo>
                  <a:pt x="659" y="1816"/>
                </a:lnTo>
                <a:lnTo>
                  <a:pt x="670" y="1847"/>
                </a:lnTo>
                <a:lnTo>
                  <a:pt x="680" y="1872"/>
                </a:lnTo>
                <a:lnTo>
                  <a:pt x="692" y="1896"/>
                </a:lnTo>
                <a:lnTo>
                  <a:pt x="704" y="1920"/>
                </a:lnTo>
                <a:lnTo>
                  <a:pt x="720" y="1945"/>
                </a:lnTo>
                <a:lnTo>
                  <a:pt x="736" y="1970"/>
                </a:lnTo>
                <a:lnTo>
                  <a:pt x="753" y="1995"/>
                </a:lnTo>
                <a:lnTo>
                  <a:pt x="772" y="2020"/>
                </a:lnTo>
                <a:lnTo>
                  <a:pt x="793" y="2046"/>
                </a:lnTo>
                <a:lnTo>
                  <a:pt x="815" y="2073"/>
                </a:lnTo>
                <a:lnTo>
                  <a:pt x="839" y="2098"/>
                </a:lnTo>
                <a:lnTo>
                  <a:pt x="865" y="2125"/>
                </a:lnTo>
                <a:lnTo>
                  <a:pt x="891" y="2151"/>
                </a:lnTo>
                <a:lnTo>
                  <a:pt x="920" y="2178"/>
                </a:lnTo>
                <a:lnTo>
                  <a:pt x="952" y="2205"/>
                </a:lnTo>
                <a:lnTo>
                  <a:pt x="983" y="2232"/>
                </a:lnTo>
                <a:lnTo>
                  <a:pt x="1018" y="2259"/>
                </a:lnTo>
                <a:close/>
                <a:moveTo>
                  <a:pt x="1295" y="2876"/>
                </a:moveTo>
                <a:lnTo>
                  <a:pt x="2412" y="2518"/>
                </a:lnTo>
                <a:lnTo>
                  <a:pt x="1427" y="2408"/>
                </a:lnTo>
                <a:lnTo>
                  <a:pt x="314" y="2758"/>
                </a:lnTo>
                <a:lnTo>
                  <a:pt x="441" y="2768"/>
                </a:lnTo>
                <a:lnTo>
                  <a:pt x="565" y="2781"/>
                </a:lnTo>
                <a:lnTo>
                  <a:pt x="691" y="2794"/>
                </a:lnTo>
                <a:lnTo>
                  <a:pt x="814" y="2807"/>
                </a:lnTo>
                <a:lnTo>
                  <a:pt x="935" y="2823"/>
                </a:lnTo>
                <a:lnTo>
                  <a:pt x="1057" y="2839"/>
                </a:lnTo>
                <a:lnTo>
                  <a:pt x="1177" y="2857"/>
                </a:lnTo>
                <a:lnTo>
                  <a:pt x="1295" y="2876"/>
                </a:lnTo>
                <a:close/>
                <a:moveTo>
                  <a:pt x="1868" y="2270"/>
                </a:moveTo>
                <a:lnTo>
                  <a:pt x="2828" y="2378"/>
                </a:lnTo>
                <a:lnTo>
                  <a:pt x="2828" y="2386"/>
                </a:lnTo>
                <a:lnTo>
                  <a:pt x="3986" y="2014"/>
                </a:lnTo>
                <a:lnTo>
                  <a:pt x="3891" y="2001"/>
                </a:lnTo>
                <a:lnTo>
                  <a:pt x="3795" y="1989"/>
                </a:lnTo>
                <a:lnTo>
                  <a:pt x="3699" y="1980"/>
                </a:lnTo>
                <a:lnTo>
                  <a:pt x="3602" y="1973"/>
                </a:lnTo>
                <a:lnTo>
                  <a:pt x="3503" y="1968"/>
                </a:lnTo>
                <a:lnTo>
                  <a:pt x="3406" y="1966"/>
                </a:lnTo>
                <a:lnTo>
                  <a:pt x="3307" y="1967"/>
                </a:lnTo>
                <a:lnTo>
                  <a:pt x="3207" y="1970"/>
                </a:lnTo>
                <a:lnTo>
                  <a:pt x="3109" y="1976"/>
                </a:lnTo>
                <a:lnTo>
                  <a:pt x="3059" y="1980"/>
                </a:lnTo>
                <a:lnTo>
                  <a:pt x="3009" y="1984"/>
                </a:lnTo>
                <a:lnTo>
                  <a:pt x="2959" y="1990"/>
                </a:lnTo>
                <a:lnTo>
                  <a:pt x="2909" y="1996"/>
                </a:lnTo>
                <a:lnTo>
                  <a:pt x="2859" y="2003"/>
                </a:lnTo>
                <a:lnTo>
                  <a:pt x="2808" y="2011"/>
                </a:lnTo>
                <a:lnTo>
                  <a:pt x="2758" y="2019"/>
                </a:lnTo>
                <a:lnTo>
                  <a:pt x="2708" y="2028"/>
                </a:lnTo>
                <a:lnTo>
                  <a:pt x="2658" y="2039"/>
                </a:lnTo>
                <a:lnTo>
                  <a:pt x="2607" y="2049"/>
                </a:lnTo>
                <a:lnTo>
                  <a:pt x="2557" y="2061"/>
                </a:lnTo>
                <a:lnTo>
                  <a:pt x="2507" y="2074"/>
                </a:lnTo>
                <a:lnTo>
                  <a:pt x="2456" y="2086"/>
                </a:lnTo>
                <a:lnTo>
                  <a:pt x="2406" y="2100"/>
                </a:lnTo>
                <a:lnTo>
                  <a:pt x="1868" y="2270"/>
                </a:lnTo>
                <a:close/>
                <a:moveTo>
                  <a:pt x="0" y="2971"/>
                </a:moveTo>
                <a:lnTo>
                  <a:pt x="0" y="2971"/>
                </a:lnTo>
                <a:lnTo>
                  <a:pt x="0" y="3881"/>
                </a:lnTo>
                <a:lnTo>
                  <a:pt x="208" y="4001"/>
                </a:lnTo>
                <a:lnTo>
                  <a:pt x="414" y="4118"/>
                </a:lnTo>
                <a:lnTo>
                  <a:pt x="825" y="4351"/>
                </a:lnTo>
                <a:lnTo>
                  <a:pt x="1234" y="4579"/>
                </a:lnTo>
                <a:lnTo>
                  <a:pt x="1643" y="4807"/>
                </a:lnTo>
                <a:lnTo>
                  <a:pt x="2051" y="5034"/>
                </a:lnTo>
                <a:lnTo>
                  <a:pt x="2460" y="5263"/>
                </a:lnTo>
                <a:lnTo>
                  <a:pt x="2871" y="5495"/>
                </a:lnTo>
                <a:lnTo>
                  <a:pt x="3077" y="5613"/>
                </a:lnTo>
                <a:lnTo>
                  <a:pt x="3285" y="5732"/>
                </a:lnTo>
                <a:lnTo>
                  <a:pt x="3285" y="4803"/>
                </a:lnTo>
                <a:lnTo>
                  <a:pt x="3267" y="4740"/>
                </a:lnTo>
                <a:lnTo>
                  <a:pt x="3248" y="4678"/>
                </a:lnTo>
                <a:lnTo>
                  <a:pt x="3226" y="4618"/>
                </a:lnTo>
                <a:lnTo>
                  <a:pt x="3204" y="4558"/>
                </a:lnTo>
                <a:lnTo>
                  <a:pt x="3181" y="4502"/>
                </a:lnTo>
                <a:lnTo>
                  <a:pt x="3155" y="4446"/>
                </a:lnTo>
                <a:lnTo>
                  <a:pt x="3129" y="4392"/>
                </a:lnTo>
                <a:lnTo>
                  <a:pt x="3101" y="4339"/>
                </a:lnTo>
                <a:lnTo>
                  <a:pt x="3072" y="4288"/>
                </a:lnTo>
                <a:lnTo>
                  <a:pt x="3041" y="4238"/>
                </a:lnTo>
                <a:lnTo>
                  <a:pt x="3009" y="4189"/>
                </a:lnTo>
                <a:lnTo>
                  <a:pt x="2976" y="4143"/>
                </a:lnTo>
                <a:lnTo>
                  <a:pt x="2942" y="4097"/>
                </a:lnTo>
                <a:lnTo>
                  <a:pt x="2906" y="4052"/>
                </a:lnTo>
                <a:lnTo>
                  <a:pt x="2870" y="4009"/>
                </a:lnTo>
                <a:lnTo>
                  <a:pt x="2831" y="3967"/>
                </a:lnTo>
                <a:lnTo>
                  <a:pt x="2792" y="3928"/>
                </a:lnTo>
                <a:lnTo>
                  <a:pt x="2751" y="3888"/>
                </a:lnTo>
                <a:lnTo>
                  <a:pt x="2711" y="3850"/>
                </a:lnTo>
                <a:lnTo>
                  <a:pt x="2668" y="3813"/>
                </a:lnTo>
                <a:lnTo>
                  <a:pt x="2624" y="3777"/>
                </a:lnTo>
                <a:lnTo>
                  <a:pt x="2579" y="3742"/>
                </a:lnTo>
                <a:lnTo>
                  <a:pt x="2533" y="3710"/>
                </a:lnTo>
                <a:lnTo>
                  <a:pt x="2487" y="3677"/>
                </a:lnTo>
                <a:lnTo>
                  <a:pt x="2439" y="3646"/>
                </a:lnTo>
                <a:lnTo>
                  <a:pt x="2390" y="3614"/>
                </a:lnTo>
                <a:lnTo>
                  <a:pt x="2340" y="3585"/>
                </a:lnTo>
                <a:lnTo>
                  <a:pt x="2289" y="3558"/>
                </a:lnTo>
                <a:lnTo>
                  <a:pt x="2238" y="3530"/>
                </a:lnTo>
                <a:lnTo>
                  <a:pt x="2185" y="3503"/>
                </a:lnTo>
                <a:lnTo>
                  <a:pt x="2131" y="3477"/>
                </a:lnTo>
                <a:lnTo>
                  <a:pt x="2077" y="3453"/>
                </a:lnTo>
                <a:lnTo>
                  <a:pt x="2022" y="3429"/>
                </a:lnTo>
                <a:lnTo>
                  <a:pt x="1966" y="3405"/>
                </a:lnTo>
                <a:lnTo>
                  <a:pt x="1910" y="3383"/>
                </a:lnTo>
                <a:lnTo>
                  <a:pt x="1851" y="3361"/>
                </a:lnTo>
                <a:lnTo>
                  <a:pt x="1793" y="3342"/>
                </a:lnTo>
                <a:lnTo>
                  <a:pt x="1734" y="3321"/>
                </a:lnTo>
                <a:lnTo>
                  <a:pt x="1674" y="3302"/>
                </a:lnTo>
                <a:lnTo>
                  <a:pt x="1613" y="3284"/>
                </a:lnTo>
                <a:lnTo>
                  <a:pt x="1552" y="3265"/>
                </a:lnTo>
                <a:lnTo>
                  <a:pt x="1490" y="3248"/>
                </a:lnTo>
                <a:lnTo>
                  <a:pt x="1428" y="3231"/>
                </a:lnTo>
                <a:lnTo>
                  <a:pt x="1365" y="3215"/>
                </a:lnTo>
                <a:lnTo>
                  <a:pt x="1236" y="3184"/>
                </a:lnTo>
                <a:lnTo>
                  <a:pt x="1106" y="3155"/>
                </a:lnTo>
                <a:lnTo>
                  <a:pt x="974" y="3128"/>
                </a:lnTo>
                <a:lnTo>
                  <a:pt x="839" y="3102"/>
                </a:lnTo>
                <a:lnTo>
                  <a:pt x="702" y="3078"/>
                </a:lnTo>
                <a:lnTo>
                  <a:pt x="564" y="3055"/>
                </a:lnTo>
                <a:lnTo>
                  <a:pt x="425" y="3034"/>
                </a:lnTo>
                <a:lnTo>
                  <a:pt x="284" y="3012"/>
                </a:lnTo>
                <a:lnTo>
                  <a:pt x="0" y="2971"/>
                </a:lnTo>
                <a:close/>
              </a:path>
            </a:pathLst>
          </a:custGeom>
          <a:solidFill>
            <a:schemeClr val="bg1"/>
          </a:solidFill>
          <a:ln>
            <a:noFill/>
          </a:ln>
        </p:spPr>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sz="2400">
              <a:solidFill>
                <a:schemeClr val="bg1"/>
              </a:solidFill>
            </a:endParaRPr>
          </a:p>
        </p:txBody>
      </p:sp>
      <p:sp>
        <p:nvSpPr>
          <p:cNvPr id="20" name="iconfont-11841-5650496"/>
          <p:cNvSpPr/>
          <p:nvPr/>
        </p:nvSpPr>
        <p:spPr>
          <a:xfrm>
            <a:off x="4367222" y="3492381"/>
            <a:ext cx="439593" cy="384094"/>
          </a:xfrm>
          <a:custGeom>
            <a:avLst/>
            <a:gdLst>
              <a:gd name="connsiteX0" fmla="*/ 223413 w 446302"/>
              <a:gd name="connsiteY0" fmla="*/ 289001 h 389956"/>
              <a:gd name="connsiteX1" fmla="*/ 168842 w 446302"/>
              <a:gd name="connsiteY1" fmla="*/ 360098 h 389956"/>
              <a:gd name="connsiteX2" fmla="*/ 277413 w 446302"/>
              <a:gd name="connsiteY2" fmla="*/ 360098 h 389956"/>
              <a:gd name="connsiteX3" fmla="*/ 223413 w 446302"/>
              <a:gd name="connsiteY3" fmla="*/ 249619 h 389956"/>
              <a:gd name="connsiteX4" fmla="*/ 235508 w 446302"/>
              <a:gd name="connsiteY4" fmla="*/ 255333 h 389956"/>
              <a:gd name="connsiteX5" fmla="*/ 319317 w 446302"/>
              <a:gd name="connsiteY5" fmla="*/ 365813 h 389956"/>
              <a:gd name="connsiteX6" fmla="*/ 320555 w 446302"/>
              <a:gd name="connsiteY6" fmla="*/ 381051 h 389956"/>
              <a:gd name="connsiteX7" fmla="*/ 307222 w 446302"/>
              <a:gd name="connsiteY7" fmla="*/ 389956 h 389956"/>
              <a:gd name="connsiteX8" fmla="*/ 138985 w 446302"/>
              <a:gd name="connsiteY8" fmla="*/ 389956 h 389956"/>
              <a:gd name="connsiteX9" fmla="*/ 125652 w 446302"/>
              <a:gd name="connsiteY9" fmla="*/ 381670 h 389956"/>
              <a:gd name="connsiteX10" fmla="*/ 126938 w 446302"/>
              <a:gd name="connsiteY10" fmla="*/ 366432 h 389956"/>
              <a:gd name="connsiteX11" fmla="*/ 211366 w 446302"/>
              <a:gd name="connsiteY11" fmla="*/ 255333 h 389956"/>
              <a:gd name="connsiteX12" fmla="*/ 223413 w 446302"/>
              <a:gd name="connsiteY12" fmla="*/ 249619 h 389956"/>
              <a:gd name="connsiteX13" fmla="*/ 252059 w 446302"/>
              <a:gd name="connsiteY13" fmla="*/ 149870 h 389956"/>
              <a:gd name="connsiteX14" fmla="*/ 330079 w 446302"/>
              <a:gd name="connsiteY14" fmla="*/ 170175 h 389956"/>
              <a:gd name="connsiteX15" fmla="*/ 333269 w 446302"/>
              <a:gd name="connsiteY15" fmla="*/ 181585 h 389956"/>
              <a:gd name="connsiteX16" fmla="*/ 321841 w 446302"/>
              <a:gd name="connsiteY16" fmla="*/ 184770 h 389956"/>
              <a:gd name="connsiteX17" fmla="*/ 222175 w 446302"/>
              <a:gd name="connsiteY17" fmla="*/ 174644 h 389956"/>
              <a:gd name="connsiteX18" fmla="*/ 173890 w 446302"/>
              <a:gd name="connsiteY18" fmla="*/ 185389 h 389956"/>
              <a:gd name="connsiteX19" fmla="*/ 117414 w 446302"/>
              <a:gd name="connsiteY19" fmla="*/ 173360 h 389956"/>
              <a:gd name="connsiteX20" fmla="*/ 113605 w 446302"/>
              <a:gd name="connsiteY20" fmla="*/ 161950 h 389956"/>
              <a:gd name="connsiteX21" fmla="*/ 125033 w 446302"/>
              <a:gd name="connsiteY21" fmla="*/ 158147 h 389956"/>
              <a:gd name="connsiteX22" fmla="*/ 213889 w 446302"/>
              <a:gd name="connsiteY22" fmla="*/ 159430 h 389956"/>
              <a:gd name="connsiteX23" fmla="*/ 252059 w 446302"/>
              <a:gd name="connsiteY23" fmla="*/ 149870 h 389956"/>
              <a:gd name="connsiteX24" fmla="*/ 252059 w 446302"/>
              <a:gd name="connsiteY24" fmla="*/ 110522 h 389956"/>
              <a:gd name="connsiteX25" fmla="*/ 330079 w 446302"/>
              <a:gd name="connsiteY25" fmla="*/ 130900 h 389956"/>
              <a:gd name="connsiteX26" fmla="*/ 333269 w 446302"/>
              <a:gd name="connsiteY26" fmla="*/ 142329 h 389956"/>
              <a:gd name="connsiteX27" fmla="*/ 321841 w 446302"/>
              <a:gd name="connsiteY27" fmla="*/ 145472 h 389956"/>
              <a:gd name="connsiteX28" fmla="*/ 222175 w 446302"/>
              <a:gd name="connsiteY28" fmla="*/ 135329 h 389956"/>
              <a:gd name="connsiteX29" fmla="*/ 173890 w 446302"/>
              <a:gd name="connsiteY29" fmla="*/ 146139 h 389956"/>
              <a:gd name="connsiteX30" fmla="*/ 117414 w 446302"/>
              <a:gd name="connsiteY30" fmla="*/ 134043 h 389956"/>
              <a:gd name="connsiteX31" fmla="*/ 113605 w 446302"/>
              <a:gd name="connsiteY31" fmla="*/ 122614 h 389956"/>
              <a:gd name="connsiteX32" fmla="*/ 125033 w 446302"/>
              <a:gd name="connsiteY32" fmla="*/ 118804 h 389956"/>
              <a:gd name="connsiteX33" fmla="*/ 213889 w 446302"/>
              <a:gd name="connsiteY33" fmla="*/ 120090 h 389956"/>
              <a:gd name="connsiteX34" fmla="*/ 252059 w 446302"/>
              <a:gd name="connsiteY34" fmla="*/ 110522 h 389956"/>
              <a:gd name="connsiteX35" fmla="*/ 14618 w 446302"/>
              <a:gd name="connsiteY35" fmla="*/ 0 h 389956"/>
              <a:gd name="connsiteX36" fmla="*/ 431732 w 446302"/>
              <a:gd name="connsiteY36" fmla="*/ 0 h 389956"/>
              <a:gd name="connsiteX37" fmla="*/ 446302 w 446302"/>
              <a:gd name="connsiteY37" fmla="*/ 14624 h 389956"/>
              <a:gd name="connsiteX38" fmla="*/ 446302 w 446302"/>
              <a:gd name="connsiteY38" fmla="*/ 288333 h 389956"/>
              <a:gd name="connsiteX39" fmla="*/ 431732 w 446302"/>
              <a:gd name="connsiteY39" fmla="*/ 302957 h 389956"/>
              <a:gd name="connsiteX40" fmla="*/ 342833 w 446302"/>
              <a:gd name="connsiteY40" fmla="*/ 302957 h 389956"/>
              <a:gd name="connsiteX41" fmla="*/ 328215 w 446302"/>
              <a:gd name="connsiteY41" fmla="*/ 288333 h 389956"/>
              <a:gd name="connsiteX42" fmla="*/ 342833 w 446302"/>
              <a:gd name="connsiteY42" fmla="*/ 273757 h 389956"/>
              <a:gd name="connsiteX43" fmla="*/ 417114 w 446302"/>
              <a:gd name="connsiteY43" fmla="*/ 273757 h 389956"/>
              <a:gd name="connsiteX44" fmla="*/ 417114 w 446302"/>
              <a:gd name="connsiteY44" fmla="*/ 29200 h 389956"/>
              <a:gd name="connsiteX45" fmla="*/ 29855 w 446302"/>
              <a:gd name="connsiteY45" fmla="*/ 29200 h 389956"/>
              <a:gd name="connsiteX46" fmla="*/ 29855 w 446302"/>
              <a:gd name="connsiteY46" fmla="*/ 273090 h 389956"/>
              <a:gd name="connsiteX47" fmla="*/ 111754 w 446302"/>
              <a:gd name="connsiteY47" fmla="*/ 273090 h 389956"/>
              <a:gd name="connsiteX48" fmla="*/ 126324 w 446302"/>
              <a:gd name="connsiteY48" fmla="*/ 287714 h 389956"/>
              <a:gd name="connsiteX49" fmla="*/ 111754 w 446302"/>
              <a:gd name="connsiteY49" fmla="*/ 302338 h 389956"/>
              <a:gd name="connsiteX50" fmla="*/ 14618 w 446302"/>
              <a:gd name="connsiteY50" fmla="*/ 302338 h 389956"/>
              <a:gd name="connsiteX51" fmla="*/ 0 w 446302"/>
              <a:gd name="connsiteY51" fmla="*/ 287714 h 389956"/>
              <a:gd name="connsiteX52" fmla="*/ 0 w 446302"/>
              <a:gd name="connsiteY52" fmla="*/ 14624 h 389956"/>
              <a:gd name="connsiteX53" fmla="*/ 14618 w 446302"/>
              <a:gd name="connsiteY53" fmla="*/ 0 h 389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446302" h="389956">
                <a:moveTo>
                  <a:pt x="223413" y="289001"/>
                </a:moveTo>
                <a:lnTo>
                  <a:pt x="168842" y="360098"/>
                </a:lnTo>
                <a:lnTo>
                  <a:pt x="277413" y="360098"/>
                </a:lnTo>
                <a:close/>
                <a:moveTo>
                  <a:pt x="223413" y="249619"/>
                </a:moveTo>
                <a:cubicBezTo>
                  <a:pt x="228508" y="249619"/>
                  <a:pt x="232318" y="251523"/>
                  <a:pt x="235508" y="255333"/>
                </a:cubicBezTo>
                <a:lnTo>
                  <a:pt x="319317" y="365813"/>
                </a:lnTo>
                <a:cubicBezTo>
                  <a:pt x="322460" y="370241"/>
                  <a:pt x="323126" y="376622"/>
                  <a:pt x="320555" y="381051"/>
                </a:cubicBezTo>
                <a:cubicBezTo>
                  <a:pt x="317412" y="386766"/>
                  <a:pt x="312317" y="389956"/>
                  <a:pt x="307222" y="389956"/>
                </a:cubicBezTo>
                <a:lnTo>
                  <a:pt x="138985" y="389956"/>
                </a:lnTo>
                <a:cubicBezTo>
                  <a:pt x="133271" y="389956"/>
                  <a:pt x="128176" y="386766"/>
                  <a:pt x="125652" y="381670"/>
                </a:cubicBezTo>
                <a:cubicBezTo>
                  <a:pt x="123128" y="376622"/>
                  <a:pt x="123747" y="370908"/>
                  <a:pt x="126938" y="366432"/>
                </a:cubicBezTo>
                <a:lnTo>
                  <a:pt x="211366" y="255333"/>
                </a:lnTo>
                <a:cubicBezTo>
                  <a:pt x="213889" y="251523"/>
                  <a:pt x="218366" y="249619"/>
                  <a:pt x="223413" y="249619"/>
                </a:cubicBezTo>
                <a:close/>
                <a:moveTo>
                  <a:pt x="252059" y="149870"/>
                </a:moveTo>
                <a:cubicBezTo>
                  <a:pt x="290937" y="148790"/>
                  <a:pt x="328186" y="168749"/>
                  <a:pt x="330079" y="170175"/>
                </a:cubicBezTo>
                <a:cubicBezTo>
                  <a:pt x="333888" y="172742"/>
                  <a:pt x="335793" y="177782"/>
                  <a:pt x="333269" y="181585"/>
                </a:cubicBezTo>
                <a:cubicBezTo>
                  <a:pt x="330745" y="185389"/>
                  <a:pt x="325650" y="187290"/>
                  <a:pt x="321841" y="184770"/>
                </a:cubicBezTo>
                <a:cubicBezTo>
                  <a:pt x="321222" y="184152"/>
                  <a:pt x="262175" y="153059"/>
                  <a:pt x="222175" y="174644"/>
                </a:cubicBezTo>
                <a:cubicBezTo>
                  <a:pt x="205651" y="182251"/>
                  <a:pt x="189128" y="185389"/>
                  <a:pt x="173890" y="185389"/>
                </a:cubicBezTo>
                <a:cubicBezTo>
                  <a:pt x="143414" y="185389"/>
                  <a:pt x="119319" y="173978"/>
                  <a:pt x="117414" y="173360"/>
                </a:cubicBezTo>
                <a:cubicBezTo>
                  <a:pt x="112938" y="171458"/>
                  <a:pt x="111700" y="166371"/>
                  <a:pt x="113605" y="161950"/>
                </a:cubicBezTo>
                <a:cubicBezTo>
                  <a:pt x="115509" y="157528"/>
                  <a:pt x="120557" y="156245"/>
                  <a:pt x="125033" y="158147"/>
                </a:cubicBezTo>
                <a:cubicBezTo>
                  <a:pt x="125652" y="158765"/>
                  <a:pt x="173890" y="180967"/>
                  <a:pt x="213889" y="159430"/>
                </a:cubicBezTo>
                <a:cubicBezTo>
                  <a:pt x="225961" y="152929"/>
                  <a:pt x="239100" y="150231"/>
                  <a:pt x="252059" y="149870"/>
                </a:cubicBezTo>
                <a:close/>
                <a:moveTo>
                  <a:pt x="252059" y="110522"/>
                </a:moveTo>
                <a:cubicBezTo>
                  <a:pt x="290937" y="109453"/>
                  <a:pt x="328186" y="129472"/>
                  <a:pt x="330079" y="130900"/>
                </a:cubicBezTo>
                <a:cubicBezTo>
                  <a:pt x="333888" y="133424"/>
                  <a:pt x="335793" y="138520"/>
                  <a:pt x="333269" y="142329"/>
                </a:cubicBezTo>
                <a:cubicBezTo>
                  <a:pt x="330745" y="146139"/>
                  <a:pt x="325650" y="148044"/>
                  <a:pt x="321841" y="145472"/>
                </a:cubicBezTo>
                <a:cubicBezTo>
                  <a:pt x="321222" y="144853"/>
                  <a:pt x="262175" y="113757"/>
                  <a:pt x="222175" y="135329"/>
                </a:cubicBezTo>
                <a:cubicBezTo>
                  <a:pt x="205651" y="143568"/>
                  <a:pt x="189128" y="146139"/>
                  <a:pt x="173890" y="146139"/>
                </a:cubicBezTo>
                <a:cubicBezTo>
                  <a:pt x="143414" y="146139"/>
                  <a:pt x="119319" y="134710"/>
                  <a:pt x="117414" y="134043"/>
                </a:cubicBezTo>
                <a:cubicBezTo>
                  <a:pt x="112938" y="132138"/>
                  <a:pt x="111700" y="127090"/>
                  <a:pt x="113605" y="122614"/>
                </a:cubicBezTo>
                <a:cubicBezTo>
                  <a:pt x="115509" y="118185"/>
                  <a:pt x="120557" y="116900"/>
                  <a:pt x="125033" y="118804"/>
                </a:cubicBezTo>
                <a:cubicBezTo>
                  <a:pt x="125652" y="119471"/>
                  <a:pt x="173890" y="141663"/>
                  <a:pt x="213889" y="120090"/>
                </a:cubicBezTo>
                <a:cubicBezTo>
                  <a:pt x="225961" y="113578"/>
                  <a:pt x="239100" y="110879"/>
                  <a:pt x="252059" y="110522"/>
                </a:cubicBezTo>
                <a:close/>
                <a:moveTo>
                  <a:pt x="14618" y="0"/>
                </a:moveTo>
                <a:lnTo>
                  <a:pt x="431732" y="0"/>
                </a:lnTo>
                <a:cubicBezTo>
                  <a:pt x="439969" y="0"/>
                  <a:pt x="446302" y="6335"/>
                  <a:pt x="446302" y="14624"/>
                </a:cubicBezTo>
                <a:lnTo>
                  <a:pt x="446302" y="288333"/>
                </a:lnTo>
                <a:cubicBezTo>
                  <a:pt x="446302" y="296622"/>
                  <a:pt x="439350" y="302957"/>
                  <a:pt x="431732" y="302957"/>
                </a:cubicBezTo>
                <a:lnTo>
                  <a:pt x="342833" y="302957"/>
                </a:lnTo>
                <a:cubicBezTo>
                  <a:pt x="334596" y="302957"/>
                  <a:pt x="328215" y="296622"/>
                  <a:pt x="328215" y="288333"/>
                </a:cubicBezTo>
                <a:cubicBezTo>
                  <a:pt x="328215" y="280093"/>
                  <a:pt x="334596" y="273757"/>
                  <a:pt x="342833" y="273757"/>
                </a:cubicBezTo>
                <a:lnTo>
                  <a:pt x="417114" y="273757"/>
                </a:lnTo>
                <a:lnTo>
                  <a:pt x="417114" y="29200"/>
                </a:lnTo>
                <a:lnTo>
                  <a:pt x="29855" y="29200"/>
                </a:lnTo>
                <a:lnTo>
                  <a:pt x="29855" y="273090"/>
                </a:lnTo>
                <a:lnTo>
                  <a:pt x="111754" y="273090"/>
                </a:lnTo>
                <a:cubicBezTo>
                  <a:pt x="119992" y="273090"/>
                  <a:pt x="126324" y="279473"/>
                  <a:pt x="126324" y="287714"/>
                </a:cubicBezTo>
                <a:cubicBezTo>
                  <a:pt x="126324" y="295955"/>
                  <a:pt x="119992" y="302338"/>
                  <a:pt x="111754" y="302338"/>
                </a:cubicBezTo>
                <a:lnTo>
                  <a:pt x="14618" y="302338"/>
                </a:lnTo>
                <a:cubicBezTo>
                  <a:pt x="6333" y="302338"/>
                  <a:pt x="0" y="295955"/>
                  <a:pt x="0" y="287714"/>
                </a:cubicBezTo>
                <a:lnTo>
                  <a:pt x="0" y="14624"/>
                </a:lnTo>
                <a:cubicBezTo>
                  <a:pt x="0" y="6335"/>
                  <a:pt x="6333" y="0"/>
                  <a:pt x="1461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直接连接符 22"/>
          <p:cNvCxnSpPr/>
          <p:nvPr/>
        </p:nvCxnSpPr>
        <p:spPr>
          <a:xfrm>
            <a:off x="2960914" y="3626285"/>
            <a:ext cx="1406308"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577049" y="2596606"/>
            <a:ext cx="1358283" cy="215444"/>
          </a:xfrm>
          <a:prstGeom prst="rect">
            <a:avLst/>
          </a:prstGeom>
          <a:noFill/>
        </p:spPr>
        <p:txBody>
          <a:bodyPr wrap="square" rtlCol="0">
            <a:spAutoFit/>
          </a:bodyPr>
          <a:lstStyle/>
          <a:p>
            <a:r>
              <a:rPr lang="en-US" altLang="zh-CN" sz="800" dirty="0">
                <a:solidFill>
                  <a:srgbClr val="C00000"/>
                </a:solidFill>
              </a:rPr>
              <a:t>https://www.ypppt.com/</a:t>
            </a:r>
            <a:endParaRPr lang="zh-CN" altLang="en-US" sz="800" dirty="0">
              <a:solidFill>
                <a:srgbClr val="C00000"/>
              </a:solidFill>
            </a:endParaRPr>
          </a:p>
        </p:txBody>
      </p:sp>
    </p:spTree>
    <p:custDataLst>
      <p:tags r:id="rId1"/>
    </p:custData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 name="图片 7167"/>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3" y="4114800"/>
            <a:ext cx="4762151" cy="2825297"/>
          </a:xfrm>
          <a:prstGeom prst="rect">
            <a:avLst/>
          </a:prstGeom>
        </p:spPr>
      </p:pic>
      <p:pic>
        <p:nvPicPr>
          <p:cNvPr id="39" name="图片 38"/>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7461327" y="4114800"/>
            <a:ext cx="4762151" cy="2825297"/>
          </a:xfrm>
          <a:prstGeom prst="rect">
            <a:avLst/>
          </a:prstGeom>
        </p:spPr>
      </p:pic>
      <p:sp>
        <p:nvSpPr>
          <p:cNvPr id="15" name="矩形 14"/>
          <p:cNvSpPr/>
          <p:nvPr/>
        </p:nvSpPr>
        <p:spPr>
          <a:xfrm>
            <a:off x="0" y="4100635"/>
            <a:ext cx="12223478" cy="2827442"/>
          </a:xfrm>
          <a:prstGeom prst="rect">
            <a:avLst/>
          </a:prstGeom>
          <a:solidFill>
            <a:srgbClr val="C00000">
              <a:alpha val="7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635001" y="2053414"/>
            <a:ext cx="1444170" cy="144417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844373" y="205431"/>
            <a:ext cx="3444598" cy="518160"/>
          </a:xfrm>
          <a:prstGeom prst="rect">
            <a:avLst/>
          </a:prstGeom>
          <a:noFill/>
        </p:spPr>
        <p:txBody>
          <a:bodyPr wrap="square">
            <a:spAutoFit/>
          </a:bodyPr>
          <a:lstStyle/>
          <a:p>
            <a:pPr algn="dist"/>
            <a:r>
              <a:rPr lang="zh-CN" altLang="en-US" sz="2800">
                <a:latin typeface="思源宋体 CN Heavy" panose="02020900000000000000" pitchFamily="18" charset="-122"/>
                <a:ea typeface="思源宋体 CN Heavy" panose="02020900000000000000" pitchFamily="18" charset="-122"/>
              </a:rPr>
              <a:t>什么是电信诈骗？</a:t>
            </a:r>
          </a:p>
        </p:txBody>
      </p:sp>
      <p:sp>
        <p:nvSpPr>
          <p:cNvPr id="11" name="文本框 10"/>
          <p:cNvSpPr txBox="1"/>
          <p:nvPr/>
        </p:nvSpPr>
        <p:spPr>
          <a:xfrm>
            <a:off x="2566672" y="2121075"/>
            <a:ext cx="8534400" cy="1325880"/>
          </a:xfrm>
          <a:prstGeom prst="rect">
            <a:avLst/>
          </a:prstGeom>
          <a:noFill/>
        </p:spPr>
        <p:txBody>
          <a:bodyPr wrap="square">
            <a:spAutoFit/>
          </a:bodyPr>
          <a:lstStyle/>
          <a:p>
            <a:pPr>
              <a:lnSpc>
                <a:spcPct val="150000"/>
              </a:lnSpc>
            </a:pPr>
            <a:r>
              <a:rPr lang="zh-CN" altLang="en-US" dirty="0">
                <a:latin typeface="思源黑体 CN Light" panose="020B0300000000000000" pitchFamily="34" charset="-122"/>
                <a:ea typeface="思源黑体 CN Light" panose="020B0300000000000000" pitchFamily="34" charset="-122"/>
              </a:rPr>
              <a:t>是指通过电话、网络和短信方式，编造虚假信息，设置骗局，对受害人实施远程、非接触式诈骗，诱使受害人打款或转账的犯罪行为，通常以冒充他人及仿冒、伪造各种合法外衣和形式的方式达到欺骗的目的。</a:t>
            </a:r>
          </a:p>
        </p:txBody>
      </p:sp>
      <p:sp>
        <p:nvSpPr>
          <p:cNvPr id="12" name="文本框 11"/>
          <p:cNvSpPr txBox="1"/>
          <p:nvPr/>
        </p:nvSpPr>
        <p:spPr>
          <a:xfrm>
            <a:off x="1325701" y="4631986"/>
            <a:ext cx="9775371" cy="1325880"/>
          </a:xfrm>
          <a:prstGeom prst="rect">
            <a:avLst/>
          </a:prstGeom>
          <a:noFill/>
        </p:spPr>
        <p:txBody>
          <a:bodyPr wrap="square">
            <a:spAutoFit/>
          </a:bodyPr>
          <a:lstStyle/>
          <a:p>
            <a:pPr algn="ctr">
              <a:lnSpc>
                <a:spcPct val="150000"/>
              </a:lnSpc>
            </a:pPr>
            <a:r>
              <a:rPr lang="en-US" altLang="zh-CN" dirty="0">
                <a:solidFill>
                  <a:schemeClr val="bg1"/>
                </a:solidFill>
                <a:latin typeface="思源黑体 CN Light" panose="020B0300000000000000" pitchFamily="34" charset="-122"/>
                <a:ea typeface="思源黑体 CN Light" panose="020B0300000000000000" pitchFamily="34" charset="-122"/>
              </a:rPr>
              <a:t>2016年12月20日，最高法等三部门发布《关于办理电信网络诈骗等刑事案件适用法律若干问题的意见》再度明确，利用电信网络技术手段实施诈骗，诈骗公私财物价值3000元以上的可判刑，诈骗公私财物价值50万元以上的，最高可判无期徒刑。</a:t>
            </a:r>
          </a:p>
        </p:txBody>
      </p:sp>
      <p:cxnSp>
        <p:nvCxnSpPr>
          <p:cNvPr id="16" name="直接连接符 15"/>
          <p:cNvCxnSpPr/>
          <p:nvPr/>
        </p:nvCxnSpPr>
        <p:spPr>
          <a:xfrm>
            <a:off x="4327163" y="6284685"/>
            <a:ext cx="4176259" cy="0"/>
          </a:xfrm>
          <a:prstGeom prst="line">
            <a:avLst/>
          </a:prstGeom>
          <a:ln w="19050" cap="sq">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737330" y="2175334"/>
            <a:ext cx="1354541" cy="1188720"/>
          </a:xfrm>
          <a:prstGeom prst="rect">
            <a:avLst/>
          </a:prstGeom>
          <a:noFill/>
        </p:spPr>
        <p:txBody>
          <a:bodyPr wrap="square">
            <a:spAutoFit/>
          </a:bodyPr>
          <a:lstStyle/>
          <a:p>
            <a:r>
              <a:rPr lang="zh-CN" altLang="en-US" sz="3600" dirty="0">
                <a:solidFill>
                  <a:schemeClr val="bg1"/>
                </a:solidFill>
                <a:latin typeface="思源宋体 CN Heavy" panose="02020900000000000000" pitchFamily="18" charset="-122"/>
                <a:ea typeface="思源宋体 CN Heavy" panose="02020900000000000000" pitchFamily="18" charset="-122"/>
              </a:rPr>
              <a:t>电 信诈 骗</a:t>
            </a:r>
          </a:p>
        </p:txBody>
      </p:sp>
      <p:cxnSp>
        <p:nvCxnSpPr>
          <p:cNvPr id="21" name="直接连接符 20"/>
          <p:cNvCxnSpPr/>
          <p:nvPr/>
        </p:nvCxnSpPr>
        <p:spPr>
          <a:xfrm flipH="1" flipV="1">
            <a:off x="362315" y="1872979"/>
            <a:ext cx="272687" cy="180435"/>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flipV="1">
            <a:off x="355058" y="3245573"/>
            <a:ext cx="279944" cy="237845"/>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flipV="1">
            <a:off x="1761671" y="1824909"/>
            <a:ext cx="305531" cy="228505"/>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0" name="矩形: 圆角 29"/>
          <p:cNvSpPr/>
          <p:nvPr/>
        </p:nvSpPr>
        <p:spPr>
          <a:xfrm>
            <a:off x="6106157" y="1370330"/>
            <a:ext cx="1270000" cy="41266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latin typeface="思源黑体 CN Light" panose="020B0300000000000000" pitchFamily="34" charset="-122"/>
                <a:ea typeface="思源黑体 CN Light" panose="020B0300000000000000" pitchFamily="34" charset="-122"/>
              </a:rPr>
              <a:t>     电话</a:t>
            </a:r>
          </a:p>
        </p:txBody>
      </p:sp>
      <p:sp>
        <p:nvSpPr>
          <p:cNvPr id="31" name="矩形: 圆角 30"/>
          <p:cNvSpPr/>
          <p:nvPr/>
        </p:nvSpPr>
        <p:spPr>
          <a:xfrm>
            <a:off x="7811585" y="1370330"/>
            <a:ext cx="1270000" cy="41266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latin typeface="思源黑体 CN Light" panose="020B0300000000000000" pitchFamily="34" charset="-122"/>
                <a:ea typeface="思源黑体 CN Light" panose="020B0300000000000000" pitchFamily="34" charset="-122"/>
              </a:rPr>
              <a:t>     网络</a:t>
            </a:r>
          </a:p>
        </p:txBody>
      </p:sp>
      <p:sp>
        <p:nvSpPr>
          <p:cNvPr id="32" name="矩形: 圆角 31"/>
          <p:cNvSpPr/>
          <p:nvPr/>
        </p:nvSpPr>
        <p:spPr>
          <a:xfrm>
            <a:off x="9495972" y="1370330"/>
            <a:ext cx="1270000" cy="412664"/>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latin typeface="思源黑体 CN Light" panose="020B0300000000000000" pitchFamily="34" charset="-122"/>
                <a:ea typeface="思源黑体 CN Light" panose="020B0300000000000000" pitchFamily="34" charset="-122"/>
              </a:rPr>
              <a:t>       短信</a:t>
            </a:r>
          </a:p>
        </p:txBody>
      </p:sp>
      <p:sp>
        <p:nvSpPr>
          <p:cNvPr id="33" name="iconfont-11899-5651343"/>
          <p:cNvSpPr/>
          <p:nvPr/>
        </p:nvSpPr>
        <p:spPr>
          <a:xfrm>
            <a:off x="6270129" y="1443136"/>
            <a:ext cx="290328" cy="290328"/>
          </a:xfrm>
          <a:custGeom>
            <a:avLst/>
            <a:gdLst>
              <a:gd name="T0" fmla="*/ 6526 w 10397"/>
              <a:gd name="T1" fmla="*/ 8233 h 10397"/>
              <a:gd name="T2" fmla="*/ 7000 w 10397"/>
              <a:gd name="T3" fmla="*/ 7343 h 10397"/>
              <a:gd name="T4" fmla="*/ 7729 w 10397"/>
              <a:gd name="T5" fmla="*/ 7018 h 10397"/>
              <a:gd name="T6" fmla="*/ 9897 w 10397"/>
              <a:gd name="T7" fmla="*/ 7558 h 10397"/>
              <a:gd name="T8" fmla="*/ 10390 w 10397"/>
              <a:gd name="T9" fmla="*/ 8188 h 10397"/>
              <a:gd name="T10" fmla="*/ 10391 w 10397"/>
              <a:gd name="T11" fmla="*/ 9096 h 10397"/>
              <a:gd name="T12" fmla="*/ 10397 w 10397"/>
              <a:gd name="T13" fmla="*/ 9096 h 10397"/>
              <a:gd name="T14" fmla="*/ 10397 w 10397"/>
              <a:gd name="T15" fmla="*/ 9723 h 10397"/>
              <a:gd name="T16" fmla="*/ 9715 w 10397"/>
              <a:gd name="T17" fmla="*/ 10373 h 10397"/>
              <a:gd name="T18" fmla="*/ 23 w 10397"/>
              <a:gd name="T19" fmla="*/ 682 h 10397"/>
              <a:gd name="T20" fmla="*/ 673 w 10397"/>
              <a:gd name="T21" fmla="*/ 0 h 10397"/>
              <a:gd name="T22" fmla="*/ 1301 w 10397"/>
              <a:gd name="T23" fmla="*/ 0 h 10397"/>
              <a:gd name="T24" fmla="*/ 1301 w 10397"/>
              <a:gd name="T25" fmla="*/ 2 h 10397"/>
              <a:gd name="T26" fmla="*/ 2189 w 10397"/>
              <a:gd name="T27" fmla="*/ 3 h 10397"/>
              <a:gd name="T28" fmla="*/ 2819 w 10397"/>
              <a:gd name="T29" fmla="*/ 496 h 10397"/>
              <a:gd name="T30" fmla="*/ 3360 w 10397"/>
              <a:gd name="T31" fmla="*/ 2663 h 10397"/>
              <a:gd name="T32" fmla="*/ 3035 w 10397"/>
              <a:gd name="T33" fmla="*/ 3395 h 10397"/>
              <a:gd name="T34" fmla="*/ 2158 w 10397"/>
              <a:gd name="T35" fmla="*/ 3860 h 10397"/>
              <a:gd name="T36" fmla="*/ 6526 w 10397"/>
              <a:gd name="T37" fmla="*/ 8233 h 10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397" h="10397">
                <a:moveTo>
                  <a:pt x="6526" y="8233"/>
                </a:moveTo>
                <a:lnTo>
                  <a:pt x="7000" y="7343"/>
                </a:lnTo>
                <a:cubicBezTo>
                  <a:pt x="7140" y="7081"/>
                  <a:pt x="7441" y="6947"/>
                  <a:pt x="7729" y="7018"/>
                </a:cubicBezTo>
                <a:lnTo>
                  <a:pt x="9897" y="7558"/>
                </a:lnTo>
                <a:cubicBezTo>
                  <a:pt x="10186" y="7631"/>
                  <a:pt x="10390" y="7891"/>
                  <a:pt x="10390" y="8188"/>
                </a:cubicBezTo>
                <a:lnTo>
                  <a:pt x="10391" y="9096"/>
                </a:lnTo>
                <a:lnTo>
                  <a:pt x="10397" y="9096"/>
                </a:lnTo>
                <a:lnTo>
                  <a:pt x="10397" y="9723"/>
                </a:lnTo>
                <a:cubicBezTo>
                  <a:pt x="10397" y="10095"/>
                  <a:pt x="10086" y="10397"/>
                  <a:pt x="9715" y="10373"/>
                </a:cubicBezTo>
                <a:cubicBezTo>
                  <a:pt x="4516" y="10036"/>
                  <a:pt x="360" y="5880"/>
                  <a:pt x="23" y="682"/>
                </a:cubicBezTo>
                <a:cubicBezTo>
                  <a:pt x="0" y="311"/>
                  <a:pt x="301" y="0"/>
                  <a:pt x="673" y="0"/>
                </a:cubicBezTo>
                <a:lnTo>
                  <a:pt x="1301" y="0"/>
                </a:lnTo>
                <a:lnTo>
                  <a:pt x="1301" y="2"/>
                </a:lnTo>
                <a:lnTo>
                  <a:pt x="2189" y="3"/>
                </a:lnTo>
                <a:cubicBezTo>
                  <a:pt x="2488" y="3"/>
                  <a:pt x="2748" y="207"/>
                  <a:pt x="2819" y="496"/>
                </a:cubicBezTo>
                <a:lnTo>
                  <a:pt x="3360" y="2663"/>
                </a:lnTo>
                <a:cubicBezTo>
                  <a:pt x="3432" y="2952"/>
                  <a:pt x="3298" y="3255"/>
                  <a:pt x="3035" y="3395"/>
                </a:cubicBezTo>
                <a:lnTo>
                  <a:pt x="2158" y="3860"/>
                </a:lnTo>
                <a:cubicBezTo>
                  <a:pt x="3062" y="5781"/>
                  <a:pt x="4606" y="7327"/>
                  <a:pt x="6526" y="823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confont-10263-5041657"/>
          <p:cNvSpPr/>
          <p:nvPr/>
        </p:nvSpPr>
        <p:spPr>
          <a:xfrm>
            <a:off x="9666471" y="1473978"/>
            <a:ext cx="301225" cy="225930"/>
          </a:xfrm>
          <a:custGeom>
            <a:avLst/>
            <a:gdLst>
              <a:gd name="T0" fmla="*/ 12800 w 12800"/>
              <a:gd name="T1" fmla="*/ 832 h 9600"/>
              <a:gd name="T2" fmla="*/ 12766 w 12800"/>
              <a:gd name="T3" fmla="*/ 852 h 9600"/>
              <a:gd name="T4" fmla="*/ 11469 w 12800"/>
              <a:gd name="T5" fmla="*/ 1718 h 9600"/>
              <a:gd name="T6" fmla="*/ 6212 w 12800"/>
              <a:gd name="T7" fmla="*/ 5254 h 9600"/>
              <a:gd name="T8" fmla="*/ 914 w 12800"/>
              <a:gd name="T9" fmla="*/ 1642 h 9600"/>
              <a:gd name="T10" fmla="*/ 0 w 12800"/>
              <a:gd name="T11" fmla="*/ 1024 h 9600"/>
              <a:gd name="T12" fmla="*/ 0 w 12800"/>
              <a:gd name="T13" fmla="*/ 800 h 9600"/>
              <a:gd name="T14" fmla="*/ 800 w 12800"/>
              <a:gd name="T15" fmla="*/ 0 h 9600"/>
              <a:gd name="T16" fmla="*/ 12000 w 12800"/>
              <a:gd name="T17" fmla="*/ 0 h 9600"/>
              <a:gd name="T18" fmla="*/ 12800 w 12800"/>
              <a:gd name="T19" fmla="*/ 800 h 9600"/>
              <a:gd name="T20" fmla="*/ 12800 w 12800"/>
              <a:gd name="T21" fmla="*/ 832 h 9600"/>
              <a:gd name="T22" fmla="*/ 12800 w 12800"/>
              <a:gd name="T23" fmla="*/ 1792 h 9600"/>
              <a:gd name="T24" fmla="*/ 12800 w 12800"/>
              <a:gd name="T25" fmla="*/ 8800 h 9600"/>
              <a:gd name="T26" fmla="*/ 12000 w 12800"/>
              <a:gd name="T27" fmla="*/ 9600 h 9600"/>
              <a:gd name="T28" fmla="*/ 800 w 12800"/>
              <a:gd name="T29" fmla="*/ 9600 h 9600"/>
              <a:gd name="T30" fmla="*/ 0 w 12800"/>
              <a:gd name="T31" fmla="*/ 8800 h 9600"/>
              <a:gd name="T32" fmla="*/ 0 w 12800"/>
              <a:gd name="T33" fmla="*/ 1990 h 9600"/>
              <a:gd name="T34" fmla="*/ 464 w 12800"/>
              <a:gd name="T35" fmla="*/ 2304 h 9600"/>
              <a:gd name="T36" fmla="*/ 5761 w 12800"/>
              <a:gd name="T37" fmla="*/ 5915 h 9600"/>
              <a:gd name="T38" fmla="*/ 6686 w 12800"/>
              <a:gd name="T39" fmla="*/ 5918 h 9600"/>
              <a:gd name="T40" fmla="*/ 11917 w 12800"/>
              <a:gd name="T41" fmla="*/ 2380 h 9600"/>
              <a:gd name="T42" fmla="*/ 12800 w 12800"/>
              <a:gd name="T43" fmla="*/ 1790 h 9600"/>
              <a:gd name="T44" fmla="*/ 12800 w 12800"/>
              <a:gd name="T45" fmla="*/ 1792 h 9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800" h="9600">
                <a:moveTo>
                  <a:pt x="12800" y="832"/>
                </a:moveTo>
                <a:cubicBezTo>
                  <a:pt x="12788" y="838"/>
                  <a:pt x="12777" y="844"/>
                  <a:pt x="12766" y="852"/>
                </a:cubicBezTo>
                <a:lnTo>
                  <a:pt x="11469" y="1718"/>
                </a:lnTo>
                <a:cubicBezTo>
                  <a:pt x="7970" y="4079"/>
                  <a:pt x="6217" y="5258"/>
                  <a:pt x="6212" y="5254"/>
                </a:cubicBezTo>
                <a:lnTo>
                  <a:pt x="914" y="1642"/>
                </a:lnTo>
                <a:lnTo>
                  <a:pt x="0" y="1024"/>
                </a:lnTo>
                <a:lnTo>
                  <a:pt x="0" y="800"/>
                </a:lnTo>
                <a:cubicBezTo>
                  <a:pt x="0" y="358"/>
                  <a:pt x="358" y="0"/>
                  <a:pt x="800" y="0"/>
                </a:cubicBezTo>
                <a:lnTo>
                  <a:pt x="12000" y="0"/>
                </a:lnTo>
                <a:cubicBezTo>
                  <a:pt x="12442" y="0"/>
                  <a:pt x="12800" y="358"/>
                  <a:pt x="12800" y="800"/>
                </a:cubicBezTo>
                <a:lnTo>
                  <a:pt x="12800" y="832"/>
                </a:lnTo>
                <a:close/>
                <a:moveTo>
                  <a:pt x="12800" y="1792"/>
                </a:moveTo>
                <a:lnTo>
                  <a:pt x="12800" y="8800"/>
                </a:lnTo>
                <a:cubicBezTo>
                  <a:pt x="12800" y="9242"/>
                  <a:pt x="12442" y="9600"/>
                  <a:pt x="12000" y="9600"/>
                </a:cubicBezTo>
                <a:lnTo>
                  <a:pt x="800" y="9600"/>
                </a:lnTo>
                <a:cubicBezTo>
                  <a:pt x="358" y="9600"/>
                  <a:pt x="0" y="9242"/>
                  <a:pt x="0" y="8800"/>
                </a:cubicBezTo>
                <a:lnTo>
                  <a:pt x="0" y="1990"/>
                </a:lnTo>
                <a:lnTo>
                  <a:pt x="464" y="2304"/>
                </a:lnTo>
                <a:lnTo>
                  <a:pt x="5761" y="5915"/>
                </a:lnTo>
                <a:cubicBezTo>
                  <a:pt x="6040" y="6105"/>
                  <a:pt x="6406" y="6107"/>
                  <a:pt x="6686" y="5918"/>
                </a:cubicBezTo>
                <a:lnTo>
                  <a:pt x="11917" y="2380"/>
                </a:lnTo>
                <a:cubicBezTo>
                  <a:pt x="11955" y="2354"/>
                  <a:pt x="12250" y="2157"/>
                  <a:pt x="12800" y="1790"/>
                </a:cubicBezTo>
                <a:lnTo>
                  <a:pt x="12800" y="1792"/>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KSO_Shape"/>
          <p:cNvSpPr/>
          <p:nvPr/>
        </p:nvSpPr>
        <p:spPr bwMode="auto">
          <a:xfrm>
            <a:off x="7960859" y="1432062"/>
            <a:ext cx="298681" cy="289199"/>
          </a:xfrm>
          <a:custGeom>
            <a:avLst/>
            <a:gdLst>
              <a:gd name="T0" fmla="*/ 1272603 w 4397"/>
              <a:gd name="T1" fmla="*/ 1229828 h 4256"/>
              <a:gd name="T2" fmla="*/ 1800397 w 4397"/>
              <a:gd name="T3" fmla="*/ 857439 h 4256"/>
              <a:gd name="T4" fmla="*/ 1143213 w 4397"/>
              <a:gd name="T5" fmla="*/ 1743554 h 4256"/>
              <a:gd name="T6" fmla="*/ 958137 w 4397"/>
              <a:gd name="T7" fmla="*/ 12290 h 4256"/>
              <a:gd name="T8" fmla="*/ 679704 w 4397"/>
              <a:gd name="T9" fmla="*/ 22942 h 4256"/>
              <a:gd name="T10" fmla="*/ 679704 w 4397"/>
              <a:gd name="T11" fmla="*/ 24990 h 4256"/>
              <a:gd name="T12" fmla="*/ 336986 w 4397"/>
              <a:gd name="T13" fmla="*/ 182303 h 4256"/>
              <a:gd name="T14" fmla="*/ 96223 w 4397"/>
              <a:gd name="T15" fmla="*/ 472759 h 4256"/>
              <a:gd name="T16" fmla="*/ 12693 w 4397"/>
              <a:gd name="T17" fmla="*/ 740683 h 4256"/>
              <a:gd name="T18" fmla="*/ 11874 w 4397"/>
              <a:gd name="T19" fmla="*/ 748876 h 4256"/>
              <a:gd name="T20" fmla="*/ 21292 w 4397"/>
              <a:gd name="T21" fmla="*/ 1028271 h 4256"/>
              <a:gd name="T22" fmla="*/ 736619 w 4397"/>
              <a:gd name="T23" fmla="*/ 1694394 h 4256"/>
              <a:gd name="T24" fmla="*/ 744808 w 4397"/>
              <a:gd name="T25" fmla="*/ 1695623 h 4256"/>
              <a:gd name="T26" fmla="*/ 598631 w 4397"/>
              <a:gd name="T27" fmla="*/ 1351090 h 4256"/>
              <a:gd name="T28" fmla="*/ 916782 w 4397"/>
              <a:gd name="T29" fmla="*/ 1210983 h 4256"/>
              <a:gd name="T30" fmla="*/ 1242712 w 4397"/>
              <a:gd name="T31" fmla="*/ 929540 h 4256"/>
              <a:gd name="T32" fmla="*/ 1342620 w 4397"/>
              <a:gd name="T33" fmla="*/ 1090131 h 4256"/>
              <a:gd name="T34" fmla="*/ 1526878 w 4397"/>
              <a:gd name="T35" fmla="*/ 929540 h 4256"/>
              <a:gd name="T36" fmla="*/ 1526468 w 4397"/>
              <a:gd name="T37" fmla="*/ 934866 h 4256"/>
              <a:gd name="T38" fmla="*/ 1478561 w 4397"/>
              <a:gd name="T39" fmla="*/ 1116350 h 4256"/>
              <a:gd name="T40" fmla="*/ 1371692 w 4397"/>
              <a:gd name="T41" fmla="*/ 1232286 h 4256"/>
              <a:gd name="T42" fmla="*/ 1689024 w 4397"/>
              <a:gd name="T43" fmla="*/ 847606 h 4256"/>
              <a:gd name="T44" fmla="*/ 1682063 w 4397"/>
              <a:gd name="T45" fmla="*/ 683329 h 4256"/>
              <a:gd name="T46" fmla="*/ 1680425 w 4397"/>
              <a:gd name="T47" fmla="*/ 675136 h 4256"/>
              <a:gd name="T48" fmla="*/ 1238617 w 4397"/>
              <a:gd name="T49" fmla="*/ 98730 h 4256"/>
              <a:gd name="T50" fmla="*/ 1230428 w 4397"/>
              <a:gd name="T51" fmla="*/ 95043 h 4256"/>
              <a:gd name="T52" fmla="*/ 962232 w 4397"/>
              <a:gd name="T53" fmla="*/ 12700 h 4256"/>
              <a:gd name="T54" fmla="*/ 1529744 w 4397"/>
              <a:gd name="T55" fmla="*/ 812375 h 4256"/>
              <a:gd name="T56" fmla="*/ 1343030 w 4397"/>
              <a:gd name="T57" fmla="*/ 566573 h 4256"/>
              <a:gd name="T58" fmla="*/ 1514184 w 4397"/>
              <a:gd name="T59" fmla="*/ 702993 h 4256"/>
              <a:gd name="T60" fmla="*/ 1515822 w 4397"/>
              <a:gd name="T61" fmla="*/ 709548 h 4256"/>
              <a:gd name="T62" fmla="*/ 1408543 w 4397"/>
              <a:gd name="T63" fmla="*/ 464156 h 4256"/>
              <a:gd name="T64" fmla="*/ 1286115 w 4397"/>
              <a:gd name="T65" fmla="*/ 331013 h 4256"/>
              <a:gd name="T66" fmla="*/ 1390527 w 4397"/>
              <a:gd name="T67" fmla="*/ 439576 h 4256"/>
              <a:gd name="T68" fmla="*/ 1123150 w 4397"/>
              <a:gd name="T69" fmla="*/ 231054 h 4256"/>
              <a:gd name="T70" fmla="*/ 916782 w 4397"/>
              <a:gd name="T71" fmla="*/ 373619 h 4256"/>
              <a:gd name="T72" fmla="*/ 933979 w 4397"/>
              <a:gd name="T73" fmla="*/ 180255 h 4256"/>
              <a:gd name="T74" fmla="*/ 1028974 w 4397"/>
              <a:gd name="T75" fmla="*/ 198690 h 4256"/>
              <a:gd name="T76" fmla="*/ 799267 w 4397"/>
              <a:gd name="T77" fmla="*/ 177387 h 4256"/>
              <a:gd name="T78" fmla="*/ 559732 w 4397"/>
              <a:gd name="T79" fmla="*/ 394102 h 4256"/>
              <a:gd name="T80" fmla="*/ 702224 w 4397"/>
              <a:gd name="T81" fmla="*/ 192135 h 4256"/>
              <a:gd name="T82" fmla="*/ 708776 w 4397"/>
              <a:gd name="T83" fmla="*/ 190906 h 4256"/>
              <a:gd name="T84" fmla="*/ 469242 w 4397"/>
              <a:gd name="T85" fmla="*/ 294143 h 4256"/>
              <a:gd name="T86" fmla="*/ 298087 w 4397"/>
              <a:gd name="T87" fmla="*/ 462517 h 4256"/>
              <a:gd name="T88" fmla="*/ 438941 w 4397"/>
              <a:gd name="T89" fmla="*/ 315855 h 4256"/>
              <a:gd name="T90" fmla="*/ 214148 w 4397"/>
              <a:gd name="T91" fmla="*/ 623108 h 4256"/>
              <a:gd name="T92" fmla="*/ 379570 w 4397"/>
              <a:gd name="T93" fmla="*/ 812375 h 4256"/>
              <a:gd name="T94" fmla="*/ 173611 w 4397"/>
              <a:gd name="T95" fmla="*/ 799675 h 4256"/>
              <a:gd name="T96" fmla="*/ 178525 w 4397"/>
              <a:gd name="T97" fmla="*/ 770179 h 4256"/>
              <a:gd name="T98" fmla="*/ 196541 w 4397"/>
              <a:gd name="T99" fmla="*/ 679232 h 4256"/>
              <a:gd name="T100" fmla="*/ 175658 w 4397"/>
              <a:gd name="T101" fmla="*/ 929540 h 4256"/>
              <a:gd name="T102" fmla="*/ 416012 w 4397"/>
              <a:gd name="T103" fmla="*/ 1179849 h 4256"/>
              <a:gd name="T104" fmla="*/ 175658 w 4397"/>
              <a:gd name="T105" fmla="*/ 929540 h 4256"/>
              <a:gd name="T106" fmla="*/ 446312 w 4397"/>
              <a:gd name="T107" fmla="*/ 1308895 h 4256"/>
              <a:gd name="T108" fmla="*/ 370562 w 4397"/>
              <a:gd name="T109" fmla="*/ 1334704 h 4256"/>
              <a:gd name="T110" fmla="*/ 799267 w 4397"/>
              <a:gd name="T111" fmla="*/ 1238022 h 4256"/>
              <a:gd name="T112" fmla="*/ 500361 w 4397"/>
              <a:gd name="T113" fmla="*/ 929540 h 4256"/>
              <a:gd name="T114" fmla="*/ 799267 w 4397"/>
              <a:gd name="T115" fmla="*/ 1238022 h 4256"/>
              <a:gd name="T116" fmla="*/ 1218554 w 4397"/>
              <a:gd name="T117" fmla="*/ 534209 h 4256"/>
              <a:gd name="T118" fmla="*/ 916782 w 4397"/>
              <a:gd name="T119" fmla="*/ 812375 h 4256"/>
              <a:gd name="T120" fmla="*/ 527385 w 4397"/>
              <a:gd name="T121" fmla="*/ 519051 h 4256"/>
              <a:gd name="T122" fmla="*/ 799267 w 4397"/>
              <a:gd name="T123" fmla="*/ 812375 h 4256"/>
              <a:gd name="T124" fmla="*/ 527385 w 4397"/>
              <a:gd name="T125" fmla="*/ 519051 h 425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397" h="4256">
                <a:moveTo>
                  <a:pt x="1923" y="3339"/>
                </a:moveTo>
                <a:cubicBezTo>
                  <a:pt x="3108" y="3002"/>
                  <a:pt x="3108" y="3002"/>
                  <a:pt x="3108" y="3002"/>
                </a:cubicBezTo>
                <a:cubicBezTo>
                  <a:pt x="3032" y="3305"/>
                  <a:pt x="3032" y="3305"/>
                  <a:pt x="3032" y="3305"/>
                </a:cubicBezTo>
                <a:cubicBezTo>
                  <a:pt x="3721" y="3325"/>
                  <a:pt x="4322" y="2944"/>
                  <a:pt x="4397" y="2093"/>
                </a:cubicBezTo>
                <a:cubicBezTo>
                  <a:pt x="4375" y="3150"/>
                  <a:pt x="3830" y="3967"/>
                  <a:pt x="2863" y="3974"/>
                </a:cubicBezTo>
                <a:cubicBezTo>
                  <a:pt x="2792" y="4256"/>
                  <a:pt x="2792" y="4256"/>
                  <a:pt x="2792" y="4256"/>
                </a:cubicBezTo>
                <a:cubicBezTo>
                  <a:pt x="1923" y="3339"/>
                  <a:pt x="1923" y="3339"/>
                  <a:pt x="1923" y="3339"/>
                </a:cubicBezTo>
                <a:close/>
                <a:moveTo>
                  <a:pt x="2340" y="30"/>
                </a:moveTo>
                <a:cubicBezTo>
                  <a:pt x="2110" y="0"/>
                  <a:pt x="1882" y="10"/>
                  <a:pt x="1664" y="55"/>
                </a:cubicBezTo>
                <a:cubicBezTo>
                  <a:pt x="1660" y="56"/>
                  <a:pt x="1660" y="56"/>
                  <a:pt x="1660" y="56"/>
                </a:cubicBezTo>
                <a:cubicBezTo>
                  <a:pt x="1665" y="60"/>
                  <a:pt x="1665" y="60"/>
                  <a:pt x="1665" y="60"/>
                </a:cubicBezTo>
                <a:cubicBezTo>
                  <a:pt x="1660" y="61"/>
                  <a:pt x="1660" y="61"/>
                  <a:pt x="1660" y="61"/>
                </a:cubicBezTo>
                <a:cubicBezTo>
                  <a:pt x="1647" y="63"/>
                  <a:pt x="1647" y="63"/>
                  <a:pt x="1647" y="63"/>
                </a:cubicBezTo>
                <a:cubicBezTo>
                  <a:pt x="1342" y="129"/>
                  <a:pt x="1062" y="262"/>
                  <a:pt x="823" y="445"/>
                </a:cubicBezTo>
                <a:cubicBezTo>
                  <a:pt x="583" y="629"/>
                  <a:pt x="383" y="865"/>
                  <a:pt x="241" y="1143"/>
                </a:cubicBezTo>
                <a:cubicBezTo>
                  <a:pt x="235" y="1154"/>
                  <a:pt x="235" y="1154"/>
                  <a:pt x="235" y="1154"/>
                </a:cubicBezTo>
                <a:cubicBezTo>
                  <a:pt x="231" y="1162"/>
                  <a:pt x="231" y="1162"/>
                  <a:pt x="231" y="1162"/>
                </a:cubicBezTo>
                <a:cubicBezTo>
                  <a:pt x="131" y="1361"/>
                  <a:pt x="62" y="1579"/>
                  <a:pt x="31" y="1808"/>
                </a:cubicBezTo>
                <a:cubicBezTo>
                  <a:pt x="30" y="1818"/>
                  <a:pt x="30" y="1818"/>
                  <a:pt x="30" y="1818"/>
                </a:cubicBezTo>
                <a:cubicBezTo>
                  <a:pt x="29" y="1828"/>
                  <a:pt x="29" y="1828"/>
                  <a:pt x="29" y="1828"/>
                </a:cubicBezTo>
                <a:cubicBezTo>
                  <a:pt x="0" y="2049"/>
                  <a:pt x="9" y="2269"/>
                  <a:pt x="49" y="2481"/>
                </a:cubicBezTo>
                <a:cubicBezTo>
                  <a:pt x="52" y="2510"/>
                  <a:pt x="52" y="2510"/>
                  <a:pt x="52" y="2510"/>
                </a:cubicBezTo>
                <a:cubicBezTo>
                  <a:pt x="136" y="2911"/>
                  <a:pt x="336" y="3269"/>
                  <a:pt x="615" y="3549"/>
                </a:cubicBezTo>
                <a:cubicBezTo>
                  <a:pt x="927" y="3861"/>
                  <a:pt x="1339" y="4074"/>
                  <a:pt x="1799" y="4136"/>
                </a:cubicBezTo>
                <a:cubicBezTo>
                  <a:pt x="1809" y="4137"/>
                  <a:pt x="1809" y="4137"/>
                  <a:pt x="1809" y="4137"/>
                </a:cubicBezTo>
                <a:cubicBezTo>
                  <a:pt x="1819" y="4139"/>
                  <a:pt x="1819" y="4139"/>
                  <a:pt x="1819" y="4139"/>
                </a:cubicBezTo>
                <a:cubicBezTo>
                  <a:pt x="1965" y="4158"/>
                  <a:pt x="2110" y="4160"/>
                  <a:pt x="2252" y="4148"/>
                </a:cubicBezTo>
                <a:cubicBezTo>
                  <a:pt x="1462" y="3298"/>
                  <a:pt x="1462" y="3298"/>
                  <a:pt x="1462" y="3298"/>
                </a:cubicBezTo>
                <a:cubicBezTo>
                  <a:pt x="1381" y="3200"/>
                  <a:pt x="1381" y="3200"/>
                  <a:pt x="1381" y="3200"/>
                </a:cubicBezTo>
                <a:cubicBezTo>
                  <a:pt x="2239" y="2956"/>
                  <a:pt x="2239" y="2956"/>
                  <a:pt x="2239" y="2956"/>
                </a:cubicBezTo>
                <a:cubicBezTo>
                  <a:pt x="2239" y="2269"/>
                  <a:pt x="2239" y="2269"/>
                  <a:pt x="2239" y="2269"/>
                </a:cubicBezTo>
                <a:cubicBezTo>
                  <a:pt x="3035" y="2269"/>
                  <a:pt x="3035" y="2269"/>
                  <a:pt x="3035" y="2269"/>
                </a:cubicBezTo>
                <a:cubicBezTo>
                  <a:pt x="3024" y="2428"/>
                  <a:pt x="3004" y="2587"/>
                  <a:pt x="2975" y="2747"/>
                </a:cubicBezTo>
                <a:cubicBezTo>
                  <a:pt x="3279" y="2661"/>
                  <a:pt x="3279" y="2661"/>
                  <a:pt x="3279" y="2661"/>
                </a:cubicBezTo>
                <a:cubicBezTo>
                  <a:pt x="3298" y="2530"/>
                  <a:pt x="3313" y="2400"/>
                  <a:pt x="3321" y="2269"/>
                </a:cubicBezTo>
                <a:cubicBezTo>
                  <a:pt x="3729" y="2269"/>
                  <a:pt x="3729" y="2269"/>
                  <a:pt x="3729" y="2269"/>
                </a:cubicBezTo>
                <a:cubicBezTo>
                  <a:pt x="3728" y="2282"/>
                  <a:pt x="3728" y="2282"/>
                  <a:pt x="3728" y="2282"/>
                </a:cubicBezTo>
                <a:cubicBezTo>
                  <a:pt x="3728" y="2282"/>
                  <a:pt x="3728" y="2282"/>
                  <a:pt x="3728" y="2282"/>
                </a:cubicBezTo>
                <a:cubicBezTo>
                  <a:pt x="3718" y="2359"/>
                  <a:pt x="3704" y="2437"/>
                  <a:pt x="3683" y="2514"/>
                </a:cubicBezTo>
                <a:cubicBezTo>
                  <a:pt x="3663" y="2587"/>
                  <a:pt x="3639" y="2657"/>
                  <a:pt x="3611" y="2725"/>
                </a:cubicBezTo>
                <a:cubicBezTo>
                  <a:pt x="3542" y="2750"/>
                  <a:pt x="3473" y="2773"/>
                  <a:pt x="3403" y="2795"/>
                </a:cubicBezTo>
                <a:cubicBezTo>
                  <a:pt x="3350" y="3008"/>
                  <a:pt x="3350" y="3008"/>
                  <a:pt x="3350" y="3008"/>
                </a:cubicBezTo>
                <a:cubicBezTo>
                  <a:pt x="3635" y="2946"/>
                  <a:pt x="3855" y="2788"/>
                  <a:pt x="3990" y="2547"/>
                </a:cubicBezTo>
                <a:cubicBezTo>
                  <a:pt x="4063" y="2413"/>
                  <a:pt x="4108" y="2252"/>
                  <a:pt x="4125" y="2069"/>
                </a:cubicBezTo>
                <a:cubicBezTo>
                  <a:pt x="4141" y="1885"/>
                  <a:pt x="4141" y="1885"/>
                  <a:pt x="4141" y="1885"/>
                </a:cubicBezTo>
                <a:cubicBezTo>
                  <a:pt x="4134" y="1812"/>
                  <a:pt x="4123" y="1740"/>
                  <a:pt x="4108" y="1668"/>
                </a:cubicBezTo>
                <a:cubicBezTo>
                  <a:pt x="4107" y="1661"/>
                  <a:pt x="4107" y="1661"/>
                  <a:pt x="4107" y="1661"/>
                </a:cubicBezTo>
                <a:cubicBezTo>
                  <a:pt x="4104" y="1648"/>
                  <a:pt x="4104" y="1648"/>
                  <a:pt x="4104" y="1648"/>
                </a:cubicBezTo>
                <a:cubicBezTo>
                  <a:pt x="4039" y="1343"/>
                  <a:pt x="3906" y="1062"/>
                  <a:pt x="3722" y="824"/>
                </a:cubicBezTo>
                <a:cubicBezTo>
                  <a:pt x="3539" y="584"/>
                  <a:pt x="3303" y="384"/>
                  <a:pt x="3025" y="241"/>
                </a:cubicBezTo>
                <a:cubicBezTo>
                  <a:pt x="3013" y="236"/>
                  <a:pt x="3013" y="236"/>
                  <a:pt x="3013" y="236"/>
                </a:cubicBezTo>
                <a:cubicBezTo>
                  <a:pt x="3005" y="232"/>
                  <a:pt x="3005" y="232"/>
                  <a:pt x="3005" y="232"/>
                </a:cubicBezTo>
                <a:cubicBezTo>
                  <a:pt x="2806" y="132"/>
                  <a:pt x="2589" y="63"/>
                  <a:pt x="2359" y="32"/>
                </a:cubicBezTo>
                <a:cubicBezTo>
                  <a:pt x="2350" y="31"/>
                  <a:pt x="2350" y="31"/>
                  <a:pt x="2350" y="31"/>
                </a:cubicBezTo>
                <a:cubicBezTo>
                  <a:pt x="2340" y="30"/>
                  <a:pt x="2340" y="30"/>
                  <a:pt x="2340" y="30"/>
                </a:cubicBezTo>
                <a:close/>
                <a:moveTo>
                  <a:pt x="3736" y="1983"/>
                </a:moveTo>
                <a:cubicBezTo>
                  <a:pt x="3329" y="1983"/>
                  <a:pt x="3329" y="1983"/>
                  <a:pt x="3329" y="1983"/>
                </a:cubicBezTo>
                <a:cubicBezTo>
                  <a:pt x="3328" y="1782"/>
                  <a:pt x="3312" y="1582"/>
                  <a:pt x="3280" y="1383"/>
                </a:cubicBezTo>
                <a:cubicBezTo>
                  <a:pt x="3397" y="1417"/>
                  <a:pt x="3515" y="1456"/>
                  <a:pt x="3633" y="1498"/>
                </a:cubicBezTo>
                <a:cubicBezTo>
                  <a:pt x="3660" y="1569"/>
                  <a:pt x="3681" y="1642"/>
                  <a:pt x="3698" y="1716"/>
                </a:cubicBezTo>
                <a:cubicBezTo>
                  <a:pt x="3700" y="1721"/>
                  <a:pt x="3700" y="1721"/>
                  <a:pt x="3700" y="1721"/>
                </a:cubicBezTo>
                <a:cubicBezTo>
                  <a:pt x="3702" y="1732"/>
                  <a:pt x="3702" y="1732"/>
                  <a:pt x="3702" y="1732"/>
                </a:cubicBezTo>
                <a:cubicBezTo>
                  <a:pt x="3720" y="1814"/>
                  <a:pt x="3731" y="1897"/>
                  <a:pt x="3736" y="1983"/>
                </a:cubicBezTo>
                <a:close/>
                <a:moveTo>
                  <a:pt x="3440" y="1133"/>
                </a:moveTo>
                <a:cubicBezTo>
                  <a:pt x="3365" y="1110"/>
                  <a:pt x="3291" y="1089"/>
                  <a:pt x="3216" y="1069"/>
                </a:cubicBezTo>
                <a:cubicBezTo>
                  <a:pt x="3194" y="982"/>
                  <a:pt x="3169" y="895"/>
                  <a:pt x="3141" y="808"/>
                </a:cubicBezTo>
                <a:cubicBezTo>
                  <a:pt x="3180" y="840"/>
                  <a:pt x="3217" y="875"/>
                  <a:pt x="3253" y="910"/>
                </a:cubicBezTo>
                <a:cubicBezTo>
                  <a:pt x="3304" y="962"/>
                  <a:pt x="3352" y="1016"/>
                  <a:pt x="3396" y="1073"/>
                </a:cubicBezTo>
                <a:cubicBezTo>
                  <a:pt x="3411" y="1093"/>
                  <a:pt x="3426" y="1113"/>
                  <a:pt x="3440" y="1133"/>
                </a:cubicBezTo>
                <a:close/>
                <a:moveTo>
                  <a:pt x="2743" y="564"/>
                </a:moveTo>
                <a:cubicBezTo>
                  <a:pt x="2805" y="708"/>
                  <a:pt x="2858" y="851"/>
                  <a:pt x="2900" y="996"/>
                </a:cubicBezTo>
                <a:cubicBezTo>
                  <a:pt x="2679" y="952"/>
                  <a:pt x="2458" y="923"/>
                  <a:pt x="2239" y="912"/>
                </a:cubicBezTo>
                <a:cubicBezTo>
                  <a:pt x="2239" y="435"/>
                  <a:pt x="2239" y="435"/>
                  <a:pt x="2239" y="435"/>
                </a:cubicBezTo>
                <a:cubicBezTo>
                  <a:pt x="2253" y="437"/>
                  <a:pt x="2267" y="438"/>
                  <a:pt x="2281" y="440"/>
                </a:cubicBezTo>
                <a:cubicBezTo>
                  <a:pt x="2281" y="440"/>
                  <a:pt x="2281" y="440"/>
                  <a:pt x="2281" y="440"/>
                </a:cubicBezTo>
                <a:cubicBezTo>
                  <a:pt x="2359" y="449"/>
                  <a:pt x="2436" y="464"/>
                  <a:pt x="2513" y="485"/>
                </a:cubicBezTo>
                <a:cubicBezTo>
                  <a:pt x="2592" y="506"/>
                  <a:pt x="2669" y="533"/>
                  <a:pt x="2743" y="564"/>
                </a:cubicBezTo>
                <a:close/>
                <a:moveTo>
                  <a:pt x="1952" y="433"/>
                </a:moveTo>
                <a:cubicBezTo>
                  <a:pt x="1952" y="907"/>
                  <a:pt x="1952" y="907"/>
                  <a:pt x="1952" y="907"/>
                </a:cubicBezTo>
                <a:cubicBezTo>
                  <a:pt x="1756" y="911"/>
                  <a:pt x="1561" y="928"/>
                  <a:pt x="1367" y="962"/>
                </a:cubicBezTo>
                <a:cubicBezTo>
                  <a:pt x="1412" y="814"/>
                  <a:pt x="1467" y="668"/>
                  <a:pt x="1533" y="522"/>
                </a:cubicBezTo>
                <a:cubicBezTo>
                  <a:pt x="1592" y="501"/>
                  <a:pt x="1653" y="483"/>
                  <a:pt x="1715" y="469"/>
                </a:cubicBezTo>
                <a:cubicBezTo>
                  <a:pt x="1721" y="468"/>
                  <a:pt x="1721" y="468"/>
                  <a:pt x="1721" y="468"/>
                </a:cubicBezTo>
                <a:cubicBezTo>
                  <a:pt x="1731" y="466"/>
                  <a:pt x="1731" y="466"/>
                  <a:pt x="1731" y="466"/>
                </a:cubicBezTo>
                <a:cubicBezTo>
                  <a:pt x="1803" y="450"/>
                  <a:pt x="1877" y="439"/>
                  <a:pt x="1952" y="433"/>
                </a:cubicBezTo>
                <a:close/>
                <a:moveTo>
                  <a:pt x="1146" y="718"/>
                </a:moveTo>
                <a:cubicBezTo>
                  <a:pt x="1109" y="821"/>
                  <a:pt x="1078" y="925"/>
                  <a:pt x="1050" y="1030"/>
                </a:cubicBezTo>
                <a:cubicBezTo>
                  <a:pt x="943" y="1058"/>
                  <a:pt x="835" y="1091"/>
                  <a:pt x="728" y="1129"/>
                </a:cubicBezTo>
                <a:cubicBezTo>
                  <a:pt x="782" y="1053"/>
                  <a:pt x="843" y="981"/>
                  <a:pt x="909" y="914"/>
                </a:cubicBezTo>
                <a:cubicBezTo>
                  <a:pt x="961" y="863"/>
                  <a:pt x="1015" y="815"/>
                  <a:pt x="1072" y="771"/>
                </a:cubicBezTo>
                <a:cubicBezTo>
                  <a:pt x="1096" y="753"/>
                  <a:pt x="1121" y="735"/>
                  <a:pt x="1146" y="718"/>
                </a:cubicBezTo>
                <a:close/>
                <a:moveTo>
                  <a:pt x="523" y="1521"/>
                </a:moveTo>
                <a:cubicBezTo>
                  <a:pt x="675" y="1451"/>
                  <a:pt x="828" y="1393"/>
                  <a:pt x="982" y="1346"/>
                </a:cubicBezTo>
                <a:cubicBezTo>
                  <a:pt x="946" y="1557"/>
                  <a:pt x="928" y="1769"/>
                  <a:pt x="927" y="1983"/>
                </a:cubicBezTo>
                <a:cubicBezTo>
                  <a:pt x="422" y="1983"/>
                  <a:pt x="422" y="1983"/>
                  <a:pt x="422" y="1983"/>
                </a:cubicBezTo>
                <a:cubicBezTo>
                  <a:pt x="423" y="1972"/>
                  <a:pt x="424" y="1962"/>
                  <a:pt x="424" y="1952"/>
                </a:cubicBezTo>
                <a:cubicBezTo>
                  <a:pt x="429" y="1944"/>
                  <a:pt x="429" y="1944"/>
                  <a:pt x="429" y="1944"/>
                </a:cubicBezTo>
                <a:cubicBezTo>
                  <a:pt x="431" y="1923"/>
                  <a:pt x="434" y="1901"/>
                  <a:pt x="436" y="1880"/>
                </a:cubicBezTo>
                <a:cubicBezTo>
                  <a:pt x="438" y="1865"/>
                  <a:pt x="438" y="1865"/>
                  <a:pt x="438" y="1865"/>
                </a:cubicBezTo>
                <a:cubicBezTo>
                  <a:pt x="447" y="1797"/>
                  <a:pt x="461" y="1728"/>
                  <a:pt x="480" y="1658"/>
                </a:cubicBezTo>
                <a:cubicBezTo>
                  <a:pt x="492" y="1612"/>
                  <a:pt x="507" y="1566"/>
                  <a:pt x="523" y="1521"/>
                </a:cubicBezTo>
                <a:close/>
                <a:moveTo>
                  <a:pt x="429" y="2269"/>
                </a:moveTo>
                <a:cubicBezTo>
                  <a:pt x="936" y="2269"/>
                  <a:pt x="936" y="2269"/>
                  <a:pt x="936" y="2269"/>
                </a:cubicBezTo>
                <a:cubicBezTo>
                  <a:pt x="949" y="2472"/>
                  <a:pt x="976" y="2675"/>
                  <a:pt x="1016" y="2880"/>
                </a:cubicBezTo>
                <a:cubicBezTo>
                  <a:pt x="856" y="2832"/>
                  <a:pt x="696" y="2773"/>
                  <a:pt x="538" y="2701"/>
                </a:cubicBezTo>
                <a:cubicBezTo>
                  <a:pt x="483" y="2565"/>
                  <a:pt x="446" y="2420"/>
                  <a:pt x="429" y="2269"/>
                </a:cubicBezTo>
                <a:close/>
                <a:moveTo>
                  <a:pt x="766" y="3099"/>
                </a:moveTo>
                <a:cubicBezTo>
                  <a:pt x="873" y="3136"/>
                  <a:pt x="981" y="3168"/>
                  <a:pt x="1090" y="3195"/>
                </a:cubicBezTo>
                <a:cubicBezTo>
                  <a:pt x="1114" y="3288"/>
                  <a:pt x="1141" y="3381"/>
                  <a:pt x="1170" y="3474"/>
                </a:cubicBezTo>
                <a:cubicBezTo>
                  <a:pt x="1075" y="3411"/>
                  <a:pt x="986" y="3339"/>
                  <a:pt x="905" y="3258"/>
                </a:cubicBezTo>
                <a:cubicBezTo>
                  <a:pt x="855" y="3208"/>
                  <a:pt x="809" y="3155"/>
                  <a:pt x="766" y="3099"/>
                </a:cubicBezTo>
                <a:close/>
                <a:moveTo>
                  <a:pt x="1952" y="3022"/>
                </a:moveTo>
                <a:cubicBezTo>
                  <a:pt x="1952" y="2269"/>
                  <a:pt x="1952" y="2269"/>
                  <a:pt x="1952" y="2269"/>
                </a:cubicBezTo>
                <a:cubicBezTo>
                  <a:pt x="1222" y="2269"/>
                  <a:pt x="1222" y="2269"/>
                  <a:pt x="1222" y="2269"/>
                </a:cubicBezTo>
                <a:cubicBezTo>
                  <a:pt x="1237" y="2497"/>
                  <a:pt x="1272" y="2725"/>
                  <a:pt x="1324" y="2955"/>
                </a:cubicBezTo>
                <a:cubicBezTo>
                  <a:pt x="1532" y="2996"/>
                  <a:pt x="1742" y="3018"/>
                  <a:pt x="1952" y="3022"/>
                </a:cubicBezTo>
                <a:close/>
                <a:moveTo>
                  <a:pt x="2239" y="1198"/>
                </a:moveTo>
                <a:cubicBezTo>
                  <a:pt x="2483" y="1211"/>
                  <a:pt x="2728" y="1247"/>
                  <a:pt x="2976" y="1304"/>
                </a:cubicBezTo>
                <a:cubicBezTo>
                  <a:pt x="3020" y="1529"/>
                  <a:pt x="3042" y="1755"/>
                  <a:pt x="3044" y="1983"/>
                </a:cubicBezTo>
                <a:cubicBezTo>
                  <a:pt x="2239" y="1983"/>
                  <a:pt x="2239" y="1983"/>
                  <a:pt x="2239" y="1983"/>
                </a:cubicBezTo>
                <a:cubicBezTo>
                  <a:pt x="2239" y="1198"/>
                  <a:pt x="2239" y="1198"/>
                  <a:pt x="2239" y="1198"/>
                </a:cubicBezTo>
                <a:close/>
                <a:moveTo>
                  <a:pt x="1288" y="1267"/>
                </a:moveTo>
                <a:cubicBezTo>
                  <a:pt x="1508" y="1221"/>
                  <a:pt x="1729" y="1197"/>
                  <a:pt x="1952" y="1193"/>
                </a:cubicBezTo>
                <a:cubicBezTo>
                  <a:pt x="1952" y="1983"/>
                  <a:pt x="1952" y="1983"/>
                  <a:pt x="1952" y="1983"/>
                </a:cubicBezTo>
                <a:cubicBezTo>
                  <a:pt x="1213" y="1983"/>
                  <a:pt x="1213" y="1983"/>
                  <a:pt x="1213" y="1983"/>
                </a:cubicBezTo>
                <a:cubicBezTo>
                  <a:pt x="1214" y="1743"/>
                  <a:pt x="1238" y="1504"/>
                  <a:pt x="1288" y="1267"/>
                </a:cubicBezTo>
                <a:close/>
              </a:path>
            </a:pathLst>
          </a:custGeom>
          <a:solidFill>
            <a:schemeClr val="bg1"/>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ustDataLst>
      <p:tags r:id="rId1"/>
    </p:custData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44372" y="205431"/>
            <a:ext cx="4119513" cy="518160"/>
          </a:xfrm>
          <a:prstGeom prst="rect">
            <a:avLst/>
          </a:prstGeom>
          <a:noFill/>
        </p:spPr>
        <p:txBody>
          <a:bodyPr wrap="square">
            <a:spAutoFit/>
          </a:bodyPr>
          <a:lstStyle/>
          <a:p>
            <a:pPr algn="dist"/>
            <a:r>
              <a:rPr lang="zh-CN" altLang="en-US" sz="2800">
                <a:latin typeface="思源宋体 CN Heavy" panose="02020900000000000000" pitchFamily="18" charset="-122"/>
                <a:ea typeface="思源宋体 CN Heavy" panose="02020900000000000000" pitchFamily="18" charset="-122"/>
              </a:rPr>
              <a:t>电信诈骗有哪些特点？</a:t>
            </a:r>
          </a:p>
        </p:txBody>
      </p:sp>
      <p:grpSp>
        <p:nvGrpSpPr>
          <p:cNvPr id="48" name="组合 47"/>
          <p:cNvGrpSpPr/>
          <p:nvPr/>
        </p:nvGrpSpPr>
        <p:grpSpPr>
          <a:xfrm>
            <a:off x="776514" y="1067521"/>
            <a:ext cx="10283372" cy="529050"/>
            <a:chOff x="776514" y="1067521"/>
            <a:chExt cx="10283372" cy="529050"/>
          </a:xfrm>
        </p:grpSpPr>
        <p:sp>
          <p:nvSpPr>
            <p:cNvPr id="9" name="文本框 8"/>
            <p:cNvSpPr txBox="1"/>
            <p:nvPr/>
          </p:nvSpPr>
          <p:spPr>
            <a:xfrm>
              <a:off x="1035413" y="1067521"/>
              <a:ext cx="2492990" cy="365760"/>
            </a:xfrm>
            <a:prstGeom prst="rect">
              <a:avLst/>
            </a:prstGeom>
            <a:solidFill>
              <a:srgbClr val="C00000"/>
            </a:solidFill>
          </p:spPr>
          <p:txBody>
            <a:bodyPr wrap="square">
              <a:spAutoFit/>
            </a:bodyPr>
            <a:lstStyle/>
            <a:p>
              <a:r>
                <a:rPr kumimoji="0" lang="zh-CN" altLang="en-US" b="0" i="0" u="none" strike="noStrike" kern="1200" cap="none" spc="0" normalizeH="0" baseline="0" noProof="0">
                  <a:ln>
                    <a:noFill/>
                  </a:ln>
                  <a:solidFill>
                    <a:schemeClr val="bg1"/>
                  </a:solidFill>
                  <a:effectLst/>
                  <a:uLnTx/>
                  <a:uFillTx/>
                  <a:latin typeface="等线"/>
                  <a:ea typeface="等线" panose="02010600030101010101" charset="-122"/>
                  <a:cs typeface="+mn-cs"/>
                </a:rPr>
                <a:t>（一）调查取证难</a:t>
              </a:r>
            </a:p>
          </p:txBody>
        </p:sp>
        <p:grpSp>
          <p:nvGrpSpPr>
            <p:cNvPr id="26" name="组合 25"/>
            <p:cNvGrpSpPr/>
            <p:nvPr/>
          </p:nvGrpSpPr>
          <p:grpSpPr>
            <a:xfrm>
              <a:off x="776514" y="1252187"/>
              <a:ext cx="10283372" cy="344384"/>
              <a:chOff x="776514" y="1252187"/>
              <a:chExt cx="10283372" cy="344384"/>
            </a:xfrm>
          </p:grpSpPr>
          <p:cxnSp>
            <p:nvCxnSpPr>
              <p:cNvPr id="17" name="直接连接符 16"/>
              <p:cNvCxnSpPr>
                <a:endCxn id="9" idx="1"/>
              </p:cNvCxnSpPr>
              <p:nvPr/>
            </p:nvCxnSpPr>
            <p:spPr>
              <a:xfrm>
                <a:off x="776514" y="1250401"/>
                <a:ext cx="258899"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a:off x="776514" y="1252187"/>
                <a:ext cx="0" cy="34438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776514" y="1596571"/>
                <a:ext cx="10283372"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grpSp>
      <p:grpSp>
        <p:nvGrpSpPr>
          <p:cNvPr id="49" name="组合 48"/>
          <p:cNvGrpSpPr/>
          <p:nvPr/>
        </p:nvGrpSpPr>
        <p:grpSpPr>
          <a:xfrm>
            <a:off x="776514" y="2002135"/>
            <a:ext cx="10283372" cy="541522"/>
            <a:chOff x="776514" y="1887331"/>
            <a:chExt cx="10283372" cy="541522"/>
          </a:xfrm>
        </p:grpSpPr>
        <p:sp>
          <p:nvSpPr>
            <p:cNvPr id="10" name="文本框 9"/>
            <p:cNvSpPr txBox="1"/>
            <p:nvPr/>
          </p:nvSpPr>
          <p:spPr>
            <a:xfrm>
              <a:off x="1035413" y="1887331"/>
              <a:ext cx="2468880" cy="365760"/>
            </a:xfrm>
            <a:prstGeom prst="rect">
              <a:avLst/>
            </a:prstGeom>
            <a:solidFill>
              <a:srgbClr val="C00000"/>
            </a:solidFill>
          </p:spPr>
          <p:txBody>
            <a:bodyPr wrap="none">
              <a:spAutoFit/>
            </a:bodyPr>
            <a:lstStyle/>
            <a:p>
              <a:r>
                <a:rPr kumimoji="0" lang="zh-CN" altLang="en-US" b="0" i="0" u="none" strike="noStrike" kern="1200" cap="none" spc="0" normalizeH="0" baseline="0" noProof="0">
                  <a:ln>
                    <a:noFill/>
                  </a:ln>
                  <a:solidFill>
                    <a:schemeClr val="bg1"/>
                  </a:solidFill>
                  <a:effectLst/>
                  <a:uLnTx/>
                  <a:uFillTx/>
                  <a:latin typeface="等线"/>
                  <a:ea typeface="等线" panose="02010600030101010101" charset="-122"/>
                  <a:cs typeface="+mn-cs"/>
                </a:rPr>
                <a:t>（二）作案方式信息化</a:t>
              </a:r>
            </a:p>
          </p:txBody>
        </p:sp>
        <p:grpSp>
          <p:nvGrpSpPr>
            <p:cNvPr id="27" name="组合 26"/>
            <p:cNvGrpSpPr/>
            <p:nvPr/>
          </p:nvGrpSpPr>
          <p:grpSpPr>
            <a:xfrm>
              <a:off x="776514" y="2084469"/>
              <a:ext cx="10283372" cy="344384"/>
              <a:chOff x="776514" y="1252187"/>
              <a:chExt cx="10283372" cy="344384"/>
            </a:xfrm>
          </p:grpSpPr>
          <p:cxnSp>
            <p:nvCxnSpPr>
              <p:cNvPr id="28" name="直接连接符 27"/>
              <p:cNvCxnSpPr/>
              <p:nvPr/>
            </p:nvCxnSpPr>
            <p:spPr>
              <a:xfrm>
                <a:off x="776514" y="1252187"/>
                <a:ext cx="258899"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flipH="1">
                <a:off x="776514" y="1252187"/>
                <a:ext cx="0" cy="34438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776514" y="1596571"/>
                <a:ext cx="10283372"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grpSp>
      <p:grpSp>
        <p:nvGrpSpPr>
          <p:cNvPr id="50" name="组合 49"/>
          <p:cNvGrpSpPr/>
          <p:nvPr/>
        </p:nvGrpSpPr>
        <p:grpSpPr>
          <a:xfrm>
            <a:off x="776514" y="2949221"/>
            <a:ext cx="10283372" cy="553995"/>
            <a:chOff x="776514" y="2707141"/>
            <a:chExt cx="10283372" cy="553995"/>
          </a:xfrm>
        </p:grpSpPr>
        <p:sp>
          <p:nvSpPr>
            <p:cNvPr id="11" name="文本框 10"/>
            <p:cNvSpPr txBox="1"/>
            <p:nvPr/>
          </p:nvSpPr>
          <p:spPr>
            <a:xfrm>
              <a:off x="1035413" y="2707141"/>
              <a:ext cx="2468880" cy="365760"/>
            </a:xfrm>
            <a:prstGeom prst="rect">
              <a:avLst/>
            </a:prstGeom>
            <a:solidFill>
              <a:srgbClr val="C00000"/>
            </a:solidFill>
          </p:spPr>
          <p:txBody>
            <a:bodyPr wrap="none">
              <a:spAutoFit/>
            </a:bodyPr>
            <a:lstStyle/>
            <a:p>
              <a:r>
                <a:rPr kumimoji="0" lang="zh-CN" altLang="en-US" b="0" i="0" u="none" strike="noStrike" kern="1200" cap="none" spc="0" normalizeH="0" baseline="0" noProof="0">
                  <a:ln>
                    <a:noFill/>
                  </a:ln>
                  <a:solidFill>
                    <a:schemeClr val="bg1"/>
                  </a:solidFill>
                  <a:effectLst/>
                  <a:uLnTx/>
                  <a:uFillTx/>
                  <a:latin typeface="等线"/>
                  <a:ea typeface="等线" panose="02010600030101010101" charset="-122"/>
                  <a:cs typeface="+mn-cs"/>
                </a:rPr>
                <a:t>（三）作案形式集团化</a:t>
              </a:r>
            </a:p>
          </p:txBody>
        </p:sp>
        <p:grpSp>
          <p:nvGrpSpPr>
            <p:cNvPr id="31" name="组合 30"/>
            <p:cNvGrpSpPr/>
            <p:nvPr/>
          </p:nvGrpSpPr>
          <p:grpSpPr>
            <a:xfrm>
              <a:off x="776514" y="2916752"/>
              <a:ext cx="10283372" cy="344384"/>
              <a:chOff x="776514" y="1252187"/>
              <a:chExt cx="10283372" cy="344384"/>
            </a:xfrm>
          </p:grpSpPr>
          <p:cxnSp>
            <p:nvCxnSpPr>
              <p:cNvPr id="32" name="直接连接符 31"/>
              <p:cNvCxnSpPr/>
              <p:nvPr/>
            </p:nvCxnSpPr>
            <p:spPr>
              <a:xfrm>
                <a:off x="776514" y="1252187"/>
                <a:ext cx="258899"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flipH="1">
                <a:off x="776514" y="1252187"/>
                <a:ext cx="0" cy="34438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776514" y="1596571"/>
                <a:ext cx="10283372"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grpSp>
      <p:grpSp>
        <p:nvGrpSpPr>
          <p:cNvPr id="51" name="组合 50"/>
          <p:cNvGrpSpPr/>
          <p:nvPr/>
        </p:nvGrpSpPr>
        <p:grpSpPr>
          <a:xfrm>
            <a:off x="776514" y="3908780"/>
            <a:ext cx="10283372" cy="529047"/>
            <a:chOff x="776514" y="3526951"/>
            <a:chExt cx="10283372" cy="529047"/>
          </a:xfrm>
        </p:grpSpPr>
        <p:sp>
          <p:nvSpPr>
            <p:cNvPr id="12" name="文本框 11"/>
            <p:cNvSpPr txBox="1"/>
            <p:nvPr/>
          </p:nvSpPr>
          <p:spPr>
            <a:xfrm>
              <a:off x="1035413" y="3526951"/>
              <a:ext cx="2468880" cy="365760"/>
            </a:xfrm>
            <a:prstGeom prst="rect">
              <a:avLst/>
            </a:prstGeom>
            <a:solidFill>
              <a:srgbClr val="C00000"/>
            </a:solidFill>
          </p:spPr>
          <p:txBody>
            <a:bodyPr wrap="none">
              <a:spAutoFit/>
            </a:bodyPr>
            <a:lstStyle/>
            <a:p>
              <a:r>
                <a:rPr lang="zh-CN" altLang="en-US">
                  <a:solidFill>
                    <a:schemeClr val="bg1"/>
                  </a:solidFill>
                </a:rPr>
                <a:t>（四）作案目标广泛化</a:t>
              </a:r>
            </a:p>
          </p:txBody>
        </p:sp>
        <p:grpSp>
          <p:nvGrpSpPr>
            <p:cNvPr id="35" name="组合 34"/>
            <p:cNvGrpSpPr/>
            <p:nvPr/>
          </p:nvGrpSpPr>
          <p:grpSpPr>
            <a:xfrm>
              <a:off x="776514" y="3711614"/>
              <a:ext cx="10283372" cy="344384"/>
              <a:chOff x="776514" y="1252187"/>
              <a:chExt cx="10283372" cy="344384"/>
            </a:xfrm>
          </p:grpSpPr>
          <p:cxnSp>
            <p:nvCxnSpPr>
              <p:cNvPr id="36" name="直接连接符 35"/>
              <p:cNvCxnSpPr/>
              <p:nvPr/>
            </p:nvCxnSpPr>
            <p:spPr>
              <a:xfrm>
                <a:off x="776514" y="1252187"/>
                <a:ext cx="258899"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776514" y="1252187"/>
                <a:ext cx="0" cy="34438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776514" y="1596571"/>
                <a:ext cx="10283372"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grpSp>
      <p:grpSp>
        <p:nvGrpSpPr>
          <p:cNvPr id="52" name="组合 51"/>
          <p:cNvGrpSpPr/>
          <p:nvPr/>
        </p:nvGrpSpPr>
        <p:grpSpPr>
          <a:xfrm>
            <a:off x="776514" y="4843391"/>
            <a:ext cx="10283372" cy="541524"/>
            <a:chOff x="776514" y="4346761"/>
            <a:chExt cx="10283372" cy="541524"/>
          </a:xfrm>
        </p:grpSpPr>
        <p:sp>
          <p:nvSpPr>
            <p:cNvPr id="13" name="文本框 12"/>
            <p:cNvSpPr txBox="1"/>
            <p:nvPr/>
          </p:nvSpPr>
          <p:spPr>
            <a:xfrm>
              <a:off x="1035413" y="4346760"/>
              <a:ext cx="2468880" cy="365760"/>
            </a:xfrm>
            <a:prstGeom prst="rect">
              <a:avLst/>
            </a:prstGeom>
            <a:solidFill>
              <a:srgbClr val="C00000"/>
            </a:solidFill>
          </p:spPr>
          <p:txBody>
            <a:bodyPr wrap="none">
              <a:spAutoFit/>
            </a:bodyPr>
            <a:lstStyle/>
            <a:p>
              <a:r>
                <a:rPr kumimoji="0" lang="zh-CN" altLang="en-US" b="0" i="0" u="none" strike="noStrike" kern="1200" cap="none" spc="0" normalizeH="0" baseline="0" noProof="0">
                  <a:ln>
                    <a:noFill/>
                  </a:ln>
                  <a:solidFill>
                    <a:schemeClr val="bg1"/>
                  </a:solidFill>
                  <a:effectLst/>
                  <a:uLnTx/>
                  <a:uFillTx/>
                  <a:latin typeface="等线"/>
                  <a:ea typeface="等线" panose="02010600030101010101" charset="-122"/>
                  <a:cs typeface="+mn-cs"/>
                </a:rPr>
                <a:t>（五）赃款流动快速化</a:t>
              </a:r>
            </a:p>
          </p:txBody>
        </p:sp>
        <p:grpSp>
          <p:nvGrpSpPr>
            <p:cNvPr id="39" name="组合 38"/>
            <p:cNvGrpSpPr/>
            <p:nvPr/>
          </p:nvGrpSpPr>
          <p:grpSpPr>
            <a:xfrm>
              <a:off x="776514" y="4543901"/>
              <a:ext cx="10283372" cy="344384"/>
              <a:chOff x="776514" y="1252187"/>
              <a:chExt cx="10283372" cy="344384"/>
            </a:xfrm>
          </p:grpSpPr>
          <p:cxnSp>
            <p:nvCxnSpPr>
              <p:cNvPr id="40" name="直接连接符 39"/>
              <p:cNvCxnSpPr/>
              <p:nvPr/>
            </p:nvCxnSpPr>
            <p:spPr>
              <a:xfrm>
                <a:off x="776514" y="1252187"/>
                <a:ext cx="258899"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H="1">
                <a:off x="776514" y="1252187"/>
                <a:ext cx="0" cy="34438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776514" y="1596571"/>
                <a:ext cx="10283372"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grpSp>
      <p:grpSp>
        <p:nvGrpSpPr>
          <p:cNvPr id="47" name="组合 46"/>
          <p:cNvGrpSpPr/>
          <p:nvPr/>
        </p:nvGrpSpPr>
        <p:grpSpPr>
          <a:xfrm>
            <a:off x="776514" y="5790479"/>
            <a:ext cx="10283372" cy="553999"/>
            <a:chOff x="776514" y="5166573"/>
            <a:chExt cx="10283372" cy="553999"/>
          </a:xfrm>
        </p:grpSpPr>
        <p:sp>
          <p:nvSpPr>
            <p:cNvPr id="14" name="文本框 13"/>
            <p:cNvSpPr txBox="1"/>
            <p:nvPr/>
          </p:nvSpPr>
          <p:spPr>
            <a:xfrm>
              <a:off x="1035413" y="5166573"/>
              <a:ext cx="2468880" cy="365760"/>
            </a:xfrm>
            <a:prstGeom prst="rect">
              <a:avLst/>
            </a:prstGeom>
            <a:solidFill>
              <a:srgbClr val="C00000"/>
            </a:solidFill>
          </p:spPr>
          <p:txBody>
            <a:bodyPr wrap="none">
              <a:spAutoFit/>
            </a:bodyPr>
            <a:lstStyle/>
            <a:p>
              <a:r>
                <a:rPr kumimoji="0" lang="zh-CN" altLang="en-US" b="0" i="0" u="none" strike="noStrike" kern="1200" cap="none" spc="0" normalizeH="0" baseline="0" noProof="0">
                  <a:ln>
                    <a:noFill/>
                  </a:ln>
                  <a:solidFill>
                    <a:schemeClr val="bg1"/>
                  </a:solidFill>
                  <a:effectLst/>
                  <a:uLnTx/>
                  <a:uFillTx/>
                  <a:latin typeface="等线"/>
                  <a:ea typeface="等线" panose="02010600030101010101" charset="-122"/>
                  <a:cs typeface="+mn-cs"/>
                </a:rPr>
                <a:t>（六）社会危害巨大化</a:t>
              </a:r>
            </a:p>
          </p:txBody>
        </p:sp>
        <p:grpSp>
          <p:nvGrpSpPr>
            <p:cNvPr id="43" name="组合 42"/>
            <p:cNvGrpSpPr/>
            <p:nvPr/>
          </p:nvGrpSpPr>
          <p:grpSpPr>
            <a:xfrm>
              <a:off x="776514" y="5376188"/>
              <a:ext cx="10283372" cy="344384"/>
              <a:chOff x="776514" y="1252187"/>
              <a:chExt cx="10283372" cy="344384"/>
            </a:xfrm>
          </p:grpSpPr>
          <p:cxnSp>
            <p:nvCxnSpPr>
              <p:cNvPr id="44" name="直接连接符 43"/>
              <p:cNvCxnSpPr/>
              <p:nvPr/>
            </p:nvCxnSpPr>
            <p:spPr>
              <a:xfrm>
                <a:off x="776514" y="1252187"/>
                <a:ext cx="258899"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flipH="1">
                <a:off x="776514" y="1252187"/>
                <a:ext cx="0" cy="34438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776514" y="1596571"/>
                <a:ext cx="10283372"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grpSp>
      <p:sp>
        <p:nvSpPr>
          <p:cNvPr id="54" name="文本框 53"/>
          <p:cNvSpPr txBox="1"/>
          <p:nvPr/>
        </p:nvSpPr>
        <p:spPr>
          <a:xfrm>
            <a:off x="3688059" y="913314"/>
            <a:ext cx="7531481" cy="640080"/>
          </a:xfrm>
          <a:prstGeom prst="rect">
            <a:avLst/>
          </a:prstGeom>
          <a:noFill/>
        </p:spPr>
        <p:txBody>
          <a:bodyPr wrap="square">
            <a:spAutoFit/>
          </a:bodyPr>
          <a:lstStyle/>
          <a:p>
            <a:pPr>
              <a:lnSpc>
                <a:spcPct val="150000"/>
              </a:lnSpc>
            </a:pPr>
            <a:r>
              <a:rPr lang="zh-CN" altLang="en-US" sz="1200" b="0" i="0" dirty="0">
                <a:solidFill>
                  <a:srgbClr val="666666"/>
                </a:solidFill>
                <a:effectLst/>
                <a:latin typeface="思源黑体 CN Light" panose="020B0300000000000000" pitchFamily="34" charset="-122"/>
                <a:ea typeface="思源黑体 CN Light" panose="020B0300000000000000" pitchFamily="34" charset="-122"/>
              </a:rPr>
              <a:t>电信诈骗犯罪仅是通过使用通信工具与受害人进行联系，双方不进行面对面的直接接触，受害人对嫌疑人的了解仅限于电话号码、银行账号等，不掌握嫌犯体貌特征和其他痕迹物证，难以通过传统对比的方法确定作案者。</a:t>
            </a:r>
          </a:p>
        </p:txBody>
      </p:sp>
      <p:sp>
        <p:nvSpPr>
          <p:cNvPr id="56" name="文本框 55"/>
          <p:cNvSpPr txBox="1"/>
          <p:nvPr/>
        </p:nvSpPr>
        <p:spPr>
          <a:xfrm>
            <a:off x="3688060" y="1841039"/>
            <a:ext cx="7371826" cy="640080"/>
          </a:xfrm>
          <a:prstGeom prst="rect">
            <a:avLst/>
          </a:prstGeom>
          <a:noFill/>
        </p:spPr>
        <p:txBody>
          <a:bodyPr wrap="square">
            <a:spAutoFit/>
          </a:bodyPr>
          <a:lstStyle/>
          <a:p>
            <a:pPr>
              <a:lnSpc>
                <a:spcPct val="150000"/>
              </a:lnSpc>
            </a:pPr>
            <a:r>
              <a:rPr lang="zh-CN" altLang="en-US" sz="1200">
                <a:latin typeface="思源黑体 CN Light" panose="020B0300000000000000" pitchFamily="34" charset="-122"/>
                <a:ea typeface="思源黑体 CN Light" panose="020B0300000000000000" pitchFamily="34" charset="-122"/>
              </a:rPr>
              <a:t>借助计算机、电话等，通过互联网服务器，使用VOIP方法网络电话等技术手段，批量群发短信群拨电话，诱导受害人向指定账户转汇资金，随后通过网银系统在短时间内转存，再利用自动柜员机多出分散提现。</a:t>
            </a:r>
          </a:p>
        </p:txBody>
      </p:sp>
      <p:sp>
        <p:nvSpPr>
          <p:cNvPr id="58" name="文本框 57"/>
          <p:cNvSpPr txBox="1"/>
          <p:nvPr/>
        </p:nvSpPr>
        <p:spPr>
          <a:xfrm>
            <a:off x="3688059" y="2576133"/>
            <a:ext cx="7371825" cy="914400"/>
          </a:xfrm>
          <a:prstGeom prst="rect">
            <a:avLst/>
          </a:prstGeom>
          <a:noFill/>
        </p:spPr>
        <p:txBody>
          <a:bodyPr wrap="square">
            <a:spAutoFit/>
          </a:bodyPr>
          <a:lstStyle/>
          <a:p>
            <a:pPr>
              <a:lnSpc>
                <a:spcPct val="150000"/>
              </a:lnSpc>
            </a:pPr>
            <a:r>
              <a:rPr lang="zh-CN" altLang="en-US" sz="1200">
                <a:latin typeface="思源黑体 CN Light" panose="020B0300000000000000" pitchFamily="34" charset="-122"/>
                <a:ea typeface="思源黑体 CN Light" panose="020B0300000000000000" pitchFamily="34" charset="-122"/>
              </a:rPr>
              <a:t>电信诈骗多是团伙作案，一是有一套为诈骗网络平台提供技术服务的人马。二是有一班专门拨打诱骗电话的人马。诈骗犯罪团伙在境外设立窝点，组织一班人员专门拨打诈骗电话和群发诈骗短信等；三是有一批外围人员负责转取赃款。这三部分人员分工明确、、组织严密、、相互配合，呈现明显的集团化特征。</a:t>
            </a:r>
          </a:p>
        </p:txBody>
      </p:sp>
      <p:sp>
        <p:nvSpPr>
          <p:cNvPr id="60" name="文本框 59"/>
          <p:cNvSpPr txBox="1"/>
          <p:nvPr/>
        </p:nvSpPr>
        <p:spPr>
          <a:xfrm>
            <a:off x="3688059" y="3734126"/>
            <a:ext cx="7531477" cy="640080"/>
          </a:xfrm>
          <a:prstGeom prst="rect">
            <a:avLst/>
          </a:prstGeom>
          <a:noFill/>
        </p:spPr>
        <p:txBody>
          <a:bodyPr wrap="square">
            <a:spAutoFit/>
          </a:bodyPr>
          <a:lstStyle/>
          <a:p>
            <a:pPr>
              <a:lnSpc>
                <a:spcPct val="150000"/>
              </a:lnSpc>
            </a:pPr>
            <a:r>
              <a:rPr lang="zh-CN" altLang="en-US" sz="1200">
                <a:latin typeface="思源黑体 CN Light" panose="020B0300000000000000" pitchFamily="34" charset="-122"/>
                <a:ea typeface="思源黑体 CN Light" panose="020B0300000000000000" pitchFamily="34" charset="-122"/>
              </a:rPr>
              <a:t>电信诈骗作案分子往往在某一时段内集中向某一号段或者某一地区拨打电话、发送短信，侵害对象除地域集中外，无其他特定条件，受害者包括社会各个阶层，受害面广泛。</a:t>
            </a:r>
          </a:p>
        </p:txBody>
      </p:sp>
      <p:sp>
        <p:nvSpPr>
          <p:cNvPr id="62" name="文本框 61"/>
          <p:cNvSpPr txBox="1"/>
          <p:nvPr/>
        </p:nvSpPr>
        <p:spPr>
          <a:xfrm>
            <a:off x="3688059" y="4490311"/>
            <a:ext cx="7531473" cy="914400"/>
          </a:xfrm>
          <a:prstGeom prst="rect">
            <a:avLst/>
          </a:prstGeom>
          <a:noFill/>
        </p:spPr>
        <p:txBody>
          <a:bodyPr wrap="square">
            <a:spAutoFit/>
          </a:bodyPr>
          <a:lstStyle/>
          <a:p>
            <a:pPr>
              <a:lnSpc>
                <a:spcPct val="150000"/>
              </a:lnSpc>
            </a:pPr>
            <a:r>
              <a:rPr lang="zh-CN" altLang="en-US" sz="1200">
                <a:latin typeface="思源黑体 CN Light" panose="020B0300000000000000" pitchFamily="34" charset="-122"/>
                <a:ea typeface="思源黑体 CN Light" panose="020B0300000000000000" pitchFamily="34" charset="-122"/>
              </a:rPr>
              <a:t>从银行转账汇款到对方账户资金到账往往只需要几分钟，十几分钟的时间。实施诈骗成功后，嫌犯会在资金到账的第一时间，通过网络银行进行赃款转移，并按照ATM机提款上限分解到众多银行账号中，然后迅速组织人员体现。若受害人未及时发现受骗，很难在提现前采取冻结支付等控制措施。</a:t>
            </a:r>
          </a:p>
        </p:txBody>
      </p:sp>
      <p:sp>
        <p:nvSpPr>
          <p:cNvPr id="64" name="文本框 63"/>
          <p:cNvSpPr txBox="1"/>
          <p:nvPr/>
        </p:nvSpPr>
        <p:spPr>
          <a:xfrm>
            <a:off x="3688066" y="5640771"/>
            <a:ext cx="7468521" cy="640080"/>
          </a:xfrm>
          <a:prstGeom prst="rect">
            <a:avLst/>
          </a:prstGeom>
          <a:noFill/>
        </p:spPr>
        <p:txBody>
          <a:bodyPr wrap="square">
            <a:spAutoFit/>
          </a:bodyPr>
          <a:lstStyle/>
          <a:p>
            <a:pPr>
              <a:lnSpc>
                <a:spcPct val="150000"/>
              </a:lnSpc>
            </a:pPr>
            <a:r>
              <a:rPr lang="zh-CN" altLang="en-US" sz="1200">
                <a:latin typeface="思源黑体 CN Light" panose="020B0300000000000000" pitchFamily="34" charset="-122"/>
                <a:ea typeface="思源黑体 CN Light" panose="020B0300000000000000" pitchFamily="34" charset="-122"/>
              </a:rPr>
              <a:t>一方面，由于电信诈骗对象具有广泛性，受害群体大，对社会都构成严重危害；另一方面，其诈骗数额巨大，动辄就是几十万上百万甚至数千万元，使受害者蒙受巨大的损失，严重扰乱经济秩序，对社会的危害极大。</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698536" y="1832924"/>
            <a:ext cx="8794928" cy="1554480"/>
          </a:xfrm>
          <a:prstGeom prst="rect">
            <a:avLst/>
          </a:prstGeom>
          <a:noFill/>
        </p:spPr>
        <p:txBody>
          <a:bodyPr wrap="square">
            <a:spAutoFit/>
          </a:bodyPr>
          <a:lstStyle/>
          <a:p>
            <a:pPr marL="285750" indent="-285750" algn="ctr">
              <a:lnSpc>
                <a:spcPct val="150000"/>
              </a:lnSpc>
              <a:buFont typeface="Arial" panose="020B0604020202020204" pitchFamily="34" charset="0"/>
              <a:buChar char="•"/>
            </a:pPr>
            <a:r>
              <a:rPr lang="zh-CN" altLang="en-US" sz="1600" dirty="0">
                <a:effectLst/>
                <a:latin typeface="思源黑体 CN Light" panose="020B0300000000000000" pitchFamily="34" charset="-122"/>
                <a:ea typeface="思源黑体 CN Light" panose="020B0300000000000000" pitchFamily="34" charset="-122"/>
              </a:rPr>
              <a:t>一般人常认为，年龄较大、文化水平较低的人群，最易遭遇电信网络诈骗。但事实并非如此。</a:t>
            </a:r>
          </a:p>
          <a:p>
            <a:pPr marL="285750" indent="-285750" algn="ctr">
              <a:lnSpc>
                <a:spcPct val="150000"/>
              </a:lnSpc>
              <a:buFont typeface="Arial" panose="020B0604020202020204" pitchFamily="34" charset="0"/>
              <a:buChar char="•"/>
            </a:pPr>
            <a:r>
              <a:rPr lang="zh-CN" altLang="en-US" sz="1600" dirty="0">
                <a:effectLst/>
                <a:latin typeface="思源黑体 CN Light" panose="020B0300000000000000" pitchFamily="34" charset="-122"/>
                <a:ea typeface="思源黑体 CN Light" panose="020B0300000000000000" pitchFamily="34" charset="-122"/>
              </a:rPr>
              <a:t>从性别来看，多个类型的受骗者以女性居多。</a:t>
            </a:r>
          </a:p>
          <a:p>
            <a:pPr marL="285750" indent="-285750" algn="ctr">
              <a:lnSpc>
                <a:spcPct val="150000"/>
              </a:lnSpc>
              <a:buFont typeface="Arial" panose="020B0604020202020204" pitchFamily="34" charset="0"/>
              <a:buChar char="•"/>
            </a:pPr>
            <a:r>
              <a:rPr lang="zh-CN" altLang="en-US" sz="1600" dirty="0">
                <a:effectLst/>
                <a:latin typeface="思源黑体 CN Light" panose="020B0300000000000000" pitchFamily="34" charset="-122"/>
                <a:ea typeface="思源黑体 CN Light" panose="020B0300000000000000" pitchFamily="34" charset="-122"/>
              </a:rPr>
              <a:t>从年龄段来看，受骗者以中青年居多。</a:t>
            </a:r>
          </a:p>
          <a:p>
            <a:pPr marL="285750" indent="-285750" algn="ctr">
              <a:lnSpc>
                <a:spcPct val="150000"/>
              </a:lnSpc>
              <a:buFont typeface="Arial" panose="020B0604020202020204" pitchFamily="34" charset="0"/>
              <a:buChar char="•"/>
            </a:pPr>
            <a:r>
              <a:rPr lang="zh-CN" altLang="en-US" sz="1600" dirty="0">
                <a:effectLst/>
                <a:latin typeface="思源黑体 CN Light" panose="020B0300000000000000" pitchFamily="34" charset="-122"/>
                <a:ea typeface="思源黑体 CN Light" panose="020B0300000000000000" pitchFamily="34" charset="-122"/>
              </a:rPr>
              <a:t>同时，高学历、有一定经济基础的人群也并非电信网络诈骗的“免疫人群”。</a:t>
            </a:r>
          </a:p>
        </p:txBody>
      </p:sp>
      <p:sp>
        <p:nvSpPr>
          <p:cNvPr id="4" name="文本框 3"/>
          <p:cNvSpPr txBox="1"/>
          <p:nvPr/>
        </p:nvSpPr>
        <p:spPr>
          <a:xfrm>
            <a:off x="844372" y="205431"/>
            <a:ext cx="5309685" cy="518160"/>
          </a:xfrm>
          <a:prstGeom prst="rect">
            <a:avLst/>
          </a:prstGeom>
          <a:noFill/>
        </p:spPr>
        <p:txBody>
          <a:bodyPr wrap="square">
            <a:spAutoFit/>
          </a:bodyPr>
          <a:lstStyle/>
          <a:p>
            <a:pPr algn="dist"/>
            <a:r>
              <a:rPr lang="zh-CN" altLang="en-US" sz="2800">
                <a:solidFill>
                  <a:srgbClr val="C00000"/>
                </a:solidFill>
                <a:latin typeface="思源宋体 CN Heavy" panose="02020900000000000000" pitchFamily="18" charset="-122"/>
                <a:ea typeface="思源宋体 CN Heavy" panose="02020900000000000000" pitchFamily="18" charset="-122"/>
              </a:rPr>
              <a:t>哪些人易遭受电信网络诈骗？</a:t>
            </a:r>
          </a:p>
        </p:txBody>
      </p:sp>
      <p:pic>
        <p:nvPicPr>
          <p:cNvPr id="2054" name="图片 205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2486479" y="4445340"/>
            <a:ext cx="7425416" cy="2597717"/>
          </a:xfrm>
          <a:prstGeom prst="rect">
            <a:avLst/>
          </a:prstGeom>
        </p:spPr>
      </p:pic>
      <p:cxnSp>
        <p:nvCxnSpPr>
          <p:cNvPr id="2059" name="直接连接符 2058"/>
          <p:cNvCxnSpPr/>
          <p:nvPr/>
        </p:nvCxnSpPr>
        <p:spPr>
          <a:xfrm>
            <a:off x="4086225" y="1662441"/>
            <a:ext cx="401955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a:off x="4189412" y="3637291"/>
            <a:ext cx="401955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844372" y="205431"/>
            <a:ext cx="3938085" cy="518160"/>
          </a:xfrm>
          <a:prstGeom prst="rect">
            <a:avLst/>
          </a:prstGeom>
          <a:noFill/>
        </p:spPr>
        <p:txBody>
          <a:bodyPr wrap="square">
            <a:spAutoFit/>
          </a:bodyPr>
          <a:lstStyle/>
          <a:p>
            <a:pPr algn="dist"/>
            <a:r>
              <a:rPr lang="zh-CN" altLang="en-US" sz="2800">
                <a:latin typeface="思源宋体 CN Heavy" panose="02020900000000000000" pitchFamily="18" charset="-122"/>
                <a:ea typeface="思源宋体 CN Heavy" panose="02020900000000000000" pitchFamily="18" charset="-122"/>
              </a:rPr>
              <a:t>如何识别电信诈骗？</a:t>
            </a:r>
          </a:p>
        </p:txBody>
      </p:sp>
      <p:sp>
        <p:nvSpPr>
          <p:cNvPr id="9" name="文本框 8"/>
          <p:cNvSpPr txBox="1"/>
          <p:nvPr/>
        </p:nvSpPr>
        <p:spPr>
          <a:xfrm>
            <a:off x="9080496" y="2080730"/>
            <a:ext cx="1809749" cy="914400"/>
          </a:xfrm>
          <a:prstGeom prst="rect">
            <a:avLst/>
          </a:prstGeom>
          <a:noFill/>
        </p:spPr>
        <p:txBody>
          <a:bodyPr wrap="square" rtlCol="0">
            <a:spAutoFit/>
          </a:bodyPr>
          <a:lstStyle/>
          <a:p>
            <a:pPr algn="dist"/>
            <a:r>
              <a:rPr lang="zh-CN" altLang="en-US" sz="5400">
                <a:solidFill>
                  <a:srgbClr val="C00000"/>
                </a:solidFill>
                <a:latin typeface="思源宋体 CN Heavy" panose="02020900000000000000" pitchFamily="18" charset="-122"/>
                <a:ea typeface="思源宋体 CN Heavy" panose="02020900000000000000" pitchFamily="18" charset="-122"/>
              </a:rPr>
              <a:t>诈骗</a:t>
            </a:r>
          </a:p>
        </p:txBody>
      </p:sp>
      <p:grpSp>
        <p:nvGrpSpPr>
          <p:cNvPr id="18" name="组合 17"/>
          <p:cNvGrpSpPr/>
          <p:nvPr/>
        </p:nvGrpSpPr>
        <p:grpSpPr>
          <a:xfrm>
            <a:off x="1371600" y="1835150"/>
            <a:ext cx="1809750" cy="1568450"/>
            <a:chOff x="1397000" y="1860550"/>
            <a:chExt cx="1809750" cy="1568450"/>
          </a:xfrm>
          <a:solidFill>
            <a:srgbClr val="C00000"/>
          </a:solidFill>
        </p:grpSpPr>
        <p:sp>
          <p:nvSpPr>
            <p:cNvPr id="16" name="矩形: 圆角 15"/>
            <p:cNvSpPr/>
            <p:nvPr/>
          </p:nvSpPr>
          <p:spPr>
            <a:xfrm>
              <a:off x="1397000" y="1860550"/>
              <a:ext cx="1809750" cy="1568450"/>
            </a:xfrm>
            <a:prstGeom prst="roundRect">
              <a:avLst>
                <a:gd name="adj" fmla="val 6950"/>
              </a:avLst>
            </a:prstGeom>
            <a:grp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圆角 16"/>
            <p:cNvSpPr/>
            <p:nvPr/>
          </p:nvSpPr>
          <p:spPr>
            <a:xfrm>
              <a:off x="1447800" y="1904726"/>
              <a:ext cx="1708150" cy="1473474"/>
            </a:xfrm>
            <a:prstGeom prst="roundRect">
              <a:avLst>
                <a:gd name="adj" fmla="val 6950"/>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9" name="组合 18"/>
          <p:cNvGrpSpPr/>
          <p:nvPr/>
        </p:nvGrpSpPr>
        <p:grpSpPr>
          <a:xfrm>
            <a:off x="3868737" y="1835150"/>
            <a:ext cx="1809750" cy="1568450"/>
            <a:chOff x="1397000" y="1860550"/>
            <a:chExt cx="1809750" cy="1568450"/>
          </a:xfrm>
          <a:solidFill>
            <a:srgbClr val="C00000"/>
          </a:solidFill>
        </p:grpSpPr>
        <p:sp>
          <p:nvSpPr>
            <p:cNvPr id="20" name="矩形: 圆角 19"/>
            <p:cNvSpPr/>
            <p:nvPr/>
          </p:nvSpPr>
          <p:spPr>
            <a:xfrm>
              <a:off x="1397000" y="1860550"/>
              <a:ext cx="1809750" cy="1568450"/>
            </a:xfrm>
            <a:prstGeom prst="roundRect">
              <a:avLst>
                <a:gd name="adj" fmla="val 6950"/>
              </a:avLst>
            </a:prstGeom>
            <a:grp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圆角 20"/>
            <p:cNvSpPr/>
            <p:nvPr/>
          </p:nvSpPr>
          <p:spPr>
            <a:xfrm>
              <a:off x="1447800" y="1904726"/>
              <a:ext cx="1708150" cy="1473474"/>
            </a:xfrm>
            <a:prstGeom prst="roundRect">
              <a:avLst>
                <a:gd name="adj" fmla="val 6950"/>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 name="组合 21"/>
          <p:cNvGrpSpPr/>
          <p:nvPr/>
        </p:nvGrpSpPr>
        <p:grpSpPr>
          <a:xfrm>
            <a:off x="6365875" y="1831838"/>
            <a:ext cx="1809750" cy="1568450"/>
            <a:chOff x="1397000" y="1860550"/>
            <a:chExt cx="1809750" cy="1568450"/>
          </a:xfrm>
          <a:solidFill>
            <a:srgbClr val="C00000"/>
          </a:solidFill>
        </p:grpSpPr>
        <p:sp>
          <p:nvSpPr>
            <p:cNvPr id="23" name="矩形: 圆角 22"/>
            <p:cNvSpPr/>
            <p:nvPr/>
          </p:nvSpPr>
          <p:spPr>
            <a:xfrm>
              <a:off x="1397000" y="1860550"/>
              <a:ext cx="1809750" cy="1568450"/>
            </a:xfrm>
            <a:prstGeom prst="roundRect">
              <a:avLst>
                <a:gd name="adj" fmla="val 6950"/>
              </a:avLst>
            </a:prstGeom>
            <a:grp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圆角 23"/>
            <p:cNvSpPr/>
            <p:nvPr/>
          </p:nvSpPr>
          <p:spPr>
            <a:xfrm>
              <a:off x="1447800" y="1904726"/>
              <a:ext cx="1708150" cy="1473474"/>
            </a:xfrm>
            <a:prstGeom prst="roundRect">
              <a:avLst>
                <a:gd name="adj" fmla="val 6950"/>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5" name="加号 24"/>
          <p:cNvSpPr/>
          <p:nvPr/>
        </p:nvSpPr>
        <p:spPr>
          <a:xfrm>
            <a:off x="3257550" y="2273300"/>
            <a:ext cx="534987" cy="534987"/>
          </a:xfrm>
          <a:prstGeom prst="mathPlus">
            <a:avLst>
              <a:gd name="adj1" fmla="val 69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加号 25"/>
          <p:cNvSpPr/>
          <p:nvPr/>
        </p:nvSpPr>
        <p:spPr>
          <a:xfrm>
            <a:off x="5729287" y="2273300"/>
            <a:ext cx="534987" cy="534987"/>
          </a:xfrm>
          <a:prstGeom prst="mathPlus">
            <a:avLst>
              <a:gd name="adj1" fmla="val 69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号 26"/>
          <p:cNvSpPr/>
          <p:nvPr/>
        </p:nvSpPr>
        <p:spPr>
          <a:xfrm>
            <a:off x="8394700" y="2229643"/>
            <a:ext cx="622300" cy="622300"/>
          </a:xfrm>
          <a:prstGeom prst="mathEqual">
            <a:avLst>
              <a:gd name="adj1" fmla="val 7193"/>
              <a:gd name="adj2" fmla="val 15842"/>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nvGrpSpPr>
          <p:cNvPr id="32" name="组合 31"/>
          <p:cNvGrpSpPr/>
          <p:nvPr/>
        </p:nvGrpSpPr>
        <p:grpSpPr>
          <a:xfrm>
            <a:off x="1667030" y="2022076"/>
            <a:ext cx="1218890" cy="1175450"/>
            <a:chOff x="1667030" y="2022076"/>
            <a:chExt cx="1218890" cy="1175450"/>
          </a:xfrm>
        </p:grpSpPr>
        <p:sp>
          <p:nvSpPr>
            <p:cNvPr id="28" name="文本框 27"/>
            <p:cNvSpPr txBox="1"/>
            <p:nvPr/>
          </p:nvSpPr>
          <p:spPr>
            <a:xfrm>
              <a:off x="1704142" y="2022076"/>
              <a:ext cx="1057831" cy="518160"/>
            </a:xfrm>
            <a:prstGeom prst="rect">
              <a:avLst/>
            </a:prstGeom>
            <a:noFill/>
          </p:spPr>
          <p:txBody>
            <a:bodyPr wrap="square" rtlCol="0">
              <a:spAutoFit/>
            </a:bodyPr>
            <a:lstStyle/>
            <a:p>
              <a:pPr algn="dist"/>
              <a:r>
                <a:rPr lang="zh-CN" altLang="en-US" sz="2800">
                  <a:solidFill>
                    <a:schemeClr val="bg1"/>
                  </a:solidFill>
                  <a:latin typeface="思源宋体 CN Heavy" panose="02020900000000000000" pitchFamily="18" charset="-122"/>
                  <a:ea typeface="思源宋体 CN Heavy" panose="02020900000000000000" pitchFamily="18" charset="-122"/>
                </a:rPr>
                <a:t>人物</a:t>
              </a:r>
            </a:p>
          </p:txBody>
        </p:sp>
        <p:cxnSp>
          <p:nvCxnSpPr>
            <p:cNvPr id="30" name="直接连接符 29"/>
            <p:cNvCxnSpPr/>
            <p:nvPr/>
          </p:nvCxnSpPr>
          <p:spPr>
            <a:xfrm>
              <a:off x="1769269" y="2542395"/>
              <a:ext cx="101441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1667030" y="2612751"/>
              <a:ext cx="1218890" cy="579120"/>
            </a:xfrm>
            <a:prstGeom prst="rect">
              <a:avLst/>
            </a:prstGeom>
            <a:noFill/>
          </p:spPr>
          <p:txBody>
            <a:bodyPr wrap="square" rtlCol="0">
              <a:spAutoFit/>
            </a:bodyPr>
            <a:lstStyle/>
            <a:p>
              <a:pPr algn="ctr"/>
              <a:r>
                <a:rPr lang="zh-CN" altLang="en-US" sz="1600">
                  <a:solidFill>
                    <a:schemeClr val="bg1"/>
                  </a:solidFill>
                  <a:latin typeface="思源黑体 CN Light" panose="020B0300000000000000" pitchFamily="34" charset="-122"/>
                  <a:ea typeface="思源黑体 CN Light" panose="020B0300000000000000" pitchFamily="34" charset="-122"/>
                </a:rPr>
                <a:t>无法准确</a:t>
              </a:r>
            </a:p>
            <a:p>
              <a:pPr algn="ctr"/>
              <a:r>
                <a:rPr lang="zh-CN" altLang="en-US" sz="1600">
                  <a:solidFill>
                    <a:schemeClr val="bg1"/>
                  </a:solidFill>
                  <a:latin typeface="思源黑体 CN Light" panose="020B0300000000000000" pitchFamily="34" charset="-122"/>
                  <a:ea typeface="思源黑体 CN Light" panose="020B0300000000000000" pitchFamily="34" charset="-122"/>
                </a:rPr>
                <a:t>确认其身份</a:t>
              </a:r>
            </a:p>
          </p:txBody>
        </p:sp>
      </p:grpSp>
      <p:grpSp>
        <p:nvGrpSpPr>
          <p:cNvPr id="33" name="组合 32"/>
          <p:cNvGrpSpPr/>
          <p:nvPr/>
        </p:nvGrpSpPr>
        <p:grpSpPr>
          <a:xfrm>
            <a:off x="3919537" y="2022076"/>
            <a:ext cx="1733550" cy="1197976"/>
            <a:chOff x="1455270" y="2022076"/>
            <a:chExt cx="1733550" cy="1197976"/>
          </a:xfrm>
        </p:grpSpPr>
        <p:sp>
          <p:nvSpPr>
            <p:cNvPr id="34" name="文本框 33"/>
            <p:cNvSpPr txBox="1"/>
            <p:nvPr/>
          </p:nvSpPr>
          <p:spPr>
            <a:xfrm>
              <a:off x="1455270" y="2022076"/>
              <a:ext cx="1708149" cy="518160"/>
            </a:xfrm>
            <a:prstGeom prst="rect">
              <a:avLst/>
            </a:prstGeom>
            <a:noFill/>
          </p:spPr>
          <p:txBody>
            <a:bodyPr wrap="square" rtlCol="0">
              <a:spAutoFit/>
            </a:bodyPr>
            <a:lstStyle/>
            <a:p>
              <a:pPr algn="dist"/>
              <a:r>
                <a:rPr lang="zh-CN" altLang="en-US" sz="2800">
                  <a:solidFill>
                    <a:schemeClr val="bg1"/>
                  </a:solidFill>
                  <a:latin typeface="思源宋体 CN Heavy" panose="02020900000000000000" pitchFamily="18" charset="-122"/>
                  <a:ea typeface="思源宋体 CN Heavy" panose="02020900000000000000" pitchFamily="18" charset="-122"/>
                </a:rPr>
                <a:t>沟通工具</a:t>
              </a:r>
            </a:p>
          </p:txBody>
        </p:sp>
        <p:cxnSp>
          <p:nvCxnSpPr>
            <p:cNvPr id="35" name="直接连接符 34"/>
            <p:cNvCxnSpPr/>
            <p:nvPr/>
          </p:nvCxnSpPr>
          <p:spPr>
            <a:xfrm>
              <a:off x="1769269" y="2542395"/>
              <a:ext cx="101441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文本框 35"/>
            <p:cNvSpPr txBox="1"/>
            <p:nvPr/>
          </p:nvSpPr>
          <p:spPr>
            <a:xfrm>
              <a:off x="1480670" y="2635277"/>
              <a:ext cx="1708150" cy="579120"/>
            </a:xfrm>
            <a:prstGeom prst="rect">
              <a:avLst/>
            </a:prstGeom>
            <a:noFill/>
          </p:spPr>
          <p:txBody>
            <a:bodyPr wrap="square" rtlCol="0">
              <a:spAutoFit/>
            </a:bodyPr>
            <a:lstStyle/>
            <a:p>
              <a:pPr algn="ctr"/>
              <a:r>
                <a:rPr lang="zh-CN" altLang="en-US" sz="1600">
                  <a:solidFill>
                    <a:schemeClr val="bg1"/>
                  </a:solidFill>
                  <a:latin typeface="思源黑体 CN Light" panose="020B0300000000000000" pitchFamily="34" charset="-122"/>
                  <a:ea typeface="思源黑体 CN Light" panose="020B0300000000000000" pitchFamily="34" charset="-122"/>
                </a:rPr>
                <a:t>电话、短信、网络等进不到真人</a:t>
              </a:r>
            </a:p>
          </p:txBody>
        </p:sp>
      </p:grpSp>
      <p:grpSp>
        <p:nvGrpSpPr>
          <p:cNvPr id="37" name="组合 36"/>
          <p:cNvGrpSpPr/>
          <p:nvPr/>
        </p:nvGrpSpPr>
        <p:grpSpPr>
          <a:xfrm>
            <a:off x="6661305" y="2022076"/>
            <a:ext cx="1218890" cy="1074865"/>
            <a:chOff x="1667030" y="2022076"/>
            <a:chExt cx="1218890" cy="1074865"/>
          </a:xfrm>
        </p:grpSpPr>
        <p:sp>
          <p:nvSpPr>
            <p:cNvPr id="38" name="文本框 37"/>
            <p:cNvSpPr txBox="1"/>
            <p:nvPr/>
          </p:nvSpPr>
          <p:spPr>
            <a:xfrm>
              <a:off x="1704143" y="2022076"/>
              <a:ext cx="1057831" cy="518160"/>
            </a:xfrm>
            <a:prstGeom prst="rect">
              <a:avLst/>
            </a:prstGeom>
            <a:noFill/>
          </p:spPr>
          <p:txBody>
            <a:bodyPr wrap="square" rtlCol="0">
              <a:spAutoFit/>
            </a:bodyPr>
            <a:lstStyle/>
            <a:p>
              <a:pPr algn="dist"/>
              <a:r>
                <a:rPr lang="zh-CN" altLang="en-US" sz="2800">
                  <a:solidFill>
                    <a:schemeClr val="bg1"/>
                  </a:solidFill>
                  <a:latin typeface="思源宋体 CN Heavy" panose="02020900000000000000" pitchFamily="18" charset="-122"/>
                  <a:ea typeface="思源宋体 CN Heavy" panose="02020900000000000000" pitchFamily="18" charset="-122"/>
                </a:rPr>
                <a:t>要求</a:t>
              </a:r>
            </a:p>
          </p:txBody>
        </p:sp>
        <p:cxnSp>
          <p:nvCxnSpPr>
            <p:cNvPr id="39" name="直接连接符 38"/>
            <p:cNvCxnSpPr/>
            <p:nvPr/>
          </p:nvCxnSpPr>
          <p:spPr>
            <a:xfrm>
              <a:off x="1769269" y="2542395"/>
              <a:ext cx="101441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0" name="文本框 39"/>
            <p:cNvSpPr txBox="1"/>
            <p:nvPr/>
          </p:nvSpPr>
          <p:spPr>
            <a:xfrm>
              <a:off x="1667029" y="2758387"/>
              <a:ext cx="1218890" cy="335280"/>
            </a:xfrm>
            <a:prstGeom prst="rect">
              <a:avLst/>
            </a:prstGeom>
            <a:noFill/>
          </p:spPr>
          <p:txBody>
            <a:bodyPr wrap="square" rtlCol="0">
              <a:spAutoFit/>
            </a:bodyPr>
            <a:lstStyle/>
            <a:p>
              <a:pPr algn="ctr"/>
              <a:r>
                <a:rPr lang="zh-CN" altLang="en-US" sz="1600">
                  <a:solidFill>
                    <a:schemeClr val="bg1"/>
                  </a:solidFill>
                  <a:latin typeface="思源黑体 CN Light" panose="020B0300000000000000" pitchFamily="34" charset="-122"/>
                  <a:ea typeface="思源黑体 CN Light" panose="020B0300000000000000" pitchFamily="34" charset="-122"/>
                </a:rPr>
                <a:t>汇款、转账</a:t>
              </a:r>
            </a:p>
          </p:txBody>
        </p:sp>
      </p:grpSp>
      <p:cxnSp>
        <p:nvCxnSpPr>
          <p:cNvPr id="42" name="直接连接符 41"/>
          <p:cNvCxnSpPr/>
          <p:nvPr/>
        </p:nvCxnSpPr>
        <p:spPr>
          <a:xfrm>
            <a:off x="914400" y="3835400"/>
            <a:ext cx="99060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46" name="文本框 45"/>
          <p:cNvSpPr txBox="1"/>
          <p:nvPr/>
        </p:nvSpPr>
        <p:spPr>
          <a:xfrm>
            <a:off x="1177191" y="4124054"/>
            <a:ext cx="10476230" cy="396240"/>
          </a:xfrm>
          <a:prstGeom prst="rect">
            <a:avLst/>
          </a:prstGeom>
          <a:noFill/>
        </p:spPr>
        <p:txBody>
          <a:bodyPr wrap="none" rtlCol="0">
            <a:spAutoFit/>
          </a:bodyPr>
          <a:lstStyle/>
          <a:p>
            <a:r>
              <a:rPr lang="zh-CN" altLang="en-US" sz="2000" b="1">
                <a:solidFill>
                  <a:srgbClr val="C00000"/>
                </a:solidFill>
                <a:latin typeface="思源黑体 CN Light" panose="020B0300000000000000" pitchFamily="34" charset="-122"/>
                <a:ea typeface="思源黑体 CN Light" panose="020B0300000000000000" pitchFamily="34" charset="-122"/>
              </a:rPr>
              <a:t>人物（不能准确确认其身份的人）+沟通工具（电话、短信、网络等）+要求（汇款、转账）</a:t>
            </a:r>
          </a:p>
        </p:txBody>
      </p:sp>
      <p:sp>
        <p:nvSpPr>
          <p:cNvPr id="47" name="文本框 46"/>
          <p:cNvSpPr txBox="1"/>
          <p:nvPr/>
        </p:nvSpPr>
        <p:spPr>
          <a:xfrm>
            <a:off x="3257550" y="4812817"/>
            <a:ext cx="4754880" cy="457200"/>
          </a:xfrm>
          <a:prstGeom prst="rect">
            <a:avLst/>
          </a:prstGeom>
          <a:noFill/>
        </p:spPr>
        <p:txBody>
          <a:bodyPr wrap="none" rtlCol="0">
            <a:spAutoFit/>
          </a:bodyPr>
          <a:lstStyle/>
          <a:p>
            <a:r>
              <a:rPr lang="zh-CN" altLang="en-US" sz="2400">
                <a:latin typeface="思源宋体 CN Heavy" panose="02020900000000000000" pitchFamily="18" charset="-122"/>
                <a:ea typeface="思源宋体 CN Heavy" panose="02020900000000000000" pitchFamily="18" charset="-122"/>
              </a:rPr>
              <a:t>如过遇到上述情况，请及时 报 警</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1907266"/>
            <a:ext cx="12192000" cy="2677886"/>
          </a:xfrm>
          <a:prstGeom prst="rect">
            <a:avLst/>
          </a:prstGeom>
          <a:solidFill>
            <a:srgbClr val="C00000"/>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CN" altLang="en-US"/>
          </a:p>
        </p:txBody>
      </p:sp>
      <p:sp>
        <p:nvSpPr>
          <p:cNvPr id="5" name="文本框 4"/>
          <p:cNvSpPr txBox="1"/>
          <p:nvPr/>
        </p:nvSpPr>
        <p:spPr>
          <a:xfrm>
            <a:off x="2885536" y="2576092"/>
            <a:ext cx="6337227" cy="701040"/>
          </a:xfrm>
          <a:prstGeom prst="rect">
            <a:avLst/>
          </a:prstGeom>
          <a:noFill/>
        </p:spPr>
        <p:txBody>
          <a:bodyPr wrap="square" rtlCol="0">
            <a:spAutoFit/>
          </a:bodyPr>
          <a:lstStyle/>
          <a:p>
            <a:pPr algn="dist"/>
            <a:r>
              <a:rPr kumimoji="0" lang="zh-CN" altLang="en-US" sz="4000" b="0" i="0" u="none" strike="noStrike" kern="1200" cap="none" spc="0" normalizeH="0" baseline="0" noProof="0" dirty="0">
                <a:ln>
                  <a:noFill/>
                </a:ln>
                <a:solidFill>
                  <a:schemeClr val="bg1"/>
                </a:solidFill>
                <a:effectLst/>
                <a:uLnTx/>
                <a:uFillTx/>
                <a:latin typeface="思源宋体 CN Heavy" panose="02020900000000000000" pitchFamily="18" charset="-122"/>
                <a:ea typeface="思源宋体 CN Heavy" panose="02020900000000000000" pitchFamily="18" charset="-122"/>
              </a:rPr>
              <a:t>新环境下电信诈骗的演变</a:t>
            </a:r>
          </a:p>
        </p:txBody>
      </p:sp>
      <p:sp>
        <p:nvSpPr>
          <p:cNvPr id="8" name="文本框 7"/>
          <p:cNvSpPr txBox="1"/>
          <p:nvPr/>
        </p:nvSpPr>
        <p:spPr>
          <a:xfrm>
            <a:off x="5092797" y="3362838"/>
            <a:ext cx="3098800" cy="457200"/>
          </a:xfrm>
          <a:prstGeom prst="rect">
            <a:avLst/>
          </a:prstGeom>
          <a:noFill/>
        </p:spPr>
        <p:txBody>
          <a:bodyPr wrap="square">
            <a:spAutoFit/>
          </a:bodyPr>
          <a:lstStyle/>
          <a:p>
            <a:pPr marL="285750" indent="-285750">
              <a:lnSpc>
                <a:spcPct val="150000"/>
              </a:lnSpc>
              <a:buFont typeface="Arial" panose="020B0604020202020204" pitchFamily="34" charset="0"/>
              <a:buChar char="•"/>
            </a:pPr>
            <a:r>
              <a:rPr kumimoji="0" lang="zh-CN" altLang="en-US" sz="1600" b="0" i="0" u="none" strike="noStrike" kern="1200" cap="none" spc="0" normalizeH="0" baseline="0" noProof="0">
                <a:ln>
                  <a:noFill/>
                </a:ln>
                <a:solidFill>
                  <a:schemeClr val="bg1"/>
                </a:solidFill>
                <a:effectLst/>
                <a:uLnTx/>
                <a:uFillTx/>
                <a:latin typeface="思源黑体 CN Light" panose="020B0300000000000000" pitchFamily="34" charset="-122"/>
                <a:ea typeface="思源黑体 CN Light" panose="020B0300000000000000" pitchFamily="34" charset="-122"/>
              </a:rPr>
              <a:t>新形势及新特点</a:t>
            </a:r>
          </a:p>
        </p:txBody>
      </p:sp>
      <p:cxnSp>
        <p:nvCxnSpPr>
          <p:cNvPr id="10" name="直接连接符 9"/>
          <p:cNvCxnSpPr/>
          <p:nvPr/>
        </p:nvCxnSpPr>
        <p:spPr>
          <a:xfrm>
            <a:off x="2684961" y="2322285"/>
            <a:ext cx="6738376" cy="0"/>
          </a:xfrm>
          <a:prstGeom prst="line">
            <a:avLst/>
          </a:prstGeom>
          <a:ln w="19050" cap="sq">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H="1">
            <a:off x="2684961" y="2322285"/>
            <a:ext cx="0" cy="1304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a:off x="9423337" y="2322285"/>
            <a:ext cx="0" cy="944821"/>
          </a:xfrm>
          <a:prstGeom prst="line">
            <a:avLst/>
          </a:prstGeom>
          <a:ln w="19050" cap="sq">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KSO_Shape"/>
          <p:cNvSpPr/>
          <p:nvPr/>
        </p:nvSpPr>
        <p:spPr bwMode="auto">
          <a:xfrm>
            <a:off x="9145009" y="3280003"/>
            <a:ext cx="430724" cy="372576"/>
          </a:xfrm>
          <a:custGeom>
            <a:avLst/>
            <a:gdLst>
              <a:gd name="T0" fmla="*/ 2147483646 w 6617"/>
              <a:gd name="T1" fmla="*/ 2147483646 h 5732"/>
              <a:gd name="T2" fmla="*/ 2147483646 w 6617"/>
              <a:gd name="T3" fmla="*/ 2147483646 h 5732"/>
              <a:gd name="T4" fmla="*/ 2147483646 w 6617"/>
              <a:gd name="T5" fmla="*/ 2147483646 h 5732"/>
              <a:gd name="T6" fmla="*/ 2147483646 w 6617"/>
              <a:gd name="T7" fmla="*/ 2147483646 h 5732"/>
              <a:gd name="T8" fmla="*/ 2147483646 w 6617"/>
              <a:gd name="T9" fmla="*/ 2147483646 h 5732"/>
              <a:gd name="T10" fmla="*/ 2147483646 w 6617"/>
              <a:gd name="T11" fmla="*/ 2147483646 h 5732"/>
              <a:gd name="T12" fmla="*/ 2147483646 w 6617"/>
              <a:gd name="T13" fmla="*/ 2147483646 h 5732"/>
              <a:gd name="T14" fmla="*/ 2147483646 w 6617"/>
              <a:gd name="T15" fmla="*/ 2147483646 h 5732"/>
              <a:gd name="T16" fmla="*/ 2147483646 w 6617"/>
              <a:gd name="T17" fmla="*/ 2147483646 h 5732"/>
              <a:gd name="T18" fmla="*/ 2147483646 w 6617"/>
              <a:gd name="T19" fmla="*/ 2147483646 h 5732"/>
              <a:gd name="T20" fmla="*/ 2147483646 w 6617"/>
              <a:gd name="T21" fmla="*/ 2147483646 h 5732"/>
              <a:gd name="T22" fmla="*/ 2147483646 w 6617"/>
              <a:gd name="T23" fmla="*/ 2147483646 h 5732"/>
              <a:gd name="T24" fmla="*/ 2147483646 w 6617"/>
              <a:gd name="T25" fmla="*/ 2147483646 h 5732"/>
              <a:gd name="T26" fmla="*/ 2147483646 w 6617"/>
              <a:gd name="T27" fmla="*/ 2147483646 h 5732"/>
              <a:gd name="T28" fmla="*/ 2147483646 w 6617"/>
              <a:gd name="T29" fmla="*/ 2147483646 h 5732"/>
              <a:gd name="T30" fmla="*/ 2147483646 w 6617"/>
              <a:gd name="T31" fmla="*/ 2147483646 h 5732"/>
              <a:gd name="T32" fmla="*/ 2147483646 w 6617"/>
              <a:gd name="T33" fmla="*/ 2147483646 h 5732"/>
              <a:gd name="T34" fmla="*/ 2147483646 w 6617"/>
              <a:gd name="T35" fmla="*/ 2147483646 h 5732"/>
              <a:gd name="T36" fmla="*/ 2147483646 w 6617"/>
              <a:gd name="T37" fmla="*/ 2147483646 h 5732"/>
              <a:gd name="T38" fmla="*/ 2147483646 w 6617"/>
              <a:gd name="T39" fmla="*/ 2147483646 h 5732"/>
              <a:gd name="T40" fmla="*/ 2147483646 w 6617"/>
              <a:gd name="T41" fmla="*/ 2147483646 h 5732"/>
              <a:gd name="T42" fmla="*/ 2147483646 w 6617"/>
              <a:gd name="T43" fmla="*/ 2147483646 h 5732"/>
              <a:gd name="T44" fmla="*/ 2147483646 w 6617"/>
              <a:gd name="T45" fmla="*/ 2147483646 h 5732"/>
              <a:gd name="T46" fmla="*/ 2147483646 w 6617"/>
              <a:gd name="T47" fmla="*/ 2147483646 h 5732"/>
              <a:gd name="T48" fmla="*/ 2147483646 w 6617"/>
              <a:gd name="T49" fmla="*/ 2147483646 h 5732"/>
              <a:gd name="T50" fmla="*/ 2147483646 w 6617"/>
              <a:gd name="T51" fmla="*/ 2147483646 h 5732"/>
              <a:gd name="T52" fmla="*/ 2147483646 w 6617"/>
              <a:gd name="T53" fmla="*/ 2147483646 h 5732"/>
              <a:gd name="T54" fmla="*/ 2147483646 w 6617"/>
              <a:gd name="T55" fmla="*/ 2147483646 h 5732"/>
              <a:gd name="T56" fmla="*/ 2147483646 w 6617"/>
              <a:gd name="T57" fmla="*/ 2147483646 h 5732"/>
              <a:gd name="T58" fmla="*/ 2147483646 w 6617"/>
              <a:gd name="T59" fmla="*/ 1141474998 h 5732"/>
              <a:gd name="T60" fmla="*/ 2147483646 w 6617"/>
              <a:gd name="T61" fmla="*/ 2147483646 h 5732"/>
              <a:gd name="T62" fmla="*/ 2147483646 w 6617"/>
              <a:gd name="T63" fmla="*/ 2147483646 h 5732"/>
              <a:gd name="T64" fmla="*/ 2147483646 w 6617"/>
              <a:gd name="T65" fmla="*/ 2147483646 h 5732"/>
              <a:gd name="T66" fmla="*/ 2147483646 w 6617"/>
              <a:gd name="T67" fmla="*/ 2147483646 h 5732"/>
              <a:gd name="T68" fmla="*/ 2147483646 w 6617"/>
              <a:gd name="T69" fmla="*/ 2147483646 h 5732"/>
              <a:gd name="T70" fmla="*/ 2147483646 w 6617"/>
              <a:gd name="T71" fmla="*/ 2147483646 h 5732"/>
              <a:gd name="T72" fmla="*/ 2147483646 w 6617"/>
              <a:gd name="T73" fmla="*/ 2147483646 h 5732"/>
              <a:gd name="T74" fmla="*/ 2147483646 w 6617"/>
              <a:gd name="T75" fmla="*/ 2147483646 h 5732"/>
              <a:gd name="T76" fmla="*/ 2147483646 w 6617"/>
              <a:gd name="T77" fmla="*/ 2147483646 h 5732"/>
              <a:gd name="T78" fmla="*/ 2147483646 w 6617"/>
              <a:gd name="T79" fmla="*/ 2147483646 h 5732"/>
              <a:gd name="T80" fmla="*/ 2147483646 w 6617"/>
              <a:gd name="T81" fmla="*/ 2147483646 h 5732"/>
              <a:gd name="T82" fmla="*/ 2147483646 w 6617"/>
              <a:gd name="T83" fmla="*/ 2147483646 h 5732"/>
              <a:gd name="T84" fmla="*/ 2147483646 w 6617"/>
              <a:gd name="T85" fmla="*/ 2147483646 h 5732"/>
              <a:gd name="T86" fmla="*/ 2147483646 w 6617"/>
              <a:gd name="T87" fmla="*/ 2147483646 h 5732"/>
              <a:gd name="T88" fmla="*/ 2147483646 w 6617"/>
              <a:gd name="T89" fmla="*/ 2147483646 h 5732"/>
              <a:gd name="T90" fmla="*/ 2147483646 w 6617"/>
              <a:gd name="T91" fmla="*/ 2147483646 h 5732"/>
              <a:gd name="T92" fmla="*/ 2147483646 w 6617"/>
              <a:gd name="T93" fmla="*/ 2147483646 h 5732"/>
              <a:gd name="T94" fmla="*/ 2147483646 w 6617"/>
              <a:gd name="T95" fmla="*/ 2147483646 h 5732"/>
              <a:gd name="T96" fmla="*/ 2147483646 w 6617"/>
              <a:gd name="T97" fmla="*/ 2147483646 h 5732"/>
              <a:gd name="T98" fmla="*/ 2147483646 w 6617"/>
              <a:gd name="T99" fmla="*/ 2147483646 h 5732"/>
              <a:gd name="T100" fmla="*/ 0 w 6617"/>
              <a:gd name="T101" fmla="*/ 2147483646 h 5732"/>
              <a:gd name="T102" fmla="*/ 2147483646 w 6617"/>
              <a:gd name="T103" fmla="*/ 2147483646 h 5732"/>
              <a:gd name="T104" fmla="*/ 2147483646 w 6617"/>
              <a:gd name="T105" fmla="*/ 2147483646 h 5732"/>
              <a:gd name="T106" fmla="*/ 2147483646 w 6617"/>
              <a:gd name="T107" fmla="*/ 2147483646 h 5732"/>
              <a:gd name="T108" fmla="*/ 2147483646 w 6617"/>
              <a:gd name="T109" fmla="*/ 2147483646 h 5732"/>
              <a:gd name="T110" fmla="*/ 2147483646 w 6617"/>
              <a:gd name="T111" fmla="*/ 2147483646 h 5732"/>
              <a:gd name="T112" fmla="*/ 2147483646 w 6617"/>
              <a:gd name="T113" fmla="*/ 2147483646 h 5732"/>
              <a:gd name="T114" fmla="*/ 2147483646 w 6617"/>
              <a:gd name="T115" fmla="*/ 2147483646 h 5732"/>
              <a:gd name="T116" fmla="*/ 2147483646 w 6617"/>
              <a:gd name="T117" fmla="*/ 2147483646 h 573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6617" h="5732">
                <a:moveTo>
                  <a:pt x="3711" y="4591"/>
                </a:moveTo>
                <a:lnTo>
                  <a:pt x="3711" y="4591"/>
                </a:lnTo>
                <a:lnTo>
                  <a:pt x="3699" y="4546"/>
                </a:lnTo>
                <a:lnTo>
                  <a:pt x="3685" y="4503"/>
                </a:lnTo>
                <a:lnTo>
                  <a:pt x="3671" y="4459"/>
                </a:lnTo>
                <a:lnTo>
                  <a:pt x="3656" y="4417"/>
                </a:lnTo>
                <a:lnTo>
                  <a:pt x="3639" y="4375"/>
                </a:lnTo>
                <a:lnTo>
                  <a:pt x="3623" y="4334"/>
                </a:lnTo>
                <a:lnTo>
                  <a:pt x="3607" y="4294"/>
                </a:lnTo>
                <a:lnTo>
                  <a:pt x="3588" y="4254"/>
                </a:lnTo>
                <a:lnTo>
                  <a:pt x="3571" y="4215"/>
                </a:lnTo>
                <a:lnTo>
                  <a:pt x="3551" y="4178"/>
                </a:lnTo>
                <a:lnTo>
                  <a:pt x="3531" y="4139"/>
                </a:lnTo>
                <a:lnTo>
                  <a:pt x="3512" y="4103"/>
                </a:lnTo>
                <a:lnTo>
                  <a:pt x="3491" y="4067"/>
                </a:lnTo>
                <a:lnTo>
                  <a:pt x="3469" y="4031"/>
                </a:lnTo>
                <a:lnTo>
                  <a:pt x="3447" y="3996"/>
                </a:lnTo>
                <a:lnTo>
                  <a:pt x="3423" y="3963"/>
                </a:lnTo>
                <a:lnTo>
                  <a:pt x="3400" y="3929"/>
                </a:lnTo>
                <a:lnTo>
                  <a:pt x="3376" y="3897"/>
                </a:lnTo>
                <a:lnTo>
                  <a:pt x="3351" y="3864"/>
                </a:lnTo>
                <a:lnTo>
                  <a:pt x="3326" y="3833"/>
                </a:lnTo>
                <a:lnTo>
                  <a:pt x="3300" y="3801"/>
                </a:lnTo>
                <a:lnTo>
                  <a:pt x="3274" y="3771"/>
                </a:lnTo>
                <a:lnTo>
                  <a:pt x="3247" y="3741"/>
                </a:lnTo>
                <a:lnTo>
                  <a:pt x="3219" y="3712"/>
                </a:lnTo>
                <a:lnTo>
                  <a:pt x="3191" y="3684"/>
                </a:lnTo>
                <a:lnTo>
                  <a:pt x="3162" y="3656"/>
                </a:lnTo>
                <a:lnTo>
                  <a:pt x="3133" y="3628"/>
                </a:lnTo>
                <a:lnTo>
                  <a:pt x="3103" y="3602"/>
                </a:lnTo>
                <a:lnTo>
                  <a:pt x="3073" y="3576"/>
                </a:lnTo>
                <a:lnTo>
                  <a:pt x="3041" y="3551"/>
                </a:lnTo>
                <a:lnTo>
                  <a:pt x="3010" y="3525"/>
                </a:lnTo>
                <a:lnTo>
                  <a:pt x="2979" y="3501"/>
                </a:lnTo>
                <a:lnTo>
                  <a:pt x="2946" y="3476"/>
                </a:lnTo>
                <a:lnTo>
                  <a:pt x="2914" y="3453"/>
                </a:lnTo>
                <a:lnTo>
                  <a:pt x="2880" y="3430"/>
                </a:lnTo>
                <a:lnTo>
                  <a:pt x="2846" y="3408"/>
                </a:lnTo>
                <a:lnTo>
                  <a:pt x="2777" y="3365"/>
                </a:lnTo>
                <a:lnTo>
                  <a:pt x="2706" y="3323"/>
                </a:lnTo>
                <a:lnTo>
                  <a:pt x="2633" y="3284"/>
                </a:lnTo>
                <a:lnTo>
                  <a:pt x="2558" y="3246"/>
                </a:lnTo>
                <a:lnTo>
                  <a:pt x="2482" y="3210"/>
                </a:lnTo>
                <a:lnTo>
                  <a:pt x="2404" y="3177"/>
                </a:lnTo>
                <a:lnTo>
                  <a:pt x="2324" y="3144"/>
                </a:lnTo>
                <a:lnTo>
                  <a:pt x="2243" y="3114"/>
                </a:lnTo>
                <a:lnTo>
                  <a:pt x="2160" y="3085"/>
                </a:lnTo>
                <a:lnTo>
                  <a:pt x="2076" y="3057"/>
                </a:lnTo>
                <a:lnTo>
                  <a:pt x="1990" y="3032"/>
                </a:lnTo>
                <a:lnTo>
                  <a:pt x="1904" y="3007"/>
                </a:lnTo>
                <a:lnTo>
                  <a:pt x="1815" y="2984"/>
                </a:lnTo>
                <a:lnTo>
                  <a:pt x="1725" y="2962"/>
                </a:lnTo>
                <a:lnTo>
                  <a:pt x="4406" y="2104"/>
                </a:lnTo>
                <a:lnTo>
                  <a:pt x="4504" y="2132"/>
                </a:lnTo>
                <a:lnTo>
                  <a:pt x="4602" y="2162"/>
                </a:lnTo>
                <a:lnTo>
                  <a:pt x="4698" y="2193"/>
                </a:lnTo>
                <a:lnTo>
                  <a:pt x="4793" y="2227"/>
                </a:lnTo>
                <a:lnTo>
                  <a:pt x="4886" y="2263"/>
                </a:lnTo>
                <a:lnTo>
                  <a:pt x="4979" y="2301"/>
                </a:lnTo>
                <a:lnTo>
                  <a:pt x="5068" y="2340"/>
                </a:lnTo>
                <a:lnTo>
                  <a:pt x="5158" y="2381"/>
                </a:lnTo>
                <a:lnTo>
                  <a:pt x="5245" y="2423"/>
                </a:lnTo>
                <a:lnTo>
                  <a:pt x="5330" y="2467"/>
                </a:lnTo>
                <a:lnTo>
                  <a:pt x="5413" y="2513"/>
                </a:lnTo>
                <a:lnTo>
                  <a:pt x="5495" y="2559"/>
                </a:lnTo>
                <a:lnTo>
                  <a:pt x="5575" y="2605"/>
                </a:lnTo>
                <a:lnTo>
                  <a:pt x="5651" y="2654"/>
                </a:lnTo>
                <a:lnTo>
                  <a:pt x="5727" y="2704"/>
                </a:lnTo>
                <a:lnTo>
                  <a:pt x="5800" y="2754"/>
                </a:lnTo>
                <a:lnTo>
                  <a:pt x="5871" y="2806"/>
                </a:lnTo>
                <a:lnTo>
                  <a:pt x="5939" y="2857"/>
                </a:lnTo>
                <a:lnTo>
                  <a:pt x="6005" y="2910"/>
                </a:lnTo>
                <a:lnTo>
                  <a:pt x="6069" y="2963"/>
                </a:lnTo>
                <a:lnTo>
                  <a:pt x="6130" y="3016"/>
                </a:lnTo>
                <a:lnTo>
                  <a:pt x="6189" y="3070"/>
                </a:lnTo>
                <a:lnTo>
                  <a:pt x="6244" y="3124"/>
                </a:lnTo>
                <a:lnTo>
                  <a:pt x="6298" y="3179"/>
                </a:lnTo>
                <a:lnTo>
                  <a:pt x="6348" y="3232"/>
                </a:lnTo>
                <a:lnTo>
                  <a:pt x="6395" y="3287"/>
                </a:lnTo>
                <a:lnTo>
                  <a:pt x="6441" y="3342"/>
                </a:lnTo>
                <a:lnTo>
                  <a:pt x="6482" y="3395"/>
                </a:lnTo>
                <a:lnTo>
                  <a:pt x="6521" y="3448"/>
                </a:lnTo>
                <a:lnTo>
                  <a:pt x="6556" y="3502"/>
                </a:lnTo>
                <a:lnTo>
                  <a:pt x="6588" y="3554"/>
                </a:lnTo>
                <a:lnTo>
                  <a:pt x="6617" y="3606"/>
                </a:lnTo>
                <a:lnTo>
                  <a:pt x="6617" y="4601"/>
                </a:lnTo>
                <a:lnTo>
                  <a:pt x="6585" y="4634"/>
                </a:lnTo>
                <a:lnTo>
                  <a:pt x="6551" y="4665"/>
                </a:lnTo>
                <a:lnTo>
                  <a:pt x="6516" y="4697"/>
                </a:lnTo>
                <a:lnTo>
                  <a:pt x="6482" y="4727"/>
                </a:lnTo>
                <a:lnTo>
                  <a:pt x="6412" y="4787"/>
                </a:lnTo>
                <a:lnTo>
                  <a:pt x="6340" y="4845"/>
                </a:lnTo>
                <a:lnTo>
                  <a:pt x="6267" y="4901"/>
                </a:lnTo>
                <a:lnTo>
                  <a:pt x="6191" y="4954"/>
                </a:lnTo>
                <a:lnTo>
                  <a:pt x="6113" y="5005"/>
                </a:lnTo>
                <a:lnTo>
                  <a:pt x="6034" y="5055"/>
                </a:lnTo>
                <a:lnTo>
                  <a:pt x="5954" y="5102"/>
                </a:lnTo>
                <a:lnTo>
                  <a:pt x="5873" y="5148"/>
                </a:lnTo>
                <a:lnTo>
                  <a:pt x="5789" y="5191"/>
                </a:lnTo>
                <a:lnTo>
                  <a:pt x="5703" y="5233"/>
                </a:lnTo>
                <a:lnTo>
                  <a:pt x="5618" y="5272"/>
                </a:lnTo>
                <a:lnTo>
                  <a:pt x="5529" y="5311"/>
                </a:lnTo>
                <a:lnTo>
                  <a:pt x="5440" y="5347"/>
                </a:lnTo>
                <a:lnTo>
                  <a:pt x="5348" y="5380"/>
                </a:lnTo>
                <a:lnTo>
                  <a:pt x="5257" y="5413"/>
                </a:lnTo>
                <a:lnTo>
                  <a:pt x="5162" y="5444"/>
                </a:lnTo>
                <a:lnTo>
                  <a:pt x="5067" y="5473"/>
                </a:lnTo>
                <a:lnTo>
                  <a:pt x="4971" y="5501"/>
                </a:lnTo>
                <a:lnTo>
                  <a:pt x="4872" y="5527"/>
                </a:lnTo>
                <a:lnTo>
                  <a:pt x="4774" y="5551"/>
                </a:lnTo>
                <a:lnTo>
                  <a:pt x="4673" y="5573"/>
                </a:lnTo>
                <a:lnTo>
                  <a:pt x="4570" y="5594"/>
                </a:lnTo>
                <a:lnTo>
                  <a:pt x="4468" y="5614"/>
                </a:lnTo>
                <a:lnTo>
                  <a:pt x="4364" y="5631"/>
                </a:lnTo>
                <a:lnTo>
                  <a:pt x="4258" y="5649"/>
                </a:lnTo>
                <a:lnTo>
                  <a:pt x="4151" y="5663"/>
                </a:lnTo>
                <a:lnTo>
                  <a:pt x="4043" y="5677"/>
                </a:lnTo>
                <a:lnTo>
                  <a:pt x="3934" y="5689"/>
                </a:lnTo>
                <a:lnTo>
                  <a:pt x="3824" y="5700"/>
                </a:lnTo>
                <a:lnTo>
                  <a:pt x="3714" y="5709"/>
                </a:lnTo>
                <a:lnTo>
                  <a:pt x="3711" y="4591"/>
                </a:lnTo>
                <a:close/>
                <a:moveTo>
                  <a:pt x="1018" y="2259"/>
                </a:moveTo>
                <a:lnTo>
                  <a:pt x="1370" y="2149"/>
                </a:lnTo>
                <a:lnTo>
                  <a:pt x="1324" y="2112"/>
                </a:lnTo>
                <a:lnTo>
                  <a:pt x="1263" y="2059"/>
                </a:lnTo>
                <a:lnTo>
                  <a:pt x="1228" y="2028"/>
                </a:lnTo>
                <a:lnTo>
                  <a:pt x="1192" y="1995"/>
                </a:lnTo>
                <a:lnTo>
                  <a:pt x="1156" y="1960"/>
                </a:lnTo>
                <a:lnTo>
                  <a:pt x="1120" y="1923"/>
                </a:lnTo>
                <a:lnTo>
                  <a:pt x="1085" y="1887"/>
                </a:lnTo>
                <a:lnTo>
                  <a:pt x="1053" y="1850"/>
                </a:lnTo>
                <a:lnTo>
                  <a:pt x="1024" y="1812"/>
                </a:lnTo>
                <a:lnTo>
                  <a:pt x="1010" y="1795"/>
                </a:lnTo>
                <a:lnTo>
                  <a:pt x="998" y="1776"/>
                </a:lnTo>
                <a:lnTo>
                  <a:pt x="988" y="1759"/>
                </a:lnTo>
                <a:lnTo>
                  <a:pt x="978" y="1743"/>
                </a:lnTo>
                <a:lnTo>
                  <a:pt x="970" y="1727"/>
                </a:lnTo>
                <a:lnTo>
                  <a:pt x="963" y="1710"/>
                </a:lnTo>
                <a:lnTo>
                  <a:pt x="959" y="1695"/>
                </a:lnTo>
                <a:lnTo>
                  <a:pt x="955" y="1681"/>
                </a:lnTo>
                <a:lnTo>
                  <a:pt x="954" y="1667"/>
                </a:lnTo>
                <a:lnTo>
                  <a:pt x="955" y="1655"/>
                </a:lnTo>
                <a:lnTo>
                  <a:pt x="960" y="1638"/>
                </a:lnTo>
                <a:lnTo>
                  <a:pt x="966" y="1623"/>
                </a:lnTo>
                <a:lnTo>
                  <a:pt x="975" y="1607"/>
                </a:lnTo>
                <a:lnTo>
                  <a:pt x="987" y="1591"/>
                </a:lnTo>
                <a:lnTo>
                  <a:pt x="997" y="1578"/>
                </a:lnTo>
                <a:lnTo>
                  <a:pt x="1009" y="1566"/>
                </a:lnTo>
                <a:lnTo>
                  <a:pt x="1021" y="1554"/>
                </a:lnTo>
                <a:lnTo>
                  <a:pt x="1035" y="1542"/>
                </a:lnTo>
                <a:lnTo>
                  <a:pt x="1049" y="1530"/>
                </a:lnTo>
                <a:lnTo>
                  <a:pt x="1066" y="1519"/>
                </a:lnTo>
                <a:lnTo>
                  <a:pt x="1099" y="1495"/>
                </a:lnTo>
                <a:lnTo>
                  <a:pt x="1138" y="1475"/>
                </a:lnTo>
                <a:lnTo>
                  <a:pt x="1178" y="1453"/>
                </a:lnTo>
                <a:lnTo>
                  <a:pt x="1223" y="1433"/>
                </a:lnTo>
                <a:lnTo>
                  <a:pt x="1270" y="1413"/>
                </a:lnTo>
                <a:lnTo>
                  <a:pt x="1301" y="1401"/>
                </a:lnTo>
                <a:lnTo>
                  <a:pt x="1334" y="1391"/>
                </a:lnTo>
                <a:lnTo>
                  <a:pt x="1369" y="1381"/>
                </a:lnTo>
                <a:lnTo>
                  <a:pt x="1406" y="1370"/>
                </a:lnTo>
                <a:lnTo>
                  <a:pt x="1444" y="1361"/>
                </a:lnTo>
                <a:lnTo>
                  <a:pt x="1485" y="1351"/>
                </a:lnTo>
                <a:lnTo>
                  <a:pt x="1526" y="1343"/>
                </a:lnTo>
                <a:lnTo>
                  <a:pt x="1569" y="1335"/>
                </a:lnTo>
                <a:lnTo>
                  <a:pt x="1661" y="1320"/>
                </a:lnTo>
                <a:lnTo>
                  <a:pt x="1757" y="1306"/>
                </a:lnTo>
                <a:lnTo>
                  <a:pt x="1858" y="1293"/>
                </a:lnTo>
                <a:lnTo>
                  <a:pt x="1964" y="1283"/>
                </a:lnTo>
                <a:lnTo>
                  <a:pt x="2073" y="1273"/>
                </a:lnTo>
                <a:lnTo>
                  <a:pt x="2186" y="1264"/>
                </a:lnTo>
                <a:lnTo>
                  <a:pt x="2300" y="1256"/>
                </a:lnTo>
                <a:lnTo>
                  <a:pt x="2416" y="1249"/>
                </a:lnTo>
                <a:lnTo>
                  <a:pt x="2651" y="1237"/>
                </a:lnTo>
                <a:lnTo>
                  <a:pt x="2886" y="1225"/>
                </a:lnTo>
                <a:lnTo>
                  <a:pt x="3145" y="1211"/>
                </a:lnTo>
                <a:lnTo>
                  <a:pt x="3268" y="1205"/>
                </a:lnTo>
                <a:lnTo>
                  <a:pt x="3383" y="1198"/>
                </a:lnTo>
                <a:lnTo>
                  <a:pt x="3526" y="1188"/>
                </a:lnTo>
                <a:lnTo>
                  <a:pt x="3594" y="1182"/>
                </a:lnTo>
                <a:lnTo>
                  <a:pt x="3660" y="1176"/>
                </a:lnTo>
                <a:lnTo>
                  <a:pt x="3724" y="1168"/>
                </a:lnTo>
                <a:lnTo>
                  <a:pt x="3787" y="1160"/>
                </a:lnTo>
                <a:lnTo>
                  <a:pt x="3846" y="1151"/>
                </a:lnTo>
                <a:lnTo>
                  <a:pt x="3903" y="1139"/>
                </a:lnTo>
                <a:lnTo>
                  <a:pt x="3959" y="1126"/>
                </a:lnTo>
                <a:lnTo>
                  <a:pt x="4011" y="1112"/>
                </a:lnTo>
                <a:lnTo>
                  <a:pt x="4062" y="1095"/>
                </a:lnTo>
                <a:lnTo>
                  <a:pt x="4086" y="1087"/>
                </a:lnTo>
                <a:lnTo>
                  <a:pt x="4110" y="1076"/>
                </a:lnTo>
                <a:lnTo>
                  <a:pt x="4133" y="1066"/>
                </a:lnTo>
                <a:lnTo>
                  <a:pt x="4156" y="1055"/>
                </a:lnTo>
                <a:lnTo>
                  <a:pt x="4178" y="1044"/>
                </a:lnTo>
                <a:lnTo>
                  <a:pt x="4199" y="1032"/>
                </a:lnTo>
                <a:lnTo>
                  <a:pt x="4220" y="1019"/>
                </a:lnTo>
                <a:lnTo>
                  <a:pt x="4241" y="1005"/>
                </a:lnTo>
                <a:lnTo>
                  <a:pt x="4260" y="992"/>
                </a:lnTo>
                <a:lnTo>
                  <a:pt x="4279" y="976"/>
                </a:lnTo>
                <a:lnTo>
                  <a:pt x="4299" y="960"/>
                </a:lnTo>
                <a:lnTo>
                  <a:pt x="4317" y="943"/>
                </a:lnTo>
                <a:lnTo>
                  <a:pt x="4335" y="924"/>
                </a:lnTo>
                <a:lnTo>
                  <a:pt x="4352" y="906"/>
                </a:lnTo>
                <a:lnTo>
                  <a:pt x="4368" y="886"/>
                </a:lnTo>
                <a:lnTo>
                  <a:pt x="4383" y="865"/>
                </a:lnTo>
                <a:lnTo>
                  <a:pt x="4399" y="844"/>
                </a:lnTo>
                <a:lnTo>
                  <a:pt x="4411" y="822"/>
                </a:lnTo>
                <a:lnTo>
                  <a:pt x="4424" y="800"/>
                </a:lnTo>
                <a:lnTo>
                  <a:pt x="4437" y="777"/>
                </a:lnTo>
                <a:lnTo>
                  <a:pt x="4447" y="752"/>
                </a:lnTo>
                <a:lnTo>
                  <a:pt x="4458" y="727"/>
                </a:lnTo>
                <a:lnTo>
                  <a:pt x="4467" y="700"/>
                </a:lnTo>
                <a:lnTo>
                  <a:pt x="4475" y="673"/>
                </a:lnTo>
                <a:lnTo>
                  <a:pt x="4482" y="644"/>
                </a:lnTo>
                <a:lnTo>
                  <a:pt x="4488" y="615"/>
                </a:lnTo>
                <a:lnTo>
                  <a:pt x="4494" y="585"/>
                </a:lnTo>
                <a:lnTo>
                  <a:pt x="4498" y="555"/>
                </a:lnTo>
                <a:lnTo>
                  <a:pt x="4502" y="522"/>
                </a:lnTo>
                <a:lnTo>
                  <a:pt x="4505" y="489"/>
                </a:lnTo>
                <a:lnTo>
                  <a:pt x="4507" y="455"/>
                </a:lnTo>
                <a:lnTo>
                  <a:pt x="4508" y="419"/>
                </a:lnTo>
                <a:lnTo>
                  <a:pt x="4507" y="383"/>
                </a:lnTo>
                <a:lnTo>
                  <a:pt x="4505" y="345"/>
                </a:lnTo>
                <a:lnTo>
                  <a:pt x="4504" y="307"/>
                </a:lnTo>
                <a:lnTo>
                  <a:pt x="4501" y="267"/>
                </a:lnTo>
                <a:lnTo>
                  <a:pt x="4496" y="225"/>
                </a:lnTo>
                <a:lnTo>
                  <a:pt x="4491" y="182"/>
                </a:lnTo>
                <a:lnTo>
                  <a:pt x="4486" y="139"/>
                </a:lnTo>
                <a:lnTo>
                  <a:pt x="4479" y="94"/>
                </a:lnTo>
                <a:lnTo>
                  <a:pt x="4471" y="48"/>
                </a:lnTo>
                <a:lnTo>
                  <a:pt x="4461" y="0"/>
                </a:lnTo>
                <a:lnTo>
                  <a:pt x="4148" y="63"/>
                </a:lnTo>
                <a:lnTo>
                  <a:pt x="4161" y="131"/>
                </a:lnTo>
                <a:lnTo>
                  <a:pt x="4171" y="196"/>
                </a:lnTo>
                <a:lnTo>
                  <a:pt x="4179" y="257"/>
                </a:lnTo>
                <a:lnTo>
                  <a:pt x="4184" y="313"/>
                </a:lnTo>
                <a:lnTo>
                  <a:pt x="4187" y="366"/>
                </a:lnTo>
                <a:lnTo>
                  <a:pt x="4188" y="415"/>
                </a:lnTo>
                <a:lnTo>
                  <a:pt x="4187" y="461"/>
                </a:lnTo>
                <a:lnTo>
                  <a:pt x="4184" y="503"/>
                </a:lnTo>
                <a:lnTo>
                  <a:pt x="4178" y="541"/>
                </a:lnTo>
                <a:lnTo>
                  <a:pt x="4173" y="560"/>
                </a:lnTo>
                <a:lnTo>
                  <a:pt x="4170" y="576"/>
                </a:lnTo>
                <a:lnTo>
                  <a:pt x="4165" y="593"/>
                </a:lnTo>
                <a:lnTo>
                  <a:pt x="4159" y="608"/>
                </a:lnTo>
                <a:lnTo>
                  <a:pt x="4154" y="624"/>
                </a:lnTo>
                <a:lnTo>
                  <a:pt x="4147" y="639"/>
                </a:lnTo>
                <a:lnTo>
                  <a:pt x="4140" y="651"/>
                </a:lnTo>
                <a:lnTo>
                  <a:pt x="4133" y="665"/>
                </a:lnTo>
                <a:lnTo>
                  <a:pt x="4125" y="677"/>
                </a:lnTo>
                <a:lnTo>
                  <a:pt x="4115" y="689"/>
                </a:lnTo>
                <a:lnTo>
                  <a:pt x="4107" y="700"/>
                </a:lnTo>
                <a:lnTo>
                  <a:pt x="4097" y="711"/>
                </a:lnTo>
                <a:lnTo>
                  <a:pt x="4087" y="720"/>
                </a:lnTo>
                <a:lnTo>
                  <a:pt x="4077" y="729"/>
                </a:lnTo>
                <a:lnTo>
                  <a:pt x="4064" y="738"/>
                </a:lnTo>
                <a:lnTo>
                  <a:pt x="4051" y="748"/>
                </a:lnTo>
                <a:lnTo>
                  <a:pt x="4038" y="756"/>
                </a:lnTo>
                <a:lnTo>
                  <a:pt x="4022" y="764"/>
                </a:lnTo>
                <a:lnTo>
                  <a:pt x="3992" y="780"/>
                </a:lnTo>
                <a:lnTo>
                  <a:pt x="3957" y="793"/>
                </a:lnTo>
                <a:lnTo>
                  <a:pt x="3921" y="806"/>
                </a:lnTo>
                <a:lnTo>
                  <a:pt x="3882" y="817"/>
                </a:lnTo>
                <a:lnTo>
                  <a:pt x="3840" y="827"/>
                </a:lnTo>
                <a:lnTo>
                  <a:pt x="3797" y="835"/>
                </a:lnTo>
                <a:lnTo>
                  <a:pt x="3750" y="843"/>
                </a:lnTo>
                <a:lnTo>
                  <a:pt x="3701" y="850"/>
                </a:lnTo>
                <a:lnTo>
                  <a:pt x="3650" y="856"/>
                </a:lnTo>
                <a:lnTo>
                  <a:pt x="3596" y="862"/>
                </a:lnTo>
                <a:lnTo>
                  <a:pt x="3484" y="871"/>
                </a:lnTo>
                <a:lnTo>
                  <a:pt x="3363" y="879"/>
                </a:lnTo>
                <a:lnTo>
                  <a:pt x="3240" y="887"/>
                </a:lnTo>
                <a:lnTo>
                  <a:pt x="3118" y="893"/>
                </a:lnTo>
                <a:lnTo>
                  <a:pt x="2871" y="906"/>
                </a:lnTo>
                <a:lnTo>
                  <a:pt x="2626" y="917"/>
                </a:lnTo>
                <a:lnTo>
                  <a:pt x="2381" y="931"/>
                </a:lnTo>
                <a:lnTo>
                  <a:pt x="2259" y="939"/>
                </a:lnTo>
                <a:lnTo>
                  <a:pt x="2139" y="947"/>
                </a:lnTo>
                <a:lnTo>
                  <a:pt x="2021" y="958"/>
                </a:lnTo>
                <a:lnTo>
                  <a:pt x="1906" y="968"/>
                </a:lnTo>
                <a:lnTo>
                  <a:pt x="1793" y="980"/>
                </a:lnTo>
                <a:lnTo>
                  <a:pt x="1685" y="994"/>
                </a:lnTo>
                <a:lnTo>
                  <a:pt x="1582" y="1009"/>
                </a:lnTo>
                <a:lnTo>
                  <a:pt x="1532" y="1017"/>
                </a:lnTo>
                <a:lnTo>
                  <a:pt x="1483" y="1026"/>
                </a:lnTo>
                <a:lnTo>
                  <a:pt x="1437" y="1036"/>
                </a:lnTo>
                <a:lnTo>
                  <a:pt x="1392" y="1045"/>
                </a:lnTo>
                <a:lnTo>
                  <a:pt x="1348" y="1055"/>
                </a:lnTo>
                <a:lnTo>
                  <a:pt x="1305" y="1066"/>
                </a:lnTo>
                <a:lnTo>
                  <a:pt x="1264" y="1077"/>
                </a:lnTo>
                <a:lnTo>
                  <a:pt x="1225" y="1090"/>
                </a:lnTo>
                <a:lnTo>
                  <a:pt x="1187" y="1102"/>
                </a:lnTo>
                <a:lnTo>
                  <a:pt x="1153" y="1116"/>
                </a:lnTo>
                <a:lnTo>
                  <a:pt x="1120" y="1129"/>
                </a:lnTo>
                <a:lnTo>
                  <a:pt x="1088" y="1144"/>
                </a:lnTo>
                <a:lnTo>
                  <a:pt x="1055" y="1158"/>
                </a:lnTo>
                <a:lnTo>
                  <a:pt x="1025" y="1173"/>
                </a:lnTo>
                <a:lnTo>
                  <a:pt x="995" y="1188"/>
                </a:lnTo>
                <a:lnTo>
                  <a:pt x="966" y="1204"/>
                </a:lnTo>
                <a:lnTo>
                  <a:pt x="938" y="1220"/>
                </a:lnTo>
                <a:lnTo>
                  <a:pt x="911" y="1238"/>
                </a:lnTo>
                <a:lnTo>
                  <a:pt x="886" y="1255"/>
                </a:lnTo>
                <a:lnTo>
                  <a:pt x="860" y="1274"/>
                </a:lnTo>
                <a:lnTo>
                  <a:pt x="837" y="1292"/>
                </a:lnTo>
                <a:lnTo>
                  <a:pt x="814" y="1311"/>
                </a:lnTo>
                <a:lnTo>
                  <a:pt x="793" y="1331"/>
                </a:lnTo>
                <a:lnTo>
                  <a:pt x="772" y="1351"/>
                </a:lnTo>
                <a:lnTo>
                  <a:pt x="753" y="1371"/>
                </a:lnTo>
                <a:lnTo>
                  <a:pt x="736" y="1393"/>
                </a:lnTo>
                <a:lnTo>
                  <a:pt x="717" y="1417"/>
                </a:lnTo>
                <a:lnTo>
                  <a:pt x="701" y="1442"/>
                </a:lnTo>
                <a:lnTo>
                  <a:pt x="687" y="1468"/>
                </a:lnTo>
                <a:lnTo>
                  <a:pt x="674" y="1493"/>
                </a:lnTo>
                <a:lnTo>
                  <a:pt x="663" y="1520"/>
                </a:lnTo>
                <a:lnTo>
                  <a:pt x="653" y="1548"/>
                </a:lnTo>
                <a:lnTo>
                  <a:pt x="646" y="1576"/>
                </a:lnTo>
                <a:lnTo>
                  <a:pt x="641" y="1605"/>
                </a:lnTo>
                <a:lnTo>
                  <a:pt x="637" y="1634"/>
                </a:lnTo>
                <a:lnTo>
                  <a:pt x="635" y="1664"/>
                </a:lnTo>
                <a:lnTo>
                  <a:pt x="636" y="1693"/>
                </a:lnTo>
                <a:lnTo>
                  <a:pt x="638" y="1723"/>
                </a:lnTo>
                <a:lnTo>
                  <a:pt x="643" y="1754"/>
                </a:lnTo>
                <a:lnTo>
                  <a:pt x="650" y="1785"/>
                </a:lnTo>
                <a:lnTo>
                  <a:pt x="659" y="1816"/>
                </a:lnTo>
                <a:lnTo>
                  <a:pt x="670" y="1847"/>
                </a:lnTo>
                <a:lnTo>
                  <a:pt x="680" y="1872"/>
                </a:lnTo>
                <a:lnTo>
                  <a:pt x="692" y="1896"/>
                </a:lnTo>
                <a:lnTo>
                  <a:pt x="704" y="1920"/>
                </a:lnTo>
                <a:lnTo>
                  <a:pt x="720" y="1945"/>
                </a:lnTo>
                <a:lnTo>
                  <a:pt x="736" y="1970"/>
                </a:lnTo>
                <a:lnTo>
                  <a:pt x="753" y="1995"/>
                </a:lnTo>
                <a:lnTo>
                  <a:pt x="772" y="2020"/>
                </a:lnTo>
                <a:lnTo>
                  <a:pt x="793" y="2046"/>
                </a:lnTo>
                <a:lnTo>
                  <a:pt x="815" y="2073"/>
                </a:lnTo>
                <a:lnTo>
                  <a:pt x="839" y="2098"/>
                </a:lnTo>
                <a:lnTo>
                  <a:pt x="865" y="2125"/>
                </a:lnTo>
                <a:lnTo>
                  <a:pt x="891" y="2151"/>
                </a:lnTo>
                <a:lnTo>
                  <a:pt x="920" y="2178"/>
                </a:lnTo>
                <a:lnTo>
                  <a:pt x="952" y="2205"/>
                </a:lnTo>
                <a:lnTo>
                  <a:pt x="983" y="2232"/>
                </a:lnTo>
                <a:lnTo>
                  <a:pt x="1018" y="2259"/>
                </a:lnTo>
                <a:close/>
                <a:moveTo>
                  <a:pt x="1295" y="2876"/>
                </a:moveTo>
                <a:lnTo>
                  <a:pt x="2412" y="2518"/>
                </a:lnTo>
                <a:lnTo>
                  <a:pt x="1427" y="2408"/>
                </a:lnTo>
                <a:lnTo>
                  <a:pt x="314" y="2758"/>
                </a:lnTo>
                <a:lnTo>
                  <a:pt x="441" y="2768"/>
                </a:lnTo>
                <a:lnTo>
                  <a:pt x="565" y="2781"/>
                </a:lnTo>
                <a:lnTo>
                  <a:pt x="691" y="2794"/>
                </a:lnTo>
                <a:lnTo>
                  <a:pt x="814" y="2807"/>
                </a:lnTo>
                <a:lnTo>
                  <a:pt x="935" y="2823"/>
                </a:lnTo>
                <a:lnTo>
                  <a:pt x="1057" y="2839"/>
                </a:lnTo>
                <a:lnTo>
                  <a:pt x="1177" y="2857"/>
                </a:lnTo>
                <a:lnTo>
                  <a:pt x="1295" y="2876"/>
                </a:lnTo>
                <a:close/>
                <a:moveTo>
                  <a:pt x="1868" y="2270"/>
                </a:moveTo>
                <a:lnTo>
                  <a:pt x="2828" y="2378"/>
                </a:lnTo>
                <a:lnTo>
                  <a:pt x="2828" y="2386"/>
                </a:lnTo>
                <a:lnTo>
                  <a:pt x="3986" y="2014"/>
                </a:lnTo>
                <a:lnTo>
                  <a:pt x="3891" y="2001"/>
                </a:lnTo>
                <a:lnTo>
                  <a:pt x="3795" y="1989"/>
                </a:lnTo>
                <a:lnTo>
                  <a:pt x="3699" y="1980"/>
                </a:lnTo>
                <a:lnTo>
                  <a:pt x="3602" y="1973"/>
                </a:lnTo>
                <a:lnTo>
                  <a:pt x="3503" y="1968"/>
                </a:lnTo>
                <a:lnTo>
                  <a:pt x="3406" y="1966"/>
                </a:lnTo>
                <a:lnTo>
                  <a:pt x="3307" y="1967"/>
                </a:lnTo>
                <a:lnTo>
                  <a:pt x="3207" y="1970"/>
                </a:lnTo>
                <a:lnTo>
                  <a:pt x="3109" y="1976"/>
                </a:lnTo>
                <a:lnTo>
                  <a:pt x="3059" y="1980"/>
                </a:lnTo>
                <a:lnTo>
                  <a:pt x="3009" y="1984"/>
                </a:lnTo>
                <a:lnTo>
                  <a:pt x="2959" y="1990"/>
                </a:lnTo>
                <a:lnTo>
                  <a:pt x="2909" y="1996"/>
                </a:lnTo>
                <a:lnTo>
                  <a:pt x="2859" y="2003"/>
                </a:lnTo>
                <a:lnTo>
                  <a:pt x="2808" y="2011"/>
                </a:lnTo>
                <a:lnTo>
                  <a:pt x="2758" y="2019"/>
                </a:lnTo>
                <a:lnTo>
                  <a:pt x="2708" y="2028"/>
                </a:lnTo>
                <a:lnTo>
                  <a:pt x="2658" y="2039"/>
                </a:lnTo>
                <a:lnTo>
                  <a:pt x="2607" y="2049"/>
                </a:lnTo>
                <a:lnTo>
                  <a:pt x="2557" y="2061"/>
                </a:lnTo>
                <a:lnTo>
                  <a:pt x="2507" y="2074"/>
                </a:lnTo>
                <a:lnTo>
                  <a:pt x="2456" y="2086"/>
                </a:lnTo>
                <a:lnTo>
                  <a:pt x="2406" y="2100"/>
                </a:lnTo>
                <a:lnTo>
                  <a:pt x="1868" y="2270"/>
                </a:lnTo>
                <a:close/>
                <a:moveTo>
                  <a:pt x="0" y="2971"/>
                </a:moveTo>
                <a:lnTo>
                  <a:pt x="0" y="2971"/>
                </a:lnTo>
                <a:lnTo>
                  <a:pt x="0" y="3881"/>
                </a:lnTo>
                <a:lnTo>
                  <a:pt x="208" y="4001"/>
                </a:lnTo>
                <a:lnTo>
                  <a:pt x="414" y="4118"/>
                </a:lnTo>
                <a:lnTo>
                  <a:pt x="825" y="4351"/>
                </a:lnTo>
                <a:lnTo>
                  <a:pt x="1234" y="4579"/>
                </a:lnTo>
                <a:lnTo>
                  <a:pt x="1643" y="4807"/>
                </a:lnTo>
                <a:lnTo>
                  <a:pt x="2051" y="5034"/>
                </a:lnTo>
                <a:lnTo>
                  <a:pt x="2460" y="5263"/>
                </a:lnTo>
                <a:lnTo>
                  <a:pt x="2871" y="5495"/>
                </a:lnTo>
                <a:lnTo>
                  <a:pt x="3077" y="5613"/>
                </a:lnTo>
                <a:lnTo>
                  <a:pt x="3285" y="5732"/>
                </a:lnTo>
                <a:lnTo>
                  <a:pt x="3285" y="4803"/>
                </a:lnTo>
                <a:lnTo>
                  <a:pt x="3267" y="4740"/>
                </a:lnTo>
                <a:lnTo>
                  <a:pt x="3248" y="4678"/>
                </a:lnTo>
                <a:lnTo>
                  <a:pt x="3226" y="4618"/>
                </a:lnTo>
                <a:lnTo>
                  <a:pt x="3204" y="4558"/>
                </a:lnTo>
                <a:lnTo>
                  <a:pt x="3181" y="4502"/>
                </a:lnTo>
                <a:lnTo>
                  <a:pt x="3155" y="4446"/>
                </a:lnTo>
                <a:lnTo>
                  <a:pt x="3129" y="4392"/>
                </a:lnTo>
                <a:lnTo>
                  <a:pt x="3101" y="4339"/>
                </a:lnTo>
                <a:lnTo>
                  <a:pt x="3072" y="4288"/>
                </a:lnTo>
                <a:lnTo>
                  <a:pt x="3041" y="4238"/>
                </a:lnTo>
                <a:lnTo>
                  <a:pt x="3009" y="4189"/>
                </a:lnTo>
                <a:lnTo>
                  <a:pt x="2976" y="4143"/>
                </a:lnTo>
                <a:lnTo>
                  <a:pt x="2942" y="4097"/>
                </a:lnTo>
                <a:lnTo>
                  <a:pt x="2906" y="4052"/>
                </a:lnTo>
                <a:lnTo>
                  <a:pt x="2870" y="4009"/>
                </a:lnTo>
                <a:lnTo>
                  <a:pt x="2831" y="3967"/>
                </a:lnTo>
                <a:lnTo>
                  <a:pt x="2792" y="3928"/>
                </a:lnTo>
                <a:lnTo>
                  <a:pt x="2751" y="3888"/>
                </a:lnTo>
                <a:lnTo>
                  <a:pt x="2711" y="3850"/>
                </a:lnTo>
                <a:lnTo>
                  <a:pt x="2668" y="3813"/>
                </a:lnTo>
                <a:lnTo>
                  <a:pt x="2624" y="3777"/>
                </a:lnTo>
                <a:lnTo>
                  <a:pt x="2579" y="3742"/>
                </a:lnTo>
                <a:lnTo>
                  <a:pt x="2533" y="3710"/>
                </a:lnTo>
                <a:lnTo>
                  <a:pt x="2487" y="3677"/>
                </a:lnTo>
                <a:lnTo>
                  <a:pt x="2439" y="3646"/>
                </a:lnTo>
                <a:lnTo>
                  <a:pt x="2390" y="3614"/>
                </a:lnTo>
                <a:lnTo>
                  <a:pt x="2340" y="3585"/>
                </a:lnTo>
                <a:lnTo>
                  <a:pt x="2289" y="3558"/>
                </a:lnTo>
                <a:lnTo>
                  <a:pt x="2238" y="3530"/>
                </a:lnTo>
                <a:lnTo>
                  <a:pt x="2185" y="3503"/>
                </a:lnTo>
                <a:lnTo>
                  <a:pt x="2131" y="3477"/>
                </a:lnTo>
                <a:lnTo>
                  <a:pt x="2077" y="3453"/>
                </a:lnTo>
                <a:lnTo>
                  <a:pt x="2022" y="3429"/>
                </a:lnTo>
                <a:lnTo>
                  <a:pt x="1966" y="3405"/>
                </a:lnTo>
                <a:lnTo>
                  <a:pt x="1910" y="3383"/>
                </a:lnTo>
                <a:lnTo>
                  <a:pt x="1851" y="3361"/>
                </a:lnTo>
                <a:lnTo>
                  <a:pt x="1793" y="3342"/>
                </a:lnTo>
                <a:lnTo>
                  <a:pt x="1734" y="3321"/>
                </a:lnTo>
                <a:lnTo>
                  <a:pt x="1674" y="3302"/>
                </a:lnTo>
                <a:lnTo>
                  <a:pt x="1613" y="3284"/>
                </a:lnTo>
                <a:lnTo>
                  <a:pt x="1552" y="3265"/>
                </a:lnTo>
                <a:lnTo>
                  <a:pt x="1490" y="3248"/>
                </a:lnTo>
                <a:lnTo>
                  <a:pt x="1428" y="3231"/>
                </a:lnTo>
                <a:lnTo>
                  <a:pt x="1365" y="3215"/>
                </a:lnTo>
                <a:lnTo>
                  <a:pt x="1236" y="3184"/>
                </a:lnTo>
                <a:lnTo>
                  <a:pt x="1106" y="3155"/>
                </a:lnTo>
                <a:lnTo>
                  <a:pt x="974" y="3128"/>
                </a:lnTo>
                <a:lnTo>
                  <a:pt x="839" y="3102"/>
                </a:lnTo>
                <a:lnTo>
                  <a:pt x="702" y="3078"/>
                </a:lnTo>
                <a:lnTo>
                  <a:pt x="564" y="3055"/>
                </a:lnTo>
                <a:lnTo>
                  <a:pt x="425" y="3034"/>
                </a:lnTo>
                <a:lnTo>
                  <a:pt x="284" y="3012"/>
                </a:lnTo>
                <a:lnTo>
                  <a:pt x="0" y="2971"/>
                </a:lnTo>
                <a:close/>
              </a:path>
            </a:pathLst>
          </a:custGeom>
          <a:solidFill>
            <a:schemeClr val="bg1"/>
          </a:solidFill>
          <a:ln>
            <a:noFill/>
          </a:ln>
        </p:spPr>
        <p:txBody>
          <a:bodyPr anchor="ctr">
            <a:scene3d>
              <a:camera prst="orthographicFront"/>
              <a:lightRig rig="threePt" dir="t"/>
            </a:scene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sz="2400">
              <a:solidFill>
                <a:schemeClr val="bg1"/>
              </a:solidFill>
            </a:endParaRPr>
          </a:p>
        </p:txBody>
      </p:sp>
      <p:sp>
        <p:nvSpPr>
          <p:cNvPr id="20" name="iconfont-11841-5650496"/>
          <p:cNvSpPr/>
          <p:nvPr/>
        </p:nvSpPr>
        <p:spPr>
          <a:xfrm>
            <a:off x="4367222" y="3492381"/>
            <a:ext cx="439593" cy="384094"/>
          </a:xfrm>
          <a:custGeom>
            <a:avLst/>
            <a:gdLst>
              <a:gd name="connsiteX0" fmla="*/ 223413 w 446302"/>
              <a:gd name="connsiteY0" fmla="*/ 289001 h 389956"/>
              <a:gd name="connsiteX1" fmla="*/ 168842 w 446302"/>
              <a:gd name="connsiteY1" fmla="*/ 360098 h 389956"/>
              <a:gd name="connsiteX2" fmla="*/ 277413 w 446302"/>
              <a:gd name="connsiteY2" fmla="*/ 360098 h 389956"/>
              <a:gd name="connsiteX3" fmla="*/ 223413 w 446302"/>
              <a:gd name="connsiteY3" fmla="*/ 249619 h 389956"/>
              <a:gd name="connsiteX4" fmla="*/ 235508 w 446302"/>
              <a:gd name="connsiteY4" fmla="*/ 255333 h 389956"/>
              <a:gd name="connsiteX5" fmla="*/ 319317 w 446302"/>
              <a:gd name="connsiteY5" fmla="*/ 365813 h 389956"/>
              <a:gd name="connsiteX6" fmla="*/ 320555 w 446302"/>
              <a:gd name="connsiteY6" fmla="*/ 381051 h 389956"/>
              <a:gd name="connsiteX7" fmla="*/ 307222 w 446302"/>
              <a:gd name="connsiteY7" fmla="*/ 389956 h 389956"/>
              <a:gd name="connsiteX8" fmla="*/ 138985 w 446302"/>
              <a:gd name="connsiteY8" fmla="*/ 389956 h 389956"/>
              <a:gd name="connsiteX9" fmla="*/ 125652 w 446302"/>
              <a:gd name="connsiteY9" fmla="*/ 381670 h 389956"/>
              <a:gd name="connsiteX10" fmla="*/ 126938 w 446302"/>
              <a:gd name="connsiteY10" fmla="*/ 366432 h 389956"/>
              <a:gd name="connsiteX11" fmla="*/ 211366 w 446302"/>
              <a:gd name="connsiteY11" fmla="*/ 255333 h 389956"/>
              <a:gd name="connsiteX12" fmla="*/ 223413 w 446302"/>
              <a:gd name="connsiteY12" fmla="*/ 249619 h 389956"/>
              <a:gd name="connsiteX13" fmla="*/ 252059 w 446302"/>
              <a:gd name="connsiteY13" fmla="*/ 149870 h 389956"/>
              <a:gd name="connsiteX14" fmla="*/ 330079 w 446302"/>
              <a:gd name="connsiteY14" fmla="*/ 170175 h 389956"/>
              <a:gd name="connsiteX15" fmla="*/ 333269 w 446302"/>
              <a:gd name="connsiteY15" fmla="*/ 181585 h 389956"/>
              <a:gd name="connsiteX16" fmla="*/ 321841 w 446302"/>
              <a:gd name="connsiteY16" fmla="*/ 184770 h 389956"/>
              <a:gd name="connsiteX17" fmla="*/ 222175 w 446302"/>
              <a:gd name="connsiteY17" fmla="*/ 174644 h 389956"/>
              <a:gd name="connsiteX18" fmla="*/ 173890 w 446302"/>
              <a:gd name="connsiteY18" fmla="*/ 185389 h 389956"/>
              <a:gd name="connsiteX19" fmla="*/ 117414 w 446302"/>
              <a:gd name="connsiteY19" fmla="*/ 173360 h 389956"/>
              <a:gd name="connsiteX20" fmla="*/ 113605 w 446302"/>
              <a:gd name="connsiteY20" fmla="*/ 161950 h 389956"/>
              <a:gd name="connsiteX21" fmla="*/ 125033 w 446302"/>
              <a:gd name="connsiteY21" fmla="*/ 158147 h 389956"/>
              <a:gd name="connsiteX22" fmla="*/ 213889 w 446302"/>
              <a:gd name="connsiteY22" fmla="*/ 159430 h 389956"/>
              <a:gd name="connsiteX23" fmla="*/ 252059 w 446302"/>
              <a:gd name="connsiteY23" fmla="*/ 149870 h 389956"/>
              <a:gd name="connsiteX24" fmla="*/ 252059 w 446302"/>
              <a:gd name="connsiteY24" fmla="*/ 110522 h 389956"/>
              <a:gd name="connsiteX25" fmla="*/ 330079 w 446302"/>
              <a:gd name="connsiteY25" fmla="*/ 130900 h 389956"/>
              <a:gd name="connsiteX26" fmla="*/ 333269 w 446302"/>
              <a:gd name="connsiteY26" fmla="*/ 142329 h 389956"/>
              <a:gd name="connsiteX27" fmla="*/ 321841 w 446302"/>
              <a:gd name="connsiteY27" fmla="*/ 145472 h 389956"/>
              <a:gd name="connsiteX28" fmla="*/ 222175 w 446302"/>
              <a:gd name="connsiteY28" fmla="*/ 135329 h 389956"/>
              <a:gd name="connsiteX29" fmla="*/ 173890 w 446302"/>
              <a:gd name="connsiteY29" fmla="*/ 146139 h 389956"/>
              <a:gd name="connsiteX30" fmla="*/ 117414 w 446302"/>
              <a:gd name="connsiteY30" fmla="*/ 134043 h 389956"/>
              <a:gd name="connsiteX31" fmla="*/ 113605 w 446302"/>
              <a:gd name="connsiteY31" fmla="*/ 122614 h 389956"/>
              <a:gd name="connsiteX32" fmla="*/ 125033 w 446302"/>
              <a:gd name="connsiteY32" fmla="*/ 118804 h 389956"/>
              <a:gd name="connsiteX33" fmla="*/ 213889 w 446302"/>
              <a:gd name="connsiteY33" fmla="*/ 120090 h 389956"/>
              <a:gd name="connsiteX34" fmla="*/ 252059 w 446302"/>
              <a:gd name="connsiteY34" fmla="*/ 110522 h 389956"/>
              <a:gd name="connsiteX35" fmla="*/ 14618 w 446302"/>
              <a:gd name="connsiteY35" fmla="*/ 0 h 389956"/>
              <a:gd name="connsiteX36" fmla="*/ 431732 w 446302"/>
              <a:gd name="connsiteY36" fmla="*/ 0 h 389956"/>
              <a:gd name="connsiteX37" fmla="*/ 446302 w 446302"/>
              <a:gd name="connsiteY37" fmla="*/ 14624 h 389956"/>
              <a:gd name="connsiteX38" fmla="*/ 446302 w 446302"/>
              <a:gd name="connsiteY38" fmla="*/ 288333 h 389956"/>
              <a:gd name="connsiteX39" fmla="*/ 431732 w 446302"/>
              <a:gd name="connsiteY39" fmla="*/ 302957 h 389956"/>
              <a:gd name="connsiteX40" fmla="*/ 342833 w 446302"/>
              <a:gd name="connsiteY40" fmla="*/ 302957 h 389956"/>
              <a:gd name="connsiteX41" fmla="*/ 328215 w 446302"/>
              <a:gd name="connsiteY41" fmla="*/ 288333 h 389956"/>
              <a:gd name="connsiteX42" fmla="*/ 342833 w 446302"/>
              <a:gd name="connsiteY42" fmla="*/ 273757 h 389956"/>
              <a:gd name="connsiteX43" fmla="*/ 417114 w 446302"/>
              <a:gd name="connsiteY43" fmla="*/ 273757 h 389956"/>
              <a:gd name="connsiteX44" fmla="*/ 417114 w 446302"/>
              <a:gd name="connsiteY44" fmla="*/ 29200 h 389956"/>
              <a:gd name="connsiteX45" fmla="*/ 29855 w 446302"/>
              <a:gd name="connsiteY45" fmla="*/ 29200 h 389956"/>
              <a:gd name="connsiteX46" fmla="*/ 29855 w 446302"/>
              <a:gd name="connsiteY46" fmla="*/ 273090 h 389956"/>
              <a:gd name="connsiteX47" fmla="*/ 111754 w 446302"/>
              <a:gd name="connsiteY47" fmla="*/ 273090 h 389956"/>
              <a:gd name="connsiteX48" fmla="*/ 126324 w 446302"/>
              <a:gd name="connsiteY48" fmla="*/ 287714 h 389956"/>
              <a:gd name="connsiteX49" fmla="*/ 111754 w 446302"/>
              <a:gd name="connsiteY49" fmla="*/ 302338 h 389956"/>
              <a:gd name="connsiteX50" fmla="*/ 14618 w 446302"/>
              <a:gd name="connsiteY50" fmla="*/ 302338 h 389956"/>
              <a:gd name="connsiteX51" fmla="*/ 0 w 446302"/>
              <a:gd name="connsiteY51" fmla="*/ 287714 h 389956"/>
              <a:gd name="connsiteX52" fmla="*/ 0 w 446302"/>
              <a:gd name="connsiteY52" fmla="*/ 14624 h 389956"/>
              <a:gd name="connsiteX53" fmla="*/ 14618 w 446302"/>
              <a:gd name="connsiteY53" fmla="*/ 0 h 389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446302" h="389956">
                <a:moveTo>
                  <a:pt x="223413" y="289001"/>
                </a:moveTo>
                <a:lnTo>
                  <a:pt x="168842" y="360098"/>
                </a:lnTo>
                <a:lnTo>
                  <a:pt x="277413" y="360098"/>
                </a:lnTo>
                <a:close/>
                <a:moveTo>
                  <a:pt x="223413" y="249619"/>
                </a:moveTo>
                <a:cubicBezTo>
                  <a:pt x="228508" y="249619"/>
                  <a:pt x="232318" y="251523"/>
                  <a:pt x="235508" y="255333"/>
                </a:cubicBezTo>
                <a:lnTo>
                  <a:pt x="319317" y="365813"/>
                </a:lnTo>
                <a:cubicBezTo>
                  <a:pt x="322460" y="370241"/>
                  <a:pt x="323126" y="376622"/>
                  <a:pt x="320555" y="381051"/>
                </a:cubicBezTo>
                <a:cubicBezTo>
                  <a:pt x="317412" y="386766"/>
                  <a:pt x="312317" y="389956"/>
                  <a:pt x="307222" y="389956"/>
                </a:cubicBezTo>
                <a:lnTo>
                  <a:pt x="138985" y="389956"/>
                </a:lnTo>
                <a:cubicBezTo>
                  <a:pt x="133271" y="389956"/>
                  <a:pt x="128176" y="386766"/>
                  <a:pt x="125652" y="381670"/>
                </a:cubicBezTo>
                <a:cubicBezTo>
                  <a:pt x="123128" y="376622"/>
                  <a:pt x="123747" y="370908"/>
                  <a:pt x="126938" y="366432"/>
                </a:cubicBezTo>
                <a:lnTo>
                  <a:pt x="211366" y="255333"/>
                </a:lnTo>
                <a:cubicBezTo>
                  <a:pt x="213889" y="251523"/>
                  <a:pt x="218366" y="249619"/>
                  <a:pt x="223413" y="249619"/>
                </a:cubicBezTo>
                <a:close/>
                <a:moveTo>
                  <a:pt x="252059" y="149870"/>
                </a:moveTo>
                <a:cubicBezTo>
                  <a:pt x="290937" y="148790"/>
                  <a:pt x="328186" y="168749"/>
                  <a:pt x="330079" y="170175"/>
                </a:cubicBezTo>
                <a:cubicBezTo>
                  <a:pt x="333888" y="172742"/>
                  <a:pt x="335793" y="177782"/>
                  <a:pt x="333269" y="181585"/>
                </a:cubicBezTo>
                <a:cubicBezTo>
                  <a:pt x="330745" y="185389"/>
                  <a:pt x="325650" y="187290"/>
                  <a:pt x="321841" y="184770"/>
                </a:cubicBezTo>
                <a:cubicBezTo>
                  <a:pt x="321222" y="184152"/>
                  <a:pt x="262175" y="153059"/>
                  <a:pt x="222175" y="174644"/>
                </a:cubicBezTo>
                <a:cubicBezTo>
                  <a:pt x="205651" y="182251"/>
                  <a:pt x="189128" y="185389"/>
                  <a:pt x="173890" y="185389"/>
                </a:cubicBezTo>
                <a:cubicBezTo>
                  <a:pt x="143414" y="185389"/>
                  <a:pt x="119319" y="173978"/>
                  <a:pt x="117414" y="173360"/>
                </a:cubicBezTo>
                <a:cubicBezTo>
                  <a:pt x="112938" y="171458"/>
                  <a:pt x="111700" y="166371"/>
                  <a:pt x="113605" y="161950"/>
                </a:cubicBezTo>
                <a:cubicBezTo>
                  <a:pt x="115509" y="157528"/>
                  <a:pt x="120557" y="156245"/>
                  <a:pt x="125033" y="158147"/>
                </a:cubicBezTo>
                <a:cubicBezTo>
                  <a:pt x="125652" y="158765"/>
                  <a:pt x="173890" y="180967"/>
                  <a:pt x="213889" y="159430"/>
                </a:cubicBezTo>
                <a:cubicBezTo>
                  <a:pt x="225961" y="152929"/>
                  <a:pt x="239100" y="150231"/>
                  <a:pt x="252059" y="149870"/>
                </a:cubicBezTo>
                <a:close/>
                <a:moveTo>
                  <a:pt x="252059" y="110522"/>
                </a:moveTo>
                <a:cubicBezTo>
                  <a:pt x="290937" y="109453"/>
                  <a:pt x="328186" y="129472"/>
                  <a:pt x="330079" y="130900"/>
                </a:cubicBezTo>
                <a:cubicBezTo>
                  <a:pt x="333888" y="133424"/>
                  <a:pt x="335793" y="138520"/>
                  <a:pt x="333269" y="142329"/>
                </a:cubicBezTo>
                <a:cubicBezTo>
                  <a:pt x="330745" y="146139"/>
                  <a:pt x="325650" y="148044"/>
                  <a:pt x="321841" y="145472"/>
                </a:cubicBezTo>
                <a:cubicBezTo>
                  <a:pt x="321222" y="144853"/>
                  <a:pt x="262175" y="113757"/>
                  <a:pt x="222175" y="135329"/>
                </a:cubicBezTo>
                <a:cubicBezTo>
                  <a:pt x="205651" y="143568"/>
                  <a:pt x="189128" y="146139"/>
                  <a:pt x="173890" y="146139"/>
                </a:cubicBezTo>
                <a:cubicBezTo>
                  <a:pt x="143414" y="146139"/>
                  <a:pt x="119319" y="134710"/>
                  <a:pt x="117414" y="134043"/>
                </a:cubicBezTo>
                <a:cubicBezTo>
                  <a:pt x="112938" y="132138"/>
                  <a:pt x="111700" y="127090"/>
                  <a:pt x="113605" y="122614"/>
                </a:cubicBezTo>
                <a:cubicBezTo>
                  <a:pt x="115509" y="118185"/>
                  <a:pt x="120557" y="116900"/>
                  <a:pt x="125033" y="118804"/>
                </a:cubicBezTo>
                <a:cubicBezTo>
                  <a:pt x="125652" y="119471"/>
                  <a:pt x="173890" y="141663"/>
                  <a:pt x="213889" y="120090"/>
                </a:cubicBezTo>
                <a:cubicBezTo>
                  <a:pt x="225961" y="113578"/>
                  <a:pt x="239100" y="110879"/>
                  <a:pt x="252059" y="110522"/>
                </a:cubicBezTo>
                <a:close/>
                <a:moveTo>
                  <a:pt x="14618" y="0"/>
                </a:moveTo>
                <a:lnTo>
                  <a:pt x="431732" y="0"/>
                </a:lnTo>
                <a:cubicBezTo>
                  <a:pt x="439969" y="0"/>
                  <a:pt x="446302" y="6335"/>
                  <a:pt x="446302" y="14624"/>
                </a:cubicBezTo>
                <a:lnTo>
                  <a:pt x="446302" y="288333"/>
                </a:lnTo>
                <a:cubicBezTo>
                  <a:pt x="446302" y="296622"/>
                  <a:pt x="439350" y="302957"/>
                  <a:pt x="431732" y="302957"/>
                </a:cubicBezTo>
                <a:lnTo>
                  <a:pt x="342833" y="302957"/>
                </a:lnTo>
                <a:cubicBezTo>
                  <a:pt x="334596" y="302957"/>
                  <a:pt x="328215" y="296622"/>
                  <a:pt x="328215" y="288333"/>
                </a:cubicBezTo>
                <a:cubicBezTo>
                  <a:pt x="328215" y="280093"/>
                  <a:pt x="334596" y="273757"/>
                  <a:pt x="342833" y="273757"/>
                </a:cubicBezTo>
                <a:lnTo>
                  <a:pt x="417114" y="273757"/>
                </a:lnTo>
                <a:lnTo>
                  <a:pt x="417114" y="29200"/>
                </a:lnTo>
                <a:lnTo>
                  <a:pt x="29855" y="29200"/>
                </a:lnTo>
                <a:lnTo>
                  <a:pt x="29855" y="273090"/>
                </a:lnTo>
                <a:lnTo>
                  <a:pt x="111754" y="273090"/>
                </a:lnTo>
                <a:cubicBezTo>
                  <a:pt x="119992" y="273090"/>
                  <a:pt x="126324" y="279473"/>
                  <a:pt x="126324" y="287714"/>
                </a:cubicBezTo>
                <a:cubicBezTo>
                  <a:pt x="126324" y="295955"/>
                  <a:pt x="119992" y="302338"/>
                  <a:pt x="111754" y="302338"/>
                </a:cubicBezTo>
                <a:lnTo>
                  <a:pt x="14618" y="302338"/>
                </a:lnTo>
                <a:cubicBezTo>
                  <a:pt x="6333" y="302338"/>
                  <a:pt x="0" y="295955"/>
                  <a:pt x="0" y="287714"/>
                </a:cubicBezTo>
                <a:lnTo>
                  <a:pt x="0" y="14624"/>
                </a:lnTo>
                <a:cubicBezTo>
                  <a:pt x="0" y="6335"/>
                  <a:pt x="6333" y="0"/>
                  <a:pt x="1461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直接连接符 22"/>
          <p:cNvCxnSpPr/>
          <p:nvPr/>
        </p:nvCxnSpPr>
        <p:spPr>
          <a:xfrm>
            <a:off x="2684961" y="3626285"/>
            <a:ext cx="168226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图片 46"/>
          <p:cNvPicPr>
            <a:picLocks noChangeAspect="1"/>
          </p:cNvPicPr>
          <p:nvPr/>
        </p:nvPicPr>
        <p:blipFill>
          <a:blip r:embed="rId2" cstate="email">
            <a:duotone>
              <a:prstClr val="black"/>
              <a:srgbClr val="FF0000">
                <a:tint val="45000"/>
                <a:satMod val="400000"/>
              </a:srgbClr>
            </a:duotone>
            <a:extLst>
              <a:ext uri="{BEBA8EAE-BF5A-486C-A8C5-ECC9F3942E4B}">
                <a14:imgProps xmlns:a14="http://schemas.microsoft.com/office/drawing/2010/main">
                  <a14:imgLayer>
                    <a14:imgEffect>
                      <a14:brightnessContrast bright="40000"/>
                    </a14:imgEffect>
                  </a14:imgLayer>
                </a14:imgProps>
              </a:ext>
              <a:ext uri="{28A0092B-C50C-407E-A947-70E740481C1C}">
                <a14:useLocalDpi xmlns:a14="http://schemas.microsoft.com/office/drawing/2010/main"/>
              </a:ext>
            </a:extLst>
          </a:blip>
          <a:srcRect/>
          <a:stretch>
            <a:fillRect/>
          </a:stretch>
        </p:blipFill>
        <p:spPr>
          <a:xfrm>
            <a:off x="8750300" y="3497945"/>
            <a:ext cx="3222700" cy="1127434"/>
          </a:xfrm>
          <a:prstGeom prst="rect">
            <a:avLst/>
          </a:prstGeom>
        </p:spPr>
      </p:pic>
      <p:sp>
        <p:nvSpPr>
          <p:cNvPr id="15" name="矩形 14"/>
          <p:cNvSpPr/>
          <p:nvPr/>
        </p:nvSpPr>
        <p:spPr>
          <a:xfrm>
            <a:off x="662090" y="1022350"/>
            <a:ext cx="380160" cy="5334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767285" y="1244611"/>
            <a:ext cx="9663781" cy="822960"/>
          </a:xfrm>
          <a:prstGeom prst="rect">
            <a:avLst/>
          </a:prstGeom>
          <a:noFill/>
        </p:spPr>
        <p:txBody>
          <a:bodyPr wrap="square">
            <a:spAutoFit/>
          </a:bodyPr>
          <a:lstStyle/>
          <a:p>
            <a:pPr marL="285750" indent="-285750" algn="just">
              <a:lnSpc>
                <a:spcPct val="150000"/>
              </a:lnSpc>
              <a:buClr>
                <a:schemeClr val="bg1"/>
              </a:buClr>
              <a:buFont typeface="Arial" panose="020B0604020202020204" pitchFamily="34" charset="0"/>
              <a:buChar char="•"/>
            </a:pPr>
            <a:r>
              <a:rPr lang="zh-CN" altLang="en-US" sz="1600" b="0" dirty="0">
                <a:solidFill>
                  <a:srgbClr val="404040"/>
                </a:solidFill>
                <a:effectLst/>
                <a:latin typeface="思源黑体 CN Light" panose="020B0300000000000000" pitchFamily="34" charset="-122"/>
                <a:ea typeface="思源黑体 CN Light" panose="020B0300000000000000" pitchFamily="34" charset="-122"/>
              </a:rPr>
              <a:t>尽管打击治理工作取得了突出成效，但是，在信息技术和移动互联网快速发展时代背景下，电信网络诈骗犯罪仍然高发，打击电信网络诈骗犯罪仍是一场持久战。</a:t>
            </a:r>
          </a:p>
        </p:txBody>
      </p:sp>
      <p:sp>
        <p:nvSpPr>
          <p:cNvPr id="7" name="文本框 6"/>
          <p:cNvSpPr txBox="1"/>
          <p:nvPr/>
        </p:nvSpPr>
        <p:spPr>
          <a:xfrm>
            <a:off x="767285" y="2163695"/>
            <a:ext cx="10472214" cy="457200"/>
          </a:xfrm>
          <a:prstGeom prst="rect">
            <a:avLst/>
          </a:prstGeom>
          <a:noFill/>
        </p:spPr>
        <p:txBody>
          <a:bodyPr wrap="square">
            <a:spAutoFit/>
          </a:bodyPr>
          <a:lstStyle/>
          <a:p>
            <a:pPr marL="285750" indent="-285750" algn="just">
              <a:lnSpc>
                <a:spcPct val="150000"/>
              </a:lnSpc>
              <a:buClr>
                <a:schemeClr val="bg1"/>
              </a:buClr>
              <a:buFont typeface="Arial" panose="020B0604020202020204" pitchFamily="34" charset="0"/>
              <a:buChar char="•"/>
            </a:pPr>
            <a:r>
              <a:rPr lang="zh-CN" altLang="en-US" sz="1600" b="0" dirty="0">
                <a:solidFill>
                  <a:srgbClr val="404040"/>
                </a:solidFill>
                <a:effectLst/>
                <a:latin typeface="思源黑体 CN Light" panose="020B0300000000000000" pitchFamily="34" charset="-122"/>
                <a:ea typeface="思源黑体 CN Light" panose="020B0300000000000000" pitchFamily="34" charset="-122"/>
              </a:rPr>
              <a:t>发案持续上升、诈骗手法层出不穷、犯罪窝点向境外转移趋势明显、黑灰产规模剧增是此类犯罪的显著特点。</a:t>
            </a:r>
          </a:p>
        </p:txBody>
      </p:sp>
      <p:sp>
        <p:nvSpPr>
          <p:cNvPr id="8" name="文本框 7"/>
          <p:cNvSpPr txBox="1"/>
          <p:nvPr/>
        </p:nvSpPr>
        <p:spPr>
          <a:xfrm>
            <a:off x="767286" y="2685501"/>
            <a:ext cx="10421414" cy="822960"/>
          </a:xfrm>
          <a:prstGeom prst="rect">
            <a:avLst/>
          </a:prstGeom>
          <a:noFill/>
        </p:spPr>
        <p:txBody>
          <a:bodyPr wrap="square">
            <a:spAutoFit/>
          </a:bodyPr>
          <a:lstStyle/>
          <a:p>
            <a:pPr marL="285750" indent="-285750" algn="just">
              <a:lnSpc>
                <a:spcPct val="150000"/>
              </a:lnSpc>
              <a:buClr>
                <a:schemeClr val="bg1"/>
              </a:buClr>
              <a:buFont typeface="Arial" panose="020B0604020202020204" pitchFamily="34" charset="0"/>
              <a:buChar char="•"/>
            </a:pPr>
            <a:r>
              <a:rPr kumimoji="0" lang="zh-CN" altLang="en-US" sz="1600" b="0" i="0" u="none" strike="noStrike" kern="1200" cap="none" spc="0" normalizeH="0" baseline="0" noProof="0" dirty="0">
                <a:ln>
                  <a:noFill/>
                </a:ln>
                <a:solidFill>
                  <a:srgbClr val="404040"/>
                </a:solidFill>
                <a:effectLst/>
                <a:uLnTx/>
                <a:uFillTx/>
                <a:latin typeface="思源黑体 CN Light" panose="020B0300000000000000" pitchFamily="34" charset="-122"/>
                <a:ea typeface="思源黑体 CN Light" panose="020B0300000000000000" pitchFamily="34" charset="-122"/>
                <a:cs typeface="+mn-cs"/>
              </a:rPr>
              <a:t>电信网络诈骗犯罪刑事警情数占比不断增大，其中网络诈骗增长迅猛，贷款、刷单、“杀猪盘”、冒充客服四类高发网络诈骗案件发案占70%以上。</a:t>
            </a:r>
          </a:p>
        </p:txBody>
      </p:sp>
      <p:sp>
        <p:nvSpPr>
          <p:cNvPr id="10" name="文本框 9"/>
          <p:cNvSpPr txBox="1"/>
          <p:nvPr/>
        </p:nvSpPr>
        <p:spPr>
          <a:xfrm>
            <a:off x="767285" y="4731335"/>
            <a:ext cx="10421414" cy="822960"/>
          </a:xfrm>
          <a:prstGeom prst="rect">
            <a:avLst/>
          </a:prstGeom>
          <a:noFill/>
        </p:spPr>
        <p:txBody>
          <a:bodyPr wrap="square">
            <a:spAutoFit/>
          </a:bodyPr>
          <a:lstStyle/>
          <a:p>
            <a:pPr marL="285750" indent="-285750" algn="just">
              <a:lnSpc>
                <a:spcPct val="150000"/>
              </a:lnSpc>
              <a:buClr>
                <a:schemeClr val="bg1"/>
              </a:buClr>
              <a:buFont typeface="Arial" panose="020B0604020202020204" pitchFamily="34" charset="0"/>
              <a:buChar char="•"/>
            </a:pPr>
            <a:r>
              <a:rPr kumimoji="0" lang="zh-CN" altLang="en-US" sz="1600" b="0" i="0" u="none" strike="noStrike" kern="1200" cap="none" spc="0" normalizeH="0" baseline="0" noProof="0" dirty="0">
                <a:ln>
                  <a:noFill/>
                </a:ln>
                <a:solidFill>
                  <a:srgbClr val="404040"/>
                </a:solidFill>
                <a:effectLst/>
                <a:uLnTx/>
                <a:uFillTx/>
                <a:latin typeface="思源黑体 CN Light" panose="020B0300000000000000" pitchFamily="34" charset="-122"/>
                <a:ea typeface="思源黑体 CN Light" panose="020B0300000000000000" pitchFamily="34" charset="-122"/>
                <a:cs typeface="+mn-cs"/>
              </a:rPr>
              <a:t>随着境内打击力度加大，诈骗窝点加快向境外转移，主要盘踞在缅北地区和柬埔寨、菲律宾、越南、老挝、泰国等东南亚国家。</a:t>
            </a:r>
          </a:p>
        </p:txBody>
      </p:sp>
      <p:sp>
        <p:nvSpPr>
          <p:cNvPr id="11" name="文本框 10"/>
          <p:cNvSpPr txBox="1"/>
          <p:nvPr/>
        </p:nvSpPr>
        <p:spPr>
          <a:xfrm>
            <a:off x="767285" y="5659500"/>
            <a:ext cx="11100865" cy="457200"/>
          </a:xfrm>
          <a:prstGeom prst="rect">
            <a:avLst/>
          </a:prstGeom>
          <a:noFill/>
        </p:spPr>
        <p:txBody>
          <a:bodyPr wrap="square">
            <a:spAutoFit/>
          </a:bodyPr>
          <a:lstStyle/>
          <a:p>
            <a:pPr marL="285750" indent="-285750" algn="just">
              <a:lnSpc>
                <a:spcPct val="150000"/>
              </a:lnSpc>
              <a:buClr>
                <a:schemeClr val="bg1"/>
              </a:buClr>
              <a:buFont typeface="Arial" panose="020B0604020202020204" pitchFamily="34" charset="0"/>
              <a:buChar char="•"/>
            </a:pPr>
            <a:r>
              <a:rPr kumimoji="0" lang="zh-CN" altLang="en-US" sz="1600" b="0" i="0" u="none" strike="noStrike" kern="1200" cap="none" spc="0" normalizeH="0" baseline="0" noProof="0" dirty="0">
                <a:ln>
                  <a:noFill/>
                </a:ln>
                <a:solidFill>
                  <a:srgbClr val="404040"/>
                </a:solidFill>
                <a:effectLst/>
                <a:uLnTx/>
                <a:uFillTx/>
                <a:latin typeface="思源黑体 CN Light" panose="020B0300000000000000" pitchFamily="34" charset="-122"/>
                <a:ea typeface="思源黑体 CN Light" panose="020B0300000000000000" pitchFamily="34" charset="-122"/>
                <a:cs typeface="+mn-cs"/>
              </a:rPr>
              <a:t>买卖公民信息、银行账户、手机卡活动十分猖獗，为诈骗团伙服务的技术平台层出不穷，新型洗钱通道不断涌现。</a:t>
            </a:r>
          </a:p>
        </p:txBody>
      </p:sp>
      <p:sp>
        <p:nvSpPr>
          <p:cNvPr id="12" name="文本框 11"/>
          <p:cNvSpPr txBox="1"/>
          <p:nvPr/>
        </p:nvSpPr>
        <p:spPr>
          <a:xfrm>
            <a:off x="904907" y="3613667"/>
            <a:ext cx="7174230" cy="457200"/>
          </a:xfrm>
          <a:prstGeom prst="rect">
            <a:avLst/>
          </a:prstGeom>
          <a:noFill/>
        </p:spPr>
        <p:txBody>
          <a:bodyPr wrap="none">
            <a:spAutoFit/>
          </a:bodyPr>
          <a:lstStyle/>
          <a:p>
            <a:pPr marL="285750" indent="-285750" algn="just">
              <a:lnSpc>
                <a:spcPct val="150000"/>
              </a:lnSpc>
              <a:buClr>
                <a:schemeClr val="bg1"/>
              </a:buClr>
              <a:buFont typeface="Arial" panose="020B0604020202020204" pitchFamily="34" charset="0"/>
              <a:buChar char="•"/>
            </a:pPr>
            <a:r>
              <a:rPr kumimoji="0" lang="zh-CN" altLang="en-US" sz="1600" b="0" i="0" u="none" strike="noStrike" kern="1200" cap="none" spc="0" normalizeH="0" baseline="0" noProof="0" dirty="0">
                <a:ln>
                  <a:noFill/>
                </a:ln>
                <a:solidFill>
                  <a:srgbClr val="404040"/>
                </a:solidFill>
                <a:effectLst/>
                <a:uLnTx/>
                <a:uFillTx/>
                <a:latin typeface="思源黑体 CN Light" panose="020B0300000000000000" pitchFamily="34" charset="-122"/>
                <a:ea typeface="思源黑体 CN Light" panose="020B0300000000000000" pitchFamily="34" charset="-122"/>
                <a:cs typeface="+mn-cs"/>
              </a:rPr>
              <a:t>新的诈骗手法随着新技术、新应用、新业态的出现应运而生并不断演变升级。</a:t>
            </a:r>
          </a:p>
        </p:txBody>
      </p:sp>
      <p:sp>
        <p:nvSpPr>
          <p:cNvPr id="13" name="文本框 12"/>
          <p:cNvSpPr txBox="1"/>
          <p:nvPr/>
        </p:nvSpPr>
        <p:spPr>
          <a:xfrm>
            <a:off x="873520" y="4172501"/>
            <a:ext cx="5342255" cy="457200"/>
          </a:xfrm>
          <a:prstGeom prst="rect">
            <a:avLst/>
          </a:prstGeom>
          <a:noFill/>
        </p:spPr>
        <p:txBody>
          <a:bodyPr wrap="none">
            <a:spAutoFit/>
          </a:bodyPr>
          <a:lstStyle/>
          <a:p>
            <a:pPr marL="285750" indent="-285750" algn="just">
              <a:lnSpc>
                <a:spcPct val="150000"/>
              </a:lnSpc>
              <a:buClr>
                <a:schemeClr val="bg1"/>
              </a:buClr>
              <a:buFont typeface="Arial" panose="020B0604020202020204" pitchFamily="34" charset="0"/>
              <a:buChar char="•"/>
            </a:pPr>
            <a:r>
              <a:rPr lang="en-US" altLang="zh-CN" sz="1600" dirty="0">
                <a:solidFill>
                  <a:srgbClr val="C00000"/>
                </a:solidFill>
                <a:latin typeface="思源黑体 CN Light" panose="020B0300000000000000" pitchFamily="34" charset="-122"/>
                <a:ea typeface="思源黑体 CN Light" panose="020B0300000000000000" pitchFamily="34" charset="-122"/>
              </a:rPr>
              <a:t>60%以上的诈骗都是通过不法分子制作的手机APP实施。</a:t>
            </a:r>
          </a:p>
        </p:txBody>
      </p:sp>
      <p:cxnSp>
        <p:nvCxnSpPr>
          <p:cNvPr id="17" name="直接连接符 16"/>
          <p:cNvCxnSpPr/>
          <p:nvPr/>
        </p:nvCxnSpPr>
        <p:spPr>
          <a:xfrm>
            <a:off x="908050" y="1179451"/>
            <a:ext cx="1847850" cy="0"/>
          </a:xfrm>
          <a:prstGeom prst="line">
            <a:avLst/>
          </a:prstGeom>
          <a:ln w="19050">
            <a:gradFill flip="none" rotWithShape="1">
              <a:gsLst>
                <a:gs pos="0">
                  <a:schemeClr val="accent1">
                    <a:lumMod val="5000"/>
                    <a:lumOff val="95000"/>
                    <a:alpha val="0"/>
                  </a:schemeClr>
                </a:gs>
                <a:gs pos="81000">
                  <a:srgbClr val="C00000"/>
                </a:gs>
              </a:gsLst>
              <a:lin ang="10800000" scaled="1"/>
            </a:gra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908050" y="2098711"/>
            <a:ext cx="3295650" cy="0"/>
          </a:xfrm>
          <a:prstGeom prst="line">
            <a:avLst/>
          </a:prstGeom>
          <a:ln w="19050" cap="flat" cmpd="sng" algn="ctr">
            <a:gradFill flip="none" rotWithShape="1">
              <a:gsLst>
                <a:gs pos="0">
                  <a:schemeClr val="accent1">
                    <a:lumMod val="5000"/>
                    <a:lumOff val="95000"/>
                    <a:alpha val="0"/>
                  </a:schemeClr>
                </a:gs>
                <a:gs pos="81000">
                  <a:srgbClr val="C00000"/>
                </a:gs>
              </a:gsLst>
              <a:lin ang="10800000" scaled="1"/>
            </a:gra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908050" y="2685501"/>
            <a:ext cx="4870450" cy="0"/>
          </a:xfrm>
          <a:prstGeom prst="line">
            <a:avLst/>
          </a:prstGeom>
          <a:ln w="19050" cap="flat" cmpd="sng" algn="ctr">
            <a:gradFill flip="none" rotWithShape="1">
              <a:gsLst>
                <a:gs pos="0">
                  <a:schemeClr val="accent1">
                    <a:lumMod val="5000"/>
                    <a:lumOff val="95000"/>
                    <a:alpha val="0"/>
                  </a:schemeClr>
                </a:gs>
                <a:gs pos="81000">
                  <a:srgbClr val="C00000"/>
                </a:gs>
              </a:gsLst>
              <a:lin ang="10800000" scaled="1"/>
            </a:gra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893940" y="3557979"/>
            <a:ext cx="5109452" cy="0"/>
          </a:xfrm>
          <a:prstGeom prst="line">
            <a:avLst/>
          </a:prstGeom>
          <a:ln w="19050" cap="flat" cmpd="sng" algn="ctr">
            <a:gradFill flip="none" rotWithShape="1">
              <a:gsLst>
                <a:gs pos="0">
                  <a:schemeClr val="accent1">
                    <a:lumMod val="5000"/>
                    <a:lumOff val="95000"/>
                    <a:alpha val="0"/>
                  </a:schemeClr>
                </a:gs>
                <a:gs pos="81000">
                  <a:srgbClr val="C00000"/>
                </a:gs>
              </a:gsLst>
              <a:lin ang="10800000" scaled="1"/>
            </a:gra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893940" y="4135473"/>
            <a:ext cx="3995560" cy="0"/>
          </a:xfrm>
          <a:prstGeom prst="line">
            <a:avLst/>
          </a:prstGeom>
          <a:ln w="19050" cap="flat" cmpd="sng" algn="ctr">
            <a:gradFill flip="none" rotWithShape="1">
              <a:gsLst>
                <a:gs pos="0">
                  <a:schemeClr val="accent1">
                    <a:lumMod val="5000"/>
                    <a:lumOff val="95000"/>
                    <a:alpha val="0"/>
                  </a:schemeClr>
                </a:gs>
                <a:gs pos="81000">
                  <a:srgbClr val="C00000"/>
                </a:gs>
              </a:gsLst>
              <a:lin ang="10800000" scaled="1"/>
            </a:gra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860153" y="4731335"/>
            <a:ext cx="2684495" cy="0"/>
          </a:xfrm>
          <a:prstGeom prst="line">
            <a:avLst/>
          </a:prstGeom>
          <a:ln w="19050" cap="flat" cmpd="sng" algn="ctr">
            <a:gradFill flip="none" rotWithShape="1">
              <a:gsLst>
                <a:gs pos="0">
                  <a:schemeClr val="accent1">
                    <a:lumMod val="5000"/>
                    <a:lumOff val="95000"/>
                    <a:alpha val="0"/>
                  </a:schemeClr>
                </a:gs>
                <a:gs pos="81000">
                  <a:srgbClr val="C00000"/>
                </a:gs>
              </a:gsLst>
              <a:lin ang="10800000" scaled="1"/>
            </a:gra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893940" y="5639707"/>
            <a:ext cx="3519310" cy="0"/>
          </a:xfrm>
          <a:prstGeom prst="line">
            <a:avLst/>
          </a:prstGeom>
          <a:ln w="19050" cap="flat" cmpd="sng" algn="ctr">
            <a:gradFill flip="none" rotWithShape="1">
              <a:gsLst>
                <a:gs pos="0">
                  <a:schemeClr val="accent1">
                    <a:lumMod val="5000"/>
                    <a:lumOff val="95000"/>
                    <a:alpha val="0"/>
                  </a:schemeClr>
                </a:gs>
                <a:gs pos="81000">
                  <a:srgbClr val="C00000"/>
                </a:gs>
              </a:gsLst>
              <a:lin ang="10800000" scaled="1"/>
            </a:gra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852170" y="170503"/>
            <a:ext cx="4037330" cy="518160"/>
          </a:xfrm>
          <a:prstGeom prst="rect">
            <a:avLst/>
          </a:prstGeom>
          <a:noFill/>
        </p:spPr>
        <p:txBody>
          <a:bodyPr wrap="square">
            <a:spAutoFit/>
          </a:bodyPr>
          <a:lstStyle/>
          <a:p>
            <a:pPr algn="dist"/>
            <a:r>
              <a:rPr lang="zh-CN" altLang="en-US" sz="2800">
                <a:latin typeface="思源宋体 CN Heavy" panose="02020900000000000000" pitchFamily="18" charset="-122"/>
                <a:ea typeface="思源宋体 CN Heavy" panose="02020900000000000000" pitchFamily="18" charset="-122"/>
              </a:rPr>
              <a:t>电信诈骗的形势特点</a:t>
            </a:r>
          </a:p>
        </p:txBody>
      </p:sp>
      <p:sp>
        <p:nvSpPr>
          <p:cNvPr id="14" name="矩形 13"/>
          <p:cNvSpPr/>
          <p:nvPr/>
        </p:nvSpPr>
        <p:spPr>
          <a:xfrm>
            <a:off x="0" y="1022350"/>
            <a:ext cx="590550" cy="53340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连接符 17"/>
          <p:cNvCxnSpPr/>
          <p:nvPr/>
        </p:nvCxnSpPr>
        <p:spPr>
          <a:xfrm>
            <a:off x="852170" y="6240401"/>
            <a:ext cx="5656580" cy="0"/>
          </a:xfrm>
          <a:prstGeom prst="line">
            <a:avLst/>
          </a:prstGeom>
          <a:ln w="19050">
            <a:gradFill flip="none" rotWithShape="1">
              <a:gsLst>
                <a:gs pos="0">
                  <a:schemeClr val="accent1">
                    <a:lumMod val="5000"/>
                    <a:lumOff val="95000"/>
                    <a:alpha val="0"/>
                  </a:schemeClr>
                </a:gs>
                <a:gs pos="81000">
                  <a:srgbClr val="C00000"/>
                </a:gs>
              </a:gsLst>
              <a:lin ang="10800000" scaled="1"/>
            </a:gradFill>
          </a:ln>
        </p:spPr>
        <p:style>
          <a:lnRef idx="1">
            <a:schemeClr val="accent1"/>
          </a:lnRef>
          <a:fillRef idx="0">
            <a:schemeClr val="accent1"/>
          </a:fillRef>
          <a:effectRef idx="0">
            <a:schemeClr val="accent1"/>
          </a:effectRef>
          <a:fontRef idx="minor">
            <a:schemeClr val="tx1"/>
          </a:fontRef>
        </p:style>
      </p:cxnSp>
      <p:grpSp>
        <p:nvGrpSpPr>
          <p:cNvPr id="43" name="Group 4"/>
          <p:cNvGrpSpPr>
            <a:grpSpLocks noChangeAspect="1"/>
          </p:cNvGrpSpPr>
          <p:nvPr/>
        </p:nvGrpSpPr>
        <p:grpSpPr>
          <a:xfrm>
            <a:off x="0" y="1631904"/>
            <a:ext cx="401697" cy="4239255"/>
            <a:chOff x="3697" y="792"/>
            <a:chExt cx="253" cy="2670"/>
          </a:xfrm>
          <a:gradFill>
            <a:gsLst>
              <a:gs pos="100000">
                <a:schemeClr val="accent1">
                  <a:lumMod val="5000"/>
                  <a:lumOff val="95000"/>
                  <a:alpha val="0"/>
                </a:schemeClr>
              </a:gs>
              <a:gs pos="0">
                <a:schemeClr val="bg1"/>
              </a:gs>
            </a:gsLst>
            <a:lin ang="10800000" scaled="1"/>
          </a:gradFill>
        </p:grpSpPr>
        <p:sp>
          <p:nvSpPr>
            <p:cNvPr id="45" name="Freeform 5"/>
            <p:cNvSpPr>
              <a:spLocks noEditPoints="1"/>
            </p:cNvSpPr>
            <p:nvPr/>
          </p:nvSpPr>
          <p:spPr bwMode="auto">
            <a:xfrm>
              <a:off x="3698" y="792"/>
              <a:ext cx="252" cy="2670"/>
            </a:xfrm>
            <a:custGeom>
              <a:avLst/>
              <a:gdLst>
                <a:gd name="T0" fmla="*/ 1535 w 2101"/>
                <a:gd name="T1" fmla="*/ 17679 h 22251"/>
                <a:gd name="T2" fmla="*/ 1946 w 2101"/>
                <a:gd name="T3" fmla="*/ 17838 h 22251"/>
                <a:gd name="T4" fmla="*/ 1536 w 2101"/>
                <a:gd name="T5" fmla="*/ 15503 h 22251"/>
                <a:gd name="T6" fmla="*/ 899 w 2101"/>
                <a:gd name="T7" fmla="*/ 16456 h 22251"/>
                <a:gd name="T8" fmla="*/ 1917 w 2101"/>
                <a:gd name="T9" fmla="*/ 16584 h 22251"/>
                <a:gd name="T10" fmla="*/ 1139 w 2101"/>
                <a:gd name="T11" fmla="*/ 15055 h 22251"/>
                <a:gd name="T12" fmla="*/ 2047 w 2101"/>
                <a:gd name="T13" fmla="*/ 20564 h 22251"/>
                <a:gd name="T14" fmla="*/ 1120 w 2101"/>
                <a:gd name="T15" fmla="*/ 19737 h 22251"/>
                <a:gd name="T16" fmla="*/ 1025 w 2101"/>
                <a:gd name="T17" fmla="*/ 20102 h 22251"/>
                <a:gd name="T18" fmla="*/ 609 w 2101"/>
                <a:gd name="T19" fmla="*/ 20465 h 22251"/>
                <a:gd name="T20" fmla="*/ 580 w 2101"/>
                <a:gd name="T21" fmla="*/ 19286 h 22251"/>
                <a:gd name="T22" fmla="*/ 2047 w 2101"/>
                <a:gd name="T23" fmla="*/ 19039 h 22251"/>
                <a:gd name="T24" fmla="*/ 1059 w 2101"/>
                <a:gd name="T25" fmla="*/ 18108 h 22251"/>
                <a:gd name="T26" fmla="*/ 58 w 2101"/>
                <a:gd name="T27" fmla="*/ 18917 h 22251"/>
                <a:gd name="T28" fmla="*/ 918 w 2101"/>
                <a:gd name="T29" fmla="*/ 18025 h 22251"/>
                <a:gd name="T30" fmla="*/ 58 w 2101"/>
                <a:gd name="T31" fmla="*/ 17932 h 22251"/>
                <a:gd name="T32" fmla="*/ 1110 w 2101"/>
                <a:gd name="T33" fmla="*/ 17239 h 22251"/>
                <a:gd name="T34" fmla="*/ 2047 w 2101"/>
                <a:gd name="T35" fmla="*/ 14680 h 22251"/>
                <a:gd name="T36" fmla="*/ 1110 w 2101"/>
                <a:gd name="T37" fmla="*/ 14025 h 22251"/>
                <a:gd name="T38" fmla="*/ 58 w 2101"/>
                <a:gd name="T39" fmla="*/ 13300 h 22251"/>
                <a:gd name="T40" fmla="*/ 1529 w 2101"/>
                <a:gd name="T41" fmla="*/ 13574 h 22251"/>
                <a:gd name="T42" fmla="*/ 2047 w 2101"/>
                <a:gd name="T43" fmla="*/ 9359 h 22251"/>
                <a:gd name="T44" fmla="*/ 1538 w 2101"/>
                <a:gd name="T45" fmla="*/ 10058 h 22251"/>
                <a:gd name="T46" fmla="*/ 742 w 2101"/>
                <a:gd name="T47" fmla="*/ 10460 h 22251"/>
                <a:gd name="T48" fmla="*/ 161 w 2101"/>
                <a:gd name="T49" fmla="*/ 10662 h 22251"/>
                <a:gd name="T50" fmla="*/ 173 w 2101"/>
                <a:gd name="T51" fmla="*/ 9599 h 22251"/>
                <a:gd name="T52" fmla="*/ 1957 w 2101"/>
                <a:gd name="T53" fmla="*/ 9359 h 22251"/>
                <a:gd name="T54" fmla="*/ 1944 w 2101"/>
                <a:gd name="T55" fmla="*/ 8889 h 22251"/>
                <a:gd name="T56" fmla="*/ 1416 w 2101"/>
                <a:gd name="T57" fmla="*/ 8859 h 22251"/>
                <a:gd name="T58" fmla="*/ 589 w 2101"/>
                <a:gd name="T59" fmla="*/ 8322 h 22251"/>
                <a:gd name="T60" fmla="*/ 173 w 2101"/>
                <a:gd name="T61" fmla="*/ 7863 h 22251"/>
                <a:gd name="T62" fmla="*/ 1957 w 2101"/>
                <a:gd name="T63" fmla="*/ 7623 h 22251"/>
                <a:gd name="T64" fmla="*/ 522 w 2101"/>
                <a:gd name="T65" fmla="*/ 4921 h 22251"/>
                <a:gd name="T66" fmla="*/ 1925 w 2101"/>
                <a:gd name="T67" fmla="*/ 5659 h 22251"/>
                <a:gd name="T68" fmla="*/ 1957 w 2101"/>
                <a:gd name="T69" fmla="*/ 6810 h 22251"/>
                <a:gd name="T70" fmla="*/ 52 w 2101"/>
                <a:gd name="T71" fmla="*/ 4644 h 22251"/>
                <a:gd name="T72" fmla="*/ 1518 w 2101"/>
                <a:gd name="T73" fmla="*/ 3737 h 22251"/>
                <a:gd name="T74" fmla="*/ 1120 w 2101"/>
                <a:gd name="T75" fmla="*/ 3276 h 22251"/>
                <a:gd name="T76" fmla="*/ 1025 w 2101"/>
                <a:gd name="T77" fmla="*/ 2913 h 22251"/>
                <a:gd name="T78" fmla="*/ 609 w 2101"/>
                <a:gd name="T79" fmla="*/ 3790 h 22251"/>
                <a:gd name="T80" fmla="*/ 993 w 2101"/>
                <a:gd name="T81" fmla="*/ 2463 h 22251"/>
                <a:gd name="T82" fmla="*/ 2047 w 2101"/>
                <a:gd name="T83" fmla="*/ 21 h 22251"/>
                <a:gd name="T84" fmla="*/ 2047 w 2101"/>
                <a:gd name="T85" fmla="*/ 2041 h 22251"/>
                <a:gd name="T86" fmla="*/ 188 w 2101"/>
                <a:gd name="T87" fmla="*/ 383 h 22251"/>
                <a:gd name="T88" fmla="*/ 1861 w 2101"/>
                <a:gd name="T89" fmla="*/ 261 h 22251"/>
                <a:gd name="T90" fmla="*/ 173 w 2101"/>
                <a:gd name="T91" fmla="*/ 12824 h 22251"/>
                <a:gd name="T92" fmla="*/ 689 w 2101"/>
                <a:gd name="T93" fmla="*/ 12204 h 22251"/>
                <a:gd name="T94" fmla="*/ 148 w 2101"/>
                <a:gd name="T95" fmla="*/ 11085 h 22251"/>
                <a:gd name="T96" fmla="*/ 1515 w 2101"/>
                <a:gd name="T97" fmla="*/ 22121 h 22251"/>
                <a:gd name="T98" fmla="*/ 1672 w 2101"/>
                <a:gd name="T99" fmla="*/ 21276 h 22251"/>
                <a:gd name="T100" fmla="*/ 170 w 2101"/>
                <a:gd name="T101" fmla="*/ 22051 h 22251"/>
                <a:gd name="T102" fmla="*/ 159 w 2101"/>
                <a:gd name="T103" fmla="*/ 21172 h 22251"/>
                <a:gd name="T104" fmla="*/ 822 w 2101"/>
                <a:gd name="T105" fmla="*/ 21553 h 22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01" h="22251">
                  <a:moveTo>
                    <a:pt x="1693" y="11884"/>
                  </a:moveTo>
                  <a:lnTo>
                    <a:pt x="782" y="11618"/>
                  </a:lnTo>
                  <a:lnTo>
                    <a:pt x="782" y="12174"/>
                  </a:lnTo>
                  <a:lnTo>
                    <a:pt x="1693" y="11884"/>
                  </a:lnTo>
                  <a:close/>
                  <a:moveTo>
                    <a:pt x="1946" y="17686"/>
                  </a:moveTo>
                  <a:cubicBezTo>
                    <a:pt x="1812" y="17683"/>
                    <a:pt x="1675" y="17680"/>
                    <a:pt x="1535" y="17679"/>
                  </a:cubicBezTo>
                  <a:cubicBezTo>
                    <a:pt x="1395" y="17679"/>
                    <a:pt x="1249" y="17678"/>
                    <a:pt x="1096" y="17678"/>
                  </a:cubicBezTo>
                  <a:lnTo>
                    <a:pt x="1096" y="17836"/>
                  </a:lnTo>
                  <a:cubicBezTo>
                    <a:pt x="1100" y="17984"/>
                    <a:pt x="1143" y="18090"/>
                    <a:pt x="1227" y="18154"/>
                  </a:cubicBezTo>
                  <a:cubicBezTo>
                    <a:pt x="1310" y="18219"/>
                    <a:pt x="1414" y="18250"/>
                    <a:pt x="1539" y="18249"/>
                  </a:cubicBezTo>
                  <a:cubicBezTo>
                    <a:pt x="1671" y="18249"/>
                    <a:pt x="1772" y="18214"/>
                    <a:pt x="1841" y="18145"/>
                  </a:cubicBezTo>
                  <a:cubicBezTo>
                    <a:pt x="1911" y="18075"/>
                    <a:pt x="1946" y="17973"/>
                    <a:pt x="1946" y="17838"/>
                  </a:cubicBezTo>
                  <a:lnTo>
                    <a:pt x="1946" y="17686"/>
                  </a:lnTo>
                  <a:close/>
                  <a:moveTo>
                    <a:pt x="2047" y="14818"/>
                  </a:moveTo>
                  <a:lnTo>
                    <a:pt x="2047" y="15766"/>
                  </a:lnTo>
                  <a:lnTo>
                    <a:pt x="1956" y="15766"/>
                  </a:lnTo>
                  <a:lnTo>
                    <a:pt x="1932" y="15510"/>
                  </a:lnTo>
                  <a:cubicBezTo>
                    <a:pt x="1801" y="15507"/>
                    <a:pt x="1669" y="15504"/>
                    <a:pt x="1536" y="15503"/>
                  </a:cubicBezTo>
                  <a:cubicBezTo>
                    <a:pt x="1403" y="15503"/>
                    <a:pt x="1271" y="15502"/>
                    <a:pt x="1139" y="15502"/>
                  </a:cubicBezTo>
                  <a:lnTo>
                    <a:pt x="889" y="15502"/>
                  </a:lnTo>
                  <a:cubicBezTo>
                    <a:pt x="648" y="15503"/>
                    <a:pt x="476" y="15543"/>
                    <a:pt x="373" y="15623"/>
                  </a:cubicBezTo>
                  <a:cubicBezTo>
                    <a:pt x="270" y="15703"/>
                    <a:pt x="220" y="15820"/>
                    <a:pt x="222" y="15974"/>
                  </a:cubicBezTo>
                  <a:cubicBezTo>
                    <a:pt x="221" y="16130"/>
                    <a:pt x="273" y="16250"/>
                    <a:pt x="380" y="16333"/>
                  </a:cubicBezTo>
                  <a:cubicBezTo>
                    <a:pt x="487" y="16417"/>
                    <a:pt x="660" y="16458"/>
                    <a:pt x="899" y="16456"/>
                  </a:cubicBezTo>
                  <a:lnTo>
                    <a:pt x="1917" y="16446"/>
                  </a:lnTo>
                  <a:lnTo>
                    <a:pt x="1957" y="16142"/>
                  </a:lnTo>
                  <a:lnTo>
                    <a:pt x="2047" y="16142"/>
                  </a:lnTo>
                  <a:lnTo>
                    <a:pt x="2047" y="16858"/>
                  </a:lnTo>
                  <a:lnTo>
                    <a:pt x="1957" y="16858"/>
                  </a:lnTo>
                  <a:lnTo>
                    <a:pt x="1917" y="16584"/>
                  </a:lnTo>
                  <a:lnTo>
                    <a:pt x="894" y="16573"/>
                  </a:lnTo>
                  <a:cubicBezTo>
                    <a:pt x="589" y="16569"/>
                    <a:pt x="364" y="16503"/>
                    <a:pt x="219" y="16377"/>
                  </a:cubicBezTo>
                  <a:cubicBezTo>
                    <a:pt x="75" y="16251"/>
                    <a:pt x="3" y="16070"/>
                    <a:pt x="4" y="15833"/>
                  </a:cubicBezTo>
                  <a:cubicBezTo>
                    <a:pt x="0" y="15600"/>
                    <a:pt x="62" y="15413"/>
                    <a:pt x="191" y="15272"/>
                  </a:cubicBezTo>
                  <a:cubicBezTo>
                    <a:pt x="319" y="15131"/>
                    <a:pt x="538" y="15059"/>
                    <a:pt x="849" y="15055"/>
                  </a:cubicBezTo>
                  <a:lnTo>
                    <a:pt x="1139" y="15055"/>
                  </a:lnTo>
                  <a:cubicBezTo>
                    <a:pt x="1270" y="15055"/>
                    <a:pt x="1402" y="15055"/>
                    <a:pt x="1535" y="15054"/>
                  </a:cubicBezTo>
                  <a:cubicBezTo>
                    <a:pt x="1669" y="15053"/>
                    <a:pt x="1802" y="15051"/>
                    <a:pt x="1936" y="15047"/>
                  </a:cubicBezTo>
                  <a:lnTo>
                    <a:pt x="1957" y="14818"/>
                  </a:lnTo>
                  <a:lnTo>
                    <a:pt x="2047" y="14818"/>
                  </a:lnTo>
                  <a:close/>
                  <a:moveTo>
                    <a:pt x="2047" y="19039"/>
                  </a:moveTo>
                  <a:lnTo>
                    <a:pt x="2047" y="20564"/>
                  </a:lnTo>
                  <a:lnTo>
                    <a:pt x="1518" y="20561"/>
                  </a:lnTo>
                  <a:lnTo>
                    <a:pt x="1518" y="20406"/>
                  </a:lnTo>
                  <a:lnTo>
                    <a:pt x="1944" y="20284"/>
                  </a:lnTo>
                  <a:lnTo>
                    <a:pt x="1944" y="19742"/>
                  </a:lnTo>
                  <a:cubicBezTo>
                    <a:pt x="1810" y="19740"/>
                    <a:pt x="1675" y="19738"/>
                    <a:pt x="1538" y="19738"/>
                  </a:cubicBezTo>
                  <a:cubicBezTo>
                    <a:pt x="1401" y="19737"/>
                    <a:pt x="1261" y="19737"/>
                    <a:pt x="1120" y="19737"/>
                  </a:cubicBezTo>
                  <a:lnTo>
                    <a:pt x="1120" y="20100"/>
                  </a:lnTo>
                  <a:lnTo>
                    <a:pt x="1416" y="20140"/>
                  </a:lnTo>
                  <a:lnTo>
                    <a:pt x="1416" y="20273"/>
                  </a:lnTo>
                  <a:lnTo>
                    <a:pt x="742" y="20273"/>
                  </a:lnTo>
                  <a:lnTo>
                    <a:pt x="742" y="20140"/>
                  </a:lnTo>
                  <a:lnTo>
                    <a:pt x="1025" y="20102"/>
                  </a:lnTo>
                  <a:lnTo>
                    <a:pt x="1025" y="19737"/>
                  </a:lnTo>
                  <a:lnTo>
                    <a:pt x="1017" y="19737"/>
                  </a:lnTo>
                  <a:cubicBezTo>
                    <a:pt x="869" y="19737"/>
                    <a:pt x="724" y="19737"/>
                    <a:pt x="582" y="19738"/>
                  </a:cubicBezTo>
                  <a:cubicBezTo>
                    <a:pt x="440" y="19738"/>
                    <a:pt x="300" y="19740"/>
                    <a:pt x="161" y="19742"/>
                  </a:cubicBezTo>
                  <a:lnTo>
                    <a:pt x="161" y="20342"/>
                  </a:lnTo>
                  <a:lnTo>
                    <a:pt x="609" y="20465"/>
                  </a:lnTo>
                  <a:lnTo>
                    <a:pt x="609" y="20614"/>
                  </a:lnTo>
                  <a:lnTo>
                    <a:pt x="58" y="20619"/>
                  </a:lnTo>
                  <a:lnTo>
                    <a:pt x="58" y="19039"/>
                  </a:lnTo>
                  <a:lnTo>
                    <a:pt x="149" y="19039"/>
                  </a:lnTo>
                  <a:lnTo>
                    <a:pt x="173" y="19279"/>
                  </a:lnTo>
                  <a:cubicBezTo>
                    <a:pt x="307" y="19283"/>
                    <a:pt x="443" y="19285"/>
                    <a:pt x="580" y="19286"/>
                  </a:cubicBezTo>
                  <a:cubicBezTo>
                    <a:pt x="717" y="19287"/>
                    <a:pt x="854" y="19287"/>
                    <a:pt x="993" y="19287"/>
                  </a:cubicBezTo>
                  <a:lnTo>
                    <a:pt x="1110" y="19287"/>
                  </a:lnTo>
                  <a:cubicBezTo>
                    <a:pt x="1248" y="19287"/>
                    <a:pt x="1386" y="19287"/>
                    <a:pt x="1524" y="19286"/>
                  </a:cubicBezTo>
                  <a:cubicBezTo>
                    <a:pt x="1661" y="19285"/>
                    <a:pt x="1799" y="19283"/>
                    <a:pt x="1936" y="19279"/>
                  </a:cubicBezTo>
                  <a:lnTo>
                    <a:pt x="1957" y="19039"/>
                  </a:lnTo>
                  <a:lnTo>
                    <a:pt x="2047" y="19039"/>
                  </a:lnTo>
                  <a:close/>
                  <a:moveTo>
                    <a:pt x="2047" y="16991"/>
                  </a:moveTo>
                  <a:lnTo>
                    <a:pt x="2047" y="17950"/>
                  </a:lnTo>
                  <a:cubicBezTo>
                    <a:pt x="2046" y="18186"/>
                    <a:pt x="2002" y="18365"/>
                    <a:pt x="1916" y="18488"/>
                  </a:cubicBezTo>
                  <a:cubicBezTo>
                    <a:pt x="1829" y="18612"/>
                    <a:pt x="1706" y="18674"/>
                    <a:pt x="1547" y="18675"/>
                  </a:cubicBezTo>
                  <a:cubicBezTo>
                    <a:pt x="1435" y="18677"/>
                    <a:pt x="1334" y="18635"/>
                    <a:pt x="1245" y="18548"/>
                  </a:cubicBezTo>
                  <a:cubicBezTo>
                    <a:pt x="1156" y="18461"/>
                    <a:pt x="1094" y="18314"/>
                    <a:pt x="1059" y="18108"/>
                  </a:cubicBezTo>
                  <a:cubicBezTo>
                    <a:pt x="1043" y="18223"/>
                    <a:pt x="1016" y="18313"/>
                    <a:pt x="978" y="18378"/>
                  </a:cubicBezTo>
                  <a:cubicBezTo>
                    <a:pt x="939" y="18444"/>
                    <a:pt x="889" y="18492"/>
                    <a:pt x="827" y="18524"/>
                  </a:cubicBezTo>
                  <a:cubicBezTo>
                    <a:pt x="764" y="18556"/>
                    <a:pt x="689" y="18578"/>
                    <a:pt x="601" y="18592"/>
                  </a:cubicBezTo>
                  <a:lnTo>
                    <a:pt x="162" y="18680"/>
                  </a:lnTo>
                  <a:lnTo>
                    <a:pt x="149" y="18917"/>
                  </a:lnTo>
                  <a:lnTo>
                    <a:pt x="58" y="18917"/>
                  </a:lnTo>
                  <a:cubicBezTo>
                    <a:pt x="45" y="18865"/>
                    <a:pt x="35" y="18815"/>
                    <a:pt x="28" y="18768"/>
                  </a:cubicBezTo>
                  <a:cubicBezTo>
                    <a:pt x="21" y="18721"/>
                    <a:pt x="18" y="18665"/>
                    <a:pt x="18" y="18600"/>
                  </a:cubicBezTo>
                  <a:cubicBezTo>
                    <a:pt x="16" y="18478"/>
                    <a:pt x="37" y="18383"/>
                    <a:pt x="81" y="18315"/>
                  </a:cubicBezTo>
                  <a:cubicBezTo>
                    <a:pt x="125" y="18247"/>
                    <a:pt x="200" y="18206"/>
                    <a:pt x="306" y="18193"/>
                  </a:cubicBezTo>
                  <a:lnTo>
                    <a:pt x="673" y="18116"/>
                  </a:lnTo>
                  <a:cubicBezTo>
                    <a:pt x="782" y="18099"/>
                    <a:pt x="864" y="18069"/>
                    <a:pt x="918" y="18025"/>
                  </a:cubicBezTo>
                  <a:cubicBezTo>
                    <a:pt x="971" y="17981"/>
                    <a:pt x="998" y="17909"/>
                    <a:pt x="998" y="17809"/>
                  </a:cubicBezTo>
                  <a:lnTo>
                    <a:pt x="998" y="17678"/>
                  </a:lnTo>
                  <a:cubicBezTo>
                    <a:pt x="858" y="17678"/>
                    <a:pt x="720" y="17679"/>
                    <a:pt x="582" y="17679"/>
                  </a:cubicBezTo>
                  <a:cubicBezTo>
                    <a:pt x="445" y="17680"/>
                    <a:pt x="309" y="17683"/>
                    <a:pt x="173" y="17686"/>
                  </a:cubicBezTo>
                  <a:lnTo>
                    <a:pt x="149" y="17932"/>
                  </a:lnTo>
                  <a:lnTo>
                    <a:pt x="58" y="17932"/>
                  </a:lnTo>
                  <a:lnTo>
                    <a:pt x="58" y="16991"/>
                  </a:lnTo>
                  <a:lnTo>
                    <a:pt x="149" y="16991"/>
                  </a:lnTo>
                  <a:lnTo>
                    <a:pt x="173" y="17231"/>
                  </a:lnTo>
                  <a:cubicBezTo>
                    <a:pt x="307" y="17235"/>
                    <a:pt x="443" y="17237"/>
                    <a:pt x="580" y="17238"/>
                  </a:cubicBezTo>
                  <a:cubicBezTo>
                    <a:pt x="717" y="17239"/>
                    <a:pt x="854" y="17239"/>
                    <a:pt x="993" y="17239"/>
                  </a:cubicBezTo>
                  <a:lnTo>
                    <a:pt x="1110" y="17239"/>
                  </a:lnTo>
                  <a:cubicBezTo>
                    <a:pt x="1248" y="17239"/>
                    <a:pt x="1386" y="17239"/>
                    <a:pt x="1524" y="17238"/>
                  </a:cubicBezTo>
                  <a:cubicBezTo>
                    <a:pt x="1661" y="17237"/>
                    <a:pt x="1799" y="17235"/>
                    <a:pt x="1936" y="17231"/>
                  </a:cubicBezTo>
                  <a:lnTo>
                    <a:pt x="1957" y="16991"/>
                  </a:lnTo>
                  <a:lnTo>
                    <a:pt x="2047" y="16991"/>
                  </a:lnTo>
                  <a:close/>
                  <a:moveTo>
                    <a:pt x="2047" y="12922"/>
                  </a:moveTo>
                  <a:lnTo>
                    <a:pt x="2047" y="14680"/>
                  </a:lnTo>
                  <a:lnTo>
                    <a:pt x="1478" y="14691"/>
                  </a:lnTo>
                  <a:lnTo>
                    <a:pt x="1478" y="14537"/>
                  </a:lnTo>
                  <a:lnTo>
                    <a:pt x="1944" y="14401"/>
                  </a:lnTo>
                  <a:lnTo>
                    <a:pt x="1944" y="14030"/>
                  </a:lnTo>
                  <a:cubicBezTo>
                    <a:pt x="1807" y="14028"/>
                    <a:pt x="1669" y="14026"/>
                    <a:pt x="1530" y="14025"/>
                  </a:cubicBezTo>
                  <a:cubicBezTo>
                    <a:pt x="1391" y="14025"/>
                    <a:pt x="1251" y="14025"/>
                    <a:pt x="1110" y="14025"/>
                  </a:cubicBezTo>
                  <a:lnTo>
                    <a:pt x="995" y="14025"/>
                  </a:lnTo>
                  <a:cubicBezTo>
                    <a:pt x="859" y="14025"/>
                    <a:pt x="722" y="14025"/>
                    <a:pt x="585" y="14025"/>
                  </a:cubicBezTo>
                  <a:cubicBezTo>
                    <a:pt x="447" y="14026"/>
                    <a:pt x="311" y="14028"/>
                    <a:pt x="175" y="14030"/>
                  </a:cubicBezTo>
                  <a:lnTo>
                    <a:pt x="148" y="14302"/>
                  </a:lnTo>
                  <a:lnTo>
                    <a:pt x="58" y="14302"/>
                  </a:lnTo>
                  <a:lnTo>
                    <a:pt x="58" y="13300"/>
                  </a:lnTo>
                  <a:lnTo>
                    <a:pt x="148" y="13300"/>
                  </a:lnTo>
                  <a:lnTo>
                    <a:pt x="175" y="13570"/>
                  </a:lnTo>
                  <a:cubicBezTo>
                    <a:pt x="308" y="13572"/>
                    <a:pt x="443" y="13574"/>
                    <a:pt x="580" y="13574"/>
                  </a:cubicBezTo>
                  <a:cubicBezTo>
                    <a:pt x="716" y="13575"/>
                    <a:pt x="854" y="13575"/>
                    <a:pt x="993" y="13575"/>
                  </a:cubicBezTo>
                  <a:lnTo>
                    <a:pt x="1110" y="13575"/>
                  </a:lnTo>
                  <a:cubicBezTo>
                    <a:pt x="1250" y="13575"/>
                    <a:pt x="1389" y="13575"/>
                    <a:pt x="1529" y="13574"/>
                  </a:cubicBezTo>
                  <a:cubicBezTo>
                    <a:pt x="1668" y="13574"/>
                    <a:pt x="1806" y="13572"/>
                    <a:pt x="1944" y="13570"/>
                  </a:cubicBezTo>
                  <a:lnTo>
                    <a:pt x="1944" y="13202"/>
                  </a:lnTo>
                  <a:lnTo>
                    <a:pt x="1478" y="13068"/>
                  </a:lnTo>
                  <a:lnTo>
                    <a:pt x="1478" y="12912"/>
                  </a:lnTo>
                  <a:lnTo>
                    <a:pt x="2047" y="12922"/>
                  </a:lnTo>
                  <a:close/>
                  <a:moveTo>
                    <a:pt x="2047" y="9359"/>
                  </a:moveTo>
                  <a:lnTo>
                    <a:pt x="2047" y="10884"/>
                  </a:lnTo>
                  <a:lnTo>
                    <a:pt x="1518" y="10881"/>
                  </a:lnTo>
                  <a:lnTo>
                    <a:pt x="1518" y="10726"/>
                  </a:lnTo>
                  <a:lnTo>
                    <a:pt x="1944" y="10604"/>
                  </a:lnTo>
                  <a:lnTo>
                    <a:pt x="1944" y="10062"/>
                  </a:lnTo>
                  <a:cubicBezTo>
                    <a:pt x="1810" y="10060"/>
                    <a:pt x="1675" y="10058"/>
                    <a:pt x="1538" y="10058"/>
                  </a:cubicBezTo>
                  <a:cubicBezTo>
                    <a:pt x="1401" y="10057"/>
                    <a:pt x="1261" y="10057"/>
                    <a:pt x="1120" y="10057"/>
                  </a:cubicBezTo>
                  <a:lnTo>
                    <a:pt x="1120" y="10420"/>
                  </a:lnTo>
                  <a:lnTo>
                    <a:pt x="1416" y="10460"/>
                  </a:lnTo>
                  <a:lnTo>
                    <a:pt x="1416" y="10593"/>
                  </a:lnTo>
                  <a:lnTo>
                    <a:pt x="742" y="10593"/>
                  </a:lnTo>
                  <a:lnTo>
                    <a:pt x="742" y="10460"/>
                  </a:lnTo>
                  <a:lnTo>
                    <a:pt x="1025" y="10422"/>
                  </a:lnTo>
                  <a:lnTo>
                    <a:pt x="1025" y="10057"/>
                  </a:lnTo>
                  <a:lnTo>
                    <a:pt x="1017" y="10057"/>
                  </a:lnTo>
                  <a:cubicBezTo>
                    <a:pt x="869" y="10057"/>
                    <a:pt x="724" y="10057"/>
                    <a:pt x="582" y="10058"/>
                  </a:cubicBezTo>
                  <a:cubicBezTo>
                    <a:pt x="440" y="10058"/>
                    <a:pt x="300" y="10060"/>
                    <a:pt x="161" y="10062"/>
                  </a:cubicBezTo>
                  <a:lnTo>
                    <a:pt x="161" y="10662"/>
                  </a:lnTo>
                  <a:lnTo>
                    <a:pt x="609" y="10785"/>
                  </a:lnTo>
                  <a:lnTo>
                    <a:pt x="609" y="10934"/>
                  </a:lnTo>
                  <a:lnTo>
                    <a:pt x="58" y="10939"/>
                  </a:lnTo>
                  <a:lnTo>
                    <a:pt x="58" y="9359"/>
                  </a:lnTo>
                  <a:lnTo>
                    <a:pt x="149" y="9359"/>
                  </a:lnTo>
                  <a:lnTo>
                    <a:pt x="173" y="9599"/>
                  </a:lnTo>
                  <a:cubicBezTo>
                    <a:pt x="307" y="9603"/>
                    <a:pt x="443" y="9605"/>
                    <a:pt x="580" y="9606"/>
                  </a:cubicBezTo>
                  <a:cubicBezTo>
                    <a:pt x="717" y="9607"/>
                    <a:pt x="854" y="9607"/>
                    <a:pt x="993" y="9607"/>
                  </a:cubicBezTo>
                  <a:lnTo>
                    <a:pt x="1110" y="9607"/>
                  </a:lnTo>
                  <a:cubicBezTo>
                    <a:pt x="1248" y="9607"/>
                    <a:pt x="1386" y="9607"/>
                    <a:pt x="1524" y="9606"/>
                  </a:cubicBezTo>
                  <a:cubicBezTo>
                    <a:pt x="1661" y="9605"/>
                    <a:pt x="1799" y="9603"/>
                    <a:pt x="1936" y="9599"/>
                  </a:cubicBezTo>
                  <a:lnTo>
                    <a:pt x="1957" y="9359"/>
                  </a:lnTo>
                  <a:lnTo>
                    <a:pt x="2047" y="9359"/>
                  </a:lnTo>
                  <a:close/>
                  <a:moveTo>
                    <a:pt x="2047" y="7623"/>
                  </a:moveTo>
                  <a:lnTo>
                    <a:pt x="2047" y="9168"/>
                  </a:lnTo>
                  <a:lnTo>
                    <a:pt x="1518" y="9163"/>
                  </a:lnTo>
                  <a:lnTo>
                    <a:pt x="1518" y="9011"/>
                  </a:lnTo>
                  <a:lnTo>
                    <a:pt x="1944" y="8889"/>
                  </a:lnTo>
                  <a:lnTo>
                    <a:pt x="1944" y="8326"/>
                  </a:lnTo>
                  <a:cubicBezTo>
                    <a:pt x="1810" y="8324"/>
                    <a:pt x="1675" y="8322"/>
                    <a:pt x="1538" y="8322"/>
                  </a:cubicBezTo>
                  <a:cubicBezTo>
                    <a:pt x="1401" y="8321"/>
                    <a:pt x="1261" y="8321"/>
                    <a:pt x="1120" y="8321"/>
                  </a:cubicBezTo>
                  <a:lnTo>
                    <a:pt x="1120" y="8686"/>
                  </a:lnTo>
                  <a:lnTo>
                    <a:pt x="1416" y="8726"/>
                  </a:lnTo>
                  <a:lnTo>
                    <a:pt x="1416" y="8859"/>
                  </a:lnTo>
                  <a:lnTo>
                    <a:pt x="728" y="8859"/>
                  </a:lnTo>
                  <a:lnTo>
                    <a:pt x="728" y="8726"/>
                  </a:lnTo>
                  <a:lnTo>
                    <a:pt x="1025" y="8689"/>
                  </a:lnTo>
                  <a:lnTo>
                    <a:pt x="1025" y="8321"/>
                  </a:lnTo>
                  <a:lnTo>
                    <a:pt x="1017" y="8321"/>
                  </a:lnTo>
                  <a:cubicBezTo>
                    <a:pt x="871" y="8321"/>
                    <a:pt x="729" y="8321"/>
                    <a:pt x="589" y="8322"/>
                  </a:cubicBezTo>
                  <a:cubicBezTo>
                    <a:pt x="450" y="8322"/>
                    <a:pt x="312" y="8324"/>
                    <a:pt x="176" y="8326"/>
                  </a:cubicBezTo>
                  <a:lnTo>
                    <a:pt x="147" y="8612"/>
                  </a:lnTo>
                  <a:lnTo>
                    <a:pt x="58" y="8612"/>
                  </a:lnTo>
                  <a:lnTo>
                    <a:pt x="58" y="7623"/>
                  </a:lnTo>
                  <a:lnTo>
                    <a:pt x="149" y="7623"/>
                  </a:lnTo>
                  <a:lnTo>
                    <a:pt x="173" y="7863"/>
                  </a:lnTo>
                  <a:cubicBezTo>
                    <a:pt x="307" y="7867"/>
                    <a:pt x="443" y="7869"/>
                    <a:pt x="580" y="7870"/>
                  </a:cubicBezTo>
                  <a:cubicBezTo>
                    <a:pt x="717" y="7871"/>
                    <a:pt x="854" y="7871"/>
                    <a:pt x="993" y="7871"/>
                  </a:cubicBezTo>
                  <a:lnTo>
                    <a:pt x="1110" y="7871"/>
                  </a:lnTo>
                  <a:cubicBezTo>
                    <a:pt x="1248" y="7871"/>
                    <a:pt x="1386" y="7871"/>
                    <a:pt x="1524" y="7870"/>
                  </a:cubicBezTo>
                  <a:cubicBezTo>
                    <a:pt x="1661" y="7869"/>
                    <a:pt x="1799" y="7867"/>
                    <a:pt x="1936" y="7863"/>
                  </a:cubicBezTo>
                  <a:lnTo>
                    <a:pt x="1957" y="7623"/>
                  </a:lnTo>
                  <a:lnTo>
                    <a:pt x="2047" y="7623"/>
                  </a:lnTo>
                  <a:close/>
                  <a:moveTo>
                    <a:pt x="2047" y="3906"/>
                  </a:moveTo>
                  <a:lnTo>
                    <a:pt x="2047" y="4807"/>
                  </a:lnTo>
                  <a:lnTo>
                    <a:pt x="1957" y="4807"/>
                  </a:lnTo>
                  <a:lnTo>
                    <a:pt x="1932" y="4556"/>
                  </a:lnTo>
                  <a:lnTo>
                    <a:pt x="522" y="4921"/>
                  </a:lnTo>
                  <a:lnTo>
                    <a:pt x="1929" y="5321"/>
                  </a:lnTo>
                  <a:lnTo>
                    <a:pt x="1957" y="5070"/>
                  </a:lnTo>
                  <a:lnTo>
                    <a:pt x="2047" y="5070"/>
                  </a:lnTo>
                  <a:lnTo>
                    <a:pt x="2047" y="5941"/>
                  </a:lnTo>
                  <a:lnTo>
                    <a:pt x="1957" y="5941"/>
                  </a:lnTo>
                  <a:lnTo>
                    <a:pt x="1925" y="5659"/>
                  </a:lnTo>
                  <a:lnTo>
                    <a:pt x="516" y="6053"/>
                  </a:lnTo>
                  <a:lnTo>
                    <a:pt x="1922" y="6418"/>
                  </a:lnTo>
                  <a:lnTo>
                    <a:pt x="1957" y="6168"/>
                  </a:lnTo>
                  <a:lnTo>
                    <a:pt x="2047" y="6168"/>
                  </a:lnTo>
                  <a:lnTo>
                    <a:pt x="2047" y="6810"/>
                  </a:lnTo>
                  <a:lnTo>
                    <a:pt x="1957" y="6810"/>
                  </a:lnTo>
                  <a:lnTo>
                    <a:pt x="1922" y="6567"/>
                  </a:lnTo>
                  <a:lnTo>
                    <a:pt x="52" y="6029"/>
                  </a:lnTo>
                  <a:lnTo>
                    <a:pt x="52" y="5781"/>
                  </a:lnTo>
                  <a:lnTo>
                    <a:pt x="1543" y="5334"/>
                  </a:lnTo>
                  <a:lnTo>
                    <a:pt x="52" y="4886"/>
                  </a:lnTo>
                  <a:lnTo>
                    <a:pt x="52" y="4644"/>
                  </a:lnTo>
                  <a:lnTo>
                    <a:pt x="1937" y="4087"/>
                  </a:lnTo>
                  <a:lnTo>
                    <a:pt x="1957" y="3906"/>
                  </a:lnTo>
                  <a:lnTo>
                    <a:pt x="2047" y="3906"/>
                  </a:lnTo>
                  <a:close/>
                  <a:moveTo>
                    <a:pt x="2047" y="2215"/>
                  </a:moveTo>
                  <a:lnTo>
                    <a:pt x="2047" y="3740"/>
                  </a:lnTo>
                  <a:lnTo>
                    <a:pt x="1518" y="3737"/>
                  </a:lnTo>
                  <a:lnTo>
                    <a:pt x="1518" y="3582"/>
                  </a:lnTo>
                  <a:lnTo>
                    <a:pt x="1944" y="3460"/>
                  </a:lnTo>
                  <a:lnTo>
                    <a:pt x="1944" y="2918"/>
                  </a:lnTo>
                  <a:cubicBezTo>
                    <a:pt x="1810" y="2916"/>
                    <a:pt x="1675" y="2914"/>
                    <a:pt x="1538" y="2914"/>
                  </a:cubicBezTo>
                  <a:cubicBezTo>
                    <a:pt x="1401" y="2913"/>
                    <a:pt x="1261" y="2913"/>
                    <a:pt x="1120" y="2913"/>
                  </a:cubicBezTo>
                  <a:lnTo>
                    <a:pt x="1120" y="3276"/>
                  </a:lnTo>
                  <a:lnTo>
                    <a:pt x="1416" y="3316"/>
                  </a:lnTo>
                  <a:lnTo>
                    <a:pt x="1416" y="3449"/>
                  </a:lnTo>
                  <a:lnTo>
                    <a:pt x="742" y="3449"/>
                  </a:lnTo>
                  <a:lnTo>
                    <a:pt x="742" y="3316"/>
                  </a:lnTo>
                  <a:lnTo>
                    <a:pt x="1025" y="3278"/>
                  </a:lnTo>
                  <a:lnTo>
                    <a:pt x="1025" y="2913"/>
                  </a:lnTo>
                  <a:lnTo>
                    <a:pt x="1017" y="2913"/>
                  </a:lnTo>
                  <a:cubicBezTo>
                    <a:pt x="869" y="2913"/>
                    <a:pt x="724" y="2913"/>
                    <a:pt x="582" y="2914"/>
                  </a:cubicBezTo>
                  <a:cubicBezTo>
                    <a:pt x="440" y="2914"/>
                    <a:pt x="300" y="2916"/>
                    <a:pt x="161" y="2918"/>
                  </a:cubicBezTo>
                  <a:lnTo>
                    <a:pt x="161" y="3518"/>
                  </a:lnTo>
                  <a:lnTo>
                    <a:pt x="609" y="3641"/>
                  </a:lnTo>
                  <a:lnTo>
                    <a:pt x="609" y="3790"/>
                  </a:lnTo>
                  <a:lnTo>
                    <a:pt x="58" y="3795"/>
                  </a:lnTo>
                  <a:lnTo>
                    <a:pt x="58" y="2215"/>
                  </a:lnTo>
                  <a:lnTo>
                    <a:pt x="149" y="2215"/>
                  </a:lnTo>
                  <a:lnTo>
                    <a:pt x="173" y="2455"/>
                  </a:lnTo>
                  <a:cubicBezTo>
                    <a:pt x="307" y="2459"/>
                    <a:pt x="443" y="2461"/>
                    <a:pt x="580" y="2462"/>
                  </a:cubicBezTo>
                  <a:cubicBezTo>
                    <a:pt x="717" y="2463"/>
                    <a:pt x="854" y="2463"/>
                    <a:pt x="993" y="2463"/>
                  </a:cubicBezTo>
                  <a:lnTo>
                    <a:pt x="1110" y="2463"/>
                  </a:lnTo>
                  <a:cubicBezTo>
                    <a:pt x="1248" y="2463"/>
                    <a:pt x="1386" y="2463"/>
                    <a:pt x="1524" y="2462"/>
                  </a:cubicBezTo>
                  <a:cubicBezTo>
                    <a:pt x="1661" y="2461"/>
                    <a:pt x="1799" y="2459"/>
                    <a:pt x="1936" y="2455"/>
                  </a:cubicBezTo>
                  <a:lnTo>
                    <a:pt x="1957" y="2215"/>
                  </a:lnTo>
                  <a:lnTo>
                    <a:pt x="2047" y="2215"/>
                  </a:lnTo>
                  <a:close/>
                  <a:moveTo>
                    <a:pt x="2047" y="21"/>
                  </a:moveTo>
                  <a:lnTo>
                    <a:pt x="2047" y="663"/>
                  </a:lnTo>
                  <a:lnTo>
                    <a:pt x="651" y="1674"/>
                  </a:lnTo>
                  <a:lnTo>
                    <a:pt x="1920" y="1661"/>
                  </a:lnTo>
                  <a:lnTo>
                    <a:pt x="1957" y="1306"/>
                  </a:lnTo>
                  <a:lnTo>
                    <a:pt x="2047" y="1306"/>
                  </a:lnTo>
                  <a:lnTo>
                    <a:pt x="2047" y="2041"/>
                  </a:lnTo>
                  <a:lnTo>
                    <a:pt x="1957" y="2041"/>
                  </a:lnTo>
                  <a:lnTo>
                    <a:pt x="1922" y="1796"/>
                  </a:lnTo>
                  <a:lnTo>
                    <a:pt x="52" y="1777"/>
                  </a:lnTo>
                  <a:lnTo>
                    <a:pt x="52" y="1543"/>
                  </a:lnTo>
                  <a:lnTo>
                    <a:pt x="1709" y="367"/>
                  </a:lnTo>
                  <a:lnTo>
                    <a:pt x="188" y="383"/>
                  </a:lnTo>
                  <a:lnTo>
                    <a:pt x="148" y="740"/>
                  </a:lnTo>
                  <a:lnTo>
                    <a:pt x="58" y="740"/>
                  </a:lnTo>
                  <a:lnTo>
                    <a:pt x="58" y="0"/>
                  </a:lnTo>
                  <a:lnTo>
                    <a:pt x="148" y="0"/>
                  </a:lnTo>
                  <a:lnTo>
                    <a:pt x="185" y="245"/>
                  </a:lnTo>
                  <a:lnTo>
                    <a:pt x="1861" y="261"/>
                  </a:lnTo>
                  <a:lnTo>
                    <a:pt x="1936" y="210"/>
                  </a:lnTo>
                  <a:lnTo>
                    <a:pt x="1957" y="21"/>
                  </a:lnTo>
                  <a:lnTo>
                    <a:pt x="2047" y="21"/>
                  </a:lnTo>
                  <a:close/>
                  <a:moveTo>
                    <a:pt x="2055" y="11908"/>
                  </a:moveTo>
                  <a:lnTo>
                    <a:pt x="2055" y="12185"/>
                  </a:lnTo>
                  <a:lnTo>
                    <a:pt x="173" y="12824"/>
                  </a:lnTo>
                  <a:lnTo>
                    <a:pt x="149" y="13037"/>
                  </a:lnTo>
                  <a:lnTo>
                    <a:pt x="58" y="13037"/>
                  </a:lnTo>
                  <a:lnTo>
                    <a:pt x="58" y="12129"/>
                  </a:lnTo>
                  <a:lnTo>
                    <a:pt x="148" y="12129"/>
                  </a:lnTo>
                  <a:lnTo>
                    <a:pt x="175" y="12366"/>
                  </a:lnTo>
                  <a:lnTo>
                    <a:pt x="689" y="12204"/>
                  </a:lnTo>
                  <a:lnTo>
                    <a:pt x="689" y="11591"/>
                  </a:lnTo>
                  <a:lnTo>
                    <a:pt x="183" y="11444"/>
                  </a:lnTo>
                  <a:lnTo>
                    <a:pt x="148" y="11695"/>
                  </a:lnTo>
                  <a:lnTo>
                    <a:pt x="58" y="11695"/>
                  </a:lnTo>
                  <a:lnTo>
                    <a:pt x="58" y="11085"/>
                  </a:lnTo>
                  <a:lnTo>
                    <a:pt x="148" y="11085"/>
                  </a:lnTo>
                  <a:lnTo>
                    <a:pt x="180" y="11306"/>
                  </a:lnTo>
                  <a:lnTo>
                    <a:pt x="2055" y="11908"/>
                  </a:lnTo>
                  <a:close/>
                  <a:moveTo>
                    <a:pt x="2101" y="21604"/>
                  </a:moveTo>
                  <a:cubicBezTo>
                    <a:pt x="2100" y="21708"/>
                    <a:pt x="2087" y="21806"/>
                    <a:pt x="2061" y="21897"/>
                  </a:cubicBezTo>
                  <a:cubicBezTo>
                    <a:pt x="2034" y="21989"/>
                    <a:pt x="1997" y="22071"/>
                    <a:pt x="1949" y="22145"/>
                  </a:cubicBezTo>
                  <a:lnTo>
                    <a:pt x="1515" y="22121"/>
                  </a:lnTo>
                  <a:lnTo>
                    <a:pt x="1515" y="21966"/>
                  </a:lnTo>
                  <a:lnTo>
                    <a:pt x="1957" y="21830"/>
                  </a:lnTo>
                  <a:cubicBezTo>
                    <a:pt x="1969" y="21804"/>
                    <a:pt x="1977" y="21777"/>
                    <a:pt x="1982" y="21749"/>
                  </a:cubicBezTo>
                  <a:cubicBezTo>
                    <a:pt x="1987" y="21721"/>
                    <a:pt x="1989" y="21690"/>
                    <a:pt x="1989" y="21657"/>
                  </a:cubicBezTo>
                  <a:cubicBezTo>
                    <a:pt x="1988" y="21540"/>
                    <a:pt x="1960" y="21447"/>
                    <a:pt x="1905" y="21380"/>
                  </a:cubicBezTo>
                  <a:cubicBezTo>
                    <a:pt x="1850" y="21312"/>
                    <a:pt x="1773" y="21277"/>
                    <a:pt x="1672" y="21276"/>
                  </a:cubicBezTo>
                  <a:cubicBezTo>
                    <a:pt x="1582" y="21276"/>
                    <a:pt x="1508" y="21301"/>
                    <a:pt x="1451" y="21350"/>
                  </a:cubicBezTo>
                  <a:cubicBezTo>
                    <a:pt x="1394" y="21399"/>
                    <a:pt x="1345" y="21470"/>
                    <a:pt x="1304" y="21564"/>
                  </a:cubicBezTo>
                  <a:lnTo>
                    <a:pt x="1240" y="21705"/>
                  </a:lnTo>
                  <a:cubicBezTo>
                    <a:pt x="1154" y="21901"/>
                    <a:pt x="1063" y="22042"/>
                    <a:pt x="967" y="22126"/>
                  </a:cubicBezTo>
                  <a:cubicBezTo>
                    <a:pt x="870" y="22210"/>
                    <a:pt x="748" y="22251"/>
                    <a:pt x="601" y="22248"/>
                  </a:cubicBezTo>
                  <a:cubicBezTo>
                    <a:pt x="421" y="22248"/>
                    <a:pt x="277" y="22182"/>
                    <a:pt x="170" y="22051"/>
                  </a:cubicBezTo>
                  <a:cubicBezTo>
                    <a:pt x="62" y="21921"/>
                    <a:pt x="7" y="21730"/>
                    <a:pt x="4" y="21479"/>
                  </a:cubicBezTo>
                  <a:cubicBezTo>
                    <a:pt x="5" y="21367"/>
                    <a:pt x="18" y="21256"/>
                    <a:pt x="45" y="21146"/>
                  </a:cubicBezTo>
                  <a:cubicBezTo>
                    <a:pt x="72" y="21036"/>
                    <a:pt x="112" y="20940"/>
                    <a:pt x="164" y="20858"/>
                  </a:cubicBezTo>
                  <a:lnTo>
                    <a:pt x="622" y="20877"/>
                  </a:lnTo>
                  <a:lnTo>
                    <a:pt x="622" y="21031"/>
                  </a:lnTo>
                  <a:lnTo>
                    <a:pt x="159" y="21172"/>
                  </a:lnTo>
                  <a:cubicBezTo>
                    <a:pt x="144" y="21212"/>
                    <a:pt x="134" y="21253"/>
                    <a:pt x="128" y="21295"/>
                  </a:cubicBezTo>
                  <a:cubicBezTo>
                    <a:pt x="121" y="21337"/>
                    <a:pt x="118" y="21383"/>
                    <a:pt x="119" y="21433"/>
                  </a:cubicBezTo>
                  <a:cubicBezTo>
                    <a:pt x="119" y="21566"/>
                    <a:pt x="149" y="21667"/>
                    <a:pt x="207" y="21737"/>
                  </a:cubicBezTo>
                  <a:cubicBezTo>
                    <a:pt x="265" y="21808"/>
                    <a:pt x="347" y="21843"/>
                    <a:pt x="452" y="21844"/>
                  </a:cubicBezTo>
                  <a:cubicBezTo>
                    <a:pt x="541" y="21845"/>
                    <a:pt x="613" y="21823"/>
                    <a:pt x="670" y="21778"/>
                  </a:cubicBezTo>
                  <a:cubicBezTo>
                    <a:pt x="726" y="21734"/>
                    <a:pt x="777" y="21659"/>
                    <a:pt x="822" y="21553"/>
                  </a:cubicBezTo>
                  <a:lnTo>
                    <a:pt x="878" y="21425"/>
                  </a:lnTo>
                  <a:cubicBezTo>
                    <a:pt x="955" y="21246"/>
                    <a:pt x="1045" y="21111"/>
                    <a:pt x="1147" y="21019"/>
                  </a:cubicBezTo>
                  <a:cubicBezTo>
                    <a:pt x="1249" y="20926"/>
                    <a:pt x="1379" y="20880"/>
                    <a:pt x="1536" y="20879"/>
                  </a:cubicBezTo>
                  <a:cubicBezTo>
                    <a:pt x="1717" y="20882"/>
                    <a:pt x="1856" y="20949"/>
                    <a:pt x="1953" y="21079"/>
                  </a:cubicBezTo>
                  <a:cubicBezTo>
                    <a:pt x="2050" y="21209"/>
                    <a:pt x="2100" y="21384"/>
                    <a:pt x="2101" y="21604"/>
                  </a:cubicBezTo>
                  <a:close/>
                </a:path>
              </a:pathLst>
            </a:custGeom>
            <a:grpFill/>
            <a:ln w="0">
              <a:noFill/>
              <a:prstDash val="solid"/>
              <a:round/>
            </a:ln>
          </p:spPr>
          <p:txBody>
            <a:bodyPr vert="horz" wrap="square" lIns="91440" tIns="45720" rIns="91440" bIns="45720" numCol="1" anchor="t" anchorCtr="0" compatLnSpc="1"/>
            <a:lstStyle/>
            <a:p>
              <a:endParaRPr lang="zh-CN" altLang="en-US">
                <a:solidFill>
                  <a:schemeClr val="bg1"/>
                </a:solidFill>
              </a:endParaRPr>
            </a:p>
          </p:txBody>
        </p:sp>
        <p:sp>
          <p:nvSpPr>
            <p:cNvPr id="46" name="Freeform 6"/>
            <p:cNvSpPr>
              <a:spLocks noEditPoints="1"/>
            </p:cNvSpPr>
            <p:nvPr/>
          </p:nvSpPr>
          <p:spPr bwMode="auto">
            <a:xfrm>
              <a:off x="3697" y="792"/>
              <a:ext cx="253" cy="2670"/>
            </a:xfrm>
            <a:custGeom>
              <a:avLst/>
              <a:gdLst>
                <a:gd name="T0" fmla="*/ 1535 w 2101"/>
                <a:gd name="T1" fmla="*/ 17679 h 22251"/>
                <a:gd name="T2" fmla="*/ 1946 w 2101"/>
                <a:gd name="T3" fmla="*/ 17838 h 22251"/>
                <a:gd name="T4" fmla="*/ 1536 w 2101"/>
                <a:gd name="T5" fmla="*/ 15503 h 22251"/>
                <a:gd name="T6" fmla="*/ 899 w 2101"/>
                <a:gd name="T7" fmla="*/ 16456 h 22251"/>
                <a:gd name="T8" fmla="*/ 1917 w 2101"/>
                <a:gd name="T9" fmla="*/ 16584 h 22251"/>
                <a:gd name="T10" fmla="*/ 1139 w 2101"/>
                <a:gd name="T11" fmla="*/ 15055 h 22251"/>
                <a:gd name="T12" fmla="*/ 2047 w 2101"/>
                <a:gd name="T13" fmla="*/ 20564 h 22251"/>
                <a:gd name="T14" fmla="*/ 1120 w 2101"/>
                <a:gd name="T15" fmla="*/ 19737 h 22251"/>
                <a:gd name="T16" fmla="*/ 1025 w 2101"/>
                <a:gd name="T17" fmla="*/ 20102 h 22251"/>
                <a:gd name="T18" fmla="*/ 609 w 2101"/>
                <a:gd name="T19" fmla="*/ 20465 h 22251"/>
                <a:gd name="T20" fmla="*/ 580 w 2101"/>
                <a:gd name="T21" fmla="*/ 19286 h 22251"/>
                <a:gd name="T22" fmla="*/ 2047 w 2101"/>
                <a:gd name="T23" fmla="*/ 19039 h 22251"/>
                <a:gd name="T24" fmla="*/ 1059 w 2101"/>
                <a:gd name="T25" fmla="*/ 18108 h 22251"/>
                <a:gd name="T26" fmla="*/ 58 w 2101"/>
                <a:gd name="T27" fmla="*/ 18917 h 22251"/>
                <a:gd name="T28" fmla="*/ 918 w 2101"/>
                <a:gd name="T29" fmla="*/ 18025 h 22251"/>
                <a:gd name="T30" fmla="*/ 58 w 2101"/>
                <a:gd name="T31" fmla="*/ 17932 h 22251"/>
                <a:gd name="T32" fmla="*/ 1110 w 2101"/>
                <a:gd name="T33" fmla="*/ 17239 h 22251"/>
                <a:gd name="T34" fmla="*/ 2047 w 2101"/>
                <a:gd name="T35" fmla="*/ 14680 h 22251"/>
                <a:gd name="T36" fmla="*/ 1110 w 2101"/>
                <a:gd name="T37" fmla="*/ 14025 h 22251"/>
                <a:gd name="T38" fmla="*/ 58 w 2101"/>
                <a:gd name="T39" fmla="*/ 13300 h 22251"/>
                <a:gd name="T40" fmla="*/ 1529 w 2101"/>
                <a:gd name="T41" fmla="*/ 13574 h 22251"/>
                <a:gd name="T42" fmla="*/ 2047 w 2101"/>
                <a:gd name="T43" fmla="*/ 9359 h 22251"/>
                <a:gd name="T44" fmla="*/ 1538 w 2101"/>
                <a:gd name="T45" fmla="*/ 10058 h 22251"/>
                <a:gd name="T46" fmla="*/ 742 w 2101"/>
                <a:gd name="T47" fmla="*/ 10460 h 22251"/>
                <a:gd name="T48" fmla="*/ 161 w 2101"/>
                <a:gd name="T49" fmla="*/ 10662 h 22251"/>
                <a:gd name="T50" fmla="*/ 173 w 2101"/>
                <a:gd name="T51" fmla="*/ 9599 h 22251"/>
                <a:gd name="T52" fmla="*/ 1957 w 2101"/>
                <a:gd name="T53" fmla="*/ 9359 h 22251"/>
                <a:gd name="T54" fmla="*/ 1944 w 2101"/>
                <a:gd name="T55" fmla="*/ 8889 h 22251"/>
                <a:gd name="T56" fmla="*/ 1416 w 2101"/>
                <a:gd name="T57" fmla="*/ 8859 h 22251"/>
                <a:gd name="T58" fmla="*/ 589 w 2101"/>
                <a:gd name="T59" fmla="*/ 8322 h 22251"/>
                <a:gd name="T60" fmla="*/ 173 w 2101"/>
                <a:gd name="T61" fmla="*/ 7863 h 22251"/>
                <a:gd name="T62" fmla="*/ 1957 w 2101"/>
                <a:gd name="T63" fmla="*/ 7623 h 22251"/>
                <a:gd name="T64" fmla="*/ 522 w 2101"/>
                <a:gd name="T65" fmla="*/ 4921 h 22251"/>
                <a:gd name="T66" fmla="*/ 1925 w 2101"/>
                <a:gd name="T67" fmla="*/ 5659 h 22251"/>
                <a:gd name="T68" fmla="*/ 1957 w 2101"/>
                <a:gd name="T69" fmla="*/ 6810 h 22251"/>
                <a:gd name="T70" fmla="*/ 52 w 2101"/>
                <a:gd name="T71" fmla="*/ 4644 h 22251"/>
                <a:gd name="T72" fmla="*/ 1518 w 2101"/>
                <a:gd name="T73" fmla="*/ 3737 h 22251"/>
                <a:gd name="T74" fmla="*/ 1120 w 2101"/>
                <a:gd name="T75" fmla="*/ 3276 h 22251"/>
                <a:gd name="T76" fmla="*/ 1025 w 2101"/>
                <a:gd name="T77" fmla="*/ 2913 h 22251"/>
                <a:gd name="T78" fmla="*/ 609 w 2101"/>
                <a:gd name="T79" fmla="*/ 3790 h 22251"/>
                <a:gd name="T80" fmla="*/ 993 w 2101"/>
                <a:gd name="T81" fmla="*/ 2463 h 22251"/>
                <a:gd name="T82" fmla="*/ 2047 w 2101"/>
                <a:gd name="T83" fmla="*/ 21 h 22251"/>
                <a:gd name="T84" fmla="*/ 2047 w 2101"/>
                <a:gd name="T85" fmla="*/ 2041 h 22251"/>
                <a:gd name="T86" fmla="*/ 188 w 2101"/>
                <a:gd name="T87" fmla="*/ 383 h 22251"/>
                <a:gd name="T88" fmla="*/ 1861 w 2101"/>
                <a:gd name="T89" fmla="*/ 261 h 22251"/>
                <a:gd name="T90" fmla="*/ 173 w 2101"/>
                <a:gd name="T91" fmla="*/ 12824 h 22251"/>
                <a:gd name="T92" fmla="*/ 689 w 2101"/>
                <a:gd name="T93" fmla="*/ 12204 h 22251"/>
                <a:gd name="T94" fmla="*/ 148 w 2101"/>
                <a:gd name="T95" fmla="*/ 11085 h 22251"/>
                <a:gd name="T96" fmla="*/ 1515 w 2101"/>
                <a:gd name="T97" fmla="*/ 22121 h 22251"/>
                <a:gd name="T98" fmla="*/ 1672 w 2101"/>
                <a:gd name="T99" fmla="*/ 21276 h 22251"/>
                <a:gd name="T100" fmla="*/ 170 w 2101"/>
                <a:gd name="T101" fmla="*/ 22051 h 22251"/>
                <a:gd name="T102" fmla="*/ 159 w 2101"/>
                <a:gd name="T103" fmla="*/ 21172 h 22251"/>
                <a:gd name="T104" fmla="*/ 822 w 2101"/>
                <a:gd name="T105" fmla="*/ 21553 h 22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01" h="22251">
                  <a:moveTo>
                    <a:pt x="1693" y="11884"/>
                  </a:moveTo>
                  <a:lnTo>
                    <a:pt x="782" y="11618"/>
                  </a:lnTo>
                  <a:lnTo>
                    <a:pt x="782" y="12174"/>
                  </a:lnTo>
                  <a:lnTo>
                    <a:pt x="1693" y="11884"/>
                  </a:lnTo>
                  <a:close/>
                  <a:moveTo>
                    <a:pt x="1946" y="17686"/>
                  </a:moveTo>
                  <a:cubicBezTo>
                    <a:pt x="1812" y="17683"/>
                    <a:pt x="1675" y="17680"/>
                    <a:pt x="1535" y="17679"/>
                  </a:cubicBezTo>
                  <a:cubicBezTo>
                    <a:pt x="1395" y="17679"/>
                    <a:pt x="1249" y="17678"/>
                    <a:pt x="1096" y="17678"/>
                  </a:cubicBezTo>
                  <a:lnTo>
                    <a:pt x="1096" y="17836"/>
                  </a:lnTo>
                  <a:cubicBezTo>
                    <a:pt x="1100" y="17984"/>
                    <a:pt x="1143" y="18090"/>
                    <a:pt x="1227" y="18154"/>
                  </a:cubicBezTo>
                  <a:cubicBezTo>
                    <a:pt x="1310" y="18219"/>
                    <a:pt x="1414" y="18250"/>
                    <a:pt x="1539" y="18249"/>
                  </a:cubicBezTo>
                  <a:cubicBezTo>
                    <a:pt x="1671" y="18249"/>
                    <a:pt x="1772" y="18214"/>
                    <a:pt x="1841" y="18145"/>
                  </a:cubicBezTo>
                  <a:cubicBezTo>
                    <a:pt x="1911" y="18075"/>
                    <a:pt x="1946" y="17973"/>
                    <a:pt x="1946" y="17838"/>
                  </a:cubicBezTo>
                  <a:lnTo>
                    <a:pt x="1946" y="17686"/>
                  </a:lnTo>
                  <a:close/>
                  <a:moveTo>
                    <a:pt x="2047" y="14818"/>
                  </a:moveTo>
                  <a:lnTo>
                    <a:pt x="2047" y="15766"/>
                  </a:lnTo>
                  <a:lnTo>
                    <a:pt x="1956" y="15766"/>
                  </a:lnTo>
                  <a:lnTo>
                    <a:pt x="1932" y="15510"/>
                  </a:lnTo>
                  <a:cubicBezTo>
                    <a:pt x="1801" y="15507"/>
                    <a:pt x="1669" y="15504"/>
                    <a:pt x="1536" y="15503"/>
                  </a:cubicBezTo>
                  <a:cubicBezTo>
                    <a:pt x="1403" y="15503"/>
                    <a:pt x="1271" y="15502"/>
                    <a:pt x="1139" y="15502"/>
                  </a:cubicBezTo>
                  <a:lnTo>
                    <a:pt x="889" y="15502"/>
                  </a:lnTo>
                  <a:cubicBezTo>
                    <a:pt x="648" y="15503"/>
                    <a:pt x="476" y="15543"/>
                    <a:pt x="373" y="15623"/>
                  </a:cubicBezTo>
                  <a:cubicBezTo>
                    <a:pt x="270" y="15703"/>
                    <a:pt x="220" y="15820"/>
                    <a:pt x="222" y="15974"/>
                  </a:cubicBezTo>
                  <a:cubicBezTo>
                    <a:pt x="221" y="16130"/>
                    <a:pt x="273" y="16250"/>
                    <a:pt x="380" y="16333"/>
                  </a:cubicBezTo>
                  <a:cubicBezTo>
                    <a:pt x="487" y="16417"/>
                    <a:pt x="660" y="16458"/>
                    <a:pt x="899" y="16456"/>
                  </a:cubicBezTo>
                  <a:lnTo>
                    <a:pt x="1917" y="16446"/>
                  </a:lnTo>
                  <a:lnTo>
                    <a:pt x="1957" y="16142"/>
                  </a:lnTo>
                  <a:lnTo>
                    <a:pt x="2047" y="16142"/>
                  </a:lnTo>
                  <a:lnTo>
                    <a:pt x="2047" y="16858"/>
                  </a:lnTo>
                  <a:lnTo>
                    <a:pt x="1957" y="16858"/>
                  </a:lnTo>
                  <a:lnTo>
                    <a:pt x="1917" y="16584"/>
                  </a:lnTo>
                  <a:lnTo>
                    <a:pt x="894" y="16573"/>
                  </a:lnTo>
                  <a:cubicBezTo>
                    <a:pt x="589" y="16569"/>
                    <a:pt x="364" y="16503"/>
                    <a:pt x="219" y="16377"/>
                  </a:cubicBezTo>
                  <a:cubicBezTo>
                    <a:pt x="75" y="16251"/>
                    <a:pt x="3" y="16070"/>
                    <a:pt x="4" y="15833"/>
                  </a:cubicBezTo>
                  <a:cubicBezTo>
                    <a:pt x="0" y="15600"/>
                    <a:pt x="62" y="15413"/>
                    <a:pt x="191" y="15272"/>
                  </a:cubicBezTo>
                  <a:cubicBezTo>
                    <a:pt x="319" y="15131"/>
                    <a:pt x="538" y="15059"/>
                    <a:pt x="849" y="15055"/>
                  </a:cubicBezTo>
                  <a:lnTo>
                    <a:pt x="1139" y="15055"/>
                  </a:lnTo>
                  <a:cubicBezTo>
                    <a:pt x="1270" y="15055"/>
                    <a:pt x="1402" y="15055"/>
                    <a:pt x="1535" y="15054"/>
                  </a:cubicBezTo>
                  <a:cubicBezTo>
                    <a:pt x="1669" y="15053"/>
                    <a:pt x="1802" y="15051"/>
                    <a:pt x="1936" y="15047"/>
                  </a:cubicBezTo>
                  <a:lnTo>
                    <a:pt x="1957" y="14818"/>
                  </a:lnTo>
                  <a:lnTo>
                    <a:pt x="2047" y="14818"/>
                  </a:lnTo>
                  <a:close/>
                  <a:moveTo>
                    <a:pt x="2047" y="19039"/>
                  </a:moveTo>
                  <a:lnTo>
                    <a:pt x="2047" y="20564"/>
                  </a:lnTo>
                  <a:lnTo>
                    <a:pt x="1518" y="20561"/>
                  </a:lnTo>
                  <a:lnTo>
                    <a:pt x="1518" y="20406"/>
                  </a:lnTo>
                  <a:lnTo>
                    <a:pt x="1944" y="20284"/>
                  </a:lnTo>
                  <a:lnTo>
                    <a:pt x="1944" y="19742"/>
                  </a:lnTo>
                  <a:cubicBezTo>
                    <a:pt x="1810" y="19740"/>
                    <a:pt x="1675" y="19738"/>
                    <a:pt x="1538" y="19738"/>
                  </a:cubicBezTo>
                  <a:cubicBezTo>
                    <a:pt x="1401" y="19737"/>
                    <a:pt x="1261" y="19737"/>
                    <a:pt x="1120" y="19737"/>
                  </a:cubicBezTo>
                  <a:lnTo>
                    <a:pt x="1120" y="20100"/>
                  </a:lnTo>
                  <a:lnTo>
                    <a:pt x="1416" y="20140"/>
                  </a:lnTo>
                  <a:lnTo>
                    <a:pt x="1416" y="20273"/>
                  </a:lnTo>
                  <a:lnTo>
                    <a:pt x="742" y="20273"/>
                  </a:lnTo>
                  <a:lnTo>
                    <a:pt x="742" y="20140"/>
                  </a:lnTo>
                  <a:lnTo>
                    <a:pt x="1025" y="20102"/>
                  </a:lnTo>
                  <a:lnTo>
                    <a:pt x="1025" y="19737"/>
                  </a:lnTo>
                  <a:lnTo>
                    <a:pt x="1017" y="19737"/>
                  </a:lnTo>
                  <a:cubicBezTo>
                    <a:pt x="869" y="19737"/>
                    <a:pt x="724" y="19737"/>
                    <a:pt x="582" y="19738"/>
                  </a:cubicBezTo>
                  <a:cubicBezTo>
                    <a:pt x="440" y="19738"/>
                    <a:pt x="300" y="19740"/>
                    <a:pt x="161" y="19742"/>
                  </a:cubicBezTo>
                  <a:lnTo>
                    <a:pt x="161" y="20342"/>
                  </a:lnTo>
                  <a:lnTo>
                    <a:pt x="609" y="20465"/>
                  </a:lnTo>
                  <a:lnTo>
                    <a:pt x="609" y="20614"/>
                  </a:lnTo>
                  <a:lnTo>
                    <a:pt x="58" y="20619"/>
                  </a:lnTo>
                  <a:lnTo>
                    <a:pt x="58" y="19039"/>
                  </a:lnTo>
                  <a:lnTo>
                    <a:pt x="149" y="19039"/>
                  </a:lnTo>
                  <a:lnTo>
                    <a:pt x="173" y="19279"/>
                  </a:lnTo>
                  <a:cubicBezTo>
                    <a:pt x="307" y="19283"/>
                    <a:pt x="443" y="19285"/>
                    <a:pt x="580" y="19286"/>
                  </a:cubicBezTo>
                  <a:cubicBezTo>
                    <a:pt x="717" y="19287"/>
                    <a:pt x="854" y="19287"/>
                    <a:pt x="993" y="19287"/>
                  </a:cubicBezTo>
                  <a:lnTo>
                    <a:pt x="1110" y="19287"/>
                  </a:lnTo>
                  <a:cubicBezTo>
                    <a:pt x="1248" y="19287"/>
                    <a:pt x="1386" y="19287"/>
                    <a:pt x="1524" y="19286"/>
                  </a:cubicBezTo>
                  <a:cubicBezTo>
                    <a:pt x="1661" y="19285"/>
                    <a:pt x="1799" y="19283"/>
                    <a:pt x="1936" y="19279"/>
                  </a:cubicBezTo>
                  <a:lnTo>
                    <a:pt x="1957" y="19039"/>
                  </a:lnTo>
                  <a:lnTo>
                    <a:pt x="2047" y="19039"/>
                  </a:lnTo>
                  <a:close/>
                  <a:moveTo>
                    <a:pt x="2047" y="16991"/>
                  </a:moveTo>
                  <a:lnTo>
                    <a:pt x="2047" y="17950"/>
                  </a:lnTo>
                  <a:cubicBezTo>
                    <a:pt x="2046" y="18186"/>
                    <a:pt x="2002" y="18365"/>
                    <a:pt x="1916" y="18488"/>
                  </a:cubicBezTo>
                  <a:cubicBezTo>
                    <a:pt x="1829" y="18612"/>
                    <a:pt x="1706" y="18674"/>
                    <a:pt x="1547" y="18675"/>
                  </a:cubicBezTo>
                  <a:cubicBezTo>
                    <a:pt x="1435" y="18677"/>
                    <a:pt x="1334" y="18635"/>
                    <a:pt x="1245" y="18548"/>
                  </a:cubicBezTo>
                  <a:cubicBezTo>
                    <a:pt x="1156" y="18461"/>
                    <a:pt x="1094" y="18314"/>
                    <a:pt x="1059" y="18108"/>
                  </a:cubicBezTo>
                  <a:cubicBezTo>
                    <a:pt x="1043" y="18223"/>
                    <a:pt x="1016" y="18313"/>
                    <a:pt x="978" y="18378"/>
                  </a:cubicBezTo>
                  <a:cubicBezTo>
                    <a:pt x="939" y="18444"/>
                    <a:pt x="889" y="18492"/>
                    <a:pt x="827" y="18524"/>
                  </a:cubicBezTo>
                  <a:cubicBezTo>
                    <a:pt x="764" y="18556"/>
                    <a:pt x="689" y="18578"/>
                    <a:pt x="601" y="18592"/>
                  </a:cubicBezTo>
                  <a:lnTo>
                    <a:pt x="162" y="18680"/>
                  </a:lnTo>
                  <a:lnTo>
                    <a:pt x="149" y="18917"/>
                  </a:lnTo>
                  <a:lnTo>
                    <a:pt x="58" y="18917"/>
                  </a:lnTo>
                  <a:cubicBezTo>
                    <a:pt x="45" y="18865"/>
                    <a:pt x="35" y="18815"/>
                    <a:pt x="28" y="18768"/>
                  </a:cubicBezTo>
                  <a:cubicBezTo>
                    <a:pt x="21" y="18721"/>
                    <a:pt x="18" y="18665"/>
                    <a:pt x="18" y="18600"/>
                  </a:cubicBezTo>
                  <a:cubicBezTo>
                    <a:pt x="16" y="18478"/>
                    <a:pt x="37" y="18383"/>
                    <a:pt x="81" y="18315"/>
                  </a:cubicBezTo>
                  <a:cubicBezTo>
                    <a:pt x="125" y="18247"/>
                    <a:pt x="200" y="18206"/>
                    <a:pt x="306" y="18193"/>
                  </a:cubicBezTo>
                  <a:lnTo>
                    <a:pt x="673" y="18116"/>
                  </a:lnTo>
                  <a:cubicBezTo>
                    <a:pt x="782" y="18099"/>
                    <a:pt x="864" y="18069"/>
                    <a:pt x="918" y="18025"/>
                  </a:cubicBezTo>
                  <a:cubicBezTo>
                    <a:pt x="971" y="17981"/>
                    <a:pt x="998" y="17909"/>
                    <a:pt x="998" y="17809"/>
                  </a:cubicBezTo>
                  <a:lnTo>
                    <a:pt x="998" y="17678"/>
                  </a:lnTo>
                  <a:cubicBezTo>
                    <a:pt x="858" y="17678"/>
                    <a:pt x="720" y="17679"/>
                    <a:pt x="582" y="17679"/>
                  </a:cubicBezTo>
                  <a:cubicBezTo>
                    <a:pt x="445" y="17680"/>
                    <a:pt x="309" y="17683"/>
                    <a:pt x="173" y="17686"/>
                  </a:cubicBezTo>
                  <a:lnTo>
                    <a:pt x="149" y="17932"/>
                  </a:lnTo>
                  <a:lnTo>
                    <a:pt x="58" y="17932"/>
                  </a:lnTo>
                  <a:lnTo>
                    <a:pt x="58" y="16991"/>
                  </a:lnTo>
                  <a:lnTo>
                    <a:pt x="149" y="16991"/>
                  </a:lnTo>
                  <a:lnTo>
                    <a:pt x="173" y="17231"/>
                  </a:lnTo>
                  <a:cubicBezTo>
                    <a:pt x="307" y="17235"/>
                    <a:pt x="443" y="17237"/>
                    <a:pt x="580" y="17238"/>
                  </a:cubicBezTo>
                  <a:cubicBezTo>
                    <a:pt x="717" y="17239"/>
                    <a:pt x="854" y="17239"/>
                    <a:pt x="993" y="17239"/>
                  </a:cubicBezTo>
                  <a:lnTo>
                    <a:pt x="1110" y="17239"/>
                  </a:lnTo>
                  <a:cubicBezTo>
                    <a:pt x="1248" y="17239"/>
                    <a:pt x="1386" y="17239"/>
                    <a:pt x="1524" y="17238"/>
                  </a:cubicBezTo>
                  <a:cubicBezTo>
                    <a:pt x="1661" y="17237"/>
                    <a:pt x="1799" y="17235"/>
                    <a:pt x="1936" y="17231"/>
                  </a:cubicBezTo>
                  <a:lnTo>
                    <a:pt x="1957" y="16991"/>
                  </a:lnTo>
                  <a:lnTo>
                    <a:pt x="2047" y="16991"/>
                  </a:lnTo>
                  <a:close/>
                  <a:moveTo>
                    <a:pt x="2047" y="12922"/>
                  </a:moveTo>
                  <a:lnTo>
                    <a:pt x="2047" y="14680"/>
                  </a:lnTo>
                  <a:lnTo>
                    <a:pt x="1478" y="14691"/>
                  </a:lnTo>
                  <a:lnTo>
                    <a:pt x="1478" y="14537"/>
                  </a:lnTo>
                  <a:lnTo>
                    <a:pt x="1944" y="14401"/>
                  </a:lnTo>
                  <a:lnTo>
                    <a:pt x="1944" y="14030"/>
                  </a:lnTo>
                  <a:cubicBezTo>
                    <a:pt x="1807" y="14028"/>
                    <a:pt x="1669" y="14026"/>
                    <a:pt x="1530" y="14025"/>
                  </a:cubicBezTo>
                  <a:cubicBezTo>
                    <a:pt x="1391" y="14025"/>
                    <a:pt x="1251" y="14025"/>
                    <a:pt x="1110" y="14025"/>
                  </a:cubicBezTo>
                  <a:lnTo>
                    <a:pt x="995" y="14025"/>
                  </a:lnTo>
                  <a:cubicBezTo>
                    <a:pt x="859" y="14025"/>
                    <a:pt x="722" y="14025"/>
                    <a:pt x="585" y="14025"/>
                  </a:cubicBezTo>
                  <a:cubicBezTo>
                    <a:pt x="447" y="14026"/>
                    <a:pt x="311" y="14028"/>
                    <a:pt x="175" y="14030"/>
                  </a:cubicBezTo>
                  <a:lnTo>
                    <a:pt x="148" y="14302"/>
                  </a:lnTo>
                  <a:lnTo>
                    <a:pt x="58" y="14302"/>
                  </a:lnTo>
                  <a:lnTo>
                    <a:pt x="58" y="13300"/>
                  </a:lnTo>
                  <a:lnTo>
                    <a:pt x="148" y="13300"/>
                  </a:lnTo>
                  <a:lnTo>
                    <a:pt x="175" y="13570"/>
                  </a:lnTo>
                  <a:cubicBezTo>
                    <a:pt x="308" y="13572"/>
                    <a:pt x="443" y="13574"/>
                    <a:pt x="580" y="13574"/>
                  </a:cubicBezTo>
                  <a:cubicBezTo>
                    <a:pt x="716" y="13575"/>
                    <a:pt x="854" y="13575"/>
                    <a:pt x="993" y="13575"/>
                  </a:cubicBezTo>
                  <a:lnTo>
                    <a:pt x="1110" y="13575"/>
                  </a:lnTo>
                  <a:cubicBezTo>
                    <a:pt x="1250" y="13575"/>
                    <a:pt x="1389" y="13575"/>
                    <a:pt x="1529" y="13574"/>
                  </a:cubicBezTo>
                  <a:cubicBezTo>
                    <a:pt x="1668" y="13574"/>
                    <a:pt x="1806" y="13572"/>
                    <a:pt x="1944" y="13570"/>
                  </a:cubicBezTo>
                  <a:lnTo>
                    <a:pt x="1944" y="13202"/>
                  </a:lnTo>
                  <a:lnTo>
                    <a:pt x="1478" y="13068"/>
                  </a:lnTo>
                  <a:lnTo>
                    <a:pt x="1478" y="12912"/>
                  </a:lnTo>
                  <a:lnTo>
                    <a:pt x="2047" y="12922"/>
                  </a:lnTo>
                  <a:close/>
                  <a:moveTo>
                    <a:pt x="2047" y="9359"/>
                  </a:moveTo>
                  <a:lnTo>
                    <a:pt x="2047" y="10884"/>
                  </a:lnTo>
                  <a:lnTo>
                    <a:pt x="1518" y="10881"/>
                  </a:lnTo>
                  <a:lnTo>
                    <a:pt x="1518" y="10726"/>
                  </a:lnTo>
                  <a:lnTo>
                    <a:pt x="1944" y="10604"/>
                  </a:lnTo>
                  <a:lnTo>
                    <a:pt x="1944" y="10062"/>
                  </a:lnTo>
                  <a:cubicBezTo>
                    <a:pt x="1810" y="10060"/>
                    <a:pt x="1675" y="10058"/>
                    <a:pt x="1538" y="10058"/>
                  </a:cubicBezTo>
                  <a:cubicBezTo>
                    <a:pt x="1401" y="10057"/>
                    <a:pt x="1261" y="10057"/>
                    <a:pt x="1120" y="10057"/>
                  </a:cubicBezTo>
                  <a:lnTo>
                    <a:pt x="1120" y="10420"/>
                  </a:lnTo>
                  <a:lnTo>
                    <a:pt x="1416" y="10460"/>
                  </a:lnTo>
                  <a:lnTo>
                    <a:pt x="1416" y="10593"/>
                  </a:lnTo>
                  <a:lnTo>
                    <a:pt x="742" y="10593"/>
                  </a:lnTo>
                  <a:lnTo>
                    <a:pt x="742" y="10460"/>
                  </a:lnTo>
                  <a:lnTo>
                    <a:pt x="1025" y="10422"/>
                  </a:lnTo>
                  <a:lnTo>
                    <a:pt x="1025" y="10057"/>
                  </a:lnTo>
                  <a:lnTo>
                    <a:pt x="1017" y="10057"/>
                  </a:lnTo>
                  <a:cubicBezTo>
                    <a:pt x="869" y="10057"/>
                    <a:pt x="724" y="10057"/>
                    <a:pt x="582" y="10058"/>
                  </a:cubicBezTo>
                  <a:cubicBezTo>
                    <a:pt x="440" y="10058"/>
                    <a:pt x="300" y="10060"/>
                    <a:pt x="161" y="10062"/>
                  </a:cubicBezTo>
                  <a:lnTo>
                    <a:pt x="161" y="10662"/>
                  </a:lnTo>
                  <a:lnTo>
                    <a:pt x="609" y="10785"/>
                  </a:lnTo>
                  <a:lnTo>
                    <a:pt x="609" y="10934"/>
                  </a:lnTo>
                  <a:lnTo>
                    <a:pt x="58" y="10939"/>
                  </a:lnTo>
                  <a:lnTo>
                    <a:pt x="58" y="9359"/>
                  </a:lnTo>
                  <a:lnTo>
                    <a:pt x="149" y="9359"/>
                  </a:lnTo>
                  <a:lnTo>
                    <a:pt x="173" y="9599"/>
                  </a:lnTo>
                  <a:cubicBezTo>
                    <a:pt x="307" y="9603"/>
                    <a:pt x="443" y="9605"/>
                    <a:pt x="580" y="9606"/>
                  </a:cubicBezTo>
                  <a:cubicBezTo>
                    <a:pt x="717" y="9607"/>
                    <a:pt x="854" y="9607"/>
                    <a:pt x="993" y="9607"/>
                  </a:cubicBezTo>
                  <a:lnTo>
                    <a:pt x="1110" y="9607"/>
                  </a:lnTo>
                  <a:cubicBezTo>
                    <a:pt x="1248" y="9607"/>
                    <a:pt x="1386" y="9607"/>
                    <a:pt x="1524" y="9606"/>
                  </a:cubicBezTo>
                  <a:cubicBezTo>
                    <a:pt x="1661" y="9605"/>
                    <a:pt x="1799" y="9603"/>
                    <a:pt x="1936" y="9599"/>
                  </a:cubicBezTo>
                  <a:lnTo>
                    <a:pt x="1957" y="9359"/>
                  </a:lnTo>
                  <a:lnTo>
                    <a:pt x="2047" y="9359"/>
                  </a:lnTo>
                  <a:close/>
                  <a:moveTo>
                    <a:pt x="2047" y="7623"/>
                  </a:moveTo>
                  <a:lnTo>
                    <a:pt x="2047" y="9168"/>
                  </a:lnTo>
                  <a:lnTo>
                    <a:pt x="1518" y="9163"/>
                  </a:lnTo>
                  <a:lnTo>
                    <a:pt x="1518" y="9011"/>
                  </a:lnTo>
                  <a:lnTo>
                    <a:pt x="1944" y="8889"/>
                  </a:lnTo>
                  <a:lnTo>
                    <a:pt x="1944" y="8326"/>
                  </a:lnTo>
                  <a:cubicBezTo>
                    <a:pt x="1810" y="8324"/>
                    <a:pt x="1675" y="8322"/>
                    <a:pt x="1538" y="8322"/>
                  </a:cubicBezTo>
                  <a:cubicBezTo>
                    <a:pt x="1401" y="8321"/>
                    <a:pt x="1261" y="8321"/>
                    <a:pt x="1120" y="8321"/>
                  </a:cubicBezTo>
                  <a:lnTo>
                    <a:pt x="1120" y="8686"/>
                  </a:lnTo>
                  <a:lnTo>
                    <a:pt x="1416" y="8726"/>
                  </a:lnTo>
                  <a:lnTo>
                    <a:pt x="1416" y="8859"/>
                  </a:lnTo>
                  <a:lnTo>
                    <a:pt x="728" y="8859"/>
                  </a:lnTo>
                  <a:lnTo>
                    <a:pt x="728" y="8726"/>
                  </a:lnTo>
                  <a:lnTo>
                    <a:pt x="1025" y="8689"/>
                  </a:lnTo>
                  <a:lnTo>
                    <a:pt x="1025" y="8321"/>
                  </a:lnTo>
                  <a:lnTo>
                    <a:pt x="1017" y="8321"/>
                  </a:lnTo>
                  <a:cubicBezTo>
                    <a:pt x="871" y="8321"/>
                    <a:pt x="729" y="8321"/>
                    <a:pt x="589" y="8322"/>
                  </a:cubicBezTo>
                  <a:cubicBezTo>
                    <a:pt x="450" y="8322"/>
                    <a:pt x="312" y="8324"/>
                    <a:pt x="176" y="8326"/>
                  </a:cubicBezTo>
                  <a:lnTo>
                    <a:pt x="147" y="8612"/>
                  </a:lnTo>
                  <a:lnTo>
                    <a:pt x="58" y="8612"/>
                  </a:lnTo>
                  <a:lnTo>
                    <a:pt x="58" y="7623"/>
                  </a:lnTo>
                  <a:lnTo>
                    <a:pt x="149" y="7623"/>
                  </a:lnTo>
                  <a:lnTo>
                    <a:pt x="173" y="7863"/>
                  </a:lnTo>
                  <a:cubicBezTo>
                    <a:pt x="307" y="7867"/>
                    <a:pt x="443" y="7869"/>
                    <a:pt x="580" y="7870"/>
                  </a:cubicBezTo>
                  <a:cubicBezTo>
                    <a:pt x="717" y="7871"/>
                    <a:pt x="854" y="7871"/>
                    <a:pt x="993" y="7871"/>
                  </a:cubicBezTo>
                  <a:lnTo>
                    <a:pt x="1110" y="7871"/>
                  </a:lnTo>
                  <a:cubicBezTo>
                    <a:pt x="1248" y="7871"/>
                    <a:pt x="1386" y="7871"/>
                    <a:pt x="1524" y="7870"/>
                  </a:cubicBezTo>
                  <a:cubicBezTo>
                    <a:pt x="1661" y="7869"/>
                    <a:pt x="1799" y="7867"/>
                    <a:pt x="1936" y="7863"/>
                  </a:cubicBezTo>
                  <a:lnTo>
                    <a:pt x="1957" y="7623"/>
                  </a:lnTo>
                  <a:lnTo>
                    <a:pt x="2047" y="7623"/>
                  </a:lnTo>
                  <a:close/>
                  <a:moveTo>
                    <a:pt x="2047" y="3906"/>
                  </a:moveTo>
                  <a:lnTo>
                    <a:pt x="2047" y="4807"/>
                  </a:lnTo>
                  <a:lnTo>
                    <a:pt x="1957" y="4807"/>
                  </a:lnTo>
                  <a:lnTo>
                    <a:pt x="1932" y="4556"/>
                  </a:lnTo>
                  <a:lnTo>
                    <a:pt x="522" y="4921"/>
                  </a:lnTo>
                  <a:lnTo>
                    <a:pt x="1929" y="5321"/>
                  </a:lnTo>
                  <a:lnTo>
                    <a:pt x="1957" y="5070"/>
                  </a:lnTo>
                  <a:lnTo>
                    <a:pt x="2047" y="5070"/>
                  </a:lnTo>
                  <a:lnTo>
                    <a:pt x="2047" y="5941"/>
                  </a:lnTo>
                  <a:lnTo>
                    <a:pt x="1957" y="5941"/>
                  </a:lnTo>
                  <a:lnTo>
                    <a:pt x="1925" y="5659"/>
                  </a:lnTo>
                  <a:lnTo>
                    <a:pt x="516" y="6053"/>
                  </a:lnTo>
                  <a:lnTo>
                    <a:pt x="1922" y="6418"/>
                  </a:lnTo>
                  <a:lnTo>
                    <a:pt x="1957" y="6168"/>
                  </a:lnTo>
                  <a:lnTo>
                    <a:pt x="2047" y="6168"/>
                  </a:lnTo>
                  <a:lnTo>
                    <a:pt x="2047" y="6810"/>
                  </a:lnTo>
                  <a:lnTo>
                    <a:pt x="1957" y="6810"/>
                  </a:lnTo>
                  <a:lnTo>
                    <a:pt x="1922" y="6567"/>
                  </a:lnTo>
                  <a:lnTo>
                    <a:pt x="52" y="6029"/>
                  </a:lnTo>
                  <a:lnTo>
                    <a:pt x="52" y="5781"/>
                  </a:lnTo>
                  <a:lnTo>
                    <a:pt x="1543" y="5334"/>
                  </a:lnTo>
                  <a:lnTo>
                    <a:pt x="52" y="4886"/>
                  </a:lnTo>
                  <a:lnTo>
                    <a:pt x="52" y="4644"/>
                  </a:lnTo>
                  <a:lnTo>
                    <a:pt x="1937" y="4087"/>
                  </a:lnTo>
                  <a:lnTo>
                    <a:pt x="1957" y="3906"/>
                  </a:lnTo>
                  <a:lnTo>
                    <a:pt x="2047" y="3906"/>
                  </a:lnTo>
                  <a:close/>
                  <a:moveTo>
                    <a:pt x="2047" y="2215"/>
                  </a:moveTo>
                  <a:lnTo>
                    <a:pt x="2047" y="3740"/>
                  </a:lnTo>
                  <a:lnTo>
                    <a:pt x="1518" y="3737"/>
                  </a:lnTo>
                  <a:lnTo>
                    <a:pt x="1518" y="3582"/>
                  </a:lnTo>
                  <a:lnTo>
                    <a:pt x="1944" y="3460"/>
                  </a:lnTo>
                  <a:lnTo>
                    <a:pt x="1944" y="2918"/>
                  </a:lnTo>
                  <a:cubicBezTo>
                    <a:pt x="1810" y="2916"/>
                    <a:pt x="1675" y="2914"/>
                    <a:pt x="1538" y="2914"/>
                  </a:cubicBezTo>
                  <a:cubicBezTo>
                    <a:pt x="1401" y="2913"/>
                    <a:pt x="1261" y="2913"/>
                    <a:pt x="1120" y="2913"/>
                  </a:cubicBezTo>
                  <a:lnTo>
                    <a:pt x="1120" y="3276"/>
                  </a:lnTo>
                  <a:lnTo>
                    <a:pt x="1416" y="3316"/>
                  </a:lnTo>
                  <a:lnTo>
                    <a:pt x="1416" y="3449"/>
                  </a:lnTo>
                  <a:lnTo>
                    <a:pt x="742" y="3449"/>
                  </a:lnTo>
                  <a:lnTo>
                    <a:pt x="742" y="3316"/>
                  </a:lnTo>
                  <a:lnTo>
                    <a:pt x="1025" y="3278"/>
                  </a:lnTo>
                  <a:lnTo>
                    <a:pt x="1025" y="2913"/>
                  </a:lnTo>
                  <a:lnTo>
                    <a:pt x="1017" y="2913"/>
                  </a:lnTo>
                  <a:cubicBezTo>
                    <a:pt x="869" y="2913"/>
                    <a:pt x="724" y="2913"/>
                    <a:pt x="582" y="2914"/>
                  </a:cubicBezTo>
                  <a:cubicBezTo>
                    <a:pt x="440" y="2914"/>
                    <a:pt x="300" y="2916"/>
                    <a:pt x="161" y="2918"/>
                  </a:cubicBezTo>
                  <a:lnTo>
                    <a:pt x="161" y="3518"/>
                  </a:lnTo>
                  <a:lnTo>
                    <a:pt x="609" y="3641"/>
                  </a:lnTo>
                  <a:lnTo>
                    <a:pt x="609" y="3790"/>
                  </a:lnTo>
                  <a:lnTo>
                    <a:pt x="58" y="3795"/>
                  </a:lnTo>
                  <a:lnTo>
                    <a:pt x="58" y="2215"/>
                  </a:lnTo>
                  <a:lnTo>
                    <a:pt x="149" y="2215"/>
                  </a:lnTo>
                  <a:lnTo>
                    <a:pt x="173" y="2455"/>
                  </a:lnTo>
                  <a:cubicBezTo>
                    <a:pt x="307" y="2459"/>
                    <a:pt x="443" y="2461"/>
                    <a:pt x="580" y="2462"/>
                  </a:cubicBezTo>
                  <a:cubicBezTo>
                    <a:pt x="717" y="2463"/>
                    <a:pt x="854" y="2463"/>
                    <a:pt x="993" y="2463"/>
                  </a:cubicBezTo>
                  <a:lnTo>
                    <a:pt x="1110" y="2463"/>
                  </a:lnTo>
                  <a:cubicBezTo>
                    <a:pt x="1248" y="2463"/>
                    <a:pt x="1386" y="2463"/>
                    <a:pt x="1524" y="2462"/>
                  </a:cubicBezTo>
                  <a:cubicBezTo>
                    <a:pt x="1661" y="2461"/>
                    <a:pt x="1799" y="2459"/>
                    <a:pt x="1936" y="2455"/>
                  </a:cubicBezTo>
                  <a:lnTo>
                    <a:pt x="1957" y="2215"/>
                  </a:lnTo>
                  <a:lnTo>
                    <a:pt x="2047" y="2215"/>
                  </a:lnTo>
                  <a:close/>
                  <a:moveTo>
                    <a:pt x="2047" y="21"/>
                  </a:moveTo>
                  <a:lnTo>
                    <a:pt x="2047" y="663"/>
                  </a:lnTo>
                  <a:lnTo>
                    <a:pt x="651" y="1674"/>
                  </a:lnTo>
                  <a:lnTo>
                    <a:pt x="1920" y="1661"/>
                  </a:lnTo>
                  <a:lnTo>
                    <a:pt x="1957" y="1306"/>
                  </a:lnTo>
                  <a:lnTo>
                    <a:pt x="2047" y="1306"/>
                  </a:lnTo>
                  <a:lnTo>
                    <a:pt x="2047" y="2041"/>
                  </a:lnTo>
                  <a:lnTo>
                    <a:pt x="1957" y="2041"/>
                  </a:lnTo>
                  <a:lnTo>
                    <a:pt x="1922" y="1796"/>
                  </a:lnTo>
                  <a:lnTo>
                    <a:pt x="52" y="1777"/>
                  </a:lnTo>
                  <a:lnTo>
                    <a:pt x="52" y="1543"/>
                  </a:lnTo>
                  <a:lnTo>
                    <a:pt x="1709" y="367"/>
                  </a:lnTo>
                  <a:lnTo>
                    <a:pt x="188" y="383"/>
                  </a:lnTo>
                  <a:lnTo>
                    <a:pt x="148" y="740"/>
                  </a:lnTo>
                  <a:lnTo>
                    <a:pt x="58" y="740"/>
                  </a:lnTo>
                  <a:lnTo>
                    <a:pt x="58" y="0"/>
                  </a:lnTo>
                  <a:lnTo>
                    <a:pt x="148" y="0"/>
                  </a:lnTo>
                  <a:lnTo>
                    <a:pt x="185" y="245"/>
                  </a:lnTo>
                  <a:lnTo>
                    <a:pt x="1861" y="261"/>
                  </a:lnTo>
                  <a:lnTo>
                    <a:pt x="1936" y="210"/>
                  </a:lnTo>
                  <a:lnTo>
                    <a:pt x="1957" y="21"/>
                  </a:lnTo>
                  <a:lnTo>
                    <a:pt x="2047" y="21"/>
                  </a:lnTo>
                  <a:close/>
                  <a:moveTo>
                    <a:pt x="2055" y="11908"/>
                  </a:moveTo>
                  <a:lnTo>
                    <a:pt x="2055" y="12185"/>
                  </a:lnTo>
                  <a:lnTo>
                    <a:pt x="173" y="12824"/>
                  </a:lnTo>
                  <a:lnTo>
                    <a:pt x="149" y="13037"/>
                  </a:lnTo>
                  <a:lnTo>
                    <a:pt x="58" y="13037"/>
                  </a:lnTo>
                  <a:lnTo>
                    <a:pt x="58" y="12129"/>
                  </a:lnTo>
                  <a:lnTo>
                    <a:pt x="148" y="12129"/>
                  </a:lnTo>
                  <a:lnTo>
                    <a:pt x="175" y="12366"/>
                  </a:lnTo>
                  <a:lnTo>
                    <a:pt x="689" y="12204"/>
                  </a:lnTo>
                  <a:lnTo>
                    <a:pt x="689" y="11591"/>
                  </a:lnTo>
                  <a:lnTo>
                    <a:pt x="183" y="11444"/>
                  </a:lnTo>
                  <a:lnTo>
                    <a:pt x="148" y="11695"/>
                  </a:lnTo>
                  <a:lnTo>
                    <a:pt x="58" y="11695"/>
                  </a:lnTo>
                  <a:lnTo>
                    <a:pt x="58" y="11085"/>
                  </a:lnTo>
                  <a:lnTo>
                    <a:pt x="148" y="11085"/>
                  </a:lnTo>
                  <a:lnTo>
                    <a:pt x="180" y="11306"/>
                  </a:lnTo>
                  <a:lnTo>
                    <a:pt x="2055" y="11908"/>
                  </a:lnTo>
                  <a:close/>
                  <a:moveTo>
                    <a:pt x="2101" y="21604"/>
                  </a:moveTo>
                  <a:cubicBezTo>
                    <a:pt x="2100" y="21708"/>
                    <a:pt x="2087" y="21806"/>
                    <a:pt x="2061" y="21897"/>
                  </a:cubicBezTo>
                  <a:cubicBezTo>
                    <a:pt x="2034" y="21989"/>
                    <a:pt x="1997" y="22071"/>
                    <a:pt x="1949" y="22145"/>
                  </a:cubicBezTo>
                  <a:lnTo>
                    <a:pt x="1515" y="22121"/>
                  </a:lnTo>
                  <a:lnTo>
                    <a:pt x="1515" y="21966"/>
                  </a:lnTo>
                  <a:lnTo>
                    <a:pt x="1957" y="21830"/>
                  </a:lnTo>
                  <a:cubicBezTo>
                    <a:pt x="1969" y="21804"/>
                    <a:pt x="1977" y="21777"/>
                    <a:pt x="1982" y="21749"/>
                  </a:cubicBezTo>
                  <a:cubicBezTo>
                    <a:pt x="1987" y="21721"/>
                    <a:pt x="1989" y="21690"/>
                    <a:pt x="1989" y="21657"/>
                  </a:cubicBezTo>
                  <a:cubicBezTo>
                    <a:pt x="1988" y="21540"/>
                    <a:pt x="1960" y="21447"/>
                    <a:pt x="1905" y="21380"/>
                  </a:cubicBezTo>
                  <a:cubicBezTo>
                    <a:pt x="1850" y="21312"/>
                    <a:pt x="1773" y="21277"/>
                    <a:pt x="1672" y="21276"/>
                  </a:cubicBezTo>
                  <a:cubicBezTo>
                    <a:pt x="1582" y="21276"/>
                    <a:pt x="1508" y="21301"/>
                    <a:pt x="1451" y="21350"/>
                  </a:cubicBezTo>
                  <a:cubicBezTo>
                    <a:pt x="1394" y="21399"/>
                    <a:pt x="1345" y="21470"/>
                    <a:pt x="1304" y="21564"/>
                  </a:cubicBezTo>
                  <a:lnTo>
                    <a:pt x="1240" y="21705"/>
                  </a:lnTo>
                  <a:cubicBezTo>
                    <a:pt x="1154" y="21901"/>
                    <a:pt x="1063" y="22042"/>
                    <a:pt x="967" y="22126"/>
                  </a:cubicBezTo>
                  <a:cubicBezTo>
                    <a:pt x="870" y="22210"/>
                    <a:pt x="748" y="22251"/>
                    <a:pt x="601" y="22248"/>
                  </a:cubicBezTo>
                  <a:cubicBezTo>
                    <a:pt x="421" y="22248"/>
                    <a:pt x="277" y="22182"/>
                    <a:pt x="170" y="22051"/>
                  </a:cubicBezTo>
                  <a:cubicBezTo>
                    <a:pt x="62" y="21921"/>
                    <a:pt x="7" y="21730"/>
                    <a:pt x="4" y="21479"/>
                  </a:cubicBezTo>
                  <a:cubicBezTo>
                    <a:pt x="5" y="21367"/>
                    <a:pt x="18" y="21256"/>
                    <a:pt x="45" y="21146"/>
                  </a:cubicBezTo>
                  <a:cubicBezTo>
                    <a:pt x="72" y="21036"/>
                    <a:pt x="112" y="20940"/>
                    <a:pt x="164" y="20858"/>
                  </a:cubicBezTo>
                  <a:lnTo>
                    <a:pt x="622" y="20877"/>
                  </a:lnTo>
                  <a:lnTo>
                    <a:pt x="622" y="21031"/>
                  </a:lnTo>
                  <a:lnTo>
                    <a:pt x="159" y="21172"/>
                  </a:lnTo>
                  <a:cubicBezTo>
                    <a:pt x="144" y="21212"/>
                    <a:pt x="134" y="21253"/>
                    <a:pt x="128" y="21295"/>
                  </a:cubicBezTo>
                  <a:cubicBezTo>
                    <a:pt x="121" y="21337"/>
                    <a:pt x="118" y="21383"/>
                    <a:pt x="119" y="21433"/>
                  </a:cubicBezTo>
                  <a:cubicBezTo>
                    <a:pt x="119" y="21566"/>
                    <a:pt x="149" y="21667"/>
                    <a:pt x="207" y="21737"/>
                  </a:cubicBezTo>
                  <a:cubicBezTo>
                    <a:pt x="265" y="21808"/>
                    <a:pt x="347" y="21843"/>
                    <a:pt x="452" y="21844"/>
                  </a:cubicBezTo>
                  <a:cubicBezTo>
                    <a:pt x="541" y="21845"/>
                    <a:pt x="613" y="21823"/>
                    <a:pt x="670" y="21778"/>
                  </a:cubicBezTo>
                  <a:cubicBezTo>
                    <a:pt x="726" y="21734"/>
                    <a:pt x="777" y="21659"/>
                    <a:pt x="822" y="21553"/>
                  </a:cubicBezTo>
                  <a:lnTo>
                    <a:pt x="878" y="21425"/>
                  </a:lnTo>
                  <a:cubicBezTo>
                    <a:pt x="955" y="21246"/>
                    <a:pt x="1045" y="21111"/>
                    <a:pt x="1147" y="21019"/>
                  </a:cubicBezTo>
                  <a:cubicBezTo>
                    <a:pt x="1249" y="20926"/>
                    <a:pt x="1379" y="20880"/>
                    <a:pt x="1536" y="20879"/>
                  </a:cubicBezTo>
                  <a:cubicBezTo>
                    <a:pt x="1717" y="20882"/>
                    <a:pt x="1856" y="20949"/>
                    <a:pt x="1953" y="21079"/>
                  </a:cubicBezTo>
                  <a:cubicBezTo>
                    <a:pt x="2050" y="21209"/>
                    <a:pt x="2100" y="21384"/>
                    <a:pt x="2101" y="21604"/>
                  </a:cubicBezTo>
                  <a:close/>
                </a:path>
              </a:pathLst>
            </a:custGeom>
            <a:grpFill/>
            <a:ln w="1588" cap="flat">
              <a:noFill/>
              <a:prstDash val="solid"/>
              <a:round/>
            </a:ln>
            <a:extLst/>
          </p:spPr>
          <p:txBody>
            <a:bodyPr vert="horz" wrap="square" lIns="91440" tIns="45720" rIns="91440" bIns="45720" numCol="1" anchor="t" anchorCtr="0" compatLnSpc="1"/>
            <a:lstStyle/>
            <a:p>
              <a:endParaRPr lang="zh-CN" altLang="en-US">
                <a:solidFill>
                  <a:schemeClr val="bg1"/>
                </a:solidFill>
              </a:endParaRPr>
            </a:p>
          </p:txBody>
        </p:sp>
      </p:gr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2.xml><?xml version="1.0" encoding="utf-8"?>
<p:tagLst xmlns:a="http://schemas.openxmlformats.org/drawingml/2006/main" xmlns:r="http://schemas.openxmlformats.org/officeDocument/2006/relationships" xmlns:p="http://schemas.openxmlformats.org/presentationml/2006/main">
  <p:tag name="ISLIDE.ICON" val="#402370;"/>
</p:tagLst>
</file>

<file path=ppt/tags/tag3.xml><?xml version="1.0" encoding="utf-8"?>
<p:tagLst xmlns:a="http://schemas.openxmlformats.org/drawingml/2006/main" xmlns:r="http://schemas.openxmlformats.org/officeDocument/2006/relationships" xmlns:p="http://schemas.openxmlformats.org/presentationml/2006/main">
  <p:tag name="ISLIDE.ICON" val="#404777;"/>
</p:tagLst>
</file>

<file path=ppt/tags/tag4.xml><?xml version="1.0" encoding="utf-8"?>
<p:tagLst xmlns:a="http://schemas.openxmlformats.org/drawingml/2006/main" xmlns:r="http://schemas.openxmlformats.org/officeDocument/2006/relationships" xmlns:p="http://schemas.openxmlformats.org/presentationml/2006/main">
  <p:tag name="ISLIDE.ICON" val="#174784;#407033;#371457;"/>
</p:tagLst>
</file>

<file path=ppt/tags/tag5.xml><?xml version="1.0" encoding="utf-8"?>
<p:tagLst xmlns:a="http://schemas.openxmlformats.org/drawingml/2006/main" xmlns:r="http://schemas.openxmlformats.org/officeDocument/2006/relationships" xmlns:p="http://schemas.openxmlformats.org/presentationml/2006/main">
  <p:tag name="ISLIDE.ICON" val="#404777;"/>
</p:tagLst>
</file>

<file path=ppt/tags/tag6.xml><?xml version="1.0" encoding="utf-8"?>
<p:tagLst xmlns:a="http://schemas.openxmlformats.org/drawingml/2006/main" xmlns:r="http://schemas.openxmlformats.org/officeDocument/2006/relationships" xmlns:p="http://schemas.openxmlformats.org/presentationml/2006/main">
  <p:tag name="ISLIDE.ICON" val="#404777;"/>
</p:tagLst>
</file>

<file path=ppt/tags/tag7.xml><?xml version="1.0" encoding="utf-8"?>
<p:tagLst xmlns:a="http://schemas.openxmlformats.org/drawingml/2006/main" xmlns:r="http://schemas.openxmlformats.org/officeDocument/2006/relationships" xmlns:p="http://schemas.openxmlformats.org/presentationml/2006/main">
  <p:tag name="ISLIDE.ICON" val="#402370;"/>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19050">
          <a:solidFill>
            <a:schemeClr val="bg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2901</Words>
  <Application>Microsoft Office PowerPoint</Application>
  <PresentationFormat>宽屏</PresentationFormat>
  <Paragraphs>190</Paragraphs>
  <Slides>22</Slides>
  <Notes>2</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22</vt:i4>
      </vt:variant>
    </vt:vector>
  </HeadingPairs>
  <TitlesOfParts>
    <vt:vector size="34" baseType="lpstr">
      <vt:lpstr>Meiryo</vt:lpstr>
      <vt:lpstr>等线</vt:lpstr>
      <vt:lpstr>等线 Light</vt:lpstr>
      <vt:lpstr>思源黑体 CN Light</vt:lpstr>
      <vt:lpstr>思源宋体 CN Heavy</vt:lpstr>
      <vt:lpstr>宋体</vt:lpstr>
      <vt:lpstr>微软雅黑</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5</cp:revision>
  <cp:lastPrinted>2021-09-28T12:27:07Z</cp:lastPrinted>
  <dcterms:created xsi:type="dcterms:W3CDTF">2021-09-28T12:27:07Z</dcterms:created>
  <dcterms:modified xsi:type="dcterms:W3CDTF">2023-04-08T01:52:29Z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