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9"/>
  </p:notesMasterIdLst>
  <p:sldIdLst>
    <p:sldId id="258" r:id="rId3"/>
    <p:sldId id="259" r:id="rId4"/>
    <p:sldId id="260" r:id="rId5"/>
    <p:sldId id="261" r:id="rId6"/>
    <p:sldId id="275" r:id="rId7"/>
    <p:sldId id="262" r:id="rId8"/>
    <p:sldId id="263" r:id="rId9"/>
    <p:sldId id="264" r:id="rId10"/>
    <p:sldId id="265" r:id="rId11"/>
    <p:sldId id="266" r:id="rId12"/>
    <p:sldId id="267" r:id="rId13"/>
    <p:sldId id="268" r:id="rId14"/>
    <p:sldId id="269" r:id="rId15"/>
    <p:sldId id="270" r:id="rId16"/>
    <p:sldId id="274" r:id="rId17"/>
    <p:sldId id="276" r:id="rId18"/>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60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14" autoAdjust="0"/>
  </p:normalViewPr>
  <p:slideViewPr>
    <p:cSldViewPr snapToGrid="0" showGuides="1">
      <p:cViewPr varScale="1">
        <p:scale>
          <a:sx n="108" d="100"/>
          <a:sy n="108" d="100"/>
        </p:scale>
        <p:origin x="65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3F9F1-F3D1-4544-8CB8-9EB026EA66F4}" type="datetimeFigureOut">
              <a:rPr lang="zh-CN" altLang="en-US" smtClean="0"/>
              <a:t>2023/4/8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BED68-317B-44B9-AFF3-3286A6870350}" type="slidenum">
              <a:rPr lang="zh-CN" altLang="en-US" smtClean="0"/>
              <a:t>‹#›</a:t>
            </a:fld>
            <a:endParaRPr lang="zh-CN" altLang="en-US"/>
          </a:p>
        </p:txBody>
      </p:sp>
    </p:spTree>
    <p:extLst>
      <p:ext uri="{BB962C8B-B14F-4D97-AF65-F5344CB8AC3E}">
        <p14:creationId xmlns:p14="http://schemas.microsoft.com/office/powerpoint/2010/main" val="349626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6E4BED68-317B-44B9-AFF3-3286A6870350}" type="slidenum">
              <a:rPr lang="zh-CN" altLang="en-US" smtClean="0"/>
              <a:t>8</a:t>
            </a:fld>
            <a:endParaRPr lang="zh-CN" altLang="en-US"/>
          </a:p>
        </p:txBody>
      </p:sp>
    </p:spTree>
    <p:extLst>
      <p:ext uri="{BB962C8B-B14F-4D97-AF65-F5344CB8AC3E}">
        <p14:creationId xmlns:p14="http://schemas.microsoft.com/office/powerpoint/2010/main" val="113741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9662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0248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3303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72899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832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335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44824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90561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120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6367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8769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912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3CE2F3A-B37B-4DAB-9791-CA27623E8EFC}"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9A3D73-BFF9-4F8D-A018-4ED4FFA43A1F}"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E2F3A-B37B-4DAB-9791-CA27623E8EFC}" type="datetimeFigureOut">
              <a:rPr lang="zh-CN" altLang="en-US" smtClean="0"/>
              <a:t>2023/4/8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A3D73-BFF9-4F8D-A018-4ED4FFA43A1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5224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1828800" y="2570217"/>
            <a:ext cx="8548779" cy="923330"/>
          </a:xfrm>
          <a:prstGeom prst="rect">
            <a:avLst/>
          </a:prstGeom>
          <a:noFill/>
        </p:spPr>
        <p:txBody>
          <a:bodyPr wrap="square" rtlCol="0">
            <a:spAutoFit/>
          </a:bodyPr>
          <a:lstStyle/>
          <a:p>
            <a:pPr algn="ctr"/>
            <a:r>
              <a:rPr lang="zh-CN" altLang="en-US" sz="5400" spc="400" dirty="0">
                <a:solidFill>
                  <a:srgbClr val="FBD49C"/>
                </a:solidFill>
                <a:latin typeface="思源宋体 CN Heavy" panose="02020900000000000000" pitchFamily="18" charset="-122"/>
                <a:ea typeface="思源宋体 CN Heavy" panose="02020900000000000000" pitchFamily="18" charset="-122"/>
              </a:rPr>
              <a:t>汛期安全防范知识宣传</a:t>
            </a:r>
          </a:p>
        </p:txBody>
      </p:sp>
      <p:sp>
        <p:nvSpPr>
          <p:cNvPr id="17" name="文本框 16"/>
          <p:cNvSpPr txBox="1"/>
          <p:nvPr/>
        </p:nvSpPr>
        <p:spPr>
          <a:xfrm>
            <a:off x="2116344" y="3536677"/>
            <a:ext cx="8008189" cy="461665"/>
          </a:xfrm>
          <a:prstGeom prst="rect">
            <a:avLst/>
          </a:prstGeom>
          <a:noFill/>
        </p:spPr>
        <p:txBody>
          <a:bodyPr wrap="square" rtlCol="0">
            <a:spAutoFit/>
          </a:bodyPr>
          <a:lstStyle/>
          <a:p>
            <a:pPr algn="ctr"/>
            <a:r>
              <a:rPr lang="zh-CN" altLang="en-US" sz="2400" spc="1000" dirty="0">
                <a:solidFill>
                  <a:schemeClr val="bg1"/>
                </a:solidFill>
                <a:latin typeface="思源宋体 CN" panose="02020700000000000000" pitchFamily="18" charset="-122"/>
                <a:ea typeface="思源宋体 CN" panose="02020700000000000000" pitchFamily="18" charset="-122"/>
              </a:rPr>
              <a:t>做好自我安全防范  共同维护汛期安全</a:t>
            </a:r>
          </a:p>
        </p:txBody>
      </p:sp>
      <p:sp>
        <p:nvSpPr>
          <p:cNvPr id="18" name="Freeform 192"/>
          <p:cNvSpPr>
            <a:spLocks noEditPoints="1"/>
          </p:cNvSpPr>
          <p:nvPr/>
        </p:nvSpPr>
        <p:spPr bwMode="auto">
          <a:xfrm rot="20849204">
            <a:off x="5069215" y="912576"/>
            <a:ext cx="468000" cy="288000"/>
          </a:xfrm>
          <a:custGeom>
            <a:avLst/>
            <a:gdLst>
              <a:gd name="T0" fmla="*/ 66 w 253"/>
              <a:gd name="T1" fmla="*/ 49 h 168"/>
              <a:gd name="T2" fmla="*/ 90 w 253"/>
              <a:gd name="T3" fmla="*/ 40 h 168"/>
              <a:gd name="T4" fmla="*/ 187 w 253"/>
              <a:gd name="T5" fmla="*/ 0 h 168"/>
              <a:gd name="T6" fmla="*/ 187 w 253"/>
              <a:gd name="T7" fmla="*/ 78 h 168"/>
              <a:gd name="T8" fmla="*/ 187 w 253"/>
              <a:gd name="T9" fmla="*/ 156 h 168"/>
              <a:gd name="T10" fmla="*/ 90 w 253"/>
              <a:gd name="T11" fmla="*/ 115 h 168"/>
              <a:gd name="T12" fmla="*/ 66 w 253"/>
              <a:gd name="T13" fmla="*/ 108 h 168"/>
              <a:gd name="T14" fmla="*/ 83 w 253"/>
              <a:gd name="T15" fmla="*/ 168 h 168"/>
              <a:gd name="T16" fmla="*/ 36 w 253"/>
              <a:gd name="T17" fmla="*/ 168 h 168"/>
              <a:gd name="T18" fmla="*/ 21 w 253"/>
              <a:gd name="T19" fmla="*/ 106 h 168"/>
              <a:gd name="T20" fmla="*/ 0 w 253"/>
              <a:gd name="T21" fmla="*/ 106 h 168"/>
              <a:gd name="T22" fmla="*/ 0 w 253"/>
              <a:gd name="T23" fmla="*/ 49 h 168"/>
              <a:gd name="T24" fmla="*/ 66 w 253"/>
              <a:gd name="T25" fmla="*/ 49 h 168"/>
              <a:gd name="T26" fmla="*/ 66 w 253"/>
              <a:gd name="T27" fmla="*/ 49 h 168"/>
              <a:gd name="T28" fmla="*/ 211 w 253"/>
              <a:gd name="T29" fmla="*/ 108 h 168"/>
              <a:gd name="T30" fmla="*/ 249 w 253"/>
              <a:gd name="T31" fmla="*/ 120 h 168"/>
              <a:gd name="T32" fmla="*/ 241 w 253"/>
              <a:gd name="T33" fmla="*/ 134 h 168"/>
              <a:gd name="T34" fmla="*/ 206 w 253"/>
              <a:gd name="T35" fmla="*/ 123 h 168"/>
              <a:gd name="T36" fmla="*/ 211 w 253"/>
              <a:gd name="T37" fmla="*/ 108 h 168"/>
              <a:gd name="T38" fmla="*/ 211 w 253"/>
              <a:gd name="T39" fmla="*/ 108 h 168"/>
              <a:gd name="T40" fmla="*/ 208 w 253"/>
              <a:gd name="T41" fmla="*/ 33 h 168"/>
              <a:gd name="T42" fmla="*/ 244 w 253"/>
              <a:gd name="T43" fmla="*/ 21 h 168"/>
              <a:gd name="T44" fmla="*/ 249 w 253"/>
              <a:gd name="T45" fmla="*/ 35 h 168"/>
              <a:gd name="T46" fmla="*/ 213 w 253"/>
              <a:gd name="T47" fmla="*/ 49 h 168"/>
              <a:gd name="T48" fmla="*/ 208 w 253"/>
              <a:gd name="T49" fmla="*/ 33 h 168"/>
              <a:gd name="T50" fmla="*/ 208 w 253"/>
              <a:gd name="T51" fmla="*/ 33 h 168"/>
              <a:gd name="T52" fmla="*/ 215 w 253"/>
              <a:gd name="T53" fmla="*/ 71 h 168"/>
              <a:gd name="T54" fmla="*/ 253 w 253"/>
              <a:gd name="T55" fmla="*/ 71 h 168"/>
              <a:gd name="T56" fmla="*/ 253 w 253"/>
              <a:gd name="T57" fmla="*/ 87 h 168"/>
              <a:gd name="T58" fmla="*/ 215 w 253"/>
              <a:gd name="T59" fmla="*/ 87 h 168"/>
              <a:gd name="T60" fmla="*/ 215 w 253"/>
              <a:gd name="T61" fmla="*/ 71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53" h="168">
                <a:moveTo>
                  <a:pt x="66" y="49"/>
                </a:moveTo>
                <a:lnTo>
                  <a:pt x="90" y="40"/>
                </a:lnTo>
                <a:lnTo>
                  <a:pt x="187" y="0"/>
                </a:lnTo>
                <a:lnTo>
                  <a:pt x="187" y="78"/>
                </a:lnTo>
                <a:lnTo>
                  <a:pt x="187" y="156"/>
                </a:lnTo>
                <a:lnTo>
                  <a:pt x="90" y="115"/>
                </a:lnTo>
                <a:lnTo>
                  <a:pt x="66" y="108"/>
                </a:lnTo>
                <a:lnTo>
                  <a:pt x="83" y="168"/>
                </a:lnTo>
                <a:lnTo>
                  <a:pt x="36" y="168"/>
                </a:lnTo>
                <a:lnTo>
                  <a:pt x="21" y="106"/>
                </a:lnTo>
                <a:lnTo>
                  <a:pt x="0" y="106"/>
                </a:lnTo>
                <a:lnTo>
                  <a:pt x="0" y="49"/>
                </a:lnTo>
                <a:lnTo>
                  <a:pt x="66" y="49"/>
                </a:lnTo>
                <a:lnTo>
                  <a:pt x="66" y="49"/>
                </a:lnTo>
                <a:close/>
                <a:moveTo>
                  <a:pt x="211" y="108"/>
                </a:moveTo>
                <a:lnTo>
                  <a:pt x="249" y="120"/>
                </a:lnTo>
                <a:lnTo>
                  <a:pt x="241" y="134"/>
                </a:lnTo>
                <a:lnTo>
                  <a:pt x="206" y="123"/>
                </a:lnTo>
                <a:lnTo>
                  <a:pt x="211" y="108"/>
                </a:lnTo>
                <a:lnTo>
                  <a:pt x="211" y="108"/>
                </a:lnTo>
                <a:close/>
                <a:moveTo>
                  <a:pt x="208" y="33"/>
                </a:moveTo>
                <a:lnTo>
                  <a:pt x="244" y="21"/>
                </a:lnTo>
                <a:lnTo>
                  <a:pt x="249" y="35"/>
                </a:lnTo>
                <a:lnTo>
                  <a:pt x="213" y="49"/>
                </a:lnTo>
                <a:lnTo>
                  <a:pt x="208" y="33"/>
                </a:lnTo>
                <a:lnTo>
                  <a:pt x="208" y="33"/>
                </a:lnTo>
                <a:close/>
                <a:moveTo>
                  <a:pt x="215" y="71"/>
                </a:moveTo>
                <a:lnTo>
                  <a:pt x="253" y="71"/>
                </a:lnTo>
                <a:lnTo>
                  <a:pt x="253" y="87"/>
                </a:lnTo>
                <a:lnTo>
                  <a:pt x="215" y="87"/>
                </a:lnTo>
                <a:lnTo>
                  <a:pt x="215" y="71"/>
                </a:lnTo>
                <a:close/>
              </a:path>
            </a:pathLst>
          </a:custGeom>
          <a:solidFill>
            <a:srgbClr val="FBD49C"/>
          </a:solidFill>
          <a:ln>
            <a:noFill/>
          </a:ln>
        </p:spPr>
        <p:txBody>
          <a:bodyPr vert="horz" wrap="square" lIns="91440" tIns="45720" rIns="91440" bIns="45720" numCol="1" anchor="t" anchorCtr="0" compatLnSpc="1"/>
          <a:lstStyle/>
          <a:p>
            <a:endParaRPr lang="zh-CN" altLang="en-US">
              <a:solidFill>
                <a:prstClr val="black"/>
              </a:solidFill>
              <a:latin typeface="Calibri" panose="020F0502020204030204"/>
              <a:ea typeface="宋体" panose="02010600030101010101" pitchFamily="2" charset="-122"/>
            </a:endParaRPr>
          </a:p>
        </p:txBody>
      </p:sp>
      <p:sp>
        <p:nvSpPr>
          <p:cNvPr id="19" name="文本框 18"/>
          <p:cNvSpPr txBox="1"/>
          <p:nvPr/>
        </p:nvSpPr>
        <p:spPr>
          <a:xfrm>
            <a:off x="5287994" y="760463"/>
            <a:ext cx="2081841" cy="523220"/>
          </a:xfrm>
          <a:prstGeom prst="rect">
            <a:avLst/>
          </a:prstGeom>
          <a:noFill/>
        </p:spPr>
        <p:txBody>
          <a:bodyPr wrap="square" rtlCol="0">
            <a:spAutoFit/>
          </a:bodyPr>
          <a:lstStyle/>
          <a:p>
            <a:pPr algn="ctr"/>
            <a:r>
              <a:rPr lang="zh-CN" altLang="en-US" sz="2800" spc="800">
                <a:solidFill>
                  <a:srgbClr val="FBD49C"/>
                </a:solidFill>
                <a:latin typeface="思源宋体 CN Heavy" panose="02020900000000000000" pitchFamily="18" charset="-122"/>
                <a:ea typeface="思源宋体 CN Heavy" panose="02020900000000000000" pitchFamily="18" charset="-122"/>
              </a:rPr>
              <a:t>注意啦</a:t>
            </a:r>
          </a:p>
        </p:txBody>
      </p:sp>
      <p:sp>
        <p:nvSpPr>
          <p:cNvPr id="8" name="矩形 7"/>
          <p:cNvSpPr/>
          <p:nvPr/>
        </p:nvSpPr>
        <p:spPr>
          <a:xfrm>
            <a:off x="0" y="5595767"/>
            <a:ext cx="12192000" cy="407291"/>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sz="2000" kern="0" dirty="0" smtClean="0">
                <a:solidFill>
                  <a:schemeClr val="bg1"/>
                </a:solidFill>
                <a:latin typeface="微软雅黑" panose="020B0503020204020204" pitchFamily="34" charset="-122"/>
                <a:ea typeface="微软雅黑" panose="020B0503020204020204" pitchFamily="34" charset="-122"/>
              </a:rPr>
              <a:t>优品</a:t>
            </a:r>
            <a:r>
              <a:rPr lang="en-US" altLang="zh-CN" sz="2000" kern="0" dirty="0" smtClean="0">
                <a:solidFill>
                  <a:schemeClr val="bg1"/>
                </a:solidFill>
                <a:latin typeface="微软雅黑" panose="020B0503020204020204" pitchFamily="34" charset="-122"/>
                <a:ea typeface="微软雅黑" panose="020B0503020204020204" pitchFamily="34" charset="-122"/>
              </a:rPr>
              <a:t>PPT</a:t>
            </a:r>
            <a:endParaRPr lang="en-US" altLang="zh-CN" sz="2000" kern="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spc="400" dirty="0">
                <a:solidFill>
                  <a:srgbClr val="FBD49C"/>
                </a:solidFill>
                <a:latin typeface="思源宋体 CN Heavy" panose="02020900000000000000" pitchFamily="18" charset="-122"/>
                <a:ea typeface="思源宋体 CN Heavy" panose="02020900000000000000" pitchFamily="18" charset="-122"/>
              </a:rPr>
              <a:t>如何应对防范汛期灾</a:t>
            </a:r>
            <a:r>
              <a:rPr kumimoji="0" lang="zh-CN" altLang="en-US" sz="2400" b="0" i="0" u="none" strike="noStrike" kern="1200" cap="none" spc="400" normalizeH="0" baseline="0" noProof="0" dirty="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害？</a:t>
            </a:r>
          </a:p>
        </p:txBody>
      </p:sp>
      <p:sp>
        <p:nvSpPr>
          <p:cNvPr id="7" name="矩形 6"/>
          <p:cNvSpPr/>
          <p:nvPr/>
        </p:nvSpPr>
        <p:spPr>
          <a:xfrm>
            <a:off x="1213449" y="1648040"/>
            <a:ext cx="9765102" cy="3860471"/>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p:nvSpPr>
        <p:spPr>
          <a:xfrm>
            <a:off x="5726023" y="1648039"/>
            <a:ext cx="5259715" cy="3860471"/>
          </a:xfrm>
          <a:custGeom>
            <a:avLst/>
            <a:gdLst>
              <a:gd name="connsiteX0" fmla="*/ 827661 w 5259715"/>
              <a:gd name="connsiteY0" fmla="*/ 0 h 3860471"/>
              <a:gd name="connsiteX1" fmla="*/ 5259715 w 5259715"/>
              <a:gd name="connsiteY1" fmla="*/ 0 h 3860471"/>
              <a:gd name="connsiteX2" fmla="*/ 5259715 w 5259715"/>
              <a:gd name="connsiteY2" fmla="*/ 3860471 h 3860471"/>
              <a:gd name="connsiteX3" fmla="*/ 0 w 5259715"/>
              <a:gd name="connsiteY3" fmla="*/ 3860471 h 3860471"/>
            </a:gdLst>
            <a:ahLst/>
            <a:cxnLst>
              <a:cxn ang="0">
                <a:pos x="connsiteX0" y="connsiteY0"/>
              </a:cxn>
              <a:cxn ang="0">
                <a:pos x="connsiteX1" y="connsiteY1"/>
              </a:cxn>
              <a:cxn ang="0">
                <a:pos x="connsiteX2" y="connsiteY2"/>
              </a:cxn>
              <a:cxn ang="0">
                <a:pos x="connsiteX3" y="connsiteY3"/>
              </a:cxn>
            </a:cxnLst>
            <a:rect l="l" t="t" r="r" b="b"/>
            <a:pathLst>
              <a:path w="5259715" h="3860471">
                <a:moveTo>
                  <a:pt x="827661" y="0"/>
                </a:moveTo>
                <a:lnTo>
                  <a:pt x="5259715" y="0"/>
                </a:lnTo>
                <a:lnTo>
                  <a:pt x="5259715" y="3860471"/>
                </a:lnTo>
                <a:lnTo>
                  <a:pt x="0" y="3860471"/>
                </a:lnTo>
                <a:close/>
              </a:path>
            </a:pathLst>
          </a:cu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文本框 13"/>
          <p:cNvSpPr txBox="1"/>
          <p:nvPr/>
        </p:nvSpPr>
        <p:spPr>
          <a:xfrm>
            <a:off x="1213448" y="1821634"/>
            <a:ext cx="1316947"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dirty="0"/>
              <a:t>山洪</a:t>
            </a:r>
          </a:p>
        </p:txBody>
      </p:sp>
      <p:sp>
        <p:nvSpPr>
          <p:cNvPr id="15" name="文本框 14"/>
          <p:cNvSpPr txBox="1"/>
          <p:nvPr/>
        </p:nvSpPr>
        <p:spPr>
          <a:xfrm>
            <a:off x="1413766" y="2205005"/>
            <a:ext cx="4682234" cy="874598"/>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accent4">
                    <a:lumMod val="75000"/>
                  </a:schemeClr>
                </a:solidFill>
              </a:rPr>
              <a:t>      遭遇山洪一定要保持冷静，迅速判断自己周边环境，尽快向高地转移。</a:t>
            </a:r>
          </a:p>
        </p:txBody>
      </p:sp>
      <p:sp>
        <p:nvSpPr>
          <p:cNvPr id="16" name="文本框 15"/>
          <p:cNvSpPr txBox="1"/>
          <p:nvPr/>
        </p:nvSpPr>
        <p:spPr>
          <a:xfrm>
            <a:off x="1413766" y="3480756"/>
            <a:ext cx="4224998"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tx1"/>
                </a:solidFill>
              </a:rPr>
              <a:t>      山洪爆发时，千万不要沿着洪道方向跑，要向两侧快速躲避，更不能为了转移家中物品延误逃洪时间，造成“人物双亡”。</a:t>
            </a:r>
          </a:p>
        </p:txBody>
      </p:sp>
      <p:sp>
        <p:nvSpPr>
          <p:cNvPr id="17" name="文本框 16"/>
          <p:cNvSpPr txBox="1"/>
          <p:nvPr/>
        </p:nvSpPr>
        <p:spPr>
          <a:xfrm>
            <a:off x="6440818" y="1821634"/>
            <a:ext cx="1316947"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dirty="0"/>
              <a:t>台风</a:t>
            </a:r>
          </a:p>
        </p:txBody>
      </p:sp>
      <p:sp>
        <p:nvSpPr>
          <p:cNvPr id="18" name="文本框 17"/>
          <p:cNvSpPr txBox="1"/>
          <p:nvPr/>
        </p:nvSpPr>
        <p:spPr>
          <a:xfrm>
            <a:off x="6641136" y="2205005"/>
            <a:ext cx="4038366" cy="129009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accent4">
                    <a:lumMod val="75000"/>
                  </a:schemeClr>
                </a:solidFill>
              </a:rPr>
              <a:t>      台风来临前，要准备好手电筒、食物、水、药品等应急物品；台风来临时。待在家中关好门窗。</a:t>
            </a:r>
          </a:p>
        </p:txBody>
      </p:sp>
      <p:sp>
        <p:nvSpPr>
          <p:cNvPr id="19" name="文本框 18"/>
          <p:cNvSpPr txBox="1"/>
          <p:nvPr/>
        </p:nvSpPr>
        <p:spPr>
          <a:xfrm>
            <a:off x="6167887" y="3480756"/>
            <a:ext cx="4610347"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tx1"/>
                </a:solidFill>
              </a:rPr>
              <a:t>      不要去台风经过的地区旅游、游泳或驾船。户外广告牌、临时工棚、建筑脚手架应加固，城市行道树、排水管网要事前处理好，危险区域人员要转移。</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45054" y="3700732"/>
            <a:ext cx="11516265" cy="1915084"/>
          </a:xfrm>
          <a:prstGeom prst="rect">
            <a:avLst/>
          </a:pr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spc="400">
                <a:solidFill>
                  <a:srgbClr val="FBD49C"/>
                </a:solidFill>
                <a:latin typeface="思源宋体 CN Heavy" panose="02020900000000000000" pitchFamily="18" charset="-122"/>
                <a:ea typeface="思源宋体 CN Heavy" panose="02020900000000000000" pitchFamily="18" charset="-122"/>
              </a:rPr>
              <a:t>如何应对防范汛期灾</a:t>
            </a: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害？</a:t>
            </a:r>
          </a:p>
        </p:txBody>
      </p:sp>
      <p:sp>
        <p:nvSpPr>
          <p:cNvPr id="8" name="矩形 7"/>
          <p:cNvSpPr/>
          <p:nvPr/>
        </p:nvSpPr>
        <p:spPr>
          <a:xfrm>
            <a:off x="1365736" y="1598077"/>
            <a:ext cx="4198302" cy="2102655"/>
          </a:xfrm>
          <a:prstGeom prst="rect">
            <a:avLst/>
          </a:prstGeom>
          <a:solidFill>
            <a:schemeClr val="bg1">
              <a:alpha val="9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文本框 9"/>
          <p:cNvSpPr txBox="1"/>
          <p:nvPr/>
        </p:nvSpPr>
        <p:spPr>
          <a:xfrm>
            <a:off x="2666032" y="1683777"/>
            <a:ext cx="1597709"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a:t>泥石流</a:t>
            </a:r>
          </a:p>
        </p:txBody>
      </p:sp>
      <p:sp>
        <p:nvSpPr>
          <p:cNvPr id="11" name="文本框 10"/>
          <p:cNvSpPr txBox="1"/>
          <p:nvPr/>
        </p:nvSpPr>
        <p:spPr>
          <a:xfrm>
            <a:off x="1527773" y="2172764"/>
            <a:ext cx="3874226" cy="129009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accent4">
                    <a:lumMod val="75000"/>
                  </a:schemeClr>
                </a:solidFill>
              </a:rPr>
              <a:t>      人群在沟谷活动时一旦遭遇大雨，要迅速转移至高地，不要在谷底和山坡下躲避、停留。</a:t>
            </a:r>
          </a:p>
        </p:txBody>
      </p:sp>
      <p:sp>
        <p:nvSpPr>
          <p:cNvPr id="13" name="文本框 12"/>
          <p:cNvSpPr txBox="1"/>
          <p:nvPr/>
        </p:nvSpPr>
        <p:spPr>
          <a:xfrm>
            <a:off x="1262044" y="3769179"/>
            <a:ext cx="4405683"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tx1"/>
                </a:solidFill>
              </a:rPr>
              <a:t>      留心周围环境，特别警惕远处土石崩落、洪水咆哮等异常声音，这可能是泥石流征兆；泥石流来袭，千万不要往上下游跑。</a:t>
            </a:r>
          </a:p>
        </p:txBody>
      </p:sp>
      <p:sp>
        <p:nvSpPr>
          <p:cNvPr id="14" name="矩形 13"/>
          <p:cNvSpPr/>
          <p:nvPr/>
        </p:nvSpPr>
        <p:spPr>
          <a:xfrm>
            <a:off x="6627964" y="1598077"/>
            <a:ext cx="4198302" cy="2102655"/>
          </a:xfrm>
          <a:prstGeom prst="rect">
            <a:avLst/>
          </a:prstGeom>
          <a:solidFill>
            <a:schemeClr val="bg1">
              <a:alpha val="9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文本框 14"/>
          <p:cNvSpPr txBox="1"/>
          <p:nvPr/>
        </p:nvSpPr>
        <p:spPr>
          <a:xfrm>
            <a:off x="7928260" y="1683777"/>
            <a:ext cx="1597709"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a:t>滑坡</a:t>
            </a:r>
          </a:p>
        </p:txBody>
      </p:sp>
      <p:sp>
        <p:nvSpPr>
          <p:cNvPr id="16" name="文本框 15"/>
          <p:cNvSpPr txBox="1"/>
          <p:nvPr/>
        </p:nvSpPr>
        <p:spPr>
          <a:xfrm>
            <a:off x="6790001" y="2172764"/>
            <a:ext cx="3874226" cy="129009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accent4">
                    <a:lumMod val="75000"/>
                  </a:schemeClr>
                </a:solidFill>
              </a:rPr>
              <a:t>      </a:t>
            </a:r>
            <a:r>
              <a:rPr lang="zh-CN" altLang="en-US" sz="1800" spc="100">
                <a:solidFill>
                  <a:schemeClr val="accent4">
                    <a:lumMod val="75000"/>
                  </a:schemeClr>
                </a:solidFill>
              </a:rPr>
              <a:t>滑坡发生前会出现泉、井水突然干涸水位突变等异常现象，山体会出现横向及纵向放射状裂纹。</a:t>
            </a:r>
          </a:p>
        </p:txBody>
      </p:sp>
      <p:sp>
        <p:nvSpPr>
          <p:cNvPr id="17" name="文本框 16"/>
          <p:cNvSpPr txBox="1"/>
          <p:nvPr/>
        </p:nvSpPr>
        <p:spPr>
          <a:xfrm>
            <a:off x="6524273" y="3769179"/>
            <a:ext cx="4405683"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tx1"/>
                </a:solidFill>
              </a:rPr>
              <a:t>      发生山体滑坡时应迅速撤离，不要贪恋财物，不能停留在陡坡土层较厚的低洼处和大石块后面，要与泥石流成垂直方向，向两边上坡跑。</a:t>
            </a:r>
          </a:p>
        </p:txBody>
      </p:sp>
      <p:sp>
        <p:nvSpPr>
          <p:cNvPr id="18" name="矩形 17"/>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6365871" y="1627610"/>
            <a:ext cx="787902" cy="3857679"/>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spc="400">
                <a:solidFill>
                  <a:srgbClr val="FBD49C"/>
                </a:solidFill>
                <a:latin typeface="思源宋体 CN Heavy" panose="02020900000000000000" pitchFamily="18" charset="-122"/>
                <a:ea typeface="思源宋体 CN Heavy" panose="02020900000000000000" pitchFamily="18" charset="-122"/>
              </a:rPr>
              <a:t>如何应对防范汛期灾</a:t>
            </a: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害？</a:t>
            </a:r>
          </a:p>
        </p:txBody>
      </p:sp>
      <p:sp>
        <p:nvSpPr>
          <p:cNvPr id="14" name="文本框 13"/>
          <p:cNvSpPr txBox="1"/>
          <p:nvPr/>
        </p:nvSpPr>
        <p:spPr>
          <a:xfrm>
            <a:off x="6482823" y="2933418"/>
            <a:ext cx="553998" cy="1275249"/>
          </a:xfrm>
          <a:prstGeom prst="rect">
            <a:avLst/>
          </a:prstGeom>
          <a:noFill/>
        </p:spPr>
        <p:txBody>
          <a:bodyPr vert="eaVert"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a:t>雷 电</a:t>
            </a:r>
          </a:p>
        </p:txBody>
      </p:sp>
      <p:grpSp>
        <p:nvGrpSpPr>
          <p:cNvPr id="2" name="组合 1"/>
          <p:cNvGrpSpPr/>
          <p:nvPr/>
        </p:nvGrpSpPr>
        <p:grpSpPr>
          <a:xfrm>
            <a:off x="1177982" y="1642204"/>
            <a:ext cx="4659229" cy="3857679"/>
            <a:chOff x="1428146" y="1642204"/>
            <a:chExt cx="4659229" cy="3857679"/>
          </a:xfrm>
        </p:grpSpPr>
        <p:sp>
          <p:nvSpPr>
            <p:cNvPr id="10" name="矩形 9"/>
            <p:cNvSpPr/>
            <p:nvPr/>
          </p:nvSpPr>
          <p:spPr>
            <a:xfrm>
              <a:off x="1428146" y="1642204"/>
              <a:ext cx="787902" cy="3857679"/>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428147" y="1642204"/>
              <a:ext cx="4659228" cy="3857679"/>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1566235" y="2933418"/>
              <a:ext cx="553998" cy="1275249"/>
            </a:xfrm>
            <a:prstGeom prst="rect">
              <a:avLst/>
            </a:prstGeom>
            <a:noFill/>
          </p:spPr>
          <p:txBody>
            <a:bodyPr vert="eaVert"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a:t>崩 塌</a:t>
              </a:r>
            </a:p>
          </p:txBody>
        </p:sp>
        <p:sp>
          <p:nvSpPr>
            <p:cNvPr id="15" name="文本框 14"/>
            <p:cNvSpPr txBox="1"/>
            <p:nvPr/>
          </p:nvSpPr>
          <p:spPr>
            <a:xfrm>
              <a:off x="2330645" y="1663023"/>
              <a:ext cx="3649538"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accent4">
                      <a:lumMod val="75000"/>
                    </a:schemeClr>
                  </a:solidFill>
                </a:rPr>
                <a:t>      崩塌指陡峭斜坡上的岩土体在重力作用下突然脱离母体崩落、滚动，最后堆积在坡脚或沟谷的地质现象。</a:t>
              </a:r>
            </a:p>
          </p:txBody>
        </p:sp>
        <p:sp>
          <p:nvSpPr>
            <p:cNvPr id="16" name="文本框 15"/>
            <p:cNvSpPr txBox="1"/>
            <p:nvPr/>
          </p:nvSpPr>
          <p:spPr>
            <a:xfrm>
              <a:off x="2330646" y="3585329"/>
              <a:ext cx="3649538"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100">
                  <a:solidFill>
                    <a:schemeClr val="tx1"/>
                  </a:solidFill>
                </a:rPr>
                <a:t>      行人和车辆不要进入或通过有警示标志的滑坡、崩塌危险区。当发现有崩塌前兆时，应立即报告当地政府，通知大家撤离。</a:t>
              </a:r>
            </a:p>
          </p:txBody>
        </p:sp>
      </p:grpSp>
      <p:sp>
        <p:nvSpPr>
          <p:cNvPr id="17" name="文本框 16"/>
          <p:cNvSpPr txBox="1"/>
          <p:nvPr/>
        </p:nvSpPr>
        <p:spPr>
          <a:xfrm>
            <a:off x="7269270" y="1663023"/>
            <a:ext cx="3649538"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accent4">
                    <a:lumMod val="75000"/>
                  </a:schemeClr>
                </a:solidFill>
              </a:rPr>
              <a:t>      防雷要远离门窗、关好门窗，不要站在阳台上东张西望；要关闭电视、电脑，拔掉电源，防止引雷入室，引发火灾。</a:t>
            </a:r>
          </a:p>
        </p:txBody>
      </p:sp>
      <p:sp>
        <p:nvSpPr>
          <p:cNvPr id="18" name="文本框 17"/>
          <p:cNvSpPr txBox="1"/>
          <p:nvPr/>
        </p:nvSpPr>
        <p:spPr>
          <a:xfrm>
            <a:off x="7269271" y="3585329"/>
            <a:ext cx="3649538"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a:solidFill>
                  <a:schemeClr val="tx1"/>
                </a:solidFill>
              </a:rPr>
              <a:t>      </a:t>
            </a:r>
            <a:r>
              <a:rPr lang="zh-CN" altLang="en-US" sz="1800" spc="100">
                <a:solidFill>
                  <a:schemeClr val="tx1"/>
                </a:solidFill>
              </a:rPr>
              <a:t>在室外遭遇雷电，要及时躲避至室内，切勿游泳或做其他水上运动，不要在空旷地逗留，更不要在大树电杆下躲避。</a:t>
            </a:r>
          </a:p>
        </p:txBody>
      </p:sp>
      <p:sp>
        <p:nvSpPr>
          <p:cNvPr id="20" name="矩形 19"/>
          <p:cNvSpPr/>
          <p:nvPr/>
        </p:nvSpPr>
        <p:spPr>
          <a:xfrm>
            <a:off x="6365871" y="1627610"/>
            <a:ext cx="4659228" cy="3857679"/>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汛期安全防范注意事项</a:t>
            </a:r>
          </a:p>
        </p:txBody>
      </p:sp>
      <p:grpSp>
        <p:nvGrpSpPr>
          <p:cNvPr id="8" name="组合 7"/>
          <p:cNvGrpSpPr/>
          <p:nvPr/>
        </p:nvGrpSpPr>
        <p:grpSpPr>
          <a:xfrm>
            <a:off x="1857193" y="1937269"/>
            <a:ext cx="8494866" cy="1008002"/>
            <a:chOff x="1796548" y="1648038"/>
            <a:chExt cx="8494866" cy="1008002"/>
          </a:xfrm>
        </p:grpSpPr>
        <p:sp>
          <p:nvSpPr>
            <p:cNvPr id="10" name="文本框 9"/>
            <p:cNvSpPr txBox="1"/>
            <p:nvPr/>
          </p:nvSpPr>
          <p:spPr>
            <a:xfrm>
              <a:off x="3445226" y="1682544"/>
              <a:ext cx="6663266" cy="894156"/>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300"/>
                </a:lnSpc>
              </a:pPr>
              <a:r>
                <a:rPr lang="zh-CN" altLang="en-US" sz="2000" spc="300"/>
                <a:t>如遇大雨或暴雨等极端天气，要加强对儿童的管护教育，避免外出玩耍。</a:t>
              </a:r>
            </a:p>
          </p:txBody>
        </p:sp>
        <p:grpSp>
          <p:nvGrpSpPr>
            <p:cNvPr id="11" name="组合 10"/>
            <p:cNvGrpSpPr/>
            <p:nvPr/>
          </p:nvGrpSpPr>
          <p:grpSpPr>
            <a:xfrm>
              <a:off x="1796548" y="1648038"/>
              <a:ext cx="8494866" cy="1008002"/>
              <a:chOff x="1796548" y="1648038"/>
              <a:chExt cx="8494866" cy="1008002"/>
            </a:xfrm>
          </p:grpSpPr>
          <p:grpSp>
            <p:nvGrpSpPr>
              <p:cNvPr id="13" name="组合 12"/>
              <p:cNvGrpSpPr/>
              <p:nvPr/>
            </p:nvGrpSpPr>
            <p:grpSpPr>
              <a:xfrm>
                <a:off x="1796548" y="1648038"/>
                <a:ext cx="8494866" cy="1008002"/>
                <a:chOff x="1793675" y="1733896"/>
                <a:chExt cx="8494866" cy="5932829"/>
              </a:xfrm>
            </p:grpSpPr>
            <p:sp>
              <p:nvSpPr>
                <p:cNvPr id="15" name="矩形 14"/>
                <p:cNvSpPr/>
                <p:nvPr/>
              </p:nvSpPr>
              <p:spPr>
                <a:xfrm>
                  <a:off x="1793675" y="1733908"/>
                  <a:ext cx="1481489" cy="593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793676" y="1733896"/>
                  <a:ext cx="8494865" cy="5932817"/>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文本框 13"/>
              <p:cNvSpPr txBox="1"/>
              <p:nvPr/>
            </p:nvSpPr>
            <p:spPr>
              <a:xfrm>
                <a:off x="1948191" y="1944880"/>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注意一</a:t>
                </a:r>
              </a:p>
            </p:txBody>
          </p:sp>
        </p:grpSp>
      </p:grpSp>
      <p:grpSp>
        <p:nvGrpSpPr>
          <p:cNvPr id="17" name="组合 16"/>
          <p:cNvGrpSpPr/>
          <p:nvPr/>
        </p:nvGrpSpPr>
        <p:grpSpPr>
          <a:xfrm>
            <a:off x="1857193" y="3504793"/>
            <a:ext cx="8494866" cy="1440000"/>
            <a:chOff x="1796548" y="1648039"/>
            <a:chExt cx="8494866" cy="1440000"/>
          </a:xfrm>
        </p:grpSpPr>
        <p:sp>
          <p:nvSpPr>
            <p:cNvPr id="18" name="文本框 17"/>
            <p:cNvSpPr txBox="1"/>
            <p:nvPr/>
          </p:nvSpPr>
          <p:spPr>
            <a:xfrm>
              <a:off x="3445226" y="1682544"/>
              <a:ext cx="6663266" cy="1317348"/>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300"/>
                </a:lnSpc>
              </a:pPr>
              <a:r>
                <a:rPr lang="zh-CN" altLang="en-US" sz="2000" spc="300"/>
                <a:t>降雨时要沿墙走，防跌倒，</a:t>
              </a:r>
              <a:r>
                <a:rPr lang="en-US" altLang="zh-CN" sz="2000" spc="300"/>
                <a:t>15</a:t>
              </a:r>
              <a:r>
                <a:rPr lang="zh-CN" altLang="en-US" sz="2000" spc="300"/>
                <a:t>公分深度的流水能使人跌倒；不要走地下通道或高架桥下面的通道，请绕行；</a:t>
              </a:r>
            </a:p>
          </p:txBody>
        </p:sp>
        <p:grpSp>
          <p:nvGrpSpPr>
            <p:cNvPr id="19" name="组合 18"/>
            <p:cNvGrpSpPr/>
            <p:nvPr/>
          </p:nvGrpSpPr>
          <p:grpSpPr>
            <a:xfrm>
              <a:off x="1796548" y="1648039"/>
              <a:ext cx="8494866" cy="1440000"/>
              <a:chOff x="1796548" y="1648039"/>
              <a:chExt cx="8494866" cy="1440000"/>
            </a:xfrm>
          </p:grpSpPr>
          <p:grpSp>
            <p:nvGrpSpPr>
              <p:cNvPr id="20" name="组合 19"/>
              <p:cNvGrpSpPr/>
              <p:nvPr/>
            </p:nvGrpSpPr>
            <p:grpSpPr>
              <a:xfrm>
                <a:off x="1796548" y="1648039"/>
                <a:ext cx="8494866" cy="1440000"/>
                <a:chOff x="1793675" y="1733902"/>
                <a:chExt cx="8494866" cy="8475453"/>
              </a:xfrm>
            </p:grpSpPr>
            <p:sp>
              <p:nvSpPr>
                <p:cNvPr id="22" name="矩形 21"/>
                <p:cNvSpPr/>
                <p:nvPr/>
              </p:nvSpPr>
              <p:spPr>
                <a:xfrm>
                  <a:off x="1793675" y="1733902"/>
                  <a:ext cx="1481489" cy="84754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793676" y="1733902"/>
                  <a:ext cx="8494865" cy="8475453"/>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1948191" y="2160538"/>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注意二</a:t>
                </a:r>
              </a:p>
            </p:txBody>
          </p:sp>
        </p:gr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汛期安全防范注意事项</a:t>
            </a:r>
          </a:p>
        </p:txBody>
      </p:sp>
      <p:grpSp>
        <p:nvGrpSpPr>
          <p:cNvPr id="2" name="组合 1"/>
          <p:cNvGrpSpPr/>
          <p:nvPr/>
        </p:nvGrpSpPr>
        <p:grpSpPr>
          <a:xfrm>
            <a:off x="1003181" y="1937268"/>
            <a:ext cx="2346388" cy="3379669"/>
            <a:chOff x="1917578" y="1920016"/>
            <a:chExt cx="2346388" cy="3379669"/>
          </a:xfrm>
        </p:grpSpPr>
        <p:sp>
          <p:nvSpPr>
            <p:cNvPr id="8" name="文本框 7"/>
            <p:cNvSpPr txBox="1"/>
            <p:nvPr/>
          </p:nvSpPr>
          <p:spPr>
            <a:xfrm>
              <a:off x="2022353" y="2460019"/>
              <a:ext cx="2136836" cy="2744341"/>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000"/>
                </a:lnSpc>
              </a:pPr>
              <a:r>
                <a:rPr lang="zh-CN" altLang="en-US" sz="1800" spc="300"/>
                <a:t>     </a:t>
              </a:r>
              <a:r>
                <a:rPr lang="zh-CN" altLang="en-US" sz="1800" spc="100"/>
                <a:t>雨天打开雨雾灯，车辆要放慢行驶速度，不慎在积水中熄火，不要继续打火发动，勿滞留车内，去到安全地点请求帮援。</a:t>
              </a:r>
            </a:p>
          </p:txBody>
        </p:sp>
        <p:sp>
          <p:nvSpPr>
            <p:cNvPr id="14" name="矩形 13"/>
            <p:cNvSpPr/>
            <p:nvPr/>
          </p:nvSpPr>
          <p:spPr>
            <a:xfrm>
              <a:off x="1917578" y="1920019"/>
              <a:ext cx="2346388" cy="5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917580" y="1920016"/>
              <a:ext cx="2346386" cy="3379669"/>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2351847" y="1956019"/>
              <a:ext cx="1477849" cy="432000"/>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注意三</a:t>
              </a:r>
            </a:p>
          </p:txBody>
        </p:sp>
      </p:grpSp>
      <p:grpSp>
        <p:nvGrpSpPr>
          <p:cNvPr id="16" name="组合 15"/>
          <p:cNvGrpSpPr/>
          <p:nvPr/>
        </p:nvGrpSpPr>
        <p:grpSpPr>
          <a:xfrm>
            <a:off x="3619513" y="1937268"/>
            <a:ext cx="2346388" cy="3379669"/>
            <a:chOff x="1917578" y="1920016"/>
            <a:chExt cx="2346388" cy="3379669"/>
          </a:xfrm>
        </p:grpSpPr>
        <p:sp>
          <p:nvSpPr>
            <p:cNvPr id="17" name="文本框 16"/>
            <p:cNvSpPr txBox="1"/>
            <p:nvPr/>
          </p:nvSpPr>
          <p:spPr>
            <a:xfrm>
              <a:off x="2022353" y="2460019"/>
              <a:ext cx="2136836" cy="2744341"/>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000"/>
                </a:lnSpc>
              </a:pPr>
              <a:r>
                <a:rPr lang="zh-CN" altLang="en-US" sz="1800" spc="300"/>
                <a:t>     降雨时，远离电杆电塔，发现电线脱落要第一时间报告主管部门，并做好周边人员引导工作，尤其是小孩。</a:t>
              </a:r>
            </a:p>
          </p:txBody>
        </p:sp>
        <p:sp>
          <p:nvSpPr>
            <p:cNvPr id="18" name="矩形 17"/>
            <p:cNvSpPr/>
            <p:nvPr/>
          </p:nvSpPr>
          <p:spPr>
            <a:xfrm>
              <a:off x="1917578" y="1920019"/>
              <a:ext cx="2346388" cy="5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917580" y="1920016"/>
              <a:ext cx="2346386" cy="3379669"/>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2351847" y="1956019"/>
              <a:ext cx="1477849" cy="432000"/>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注意四</a:t>
              </a:r>
            </a:p>
          </p:txBody>
        </p:sp>
      </p:grpSp>
      <p:grpSp>
        <p:nvGrpSpPr>
          <p:cNvPr id="21" name="组合 20"/>
          <p:cNvGrpSpPr/>
          <p:nvPr/>
        </p:nvGrpSpPr>
        <p:grpSpPr>
          <a:xfrm>
            <a:off x="6235845" y="1937268"/>
            <a:ext cx="2346388" cy="3379669"/>
            <a:chOff x="1917578" y="1920016"/>
            <a:chExt cx="2346388" cy="3379669"/>
          </a:xfrm>
        </p:grpSpPr>
        <p:sp>
          <p:nvSpPr>
            <p:cNvPr id="22" name="文本框 21"/>
            <p:cNvSpPr txBox="1"/>
            <p:nvPr/>
          </p:nvSpPr>
          <p:spPr>
            <a:xfrm>
              <a:off x="2022353" y="2460019"/>
              <a:ext cx="2136836" cy="2744341"/>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000"/>
                </a:lnSpc>
              </a:pPr>
              <a:r>
                <a:rPr lang="zh-CN" altLang="en-US" sz="1800" spc="300"/>
                <a:t>     如遇暴雨，注意警示标志，要避开排水井、沟渠、低洼的谷底或陡峻的山坡，就近避险，切勿雨中骑车打伞。</a:t>
              </a:r>
            </a:p>
          </p:txBody>
        </p:sp>
        <p:sp>
          <p:nvSpPr>
            <p:cNvPr id="23" name="矩形 22"/>
            <p:cNvSpPr/>
            <p:nvPr/>
          </p:nvSpPr>
          <p:spPr>
            <a:xfrm>
              <a:off x="1917578" y="1920019"/>
              <a:ext cx="2346388" cy="5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917580" y="1920016"/>
              <a:ext cx="2346386" cy="3379669"/>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351847" y="1956019"/>
              <a:ext cx="1477849" cy="432000"/>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注意五</a:t>
              </a:r>
            </a:p>
          </p:txBody>
        </p:sp>
      </p:grpSp>
      <p:grpSp>
        <p:nvGrpSpPr>
          <p:cNvPr id="26" name="组合 25"/>
          <p:cNvGrpSpPr/>
          <p:nvPr/>
        </p:nvGrpSpPr>
        <p:grpSpPr>
          <a:xfrm>
            <a:off x="8852178" y="1937268"/>
            <a:ext cx="2346388" cy="3379669"/>
            <a:chOff x="1917578" y="1920016"/>
            <a:chExt cx="2346388" cy="3379669"/>
          </a:xfrm>
        </p:grpSpPr>
        <p:sp>
          <p:nvSpPr>
            <p:cNvPr id="27" name="文本框 26"/>
            <p:cNvSpPr txBox="1"/>
            <p:nvPr/>
          </p:nvSpPr>
          <p:spPr>
            <a:xfrm>
              <a:off x="2022353" y="2460019"/>
              <a:ext cx="2136836" cy="2744341"/>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000"/>
                </a:lnSpc>
              </a:pPr>
              <a:r>
                <a:rPr lang="zh-CN" altLang="en-US" sz="1800" spc="300"/>
                <a:t>     汛期山沟民、要转移，村内危房户，一定要动员撤离，采取投亲靠友、集中安置等办法到安全住房居住。</a:t>
              </a:r>
            </a:p>
          </p:txBody>
        </p:sp>
        <p:sp>
          <p:nvSpPr>
            <p:cNvPr id="28" name="矩形 27"/>
            <p:cNvSpPr/>
            <p:nvPr/>
          </p:nvSpPr>
          <p:spPr>
            <a:xfrm>
              <a:off x="1917578" y="1920019"/>
              <a:ext cx="2346388" cy="5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1917580" y="1920016"/>
              <a:ext cx="2346386" cy="3379669"/>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2351847" y="1956019"/>
              <a:ext cx="1477849" cy="432000"/>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注意六</a:t>
              </a:r>
            </a:p>
          </p:txBody>
        </p: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sp>
        <p:nvSpPr>
          <p:cNvPr id="13" name="文本框 12"/>
          <p:cNvSpPr txBox="1"/>
          <p:nvPr/>
        </p:nvSpPr>
        <p:spPr>
          <a:xfrm>
            <a:off x="4692768" y="1953641"/>
            <a:ext cx="282083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000" b="0" i="0" u="none" strike="noStrike" kern="1200" cap="none" spc="80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cs"/>
              </a:rPr>
              <a:t>谢谢观看</a:t>
            </a:r>
          </a:p>
        </p:txBody>
      </p:sp>
      <p:sp>
        <p:nvSpPr>
          <p:cNvPr id="15" name="文本框 14"/>
          <p:cNvSpPr txBox="1"/>
          <p:nvPr/>
        </p:nvSpPr>
        <p:spPr>
          <a:xfrm>
            <a:off x="1846048" y="2878226"/>
            <a:ext cx="8548779"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安全第一  生命至上</a:t>
            </a:r>
          </a:p>
        </p:txBody>
      </p:sp>
      <p:pic>
        <p:nvPicPr>
          <p:cNvPr id="16" name="New picture"/>
          <p:cNvPicPr/>
          <p:nvPr/>
        </p:nvPicPr>
        <p:blipFill>
          <a:blip r:embed="rId2"/>
          <a:stretch>
            <a:fillRect/>
          </a:stretch>
        </p:blipFill>
        <p:spPr>
          <a:xfrm>
            <a:off x="11176000" y="12649200"/>
            <a:ext cx="317500" cy="241300"/>
          </a:xfrm>
          <a:prstGeom prst="cube">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69173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sp>
        <p:nvSpPr>
          <p:cNvPr id="10" name="文本框 9"/>
          <p:cNvSpPr txBox="1"/>
          <p:nvPr/>
        </p:nvSpPr>
        <p:spPr>
          <a:xfrm>
            <a:off x="3788432" y="1645453"/>
            <a:ext cx="4632385" cy="523220"/>
          </a:xfrm>
          <a:prstGeom prst="rect">
            <a:avLst/>
          </a:prstGeom>
          <a:noFill/>
        </p:spPr>
        <p:txBody>
          <a:bodyPr wrap="square" rtlCol="0">
            <a:spAutoFit/>
          </a:bodyPr>
          <a:lstStyle/>
          <a:p>
            <a:pPr algn="ctr"/>
            <a:r>
              <a:rPr lang="zh-CN" altLang="en-US" sz="2800" spc="400" dirty="0">
                <a:solidFill>
                  <a:srgbClr val="FBD49C"/>
                </a:solidFill>
                <a:latin typeface="思源宋体 CN Heavy" panose="02020900000000000000" pitchFamily="18" charset="-122"/>
                <a:ea typeface="思源宋体 CN Heavy" panose="02020900000000000000" pitchFamily="18" charset="-122"/>
              </a:rPr>
              <a:t>学安全 懂安全 保安全</a:t>
            </a:r>
          </a:p>
        </p:txBody>
      </p:sp>
      <p:sp>
        <p:nvSpPr>
          <p:cNvPr id="11" name="文本框 10"/>
          <p:cNvSpPr txBox="1"/>
          <p:nvPr/>
        </p:nvSpPr>
        <p:spPr>
          <a:xfrm>
            <a:off x="2159477" y="2415243"/>
            <a:ext cx="7890297" cy="2797304"/>
          </a:xfrm>
          <a:prstGeom prst="rect">
            <a:avLst/>
          </a:prstGeom>
          <a:noFill/>
        </p:spPr>
        <p:txBody>
          <a:bodyPr wrap="square" rtlCol="0">
            <a:spAutoFit/>
          </a:bodyPr>
          <a:lstStyle/>
          <a:p>
            <a:pPr algn="just">
              <a:lnSpc>
                <a:spcPct val="150000"/>
              </a:lnSpc>
            </a:pPr>
            <a:r>
              <a:rPr lang="zh-CN" altLang="en-US" sz="2400" spc="400" dirty="0">
                <a:solidFill>
                  <a:schemeClr val="bg1"/>
                </a:solidFill>
                <a:latin typeface="思源宋体 CN" panose="02020700000000000000" pitchFamily="18" charset="-122"/>
                <a:ea typeface="思源宋体 CN" panose="02020700000000000000" pitchFamily="18" charset="-122"/>
              </a:rPr>
              <a:t>      进入汛期，可能出现极端天气和短时强降雨，极易在城市形成内涝积水等灾害，同时降雨往往伴随着雷电、大风、冰雹，容易造成高空坠物、树倒枝折等次生灾害，威胁城市运行和公众人身财产安全。</a:t>
            </a: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1562470" y="834501"/>
            <a:ext cx="1384916" cy="215444"/>
          </a:xfrm>
          <a:prstGeom prst="rect">
            <a:avLst/>
          </a:prstGeom>
          <a:noFill/>
        </p:spPr>
        <p:txBody>
          <a:bodyPr wrap="square" rtlCol="0">
            <a:spAutoFit/>
          </a:bodyPr>
          <a:lstStyle/>
          <a:p>
            <a:r>
              <a:rPr lang="en-US" altLang="zh-CN" sz="800" dirty="0">
                <a:solidFill>
                  <a:srgbClr val="0760A6"/>
                </a:solidFill>
              </a:rPr>
              <a:t>https://www.ypppt.com/</a:t>
            </a:r>
            <a:endParaRPr lang="zh-CN" altLang="en-US" sz="800" dirty="0">
              <a:solidFill>
                <a:srgbClr val="0760A6"/>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793676" y="1733909"/>
            <a:ext cx="792000" cy="33901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2869472" y="2030348"/>
            <a:ext cx="7192273" cy="2797304"/>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dirty="0"/>
              <a:t>      通俗的讲：</a:t>
            </a:r>
            <a:r>
              <a:rPr lang="zh-CN" altLang="en-US" dirty="0">
                <a:solidFill>
                  <a:srgbClr val="FBD49C"/>
                </a:solidFill>
              </a:rPr>
              <a:t>汛期</a:t>
            </a:r>
            <a:r>
              <a:rPr lang="zh-CN" altLang="en-US" dirty="0"/>
              <a:t>是指河水在一年中有规律显著上涨的时期。江河由于流域内季节性降水或冰雪融化，引起定时性的水位上涨时期。由于各河流所处的地理位置和涨水季节不同，汛期的长短和时序也不相同。</a:t>
            </a:r>
          </a:p>
        </p:txBody>
      </p:sp>
      <p:sp>
        <p:nvSpPr>
          <p:cNvPr id="13" name="文本框 12"/>
          <p:cNvSpPr txBox="1"/>
          <p:nvPr/>
        </p:nvSpPr>
        <p:spPr>
          <a:xfrm>
            <a:off x="1881899" y="2039637"/>
            <a:ext cx="615553" cy="2778722"/>
          </a:xfrm>
          <a:prstGeom prst="rect">
            <a:avLst/>
          </a:prstGeom>
          <a:noFill/>
        </p:spPr>
        <p:txBody>
          <a:bodyPr vert="eaVert" wrap="square" rtlCol="0">
            <a:spAutoFit/>
          </a:bodyPr>
          <a:lstStyle>
            <a:defPPr>
              <a:defRPr lang="zh-CN"/>
            </a:defPPr>
            <a:lvl1pPr algn="ctr">
              <a:defRPr sz="2800" spc="400">
                <a:solidFill>
                  <a:srgbClr val="FBD49C"/>
                </a:solidFill>
                <a:latin typeface="思源宋体 CN Heavy" panose="02020900000000000000" pitchFamily="18" charset="-122"/>
                <a:ea typeface="思源宋体 CN Heavy" panose="02020900000000000000" pitchFamily="18" charset="-122"/>
              </a:defRPr>
            </a:lvl1pPr>
          </a:lstStyle>
          <a:p>
            <a:r>
              <a:rPr lang="zh-CN" altLang="en-US" spc="800" dirty="0">
                <a:solidFill>
                  <a:schemeClr val="accent4">
                    <a:lumMod val="75000"/>
                  </a:schemeClr>
                </a:solidFill>
              </a:rPr>
              <a:t>什么是汛期</a:t>
            </a:r>
          </a:p>
        </p:txBody>
      </p:sp>
      <p:sp>
        <p:nvSpPr>
          <p:cNvPr id="14" name="矩形 13"/>
          <p:cNvSpPr/>
          <p:nvPr/>
        </p:nvSpPr>
        <p:spPr>
          <a:xfrm>
            <a:off x="1793676" y="1733908"/>
            <a:ext cx="8613273" cy="3390181"/>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3786994" y="800858"/>
            <a:ext cx="4632385" cy="461665"/>
          </a:xfrm>
          <a:prstGeom prst="rect">
            <a:avLst/>
          </a:prstGeom>
          <a:noFill/>
        </p:spPr>
        <p:txBody>
          <a:bodyPr wrap="square" rtlCol="0">
            <a:spAutoFit/>
          </a:bodyPr>
          <a:lstStyle/>
          <a:p>
            <a:pPr algn="ctr"/>
            <a:r>
              <a:rPr lang="zh-CN" altLang="en-US" sz="2400" spc="400">
                <a:solidFill>
                  <a:srgbClr val="FBD49C"/>
                </a:solidFill>
                <a:latin typeface="思源宋体 CN Heavy" panose="02020900000000000000" pitchFamily="18" charset="-122"/>
                <a:ea typeface="思源宋体 CN Heavy" panose="02020900000000000000" pitchFamily="18" charset="-122"/>
              </a:rPr>
              <a:t>汛期都有哪些类型？</a:t>
            </a:r>
          </a:p>
        </p:txBody>
      </p:sp>
      <p:grpSp>
        <p:nvGrpSpPr>
          <p:cNvPr id="15" name="组合 14"/>
          <p:cNvGrpSpPr/>
          <p:nvPr/>
        </p:nvGrpSpPr>
        <p:grpSpPr>
          <a:xfrm>
            <a:off x="1856941" y="1701071"/>
            <a:ext cx="6094564" cy="576000"/>
            <a:chOff x="1796548" y="1648040"/>
            <a:chExt cx="6094564" cy="576000"/>
          </a:xfrm>
        </p:grpSpPr>
        <p:sp>
          <p:nvSpPr>
            <p:cNvPr id="10" name="文本框 9"/>
            <p:cNvSpPr txBox="1"/>
            <p:nvPr/>
          </p:nvSpPr>
          <p:spPr>
            <a:xfrm>
              <a:off x="3445226" y="1656666"/>
              <a:ext cx="4361680" cy="49981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2000"/>
                <a:t>夏季暴雨为主产生的涨水期。</a:t>
              </a:r>
            </a:p>
          </p:txBody>
        </p:sp>
        <p:grpSp>
          <p:nvGrpSpPr>
            <p:cNvPr id="14" name="组合 13"/>
            <p:cNvGrpSpPr/>
            <p:nvPr/>
          </p:nvGrpSpPr>
          <p:grpSpPr>
            <a:xfrm>
              <a:off x="1796548" y="1648040"/>
              <a:ext cx="6094564" cy="576000"/>
              <a:chOff x="1796548" y="1648040"/>
              <a:chExt cx="6094564" cy="576000"/>
            </a:xfrm>
          </p:grpSpPr>
          <p:grpSp>
            <p:nvGrpSpPr>
              <p:cNvPr id="2" name="组合 1"/>
              <p:cNvGrpSpPr/>
              <p:nvPr/>
            </p:nvGrpSpPr>
            <p:grpSpPr>
              <a:xfrm>
                <a:off x="1796548" y="1648040"/>
                <a:ext cx="6094564" cy="576000"/>
                <a:chOff x="1793675" y="1733908"/>
                <a:chExt cx="6094564" cy="3390182"/>
              </a:xfrm>
            </p:grpSpPr>
            <p:sp>
              <p:nvSpPr>
                <p:cNvPr id="5" name="矩形 4"/>
                <p:cNvSpPr/>
                <p:nvPr/>
              </p:nvSpPr>
              <p:spPr>
                <a:xfrm>
                  <a:off x="1793675" y="1733908"/>
                  <a:ext cx="1481489" cy="339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793676" y="1733908"/>
                  <a:ext cx="6094563" cy="3390182"/>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948191" y="1720596"/>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伏汛期</a:t>
                </a:r>
              </a:p>
            </p:txBody>
          </p:sp>
        </p:grpSp>
      </p:grpSp>
      <p:grpSp>
        <p:nvGrpSpPr>
          <p:cNvPr id="16" name="组合 15"/>
          <p:cNvGrpSpPr/>
          <p:nvPr/>
        </p:nvGrpSpPr>
        <p:grpSpPr>
          <a:xfrm>
            <a:off x="1856845" y="2640314"/>
            <a:ext cx="7960028" cy="576000"/>
            <a:chOff x="1796548" y="1648040"/>
            <a:chExt cx="7960028" cy="576000"/>
          </a:xfrm>
        </p:grpSpPr>
        <p:sp>
          <p:nvSpPr>
            <p:cNvPr id="17" name="文本框 16"/>
            <p:cNvSpPr txBox="1"/>
            <p:nvPr/>
          </p:nvSpPr>
          <p:spPr>
            <a:xfrm>
              <a:off x="3445226" y="1656666"/>
              <a:ext cx="6094562" cy="49981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2000"/>
                <a:t>秋季暴雨（或强连阴雨）为主产生的涨水期。</a:t>
              </a:r>
            </a:p>
          </p:txBody>
        </p:sp>
        <p:grpSp>
          <p:nvGrpSpPr>
            <p:cNvPr id="18" name="组合 17"/>
            <p:cNvGrpSpPr/>
            <p:nvPr/>
          </p:nvGrpSpPr>
          <p:grpSpPr>
            <a:xfrm>
              <a:off x="1796548" y="1648040"/>
              <a:ext cx="7960028" cy="576000"/>
              <a:chOff x="1796548" y="1648040"/>
              <a:chExt cx="7960028" cy="576000"/>
            </a:xfrm>
          </p:grpSpPr>
          <p:grpSp>
            <p:nvGrpSpPr>
              <p:cNvPr id="19" name="组合 18"/>
              <p:cNvGrpSpPr/>
              <p:nvPr/>
            </p:nvGrpSpPr>
            <p:grpSpPr>
              <a:xfrm>
                <a:off x="1796548" y="1648040"/>
                <a:ext cx="7960028" cy="576000"/>
                <a:chOff x="1793675" y="1733908"/>
                <a:chExt cx="7960028" cy="3390182"/>
              </a:xfrm>
            </p:grpSpPr>
            <p:sp>
              <p:nvSpPr>
                <p:cNvPr id="21" name="矩形 20"/>
                <p:cNvSpPr/>
                <p:nvPr/>
              </p:nvSpPr>
              <p:spPr>
                <a:xfrm>
                  <a:off x="1793675" y="1733908"/>
                  <a:ext cx="1481489" cy="339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793676" y="1733908"/>
                  <a:ext cx="7960027" cy="3390182"/>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1948191" y="1720596"/>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秋汛期</a:t>
                </a:r>
              </a:p>
            </p:txBody>
          </p:sp>
        </p:grpSp>
      </p:grpSp>
      <p:grpSp>
        <p:nvGrpSpPr>
          <p:cNvPr id="23" name="组合 22"/>
          <p:cNvGrpSpPr/>
          <p:nvPr/>
        </p:nvGrpSpPr>
        <p:grpSpPr>
          <a:xfrm>
            <a:off x="1856845" y="3579557"/>
            <a:ext cx="8189308" cy="576000"/>
            <a:chOff x="1796548" y="1648040"/>
            <a:chExt cx="8189308" cy="576000"/>
          </a:xfrm>
        </p:grpSpPr>
        <p:sp>
          <p:nvSpPr>
            <p:cNvPr id="24" name="文本框 23"/>
            <p:cNvSpPr txBox="1"/>
            <p:nvPr/>
          </p:nvSpPr>
          <p:spPr>
            <a:xfrm>
              <a:off x="3445226" y="1656666"/>
              <a:ext cx="6540630" cy="49981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2000"/>
                <a:t>冬春季河道因冰凌阻塞、解冻引起的涨水期。</a:t>
              </a:r>
            </a:p>
          </p:txBody>
        </p:sp>
        <p:grpSp>
          <p:nvGrpSpPr>
            <p:cNvPr id="25" name="组合 24"/>
            <p:cNvGrpSpPr/>
            <p:nvPr/>
          </p:nvGrpSpPr>
          <p:grpSpPr>
            <a:xfrm>
              <a:off x="1796548" y="1648040"/>
              <a:ext cx="7960028" cy="576000"/>
              <a:chOff x="1796548" y="1648040"/>
              <a:chExt cx="7960028" cy="576000"/>
            </a:xfrm>
          </p:grpSpPr>
          <p:grpSp>
            <p:nvGrpSpPr>
              <p:cNvPr id="26" name="组合 25"/>
              <p:cNvGrpSpPr/>
              <p:nvPr/>
            </p:nvGrpSpPr>
            <p:grpSpPr>
              <a:xfrm>
                <a:off x="1796548" y="1648040"/>
                <a:ext cx="7960028" cy="576000"/>
                <a:chOff x="1793675" y="1733908"/>
                <a:chExt cx="7960028" cy="3390182"/>
              </a:xfrm>
            </p:grpSpPr>
            <p:sp>
              <p:nvSpPr>
                <p:cNvPr id="28" name="矩形 27"/>
                <p:cNvSpPr/>
                <p:nvPr/>
              </p:nvSpPr>
              <p:spPr>
                <a:xfrm>
                  <a:off x="1793675" y="1733908"/>
                  <a:ext cx="1481489" cy="339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1793676" y="1733908"/>
                  <a:ext cx="7960027" cy="3390182"/>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文本框 26"/>
              <p:cNvSpPr txBox="1"/>
              <p:nvPr/>
            </p:nvSpPr>
            <p:spPr>
              <a:xfrm>
                <a:off x="1948191" y="1720596"/>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凌汛期</a:t>
                </a:r>
              </a:p>
            </p:txBody>
          </p:sp>
        </p:grpSp>
      </p:grpSp>
      <p:grpSp>
        <p:nvGrpSpPr>
          <p:cNvPr id="30" name="组合 29"/>
          <p:cNvGrpSpPr/>
          <p:nvPr/>
        </p:nvGrpSpPr>
        <p:grpSpPr>
          <a:xfrm>
            <a:off x="1856845" y="4518800"/>
            <a:ext cx="8494866" cy="1008002"/>
            <a:chOff x="1796548" y="1648038"/>
            <a:chExt cx="8494866" cy="1008002"/>
          </a:xfrm>
        </p:grpSpPr>
        <p:sp>
          <p:nvSpPr>
            <p:cNvPr id="31" name="文本框 30"/>
            <p:cNvSpPr txBox="1"/>
            <p:nvPr/>
          </p:nvSpPr>
          <p:spPr>
            <a:xfrm>
              <a:off x="3445226" y="1682544"/>
              <a:ext cx="6663266" cy="894156"/>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pPr>
                <a:lnSpc>
                  <a:spcPts val="3300"/>
                </a:lnSpc>
              </a:pPr>
              <a:r>
                <a:rPr lang="zh-CN" altLang="en-US" sz="2000" spc="300"/>
                <a:t>春季北方河源冰山或上游封冻冰盖融化产生的涨水期以及南方春夏之交进入雨季产生的涨水期。</a:t>
              </a:r>
            </a:p>
          </p:txBody>
        </p:sp>
        <p:grpSp>
          <p:nvGrpSpPr>
            <p:cNvPr id="32" name="组合 31"/>
            <p:cNvGrpSpPr/>
            <p:nvPr/>
          </p:nvGrpSpPr>
          <p:grpSpPr>
            <a:xfrm>
              <a:off x="1796548" y="1648038"/>
              <a:ext cx="8494866" cy="1008002"/>
              <a:chOff x="1796548" y="1648038"/>
              <a:chExt cx="8494866" cy="1008002"/>
            </a:xfrm>
          </p:grpSpPr>
          <p:grpSp>
            <p:nvGrpSpPr>
              <p:cNvPr id="33" name="组合 32"/>
              <p:cNvGrpSpPr/>
              <p:nvPr/>
            </p:nvGrpSpPr>
            <p:grpSpPr>
              <a:xfrm>
                <a:off x="1796548" y="1648038"/>
                <a:ext cx="8494866" cy="1008002"/>
                <a:chOff x="1793675" y="1733896"/>
                <a:chExt cx="8494866" cy="5932829"/>
              </a:xfrm>
            </p:grpSpPr>
            <p:sp>
              <p:nvSpPr>
                <p:cNvPr id="35" name="矩形 34"/>
                <p:cNvSpPr/>
                <p:nvPr/>
              </p:nvSpPr>
              <p:spPr>
                <a:xfrm>
                  <a:off x="1793675" y="1733908"/>
                  <a:ext cx="1481489" cy="593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1793676" y="1733896"/>
                  <a:ext cx="8494865" cy="5932817"/>
                </a:xfrm>
                <a:prstGeom prst="rect">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1948191" y="1944880"/>
                <a:ext cx="1329846" cy="430887"/>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200"/>
                  <a:t>凌汛期</a:t>
                </a:r>
              </a:p>
            </p:txBody>
          </p:sp>
        </p:gr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汛期具体指什么时间？</a:t>
            </a:r>
          </a:p>
        </p:txBody>
      </p:sp>
      <p:pic>
        <p:nvPicPr>
          <p:cNvPr id="7" name="图片 6"/>
          <p:cNvPicPr>
            <a:picLocks noChangeAspect="1"/>
          </p:cNvPicPr>
          <p:nvPr/>
        </p:nvPicPr>
        <p:blipFill>
          <a:blip r:embed="rId2"/>
          <a:stretch>
            <a:fillRect/>
          </a:stretch>
        </p:blipFill>
        <p:spPr>
          <a:xfrm>
            <a:off x="2138447" y="3313113"/>
            <a:ext cx="3964739" cy="2295906"/>
          </a:xfrm>
          <a:prstGeom prst="rect">
            <a:avLst/>
          </a:prstGeom>
        </p:spPr>
      </p:pic>
      <p:pic>
        <p:nvPicPr>
          <p:cNvPr id="37" name="图片 36"/>
          <p:cNvPicPr>
            <a:picLocks noChangeAspect="1"/>
          </p:cNvPicPr>
          <p:nvPr/>
        </p:nvPicPr>
        <p:blipFill>
          <a:blip r:embed="rId3"/>
          <a:stretch>
            <a:fillRect/>
          </a:stretch>
        </p:blipFill>
        <p:spPr>
          <a:xfrm>
            <a:off x="6103185" y="3313113"/>
            <a:ext cx="3964739" cy="2295906"/>
          </a:xfrm>
          <a:prstGeom prst="rect">
            <a:avLst/>
          </a:prstGeom>
        </p:spPr>
      </p:pic>
      <p:sp>
        <p:nvSpPr>
          <p:cNvPr id="38" name="矩形 37"/>
          <p:cNvSpPr/>
          <p:nvPr/>
        </p:nvSpPr>
        <p:spPr>
          <a:xfrm>
            <a:off x="2138447" y="1695450"/>
            <a:ext cx="7929477" cy="3913569"/>
          </a:xfrm>
          <a:prstGeom prst="rect">
            <a:avLst/>
          </a:prstGeom>
          <a:gradFill>
            <a:gsLst>
              <a:gs pos="0">
                <a:schemeClr val="bg1"/>
              </a:gs>
              <a:gs pos="5000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flipH="1">
            <a:off x="6103186" y="1685924"/>
            <a:ext cx="0" cy="3924000"/>
          </a:xfrm>
          <a:prstGeom prst="line">
            <a:avLst/>
          </a:prstGeom>
          <a:ln>
            <a:solidFill>
              <a:srgbClr val="FBD49C"/>
            </a:solidFill>
          </a:ln>
        </p:spPr>
        <p:style>
          <a:lnRef idx="1">
            <a:schemeClr val="accent1"/>
          </a:lnRef>
          <a:fillRef idx="0">
            <a:schemeClr val="accent1"/>
          </a:fillRef>
          <a:effectRef idx="0">
            <a:schemeClr val="accent1"/>
          </a:effectRef>
          <a:fontRef idx="minor">
            <a:schemeClr val="tx1"/>
          </a:fontRef>
        </p:style>
      </p:cxnSp>
      <p:sp>
        <p:nvSpPr>
          <p:cNvPr id="42" name="文本框 41"/>
          <p:cNvSpPr txBox="1"/>
          <p:nvPr/>
        </p:nvSpPr>
        <p:spPr>
          <a:xfrm>
            <a:off x="3674228" y="4450636"/>
            <a:ext cx="4860172" cy="646331"/>
          </a:xfrm>
          <a:prstGeom prst="rect">
            <a:avLst/>
          </a:prstGeom>
          <a:noFill/>
        </p:spPr>
        <p:txBody>
          <a:bodyPr wrap="square" rtlCol="0">
            <a:spAutoFit/>
          </a:bodyPr>
          <a:lstStyle/>
          <a:p>
            <a:pPr algn="ctr"/>
            <a:r>
              <a:rPr lang="zh-CN" altLang="en-US" sz="3600">
                <a:solidFill>
                  <a:srgbClr val="FBD49C"/>
                </a:solidFill>
                <a:latin typeface="思源宋体 CN" panose="02020700000000000000" pitchFamily="18" charset="-122"/>
                <a:ea typeface="思源宋体 CN" panose="02020700000000000000" pitchFamily="18" charset="-122"/>
              </a:rPr>
              <a:t>南 方      </a:t>
            </a:r>
            <a:r>
              <a:rPr lang="en-US" altLang="zh-CN" sz="3600">
                <a:solidFill>
                  <a:srgbClr val="FBD49C"/>
                </a:solidFill>
                <a:latin typeface="思源宋体 CN" panose="02020700000000000000" pitchFamily="18" charset="-122"/>
                <a:ea typeface="思源宋体 CN" panose="02020700000000000000" pitchFamily="18" charset="-122"/>
              </a:rPr>
              <a:t>V S      </a:t>
            </a:r>
            <a:r>
              <a:rPr lang="zh-CN" altLang="en-US" sz="3600">
                <a:solidFill>
                  <a:srgbClr val="FBD49C"/>
                </a:solidFill>
                <a:latin typeface="思源宋体 CN" panose="02020700000000000000" pitchFamily="18" charset="-122"/>
                <a:ea typeface="思源宋体 CN" panose="02020700000000000000" pitchFamily="18" charset="-122"/>
              </a:rPr>
              <a:t>北 方</a:t>
            </a:r>
          </a:p>
        </p:txBody>
      </p:sp>
      <p:sp>
        <p:nvSpPr>
          <p:cNvPr id="44" name="文本框 43"/>
          <p:cNvSpPr txBox="1"/>
          <p:nvPr/>
        </p:nvSpPr>
        <p:spPr>
          <a:xfrm>
            <a:off x="2543527" y="1937780"/>
            <a:ext cx="3154578" cy="1884811"/>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r>
              <a:rPr lang="zh-CN" altLang="en-US" dirty="0">
                <a:solidFill>
                  <a:schemeClr val="tx1"/>
                </a:solidFill>
              </a:rPr>
              <a:t>    北方地区降雨集中在“七下八上”，就是</a:t>
            </a:r>
            <a:r>
              <a:rPr lang="en-US" altLang="zh-CN" dirty="0">
                <a:solidFill>
                  <a:schemeClr val="tx1"/>
                </a:solidFill>
              </a:rPr>
              <a:t>7</a:t>
            </a:r>
            <a:r>
              <a:rPr lang="zh-CN" altLang="en-US" dirty="0">
                <a:solidFill>
                  <a:schemeClr val="tx1"/>
                </a:solidFill>
              </a:rPr>
              <a:t>月下旬到</a:t>
            </a:r>
            <a:r>
              <a:rPr lang="en-US" altLang="zh-CN" dirty="0">
                <a:solidFill>
                  <a:schemeClr val="tx1"/>
                </a:solidFill>
              </a:rPr>
              <a:t>8</a:t>
            </a:r>
            <a:r>
              <a:rPr lang="zh-CN" altLang="en-US" dirty="0">
                <a:solidFill>
                  <a:schemeClr val="tx1"/>
                </a:solidFill>
              </a:rPr>
              <a:t>月上旬这段时间。</a:t>
            </a:r>
          </a:p>
        </p:txBody>
      </p:sp>
      <p:sp>
        <p:nvSpPr>
          <p:cNvPr id="45" name="文本框 44"/>
          <p:cNvSpPr txBox="1"/>
          <p:nvPr/>
        </p:nvSpPr>
        <p:spPr>
          <a:xfrm>
            <a:off x="6508266" y="1937780"/>
            <a:ext cx="3154578" cy="1884811"/>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r>
              <a:rPr lang="zh-CN" altLang="en-US">
                <a:solidFill>
                  <a:schemeClr val="tx1"/>
                </a:solidFill>
              </a:rPr>
              <a:t>     南方汛期持续时间较长（</a:t>
            </a:r>
            <a:r>
              <a:rPr lang="en-US" altLang="zh-CN">
                <a:solidFill>
                  <a:schemeClr val="tx1"/>
                </a:solidFill>
              </a:rPr>
              <a:t>4</a:t>
            </a:r>
            <a:r>
              <a:rPr lang="zh-CN" altLang="en-US">
                <a:solidFill>
                  <a:schemeClr val="tx1"/>
                </a:solidFill>
              </a:rPr>
              <a:t>月至</a:t>
            </a:r>
            <a:r>
              <a:rPr lang="en-US" altLang="zh-CN">
                <a:solidFill>
                  <a:schemeClr val="tx1"/>
                </a:solidFill>
              </a:rPr>
              <a:t>9</a:t>
            </a:r>
            <a:r>
              <a:rPr lang="zh-CN" altLang="en-US">
                <a:solidFill>
                  <a:schemeClr val="tx1"/>
                </a:solidFill>
              </a:rPr>
              <a:t>月），山区地带，因汛期来临还多发地质灾害。</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048719" y="800858"/>
            <a:ext cx="6094562" cy="461665"/>
          </a:xfrm>
          <a:prstGeom prst="rect">
            <a:avLst/>
          </a:prstGeom>
          <a:noFill/>
        </p:spPr>
        <p:txBody>
          <a:bodyPr wrap="square" rtlCol="0">
            <a:spAutoFit/>
          </a:bodyPr>
          <a:lstStyle>
            <a:defPPr>
              <a:defRPr lang="zh-CN"/>
            </a:defPPr>
            <a:lvl1pPr algn="ctr">
              <a:defRPr sz="2400" spc="400">
                <a:solidFill>
                  <a:srgbClr val="FBD49C"/>
                </a:solidFill>
                <a:latin typeface="思源宋体 CN Heavy" panose="02020900000000000000" pitchFamily="18" charset="-122"/>
                <a:ea typeface="思源宋体 CN Heavy" panose="02020900000000000000" pitchFamily="18" charset="-122"/>
              </a:defRPr>
            </a:lvl1pPr>
          </a:lstStyle>
          <a:p>
            <a:r>
              <a:rPr lang="zh-CN" altLang="en-US"/>
              <a:t>汛期来临，哪些地方是危险地带？</a:t>
            </a:r>
          </a:p>
        </p:txBody>
      </p:sp>
      <p:grpSp>
        <p:nvGrpSpPr>
          <p:cNvPr id="8" name="组合 7"/>
          <p:cNvGrpSpPr/>
          <p:nvPr/>
        </p:nvGrpSpPr>
        <p:grpSpPr>
          <a:xfrm>
            <a:off x="863422" y="2514454"/>
            <a:ext cx="1800000" cy="2448000"/>
            <a:chOff x="7172861" y="2620542"/>
            <a:chExt cx="1800000" cy="2448000"/>
          </a:xfrm>
        </p:grpSpPr>
        <p:sp>
          <p:nvSpPr>
            <p:cNvPr id="11" name="矩形 10"/>
            <p:cNvSpPr/>
            <p:nvPr/>
          </p:nvSpPr>
          <p:spPr>
            <a:xfrm>
              <a:off x="7172861" y="2620542"/>
              <a:ext cx="1800000" cy="24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7866948" y="2812400"/>
              <a:ext cx="432000" cy="432000"/>
            </a:xfrm>
            <a:prstGeom prst="ellipse">
              <a:avLst/>
            </a:prstGeom>
            <a:solidFill>
              <a:srgbClr val="186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bg1"/>
                  </a:solidFill>
                  <a:latin typeface="思源宋体 CN" panose="02020700000000000000" pitchFamily="18" charset="-122"/>
                  <a:ea typeface="思源宋体 CN" panose="02020700000000000000" pitchFamily="18" charset="-122"/>
                </a:rPr>
                <a:t>1</a:t>
              </a:r>
              <a:endParaRPr lang="zh-CN" altLang="en-US" sz="2000">
                <a:solidFill>
                  <a:schemeClr val="bg1"/>
                </a:solidFill>
                <a:latin typeface="思源宋体 CN" panose="02020700000000000000" pitchFamily="18" charset="-122"/>
                <a:ea typeface="思源宋体 CN" panose="02020700000000000000" pitchFamily="18" charset="-122"/>
              </a:endParaRPr>
            </a:p>
          </p:txBody>
        </p:sp>
        <p:sp>
          <p:nvSpPr>
            <p:cNvPr id="13" name="矩形 12"/>
            <p:cNvSpPr/>
            <p:nvPr/>
          </p:nvSpPr>
          <p:spPr>
            <a:xfrm>
              <a:off x="7208861" y="2656542"/>
              <a:ext cx="1728000" cy="2376000"/>
            </a:xfrm>
            <a:prstGeom prst="rect">
              <a:avLst/>
            </a:prstGeom>
            <a:noFill/>
            <a:ln w="3175">
              <a:solidFill>
                <a:srgbClr val="156B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7332948" y="3346560"/>
              <a:ext cx="1479826" cy="1423147"/>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pPr algn="ctr"/>
              <a:r>
                <a:rPr lang="zh-CN" altLang="en-US">
                  <a:solidFill>
                    <a:schemeClr val="tx1"/>
                  </a:solidFill>
                </a:rPr>
                <a:t>河床</a:t>
              </a:r>
              <a:endParaRPr lang="en-US" altLang="zh-CN">
                <a:solidFill>
                  <a:schemeClr val="tx1"/>
                </a:solidFill>
              </a:endParaRPr>
            </a:p>
            <a:p>
              <a:pPr algn="ctr"/>
              <a:r>
                <a:rPr lang="zh-CN" altLang="en-US">
                  <a:solidFill>
                    <a:schemeClr val="tx1"/>
                  </a:solidFill>
                </a:rPr>
                <a:t>水库渠道涵洞</a:t>
              </a:r>
            </a:p>
          </p:txBody>
        </p:sp>
      </p:grpSp>
      <p:grpSp>
        <p:nvGrpSpPr>
          <p:cNvPr id="15" name="组合 14"/>
          <p:cNvGrpSpPr/>
          <p:nvPr/>
        </p:nvGrpSpPr>
        <p:grpSpPr>
          <a:xfrm>
            <a:off x="3032221" y="2026538"/>
            <a:ext cx="1800000" cy="2448000"/>
            <a:chOff x="7172861" y="2620542"/>
            <a:chExt cx="1800000" cy="2448000"/>
          </a:xfrm>
        </p:grpSpPr>
        <p:sp>
          <p:nvSpPr>
            <p:cNvPr id="16" name="矩形 15"/>
            <p:cNvSpPr/>
            <p:nvPr/>
          </p:nvSpPr>
          <p:spPr>
            <a:xfrm>
              <a:off x="7172861" y="2620542"/>
              <a:ext cx="1800000" cy="24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7866948" y="2812400"/>
              <a:ext cx="432000" cy="432000"/>
            </a:xfrm>
            <a:prstGeom prst="ellipse">
              <a:avLst/>
            </a:prstGeom>
            <a:solidFill>
              <a:srgbClr val="186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bg1"/>
                  </a:solidFill>
                  <a:latin typeface="思源宋体 CN" panose="02020700000000000000" pitchFamily="18" charset="-122"/>
                  <a:ea typeface="思源宋体 CN" panose="02020700000000000000" pitchFamily="18" charset="-122"/>
                </a:rPr>
                <a:t>2</a:t>
              </a:r>
              <a:endParaRPr lang="zh-CN" altLang="en-US" sz="2000">
                <a:solidFill>
                  <a:schemeClr val="bg1"/>
                </a:solidFill>
                <a:latin typeface="思源宋体 CN" panose="02020700000000000000" pitchFamily="18" charset="-122"/>
                <a:ea typeface="思源宋体 CN" panose="02020700000000000000" pitchFamily="18" charset="-122"/>
              </a:endParaRPr>
            </a:p>
          </p:txBody>
        </p:sp>
        <p:sp>
          <p:nvSpPr>
            <p:cNvPr id="18" name="矩形 17"/>
            <p:cNvSpPr/>
            <p:nvPr/>
          </p:nvSpPr>
          <p:spPr>
            <a:xfrm>
              <a:off x="7208861" y="2656542"/>
              <a:ext cx="1728000" cy="2376000"/>
            </a:xfrm>
            <a:prstGeom prst="rect">
              <a:avLst/>
            </a:prstGeom>
            <a:noFill/>
            <a:ln w="3175">
              <a:solidFill>
                <a:srgbClr val="156B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7332948" y="3346560"/>
              <a:ext cx="1479826" cy="1423147"/>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pPr algn="ctr"/>
              <a:r>
                <a:rPr lang="zh-CN" altLang="en-US">
                  <a:solidFill>
                    <a:schemeClr val="tx1"/>
                  </a:solidFill>
                </a:rPr>
                <a:t>行洪区</a:t>
              </a:r>
              <a:endParaRPr lang="en-US" altLang="zh-CN">
                <a:solidFill>
                  <a:schemeClr val="tx1"/>
                </a:solidFill>
              </a:endParaRPr>
            </a:p>
            <a:p>
              <a:pPr algn="ctr"/>
              <a:r>
                <a:rPr lang="zh-CN" altLang="en-US">
                  <a:solidFill>
                    <a:schemeClr val="tx1"/>
                  </a:solidFill>
                </a:rPr>
                <a:t>围垦区堤坝周围</a:t>
              </a:r>
            </a:p>
          </p:txBody>
        </p:sp>
      </p:grpSp>
      <p:grpSp>
        <p:nvGrpSpPr>
          <p:cNvPr id="20" name="组合 19"/>
          <p:cNvGrpSpPr/>
          <p:nvPr/>
        </p:nvGrpSpPr>
        <p:grpSpPr>
          <a:xfrm>
            <a:off x="5201020" y="2514454"/>
            <a:ext cx="1800000" cy="2448000"/>
            <a:chOff x="7172861" y="2620542"/>
            <a:chExt cx="1800000" cy="2448000"/>
          </a:xfrm>
        </p:grpSpPr>
        <p:sp>
          <p:nvSpPr>
            <p:cNvPr id="21" name="矩形 20"/>
            <p:cNvSpPr/>
            <p:nvPr/>
          </p:nvSpPr>
          <p:spPr>
            <a:xfrm>
              <a:off x="7172861" y="2620542"/>
              <a:ext cx="1800000" cy="24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7866948" y="2812400"/>
              <a:ext cx="432000" cy="432000"/>
            </a:xfrm>
            <a:prstGeom prst="ellipse">
              <a:avLst/>
            </a:prstGeom>
            <a:solidFill>
              <a:srgbClr val="186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bg1"/>
                  </a:solidFill>
                  <a:latin typeface="思源宋体 CN" panose="02020700000000000000" pitchFamily="18" charset="-122"/>
                  <a:ea typeface="思源宋体 CN" panose="02020700000000000000" pitchFamily="18" charset="-122"/>
                </a:rPr>
                <a:t>3</a:t>
              </a:r>
              <a:endParaRPr lang="zh-CN" altLang="en-US" sz="2000">
                <a:solidFill>
                  <a:schemeClr val="bg1"/>
                </a:solidFill>
                <a:latin typeface="思源宋体 CN" panose="02020700000000000000" pitchFamily="18" charset="-122"/>
                <a:ea typeface="思源宋体 CN" panose="02020700000000000000" pitchFamily="18" charset="-122"/>
              </a:endParaRPr>
            </a:p>
          </p:txBody>
        </p:sp>
        <p:sp>
          <p:nvSpPr>
            <p:cNvPr id="23" name="矩形 22"/>
            <p:cNvSpPr/>
            <p:nvPr/>
          </p:nvSpPr>
          <p:spPr>
            <a:xfrm>
              <a:off x="7208861" y="2656542"/>
              <a:ext cx="1728000" cy="2376000"/>
            </a:xfrm>
            <a:prstGeom prst="rect">
              <a:avLst/>
            </a:prstGeom>
            <a:noFill/>
            <a:ln w="3175">
              <a:solidFill>
                <a:srgbClr val="156B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7332948" y="3346560"/>
              <a:ext cx="1479826" cy="1423147"/>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pPr algn="ctr"/>
              <a:r>
                <a:rPr lang="zh-CN" altLang="en-US">
                  <a:solidFill>
                    <a:schemeClr val="accent4">
                      <a:lumMod val="75000"/>
                    </a:schemeClr>
                  </a:solidFill>
                </a:rPr>
                <a:t>城市</a:t>
              </a:r>
              <a:endParaRPr lang="en-US" altLang="zh-CN">
                <a:solidFill>
                  <a:schemeClr val="accent4">
                    <a:lumMod val="75000"/>
                  </a:schemeClr>
                </a:solidFill>
              </a:endParaRPr>
            </a:p>
            <a:p>
              <a:pPr algn="ctr"/>
              <a:r>
                <a:rPr lang="zh-CN" altLang="en-US">
                  <a:solidFill>
                    <a:schemeClr val="accent4">
                      <a:lumMod val="75000"/>
                    </a:schemeClr>
                  </a:solidFill>
                </a:rPr>
                <a:t>内涝区</a:t>
              </a:r>
              <a:endParaRPr lang="en-US" altLang="zh-CN">
                <a:solidFill>
                  <a:schemeClr val="accent4">
                    <a:lumMod val="75000"/>
                  </a:schemeClr>
                </a:solidFill>
              </a:endParaRPr>
            </a:p>
            <a:p>
              <a:pPr algn="ctr"/>
              <a:r>
                <a:rPr lang="zh-CN" altLang="en-US">
                  <a:solidFill>
                    <a:schemeClr val="accent4">
                      <a:lumMod val="75000"/>
                    </a:schemeClr>
                  </a:solidFill>
                </a:rPr>
                <a:t>街道公园</a:t>
              </a:r>
            </a:p>
          </p:txBody>
        </p:sp>
      </p:grpSp>
      <p:grpSp>
        <p:nvGrpSpPr>
          <p:cNvPr id="25" name="组合 24"/>
          <p:cNvGrpSpPr/>
          <p:nvPr/>
        </p:nvGrpSpPr>
        <p:grpSpPr>
          <a:xfrm>
            <a:off x="7369819" y="2026538"/>
            <a:ext cx="1800000" cy="2448000"/>
            <a:chOff x="7172861" y="2620542"/>
            <a:chExt cx="1800000" cy="2448000"/>
          </a:xfrm>
        </p:grpSpPr>
        <p:sp>
          <p:nvSpPr>
            <p:cNvPr id="26" name="矩形 25"/>
            <p:cNvSpPr/>
            <p:nvPr/>
          </p:nvSpPr>
          <p:spPr>
            <a:xfrm>
              <a:off x="7172861" y="2620542"/>
              <a:ext cx="1800000" cy="24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7866948" y="2812400"/>
              <a:ext cx="432000" cy="432000"/>
            </a:xfrm>
            <a:prstGeom prst="ellipse">
              <a:avLst/>
            </a:prstGeom>
            <a:solidFill>
              <a:srgbClr val="186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bg1"/>
                  </a:solidFill>
                  <a:latin typeface="思源宋体 CN" panose="02020700000000000000" pitchFamily="18" charset="-122"/>
                  <a:ea typeface="思源宋体 CN" panose="02020700000000000000" pitchFamily="18" charset="-122"/>
                </a:rPr>
                <a:t>4</a:t>
              </a:r>
              <a:endParaRPr lang="zh-CN" altLang="en-US" sz="2000">
                <a:solidFill>
                  <a:schemeClr val="bg1"/>
                </a:solidFill>
                <a:latin typeface="思源宋体 CN" panose="02020700000000000000" pitchFamily="18" charset="-122"/>
                <a:ea typeface="思源宋体 CN" panose="02020700000000000000" pitchFamily="18" charset="-122"/>
              </a:endParaRPr>
            </a:p>
          </p:txBody>
        </p:sp>
        <p:sp>
          <p:nvSpPr>
            <p:cNvPr id="28" name="矩形 27"/>
            <p:cNvSpPr/>
            <p:nvPr/>
          </p:nvSpPr>
          <p:spPr>
            <a:xfrm>
              <a:off x="7208861" y="2656542"/>
              <a:ext cx="1728000" cy="2376000"/>
            </a:xfrm>
            <a:prstGeom prst="rect">
              <a:avLst/>
            </a:prstGeom>
            <a:noFill/>
            <a:ln w="3175">
              <a:solidFill>
                <a:srgbClr val="156B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7332948" y="3346560"/>
              <a:ext cx="1479826" cy="1423147"/>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pPr algn="ctr"/>
              <a:r>
                <a:rPr lang="zh-CN" altLang="en-US">
                  <a:solidFill>
                    <a:schemeClr val="tx1"/>
                  </a:solidFill>
                </a:rPr>
                <a:t>电线杆</a:t>
              </a:r>
              <a:endParaRPr lang="en-US" altLang="zh-CN">
                <a:solidFill>
                  <a:schemeClr val="tx1"/>
                </a:solidFill>
              </a:endParaRPr>
            </a:p>
            <a:p>
              <a:pPr algn="ctr"/>
              <a:r>
                <a:rPr lang="zh-CN" altLang="en-US">
                  <a:solidFill>
                    <a:schemeClr val="tx1"/>
                  </a:solidFill>
                </a:rPr>
                <a:t>变压器</a:t>
              </a:r>
              <a:endParaRPr lang="en-US" altLang="zh-CN">
                <a:solidFill>
                  <a:schemeClr val="tx1"/>
                </a:solidFill>
              </a:endParaRPr>
            </a:p>
            <a:p>
              <a:pPr algn="ctr"/>
              <a:r>
                <a:rPr lang="zh-CN" altLang="en-US">
                  <a:solidFill>
                    <a:schemeClr val="tx1"/>
                  </a:solidFill>
                </a:rPr>
                <a:t>大树木下</a:t>
              </a:r>
            </a:p>
          </p:txBody>
        </p:sp>
      </p:grpSp>
      <p:grpSp>
        <p:nvGrpSpPr>
          <p:cNvPr id="30" name="组合 29"/>
          <p:cNvGrpSpPr/>
          <p:nvPr/>
        </p:nvGrpSpPr>
        <p:grpSpPr>
          <a:xfrm>
            <a:off x="9538617" y="2514454"/>
            <a:ext cx="1800000" cy="2448000"/>
            <a:chOff x="7172861" y="2620542"/>
            <a:chExt cx="1800000" cy="2448000"/>
          </a:xfrm>
        </p:grpSpPr>
        <p:sp>
          <p:nvSpPr>
            <p:cNvPr id="31" name="矩形 30"/>
            <p:cNvSpPr/>
            <p:nvPr/>
          </p:nvSpPr>
          <p:spPr>
            <a:xfrm>
              <a:off x="7172861" y="2620542"/>
              <a:ext cx="1800000" cy="24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7866948" y="2812400"/>
              <a:ext cx="432000" cy="432000"/>
            </a:xfrm>
            <a:prstGeom prst="ellipse">
              <a:avLst/>
            </a:prstGeom>
            <a:solidFill>
              <a:srgbClr val="186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bg1"/>
                  </a:solidFill>
                  <a:latin typeface="思源宋体 CN" panose="02020700000000000000" pitchFamily="18" charset="-122"/>
                  <a:ea typeface="思源宋体 CN" panose="02020700000000000000" pitchFamily="18" charset="-122"/>
                </a:rPr>
                <a:t>5</a:t>
              </a:r>
              <a:endParaRPr lang="zh-CN" altLang="en-US" sz="2000">
                <a:solidFill>
                  <a:schemeClr val="bg1"/>
                </a:solidFill>
                <a:latin typeface="思源宋体 CN" panose="02020700000000000000" pitchFamily="18" charset="-122"/>
                <a:ea typeface="思源宋体 CN" panose="02020700000000000000" pitchFamily="18" charset="-122"/>
              </a:endParaRPr>
            </a:p>
          </p:txBody>
        </p:sp>
        <p:sp>
          <p:nvSpPr>
            <p:cNvPr id="33" name="矩形 32"/>
            <p:cNvSpPr/>
            <p:nvPr/>
          </p:nvSpPr>
          <p:spPr>
            <a:xfrm>
              <a:off x="7208861" y="2656542"/>
              <a:ext cx="1728000" cy="2376000"/>
            </a:xfrm>
            <a:prstGeom prst="rect">
              <a:avLst/>
            </a:prstGeom>
            <a:noFill/>
            <a:ln w="3175">
              <a:solidFill>
                <a:srgbClr val="156B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332948" y="3346560"/>
              <a:ext cx="1479826" cy="1423147"/>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pPr algn="ctr"/>
              <a:r>
                <a:rPr lang="zh-CN" altLang="en-US">
                  <a:solidFill>
                    <a:schemeClr val="accent4">
                      <a:lumMod val="75000"/>
                    </a:schemeClr>
                  </a:solidFill>
                </a:rPr>
                <a:t>老房子</a:t>
              </a:r>
              <a:endParaRPr lang="en-US" altLang="zh-CN">
                <a:solidFill>
                  <a:schemeClr val="accent4">
                    <a:lumMod val="75000"/>
                  </a:schemeClr>
                </a:solidFill>
              </a:endParaRPr>
            </a:p>
            <a:p>
              <a:pPr algn="ctr"/>
              <a:r>
                <a:rPr lang="zh-CN" altLang="en-US">
                  <a:solidFill>
                    <a:schemeClr val="accent4">
                      <a:lumMod val="75000"/>
                    </a:schemeClr>
                  </a:solidFill>
                </a:rPr>
                <a:t>旧房子</a:t>
              </a:r>
              <a:endParaRPr lang="en-US" altLang="zh-CN">
                <a:solidFill>
                  <a:schemeClr val="accent4">
                    <a:lumMod val="75000"/>
                  </a:schemeClr>
                </a:solidFill>
              </a:endParaRPr>
            </a:p>
            <a:p>
              <a:pPr algn="ctr"/>
              <a:r>
                <a:rPr lang="zh-CN" altLang="en-US">
                  <a:solidFill>
                    <a:schemeClr val="accent4">
                      <a:lumMod val="75000"/>
                    </a:schemeClr>
                  </a:solidFill>
                </a:rPr>
                <a:t>破危房屋</a:t>
              </a:r>
            </a:p>
          </p:txBody>
        </p:sp>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1170887" y="1726949"/>
            <a:ext cx="9864598" cy="3677334"/>
            <a:chOff x="1004687" y="1590333"/>
            <a:chExt cx="9864598" cy="3677334"/>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004688" y="1590333"/>
              <a:ext cx="5430617" cy="3677333"/>
            </a:xfrm>
            <a:prstGeom prst="rect">
              <a:avLst/>
            </a:prstGeom>
          </p:spPr>
        </p:pic>
        <p:sp>
          <p:nvSpPr>
            <p:cNvPr id="7" name="矩形 6"/>
            <p:cNvSpPr/>
            <p:nvPr/>
          </p:nvSpPr>
          <p:spPr>
            <a:xfrm rot="5400000">
              <a:off x="4098320" y="-1503298"/>
              <a:ext cx="3677332" cy="9864598"/>
            </a:xfrm>
            <a:prstGeom prst="rect">
              <a:avLst/>
            </a:prstGeom>
            <a:gradFill>
              <a:gsLst>
                <a:gs pos="0">
                  <a:schemeClr val="bg1"/>
                </a:gs>
                <a:gs pos="5000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400" normalizeH="0" baseline="0" noProof="0" dirty="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特别提醒</a:t>
            </a:r>
          </a:p>
        </p:txBody>
      </p:sp>
      <p:sp>
        <p:nvSpPr>
          <p:cNvPr id="11" name="文本框 10"/>
          <p:cNvSpPr txBox="1"/>
          <p:nvPr/>
        </p:nvSpPr>
        <p:spPr>
          <a:xfrm>
            <a:off x="5166931" y="2127040"/>
            <a:ext cx="5430618" cy="2808141"/>
          </a:xfrm>
          <a:prstGeom prst="rect">
            <a:avLst/>
          </a:prstGeom>
          <a:noFill/>
        </p:spPr>
        <p:txBody>
          <a:bodyPr wrap="square" rtlCol="0">
            <a:spAutoFit/>
          </a:bodyPr>
          <a:lstStyle>
            <a:defPPr>
              <a:defRPr lang="zh-CN"/>
            </a:defPPr>
            <a:lvl1pPr algn="just">
              <a:lnSpc>
                <a:spcPct val="150000"/>
              </a:lnSpc>
              <a:defRPr sz="2000" spc="400">
                <a:solidFill>
                  <a:schemeClr val="bg1"/>
                </a:solidFill>
                <a:latin typeface="思源宋体 CN" panose="02020700000000000000" pitchFamily="18" charset="-122"/>
                <a:ea typeface="思源宋体 CN" panose="02020700000000000000" pitchFamily="18" charset="-122"/>
              </a:defRPr>
            </a:lvl1pPr>
          </a:lstStyle>
          <a:p>
            <a:r>
              <a:rPr lang="zh-CN" altLang="en-US" dirty="0">
                <a:solidFill>
                  <a:schemeClr val="accent4">
                    <a:lumMod val="75000"/>
                  </a:schemeClr>
                </a:solidFill>
              </a:rPr>
              <a:t>     </a:t>
            </a:r>
            <a:r>
              <a:rPr lang="zh-CN" altLang="en-US" dirty="0">
                <a:solidFill>
                  <a:schemeClr val="tx1"/>
                </a:solidFill>
              </a:rPr>
              <a:t>近年来，</a:t>
            </a:r>
            <a:r>
              <a:rPr lang="zh-CN" altLang="en-US" dirty="0">
                <a:solidFill>
                  <a:schemeClr val="accent4">
                    <a:lumMod val="75000"/>
                  </a:schemeClr>
                </a:solidFill>
              </a:rPr>
              <a:t>城市内涝</a:t>
            </a:r>
            <a:r>
              <a:rPr lang="zh-CN" altLang="en-US" dirty="0">
                <a:solidFill>
                  <a:schemeClr val="tx1"/>
                </a:solidFill>
              </a:rPr>
              <a:t>已成为汛期的一种常见灾害类型，必须引起我们高度警惕。</a:t>
            </a:r>
            <a:endParaRPr lang="en-US" altLang="zh-CN" dirty="0">
              <a:solidFill>
                <a:schemeClr val="tx1"/>
              </a:solidFill>
            </a:endParaRPr>
          </a:p>
          <a:p>
            <a:r>
              <a:rPr lang="zh-CN" altLang="en-US" dirty="0">
                <a:solidFill>
                  <a:schemeClr val="tx1"/>
                </a:solidFill>
              </a:rPr>
              <a:t>     立交桥桥洞、地铁、地下人行通道、地下商场、地下车库等是内涝的高发地。暴雨如注时，这些地方切不宜久留。</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汛期会带来哪些</a:t>
            </a:r>
            <a:r>
              <a:rPr lang="zh-CN" altLang="en-US" sz="2400" spc="400">
                <a:solidFill>
                  <a:srgbClr val="FBD49C"/>
                </a:solidFill>
                <a:latin typeface="思源宋体 CN Heavy" panose="02020900000000000000" pitchFamily="18" charset="-122"/>
                <a:ea typeface="思源宋体 CN Heavy" panose="02020900000000000000" pitchFamily="18" charset="-122"/>
              </a:rPr>
              <a:t>灾</a:t>
            </a: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害？</a:t>
            </a:r>
          </a:p>
        </p:txBody>
      </p:sp>
      <p:grpSp>
        <p:nvGrpSpPr>
          <p:cNvPr id="8" name="组合 7"/>
          <p:cNvGrpSpPr/>
          <p:nvPr/>
        </p:nvGrpSpPr>
        <p:grpSpPr>
          <a:xfrm>
            <a:off x="5268000" y="2793931"/>
            <a:ext cx="1656000" cy="1512000"/>
            <a:chOff x="5268000" y="2911706"/>
            <a:chExt cx="1656000" cy="1512000"/>
          </a:xfrm>
        </p:grpSpPr>
        <p:sp>
          <p:nvSpPr>
            <p:cNvPr id="3" name="椭圆 2"/>
            <p:cNvSpPr/>
            <p:nvPr/>
          </p:nvSpPr>
          <p:spPr>
            <a:xfrm>
              <a:off x="5340000" y="2911706"/>
              <a:ext cx="1512000" cy="1512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5268000" y="3344541"/>
              <a:ext cx="1656000" cy="646331"/>
            </a:xfrm>
            <a:prstGeom prst="rect">
              <a:avLst/>
            </a:prstGeom>
            <a:noFill/>
          </p:spPr>
          <p:txBody>
            <a:bodyPr wrap="square">
              <a:spAutoFit/>
            </a:bodyPr>
            <a:lstStyle/>
            <a:p>
              <a:pPr algn="ctr"/>
              <a:r>
                <a:rPr kumimoji="0" lang="zh-CN" altLang="en-US" sz="3600" b="0" i="0" u="none" strike="noStrike" kern="1200" cap="none" spc="400" normalizeH="0" baseline="0" noProof="0">
                  <a:ln>
                    <a:noFill/>
                  </a:ln>
                  <a:solidFill>
                    <a:schemeClr val="accent4">
                      <a:lumMod val="75000"/>
                    </a:schemeClr>
                  </a:solidFill>
                  <a:effectLst/>
                  <a:uLnTx/>
                  <a:uFillTx/>
                  <a:latin typeface="思源宋体 CN Heavy" panose="02020900000000000000" pitchFamily="18" charset="-122"/>
                  <a:ea typeface="思源宋体 CN Heavy" panose="02020900000000000000" pitchFamily="18" charset="-122"/>
                  <a:cs typeface="+mn-cs"/>
                </a:rPr>
                <a:t>危 害</a:t>
              </a:r>
              <a:endParaRPr lang="zh-CN" altLang="en-US" sz="2800">
                <a:solidFill>
                  <a:schemeClr val="accent4">
                    <a:lumMod val="75000"/>
                  </a:schemeClr>
                </a:solidFill>
              </a:endParaRPr>
            </a:p>
          </p:txBody>
        </p:sp>
        <p:sp>
          <p:nvSpPr>
            <p:cNvPr id="16" name="椭圆 15"/>
            <p:cNvSpPr/>
            <p:nvPr/>
          </p:nvSpPr>
          <p:spPr>
            <a:xfrm>
              <a:off x="5412000" y="2983706"/>
              <a:ext cx="1368000" cy="1368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p:nvPr/>
        </p:nvSpPr>
        <p:spPr>
          <a:xfrm>
            <a:off x="3030816" y="448735"/>
            <a:ext cx="6130368" cy="6202392"/>
          </a:xfrm>
          <a:prstGeom prst="ellipse">
            <a:avLst/>
          </a:prstGeom>
          <a:noFill/>
          <a:ln w="3175">
            <a:gradFill>
              <a:gsLst>
                <a:gs pos="0">
                  <a:schemeClr val="bg1">
                    <a:alpha val="0"/>
                  </a:schemeClr>
                </a:gs>
                <a:gs pos="67000">
                  <a:schemeClr val="bg1">
                    <a:alpha val="20000"/>
                  </a:schemeClr>
                </a:gs>
                <a:gs pos="33000">
                  <a:schemeClr val="bg1">
                    <a:alpha val="20000"/>
                  </a:schemeClr>
                </a:gs>
                <a:gs pos="100000">
                  <a:schemeClr val="bg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4186782" y="1633530"/>
            <a:ext cx="3832805" cy="3832805"/>
          </a:xfrm>
          <a:prstGeom prst="ellipse">
            <a:avLst/>
          </a:prstGeom>
          <a:noFill/>
          <a:ln w="3175">
            <a:gradFill>
              <a:gsLst>
                <a:gs pos="0">
                  <a:schemeClr val="bg1">
                    <a:alpha val="0"/>
                  </a:schemeClr>
                </a:gs>
                <a:gs pos="67000">
                  <a:schemeClr val="bg1">
                    <a:alpha val="20000"/>
                  </a:schemeClr>
                </a:gs>
                <a:gs pos="33000">
                  <a:schemeClr val="bg1">
                    <a:alpha val="20000"/>
                  </a:schemeClr>
                </a:gs>
                <a:gs pos="100000">
                  <a:schemeClr val="bg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1975443" y="-577809"/>
            <a:ext cx="8255481" cy="8255481"/>
          </a:xfrm>
          <a:prstGeom prst="ellipse">
            <a:avLst/>
          </a:prstGeom>
          <a:noFill/>
          <a:ln w="3175">
            <a:gradFill>
              <a:gsLst>
                <a:gs pos="0">
                  <a:schemeClr val="bg1">
                    <a:alpha val="0"/>
                  </a:schemeClr>
                </a:gs>
                <a:gs pos="67000">
                  <a:schemeClr val="bg1">
                    <a:alpha val="10000"/>
                  </a:schemeClr>
                </a:gs>
                <a:gs pos="33000">
                  <a:schemeClr val="bg1">
                    <a:alpha val="10000"/>
                  </a:schemeClr>
                </a:gs>
                <a:gs pos="100000">
                  <a:schemeClr val="bg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3677084" y="2100572"/>
            <a:ext cx="1140160" cy="2898717"/>
            <a:chOff x="3700323" y="2361156"/>
            <a:chExt cx="1140160" cy="2898717"/>
          </a:xfrm>
        </p:grpSpPr>
        <p:grpSp>
          <p:nvGrpSpPr>
            <p:cNvPr id="21" name="组合 20"/>
            <p:cNvGrpSpPr/>
            <p:nvPr/>
          </p:nvGrpSpPr>
          <p:grpSpPr>
            <a:xfrm>
              <a:off x="3700323" y="2361156"/>
              <a:ext cx="1140160" cy="1008000"/>
              <a:chOff x="3768270" y="2019992"/>
              <a:chExt cx="1140160" cy="1008000"/>
            </a:xfrm>
          </p:grpSpPr>
          <p:sp>
            <p:nvSpPr>
              <p:cNvPr id="28" name="椭圆 27"/>
              <p:cNvSpPr/>
              <p:nvPr/>
            </p:nvSpPr>
            <p:spPr>
              <a:xfrm>
                <a:off x="3834350" y="2019992"/>
                <a:ext cx="1008000" cy="1008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3768270" y="2293160"/>
                <a:ext cx="1140160" cy="461665"/>
              </a:xfrm>
              <a:prstGeom prst="rect">
                <a:avLst/>
              </a:prstGeom>
              <a:noFill/>
            </p:spPr>
            <p:txBody>
              <a:bodyPr wrap="square">
                <a:spAutoFit/>
              </a:bodyPr>
              <a:lstStyle/>
              <a:p>
                <a:pPr algn="ctr"/>
                <a:r>
                  <a:rPr lang="zh-CN" altLang="en-US" sz="2400" spc="400">
                    <a:solidFill>
                      <a:schemeClr val="accent4">
                        <a:lumMod val="75000"/>
                      </a:schemeClr>
                    </a:solidFill>
                    <a:latin typeface="思源宋体 CN Heavy" panose="02020900000000000000" pitchFamily="18" charset="-122"/>
                    <a:ea typeface="思源宋体 CN Heavy" panose="02020900000000000000" pitchFamily="18" charset="-122"/>
                  </a:rPr>
                  <a:t>暴雨</a:t>
                </a:r>
                <a:endParaRPr lang="zh-CN" altLang="en-US">
                  <a:solidFill>
                    <a:schemeClr val="accent4">
                      <a:lumMod val="75000"/>
                    </a:schemeClr>
                  </a:solidFill>
                </a:endParaRPr>
              </a:p>
            </p:txBody>
          </p:sp>
          <p:sp>
            <p:nvSpPr>
              <p:cNvPr id="30" name="椭圆 29"/>
              <p:cNvSpPr/>
              <p:nvPr/>
            </p:nvSpPr>
            <p:spPr>
              <a:xfrm>
                <a:off x="3906350" y="2091992"/>
                <a:ext cx="864000" cy="864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3700323" y="4251873"/>
              <a:ext cx="1140160" cy="1008000"/>
              <a:chOff x="3768270" y="2019992"/>
              <a:chExt cx="1140160" cy="1008000"/>
            </a:xfrm>
          </p:grpSpPr>
          <p:sp>
            <p:nvSpPr>
              <p:cNvPr id="37" name="椭圆 36"/>
              <p:cNvSpPr/>
              <p:nvPr/>
            </p:nvSpPr>
            <p:spPr>
              <a:xfrm>
                <a:off x="3834350" y="2019992"/>
                <a:ext cx="1008000" cy="1008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3768270" y="2293160"/>
                <a:ext cx="1140160" cy="461665"/>
              </a:xfrm>
              <a:prstGeom prst="rect">
                <a:avLst/>
              </a:prstGeom>
              <a:noFill/>
            </p:spPr>
            <p:txBody>
              <a:bodyPr wrap="square">
                <a:spAutoFit/>
              </a:bodyPr>
              <a:lstStyle/>
              <a:p>
                <a:pPr algn="ctr"/>
                <a:r>
                  <a:rPr lang="zh-CN" altLang="en-US" sz="2400" spc="400">
                    <a:solidFill>
                      <a:schemeClr val="accent4">
                        <a:lumMod val="75000"/>
                      </a:schemeClr>
                    </a:solidFill>
                    <a:latin typeface="思源宋体 CN Heavy" panose="02020900000000000000" pitchFamily="18" charset="-122"/>
                    <a:ea typeface="思源宋体 CN Heavy" panose="02020900000000000000" pitchFamily="18" charset="-122"/>
                  </a:rPr>
                  <a:t>洪水</a:t>
                </a:r>
                <a:endParaRPr lang="zh-CN" altLang="en-US">
                  <a:solidFill>
                    <a:schemeClr val="accent4">
                      <a:lumMod val="75000"/>
                    </a:schemeClr>
                  </a:solidFill>
                </a:endParaRPr>
              </a:p>
            </p:txBody>
          </p:sp>
          <p:sp>
            <p:nvSpPr>
              <p:cNvPr id="39" name="椭圆 38"/>
              <p:cNvSpPr/>
              <p:nvPr/>
            </p:nvSpPr>
            <p:spPr>
              <a:xfrm>
                <a:off x="3906350" y="2091992"/>
                <a:ext cx="864000" cy="864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2" name="组合 41"/>
          <p:cNvGrpSpPr/>
          <p:nvPr/>
        </p:nvGrpSpPr>
        <p:grpSpPr>
          <a:xfrm>
            <a:off x="7371809" y="2100572"/>
            <a:ext cx="1140160" cy="2898717"/>
            <a:chOff x="3700323" y="2361156"/>
            <a:chExt cx="1140160" cy="2898717"/>
          </a:xfrm>
        </p:grpSpPr>
        <p:grpSp>
          <p:nvGrpSpPr>
            <p:cNvPr id="43" name="组合 42"/>
            <p:cNvGrpSpPr/>
            <p:nvPr/>
          </p:nvGrpSpPr>
          <p:grpSpPr>
            <a:xfrm>
              <a:off x="3700323" y="2361156"/>
              <a:ext cx="1140160" cy="1008000"/>
              <a:chOff x="3768270" y="2019992"/>
              <a:chExt cx="1140160" cy="1008000"/>
            </a:xfrm>
          </p:grpSpPr>
          <p:sp>
            <p:nvSpPr>
              <p:cNvPr id="48" name="椭圆 47"/>
              <p:cNvSpPr/>
              <p:nvPr/>
            </p:nvSpPr>
            <p:spPr>
              <a:xfrm>
                <a:off x="3834350" y="2019992"/>
                <a:ext cx="1008000" cy="1008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文本框 48"/>
              <p:cNvSpPr txBox="1"/>
              <p:nvPr/>
            </p:nvSpPr>
            <p:spPr>
              <a:xfrm>
                <a:off x="3768270" y="2293160"/>
                <a:ext cx="1140160" cy="461665"/>
              </a:xfrm>
              <a:prstGeom prst="rect">
                <a:avLst/>
              </a:prstGeom>
              <a:noFill/>
            </p:spPr>
            <p:txBody>
              <a:bodyPr wrap="square">
                <a:spAutoFit/>
              </a:bodyPr>
              <a:lstStyle/>
              <a:p>
                <a:pPr algn="ctr"/>
                <a:r>
                  <a:rPr lang="zh-CN" altLang="en-US" sz="2400" spc="400">
                    <a:solidFill>
                      <a:schemeClr val="accent4">
                        <a:lumMod val="75000"/>
                      </a:schemeClr>
                    </a:solidFill>
                    <a:latin typeface="思源宋体 CN Heavy" panose="02020900000000000000" pitchFamily="18" charset="-122"/>
                    <a:ea typeface="思源宋体 CN Heavy" panose="02020900000000000000" pitchFamily="18" charset="-122"/>
                  </a:rPr>
                  <a:t>山洪</a:t>
                </a:r>
                <a:endParaRPr lang="zh-CN" altLang="en-US">
                  <a:solidFill>
                    <a:schemeClr val="accent4">
                      <a:lumMod val="75000"/>
                    </a:schemeClr>
                  </a:solidFill>
                </a:endParaRPr>
              </a:p>
            </p:txBody>
          </p:sp>
          <p:sp>
            <p:nvSpPr>
              <p:cNvPr id="50" name="椭圆 49"/>
              <p:cNvSpPr/>
              <p:nvPr/>
            </p:nvSpPr>
            <p:spPr>
              <a:xfrm>
                <a:off x="3906350" y="2091992"/>
                <a:ext cx="864000" cy="864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4" name="组合 43"/>
            <p:cNvGrpSpPr/>
            <p:nvPr/>
          </p:nvGrpSpPr>
          <p:grpSpPr>
            <a:xfrm>
              <a:off x="3700323" y="4251873"/>
              <a:ext cx="1140160" cy="1008000"/>
              <a:chOff x="3768270" y="2019992"/>
              <a:chExt cx="1140160" cy="1008000"/>
            </a:xfrm>
          </p:grpSpPr>
          <p:sp>
            <p:nvSpPr>
              <p:cNvPr id="45" name="椭圆 44"/>
              <p:cNvSpPr/>
              <p:nvPr/>
            </p:nvSpPr>
            <p:spPr>
              <a:xfrm>
                <a:off x="3834350" y="2019992"/>
                <a:ext cx="1008000" cy="1008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3768270" y="2293160"/>
                <a:ext cx="1140160" cy="461665"/>
              </a:xfrm>
              <a:prstGeom prst="rect">
                <a:avLst/>
              </a:prstGeom>
              <a:noFill/>
            </p:spPr>
            <p:txBody>
              <a:bodyPr wrap="square">
                <a:spAutoFit/>
              </a:bodyPr>
              <a:lstStyle/>
              <a:p>
                <a:pPr algn="ctr"/>
                <a:r>
                  <a:rPr lang="zh-CN" altLang="en-US" sz="2400" spc="400">
                    <a:solidFill>
                      <a:schemeClr val="accent4">
                        <a:lumMod val="75000"/>
                      </a:schemeClr>
                    </a:solidFill>
                    <a:latin typeface="思源宋体 CN Heavy" panose="02020900000000000000" pitchFamily="18" charset="-122"/>
                    <a:ea typeface="思源宋体 CN Heavy" panose="02020900000000000000" pitchFamily="18" charset="-122"/>
                  </a:rPr>
                  <a:t>台风</a:t>
                </a:r>
                <a:endParaRPr lang="zh-CN" altLang="en-US">
                  <a:solidFill>
                    <a:schemeClr val="accent4">
                      <a:lumMod val="75000"/>
                    </a:schemeClr>
                  </a:solidFill>
                </a:endParaRPr>
              </a:p>
            </p:txBody>
          </p:sp>
          <p:sp>
            <p:nvSpPr>
              <p:cNvPr id="47" name="椭圆 46"/>
              <p:cNvSpPr/>
              <p:nvPr/>
            </p:nvSpPr>
            <p:spPr>
              <a:xfrm>
                <a:off x="3906350" y="2091992"/>
                <a:ext cx="864000" cy="864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51" name="组合 50"/>
          <p:cNvGrpSpPr/>
          <p:nvPr/>
        </p:nvGrpSpPr>
        <p:grpSpPr>
          <a:xfrm>
            <a:off x="1646510" y="1555697"/>
            <a:ext cx="1454827" cy="3988468"/>
            <a:chOff x="1660186" y="1804344"/>
            <a:chExt cx="1454827" cy="3988468"/>
          </a:xfrm>
        </p:grpSpPr>
        <p:grpSp>
          <p:nvGrpSpPr>
            <p:cNvPr id="41" name="组合 40"/>
            <p:cNvGrpSpPr/>
            <p:nvPr/>
          </p:nvGrpSpPr>
          <p:grpSpPr>
            <a:xfrm>
              <a:off x="1660186" y="1804344"/>
              <a:ext cx="1454827" cy="1116000"/>
              <a:chOff x="1280958" y="4109061"/>
              <a:chExt cx="1454827" cy="1116000"/>
            </a:xfrm>
          </p:grpSpPr>
          <p:sp>
            <p:nvSpPr>
              <p:cNvPr id="55" name="椭圆 54"/>
              <p:cNvSpPr/>
              <p:nvPr/>
            </p:nvSpPr>
            <p:spPr>
              <a:xfrm>
                <a:off x="1449266" y="4109061"/>
                <a:ext cx="1116000" cy="1116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文本框 55"/>
              <p:cNvSpPr txBox="1"/>
              <p:nvPr/>
            </p:nvSpPr>
            <p:spPr>
              <a:xfrm>
                <a:off x="1280958" y="4469617"/>
                <a:ext cx="1454827" cy="430887"/>
              </a:xfrm>
              <a:prstGeom prst="rect">
                <a:avLst/>
              </a:prstGeom>
              <a:noFill/>
            </p:spPr>
            <p:txBody>
              <a:bodyPr wrap="square">
                <a:spAutoFit/>
              </a:bodyPr>
              <a:lstStyle/>
              <a:p>
                <a:pPr algn="ctr"/>
                <a:r>
                  <a:rPr lang="zh-CN" altLang="en-US" sz="2200" spc="100">
                    <a:solidFill>
                      <a:schemeClr val="accent4">
                        <a:lumMod val="75000"/>
                      </a:schemeClr>
                    </a:solidFill>
                    <a:latin typeface="思源宋体 CN Heavy" panose="02020900000000000000" pitchFamily="18" charset="-122"/>
                    <a:ea typeface="思源宋体 CN Heavy" panose="02020900000000000000" pitchFamily="18" charset="-122"/>
                  </a:rPr>
                  <a:t>泥石流</a:t>
                </a:r>
                <a:endParaRPr lang="zh-CN" altLang="en-US" sz="2200" spc="100">
                  <a:solidFill>
                    <a:schemeClr val="accent4">
                      <a:lumMod val="75000"/>
                    </a:schemeClr>
                  </a:solidFill>
                </a:endParaRPr>
              </a:p>
            </p:txBody>
          </p:sp>
          <p:sp>
            <p:nvSpPr>
              <p:cNvPr id="57" name="椭圆 56"/>
              <p:cNvSpPr/>
              <p:nvPr/>
            </p:nvSpPr>
            <p:spPr>
              <a:xfrm>
                <a:off x="1521266" y="4181061"/>
                <a:ext cx="972000" cy="972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a:off x="1660186" y="4676812"/>
              <a:ext cx="1454827" cy="1116000"/>
              <a:chOff x="1280958" y="4109061"/>
              <a:chExt cx="1454827" cy="1116000"/>
            </a:xfrm>
          </p:grpSpPr>
          <p:sp>
            <p:nvSpPr>
              <p:cNvPr id="63" name="椭圆 62"/>
              <p:cNvSpPr/>
              <p:nvPr/>
            </p:nvSpPr>
            <p:spPr>
              <a:xfrm>
                <a:off x="1449266" y="4109061"/>
                <a:ext cx="1116000" cy="1116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文本框 63"/>
              <p:cNvSpPr txBox="1"/>
              <p:nvPr/>
            </p:nvSpPr>
            <p:spPr>
              <a:xfrm>
                <a:off x="1280958" y="4469617"/>
                <a:ext cx="1454827" cy="430887"/>
              </a:xfrm>
              <a:prstGeom prst="rect">
                <a:avLst/>
              </a:prstGeom>
              <a:noFill/>
            </p:spPr>
            <p:txBody>
              <a:bodyPr wrap="square">
                <a:spAutoFit/>
              </a:bodyPr>
              <a:lstStyle/>
              <a:p>
                <a:pPr algn="ctr"/>
                <a:r>
                  <a:rPr lang="zh-CN" altLang="en-US" sz="2200" spc="100">
                    <a:solidFill>
                      <a:schemeClr val="accent4">
                        <a:lumMod val="75000"/>
                      </a:schemeClr>
                    </a:solidFill>
                    <a:latin typeface="思源宋体 CN Heavy" panose="02020900000000000000" pitchFamily="18" charset="-122"/>
                    <a:ea typeface="思源宋体 CN Heavy" panose="02020900000000000000" pitchFamily="18" charset="-122"/>
                  </a:rPr>
                  <a:t>滑 坡</a:t>
                </a:r>
              </a:p>
            </p:txBody>
          </p:sp>
          <p:sp>
            <p:nvSpPr>
              <p:cNvPr id="65" name="椭圆 64"/>
              <p:cNvSpPr/>
              <p:nvPr/>
            </p:nvSpPr>
            <p:spPr>
              <a:xfrm>
                <a:off x="1521266" y="4181061"/>
                <a:ext cx="972000" cy="972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67" name="组合 66"/>
          <p:cNvGrpSpPr/>
          <p:nvPr/>
        </p:nvGrpSpPr>
        <p:grpSpPr>
          <a:xfrm>
            <a:off x="9105916" y="1555697"/>
            <a:ext cx="1454827" cy="3988468"/>
            <a:chOff x="1660186" y="1804344"/>
            <a:chExt cx="1454827" cy="3988468"/>
          </a:xfrm>
        </p:grpSpPr>
        <p:grpSp>
          <p:nvGrpSpPr>
            <p:cNvPr id="68" name="组合 67"/>
            <p:cNvGrpSpPr/>
            <p:nvPr/>
          </p:nvGrpSpPr>
          <p:grpSpPr>
            <a:xfrm>
              <a:off x="1660186" y="1804344"/>
              <a:ext cx="1454827" cy="1116000"/>
              <a:chOff x="1280958" y="4109061"/>
              <a:chExt cx="1454827" cy="1116000"/>
            </a:xfrm>
          </p:grpSpPr>
          <p:sp>
            <p:nvSpPr>
              <p:cNvPr id="73" name="椭圆 72"/>
              <p:cNvSpPr/>
              <p:nvPr/>
            </p:nvSpPr>
            <p:spPr>
              <a:xfrm>
                <a:off x="1449266" y="4109061"/>
                <a:ext cx="1116000" cy="1116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文本框 73"/>
              <p:cNvSpPr txBox="1"/>
              <p:nvPr/>
            </p:nvSpPr>
            <p:spPr>
              <a:xfrm>
                <a:off x="1280958" y="4469617"/>
                <a:ext cx="1454827" cy="430887"/>
              </a:xfrm>
              <a:prstGeom prst="rect">
                <a:avLst/>
              </a:prstGeom>
              <a:noFill/>
            </p:spPr>
            <p:txBody>
              <a:bodyPr wrap="square">
                <a:spAutoFit/>
              </a:bodyPr>
              <a:lstStyle/>
              <a:p>
                <a:pPr algn="ctr"/>
                <a:r>
                  <a:rPr lang="zh-CN" altLang="en-US" sz="2200" spc="100">
                    <a:solidFill>
                      <a:schemeClr val="accent4">
                        <a:lumMod val="75000"/>
                      </a:schemeClr>
                    </a:solidFill>
                    <a:latin typeface="思源宋体 CN Heavy" panose="02020900000000000000" pitchFamily="18" charset="-122"/>
                    <a:ea typeface="思源宋体 CN Heavy" panose="02020900000000000000" pitchFamily="18" charset="-122"/>
                  </a:rPr>
                  <a:t>崩 塌</a:t>
                </a:r>
                <a:endParaRPr lang="zh-CN" altLang="en-US" sz="2200" spc="100">
                  <a:solidFill>
                    <a:schemeClr val="accent4">
                      <a:lumMod val="75000"/>
                    </a:schemeClr>
                  </a:solidFill>
                </a:endParaRPr>
              </a:p>
            </p:txBody>
          </p:sp>
          <p:sp>
            <p:nvSpPr>
              <p:cNvPr id="75" name="椭圆 74"/>
              <p:cNvSpPr/>
              <p:nvPr/>
            </p:nvSpPr>
            <p:spPr>
              <a:xfrm>
                <a:off x="1521266" y="4181061"/>
                <a:ext cx="972000" cy="972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1660186" y="4676812"/>
              <a:ext cx="1454827" cy="1116000"/>
              <a:chOff x="1280958" y="4109061"/>
              <a:chExt cx="1454827" cy="1116000"/>
            </a:xfrm>
          </p:grpSpPr>
          <p:sp>
            <p:nvSpPr>
              <p:cNvPr id="70" name="椭圆 69"/>
              <p:cNvSpPr/>
              <p:nvPr/>
            </p:nvSpPr>
            <p:spPr>
              <a:xfrm>
                <a:off x="1449266" y="4109061"/>
                <a:ext cx="1116000" cy="111600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文本框 70"/>
              <p:cNvSpPr txBox="1"/>
              <p:nvPr/>
            </p:nvSpPr>
            <p:spPr>
              <a:xfrm>
                <a:off x="1280958" y="4469617"/>
                <a:ext cx="1454827" cy="430887"/>
              </a:xfrm>
              <a:prstGeom prst="rect">
                <a:avLst/>
              </a:prstGeom>
              <a:noFill/>
            </p:spPr>
            <p:txBody>
              <a:bodyPr wrap="square">
                <a:spAutoFit/>
              </a:bodyPr>
              <a:lstStyle/>
              <a:p>
                <a:pPr algn="ctr"/>
                <a:r>
                  <a:rPr lang="zh-CN" altLang="en-US" sz="2200" spc="100">
                    <a:solidFill>
                      <a:schemeClr val="accent4">
                        <a:lumMod val="75000"/>
                      </a:schemeClr>
                    </a:solidFill>
                    <a:latin typeface="思源宋体 CN Heavy" panose="02020900000000000000" pitchFamily="18" charset="-122"/>
                    <a:ea typeface="思源宋体 CN Heavy" panose="02020900000000000000" pitchFamily="18" charset="-122"/>
                  </a:rPr>
                  <a:t>雷 电</a:t>
                </a:r>
              </a:p>
            </p:txBody>
          </p:sp>
          <p:sp>
            <p:nvSpPr>
              <p:cNvPr id="72" name="椭圆 71"/>
              <p:cNvSpPr/>
              <p:nvPr/>
            </p:nvSpPr>
            <p:spPr>
              <a:xfrm>
                <a:off x="1521266" y="4181061"/>
                <a:ext cx="972000" cy="972000"/>
              </a:xfrm>
              <a:prstGeom prst="ellipse">
                <a:avLst/>
              </a:prstGeom>
              <a:noFill/>
              <a:ln w="3175">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6380365" y="4271158"/>
            <a:ext cx="4320000" cy="1368000"/>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7920919" y="1876876"/>
            <a:ext cx="1329846" cy="461665"/>
            <a:chOff x="7778401" y="1922225"/>
            <a:chExt cx="1329846" cy="461665"/>
          </a:xfrm>
        </p:grpSpPr>
        <p:sp>
          <p:nvSpPr>
            <p:cNvPr id="20" name="矩形 19"/>
            <p:cNvSpPr/>
            <p:nvPr/>
          </p:nvSpPr>
          <p:spPr>
            <a:xfrm>
              <a:off x="7843379" y="1928432"/>
              <a:ext cx="1152000" cy="432000"/>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7778401" y="1922225"/>
              <a:ext cx="1329846"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dirty="0"/>
                <a:t>洪水</a:t>
              </a:r>
            </a:p>
          </p:txBody>
        </p:sp>
      </p:grpSp>
      <p:sp>
        <p:nvSpPr>
          <p:cNvPr id="16" name="文本框 15"/>
          <p:cNvSpPr txBox="1"/>
          <p:nvPr/>
        </p:nvSpPr>
        <p:spPr>
          <a:xfrm>
            <a:off x="6577317" y="2421861"/>
            <a:ext cx="4017051"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t>      洪水到来时来不及转移的人员，要就近向山坡、楼房高层、高地等处转移；紧急转移不成的，要找一些木板等漂浮材料扎成筏逃生。</a:t>
            </a:r>
          </a:p>
        </p:txBody>
      </p:sp>
      <p:sp>
        <p:nvSpPr>
          <p:cNvPr id="17" name="文本框 16"/>
          <p:cNvSpPr txBox="1"/>
          <p:nvPr/>
        </p:nvSpPr>
        <p:spPr>
          <a:xfrm>
            <a:off x="6529874" y="4271157"/>
            <a:ext cx="4111941" cy="129009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tx1"/>
                </a:solidFill>
              </a:rPr>
              <a:t>      被洪水包围，千万不要冒险游泳逃生，不可攀爬带电的电杆、铁塔，卷入洪水中要牢牢抓住固定物。</a:t>
            </a:r>
          </a:p>
        </p:txBody>
      </p:sp>
      <p:sp>
        <p:nvSpPr>
          <p:cNvPr id="19" name="矩形 18"/>
          <p:cNvSpPr/>
          <p:nvPr/>
        </p:nvSpPr>
        <p:spPr>
          <a:xfrm>
            <a:off x="6380366" y="1697874"/>
            <a:ext cx="4320000" cy="3941284"/>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45055" y="336432"/>
            <a:ext cx="11516265" cy="6202392"/>
          </a:xfrm>
          <a:prstGeom prst="rect">
            <a:avLst/>
          </a:prstGeom>
          <a:noFill/>
          <a:ln w="19050">
            <a:solidFill>
              <a:srgbClr val="FBD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charset="-122"/>
              <a:cs typeface="+mn-cs"/>
            </a:endParaRPr>
          </a:p>
        </p:txBody>
      </p:sp>
      <p:cxnSp>
        <p:nvCxnSpPr>
          <p:cNvPr id="4" name="直接连接符 3"/>
          <p:cNvCxnSpPr/>
          <p:nvPr/>
        </p:nvCxnSpPr>
        <p:spPr>
          <a:xfrm>
            <a:off x="9747848" y="6262782"/>
            <a:ext cx="1620000" cy="0"/>
          </a:xfrm>
          <a:prstGeom prst="line">
            <a:avLst/>
          </a:prstGeom>
          <a:ln w="3175">
            <a:solidFill>
              <a:srgbClr val="FBD49C"/>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786994" y="800858"/>
            <a:ext cx="463238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spc="400">
                <a:solidFill>
                  <a:srgbClr val="FBD49C"/>
                </a:solidFill>
                <a:latin typeface="思源宋体 CN Heavy" panose="02020900000000000000" pitchFamily="18" charset="-122"/>
                <a:ea typeface="思源宋体 CN Heavy" panose="02020900000000000000" pitchFamily="18" charset="-122"/>
              </a:rPr>
              <a:t>如何应对防范汛期灾</a:t>
            </a:r>
            <a:r>
              <a:rPr kumimoji="0" lang="zh-CN" altLang="en-US" sz="2400" b="0" i="0" u="none" strike="noStrike" kern="1200" cap="none" spc="400" normalizeH="0" baseline="0" noProof="0">
                <a:ln>
                  <a:noFill/>
                </a:ln>
                <a:solidFill>
                  <a:srgbClr val="FBD49C"/>
                </a:solidFill>
                <a:effectLst/>
                <a:uLnTx/>
                <a:uFillTx/>
                <a:latin typeface="思源宋体 CN Heavy" panose="02020900000000000000" pitchFamily="18" charset="-122"/>
                <a:ea typeface="思源宋体 CN Heavy" panose="02020900000000000000" pitchFamily="18" charset="-122"/>
                <a:cs typeface="+mn-cs"/>
              </a:rPr>
              <a:t>害？</a:t>
            </a:r>
          </a:p>
        </p:txBody>
      </p:sp>
      <p:sp>
        <p:nvSpPr>
          <p:cNvPr id="27" name="矩形 26"/>
          <p:cNvSpPr/>
          <p:nvPr/>
        </p:nvSpPr>
        <p:spPr>
          <a:xfrm>
            <a:off x="1473190" y="4269492"/>
            <a:ext cx="4320000" cy="1368000"/>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8" name="组合 27"/>
          <p:cNvGrpSpPr/>
          <p:nvPr/>
        </p:nvGrpSpPr>
        <p:grpSpPr>
          <a:xfrm>
            <a:off x="3013744" y="1875210"/>
            <a:ext cx="1329846" cy="461665"/>
            <a:chOff x="7778401" y="1922225"/>
            <a:chExt cx="1329846" cy="461665"/>
          </a:xfrm>
        </p:grpSpPr>
        <p:sp>
          <p:nvSpPr>
            <p:cNvPr id="29" name="矩形 28"/>
            <p:cNvSpPr/>
            <p:nvPr/>
          </p:nvSpPr>
          <p:spPr>
            <a:xfrm>
              <a:off x="7843379" y="1928432"/>
              <a:ext cx="1152000" cy="432000"/>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7778401" y="1922225"/>
              <a:ext cx="1329846" cy="461665"/>
            </a:xfrm>
            <a:prstGeom prst="rect">
              <a:avLst/>
            </a:prstGeom>
            <a:noFill/>
          </p:spPr>
          <p:txBody>
            <a:bodyPr vert="horz" wrap="square" rtlCol="0">
              <a:spAutoFit/>
            </a:bodyPr>
            <a:lstStyle>
              <a:defPPr>
                <a:defRPr lang="zh-CN"/>
              </a:defPPr>
              <a:lvl1pPr algn="ctr">
                <a:defRPr sz="2800" spc="800">
                  <a:solidFill>
                    <a:schemeClr val="accent4">
                      <a:lumMod val="75000"/>
                    </a:schemeClr>
                  </a:solidFill>
                  <a:latin typeface="思源宋体 CN Heavy" panose="02020900000000000000" pitchFamily="18" charset="-122"/>
                  <a:ea typeface="思源宋体 CN Heavy" panose="02020900000000000000" pitchFamily="18" charset="-122"/>
                </a:defRPr>
              </a:lvl1pPr>
            </a:lstStyle>
            <a:p>
              <a:r>
                <a:rPr lang="zh-CN" altLang="en-US" sz="2400" dirty="0"/>
                <a:t>暴雨</a:t>
              </a:r>
            </a:p>
          </p:txBody>
        </p:sp>
      </p:grpSp>
      <p:sp>
        <p:nvSpPr>
          <p:cNvPr id="31" name="文本框 30"/>
          <p:cNvSpPr txBox="1"/>
          <p:nvPr/>
        </p:nvSpPr>
        <p:spPr>
          <a:xfrm>
            <a:off x="1670142" y="2420195"/>
            <a:ext cx="4017051" cy="1705595"/>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t>      暴雨天气低洼积水多，来回出行尽量绕过积水处，不要匆忙涉水，要注意观察，行走时防止跌入井或坑、洞中。</a:t>
            </a:r>
          </a:p>
        </p:txBody>
      </p:sp>
      <p:sp>
        <p:nvSpPr>
          <p:cNvPr id="32" name="文本框 31"/>
          <p:cNvSpPr txBox="1"/>
          <p:nvPr/>
        </p:nvSpPr>
        <p:spPr>
          <a:xfrm>
            <a:off x="1622699" y="4269491"/>
            <a:ext cx="4111941" cy="1290097"/>
          </a:xfrm>
          <a:prstGeom prst="rect">
            <a:avLst/>
          </a:prstGeom>
          <a:noFill/>
        </p:spPr>
        <p:txBody>
          <a:bodyPr wrap="square" rtlCol="0">
            <a:spAutoFit/>
          </a:bodyPr>
          <a:lstStyle>
            <a:defPPr>
              <a:defRPr lang="zh-CN"/>
            </a:defPPr>
            <a:lvl1pPr algn="just">
              <a:lnSpc>
                <a:spcPct val="150000"/>
              </a:lnSpc>
              <a:defRPr sz="2400" spc="400">
                <a:solidFill>
                  <a:schemeClr val="bg1"/>
                </a:solidFill>
                <a:latin typeface="思源宋体 CN" panose="02020700000000000000" pitchFamily="18" charset="-122"/>
                <a:ea typeface="思源宋体 CN" panose="02020700000000000000" pitchFamily="18" charset="-122"/>
              </a:defRPr>
            </a:lvl1pPr>
          </a:lstStyle>
          <a:p>
            <a:r>
              <a:rPr lang="zh-CN" altLang="en-US" sz="1800" spc="200" dirty="0">
                <a:solidFill>
                  <a:schemeClr val="tx1"/>
                </a:solidFill>
              </a:rPr>
              <a:t>      驾车遇积水过深时，应尽量绕行避免强行通过；当汽车遇水熄火时，要迅速下车到高处等待救援。</a:t>
            </a:r>
          </a:p>
        </p:txBody>
      </p:sp>
      <p:sp>
        <p:nvSpPr>
          <p:cNvPr id="33" name="矩形 32"/>
          <p:cNvSpPr/>
          <p:nvPr/>
        </p:nvSpPr>
        <p:spPr>
          <a:xfrm>
            <a:off x="1473191" y="1696208"/>
            <a:ext cx="4320000" cy="3941284"/>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1232</Words>
  <Application>Microsoft Office PowerPoint</Application>
  <PresentationFormat>宽屏</PresentationFormat>
  <Paragraphs>109</Paragraphs>
  <Slides>16</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16</vt:i4>
      </vt:variant>
    </vt:vector>
  </HeadingPairs>
  <TitlesOfParts>
    <vt:vector size="28" baseType="lpstr">
      <vt:lpstr>Meiryo</vt:lpstr>
      <vt:lpstr>等线</vt:lpstr>
      <vt:lpstr>等线 Light</vt:lpstr>
      <vt:lpstr>思源宋体 CN</vt:lpstr>
      <vt:lpstr>思源宋体 CN Heavy</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2021-10-22T00:56:16Z</cp:lastPrinted>
  <dcterms:created xsi:type="dcterms:W3CDTF">2021-10-22T00:56:16Z</dcterms:created>
  <dcterms:modified xsi:type="dcterms:W3CDTF">2023-04-08T02:09:18Z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