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9"/>
  </p:notesMasterIdLst>
  <p:sldIdLst>
    <p:sldId id="358" r:id="rId3"/>
    <p:sldId id="359" r:id="rId4"/>
    <p:sldId id="361" r:id="rId5"/>
    <p:sldId id="362" r:id="rId6"/>
    <p:sldId id="363" r:id="rId7"/>
    <p:sldId id="360" r:id="rId8"/>
    <p:sldId id="364" r:id="rId9"/>
    <p:sldId id="365" r:id="rId10"/>
    <p:sldId id="366" r:id="rId11"/>
    <p:sldId id="367" r:id="rId12"/>
    <p:sldId id="368" r:id="rId13"/>
    <p:sldId id="380" r:id="rId14"/>
    <p:sldId id="370" r:id="rId15"/>
    <p:sldId id="369" r:id="rId16"/>
    <p:sldId id="371" r:id="rId17"/>
    <p:sldId id="372" r:id="rId18"/>
    <p:sldId id="382" r:id="rId19"/>
    <p:sldId id="381" r:id="rId20"/>
    <p:sldId id="373" r:id="rId21"/>
    <p:sldId id="374" r:id="rId22"/>
    <p:sldId id="375" r:id="rId23"/>
    <p:sldId id="376" r:id="rId24"/>
    <p:sldId id="377" r:id="rId25"/>
    <p:sldId id="378" r:id="rId26"/>
    <p:sldId id="379" r:id="rId27"/>
    <p:sldId id="383"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5858">
          <p15:clr>
            <a:srgbClr val="A4A3A4"/>
          </p15:clr>
        </p15:guide>
        <p15:guide id="4" pos="14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8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6" d="100"/>
          <a:sy n="106" d="100"/>
        </p:scale>
        <p:origin x="756" y="114"/>
      </p:cViewPr>
      <p:guideLst>
        <p:guide orient="horz" pos="2160"/>
        <p:guide pos="3840"/>
        <p:guide pos="5858"/>
        <p:guide pos="1436"/>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81A8E-6A4D-4582-BC4F-E21BDA40CA71}" type="datetimeFigureOut">
              <a:rPr lang="zh-CN" altLang="en-US" smtClean="0"/>
              <a:t>2023/4/13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8D4627-BA9C-4D75-8812-7EF9C344AF41}" type="slidenum">
              <a:rPr lang="zh-CN" altLang="en-US" smtClean="0"/>
              <a:t>‹#›</a:t>
            </a:fld>
            <a:endParaRPr lang="zh-CN" altLang="en-US"/>
          </a:p>
        </p:txBody>
      </p:sp>
    </p:spTree>
    <p:extLst>
      <p:ext uri="{BB962C8B-B14F-4D97-AF65-F5344CB8AC3E}">
        <p14:creationId xmlns:p14="http://schemas.microsoft.com/office/powerpoint/2010/main" val="973385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68D4627-BA9C-4D75-8812-7EF9C344AF41}" type="slidenum">
              <a:rPr lang="zh-CN" altLang="en-US" smtClean="0"/>
              <a:t>3</a:t>
            </a:fld>
            <a:endParaRPr lang="zh-CN" altLang="en-US"/>
          </a:p>
        </p:txBody>
      </p:sp>
    </p:spTree>
    <p:extLst>
      <p:ext uri="{BB962C8B-B14F-4D97-AF65-F5344CB8AC3E}">
        <p14:creationId xmlns:p14="http://schemas.microsoft.com/office/powerpoint/2010/main" val="2701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C68D4627-BA9C-4D75-8812-7EF9C344AF41}" type="slidenum">
              <a:rPr lang="zh-CN" altLang="en-US" smtClean="0"/>
              <a:t>12</a:t>
            </a:fld>
            <a:endParaRPr lang="zh-CN" altLang="en-US"/>
          </a:p>
        </p:txBody>
      </p:sp>
    </p:spTree>
    <p:extLst>
      <p:ext uri="{BB962C8B-B14F-4D97-AF65-F5344CB8AC3E}">
        <p14:creationId xmlns:p14="http://schemas.microsoft.com/office/powerpoint/2010/main" val="331319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66178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6" name="图片 5" descr="山上的风景&#10;&#10;中度可信度描述已自动生成"/>
          <p:cNvPicPr>
            <a:picLocks noChangeAspect="1"/>
          </p:cNvPicPr>
          <p:nvPr userDrawn="1"/>
        </p:nvPicPr>
        <p:blipFill>
          <a:blip r:embed="rId2">
            <a:alphaModFix amt="20000"/>
            <a:extLst>
              <a:ext uri="{BEBA8EAE-BF5A-486C-A8C5-ECC9F3942E4B}">
                <a14:imgProps xmlns:a14="http://schemas.microsoft.com/office/drawing/2010/main">
                  <a14:imgLayer>
                    <a14:imgEffect>
                      <a14:saturation sat="33000"/>
                    </a14:imgEffect>
                  </a14:imgLayer>
                </a14:imgProps>
              </a:ext>
              <a:ext uri="{28A0092B-C50C-407E-A947-70E740481C1C}">
                <a14:useLocalDpi xmlns:a14="http://schemas.microsoft.com/office/drawing/2010/main"/>
              </a:ext>
            </a:extLst>
          </a:blip>
          <a:stretch>
            <a:fillRect/>
          </a:stretch>
        </p:blipFill>
        <p:spPr>
          <a:xfrm>
            <a:off x="0" y="0"/>
            <a:ext cx="12192000" cy="6858000"/>
          </a:xfrm>
          <a:prstGeom prst="rect">
            <a:avLst/>
          </a:prstGeom>
          <a:noFill/>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50876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8434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4234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74531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0987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45367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761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6" name="图片 5" descr="山上的风景&#10;&#10;中度可信度描述已自动生成"/>
          <p:cNvPicPr>
            <a:picLocks noChangeAspect="1"/>
          </p:cNvPicPr>
          <p:nvPr userDrawn="1"/>
        </p:nvPicPr>
        <p:blipFill>
          <a:blip r:embed="rId2">
            <a:alphaModFix amt="5000"/>
            <a:extLst>
              <a:ext uri="{BEBA8EAE-BF5A-486C-A8C5-ECC9F3942E4B}">
                <a14:imgProps xmlns:a14="http://schemas.microsoft.com/office/drawing/2010/main">
                  <a14:imgLayer>
                    <a14:imgEffect>
                      <a14:saturation sat="33000"/>
                    </a14:imgEffect>
                  </a14:imgLayer>
                </a14:imgProps>
              </a:ext>
              <a:ext uri="{28A0092B-C50C-407E-A947-70E740481C1C}">
                <a14:useLocalDpi xmlns:a14="http://schemas.microsoft.com/office/drawing/2010/main"/>
              </a:ext>
            </a:extLst>
          </a:blip>
          <a:stretch>
            <a:fillRect/>
          </a:stretch>
        </p:blipFill>
        <p:spPr>
          <a:xfrm>
            <a:off x="0" y="0"/>
            <a:ext cx="12192000" cy="6858000"/>
          </a:xfrm>
          <a:prstGeom prst="rect">
            <a:avLst/>
          </a:prstGeom>
          <a:noFill/>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9470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5209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9261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478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00459-53E5-4412-8876-49D6D1B8833D}" type="datetimeFigureOut">
              <a:rPr lang="zh-CN" altLang="en-US" smtClean="0"/>
              <a:t>2023/4/13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FFFC9-3761-4E05-B208-CCAC333BA1D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3333560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4.xml"/><Relationship Id="rId7"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s>
</file>

<file path=ppt/slides/_rels/slide12.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1.png"/><Relationship Id="rId7"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8.jpe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13.png"/><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1.png"/><Relationship Id="rId7"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 40"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3125329"/>
            <a:ext cx="12192000" cy="3721552"/>
          </a:xfrm>
          <a:prstGeom prst="rect">
            <a:avLst/>
          </a:prstGeom>
        </p:spPr>
      </p:pic>
      <p:sp>
        <p:nvSpPr>
          <p:cNvPr id="27" name="Rectangle 4"/>
          <p:cNvSpPr txBox="1">
            <a:spLocks noChangeArrowheads="1"/>
          </p:cNvSpPr>
          <p:nvPr/>
        </p:nvSpPr>
        <p:spPr bwMode="auto">
          <a:xfrm>
            <a:off x="3487085" y="2958201"/>
            <a:ext cx="5410212"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dist"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ea typeface="微软雅黑" panose="020B0503020204020204" pitchFamily="34" charset="-122"/>
                <a:cs typeface="+mj-cs"/>
              </a:rPr>
              <a:t>热烈庆祝中国共产党成立</a:t>
            </a:r>
            <a:r>
              <a:rPr kumimoji="0" lang="en-US" altLang="zh-CN" sz="2000" b="0" i="0" u="none" strike="noStrike" kern="1200" cap="none" spc="0" normalizeH="0" baseline="0" noProof="0">
                <a:ln>
                  <a:noFill/>
                </a:ln>
                <a:solidFill>
                  <a:prstClr val="black"/>
                </a:solidFill>
                <a:effectLst/>
                <a:uLnTx/>
                <a:uFillTx/>
                <a:ea typeface="微软雅黑" panose="020B0503020204020204" pitchFamily="34" charset="-122"/>
                <a:cs typeface="+mj-cs"/>
              </a:rPr>
              <a:t>100</a:t>
            </a:r>
            <a:r>
              <a:rPr kumimoji="0" lang="zh-CN" altLang="en-US" sz="2000" b="0" i="0" u="none" strike="noStrike" kern="1200" cap="none" spc="0" normalizeH="0" baseline="0" noProof="0">
                <a:ln>
                  <a:noFill/>
                </a:ln>
                <a:solidFill>
                  <a:prstClr val="black"/>
                </a:solidFill>
                <a:effectLst/>
                <a:uLnTx/>
                <a:uFillTx/>
                <a:ea typeface="微软雅黑" panose="020B0503020204020204" pitchFamily="34" charset="-122"/>
                <a:cs typeface="+mj-cs"/>
              </a:rPr>
              <a:t>周年</a:t>
            </a:r>
            <a:endParaRPr kumimoji="0" lang="zh-CN" altLang="zh-CN" sz="2000" b="0" i="0" u="none" strike="noStrike" kern="1200" cap="none" spc="0" normalizeH="0" baseline="0" noProof="0">
              <a:ln>
                <a:noFill/>
              </a:ln>
              <a:solidFill>
                <a:prstClr val="black"/>
              </a:solidFill>
              <a:effectLst/>
              <a:uLnTx/>
              <a:uFillTx/>
              <a:ea typeface="微软雅黑" panose="020B0503020204020204" pitchFamily="34" charset="-122"/>
              <a:cs typeface="+mj-cs"/>
            </a:endParaRPr>
          </a:p>
        </p:txBody>
      </p:sp>
      <p:sp>
        <p:nvSpPr>
          <p:cNvPr id="32" name="Rectangle 4"/>
          <p:cNvSpPr txBox="1">
            <a:spLocks noChangeArrowheads="1"/>
          </p:cNvSpPr>
          <p:nvPr/>
        </p:nvSpPr>
        <p:spPr bwMode="auto">
          <a:xfrm>
            <a:off x="1899327" y="3576172"/>
            <a:ext cx="8456513"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党史学习分享</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85175" y="1459274"/>
            <a:ext cx="1426588" cy="1755800"/>
          </a:xfrm>
          <a:prstGeom prst="rect">
            <a:avLst/>
          </a:prstGeom>
        </p:spPr>
      </p:pic>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38115" y="1393779"/>
            <a:ext cx="1449431" cy="1493520"/>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796990" y="1440821"/>
            <a:ext cx="1342864" cy="1568603"/>
          </a:xfrm>
          <a:prstGeom prst="rect">
            <a:avLst/>
          </a:prstGeom>
        </p:spPr>
      </p:pic>
      <p:pic>
        <p:nvPicPr>
          <p:cNvPr id="2" name="图片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447352" y="1144848"/>
            <a:ext cx="1910519" cy="1962760"/>
          </a:xfrm>
          <a:prstGeom prst="rect">
            <a:avLst/>
          </a:prstGeom>
        </p:spPr>
      </p:pic>
      <p:pic>
        <p:nvPicPr>
          <p:cNvPr id="15" name="图片 1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575546" y="1344956"/>
            <a:ext cx="1151674" cy="1280741"/>
          </a:xfrm>
          <a:prstGeom prst="rect">
            <a:avLst/>
          </a:prstGeom>
        </p:spPr>
      </p:pic>
      <p:pic>
        <p:nvPicPr>
          <p:cNvPr id="16" name="图片 1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211763" y="1083871"/>
            <a:ext cx="1776633" cy="1968081"/>
          </a:xfrm>
          <a:prstGeom prst="rect">
            <a:avLst/>
          </a:prstGeom>
        </p:spPr>
      </p:pic>
      <p:pic>
        <p:nvPicPr>
          <p:cNvPr id="37" name="图片 3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639249" y="1407809"/>
            <a:ext cx="1487553" cy="1572904"/>
          </a:xfrm>
          <a:prstGeom prst="rect">
            <a:avLst/>
          </a:prstGeom>
        </p:spPr>
      </p:pic>
      <p:pic>
        <p:nvPicPr>
          <p:cNvPr id="38" name="图片 3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395934" y="1261282"/>
            <a:ext cx="1487553" cy="1647161"/>
          </a:xfrm>
          <a:prstGeom prst="rect">
            <a:avLst/>
          </a:prstGeom>
        </p:spPr>
      </p:pic>
      <p:pic>
        <p:nvPicPr>
          <p:cNvPr id="42" name="图片 4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flipH="1">
            <a:off x="3663005" y="941113"/>
            <a:ext cx="449744" cy="344931"/>
          </a:xfrm>
          <a:prstGeom prst="rect">
            <a:avLst/>
          </a:prstGeom>
        </p:spPr>
      </p:pic>
      <p:pic>
        <p:nvPicPr>
          <p:cNvPr id="43" name="图片 42"/>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592620" y="837762"/>
            <a:ext cx="458678" cy="573347"/>
          </a:xfrm>
          <a:prstGeom prst="rect">
            <a:avLst/>
          </a:prstGeom>
        </p:spPr>
      </p:pic>
      <p:pic>
        <p:nvPicPr>
          <p:cNvPr id="44" name="图片 43"/>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638103" y="412196"/>
            <a:ext cx="1229641" cy="285564"/>
          </a:xfrm>
          <a:prstGeom prst="rect">
            <a:avLst/>
          </a:prstGeom>
        </p:spPr>
      </p:pic>
      <p:grpSp>
        <p:nvGrpSpPr>
          <p:cNvPr id="47" name="组合 46"/>
          <p:cNvGrpSpPr/>
          <p:nvPr/>
        </p:nvGrpSpPr>
        <p:grpSpPr>
          <a:xfrm>
            <a:off x="3347210" y="3781822"/>
            <a:ext cx="1871919" cy="87652"/>
            <a:chOff x="2059590" y="4128241"/>
            <a:chExt cx="1871919" cy="87652"/>
          </a:xfrm>
        </p:grpSpPr>
        <p:sp>
          <p:nvSpPr>
            <p:cNvPr id="48" name="矩形 47"/>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sp>
          <p:nvSpPr>
            <p:cNvPr id="49" name="矩形 48"/>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cxnSp>
          <p:nvCxnSpPr>
            <p:cNvPr id="50" name="直接连接符 49"/>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grpSp>
        <p:nvGrpSpPr>
          <p:cNvPr id="51" name="组合 50"/>
          <p:cNvGrpSpPr/>
          <p:nvPr/>
        </p:nvGrpSpPr>
        <p:grpSpPr>
          <a:xfrm flipH="1">
            <a:off x="7052436" y="3797810"/>
            <a:ext cx="1871919" cy="87652"/>
            <a:chOff x="2059590" y="4128241"/>
            <a:chExt cx="1871919" cy="87652"/>
          </a:xfrm>
        </p:grpSpPr>
        <p:sp>
          <p:nvSpPr>
            <p:cNvPr id="52" name="矩形 51"/>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sp>
          <p:nvSpPr>
            <p:cNvPr id="53" name="矩形 52"/>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cxnSp>
          <p:nvCxnSpPr>
            <p:cNvPr id="54" name="直接连接符 53"/>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587087"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869558"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红岩精神内涵</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57" name="组合 56"/>
          <p:cNvGrpSpPr/>
          <p:nvPr/>
        </p:nvGrpSpPr>
        <p:grpSpPr>
          <a:xfrm>
            <a:off x="558338" y="1401573"/>
            <a:ext cx="5645612" cy="556396"/>
            <a:chOff x="874713" y="2811756"/>
            <a:chExt cx="5645612" cy="556396"/>
          </a:xfrm>
        </p:grpSpPr>
        <p:sp>
          <p:nvSpPr>
            <p:cNvPr id="58" name="矩形: 圆角 57"/>
            <p:cNvSpPr/>
            <p:nvPr/>
          </p:nvSpPr>
          <p:spPr>
            <a:xfrm>
              <a:off x="982663" y="2811756"/>
              <a:ext cx="5429712" cy="556396"/>
            </a:xfrm>
            <a:prstGeom prst="roundRect">
              <a:avLst>
                <a:gd name="adj" fmla="val 50000"/>
              </a:avLst>
            </a:prstGeom>
            <a:gradFill>
              <a:gsLst>
                <a:gs pos="100000">
                  <a:srgbClr val="B1050A">
                    <a:alpha val="0"/>
                  </a:srgbClr>
                </a:gs>
                <a:gs pos="0">
                  <a:srgbClr val="B1050A"/>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59" name="椭圆 58"/>
            <p:cNvSpPr/>
            <p:nvPr/>
          </p:nvSpPr>
          <p:spPr>
            <a:xfrm>
              <a:off x="874713" y="2959779"/>
              <a:ext cx="260350" cy="260350"/>
            </a:xfrm>
            <a:prstGeom prst="ellipse">
              <a:avLst/>
            </a:prstGeom>
            <a:solidFill>
              <a:srgbClr val="B1050A"/>
            </a:solidFill>
            <a:ln w="25400" cap="flat" cmpd="sng" algn="ctr">
              <a:solidFill>
                <a:sysClr val="window" lastClr="FFFFFF"/>
              </a:solidFill>
              <a:prstDash val="solid"/>
              <a:miter lim="800000"/>
            </a:ln>
            <a:effectLst>
              <a:outerShdw blurRad="25400" dist="127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60" name="文本框 59"/>
            <p:cNvSpPr txBox="1"/>
            <p:nvPr/>
          </p:nvSpPr>
          <p:spPr>
            <a:xfrm>
              <a:off x="1243012" y="2889899"/>
              <a:ext cx="5277313" cy="400110"/>
            </a:xfrm>
            <a:prstGeom prst="rect">
              <a:avLst/>
            </a:prstGeom>
            <a:noFill/>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prstClr val="white"/>
                  </a:solidFill>
                  <a:uLnTx/>
                  <a:uFillTx/>
                  <a:latin typeface="+mn-ea"/>
                  <a:cs typeface="+mn-ea"/>
                  <a:sym typeface="+mn-lt"/>
                </a:rPr>
                <a:t>善处逆境，宁难不苟的英雄气概</a:t>
              </a:r>
            </a:p>
          </p:txBody>
        </p:sp>
      </p:grpSp>
      <p:sp>
        <p:nvSpPr>
          <p:cNvPr id="61" name="矩形 60"/>
          <p:cNvSpPr/>
          <p:nvPr/>
        </p:nvSpPr>
        <p:spPr>
          <a:xfrm>
            <a:off x="2620260" y="2510222"/>
            <a:ext cx="7489825" cy="787523"/>
          </a:xfrm>
          <a:prstGeom prst="rect">
            <a:avLst/>
          </a:prstGeom>
        </p:spPr>
        <p:txBody>
          <a:bodyPr wrap="square">
            <a:spAutoFit/>
          </a:bodyPr>
          <a:lstStyle/>
          <a:p>
            <a:pPr>
              <a:lnSpc>
                <a:spcPct val="150000"/>
              </a:lnSpc>
              <a:buClr>
                <a:srgbClr val="B1050A"/>
              </a:buClr>
              <a:defRPr/>
            </a:pPr>
            <a:r>
              <a:rPr lang="zh-CN" altLang="en-US" sz="1600">
                <a:solidFill>
                  <a:prstClr val="black">
                    <a:lumMod val="75000"/>
                    <a:lumOff val="25000"/>
                  </a:prstClr>
                </a:solidFill>
                <a:latin typeface="+mn-ea"/>
                <a:cs typeface="+mn-ea"/>
                <a:sym typeface="+mn-lt"/>
              </a:rPr>
              <a:t>抗战时期和解放战争初期，中央南方局始终处在极其险恶的政治环境中，他们善处逆境，勇于牺牲，在艰难的局面中开拓，展示了中国共产党人的风采。</a:t>
            </a:r>
            <a:endParaRPr lang="en-US" altLang="zh-CN" sz="1600">
              <a:solidFill>
                <a:prstClr val="black">
                  <a:lumMod val="75000"/>
                  <a:lumOff val="25000"/>
                </a:prstClr>
              </a:solidFill>
              <a:latin typeface="+mn-ea"/>
              <a:cs typeface="+mn-ea"/>
              <a:sym typeface="+mn-lt"/>
            </a:endParaRPr>
          </a:p>
        </p:txBody>
      </p:sp>
      <p:grpSp>
        <p:nvGrpSpPr>
          <p:cNvPr id="66" name="组合 65"/>
          <p:cNvGrpSpPr/>
          <p:nvPr/>
        </p:nvGrpSpPr>
        <p:grpSpPr>
          <a:xfrm>
            <a:off x="2360914" y="2974196"/>
            <a:ext cx="7749171" cy="1751604"/>
            <a:chOff x="0" y="3351028"/>
            <a:chExt cx="12192000" cy="2755850"/>
          </a:xfrm>
        </p:grpSpPr>
        <p:sp>
          <p:nvSpPr>
            <p:cNvPr id="67" name="梯形 66"/>
            <p:cNvSpPr/>
            <p:nvPr/>
          </p:nvSpPr>
          <p:spPr>
            <a:xfrm>
              <a:off x="0" y="3351028"/>
              <a:ext cx="12192000" cy="2755850"/>
            </a:xfrm>
            <a:prstGeom prst="trapezoid">
              <a:avLst>
                <a:gd name="adj" fmla="val 100507"/>
              </a:avLst>
            </a:prstGeom>
            <a:gradFill flip="none" rotWithShape="1">
              <a:gsLst>
                <a:gs pos="100000">
                  <a:srgbClr val="B1050A">
                    <a:alpha val="0"/>
                  </a:srgbClr>
                </a:gs>
                <a:gs pos="0">
                  <a:srgbClr val="B1050A">
                    <a:alpha val="5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68" name="梯形 67"/>
            <p:cNvSpPr/>
            <p:nvPr/>
          </p:nvSpPr>
          <p:spPr>
            <a:xfrm>
              <a:off x="1657350" y="4799116"/>
              <a:ext cx="8877300" cy="1060446"/>
            </a:xfrm>
            <a:prstGeom prst="trapezoid">
              <a:avLst>
                <a:gd name="adj" fmla="val 81048"/>
              </a:avLst>
            </a:prstGeom>
            <a:gradFill flip="none" rotWithShape="1">
              <a:gsLst>
                <a:gs pos="100000">
                  <a:srgbClr val="B1050A">
                    <a:alpha val="0"/>
                  </a:srgbClr>
                </a:gs>
                <a:gs pos="0">
                  <a:srgbClr val="B1050A">
                    <a:alpha val="10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85" name="梯形 84"/>
            <p:cNvSpPr/>
            <p:nvPr/>
          </p:nvSpPr>
          <p:spPr>
            <a:xfrm>
              <a:off x="1440180" y="4640356"/>
              <a:ext cx="9311640" cy="1060446"/>
            </a:xfrm>
            <a:prstGeom prst="trapezoid">
              <a:avLst>
                <a:gd name="adj" fmla="val 81048"/>
              </a:avLst>
            </a:prstGeom>
            <a:gradFill flip="none" rotWithShape="1">
              <a:gsLst>
                <a:gs pos="100000">
                  <a:srgbClr val="B1050A">
                    <a:alpha val="0"/>
                  </a:srgbClr>
                </a:gs>
                <a:gs pos="0">
                  <a:srgbClr val="B1050A">
                    <a:alpha val="40000"/>
                  </a:srgbClr>
                </a:gs>
              </a:gsLst>
              <a:lin ang="16200000" scaled="1"/>
            </a:gradFill>
            <a:ln w="12700" cap="flat" cmpd="sng" algn="ctr">
              <a:gradFill flip="none" rotWithShape="1">
                <a:gsLst>
                  <a:gs pos="0">
                    <a:srgbClr val="B1050A"/>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任意多边形: 形状 44"/>
          <p:cNvSpPr/>
          <p:nvPr/>
        </p:nvSpPr>
        <p:spPr>
          <a:xfrm flipH="1">
            <a:off x="1862457" y="1986315"/>
            <a:ext cx="7892223" cy="2509485"/>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44" name="任意多边形: 形状 43"/>
          <p:cNvSpPr/>
          <p:nvPr/>
        </p:nvSpPr>
        <p:spPr>
          <a:xfrm>
            <a:off x="2367762" y="1986315"/>
            <a:ext cx="7892223" cy="2509485"/>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71" name="组合 70"/>
          <p:cNvGrpSpPr/>
          <p:nvPr/>
        </p:nvGrpSpPr>
        <p:grpSpPr>
          <a:xfrm>
            <a:off x="7777587"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6170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红岩精神历史地位</a:t>
            </a:r>
          </a:p>
        </p:txBody>
      </p:sp>
      <p:pic>
        <p:nvPicPr>
          <p:cNvPr id="87" name="图片 86"/>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61" name="矩形 60"/>
          <p:cNvSpPr/>
          <p:nvPr/>
        </p:nvSpPr>
        <p:spPr>
          <a:xfrm>
            <a:off x="2477301" y="2740301"/>
            <a:ext cx="7489825" cy="1156855"/>
          </a:xfrm>
          <a:prstGeom prst="rect">
            <a:avLst/>
          </a:prstGeom>
        </p:spPr>
        <p:txBody>
          <a:bodyPr wrap="square">
            <a:spAutoFit/>
          </a:bodyPr>
          <a:lstStyle/>
          <a:p>
            <a:pPr>
              <a:lnSpc>
                <a:spcPct val="150000"/>
              </a:lnSpc>
              <a:buClr>
                <a:srgbClr val="B1050A"/>
              </a:buClr>
              <a:defRPr/>
            </a:pPr>
            <a:r>
              <a:rPr lang="zh-CN" altLang="en-US" sz="1600" dirty="0">
                <a:solidFill>
                  <a:prstClr val="black">
                    <a:lumMod val="75000"/>
                    <a:lumOff val="25000"/>
                  </a:prstClr>
                </a:solidFill>
                <a:latin typeface="+mn-ea"/>
                <a:cs typeface="+mn-ea"/>
                <a:sym typeface="+mn-lt"/>
              </a:rPr>
              <a:t>红岩精神是共产主义精神、民族精神、时代精神的结晶及其在抗日战争时期国统区的特殊表现形式，是中国共产党优良传统与作风在特定历史环境中的体现，也是中华民族的宝贵精神财富。</a:t>
            </a:r>
            <a:endParaRPr lang="en-US" altLang="zh-CN" sz="1600" dirty="0">
              <a:solidFill>
                <a:prstClr val="black">
                  <a:lumMod val="75000"/>
                  <a:lumOff val="25000"/>
                </a:prstClr>
              </a:solidFill>
              <a:latin typeface="+mn-ea"/>
              <a:cs typeface="+mn-ea"/>
              <a:sym typeface="+mn-lt"/>
            </a:endParaRPr>
          </a:p>
        </p:txBody>
      </p:sp>
      <p:grpSp>
        <p:nvGrpSpPr>
          <p:cNvPr id="30" name="组合 29"/>
          <p:cNvGrpSpPr/>
          <p:nvPr/>
        </p:nvGrpSpPr>
        <p:grpSpPr>
          <a:xfrm>
            <a:off x="2592681" y="1704107"/>
            <a:ext cx="2012946" cy="465762"/>
            <a:chOff x="3579411" y="2464510"/>
            <a:chExt cx="2012946" cy="465762"/>
          </a:xfrm>
        </p:grpSpPr>
        <p:sp>
          <p:nvSpPr>
            <p:cNvPr id="35" name="圆角矩形 78"/>
            <p:cNvSpPr/>
            <p:nvPr>
              <p:custDataLst>
                <p:tags r:id="rId5"/>
              </p:custDataLst>
            </p:nvPr>
          </p:nvSpPr>
          <p:spPr>
            <a:xfrm>
              <a:off x="3579411" y="2464510"/>
              <a:ext cx="2012946" cy="465762"/>
            </a:xfrm>
            <a:prstGeom prst="roundRect">
              <a:avLst>
                <a:gd name="adj" fmla="val 13551"/>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36" name="文本框 79"/>
            <p:cNvSpPr txBox="1"/>
            <p:nvPr>
              <p:custDataLst>
                <p:tags r:id="rId6"/>
              </p:custDataLst>
            </p:nvPr>
          </p:nvSpPr>
          <p:spPr>
            <a:xfrm>
              <a:off x="3801053" y="2469163"/>
              <a:ext cx="1569661" cy="369332"/>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rPr>
                <a:t>共产主义精神</a:t>
              </a:r>
            </a:p>
          </p:txBody>
        </p:sp>
      </p:grpSp>
      <p:grpSp>
        <p:nvGrpSpPr>
          <p:cNvPr id="37" name="组合 36"/>
          <p:cNvGrpSpPr/>
          <p:nvPr/>
        </p:nvGrpSpPr>
        <p:grpSpPr>
          <a:xfrm>
            <a:off x="5089527" y="1704107"/>
            <a:ext cx="2012946" cy="465762"/>
            <a:chOff x="3579411" y="2464510"/>
            <a:chExt cx="2012946" cy="465762"/>
          </a:xfrm>
        </p:grpSpPr>
        <p:sp>
          <p:nvSpPr>
            <p:cNvPr id="38" name="圆角矩形 78"/>
            <p:cNvSpPr/>
            <p:nvPr>
              <p:custDataLst>
                <p:tags r:id="rId3"/>
              </p:custDataLst>
            </p:nvPr>
          </p:nvSpPr>
          <p:spPr>
            <a:xfrm>
              <a:off x="3579411" y="2464510"/>
              <a:ext cx="2012946" cy="465762"/>
            </a:xfrm>
            <a:prstGeom prst="roundRect">
              <a:avLst>
                <a:gd name="adj" fmla="val 13551"/>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39" name="文本框 79"/>
            <p:cNvSpPr txBox="1"/>
            <p:nvPr>
              <p:custDataLst>
                <p:tags r:id="rId4"/>
              </p:custDataLst>
            </p:nvPr>
          </p:nvSpPr>
          <p:spPr>
            <a:xfrm>
              <a:off x="4031885" y="2469163"/>
              <a:ext cx="1107996" cy="369332"/>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rPr>
                <a:t>民族精神</a:t>
              </a:r>
            </a:p>
          </p:txBody>
        </p:sp>
      </p:grpSp>
      <p:grpSp>
        <p:nvGrpSpPr>
          <p:cNvPr id="40" name="组合 39"/>
          <p:cNvGrpSpPr/>
          <p:nvPr/>
        </p:nvGrpSpPr>
        <p:grpSpPr>
          <a:xfrm>
            <a:off x="7554947" y="1704107"/>
            <a:ext cx="2012946" cy="465762"/>
            <a:chOff x="3579411" y="2464510"/>
            <a:chExt cx="2012946" cy="465762"/>
          </a:xfrm>
        </p:grpSpPr>
        <p:sp>
          <p:nvSpPr>
            <p:cNvPr id="41" name="圆角矩形 78"/>
            <p:cNvSpPr/>
            <p:nvPr>
              <p:custDataLst>
                <p:tags r:id="rId1"/>
              </p:custDataLst>
            </p:nvPr>
          </p:nvSpPr>
          <p:spPr>
            <a:xfrm>
              <a:off x="3579411" y="2464510"/>
              <a:ext cx="2012946" cy="465762"/>
            </a:xfrm>
            <a:prstGeom prst="roundRect">
              <a:avLst>
                <a:gd name="adj" fmla="val 13551"/>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42" name="文本框 79"/>
            <p:cNvSpPr txBox="1"/>
            <p:nvPr>
              <p:custDataLst>
                <p:tags r:id="rId2"/>
              </p:custDataLst>
            </p:nvPr>
          </p:nvSpPr>
          <p:spPr>
            <a:xfrm>
              <a:off x="4031885" y="2469163"/>
              <a:ext cx="1107996" cy="369332"/>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rPr>
                <a:t>时代精神</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图片 4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2508707" y="2256329"/>
            <a:ext cx="449744" cy="344931"/>
          </a:xfrm>
          <a:prstGeom prst="rect">
            <a:avLst/>
          </a:prstGeom>
        </p:spPr>
      </p:pic>
      <p:pic>
        <p:nvPicPr>
          <p:cNvPr id="44" name="图片 4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143825" y="1581280"/>
            <a:ext cx="1229641" cy="285564"/>
          </a:xfrm>
          <a:prstGeom prst="rect">
            <a:avLst/>
          </a:prstGeom>
        </p:spPr>
      </p:pic>
      <p:sp>
        <p:nvSpPr>
          <p:cNvPr id="70" name="文本框 69"/>
          <p:cNvSpPr txBox="1"/>
          <p:nvPr/>
        </p:nvSpPr>
        <p:spPr>
          <a:xfrm>
            <a:off x="4556861" y="3635464"/>
            <a:ext cx="2725946" cy="276999"/>
          </a:xfrm>
          <a:prstGeom prst="rect">
            <a:avLst/>
          </a:prstGeom>
          <a:noFill/>
        </p:spPr>
        <p:txBody>
          <a:bodyPr wrap="square">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1200" b="1" i="0" u="none" strike="noStrike" kern="100" cap="none" spc="0" normalizeH="0" baseline="0" noProof="0">
                <a:ln>
                  <a:noFill/>
                </a:ln>
                <a:solidFill>
                  <a:srgbClr val="C00000"/>
                </a:solidFill>
                <a:effectLst/>
                <a:uLnTx/>
                <a:uFillTx/>
                <a:latin typeface="Gulim" panose="020B0600000101010101" pitchFamily="34" charset="-127"/>
                <a:ea typeface="Gulim" panose="020B0600000101010101" pitchFamily="34" charset="-127"/>
                <a:cs typeface="Times New Roman" panose="02020603050405020304" pitchFamily="18" charset="0"/>
              </a:rPr>
              <a:t>PAR Two</a:t>
            </a:r>
          </a:p>
        </p:txBody>
      </p:sp>
      <p:pic>
        <p:nvPicPr>
          <p:cNvPr id="74" name="图片 73"/>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0" y="-12541"/>
            <a:ext cx="3542411" cy="1307942"/>
          </a:xfrm>
          <a:prstGeom prst="rect">
            <a:avLst/>
          </a:prstGeom>
        </p:spPr>
      </p:pic>
      <p:pic>
        <p:nvPicPr>
          <p:cNvPr id="76" name="图片 7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75" name="图片 74"/>
          <p:cNvPicPr>
            <a:picLocks noChangeAspect="1"/>
          </p:cNvPicPr>
          <p:nvPr/>
        </p:nvPicPr>
        <p:blipFill>
          <a:blip r:embed="rId7"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0151505" y="3035300"/>
            <a:ext cx="2040495" cy="3822700"/>
          </a:xfrm>
          <a:prstGeom prst="rect">
            <a:avLst/>
          </a:prstGeom>
        </p:spPr>
      </p:pic>
      <p:sp>
        <p:nvSpPr>
          <p:cNvPr id="32" name="文本框 31"/>
          <p:cNvSpPr txBox="1"/>
          <p:nvPr/>
        </p:nvSpPr>
        <p:spPr>
          <a:xfrm>
            <a:off x="406862" y="2435135"/>
            <a:ext cx="11025944" cy="1200329"/>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7200" b="0" i="0" u="none" strike="noStrike" kern="1200" cap="none" spc="0" normalizeH="0" baseline="0" noProof="0" dirty="0">
                <a:ln w="12700">
                  <a:gradFill>
                    <a:gsLst>
                      <a:gs pos="0">
                        <a:prstClr val="white"/>
                      </a:gs>
                      <a:gs pos="100000">
                        <a:srgbClr val="F1DAB2">
                          <a:alpha val="0"/>
                        </a:srgbClr>
                      </a:gs>
                    </a:gsLst>
                    <a:lin ang="5400000" scaled="1"/>
                  </a:gradFill>
                </a:ln>
                <a:blipFill>
                  <a:blip r:embed="rId8"/>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红岩人物</a:t>
            </a:r>
          </a:p>
        </p:txBody>
      </p:sp>
      <p:sp>
        <p:nvSpPr>
          <p:cNvPr id="37" name="Rectangle 4"/>
          <p:cNvSpPr txBox="1">
            <a:spLocks noChangeArrowheads="1"/>
          </p:cNvSpPr>
          <p:nvPr/>
        </p:nvSpPr>
        <p:spPr bwMode="auto">
          <a:xfrm>
            <a:off x="1867744" y="1878641"/>
            <a:ext cx="8456513"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第二部分</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grpSp>
        <p:nvGrpSpPr>
          <p:cNvPr id="38" name="组合 37"/>
          <p:cNvGrpSpPr/>
          <p:nvPr/>
        </p:nvGrpSpPr>
        <p:grpSpPr>
          <a:xfrm>
            <a:off x="3315627" y="2084291"/>
            <a:ext cx="1871919" cy="87652"/>
            <a:chOff x="2059590" y="4128241"/>
            <a:chExt cx="1871919" cy="87652"/>
          </a:xfrm>
        </p:grpSpPr>
        <p:sp>
          <p:nvSpPr>
            <p:cNvPr id="41" name="矩形 40"/>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43" name="矩形 42"/>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47" name="直接连接符 46"/>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grpSp>
        <p:nvGrpSpPr>
          <p:cNvPr id="48" name="组合 47"/>
          <p:cNvGrpSpPr/>
          <p:nvPr/>
        </p:nvGrpSpPr>
        <p:grpSpPr>
          <a:xfrm flipH="1">
            <a:off x="7020853" y="2100279"/>
            <a:ext cx="1871919" cy="87652"/>
            <a:chOff x="2059590" y="4128241"/>
            <a:chExt cx="1871919" cy="87652"/>
          </a:xfrm>
        </p:grpSpPr>
        <p:sp>
          <p:nvSpPr>
            <p:cNvPr id="49" name="矩形 48"/>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50" name="矩形 49"/>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51" name="直接连接符 50"/>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红岩人物</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28" name="文本框 27"/>
          <p:cNvSpPr txBox="1"/>
          <p:nvPr/>
        </p:nvSpPr>
        <p:spPr>
          <a:xfrm>
            <a:off x="4362514" y="2334331"/>
            <a:ext cx="6708232" cy="2906308"/>
          </a:xfrm>
          <a:prstGeom prst="rect">
            <a:avLst/>
          </a:prstGeom>
          <a:noFill/>
        </p:spPr>
        <p:txBody>
          <a:bodyPr wrap="square">
            <a:spAutoFit/>
          </a:bodyPr>
          <a:lstStyle/>
          <a:p>
            <a:pPr>
              <a:lnSpc>
                <a:spcPct val="150000"/>
              </a:lnSpc>
              <a:spcAft>
                <a:spcPts val="1000"/>
              </a:spcAft>
              <a:defRPr/>
            </a:pPr>
            <a:r>
              <a:rPr lang="zh-CN" altLang="en-US" sz="1600" dirty="0">
                <a:solidFill>
                  <a:prstClr val="black"/>
                </a:solidFill>
                <a:latin typeface="+mn-ea"/>
              </a:rPr>
              <a:t>原籍浙江绍兴，生于江苏淮安，中国共产党、中国人民解放军、中华人民共和国的缔造者之一。抗日战争爆发后，作为中共中央的代表到国民党统治区中心同国民党最高当局谈判，开展抗日民族统一战线工作</a:t>
            </a:r>
            <a:endParaRPr lang="en-US" altLang="zh-CN" sz="1600" dirty="0">
              <a:solidFill>
                <a:prstClr val="black"/>
              </a:solidFill>
              <a:latin typeface="+mn-ea"/>
            </a:endParaRPr>
          </a:p>
          <a:p>
            <a:pPr>
              <a:lnSpc>
                <a:spcPct val="150000"/>
              </a:lnSpc>
              <a:spcAft>
                <a:spcPts val="1000"/>
              </a:spcAft>
              <a:defRPr/>
            </a:pPr>
            <a:r>
              <a:rPr lang="en-US" altLang="zh-CN" sz="1400" dirty="0">
                <a:solidFill>
                  <a:prstClr val="black"/>
                </a:solidFill>
                <a:latin typeface="+mn-ea"/>
              </a:rPr>
              <a:t>1938</a:t>
            </a:r>
            <a:r>
              <a:rPr lang="zh-CN" altLang="en-US" sz="1400" dirty="0">
                <a:solidFill>
                  <a:prstClr val="black"/>
                </a:solidFill>
                <a:latin typeface="+mn-ea"/>
              </a:rPr>
              <a:t>年底，周恩来以中共代表、国民政府军事委员会政治部副部长身份抵达重庆，次年１月任中共中央南方局书记。</a:t>
            </a:r>
            <a:r>
              <a:rPr lang="en-US" altLang="zh-CN" sz="1400" dirty="0">
                <a:solidFill>
                  <a:prstClr val="black"/>
                </a:solidFill>
                <a:latin typeface="+mn-ea"/>
              </a:rPr>
              <a:t>1945</a:t>
            </a:r>
            <a:r>
              <a:rPr lang="zh-CN" altLang="en-US" sz="1400" dirty="0">
                <a:solidFill>
                  <a:prstClr val="black"/>
                </a:solidFill>
                <a:latin typeface="+mn-ea"/>
              </a:rPr>
              <a:t>年</a:t>
            </a:r>
            <a:r>
              <a:rPr lang="en-US" altLang="zh-CN" sz="1400" dirty="0">
                <a:solidFill>
                  <a:prstClr val="black"/>
                </a:solidFill>
                <a:latin typeface="+mn-ea"/>
              </a:rPr>
              <a:t>12</a:t>
            </a:r>
            <a:r>
              <a:rPr lang="zh-CN" altLang="en-US" sz="1400" dirty="0">
                <a:solidFill>
                  <a:prstClr val="black"/>
                </a:solidFill>
                <a:latin typeface="+mn-ea"/>
              </a:rPr>
              <a:t>月率领中共代表团出席在重庆召开的政治协商会议。八年抗战中，周恩来大多数时间在重庆领导中国南部国民党统治区内以及港澳等海外地区中共党组织的工作，在统一战线、党的建设和武装斗争等方面做了大量的工作，团结了大量的朋友，为中国共产党赢得了人心。 </a:t>
            </a:r>
          </a:p>
        </p:txBody>
      </p:sp>
      <p:sp>
        <p:nvSpPr>
          <p:cNvPr id="29" name="矩形: 剪去单角 28"/>
          <p:cNvSpPr/>
          <p:nvPr/>
        </p:nvSpPr>
        <p:spPr>
          <a:xfrm>
            <a:off x="5133562" y="1496151"/>
            <a:ext cx="1737138" cy="571487"/>
          </a:xfrm>
          <a:prstGeom prst="snip1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31" name="文本框 30"/>
          <p:cNvSpPr txBox="1"/>
          <p:nvPr/>
        </p:nvSpPr>
        <p:spPr>
          <a:xfrm>
            <a:off x="4611775" y="1538725"/>
            <a:ext cx="2733133" cy="461665"/>
          </a:xfrm>
          <a:prstGeom prst="rect">
            <a:avLst/>
          </a:prstGeom>
          <a:noFill/>
        </p:spPr>
        <p:txBody>
          <a:bodyPr wrap="square" rtlCol="0">
            <a:spAutoFit/>
          </a:bodyPr>
          <a:lstStyle/>
          <a:p>
            <a:pPr algn="ctr">
              <a:defRPr/>
            </a:pPr>
            <a:r>
              <a:rPr lang="zh-CN" altLang="en-US" sz="2400" dirty="0">
                <a:solidFill>
                  <a:prstClr val="white"/>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周恩来</a:t>
            </a:r>
          </a:p>
        </p:txBody>
      </p:sp>
      <p:sp>
        <p:nvSpPr>
          <p:cNvPr id="32" name="任意多边形: 形状 31"/>
          <p:cNvSpPr/>
          <p:nvPr/>
        </p:nvSpPr>
        <p:spPr>
          <a:xfrm>
            <a:off x="4367402" y="1781895"/>
            <a:ext cx="6934200" cy="3636390"/>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33" name="Picture 1" descr="http://hywx.cn/front/upload/pictures/1206590329_0.jpg"/>
          <p:cNvPicPr>
            <a:picLocks noChangeAspect="1" noChangeArrowheads="1"/>
          </p:cNvPicPr>
          <p:nvPr/>
        </p:nvPicPr>
        <p:blipFill>
          <a:blip r:embed="rId3" r:link="rId4" cstate="email">
            <a:extLst>
              <a:ext uri="{28A0092B-C50C-407E-A947-70E740481C1C}">
                <a14:useLocalDpi xmlns:a14="http://schemas.microsoft.com/office/drawing/2010/main"/>
              </a:ext>
            </a:extLst>
          </a:blip>
          <a:stretch>
            <a:fillRect/>
          </a:stretch>
        </p:blipFill>
        <p:spPr bwMode="auto">
          <a:xfrm>
            <a:off x="1277460" y="1640206"/>
            <a:ext cx="2733133" cy="3795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红岩人物</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28" name="文本框 27"/>
          <p:cNvSpPr txBox="1"/>
          <p:nvPr/>
        </p:nvSpPr>
        <p:spPr>
          <a:xfrm>
            <a:off x="4362514" y="2188811"/>
            <a:ext cx="6708232" cy="3229474"/>
          </a:xfrm>
          <a:prstGeom prst="rect">
            <a:avLst/>
          </a:prstGeom>
          <a:noFill/>
        </p:spPr>
        <p:txBody>
          <a:bodyPr wrap="square">
            <a:spAutoFit/>
          </a:bodyPr>
          <a:lstStyle/>
          <a:p>
            <a:pPr>
              <a:lnSpc>
                <a:spcPct val="150000"/>
              </a:lnSpc>
              <a:spcAft>
                <a:spcPts val="1000"/>
              </a:spcAft>
              <a:defRPr/>
            </a:pPr>
            <a:r>
              <a:rPr lang="zh-CN" altLang="en-US" sz="1600" dirty="0">
                <a:solidFill>
                  <a:prstClr val="black"/>
                </a:solidFill>
                <a:latin typeface="+mn-ea"/>
              </a:rPr>
              <a:t>重庆开县人。</a:t>
            </a:r>
            <a:r>
              <a:rPr lang="en-US" altLang="zh-CN" sz="1600" dirty="0">
                <a:solidFill>
                  <a:prstClr val="black"/>
                </a:solidFill>
                <a:latin typeface="+mn-ea"/>
              </a:rPr>
              <a:t>1912</a:t>
            </a:r>
            <a:r>
              <a:rPr lang="zh-CN" altLang="en-US" sz="1600" dirty="0">
                <a:solidFill>
                  <a:prstClr val="black"/>
                </a:solidFill>
                <a:latin typeface="+mn-ea"/>
              </a:rPr>
              <a:t>年考入重庆军政府将校学堂。</a:t>
            </a:r>
            <a:r>
              <a:rPr lang="en-US" altLang="zh-CN" sz="1600" dirty="0">
                <a:solidFill>
                  <a:prstClr val="black"/>
                </a:solidFill>
                <a:latin typeface="+mn-ea"/>
              </a:rPr>
              <a:t>1914</a:t>
            </a:r>
            <a:r>
              <a:rPr lang="zh-CN" altLang="en-US" sz="1600" dirty="0">
                <a:solidFill>
                  <a:prstClr val="black"/>
                </a:solidFill>
                <a:latin typeface="+mn-ea"/>
              </a:rPr>
              <a:t>年加入孙中山领导的中华革命党。辛亥革命时期从军，参加了反对北洋军阀的护国、护法战争，任连长、旅参谋长、团长。</a:t>
            </a:r>
            <a:endParaRPr lang="en-US" altLang="zh-CN" sz="1600" dirty="0">
              <a:solidFill>
                <a:prstClr val="black"/>
              </a:solidFill>
              <a:latin typeface="+mn-ea"/>
            </a:endParaRPr>
          </a:p>
          <a:p>
            <a:pPr>
              <a:lnSpc>
                <a:spcPct val="150000"/>
              </a:lnSpc>
              <a:spcAft>
                <a:spcPts val="1000"/>
              </a:spcAft>
              <a:defRPr/>
            </a:pPr>
            <a:r>
              <a:rPr lang="zh-CN" altLang="en-US" sz="1400" dirty="0">
                <a:solidFill>
                  <a:prstClr val="black"/>
                </a:solidFill>
                <a:latin typeface="+mn-ea"/>
              </a:rPr>
              <a:t>北伐战争时期，任国民革命军四川各路总指挥、暂编第十五军军长。</a:t>
            </a:r>
            <a:r>
              <a:rPr lang="en-US" altLang="zh-CN" sz="1400" dirty="0">
                <a:solidFill>
                  <a:prstClr val="black"/>
                </a:solidFill>
                <a:latin typeface="+mn-ea"/>
              </a:rPr>
              <a:t>1927</a:t>
            </a:r>
            <a:r>
              <a:rPr lang="zh-CN" altLang="en-US" sz="1400" dirty="0">
                <a:solidFill>
                  <a:prstClr val="black"/>
                </a:solidFill>
                <a:latin typeface="+mn-ea"/>
              </a:rPr>
              <a:t>年参加领导了“八一”南昌起义，任中共前敌委员会参谋团参谋长。后留学苏联，先后在高级步兵学校及伏龙芝军事学院学习，</a:t>
            </a:r>
            <a:r>
              <a:rPr lang="en-US" altLang="zh-CN" sz="1400" dirty="0">
                <a:solidFill>
                  <a:prstClr val="black"/>
                </a:solidFill>
                <a:latin typeface="+mn-ea"/>
              </a:rPr>
              <a:t>1930</a:t>
            </a:r>
            <a:r>
              <a:rPr lang="zh-CN" altLang="en-US" sz="1400" dirty="0">
                <a:solidFill>
                  <a:prstClr val="black"/>
                </a:solidFill>
                <a:latin typeface="+mn-ea"/>
              </a:rPr>
              <a:t>年回国。参加了长征。抗日战争时期，任八路军一二九师师长。解放战争时期</a:t>
            </a:r>
            <a:r>
              <a:rPr lang="en-US" altLang="zh-CN" sz="1400" dirty="0">
                <a:solidFill>
                  <a:prstClr val="black"/>
                </a:solidFill>
                <a:latin typeface="+mn-ea"/>
              </a:rPr>
              <a:t>, </a:t>
            </a:r>
            <a:r>
              <a:rPr lang="zh-CN" altLang="en-US" sz="1400" dirty="0">
                <a:solidFill>
                  <a:prstClr val="black"/>
                </a:solidFill>
                <a:latin typeface="+mn-ea"/>
              </a:rPr>
              <a:t>任晋冀鲁豫军区司令员， 中原军区司令员，第二野战军司令员</a:t>
            </a:r>
            <a:r>
              <a:rPr lang="en-US" altLang="zh-CN" sz="1400" dirty="0">
                <a:solidFill>
                  <a:prstClr val="black"/>
                </a:solidFill>
                <a:latin typeface="+mn-ea"/>
              </a:rPr>
              <a:t>, </a:t>
            </a:r>
            <a:r>
              <a:rPr lang="zh-CN" altLang="en-US" sz="1400" dirty="0">
                <a:solidFill>
                  <a:prstClr val="black"/>
                </a:solidFill>
                <a:latin typeface="+mn-ea"/>
              </a:rPr>
              <a:t>南京市军事管制委员会主任、南京市市长。</a:t>
            </a:r>
            <a:r>
              <a:rPr lang="en-US" altLang="zh-CN" sz="1400" dirty="0">
                <a:solidFill>
                  <a:prstClr val="black"/>
                </a:solidFill>
                <a:latin typeface="+mn-ea"/>
              </a:rPr>
              <a:t>1955</a:t>
            </a:r>
            <a:r>
              <a:rPr lang="zh-CN" altLang="en-US" sz="1400" dirty="0">
                <a:solidFill>
                  <a:prstClr val="black"/>
                </a:solidFill>
                <a:latin typeface="+mn-ea"/>
              </a:rPr>
              <a:t>年被授予元帅军衔</a:t>
            </a:r>
            <a:r>
              <a:rPr lang="en-US" altLang="zh-CN" sz="1400" dirty="0">
                <a:solidFill>
                  <a:prstClr val="black"/>
                </a:solidFill>
                <a:latin typeface="+mn-ea"/>
              </a:rPr>
              <a:t>, </a:t>
            </a:r>
            <a:r>
              <a:rPr lang="zh-CN" altLang="en-US" sz="1400" dirty="0">
                <a:solidFill>
                  <a:prstClr val="black"/>
                </a:solidFill>
                <a:latin typeface="+mn-ea"/>
              </a:rPr>
              <a:t>曾获得一级八一勋章，一级独立自由勋章和一级解放勋章</a:t>
            </a:r>
          </a:p>
        </p:txBody>
      </p:sp>
      <p:sp>
        <p:nvSpPr>
          <p:cNvPr id="29" name="矩形: 剪去单角 28"/>
          <p:cNvSpPr/>
          <p:nvPr/>
        </p:nvSpPr>
        <p:spPr>
          <a:xfrm>
            <a:off x="5133562" y="1496151"/>
            <a:ext cx="1737138" cy="571487"/>
          </a:xfrm>
          <a:prstGeom prst="snip1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31" name="文本框 30"/>
          <p:cNvSpPr txBox="1"/>
          <p:nvPr/>
        </p:nvSpPr>
        <p:spPr>
          <a:xfrm>
            <a:off x="4611775" y="1538725"/>
            <a:ext cx="2733133" cy="461665"/>
          </a:xfrm>
          <a:prstGeom prst="rect">
            <a:avLst/>
          </a:prstGeom>
          <a:noFill/>
        </p:spPr>
        <p:txBody>
          <a:bodyPr wrap="square" rtlCol="0">
            <a:spAutoFit/>
          </a:bodyPr>
          <a:lstStyle/>
          <a:p>
            <a:pPr algn="ctr">
              <a:defRPr/>
            </a:pPr>
            <a:r>
              <a:rPr lang="zh-CN" altLang="en-US" sz="2400" dirty="0">
                <a:solidFill>
                  <a:prstClr val="white"/>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刘伯承</a:t>
            </a:r>
          </a:p>
        </p:txBody>
      </p:sp>
      <p:sp>
        <p:nvSpPr>
          <p:cNvPr id="32" name="任意多边形: 形状 31"/>
          <p:cNvSpPr/>
          <p:nvPr/>
        </p:nvSpPr>
        <p:spPr>
          <a:xfrm>
            <a:off x="4367402" y="1781895"/>
            <a:ext cx="6934200" cy="3781910"/>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34" name="图片 4"/>
          <p:cNvPicPr>
            <a:picLocks noChangeAspect="1" noChangeArrowheads="1"/>
          </p:cNvPicPr>
          <p:nvPr/>
        </p:nvPicPr>
        <p:blipFill>
          <a:blip r:embed="rId3">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a:ext>
            </a:extLst>
          </a:blip>
          <a:stretch>
            <a:fillRect/>
          </a:stretch>
        </p:blipFill>
        <p:spPr bwMode="auto">
          <a:xfrm>
            <a:off x="996975" y="1666706"/>
            <a:ext cx="2865397" cy="3751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红岩人物</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28" name="文本框 27"/>
          <p:cNvSpPr txBox="1"/>
          <p:nvPr/>
        </p:nvSpPr>
        <p:spPr>
          <a:xfrm>
            <a:off x="4362514" y="2188811"/>
            <a:ext cx="6708232" cy="2536977"/>
          </a:xfrm>
          <a:prstGeom prst="rect">
            <a:avLst/>
          </a:prstGeom>
          <a:noFill/>
        </p:spPr>
        <p:txBody>
          <a:bodyPr wrap="square">
            <a:spAutoFit/>
          </a:bodyPr>
          <a:lstStyle/>
          <a:p>
            <a:pPr>
              <a:lnSpc>
                <a:spcPct val="150000"/>
              </a:lnSpc>
              <a:spcAft>
                <a:spcPts val="1000"/>
              </a:spcAft>
              <a:defRPr/>
            </a:pPr>
            <a:r>
              <a:rPr lang="zh-CN" altLang="en-US" sz="1600" dirty="0">
                <a:solidFill>
                  <a:prstClr val="black"/>
                </a:solidFill>
                <a:latin typeface="+mn-ea"/>
              </a:rPr>
              <a:t>湖北黄安人。中共创始人之一。抗战时期是中共驻武汉和重庆的代表、</a:t>
            </a:r>
            <a:r>
              <a:rPr lang="en-US" altLang="zh-CN" sz="1600" dirty="0">
                <a:solidFill>
                  <a:prstClr val="black"/>
                </a:solidFill>
                <a:latin typeface="+mn-ea"/>
              </a:rPr>
              <a:t>《</a:t>
            </a:r>
            <a:r>
              <a:rPr lang="zh-CN" altLang="en-US" sz="1600" dirty="0">
                <a:solidFill>
                  <a:prstClr val="black"/>
                </a:solidFill>
                <a:latin typeface="+mn-ea"/>
              </a:rPr>
              <a:t>新华日报</a:t>
            </a:r>
            <a:r>
              <a:rPr lang="en-US" altLang="zh-CN" sz="1600" dirty="0">
                <a:solidFill>
                  <a:prstClr val="black"/>
                </a:solidFill>
                <a:latin typeface="+mn-ea"/>
              </a:rPr>
              <a:t>》</a:t>
            </a:r>
            <a:r>
              <a:rPr lang="zh-CN" altLang="en-US" sz="1600" dirty="0">
                <a:solidFill>
                  <a:prstClr val="black"/>
                </a:solidFill>
                <a:latin typeface="+mn-ea"/>
              </a:rPr>
              <a:t>董事会董事、历届国民参政会参政员。</a:t>
            </a:r>
            <a:endParaRPr lang="en-US" altLang="zh-CN" sz="1600" dirty="0">
              <a:solidFill>
                <a:prstClr val="black"/>
              </a:solidFill>
              <a:latin typeface="+mn-ea"/>
            </a:endParaRPr>
          </a:p>
          <a:p>
            <a:pPr>
              <a:lnSpc>
                <a:spcPct val="150000"/>
              </a:lnSpc>
              <a:spcAft>
                <a:spcPts val="1000"/>
              </a:spcAft>
              <a:defRPr/>
            </a:pPr>
            <a:r>
              <a:rPr lang="en-US" altLang="zh-CN" sz="1400" dirty="0">
                <a:solidFill>
                  <a:prstClr val="black"/>
                </a:solidFill>
                <a:latin typeface="+mn-ea"/>
              </a:rPr>
              <a:t>1939</a:t>
            </a:r>
            <a:r>
              <a:rPr lang="zh-CN" altLang="en-US" sz="1400" dirty="0">
                <a:solidFill>
                  <a:prstClr val="black"/>
                </a:solidFill>
                <a:latin typeface="+mn-ea"/>
              </a:rPr>
              <a:t>年</a:t>
            </a:r>
            <a:r>
              <a:rPr lang="en-US" altLang="zh-CN" sz="1400" dirty="0">
                <a:solidFill>
                  <a:prstClr val="black"/>
                </a:solidFill>
                <a:latin typeface="+mn-ea"/>
              </a:rPr>
              <a:t>1</a:t>
            </a:r>
            <a:r>
              <a:rPr lang="zh-CN" altLang="en-US" sz="1400" dirty="0">
                <a:solidFill>
                  <a:prstClr val="black"/>
                </a:solidFill>
                <a:latin typeface="+mn-ea"/>
              </a:rPr>
              <a:t>月起任中共中央南方局常委，并先后兼任南方局统委书记和宣传部长。</a:t>
            </a:r>
            <a:r>
              <a:rPr lang="en-US" altLang="zh-CN" sz="1400" dirty="0">
                <a:solidFill>
                  <a:prstClr val="black"/>
                </a:solidFill>
                <a:latin typeface="+mn-ea"/>
              </a:rPr>
              <a:t>1945</a:t>
            </a:r>
            <a:r>
              <a:rPr lang="zh-CN" altLang="en-US" sz="1400" dirty="0">
                <a:solidFill>
                  <a:prstClr val="black"/>
                </a:solidFill>
                <a:latin typeface="+mn-ea"/>
              </a:rPr>
              <a:t>年</a:t>
            </a:r>
            <a:r>
              <a:rPr lang="en-US" altLang="zh-CN" sz="1400" dirty="0">
                <a:solidFill>
                  <a:prstClr val="black"/>
                </a:solidFill>
                <a:latin typeface="+mn-ea"/>
              </a:rPr>
              <a:t>4</a:t>
            </a:r>
            <a:r>
              <a:rPr lang="zh-CN" altLang="en-US" sz="1400" dirty="0">
                <a:solidFill>
                  <a:prstClr val="black"/>
                </a:solidFill>
                <a:latin typeface="+mn-ea"/>
              </a:rPr>
              <a:t>月，董必武以中国解放区代表身份参加中国代表团，出席了在美国旧金山召开的联合国宪章成立大会。同年</a:t>
            </a:r>
            <a:r>
              <a:rPr lang="en-US" altLang="zh-CN" sz="1400" dirty="0">
                <a:solidFill>
                  <a:prstClr val="black"/>
                </a:solidFill>
                <a:latin typeface="+mn-ea"/>
              </a:rPr>
              <a:t>12</a:t>
            </a:r>
            <a:r>
              <a:rPr lang="zh-CN" altLang="en-US" sz="1400" dirty="0">
                <a:solidFill>
                  <a:prstClr val="black"/>
                </a:solidFill>
                <a:latin typeface="+mn-ea"/>
              </a:rPr>
              <a:t>月，任南方局</a:t>
            </a:r>
            <a:r>
              <a:rPr lang="en-US" altLang="zh-CN" sz="1400" dirty="0">
                <a:solidFill>
                  <a:prstClr val="black"/>
                </a:solidFill>
                <a:latin typeface="+mn-ea"/>
              </a:rPr>
              <a:t>(</a:t>
            </a:r>
            <a:r>
              <a:rPr lang="zh-CN" altLang="en-US" sz="1400" dirty="0">
                <a:solidFill>
                  <a:prstClr val="black"/>
                </a:solidFill>
                <a:latin typeface="+mn-ea"/>
              </a:rPr>
              <a:t>重庆局</a:t>
            </a:r>
            <a:r>
              <a:rPr lang="en-US" altLang="zh-CN" sz="1400" dirty="0">
                <a:solidFill>
                  <a:prstClr val="black"/>
                </a:solidFill>
                <a:latin typeface="+mn-ea"/>
              </a:rPr>
              <a:t>)</a:t>
            </a:r>
            <a:r>
              <a:rPr lang="zh-CN" altLang="en-US" sz="1400" dirty="0">
                <a:solidFill>
                  <a:prstClr val="black"/>
                </a:solidFill>
                <a:latin typeface="+mn-ea"/>
              </a:rPr>
              <a:t>书记，并为中共出席旧政协代表团代表。建国后，历任政务院副总理、最高人民法院院长、中华人民共和国代主席、中共中央政治局委员、常委等职。</a:t>
            </a:r>
          </a:p>
        </p:txBody>
      </p:sp>
      <p:sp>
        <p:nvSpPr>
          <p:cNvPr id="29" name="矩形: 剪去单角 28"/>
          <p:cNvSpPr/>
          <p:nvPr/>
        </p:nvSpPr>
        <p:spPr>
          <a:xfrm>
            <a:off x="5133562" y="1496151"/>
            <a:ext cx="1737138" cy="571487"/>
          </a:xfrm>
          <a:prstGeom prst="snip1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31" name="文本框 30"/>
          <p:cNvSpPr txBox="1"/>
          <p:nvPr/>
        </p:nvSpPr>
        <p:spPr>
          <a:xfrm>
            <a:off x="4611775" y="1538725"/>
            <a:ext cx="2733133" cy="461665"/>
          </a:xfrm>
          <a:prstGeom prst="rect">
            <a:avLst/>
          </a:prstGeom>
          <a:noFill/>
        </p:spPr>
        <p:txBody>
          <a:bodyPr wrap="square" rtlCol="0">
            <a:spAutoFit/>
          </a:bodyPr>
          <a:lstStyle/>
          <a:p>
            <a:pPr algn="ctr">
              <a:defRPr/>
            </a:pPr>
            <a:r>
              <a:rPr lang="zh-CN" altLang="en-US" sz="2400">
                <a:solidFill>
                  <a:prstClr val="white"/>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董必武</a:t>
            </a:r>
          </a:p>
        </p:txBody>
      </p:sp>
      <p:sp>
        <p:nvSpPr>
          <p:cNvPr id="32" name="任意多边形: 形状 31"/>
          <p:cNvSpPr/>
          <p:nvPr/>
        </p:nvSpPr>
        <p:spPr>
          <a:xfrm>
            <a:off x="4367402" y="1781895"/>
            <a:ext cx="6934200" cy="3397078"/>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17" name="Picture 1" descr="http://hywx.cn/front/upload/pictures/1206590373_0.jpg"/>
          <p:cNvPicPr>
            <a:picLocks noChangeAspect="1" noChangeArrowheads="1"/>
          </p:cNvPicPr>
          <p:nvPr/>
        </p:nvPicPr>
        <p:blipFill>
          <a:blip r:embed="rId3" r:link="rId4" cstate="email">
            <a:extLst>
              <a:ext uri="{28A0092B-C50C-407E-A947-70E740481C1C}">
                <a14:useLocalDpi xmlns:a14="http://schemas.microsoft.com/office/drawing/2010/main"/>
              </a:ext>
            </a:extLst>
          </a:blip>
          <a:stretch>
            <a:fillRect/>
          </a:stretch>
        </p:blipFill>
        <p:spPr bwMode="auto">
          <a:xfrm>
            <a:off x="1277460" y="1769557"/>
            <a:ext cx="252095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红岩人物</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28" name="文本框 27"/>
          <p:cNvSpPr txBox="1"/>
          <p:nvPr/>
        </p:nvSpPr>
        <p:spPr>
          <a:xfrm>
            <a:off x="4362514" y="2188811"/>
            <a:ext cx="6708232" cy="2213811"/>
          </a:xfrm>
          <a:prstGeom prst="rect">
            <a:avLst/>
          </a:prstGeom>
          <a:noFill/>
        </p:spPr>
        <p:txBody>
          <a:bodyPr wrap="square">
            <a:spAutoFit/>
          </a:bodyPr>
          <a:lstStyle/>
          <a:p>
            <a:pPr>
              <a:lnSpc>
                <a:spcPct val="150000"/>
              </a:lnSpc>
              <a:spcAft>
                <a:spcPts val="1000"/>
              </a:spcAft>
              <a:defRPr/>
            </a:pPr>
            <a:r>
              <a:rPr lang="zh-CN" altLang="en-US" sz="1600">
                <a:solidFill>
                  <a:prstClr val="black"/>
                </a:solidFill>
                <a:latin typeface="+mn-ea"/>
              </a:rPr>
              <a:t>贵州安顺人。</a:t>
            </a:r>
            <a:r>
              <a:rPr lang="en-US" altLang="zh-CN" sz="1600">
                <a:solidFill>
                  <a:prstClr val="black"/>
                </a:solidFill>
                <a:latin typeface="+mn-ea"/>
              </a:rPr>
              <a:t>1922</a:t>
            </a:r>
            <a:r>
              <a:rPr lang="zh-CN" altLang="en-US" sz="1600">
                <a:solidFill>
                  <a:prstClr val="black"/>
                </a:solidFill>
                <a:latin typeface="+mn-ea"/>
              </a:rPr>
              <a:t>年加入中国共产党。抗日战争期间，历任八路军副参谋长、中共中央秘书长兼党务研究室主任</a:t>
            </a:r>
            <a:endParaRPr lang="en-US" altLang="zh-CN" sz="1600">
              <a:solidFill>
                <a:prstClr val="black"/>
              </a:solidFill>
              <a:latin typeface="+mn-ea"/>
            </a:endParaRPr>
          </a:p>
          <a:p>
            <a:pPr>
              <a:lnSpc>
                <a:spcPct val="150000"/>
              </a:lnSpc>
              <a:spcAft>
                <a:spcPts val="1000"/>
              </a:spcAft>
              <a:defRPr/>
            </a:pPr>
            <a:r>
              <a:rPr lang="en-US" altLang="zh-CN" sz="1400">
                <a:solidFill>
                  <a:prstClr val="black"/>
                </a:solidFill>
                <a:latin typeface="+mn-ea"/>
              </a:rPr>
              <a:t>1944</a:t>
            </a:r>
            <a:r>
              <a:rPr lang="zh-CN" altLang="en-US" sz="1400">
                <a:solidFill>
                  <a:prstClr val="black"/>
                </a:solidFill>
                <a:latin typeface="+mn-ea"/>
              </a:rPr>
              <a:t>年随林伯渠到重庆，参与国共谈判并协助董必武工作，同年</a:t>
            </a:r>
            <a:r>
              <a:rPr lang="en-US" altLang="zh-CN" sz="1400">
                <a:solidFill>
                  <a:prstClr val="black"/>
                </a:solidFill>
                <a:latin typeface="+mn-ea"/>
              </a:rPr>
              <a:t>11</a:t>
            </a:r>
            <a:r>
              <a:rPr lang="zh-CN" altLang="en-US" sz="1400">
                <a:solidFill>
                  <a:prstClr val="black"/>
                </a:solidFill>
                <a:latin typeface="+mn-ea"/>
              </a:rPr>
              <a:t>月任南方局重庆工作委员会书记。抗日胜利后，</a:t>
            </a:r>
            <a:r>
              <a:rPr lang="en-US" altLang="zh-CN" sz="1400">
                <a:solidFill>
                  <a:prstClr val="black"/>
                </a:solidFill>
                <a:latin typeface="+mn-ea"/>
              </a:rPr>
              <a:t>1945</a:t>
            </a:r>
            <a:r>
              <a:rPr lang="zh-CN" altLang="en-US" sz="1400">
                <a:solidFill>
                  <a:prstClr val="black"/>
                </a:solidFill>
                <a:latin typeface="+mn-ea"/>
              </a:rPr>
              <a:t>年毛泽东赴重庆谈判期间，与周恩来同为中共谈判代表。随后为中共出席旧政治协商会议代表、中共中央南方（重庆）局副书记。</a:t>
            </a:r>
            <a:r>
              <a:rPr lang="en-US" altLang="zh-CN" sz="1400">
                <a:solidFill>
                  <a:prstClr val="black"/>
                </a:solidFill>
                <a:latin typeface="+mn-ea"/>
              </a:rPr>
              <a:t>1946</a:t>
            </a:r>
            <a:r>
              <a:rPr lang="zh-CN" altLang="en-US" sz="1400">
                <a:solidFill>
                  <a:prstClr val="black"/>
                </a:solidFill>
                <a:latin typeface="+mn-ea"/>
              </a:rPr>
              <a:t>年</a:t>
            </a:r>
            <a:r>
              <a:rPr lang="en-US" altLang="zh-CN" sz="1400">
                <a:solidFill>
                  <a:prstClr val="black"/>
                </a:solidFill>
                <a:latin typeface="+mn-ea"/>
              </a:rPr>
              <a:t>4</a:t>
            </a:r>
            <a:r>
              <a:rPr lang="zh-CN" altLang="en-US" sz="1400">
                <a:solidFill>
                  <a:prstClr val="black"/>
                </a:solidFill>
                <a:latin typeface="+mn-ea"/>
              </a:rPr>
              <a:t>月</a:t>
            </a:r>
            <a:r>
              <a:rPr lang="en-US" altLang="zh-CN" sz="1400">
                <a:solidFill>
                  <a:prstClr val="black"/>
                </a:solidFill>
                <a:latin typeface="+mn-ea"/>
              </a:rPr>
              <a:t>8</a:t>
            </a:r>
            <a:r>
              <a:rPr lang="zh-CN" altLang="en-US" sz="1400">
                <a:solidFill>
                  <a:prstClr val="black"/>
                </a:solidFill>
                <a:latin typeface="+mn-ea"/>
              </a:rPr>
              <a:t>由渝返延汇报工作，在山西兴县黑茶山飞机失事遇难。</a:t>
            </a:r>
          </a:p>
        </p:txBody>
      </p:sp>
      <p:sp>
        <p:nvSpPr>
          <p:cNvPr id="29" name="矩形: 剪去单角 28"/>
          <p:cNvSpPr/>
          <p:nvPr/>
        </p:nvSpPr>
        <p:spPr>
          <a:xfrm>
            <a:off x="5133562" y="1496151"/>
            <a:ext cx="1737138" cy="571487"/>
          </a:xfrm>
          <a:prstGeom prst="snip1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31" name="文本框 30"/>
          <p:cNvSpPr txBox="1"/>
          <p:nvPr/>
        </p:nvSpPr>
        <p:spPr>
          <a:xfrm>
            <a:off x="4611775" y="1538725"/>
            <a:ext cx="2733133" cy="461665"/>
          </a:xfrm>
          <a:prstGeom prst="rect">
            <a:avLst/>
          </a:prstGeom>
          <a:noFill/>
        </p:spPr>
        <p:txBody>
          <a:bodyPr wrap="square" rtlCol="0">
            <a:spAutoFit/>
          </a:bodyPr>
          <a:lstStyle/>
          <a:p>
            <a:pPr algn="ctr">
              <a:defRPr/>
            </a:pPr>
            <a:r>
              <a:rPr lang="zh-CN" altLang="en-US" sz="2400">
                <a:solidFill>
                  <a:prstClr val="white"/>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王若飞</a:t>
            </a:r>
          </a:p>
        </p:txBody>
      </p:sp>
      <p:sp>
        <p:nvSpPr>
          <p:cNvPr id="32" name="任意多边形: 形状 31"/>
          <p:cNvSpPr/>
          <p:nvPr/>
        </p:nvSpPr>
        <p:spPr>
          <a:xfrm>
            <a:off x="4367402" y="1781895"/>
            <a:ext cx="6934200" cy="3397078"/>
          </a:xfrm>
          <a:custGeom>
            <a:avLst/>
            <a:gdLst>
              <a:gd name="connsiteX0" fmla="*/ 3111500 w 6934200"/>
              <a:gd name="connsiteY0" fmla="*/ 0 h 3924300"/>
              <a:gd name="connsiteX1" fmla="*/ 6934200 w 6934200"/>
              <a:gd name="connsiteY1" fmla="*/ 0 h 3924300"/>
              <a:gd name="connsiteX2" fmla="*/ 6934200 w 6934200"/>
              <a:gd name="connsiteY2" fmla="*/ 3924300 h 3924300"/>
              <a:gd name="connsiteX3" fmla="*/ 0 w 6934200"/>
              <a:gd name="connsiteY3" fmla="*/ 3924300 h 3924300"/>
            </a:gdLst>
            <a:ahLst/>
            <a:cxnLst>
              <a:cxn ang="0">
                <a:pos x="connsiteX0" y="connsiteY0"/>
              </a:cxn>
              <a:cxn ang="0">
                <a:pos x="connsiteX1" y="connsiteY1"/>
              </a:cxn>
              <a:cxn ang="0">
                <a:pos x="connsiteX2" y="connsiteY2"/>
              </a:cxn>
              <a:cxn ang="0">
                <a:pos x="connsiteX3" y="connsiteY3"/>
              </a:cxn>
            </a:cxnLst>
            <a:rect l="l" t="t" r="r" b="b"/>
            <a:pathLst>
              <a:path w="6934200" h="3924300">
                <a:moveTo>
                  <a:pt x="3111500" y="0"/>
                </a:moveTo>
                <a:lnTo>
                  <a:pt x="6934200" y="0"/>
                </a:lnTo>
                <a:lnTo>
                  <a:pt x="6934200" y="3924300"/>
                </a:lnTo>
                <a:lnTo>
                  <a:pt x="0" y="3924300"/>
                </a:lnTo>
              </a:path>
            </a:pathLst>
          </a:custGeom>
          <a:noFill/>
          <a:ln w="25400"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18" name="图片 6"/>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966818" y="2145094"/>
            <a:ext cx="2925712" cy="2421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8099739"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467036"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中央领导谈红岩精神</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24" name="文本框 23"/>
          <p:cNvSpPr txBox="1"/>
          <p:nvPr/>
        </p:nvSpPr>
        <p:spPr>
          <a:xfrm>
            <a:off x="1059210" y="1533069"/>
            <a:ext cx="10497790" cy="3896067"/>
          </a:xfrm>
          <a:prstGeom prst="rect">
            <a:avLst/>
          </a:prstGeom>
          <a:noFill/>
        </p:spPr>
        <p:txBody>
          <a:bodyPr wrap="square">
            <a:spAutoFit/>
          </a:bodyPr>
          <a:lstStyle/>
          <a:p>
            <a:pPr algn="l">
              <a:lnSpc>
                <a:spcPct val="150000"/>
              </a:lnSpc>
              <a:spcAft>
                <a:spcPts val="600"/>
              </a:spcAft>
            </a:pPr>
            <a:r>
              <a:rPr lang="zh-CN" altLang="en-US" sz="1600" b="0" i="0" dirty="0">
                <a:solidFill>
                  <a:srgbClr val="333333"/>
                </a:solidFill>
                <a:effectLst/>
                <a:latin typeface="+mn-ea"/>
              </a:rPr>
              <a:t>风雨如磐的革命斗争岁月，培育和形成了伟大的红岩精神。红岩精神充分体现了老一辈无产阶级革命家、共产党人和革命志士的崇高思想境界、坚定理想理念、巨大人格力量和浩然革命正气。红岩精神同井冈山精神、长征精神、延安精神一样，都是中国共产党人和中华民族的宝贵精神财富。在新的历史条件下，全党全社会要大力弘扬红岩精神，使之成为我们在新世纪继续推进建设有中国特色社会主义事业的强大精神力量。</a:t>
            </a:r>
            <a:endParaRPr lang="en-US" altLang="zh-CN" sz="1600" b="0" i="0" dirty="0">
              <a:solidFill>
                <a:srgbClr val="333333"/>
              </a:solidFill>
              <a:effectLst/>
              <a:latin typeface="+mn-ea"/>
            </a:endParaRPr>
          </a:p>
          <a:p>
            <a:pPr algn="l">
              <a:lnSpc>
                <a:spcPct val="150000"/>
              </a:lnSpc>
            </a:pPr>
            <a:r>
              <a:rPr lang="en-US" altLang="zh-CN" sz="1600" b="0" i="0" dirty="0">
                <a:solidFill>
                  <a:srgbClr val="333333"/>
                </a:solidFill>
                <a:effectLst/>
                <a:latin typeface="+mn-ea"/>
              </a:rPr>
              <a:t>						</a:t>
            </a:r>
            <a:r>
              <a:rPr lang="en-US" altLang="zh-CN" sz="1600" b="1" i="0" dirty="0">
                <a:solidFill>
                  <a:srgbClr val="333333"/>
                </a:solidFill>
                <a:effectLst/>
                <a:latin typeface="+mn-ea"/>
              </a:rPr>
              <a:t>————</a:t>
            </a:r>
            <a:r>
              <a:rPr lang="zh-CN" altLang="en-US" sz="1600" b="1" i="0" dirty="0">
                <a:solidFill>
                  <a:srgbClr val="333333"/>
                </a:solidFill>
                <a:effectLst/>
                <a:latin typeface="+mn-ea"/>
              </a:rPr>
              <a:t>江泽民同志</a:t>
            </a:r>
            <a:r>
              <a:rPr lang="en-US" altLang="zh-CN" sz="1600" b="1" i="0" dirty="0">
                <a:solidFill>
                  <a:srgbClr val="333333"/>
                </a:solidFill>
                <a:effectLst/>
                <a:latin typeface="+mn-ea"/>
              </a:rPr>
              <a:t>2002</a:t>
            </a:r>
            <a:r>
              <a:rPr lang="zh-CN" altLang="en-US" sz="1600" b="1" i="0" dirty="0">
                <a:solidFill>
                  <a:srgbClr val="333333"/>
                </a:solidFill>
                <a:effectLst/>
                <a:latin typeface="+mn-ea"/>
              </a:rPr>
              <a:t>年</a:t>
            </a:r>
            <a:r>
              <a:rPr lang="en-US" altLang="zh-CN" sz="1600" b="1" i="0" dirty="0">
                <a:solidFill>
                  <a:srgbClr val="333333"/>
                </a:solidFill>
                <a:effectLst/>
                <a:latin typeface="+mn-ea"/>
              </a:rPr>
              <a:t>5</a:t>
            </a:r>
            <a:r>
              <a:rPr lang="zh-CN" altLang="en-US" sz="1600" b="1" i="0" dirty="0">
                <a:solidFill>
                  <a:srgbClr val="333333"/>
                </a:solidFill>
                <a:effectLst/>
                <a:latin typeface="+mn-ea"/>
              </a:rPr>
              <a:t>月在重庆考察时的讲话</a:t>
            </a:r>
            <a:endParaRPr lang="en-US" altLang="zh-CN" sz="1600" b="1" i="0" dirty="0">
              <a:solidFill>
                <a:srgbClr val="333333"/>
              </a:solidFill>
              <a:effectLst/>
              <a:latin typeface="+mn-ea"/>
            </a:endParaRPr>
          </a:p>
          <a:p>
            <a:pPr algn="l">
              <a:lnSpc>
                <a:spcPct val="150000"/>
              </a:lnSpc>
            </a:pPr>
            <a:endParaRPr lang="zh-CN" altLang="en-US" sz="1600" b="0" i="0" dirty="0">
              <a:solidFill>
                <a:srgbClr val="333333"/>
              </a:solidFill>
              <a:effectLst/>
              <a:latin typeface="+mn-ea"/>
            </a:endParaRPr>
          </a:p>
          <a:p>
            <a:pPr algn="l">
              <a:lnSpc>
                <a:spcPct val="150000"/>
              </a:lnSpc>
              <a:spcAft>
                <a:spcPts val="600"/>
              </a:spcAft>
            </a:pPr>
            <a:r>
              <a:rPr lang="zh-CN" altLang="en-US" sz="1600" b="0" i="0" dirty="0">
                <a:solidFill>
                  <a:srgbClr val="333333"/>
                </a:solidFill>
                <a:effectLst/>
                <a:latin typeface="+mn-ea"/>
              </a:rPr>
              <a:t>要继承和发扬伟大的“红岩”精神，牢固树立正确的权力观、地位观、利益观，自觉抵制拜金主义、享乐主义、极端个人主义，真正做到一身正气、一尘不染，以共产党人的高风亮节和人格力量影响和带动群众</a:t>
            </a:r>
            <a:br>
              <a:rPr lang="zh-CN" altLang="en-US" sz="1600" b="0" i="0" dirty="0">
                <a:solidFill>
                  <a:srgbClr val="333333"/>
                </a:solidFill>
                <a:effectLst/>
                <a:latin typeface="+mn-ea"/>
              </a:rPr>
            </a:br>
            <a:r>
              <a:rPr lang="en-US" altLang="zh-CN" sz="1600" b="0" i="0" dirty="0">
                <a:solidFill>
                  <a:srgbClr val="333333"/>
                </a:solidFill>
                <a:effectLst/>
                <a:latin typeface="+mn-ea"/>
              </a:rPr>
              <a:t>						</a:t>
            </a:r>
            <a:r>
              <a:rPr lang="en-US" altLang="zh-CN" sz="1600" b="1" i="0" dirty="0">
                <a:solidFill>
                  <a:srgbClr val="333333"/>
                </a:solidFill>
                <a:effectLst/>
                <a:latin typeface="+mn-ea"/>
              </a:rPr>
              <a:t>——</a:t>
            </a:r>
            <a:r>
              <a:rPr lang="zh-CN" altLang="en-US" sz="1600" b="1" i="0" dirty="0">
                <a:solidFill>
                  <a:srgbClr val="333333"/>
                </a:solidFill>
                <a:effectLst/>
                <a:latin typeface="+mn-ea"/>
              </a:rPr>
              <a:t>胡锦涛同志</a:t>
            </a:r>
            <a:r>
              <a:rPr lang="en-US" altLang="zh-CN" sz="1600" b="1" i="0" dirty="0">
                <a:solidFill>
                  <a:srgbClr val="333333"/>
                </a:solidFill>
                <a:effectLst/>
                <a:latin typeface="+mn-ea"/>
              </a:rPr>
              <a:t>2002</a:t>
            </a:r>
            <a:r>
              <a:rPr lang="zh-CN" altLang="en-US" sz="1600" b="1" i="0" dirty="0">
                <a:solidFill>
                  <a:srgbClr val="333333"/>
                </a:solidFill>
                <a:effectLst/>
                <a:latin typeface="+mn-ea"/>
              </a:rPr>
              <a:t>年</a:t>
            </a:r>
            <a:r>
              <a:rPr lang="en-US" altLang="zh-CN" sz="1600" b="1" i="0" dirty="0">
                <a:solidFill>
                  <a:srgbClr val="333333"/>
                </a:solidFill>
                <a:effectLst/>
                <a:latin typeface="+mn-ea"/>
              </a:rPr>
              <a:t>10</a:t>
            </a:r>
            <a:r>
              <a:rPr lang="zh-CN" altLang="en-US" sz="1600" b="1" i="0" dirty="0">
                <a:solidFill>
                  <a:srgbClr val="333333"/>
                </a:solidFill>
                <a:effectLst/>
                <a:latin typeface="+mn-ea"/>
              </a:rPr>
              <a:t>月在重庆考察时的讲话</a:t>
            </a:r>
            <a:endParaRPr lang="en-US" altLang="zh-CN" sz="1600" b="1" i="0" dirty="0">
              <a:solidFill>
                <a:srgbClr val="333333"/>
              </a:solidFill>
              <a:effectLst/>
              <a:latin typeface="+mn-ea"/>
            </a:endParaRPr>
          </a:p>
          <a:p>
            <a:pPr algn="l">
              <a:lnSpc>
                <a:spcPct val="150000"/>
              </a:lnSpc>
            </a:pPr>
            <a:endParaRPr lang="zh-CN" altLang="en-US" sz="1600" b="0" i="0" dirty="0">
              <a:solidFill>
                <a:srgbClr val="333333"/>
              </a:solidFill>
              <a:effectLst/>
              <a:latin typeface="+mn-ea"/>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图片 4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2508707" y="2256329"/>
            <a:ext cx="449744" cy="344931"/>
          </a:xfrm>
          <a:prstGeom prst="rect">
            <a:avLst/>
          </a:prstGeom>
        </p:spPr>
      </p:pic>
      <p:pic>
        <p:nvPicPr>
          <p:cNvPr id="44" name="图片 4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43825" y="1581280"/>
            <a:ext cx="1229641" cy="285564"/>
          </a:xfrm>
          <a:prstGeom prst="rect">
            <a:avLst/>
          </a:prstGeom>
        </p:spPr>
      </p:pic>
      <p:sp>
        <p:nvSpPr>
          <p:cNvPr id="70" name="文本框 69"/>
          <p:cNvSpPr txBox="1"/>
          <p:nvPr/>
        </p:nvSpPr>
        <p:spPr>
          <a:xfrm>
            <a:off x="4556861" y="3635464"/>
            <a:ext cx="2725946" cy="276999"/>
          </a:xfrm>
          <a:prstGeom prst="rect">
            <a:avLst/>
          </a:prstGeom>
          <a:noFill/>
        </p:spPr>
        <p:txBody>
          <a:bodyPr wrap="square">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1200" b="1" i="0" u="none" strike="noStrike" kern="100" cap="none" spc="0" normalizeH="0" baseline="0" noProof="0">
                <a:ln>
                  <a:noFill/>
                </a:ln>
                <a:solidFill>
                  <a:srgbClr val="C00000"/>
                </a:solidFill>
                <a:effectLst/>
                <a:uLnTx/>
                <a:uFillTx/>
                <a:latin typeface="Gulim" panose="020B0600000101010101" pitchFamily="34" charset="-127"/>
                <a:ea typeface="Gulim" panose="020B0600000101010101" pitchFamily="34" charset="-127"/>
                <a:cs typeface="Times New Roman" panose="02020603050405020304" pitchFamily="18" charset="0"/>
              </a:rPr>
              <a:t>PAR THREE</a:t>
            </a:r>
          </a:p>
        </p:txBody>
      </p:sp>
      <p:pic>
        <p:nvPicPr>
          <p:cNvPr id="74" name="图片 73"/>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0" y="-12541"/>
            <a:ext cx="3542411" cy="1307942"/>
          </a:xfrm>
          <a:prstGeom prst="rect">
            <a:avLst/>
          </a:prstGeom>
        </p:spPr>
      </p:pic>
      <p:pic>
        <p:nvPicPr>
          <p:cNvPr id="76" name="图片 7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75" name="图片 74"/>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0151505" y="3035300"/>
            <a:ext cx="2040495" cy="3822700"/>
          </a:xfrm>
          <a:prstGeom prst="rect">
            <a:avLst/>
          </a:prstGeom>
        </p:spPr>
      </p:pic>
      <p:sp>
        <p:nvSpPr>
          <p:cNvPr id="32" name="文本框 31"/>
          <p:cNvSpPr txBox="1"/>
          <p:nvPr/>
        </p:nvSpPr>
        <p:spPr>
          <a:xfrm>
            <a:off x="406862" y="2435135"/>
            <a:ext cx="11025944" cy="1200329"/>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7200" b="0" i="0" u="none" strike="noStrike" kern="1200" cap="none" spc="0" normalizeH="0" baseline="0" noProof="0" dirty="0">
                <a:ln w="12700">
                  <a:gradFill>
                    <a:gsLst>
                      <a:gs pos="0">
                        <a:prstClr val="white"/>
                      </a:gs>
                      <a:gs pos="100000">
                        <a:srgbClr val="F1DAB2">
                          <a:alpha val="0"/>
                        </a:srgbClr>
                      </a:gs>
                    </a:gsLst>
                    <a:lin ang="5400000" scaled="1"/>
                  </a:gradFill>
                </a:ln>
                <a:blipFill>
                  <a:blip r:embed="rId7"/>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红岩文化</a:t>
            </a:r>
          </a:p>
        </p:txBody>
      </p:sp>
      <p:sp>
        <p:nvSpPr>
          <p:cNvPr id="37" name="Rectangle 4"/>
          <p:cNvSpPr txBox="1">
            <a:spLocks noChangeArrowheads="1"/>
          </p:cNvSpPr>
          <p:nvPr/>
        </p:nvSpPr>
        <p:spPr bwMode="auto">
          <a:xfrm>
            <a:off x="1867744" y="1878641"/>
            <a:ext cx="8456513"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第三部分</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grpSp>
        <p:nvGrpSpPr>
          <p:cNvPr id="38" name="组合 37"/>
          <p:cNvGrpSpPr/>
          <p:nvPr/>
        </p:nvGrpSpPr>
        <p:grpSpPr>
          <a:xfrm>
            <a:off x="3315627" y="2084291"/>
            <a:ext cx="1871919" cy="87652"/>
            <a:chOff x="2059590" y="4128241"/>
            <a:chExt cx="1871919" cy="87652"/>
          </a:xfrm>
        </p:grpSpPr>
        <p:sp>
          <p:nvSpPr>
            <p:cNvPr id="41" name="矩形 40"/>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43" name="矩形 42"/>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47" name="直接连接符 46"/>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grpSp>
        <p:nvGrpSpPr>
          <p:cNvPr id="48" name="组合 47"/>
          <p:cNvGrpSpPr/>
          <p:nvPr/>
        </p:nvGrpSpPr>
        <p:grpSpPr>
          <a:xfrm flipH="1">
            <a:off x="7020853" y="2100279"/>
            <a:ext cx="1871919" cy="87652"/>
            <a:chOff x="2059590" y="4128241"/>
            <a:chExt cx="1871919" cy="87652"/>
          </a:xfrm>
        </p:grpSpPr>
        <p:sp>
          <p:nvSpPr>
            <p:cNvPr id="49" name="矩形 48"/>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50" name="矩形 49"/>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51" name="直接连接符 50"/>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红岩诗歌</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17" name="内容占位符 2"/>
          <p:cNvSpPr txBox="1">
            <a:spLocks noChangeArrowheads="1"/>
          </p:cNvSpPr>
          <p:nvPr/>
        </p:nvSpPr>
        <p:spPr>
          <a:xfrm>
            <a:off x="2279650" y="2102249"/>
            <a:ext cx="3501405"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zh-CN" sz="2000"/>
              <a:t>为人进出的门紧锁着，</a:t>
            </a:r>
            <a:r>
              <a:rPr lang="en-US" altLang="zh-CN" sz="2000"/>
              <a:t> </a:t>
            </a:r>
            <a:br>
              <a:rPr lang="en-US" altLang="zh-CN" sz="2000"/>
            </a:br>
            <a:r>
              <a:rPr lang="zh-CN" altLang="zh-CN" sz="2000"/>
              <a:t>为狗爬出的洞敞开着，</a:t>
            </a:r>
            <a:r>
              <a:rPr lang="en-US" altLang="zh-CN" sz="2000"/>
              <a:t> </a:t>
            </a:r>
            <a:br>
              <a:rPr lang="en-US" altLang="zh-CN" sz="2000"/>
            </a:br>
            <a:r>
              <a:rPr lang="zh-CN" altLang="zh-CN" sz="2000"/>
              <a:t>一个声音高叫着：</a:t>
            </a:r>
            <a:r>
              <a:rPr lang="en-US" altLang="zh-CN" sz="2000"/>
              <a:t> </a:t>
            </a:r>
            <a:br>
              <a:rPr lang="en-US" altLang="zh-CN" sz="2000"/>
            </a:br>
            <a:r>
              <a:rPr lang="en-US" altLang="zh-CN" sz="2000"/>
              <a:t>——</a:t>
            </a:r>
            <a:r>
              <a:rPr lang="zh-CN" altLang="zh-CN" sz="2000"/>
              <a:t>爬出来吧，给你自由！</a:t>
            </a:r>
            <a:r>
              <a:rPr lang="en-US" altLang="zh-CN" sz="2000"/>
              <a:t> </a:t>
            </a:r>
            <a:br>
              <a:rPr lang="en-US" altLang="zh-CN" sz="2000"/>
            </a:br>
            <a:r>
              <a:rPr lang="en-US" altLang="zh-CN" sz="2000"/>
              <a:t/>
            </a:r>
            <a:br>
              <a:rPr lang="en-US" altLang="zh-CN" sz="2000"/>
            </a:br>
            <a:r>
              <a:rPr lang="en-US" altLang="zh-CN" sz="2000"/>
              <a:t/>
            </a:r>
            <a:br>
              <a:rPr lang="en-US" altLang="zh-CN" sz="2000"/>
            </a:br>
            <a:endParaRPr lang="zh-CN" altLang="en-US" sz="2000">
              <a:solidFill>
                <a:srgbClr val="FF0000"/>
              </a:solidFill>
            </a:endParaRPr>
          </a:p>
        </p:txBody>
      </p:sp>
      <p:sp>
        <p:nvSpPr>
          <p:cNvPr id="19" name="内容占位符 2"/>
          <p:cNvSpPr txBox="1">
            <a:spLocks noChangeArrowheads="1"/>
          </p:cNvSpPr>
          <p:nvPr/>
        </p:nvSpPr>
        <p:spPr>
          <a:xfrm>
            <a:off x="6717223" y="2085299"/>
            <a:ext cx="4252912" cy="21574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zh-CN" sz="2000"/>
              <a:t>我希望有一天</a:t>
            </a:r>
            <a:r>
              <a:rPr lang="en-US" altLang="zh-CN" sz="2000"/>
              <a:t> </a:t>
            </a:r>
            <a:br>
              <a:rPr lang="en-US" altLang="zh-CN" sz="2000"/>
            </a:br>
            <a:r>
              <a:rPr lang="zh-CN" altLang="zh-CN" sz="2000"/>
              <a:t>地下的烈火，</a:t>
            </a:r>
            <a:r>
              <a:rPr lang="en-US" altLang="zh-CN" sz="2000"/>
              <a:t> </a:t>
            </a:r>
            <a:br>
              <a:rPr lang="en-US" altLang="zh-CN" sz="2000"/>
            </a:br>
            <a:r>
              <a:rPr lang="zh-CN" altLang="zh-CN" sz="2000"/>
              <a:t>将我连这活棺材一齐烧掉，</a:t>
            </a:r>
            <a:r>
              <a:rPr lang="en-US" altLang="zh-CN" sz="2000"/>
              <a:t> </a:t>
            </a:r>
            <a:br>
              <a:rPr lang="en-US" altLang="zh-CN" sz="2000"/>
            </a:br>
            <a:r>
              <a:rPr lang="zh-CN" altLang="zh-CN" sz="2000">
                <a:solidFill>
                  <a:srgbClr val="FF0000"/>
                </a:solidFill>
              </a:rPr>
              <a:t>我应该在烈火与热血中得到永生！</a:t>
            </a:r>
            <a:endParaRPr lang="zh-CN" altLang="en-US" sz="2000">
              <a:solidFill>
                <a:srgbClr val="FF0000"/>
              </a:solidFill>
            </a:endParaRPr>
          </a:p>
        </p:txBody>
      </p:sp>
      <p:sp>
        <p:nvSpPr>
          <p:cNvPr id="20" name="内容占位符 2"/>
          <p:cNvSpPr txBox="1">
            <a:spLocks noChangeArrowheads="1"/>
          </p:cNvSpPr>
          <p:nvPr/>
        </p:nvSpPr>
        <p:spPr>
          <a:xfrm>
            <a:off x="2279650" y="4147349"/>
            <a:ext cx="4139802" cy="2045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zh-CN" sz="2000"/>
              <a:t>我渴望自由，</a:t>
            </a:r>
            <a:r>
              <a:rPr lang="en-US" altLang="zh-CN" sz="2000"/>
              <a:t> </a:t>
            </a:r>
            <a:br>
              <a:rPr lang="en-US" altLang="zh-CN" sz="2000"/>
            </a:br>
            <a:r>
              <a:rPr lang="zh-CN" altLang="zh-CN" sz="2000"/>
              <a:t>但我深深地知道</a:t>
            </a:r>
            <a:r>
              <a:rPr lang="en-US" altLang="zh-CN" sz="2000"/>
              <a:t>—— </a:t>
            </a:r>
            <a:br>
              <a:rPr lang="en-US" altLang="zh-CN" sz="2000"/>
            </a:br>
            <a:r>
              <a:rPr lang="zh-CN" altLang="zh-CN" sz="2000"/>
              <a:t>人的身躯怎能从狗洞子里爬出！</a:t>
            </a:r>
            <a:r>
              <a:rPr lang="en-US" altLang="zh-CN" sz="2000"/>
              <a:t> </a:t>
            </a:r>
            <a:br>
              <a:rPr lang="en-US" altLang="zh-CN" sz="2000"/>
            </a:br>
            <a:r>
              <a:rPr lang="en-US" altLang="zh-CN" sz="2000"/>
              <a:t/>
            </a:r>
            <a:br>
              <a:rPr lang="en-US" altLang="zh-CN" sz="2000"/>
            </a:br>
            <a:endParaRPr lang="zh-CN" altLang="en-US" sz="2000">
              <a:solidFill>
                <a:srgbClr val="FF0000"/>
              </a:solidFill>
            </a:endParaRPr>
          </a:p>
        </p:txBody>
      </p:sp>
      <p:sp>
        <p:nvSpPr>
          <p:cNvPr id="21" name="文本框 20"/>
          <p:cNvSpPr txBox="1"/>
          <p:nvPr/>
        </p:nvSpPr>
        <p:spPr>
          <a:xfrm>
            <a:off x="406862" y="1162490"/>
            <a:ext cx="11025944" cy="769441"/>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囚歌</a:t>
            </a:r>
          </a:p>
        </p:txBody>
      </p:sp>
      <p:cxnSp>
        <p:nvCxnSpPr>
          <p:cNvPr id="3" name="直接连接符 2"/>
          <p:cNvCxnSpPr/>
          <p:nvPr/>
        </p:nvCxnSpPr>
        <p:spPr>
          <a:xfrm>
            <a:off x="6858000" y="1701800"/>
            <a:ext cx="9144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内容占位符 2"/>
          <p:cNvSpPr txBox="1">
            <a:spLocks noChangeArrowheads="1"/>
          </p:cNvSpPr>
          <p:nvPr/>
        </p:nvSpPr>
        <p:spPr>
          <a:xfrm>
            <a:off x="7929279" y="1382559"/>
            <a:ext cx="914400" cy="570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2000"/>
              <a:t>叶挺</a:t>
            </a:r>
            <a:endParaRPr lang="zh-CN" altLang="en-US" sz="2000">
              <a:solidFill>
                <a:srgbClr val="FF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图片 4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83107" y="1948440"/>
            <a:ext cx="449744" cy="344931"/>
          </a:xfrm>
          <a:prstGeom prst="rect">
            <a:avLst/>
          </a:prstGeom>
        </p:spPr>
      </p:pic>
      <p:pic>
        <p:nvPicPr>
          <p:cNvPr id="44" name="图片 4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942111" y="1081917"/>
            <a:ext cx="1229641" cy="285564"/>
          </a:xfrm>
          <a:prstGeom prst="rect">
            <a:avLst/>
          </a:prstGeom>
        </p:spPr>
      </p:pic>
      <p:sp>
        <p:nvSpPr>
          <p:cNvPr id="24" name="直角三角形 23"/>
          <p:cNvSpPr/>
          <p:nvPr/>
        </p:nvSpPr>
        <p:spPr>
          <a:xfrm>
            <a:off x="5864655" y="2971153"/>
            <a:ext cx="132527" cy="141593"/>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5" name="直角三角形 24"/>
          <p:cNvSpPr/>
          <p:nvPr/>
        </p:nvSpPr>
        <p:spPr>
          <a:xfrm>
            <a:off x="5864655" y="3847393"/>
            <a:ext cx="132527" cy="141593"/>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8" name="直角三角形 27"/>
          <p:cNvSpPr/>
          <p:nvPr/>
        </p:nvSpPr>
        <p:spPr>
          <a:xfrm>
            <a:off x="5864655" y="2092663"/>
            <a:ext cx="132527" cy="141593"/>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9" name="矩形: 圆角 28"/>
          <p:cNvSpPr/>
          <p:nvPr/>
        </p:nvSpPr>
        <p:spPr>
          <a:xfrm>
            <a:off x="5256515" y="2233398"/>
            <a:ext cx="3953206" cy="564416"/>
          </a:xfrm>
          <a:prstGeom prst="roundRect">
            <a:avLst/>
          </a:prstGeom>
          <a:solidFill>
            <a:schemeClr val="accent2">
              <a:lumMod val="20000"/>
              <a:lumOff val="80000"/>
              <a:alpha val="50000"/>
            </a:schemeClr>
          </a:solidFill>
          <a:ln>
            <a:solidFill>
              <a:schemeClr val="accent2">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l" defTabSz="444500" rtl="0" eaLnBrk="1" fontAlgn="auto" latinLnBrk="0" hangingPunct="1">
              <a:lnSpc>
                <a:spcPct val="90000"/>
              </a:lnSpc>
              <a:spcBef>
                <a:spcPct val="0"/>
              </a:spcBef>
              <a:spcAft>
                <a:spcPct val="35000"/>
              </a:spcAft>
              <a:buClrTx/>
              <a:buSzTx/>
              <a:buFontTx/>
              <a:buNone/>
              <a:defRPr/>
            </a:pPr>
            <a:r>
              <a:rPr kumimoji="0" lang="zh-CN" altLang="en-US" sz="2200" b="0" i="0" u="none" strike="noStrike" kern="1200" cap="none" spc="0" normalizeH="0" baseline="0" noProof="0">
                <a:ln>
                  <a:noFill/>
                </a:ln>
                <a:solidFill>
                  <a:prstClr val="black">
                    <a:lumMod val="85000"/>
                    <a:lumOff val="15000"/>
                  </a:prstClr>
                </a:solidFill>
                <a:effectLst/>
                <a:uLnTx/>
                <a:uFillTx/>
                <a:latin typeface="阿里巴巴普惠体 M" panose="00020600040101010101" pitchFamily="18" charset="-122"/>
                <a:ea typeface="阿里巴巴普惠体 M" panose="00020600040101010101" pitchFamily="18" charset="-122"/>
                <a:cs typeface="阿里巴巴普惠体 M" panose="00020600040101010101" pitchFamily="18" charset="-122"/>
              </a:rPr>
              <a:t>红岩精神内涵</a:t>
            </a:r>
          </a:p>
        </p:txBody>
      </p:sp>
      <p:grpSp>
        <p:nvGrpSpPr>
          <p:cNvPr id="30" name="组合 29"/>
          <p:cNvGrpSpPr/>
          <p:nvPr/>
        </p:nvGrpSpPr>
        <p:grpSpPr>
          <a:xfrm>
            <a:off x="8718821" y="2441835"/>
            <a:ext cx="245726" cy="147542"/>
            <a:chOff x="1454844" y="2772915"/>
            <a:chExt cx="454180" cy="272704"/>
          </a:xfrm>
          <a:solidFill>
            <a:srgbClr val="FF0000"/>
          </a:solidFill>
        </p:grpSpPr>
        <p:sp>
          <p:nvSpPr>
            <p:cNvPr id="31" name="箭头: V 形 30"/>
            <p:cNvSpPr/>
            <p:nvPr/>
          </p:nvSpPr>
          <p:spPr>
            <a:xfrm>
              <a:off x="1454844"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33" name="箭头: V 形 32"/>
            <p:cNvSpPr/>
            <p:nvPr/>
          </p:nvSpPr>
          <p:spPr>
            <a:xfrm>
              <a:off x="1636320"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sp>
        <p:nvSpPr>
          <p:cNvPr id="34" name="矩形: 圆角 33"/>
          <p:cNvSpPr/>
          <p:nvPr/>
        </p:nvSpPr>
        <p:spPr>
          <a:xfrm>
            <a:off x="5256515" y="3107985"/>
            <a:ext cx="3953206" cy="564416"/>
          </a:xfrm>
          <a:prstGeom prst="roundRect">
            <a:avLst/>
          </a:prstGeom>
          <a:solidFill>
            <a:schemeClr val="accent2">
              <a:lumMod val="20000"/>
              <a:lumOff val="80000"/>
              <a:alpha val="50000"/>
            </a:schemeClr>
          </a:solidFill>
          <a:ln>
            <a:solidFill>
              <a:schemeClr val="accent2">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1" numCol="1" spcCol="1270" anchor="ctr" anchorCtr="0">
            <a:noAutofit/>
          </a:bodyPr>
          <a:lstStyle/>
          <a:p>
            <a:pPr marL="899795" marR="0" lvl="0" indent="0" algn="l" defTabSz="444500" rtl="0" eaLnBrk="1" fontAlgn="auto" latinLnBrk="0" hangingPunct="1">
              <a:lnSpc>
                <a:spcPct val="90000"/>
              </a:lnSpc>
              <a:spcBef>
                <a:spcPct val="0"/>
              </a:spcBef>
              <a:spcAft>
                <a:spcPct val="35000"/>
              </a:spcAft>
              <a:buClrTx/>
              <a:buSzTx/>
              <a:buFontTx/>
              <a:buNone/>
              <a:defRPr/>
            </a:pPr>
            <a:r>
              <a:rPr kumimoji="0" lang="zh-CN" altLang="en-US" sz="2200" b="0" i="0" u="none" strike="noStrike" kern="1200" cap="none" spc="0" normalizeH="0" baseline="0" noProof="0">
                <a:ln>
                  <a:noFill/>
                </a:ln>
                <a:solidFill>
                  <a:prstClr val="black">
                    <a:lumMod val="85000"/>
                    <a:lumOff val="15000"/>
                  </a:prstClr>
                </a:solidFill>
                <a:effectLst/>
                <a:uLnTx/>
                <a:uFillTx/>
                <a:latin typeface="阿里巴巴普惠体 M" panose="00020600040101010101" pitchFamily="18" charset="-122"/>
                <a:ea typeface="阿里巴巴普惠体 M" panose="00020600040101010101" pitchFamily="18" charset="-122"/>
                <a:cs typeface="阿里巴巴普惠体 M" panose="00020600040101010101" pitchFamily="18" charset="-122"/>
              </a:rPr>
              <a:t>红岩石人物</a:t>
            </a:r>
          </a:p>
        </p:txBody>
      </p:sp>
      <p:grpSp>
        <p:nvGrpSpPr>
          <p:cNvPr id="35" name="组合 34"/>
          <p:cNvGrpSpPr/>
          <p:nvPr/>
        </p:nvGrpSpPr>
        <p:grpSpPr>
          <a:xfrm>
            <a:off x="8718821" y="3316422"/>
            <a:ext cx="245726" cy="147542"/>
            <a:chOff x="1454844" y="2772915"/>
            <a:chExt cx="454180" cy="272704"/>
          </a:xfrm>
          <a:solidFill>
            <a:srgbClr val="FF0000"/>
          </a:solidFill>
        </p:grpSpPr>
        <p:sp>
          <p:nvSpPr>
            <p:cNvPr id="36" name="箭头: V 形 35"/>
            <p:cNvSpPr/>
            <p:nvPr/>
          </p:nvSpPr>
          <p:spPr>
            <a:xfrm>
              <a:off x="1454844"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39" name="箭头: V 形 38"/>
            <p:cNvSpPr/>
            <p:nvPr/>
          </p:nvSpPr>
          <p:spPr>
            <a:xfrm>
              <a:off x="1636320"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sp>
        <p:nvSpPr>
          <p:cNvPr id="40" name="矩形: 圆角 39"/>
          <p:cNvSpPr/>
          <p:nvPr/>
        </p:nvSpPr>
        <p:spPr>
          <a:xfrm>
            <a:off x="5256515" y="3982572"/>
            <a:ext cx="3953206" cy="564416"/>
          </a:xfrm>
          <a:prstGeom prst="roundRect">
            <a:avLst/>
          </a:prstGeom>
          <a:solidFill>
            <a:schemeClr val="accent2">
              <a:lumMod val="20000"/>
              <a:lumOff val="80000"/>
              <a:alpha val="50000"/>
            </a:schemeClr>
          </a:solidFill>
          <a:ln>
            <a:solidFill>
              <a:schemeClr val="accent2">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1" numCol="1" spcCol="1270" anchor="ctr" anchorCtr="0">
            <a:noAutofit/>
          </a:bodyPr>
          <a:lstStyle/>
          <a:p>
            <a:pPr marL="899795" marR="0" lvl="0" indent="0" algn="l" defTabSz="444500" rtl="0" eaLnBrk="1" fontAlgn="auto" latinLnBrk="0" hangingPunct="1">
              <a:lnSpc>
                <a:spcPct val="90000"/>
              </a:lnSpc>
              <a:spcBef>
                <a:spcPct val="0"/>
              </a:spcBef>
              <a:spcAft>
                <a:spcPct val="35000"/>
              </a:spcAft>
              <a:buClrTx/>
              <a:buSzTx/>
              <a:buFontTx/>
              <a:buNone/>
              <a:defRPr/>
            </a:pPr>
            <a:r>
              <a:rPr kumimoji="0" lang="zh-CN" altLang="en-US" sz="2200" b="0" i="0" u="none" strike="noStrike" kern="1200" cap="none" spc="0" normalizeH="0" baseline="0" noProof="0">
                <a:ln>
                  <a:noFill/>
                </a:ln>
                <a:solidFill>
                  <a:prstClr val="black">
                    <a:lumMod val="85000"/>
                    <a:lumOff val="15000"/>
                  </a:prstClr>
                </a:solidFill>
                <a:effectLst/>
                <a:uLnTx/>
                <a:uFillTx/>
                <a:latin typeface="阿里巴巴普惠体 M" panose="00020600040101010101" pitchFamily="18" charset="-122"/>
                <a:ea typeface="阿里巴巴普惠体 M" panose="00020600040101010101" pitchFamily="18" charset="-122"/>
                <a:cs typeface="阿里巴巴普惠体 M" panose="00020600040101010101" pitchFamily="18" charset="-122"/>
              </a:rPr>
              <a:t>红岩文化</a:t>
            </a:r>
          </a:p>
        </p:txBody>
      </p:sp>
      <p:grpSp>
        <p:nvGrpSpPr>
          <p:cNvPr id="45" name="组合 44"/>
          <p:cNvGrpSpPr/>
          <p:nvPr/>
        </p:nvGrpSpPr>
        <p:grpSpPr>
          <a:xfrm>
            <a:off x="8718821" y="4191009"/>
            <a:ext cx="245726" cy="147542"/>
            <a:chOff x="1454844" y="2772915"/>
            <a:chExt cx="454180" cy="272704"/>
          </a:xfrm>
          <a:solidFill>
            <a:srgbClr val="FF0000"/>
          </a:solidFill>
        </p:grpSpPr>
        <p:sp>
          <p:nvSpPr>
            <p:cNvPr id="46" name="箭头: V 形 45"/>
            <p:cNvSpPr/>
            <p:nvPr/>
          </p:nvSpPr>
          <p:spPr>
            <a:xfrm>
              <a:off x="1454844"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55" name="箭头: V 形 54"/>
            <p:cNvSpPr/>
            <p:nvPr/>
          </p:nvSpPr>
          <p:spPr>
            <a:xfrm>
              <a:off x="1636320" y="2772915"/>
              <a:ext cx="272704" cy="272704"/>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sp>
        <p:nvSpPr>
          <p:cNvPr id="60" name="矩形: 单圆角 59"/>
          <p:cNvSpPr/>
          <p:nvPr/>
        </p:nvSpPr>
        <p:spPr>
          <a:xfrm flipH="1">
            <a:off x="5254134" y="2091805"/>
            <a:ext cx="619770" cy="702105"/>
          </a:xfrm>
          <a:prstGeom prst="round1Rect">
            <a:avLst>
              <a:gd name="adj" fmla="val 1628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rPr>
              <a:t> </a:t>
            </a: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61" name="文本框 60"/>
          <p:cNvSpPr txBox="1"/>
          <p:nvPr/>
        </p:nvSpPr>
        <p:spPr>
          <a:xfrm>
            <a:off x="5227942" y="2287191"/>
            <a:ext cx="67074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rPr>
              <a:t>01</a:t>
            </a:r>
            <a:endParaRPr kumimoji="0" lang="zh-CN" altLang="en-US"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endParaRPr>
          </a:p>
        </p:txBody>
      </p:sp>
      <p:sp>
        <p:nvSpPr>
          <p:cNvPr id="62" name="矩形: 单圆角 61"/>
          <p:cNvSpPr/>
          <p:nvPr/>
        </p:nvSpPr>
        <p:spPr>
          <a:xfrm flipH="1">
            <a:off x="5254134" y="2970295"/>
            <a:ext cx="619770" cy="702105"/>
          </a:xfrm>
          <a:prstGeom prst="round1Rect">
            <a:avLst>
              <a:gd name="adj" fmla="val 1628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rPr>
              <a:t> </a:t>
            </a: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63" name="文本框 62"/>
          <p:cNvSpPr txBox="1"/>
          <p:nvPr/>
        </p:nvSpPr>
        <p:spPr>
          <a:xfrm>
            <a:off x="5227942" y="3164181"/>
            <a:ext cx="67074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rPr>
              <a:t>02</a:t>
            </a:r>
            <a:endParaRPr kumimoji="0" lang="zh-CN" altLang="en-US"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endParaRPr>
          </a:p>
        </p:txBody>
      </p:sp>
      <p:sp>
        <p:nvSpPr>
          <p:cNvPr id="64" name="矩形: 单圆角 63"/>
          <p:cNvSpPr/>
          <p:nvPr/>
        </p:nvSpPr>
        <p:spPr>
          <a:xfrm flipH="1">
            <a:off x="5254134" y="3846535"/>
            <a:ext cx="619770" cy="702105"/>
          </a:xfrm>
          <a:prstGeom prst="round1Rect">
            <a:avLst>
              <a:gd name="adj" fmla="val 1628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rPr>
              <a:t> </a:t>
            </a: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65" name="文本框 64"/>
          <p:cNvSpPr txBox="1"/>
          <p:nvPr/>
        </p:nvSpPr>
        <p:spPr>
          <a:xfrm>
            <a:off x="5227942" y="4041171"/>
            <a:ext cx="67074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rPr>
              <a:t>03</a:t>
            </a:r>
            <a:endParaRPr kumimoji="0" lang="zh-CN" altLang="en-US" sz="2000" b="0" i="0" u="none" strike="noStrike" kern="1200" cap="none" spc="0" normalizeH="0" baseline="0" noProof="0">
              <a:ln>
                <a:noFill/>
              </a:ln>
              <a:solidFill>
                <a:srgbClr val="FFC000">
                  <a:lumMod val="20000"/>
                  <a:lumOff val="80000"/>
                </a:srgbClr>
              </a:solidFill>
              <a:effectLst/>
              <a:uLnTx/>
              <a:uFillTx/>
              <a:latin typeface="Impact" panose="020B0806030902050204" pitchFamily="34" charset="0"/>
              <a:ea typeface="等线" panose="02010600030101010101" charset="-122"/>
              <a:cs typeface="+mn-cs"/>
            </a:endParaRPr>
          </a:p>
        </p:txBody>
      </p:sp>
      <p:sp>
        <p:nvSpPr>
          <p:cNvPr id="70" name="文本框 69"/>
          <p:cNvSpPr txBox="1"/>
          <p:nvPr/>
        </p:nvSpPr>
        <p:spPr>
          <a:xfrm>
            <a:off x="1107979" y="3225229"/>
            <a:ext cx="2725946" cy="400110"/>
          </a:xfrm>
          <a:prstGeom prst="rect">
            <a:avLst/>
          </a:prstGeom>
          <a:noFill/>
        </p:spPr>
        <p:txBody>
          <a:bodyPr wrap="square">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00" cap="none" spc="0" normalizeH="0" baseline="0" noProof="0">
                <a:ln>
                  <a:noFill/>
                </a:ln>
                <a:solidFill>
                  <a:srgbClr val="C00000"/>
                </a:solidFill>
                <a:effectLst/>
                <a:uLnTx/>
                <a:uFillTx/>
                <a:latin typeface="Hero" panose="02000506000000020004" pitchFamily="50" charset="0"/>
                <a:ea typeface="微软雅黑" panose="020B0503020204020204" pitchFamily="34" charset="-122"/>
                <a:cs typeface="Times New Roman" panose="02020603050405020304" pitchFamily="18" charset="0"/>
              </a:rPr>
              <a:t>CONTENTS</a:t>
            </a:r>
            <a:endParaRPr kumimoji="0" lang="en-US" altLang="zh-CN" sz="1200" b="0" i="0" u="none" strike="noStrike" kern="100" cap="none" spc="0" normalizeH="0" baseline="0" noProof="0">
              <a:ln>
                <a:noFill/>
              </a:ln>
              <a:solidFill>
                <a:srgbClr val="C00000"/>
              </a:solidFill>
              <a:effectLst/>
              <a:uLnTx/>
              <a:uFillTx/>
              <a:latin typeface="Hero" panose="02000506000000020004" pitchFamily="50" charset="0"/>
              <a:ea typeface="宋体" panose="02010600030101010101" pitchFamily="2" charset="-122"/>
              <a:cs typeface="Times New Roman" panose="02020603050405020304" pitchFamily="18" charset="0"/>
            </a:endParaRP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3577" y="1749614"/>
            <a:ext cx="2712955" cy="1566808"/>
          </a:xfrm>
          <a:prstGeom prst="rect">
            <a:avLst/>
          </a:prstGeom>
        </p:spPr>
      </p:pic>
      <p:sp>
        <p:nvSpPr>
          <p:cNvPr id="72" name="任意多边形: 形状 71"/>
          <p:cNvSpPr/>
          <p:nvPr/>
        </p:nvSpPr>
        <p:spPr>
          <a:xfrm flipH="1">
            <a:off x="8833575" y="1586145"/>
            <a:ext cx="850476" cy="984335"/>
          </a:xfrm>
          <a:custGeom>
            <a:avLst/>
            <a:gdLst>
              <a:gd name="connsiteX0" fmla="*/ 0 w 863600"/>
              <a:gd name="connsiteY0" fmla="*/ 965200 h 965200"/>
              <a:gd name="connsiteX1" fmla="*/ 0 w 863600"/>
              <a:gd name="connsiteY1" fmla="*/ 0 h 965200"/>
              <a:gd name="connsiteX2" fmla="*/ 863600 w 863600"/>
              <a:gd name="connsiteY2" fmla="*/ 0 h 965200"/>
            </a:gdLst>
            <a:ahLst/>
            <a:cxnLst>
              <a:cxn ang="0">
                <a:pos x="connsiteX0" y="connsiteY0"/>
              </a:cxn>
              <a:cxn ang="0">
                <a:pos x="connsiteX1" y="connsiteY1"/>
              </a:cxn>
              <a:cxn ang="0">
                <a:pos x="connsiteX2" y="connsiteY2"/>
              </a:cxn>
            </a:cxnLst>
            <a:rect l="l" t="t" r="r" b="b"/>
            <a:pathLst>
              <a:path w="863600" h="965200">
                <a:moveTo>
                  <a:pt x="0" y="965200"/>
                </a:moveTo>
                <a:lnTo>
                  <a:pt x="0" y="0"/>
                </a:lnTo>
                <a:lnTo>
                  <a:pt x="863600" y="0"/>
                </a:lnTo>
              </a:path>
            </a:pathLst>
          </a:custGeom>
          <a:noFill/>
          <a:ln w="25400">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3" name="任意多边形: 形状 72"/>
          <p:cNvSpPr/>
          <p:nvPr/>
        </p:nvSpPr>
        <p:spPr>
          <a:xfrm flipH="1" flipV="1">
            <a:off x="8792592" y="3979584"/>
            <a:ext cx="850476" cy="984335"/>
          </a:xfrm>
          <a:custGeom>
            <a:avLst/>
            <a:gdLst>
              <a:gd name="connsiteX0" fmla="*/ 0 w 863600"/>
              <a:gd name="connsiteY0" fmla="*/ 965200 h 965200"/>
              <a:gd name="connsiteX1" fmla="*/ 0 w 863600"/>
              <a:gd name="connsiteY1" fmla="*/ 0 h 965200"/>
              <a:gd name="connsiteX2" fmla="*/ 863600 w 863600"/>
              <a:gd name="connsiteY2" fmla="*/ 0 h 965200"/>
            </a:gdLst>
            <a:ahLst/>
            <a:cxnLst>
              <a:cxn ang="0">
                <a:pos x="connsiteX0" y="connsiteY0"/>
              </a:cxn>
              <a:cxn ang="0">
                <a:pos x="connsiteX1" y="connsiteY1"/>
              </a:cxn>
              <a:cxn ang="0">
                <a:pos x="connsiteX2" y="connsiteY2"/>
              </a:cxn>
            </a:cxnLst>
            <a:rect l="l" t="t" r="r" b="b"/>
            <a:pathLst>
              <a:path w="863600" h="965200">
                <a:moveTo>
                  <a:pt x="0" y="965200"/>
                </a:moveTo>
                <a:lnTo>
                  <a:pt x="0" y="0"/>
                </a:lnTo>
                <a:lnTo>
                  <a:pt x="863600" y="0"/>
                </a:lnTo>
              </a:path>
            </a:pathLst>
          </a:custGeom>
          <a:noFill/>
          <a:ln w="25400">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74" name="图片 73"/>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0" y="-12541"/>
            <a:ext cx="3542411" cy="1307942"/>
          </a:xfrm>
          <a:prstGeom prst="rect">
            <a:avLst/>
          </a:prstGeom>
        </p:spPr>
      </p:pic>
      <p:pic>
        <p:nvPicPr>
          <p:cNvPr id="76" name="图片 7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75" name="图片 74"/>
          <p:cNvPicPr>
            <a:picLocks noChangeAspect="1"/>
          </p:cNvPicPr>
          <p:nvPr/>
        </p:nvPicPr>
        <p:blipFill>
          <a:blip r:embed="rId7"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0151505" y="3035300"/>
            <a:ext cx="2040495" cy="3822700"/>
          </a:xfrm>
          <a:prstGeom prst="rect">
            <a:avLst/>
          </a:prstGeom>
        </p:spPr>
      </p:pic>
      <p:sp>
        <p:nvSpPr>
          <p:cNvPr id="2" name="文本框 1"/>
          <p:cNvSpPr txBox="1"/>
          <p:nvPr/>
        </p:nvSpPr>
        <p:spPr>
          <a:xfrm>
            <a:off x="5504507" y="271604"/>
            <a:ext cx="1520982" cy="215444"/>
          </a:xfrm>
          <a:prstGeom prst="rect">
            <a:avLst/>
          </a:prstGeom>
          <a:noFill/>
        </p:spPr>
        <p:txBody>
          <a:bodyPr wrap="square" rtlCol="0">
            <a:spAutoFit/>
          </a:bodyPr>
          <a:lstStyle/>
          <a:p>
            <a:r>
              <a:rPr lang="en-US" altLang="zh-CN" sz="800" dirty="0">
                <a:solidFill>
                  <a:srgbClr val="F7F8F9"/>
                </a:solidFill>
              </a:rPr>
              <a:t>https://www.ypppt.com/</a:t>
            </a:r>
            <a:endParaRPr lang="zh-CN" altLang="en-US" sz="800" dirty="0">
              <a:solidFill>
                <a:srgbClr val="F7F8F9"/>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红岩诗歌</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17" name="内容占位符 2"/>
          <p:cNvSpPr txBox="1">
            <a:spLocks noChangeArrowheads="1"/>
          </p:cNvSpPr>
          <p:nvPr/>
        </p:nvSpPr>
        <p:spPr>
          <a:xfrm>
            <a:off x="2166679" y="2277298"/>
            <a:ext cx="3501405"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为了免除下一代的苦难， 　　</a:t>
            </a:r>
          </a:p>
          <a:p>
            <a:pPr marL="0" indent="0">
              <a:lnSpc>
                <a:spcPct val="150000"/>
              </a:lnSpc>
              <a:spcBef>
                <a:spcPct val="0"/>
              </a:spcBef>
              <a:buNone/>
            </a:pPr>
            <a:r>
              <a:rPr lang="zh-CN" altLang="en-US" sz="2000"/>
              <a:t>我们愿</a:t>
            </a:r>
            <a:r>
              <a:rPr lang="en-US" altLang="zh-CN" sz="2000"/>
              <a:t>—— </a:t>
            </a:r>
            <a:r>
              <a:rPr lang="zh-CN" altLang="en-US" sz="2000"/>
              <a:t>　　</a:t>
            </a:r>
          </a:p>
          <a:p>
            <a:pPr marL="0" indent="0">
              <a:lnSpc>
                <a:spcPct val="150000"/>
              </a:lnSpc>
              <a:spcBef>
                <a:spcPct val="0"/>
              </a:spcBef>
              <a:buNone/>
            </a:pPr>
            <a:r>
              <a:rPr lang="zh-CN" altLang="en-US" sz="2000"/>
              <a:t>愿把这牢底坐穿！ 　　</a:t>
            </a:r>
          </a:p>
          <a:p>
            <a:pPr marL="0" indent="0">
              <a:lnSpc>
                <a:spcPct val="150000"/>
              </a:lnSpc>
              <a:spcBef>
                <a:spcPct val="0"/>
              </a:spcBef>
              <a:buNone/>
            </a:pPr>
            <a:r>
              <a:rPr lang="zh-CN" altLang="en-US" sz="2000"/>
              <a:t>我们是天生的叛逆者， 　　</a:t>
            </a:r>
          </a:p>
          <a:p>
            <a:pPr marL="0" indent="0">
              <a:lnSpc>
                <a:spcPct val="150000"/>
              </a:lnSpc>
              <a:spcBef>
                <a:spcPct val="0"/>
              </a:spcBef>
              <a:buNone/>
            </a:pPr>
            <a:r>
              <a:rPr lang="zh-CN" altLang="en-US" sz="2000"/>
              <a:t>我们要把这颠倒的乾坤扭转！ 　　</a:t>
            </a:r>
          </a:p>
          <a:p>
            <a:pPr marL="0" indent="0">
              <a:lnSpc>
                <a:spcPct val="150000"/>
              </a:lnSpc>
              <a:spcBef>
                <a:spcPct val="0"/>
              </a:spcBef>
              <a:buNone/>
            </a:pPr>
            <a:r>
              <a:rPr lang="zh-CN" altLang="en-US" sz="2000"/>
              <a:t>我们要把这不合理的一切打翻！ 　　</a:t>
            </a:r>
          </a:p>
          <a:p>
            <a:pPr marL="0" indent="0">
              <a:lnSpc>
                <a:spcPct val="150000"/>
              </a:lnSpc>
              <a:spcBef>
                <a:spcPct val="0"/>
              </a:spcBef>
              <a:buNone/>
            </a:pPr>
            <a:endParaRPr lang="zh-CN" altLang="en-US" sz="2000">
              <a:solidFill>
                <a:srgbClr val="FF0000"/>
              </a:solidFill>
            </a:endParaRPr>
          </a:p>
        </p:txBody>
      </p:sp>
      <p:sp>
        <p:nvSpPr>
          <p:cNvPr id="21" name="文本框 20"/>
          <p:cNvSpPr txBox="1"/>
          <p:nvPr/>
        </p:nvSpPr>
        <p:spPr>
          <a:xfrm>
            <a:off x="406862" y="1162490"/>
            <a:ext cx="11025944" cy="769441"/>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把牢底坐穿</a:t>
            </a:r>
          </a:p>
        </p:txBody>
      </p:sp>
      <p:cxnSp>
        <p:nvCxnSpPr>
          <p:cNvPr id="3" name="直接连接符 2"/>
          <p:cNvCxnSpPr/>
          <p:nvPr/>
        </p:nvCxnSpPr>
        <p:spPr>
          <a:xfrm>
            <a:off x="7442200" y="1701800"/>
            <a:ext cx="9144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内容占位符 2"/>
          <p:cNvSpPr txBox="1">
            <a:spLocks noChangeArrowheads="1"/>
          </p:cNvSpPr>
          <p:nvPr/>
        </p:nvSpPr>
        <p:spPr>
          <a:xfrm>
            <a:off x="8513479" y="1382559"/>
            <a:ext cx="914400" cy="570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2000"/>
              <a:t>叶挺</a:t>
            </a:r>
            <a:endParaRPr lang="zh-CN" altLang="en-US" sz="2000">
              <a:solidFill>
                <a:srgbClr val="FF0000"/>
              </a:solidFill>
            </a:endParaRPr>
          </a:p>
        </p:txBody>
      </p:sp>
      <p:sp>
        <p:nvSpPr>
          <p:cNvPr id="18" name="内容占位符 2"/>
          <p:cNvSpPr txBox="1">
            <a:spLocks noChangeArrowheads="1"/>
          </p:cNvSpPr>
          <p:nvPr/>
        </p:nvSpPr>
        <p:spPr>
          <a:xfrm>
            <a:off x="6605897" y="2346179"/>
            <a:ext cx="3501405"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今天，我们坐牢了， 　　</a:t>
            </a:r>
          </a:p>
          <a:p>
            <a:pPr marL="0" indent="0">
              <a:lnSpc>
                <a:spcPct val="150000"/>
              </a:lnSpc>
              <a:spcBef>
                <a:spcPct val="0"/>
              </a:spcBef>
              <a:buNone/>
            </a:pPr>
            <a:r>
              <a:rPr lang="zh-CN" altLang="en-US" sz="2000"/>
              <a:t>坐牢又有什么希罕？ 　　</a:t>
            </a:r>
          </a:p>
          <a:p>
            <a:pPr marL="0" indent="0">
              <a:lnSpc>
                <a:spcPct val="150000"/>
              </a:lnSpc>
              <a:spcBef>
                <a:spcPct val="0"/>
              </a:spcBef>
              <a:buNone/>
            </a:pPr>
            <a:r>
              <a:rPr lang="zh-CN" altLang="en-US" sz="2000"/>
              <a:t>为了免除下一代的苦难， 　　</a:t>
            </a:r>
          </a:p>
          <a:p>
            <a:pPr marL="0" indent="0">
              <a:lnSpc>
                <a:spcPct val="150000"/>
              </a:lnSpc>
              <a:spcBef>
                <a:spcPct val="0"/>
              </a:spcBef>
              <a:buNone/>
            </a:pPr>
            <a:r>
              <a:rPr lang="zh-CN" altLang="en-US" sz="2000"/>
              <a:t>我们愿</a:t>
            </a:r>
            <a:r>
              <a:rPr lang="en-US" altLang="zh-CN" sz="2000"/>
              <a:t>—— </a:t>
            </a:r>
            <a:r>
              <a:rPr lang="zh-CN" altLang="en-US" sz="2000"/>
              <a:t>　　</a:t>
            </a:r>
          </a:p>
          <a:p>
            <a:pPr marL="0" indent="0">
              <a:lnSpc>
                <a:spcPct val="150000"/>
              </a:lnSpc>
              <a:spcBef>
                <a:spcPct val="0"/>
              </a:spcBef>
              <a:buNone/>
            </a:pPr>
            <a:r>
              <a:rPr lang="zh-CN" altLang="en-US" sz="2000"/>
              <a:t>愿把这牢底坐穿！ </a:t>
            </a:r>
            <a:endParaRPr lang="zh-CN" altLang="en-US" sz="2000">
              <a:solidFill>
                <a:srgbClr val="FF0000"/>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红岩诗歌</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17" name="内容占位符 2"/>
          <p:cNvSpPr txBox="1">
            <a:spLocks noChangeArrowheads="1"/>
          </p:cNvSpPr>
          <p:nvPr/>
        </p:nvSpPr>
        <p:spPr>
          <a:xfrm>
            <a:off x="2166679" y="2277298"/>
            <a:ext cx="3501405"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 任脚下响着沉重的铁镣</a:t>
            </a:r>
            <a:r>
              <a:rPr lang="en-US" altLang="zh-CN" sz="2000"/>
              <a:t>, </a:t>
            </a:r>
            <a:br>
              <a:rPr lang="en-US" altLang="zh-CN" sz="2000"/>
            </a:br>
            <a:r>
              <a:rPr lang="en-US" altLang="zh-CN" sz="2000"/>
              <a:t>  </a:t>
            </a:r>
            <a:r>
              <a:rPr lang="zh-CN" altLang="en-US" sz="2000"/>
              <a:t>任你把皮鞭举得高高</a:t>
            </a:r>
            <a:r>
              <a:rPr lang="en-US" altLang="zh-CN" sz="2000"/>
              <a:t>, </a:t>
            </a:r>
            <a:br>
              <a:rPr lang="en-US" altLang="zh-CN" sz="2000"/>
            </a:br>
            <a:r>
              <a:rPr lang="en-US" altLang="zh-CN" sz="2000"/>
              <a:t>  </a:t>
            </a:r>
            <a:r>
              <a:rPr lang="zh-CN" altLang="en-US" sz="2000"/>
              <a:t>我不需要什么自白</a:t>
            </a:r>
            <a:r>
              <a:rPr lang="en-US" altLang="zh-CN" sz="2000"/>
              <a:t>, </a:t>
            </a:r>
            <a:br>
              <a:rPr lang="en-US" altLang="zh-CN" sz="2000"/>
            </a:br>
            <a:r>
              <a:rPr lang="en-US" altLang="zh-CN" sz="2000"/>
              <a:t>  </a:t>
            </a:r>
            <a:r>
              <a:rPr lang="zh-CN" altLang="en-US" sz="2000"/>
              <a:t>哪怕胸口对着带血的刺刀</a:t>
            </a:r>
            <a:r>
              <a:rPr lang="en-US" altLang="zh-CN" sz="2000"/>
              <a:t>,! </a:t>
            </a:r>
            <a:br>
              <a:rPr lang="en-US" altLang="zh-CN" sz="2000"/>
            </a:br>
            <a:r>
              <a:rPr lang="en-US" altLang="zh-CN" sz="2000"/>
              <a:t>  </a:t>
            </a:r>
            <a:r>
              <a:rPr lang="zh-CN" altLang="en-US" sz="2000"/>
              <a:t>人，不能低下高贵的头， </a:t>
            </a:r>
            <a:br>
              <a:rPr lang="zh-CN" altLang="en-US" sz="2000"/>
            </a:br>
            <a:r>
              <a:rPr lang="zh-CN" altLang="en-US" sz="2000"/>
              <a:t>  只有怕死鬼才乞求“自由”； </a:t>
            </a:r>
            <a:br>
              <a:rPr lang="zh-CN" altLang="en-US" sz="2000"/>
            </a:br>
            <a:endParaRPr lang="zh-CN" altLang="en-US" sz="2000">
              <a:solidFill>
                <a:srgbClr val="FF0000"/>
              </a:solidFill>
            </a:endParaRPr>
          </a:p>
        </p:txBody>
      </p:sp>
      <p:sp>
        <p:nvSpPr>
          <p:cNvPr id="21" name="文本框 20"/>
          <p:cNvSpPr txBox="1"/>
          <p:nvPr/>
        </p:nvSpPr>
        <p:spPr>
          <a:xfrm>
            <a:off x="406862" y="1162490"/>
            <a:ext cx="11025944" cy="769441"/>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我的自白书</a:t>
            </a:r>
          </a:p>
        </p:txBody>
      </p:sp>
      <p:cxnSp>
        <p:nvCxnSpPr>
          <p:cNvPr id="3" name="直接连接符 2"/>
          <p:cNvCxnSpPr/>
          <p:nvPr/>
        </p:nvCxnSpPr>
        <p:spPr>
          <a:xfrm>
            <a:off x="7442200" y="1701800"/>
            <a:ext cx="9144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内容占位符 2"/>
          <p:cNvSpPr txBox="1">
            <a:spLocks noChangeArrowheads="1"/>
          </p:cNvSpPr>
          <p:nvPr/>
        </p:nvSpPr>
        <p:spPr>
          <a:xfrm>
            <a:off x="8513478" y="1382559"/>
            <a:ext cx="1265521" cy="570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2000"/>
              <a:t>陈然</a:t>
            </a:r>
            <a:endParaRPr lang="zh-CN" altLang="en-US" sz="2000">
              <a:solidFill>
                <a:srgbClr val="FF0000"/>
              </a:solidFill>
            </a:endParaRPr>
          </a:p>
        </p:txBody>
      </p:sp>
      <p:sp>
        <p:nvSpPr>
          <p:cNvPr id="19" name="内容占位符 2"/>
          <p:cNvSpPr txBox="1">
            <a:spLocks noChangeArrowheads="1"/>
          </p:cNvSpPr>
          <p:nvPr/>
        </p:nvSpPr>
        <p:spPr>
          <a:xfrm>
            <a:off x="6395779" y="2277298"/>
            <a:ext cx="4361121"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只有怕死鬼才乞求“自由”； </a:t>
            </a:r>
            <a:br>
              <a:rPr lang="zh-CN" altLang="en-US" sz="2000"/>
            </a:br>
            <a:r>
              <a:rPr lang="zh-CN" altLang="en-US" sz="2000"/>
              <a:t>毒刑拷打算得了什么？ </a:t>
            </a:r>
            <a:br>
              <a:rPr lang="zh-CN" altLang="en-US" sz="2000"/>
            </a:br>
            <a:r>
              <a:rPr lang="zh-CN" altLang="en-US" sz="2000"/>
              <a:t>死亡也无法叫我开口！ </a:t>
            </a:r>
            <a:br>
              <a:rPr lang="zh-CN" altLang="en-US" sz="2000"/>
            </a:br>
            <a:r>
              <a:rPr lang="zh-CN" altLang="en-US" sz="2000"/>
              <a:t>对着死亡我放声大笑， </a:t>
            </a:r>
            <a:br>
              <a:rPr lang="zh-CN" altLang="en-US" sz="2000"/>
            </a:br>
            <a:r>
              <a:rPr lang="zh-CN" altLang="en-US" sz="2000"/>
              <a:t>魔鬼的宫殿在笑声中动摇； </a:t>
            </a:r>
            <a:br>
              <a:rPr lang="zh-CN" altLang="en-US" sz="2000"/>
            </a:br>
            <a:r>
              <a:rPr lang="zh-CN" altLang="en-US" sz="2000"/>
              <a:t>这就是我</a:t>
            </a:r>
            <a:r>
              <a:rPr lang="en-US" altLang="zh-CN" sz="2000"/>
              <a:t>——</a:t>
            </a:r>
            <a:r>
              <a:rPr lang="zh-CN" altLang="en-US" sz="2000"/>
              <a:t>一个共产党员的自白</a:t>
            </a:r>
            <a:br>
              <a:rPr lang="zh-CN" altLang="en-US" sz="2000"/>
            </a:br>
            <a:r>
              <a:rPr lang="zh-CN" altLang="en-US" sz="2000"/>
              <a:t>高唱凯歌埋葬蒋家王朝</a:t>
            </a:r>
            <a:endParaRPr lang="zh-CN" altLang="en-US" sz="2000">
              <a:solidFill>
                <a:srgbClr val="FF0000"/>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红岩诗歌</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17" name="内容占位符 2"/>
          <p:cNvSpPr txBox="1">
            <a:spLocks noChangeArrowheads="1"/>
          </p:cNvSpPr>
          <p:nvPr/>
        </p:nvSpPr>
        <p:spPr>
          <a:xfrm>
            <a:off x="2166679" y="2277298"/>
            <a:ext cx="3501405"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 任脚下响着沉重的铁镣</a:t>
            </a:r>
            <a:r>
              <a:rPr lang="en-US" altLang="zh-CN" sz="2000"/>
              <a:t>, </a:t>
            </a:r>
            <a:br>
              <a:rPr lang="en-US" altLang="zh-CN" sz="2000"/>
            </a:br>
            <a:r>
              <a:rPr lang="en-US" altLang="zh-CN" sz="2000"/>
              <a:t>  </a:t>
            </a:r>
            <a:r>
              <a:rPr lang="zh-CN" altLang="en-US" sz="2000"/>
              <a:t>任你把皮鞭举得高高</a:t>
            </a:r>
            <a:r>
              <a:rPr lang="en-US" altLang="zh-CN" sz="2000"/>
              <a:t>, </a:t>
            </a:r>
            <a:br>
              <a:rPr lang="en-US" altLang="zh-CN" sz="2000"/>
            </a:br>
            <a:r>
              <a:rPr lang="en-US" altLang="zh-CN" sz="2000"/>
              <a:t>  </a:t>
            </a:r>
            <a:r>
              <a:rPr lang="zh-CN" altLang="en-US" sz="2000"/>
              <a:t>我不需要什么自白</a:t>
            </a:r>
            <a:r>
              <a:rPr lang="en-US" altLang="zh-CN" sz="2000"/>
              <a:t>, </a:t>
            </a:r>
            <a:br>
              <a:rPr lang="en-US" altLang="zh-CN" sz="2000"/>
            </a:br>
            <a:r>
              <a:rPr lang="en-US" altLang="zh-CN" sz="2000"/>
              <a:t>  </a:t>
            </a:r>
            <a:r>
              <a:rPr lang="zh-CN" altLang="en-US" sz="2000"/>
              <a:t>哪怕胸口对着带血的刺刀</a:t>
            </a:r>
            <a:r>
              <a:rPr lang="en-US" altLang="zh-CN" sz="2000"/>
              <a:t>,! </a:t>
            </a:r>
            <a:br>
              <a:rPr lang="en-US" altLang="zh-CN" sz="2000"/>
            </a:br>
            <a:r>
              <a:rPr lang="en-US" altLang="zh-CN" sz="2000"/>
              <a:t>  </a:t>
            </a:r>
            <a:r>
              <a:rPr lang="zh-CN" altLang="en-US" sz="2000"/>
              <a:t>人，不能低下高贵的头， </a:t>
            </a:r>
            <a:br>
              <a:rPr lang="zh-CN" altLang="en-US" sz="2000"/>
            </a:br>
            <a:r>
              <a:rPr lang="zh-CN" altLang="en-US" sz="2000"/>
              <a:t>  只有怕死鬼才乞求“自由”； </a:t>
            </a:r>
            <a:br>
              <a:rPr lang="zh-CN" altLang="en-US" sz="2000"/>
            </a:br>
            <a:endParaRPr lang="zh-CN" altLang="en-US" sz="2000">
              <a:solidFill>
                <a:srgbClr val="FF0000"/>
              </a:solidFill>
            </a:endParaRPr>
          </a:p>
        </p:txBody>
      </p:sp>
      <p:sp>
        <p:nvSpPr>
          <p:cNvPr id="21" name="文本框 20"/>
          <p:cNvSpPr txBox="1"/>
          <p:nvPr/>
        </p:nvSpPr>
        <p:spPr>
          <a:xfrm>
            <a:off x="406862" y="1162490"/>
            <a:ext cx="11025944" cy="769441"/>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我的自白书</a:t>
            </a:r>
          </a:p>
        </p:txBody>
      </p:sp>
      <p:cxnSp>
        <p:nvCxnSpPr>
          <p:cNvPr id="3" name="直接连接符 2"/>
          <p:cNvCxnSpPr/>
          <p:nvPr/>
        </p:nvCxnSpPr>
        <p:spPr>
          <a:xfrm>
            <a:off x="7442200" y="1701800"/>
            <a:ext cx="9144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内容占位符 2"/>
          <p:cNvSpPr txBox="1">
            <a:spLocks noChangeArrowheads="1"/>
          </p:cNvSpPr>
          <p:nvPr/>
        </p:nvSpPr>
        <p:spPr>
          <a:xfrm>
            <a:off x="8513478" y="1382559"/>
            <a:ext cx="1265521" cy="570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2000"/>
              <a:t>陈然</a:t>
            </a:r>
            <a:endParaRPr lang="zh-CN" altLang="en-US" sz="2000">
              <a:solidFill>
                <a:srgbClr val="FF0000"/>
              </a:solidFill>
            </a:endParaRPr>
          </a:p>
        </p:txBody>
      </p:sp>
      <p:sp>
        <p:nvSpPr>
          <p:cNvPr id="19" name="内容占位符 2"/>
          <p:cNvSpPr txBox="1">
            <a:spLocks noChangeArrowheads="1"/>
          </p:cNvSpPr>
          <p:nvPr/>
        </p:nvSpPr>
        <p:spPr>
          <a:xfrm>
            <a:off x="6395779" y="2277298"/>
            <a:ext cx="4361121" cy="2303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2000"/>
              <a:t>只有怕死鬼才乞求“自由”； </a:t>
            </a:r>
            <a:br>
              <a:rPr lang="zh-CN" altLang="en-US" sz="2000"/>
            </a:br>
            <a:r>
              <a:rPr lang="zh-CN" altLang="en-US" sz="2000"/>
              <a:t>毒刑拷打算得了什么？ </a:t>
            </a:r>
            <a:br>
              <a:rPr lang="zh-CN" altLang="en-US" sz="2000"/>
            </a:br>
            <a:r>
              <a:rPr lang="zh-CN" altLang="en-US" sz="2000"/>
              <a:t>死亡也无法叫我开口！ </a:t>
            </a:r>
            <a:br>
              <a:rPr lang="zh-CN" altLang="en-US" sz="2000"/>
            </a:br>
            <a:r>
              <a:rPr lang="zh-CN" altLang="en-US" sz="2000"/>
              <a:t>对着死亡我放声大笑， </a:t>
            </a:r>
            <a:br>
              <a:rPr lang="zh-CN" altLang="en-US" sz="2000"/>
            </a:br>
            <a:r>
              <a:rPr lang="zh-CN" altLang="en-US" sz="2000"/>
              <a:t>魔鬼的宫殿在笑声中动摇； </a:t>
            </a:r>
            <a:br>
              <a:rPr lang="zh-CN" altLang="en-US" sz="2000"/>
            </a:br>
            <a:r>
              <a:rPr lang="zh-CN" altLang="en-US" sz="2000"/>
              <a:t>这就是我</a:t>
            </a:r>
            <a:r>
              <a:rPr lang="en-US" altLang="zh-CN" sz="2000"/>
              <a:t>——</a:t>
            </a:r>
            <a:r>
              <a:rPr lang="zh-CN" altLang="en-US" sz="2000"/>
              <a:t>一个共产党员的自白</a:t>
            </a:r>
            <a:br>
              <a:rPr lang="zh-CN" altLang="en-US" sz="2000"/>
            </a:br>
            <a:r>
              <a:rPr lang="zh-CN" altLang="en-US" sz="2000"/>
              <a:t>高唱凯歌埋葬蒋家王朝</a:t>
            </a:r>
            <a:endParaRPr lang="zh-CN" altLang="en-US" sz="2000">
              <a:solidFill>
                <a:srgbClr val="FF0000"/>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狱中八条</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20" name="组合 19"/>
          <p:cNvGrpSpPr/>
          <p:nvPr/>
        </p:nvGrpSpPr>
        <p:grpSpPr>
          <a:xfrm>
            <a:off x="1487411" y="2844580"/>
            <a:ext cx="302103" cy="175266"/>
            <a:chOff x="7277100" y="3187700"/>
            <a:chExt cx="415925" cy="241300"/>
          </a:xfrm>
        </p:grpSpPr>
        <p:sp>
          <p:nvSpPr>
            <p:cNvPr id="22" name="箭头: V 形 21"/>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24" name="箭头: V 形 23"/>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25" name="组合 24"/>
          <p:cNvGrpSpPr/>
          <p:nvPr/>
        </p:nvGrpSpPr>
        <p:grpSpPr>
          <a:xfrm>
            <a:off x="1487411" y="3438372"/>
            <a:ext cx="302103" cy="175266"/>
            <a:chOff x="7277100" y="3187700"/>
            <a:chExt cx="415925" cy="241300"/>
          </a:xfrm>
        </p:grpSpPr>
        <p:sp>
          <p:nvSpPr>
            <p:cNvPr id="26" name="箭头: V 形 25"/>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27" name="箭头: V 形 26"/>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28" name="组合 27"/>
          <p:cNvGrpSpPr/>
          <p:nvPr/>
        </p:nvGrpSpPr>
        <p:grpSpPr>
          <a:xfrm>
            <a:off x="1487411" y="4196998"/>
            <a:ext cx="302103" cy="175266"/>
            <a:chOff x="7277100" y="3187700"/>
            <a:chExt cx="415925" cy="241300"/>
          </a:xfrm>
        </p:grpSpPr>
        <p:sp>
          <p:nvSpPr>
            <p:cNvPr id="29" name="箭头: V 形 28"/>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30" name="箭头: V 形 29"/>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31" name="组合 30"/>
          <p:cNvGrpSpPr/>
          <p:nvPr/>
        </p:nvGrpSpPr>
        <p:grpSpPr>
          <a:xfrm>
            <a:off x="1487411" y="4752488"/>
            <a:ext cx="302103" cy="175266"/>
            <a:chOff x="7277100" y="3187700"/>
            <a:chExt cx="415925" cy="241300"/>
          </a:xfrm>
        </p:grpSpPr>
        <p:sp>
          <p:nvSpPr>
            <p:cNvPr id="32" name="箭头: V 形 31"/>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33" name="箭头: V 形 32"/>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sp>
        <p:nvSpPr>
          <p:cNvPr id="34" name="内容占位符 2"/>
          <p:cNvSpPr txBox="1">
            <a:spLocks noChangeArrowheads="1"/>
          </p:cNvSpPr>
          <p:nvPr/>
        </p:nvSpPr>
        <p:spPr>
          <a:xfrm>
            <a:off x="2053747" y="2649465"/>
            <a:ext cx="3501405"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一、防止领导成员腐化</a:t>
            </a:r>
            <a:endParaRPr lang="zh-CN" altLang="en-US" sz="1600" dirty="0">
              <a:solidFill>
                <a:srgbClr val="FF0000"/>
              </a:solidFill>
            </a:endParaRPr>
          </a:p>
        </p:txBody>
      </p:sp>
      <p:sp>
        <p:nvSpPr>
          <p:cNvPr id="36" name="内容占位符 2"/>
          <p:cNvSpPr txBox="1">
            <a:spLocks noChangeArrowheads="1"/>
          </p:cNvSpPr>
          <p:nvPr/>
        </p:nvSpPr>
        <p:spPr>
          <a:xfrm>
            <a:off x="2053747" y="3252184"/>
            <a:ext cx="44232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二、加强党内教育和实际斗争的锻炼；</a:t>
            </a:r>
            <a:endParaRPr lang="zh-CN" altLang="en-US" sz="1600" dirty="0">
              <a:solidFill>
                <a:srgbClr val="FF0000"/>
              </a:solidFill>
            </a:endParaRPr>
          </a:p>
        </p:txBody>
      </p:sp>
      <p:sp>
        <p:nvSpPr>
          <p:cNvPr id="37" name="内容占位符 2"/>
          <p:cNvSpPr txBox="1">
            <a:spLocks noChangeArrowheads="1"/>
          </p:cNvSpPr>
          <p:nvPr/>
        </p:nvSpPr>
        <p:spPr>
          <a:xfrm>
            <a:off x="2053747" y="4019737"/>
            <a:ext cx="49439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三、不要理想主义，对上级也不要迷信；</a:t>
            </a:r>
            <a:endParaRPr lang="zh-CN" altLang="en-US" sz="1600" dirty="0">
              <a:solidFill>
                <a:srgbClr val="FF0000"/>
              </a:solidFill>
            </a:endParaRPr>
          </a:p>
        </p:txBody>
      </p:sp>
      <p:sp>
        <p:nvSpPr>
          <p:cNvPr id="38" name="内容占位符 2"/>
          <p:cNvSpPr txBox="1">
            <a:spLocks noChangeArrowheads="1"/>
          </p:cNvSpPr>
          <p:nvPr/>
        </p:nvSpPr>
        <p:spPr>
          <a:xfrm>
            <a:off x="2053747" y="4584154"/>
            <a:ext cx="57186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四、注意路线问题，不要从“右”跳到“左”；</a:t>
            </a:r>
            <a:endParaRPr lang="zh-CN" altLang="en-US" sz="1600" dirty="0">
              <a:solidFill>
                <a:srgbClr val="FF0000"/>
              </a:solidFill>
            </a:endParaRPr>
          </a:p>
        </p:txBody>
      </p:sp>
      <p:grpSp>
        <p:nvGrpSpPr>
          <p:cNvPr id="39" name="组合 38"/>
          <p:cNvGrpSpPr/>
          <p:nvPr/>
        </p:nvGrpSpPr>
        <p:grpSpPr>
          <a:xfrm>
            <a:off x="6982536" y="2844580"/>
            <a:ext cx="302103" cy="175266"/>
            <a:chOff x="7277100" y="3187700"/>
            <a:chExt cx="415925" cy="241300"/>
          </a:xfrm>
        </p:grpSpPr>
        <p:sp>
          <p:nvSpPr>
            <p:cNvPr id="40" name="箭头: V 形 39"/>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41" name="箭头: V 形 40"/>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42" name="组合 41"/>
          <p:cNvGrpSpPr/>
          <p:nvPr/>
        </p:nvGrpSpPr>
        <p:grpSpPr>
          <a:xfrm>
            <a:off x="6982536" y="3438372"/>
            <a:ext cx="302103" cy="175266"/>
            <a:chOff x="7277100" y="3187700"/>
            <a:chExt cx="415925" cy="241300"/>
          </a:xfrm>
        </p:grpSpPr>
        <p:sp>
          <p:nvSpPr>
            <p:cNvPr id="43" name="箭头: V 形 42"/>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44" name="箭头: V 形 43"/>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45" name="组合 44"/>
          <p:cNvGrpSpPr/>
          <p:nvPr/>
        </p:nvGrpSpPr>
        <p:grpSpPr>
          <a:xfrm>
            <a:off x="6982536" y="4196998"/>
            <a:ext cx="302103" cy="175266"/>
            <a:chOff x="7277100" y="3187700"/>
            <a:chExt cx="415925" cy="241300"/>
          </a:xfrm>
        </p:grpSpPr>
        <p:sp>
          <p:nvSpPr>
            <p:cNvPr id="46" name="箭头: V 形 45"/>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47" name="箭头: V 形 46"/>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grpSp>
        <p:nvGrpSpPr>
          <p:cNvPr id="48" name="组合 47"/>
          <p:cNvGrpSpPr/>
          <p:nvPr/>
        </p:nvGrpSpPr>
        <p:grpSpPr>
          <a:xfrm>
            <a:off x="6982536" y="4752488"/>
            <a:ext cx="302103" cy="175266"/>
            <a:chOff x="7277100" y="3187700"/>
            <a:chExt cx="415925" cy="241300"/>
          </a:xfrm>
        </p:grpSpPr>
        <p:sp>
          <p:nvSpPr>
            <p:cNvPr id="49" name="箭头: V 形 48"/>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50" name="箭头: V 形 49"/>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sp>
        <p:nvSpPr>
          <p:cNvPr id="51" name="内容占位符 2"/>
          <p:cNvSpPr txBox="1">
            <a:spLocks noChangeArrowheads="1"/>
          </p:cNvSpPr>
          <p:nvPr/>
        </p:nvSpPr>
        <p:spPr>
          <a:xfrm>
            <a:off x="7548872" y="2649465"/>
            <a:ext cx="3501405"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五、切勿轻视敌人</a:t>
            </a:r>
            <a:endParaRPr lang="zh-CN" altLang="en-US" sz="1600" dirty="0">
              <a:solidFill>
                <a:srgbClr val="FF0000"/>
              </a:solidFill>
            </a:endParaRPr>
          </a:p>
        </p:txBody>
      </p:sp>
      <p:sp>
        <p:nvSpPr>
          <p:cNvPr id="52" name="内容占位符 2"/>
          <p:cNvSpPr txBox="1">
            <a:spLocks noChangeArrowheads="1"/>
          </p:cNvSpPr>
          <p:nvPr/>
        </p:nvSpPr>
        <p:spPr>
          <a:xfrm>
            <a:off x="7548872" y="3252184"/>
            <a:ext cx="44232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31800" indent="-457200">
              <a:lnSpc>
                <a:spcPct val="150000"/>
              </a:lnSpc>
              <a:spcBef>
                <a:spcPct val="0"/>
              </a:spcBef>
              <a:buNone/>
            </a:pPr>
            <a:r>
              <a:rPr lang="zh-CN" altLang="en-US" sz="1600" dirty="0"/>
              <a:t>六、重视党员特别是领导干部的经济、恋爱和生活作风问题；</a:t>
            </a:r>
            <a:endParaRPr lang="zh-CN" altLang="en-US" sz="1600" dirty="0">
              <a:solidFill>
                <a:srgbClr val="FF0000"/>
              </a:solidFill>
            </a:endParaRPr>
          </a:p>
        </p:txBody>
      </p:sp>
      <p:sp>
        <p:nvSpPr>
          <p:cNvPr id="53" name="内容占位符 2"/>
          <p:cNvSpPr txBox="1">
            <a:spLocks noChangeArrowheads="1"/>
          </p:cNvSpPr>
          <p:nvPr/>
        </p:nvSpPr>
        <p:spPr>
          <a:xfrm>
            <a:off x="7548872" y="4019737"/>
            <a:ext cx="49439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七、严格进行整党整风；</a:t>
            </a:r>
            <a:endParaRPr lang="zh-CN" altLang="en-US" sz="1600" dirty="0">
              <a:solidFill>
                <a:srgbClr val="FF0000"/>
              </a:solidFill>
            </a:endParaRPr>
          </a:p>
        </p:txBody>
      </p:sp>
      <p:sp>
        <p:nvSpPr>
          <p:cNvPr id="54" name="内容占位符 2"/>
          <p:cNvSpPr txBox="1">
            <a:spLocks noChangeArrowheads="1"/>
          </p:cNvSpPr>
          <p:nvPr/>
        </p:nvSpPr>
        <p:spPr>
          <a:xfrm>
            <a:off x="7548872" y="4584154"/>
            <a:ext cx="5718653" cy="564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ct val="0"/>
              </a:spcBef>
              <a:buNone/>
            </a:pPr>
            <a:r>
              <a:rPr lang="zh-CN" altLang="en-US" sz="1600" dirty="0"/>
              <a:t>八、惩办叛徒、特务</a:t>
            </a:r>
            <a:endParaRPr lang="zh-CN" altLang="en-US" sz="1600" dirty="0">
              <a:solidFill>
                <a:srgbClr val="FF0000"/>
              </a:solidFill>
            </a:endParaRPr>
          </a:p>
        </p:txBody>
      </p:sp>
      <p:grpSp>
        <p:nvGrpSpPr>
          <p:cNvPr id="4" name="组合 3"/>
          <p:cNvGrpSpPr/>
          <p:nvPr/>
        </p:nvGrpSpPr>
        <p:grpSpPr>
          <a:xfrm>
            <a:off x="1526997" y="1236475"/>
            <a:ext cx="9138007" cy="1119361"/>
            <a:chOff x="1789514" y="1236475"/>
            <a:chExt cx="9138007" cy="1119361"/>
          </a:xfrm>
        </p:grpSpPr>
        <p:sp>
          <p:nvSpPr>
            <p:cNvPr id="55" name="矩形 54"/>
            <p:cNvSpPr/>
            <p:nvPr/>
          </p:nvSpPr>
          <p:spPr>
            <a:xfrm>
              <a:off x="1789514" y="1236475"/>
              <a:ext cx="9138007" cy="1119361"/>
            </a:xfrm>
            <a:prstGeom prst="rect">
              <a:avLst/>
            </a:prstGeom>
            <a:solidFill>
              <a:schemeClr val="accent2">
                <a:lumMod val="20000"/>
                <a:lumOff val="80000"/>
                <a:alpha val="5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56" name="文本框 55"/>
            <p:cNvSpPr txBox="1"/>
            <p:nvPr/>
          </p:nvSpPr>
          <p:spPr>
            <a:xfrm>
              <a:off x="2210105" y="1368090"/>
              <a:ext cx="8464763" cy="905248"/>
            </a:xfrm>
            <a:prstGeom prst="rect">
              <a:avLst/>
            </a:prstGeom>
            <a:noFill/>
          </p:spPr>
          <p:txBody>
            <a:bodyPr wrap="square">
              <a:spAutoFit/>
            </a:bodyPr>
            <a:lstStyle/>
            <a:p>
              <a:pPr marR="0" lvl="0" algn="just" defTabSz="914400" rtl="0" eaLnBrk="1" fontAlgn="auto" latinLnBrk="0" hangingPunct="1">
                <a:lnSpc>
                  <a:spcPct val="130000"/>
                </a:lnSpc>
                <a:spcBef>
                  <a:spcPct val="0"/>
                </a:spcBef>
                <a:spcAft>
                  <a:spcPts val="1000"/>
                </a:spcAft>
                <a:buClr>
                  <a:srgbClr val="C00000"/>
                </a:buClr>
                <a:buSzTx/>
                <a:defRPr/>
              </a:pPr>
              <a:r>
                <a:rPr kumimoji="0" lang="zh-CN" altLang="en-US"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重庆解放前</a:t>
              </a:r>
              <a:r>
                <a:rPr kumimoji="0" lang="en-US" altLang="zh-CN"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3</a:t>
              </a:r>
              <a:r>
                <a:rPr kumimoji="0" lang="zh-CN" altLang="en-US"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天，国民党开始残酷屠杀被关押在渣滓洞、白公馆内的共产党员，这批共产党员在临刑前，集体讨论了一份</a:t>
              </a:r>
              <a:r>
                <a:rPr kumimoji="0" lang="en-US" altLang="zh-CN"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a:t>
              </a:r>
              <a:r>
                <a:rPr kumimoji="0" lang="zh-CN" altLang="en-US"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重庆党组织破坏经过和狱中情形的报告</a:t>
              </a:r>
              <a:r>
                <a:rPr kumimoji="0" lang="en-US" altLang="zh-CN"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a:t>
              </a:r>
              <a:r>
                <a:rPr kumimoji="0" lang="zh-CN" altLang="en-US" sz="1400" b="0" i="0" u="none" strike="noStrike" kern="0" cap="none" spc="40" normalizeH="0" baseline="0" noProof="0" dirty="0">
                  <a:ln>
                    <a:noFill/>
                  </a:ln>
                  <a:solidFill>
                    <a:srgbClr val="333333"/>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，这份报告最后部分是给党组织的意见，我们将它称为“狱中八条”</a:t>
              </a:r>
              <a:endParaRPr kumimoji="0" lang="zh-CN" altLang="zh-CN" sz="1050" b="0" i="0" u="none" strike="noStrike" kern="100" cap="none" spc="0" normalizeH="0" baseline="0" noProof="0" dirty="0">
                <a:ln>
                  <a:noFill/>
                </a:ln>
                <a:solidFill>
                  <a:prstClr val="black"/>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344908"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1277460"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a:t>
            </a:r>
          </a:p>
        </p:txBody>
      </p:sp>
      <p:pic>
        <p:nvPicPr>
          <p:cNvPr id="57" name="图片 56"/>
          <p:cNvPicPr>
            <a:picLocks noChangeAspect="1"/>
          </p:cNvPicPr>
          <p:nvPr/>
        </p:nvPicPr>
        <p:blipFill>
          <a:blip r:embed="rId2"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252274"/>
            <a:ext cx="8803373" cy="2605726"/>
          </a:xfrm>
          <a:prstGeom prst="rect">
            <a:avLst/>
          </a:prstGeom>
        </p:spPr>
      </p:pic>
      <p:sp>
        <p:nvSpPr>
          <p:cNvPr id="58" name="矩形 57"/>
          <p:cNvSpPr/>
          <p:nvPr/>
        </p:nvSpPr>
        <p:spPr>
          <a:xfrm>
            <a:off x="1790700" y="2430864"/>
            <a:ext cx="8886724" cy="2948772"/>
          </a:xfrm>
          <a:prstGeom prst="rect">
            <a:avLst/>
          </a:prstGeom>
          <a:solidFill>
            <a:schemeClr val="accent2">
              <a:lumMod val="20000"/>
              <a:lumOff val="80000"/>
              <a:alpha val="3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59" name="文本框 58"/>
          <p:cNvSpPr txBox="1"/>
          <p:nvPr/>
        </p:nvSpPr>
        <p:spPr>
          <a:xfrm>
            <a:off x="2245525" y="3178356"/>
            <a:ext cx="8155775" cy="1469761"/>
          </a:xfrm>
          <a:prstGeom prst="rect">
            <a:avLst/>
          </a:prstGeom>
          <a:noFill/>
        </p:spPr>
        <p:txBody>
          <a:bodyPr wrap="square">
            <a:spAutoFit/>
          </a:bodyPr>
          <a:lstStyle/>
          <a:p>
            <a:pPr marL="0" marR="0" lvl="0" indent="0" algn="l" defTabSz="914400" rtl="0" eaLnBrk="1" fontAlgn="auto" latinLnBrk="0" hangingPunct="1">
              <a:lnSpc>
                <a:spcPct val="130000"/>
              </a:lnSpc>
              <a:spcBef>
                <a:spcPct val="0"/>
              </a:spcBef>
              <a:spcAft>
                <a:spcPts val="1000"/>
              </a:spcAft>
              <a:buClrTx/>
              <a:buSzTx/>
              <a:buFontTx/>
              <a:buNone/>
              <a:defRPr/>
            </a:pPr>
            <a:r>
              <a:rPr kumimoji="0" lang="zh-CN" altLang="en-US" sz="1600" b="0" i="0" u="none" strike="noStrike" kern="1200" cap="none" spc="135" normalizeH="0" baseline="0" noProof="0" dirty="0">
                <a:ln>
                  <a:noFill/>
                </a:ln>
                <a:solidFill>
                  <a:srgbClr val="573C3C"/>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 “晨星闪闪，迎接黎明。林间，群鸟争鸣，天将破晓。东方的地平线上，渐渐透出一派红光，闪烁在碧绿的嘉陵江，湛蓝的天空，万里无云，绚丽的朝霞，放射出万道光芒。” </a:t>
            </a:r>
          </a:p>
          <a:p>
            <a:pPr marL="0" marR="0" lvl="0" indent="0" algn="l" defTabSz="914400" rtl="0" eaLnBrk="1" fontAlgn="auto" latinLnBrk="0" hangingPunct="1">
              <a:lnSpc>
                <a:spcPct val="130000"/>
              </a:lnSpc>
              <a:spcBef>
                <a:spcPct val="0"/>
              </a:spcBef>
              <a:spcAft>
                <a:spcPts val="1000"/>
              </a:spcAft>
              <a:buClrTx/>
              <a:buSzTx/>
              <a:buFontTx/>
              <a:buNone/>
              <a:defRPr/>
            </a:pPr>
            <a:r>
              <a:rPr kumimoji="0" lang="zh-CN" altLang="en-US" sz="1600" b="0" i="0" u="none" strike="noStrike" kern="1200" cap="none" spc="135" normalizeH="0" baseline="0" noProof="0" dirty="0">
                <a:ln>
                  <a:noFill/>
                </a:ln>
                <a:solidFill>
                  <a:srgbClr val="573C3C"/>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rPr>
              <a:t>红岩精神永存！</a:t>
            </a:r>
            <a:endParaRPr kumimoji="0" lang="zh-CN" altLang="zh-CN" sz="1200" b="0" i="0" u="none" strike="noStrike" kern="1200" cap="none" spc="0" normalizeH="0" baseline="0" noProof="0" dirty="0">
              <a:ln>
                <a:noFill/>
              </a:ln>
              <a:solidFill>
                <a:srgbClr val="ED7D31">
                  <a:lumMod val="50000"/>
                </a:srgbClr>
              </a:solidFill>
              <a:effectLst/>
              <a:uLnTx/>
              <a:uFillTx/>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61" name="任意多边形: 形状 60"/>
          <p:cNvSpPr/>
          <p:nvPr/>
        </p:nvSpPr>
        <p:spPr>
          <a:xfrm>
            <a:off x="1790700" y="1653680"/>
            <a:ext cx="5362427" cy="513089"/>
          </a:xfrm>
          <a:custGeom>
            <a:avLst/>
            <a:gdLst>
              <a:gd name="connsiteX0" fmla="*/ 0 w 5362427"/>
              <a:gd name="connsiteY0" fmla="*/ 0 h 513089"/>
              <a:gd name="connsiteX1" fmla="*/ 330237 w 5362427"/>
              <a:gd name="connsiteY1" fmla="*/ 0 h 513089"/>
              <a:gd name="connsiteX2" fmla="*/ 925739 w 5362427"/>
              <a:gd name="connsiteY2" fmla="*/ 0 h 513089"/>
              <a:gd name="connsiteX3" fmla="*/ 5362427 w 5362427"/>
              <a:gd name="connsiteY3" fmla="*/ 0 h 513089"/>
              <a:gd name="connsiteX4" fmla="*/ 5112014 w 5362427"/>
              <a:gd name="connsiteY4" fmla="*/ 511465 h 513089"/>
              <a:gd name="connsiteX5" fmla="*/ 925739 w 5362427"/>
              <a:gd name="connsiteY5" fmla="*/ 511465 h 513089"/>
              <a:gd name="connsiteX6" fmla="*/ 925739 w 5362427"/>
              <a:gd name="connsiteY6" fmla="*/ 513089 h 513089"/>
              <a:gd name="connsiteX7" fmla="*/ 0 w 5362427"/>
              <a:gd name="connsiteY7" fmla="*/ 513089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62427" h="513089">
                <a:moveTo>
                  <a:pt x="0" y="0"/>
                </a:moveTo>
                <a:lnTo>
                  <a:pt x="330237" y="0"/>
                </a:lnTo>
                <a:lnTo>
                  <a:pt x="925739" y="0"/>
                </a:lnTo>
                <a:lnTo>
                  <a:pt x="5362427" y="0"/>
                </a:lnTo>
                <a:lnTo>
                  <a:pt x="5112014" y="511465"/>
                </a:lnTo>
                <a:lnTo>
                  <a:pt x="925739" y="511465"/>
                </a:lnTo>
                <a:lnTo>
                  <a:pt x="925739" y="513089"/>
                </a:lnTo>
                <a:lnTo>
                  <a:pt x="0" y="51308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62" name="文本框 61"/>
          <p:cNvSpPr txBox="1"/>
          <p:nvPr/>
        </p:nvSpPr>
        <p:spPr>
          <a:xfrm>
            <a:off x="1953464" y="1710169"/>
            <a:ext cx="4862812" cy="400110"/>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135" normalizeH="0" baseline="0" noProof="0" dirty="0">
                <a:ln>
                  <a:noFill/>
                </a:ln>
                <a:solidFill>
                  <a:prstClr val="white"/>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rPr>
              <a:t>红岩精神永存</a:t>
            </a:r>
            <a:endParaRPr kumimoji="0" lang="zh-CN" altLang="en-US" sz="2000" b="0" i="0" u="none" strike="noStrike" kern="1200" cap="none" spc="0" normalizeH="0" baseline="0" noProof="0" dirty="0">
              <a:ln>
                <a:noFill/>
              </a:ln>
              <a:solidFill>
                <a:prstClr val="white"/>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txBox="1">
            <a:spLocks noChangeArrowheads="1"/>
          </p:cNvSpPr>
          <p:nvPr/>
        </p:nvSpPr>
        <p:spPr bwMode="auto">
          <a:xfrm>
            <a:off x="3455502" y="3457833"/>
            <a:ext cx="5410212"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dist"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ea typeface="微软雅黑" panose="020B0503020204020204" pitchFamily="34" charset="-122"/>
                <a:cs typeface="+mj-cs"/>
              </a:rPr>
              <a:t>热烈庆祝中国共产党成立</a:t>
            </a:r>
            <a:r>
              <a:rPr kumimoji="0" lang="en-US" altLang="zh-CN" sz="2000" b="0" i="0" u="none" strike="noStrike" kern="1200" cap="none" spc="0" normalizeH="0" baseline="0" noProof="0">
                <a:ln>
                  <a:noFill/>
                </a:ln>
                <a:solidFill>
                  <a:prstClr val="black"/>
                </a:solidFill>
                <a:effectLst/>
                <a:uLnTx/>
                <a:uFillTx/>
                <a:ea typeface="微软雅黑" panose="020B0503020204020204" pitchFamily="34" charset="-122"/>
                <a:cs typeface="+mj-cs"/>
              </a:rPr>
              <a:t>100</a:t>
            </a:r>
            <a:r>
              <a:rPr kumimoji="0" lang="zh-CN" altLang="en-US" sz="2000" b="0" i="0" u="none" strike="noStrike" kern="1200" cap="none" spc="0" normalizeH="0" baseline="0" noProof="0">
                <a:ln>
                  <a:noFill/>
                </a:ln>
                <a:solidFill>
                  <a:prstClr val="black"/>
                </a:solidFill>
                <a:effectLst/>
                <a:uLnTx/>
                <a:uFillTx/>
                <a:ea typeface="微软雅黑" panose="020B0503020204020204" pitchFamily="34" charset="-122"/>
                <a:cs typeface="+mj-cs"/>
              </a:rPr>
              <a:t>周年</a:t>
            </a:r>
            <a:endParaRPr kumimoji="0" lang="zh-CN" altLang="zh-CN" sz="2000" b="0" i="0" u="none" strike="noStrike" kern="1200" cap="none" spc="0" normalizeH="0" baseline="0" noProof="0">
              <a:ln>
                <a:noFill/>
              </a:ln>
              <a:solidFill>
                <a:prstClr val="black"/>
              </a:solidFill>
              <a:effectLst/>
              <a:uLnTx/>
              <a:uFillTx/>
              <a:ea typeface="微软雅黑" panose="020B0503020204020204" pitchFamily="34" charset="-122"/>
              <a:cs typeface="+mj-cs"/>
            </a:endParaRPr>
          </a:p>
        </p:txBody>
      </p:sp>
      <p:sp>
        <p:nvSpPr>
          <p:cNvPr id="32" name="Rectangle 4"/>
          <p:cNvSpPr txBox="1">
            <a:spLocks noChangeArrowheads="1"/>
          </p:cNvSpPr>
          <p:nvPr/>
        </p:nvSpPr>
        <p:spPr bwMode="auto">
          <a:xfrm>
            <a:off x="1867744" y="4075804"/>
            <a:ext cx="8456513"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党史学习分享</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pic>
        <p:nvPicPr>
          <p:cNvPr id="41" name="图片 40"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3663315"/>
            <a:ext cx="12192000" cy="3786505"/>
          </a:xfrm>
          <a:prstGeom prst="rect">
            <a:avLst/>
          </a:prstGeom>
        </p:spPr>
      </p:pic>
      <p:pic>
        <p:nvPicPr>
          <p:cNvPr id="42" name="图片 4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3631422" y="1440745"/>
            <a:ext cx="449744" cy="344931"/>
          </a:xfrm>
          <a:prstGeom prst="rect">
            <a:avLst/>
          </a:prstGeom>
        </p:spPr>
      </p:pic>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61037" y="1337394"/>
            <a:ext cx="458678" cy="573347"/>
          </a:xfrm>
          <a:prstGeom prst="rect">
            <a:avLst/>
          </a:prstGeom>
        </p:spPr>
      </p:pic>
      <p:pic>
        <p:nvPicPr>
          <p:cNvPr id="44" name="图片 4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38103" y="412196"/>
            <a:ext cx="1229641" cy="285564"/>
          </a:xfrm>
          <a:prstGeom prst="rect">
            <a:avLst/>
          </a:prstGeom>
        </p:spPr>
      </p:pic>
      <p:grpSp>
        <p:nvGrpSpPr>
          <p:cNvPr id="47" name="组合 46"/>
          <p:cNvGrpSpPr/>
          <p:nvPr/>
        </p:nvGrpSpPr>
        <p:grpSpPr>
          <a:xfrm>
            <a:off x="3315627" y="4281454"/>
            <a:ext cx="1871919" cy="87652"/>
            <a:chOff x="2059590" y="4128241"/>
            <a:chExt cx="1871919" cy="87652"/>
          </a:xfrm>
        </p:grpSpPr>
        <p:sp>
          <p:nvSpPr>
            <p:cNvPr id="48" name="矩形 47"/>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49" name="矩形 48"/>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50" name="直接连接符 49"/>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grpSp>
        <p:nvGrpSpPr>
          <p:cNvPr id="51" name="组合 50"/>
          <p:cNvGrpSpPr/>
          <p:nvPr/>
        </p:nvGrpSpPr>
        <p:grpSpPr>
          <a:xfrm flipH="1">
            <a:off x="7020853" y="4297442"/>
            <a:ext cx="1871919" cy="87652"/>
            <a:chOff x="2059590" y="4128241"/>
            <a:chExt cx="1871919" cy="87652"/>
          </a:xfrm>
        </p:grpSpPr>
        <p:sp>
          <p:nvSpPr>
            <p:cNvPr id="52" name="矩形 51"/>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sp>
          <p:nvSpPr>
            <p:cNvPr id="53" name="矩形 52"/>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微软雅黑" panose="020B0503020204020204" pitchFamily="34" charset="-122"/>
                <a:cs typeface="+mn-cs"/>
              </a:endParaRPr>
            </a:p>
          </p:txBody>
        </p:sp>
        <p:cxnSp>
          <p:nvCxnSpPr>
            <p:cNvPr id="54" name="直接连接符 53"/>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0047" y="1810634"/>
            <a:ext cx="10351905" cy="1572904"/>
          </a:xfrm>
          <a:prstGeom prst="rect">
            <a:avLst/>
          </a:prstGeo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61361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图片 4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2508707" y="2256329"/>
            <a:ext cx="449744" cy="344931"/>
          </a:xfrm>
          <a:prstGeom prst="rect">
            <a:avLst/>
          </a:prstGeom>
        </p:spPr>
      </p:pic>
      <p:pic>
        <p:nvPicPr>
          <p:cNvPr id="44" name="图片 4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143825" y="1581280"/>
            <a:ext cx="1229641" cy="285564"/>
          </a:xfrm>
          <a:prstGeom prst="rect">
            <a:avLst/>
          </a:prstGeom>
        </p:spPr>
      </p:pic>
      <p:sp>
        <p:nvSpPr>
          <p:cNvPr id="70" name="文本框 69"/>
          <p:cNvSpPr txBox="1"/>
          <p:nvPr/>
        </p:nvSpPr>
        <p:spPr>
          <a:xfrm>
            <a:off x="4556861" y="3635464"/>
            <a:ext cx="2725946" cy="276999"/>
          </a:xfrm>
          <a:prstGeom prst="rect">
            <a:avLst/>
          </a:prstGeom>
          <a:noFill/>
        </p:spPr>
        <p:txBody>
          <a:bodyPr wrap="square">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1200" b="1" i="0" u="none" strike="noStrike" kern="100" cap="none" spc="0" normalizeH="0" baseline="0" noProof="0">
                <a:ln>
                  <a:noFill/>
                </a:ln>
                <a:solidFill>
                  <a:srgbClr val="C00000"/>
                </a:solidFill>
                <a:effectLst/>
                <a:uLnTx/>
                <a:uFillTx/>
                <a:latin typeface="Gulim" panose="020B0600000101010101" pitchFamily="34" charset="-127"/>
                <a:ea typeface="Gulim" panose="020B0600000101010101" pitchFamily="34" charset="-127"/>
                <a:cs typeface="Times New Roman" panose="02020603050405020304" pitchFamily="18" charset="0"/>
              </a:rPr>
              <a:t>PART ONE</a:t>
            </a:r>
          </a:p>
        </p:txBody>
      </p:sp>
      <p:pic>
        <p:nvPicPr>
          <p:cNvPr id="74" name="图片 73"/>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0" y="-12541"/>
            <a:ext cx="3542411" cy="1307942"/>
          </a:xfrm>
          <a:prstGeom prst="rect">
            <a:avLst/>
          </a:prstGeom>
        </p:spPr>
      </p:pic>
      <p:pic>
        <p:nvPicPr>
          <p:cNvPr id="76" name="图片 7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75" name="图片 74"/>
          <p:cNvPicPr>
            <a:picLocks noChangeAspect="1"/>
          </p:cNvPicPr>
          <p:nvPr/>
        </p:nvPicPr>
        <p:blipFill>
          <a:blip r:embed="rId7"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0151505" y="3035300"/>
            <a:ext cx="2040495" cy="3822700"/>
          </a:xfrm>
          <a:prstGeom prst="rect">
            <a:avLst/>
          </a:prstGeom>
        </p:spPr>
      </p:pic>
      <p:sp>
        <p:nvSpPr>
          <p:cNvPr id="32" name="文本框 31"/>
          <p:cNvSpPr txBox="1"/>
          <p:nvPr/>
        </p:nvSpPr>
        <p:spPr>
          <a:xfrm>
            <a:off x="406862" y="2435135"/>
            <a:ext cx="11025944" cy="1200329"/>
          </a:xfrm>
          <a:prstGeom prst="rect">
            <a:avLst/>
          </a:prstGeom>
          <a:noFill/>
        </p:spPr>
        <p:txBody>
          <a:bodyPr wrap="squar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7200" b="0" i="0" u="none" strike="noStrike" kern="1200" cap="none" spc="0" normalizeH="0" baseline="0" noProof="0" dirty="0">
                <a:ln w="12700">
                  <a:gradFill>
                    <a:gsLst>
                      <a:gs pos="0">
                        <a:prstClr val="white"/>
                      </a:gs>
                      <a:gs pos="100000">
                        <a:srgbClr val="F1DAB2">
                          <a:alpha val="0"/>
                        </a:srgbClr>
                      </a:gs>
                    </a:gsLst>
                    <a:lin ang="5400000" scaled="1"/>
                  </a:gradFill>
                </a:ln>
                <a:blipFill>
                  <a:blip r:embed="rId8"/>
                  <a:stretch>
                    <a:fillRect/>
                  </a:stretch>
                </a:blipFill>
                <a:effectLst>
                  <a:outerShdw dist="88900" dir="5400000" algn="t" rotWithShape="0">
                    <a:prstClr val="black">
                      <a:lumMod val="95000"/>
                      <a:lumOff val="5000"/>
                      <a:alpha val="10000"/>
                    </a:prstClr>
                  </a:outerShdw>
                </a:effectLst>
                <a:uLnTx/>
                <a:uFillTx/>
                <a:latin typeface="演示镇魂行楷" panose="00000500000000000000" pitchFamily="2" charset="-122"/>
                <a:ea typeface="演示镇魂行楷" panose="00000500000000000000" pitchFamily="2" charset="-122"/>
                <a:cs typeface="+mn-cs"/>
              </a:rPr>
              <a:t>红岩精神内涵</a:t>
            </a:r>
          </a:p>
        </p:txBody>
      </p:sp>
      <p:sp>
        <p:nvSpPr>
          <p:cNvPr id="37" name="Rectangle 4"/>
          <p:cNvSpPr txBox="1">
            <a:spLocks noChangeArrowheads="1"/>
          </p:cNvSpPr>
          <p:nvPr/>
        </p:nvSpPr>
        <p:spPr bwMode="auto">
          <a:xfrm>
            <a:off x="1867744" y="1878641"/>
            <a:ext cx="8456513"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第一部分</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grpSp>
        <p:nvGrpSpPr>
          <p:cNvPr id="38" name="组合 37"/>
          <p:cNvGrpSpPr/>
          <p:nvPr/>
        </p:nvGrpSpPr>
        <p:grpSpPr>
          <a:xfrm>
            <a:off x="3315627" y="2084291"/>
            <a:ext cx="1871919" cy="87652"/>
            <a:chOff x="2059590" y="4128241"/>
            <a:chExt cx="1871919" cy="87652"/>
          </a:xfrm>
        </p:grpSpPr>
        <p:sp>
          <p:nvSpPr>
            <p:cNvPr id="41" name="矩形 40"/>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sp>
          <p:nvSpPr>
            <p:cNvPr id="43" name="矩形 42"/>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cxnSp>
          <p:nvCxnSpPr>
            <p:cNvPr id="47" name="直接连接符 46"/>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grpSp>
        <p:nvGrpSpPr>
          <p:cNvPr id="48" name="组合 47"/>
          <p:cNvGrpSpPr/>
          <p:nvPr/>
        </p:nvGrpSpPr>
        <p:grpSpPr>
          <a:xfrm flipH="1">
            <a:off x="7020853" y="2100279"/>
            <a:ext cx="1871919" cy="87652"/>
            <a:chOff x="2059590" y="4128241"/>
            <a:chExt cx="1871919" cy="87652"/>
          </a:xfrm>
        </p:grpSpPr>
        <p:sp>
          <p:nvSpPr>
            <p:cNvPr id="49" name="矩形 48"/>
            <p:cNvSpPr/>
            <p:nvPr/>
          </p:nvSpPr>
          <p:spPr>
            <a:xfrm rot="2700000">
              <a:off x="3862651" y="4147036"/>
              <a:ext cx="50063" cy="50063"/>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sp>
          <p:nvSpPr>
            <p:cNvPr id="50" name="矩形 49"/>
            <p:cNvSpPr/>
            <p:nvPr/>
          </p:nvSpPr>
          <p:spPr>
            <a:xfrm rot="2700000">
              <a:off x="3843857" y="4128241"/>
              <a:ext cx="87652" cy="87652"/>
            </a:xfrm>
            <a:prstGeom prst="rect">
              <a:avLst/>
            </a:prstGeom>
            <a:noFill/>
            <a:ln w="6350" cap="flat" cmpd="sng" algn="ctr">
              <a:solidFill>
                <a:srgbClr val="B1050A"/>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ndParaRPr>
            </a:p>
          </p:txBody>
        </p:sp>
        <p:cxnSp>
          <p:nvCxnSpPr>
            <p:cNvPr id="51" name="直接连接符 50"/>
            <p:cNvCxnSpPr/>
            <p:nvPr/>
          </p:nvCxnSpPr>
          <p:spPr>
            <a:xfrm rot="5400000" flipH="1">
              <a:off x="2943526" y="3284416"/>
              <a:ext cx="0" cy="1767871"/>
            </a:xfrm>
            <a:prstGeom prst="line">
              <a:avLst/>
            </a:prstGeom>
            <a:noFill/>
            <a:ln w="6350" cap="flat" cmpd="sng" algn="ctr">
              <a:gradFill flip="none" rotWithShape="1">
                <a:gsLst>
                  <a:gs pos="0">
                    <a:srgbClr val="B1050A"/>
                  </a:gs>
                  <a:gs pos="100000">
                    <a:srgbClr val="B1050A">
                      <a:alpha val="0"/>
                    </a:srgbClr>
                  </a:gs>
                </a:gsLst>
                <a:lin ang="5400000" scaled="1"/>
              </a:gradFill>
              <a:prstDash val="solid"/>
              <a:miter lim="800000"/>
              <a:headEnd type="none"/>
              <a:tailEnd type="none" w="sm" len="sm"/>
            </a:ln>
            <a:effectLst/>
          </p:spPr>
        </p:cxn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702433"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625932"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3439667" y="471945"/>
            <a:ext cx="4200854"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红岩精神是什么？</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sp>
        <p:nvSpPr>
          <p:cNvPr id="70" name="矩形 69"/>
          <p:cNvSpPr/>
          <p:nvPr/>
        </p:nvSpPr>
        <p:spPr>
          <a:xfrm>
            <a:off x="3827463" y="2704803"/>
            <a:ext cx="7489825" cy="1156855"/>
          </a:xfrm>
          <a:prstGeom prst="rect">
            <a:avLst/>
          </a:prstGeom>
        </p:spPr>
        <p:txBody>
          <a:bodyPr wrap="square">
            <a:spAutoFit/>
          </a:bodyPr>
          <a:lstStyle/>
          <a:p>
            <a:pPr>
              <a:lnSpc>
                <a:spcPct val="150000"/>
              </a:lnSpc>
              <a:buClr>
                <a:srgbClr val="B1050A"/>
              </a:buClr>
              <a:defRPr/>
            </a:pPr>
            <a:r>
              <a:rPr lang="zh-CN" altLang="en-US" sz="1600" dirty="0">
                <a:solidFill>
                  <a:prstClr val="black">
                    <a:lumMod val="75000"/>
                    <a:lumOff val="25000"/>
                  </a:prstClr>
                </a:solidFill>
                <a:latin typeface="+mn-ea"/>
                <a:cs typeface="+mn-ea"/>
                <a:sym typeface="+mn-lt"/>
              </a:rPr>
              <a:t>红岩精神是在抗日战争、解放战争时期以周恩来同志为首的中共中央南方局和八路军办事处在歌乐山麓、嘉陵江畔与反动势力作斗争，争取民族独立和人民解放的斗争实践中，用热血与生命锤炼、培育、形成的崇高革命精神</a:t>
            </a:r>
            <a:endParaRPr lang="en-US" altLang="zh-CN" sz="1600" dirty="0">
              <a:solidFill>
                <a:prstClr val="black">
                  <a:lumMod val="75000"/>
                  <a:lumOff val="25000"/>
                </a:prstClr>
              </a:solidFill>
              <a:latin typeface="+mn-ea"/>
              <a:cs typeface="+mn-ea"/>
              <a:sym typeface="+mn-lt"/>
            </a:endParaRPr>
          </a:p>
        </p:txBody>
      </p:sp>
      <p:sp>
        <p:nvSpPr>
          <p:cNvPr id="75" name="文本框 74"/>
          <p:cNvSpPr txBox="1"/>
          <p:nvPr/>
        </p:nvSpPr>
        <p:spPr>
          <a:xfrm>
            <a:off x="2331865" y="4294120"/>
            <a:ext cx="1557980" cy="400110"/>
          </a:xfrm>
          <a:prstGeom prst="rect">
            <a:avLst/>
          </a:prstGeom>
          <a:noFill/>
        </p:spPr>
        <p:txBody>
          <a:bodyPr wrap="square">
            <a:spAutoFit/>
          </a:bodyPr>
          <a:lstStyle/>
          <a:p>
            <a:pPr>
              <a:defRPr/>
            </a:pPr>
            <a:r>
              <a:rPr lang="zh-CN" altLang="en-US" sz="2000" dirty="0">
                <a:solidFill>
                  <a:srgbClr val="B1050A"/>
                </a:solidFill>
                <a:latin typeface="楷体" panose="02010609060101010101" pitchFamily="49" charset="-122"/>
                <a:ea typeface="楷体" panose="02010609060101010101" pitchFamily="49" charset="-122"/>
                <a:cs typeface="+mn-ea"/>
                <a:sym typeface="+mn-lt"/>
              </a:rPr>
              <a:t>基本内涵：</a:t>
            </a:r>
          </a:p>
        </p:txBody>
      </p:sp>
      <p:grpSp>
        <p:nvGrpSpPr>
          <p:cNvPr id="95" name="组合 94"/>
          <p:cNvGrpSpPr/>
          <p:nvPr/>
        </p:nvGrpSpPr>
        <p:grpSpPr>
          <a:xfrm>
            <a:off x="3938748" y="1943223"/>
            <a:ext cx="517505" cy="556884"/>
            <a:chOff x="3938748" y="2144180"/>
            <a:chExt cx="517505" cy="556884"/>
          </a:xfrm>
        </p:grpSpPr>
        <p:sp>
          <p:nvSpPr>
            <p:cNvPr id="124" name="矩形 123"/>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25" name="直接连接符 124"/>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26" name="直接连接符 125"/>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27" name="直接连接符 126"/>
            <p:cNvCxnSpPr>
              <a:stCxn id="124" idx="3"/>
              <a:endCxn id="124"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28" name="直接连接符 127"/>
            <p:cNvCxnSpPr>
              <a:stCxn id="124" idx="2"/>
              <a:endCxn id="124"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29" name="文本框 128"/>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红</a:t>
              </a:r>
            </a:p>
          </p:txBody>
        </p:sp>
      </p:grpSp>
      <p:grpSp>
        <p:nvGrpSpPr>
          <p:cNvPr id="96" name="组合 95"/>
          <p:cNvGrpSpPr/>
          <p:nvPr/>
        </p:nvGrpSpPr>
        <p:grpSpPr>
          <a:xfrm>
            <a:off x="4527861" y="1943223"/>
            <a:ext cx="517505" cy="556884"/>
            <a:chOff x="3938748" y="2144180"/>
            <a:chExt cx="517505" cy="556884"/>
          </a:xfrm>
        </p:grpSpPr>
        <p:sp>
          <p:nvSpPr>
            <p:cNvPr id="118" name="矩形 117"/>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19" name="直接连接符 118"/>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20" name="直接连接符 119"/>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21" name="直接连接符 120"/>
            <p:cNvCxnSpPr>
              <a:stCxn id="118" idx="3"/>
              <a:endCxn id="118"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22" name="直接连接符 121"/>
            <p:cNvCxnSpPr>
              <a:stCxn id="118" idx="2"/>
              <a:endCxn id="118"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23" name="文本框 122"/>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岩</a:t>
              </a:r>
            </a:p>
          </p:txBody>
        </p:sp>
      </p:grpSp>
      <p:grpSp>
        <p:nvGrpSpPr>
          <p:cNvPr id="97" name="组合 96"/>
          <p:cNvGrpSpPr/>
          <p:nvPr/>
        </p:nvGrpSpPr>
        <p:grpSpPr>
          <a:xfrm>
            <a:off x="5116974" y="1943223"/>
            <a:ext cx="517505" cy="556884"/>
            <a:chOff x="3938748" y="2144180"/>
            <a:chExt cx="517505" cy="556884"/>
          </a:xfrm>
        </p:grpSpPr>
        <p:sp>
          <p:nvSpPr>
            <p:cNvPr id="112" name="矩形 111"/>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13" name="直接连接符 112"/>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14" name="直接连接符 113"/>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15" name="直接连接符 114"/>
            <p:cNvCxnSpPr>
              <a:stCxn id="112" idx="3"/>
              <a:endCxn id="112"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16" name="直接连接符 115"/>
            <p:cNvCxnSpPr>
              <a:stCxn id="112" idx="2"/>
              <a:endCxn id="112"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17" name="文本框 116"/>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精</a:t>
              </a:r>
            </a:p>
          </p:txBody>
        </p:sp>
      </p:grpSp>
      <p:grpSp>
        <p:nvGrpSpPr>
          <p:cNvPr id="98" name="组合 97"/>
          <p:cNvGrpSpPr/>
          <p:nvPr/>
        </p:nvGrpSpPr>
        <p:grpSpPr>
          <a:xfrm>
            <a:off x="5706087" y="1943223"/>
            <a:ext cx="517505" cy="556884"/>
            <a:chOff x="3938748" y="2144180"/>
            <a:chExt cx="517505" cy="556884"/>
          </a:xfrm>
        </p:grpSpPr>
        <p:sp>
          <p:nvSpPr>
            <p:cNvPr id="106" name="矩形 105"/>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07" name="直接连接符 106"/>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08" name="直接连接符 107"/>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09" name="直接连接符 108"/>
            <p:cNvCxnSpPr>
              <a:stCxn id="106" idx="3"/>
              <a:endCxn id="106"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10" name="直接连接符 109"/>
            <p:cNvCxnSpPr>
              <a:stCxn id="106" idx="2"/>
              <a:endCxn id="106"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11" name="文本框 110"/>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神</a:t>
              </a:r>
            </a:p>
          </p:txBody>
        </p:sp>
      </p:grpSp>
      <p:pic>
        <p:nvPicPr>
          <p:cNvPr id="3" name="图片 2"/>
          <p:cNvPicPr>
            <a:picLocks noChangeAspect="1"/>
          </p:cNvPicPr>
          <p:nvPr/>
        </p:nvPicPr>
        <p:blipFill>
          <a:blip r:embed="rId3"/>
          <a:stretch>
            <a:fillRect/>
          </a:stretch>
        </p:blipFill>
        <p:spPr>
          <a:xfrm>
            <a:off x="982020" y="1978669"/>
            <a:ext cx="2699690" cy="1858022"/>
          </a:xfrm>
          <a:prstGeom prst="rect">
            <a:avLst/>
          </a:prstGeom>
        </p:spPr>
      </p:pic>
      <p:sp>
        <p:nvSpPr>
          <p:cNvPr id="130" name="矩形 129"/>
          <p:cNvSpPr/>
          <p:nvPr/>
        </p:nvSpPr>
        <p:spPr>
          <a:xfrm>
            <a:off x="3720155" y="4242764"/>
            <a:ext cx="7489825" cy="418191"/>
          </a:xfrm>
          <a:prstGeom prst="rect">
            <a:avLst/>
          </a:prstGeom>
        </p:spPr>
        <p:txBody>
          <a:bodyPr wrap="square">
            <a:spAutoFit/>
          </a:bodyPr>
          <a:lstStyle/>
          <a:p>
            <a:pPr>
              <a:lnSpc>
                <a:spcPct val="150000"/>
              </a:lnSpc>
              <a:buClr>
                <a:srgbClr val="B1050A"/>
              </a:buClr>
              <a:defRPr/>
            </a:pPr>
            <a:r>
              <a:rPr lang="zh-CN" altLang="en-US" sz="1600" b="1" dirty="0">
                <a:solidFill>
                  <a:prstClr val="black">
                    <a:lumMod val="75000"/>
                    <a:lumOff val="25000"/>
                  </a:prstClr>
                </a:solidFill>
                <a:latin typeface="+mn-ea"/>
                <a:cs typeface="+mn-ea"/>
                <a:sym typeface="+mn-lt"/>
              </a:rPr>
              <a:t>崇高思想境界、坚定理想信念、巨大人格力量、浩然革命正气</a:t>
            </a:r>
            <a:endParaRPr lang="en-US" altLang="zh-CN" sz="1600" b="1" dirty="0">
              <a:solidFill>
                <a:prstClr val="black">
                  <a:lumMod val="75000"/>
                  <a:lumOff val="25000"/>
                </a:prstClr>
              </a:solidFill>
              <a:latin typeface="+mn-ea"/>
              <a:cs typeface="+mn-ea"/>
              <a:sym typeface="+mn-lt"/>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8086891"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479882"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红岩精神的实践来源</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69" name="组合 68"/>
          <p:cNvGrpSpPr/>
          <p:nvPr/>
        </p:nvGrpSpPr>
        <p:grpSpPr>
          <a:xfrm>
            <a:off x="894606" y="1308657"/>
            <a:ext cx="2285291" cy="560506"/>
            <a:chOff x="894606" y="2156479"/>
            <a:chExt cx="2285291" cy="560506"/>
          </a:xfrm>
        </p:grpSpPr>
        <p:grpSp>
          <p:nvGrpSpPr>
            <p:cNvPr id="70" name="组合 69"/>
            <p:cNvGrpSpPr/>
            <p:nvPr/>
          </p:nvGrpSpPr>
          <p:grpSpPr>
            <a:xfrm>
              <a:off x="894606" y="2156479"/>
              <a:ext cx="517505" cy="556884"/>
              <a:chOff x="3938748" y="2144180"/>
              <a:chExt cx="517505" cy="556884"/>
            </a:xfrm>
          </p:grpSpPr>
          <p:sp>
            <p:nvSpPr>
              <p:cNvPr id="106" name="矩形 105"/>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07" name="直接连接符 106"/>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08" name="直接连接符 107"/>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09" name="直接连接符 108"/>
              <p:cNvCxnSpPr>
                <a:stCxn id="106" idx="3"/>
                <a:endCxn id="106"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10" name="直接连接符 109"/>
              <p:cNvCxnSpPr>
                <a:stCxn id="106" idx="2"/>
                <a:endCxn id="106"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11" name="文本框 110"/>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红</a:t>
                </a:r>
              </a:p>
            </p:txBody>
          </p:sp>
        </p:grpSp>
        <p:grpSp>
          <p:nvGrpSpPr>
            <p:cNvPr id="72" name="组合 71"/>
            <p:cNvGrpSpPr/>
            <p:nvPr/>
          </p:nvGrpSpPr>
          <p:grpSpPr>
            <a:xfrm>
              <a:off x="1483868" y="2157686"/>
              <a:ext cx="517505" cy="556884"/>
              <a:chOff x="3938748" y="2144180"/>
              <a:chExt cx="517505" cy="556884"/>
            </a:xfrm>
          </p:grpSpPr>
          <p:sp>
            <p:nvSpPr>
              <p:cNvPr id="100" name="矩形 99"/>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01" name="直接连接符 100"/>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02" name="直接连接符 101"/>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03" name="直接连接符 102"/>
              <p:cNvCxnSpPr>
                <a:stCxn id="100" idx="3"/>
                <a:endCxn id="100"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04" name="直接连接符 103"/>
              <p:cNvCxnSpPr>
                <a:stCxn id="100" idx="2"/>
                <a:endCxn id="100"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05" name="文本框 104"/>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岩</a:t>
                </a:r>
              </a:p>
            </p:txBody>
          </p:sp>
        </p:grpSp>
        <p:grpSp>
          <p:nvGrpSpPr>
            <p:cNvPr id="73" name="组合 72"/>
            <p:cNvGrpSpPr/>
            <p:nvPr/>
          </p:nvGrpSpPr>
          <p:grpSpPr>
            <a:xfrm>
              <a:off x="2073130" y="2158893"/>
              <a:ext cx="517505" cy="556884"/>
              <a:chOff x="3938748" y="2144180"/>
              <a:chExt cx="517505" cy="556884"/>
            </a:xfrm>
          </p:grpSpPr>
          <p:sp>
            <p:nvSpPr>
              <p:cNvPr id="94" name="矩形 93"/>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95" name="直接连接符 94"/>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96" name="直接连接符 95"/>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97" name="直接连接符 96"/>
              <p:cNvCxnSpPr>
                <a:stCxn id="94" idx="3"/>
                <a:endCxn id="94"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98" name="直接连接符 97"/>
              <p:cNvCxnSpPr>
                <a:stCxn id="94" idx="2"/>
                <a:endCxn id="94"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99" name="文本框 98"/>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精</a:t>
                </a:r>
              </a:p>
            </p:txBody>
          </p:sp>
        </p:grpSp>
        <p:grpSp>
          <p:nvGrpSpPr>
            <p:cNvPr id="74" name="组合 73"/>
            <p:cNvGrpSpPr/>
            <p:nvPr/>
          </p:nvGrpSpPr>
          <p:grpSpPr>
            <a:xfrm>
              <a:off x="2662392" y="2160101"/>
              <a:ext cx="517505" cy="556884"/>
              <a:chOff x="3938748" y="2144180"/>
              <a:chExt cx="517505" cy="556884"/>
            </a:xfrm>
          </p:grpSpPr>
          <p:sp>
            <p:nvSpPr>
              <p:cNvPr id="75" name="矩形 74"/>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76" name="直接连接符 75"/>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90" name="直接连接符 89"/>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91" name="直接连接符 90"/>
              <p:cNvCxnSpPr>
                <a:stCxn id="75" idx="3"/>
                <a:endCxn id="75"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92" name="直接连接符 91"/>
              <p:cNvCxnSpPr>
                <a:stCxn id="75" idx="2"/>
                <a:endCxn id="75"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93" name="文本框 92"/>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神</a:t>
                </a:r>
              </a:p>
            </p:txBody>
          </p:sp>
        </p:grpSp>
      </p:grpSp>
      <p:sp>
        <p:nvSpPr>
          <p:cNvPr id="113" name="矩形 112"/>
          <p:cNvSpPr/>
          <p:nvPr/>
        </p:nvSpPr>
        <p:spPr>
          <a:xfrm>
            <a:off x="853157" y="2083811"/>
            <a:ext cx="10434945" cy="3205809"/>
          </a:xfrm>
          <a:prstGeom prst="rect">
            <a:avLst/>
          </a:prstGeom>
          <a:noFill/>
          <a:ln w="285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14" name="矩形 113"/>
          <p:cNvSpPr/>
          <p:nvPr/>
        </p:nvSpPr>
        <p:spPr>
          <a:xfrm>
            <a:off x="788989" y="2021063"/>
            <a:ext cx="128339" cy="128339"/>
          </a:xfrm>
          <a:prstGeom prst="rect">
            <a:avLst/>
          </a:prstGeom>
          <a:solidFill>
            <a:srgbClr val="B1050A"/>
          </a:solidFill>
          <a:ln w="12700" cap="flat" cmpd="sng" algn="ctr">
            <a:solidFill>
              <a:srgbClr val="FFF7A9"/>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15" name="矩形 114"/>
          <p:cNvSpPr/>
          <p:nvPr/>
        </p:nvSpPr>
        <p:spPr>
          <a:xfrm>
            <a:off x="788989" y="5200460"/>
            <a:ext cx="128339" cy="128339"/>
          </a:xfrm>
          <a:prstGeom prst="rect">
            <a:avLst/>
          </a:prstGeom>
          <a:solidFill>
            <a:srgbClr val="B1050A"/>
          </a:solidFill>
          <a:ln w="12700" cap="flat" cmpd="sng" algn="ctr">
            <a:solidFill>
              <a:srgbClr val="FFF7A9"/>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16" name="矩形 115"/>
          <p:cNvSpPr/>
          <p:nvPr/>
        </p:nvSpPr>
        <p:spPr>
          <a:xfrm>
            <a:off x="11212314" y="2021063"/>
            <a:ext cx="128339" cy="128339"/>
          </a:xfrm>
          <a:prstGeom prst="rect">
            <a:avLst/>
          </a:prstGeom>
          <a:solidFill>
            <a:srgbClr val="B1050A"/>
          </a:solidFill>
          <a:ln w="12700" cap="flat" cmpd="sng" algn="ctr">
            <a:solidFill>
              <a:srgbClr val="FFF7A9"/>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17" name="矩形 116"/>
          <p:cNvSpPr/>
          <p:nvPr/>
        </p:nvSpPr>
        <p:spPr>
          <a:xfrm>
            <a:off x="11212314" y="5200460"/>
            <a:ext cx="128339" cy="128339"/>
          </a:xfrm>
          <a:prstGeom prst="rect">
            <a:avLst/>
          </a:prstGeom>
          <a:solidFill>
            <a:srgbClr val="B1050A"/>
          </a:solidFill>
          <a:ln w="12700" cap="flat" cmpd="sng" algn="ctr">
            <a:solidFill>
              <a:srgbClr val="FFF7A9"/>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grpSp>
        <p:nvGrpSpPr>
          <p:cNvPr id="118" name="组合 117"/>
          <p:cNvGrpSpPr/>
          <p:nvPr/>
        </p:nvGrpSpPr>
        <p:grpSpPr>
          <a:xfrm>
            <a:off x="3831476" y="1953430"/>
            <a:ext cx="4415126" cy="729540"/>
            <a:chOff x="3036225" y="2801252"/>
            <a:chExt cx="3450638" cy="729540"/>
          </a:xfrm>
        </p:grpSpPr>
        <p:sp>
          <p:nvSpPr>
            <p:cNvPr id="132" name="等腰三角形 131"/>
            <p:cNvSpPr/>
            <p:nvPr/>
          </p:nvSpPr>
          <p:spPr>
            <a:xfrm>
              <a:off x="3125251" y="2802572"/>
              <a:ext cx="132626" cy="132625"/>
            </a:xfrm>
            <a:prstGeom prst="triangle">
              <a:avLst>
                <a:gd name="adj" fmla="val 100000"/>
              </a:avLst>
            </a:prstGeom>
            <a:solidFill>
              <a:srgbClr val="DD555A">
                <a:lumMod val="5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33" name="等腰三角形 132"/>
            <p:cNvSpPr/>
            <p:nvPr/>
          </p:nvSpPr>
          <p:spPr>
            <a:xfrm flipH="1">
              <a:off x="6328391" y="2802572"/>
              <a:ext cx="132626" cy="132625"/>
            </a:xfrm>
            <a:prstGeom prst="triangle">
              <a:avLst>
                <a:gd name="adj" fmla="val 100000"/>
              </a:avLst>
            </a:prstGeom>
            <a:solidFill>
              <a:srgbClr val="DD555A">
                <a:lumMod val="5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34" name="矩形 133"/>
            <p:cNvSpPr/>
            <p:nvPr/>
          </p:nvSpPr>
          <p:spPr>
            <a:xfrm>
              <a:off x="3257876" y="2801252"/>
              <a:ext cx="3070514" cy="452071"/>
            </a:xfrm>
            <a:prstGeom prst="rect">
              <a:avLst/>
            </a:prstGeom>
            <a:solidFill>
              <a:srgbClr val="B1050A"/>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ndParaRPr>
            </a:p>
          </p:txBody>
        </p:sp>
        <p:sp>
          <p:nvSpPr>
            <p:cNvPr id="135" name="文本框 134"/>
            <p:cNvSpPr txBox="1"/>
            <p:nvPr/>
          </p:nvSpPr>
          <p:spPr>
            <a:xfrm>
              <a:off x="3036225" y="2822906"/>
              <a:ext cx="3450638" cy="707886"/>
            </a:xfrm>
            <a:prstGeom prst="rect">
              <a:avLst/>
            </a:prstGeom>
            <a:noFill/>
          </p:spPr>
          <p:txBody>
            <a:bodyPr wrap="square" rtlCol="0">
              <a:spAutoFit/>
              <a:scene3d>
                <a:camera prst="orthographicFront"/>
                <a:lightRig rig="threePt" dir="t"/>
              </a:scene3d>
              <a:sp3d contourW="12700"/>
            </a:bodyPr>
            <a:lstStyle/>
            <a:p>
              <a:pPr marL="0" marR="0" lvl="0" indent="0" algn="ctr" defTabSz="4572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ea"/>
                </a:rPr>
                <a:t>从抗日战争时期到解放战争初期</a:t>
              </a:r>
            </a:p>
          </p:txBody>
        </p:sp>
      </p:grpSp>
      <p:sp>
        <p:nvSpPr>
          <p:cNvPr id="119" name="矩形 118"/>
          <p:cNvSpPr/>
          <p:nvPr/>
        </p:nvSpPr>
        <p:spPr>
          <a:xfrm>
            <a:off x="4612769" y="2598845"/>
            <a:ext cx="6427586" cy="1802799"/>
          </a:xfrm>
          <a:prstGeom prst="rect">
            <a:avLst/>
          </a:prstGeom>
        </p:spPr>
        <p:txBody>
          <a:bodyPr wrap="square" lIns="68578" tIns="34289" rIns="68578" bIns="34289">
            <a:spAutoFit/>
          </a:bodyPr>
          <a:lstStyle/>
          <a:p>
            <a:pPr marL="285750" marR="0" lvl="0" indent="-285750" defTabSz="914400" eaLnBrk="1" fontAlgn="auto" latinLnBrk="0" hangingPunct="1">
              <a:lnSpc>
                <a:spcPct val="120000"/>
              </a:lnSpc>
              <a:spcBef>
                <a:spcPct val="0"/>
              </a:spcBef>
              <a:spcAft>
                <a:spcPct val="0"/>
              </a:spcAft>
              <a:buClr>
                <a:srgbClr val="B1050A"/>
              </a:buClr>
              <a:buSzTx/>
              <a:buFont typeface="Arial" panose="020B0604020202020204" pitchFamily="34" charset="0"/>
              <a:buChar char="•"/>
              <a:defRPr/>
            </a:pPr>
            <a:r>
              <a:rPr kumimoji="0" lang="zh-CN" altLang="en-US" sz="1600" b="0" i="0" u="none" strike="noStrike" kern="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ea"/>
                <a:sym typeface="+mn-lt"/>
              </a:rPr>
              <a:t>红岩精神贯穿于南方局从抗日战争时期到解放战争初期，在国统区充满艰难险阻的斗争历程之中。</a:t>
            </a:r>
            <a:endParaRPr kumimoji="0" lang="en-US" altLang="zh-CN" sz="1600" b="0" i="0" u="none" strike="noStrike" kern="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ea"/>
              <a:sym typeface="+mn-lt"/>
            </a:endParaRPr>
          </a:p>
          <a:p>
            <a:pPr marL="285750" marR="0" lvl="0" indent="-285750" defTabSz="914400" eaLnBrk="1" fontAlgn="auto" latinLnBrk="0" hangingPunct="1">
              <a:lnSpc>
                <a:spcPct val="120000"/>
              </a:lnSpc>
              <a:spcBef>
                <a:spcPct val="0"/>
              </a:spcBef>
              <a:spcAft>
                <a:spcPct val="0"/>
              </a:spcAft>
              <a:buClr>
                <a:srgbClr val="B1050A"/>
              </a:buClr>
              <a:buSzTx/>
              <a:buFont typeface="Arial" panose="020B0604020202020204" pitchFamily="34" charset="0"/>
              <a:buChar char="•"/>
              <a:defRPr/>
            </a:pPr>
            <a:endParaRPr kumimoji="0" lang="en-US" altLang="zh-CN" sz="1600" b="0" i="0" u="none" strike="noStrike" kern="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ea"/>
              <a:sym typeface="+mn-lt"/>
            </a:endParaRPr>
          </a:p>
          <a:p>
            <a:pPr marL="285750" marR="0" lvl="0" indent="-285750" defTabSz="914400" eaLnBrk="1" fontAlgn="auto" latinLnBrk="0" hangingPunct="1">
              <a:lnSpc>
                <a:spcPct val="120000"/>
              </a:lnSpc>
              <a:spcBef>
                <a:spcPct val="0"/>
              </a:spcBef>
              <a:spcAft>
                <a:spcPct val="0"/>
              </a:spcAft>
              <a:buClr>
                <a:srgbClr val="B1050A"/>
              </a:buClr>
              <a:buSzTx/>
              <a:buFont typeface="Arial" panose="020B0604020202020204" pitchFamily="34" charset="0"/>
              <a:buChar char="•"/>
              <a:defRPr/>
            </a:pPr>
            <a:r>
              <a:rPr kumimoji="0" lang="zh-CN" altLang="en-US" sz="1600" b="0" i="0" u="none" strike="noStrike" kern="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mn-ea"/>
                <a:sym typeface="+mn-lt"/>
              </a:rPr>
              <a:t>红岩精神的产生，与中国共产党所处的历史背景和抗日民族统一战线直接相连，与中共中央南方局所处的特殊环境、所进行的特殊的斗争紧密相关。</a:t>
            </a:r>
          </a:p>
        </p:txBody>
      </p:sp>
      <p:pic>
        <p:nvPicPr>
          <p:cNvPr id="136" name="Picture 4" descr="d5462bfa823911a89f51463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151645" y="2629921"/>
            <a:ext cx="3312795" cy="2004370"/>
          </a:xfrm>
          <a:prstGeom prst="rect">
            <a:avLst/>
          </a:prstGeom>
          <a:noFill/>
          <a:ln w="19050">
            <a:solidFill>
              <a:schemeClr val="bg1"/>
            </a:solidFill>
            <a:miter lim="800000"/>
          </a:ln>
          <a:effectLst>
            <a:outerShdw blurRad="127000" dist="50800" dir="2700000" algn="tl" rotWithShape="0">
              <a:prstClr val="black">
                <a:alpha val="15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578609"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842739"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3563491" y="471945"/>
            <a:ext cx="3953206"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红岩精神内涵</a:t>
            </a:r>
          </a:p>
        </p:txBody>
      </p:sp>
      <p:sp>
        <p:nvSpPr>
          <p:cNvPr id="85" name="文本框 84"/>
          <p:cNvSpPr txBox="1"/>
          <p:nvPr/>
        </p:nvSpPr>
        <p:spPr>
          <a:xfrm>
            <a:off x="3048000" y="2558689"/>
            <a:ext cx="6096000" cy="1705403"/>
          </a:xfrm>
          <a:prstGeom prst="rect">
            <a:avLst/>
          </a:prstGeom>
          <a:noFill/>
        </p:spPr>
        <p:txBody>
          <a:bodyPr wrap="square">
            <a:spAutoFit/>
          </a:bodyPr>
          <a:lstStyle/>
          <a:p>
            <a:pPr algn="ctr">
              <a:lnSpc>
                <a:spcPct val="150000"/>
              </a:lnSpc>
            </a:pPr>
            <a:r>
              <a:rPr lang="zh-CN" altLang="en-US" b="1" i="0" u="none" strike="noStrike" dirty="0">
                <a:solidFill>
                  <a:srgbClr val="C00000"/>
                </a:solidFill>
                <a:effectLst/>
                <a:latin typeface="+mn-ea"/>
              </a:rPr>
              <a:t>刚柔相济，锲而不舍的政治智慧</a:t>
            </a:r>
            <a:br>
              <a:rPr lang="zh-CN" altLang="en-US" b="1" i="0" u="none" strike="noStrike" dirty="0">
                <a:solidFill>
                  <a:srgbClr val="C00000"/>
                </a:solidFill>
                <a:effectLst/>
                <a:latin typeface="+mn-ea"/>
              </a:rPr>
            </a:br>
            <a:r>
              <a:rPr lang="zh-CN" altLang="en-US" b="1" i="0" u="none" strike="noStrike" dirty="0">
                <a:solidFill>
                  <a:srgbClr val="C00000"/>
                </a:solidFill>
                <a:effectLst/>
                <a:latin typeface="+mn-ea"/>
              </a:rPr>
              <a:t>“出淤泥不染，同流不合污”的政治品格</a:t>
            </a:r>
            <a:br>
              <a:rPr lang="zh-CN" altLang="en-US" b="1" i="0" u="none" strike="noStrike" dirty="0">
                <a:solidFill>
                  <a:srgbClr val="C00000"/>
                </a:solidFill>
                <a:effectLst/>
                <a:latin typeface="+mn-ea"/>
              </a:rPr>
            </a:br>
            <a:r>
              <a:rPr lang="zh-CN" altLang="en-US" b="1" i="0" u="none" strike="noStrike" dirty="0">
                <a:solidFill>
                  <a:srgbClr val="C00000"/>
                </a:solidFill>
                <a:effectLst/>
                <a:latin typeface="+mn-ea"/>
              </a:rPr>
              <a:t>以诚相待，团结多数的宽广胸怀</a:t>
            </a:r>
            <a:br>
              <a:rPr lang="zh-CN" altLang="en-US" b="1" i="0" u="none" strike="noStrike" dirty="0">
                <a:solidFill>
                  <a:srgbClr val="C00000"/>
                </a:solidFill>
                <a:effectLst/>
                <a:latin typeface="+mn-ea"/>
              </a:rPr>
            </a:br>
            <a:r>
              <a:rPr lang="zh-CN" altLang="en-US" b="1" i="0" u="none" strike="noStrike" dirty="0">
                <a:solidFill>
                  <a:srgbClr val="C00000"/>
                </a:solidFill>
                <a:effectLst/>
                <a:latin typeface="+mn-ea"/>
              </a:rPr>
              <a:t>善处逆境，宁难不苟的英雄气概</a:t>
            </a:r>
            <a:endParaRPr lang="zh-CN" altLang="en-US" b="1" i="0" dirty="0">
              <a:solidFill>
                <a:srgbClr val="C00000"/>
              </a:solidFill>
              <a:effectLst/>
              <a:latin typeface="+mn-ea"/>
            </a:endParaRPr>
          </a:p>
        </p:txBody>
      </p:sp>
      <p:sp>
        <p:nvSpPr>
          <p:cNvPr id="86" name="矩形: 圆角 85"/>
          <p:cNvSpPr/>
          <p:nvPr/>
        </p:nvSpPr>
        <p:spPr>
          <a:xfrm>
            <a:off x="2148114" y="2080356"/>
            <a:ext cx="7895772" cy="3298344"/>
          </a:xfrm>
          <a:prstGeom prst="roundRect">
            <a:avLst>
              <a:gd name="adj" fmla="val 6312"/>
            </a:avLst>
          </a:prstGeom>
          <a:noFill/>
          <a:ln w="25400">
            <a:gradFill>
              <a:gsLst>
                <a:gs pos="0">
                  <a:schemeClr val="accent2">
                    <a:lumMod val="60000"/>
                    <a:lumOff val="40000"/>
                  </a:schemeClr>
                </a:gs>
                <a:gs pos="99000">
                  <a:schemeClr val="accent2">
                    <a:lumMod val="20000"/>
                    <a:lumOff val="80000"/>
                    <a:alpha val="0"/>
                  </a:schemeClr>
                </a:gs>
              </a:gsLst>
              <a:lin ang="5400000" scaled="1"/>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pic>
        <p:nvPicPr>
          <p:cNvPr id="88" name="图片 8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9065" y="2558689"/>
            <a:ext cx="1229641" cy="285564"/>
          </a:xfrm>
          <a:prstGeom prst="rect">
            <a:avLst/>
          </a:prstGeom>
        </p:spPr>
      </p:pic>
      <p:pic>
        <p:nvPicPr>
          <p:cNvPr id="89" name="图片 8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4467966" y="1523262"/>
            <a:ext cx="449744" cy="344931"/>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587087"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869558"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红岩精神内涵</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57" name="组合 56"/>
          <p:cNvGrpSpPr/>
          <p:nvPr/>
        </p:nvGrpSpPr>
        <p:grpSpPr>
          <a:xfrm>
            <a:off x="558338" y="1401573"/>
            <a:ext cx="5537662" cy="556396"/>
            <a:chOff x="874713" y="2811756"/>
            <a:chExt cx="5537662" cy="556396"/>
          </a:xfrm>
        </p:grpSpPr>
        <p:sp>
          <p:nvSpPr>
            <p:cNvPr id="58" name="矩形: 圆角 57"/>
            <p:cNvSpPr/>
            <p:nvPr/>
          </p:nvSpPr>
          <p:spPr>
            <a:xfrm>
              <a:off x="982663" y="2811756"/>
              <a:ext cx="5429712" cy="556396"/>
            </a:xfrm>
            <a:prstGeom prst="roundRect">
              <a:avLst>
                <a:gd name="adj" fmla="val 50000"/>
              </a:avLst>
            </a:prstGeom>
            <a:gradFill>
              <a:gsLst>
                <a:gs pos="100000">
                  <a:srgbClr val="B1050A">
                    <a:alpha val="0"/>
                  </a:srgbClr>
                </a:gs>
                <a:gs pos="0">
                  <a:srgbClr val="B1050A"/>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59" name="椭圆 58"/>
            <p:cNvSpPr/>
            <p:nvPr/>
          </p:nvSpPr>
          <p:spPr>
            <a:xfrm>
              <a:off x="874713" y="2959779"/>
              <a:ext cx="260350" cy="260350"/>
            </a:xfrm>
            <a:prstGeom prst="ellipse">
              <a:avLst/>
            </a:prstGeom>
            <a:solidFill>
              <a:srgbClr val="B1050A"/>
            </a:solidFill>
            <a:ln w="25400" cap="flat" cmpd="sng" algn="ctr">
              <a:solidFill>
                <a:sysClr val="window" lastClr="FFFFFF"/>
              </a:solidFill>
              <a:prstDash val="solid"/>
              <a:miter lim="800000"/>
            </a:ln>
            <a:effectLst>
              <a:outerShdw blurRad="25400" dist="127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60" name="文本框 59"/>
            <p:cNvSpPr txBox="1"/>
            <p:nvPr/>
          </p:nvSpPr>
          <p:spPr>
            <a:xfrm>
              <a:off x="1243012" y="2889899"/>
              <a:ext cx="4386669" cy="400110"/>
            </a:xfrm>
            <a:prstGeom prst="rect">
              <a:avLst/>
            </a:prstGeom>
            <a:noFill/>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dirty="0">
                  <a:ln>
                    <a:noFill/>
                  </a:ln>
                  <a:solidFill>
                    <a:prstClr val="white"/>
                  </a:solidFill>
                  <a:uLnTx/>
                  <a:uFillTx/>
                  <a:latin typeface="+mn-ea"/>
                  <a:cs typeface="+mn-ea"/>
                  <a:sym typeface="+mn-lt"/>
                </a:rPr>
                <a:t>刚柔相济，锲而不舍的政治智慧</a:t>
              </a:r>
            </a:p>
          </p:txBody>
        </p:sp>
      </p:grpSp>
      <p:sp>
        <p:nvSpPr>
          <p:cNvPr id="61" name="矩形 60"/>
          <p:cNvSpPr/>
          <p:nvPr/>
        </p:nvSpPr>
        <p:spPr>
          <a:xfrm>
            <a:off x="2620260" y="2640183"/>
            <a:ext cx="7489825" cy="1156855"/>
          </a:xfrm>
          <a:prstGeom prst="rect">
            <a:avLst/>
          </a:prstGeom>
        </p:spPr>
        <p:txBody>
          <a:bodyPr wrap="square">
            <a:spAutoFit/>
          </a:bodyPr>
          <a:lstStyle/>
          <a:p>
            <a:pPr>
              <a:lnSpc>
                <a:spcPct val="150000"/>
              </a:lnSpc>
              <a:buClr>
                <a:srgbClr val="B1050A"/>
              </a:buClr>
              <a:defRPr/>
            </a:pPr>
            <a:r>
              <a:rPr lang="zh-CN" altLang="en-US" sz="1600">
                <a:solidFill>
                  <a:prstClr val="black">
                    <a:lumMod val="75000"/>
                    <a:lumOff val="25000"/>
                  </a:prstClr>
                </a:solidFill>
                <a:latin typeface="+mn-ea"/>
                <a:cs typeface="+mn-ea"/>
                <a:sym typeface="+mn-lt"/>
              </a:rPr>
              <a:t>皖南事变是抗日战争期间国民党发动的第二次反共高潮。周恩来等人冷静地分析抗战全局和国共合作形势，表示“我要坚持到最后”。他要撤往延安的同志“转告毛主席，我们坚决同国民党顽固派斗争到底！”</a:t>
            </a:r>
            <a:endParaRPr lang="en-US" altLang="zh-CN" sz="1600">
              <a:solidFill>
                <a:prstClr val="black">
                  <a:lumMod val="75000"/>
                  <a:lumOff val="25000"/>
                </a:prstClr>
              </a:solidFill>
              <a:latin typeface="+mn-ea"/>
              <a:cs typeface="+mn-ea"/>
              <a:sym typeface="+mn-lt"/>
            </a:endParaRPr>
          </a:p>
        </p:txBody>
      </p:sp>
      <p:grpSp>
        <p:nvGrpSpPr>
          <p:cNvPr id="66" name="组合 65"/>
          <p:cNvGrpSpPr/>
          <p:nvPr/>
        </p:nvGrpSpPr>
        <p:grpSpPr>
          <a:xfrm>
            <a:off x="2360914" y="3387293"/>
            <a:ext cx="7749171" cy="1751604"/>
            <a:chOff x="0" y="3351028"/>
            <a:chExt cx="12192000" cy="2755850"/>
          </a:xfrm>
        </p:grpSpPr>
        <p:sp>
          <p:nvSpPr>
            <p:cNvPr id="67" name="梯形 66"/>
            <p:cNvSpPr/>
            <p:nvPr/>
          </p:nvSpPr>
          <p:spPr>
            <a:xfrm>
              <a:off x="0" y="3351028"/>
              <a:ext cx="12192000" cy="2755850"/>
            </a:xfrm>
            <a:prstGeom prst="trapezoid">
              <a:avLst>
                <a:gd name="adj" fmla="val 100507"/>
              </a:avLst>
            </a:prstGeom>
            <a:gradFill flip="none" rotWithShape="1">
              <a:gsLst>
                <a:gs pos="100000">
                  <a:srgbClr val="B1050A">
                    <a:alpha val="0"/>
                  </a:srgbClr>
                </a:gs>
                <a:gs pos="0">
                  <a:srgbClr val="B1050A">
                    <a:alpha val="5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68" name="梯形 67"/>
            <p:cNvSpPr/>
            <p:nvPr/>
          </p:nvSpPr>
          <p:spPr>
            <a:xfrm>
              <a:off x="1657350" y="4799116"/>
              <a:ext cx="8877300" cy="1060446"/>
            </a:xfrm>
            <a:prstGeom prst="trapezoid">
              <a:avLst>
                <a:gd name="adj" fmla="val 81048"/>
              </a:avLst>
            </a:prstGeom>
            <a:gradFill flip="none" rotWithShape="1">
              <a:gsLst>
                <a:gs pos="100000">
                  <a:srgbClr val="B1050A">
                    <a:alpha val="0"/>
                  </a:srgbClr>
                </a:gs>
                <a:gs pos="0">
                  <a:srgbClr val="B1050A">
                    <a:alpha val="10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85" name="梯形 84"/>
            <p:cNvSpPr/>
            <p:nvPr/>
          </p:nvSpPr>
          <p:spPr>
            <a:xfrm>
              <a:off x="1440180" y="4640356"/>
              <a:ext cx="9311640" cy="1060446"/>
            </a:xfrm>
            <a:prstGeom prst="trapezoid">
              <a:avLst>
                <a:gd name="adj" fmla="val 81048"/>
              </a:avLst>
            </a:prstGeom>
            <a:gradFill flip="none" rotWithShape="1">
              <a:gsLst>
                <a:gs pos="100000">
                  <a:srgbClr val="B1050A">
                    <a:alpha val="0"/>
                  </a:srgbClr>
                </a:gs>
                <a:gs pos="0">
                  <a:srgbClr val="B1050A">
                    <a:alpha val="40000"/>
                  </a:srgbClr>
                </a:gs>
              </a:gsLst>
              <a:lin ang="16200000" scaled="1"/>
            </a:gradFill>
            <a:ln w="12700" cap="flat" cmpd="sng" algn="ctr">
              <a:gradFill flip="none" rotWithShape="1">
                <a:gsLst>
                  <a:gs pos="0">
                    <a:srgbClr val="B1050A"/>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587087"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869558"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红岩精神内涵</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57" name="组合 56"/>
          <p:cNvGrpSpPr/>
          <p:nvPr/>
        </p:nvGrpSpPr>
        <p:grpSpPr>
          <a:xfrm>
            <a:off x="558338" y="1401573"/>
            <a:ext cx="5645612" cy="556396"/>
            <a:chOff x="874713" y="2811756"/>
            <a:chExt cx="5645612" cy="556396"/>
          </a:xfrm>
        </p:grpSpPr>
        <p:sp>
          <p:nvSpPr>
            <p:cNvPr id="58" name="矩形: 圆角 57"/>
            <p:cNvSpPr/>
            <p:nvPr/>
          </p:nvSpPr>
          <p:spPr>
            <a:xfrm>
              <a:off x="982663" y="2811756"/>
              <a:ext cx="5429712" cy="556396"/>
            </a:xfrm>
            <a:prstGeom prst="roundRect">
              <a:avLst>
                <a:gd name="adj" fmla="val 50000"/>
              </a:avLst>
            </a:prstGeom>
            <a:gradFill>
              <a:gsLst>
                <a:gs pos="100000">
                  <a:srgbClr val="B1050A">
                    <a:alpha val="0"/>
                  </a:srgbClr>
                </a:gs>
                <a:gs pos="0">
                  <a:srgbClr val="B1050A"/>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59" name="椭圆 58"/>
            <p:cNvSpPr/>
            <p:nvPr/>
          </p:nvSpPr>
          <p:spPr>
            <a:xfrm>
              <a:off x="874713" y="2959779"/>
              <a:ext cx="260350" cy="260350"/>
            </a:xfrm>
            <a:prstGeom prst="ellipse">
              <a:avLst/>
            </a:prstGeom>
            <a:solidFill>
              <a:srgbClr val="B1050A"/>
            </a:solidFill>
            <a:ln w="25400" cap="flat" cmpd="sng" algn="ctr">
              <a:solidFill>
                <a:sysClr val="window" lastClr="FFFFFF"/>
              </a:solidFill>
              <a:prstDash val="solid"/>
              <a:miter lim="800000"/>
            </a:ln>
            <a:effectLst>
              <a:outerShdw blurRad="25400" dist="127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60" name="文本框 59"/>
            <p:cNvSpPr txBox="1"/>
            <p:nvPr/>
          </p:nvSpPr>
          <p:spPr>
            <a:xfrm>
              <a:off x="1243012" y="2889899"/>
              <a:ext cx="5277313" cy="400110"/>
            </a:xfrm>
            <a:prstGeom prst="rect">
              <a:avLst/>
            </a:prstGeom>
            <a:noFill/>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prstClr val="white"/>
                  </a:solidFill>
                  <a:uLnTx/>
                  <a:uFillTx/>
                  <a:latin typeface="+mn-ea"/>
                  <a:cs typeface="+mn-ea"/>
                  <a:sym typeface="+mn-lt"/>
                </a:rPr>
                <a:t>“出淤泥不染，同流不合污”的政治品格</a:t>
              </a:r>
            </a:p>
          </p:txBody>
        </p:sp>
      </p:grpSp>
      <p:sp>
        <p:nvSpPr>
          <p:cNvPr id="61" name="矩形 60"/>
          <p:cNvSpPr/>
          <p:nvPr/>
        </p:nvSpPr>
        <p:spPr>
          <a:xfrm>
            <a:off x="2620260" y="2510222"/>
            <a:ext cx="7489825" cy="1526187"/>
          </a:xfrm>
          <a:prstGeom prst="rect">
            <a:avLst/>
          </a:prstGeom>
        </p:spPr>
        <p:txBody>
          <a:bodyPr wrap="square">
            <a:spAutoFit/>
          </a:bodyPr>
          <a:lstStyle/>
          <a:p>
            <a:pPr>
              <a:lnSpc>
                <a:spcPct val="150000"/>
              </a:lnSpc>
              <a:buClr>
                <a:srgbClr val="B1050A"/>
              </a:buClr>
              <a:defRPr/>
            </a:pPr>
            <a:r>
              <a:rPr lang="zh-CN" altLang="en-US" sz="1600">
                <a:solidFill>
                  <a:prstClr val="black">
                    <a:lumMod val="75000"/>
                    <a:lumOff val="25000"/>
                  </a:prstClr>
                </a:solidFill>
                <a:latin typeface="+mn-ea"/>
                <a:cs typeface="+mn-ea"/>
                <a:sym typeface="+mn-lt"/>
              </a:rPr>
              <a:t>当时来讲，国统区是一潭“淤泥”，周恩来曾经多次告诫南方局同志和从事秘密工作的党员，要做到“同流不合污”。这种“六月风荷”的政治品格，是以周恩来为代表的共产党人，在国统区恶劣艰险的政治环境下开展党的工作的显著特点，是南方局对党的建设、统战工作、群众工作的创新。</a:t>
            </a:r>
            <a:endParaRPr lang="en-US" altLang="zh-CN" sz="1600">
              <a:solidFill>
                <a:prstClr val="black">
                  <a:lumMod val="75000"/>
                  <a:lumOff val="25000"/>
                </a:prstClr>
              </a:solidFill>
              <a:latin typeface="+mn-ea"/>
              <a:cs typeface="+mn-ea"/>
              <a:sym typeface="+mn-lt"/>
            </a:endParaRPr>
          </a:p>
        </p:txBody>
      </p:sp>
      <p:grpSp>
        <p:nvGrpSpPr>
          <p:cNvPr id="66" name="组合 65"/>
          <p:cNvGrpSpPr/>
          <p:nvPr/>
        </p:nvGrpSpPr>
        <p:grpSpPr>
          <a:xfrm>
            <a:off x="2360914" y="3387293"/>
            <a:ext cx="7749171" cy="1751604"/>
            <a:chOff x="0" y="3351028"/>
            <a:chExt cx="12192000" cy="2755850"/>
          </a:xfrm>
        </p:grpSpPr>
        <p:sp>
          <p:nvSpPr>
            <p:cNvPr id="67" name="梯形 66"/>
            <p:cNvSpPr/>
            <p:nvPr/>
          </p:nvSpPr>
          <p:spPr>
            <a:xfrm>
              <a:off x="0" y="3351028"/>
              <a:ext cx="12192000" cy="2755850"/>
            </a:xfrm>
            <a:prstGeom prst="trapezoid">
              <a:avLst>
                <a:gd name="adj" fmla="val 100507"/>
              </a:avLst>
            </a:prstGeom>
            <a:gradFill flip="none" rotWithShape="1">
              <a:gsLst>
                <a:gs pos="100000">
                  <a:srgbClr val="B1050A">
                    <a:alpha val="0"/>
                  </a:srgbClr>
                </a:gs>
                <a:gs pos="0">
                  <a:srgbClr val="B1050A">
                    <a:alpha val="5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68" name="梯形 67"/>
            <p:cNvSpPr/>
            <p:nvPr/>
          </p:nvSpPr>
          <p:spPr>
            <a:xfrm>
              <a:off x="1657350" y="4799116"/>
              <a:ext cx="8877300" cy="1060446"/>
            </a:xfrm>
            <a:prstGeom prst="trapezoid">
              <a:avLst>
                <a:gd name="adj" fmla="val 81048"/>
              </a:avLst>
            </a:prstGeom>
            <a:gradFill flip="none" rotWithShape="1">
              <a:gsLst>
                <a:gs pos="100000">
                  <a:srgbClr val="B1050A">
                    <a:alpha val="0"/>
                  </a:srgbClr>
                </a:gs>
                <a:gs pos="0">
                  <a:srgbClr val="B1050A">
                    <a:alpha val="10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85" name="梯形 84"/>
            <p:cNvSpPr/>
            <p:nvPr/>
          </p:nvSpPr>
          <p:spPr>
            <a:xfrm>
              <a:off x="1440180" y="4640356"/>
              <a:ext cx="9311640" cy="1060446"/>
            </a:xfrm>
            <a:prstGeom prst="trapezoid">
              <a:avLst>
                <a:gd name="adj" fmla="val 81048"/>
              </a:avLst>
            </a:prstGeom>
            <a:gradFill flip="none" rotWithShape="1">
              <a:gsLst>
                <a:gs pos="100000">
                  <a:srgbClr val="B1050A">
                    <a:alpha val="0"/>
                  </a:srgbClr>
                </a:gs>
                <a:gs pos="0">
                  <a:srgbClr val="B1050A">
                    <a:alpha val="40000"/>
                  </a:srgbClr>
                </a:gs>
              </a:gsLst>
              <a:lin ang="16200000" scaled="1"/>
            </a:gradFill>
            <a:ln w="12700" cap="flat" cmpd="sng" algn="ctr">
              <a:gradFill flip="none" rotWithShape="1">
                <a:gsLst>
                  <a:gs pos="0">
                    <a:srgbClr val="B1050A"/>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组合 70"/>
          <p:cNvGrpSpPr/>
          <p:nvPr/>
        </p:nvGrpSpPr>
        <p:grpSpPr>
          <a:xfrm>
            <a:off x="7587087" y="665248"/>
            <a:ext cx="3625227" cy="88908"/>
            <a:chOff x="1318247" y="2044547"/>
            <a:chExt cx="3625227" cy="88908"/>
          </a:xfrm>
        </p:grpSpPr>
        <p:sp>
          <p:nvSpPr>
            <p:cNvPr id="77" name="平行四边形 76"/>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8" name="平行四边形 77"/>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79" name="平行四边形 78"/>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grpSp>
        <p:nvGrpSpPr>
          <p:cNvPr id="80" name="组合 79"/>
          <p:cNvGrpSpPr/>
          <p:nvPr/>
        </p:nvGrpSpPr>
        <p:grpSpPr>
          <a:xfrm flipH="1">
            <a:off x="869558" y="665248"/>
            <a:ext cx="3625227" cy="88908"/>
            <a:chOff x="1318247" y="2044547"/>
            <a:chExt cx="3625227" cy="88908"/>
          </a:xfrm>
        </p:grpSpPr>
        <p:sp>
          <p:nvSpPr>
            <p:cNvPr id="81" name="平行四边形 80"/>
            <p:cNvSpPr/>
            <p:nvPr/>
          </p:nvSpPr>
          <p:spPr>
            <a:xfrm flipH="1" flipV="1">
              <a:off x="1442069" y="2087733"/>
              <a:ext cx="3501405" cy="45719"/>
            </a:xfrm>
            <a:prstGeom prst="parallelogram">
              <a:avLst>
                <a:gd name="adj" fmla="val 90001"/>
              </a:avLst>
            </a:prstGeom>
            <a:gradFill>
              <a:gsLst>
                <a:gs pos="0">
                  <a:srgbClr val="B1050A"/>
                </a:gs>
                <a:gs pos="50000">
                  <a:srgbClr val="E2A7A7">
                    <a:alpha val="60000"/>
                  </a:srgbClr>
                </a:gs>
                <a:gs pos="100000">
                  <a:sysClr val="window" lastClr="FFFFFF">
                    <a:alpha val="0"/>
                  </a:sys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2" name="平行四边形 81"/>
            <p:cNvSpPr/>
            <p:nvPr/>
          </p:nvSpPr>
          <p:spPr>
            <a:xfrm flipH="1" flipV="1">
              <a:off x="1380159"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sp>
          <p:nvSpPr>
            <p:cNvPr id="83" name="平行四边形 82"/>
            <p:cNvSpPr/>
            <p:nvPr/>
          </p:nvSpPr>
          <p:spPr>
            <a:xfrm flipH="1" flipV="1">
              <a:off x="1318247" y="2044547"/>
              <a:ext cx="97799" cy="88908"/>
            </a:xfrm>
            <a:prstGeom prst="parallelogram">
              <a:avLst>
                <a:gd name="adj" fmla="val 90001"/>
              </a:avLst>
            </a:prstGeom>
            <a:gradFill>
              <a:gsLst>
                <a:gs pos="0">
                  <a:srgbClr val="AC0606"/>
                </a:gs>
                <a:gs pos="100000">
                  <a:srgbClr val="CC4C1D">
                    <a:alpha val="0"/>
                  </a:srgbClr>
                </a:gs>
              </a:gsLst>
              <a:lin ang="108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Light" panose="020B0300000000000000" pitchFamily="34" charset="-122"/>
                <a:ea typeface="思源黑体 CN Light" panose="020B0300000000000000" pitchFamily="34" charset="-122"/>
                <a:cs typeface="+mn-cs"/>
              </a:endParaRPr>
            </a:p>
          </p:txBody>
        </p:sp>
      </p:grpSp>
      <p:sp>
        <p:nvSpPr>
          <p:cNvPr id="84" name="矩形: 圆角 83"/>
          <p:cNvSpPr/>
          <p:nvPr/>
        </p:nvSpPr>
        <p:spPr>
          <a:xfrm>
            <a:off x="2429674" y="471945"/>
            <a:ext cx="6220840" cy="564416"/>
          </a:xfrm>
          <a:prstGeom prst="roundRect">
            <a:avLst>
              <a:gd name="adj" fmla="val 5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4545" tIns="38101" rIns="71120" bIns="38100" numCol="1" spcCol="1270" anchor="ctr" anchorCtr="0">
            <a:noAutofit/>
          </a:bodyPr>
          <a:lstStyle/>
          <a:p>
            <a:pPr marL="899795" marR="0" lvl="0" indent="0" algn="ctr" defTabSz="444500" rtl="0" eaLnBrk="1" fontAlgn="auto" latinLnBrk="0" hangingPunct="1">
              <a:lnSpc>
                <a:spcPct val="90000"/>
              </a:lnSpc>
              <a:spcBef>
                <a:spcPct val="0"/>
              </a:spcBef>
              <a:spcAft>
                <a:spcPct val="3500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阿里巴巴普惠体 M" panose="00020600040101010101" pitchFamily="18" charset="-122"/>
              </a:rPr>
              <a:t>红岩精神内涵</a:t>
            </a:r>
          </a:p>
        </p:txBody>
      </p:sp>
      <p:pic>
        <p:nvPicPr>
          <p:cNvPr id="87" name="图片 8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318888"/>
            <a:ext cx="12192000" cy="1539112"/>
          </a:xfrm>
          <a:prstGeom prst="rect">
            <a:avLst/>
          </a:prstGeom>
        </p:spPr>
      </p:pic>
      <p:grpSp>
        <p:nvGrpSpPr>
          <p:cNvPr id="57" name="组合 56"/>
          <p:cNvGrpSpPr/>
          <p:nvPr/>
        </p:nvGrpSpPr>
        <p:grpSpPr>
          <a:xfrm>
            <a:off x="558338" y="1401573"/>
            <a:ext cx="5645612" cy="556396"/>
            <a:chOff x="874713" y="2811756"/>
            <a:chExt cx="5645612" cy="556396"/>
          </a:xfrm>
        </p:grpSpPr>
        <p:sp>
          <p:nvSpPr>
            <p:cNvPr id="58" name="矩形: 圆角 57"/>
            <p:cNvSpPr/>
            <p:nvPr/>
          </p:nvSpPr>
          <p:spPr>
            <a:xfrm>
              <a:off x="982663" y="2811756"/>
              <a:ext cx="5429712" cy="556396"/>
            </a:xfrm>
            <a:prstGeom prst="roundRect">
              <a:avLst>
                <a:gd name="adj" fmla="val 50000"/>
              </a:avLst>
            </a:prstGeom>
            <a:gradFill>
              <a:gsLst>
                <a:gs pos="100000">
                  <a:srgbClr val="B1050A">
                    <a:alpha val="0"/>
                  </a:srgbClr>
                </a:gs>
                <a:gs pos="0">
                  <a:srgbClr val="B1050A"/>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59" name="椭圆 58"/>
            <p:cNvSpPr/>
            <p:nvPr/>
          </p:nvSpPr>
          <p:spPr>
            <a:xfrm>
              <a:off x="874713" y="2959779"/>
              <a:ext cx="260350" cy="260350"/>
            </a:xfrm>
            <a:prstGeom prst="ellipse">
              <a:avLst/>
            </a:prstGeom>
            <a:solidFill>
              <a:srgbClr val="B1050A"/>
            </a:solidFill>
            <a:ln w="25400" cap="flat" cmpd="sng" algn="ctr">
              <a:solidFill>
                <a:sysClr val="window" lastClr="FFFFFF"/>
              </a:solidFill>
              <a:prstDash val="solid"/>
              <a:miter lim="800000"/>
            </a:ln>
            <a:effectLst>
              <a:outerShdw blurRad="25400" dist="127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sp>
          <p:nvSpPr>
            <p:cNvPr id="60" name="文本框 59"/>
            <p:cNvSpPr txBox="1"/>
            <p:nvPr/>
          </p:nvSpPr>
          <p:spPr>
            <a:xfrm>
              <a:off x="1243012" y="2889899"/>
              <a:ext cx="5277313" cy="400110"/>
            </a:xfrm>
            <a:prstGeom prst="rect">
              <a:avLst/>
            </a:prstGeom>
            <a:noFill/>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prstClr val="white"/>
                  </a:solidFill>
                  <a:uLnTx/>
                  <a:uFillTx/>
                  <a:latin typeface="+mn-ea"/>
                  <a:cs typeface="+mn-ea"/>
                  <a:sym typeface="+mn-lt"/>
                </a:rPr>
                <a:t>以诚相待，团结多数的宽广胸怀</a:t>
              </a:r>
            </a:p>
          </p:txBody>
        </p:sp>
      </p:grpSp>
      <p:sp>
        <p:nvSpPr>
          <p:cNvPr id="61" name="矩形 60"/>
          <p:cNvSpPr/>
          <p:nvPr/>
        </p:nvSpPr>
        <p:spPr>
          <a:xfrm>
            <a:off x="2620260" y="2510222"/>
            <a:ext cx="7489825" cy="1526187"/>
          </a:xfrm>
          <a:prstGeom prst="rect">
            <a:avLst/>
          </a:prstGeom>
        </p:spPr>
        <p:txBody>
          <a:bodyPr wrap="square">
            <a:spAutoFit/>
          </a:bodyPr>
          <a:lstStyle/>
          <a:p>
            <a:pPr>
              <a:lnSpc>
                <a:spcPct val="150000"/>
              </a:lnSpc>
              <a:buClr>
                <a:srgbClr val="B1050A"/>
              </a:buClr>
              <a:defRPr/>
            </a:pPr>
            <a:r>
              <a:rPr lang="zh-CN" altLang="en-US" sz="1600">
                <a:solidFill>
                  <a:prstClr val="black">
                    <a:lumMod val="75000"/>
                    <a:lumOff val="25000"/>
                  </a:prstClr>
                </a:solidFill>
                <a:latin typeface="+mn-ea"/>
                <a:cs typeface="+mn-ea"/>
                <a:sym typeface="+mn-lt"/>
              </a:rPr>
              <a:t>在对国统区群众做工作时，始终与群众在一起，保存党的组织，保存党的力量。南方局制定了“勤学、勤业、勤交友”和“职业化、社会化、合法化”的政策，指示地下党的同志要设法深入社会，独立工作，埋头苦干，通过自己的实际行动启发群众、教育群众、团结群众。</a:t>
            </a:r>
            <a:endParaRPr lang="en-US" altLang="zh-CN" sz="1600">
              <a:solidFill>
                <a:prstClr val="black">
                  <a:lumMod val="75000"/>
                  <a:lumOff val="25000"/>
                </a:prstClr>
              </a:solidFill>
              <a:latin typeface="+mn-ea"/>
              <a:cs typeface="+mn-ea"/>
              <a:sym typeface="+mn-lt"/>
            </a:endParaRPr>
          </a:p>
        </p:txBody>
      </p:sp>
      <p:grpSp>
        <p:nvGrpSpPr>
          <p:cNvPr id="66" name="组合 65"/>
          <p:cNvGrpSpPr/>
          <p:nvPr/>
        </p:nvGrpSpPr>
        <p:grpSpPr>
          <a:xfrm>
            <a:off x="2360914" y="3387293"/>
            <a:ext cx="7749171" cy="1751604"/>
            <a:chOff x="0" y="3351028"/>
            <a:chExt cx="12192000" cy="2755850"/>
          </a:xfrm>
        </p:grpSpPr>
        <p:sp>
          <p:nvSpPr>
            <p:cNvPr id="67" name="梯形 66"/>
            <p:cNvSpPr/>
            <p:nvPr/>
          </p:nvSpPr>
          <p:spPr>
            <a:xfrm>
              <a:off x="0" y="3351028"/>
              <a:ext cx="12192000" cy="2755850"/>
            </a:xfrm>
            <a:prstGeom prst="trapezoid">
              <a:avLst>
                <a:gd name="adj" fmla="val 100507"/>
              </a:avLst>
            </a:prstGeom>
            <a:gradFill flip="none" rotWithShape="1">
              <a:gsLst>
                <a:gs pos="100000">
                  <a:srgbClr val="B1050A">
                    <a:alpha val="0"/>
                  </a:srgbClr>
                </a:gs>
                <a:gs pos="0">
                  <a:srgbClr val="B1050A">
                    <a:alpha val="5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68" name="梯形 67"/>
            <p:cNvSpPr/>
            <p:nvPr/>
          </p:nvSpPr>
          <p:spPr>
            <a:xfrm>
              <a:off x="1657350" y="4799116"/>
              <a:ext cx="8877300" cy="1060446"/>
            </a:xfrm>
            <a:prstGeom prst="trapezoid">
              <a:avLst>
                <a:gd name="adj" fmla="val 81048"/>
              </a:avLst>
            </a:prstGeom>
            <a:gradFill flip="none" rotWithShape="1">
              <a:gsLst>
                <a:gs pos="100000">
                  <a:srgbClr val="B1050A">
                    <a:alpha val="0"/>
                  </a:srgbClr>
                </a:gs>
                <a:gs pos="0">
                  <a:srgbClr val="B1050A">
                    <a:alpha val="10000"/>
                  </a:srgbClr>
                </a:gs>
              </a:gsLst>
              <a:lin ang="16200000" scaled="1"/>
            </a:gradFill>
            <a:ln w="12700" cap="flat" cmpd="sng" algn="ctr">
              <a:gradFill flip="none" rotWithShape="1">
                <a:gsLst>
                  <a:gs pos="0">
                    <a:srgbClr val="B1050A">
                      <a:alpha val="60000"/>
                    </a:srgbClr>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sp>
          <p:nvSpPr>
            <p:cNvPr id="85" name="梯形 84"/>
            <p:cNvSpPr/>
            <p:nvPr/>
          </p:nvSpPr>
          <p:spPr>
            <a:xfrm>
              <a:off x="1440180" y="4640356"/>
              <a:ext cx="9311640" cy="1060446"/>
            </a:xfrm>
            <a:prstGeom prst="trapezoid">
              <a:avLst>
                <a:gd name="adj" fmla="val 81048"/>
              </a:avLst>
            </a:prstGeom>
            <a:gradFill flip="none" rotWithShape="1">
              <a:gsLst>
                <a:gs pos="100000">
                  <a:srgbClr val="B1050A">
                    <a:alpha val="0"/>
                  </a:srgbClr>
                </a:gs>
                <a:gs pos="0">
                  <a:srgbClr val="B1050A">
                    <a:alpha val="40000"/>
                  </a:srgbClr>
                </a:gs>
              </a:gsLst>
              <a:lin ang="16200000" scaled="1"/>
            </a:gradFill>
            <a:ln w="12700" cap="flat" cmpd="sng" algn="ctr">
              <a:gradFill flip="none" rotWithShape="1">
                <a:gsLst>
                  <a:gs pos="0">
                    <a:srgbClr val="B1050A"/>
                  </a:gs>
                  <a:gs pos="100000">
                    <a:srgbClr val="B1050A">
                      <a:alpha val="0"/>
                    </a:srgbClr>
                  </a:gs>
                </a:gsLst>
                <a:lin ang="162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a:ea typeface="阿里巴巴普惠体 L"/>
              </a:endParaRPr>
            </a:p>
          </p:txBody>
        </p:sp>
      </p:gr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湘能数据中中心">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1542</Words>
  <Application>Microsoft Office PowerPoint</Application>
  <PresentationFormat>宽屏</PresentationFormat>
  <Paragraphs>137</Paragraphs>
  <Slides>26</Slides>
  <Notes>3</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26</vt:i4>
      </vt:variant>
    </vt:vector>
  </HeadingPairs>
  <TitlesOfParts>
    <vt:vector size="46" baseType="lpstr">
      <vt:lpstr>Gulim</vt:lpstr>
      <vt:lpstr>Hero</vt:lpstr>
      <vt:lpstr>Meiryo</vt:lpstr>
      <vt:lpstr>阿里巴巴普惠体 B</vt:lpstr>
      <vt:lpstr>阿里巴巴普惠体 L</vt:lpstr>
      <vt:lpstr>阿里巴巴普惠体 M</vt:lpstr>
      <vt:lpstr>阿里巴巴普惠体 R</vt:lpstr>
      <vt:lpstr>等线</vt:lpstr>
      <vt:lpstr>楷体</vt:lpstr>
      <vt:lpstr>思源黑体 CN Light</vt:lpstr>
      <vt:lpstr>宋体</vt:lpstr>
      <vt:lpstr>微软雅黑</vt:lpstr>
      <vt:lpstr>演示镇魂行楷</vt:lpstr>
      <vt:lpstr>Arial</vt:lpstr>
      <vt:lpstr>Calibri</vt:lpstr>
      <vt:lpstr>Calibri Light</vt:lpstr>
      <vt:lpstr>Impact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2021-05-27T00:36:22Z</cp:lastPrinted>
  <dcterms:created xsi:type="dcterms:W3CDTF">2021-05-27T00:36:22Z</dcterms:created>
  <dcterms:modified xsi:type="dcterms:W3CDTF">2023-04-13T08:23:59Z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