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7"/>
  </p:notesMasterIdLst>
  <p:sldIdLst>
    <p:sldId id="275" r:id="rId3"/>
    <p:sldId id="257" r:id="rId4"/>
    <p:sldId id="260" r:id="rId5"/>
    <p:sldId id="261" r:id="rId6"/>
    <p:sldId id="265" r:id="rId7"/>
    <p:sldId id="266" r:id="rId8"/>
    <p:sldId id="276" r:id="rId9"/>
    <p:sldId id="284" r:id="rId10"/>
    <p:sldId id="278" r:id="rId11"/>
    <p:sldId id="279" r:id="rId12"/>
    <p:sldId id="262" r:id="rId13"/>
    <p:sldId id="267" r:id="rId14"/>
    <p:sldId id="268" r:id="rId15"/>
    <p:sldId id="263" r:id="rId16"/>
    <p:sldId id="269" r:id="rId17"/>
    <p:sldId id="273" r:id="rId18"/>
    <p:sldId id="274" r:id="rId19"/>
    <p:sldId id="281" r:id="rId20"/>
    <p:sldId id="264" r:id="rId21"/>
    <p:sldId id="270" r:id="rId22"/>
    <p:sldId id="272" r:id="rId23"/>
    <p:sldId id="285" r:id="rId24"/>
    <p:sldId id="286" r:id="rId25"/>
    <p:sldId id="287" r:id="rId26"/>
  </p:sldIdLst>
  <p:sldSz cx="12192000" cy="685800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8">
          <p15:clr>
            <a:srgbClr val="A4A3A4"/>
          </p15:clr>
        </p15:guide>
        <p15:guide id="2" pos="3839">
          <p15:clr>
            <a:srgbClr val="A4A3A4"/>
          </p15:clr>
        </p15:guide>
        <p15:guide id="3" orient="horz" pos="3861">
          <p15:clr>
            <a:srgbClr val="A4A3A4"/>
          </p15:clr>
        </p15:guide>
        <p15:guide id="4" pos="461">
          <p15:clr>
            <a:srgbClr val="A4A3A4"/>
          </p15:clr>
        </p15:guide>
        <p15:guide id="5" pos="721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26" autoAdjust="0"/>
    <p:restoredTop sz="96314" autoAdjust="0"/>
  </p:normalViewPr>
  <p:slideViewPr>
    <p:cSldViewPr snapToGrid="0">
      <p:cViewPr varScale="1">
        <p:scale>
          <a:sx n="108" d="100"/>
          <a:sy n="108" d="100"/>
        </p:scale>
        <p:origin x="744" y="114"/>
      </p:cViewPr>
      <p:guideLst>
        <p:guide orient="horz" pos="2188"/>
        <p:guide pos="3839"/>
        <p:guide orient="horz" pos="3861"/>
        <p:guide pos="461"/>
        <p:guide pos="7219"/>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920E38A4-D4F9-4822-B16C-9BA14C51B335}" type="doc">
      <dgm:prSet loTypeId="urn:microsoft.com/office/officeart/2008/layout/VerticalCurvedList#1" loCatId="list" qsTypeId="urn:microsoft.com/office/officeart/2005/8/quickstyle/simple1#2" qsCatId="simple" csTypeId="urn:microsoft.com/office/officeart/2005/8/colors/accent1_2#2" csCatId="accent1" phldr="1"/>
      <dgm:spPr/>
      <dgm:t>
        <a:bodyPr/>
        <a:lstStyle/>
        <a:p>
          <a:endParaRPr lang="zh-CN" altLang="en-US"/>
        </a:p>
      </dgm:t>
    </dgm:pt>
    <dgm:pt modelId="{467ADEFE-2739-497D-8867-96C8191D5D3F}" type="parTrans" cxnId="{089F5574-CF4B-43F7-B6B5-DFCD40ED3934}">
      <dgm:prSet/>
      <dgm:spPr/>
      <dgm:t>
        <a:bodyPr/>
        <a:lstStyle/>
        <a:p>
          <a:endParaRPr lang="zh-CN" altLang="en-US"/>
        </a:p>
      </dgm:t>
    </dgm:pt>
    <dgm:pt modelId="{F0B763A9-8531-45CC-8CAB-129E0D0E7D48}">
      <dgm:prSet custT="1"/>
      <dgm:spPr>
        <a:solidFill>
          <a:srgbClr val="FF0000"/>
        </a:solidFill>
        <a:ln>
          <a:noFill/>
        </a:ln>
      </dgm:spPr>
      <dgm:t>
        <a:bodyPr/>
        <a:lstStyle/>
        <a:p>
          <a:pPr marL="360045"/>
          <a:r>
            <a:rPr lang="zh-CN" altLang="en-US" sz="1800" dirty="0"/>
            <a:t>初心不改、奋斗不止的精神</a:t>
          </a:r>
        </a:p>
      </dgm:t>
    </dgm:pt>
    <dgm:pt modelId="{3442F6B4-141A-4EAF-9E68-2E5F74CA086B}" type="sibTrans" cxnId="{089F5574-CF4B-43F7-B6B5-DFCD40ED3934}">
      <dgm:prSet/>
      <dgm:spPr>
        <a:solidFill>
          <a:schemeClr val="accent2">
            <a:lumMod val="50000"/>
          </a:schemeClr>
        </a:solidFill>
        <a:ln>
          <a:noFill/>
        </a:ln>
      </dgm:spPr>
      <dgm:t>
        <a:bodyPr/>
        <a:lstStyle/>
        <a:p>
          <a:endParaRPr lang="zh-CN" altLang="en-US"/>
        </a:p>
      </dgm:t>
    </dgm:pt>
    <dgm:pt modelId="{D2CAEEBF-6699-482E-8561-812E75EB068B}" type="parTrans" cxnId="{84B20483-F2AD-4679-A8EA-83A467946412}">
      <dgm:prSet/>
      <dgm:spPr/>
      <dgm:t>
        <a:bodyPr/>
        <a:lstStyle/>
        <a:p>
          <a:endParaRPr lang="zh-CN" altLang="en-US"/>
        </a:p>
      </dgm:t>
    </dgm:pt>
    <dgm:pt modelId="{B0FD1406-75BB-45C9-A438-8003F7F569E9}">
      <dgm:prSet custT="1"/>
      <dgm:spPr>
        <a:solidFill>
          <a:srgbClr val="FF0000"/>
        </a:solidFill>
        <a:ln>
          <a:noFill/>
        </a:ln>
      </dgm:spPr>
      <dgm:t>
        <a:bodyPr/>
        <a:lstStyle/>
        <a:p>
          <a:pPr marL="360045"/>
          <a:r>
            <a:rPr lang="zh-CN" altLang="en-US" sz="1800" dirty="0"/>
            <a:t>是民族精神和时代精神的集中体现</a:t>
          </a:r>
        </a:p>
      </dgm:t>
    </dgm:pt>
    <dgm:pt modelId="{FBA679F8-7623-4DF8-9C27-E609936A165E}" type="sibTrans" cxnId="{84B20483-F2AD-4679-A8EA-83A467946412}">
      <dgm:prSet/>
      <dgm:spPr/>
      <dgm:t>
        <a:bodyPr/>
        <a:lstStyle/>
        <a:p>
          <a:endParaRPr lang="zh-CN" altLang="en-US"/>
        </a:p>
      </dgm:t>
    </dgm:pt>
    <dgm:pt modelId="{078E4792-4D9A-45D8-953B-610E26940D0E}" type="parTrans" cxnId="{B0D6CE29-1BD4-4AA0-81AB-693EF793983B}">
      <dgm:prSet/>
      <dgm:spPr/>
      <dgm:t>
        <a:bodyPr/>
        <a:lstStyle/>
        <a:p>
          <a:endParaRPr lang="zh-CN" altLang="en-US"/>
        </a:p>
      </dgm:t>
    </dgm:pt>
    <dgm:pt modelId="{6841414E-FA38-4FA7-9BBB-D6A835A9AD89}">
      <dgm:prSet custT="1"/>
      <dgm:spPr>
        <a:solidFill>
          <a:srgbClr val="FF0000"/>
        </a:solidFill>
        <a:ln>
          <a:noFill/>
        </a:ln>
      </dgm:spPr>
      <dgm:t>
        <a:bodyPr/>
        <a:lstStyle/>
        <a:p>
          <a:pPr marL="360045"/>
          <a:r>
            <a:rPr lang="zh-CN" altLang="en-US" sz="1800" dirty="0"/>
            <a:t>是激励我们开拓前行的强大力量。</a:t>
          </a:r>
        </a:p>
      </dgm:t>
    </dgm:pt>
    <dgm:pt modelId="{6962D729-6EF1-426C-9FE1-EBD3FBC9F9CD}" type="sibTrans" cxnId="{B0D6CE29-1BD4-4AA0-81AB-693EF793983B}">
      <dgm:prSet/>
      <dgm:spPr/>
      <dgm:t>
        <a:bodyPr/>
        <a:lstStyle/>
        <a:p>
          <a:endParaRPr lang="zh-CN" altLang="en-US"/>
        </a:p>
      </dgm:t>
    </dgm:pt>
    <dgm:pt modelId="{5A01188A-665D-4FD9-AB36-E0C3288EB115}" type="pres">
      <dgm:prSet presAssocID="{920E38A4-D4F9-4822-B16C-9BA14C51B335}" presName="Name0" presStyleCnt="0">
        <dgm:presLayoutVars>
          <dgm:chMax val="7"/>
          <dgm:chPref val="7"/>
          <dgm:dir/>
        </dgm:presLayoutVars>
      </dgm:prSet>
      <dgm:spPr/>
      <dgm:t>
        <a:bodyPr/>
        <a:lstStyle/>
        <a:p>
          <a:endParaRPr lang="zh-CN" altLang="en-US"/>
        </a:p>
      </dgm:t>
    </dgm:pt>
    <dgm:pt modelId="{D3B13BC4-6DCF-47B6-AA77-5FFF4B4A98F1}" type="pres">
      <dgm:prSet presAssocID="{920E38A4-D4F9-4822-B16C-9BA14C51B335}" presName="Name1" presStyleCnt="0"/>
      <dgm:spPr/>
      <dgm:t>
        <a:bodyPr/>
        <a:lstStyle/>
        <a:p>
          <a:endParaRPr/>
        </a:p>
      </dgm:t>
    </dgm:pt>
    <dgm:pt modelId="{03DC5F0C-B28C-44A2-A479-35D39C001547}" type="pres">
      <dgm:prSet presAssocID="{920E38A4-D4F9-4822-B16C-9BA14C51B335}" presName="cycle" presStyleCnt="0"/>
      <dgm:spPr/>
      <dgm:t>
        <a:bodyPr/>
        <a:lstStyle/>
        <a:p>
          <a:endParaRPr/>
        </a:p>
      </dgm:t>
    </dgm:pt>
    <dgm:pt modelId="{AE7BFCAD-D466-4D69-8EAE-44E556EBEB5D}" type="pres">
      <dgm:prSet presAssocID="{920E38A4-D4F9-4822-B16C-9BA14C51B335}" presName="srcNode" presStyleLbl="node1" presStyleIdx="0" presStyleCnt="3"/>
      <dgm:spPr/>
      <dgm:t>
        <a:bodyPr/>
        <a:lstStyle/>
        <a:p>
          <a:endParaRPr/>
        </a:p>
      </dgm:t>
    </dgm:pt>
    <dgm:pt modelId="{742FBEB5-2099-4797-9BAB-42A398FB6E35}" type="pres">
      <dgm:prSet presAssocID="{920E38A4-D4F9-4822-B16C-9BA14C51B335}" presName="conn" presStyleLbl="parChTrans1D2" presStyleIdx="0" presStyleCnt="1"/>
      <dgm:spPr/>
      <dgm:t>
        <a:bodyPr/>
        <a:lstStyle/>
        <a:p>
          <a:endParaRPr lang="zh-CN" altLang="en-US"/>
        </a:p>
      </dgm:t>
    </dgm:pt>
    <dgm:pt modelId="{D4A20878-6FC0-4C5A-AF87-DBB05F8BD24B}" type="pres">
      <dgm:prSet presAssocID="{920E38A4-D4F9-4822-B16C-9BA14C51B335}" presName="extraNode" presStyleLbl="node1" presStyleIdx="0" presStyleCnt="3"/>
      <dgm:spPr/>
      <dgm:t>
        <a:bodyPr/>
        <a:lstStyle/>
        <a:p>
          <a:endParaRPr/>
        </a:p>
      </dgm:t>
    </dgm:pt>
    <dgm:pt modelId="{1E62E5E1-F052-47FE-A52D-01EDBBCE4A9A}" type="pres">
      <dgm:prSet presAssocID="{920E38A4-D4F9-4822-B16C-9BA14C51B335}" presName="dstNode" presStyleLbl="node1" presStyleIdx="0" presStyleCnt="3"/>
      <dgm:spPr/>
      <dgm:t>
        <a:bodyPr/>
        <a:lstStyle/>
        <a:p>
          <a:endParaRPr/>
        </a:p>
      </dgm:t>
    </dgm:pt>
    <dgm:pt modelId="{4FE0348E-53E4-4572-A23B-8C1B12EB5366}" type="pres">
      <dgm:prSet presAssocID="{F0B763A9-8531-45CC-8CAB-129E0D0E7D48}" presName="text_1" presStyleLbl="node1" presStyleIdx="0" presStyleCnt="3">
        <dgm:presLayoutVars>
          <dgm:bulletEnabled val="1"/>
        </dgm:presLayoutVars>
      </dgm:prSet>
      <dgm:spPr/>
      <dgm:t>
        <a:bodyPr/>
        <a:lstStyle/>
        <a:p>
          <a:endParaRPr lang="zh-CN" altLang="en-US"/>
        </a:p>
      </dgm:t>
    </dgm:pt>
    <dgm:pt modelId="{519F415D-9DF3-4ABB-9F05-A85D2B6D9DFB}" type="pres">
      <dgm:prSet presAssocID="{F0B763A9-8531-45CC-8CAB-129E0D0E7D48}" presName="accent_1" presStyleCnt="0"/>
      <dgm:spPr/>
      <dgm:t>
        <a:bodyPr/>
        <a:lstStyle/>
        <a:p>
          <a:endParaRPr/>
        </a:p>
      </dgm:t>
    </dgm:pt>
    <dgm:pt modelId="{DF64EBA6-64DB-4191-9053-954BFEB90843}" type="pres">
      <dgm:prSet presAssocID="{F0B763A9-8531-45CC-8CAB-129E0D0E7D48}" presName="accentRepeatNode" presStyleLbl="solidFgAcc1" presStyleIdx="0" presStyleCnt="3"/>
      <dgm:spPr>
        <a:solidFill>
          <a:schemeClr val="accent2">
            <a:lumMod val="50000"/>
          </a:schemeClr>
        </a:solidFill>
        <a:ln w="25400">
          <a:solidFill>
            <a:schemeClr val="bg1"/>
          </a:solidFill>
        </a:ln>
      </dgm:spPr>
      <dgm:t>
        <a:bodyPr/>
        <a:lstStyle/>
        <a:p>
          <a:endParaRPr/>
        </a:p>
      </dgm:t>
    </dgm:pt>
    <dgm:pt modelId="{9486DA97-7A02-43D5-B807-BD62D54302BA}" type="pres">
      <dgm:prSet presAssocID="{B0FD1406-75BB-45C9-A438-8003F7F569E9}" presName="text_2" presStyleLbl="node1" presStyleIdx="1" presStyleCnt="3">
        <dgm:presLayoutVars>
          <dgm:bulletEnabled val="1"/>
        </dgm:presLayoutVars>
      </dgm:prSet>
      <dgm:spPr/>
      <dgm:t>
        <a:bodyPr/>
        <a:lstStyle/>
        <a:p>
          <a:endParaRPr lang="zh-CN" altLang="en-US"/>
        </a:p>
      </dgm:t>
    </dgm:pt>
    <dgm:pt modelId="{6B41BCE6-13BE-4453-95E7-CEEBD79A221D}" type="pres">
      <dgm:prSet presAssocID="{B0FD1406-75BB-45C9-A438-8003F7F569E9}" presName="accent_2" presStyleCnt="0"/>
      <dgm:spPr/>
      <dgm:t>
        <a:bodyPr/>
        <a:lstStyle/>
        <a:p>
          <a:endParaRPr/>
        </a:p>
      </dgm:t>
    </dgm:pt>
    <dgm:pt modelId="{A8DFA64C-EC68-46E1-BA6F-79C35B3C1BBE}" type="pres">
      <dgm:prSet presAssocID="{B0FD1406-75BB-45C9-A438-8003F7F569E9}" presName="accentRepeatNode" presStyleLbl="solidFgAcc1" presStyleIdx="1" presStyleCnt="3"/>
      <dgm:spPr>
        <a:solidFill>
          <a:schemeClr val="accent2">
            <a:lumMod val="50000"/>
          </a:schemeClr>
        </a:solidFill>
        <a:ln w="25400">
          <a:solidFill>
            <a:schemeClr val="bg1"/>
          </a:solidFill>
        </a:ln>
      </dgm:spPr>
      <dgm:t>
        <a:bodyPr/>
        <a:lstStyle/>
        <a:p>
          <a:endParaRPr/>
        </a:p>
      </dgm:t>
    </dgm:pt>
    <dgm:pt modelId="{1BD55CA7-0653-4CEA-9249-CA2669806E2D}" type="pres">
      <dgm:prSet presAssocID="{6841414E-FA38-4FA7-9BBB-D6A835A9AD89}" presName="text_3" presStyleLbl="node1" presStyleIdx="2" presStyleCnt="3">
        <dgm:presLayoutVars>
          <dgm:bulletEnabled val="1"/>
        </dgm:presLayoutVars>
      </dgm:prSet>
      <dgm:spPr/>
      <dgm:t>
        <a:bodyPr/>
        <a:lstStyle/>
        <a:p>
          <a:endParaRPr lang="zh-CN" altLang="en-US"/>
        </a:p>
      </dgm:t>
    </dgm:pt>
    <dgm:pt modelId="{39919918-780B-4D60-A872-34232257DBAF}" type="pres">
      <dgm:prSet presAssocID="{6841414E-FA38-4FA7-9BBB-D6A835A9AD89}" presName="accent_3" presStyleCnt="0"/>
      <dgm:spPr/>
      <dgm:t>
        <a:bodyPr/>
        <a:lstStyle/>
        <a:p>
          <a:endParaRPr/>
        </a:p>
      </dgm:t>
    </dgm:pt>
    <dgm:pt modelId="{C72A26FA-91C6-47E0-A9CC-5F65DB1CDF7D}" type="pres">
      <dgm:prSet presAssocID="{6841414E-FA38-4FA7-9BBB-D6A835A9AD89}" presName="accentRepeatNode" presStyleLbl="solidFgAcc1" presStyleIdx="2" presStyleCnt="3"/>
      <dgm:spPr>
        <a:solidFill>
          <a:schemeClr val="accent2">
            <a:lumMod val="50000"/>
          </a:schemeClr>
        </a:solidFill>
        <a:ln w="25400">
          <a:solidFill>
            <a:schemeClr val="bg1"/>
          </a:solidFill>
        </a:ln>
      </dgm:spPr>
      <dgm:t>
        <a:bodyPr/>
        <a:lstStyle/>
        <a:p>
          <a:endParaRPr/>
        </a:p>
      </dgm:t>
    </dgm:pt>
  </dgm:ptLst>
  <dgm:cxnLst>
    <dgm:cxn modelId="{E685B320-6BCD-492D-A2BB-1440A43D5B97}" type="presOf" srcId="{3442F6B4-141A-4EAF-9E68-2E5F74CA086B}" destId="{742FBEB5-2099-4797-9BAB-42A398FB6E35}" srcOrd="0" destOrd="0" presId="urn:microsoft.com/office/officeart/2008/layout/VerticalCurvedList#1"/>
    <dgm:cxn modelId="{089F5574-CF4B-43F7-B6B5-DFCD40ED3934}" srcId="{920E38A4-D4F9-4822-B16C-9BA14C51B335}" destId="{F0B763A9-8531-45CC-8CAB-129E0D0E7D48}" srcOrd="0" destOrd="0" parTransId="{467ADEFE-2739-497D-8867-96C8191D5D3F}" sibTransId="{3442F6B4-141A-4EAF-9E68-2E5F74CA086B}"/>
    <dgm:cxn modelId="{6D0FFBFD-0724-4799-9D33-32B5DB806CDE}" type="presOf" srcId="{6841414E-FA38-4FA7-9BBB-D6A835A9AD89}" destId="{1BD55CA7-0653-4CEA-9249-CA2669806E2D}" srcOrd="0" destOrd="0" presId="urn:microsoft.com/office/officeart/2008/layout/VerticalCurvedList#1"/>
    <dgm:cxn modelId="{601DA994-A104-45AA-9F7F-457A58A6861B}" type="presOf" srcId="{B0FD1406-75BB-45C9-A438-8003F7F569E9}" destId="{9486DA97-7A02-43D5-B807-BD62D54302BA}" srcOrd="0" destOrd="0" presId="urn:microsoft.com/office/officeart/2008/layout/VerticalCurvedList#1"/>
    <dgm:cxn modelId="{B0D6CE29-1BD4-4AA0-81AB-693EF793983B}" srcId="{920E38A4-D4F9-4822-B16C-9BA14C51B335}" destId="{6841414E-FA38-4FA7-9BBB-D6A835A9AD89}" srcOrd="2" destOrd="0" parTransId="{078E4792-4D9A-45D8-953B-610E26940D0E}" sibTransId="{6962D729-6EF1-426C-9FE1-EBD3FBC9F9CD}"/>
    <dgm:cxn modelId="{6FFE1013-49DC-4A6E-B498-BDB0832040E7}" type="presOf" srcId="{F0B763A9-8531-45CC-8CAB-129E0D0E7D48}" destId="{4FE0348E-53E4-4572-A23B-8C1B12EB5366}" srcOrd="0" destOrd="0" presId="urn:microsoft.com/office/officeart/2008/layout/VerticalCurvedList#1"/>
    <dgm:cxn modelId="{84B20483-F2AD-4679-A8EA-83A467946412}" srcId="{920E38A4-D4F9-4822-B16C-9BA14C51B335}" destId="{B0FD1406-75BB-45C9-A438-8003F7F569E9}" srcOrd="1" destOrd="0" parTransId="{D2CAEEBF-6699-482E-8561-812E75EB068B}" sibTransId="{FBA679F8-7623-4DF8-9C27-E609936A165E}"/>
    <dgm:cxn modelId="{3FE6E47A-07D8-430F-A149-48FA0A459F02}" type="presOf" srcId="{920E38A4-D4F9-4822-B16C-9BA14C51B335}" destId="{5A01188A-665D-4FD9-AB36-E0C3288EB115}" srcOrd="0" destOrd="0" presId="urn:microsoft.com/office/officeart/2008/layout/VerticalCurvedList#1"/>
    <dgm:cxn modelId="{1FA4AC2C-F99D-41BC-AB3B-E7A65A243F8A}" type="presParOf" srcId="{5A01188A-665D-4FD9-AB36-E0C3288EB115}" destId="{D3B13BC4-6DCF-47B6-AA77-5FFF4B4A98F1}" srcOrd="0" destOrd="0" presId="urn:microsoft.com/office/officeart/2008/layout/VerticalCurvedList#1"/>
    <dgm:cxn modelId="{C66A6F2D-4409-4D4A-B7F6-302AF1A59711}" type="presParOf" srcId="{D3B13BC4-6DCF-47B6-AA77-5FFF4B4A98F1}" destId="{03DC5F0C-B28C-44A2-A479-35D39C001547}" srcOrd="0" destOrd="0" presId="urn:microsoft.com/office/officeart/2008/layout/VerticalCurvedList#1"/>
    <dgm:cxn modelId="{BB228BBB-F85E-4F90-AA20-21486035BDC2}" type="presParOf" srcId="{03DC5F0C-B28C-44A2-A479-35D39C001547}" destId="{AE7BFCAD-D466-4D69-8EAE-44E556EBEB5D}" srcOrd="0" destOrd="0" presId="urn:microsoft.com/office/officeart/2008/layout/VerticalCurvedList#1"/>
    <dgm:cxn modelId="{9EF8158D-649E-4B2A-813F-57FC6384DF80}" type="presParOf" srcId="{03DC5F0C-B28C-44A2-A479-35D39C001547}" destId="{742FBEB5-2099-4797-9BAB-42A398FB6E35}" srcOrd="1" destOrd="0" presId="urn:microsoft.com/office/officeart/2008/layout/VerticalCurvedList#1"/>
    <dgm:cxn modelId="{06446390-D26A-4459-B792-B28030652DE8}" type="presParOf" srcId="{03DC5F0C-B28C-44A2-A479-35D39C001547}" destId="{D4A20878-6FC0-4C5A-AF87-DBB05F8BD24B}" srcOrd="2" destOrd="0" presId="urn:microsoft.com/office/officeart/2008/layout/VerticalCurvedList#1"/>
    <dgm:cxn modelId="{9923CAD0-2582-4747-8545-668D5638440D}" type="presParOf" srcId="{03DC5F0C-B28C-44A2-A479-35D39C001547}" destId="{1E62E5E1-F052-47FE-A52D-01EDBBCE4A9A}" srcOrd="3" destOrd="0" presId="urn:microsoft.com/office/officeart/2008/layout/VerticalCurvedList#1"/>
    <dgm:cxn modelId="{FF0B8A8F-954C-4DF3-B356-5894D17AC0C2}" type="presParOf" srcId="{D3B13BC4-6DCF-47B6-AA77-5FFF4B4A98F1}" destId="{4FE0348E-53E4-4572-A23B-8C1B12EB5366}" srcOrd="1" destOrd="0" presId="urn:microsoft.com/office/officeart/2008/layout/VerticalCurvedList#1"/>
    <dgm:cxn modelId="{D02FF948-477C-4794-A9EE-EB7DBE88215C}" type="presParOf" srcId="{D3B13BC4-6DCF-47B6-AA77-5FFF4B4A98F1}" destId="{519F415D-9DF3-4ABB-9F05-A85D2B6D9DFB}" srcOrd="2" destOrd="0" presId="urn:microsoft.com/office/officeart/2008/layout/VerticalCurvedList#1"/>
    <dgm:cxn modelId="{491F0F48-E5A6-49EE-A564-BFC2189BC755}" type="presParOf" srcId="{519F415D-9DF3-4ABB-9F05-A85D2B6D9DFB}" destId="{DF64EBA6-64DB-4191-9053-954BFEB90843}" srcOrd="0" destOrd="0" presId="urn:microsoft.com/office/officeart/2008/layout/VerticalCurvedList#1"/>
    <dgm:cxn modelId="{F34E30B3-2463-4E45-AE72-7C7F9C64C7B8}" type="presParOf" srcId="{D3B13BC4-6DCF-47B6-AA77-5FFF4B4A98F1}" destId="{9486DA97-7A02-43D5-B807-BD62D54302BA}" srcOrd="3" destOrd="0" presId="urn:microsoft.com/office/officeart/2008/layout/VerticalCurvedList#1"/>
    <dgm:cxn modelId="{13D48A1E-3713-4FBC-9FDB-DDDDEAE3281A}" type="presParOf" srcId="{D3B13BC4-6DCF-47B6-AA77-5FFF4B4A98F1}" destId="{6B41BCE6-13BE-4453-95E7-CEEBD79A221D}" srcOrd="4" destOrd="0" presId="urn:microsoft.com/office/officeart/2008/layout/VerticalCurvedList#1"/>
    <dgm:cxn modelId="{70EF6FE8-A77E-4AAF-90A8-5B3E39409AC4}" type="presParOf" srcId="{6B41BCE6-13BE-4453-95E7-CEEBD79A221D}" destId="{A8DFA64C-EC68-46E1-BA6F-79C35B3C1BBE}" srcOrd="0" destOrd="0" presId="urn:microsoft.com/office/officeart/2008/layout/VerticalCurvedList#1"/>
    <dgm:cxn modelId="{385CDA02-1476-438A-A11F-7CC82A81440D}" type="presParOf" srcId="{D3B13BC4-6DCF-47B6-AA77-5FFF4B4A98F1}" destId="{1BD55CA7-0653-4CEA-9249-CA2669806E2D}" srcOrd="5" destOrd="0" presId="urn:microsoft.com/office/officeart/2008/layout/VerticalCurvedList#1"/>
    <dgm:cxn modelId="{CEC8159C-AE03-498C-BE6E-861C98B40594}" type="presParOf" srcId="{D3B13BC4-6DCF-47B6-AA77-5FFF4B4A98F1}" destId="{39919918-780B-4D60-A872-34232257DBAF}" srcOrd="6" destOrd="0" presId="urn:microsoft.com/office/officeart/2008/layout/VerticalCurvedList#1"/>
    <dgm:cxn modelId="{094F5CD6-7BC0-4ECC-ACBD-EF37EFFAFD00}" type="presParOf" srcId="{39919918-780B-4D60-A872-34232257DBAF}" destId="{C72A26FA-91C6-47E0-A9CC-5F65DB1CDF7D}" srcOrd="0" destOrd="0" presId="urn:microsoft.com/office/officeart/2008/layout/VerticalCurved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2FBEB5-2099-4797-9BAB-42A398FB6E35}">
      <dsp:nvSpPr>
        <dsp:cNvPr id="0" name=""/>
        <dsp:cNvSpPr/>
      </dsp:nvSpPr>
      <dsp:spPr>
        <a:xfrm>
          <a:off x="-2099019" y="-325053"/>
          <a:ext cx="2508560" cy="2508560"/>
        </a:xfrm>
        <a:prstGeom prst="blockArc">
          <a:avLst>
            <a:gd name="adj1" fmla="val 18900000"/>
            <a:gd name="adj2" fmla="val 2700000"/>
            <a:gd name="adj3" fmla="val 861"/>
          </a:avLst>
        </a:prstGeom>
        <a:solidFill>
          <a:schemeClr val="accent2">
            <a:lumMod val="50000"/>
          </a:schemeClr>
        </a:solidFill>
        <a:ln w="12700" cap="flat" cmpd="sng" algn="ctr">
          <a:noFill/>
          <a:prstDash val="solid"/>
          <a:miter lim="800000"/>
        </a:ln>
        <a:effectLst/>
      </dsp:spPr>
      <dsp:style>
        <a:lnRef idx="2">
          <a:scrgbClr r="0" g="0" b="0"/>
        </a:lnRef>
        <a:fillRef idx="0">
          <a:scrgbClr r="0" g="0" b="0"/>
        </a:fillRef>
        <a:effectRef idx="0">
          <a:scrgbClr r="0" g="0" b="0"/>
        </a:effectRef>
        <a:fontRef idx="minor"/>
      </dsp:style>
    </dsp:sp>
    <dsp:sp modelId="{4FE0348E-53E4-4572-A23B-8C1B12EB5366}">
      <dsp:nvSpPr>
        <dsp:cNvPr id="0" name=""/>
        <dsp:cNvSpPr/>
      </dsp:nvSpPr>
      <dsp:spPr>
        <a:xfrm>
          <a:off x="263247" y="185845"/>
          <a:ext cx="4477212" cy="371690"/>
        </a:xfrm>
        <a:prstGeom prst="rect">
          <a:avLst/>
        </a:prstGeom>
        <a:solidFill>
          <a:srgbClr val="FF0000"/>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5029" tIns="45720" rIns="45720" bIns="45720" numCol="1" spcCol="1270" anchor="ctr" anchorCtr="0">
          <a:noAutofit/>
        </a:bodyPr>
        <a:lstStyle/>
        <a:p>
          <a:pPr marL="360045" lvl="0" algn="l" defTabSz="800100">
            <a:lnSpc>
              <a:spcPct val="90000"/>
            </a:lnSpc>
            <a:spcBef>
              <a:spcPct val="0"/>
            </a:spcBef>
            <a:spcAft>
              <a:spcPct val="35000"/>
            </a:spcAft>
          </a:pPr>
          <a:r>
            <a:rPr lang="zh-CN" altLang="en-US" sz="1800" kern="1200" dirty="0"/>
            <a:t>初心不改、奋斗不止的精神</a:t>
          </a:r>
        </a:p>
      </dsp:txBody>
      <dsp:txXfrm>
        <a:off x="263247" y="185845"/>
        <a:ext cx="4477212" cy="371690"/>
      </dsp:txXfrm>
    </dsp:sp>
    <dsp:sp modelId="{DF64EBA6-64DB-4191-9053-954BFEB90843}">
      <dsp:nvSpPr>
        <dsp:cNvPr id="0" name=""/>
        <dsp:cNvSpPr/>
      </dsp:nvSpPr>
      <dsp:spPr>
        <a:xfrm>
          <a:off x="30941" y="139383"/>
          <a:ext cx="464613" cy="464613"/>
        </a:xfrm>
        <a:prstGeom prst="ellipse">
          <a:avLst/>
        </a:prstGeom>
        <a:solidFill>
          <a:schemeClr val="accent2">
            <a:lumMod val="50000"/>
          </a:schemeClr>
        </a:solidFill>
        <a:ln w="254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9486DA97-7A02-43D5-B807-BD62D54302BA}">
      <dsp:nvSpPr>
        <dsp:cNvPr id="0" name=""/>
        <dsp:cNvSpPr/>
      </dsp:nvSpPr>
      <dsp:spPr>
        <a:xfrm>
          <a:off x="398357" y="743381"/>
          <a:ext cx="4342102" cy="371690"/>
        </a:xfrm>
        <a:prstGeom prst="rect">
          <a:avLst/>
        </a:prstGeom>
        <a:solidFill>
          <a:srgbClr val="FF0000"/>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5029" tIns="45720" rIns="45720" bIns="45720" numCol="1" spcCol="1270" anchor="ctr" anchorCtr="0">
          <a:noAutofit/>
        </a:bodyPr>
        <a:lstStyle/>
        <a:p>
          <a:pPr marL="360045" lvl="0" algn="l" defTabSz="800100">
            <a:lnSpc>
              <a:spcPct val="90000"/>
            </a:lnSpc>
            <a:spcBef>
              <a:spcPct val="0"/>
            </a:spcBef>
            <a:spcAft>
              <a:spcPct val="35000"/>
            </a:spcAft>
          </a:pPr>
          <a:r>
            <a:rPr lang="zh-CN" altLang="en-US" sz="1800" kern="1200" dirty="0"/>
            <a:t>是民族精神和时代精神的集中体现</a:t>
          </a:r>
        </a:p>
      </dsp:txBody>
      <dsp:txXfrm>
        <a:off x="398357" y="743381"/>
        <a:ext cx="4342102" cy="371690"/>
      </dsp:txXfrm>
    </dsp:sp>
    <dsp:sp modelId="{A8DFA64C-EC68-46E1-BA6F-79C35B3C1BBE}">
      <dsp:nvSpPr>
        <dsp:cNvPr id="0" name=""/>
        <dsp:cNvSpPr/>
      </dsp:nvSpPr>
      <dsp:spPr>
        <a:xfrm>
          <a:off x="166050" y="696919"/>
          <a:ext cx="464613" cy="464613"/>
        </a:xfrm>
        <a:prstGeom prst="ellipse">
          <a:avLst/>
        </a:prstGeom>
        <a:solidFill>
          <a:schemeClr val="accent2">
            <a:lumMod val="50000"/>
          </a:schemeClr>
        </a:solidFill>
        <a:ln w="254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1BD55CA7-0653-4CEA-9249-CA2669806E2D}">
      <dsp:nvSpPr>
        <dsp:cNvPr id="0" name=""/>
        <dsp:cNvSpPr/>
      </dsp:nvSpPr>
      <dsp:spPr>
        <a:xfrm>
          <a:off x="263247" y="1300917"/>
          <a:ext cx="4477212" cy="371690"/>
        </a:xfrm>
        <a:prstGeom prst="rect">
          <a:avLst/>
        </a:prstGeom>
        <a:solidFill>
          <a:srgbClr val="FF0000"/>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5029" tIns="45720" rIns="45720" bIns="45720" numCol="1" spcCol="1270" anchor="ctr" anchorCtr="0">
          <a:noAutofit/>
        </a:bodyPr>
        <a:lstStyle/>
        <a:p>
          <a:pPr marL="360045" lvl="0" algn="l" defTabSz="800100">
            <a:lnSpc>
              <a:spcPct val="90000"/>
            </a:lnSpc>
            <a:spcBef>
              <a:spcPct val="0"/>
            </a:spcBef>
            <a:spcAft>
              <a:spcPct val="35000"/>
            </a:spcAft>
          </a:pPr>
          <a:r>
            <a:rPr lang="zh-CN" altLang="en-US" sz="1800" kern="1200" dirty="0"/>
            <a:t>是激励我们开拓前行的强大力量。</a:t>
          </a:r>
        </a:p>
      </dsp:txBody>
      <dsp:txXfrm>
        <a:off x="263247" y="1300917"/>
        <a:ext cx="4477212" cy="371690"/>
      </dsp:txXfrm>
    </dsp:sp>
    <dsp:sp modelId="{C72A26FA-91C6-47E0-A9CC-5F65DB1CDF7D}">
      <dsp:nvSpPr>
        <dsp:cNvPr id="0" name=""/>
        <dsp:cNvSpPr/>
      </dsp:nvSpPr>
      <dsp:spPr>
        <a:xfrm>
          <a:off x="30941" y="1254455"/>
          <a:ext cx="464613" cy="464613"/>
        </a:xfrm>
        <a:prstGeom prst="ellipse">
          <a:avLst/>
        </a:prstGeom>
        <a:solidFill>
          <a:schemeClr val="accent2">
            <a:lumMod val="50000"/>
          </a:schemeClr>
        </a:solidFill>
        <a:ln w="254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1">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00D770-A60C-4EF9-A55F-6C5CAC5846DF}" type="datetimeFigureOut">
              <a:rPr lang="zh-CN" altLang="en-US" smtClean="0"/>
              <a:t>2023/4/13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537396-0CB4-443D-9F4C-914FA304CD4A}" type="slidenum">
              <a:rPr lang="zh-CN" altLang="en-US" smtClean="0"/>
              <a:t>‹#›</a:t>
            </a:fld>
            <a:endParaRPr lang="zh-CN" altLang="en-US"/>
          </a:p>
        </p:txBody>
      </p:sp>
    </p:spTree>
    <p:extLst>
      <p:ext uri="{BB962C8B-B14F-4D97-AF65-F5344CB8AC3E}">
        <p14:creationId xmlns:p14="http://schemas.microsoft.com/office/powerpoint/2010/main" val="813364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7C537396-0CB4-443D-9F4C-914FA304CD4A}" type="slidenum">
              <a:rPr lang="zh-CN" altLang="en-US" smtClean="0"/>
              <a:t>13</a:t>
            </a:fld>
            <a:endParaRPr lang="zh-CN" altLang="en-US"/>
          </a:p>
        </p:txBody>
      </p:sp>
    </p:spTree>
    <p:extLst>
      <p:ext uri="{BB962C8B-B14F-4D97-AF65-F5344CB8AC3E}">
        <p14:creationId xmlns:p14="http://schemas.microsoft.com/office/powerpoint/2010/main" val="570966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24</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570022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2093B683-A763-493A-B90C-7E0EA1CBC981}" type="datetimeFigureOut">
              <a:rPr lang="zh-CN" altLang="en-US" smtClean="0"/>
              <a:t>2023/4/13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4BF56F0-DEC3-4880-87AE-854737B6504B}"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2093B683-A763-493A-B90C-7E0EA1CBC981}" type="datetimeFigureOut">
              <a:rPr lang="zh-CN" altLang="en-US" smtClean="0"/>
              <a:t>2023/4/13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4BF56F0-DEC3-4880-87AE-854737B6504B}"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2093B683-A763-493A-B90C-7E0EA1CBC981}" type="datetimeFigureOut">
              <a:rPr lang="zh-CN" altLang="en-US" smtClean="0"/>
              <a:t>2023/4/13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4BF56F0-DEC3-4880-87AE-854737B6504B}"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2678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77553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832790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474493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318068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183510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613264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1641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2093B683-A763-493A-B90C-7E0EA1CBC981}" type="datetimeFigureOut">
              <a:rPr lang="zh-CN" altLang="en-US" smtClean="0"/>
              <a:t>2023/4/13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4BF56F0-DEC3-4880-87AE-854737B6504B}"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331205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52910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22680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2093B683-A763-493A-B90C-7E0EA1CBC981}" type="datetimeFigureOut">
              <a:rPr lang="zh-CN" altLang="en-US" smtClean="0"/>
              <a:t>2023/4/13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4BF56F0-DEC3-4880-87AE-854737B6504B}"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2093B683-A763-493A-B90C-7E0EA1CBC981}" type="datetimeFigureOut">
              <a:rPr lang="zh-CN" altLang="en-US" smtClean="0"/>
              <a:t>2023/4/13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4BF56F0-DEC3-4880-87AE-854737B6504B}"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2093B683-A763-493A-B90C-7E0EA1CBC981}" type="datetimeFigureOut">
              <a:rPr lang="zh-CN" altLang="en-US" smtClean="0"/>
              <a:t>2023/4/13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4BF56F0-DEC3-4880-87AE-854737B6504B}"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2093B683-A763-493A-B90C-7E0EA1CBC981}"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4BF56F0-DEC3-4880-87AE-854737B6504B}"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093B683-A763-493A-B90C-7E0EA1CBC981}" type="datetimeFigureOut">
              <a:rPr lang="zh-CN" altLang="en-US" smtClean="0"/>
              <a:t>2023/4/13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4BF56F0-DEC3-4880-87AE-854737B6504B}" type="slidenum">
              <a:rPr lang="zh-CN" altLang="en-US" smtClean="0"/>
              <a:t>‹#›</a:t>
            </a:fld>
            <a:endParaRPr lang="zh-CN" altLang="en-US"/>
          </a:p>
        </p:txBody>
      </p:sp>
      <p:sp>
        <p:nvSpPr>
          <p:cNvPr id="5" name="矩形 4"/>
          <p:cNvSpPr/>
          <p:nvPr userDrawn="1"/>
        </p:nvSpPr>
        <p:spPr>
          <a:xfrm>
            <a:off x="0" y="0"/>
            <a:ext cx="12192000"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321800" y="215900"/>
            <a:ext cx="2870199" cy="965200"/>
          </a:xfrm>
          <a:prstGeom prst="rect">
            <a:avLst/>
          </a:prstGeom>
        </p:spPr>
      </p:pic>
      <p:cxnSp>
        <p:nvCxnSpPr>
          <p:cNvPr id="7" name="直接连接符 6"/>
          <p:cNvCxnSpPr/>
          <p:nvPr userDrawn="1"/>
        </p:nvCxnSpPr>
        <p:spPr>
          <a:xfrm>
            <a:off x="580573" y="870857"/>
            <a:ext cx="9109527"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nvGrpSpPr>
          <p:cNvPr id="9" name="组合 8"/>
          <p:cNvGrpSpPr/>
          <p:nvPr userDrawn="1"/>
        </p:nvGrpSpPr>
        <p:grpSpPr>
          <a:xfrm>
            <a:off x="9747250" y="342915"/>
            <a:ext cx="2192523" cy="615554"/>
            <a:chOff x="9747250" y="342915"/>
            <a:chExt cx="2192523" cy="615554"/>
          </a:xfrm>
        </p:grpSpPr>
        <p:sp>
          <p:nvSpPr>
            <p:cNvPr id="10" name="文本框 9"/>
            <p:cNvSpPr txBox="1"/>
            <p:nvPr/>
          </p:nvSpPr>
          <p:spPr>
            <a:xfrm>
              <a:off x="9747250" y="342915"/>
              <a:ext cx="656692" cy="615554"/>
            </a:xfrm>
            <a:prstGeom prst="rect">
              <a:avLst/>
            </a:prstGeom>
            <a:noFill/>
          </p:spPr>
          <p:txBody>
            <a:bodyPr wrap="square" lIns="0" tIns="0" rIns="0" bIns="0">
              <a:spAutoFit/>
            </a:bodyPr>
            <a:lstStyle>
              <a:defPPr>
                <a:defRPr lang="zh-CN"/>
              </a:defPPr>
              <a:lvl1pPr algn="ctr">
                <a:spcAft>
                  <a:spcPts val="1050"/>
                </a:spcAft>
                <a:defRPr sz="13800" kern="0" spc="-2000">
                  <a:gradFill>
                    <a:gsLst>
                      <a:gs pos="46000">
                        <a:srgbClr val="FF0000"/>
                      </a:gs>
                      <a:gs pos="74000">
                        <a:srgbClr val="C00000"/>
                      </a:gs>
                      <a:gs pos="0">
                        <a:srgbClr val="FFC000"/>
                      </a:gs>
                    </a:gsLst>
                    <a:lin ang="5400000" scaled="1"/>
                  </a:gradFill>
                  <a:effectLst/>
                  <a:latin typeface="汉仪尚巍手书W" panose="00020600040101010101" pitchFamily="18" charset="-122"/>
                  <a:ea typeface="汉仪尚巍手书W" panose="00020600040101010101" pitchFamily="18" charset="-122"/>
                  <a:cs typeface="宋体" panose="02010600030101010101" pitchFamily="2" charset="-122"/>
                </a:defRPr>
              </a:lvl1pPr>
            </a:lstStyle>
            <a:p>
              <a:pPr algn="l"/>
              <a:r>
                <a:rPr lang="zh-CN" altLang="en-US" sz="4000">
                  <a:solidFill>
                    <a:srgbClr val="FFC000"/>
                  </a:solidFill>
                  <a:effectLst>
                    <a:outerShdw dist="50800" dir="2700000" algn="tl" rotWithShape="0">
                      <a:schemeClr val="accent2">
                        <a:lumMod val="50000"/>
                        <a:alpha val="99000"/>
                      </a:schemeClr>
                    </a:outerShdw>
                  </a:effectLst>
                  <a:latin typeface="+mj-ea"/>
                  <a:ea typeface="+mj-ea"/>
                </a:rPr>
                <a:t>英</a:t>
              </a:r>
            </a:p>
          </p:txBody>
        </p:sp>
        <p:sp>
          <p:nvSpPr>
            <p:cNvPr id="11" name="文本框 10"/>
            <p:cNvSpPr txBox="1"/>
            <p:nvPr/>
          </p:nvSpPr>
          <p:spPr>
            <a:xfrm>
              <a:off x="10259194" y="342915"/>
              <a:ext cx="656692" cy="615554"/>
            </a:xfrm>
            <a:prstGeom prst="rect">
              <a:avLst/>
            </a:prstGeom>
            <a:noFill/>
          </p:spPr>
          <p:txBody>
            <a:bodyPr wrap="square" lIns="0" tIns="0" rIns="0" bIns="0">
              <a:spAutoFit/>
            </a:bodyPr>
            <a:lstStyle>
              <a:defPPr>
                <a:defRPr lang="zh-CN"/>
              </a:defPPr>
              <a:lvl1pPr algn="ctr">
                <a:spcAft>
                  <a:spcPts val="1050"/>
                </a:spcAft>
                <a:defRPr sz="13800" kern="0" spc="-2000">
                  <a:gradFill>
                    <a:gsLst>
                      <a:gs pos="46000">
                        <a:srgbClr val="FF0000"/>
                      </a:gs>
                      <a:gs pos="74000">
                        <a:srgbClr val="C00000"/>
                      </a:gs>
                      <a:gs pos="0">
                        <a:srgbClr val="FFC000"/>
                      </a:gs>
                    </a:gsLst>
                    <a:lin ang="5400000" scaled="1"/>
                  </a:gradFill>
                  <a:effectLst/>
                  <a:latin typeface="汉仪尚巍手书W" panose="00020600040101010101" pitchFamily="18" charset="-122"/>
                  <a:ea typeface="汉仪尚巍手书W" panose="00020600040101010101" pitchFamily="18" charset="-122"/>
                  <a:cs typeface="宋体" panose="02010600030101010101" pitchFamily="2" charset="-122"/>
                </a:defRPr>
              </a:lvl1pPr>
            </a:lstStyle>
            <a:p>
              <a:pPr algn="l"/>
              <a:r>
                <a:rPr lang="zh-CN" altLang="en-US" sz="4000">
                  <a:solidFill>
                    <a:srgbClr val="FFC000"/>
                  </a:solidFill>
                  <a:effectLst>
                    <a:outerShdw dist="50800" dir="2700000" algn="tl" rotWithShape="0">
                      <a:schemeClr val="accent2">
                        <a:lumMod val="50000"/>
                        <a:alpha val="99000"/>
                      </a:schemeClr>
                    </a:outerShdw>
                  </a:effectLst>
                  <a:latin typeface="+mj-ea"/>
                  <a:ea typeface="+mj-ea"/>
                </a:rPr>
                <a:t>雄</a:t>
              </a:r>
            </a:p>
          </p:txBody>
        </p:sp>
        <p:sp>
          <p:nvSpPr>
            <p:cNvPr id="12" name="文本框 11"/>
            <p:cNvSpPr txBox="1"/>
            <p:nvPr/>
          </p:nvSpPr>
          <p:spPr>
            <a:xfrm>
              <a:off x="10771138" y="342915"/>
              <a:ext cx="656692" cy="615554"/>
            </a:xfrm>
            <a:prstGeom prst="rect">
              <a:avLst/>
            </a:prstGeom>
            <a:noFill/>
          </p:spPr>
          <p:txBody>
            <a:bodyPr wrap="square" lIns="0" tIns="0" rIns="0" bIns="0">
              <a:spAutoFit/>
            </a:bodyPr>
            <a:lstStyle>
              <a:defPPr>
                <a:defRPr lang="zh-CN"/>
              </a:defPPr>
              <a:lvl1pPr algn="ctr">
                <a:spcAft>
                  <a:spcPts val="1050"/>
                </a:spcAft>
                <a:defRPr sz="13800" kern="0" spc="-2000">
                  <a:gradFill>
                    <a:gsLst>
                      <a:gs pos="46000">
                        <a:srgbClr val="FF0000"/>
                      </a:gs>
                      <a:gs pos="74000">
                        <a:srgbClr val="C00000"/>
                      </a:gs>
                      <a:gs pos="0">
                        <a:srgbClr val="FFC000"/>
                      </a:gs>
                    </a:gsLst>
                    <a:lin ang="5400000" scaled="1"/>
                  </a:gradFill>
                  <a:effectLst/>
                  <a:latin typeface="汉仪尚巍手书W" panose="00020600040101010101" pitchFamily="18" charset="-122"/>
                  <a:ea typeface="汉仪尚巍手书W" panose="00020600040101010101" pitchFamily="18" charset="-122"/>
                  <a:cs typeface="宋体" panose="02010600030101010101" pitchFamily="2" charset="-122"/>
                </a:defRPr>
              </a:lvl1pPr>
            </a:lstStyle>
            <a:p>
              <a:pPr algn="l"/>
              <a:r>
                <a:rPr lang="zh-CN" altLang="en-US" sz="4000">
                  <a:solidFill>
                    <a:srgbClr val="FFC000"/>
                  </a:solidFill>
                  <a:effectLst>
                    <a:outerShdw dist="50800" dir="2700000" algn="tl" rotWithShape="0">
                      <a:schemeClr val="accent2">
                        <a:lumMod val="50000"/>
                        <a:alpha val="99000"/>
                      </a:schemeClr>
                    </a:outerShdw>
                  </a:effectLst>
                  <a:latin typeface="+mj-ea"/>
                  <a:ea typeface="+mj-ea"/>
                </a:rPr>
                <a:t>精</a:t>
              </a:r>
            </a:p>
          </p:txBody>
        </p:sp>
        <p:sp>
          <p:nvSpPr>
            <p:cNvPr id="13" name="文本框 12"/>
            <p:cNvSpPr txBox="1"/>
            <p:nvPr/>
          </p:nvSpPr>
          <p:spPr>
            <a:xfrm>
              <a:off x="11283081" y="342915"/>
              <a:ext cx="656692" cy="615554"/>
            </a:xfrm>
            <a:prstGeom prst="rect">
              <a:avLst/>
            </a:prstGeom>
            <a:noFill/>
          </p:spPr>
          <p:txBody>
            <a:bodyPr wrap="square" lIns="0" tIns="0" rIns="0" bIns="0">
              <a:spAutoFit/>
            </a:bodyPr>
            <a:lstStyle>
              <a:defPPr>
                <a:defRPr lang="zh-CN"/>
              </a:defPPr>
              <a:lvl1pPr algn="ctr">
                <a:spcAft>
                  <a:spcPts val="1050"/>
                </a:spcAft>
                <a:defRPr sz="13800" kern="0" spc="-2000">
                  <a:gradFill>
                    <a:gsLst>
                      <a:gs pos="46000">
                        <a:srgbClr val="FF0000"/>
                      </a:gs>
                      <a:gs pos="74000">
                        <a:srgbClr val="C00000"/>
                      </a:gs>
                      <a:gs pos="0">
                        <a:srgbClr val="FFC000"/>
                      </a:gs>
                    </a:gsLst>
                    <a:lin ang="5400000" scaled="1"/>
                  </a:gradFill>
                  <a:effectLst/>
                  <a:latin typeface="汉仪尚巍手书W" panose="00020600040101010101" pitchFamily="18" charset="-122"/>
                  <a:ea typeface="汉仪尚巍手书W" panose="00020600040101010101" pitchFamily="18" charset="-122"/>
                  <a:cs typeface="宋体" panose="02010600030101010101" pitchFamily="2" charset="-122"/>
                </a:defRPr>
              </a:lvl1pPr>
            </a:lstStyle>
            <a:p>
              <a:pPr algn="l"/>
              <a:r>
                <a:rPr lang="zh-CN" altLang="en-US" sz="4000">
                  <a:solidFill>
                    <a:srgbClr val="FFC000"/>
                  </a:solidFill>
                  <a:effectLst>
                    <a:outerShdw dist="50800" dir="2700000" algn="tl" rotWithShape="0">
                      <a:schemeClr val="accent2">
                        <a:lumMod val="50000"/>
                        <a:alpha val="99000"/>
                      </a:schemeClr>
                    </a:outerShdw>
                  </a:effectLst>
                  <a:latin typeface="+mj-ea"/>
                  <a:ea typeface="+mj-ea"/>
                </a:rPr>
                <a:t>神</a:t>
              </a:r>
            </a:p>
          </p:txBody>
        </p:sp>
      </p:gr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093B683-A763-493A-B90C-7E0EA1CBC981}" type="datetimeFigureOut">
              <a:rPr lang="zh-CN" altLang="en-US" smtClean="0"/>
              <a:t>2023/4/13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4BF56F0-DEC3-4880-87AE-854737B6504B}"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093B683-A763-493A-B90C-7E0EA1CBC981}" type="datetimeFigureOut">
              <a:rPr lang="zh-CN" altLang="en-US" smtClean="0"/>
              <a:t>2023/4/13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4BF56F0-DEC3-4880-87AE-854737B6504B}"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93B683-A763-493A-B90C-7E0EA1CBC981}" type="datetimeFigureOut">
              <a:rPr lang="zh-CN" altLang="en-US" smtClean="0"/>
              <a:t>2023/4/13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F56F0-DEC3-4880-87AE-854737B6504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782452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图片 2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519" y="3838405"/>
            <a:ext cx="12192000" cy="2955845"/>
          </a:xfrm>
          <a:prstGeom prst="rect">
            <a:avLst/>
          </a:prstGeom>
        </p:spPr>
      </p:pic>
      <p:pic>
        <p:nvPicPr>
          <p:cNvPr id="27" name="图片 26"/>
          <p:cNvPicPr>
            <a:picLocks noChangeAspect="1"/>
          </p:cNvPicPr>
          <p:nvPr/>
        </p:nvPicPr>
        <p:blipFill>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rcRect l="-2383"/>
          <a:stretch>
            <a:fillRect/>
          </a:stretch>
        </p:blipFill>
        <p:spPr>
          <a:xfrm>
            <a:off x="6454370" y="4177619"/>
            <a:ext cx="3663271" cy="2099293"/>
          </a:xfrm>
          <a:prstGeom prst="rect">
            <a:avLst/>
          </a:prstGeom>
        </p:spPr>
      </p:pic>
      <p:sp>
        <p:nvSpPr>
          <p:cNvPr id="21" name="矩形 20"/>
          <p:cNvSpPr/>
          <p:nvPr/>
        </p:nvSpPr>
        <p:spPr>
          <a:xfrm>
            <a:off x="1300889" y="3777730"/>
            <a:ext cx="9590220" cy="156973"/>
          </a:xfrm>
          <a:prstGeom prst="rect">
            <a:avLst/>
          </a:prstGeom>
          <a:gradFill>
            <a:gsLst>
              <a:gs pos="97345">
                <a:srgbClr val="FFC000">
                  <a:alpha val="0"/>
                </a:srgbClr>
              </a:gs>
              <a:gs pos="50000">
                <a:srgbClr val="FFC000"/>
              </a:gs>
              <a:gs pos="0">
                <a:srgbClr val="FFC000">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1701799" y="3473038"/>
            <a:ext cx="8788400" cy="461665"/>
          </a:xfrm>
          <a:prstGeom prst="rect">
            <a:avLst/>
          </a:prstGeom>
          <a:noFill/>
        </p:spPr>
        <p:txBody>
          <a:bodyPr wrap="square">
            <a:spAutoFit/>
          </a:bodyPr>
          <a:lstStyle/>
          <a:p>
            <a:pPr algn="ctr">
              <a:spcAft>
                <a:spcPts val="1050"/>
              </a:spcAft>
            </a:pPr>
            <a:r>
              <a:rPr lang="en-US" altLang="zh-CN" sz="2400" kern="0" spc="40" dirty="0">
                <a:solidFill>
                  <a:srgbClr val="333333"/>
                </a:solidFill>
                <a:effectLst/>
                <a:latin typeface="等线" panose="02010600030101010101" pitchFamily="2" charset="-122"/>
                <a:ea typeface="微软雅黑" panose="020B0503020204020204" pitchFamily="34" charset="-122"/>
                <a:cs typeface="宋体" panose="02010600030101010101" pitchFamily="2" charset="-122"/>
              </a:rPr>
              <a:t>【  </a:t>
            </a:r>
            <a:r>
              <a:rPr lang="zh-CN" altLang="zh-CN" sz="2400" kern="0" spc="40" dirty="0">
                <a:solidFill>
                  <a:srgbClr val="333333"/>
                </a:solidFill>
                <a:effectLst/>
                <a:latin typeface="等线" panose="02010600030101010101" pitchFamily="2" charset="-122"/>
                <a:ea typeface="微软雅黑" panose="020B0503020204020204" pitchFamily="34" charset="-122"/>
                <a:cs typeface="宋体" panose="02010600030101010101" pitchFamily="2" charset="-122"/>
              </a:rPr>
              <a:t>学习解读习近平《论中国共产党历史》专题文集</a:t>
            </a:r>
            <a:r>
              <a:rPr lang="en-US" altLang="zh-CN" sz="2400" kern="0" spc="40" dirty="0">
                <a:solidFill>
                  <a:srgbClr val="333333"/>
                </a:solidFill>
                <a:effectLst/>
                <a:latin typeface="等线" panose="02010600030101010101" pitchFamily="2" charset="-122"/>
                <a:ea typeface="微软雅黑" panose="020B0503020204020204" pitchFamily="34" charset="-122"/>
                <a:cs typeface="宋体" panose="02010600030101010101" pitchFamily="2" charset="-122"/>
              </a:rPr>
              <a:t>  】</a:t>
            </a:r>
            <a:endParaRPr lang="zh-CN" altLang="zh-CN" sz="1400" kern="100" dirty="0">
              <a:effectLst/>
              <a:latin typeface="等线" panose="02010600030101010101" pitchFamily="2" charset="-122"/>
              <a:ea typeface="等线" panose="02010600030101010101" pitchFamily="2" charset="-122"/>
              <a:cs typeface="Times New Roman" panose="02020603050405020304" pitchFamily="18" charset="0"/>
            </a:endParaRPr>
          </a:p>
        </p:txBody>
      </p:sp>
      <p:grpSp>
        <p:nvGrpSpPr>
          <p:cNvPr id="20" name="组合 19"/>
          <p:cNvGrpSpPr/>
          <p:nvPr/>
        </p:nvGrpSpPr>
        <p:grpSpPr>
          <a:xfrm>
            <a:off x="1942627" y="980268"/>
            <a:ext cx="8306745" cy="2554545"/>
            <a:chOff x="1819761" y="609838"/>
            <a:chExt cx="8853674" cy="2633335"/>
          </a:xfrm>
        </p:grpSpPr>
        <p:sp>
          <p:nvSpPr>
            <p:cNvPr id="10" name="文本框 9"/>
            <p:cNvSpPr txBox="1"/>
            <p:nvPr/>
          </p:nvSpPr>
          <p:spPr>
            <a:xfrm>
              <a:off x="1819761" y="609838"/>
              <a:ext cx="1995583" cy="2633335"/>
            </a:xfrm>
            <a:prstGeom prst="rect">
              <a:avLst/>
            </a:prstGeom>
            <a:noFill/>
          </p:spPr>
          <p:txBody>
            <a:bodyPr wrap="none" lIns="0" tIns="0" rIns="0" bIns="0">
              <a:spAutoFit/>
            </a:bodyPr>
            <a:lstStyle>
              <a:defPPr>
                <a:defRPr lang="zh-CN"/>
              </a:defPPr>
              <a:lvl1pPr algn="ctr">
                <a:spcAft>
                  <a:spcPts val="1050"/>
                </a:spcAft>
                <a:defRPr sz="13800" kern="0" spc="-2000">
                  <a:gradFill>
                    <a:gsLst>
                      <a:gs pos="46000">
                        <a:srgbClr val="FF0000"/>
                      </a:gs>
                      <a:gs pos="74000">
                        <a:srgbClr val="C00000"/>
                      </a:gs>
                      <a:gs pos="0">
                        <a:srgbClr val="FFC000"/>
                      </a:gs>
                    </a:gsLst>
                    <a:lin ang="5400000" scaled="1"/>
                  </a:gradFill>
                  <a:effectLst/>
                  <a:latin typeface="汉仪尚巍手书W" panose="00020600040101010101" pitchFamily="18" charset="-122"/>
                  <a:ea typeface="汉仪尚巍手书W" panose="00020600040101010101" pitchFamily="18" charset="-122"/>
                  <a:cs typeface="宋体" panose="02010600030101010101" pitchFamily="2" charset="-122"/>
                </a:defRPr>
              </a:lvl1pPr>
            </a:lstStyle>
            <a:p>
              <a:pPr algn="l"/>
              <a:r>
                <a:rPr lang="zh-CN" altLang="en-US" sz="16600">
                  <a:solidFill>
                    <a:srgbClr val="C00000"/>
                  </a:solidFill>
                </a:rPr>
                <a:t>弘</a:t>
              </a:r>
            </a:p>
          </p:txBody>
        </p:sp>
        <p:sp>
          <p:nvSpPr>
            <p:cNvPr id="11" name="文本框 10"/>
            <p:cNvSpPr txBox="1"/>
            <p:nvPr/>
          </p:nvSpPr>
          <p:spPr>
            <a:xfrm>
              <a:off x="3894632" y="1032930"/>
              <a:ext cx="1394645" cy="1522894"/>
            </a:xfrm>
            <a:prstGeom prst="rect">
              <a:avLst/>
            </a:prstGeom>
            <a:noFill/>
          </p:spPr>
          <p:txBody>
            <a:bodyPr wrap="square" lIns="0" tIns="0" rIns="0" bIns="0">
              <a:spAutoFit/>
            </a:bodyPr>
            <a:lstStyle>
              <a:defPPr>
                <a:defRPr lang="zh-CN"/>
              </a:defPPr>
              <a:lvl1pPr algn="ctr">
                <a:spcAft>
                  <a:spcPts val="1050"/>
                </a:spcAft>
                <a:defRPr sz="13800" kern="0" spc="-2000">
                  <a:gradFill>
                    <a:gsLst>
                      <a:gs pos="46000">
                        <a:srgbClr val="FF0000"/>
                      </a:gs>
                      <a:gs pos="74000">
                        <a:srgbClr val="C00000"/>
                      </a:gs>
                      <a:gs pos="0">
                        <a:srgbClr val="FFC000"/>
                      </a:gs>
                    </a:gsLst>
                    <a:lin ang="5400000" scaled="1"/>
                  </a:gradFill>
                  <a:effectLst/>
                  <a:latin typeface="汉仪尚巍手书W" panose="00020600040101010101" pitchFamily="18" charset="-122"/>
                  <a:ea typeface="汉仪尚巍手书W" panose="00020600040101010101" pitchFamily="18" charset="-122"/>
                  <a:cs typeface="宋体" panose="02010600030101010101" pitchFamily="2" charset="-122"/>
                </a:defRPr>
              </a:lvl1pPr>
            </a:lstStyle>
            <a:p>
              <a:pPr algn="l"/>
              <a:r>
                <a:rPr lang="zh-CN" altLang="en-US" sz="9600" dirty="0">
                  <a:solidFill>
                    <a:srgbClr val="C00000"/>
                  </a:solidFill>
                </a:rPr>
                <a:t>扬</a:t>
              </a:r>
            </a:p>
          </p:txBody>
        </p:sp>
        <p:sp>
          <p:nvSpPr>
            <p:cNvPr id="12" name="文本框 11"/>
            <p:cNvSpPr txBox="1"/>
            <p:nvPr/>
          </p:nvSpPr>
          <p:spPr>
            <a:xfrm>
              <a:off x="4727156" y="802613"/>
              <a:ext cx="1667542" cy="2252613"/>
            </a:xfrm>
            <a:prstGeom prst="rect">
              <a:avLst/>
            </a:prstGeom>
            <a:noFill/>
          </p:spPr>
          <p:txBody>
            <a:bodyPr wrap="none" lIns="0" tIns="0" rIns="0" bIns="0">
              <a:spAutoFit/>
            </a:bodyPr>
            <a:lstStyle>
              <a:defPPr>
                <a:defRPr lang="zh-CN"/>
              </a:defPPr>
              <a:lvl1pPr algn="ctr">
                <a:spcAft>
                  <a:spcPts val="1050"/>
                </a:spcAft>
                <a:defRPr sz="13800" kern="0" spc="-2000">
                  <a:gradFill>
                    <a:gsLst>
                      <a:gs pos="46000">
                        <a:srgbClr val="FF0000"/>
                      </a:gs>
                      <a:gs pos="74000">
                        <a:srgbClr val="C00000"/>
                      </a:gs>
                      <a:gs pos="0">
                        <a:srgbClr val="FFC000"/>
                      </a:gs>
                    </a:gsLst>
                    <a:lin ang="5400000" scaled="1"/>
                  </a:gradFill>
                  <a:effectLst/>
                  <a:latin typeface="汉仪尚巍手书W" panose="00020600040101010101" pitchFamily="18" charset="-122"/>
                  <a:ea typeface="汉仪尚巍手书W" panose="00020600040101010101" pitchFamily="18" charset="-122"/>
                  <a:cs typeface="宋体" panose="02010600030101010101" pitchFamily="2" charset="-122"/>
                </a:defRPr>
              </a:lvl1pPr>
            </a:lstStyle>
            <a:p>
              <a:pPr algn="l"/>
              <a:r>
                <a:rPr lang="zh-CN" altLang="en-US" sz="14200">
                  <a:solidFill>
                    <a:srgbClr val="C00000"/>
                  </a:solidFill>
                </a:rPr>
                <a:t>英</a:t>
              </a:r>
            </a:p>
          </p:txBody>
        </p:sp>
        <p:sp>
          <p:nvSpPr>
            <p:cNvPr id="13" name="文本框 12"/>
            <p:cNvSpPr txBox="1"/>
            <p:nvPr/>
          </p:nvSpPr>
          <p:spPr>
            <a:xfrm>
              <a:off x="6311786" y="988990"/>
              <a:ext cx="1216879" cy="1586347"/>
            </a:xfrm>
            <a:prstGeom prst="rect">
              <a:avLst/>
            </a:prstGeom>
            <a:noFill/>
          </p:spPr>
          <p:txBody>
            <a:bodyPr wrap="square" lIns="0" tIns="0" rIns="0" bIns="0">
              <a:spAutoFit/>
            </a:bodyPr>
            <a:lstStyle>
              <a:defPPr>
                <a:defRPr lang="zh-CN"/>
              </a:defPPr>
              <a:lvl1pPr algn="ctr">
                <a:spcAft>
                  <a:spcPts val="1050"/>
                </a:spcAft>
                <a:defRPr sz="13800" kern="0" spc="-2000">
                  <a:gradFill>
                    <a:gsLst>
                      <a:gs pos="46000">
                        <a:srgbClr val="FF0000"/>
                      </a:gs>
                      <a:gs pos="74000">
                        <a:srgbClr val="C00000"/>
                      </a:gs>
                      <a:gs pos="0">
                        <a:srgbClr val="FFC000"/>
                      </a:gs>
                    </a:gsLst>
                    <a:lin ang="5400000" scaled="1"/>
                  </a:gradFill>
                  <a:effectLst/>
                  <a:latin typeface="汉仪尚巍手书W" panose="00020600040101010101" pitchFamily="18" charset="-122"/>
                  <a:ea typeface="汉仪尚巍手书W" panose="00020600040101010101" pitchFamily="18" charset="-122"/>
                  <a:cs typeface="宋体" panose="02010600030101010101" pitchFamily="2" charset="-122"/>
                </a:defRPr>
              </a:lvl1pPr>
            </a:lstStyle>
            <a:p>
              <a:pPr algn="l"/>
              <a:r>
                <a:rPr lang="zh-CN" altLang="en-US" sz="10000">
                  <a:solidFill>
                    <a:srgbClr val="C00000"/>
                  </a:solidFill>
                </a:rPr>
                <a:t>雄</a:t>
              </a:r>
            </a:p>
          </p:txBody>
        </p:sp>
        <p:sp>
          <p:nvSpPr>
            <p:cNvPr id="14" name="文本框 13"/>
            <p:cNvSpPr txBox="1"/>
            <p:nvPr/>
          </p:nvSpPr>
          <p:spPr>
            <a:xfrm>
              <a:off x="7640437" y="988990"/>
              <a:ext cx="984666" cy="1522893"/>
            </a:xfrm>
            <a:prstGeom prst="rect">
              <a:avLst/>
            </a:prstGeom>
            <a:noFill/>
          </p:spPr>
          <p:txBody>
            <a:bodyPr wrap="square" lIns="0" tIns="0" rIns="0" bIns="0">
              <a:spAutoFit/>
            </a:bodyPr>
            <a:lstStyle>
              <a:defPPr>
                <a:defRPr lang="zh-CN"/>
              </a:defPPr>
              <a:lvl1pPr algn="ctr">
                <a:spcAft>
                  <a:spcPts val="1050"/>
                </a:spcAft>
                <a:defRPr sz="13800" kern="0" spc="-2000">
                  <a:gradFill>
                    <a:gsLst>
                      <a:gs pos="46000">
                        <a:srgbClr val="FF0000"/>
                      </a:gs>
                      <a:gs pos="74000">
                        <a:srgbClr val="C00000"/>
                      </a:gs>
                      <a:gs pos="0">
                        <a:srgbClr val="FFC000"/>
                      </a:gs>
                    </a:gsLst>
                    <a:lin ang="5400000" scaled="1"/>
                  </a:gradFill>
                  <a:effectLst/>
                  <a:latin typeface="汉仪尚巍手书W" panose="00020600040101010101" pitchFamily="18" charset="-122"/>
                  <a:ea typeface="汉仪尚巍手书W" panose="00020600040101010101" pitchFamily="18" charset="-122"/>
                  <a:cs typeface="宋体" panose="02010600030101010101" pitchFamily="2" charset="-122"/>
                </a:defRPr>
              </a:lvl1pPr>
            </a:lstStyle>
            <a:p>
              <a:pPr algn="l"/>
              <a:r>
                <a:rPr lang="zh-CN" altLang="en-US" sz="9600">
                  <a:solidFill>
                    <a:srgbClr val="C00000"/>
                  </a:solidFill>
                </a:rPr>
                <a:t>精</a:t>
              </a:r>
            </a:p>
          </p:txBody>
        </p:sp>
        <p:sp>
          <p:nvSpPr>
            <p:cNvPr id="15" name="文本框 14"/>
            <p:cNvSpPr txBox="1"/>
            <p:nvPr/>
          </p:nvSpPr>
          <p:spPr>
            <a:xfrm>
              <a:off x="8939801" y="850039"/>
              <a:ext cx="1733634" cy="2220886"/>
            </a:xfrm>
            <a:prstGeom prst="rect">
              <a:avLst/>
            </a:prstGeom>
            <a:noFill/>
          </p:spPr>
          <p:txBody>
            <a:bodyPr wrap="square" lIns="0" tIns="0" rIns="0" bIns="0">
              <a:spAutoFit/>
            </a:bodyPr>
            <a:lstStyle>
              <a:defPPr>
                <a:defRPr lang="zh-CN"/>
              </a:defPPr>
              <a:lvl1pPr algn="ctr">
                <a:spcAft>
                  <a:spcPts val="1050"/>
                </a:spcAft>
                <a:defRPr sz="13800" kern="0" spc="-2000">
                  <a:gradFill>
                    <a:gsLst>
                      <a:gs pos="46000">
                        <a:srgbClr val="FF0000"/>
                      </a:gs>
                      <a:gs pos="74000">
                        <a:srgbClr val="C00000"/>
                      </a:gs>
                      <a:gs pos="0">
                        <a:srgbClr val="FFC000"/>
                      </a:gs>
                    </a:gsLst>
                    <a:lin ang="5400000" scaled="1"/>
                  </a:gradFill>
                  <a:effectLst/>
                  <a:latin typeface="汉仪尚巍手书W" panose="00020600040101010101" pitchFamily="18" charset="-122"/>
                  <a:ea typeface="汉仪尚巍手书W" panose="00020600040101010101" pitchFamily="18" charset="-122"/>
                  <a:cs typeface="宋体" panose="02010600030101010101" pitchFamily="2" charset="-122"/>
                </a:defRPr>
              </a:lvl1pPr>
            </a:lstStyle>
            <a:p>
              <a:pPr algn="l"/>
              <a:r>
                <a:rPr lang="zh-CN" altLang="en-US" sz="14000">
                  <a:solidFill>
                    <a:srgbClr val="C00000"/>
                  </a:solidFill>
                </a:rPr>
                <a:t>神</a:t>
              </a:r>
            </a:p>
          </p:txBody>
        </p:sp>
      </p:grpSp>
      <p:pic>
        <p:nvPicPr>
          <p:cNvPr id="23" name="图片 22"/>
          <p:cNvPicPr>
            <a:picLocks noChangeAspect="1"/>
          </p:cNvPicPr>
          <p:nvPr/>
        </p:nvPicPr>
        <p:blipFill>
          <a:blip r:embed="rId4"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rcRect/>
          <a:stretch>
            <a:fillRect/>
          </a:stretch>
        </p:blipFill>
        <p:spPr>
          <a:xfrm>
            <a:off x="0" y="5046563"/>
            <a:ext cx="12192000" cy="1811437"/>
          </a:xfrm>
          <a:prstGeom prst="rect">
            <a:avLst/>
          </a:prstGeom>
        </p:spPr>
      </p:pic>
      <p:pic>
        <p:nvPicPr>
          <p:cNvPr id="39" name="图片 38"/>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0" y="4465638"/>
            <a:ext cx="2865546" cy="2388353"/>
          </a:xfrm>
          <a:prstGeom prst="rect">
            <a:avLst/>
          </a:prstGeom>
        </p:spPr>
      </p:pic>
      <p:pic>
        <p:nvPicPr>
          <p:cNvPr id="34" name="图片 33"/>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3720" y="6045101"/>
            <a:ext cx="3550335" cy="815674"/>
          </a:xfrm>
          <a:prstGeom prst="rect">
            <a:avLst/>
          </a:prstGeom>
        </p:spPr>
      </p:pic>
      <p:sp>
        <p:nvSpPr>
          <p:cNvPr id="42" name="文本框 41"/>
          <p:cNvSpPr txBox="1"/>
          <p:nvPr/>
        </p:nvSpPr>
        <p:spPr>
          <a:xfrm>
            <a:off x="1145746" y="367940"/>
            <a:ext cx="9900508" cy="400110"/>
          </a:xfrm>
          <a:prstGeom prst="rect">
            <a:avLst/>
          </a:prstGeom>
          <a:noFill/>
        </p:spPr>
        <p:txBody>
          <a:bodyPr wrap="square" rtlCol="0">
            <a:spAutoFit/>
          </a:bodyPr>
          <a:lstStyle/>
          <a:p>
            <a:pPr algn="dist"/>
            <a:r>
              <a:rPr lang="zh-CN" altLang="en-US" sz="2000">
                <a:solidFill>
                  <a:schemeClr val="accent2">
                    <a:lumMod val="50000"/>
                  </a:schemeClr>
                </a:solidFill>
                <a:latin typeface="+mn-ea"/>
              </a:rPr>
              <a:t>大</a:t>
            </a:r>
            <a:r>
              <a:rPr lang="en-US" altLang="zh-CN" sz="2000">
                <a:solidFill>
                  <a:schemeClr val="accent2">
                    <a:lumMod val="50000"/>
                  </a:schemeClr>
                </a:solidFill>
                <a:latin typeface="+mn-ea"/>
              </a:rPr>
              <a:t>/</a:t>
            </a:r>
            <a:r>
              <a:rPr lang="zh-CN" altLang="en-US" sz="2000">
                <a:solidFill>
                  <a:schemeClr val="accent2">
                    <a:lumMod val="50000"/>
                  </a:schemeClr>
                </a:solidFill>
                <a:latin typeface="+mn-ea"/>
              </a:rPr>
              <a:t>力</a:t>
            </a:r>
            <a:r>
              <a:rPr lang="en-US" altLang="zh-CN" sz="2000">
                <a:solidFill>
                  <a:schemeClr val="accent2">
                    <a:lumMod val="50000"/>
                  </a:schemeClr>
                </a:solidFill>
                <a:latin typeface="+mn-ea"/>
              </a:rPr>
              <a:t>/</a:t>
            </a:r>
            <a:r>
              <a:rPr lang="zh-CN" altLang="en-US" sz="2000">
                <a:solidFill>
                  <a:schemeClr val="accent2">
                    <a:lumMod val="50000"/>
                  </a:schemeClr>
                </a:solidFill>
                <a:latin typeface="+mn-ea"/>
              </a:rPr>
              <a:t>弘</a:t>
            </a:r>
            <a:r>
              <a:rPr lang="en-US" altLang="zh-CN" sz="2000">
                <a:solidFill>
                  <a:schemeClr val="accent2">
                    <a:lumMod val="50000"/>
                  </a:schemeClr>
                </a:solidFill>
                <a:latin typeface="+mn-ea"/>
              </a:rPr>
              <a:t>/</a:t>
            </a:r>
            <a:r>
              <a:rPr lang="zh-CN" altLang="en-US" sz="2000">
                <a:solidFill>
                  <a:schemeClr val="accent2">
                    <a:lumMod val="50000"/>
                  </a:schemeClr>
                </a:solidFill>
                <a:latin typeface="+mn-ea"/>
              </a:rPr>
              <a:t>扬</a:t>
            </a:r>
            <a:r>
              <a:rPr lang="en-US" altLang="zh-CN" sz="2000">
                <a:solidFill>
                  <a:schemeClr val="accent2">
                    <a:lumMod val="50000"/>
                  </a:schemeClr>
                </a:solidFill>
                <a:latin typeface="+mn-ea"/>
              </a:rPr>
              <a:t>/</a:t>
            </a:r>
            <a:r>
              <a:rPr lang="zh-CN" altLang="en-US" sz="2000">
                <a:solidFill>
                  <a:schemeClr val="accent2">
                    <a:lumMod val="50000"/>
                  </a:schemeClr>
                </a:solidFill>
                <a:latin typeface="+mn-ea"/>
              </a:rPr>
              <a:t>英</a:t>
            </a:r>
            <a:r>
              <a:rPr lang="en-US" altLang="zh-CN" sz="2000">
                <a:solidFill>
                  <a:schemeClr val="accent2">
                    <a:lumMod val="50000"/>
                  </a:schemeClr>
                </a:solidFill>
                <a:latin typeface="+mn-ea"/>
              </a:rPr>
              <a:t>/</a:t>
            </a:r>
            <a:r>
              <a:rPr lang="zh-CN" altLang="en-US" sz="2000">
                <a:solidFill>
                  <a:schemeClr val="accent2">
                    <a:lumMod val="50000"/>
                  </a:schemeClr>
                </a:solidFill>
                <a:latin typeface="+mn-ea"/>
              </a:rPr>
              <a:t>雄</a:t>
            </a:r>
            <a:r>
              <a:rPr lang="en-US" altLang="zh-CN" sz="2000">
                <a:solidFill>
                  <a:schemeClr val="accent2">
                    <a:lumMod val="50000"/>
                  </a:schemeClr>
                </a:solidFill>
                <a:latin typeface="+mn-ea"/>
              </a:rPr>
              <a:t>/</a:t>
            </a:r>
            <a:r>
              <a:rPr lang="zh-CN" altLang="en-US" sz="2000">
                <a:solidFill>
                  <a:schemeClr val="accent2">
                    <a:lumMod val="50000"/>
                  </a:schemeClr>
                </a:solidFill>
                <a:latin typeface="+mn-ea"/>
              </a:rPr>
              <a:t>精</a:t>
            </a:r>
            <a:r>
              <a:rPr lang="en-US" altLang="zh-CN" sz="2000">
                <a:solidFill>
                  <a:schemeClr val="accent2">
                    <a:lumMod val="50000"/>
                  </a:schemeClr>
                </a:solidFill>
                <a:latin typeface="+mn-ea"/>
              </a:rPr>
              <a:t>/</a:t>
            </a:r>
            <a:r>
              <a:rPr lang="zh-CN" altLang="en-US" sz="2000">
                <a:solidFill>
                  <a:schemeClr val="accent2">
                    <a:lumMod val="50000"/>
                  </a:schemeClr>
                </a:solidFill>
                <a:latin typeface="+mn-ea"/>
              </a:rPr>
              <a:t>神</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580573" y="286082"/>
            <a:ext cx="4494907" cy="584775"/>
          </a:xfrm>
          <a:prstGeom prst="rect">
            <a:avLst/>
          </a:prstGeom>
          <a:noFill/>
        </p:spPr>
        <p:txBody>
          <a:bodyPr wrap="square">
            <a:spAutoFit/>
          </a:bodyPr>
          <a:lstStyle/>
          <a:p>
            <a:pPr algn="just"/>
            <a:r>
              <a:rPr lang="zh-CN" altLang="en-US" sz="32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rPr>
              <a:t>什么是英雄精神？</a:t>
            </a:r>
          </a:p>
        </p:txBody>
      </p:sp>
      <p:sp>
        <p:nvSpPr>
          <p:cNvPr id="5" name="矩形: 圆角 4"/>
          <p:cNvSpPr/>
          <p:nvPr/>
        </p:nvSpPr>
        <p:spPr>
          <a:xfrm>
            <a:off x="2964581" y="2114709"/>
            <a:ext cx="8547234" cy="4051141"/>
          </a:xfrm>
          <a:prstGeom prst="roundRect">
            <a:avLst>
              <a:gd name="adj" fmla="val 0"/>
            </a:avLst>
          </a:prstGeom>
          <a:noFill/>
          <a:ln w="19050" cap="rnd">
            <a:gradFill>
              <a:gsLst>
                <a:gs pos="41000">
                  <a:srgbClr val="DAC4B6"/>
                </a:gs>
                <a:gs pos="0">
                  <a:schemeClr val="bg1">
                    <a:alpha val="0"/>
                  </a:schemeClr>
                </a:gs>
                <a:gs pos="100000">
                  <a:schemeClr val="accent2">
                    <a:lumMod val="50000"/>
                  </a:schemeClr>
                </a:gs>
              </a:gsLst>
              <a:lin ang="0" scaled="0"/>
            </a:gra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3594365" y="2507139"/>
            <a:ext cx="7484478" cy="3266279"/>
          </a:xfrm>
          <a:prstGeom prst="rect">
            <a:avLst/>
          </a:prstGeom>
          <a:noFill/>
        </p:spPr>
        <p:txBody>
          <a:bodyPr wrap="square">
            <a:spAutoFit/>
          </a:bodyPr>
          <a:lstStyle/>
          <a:p>
            <a:pPr indent="457200" algn="just">
              <a:lnSpc>
                <a:spcPct val="150000"/>
              </a:lnSpc>
              <a:spcAft>
                <a:spcPts val="1000"/>
              </a:spcAft>
            </a:pPr>
            <a:r>
              <a:rPr lang="zh-CN" altLang="en-US" sz="2000" dirty="0">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习近平总书记</a:t>
            </a:r>
            <a:r>
              <a:rPr lang="en-US" altLang="zh-CN" sz="2000" dirty="0">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2014</a:t>
            </a:r>
            <a:r>
              <a:rPr lang="zh-CN" altLang="en-US" sz="2000" dirty="0">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年</a:t>
            </a:r>
            <a:r>
              <a:rPr lang="en-US" altLang="zh-CN" sz="2000" dirty="0">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5</a:t>
            </a:r>
            <a:r>
              <a:rPr lang="zh-CN" altLang="en-US" sz="2000" dirty="0">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月至</a:t>
            </a:r>
            <a:r>
              <a:rPr lang="en-US" altLang="zh-CN" sz="2000" dirty="0">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2020</a:t>
            </a:r>
            <a:r>
              <a:rPr lang="zh-CN" altLang="en-US" sz="2000" dirty="0">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年</a:t>
            </a:r>
            <a:r>
              <a:rPr lang="en-US" altLang="zh-CN" sz="2000" dirty="0">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10</a:t>
            </a:r>
            <a:r>
              <a:rPr lang="zh-CN" altLang="en-US" sz="2000" dirty="0">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月期间文稿中有关</a:t>
            </a:r>
            <a:r>
              <a:rPr lang="zh-CN" altLang="en-US" sz="2000" b="1" kern="100" dirty="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rPr>
              <a:t>“崇尚英雄、学习英雄、关爱英雄”</a:t>
            </a:r>
            <a:r>
              <a:rPr lang="zh-CN" altLang="en-US" sz="2000" dirty="0">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的内容。其中，既有在纪念中国人民抗日战争暨世界反法西斯战争胜利六十九周年座谈会、国家勋章和国家荣誉称号颁授仪式等重大活动中讲话的相关论述，也有外出调研考察及慰问时的相关讲话、给干部群众回信的节录等等，涵盖了学校教育特别是思想政治理论教育、党校工作、文艺创作、军人保障等相关领域。</a:t>
            </a:r>
          </a:p>
        </p:txBody>
      </p:sp>
      <p:sp>
        <p:nvSpPr>
          <p:cNvPr id="7" name="平行四边形 6"/>
          <p:cNvSpPr/>
          <p:nvPr/>
        </p:nvSpPr>
        <p:spPr>
          <a:xfrm flipH="1">
            <a:off x="5585863" y="1383671"/>
            <a:ext cx="5900285" cy="665700"/>
          </a:xfrm>
          <a:prstGeom prst="parallelogram">
            <a:avLst>
              <a:gd name="adj" fmla="val 49580"/>
            </a:avLst>
          </a:prstGeom>
          <a:solidFill>
            <a:srgbClr val="C00000"/>
          </a:solidFill>
          <a:ln w="1524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5861781" y="1485688"/>
            <a:ext cx="5399778" cy="461665"/>
          </a:xfrm>
          <a:prstGeom prst="rect">
            <a:avLst/>
          </a:prstGeom>
          <a:noFill/>
        </p:spPr>
        <p:txBody>
          <a:bodyPr wrap="square">
            <a:spAutoFit/>
          </a:bodyPr>
          <a:lstStyle/>
          <a:p>
            <a:pPr algn="ctr"/>
            <a:r>
              <a:rPr lang="zh-CN" altLang="en-US" sz="2400" b="1" kern="100">
                <a:solidFill>
                  <a:srgbClr val="FFF500"/>
                </a:solidFill>
                <a:effectLst/>
                <a:latin typeface="等线" panose="02010600030101010101" pitchFamily="2" charset="-122"/>
                <a:ea typeface="微软雅黑" panose="020B0503020204020204" pitchFamily="34" charset="-122"/>
                <a:cs typeface="Times New Roman" panose="02020603050405020304" pitchFamily="18" charset="0"/>
              </a:rPr>
              <a:t>“崇尚英雄、学习英雄、关爱英雄”</a:t>
            </a:r>
          </a:p>
        </p:txBody>
      </p:sp>
      <p:grpSp>
        <p:nvGrpSpPr>
          <p:cNvPr id="9" name="组合 8"/>
          <p:cNvGrpSpPr/>
          <p:nvPr/>
        </p:nvGrpSpPr>
        <p:grpSpPr>
          <a:xfrm>
            <a:off x="3981695" y="1579227"/>
            <a:ext cx="1245814" cy="368442"/>
            <a:chOff x="3471555" y="1473199"/>
            <a:chExt cx="1665099" cy="492443"/>
          </a:xfrm>
        </p:grpSpPr>
        <p:sp>
          <p:nvSpPr>
            <p:cNvPr id="10" name="星形: 五角 9"/>
            <p:cNvSpPr/>
            <p:nvPr/>
          </p:nvSpPr>
          <p:spPr>
            <a:xfrm>
              <a:off x="4644211" y="1473199"/>
              <a:ext cx="492443" cy="492443"/>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星形: 五角 10"/>
            <p:cNvSpPr/>
            <p:nvPr/>
          </p:nvSpPr>
          <p:spPr>
            <a:xfrm>
              <a:off x="4057883" y="1473199"/>
              <a:ext cx="492443" cy="492443"/>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星形: 五角 11"/>
            <p:cNvSpPr/>
            <p:nvPr/>
          </p:nvSpPr>
          <p:spPr>
            <a:xfrm>
              <a:off x="3471555" y="1473199"/>
              <a:ext cx="492443" cy="492443"/>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13" name="图片 1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94398" y="1703905"/>
            <a:ext cx="2666995" cy="4396803"/>
          </a:xfrm>
          <a:prstGeom prst="rect">
            <a:avLst/>
          </a:prstGeom>
        </p:spPr>
      </p:pic>
      <p:grpSp>
        <p:nvGrpSpPr>
          <p:cNvPr id="3" name="组合 2"/>
          <p:cNvGrpSpPr/>
          <p:nvPr/>
        </p:nvGrpSpPr>
        <p:grpSpPr>
          <a:xfrm>
            <a:off x="1458654" y="3002150"/>
            <a:ext cx="777999" cy="2452654"/>
            <a:chOff x="1458654" y="3002150"/>
            <a:chExt cx="777999" cy="2452654"/>
          </a:xfrm>
        </p:grpSpPr>
        <p:sp>
          <p:nvSpPr>
            <p:cNvPr id="14" name="椭圆 13"/>
            <p:cNvSpPr/>
            <p:nvPr/>
          </p:nvSpPr>
          <p:spPr>
            <a:xfrm>
              <a:off x="1458654" y="3002150"/>
              <a:ext cx="777999" cy="777999"/>
            </a:xfrm>
            <a:prstGeom prst="ellipse">
              <a:avLst/>
            </a:prstGeom>
            <a:solidFill>
              <a:srgbClr val="FFC000"/>
            </a:solidFill>
            <a:ln w="19050">
              <a:solidFill>
                <a:srgbClr val="672F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p:nvSpPr>
          <p:spPr>
            <a:xfrm>
              <a:off x="1458654" y="3560369"/>
              <a:ext cx="777999" cy="777999"/>
            </a:xfrm>
            <a:prstGeom prst="ellipse">
              <a:avLst/>
            </a:prstGeom>
            <a:solidFill>
              <a:srgbClr val="FFC000"/>
            </a:solidFill>
            <a:ln w="19050">
              <a:solidFill>
                <a:srgbClr val="672F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1458654" y="4118587"/>
              <a:ext cx="777999" cy="777999"/>
            </a:xfrm>
            <a:prstGeom prst="ellipse">
              <a:avLst/>
            </a:prstGeom>
            <a:solidFill>
              <a:srgbClr val="FFC000"/>
            </a:solidFill>
            <a:ln w="19050">
              <a:solidFill>
                <a:srgbClr val="672F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p:nvPr/>
          </p:nvSpPr>
          <p:spPr>
            <a:xfrm>
              <a:off x="1458654" y="4676805"/>
              <a:ext cx="777999" cy="777999"/>
            </a:xfrm>
            <a:prstGeom prst="ellipse">
              <a:avLst/>
            </a:prstGeom>
            <a:solidFill>
              <a:srgbClr val="FFC000"/>
            </a:solidFill>
            <a:ln w="19050">
              <a:solidFill>
                <a:srgbClr val="672F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1668116" y="3117743"/>
              <a:ext cx="359073" cy="430887"/>
            </a:xfrm>
            <a:prstGeom prst="rect">
              <a:avLst/>
            </a:prstGeom>
            <a:noFill/>
          </p:spPr>
          <p:txBody>
            <a:bodyPr wrap="none" lIns="0" tIns="0" rIns="0" bIns="0">
              <a:spAutoFit/>
            </a:bodyPr>
            <a:lstStyle>
              <a:defPPr>
                <a:defRPr lang="zh-CN"/>
              </a:defPPr>
              <a:lvl1pPr>
                <a:defRPr>
                  <a:solidFill>
                    <a:srgbClr val="000000"/>
                  </a:solidFill>
                  <a:effectLst/>
                  <a:latin typeface="宋体" panose="02010600030101010101" pitchFamily="2" charset="-122"/>
                  <a:ea typeface="微软雅黑" panose="020B0503020204020204" pitchFamily="34" charset="-122"/>
                  <a:cs typeface="宋体" panose="02010600030101010101" pitchFamily="2" charset="-122"/>
                </a:defRPr>
              </a:lvl1pPr>
            </a:lstStyle>
            <a:p>
              <a:r>
                <a:rPr lang="zh-CN" altLang="en-US" sz="2800" b="1">
                  <a:solidFill>
                    <a:srgbClr val="672F09"/>
                  </a:solidFill>
                </a:rPr>
                <a:t>英</a:t>
              </a:r>
            </a:p>
          </p:txBody>
        </p:sp>
        <p:sp>
          <p:nvSpPr>
            <p:cNvPr id="20" name="文本框 19"/>
            <p:cNvSpPr txBox="1"/>
            <p:nvPr/>
          </p:nvSpPr>
          <p:spPr>
            <a:xfrm>
              <a:off x="1668116" y="3686864"/>
              <a:ext cx="359073" cy="430887"/>
            </a:xfrm>
            <a:prstGeom prst="rect">
              <a:avLst/>
            </a:prstGeom>
            <a:noFill/>
          </p:spPr>
          <p:txBody>
            <a:bodyPr wrap="none" lIns="0" tIns="0" rIns="0" bIns="0">
              <a:spAutoFit/>
            </a:bodyPr>
            <a:lstStyle>
              <a:defPPr>
                <a:defRPr lang="zh-CN"/>
              </a:defPPr>
              <a:lvl1pPr>
                <a:defRPr>
                  <a:solidFill>
                    <a:srgbClr val="000000"/>
                  </a:solidFill>
                  <a:effectLst/>
                  <a:latin typeface="宋体" panose="02010600030101010101" pitchFamily="2" charset="-122"/>
                  <a:ea typeface="微软雅黑" panose="020B0503020204020204" pitchFamily="34" charset="-122"/>
                  <a:cs typeface="宋体" panose="02010600030101010101" pitchFamily="2" charset="-122"/>
                </a:defRPr>
              </a:lvl1pPr>
            </a:lstStyle>
            <a:p>
              <a:r>
                <a:rPr lang="zh-CN" altLang="en-US" sz="2800" b="1">
                  <a:solidFill>
                    <a:srgbClr val="672F09"/>
                  </a:solidFill>
                </a:rPr>
                <a:t>雄</a:t>
              </a:r>
            </a:p>
          </p:txBody>
        </p:sp>
        <p:sp>
          <p:nvSpPr>
            <p:cNvPr id="21" name="文本框 20"/>
            <p:cNvSpPr txBox="1"/>
            <p:nvPr/>
          </p:nvSpPr>
          <p:spPr>
            <a:xfrm>
              <a:off x="1668116" y="4255985"/>
              <a:ext cx="359073" cy="430887"/>
            </a:xfrm>
            <a:prstGeom prst="rect">
              <a:avLst/>
            </a:prstGeom>
            <a:noFill/>
          </p:spPr>
          <p:txBody>
            <a:bodyPr wrap="none" lIns="0" tIns="0" rIns="0" bIns="0">
              <a:spAutoFit/>
            </a:bodyPr>
            <a:lstStyle>
              <a:defPPr>
                <a:defRPr lang="zh-CN"/>
              </a:defPPr>
              <a:lvl1pPr>
                <a:defRPr>
                  <a:solidFill>
                    <a:srgbClr val="000000"/>
                  </a:solidFill>
                  <a:effectLst/>
                  <a:latin typeface="宋体" panose="02010600030101010101" pitchFamily="2" charset="-122"/>
                  <a:ea typeface="微软雅黑" panose="020B0503020204020204" pitchFamily="34" charset="-122"/>
                  <a:cs typeface="宋体" panose="02010600030101010101" pitchFamily="2" charset="-122"/>
                </a:defRPr>
              </a:lvl1pPr>
            </a:lstStyle>
            <a:p>
              <a:r>
                <a:rPr lang="zh-CN" altLang="en-US" sz="2800" b="1">
                  <a:solidFill>
                    <a:srgbClr val="672F09"/>
                  </a:solidFill>
                </a:rPr>
                <a:t>精</a:t>
              </a:r>
            </a:p>
          </p:txBody>
        </p:sp>
        <p:sp>
          <p:nvSpPr>
            <p:cNvPr id="22" name="文本框 21"/>
            <p:cNvSpPr txBox="1"/>
            <p:nvPr/>
          </p:nvSpPr>
          <p:spPr>
            <a:xfrm>
              <a:off x="1668116" y="4825106"/>
              <a:ext cx="359073" cy="430887"/>
            </a:xfrm>
            <a:prstGeom prst="rect">
              <a:avLst/>
            </a:prstGeom>
            <a:noFill/>
          </p:spPr>
          <p:txBody>
            <a:bodyPr wrap="none" lIns="0" tIns="0" rIns="0" bIns="0">
              <a:spAutoFit/>
            </a:bodyPr>
            <a:lstStyle>
              <a:defPPr>
                <a:defRPr lang="zh-CN"/>
              </a:defPPr>
              <a:lvl1pPr>
                <a:defRPr>
                  <a:solidFill>
                    <a:srgbClr val="000000"/>
                  </a:solidFill>
                  <a:effectLst/>
                  <a:latin typeface="宋体" panose="02010600030101010101" pitchFamily="2" charset="-122"/>
                  <a:ea typeface="微软雅黑" panose="020B0503020204020204" pitchFamily="34" charset="-122"/>
                  <a:cs typeface="宋体" panose="02010600030101010101" pitchFamily="2" charset="-122"/>
                </a:defRPr>
              </a:lvl1pPr>
            </a:lstStyle>
            <a:p>
              <a:r>
                <a:rPr lang="zh-CN" altLang="en-US" sz="2800" b="1">
                  <a:solidFill>
                    <a:srgbClr val="672F09"/>
                  </a:solidFill>
                </a:rPr>
                <a:t>神</a:t>
              </a:r>
            </a:p>
          </p:txBody>
        </p:sp>
      </p:gr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图片 2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519" y="3838405"/>
            <a:ext cx="12192000" cy="2955845"/>
          </a:xfrm>
          <a:prstGeom prst="rect">
            <a:avLst/>
          </a:prstGeom>
        </p:spPr>
      </p:pic>
      <p:pic>
        <p:nvPicPr>
          <p:cNvPr id="27" name="图片 26"/>
          <p:cNvPicPr>
            <a:picLocks noChangeAspect="1"/>
          </p:cNvPicPr>
          <p:nvPr/>
        </p:nvPicPr>
        <p:blipFill>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rcRect l="-2383"/>
          <a:stretch>
            <a:fillRect/>
          </a:stretch>
        </p:blipFill>
        <p:spPr>
          <a:xfrm>
            <a:off x="6454370" y="4177619"/>
            <a:ext cx="3663271" cy="2099293"/>
          </a:xfrm>
          <a:prstGeom prst="rect">
            <a:avLst/>
          </a:prstGeom>
        </p:spPr>
      </p:pic>
      <p:sp>
        <p:nvSpPr>
          <p:cNvPr id="10" name="文本框 9"/>
          <p:cNvSpPr txBox="1"/>
          <p:nvPr/>
        </p:nvSpPr>
        <p:spPr>
          <a:xfrm>
            <a:off x="1133103" y="1926605"/>
            <a:ext cx="9925794" cy="1477328"/>
          </a:xfrm>
          <a:prstGeom prst="rect">
            <a:avLst/>
          </a:prstGeom>
          <a:noFill/>
        </p:spPr>
        <p:txBody>
          <a:bodyPr wrap="none" lIns="0" tIns="0" rIns="0" bIns="0">
            <a:spAutoFit/>
          </a:bodyPr>
          <a:lstStyle>
            <a:defPPr>
              <a:defRPr lang="zh-CN"/>
            </a:defPPr>
            <a:lvl1pPr algn="ctr">
              <a:spcAft>
                <a:spcPts val="1050"/>
              </a:spcAft>
              <a:defRPr sz="13800" kern="0" spc="-2000">
                <a:gradFill>
                  <a:gsLst>
                    <a:gs pos="46000">
                      <a:srgbClr val="FF0000"/>
                    </a:gs>
                    <a:gs pos="74000">
                      <a:srgbClr val="C00000"/>
                    </a:gs>
                    <a:gs pos="0">
                      <a:srgbClr val="FFC000"/>
                    </a:gs>
                  </a:gsLst>
                  <a:lin ang="5400000" scaled="1"/>
                </a:gradFill>
                <a:effectLst/>
                <a:latin typeface="汉仪尚巍手书W" panose="00020600040101010101" pitchFamily="18" charset="-122"/>
                <a:ea typeface="汉仪尚巍手书W" panose="00020600040101010101" pitchFamily="18" charset="-122"/>
                <a:cs typeface="宋体" panose="02010600030101010101" pitchFamily="2" charset="-122"/>
              </a:defRPr>
            </a:lvl1pPr>
          </a:lstStyle>
          <a:p>
            <a:r>
              <a:rPr lang="zh-CN" altLang="en-US" sz="9600" spc="-1000" dirty="0">
                <a:solidFill>
                  <a:srgbClr val="C00000"/>
                </a:solidFill>
              </a:rPr>
              <a:t>弘扬英雄精神的意义</a:t>
            </a:r>
          </a:p>
        </p:txBody>
      </p:sp>
      <p:pic>
        <p:nvPicPr>
          <p:cNvPr id="23" name="图片 22"/>
          <p:cNvPicPr>
            <a:picLocks noChangeAspect="1"/>
          </p:cNvPicPr>
          <p:nvPr/>
        </p:nvPicPr>
        <p:blipFill>
          <a:blip r:embed="rId4"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rcRect/>
          <a:stretch>
            <a:fillRect/>
          </a:stretch>
        </p:blipFill>
        <p:spPr>
          <a:xfrm>
            <a:off x="0" y="5046563"/>
            <a:ext cx="12192000" cy="1811437"/>
          </a:xfrm>
          <a:prstGeom prst="rect">
            <a:avLst/>
          </a:prstGeom>
        </p:spPr>
      </p:pic>
      <p:pic>
        <p:nvPicPr>
          <p:cNvPr id="39" name="图片 38"/>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0" y="4465638"/>
            <a:ext cx="2865546" cy="2388353"/>
          </a:xfrm>
          <a:prstGeom prst="rect">
            <a:avLst/>
          </a:prstGeom>
        </p:spPr>
      </p:pic>
      <p:pic>
        <p:nvPicPr>
          <p:cNvPr id="34" name="图片 33"/>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3720" y="6045101"/>
            <a:ext cx="3550335" cy="815674"/>
          </a:xfrm>
          <a:prstGeom prst="rect">
            <a:avLst/>
          </a:prstGeom>
        </p:spPr>
      </p:pic>
      <p:sp>
        <p:nvSpPr>
          <p:cNvPr id="17" name="矩形 16"/>
          <p:cNvSpPr/>
          <p:nvPr/>
        </p:nvSpPr>
        <p:spPr>
          <a:xfrm>
            <a:off x="1856467" y="3803779"/>
            <a:ext cx="8488772" cy="133352"/>
          </a:xfrm>
          <a:prstGeom prst="rect">
            <a:avLst/>
          </a:prstGeom>
          <a:gradFill>
            <a:gsLst>
              <a:gs pos="96460">
                <a:srgbClr val="FFC000"/>
              </a:gs>
              <a:gs pos="2000">
                <a:srgbClr val="FFC000"/>
              </a:gs>
              <a:gs pos="70000">
                <a:srgbClr val="FFC000">
                  <a:alpha val="0"/>
                </a:srgbClr>
              </a:gs>
              <a:gs pos="31000">
                <a:srgbClr val="FFC000">
                  <a:alpha val="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3110605" y="3490781"/>
            <a:ext cx="5980496" cy="464166"/>
          </a:xfrm>
          <a:prstGeom prst="rect">
            <a:avLst/>
          </a:prstGeom>
          <a:noFill/>
        </p:spPr>
        <p:txBody>
          <a:bodyPr wrap="square">
            <a:spAutoFit/>
          </a:bodyPr>
          <a:lstStyle/>
          <a:p>
            <a:pPr algn="dist">
              <a:lnSpc>
                <a:spcPct val="150000"/>
              </a:lnSpc>
            </a:pPr>
            <a:r>
              <a:rPr lang="zh-CN" altLang="en-US"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大</a:t>
            </a:r>
            <a:r>
              <a:rPr lang="en-US" altLang="zh-CN"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力</a:t>
            </a:r>
            <a:r>
              <a:rPr lang="en-US" altLang="zh-CN"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弘</a:t>
            </a:r>
            <a:r>
              <a:rPr lang="en-US" altLang="zh-CN"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扬</a:t>
            </a:r>
            <a:r>
              <a:rPr lang="en-US" altLang="zh-CN"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英</a:t>
            </a:r>
            <a:r>
              <a:rPr lang="en-US" altLang="zh-CN"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雄</a:t>
            </a:r>
            <a:r>
              <a:rPr lang="en-US" altLang="zh-CN"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精</a:t>
            </a:r>
            <a:r>
              <a:rPr lang="en-US" altLang="zh-CN"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神</a:t>
            </a:r>
          </a:p>
        </p:txBody>
      </p:sp>
      <p:grpSp>
        <p:nvGrpSpPr>
          <p:cNvPr id="19" name="组合 18"/>
          <p:cNvGrpSpPr/>
          <p:nvPr/>
        </p:nvGrpSpPr>
        <p:grpSpPr>
          <a:xfrm>
            <a:off x="5486400" y="581088"/>
            <a:ext cx="1219200" cy="1219200"/>
            <a:chOff x="5486400" y="677399"/>
            <a:chExt cx="1219200" cy="1219200"/>
          </a:xfrm>
        </p:grpSpPr>
        <p:sp>
          <p:nvSpPr>
            <p:cNvPr id="22" name="椭圆 21"/>
            <p:cNvSpPr/>
            <p:nvPr/>
          </p:nvSpPr>
          <p:spPr>
            <a:xfrm>
              <a:off x="5486400" y="677399"/>
              <a:ext cx="1219200" cy="12192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a:solidFill>
                  <a:srgbClr val="C00000"/>
                </a:solidFill>
                <a:latin typeface="+mj-ea"/>
                <a:ea typeface="+mj-ea"/>
              </a:endParaRPr>
            </a:p>
          </p:txBody>
        </p:sp>
        <p:sp>
          <p:nvSpPr>
            <p:cNvPr id="24" name="文本框 23"/>
            <p:cNvSpPr txBox="1"/>
            <p:nvPr/>
          </p:nvSpPr>
          <p:spPr>
            <a:xfrm>
              <a:off x="5651500" y="864517"/>
              <a:ext cx="889000" cy="830997"/>
            </a:xfrm>
            <a:prstGeom prst="rect">
              <a:avLst/>
            </a:prstGeom>
            <a:noFill/>
          </p:spPr>
          <p:txBody>
            <a:bodyPr wrap="square" rtlCol="0">
              <a:spAutoFit/>
            </a:bodyPr>
            <a:lstStyle/>
            <a:p>
              <a:pPr algn="ctr"/>
              <a:r>
                <a:rPr lang="zh-CN" altLang="en-US" sz="4800" b="1">
                  <a:solidFill>
                    <a:schemeClr val="accent4">
                      <a:lumMod val="20000"/>
                      <a:lumOff val="80000"/>
                    </a:schemeClr>
                  </a:solidFill>
                  <a:latin typeface="+mj-ea"/>
                  <a:ea typeface="+mj-ea"/>
                </a:rPr>
                <a:t>贰</a:t>
              </a:r>
            </a:p>
          </p:txBody>
        </p:sp>
      </p:gr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580573" y="286082"/>
            <a:ext cx="4494907" cy="584775"/>
          </a:xfrm>
          <a:prstGeom prst="rect">
            <a:avLst/>
          </a:prstGeom>
          <a:noFill/>
        </p:spPr>
        <p:txBody>
          <a:bodyPr wrap="square">
            <a:spAutoFit/>
          </a:bodyPr>
          <a:lstStyle/>
          <a:p>
            <a:pPr algn="just"/>
            <a:r>
              <a:rPr lang="zh-CN" altLang="en-US" sz="32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rPr>
              <a:t>弘扬英雄精神的意义</a:t>
            </a:r>
          </a:p>
        </p:txBody>
      </p:sp>
      <p:sp>
        <p:nvSpPr>
          <p:cNvPr id="13" name="矩形: 圆角 12"/>
          <p:cNvSpPr/>
          <p:nvPr/>
        </p:nvSpPr>
        <p:spPr>
          <a:xfrm>
            <a:off x="1461426" y="3989682"/>
            <a:ext cx="9766300" cy="657177"/>
          </a:xfrm>
          <a:prstGeom prst="roundRect">
            <a:avLst/>
          </a:prstGeom>
          <a:solidFill>
            <a:schemeClr val="bg1">
              <a:lumMod val="95000"/>
              <a:alpha val="20000"/>
            </a:schemeClr>
          </a:solidFill>
          <a:ln>
            <a:solidFill>
              <a:srgbClr val="5C2A08"/>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9853" tIns="79853" rIns="79853" bIns="79853" numCol="1" spcCol="1270" anchor="ctr" anchorCtr="0">
            <a:noAutofit/>
          </a:bodyPr>
          <a:lstStyle/>
          <a:p>
            <a:pPr marL="0" lvl="0" indent="0" algn="l" defTabSz="666750">
              <a:lnSpc>
                <a:spcPct val="90000"/>
              </a:lnSpc>
              <a:spcBef>
                <a:spcPct val="0"/>
              </a:spcBef>
              <a:spcAft>
                <a:spcPct val="35000"/>
              </a:spcAft>
              <a:buNone/>
            </a:pPr>
            <a:r>
              <a:rPr lang="zh-CN" sz="2000" kern="1200" dirty="0">
                <a:solidFill>
                  <a:schemeClr val="accent2">
                    <a:lumMod val="50000"/>
                  </a:schemeClr>
                </a:solidFill>
              </a:rPr>
              <a:t>“</a:t>
            </a:r>
            <a:r>
              <a:rPr lang="zh-CN" sz="2000" b="1" kern="1200" dirty="0">
                <a:solidFill>
                  <a:schemeClr val="accent2">
                    <a:lumMod val="50000"/>
                  </a:schemeClr>
                </a:solidFill>
              </a:rPr>
              <a:t>中华民族是崇尚英雄、成就英雄、英雄辈出的民族，和平年代同样需要英雄情怀</a:t>
            </a:r>
            <a:r>
              <a:rPr lang="zh-CN" sz="2000" kern="1200" dirty="0">
                <a:solidFill>
                  <a:schemeClr val="accent2">
                    <a:lumMod val="50000"/>
                  </a:schemeClr>
                </a:solidFill>
              </a:rPr>
              <a:t>”</a:t>
            </a:r>
          </a:p>
        </p:txBody>
      </p:sp>
      <p:sp>
        <p:nvSpPr>
          <p:cNvPr id="14" name="矩形: 圆角 13"/>
          <p:cNvSpPr/>
          <p:nvPr/>
        </p:nvSpPr>
        <p:spPr>
          <a:xfrm>
            <a:off x="1461426" y="4707903"/>
            <a:ext cx="9766300" cy="657177"/>
          </a:xfrm>
          <a:prstGeom prst="roundRect">
            <a:avLst/>
          </a:prstGeom>
          <a:solidFill>
            <a:schemeClr val="bg1">
              <a:lumMod val="95000"/>
              <a:alpha val="20000"/>
            </a:schemeClr>
          </a:solidFill>
          <a:ln>
            <a:solidFill>
              <a:srgbClr val="5C2A08"/>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9853" tIns="79853" rIns="79853" bIns="79853" numCol="1" spcCol="1270" anchor="ctr" anchorCtr="0">
            <a:noAutofit/>
          </a:bodyPr>
          <a:lstStyle/>
          <a:p>
            <a:pPr marL="0" lvl="0" indent="0" algn="l" defTabSz="666750">
              <a:lnSpc>
                <a:spcPct val="90000"/>
              </a:lnSpc>
              <a:spcBef>
                <a:spcPct val="0"/>
              </a:spcBef>
              <a:spcAft>
                <a:spcPct val="35000"/>
              </a:spcAft>
              <a:buNone/>
            </a:pPr>
            <a:r>
              <a:rPr lang="zh-CN" sz="2000" kern="1200" dirty="0">
                <a:solidFill>
                  <a:schemeClr val="accent2">
                    <a:lumMod val="50000"/>
                  </a:schemeClr>
                </a:solidFill>
              </a:rPr>
              <a:t>“</a:t>
            </a:r>
            <a:r>
              <a:rPr lang="zh-CN" sz="2000" b="1" kern="1200" dirty="0">
                <a:solidFill>
                  <a:schemeClr val="accent2">
                    <a:lumMod val="50000"/>
                  </a:schemeClr>
                </a:solidFill>
              </a:rPr>
              <a:t>榜样的力量是无穷的”</a:t>
            </a:r>
            <a:endParaRPr lang="zh-CN" sz="2000" kern="1200" dirty="0">
              <a:solidFill>
                <a:schemeClr val="accent2">
                  <a:lumMod val="50000"/>
                </a:schemeClr>
              </a:solidFill>
            </a:endParaRPr>
          </a:p>
        </p:txBody>
      </p:sp>
      <p:sp>
        <p:nvSpPr>
          <p:cNvPr id="15" name="矩形: 圆角 14"/>
          <p:cNvSpPr/>
          <p:nvPr/>
        </p:nvSpPr>
        <p:spPr>
          <a:xfrm>
            <a:off x="1461426" y="5426123"/>
            <a:ext cx="9766300" cy="657177"/>
          </a:xfrm>
          <a:prstGeom prst="roundRect">
            <a:avLst/>
          </a:prstGeom>
          <a:solidFill>
            <a:schemeClr val="bg1">
              <a:lumMod val="95000"/>
              <a:alpha val="20000"/>
            </a:schemeClr>
          </a:solidFill>
          <a:ln>
            <a:solidFill>
              <a:srgbClr val="5C2A08"/>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9853" tIns="79853" rIns="79853" bIns="79853" numCol="1" spcCol="1270" anchor="ctr" anchorCtr="0">
            <a:noAutofit/>
          </a:bodyPr>
          <a:lstStyle/>
          <a:p>
            <a:pPr marL="0" lvl="0" indent="0" algn="l" defTabSz="666750">
              <a:lnSpc>
                <a:spcPct val="90000"/>
              </a:lnSpc>
              <a:spcBef>
                <a:spcPct val="0"/>
              </a:spcBef>
              <a:spcAft>
                <a:spcPct val="35000"/>
              </a:spcAft>
              <a:buNone/>
            </a:pPr>
            <a:r>
              <a:rPr lang="zh-CN" sz="2000" b="1" kern="1200" dirty="0">
                <a:solidFill>
                  <a:schemeClr val="accent2">
                    <a:lumMod val="50000"/>
                  </a:schemeClr>
                </a:solidFill>
              </a:rPr>
              <a:t>“崇尚英雄才会产生英雄，争做英雄才能英雄辈出</a:t>
            </a:r>
            <a:r>
              <a:rPr lang="zh-CN" sz="2000" kern="1200" dirty="0">
                <a:solidFill>
                  <a:schemeClr val="accent2">
                    <a:lumMod val="50000"/>
                  </a:schemeClr>
                </a:solidFill>
              </a:rPr>
              <a:t>”。</a:t>
            </a:r>
          </a:p>
        </p:txBody>
      </p:sp>
      <p:sp>
        <p:nvSpPr>
          <p:cNvPr id="5" name="矩形 4"/>
          <p:cNvSpPr/>
          <p:nvPr/>
        </p:nvSpPr>
        <p:spPr>
          <a:xfrm>
            <a:off x="0" y="1486906"/>
            <a:ext cx="12192000" cy="790960"/>
          </a:xfrm>
          <a:prstGeom prst="rect">
            <a:avLst/>
          </a:prstGeom>
          <a:gradFill>
            <a:gsLst>
              <a:gs pos="0">
                <a:srgbClr val="EE0000"/>
              </a:gs>
              <a:gs pos="100000">
                <a:srgbClr val="C00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17486" y="1162284"/>
            <a:ext cx="1275080" cy="1121209"/>
          </a:xfrm>
          <a:prstGeom prst="rect">
            <a:avLst/>
          </a:prstGeom>
        </p:spPr>
      </p:pic>
      <p:sp>
        <p:nvSpPr>
          <p:cNvPr id="9" name="文本框 8"/>
          <p:cNvSpPr txBox="1"/>
          <p:nvPr/>
        </p:nvSpPr>
        <p:spPr>
          <a:xfrm>
            <a:off x="2828026" y="1595579"/>
            <a:ext cx="7776474" cy="584775"/>
          </a:xfrm>
          <a:prstGeom prst="rect">
            <a:avLst/>
          </a:prstGeom>
          <a:noFill/>
        </p:spPr>
        <p:txBody>
          <a:bodyPr wrap="square">
            <a:spAutoFit/>
          </a:bodyPr>
          <a:lstStyle/>
          <a:p>
            <a:pPr algn="dist"/>
            <a:r>
              <a:rPr lang="zh-CN" altLang="en-US" sz="3200" b="1" kern="100">
                <a:solidFill>
                  <a:schemeClr val="accent4">
                    <a:lumMod val="20000"/>
                    <a:lumOff val="80000"/>
                  </a:schemeClr>
                </a:solidFill>
                <a:effectLst/>
                <a:latin typeface="等线" panose="02010600030101010101" pitchFamily="2" charset="-122"/>
                <a:ea typeface="微软雅黑" panose="020B0503020204020204" pitchFamily="34" charset="-122"/>
                <a:cs typeface="Times New Roman" panose="02020603050405020304" pitchFamily="18" charset="0"/>
              </a:rPr>
              <a:t>弘</a:t>
            </a:r>
            <a:r>
              <a:rPr lang="en-US" altLang="zh-CN" sz="3200" b="1" kern="100">
                <a:solidFill>
                  <a:schemeClr val="accent4">
                    <a:lumMod val="20000"/>
                    <a:lumOff val="80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sz="3200" b="1" kern="100">
                <a:solidFill>
                  <a:schemeClr val="accent4">
                    <a:lumMod val="20000"/>
                    <a:lumOff val="80000"/>
                  </a:schemeClr>
                </a:solidFill>
                <a:effectLst/>
                <a:latin typeface="等线" panose="02010600030101010101" pitchFamily="2" charset="-122"/>
                <a:ea typeface="微软雅黑" panose="020B0503020204020204" pitchFamily="34" charset="-122"/>
                <a:cs typeface="Times New Roman" panose="02020603050405020304" pitchFamily="18" charset="0"/>
              </a:rPr>
              <a:t>扬</a:t>
            </a:r>
            <a:r>
              <a:rPr lang="en-US" altLang="zh-CN" sz="3200" b="1" kern="100">
                <a:solidFill>
                  <a:schemeClr val="accent4">
                    <a:lumMod val="20000"/>
                    <a:lumOff val="80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sz="3200" b="1" kern="100">
                <a:solidFill>
                  <a:schemeClr val="accent4">
                    <a:lumMod val="20000"/>
                    <a:lumOff val="80000"/>
                  </a:schemeClr>
                </a:solidFill>
                <a:effectLst/>
                <a:latin typeface="等线" panose="02010600030101010101" pitchFamily="2" charset="-122"/>
                <a:ea typeface="微软雅黑" panose="020B0503020204020204" pitchFamily="34" charset="-122"/>
                <a:cs typeface="Times New Roman" panose="02020603050405020304" pitchFamily="18" charset="0"/>
              </a:rPr>
              <a:t>英</a:t>
            </a:r>
            <a:r>
              <a:rPr lang="en-US" altLang="zh-CN" sz="3200" b="1" kern="100">
                <a:solidFill>
                  <a:schemeClr val="accent4">
                    <a:lumMod val="20000"/>
                    <a:lumOff val="80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sz="3200" b="1" kern="100">
                <a:solidFill>
                  <a:schemeClr val="accent4">
                    <a:lumMod val="20000"/>
                    <a:lumOff val="80000"/>
                  </a:schemeClr>
                </a:solidFill>
                <a:effectLst/>
                <a:latin typeface="等线" panose="02010600030101010101" pitchFamily="2" charset="-122"/>
                <a:ea typeface="微软雅黑" panose="020B0503020204020204" pitchFamily="34" charset="-122"/>
                <a:cs typeface="Times New Roman" panose="02020603050405020304" pitchFamily="18" charset="0"/>
              </a:rPr>
              <a:t>雄</a:t>
            </a:r>
            <a:r>
              <a:rPr lang="en-US" altLang="zh-CN" sz="3200" b="1" kern="100">
                <a:solidFill>
                  <a:schemeClr val="accent4">
                    <a:lumMod val="20000"/>
                    <a:lumOff val="80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sz="3200" b="1" kern="100">
                <a:solidFill>
                  <a:schemeClr val="accent4">
                    <a:lumMod val="20000"/>
                    <a:lumOff val="80000"/>
                  </a:schemeClr>
                </a:solidFill>
                <a:effectLst/>
                <a:latin typeface="等线" panose="02010600030101010101" pitchFamily="2" charset="-122"/>
                <a:ea typeface="微软雅黑" panose="020B0503020204020204" pitchFamily="34" charset="-122"/>
                <a:cs typeface="Times New Roman" panose="02020603050405020304" pitchFamily="18" charset="0"/>
              </a:rPr>
              <a:t>精</a:t>
            </a:r>
            <a:r>
              <a:rPr lang="en-US" altLang="zh-CN" sz="3200" b="1" kern="100">
                <a:solidFill>
                  <a:schemeClr val="accent4">
                    <a:lumMod val="20000"/>
                    <a:lumOff val="80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sz="3200" b="1" kern="100">
                <a:solidFill>
                  <a:schemeClr val="accent4">
                    <a:lumMod val="20000"/>
                    <a:lumOff val="80000"/>
                  </a:schemeClr>
                </a:solidFill>
                <a:effectLst/>
                <a:latin typeface="等线" panose="02010600030101010101" pitchFamily="2" charset="-122"/>
                <a:ea typeface="微软雅黑" panose="020B0503020204020204" pitchFamily="34" charset="-122"/>
                <a:cs typeface="Times New Roman" panose="02020603050405020304" pitchFamily="18" charset="0"/>
              </a:rPr>
              <a:t>神</a:t>
            </a:r>
            <a:r>
              <a:rPr lang="en-US" altLang="zh-CN" sz="3200" b="1" kern="100">
                <a:solidFill>
                  <a:schemeClr val="accent4">
                    <a:lumMod val="20000"/>
                    <a:lumOff val="80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sz="3200" b="1" kern="100">
                <a:solidFill>
                  <a:schemeClr val="accent4">
                    <a:lumMod val="20000"/>
                    <a:lumOff val="80000"/>
                  </a:schemeClr>
                </a:solidFill>
                <a:effectLst/>
                <a:latin typeface="等线" panose="02010600030101010101" pitchFamily="2" charset="-122"/>
                <a:ea typeface="微软雅黑" panose="020B0503020204020204" pitchFamily="34" charset="-122"/>
                <a:cs typeface="Times New Roman" panose="02020603050405020304" pitchFamily="18" charset="0"/>
              </a:rPr>
              <a:t>的</a:t>
            </a:r>
            <a:r>
              <a:rPr lang="en-US" altLang="zh-CN" sz="3200" b="1" kern="100">
                <a:solidFill>
                  <a:schemeClr val="accent4">
                    <a:lumMod val="20000"/>
                    <a:lumOff val="80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sz="3200" b="1" kern="100">
                <a:solidFill>
                  <a:schemeClr val="accent4">
                    <a:lumMod val="20000"/>
                    <a:lumOff val="80000"/>
                  </a:schemeClr>
                </a:solidFill>
                <a:effectLst/>
                <a:latin typeface="等线" panose="02010600030101010101" pitchFamily="2" charset="-122"/>
                <a:ea typeface="微软雅黑" panose="020B0503020204020204" pitchFamily="34" charset="-122"/>
                <a:cs typeface="Times New Roman" panose="02020603050405020304" pitchFamily="18" charset="0"/>
              </a:rPr>
              <a:t>意</a:t>
            </a:r>
            <a:r>
              <a:rPr lang="en-US" altLang="zh-CN" sz="3200" b="1" kern="100">
                <a:solidFill>
                  <a:schemeClr val="accent4">
                    <a:lumMod val="20000"/>
                    <a:lumOff val="80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sz="3200" b="1" kern="100">
                <a:solidFill>
                  <a:schemeClr val="accent4">
                    <a:lumMod val="20000"/>
                    <a:lumOff val="80000"/>
                  </a:schemeClr>
                </a:solidFill>
                <a:effectLst/>
                <a:latin typeface="等线" panose="02010600030101010101" pitchFamily="2" charset="-122"/>
                <a:ea typeface="微软雅黑" panose="020B0503020204020204" pitchFamily="34" charset="-122"/>
                <a:cs typeface="Times New Roman" panose="02020603050405020304" pitchFamily="18" charset="0"/>
              </a:rPr>
              <a:t>义</a:t>
            </a:r>
          </a:p>
        </p:txBody>
      </p:sp>
      <p:sp>
        <p:nvSpPr>
          <p:cNvPr id="11" name="文本框 10"/>
          <p:cNvSpPr txBox="1"/>
          <p:nvPr/>
        </p:nvSpPr>
        <p:spPr>
          <a:xfrm>
            <a:off x="1067726" y="2489782"/>
            <a:ext cx="10160000" cy="1044517"/>
          </a:xfrm>
          <a:prstGeom prst="rect">
            <a:avLst/>
          </a:prstGeom>
          <a:noFill/>
        </p:spPr>
        <p:txBody>
          <a:bodyPr wrap="square">
            <a:spAutoFit/>
          </a:bodyPr>
          <a:lstStyle/>
          <a:p>
            <a:pPr marL="76200" marR="76200" indent="457200" algn="just">
              <a:lnSpc>
                <a:spcPct val="150000"/>
              </a:lnSpc>
            </a:pPr>
            <a:r>
              <a:rPr lang="zh-CN" altLang="zh-CN" sz="2200" spc="40" dirty="0">
                <a:solidFill>
                  <a:srgbClr val="333333"/>
                </a:solidFill>
                <a:effectLst/>
                <a:latin typeface="宋体" panose="02010600030101010101" pitchFamily="2" charset="-122"/>
                <a:ea typeface="微软雅黑" panose="020B0503020204020204" pitchFamily="34" charset="-122"/>
                <a:cs typeface="宋体" panose="02010600030101010101" pitchFamily="2" charset="-122"/>
              </a:rPr>
              <a:t>崇尚英雄镌刻在我们的文化基因中，是要大力弘扬的民族品格。习近平总书记在不同场合多次阐释崇尚英雄的重大意义：</a:t>
            </a:r>
            <a:endParaRPr lang="en-US" altLang="zh-CN" sz="2200" spc="40" dirty="0">
              <a:solidFill>
                <a:srgbClr val="333333"/>
              </a:solidFill>
              <a:effectLst/>
              <a:latin typeface="宋体" panose="02010600030101010101" pitchFamily="2" charset="-122"/>
              <a:ea typeface="微软雅黑" panose="020B0503020204020204" pitchFamily="34" charset="-122"/>
              <a:cs typeface="宋体" panose="02010600030101010101" pitchFamily="2" charset="-122"/>
            </a:endParaRPr>
          </a:p>
        </p:txBody>
      </p:sp>
      <p:grpSp>
        <p:nvGrpSpPr>
          <p:cNvPr id="20" name="组合 19"/>
          <p:cNvGrpSpPr/>
          <p:nvPr/>
        </p:nvGrpSpPr>
        <p:grpSpPr>
          <a:xfrm>
            <a:off x="921733" y="4186989"/>
            <a:ext cx="667562" cy="267325"/>
            <a:chOff x="921733" y="4186989"/>
            <a:chExt cx="667562" cy="267325"/>
          </a:xfrm>
        </p:grpSpPr>
        <p:sp>
          <p:nvSpPr>
            <p:cNvPr id="18" name="箭头: 五边形 17"/>
            <p:cNvSpPr/>
            <p:nvPr/>
          </p:nvSpPr>
          <p:spPr>
            <a:xfrm>
              <a:off x="1049602" y="4186989"/>
              <a:ext cx="539693" cy="267325"/>
            </a:xfrm>
            <a:prstGeom prst="homePlate">
              <a:avLst/>
            </a:prstGeom>
            <a:solidFill>
              <a:srgbClr val="FFC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箭头: 五边形 18"/>
            <p:cNvSpPr/>
            <p:nvPr/>
          </p:nvSpPr>
          <p:spPr>
            <a:xfrm>
              <a:off x="921733" y="4186989"/>
              <a:ext cx="539693" cy="267325"/>
            </a:xfrm>
            <a:prstGeom prst="homePlat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 name="组合 20"/>
          <p:cNvGrpSpPr/>
          <p:nvPr/>
        </p:nvGrpSpPr>
        <p:grpSpPr>
          <a:xfrm>
            <a:off x="921733" y="4902828"/>
            <a:ext cx="667562" cy="267325"/>
            <a:chOff x="921733" y="4186989"/>
            <a:chExt cx="667562" cy="267325"/>
          </a:xfrm>
        </p:grpSpPr>
        <p:sp>
          <p:nvSpPr>
            <p:cNvPr id="22" name="箭头: 五边形 21"/>
            <p:cNvSpPr/>
            <p:nvPr/>
          </p:nvSpPr>
          <p:spPr>
            <a:xfrm>
              <a:off x="1049602" y="4186989"/>
              <a:ext cx="539693" cy="267325"/>
            </a:xfrm>
            <a:prstGeom prst="homePlate">
              <a:avLst/>
            </a:prstGeom>
            <a:solidFill>
              <a:srgbClr val="FFC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箭头: 五边形 22"/>
            <p:cNvSpPr/>
            <p:nvPr/>
          </p:nvSpPr>
          <p:spPr>
            <a:xfrm>
              <a:off x="921733" y="4186989"/>
              <a:ext cx="539693" cy="267325"/>
            </a:xfrm>
            <a:prstGeom prst="homePlat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4" name="组合 23"/>
          <p:cNvGrpSpPr/>
          <p:nvPr/>
        </p:nvGrpSpPr>
        <p:grpSpPr>
          <a:xfrm>
            <a:off x="921733" y="5618667"/>
            <a:ext cx="667562" cy="267325"/>
            <a:chOff x="921733" y="4186989"/>
            <a:chExt cx="667562" cy="267325"/>
          </a:xfrm>
        </p:grpSpPr>
        <p:sp>
          <p:nvSpPr>
            <p:cNvPr id="25" name="箭头: 五边形 24"/>
            <p:cNvSpPr/>
            <p:nvPr/>
          </p:nvSpPr>
          <p:spPr>
            <a:xfrm>
              <a:off x="1049602" y="4186989"/>
              <a:ext cx="539693" cy="267325"/>
            </a:xfrm>
            <a:prstGeom prst="homePlate">
              <a:avLst/>
            </a:prstGeom>
            <a:solidFill>
              <a:srgbClr val="FFC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箭头: 五边形 25"/>
            <p:cNvSpPr/>
            <p:nvPr/>
          </p:nvSpPr>
          <p:spPr>
            <a:xfrm>
              <a:off x="921733" y="4186989"/>
              <a:ext cx="539693" cy="267325"/>
            </a:xfrm>
            <a:prstGeom prst="homePlat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580573" y="286082"/>
            <a:ext cx="4494907" cy="584775"/>
          </a:xfrm>
          <a:prstGeom prst="rect">
            <a:avLst/>
          </a:prstGeom>
          <a:noFill/>
        </p:spPr>
        <p:txBody>
          <a:bodyPr wrap="square">
            <a:spAutoFit/>
          </a:bodyPr>
          <a:lstStyle/>
          <a:p>
            <a:pPr algn="just"/>
            <a:r>
              <a:rPr lang="zh-CN" altLang="en-US" sz="32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rPr>
              <a:t>弘扬英雄精神的意义</a:t>
            </a:r>
          </a:p>
        </p:txBody>
      </p:sp>
      <p:sp>
        <p:nvSpPr>
          <p:cNvPr id="4" name="文本框 3"/>
          <p:cNvSpPr txBox="1"/>
          <p:nvPr/>
        </p:nvSpPr>
        <p:spPr>
          <a:xfrm>
            <a:off x="680185" y="2372769"/>
            <a:ext cx="10581374" cy="3364383"/>
          </a:xfrm>
          <a:prstGeom prst="rect">
            <a:avLst/>
          </a:prstGeom>
          <a:noFill/>
        </p:spPr>
        <p:txBody>
          <a:bodyPr wrap="square">
            <a:spAutoFit/>
          </a:bodyPr>
          <a:lstStyle/>
          <a:p>
            <a:pPr marL="76200" marR="76200" indent="457200" algn="just">
              <a:lnSpc>
                <a:spcPct val="150000"/>
              </a:lnSpc>
            </a:pPr>
            <a:r>
              <a:rPr lang="zh-CN" altLang="zh-CN" b="1" spc="40" dirty="0">
                <a:solidFill>
                  <a:srgbClr val="C00000"/>
                </a:solidFill>
                <a:effectLst/>
                <a:latin typeface="宋体" panose="02010600030101010101" pitchFamily="2" charset="-122"/>
                <a:ea typeface="微软雅黑" panose="020B0503020204020204" pitchFamily="34" charset="-122"/>
                <a:cs typeface="宋体" panose="02010600030101010101" pitchFamily="2" charset="-122"/>
              </a:rPr>
              <a:t>在我们党领导人民进行革命、建设、改革的伟大历史进程中，群星璀璨、英雄辈出。</a:t>
            </a:r>
            <a:r>
              <a:rPr lang="zh-CN" altLang="zh-CN" spc="40" dirty="0">
                <a:solidFill>
                  <a:srgbClr val="333333"/>
                </a:solidFill>
                <a:effectLst/>
                <a:latin typeface="宋体" panose="02010600030101010101" pitchFamily="2" charset="-122"/>
                <a:ea typeface="微软雅黑" panose="020B0503020204020204" pitchFamily="34" charset="-122"/>
                <a:cs typeface="宋体" panose="02010600030101010101" pitchFamily="2" charset="-122"/>
              </a:rPr>
              <a:t>在这篇重要文章中，习近平总书记在纪念中国人民抗日战争暨世界反法西斯战争胜利六十九周年座谈会上讲到了杨靖宇、赵尚志、左权、彭雪枫、佟麟阁、赵登禹、张自忠、戴安澜等一批抗日将领，八路军“狼牙山五壮士”、新四军“刘老庄连”、东北抗联八位女战士、国民党军“八百壮士”等众多英雄群体。在全国党校工作会议上，总书记讲到了焦裕禄、杨善洲、谷文昌等不同战线上的优秀干部模范。</a:t>
            </a:r>
            <a:endParaRPr lang="zh-CN" altLang="zh-CN" dirty="0">
              <a:effectLst/>
              <a:latin typeface="宋体" panose="02010600030101010101" pitchFamily="2" charset="-122"/>
              <a:ea typeface="宋体" panose="02010600030101010101" pitchFamily="2" charset="-122"/>
              <a:cs typeface="宋体" panose="02010600030101010101" pitchFamily="2" charset="-122"/>
            </a:endParaRPr>
          </a:p>
          <a:p>
            <a:pPr marL="76200" marR="76200" indent="457200" algn="just">
              <a:lnSpc>
                <a:spcPct val="150000"/>
              </a:lnSpc>
            </a:pPr>
            <a:r>
              <a:rPr lang="zh-CN" altLang="zh-CN" spc="40" dirty="0">
                <a:solidFill>
                  <a:srgbClr val="333333"/>
                </a:solidFill>
                <a:effectLst/>
                <a:latin typeface="宋体" panose="02010600030101010101" pitchFamily="2" charset="-122"/>
                <a:ea typeface="微软雅黑" panose="020B0503020204020204" pitchFamily="34" charset="-122"/>
                <a:cs typeface="宋体" panose="02010600030101010101" pitchFamily="2" charset="-122"/>
              </a:rPr>
              <a:t>“诚既勇兮又以武，终刚强兮不可凌。身既死兮神以灵，魂魄毅兮为鬼雄。”在讲到抗日战争中的人民英雄时，总书记引用了屈原《九歌》中的这四句辞，深情赞颂英雄人物、赞美英雄精神。</a:t>
            </a:r>
            <a:endParaRPr lang="zh-CN" altLang="zh-CN" dirty="0">
              <a:effectLst/>
              <a:latin typeface="宋体" panose="02010600030101010101" pitchFamily="2" charset="-122"/>
              <a:ea typeface="宋体" panose="02010600030101010101" pitchFamily="2" charset="-122"/>
              <a:cs typeface="宋体" panose="02010600030101010101" pitchFamily="2" charset="-122"/>
            </a:endParaRPr>
          </a:p>
        </p:txBody>
      </p:sp>
      <p:sp>
        <p:nvSpPr>
          <p:cNvPr id="5" name="矩形: 圆角 4"/>
          <p:cNvSpPr/>
          <p:nvPr/>
        </p:nvSpPr>
        <p:spPr>
          <a:xfrm>
            <a:off x="580573" y="2114709"/>
            <a:ext cx="10931242" cy="4051141"/>
          </a:xfrm>
          <a:prstGeom prst="roundRect">
            <a:avLst>
              <a:gd name="adj" fmla="val 0"/>
            </a:avLst>
          </a:prstGeom>
          <a:noFill/>
          <a:ln w="19050" cap="rnd">
            <a:gradFill>
              <a:gsLst>
                <a:gs pos="41000">
                  <a:srgbClr val="DAC4B6"/>
                </a:gs>
                <a:gs pos="0">
                  <a:schemeClr val="bg1">
                    <a:alpha val="0"/>
                  </a:schemeClr>
                </a:gs>
                <a:gs pos="100000">
                  <a:schemeClr val="accent2">
                    <a:lumMod val="50000"/>
                  </a:schemeClr>
                </a:gs>
              </a:gsLst>
              <a:lin ang="0" scaled="0"/>
            </a:gra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平行四边形 6"/>
          <p:cNvSpPr/>
          <p:nvPr/>
        </p:nvSpPr>
        <p:spPr>
          <a:xfrm flipH="1">
            <a:off x="5585863" y="1383671"/>
            <a:ext cx="5900285" cy="665700"/>
          </a:xfrm>
          <a:prstGeom prst="parallelogram">
            <a:avLst>
              <a:gd name="adj" fmla="val 49580"/>
            </a:avLst>
          </a:prstGeom>
          <a:solidFill>
            <a:srgbClr val="C00000"/>
          </a:solidFill>
          <a:ln w="1524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5861781" y="1485688"/>
            <a:ext cx="5399778" cy="461665"/>
          </a:xfrm>
          <a:prstGeom prst="rect">
            <a:avLst/>
          </a:prstGeom>
          <a:noFill/>
        </p:spPr>
        <p:txBody>
          <a:bodyPr wrap="square">
            <a:spAutoFit/>
          </a:bodyPr>
          <a:lstStyle/>
          <a:p>
            <a:pPr algn="ctr"/>
            <a:r>
              <a:rPr lang="zh-CN" altLang="en-US" sz="2400" b="1" kern="100" dirty="0">
                <a:solidFill>
                  <a:srgbClr val="FFF500"/>
                </a:solidFill>
                <a:effectLst/>
                <a:latin typeface="等线" panose="02010600030101010101" pitchFamily="2" charset="-122"/>
                <a:ea typeface="微软雅黑" panose="020B0503020204020204" pitchFamily="34" charset="-122"/>
                <a:cs typeface="Times New Roman" panose="02020603050405020304" pitchFamily="18" charset="0"/>
              </a:rPr>
              <a:t>“崇尚英雄、学习英雄、关爱英雄”</a:t>
            </a:r>
          </a:p>
        </p:txBody>
      </p:sp>
      <p:grpSp>
        <p:nvGrpSpPr>
          <p:cNvPr id="9" name="组合 8"/>
          <p:cNvGrpSpPr/>
          <p:nvPr/>
        </p:nvGrpSpPr>
        <p:grpSpPr>
          <a:xfrm>
            <a:off x="3981695" y="1579227"/>
            <a:ext cx="1245814" cy="368442"/>
            <a:chOff x="3471555" y="1473199"/>
            <a:chExt cx="1665099" cy="492443"/>
          </a:xfrm>
        </p:grpSpPr>
        <p:sp>
          <p:nvSpPr>
            <p:cNvPr id="10" name="星形: 五角 9"/>
            <p:cNvSpPr/>
            <p:nvPr/>
          </p:nvSpPr>
          <p:spPr>
            <a:xfrm>
              <a:off x="4644211" y="1473199"/>
              <a:ext cx="492443" cy="492443"/>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星形: 五角 10"/>
            <p:cNvSpPr/>
            <p:nvPr/>
          </p:nvSpPr>
          <p:spPr>
            <a:xfrm>
              <a:off x="4057883" y="1473199"/>
              <a:ext cx="492443" cy="492443"/>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星形: 五角 11"/>
            <p:cNvSpPr/>
            <p:nvPr/>
          </p:nvSpPr>
          <p:spPr>
            <a:xfrm>
              <a:off x="3471555" y="1473199"/>
              <a:ext cx="492443" cy="492443"/>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图片 2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519" y="3838405"/>
            <a:ext cx="12192000" cy="2955845"/>
          </a:xfrm>
          <a:prstGeom prst="rect">
            <a:avLst/>
          </a:prstGeom>
        </p:spPr>
      </p:pic>
      <p:pic>
        <p:nvPicPr>
          <p:cNvPr id="27" name="图片 26"/>
          <p:cNvPicPr>
            <a:picLocks noChangeAspect="1"/>
          </p:cNvPicPr>
          <p:nvPr/>
        </p:nvPicPr>
        <p:blipFill>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rcRect l="-2383"/>
          <a:stretch>
            <a:fillRect/>
          </a:stretch>
        </p:blipFill>
        <p:spPr>
          <a:xfrm>
            <a:off x="6454370" y="4177619"/>
            <a:ext cx="3663271" cy="2099293"/>
          </a:xfrm>
          <a:prstGeom prst="rect">
            <a:avLst/>
          </a:prstGeom>
        </p:spPr>
      </p:pic>
      <p:sp>
        <p:nvSpPr>
          <p:cNvPr id="10" name="文本框 9"/>
          <p:cNvSpPr txBox="1"/>
          <p:nvPr/>
        </p:nvSpPr>
        <p:spPr>
          <a:xfrm>
            <a:off x="1684536" y="1926605"/>
            <a:ext cx="8822928" cy="1477328"/>
          </a:xfrm>
          <a:prstGeom prst="rect">
            <a:avLst/>
          </a:prstGeom>
          <a:noFill/>
        </p:spPr>
        <p:txBody>
          <a:bodyPr wrap="none" lIns="0" tIns="0" rIns="0" bIns="0">
            <a:spAutoFit/>
          </a:bodyPr>
          <a:lstStyle>
            <a:defPPr>
              <a:defRPr lang="zh-CN"/>
            </a:defPPr>
            <a:lvl1pPr algn="ctr">
              <a:spcAft>
                <a:spcPts val="1050"/>
              </a:spcAft>
              <a:defRPr sz="13800" kern="0" spc="-2000">
                <a:gradFill>
                  <a:gsLst>
                    <a:gs pos="46000">
                      <a:srgbClr val="FF0000"/>
                    </a:gs>
                    <a:gs pos="74000">
                      <a:srgbClr val="C00000"/>
                    </a:gs>
                    <a:gs pos="0">
                      <a:srgbClr val="FFC000"/>
                    </a:gs>
                  </a:gsLst>
                  <a:lin ang="5400000" scaled="1"/>
                </a:gradFill>
                <a:effectLst/>
                <a:latin typeface="汉仪尚巍手书W" panose="00020600040101010101" pitchFamily="18" charset="-122"/>
                <a:ea typeface="汉仪尚巍手书W" panose="00020600040101010101" pitchFamily="18" charset="-122"/>
                <a:cs typeface="宋体" panose="02010600030101010101" pitchFamily="2" charset="-122"/>
              </a:defRPr>
            </a:lvl1pPr>
          </a:lstStyle>
          <a:p>
            <a:r>
              <a:rPr lang="zh-CN" altLang="en-US" sz="9600" spc="-1000" dirty="0">
                <a:solidFill>
                  <a:srgbClr val="C00000"/>
                </a:solidFill>
              </a:rPr>
              <a:t>如何弘扬英雄精神</a:t>
            </a:r>
          </a:p>
        </p:txBody>
      </p:sp>
      <p:pic>
        <p:nvPicPr>
          <p:cNvPr id="23" name="图片 22"/>
          <p:cNvPicPr>
            <a:picLocks noChangeAspect="1"/>
          </p:cNvPicPr>
          <p:nvPr/>
        </p:nvPicPr>
        <p:blipFill>
          <a:blip r:embed="rId4"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rcRect/>
          <a:stretch>
            <a:fillRect/>
          </a:stretch>
        </p:blipFill>
        <p:spPr>
          <a:xfrm>
            <a:off x="0" y="5046563"/>
            <a:ext cx="12192000" cy="1811437"/>
          </a:xfrm>
          <a:prstGeom prst="rect">
            <a:avLst/>
          </a:prstGeom>
        </p:spPr>
      </p:pic>
      <p:pic>
        <p:nvPicPr>
          <p:cNvPr id="39" name="图片 38"/>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0" y="4465638"/>
            <a:ext cx="2865546" cy="2388353"/>
          </a:xfrm>
          <a:prstGeom prst="rect">
            <a:avLst/>
          </a:prstGeom>
        </p:spPr>
      </p:pic>
      <p:pic>
        <p:nvPicPr>
          <p:cNvPr id="34" name="图片 33"/>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3720" y="6045101"/>
            <a:ext cx="3550335" cy="815674"/>
          </a:xfrm>
          <a:prstGeom prst="rect">
            <a:avLst/>
          </a:prstGeom>
        </p:spPr>
      </p:pic>
      <p:sp>
        <p:nvSpPr>
          <p:cNvPr id="17" name="矩形 16"/>
          <p:cNvSpPr/>
          <p:nvPr/>
        </p:nvSpPr>
        <p:spPr>
          <a:xfrm>
            <a:off x="1856467" y="3803779"/>
            <a:ext cx="8488772" cy="133352"/>
          </a:xfrm>
          <a:prstGeom prst="rect">
            <a:avLst/>
          </a:prstGeom>
          <a:gradFill>
            <a:gsLst>
              <a:gs pos="96460">
                <a:srgbClr val="FFC000"/>
              </a:gs>
              <a:gs pos="2000">
                <a:srgbClr val="FFC000"/>
              </a:gs>
              <a:gs pos="70000">
                <a:srgbClr val="FFC000">
                  <a:alpha val="0"/>
                </a:srgbClr>
              </a:gs>
              <a:gs pos="31000">
                <a:srgbClr val="FFC000">
                  <a:alpha val="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3110605" y="3490781"/>
            <a:ext cx="5980496" cy="464166"/>
          </a:xfrm>
          <a:prstGeom prst="rect">
            <a:avLst/>
          </a:prstGeom>
          <a:noFill/>
        </p:spPr>
        <p:txBody>
          <a:bodyPr wrap="square">
            <a:spAutoFit/>
          </a:bodyPr>
          <a:lstStyle/>
          <a:p>
            <a:pPr algn="dist">
              <a:lnSpc>
                <a:spcPct val="150000"/>
              </a:lnSpc>
            </a:pPr>
            <a:r>
              <a:rPr lang="zh-CN" altLang="en-US"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大</a:t>
            </a:r>
            <a:r>
              <a:rPr lang="en-US" altLang="zh-CN"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力</a:t>
            </a:r>
            <a:r>
              <a:rPr lang="en-US" altLang="zh-CN"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弘</a:t>
            </a:r>
            <a:r>
              <a:rPr lang="en-US" altLang="zh-CN"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扬</a:t>
            </a:r>
            <a:r>
              <a:rPr lang="en-US" altLang="zh-CN"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英</a:t>
            </a:r>
            <a:r>
              <a:rPr lang="en-US" altLang="zh-CN"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雄</a:t>
            </a:r>
            <a:r>
              <a:rPr lang="en-US" altLang="zh-CN"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精</a:t>
            </a:r>
            <a:r>
              <a:rPr lang="en-US" altLang="zh-CN"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神</a:t>
            </a:r>
          </a:p>
        </p:txBody>
      </p:sp>
      <p:grpSp>
        <p:nvGrpSpPr>
          <p:cNvPr id="19" name="组合 18"/>
          <p:cNvGrpSpPr/>
          <p:nvPr/>
        </p:nvGrpSpPr>
        <p:grpSpPr>
          <a:xfrm>
            <a:off x="5486400" y="581088"/>
            <a:ext cx="1219200" cy="1219200"/>
            <a:chOff x="5486400" y="677399"/>
            <a:chExt cx="1219200" cy="1219200"/>
          </a:xfrm>
        </p:grpSpPr>
        <p:sp>
          <p:nvSpPr>
            <p:cNvPr id="22" name="椭圆 21"/>
            <p:cNvSpPr/>
            <p:nvPr/>
          </p:nvSpPr>
          <p:spPr>
            <a:xfrm>
              <a:off x="5486400" y="677399"/>
              <a:ext cx="1219200" cy="12192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a:solidFill>
                  <a:srgbClr val="C00000"/>
                </a:solidFill>
                <a:latin typeface="+mj-ea"/>
                <a:ea typeface="+mj-ea"/>
              </a:endParaRPr>
            </a:p>
          </p:txBody>
        </p:sp>
        <p:sp>
          <p:nvSpPr>
            <p:cNvPr id="24" name="文本框 23"/>
            <p:cNvSpPr txBox="1"/>
            <p:nvPr/>
          </p:nvSpPr>
          <p:spPr>
            <a:xfrm>
              <a:off x="5651500" y="864517"/>
              <a:ext cx="889000" cy="830997"/>
            </a:xfrm>
            <a:prstGeom prst="rect">
              <a:avLst/>
            </a:prstGeom>
            <a:noFill/>
          </p:spPr>
          <p:txBody>
            <a:bodyPr wrap="square" rtlCol="0">
              <a:spAutoFit/>
            </a:bodyPr>
            <a:lstStyle/>
            <a:p>
              <a:pPr algn="ctr"/>
              <a:r>
                <a:rPr lang="zh-CN" altLang="en-US" sz="4800" b="1">
                  <a:solidFill>
                    <a:schemeClr val="accent4">
                      <a:lumMod val="20000"/>
                      <a:lumOff val="80000"/>
                    </a:schemeClr>
                  </a:solidFill>
                  <a:latin typeface="+mj-ea"/>
                  <a:ea typeface="+mj-ea"/>
                </a:rPr>
                <a:t>叁</a:t>
              </a:r>
            </a:p>
          </p:txBody>
        </p:sp>
      </p:gr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580573" y="286082"/>
            <a:ext cx="4494907" cy="584775"/>
          </a:xfrm>
          <a:prstGeom prst="rect">
            <a:avLst/>
          </a:prstGeom>
          <a:noFill/>
        </p:spPr>
        <p:txBody>
          <a:bodyPr wrap="square">
            <a:spAutoFit/>
          </a:bodyPr>
          <a:lstStyle/>
          <a:p>
            <a:pPr algn="just"/>
            <a:r>
              <a:rPr lang="zh-CN" altLang="en-US" sz="32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rPr>
              <a:t>如何弘扬英雄精神</a:t>
            </a:r>
          </a:p>
        </p:txBody>
      </p:sp>
      <p:sp>
        <p:nvSpPr>
          <p:cNvPr id="15" name="任意多边形: 形状 14"/>
          <p:cNvSpPr/>
          <p:nvPr/>
        </p:nvSpPr>
        <p:spPr>
          <a:xfrm>
            <a:off x="731838" y="3688399"/>
            <a:ext cx="10728325" cy="2116800"/>
          </a:xfrm>
          <a:custGeom>
            <a:avLst/>
            <a:gdLst>
              <a:gd name="connsiteX0" fmla="*/ 0 w 10818795"/>
              <a:gd name="connsiteY0" fmla="*/ 0 h 2116800"/>
              <a:gd name="connsiteX1" fmla="*/ 10818795 w 10818795"/>
              <a:gd name="connsiteY1" fmla="*/ 0 h 2116800"/>
              <a:gd name="connsiteX2" fmla="*/ 10818795 w 10818795"/>
              <a:gd name="connsiteY2" fmla="*/ 2116800 h 2116800"/>
              <a:gd name="connsiteX3" fmla="*/ 0 w 10818795"/>
              <a:gd name="connsiteY3" fmla="*/ 2116800 h 2116800"/>
              <a:gd name="connsiteX4" fmla="*/ 0 w 10818795"/>
              <a:gd name="connsiteY4" fmla="*/ 0 h 2116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18795" h="2116800">
                <a:moveTo>
                  <a:pt x="0" y="0"/>
                </a:moveTo>
                <a:lnTo>
                  <a:pt x="10818795" y="0"/>
                </a:lnTo>
                <a:lnTo>
                  <a:pt x="10818795" y="2116800"/>
                </a:lnTo>
                <a:lnTo>
                  <a:pt x="0" y="2116800"/>
                </a:lnTo>
                <a:lnTo>
                  <a:pt x="0" y="0"/>
                </a:lnTo>
                <a:close/>
              </a:path>
            </a:pathLst>
          </a:custGeom>
          <a:ln>
            <a:solidFill>
              <a:srgbClr val="5C2A08"/>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39659" tIns="499872" rIns="839659" bIns="170688" numCol="1" spcCol="1270" anchor="t" anchorCtr="0">
            <a:noAutofit/>
          </a:bodyPr>
          <a:lstStyle/>
          <a:p>
            <a:pPr marL="228600" lvl="1" indent="-228600" algn="l" defTabSz="1066800">
              <a:lnSpc>
                <a:spcPct val="90000"/>
              </a:lnSpc>
              <a:spcBef>
                <a:spcPct val="0"/>
              </a:spcBef>
              <a:spcAft>
                <a:spcPct val="15000"/>
              </a:spcAft>
              <a:buChar char="•"/>
            </a:pPr>
            <a:endParaRPr lang="zh-CN" sz="2400" kern="1200"/>
          </a:p>
        </p:txBody>
      </p:sp>
      <p:sp>
        <p:nvSpPr>
          <p:cNvPr id="17" name="矩形: 圆角 16"/>
          <p:cNvSpPr/>
          <p:nvPr/>
        </p:nvSpPr>
        <p:spPr>
          <a:xfrm>
            <a:off x="1272777" y="3334159"/>
            <a:ext cx="4993269" cy="708480"/>
          </a:xfrm>
          <a:prstGeom prst="roundRect">
            <a:avLst/>
          </a:prstGeom>
          <a:gradFill flip="none" rotWithShape="1">
            <a:gsLst>
              <a:gs pos="0">
                <a:srgbClr val="FF0000"/>
              </a:gs>
              <a:gs pos="99000">
                <a:srgbClr val="C00000"/>
              </a:gs>
            </a:gsLst>
            <a:lin ang="0" scaled="0"/>
          </a:gradFill>
          <a:ln w="25400">
            <a:solidFill>
              <a:schemeClr val="bg1"/>
            </a:solidFill>
          </a:ln>
          <a:effectLst>
            <a:outerShdw blurRad="12700" dist="12700" dir="2700000" algn="tl" rotWithShape="0">
              <a:prstClr val="black">
                <a:alpha val="2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304029" tIns="20175" rIns="304029" bIns="20175" numCol="1" spcCol="1270" anchor="ctr" anchorCtr="0">
            <a:noAutofit/>
          </a:bodyPr>
          <a:lstStyle/>
          <a:p>
            <a:pPr defTabSz="800100">
              <a:lnSpc>
                <a:spcPct val="90000"/>
              </a:lnSpc>
              <a:spcBef>
                <a:spcPct val="0"/>
              </a:spcBef>
              <a:spcAft>
                <a:spcPct val="35000"/>
              </a:spcAft>
            </a:pPr>
            <a:r>
              <a:rPr lang="en-US" sz="2400"/>
              <a:t>2019</a:t>
            </a:r>
            <a:r>
              <a:rPr lang="zh-CN" altLang="en-US" sz="2400"/>
              <a:t>年</a:t>
            </a:r>
            <a:r>
              <a:rPr lang="en-US" sz="2400"/>
              <a:t>9</a:t>
            </a:r>
            <a:r>
              <a:rPr lang="zh-CN" altLang="en-US" sz="2400"/>
              <a:t>月</a:t>
            </a:r>
            <a:r>
              <a:rPr lang="en-US" sz="2400"/>
              <a:t>29</a:t>
            </a:r>
            <a:r>
              <a:rPr lang="zh-CN" altLang="en-US" sz="2400"/>
              <a:t>日</a:t>
            </a:r>
          </a:p>
        </p:txBody>
      </p:sp>
      <p:grpSp>
        <p:nvGrpSpPr>
          <p:cNvPr id="7" name="组合 6"/>
          <p:cNvGrpSpPr/>
          <p:nvPr/>
        </p:nvGrpSpPr>
        <p:grpSpPr>
          <a:xfrm>
            <a:off x="3048000" y="1581427"/>
            <a:ext cx="8202431" cy="1153393"/>
            <a:chOff x="2327608" y="1629052"/>
            <a:chExt cx="8202431" cy="1153393"/>
          </a:xfrm>
        </p:grpSpPr>
        <p:sp>
          <p:nvSpPr>
            <p:cNvPr id="9" name="矩形 8"/>
            <p:cNvSpPr/>
            <p:nvPr/>
          </p:nvSpPr>
          <p:spPr>
            <a:xfrm>
              <a:off x="2327608" y="2056303"/>
              <a:ext cx="7814105" cy="108000"/>
            </a:xfrm>
            <a:prstGeom prst="rect">
              <a:avLst/>
            </a:prstGeom>
            <a:gradFill>
              <a:gsLst>
                <a:gs pos="97345">
                  <a:srgbClr val="FFC000">
                    <a:alpha val="0"/>
                  </a:srgbClr>
                </a:gs>
                <a:gs pos="50000">
                  <a:srgbClr val="FFC000"/>
                </a:gs>
                <a:gs pos="0">
                  <a:srgbClr val="FFC000">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327608" y="2608308"/>
              <a:ext cx="7814105" cy="108000"/>
            </a:xfrm>
            <a:prstGeom prst="rect">
              <a:avLst/>
            </a:prstGeom>
            <a:gradFill>
              <a:gsLst>
                <a:gs pos="97345">
                  <a:srgbClr val="FFC000">
                    <a:alpha val="0"/>
                  </a:srgbClr>
                </a:gs>
                <a:gs pos="50000">
                  <a:srgbClr val="FFC000"/>
                </a:gs>
                <a:gs pos="0">
                  <a:srgbClr val="FFC000">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2972405" y="1629052"/>
              <a:ext cx="7557634" cy="1153393"/>
            </a:xfrm>
            <a:prstGeom prst="rect">
              <a:avLst/>
            </a:prstGeom>
            <a:noFill/>
          </p:spPr>
          <p:txBody>
            <a:bodyPr wrap="square">
              <a:spAutoFit/>
            </a:bodyPr>
            <a:lstStyle/>
            <a:p>
              <a:pPr marL="76200" marR="76200" algn="just">
                <a:lnSpc>
                  <a:spcPct val="130000"/>
                </a:lnSpc>
              </a:pPr>
              <a:r>
                <a:rPr lang="zh-CN" altLang="zh-CN" sz="2800" b="1" spc="40" dirty="0">
                  <a:solidFill>
                    <a:srgbClr val="5C2A08"/>
                  </a:solidFill>
                  <a:effectLst/>
                  <a:latin typeface="宋体" panose="02010600030101010101" pitchFamily="2" charset="-122"/>
                  <a:ea typeface="微软雅黑" panose="020B0503020204020204" pitchFamily="34" charset="-122"/>
                  <a:cs typeface="宋体" panose="02010600030101010101" pitchFamily="2" charset="-122"/>
                </a:rPr>
                <a:t>崇尚英雄，心有榜样</a:t>
              </a:r>
              <a:endParaRPr lang="en-US" altLang="zh-CN" sz="2800" b="1" spc="40" dirty="0">
                <a:solidFill>
                  <a:srgbClr val="5C2A08"/>
                </a:solidFill>
                <a:effectLst/>
                <a:latin typeface="宋体" panose="02010600030101010101" pitchFamily="2" charset="-122"/>
                <a:ea typeface="微软雅黑" panose="020B0503020204020204" pitchFamily="34" charset="-122"/>
                <a:cs typeface="宋体" panose="02010600030101010101" pitchFamily="2" charset="-122"/>
              </a:endParaRPr>
            </a:p>
            <a:p>
              <a:pPr marL="76200" marR="76200" algn="just">
                <a:lnSpc>
                  <a:spcPct val="130000"/>
                </a:lnSpc>
              </a:pPr>
              <a:r>
                <a:rPr lang="zh-CN" altLang="zh-CN" sz="2800" b="1" spc="40" dirty="0">
                  <a:solidFill>
                    <a:srgbClr val="5C2A08"/>
                  </a:solidFill>
                  <a:effectLst/>
                  <a:latin typeface="宋体" panose="02010600030101010101" pitchFamily="2" charset="-122"/>
                  <a:ea typeface="微软雅黑" panose="020B0503020204020204" pitchFamily="34" charset="-122"/>
                  <a:cs typeface="宋体" panose="02010600030101010101" pitchFamily="2" charset="-122"/>
                </a:rPr>
                <a:t>就要学习英雄人物、先进人物、美好事物。</a:t>
              </a:r>
              <a:endParaRPr lang="en-US" altLang="zh-CN" sz="2800" b="1" spc="40" dirty="0">
                <a:solidFill>
                  <a:srgbClr val="5C2A08"/>
                </a:solidFill>
                <a:effectLst/>
                <a:latin typeface="宋体" panose="02010600030101010101" pitchFamily="2" charset="-122"/>
                <a:ea typeface="微软雅黑" panose="020B0503020204020204" pitchFamily="34" charset="-122"/>
                <a:cs typeface="宋体" panose="02010600030101010101" pitchFamily="2" charset="-122"/>
              </a:endParaRPr>
            </a:p>
          </p:txBody>
        </p:sp>
      </p:grpSp>
      <p:pic>
        <p:nvPicPr>
          <p:cNvPr id="12" name="图片 1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72343" y="1105764"/>
            <a:ext cx="2204085" cy="2228395"/>
          </a:xfrm>
          <a:prstGeom prst="rect">
            <a:avLst/>
          </a:prstGeom>
        </p:spPr>
      </p:pic>
      <p:sp>
        <p:nvSpPr>
          <p:cNvPr id="19" name="文本框 18"/>
          <p:cNvSpPr txBox="1"/>
          <p:nvPr/>
        </p:nvSpPr>
        <p:spPr>
          <a:xfrm>
            <a:off x="1499452" y="4191062"/>
            <a:ext cx="9597293" cy="1428853"/>
          </a:xfrm>
          <a:prstGeom prst="rect">
            <a:avLst/>
          </a:prstGeom>
          <a:noFill/>
        </p:spPr>
        <p:txBody>
          <a:bodyPr wrap="square">
            <a:spAutoFit/>
          </a:bodyPr>
          <a:lstStyle/>
          <a:p>
            <a:pPr marL="0" lvl="1" indent="457200" algn="l" defTabSz="1066800">
              <a:lnSpc>
                <a:spcPct val="150000"/>
              </a:lnSpc>
              <a:spcBef>
                <a:spcPct val="0"/>
              </a:spcBef>
              <a:spcAft>
                <a:spcPct val="15000"/>
              </a:spcAft>
            </a:pPr>
            <a:r>
              <a:rPr lang="zh-CN" altLang="zh-CN" sz="2000" kern="1200" dirty="0"/>
              <a:t>中华人民共和国国家勋章和国家荣誉称号颁授仪式在北京人民大会堂金色大厅隆重举行。习近平总书记指出，我们以最高规格褒奖英雄模范，就是要弘扬他们身上展现的忠诚、执着、朴实的鲜明品格。</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580573" y="286082"/>
            <a:ext cx="4494907" cy="584775"/>
          </a:xfrm>
          <a:prstGeom prst="rect">
            <a:avLst/>
          </a:prstGeom>
          <a:noFill/>
        </p:spPr>
        <p:txBody>
          <a:bodyPr wrap="square">
            <a:spAutoFit/>
          </a:bodyPr>
          <a:lstStyle/>
          <a:p>
            <a:pPr algn="just"/>
            <a:r>
              <a:rPr lang="zh-CN" altLang="en-US" sz="32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rPr>
              <a:t>如何弘扬英雄精神</a:t>
            </a:r>
          </a:p>
        </p:txBody>
      </p:sp>
      <p:sp>
        <p:nvSpPr>
          <p:cNvPr id="4" name="文本框 3"/>
          <p:cNvSpPr txBox="1"/>
          <p:nvPr/>
        </p:nvSpPr>
        <p:spPr>
          <a:xfrm>
            <a:off x="3295650" y="1935355"/>
            <a:ext cx="7473950" cy="3896580"/>
          </a:xfrm>
          <a:prstGeom prst="rect">
            <a:avLst/>
          </a:prstGeom>
          <a:noFill/>
        </p:spPr>
        <p:txBody>
          <a:bodyPr wrap="square">
            <a:spAutoFit/>
          </a:bodyPr>
          <a:lstStyle/>
          <a:p>
            <a:pPr marR="76200" indent="457200" algn="just">
              <a:lnSpc>
                <a:spcPct val="150000"/>
              </a:lnSpc>
              <a:spcAft>
                <a:spcPts val="1000"/>
              </a:spcAft>
            </a:pPr>
            <a:r>
              <a:rPr lang="zh-CN" altLang="zh-CN" sz="2400" b="1" spc="40" dirty="0">
                <a:solidFill>
                  <a:srgbClr val="5C2A08"/>
                </a:solidFill>
                <a:effectLst/>
                <a:latin typeface="宋体" panose="02010600030101010101" pitchFamily="2" charset="-122"/>
                <a:ea typeface="微软雅黑" panose="020B0503020204020204" pitchFamily="34" charset="-122"/>
                <a:cs typeface="宋体" panose="02010600030101010101" pitchFamily="2" charset="-122"/>
              </a:rPr>
              <a:t>新时代，学习英雄就要“发扬他们的精神，从他们身上汲取奋发的力量，共同为推进中国特色社会主义伟大事业、实现中华民族伟大复兴的中国梦而顽强奋斗、艰苦奋斗、不懈奋斗”。</a:t>
            </a:r>
            <a:endParaRPr lang="en-US" altLang="zh-CN" sz="2400" b="1" spc="40" dirty="0">
              <a:solidFill>
                <a:srgbClr val="5C2A08"/>
              </a:solidFill>
              <a:effectLst/>
              <a:latin typeface="宋体" panose="02010600030101010101" pitchFamily="2" charset="-122"/>
              <a:ea typeface="微软雅黑" panose="020B0503020204020204" pitchFamily="34" charset="-122"/>
              <a:cs typeface="宋体" panose="02010600030101010101" pitchFamily="2" charset="-122"/>
            </a:endParaRPr>
          </a:p>
          <a:p>
            <a:pPr marR="76200" indent="457200" algn="just">
              <a:lnSpc>
                <a:spcPct val="150000"/>
              </a:lnSpc>
              <a:spcAft>
                <a:spcPts val="1000"/>
              </a:spcAft>
            </a:pPr>
            <a:r>
              <a:rPr lang="zh-CN" altLang="zh-CN" sz="2200" spc="40" dirty="0">
                <a:solidFill>
                  <a:srgbClr val="333333"/>
                </a:solidFill>
                <a:effectLst/>
                <a:latin typeface="宋体" panose="02010600030101010101" pitchFamily="2" charset="-122"/>
                <a:ea typeface="微软雅黑" panose="020B0503020204020204" pitchFamily="34" charset="-122"/>
                <a:cs typeface="宋体" panose="02010600030101010101" pitchFamily="2" charset="-122"/>
              </a:rPr>
              <a:t>总书记引用《论语》中“见贤思齐焉，见不贤而内自省也”的警句，发出以英雄为标杆、向英雄看齐、像英雄一样追求美好的思想品德的号召。</a:t>
            </a:r>
            <a:endParaRPr lang="zh-CN" altLang="zh-CN" sz="2200" dirty="0">
              <a:effectLst/>
              <a:latin typeface="宋体" panose="02010600030101010101" pitchFamily="2" charset="-122"/>
              <a:ea typeface="宋体" panose="02010600030101010101" pitchFamily="2" charset="-122"/>
              <a:cs typeface="宋体" panose="02010600030101010101" pitchFamily="2" charset="-122"/>
            </a:endParaRPr>
          </a:p>
        </p:txBody>
      </p:sp>
      <p:pic>
        <p:nvPicPr>
          <p:cNvPr id="5" name="图片 4"/>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1473199"/>
            <a:ext cx="2755900" cy="5384801"/>
          </a:xfrm>
          <a:prstGeom prst="rect">
            <a:avLst/>
          </a:prstGeom>
        </p:spPr>
      </p:pic>
      <p:sp>
        <p:nvSpPr>
          <p:cNvPr id="6" name="矩形: 圆角 5"/>
          <p:cNvSpPr/>
          <p:nvPr/>
        </p:nvSpPr>
        <p:spPr>
          <a:xfrm>
            <a:off x="2964581" y="1473199"/>
            <a:ext cx="8547234" cy="4692651"/>
          </a:xfrm>
          <a:prstGeom prst="roundRect">
            <a:avLst>
              <a:gd name="adj" fmla="val 0"/>
            </a:avLst>
          </a:prstGeom>
          <a:noFill/>
          <a:ln w="19050" cap="rnd">
            <a:gradFill>
              <a:gsLst>
                <a:gs pos="41000">
                  <a:srgbClr val="DAC4B6"/>
                </a:gs>
                <a:gs pos="0">
                  <a:schemeClr val="bg1">
                    <a:alpha val="0"/>
                  </a:schemeClr>
                </a:gs>
                <a:gs pos="100000">
                  <a:schemeClr val="accent2">
                    <a:lumMod val="50000"/>
                  </a:schemeClr>
                </a:gs>
              </a:gsLst>
              <a:lin ang="0" scaled="0"/>
            </a:gra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713726" y="2531697"/>
            <a:ext cx="4291973" cy="3399204"/>
          </a:xfrm>
          <a:prstGeom prst="rect">
            <a:avLst/>
          </a:prstGeom>
          <a:solidFill>
            <a:srgbClr val="FF0000"/>
          </a:solidFill>
          <a:ln>
            <a:solidFill>
              <a:srgbClr val="5C2A08"/>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2170" tIns="92170" rIns="92170" bIns="92170" numCol="1" spcCol="1270" anchor="ctr" anchorCtr="0">
            <a:noAutofit/>
          </a:bodyPr>
          <a:lstStyle/>
          <a:p>
            <a:pPr marL="0" lvl="0" indent="0" algn="ctr" defTabSz="533400">
              <a:lnSpc>
                <a:spcPct val="90000"/>
              </a:lnSpc>
              <a:spcBef>
                <a:spcPct val="0"/>
              </a:spcBef>
              <a:spcAft>
                <a:spcPct val="35000"/>
              </a:spcAft>
              <a:buNone/>
            </a:pPr>
            <a:endParaRPr lang="zh-CN" sz="1200" kern="1200"/>
          </a:p>
        </p:txBody>
      </p:sp>
      <p:sp>
        <p:nvSpPr>
          <p:cNvPr id="24" name="箭头: 五边形 23"/>
          <p:cNvSpPr/>
          <p:nvPr/>
        </p:nvSpPr>
        <p:spPr>
          <a:xfrm>
            <a:off x="949925" y="2531697"/>
            <a:ext cx="1951337" cy="3399204"/>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80573" y="286082"/>
            <a:ext cx="4494907" cy="584775"/>
          </a:xfrm>
          <a:prstGeom prst="rect">
            <a:avLst/>
          </a:prstGeom>
          <a:noFill/>
        </p:spPr>
        <p:txBody>
          <a:bodyPr wrap="square">
            <a:spAutoFit/>
          </a:bodyPr>
          <a:lstStyle/>
          <a:p>
            <a:pPr algn="just"/>
            <a:r>
              <a:rPr lang="zh-CN" altLang="en-US" sz="32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rPr>
              <a:t>如何弘扬英雄精神</a:t>
            </a:r>
          </a:p>
        </p:txBody>
      </p:sp>
      <p:sp>
        <p:nvSpPr>
          <p:cNvPr id="13" name="矩形 12"/>
          <p:cNvSpPr/>
          <p:nvPr/>
        </p:nvSpPr>
        <p:spPr>
          <a:xfrm>
            <a:off x="7168189" y="2531697"/>
            <a:ext cx="4291973" cy="3399204"/>
          </a:xfrm>
          <a:prstGeom prst="rect">
            <a:avLst/>
          </a:prstGeom>
          <a:solidFill>
            <a:srgbClr val="C00000"/>
          </a:solidFill>
          <a:ln>
            <a:solidFill>
              <a:srgbClr val="5C2A08"/>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2170" tIns="92170" rIns="92170" bIns="92170" numCol="1" spcCol="1270" anchor="ctr" anchorCtr="0">
            <a:noAutofit/>
          </a:bodyPr>
          <a:lstStyle/>
          <a:p>
            <a:pPr marL="0" lvl="0" indent="0" defTabSz="533400">
              <a:lnSpc>
                <a:spcPct val="90000"/>
              </a:lnSpc>
              <a:spcBef>
                <a:spcPct val="0"/>
              </a:spcBef>
              <a:spcAft>
                <a:spcPct val="35000"/>
              </a:spcAft>
              <a:buNone/>
            </a:pPr>
            <a:endParaRPr lang="zh-CN" sz="1200" kern="1200"/>
          </a:p>
        </p:txBody>
      </p:sp>
      <p:sp>
        <p:nvSpPr>
          <p:cNvPr id="20" name="矩形 19"/>
          <p:cNvSpPr/>
          <p:nvPr/>
        </p:nvSpPr>
        <p:spPr>
          <a:xfrm>
            <a:off x="1083741" y="2032575"/>
            <a:ext cx="10024519" cy="210928"/>
          </a:xfrm>
          <a:prstGeom prst="rect">
            <a:avLst/>
          </a:prstGeom>
          <a:gradFill>
            <a:gsLst>
              <a:gs pos="97345">
                <a:srgbClr val="FFC000">
                  <a:alpha val="0"/>
                </a:srgbClr>
              </a:gs>
              <a:gs pos="50000">
                <a:srgbClr val="FFC000"/>
              </a:gs>
              <a:gs pos="0">
                <a:srgbClr val="FFC000">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731838" y="1658728"/>
            <a:ext cx="10728324" cy="584775"/>
          </a:xfrm>
          <a:prstGeom prst="rect">
            <a:avLst/>
          </a:prstGeom>
          <a:noFill/>
        </p:spPr>
        <p:txBody>
          <a:bodyPr wrap="square">
            <a:spAutoFit/>
          </a:bodyPr>
          <a:lstStyle/>
          <a:p>
            <a:pPr marR="76200" algn="ctr"/>
            <a:r>
              <a:rPr lang="zh-CN" altLang="zh-CN" sz="3200" b="1" spc="40" dirty="0">
                <a:solidFill>
                  <a:srgbClr val="5C2A08"/>
                </a:solidFill>
                <a:effectLst/>
                <a:latin typeface="宋体" panose="02010600030101010101" pitchFamily="2" charset="-122"/>
                <a:ea typeface="微软雅黑" panose="020B0503020204020204" pitchFamily="34" charset="-122"/>
                <a:cs typeface="宋体" panose="02010600030101010101" pitchFamily="2" charset="-122"/>
              </a:rPr>
              <a:t>全党应当通过党性教育推动学习英雄的风气</a:t>
            </a:r>
            <a:endParaRPr lang="zh-CN" altLang="zh-CN" sz="2800" dirty="0">
              <a:solidFill>
                <a:srgbClr val="5C2A08"/>
              </a:solidFill>
              <a:effectLst/>
              <a:latin typeface="宋体" panose="02010600030101010101" pitchFamily="2" charset="-122"/>
              <a:ea typeface="宋体" panose="02010600030101010101" pitchFamily="2" charset="-122"/>
              <a:cs typeface="宋体" panose="02010600030101010101" pitchFamily="2" charset="-122"/>
            </a:endParaRPr>
          </a:p>
        </p:txBody>
      </p:sp>
      <p:sp>
        <p:nvSpPr>
          <p:cNvPr id="17" name="文本框 16"/>
          <p:cNvSpPr txBox="1"/>
          <p:nvPr/>
        </p:nvSpPr>
        <p:spPr>
          <a:xfrm>
            <a:off x="3052355" y="3031374"/>
            <a:ext cx="3644900" cy="2393925"/>
          </a:xfrm>
          <a:prstGeom prst="rect">
            <a:avLst/>
          </a:prstGeom>
          <a:noFill/>
        </p:spPr>
        <p:txBody>
          <a:bodyPr wrap="square">
            <a:spAutoFit/>
          </a:bodyPr>
          <a:lstStyle/>
          <a:p>
            <a:pPr marL="0" lvl="0" indent="0" defTabSz="533400">
              <a:lnSpc>
                <a:spcPct val="150000"/>
              </a:lnSpc>
              <a:spcBef>
                <a:spcPct val="0"/>
              </a:spcBef>
              <a:spcAft>
                <a:spcPct val="35000"/>
              </a:spcAft>
              <a:buNone/>
            </a:pPr>
            <a:r>
              <a:rPr lang="zh-CN" altLang="zh-CN" sz="2400" b="1" kern="1200" dirty="0">
                <a:solidFill>
                  <a:schemeClr val="bg1"/>
                </a:solidFill>
              </a:rPr>
              <a:t>一是</a:t>
            </a:r>
            <a:endParaRPr lang="en-US" altLang="zh-CN" sz="2400" b="1" kern="1200" dirty="0">
              <a:solidFill>
                <a:schemeClr val="bg1"/>
              </a:solidFill>
            </a:endParaRPr>
          </a:p>
          <a:p>
            <a:pPr marL="0" lvl="0" indent="0" defTabSz="533400">
              <a:lnSpc>
                <a:spcPct val="150000"/>
              </a:lnSpc>
              <a:spcBef>
                <a:spcPct val="0"/>
              </a:spcBef>
              <a:spcAft>
                <a:spcPct val="35000"/>
              </a:spcAft>
              <a:buNone/>
            </a:pPr>
            <a:r>
              <a:rPr lang="zh-CN" altLang="zh-CN" kern="1200" dirty="0">
                <a:solidFill>
                  <a:schemeClr val="bg1"/>
                </a:solidFill>
              </a:rPr>
              <a:t>注重发挥先进典型作用，多讲讲革命烈士和英雄人物的崇高风范，多讲讲各条战线优秀干部的模范事迹，多请一些先进模范人物来现身说法。</a:t>
            </a:r>
          </a:p>
        </p:txBody>
      </p:sp>
      <p:sp>
        <p:nvSpPr>
          <p:cNvPr id="19" name="文本框 18"/>
          <p:cNvSpPr txBox="1"/>
          <p:nvPr/>
        </p:nvSpPr>
        <p:spPr>
          <a:xfrm>
            <a:off x="7575713" y="3243408"/>
            <a:ext cx="3387461" cy="1756828"/>
          </a:xfrm>
          <a:prstGeom prst="rect">
            <a:avLst/>
          </a:prstGeom>
          <a:noFill/>
        </p:spPr>
        <p:txBody>
          <a:bodyPr wrap="square">
            <a:spAutoFit/>
          </a:bodyPr>
          <a:lstStyle/>
          <a:p>
            <a:pPr marL="0" lvl="0" indent="0" defTabSz="533400">
              <a:lnSpc>
                <a:spcPct val="90000"/>
              </a:lnSpc>
              <a:spcBef>
                <a:spcPct val="0"/>
              </a:spcBef>
              <a:spcAft>
                <a:spcPct val="35000"/>
              </a:spcAft>
              <a:buNone/>
            </a:pPr>
            <a:r>
              <a:rPr lang="zh-CN" altLang="zh-CN" sz="2400" b="1" kern="1200" dirty="0">
                <a:solidFill>
                  <a:schemeClr val="bg1"/>
                </a:solidFill>
              </a:rPr>
              <a:t>二是</a:t>
            </a:r>
            <a:endParaRPr lang="en-US" altLang="zh-CN" sz="2400" b="1" kern="1200" dirty="0">
              <a:solidFill>
                <a:schemeClr val="bg1"/>
              </a:solidFill>
            </a:endParaRPr>
          </a:p>
          <a:p>
            <a:pPr marL="0" lvl="0" indent="0" defTabSz="533400">
              <a:lnSpc>
                <a:spcPct val="150000"/>
              </a:lnSpc>
              <a:spcBef>
                <a:spcPct val="0"/>
              </a:spcBef>
              <a:spcAft>
                <a:spcPct val="35000"/>
              </a:spcAft>
              <a:buNone/>
            </a:pPr>
            <a:r>
              <a:rPr lang="zh-CN" altLang="zh-CN" kern="1200" dirty="0">
                <a:solidFill>
                  <a:schemeClr val="bg1"/>
                </a:solidFill>
              </a:rPr>
              <a:t>把革命烈士那些感人至深的文章、诗文、家书编辑成册，用于干部教育。</a:t>
            </a:r>
          </a:p>
        </p:txBody>
      </p:sp>
      <p:sp>
        <p:nvSpPr>
          <p:cNvPr id="23" name="箭头: 五边形 22"/>
          <p:cNvSpPr/>
          <p:nvPr/>
        </p:nvSpPr>
        <p:spPr>
          <a:xfrm>
            <a:off x="868680" y="2531697"/>
            <a:ext cx="1951337" cy="3399204"/>
          </a:xfrm>
          <a:prstGeom prst="homePlate">
            <a:avLst/>
          </a:prstGeom>
          <a:gradFill>
            <a:gsLst>
              <a:gs pos="83000">
                <a:srgbClr val="FFC000"/>
              </a:gs>
              <a:gs pos="0">
                <a:srgbClr val="FFC000">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1214455" y="2900442"/>
            <a:ext cx="677108" cy="2661714"/>
          </a:xfrm>
          <a:prstGeom prst="rect">
            <a:avLst/>
          </a:prstGeom>
          <a:noFill/>
        </p:spPr>
        <p:txBody>
          <a:bodyPr vert="eaVert" wrap="square">
            <a:spAutoFit/>
          </a:bodyPr>
          <a:lstStyle/>
          <a:p>
            <a:pPr marL="76200" marR="76200" algn="ctr"/>
            <a:r>
              <a:rPr lang="zh-CN" altLang="zh-CN" sz="3200" b="1" spc="40">
                <a:solidFill>
                  <a:srgbClr val="C00000"/>
                </a:solidFill>
                <a:effectLst/>
                <a:latin typeface="宋体" panose="02010600030101010101" pitchFamily="2" charset="-122"/>
                <a:ea typeface="微软雅黑" panose="020B0503020204020204" pitchFamily="34" charset="-122"/>
                <a:cs typeface="宋体" panose="02010600030101010101" pitchFamily="2" charset="-122"/>
              </a:rPr>
              <a:t>总书记强调</a:t>
            </a:r>
            <a:endParaRPr lang="zh-CN" altLang="zh-CN" sz="2800" b="1">
              <a:solidFill>
                <a:srgbClr val="C00000"/>
              </a:solidFill>
              <a:effectLst/>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580573" y="286082"/>
            <a:ext cx="4494907" cy="584775"/>
          </a:xfrm>
          <a:prstGeom prst="rect">
            <a:avLst/>
          </a:prstGeom>
          <a:noFill/>
        </p:spPr>
        <p:txBody>
          <a:bodyPr wrap="square">
            <a:spAutoFit/>
          </a:bodyPr>
          <a:lstStyle/>
          <a:p>
            <a:pPr algn="just"/>
            <a:r>
              <a:rPr lang="zh-CN" altLang="en-US" sz="32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rPr>
              <a:t>如何弘扬英雄精神</a:t>
            </a:r>
          </a:p>
        </p:txBody>
      </p:sp>
      <p:sp>
        <p:nvSpPr>
          <p:cNvPr id="6" name="任意多边形: 形状 5"/>
          <p:cNvSpPr/>
          <p:nvPr/>
        </p:nvSpPr>
        <p:spPr>
          <a:xfrm>
            <a:off x="731837" y="1752951"/>
            <a:ext cx="10728325" cy="1914174"/>
          </a:xfrm>
          <a:custGeom>
            <a:avLst/>
            <a:gdLst>
              <a:gd name="connsiteX0" fmla="*/ 0 w 10728325"/>
              <a:gd name="connsiteY0" fmla="*/ 0 h 1852200"/>
              <a:gd name="connsiteX1" fmla="*/ 10728325 w 10728325"/>
              <a:gd name="connsiteY1" fmla="*/ 0 h 1852200"/>
              <a:gd name="connsiteX2" fmla="*/ 10728325 w 10728325"/>
              <a:gd name="connsiteY2" fmla="*/ 1852200 h 1852200"/>
              <a:gd name="connsiteX3" fmla="*/ 0 w 10728325"/>
              <a:gd name="connsiteY3" fmla="*/ 1852200 h 1852200"/>
              <a:gd name="connsiteX4" fmla="*/ 0 w 10728325"/>
              <a:gd name="connsiteY4" fmla="*/ 0 h 1852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28325" h="1852200">
                <a:moveTo>
                  <a:pt x="0" y="0"/>
                </a:moveTo>
                <a:lnTo>
                  <a:pt x="10728325" y="0"/>
                </a:lnTo>
                <a:lnTo>
                  <a:pt x="10728325" y="1852200"/>
                </a:lnTo>
                <a:lnTo>
                  <a:pt x="0" y="1852200"/>
                </a:lnTo>
                <a:lnTo>
                  <a:pt x="0" y="0"/>
                </a:lnTo>
                <a:close/>
              </a:path>
            </a:pathLst>
          </a:custGeom>
          <a:ln>
            <a:solidFill>
              <a:srgbClr val="5C2A08"/>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32637" tIns="437388" rIns="832637" bIns="149352" numCol="1" spcCol="1270" anchor="t" anchorCtr="0">
            <a:noAutofit/>
          </a:bodyPr>
          <a:lstStyle/>
          <a:p>
            <a:pPr marL="228600" lvl="1" indent="-228600" algn="l" defTabSz="933450">
              <a:lnSpc>
                <a:spcPct val="90000"/>
              </a:lnSpc>
              <a:spcBef>
                <a:spcPct val="0"/>
              </a:spcBef>
              <a:spcAft>
                <a:spcPct val="15000"/>
              </a:spcAft>
              <a:buChar char="•"/>
            </a:pPr>
            <a:endParaRPr lang="zh-CN" sz="2100" kern="1200"/>
          </a:p>
        </p:txBody>
      </p:sp>
      <p:sp>
        <p:nvSpPr>
          <p:cNvPr id="7" name="任意多边形: 形状 6"/>
          <p:cNvSpPr/>
          <p:nvPr/>
        </p:nvSpPr>
        <p:spPr>
          <a:xfrm>
            <a:off x="1268253" y="1442991"/>
            <a:ext cx="8366635" cy="619920"/>
          </a:xfrm>
          <a:custGeom>
            <a:avLst/>
            <a:gdLst>
              <a:gd name="connsiteX0" fmla="*/ 0 w 7509827"/>
              <a:gd name="connsiteY0" fmla="*/ 103322 h 619920"/>
              <a:gd name="connsiteX1" fmla="*/ 103322 w 7509827"/>
              <a:gd name="connsiteY1" fmla="*/ 0 h 619920"/>
              <a:gd name="connsiteX2" fmla="*/ 7406505 w 7509827"/>
              <a:gd name="connsiteY2" fmla="*/ 0 h 619920"/>
              <a:gd name="connsiteX3" fmla="*/ 7509827 w 7509827"/>
              <a:gd name="connsiteY3" fmla="*/ 103322 h 619920"/>
              <a:gd name="connsiteX4" fmla="*/ 7509827 w 7509827"/>
              <a:gd name="connsiteY4" fmla="*/ 516598 h 619920"/>
              <a:gd name="connsiteX5" fmla="*/ 7406505 w 7509827"/>
              <a:gd name="connsiteY5" fmla="*/ 619920 h 619920"/>
              <a:gd name="connsiteX6" fmla="*/ 103322 w 7509827"/>
              <a:gd name="connsiteY6" fmla="*/ 619920 h 619920"/>
              <a:gd name="connsiteX7" fmla="*/ 0 w 7509827"/>
              <a:gd name="connsiteY7" fmla="*/ 516598 h 619920"/>
              <a:gd name="connsiteX8" fmla="*/ 0 w 7509827"/>
              <a:gd name="connsiteY8" fmla="*/ 103322 h 619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09827" h="619920">
                <a:moveTo>
                  <a:pt x="0" y="103322"/>
                </a:moveTo>
                <a:cubicBezTo>
                  <a:pt x="0" y="46259"/>
                  <a:pt x="46259" y="0"/>
                  <a:pt x="103322" y="0"/>
                </a:cubicBezTo>
                <a:lnTo>
                  <a:pt x="7406505" y="0"/>
                </a:lnTo>
                <a:cubicBezTo>
                  <a:pt x="7463568" y="0"/>
                  <a:pt x="7509827" y="46259"/>
                  <a:pt x="7509827" y="103322"/>
                </a:cubicBezTo>
                <a:lnTo>
                  <a:pt x="7509827" y="516598"/>
                </a:lnTo>
                <a:cubicBezTo>
                  <a:pt x="7509827" y="573661"/>
                  <a:pt x="7463568" y="619920"/>
                  <a:pt x="7406505" y="619920"/>
                </a:cubicBezTo>
                <a:lnTo>
                  <a:pt x="103322" y="619920"/>
                </a:lnTo>
                <a:cubicBezTo>
                  <a:pt x="46259" y="619920"/>
                  <a:pt x="0" y="573661"/>
                  <a:pt x="0" y="516598"/>
                </a:cubicBezTo>
                <a:lnTo>
                  <a:pt x="0" y="103322"/>
                </a:lnTo>
                <a:close/>
              </a:path>
            </a:pathLst>
          </a:custGeom>
          <a:gradFill flip="none" rotWithShape="1">
            <a:gsLst>
              <a:gs pos="0">
                <a:srgbClr val="FF0000"/>
              </a:gs>
              <a:gs pos="99000">
                <a:srgbClr val="C00000"/>
              </a:gs>
            </a:gsLst>
            <a:lin ang="0" scaled="0"/>
          </a:gradFill>
          <a:ln w="25400">
            <a:solidFill>
              <a:schemeClr val="bg1"/>
            </a:solidFill>
          </a:ln>
          <a:effectLst>
            <a:outerShdw blurRad="12700" dist="12700" dir="2700000" algn="tl" rotWithShape="0">
              <a:prstClr val="black">
                <a:alpha val="2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304029" tIns="20175" rIns="304029" bIns="20175" numCol="1" spcCol="1270" anchor="ctr" anchorCtr="0">
            <a:noAutofit/>
          </a:bodyPr>
          <a:lstStyle/>
          <a:p>
            <a:pPr defTabSz="800100">
              <a:lnSpc>
                <a:spcPct val="90000"/>
              </a:lnSpc>
              <a:spcBef>
                <a:spcPct val="0"/>
              </a:spcBef>
              <a:spcAft>
                <a:spcPct val="35000"/>
              </a:spcAft>
            </a:pPr>
            <a:r>
              <a:rPr lang="zh-CN" altLang="en-US" sz="2200" b="1"/>
              <a:t>文艺创作涵养应当尊重英雄、学习英雄的社会文化</a:t>
            </a:r>
          </a:p>
        </p:txBody>
      </p:sp>
      <p:sp>
        <p:nvSpPr>
          <p:cNvPr id="8" name="任意多边形: 形状 7"/>
          <p:cNvSpPr/>
          <p:nvPr/>
        </p:nvSpPr>
        <p:spPr>
          <a:xfrm>
            <a:off x="731837" y="4177286"/>
            <a:ext cx="10728325" cy="1914174"/>
          </a:xfrm>
          <a:custGeom>
            <a:avLst/>
            <a:gdLst>
              <a:gd name="connsiteX0" fmla="*/ 0 w 10728325"/>
              <a:gd name="connsiteY0" fmla="*/ 0 h 1852200"/>
              <a:gd name="connsiteX1" fmla="*/ 10728325 w 10728325"/>
              <a:gd name="connsiteY1" fmla="*/ 0 h 1852200"/>
              <a:gd name="connsiteX2" fmla="*/ 10728325 w 10728325"/>
              <a:gd name="connsiteY2" fmla="*/ 1852200 h 1852200"/>
              <a:gd name="connsiteX3" fmla="*/ 0 w 10728325"/>
              <a:gd name="connsiteY3" fmla="*/ 1852200 h 1852200"/>
              <a:gd name="connsiteX4" fmla="*/ 0 w 10728325"/>
              <a:gd name="connsiteY4" fmla="*/ 0 h 1852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28325" h="1852200">
                <a:moveTo>
                  <a:pt x="0" y="0"/>
                </a:moveTo>
                <a:lnTo>
                  <a:pt x="10728325" y="0"/>
                </a:lnTo>
                <a:lnTo>
                  <a:pt x="10728325" y="1852200"/>
                </a:lnTo>
                <a:lnTo>
                  <a:pt x="0" y="1852200"/>
                </a:lnTo>
                <a:lnTo>
                  <a:pt x="0" y="0"/>
                </a:lnTo>
                <a:close/>
              </a:path>
            </a:pathLst>
          </a:custGeom>
          <a:ln>
            <a:solidFill>
              <a:srgbClr val="5C2A08"/>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32637" tIns="437388" rIns="832637" bIns="149352" numCol="1" spcCol="1270" anchor="t" anchorCtr="0">
            <a:noAutofit/>
          </a:bodyPr>
          <a:lstStyle/>
          <a:p>
            <a:pPr marL="228600" lvl="1" indent="-228600" defTabSz="933450">
              <a:lnSpc>
                <a:spcPct val="90000"/>
              </a:lnSpc>
              <a:spcBef>
                <a:spcPct val="0"/>
              </a:spcBef>
              <a:spcAft>
                <a:spcPct val="15000"/>
              </a:spcAft>
              <a:buChar char="•"/>
            </a:pPr>
            <a:endParaRPr lang="zh-CN" altLang="en-US" sz="2100"/>
          </a:p>
        </p:txBody>
      </p:sp>
      <p:sp>
        <p:nvSpPr>
          <p:cNvPr id="9" name="任意多边形: 形状 8"/>
          <p:cNvSpPr/>
          <p:nvPr/>
        </p:nvSpPr>
        <p:spPr>
          <a:xfrm>
            <a:off x="1268253" y="3867326"/>
            <a:ext cx="8366635" cy="619920"/>
          </a:xfrm>
          <a:custGeom>
            <a:avLst/>
            <a:gdLst>
              <a:gd name="connsiteX0" fmla="*/ 0 w 7509827"/>
              <a:gd name="connsiteY0" fmla="*/ 103322 h 619920"/>
              <a:gd name="connsiteX1" fmla="*/ 103322 w 7509827"/>
              <a:gd name="connsiteY1" fmla="*/ 0 h 619920"/>
              <a:gd name="connsiteX2" fmla="*/ 7406505 w 7509827"/>
              <a:gd name="connsiteY2" fmla="*/ 0 h 619920"/>
              <a:gd name="connsiteX3" fmla="*/ 7509827 w 7509827"/>
              <a:gd name="connsiteY3" fmla="*/ 103322 h 619920"/>
              <a:gd name="connsiteX4" fmla="*/ 7509827 w 7509827"/>
              <a:gd name="connsiteY4" fmla="*/ 516598 h 619920"/>
              <a:gd name="connsiteX5" fmla="*/ 7406505 w 7509827"/>
              <a:gd name="connsiteY5" fmla="*/ 619920 h 619920"/>
              <a:gd name="connsiteX6" fmla="*/ 103322 w 7509827"/>
              <a:gd name="connsiteY6" fmla="*/ 619920 h 619920"/>
              <a:gd name="connsiteX7" fmla="*/ 0 w 7509827"/>
              <a:gd name="connsiteY7" fmla="*/ 516598 h 619920"/>
              <a:gd name="connsiteX8" fmla="*/ 0 w 7509827"/>
              <a:gd name="connsiteY8" fmla="*/ 103322 h 619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09827" h="619920">
                <a:moveTo>
                  <a:pt x="0" y="103322"/>
                </a:moveTo>
                <a:cubicBezTo>
                  <a:pt x="0" y="46259"/>
                  <a:pt x="46259" y="0"/>
                  <a:pt x="103322" y="0"/>
                </a:cubicBezTo>
                <a:lnTo>
                  <a:pt x="7406505" y="0"/>
                </a:lnTo>
                <a:cubicBezTo>
                  <a:pt x="7463568" y="0"/>
                  <a:pt x="7509827" y="46259"/>
                  <a:pt x="7509827" y="103322"/>
                </a:cubicBezTo>
                <a:lnTo>
                  <a:pt x="7509827" y="516598"/>
                </a:lnTo>
                <a:cubicBezTo>
                  <a:pt x="7509827" y="573661"/>
                  <a:pt x="7463568" y="619920"/>
                  <a:pt x="7406505" y="619920"/>
                </a:cubicBezTo>
                <a:lnTo>
                  <a:pt x="103322" y="619920"/>
                </a:lnTo>
                <a:cubicBezTo>
                  <a:pt x="46259" y="619920"/>
                  <a:pt x="0" y="573661"/>
                  <a:pt x="0" y="516598"/>
                </a:cubicBezTo>
                <a:lnTo>
                  <a:pt x="0" y="103322"/>
                </a:lnTo>
                <a:close/>
              </a:path>
            </a:pathLst>
          </a:custGeom>
          <a:gradFill flip="none" rotWithShape="1">
            <a:gsLst>
              <a:gs pos="0">
                <a:srgbClr val="FF0000"/>
              </a:gs>
              <a:gs pos="99000">
                <a:srgbClr val="C00000"/>
              </a:gs>
            </a:gsLst>
            <a:lin ang="0" scaled="0"/>
          </a:gradFill>
          <a:ln w="25400">
            <a:solidFill>
              <a:schemeClr val="bg1"/>
            </a:solidFill>
          </a:ln>
          <a:effectLst>
            <a:outerShdw blurRad="12700" dist="12700" dir="2700000" algn="tl" rotWithShape="0">
              <a:prstClr val="black">
                <a:alpha val="2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304029" tIns="20175" rIns="304029" bIns="20175" numCol="1" spcCol="1270" anchor="ctr" anchorCtr="0">
            <a:noAutofit/>
          </a:bodyPr>
          <a:lstStyle/>
          <a:p>
            <a:pPr defTabSz="800100">
              <a:lnSpc>
                <a:spcPct val="90000"/>
              </a:lnSpc>
              <a:spcBef>
                <a:spcPct val="0"/>
              </a:spcBef>
              <a:spcAft>
                <a:spcPct val="35000"/>
              </a:spcAft>
            </a:pPr>
            <a:r>
              <a:rPr lang="zh-CN" altLang="en-US" sz="2200" b="1"/>
              <a:t>崇尚英雄、学习英雄，还必须关爱英雄。</a:t>
            </a:r>
          </a:p>
        </p:txBody>
      </p:sp>
      <p:sp>
        <p:nvSpPr>
          <p:cNvPr id="12" name="文本框 11"/>
          <p:cNvSpPr txBox="1"/>
          <p:nvPr/>
        </p:nvSpPr>
        <p:spPr>
          <a:xfrm>
            <a:off x="1268253" y="2136238"/>
            <a:ext cx="9050154" cy="1295163"/>
          </a:xfrm>
          <a:prstGeom prst="rect">
            <a:avLst/>
          </a:prstGeom>
          <a:noFill/>
        </p:spPr>
        <p:txBody>
          <a:bodyPr wrap="square">
            <a:spAutoFit/>
          </a:bodyPr>
          <a:lstStyle/>
          <a:p>
            <a:pPr marL="0" lvl="1" indent="457200" algn="l" defTabSz="933450">
              <a:lnSpc>
                <a:spcPct val="150000"/>
              </a:lnSpc>
              <a:spcBef>
                <a:spcPct val="0"/>
              </a:spcBef>
              <a:spcAft>
                <a:spcPct val="15000"/>
              </a:spcAft>
            </a:pPr>
            <a:r>
              <a:rPr lang="zh-CN" altLang="zh-CN" sz="1800" b="1" kern="1200"/>
              <a:t>总书记要求，</a:t>
            </a:r>
            <a:r>
              <a:rPr lang="zh-CN" altLang="zh-CN" sz="1800" kern="1200"/>
              <a:t>“对中华民族的英雄，要心怀崇敬，浓墨重彩记录英雄、塑造英雄，让英雄在文艺作品中得到传扬，引导人民树立正确的历史观、民族观、国家观、文化观，绝不做亵渎祖先、亵渎经典、亵渎英雄的事情”。</a:t>
            </a:r>
          </a:p>
        </p:txBody>
      </p:sp>
      <p:sp>
        <p:nvSpPr>
          <p:cNvPr id="13" name="文本框 12"/>
          <p:cNvSpPr txBox="1"/>
          <p:nvPr/>
        </p:nvSpPr>
        <p:spPr>
          <a:xfrm>
            <a:off x="1268253" y="4610784"/>
            <a:ext cx="9050154" cy="1295163"/>
          </a:xfrm>
          <a:prstGeom prst="rect">
            <a:avLst/>
          </a:prstGeom>
          <a:noFill/>
        </p:spPr>
        <p:txBody>
          <a:bodyPr wrap="square">
            <a:spAutoFit/>
          </a:bodyPr>
          <a:lstStyle/>
          <a:p>
            <a:pPr marL="0" lvl="1" indent="457200" algn="l" defTabSz="933450">
              <a:lnSpc>
                <a:spcPct val="150000"/>
              </a:lnSpc>
              <a:spcBef>
                <a:spcPct val="0"/>
              </a:spcBef>
              <a:spcAft>
                <a:spcPct val="15000"/>
              </a:spcAft>
            </a:pPr>
            <a:r>
              <a:rPr lang="zh-CN" altLang="en-US" sz="1800" kern="1200"/>
              <a:t>在中国人民志愿军抗美援朝出国作战</a:t>
            </a:r>
            <a:r>
              <a:rPr lang="en-US" altLang="zh-CN" sz="1800" kern="1200"/>
              <a:t>70</a:t>
            </a:r>
            <a:r>
              <a:rPr lang="zh-CN" altLang="en-US" sz="1800" kern="1200"/>
              <a:t>周年之际，总书记在信中向休养院全体同志致以诚挚的问候，强调</a:t>
            </a:r>
            <a:r>
              <a:rPr lang="zh-CN" altLang="en-US" sz="1800" b="1" kern="1200"/>
              <a:t>“全党全社会要崇尚英雄、学习英雄、关爱英雄，大力弘扬英雄精神，汇聚实现中华民族伟大复兴的磅礴力量”</a:t>
            </a:r>
            <a:r>
              <a:rPr lang="zh-CN" altLang="en-US" sz="1800" kern="1200"/>
              <a:t>。</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图片 2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519" y="3838405"/>
            <a:ext cx="12192000" cy="2955845"/>
          </a:xfrm>
          <a:prstGeom prst="rect">
            <a:avLst/>
          </a:prstGeom>
        </p:spPr>
      </p:pic>
      <p:pic>
        <p:nvPicPr>
          <p:cNvPr id="27" name="图片 26"/>
          <p:cNvPicPr>
            <a:picLocks noChangeAspect="1"/>
          </p:cNvPicPr>
          <p:nvPr/>
        </p:nvPicPr>
        <p:blipFill>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rcRect l="-2383"/>
          <a:stretch>
            <a:fillRect/>
          </a:stretch>
        </p:blipFill>
        <p:spPr>
          <a:xfrm>
            <a:off x="6454370" y="4177619"/>
            <a:ext cx="3663271" cy="2099293"/>
          </a:xfrm>
          <a:prstGeom prst="rect">
            <a:avLst/>
          </a:prstGeom>
        </p:spPr>
      </p:pic>
      <p:sp>
        <p:nvSpPr>
          <p:cNvPr id="10" name="文本框 9"/>
          <p:cNvSpPr txBox="1"/>
          <p:nvPr/>
        </p:nvSpPr>
        <p:spPr>
          <a:xfrm>
            <a:off x="902271" y="1926605"/>
            <a:ext cx="10387459" cy="1477328"/>
          </a:xfrm>
          <a:prstGeom prst="rect">
            <a:avLst/>
          </a:prstGeom>
          <a:noFill/>
        </p:spPr>
        <p:txBody>
          <a:bodyPr wrap="none" lIns="0" tIns="0" rIns="0" bIns="0">
            <a:spAutoFit/>
          </a:bodyPr>
          <a:lstStyle>
            <a:defPPr>
              <a:defRPr lang="zh-CN"/>
            </a:defPPr>
            <a:lvl1pPr algn="ctr">
              <a:spcAft>
                <a:spcPts val="1050"/>
              </a:spcAft>
              <a:defRPr sz="13800" kern="0" spc="-2000">
                <a:gradFill>
                  <a:gsLst>
                    <a:gs pos="46000">
                      <a:srgbClr val="FF0000"/>
                    </a:gs>
                    <a:gs pos="74000">
                      <a:srgbClr val="C00000"/>
                    </a:gs>
                    <a:gs pos="0">
                      <a:srgbClr val="FFC000"/>
                    </a:gs>
                  </a:gsLst>
                  <a:lin ang="5400000" scaled="1"/>
                </a:gradFill>
                <a:effectLst/>
                <a:latin typeface="汉仪尚巍手书W" panose="00020600040101010101" pitchFamily="18" charset="-122"/>
                <a:ea typeface="汉仪尚巍手书W" panose="00020600040101010101" pitchFamily="18" charset="-122"/>
                <a:cs typeface="宋体" panose="02010600030101010101" pitchFamily="2" charset="-122"/>
              </a:defRPr>
            </a:lvl1pPr>
          </a:lstStyle>
          <a:p>
            <a:r>
              <a:rPr lang="zh-CN" altLang="en-US" sz="9600" spc="-1500">
                <a:solidFill>
                  <a:srgbClr val="C00000"/>
                </a:solidFill>
              </a:rPr>
              <a:t>青年学子如何学习传承</a:t>
            </a:r>
          </a:p>
        </p:txBody>
      </p:sp>
      <p:pic>
        <p:nvPicPr>
          <p:cNvPr id="23" name="图片 22"/>
          <p:cNvPicPr>
            <a:picLocks noChangeAspect="1"/>
          </p:cNvPicPr>
          <p:nvPr/>
        </p:nvPicPr>
        <p:blipFill>
          <a:blip r:embed="rId4"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rcRect/>
          <a:stretch>
            <a:fillRect/>
          </a:stretch>
        </p:blipFill>
        <p:spPr>
          <a:xfrm>
            <a:off x="0" y="5046563"/>
            <a:ext cx="12192000" cy="1811437"/>
          </a:xfrm>
          <a:prstGeom prst="rect">
            <a:avLst/>
          </a:prstGeom>
        </p:spPr>
      </p:pic>
      <p:pic>
        <p:nvPicPr>
          <p:cNvPr id="39" name="图片 38"/>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0" y="4465638"/>
            <a:ext cx="2865546" cy="2388353"/>
          </a:xfrm>
          <a:prstGeom prst="rect">
            <a:avLst/>
          </a:prstGeom>
        </p:spPr>
      </p:pic>
      <p:pic>
        <p:nvPicPr>
          <p:cNvPr id="34" name="图片 33"/>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3720" y="6045101"/>
            <a:ext cx="3550335" cy="815674"/>
          </a:xfrm>
          <a:prstGeom prst="rect">
            <a:avLst/>
          </a:prstGeom>
        </p:spPr>
      </p:pic>
      <p:sp>
        <p:nvSpPr>
          <p:cNvPr id="17" name="矩形 16"/>
          <p:cNvSpPr/>
          <p:nvPr/>
        </p:nvSpPr>
        <p:spPr>
          <a:xfrm>
            <a:off x="1856467" y="3803779"/>
            <a:ext cx="8488772" cy="133352"/>
          </a:xfrm>
          <a:prstGeom prst="rect">
            <a:avLst/>
          </a:prstGeom>
          <a:gradFill>
            <a:gsLst>
              <a:gs pos="96460">
                <a:srgbClr val="FFC000"/>
              </a:gs>
              <a:gs pos="2000">
                <a:srgbClr val="FFC000"/>
              </a:gs>
              <a:gs pos="70000">
                <a:srgbClr val="FFC000">
                  <a:alpha val="0"/>
                </a:srgbClr>
              </a:gs>
              <a:gs pos="31000">
                <a:srgbClr val="FFC000">
                  <a:alpha val="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3110605" y="3490781"/>
            <a:ext cx="5980496" cy="464166"/>
          </a:xfrm>
          <a:prstGeom prst="rect">
            <a:avLst/>
          </a:prstGeom>
          <a:noFill/>
        </p:spPr>
        <p:txBody>
          <a:bodyPr wrap="square">
            <a:spAutoFit/>
          </a:bodyPr>
          <a:lstStyle/>
          <a:p>
            <a:pPr algn="dist">
              <a:lnSpc>
                <a:spcPct val="150000"/>
              </a:lnSpc>
            </a:pPr>
            <a:r>
              <a:rPr lang="zh-CN" altLang="en-US"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大</a:t>
            </a:r>
            <a:r>
              <a:rPr lang="en-US" altLang="zh-CN"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力</a:t>
            </a:r>
            <a:r>
              <a:rPr lang="en-US" altLang="zh-CN"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弘</a:t>
            </a:r>
            <a:r>
              <a:rPr lang="en-US" altLang="zh-CN"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扬</a:t>
            </a:r>
            <a:r>
              <a:rPr lang="en-US" altLang="zh-CN"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英</a:t>
            </a:r>
            <a:r>
              <a:rPr lang="en-US" altLang="zh-CN"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雄</a:t>
            </a:r>
            <a:r>
              <a:rPr lang="en-US" altLang="zh-CN"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精</a:t>
            </a:r>
            <a:r>
              <a:rPr lang="en-US" altLang="zh-CN"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神</a:t>
            </a:r>
          </a:p>
        </p:txBody>
      </p:sp>
      <p:grpSp>
        <p:nvGrpSpPr>
          <p:cNvPr id="19" name="组合 18"/>
          <p:cNvGrpSpPr/>
          <p:nvPr/>
        </p:nvGrpSpPr>
        <p:grpSpPr>
          <a:xfrm>
            <a:off x="5486400" y="581088"/>
            <a:ext cx="1219200" cy="1219200"/>
            <a:chOff x="5486400" y="677399"/>
            <a:chExt cx="1219200" cy="1219200"/>
          </a:xfrm>
        </p:grpSpPr>
        <p:sp>
          <p:nvSpPr>
            <p:cNvPr id="22" name="椭圆 21"/>
            <p:cNvSpPr/>
            <p:nvPr/>
          </p:nvSpPr>
          <p:spPr>
            <a:xfrm>
              <a:off x="5486400" y="677399"/>
              <a:ext cx="1219200" cy="12192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a:solidFill>
                  <a:srgbClr val="C00000"/>
                </a:solidFill>
                <a:latin typeface="+mj-ea"/>
                <a:ea typeface="+mj-ea"/>
              </a:endParaRPr>
            </a:p>
          </p:txBody>
        </p:sp>
        <p:sp>
          <p:nvSpPr>
            <p:cNvPr id="24" name="文本框 23"/>
            <p:cNvSpPr txBox="1"/>
            <p:nvPr/>
          </p:nvSpPr>
          <p:spPr>
            <a:xfrm>
              <a:off x="5651500" y="864517"/>
              <a:ext cx="889000" cy="830997"/>
            </a:xfrm>
            <a:prstGeom prst="rect">
              <a:avLst/>
            </a:prstGeom>
            <a:noFill/>
          </p:spPr>
          <p:txBody>
            <a:bodyPr wrap="square" rtlCol="0">
              <a:spAutoFit/>
            </a:bodyPr>
            <a:lstStyle/>
            <a:p>
              <a:pPr algn="ctr"/>
              <a:r>
                <a:rPr lang="zh-CN" altLang="en-US" sz="4800" b="1">
                  <a:solidFill>
                    <a:schemeClr val="accent4">
                      <a:lumMod val="20000"/>
                      <a:lumOff val="80000"/>
                    </a:schemeClr>
                  </a:solidFill>
                  <a:latin typeface="+mj-ea"/>
                  <a:ea typeface="+mj-ea"/>
                </a:rPr>
                <a:t>肆</a:t>
              </a:r>
            </a:p>
          </p:txBody>
        </p:sp>
      </p:gr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rcRect/>
          <a:stretch>
            <a:fillRect/>
          </a:stretch>
        </p:blipFill>
        <p:spPr>
          <a:xfrm>
            <a:off x="0" y="5046563"/>
            <a:ext cx="12192000" cy="1811437"/>
          </a:xfrm>
          <a:prstGeom prst="rect">
            <a:avLst/>
          </a:prstGeom>
        </p:spPr>
      </p:pic>
      <p:sp>
        <p:nvSpPr>
          <p:cNvPr id="11" name="文本框 10"/>
          <p:cNvSpPr txBox="1"/>
          <p:nvPr/>
        </p:nvSpPr>
        <p:spPr>
          <a:xfrm>
            <a:off x="3322920" y="1023906"/>
            <a:ext cx="8018180" cy="4223400"/>
          </a:xfrm>
          <a:prstGeom prst="rect">
            <a:avLst/>
          </a:prstGeom>
          <a:noFill/>
        </p:spPr>
        <p:txBody>
          <a:bodyPr wrap="square">
            <a:spAutoFit/>
          </a:bodyPr>
          <a:lstStyle/>
          <a:p>
            <a:pPr indent="457200" algn="just">
              <a:lnSpc>
                <a:spcPct val="150000"/>
              </a:lnSpc>
              <a:spcAft>
                <a:spcPts val="1000"/>
              </a:spcAft>
            </a:pPr>
            <a:r>
              <a:rPr lang="zh-CN" altLang="en-US" sz="2200" b="1" dirty="0">
                <a:solidFill>
                  <a:srgbClr val="C00000"/>
                </a:solidFill>
                <a:latin typeface="+mn-ea"/>
              </a:rPr>
              <a:t>今年是中国共产党成立一百周年。</a:t>
            </a:r>
            <a:r>
              <a:rPr lang="zh-CN" altLang="en-US" sz="2200" dirty="0">
                <a:latin typeface="+mn-ea"/>
              </a:rPr>
              <a:t>回望过去的奋斗路，眺望前方的奋进路，必须把党的历史学习好、总结好，把党的成功经验传承好、发扬好。</a:t>
            </a:r>
            <a:endParaRPr lang="en-US" altLang="zh-CN" sz="2200" dirty="0">
              <a:latin typeface="+mn-ea"/>
            </a:endParaRPr>
          </a:p>
          <a:p>
            <a:pPr indent="457200" algn="just">
              <a:lnSpc>
                <a:spcPct val="150000"/>
              </a:lnSpc>
              <a:spcAft>
                <a:spcPts val="1000"/>
              </a:spcAft>
            </a:pPr>
            <a:r>
              <a:rPr lang="zh-CN" altLang="en-US" sz="2200" dirty="0">
                <a:latin typeface="+mn-ea"/>
              </a:rPr>
              <a:t>近日，习近平总书记</a:t>
            </a:r>
            <a:r>
              <a:rPr lang="en-US" altLang="zh-CN" sz="2200" dirty="0">
                <a:latin typeface="+mn-ea"/>
              </a:rPr>
              <a:t>《</a:t>
            </a:r>
            <a:r>
              <a:rPr lang="zh-CN" altLang="en-US" sz="2200" dirty="0">
                <a:latin typeface="+mn-ea"/>
              </a:rPr>
              <a:t>论中国共产党历史</a:t>
            </a:r>
            <a:r>
              <a:rPr lang="en-US" altLang="zh-CN" sz="2200" dirty="0">
                <a:latin typeface="+mn-ea"/>
              </a:rPr>
              <a:t>》</a:t>
            </a:r>
            <a:r>
              <a:rPr lang="zh-CN" altLang="en-US" sz="2200" dirty="0">
                <a:latin typeface="+mn-ea"/>
              </a:rPr>
              <a:t>一书在全国出版发行。该书的出版发行对于广大干部群众学好党的历史，增强“四个意识”、坚定“四个自信”、做到“两个维护”，决胜全面建成小康社会、开启全面建设社会主义现代化国家新征程、实现中华民族伟大复兴的中国梦，具有十分重要的指导意义。</a:t>
            </a:r>
          </a:p>
        </p:txBody>
      </p:sp>
      <p:grpSp>
        <p:nvGrpSpPr>
          <p:cNvPr id="14" name="组合 13"/>
          <p:cNvGrpSpPr/>
          <p:nvPr/>
        </p:nvGrpSpPr>
        <p:grpSpPr>
          <a:xfrm>
            <a:off x="853841" y="1159929"/>
            <a:ext cx="2003981" cy="2990850"/>
            <a:chOff x="746003" y="1462381"/>
            <a:chExt cx="2003981" cy="2990850"/>
          </a:xfrm>
        </p:grpSpPr>
        <p:sp>
          <p:nvSpPr>
            <p:cNvPr id="15" name="文本框 14"/>
            <p:cNvSpPr txBox="1"/>
            <p:nvPr/>
          </p:nvSpPr>
          <p:spPr>
            <a:xfrm>
              <a:off x="746003" y="1623673"/>
              <a:ext cx="553998" cy="2668266"/>
            </a:xfrm>
            <a:prstGeom prst="rect">
              <a:avLst/>
            </a:prstGeom>
            <a:noFill/>
          </p:spPr>
          <p:txBody>
            <a:bodyPr vert="eaVert" wrap="square">
              <a:spAutoFit/>
            </a:bodyPr>
            <a:lstStyle/>
            <a:p>
              <a:pPr algn="dist"/>
              <a:r>
                <a:rPr lang="en-US" altLang="zh-CN" sz="2400" kern="100">
                  <a:solidFill>
                    <a:srgbClr val="C00000"/>
                  </a:solidFill>
                  <a:effectLst/>
                  <a:latin typeface="Hero" panose="02000506000000020004" pitchFamily="50" charset="0"/>
                  <a:ea typeface="微软雅黑" panose="020B0503020204020204" pitchFamily="34" charset="-122"/>
                  <a:cs typeface="Times New Roman" panose="02020603050405020304" pitchFamily="18" charset="0"/>
                </a:rPr>
                <a:t>PREFACE</a:t>
              </a:r>
              <a:endParaRPr lang="zh-CN" altLang="en-US" sz="2400">
                <a:solidFill>
                  <a:srgbClr val="C00000"/>
                </a:solidFill>
                <a:latin typeface="Hero" panose="02000506000000020004" pitchFamily="50" charset="0"/>
              </a:endParaRPr>
            </a:p>
          </p:txBody>
        </p:sp>
        <p:sp>
          <p:nvSpPr>
            <p:cNvPr id="16" name="文本框 15"/>
            <p:cNvSpPr txBox="1"/>
            <p:nvPr/>
          </p:nvSpPr>
          <p:spPr>
            <a:xfrm>
              <a:off x="1211101" y="1462381"/>
              <a:ext cx="1538883" cy="2990850"/>
            </a:xfrm>
            <a:prstGeom prst="rect">
              <a:avLst/>
            </a:prstGeom>
            <a:noFill/>
          </p:spPr>
          <p:txBody>
            <a:bodyPr vert="eaVert" wrap="square" rtlCol="0">
              <a:spAutoFit/>
            </a:bodyPr>
            <a:lstStyle/>
            <a:p>
              <a:pPr algn="ctr"/>
              <a:r>
                <a:rPr lang="zh-CN" altLang="en-US" sz="8800" dirty="0">
                  <a:solidFill>
                    <a:srgbClr val="C00000"/>
                  </a:solidFill>
                  <a:latin typeface="+mj-ea"/>
                  <a:ea typeface="+mj-ea"/>
                </a:rPr>
                <a:t>前言</a:t>
              </a:r>
            </a:p>
          </p:txBody>
        </p:sp>
      </p:grpSp>
      <p:pic>
        <p:nvPicPr>
          <p:cNvPr id="18" name="图片 17"/>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4465638"/>
            <a:ext cx="2865546" cy="2388353"/>
          </a:xfrm>
          <a:prstGeom prst="rect">
            <a:avLst/>
          </a:prstGeom>
        </p:spPr>
      </p:pic>
      <p:pic>
        <p:nvPicPr>
          <p:cNvPr id="19" name="图片 18"/>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3720" y="6045101"/>
            <a:ext cx="3550335" cy="815674"/>
          </a:xfrm>
          <a:prstGeom prst="rect">
            <a:avLst/>
          </a:prstGeom>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1083741" y="1654961"/>
            <a:ext cx="10024519" cy="210928"/>
          </a:xfrm>
          <a:prstGeom prst="rect">
            <a:avLst/>
          </a:prstGeom>
          <a:gradFill>
            <a:gsLst>
              <a:gs pos="97345">
                <a:srgbClr val="FFC000">
                  <a:alpha val="0"/>
                </a:srgbClr>
              </a:gs>
              <a:gs pos="50000">
                <a:srgbClr val="FFC000"/>
              </a:gs>
              <a:gs pos="0">
                <a:srgbClr val="FFC000">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80573" y="286082"/>
            <a:ext cx="4494907" cy="584775"/>
          </a:xfrm>
          <a:prstGeom prst="rect">
            <a:avLst/>
          </a:prstGeom>
          <a:noFill/>
        </p:spPr>
        <p:txBody>
          <a:bodyPr wrap="square">
            <a:spAutoFit/>
          </a:bodyPr>
          <a:lstStyle/>
          <a:p>
            <a:pPr algn="just"/>
            <a:r>
              <a:rPr lang="zh-CN" altLang="en-US" sz="32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rPr>
              <a:t>青年学子如何学习传承</a:t>
            </a:r>
          </a:p>
        </p:txBody>
      </p:sp>
      <p:sp>
        <p:nvSpPr>
          <p:cNvPr id="5" name="文本框 4"/>
          <p:cNvSpPr txBox="1"/>
          <p:nvPr/>
        </p:nvSpPr>
        <p:spPr>
          <a:xfrm>
            <a:off x="1403622" y="3958945"/>
            <a:ext cx="10028784" cy="1613519"/>
          </a:xfrm>
          <a:prstGeom prst="rect">
            <a:avLst/>
          </a:prstGeom>
          <a:noFill/>
        </p:spPr>
        <p:txBody>
          <a:bodyPr wrap="square">
            <a:spAutoFit/>
          </a:bodyPr>
          <a:lstStyle/>
          <a:p>
            <a:pPr algn="ctr">
              <a:lnSpc>
                <a:spcPct val="150000"/>
              </a:lnSpc>
            </a:pPr>
            <a:r>
              <a:rPr lang="zh-CN" altLang="zh-CN" sz="2800" b="1" kern="0">
                <a:solidFill>
                  <a:srgbClr val="C00000"/>
                </a:solidFill>
                <a:effectLst/>
                <a:latin typeface="等线" panose="02010600030101010101" pitchFamily="2" charset="-122"/>
                <a:ea typeface="微软雅黑" panose="020B0503020204020204" pitchFamily="34" charset="-122"/>
                <a:cs typeface="宋体" panose="02010600030101010101" pitchFamily="2" charset="-122"/>
              </a:rPr>
              <a:t>中华民族是英雄辈出的民族，新时代是成就英雄的时代。</a:t>
            </a:r>
            <a:endParaRPr lang="en-US" altLang="zh-CN" sz="2800" b="1" kern="0">
              <a:solidFill>
                <a:srgbClr val="C00000"/>
              </a:solidFill>
              <a:effectLst/>
              <a:latin typeface="等线" panose="02010600030101010101" pitchFamily="2" charset="-122"/>
              <a:ea typeface="微软雅黑" panose="020B0503020204020204" pitchFamily="34" charset="-122"/>
              <a:cs typeface="宋体" panose="02010600030101010101" pitchFamily="2" charset="-122"/>
            </a:endParaRPr>
          </a:p>
          <a:p>
            <a:pPr algn="ctr">
              <a:lnSpc>
                <a:spcPct val="150000"/>
              </a:lnSpc>
            </a:pPr>
            <a:r>
              <a:rPr lang="zh-CN" altLang="zh-CN" sz="2000" kern="0">
                <a:effectLst/>
                <a:latin typeface="等线" panose="02010600030101010101" pitchFamily="2" charset="-122"/>
                <a:ea typeface="微软雅黑" panose="020B0503020204020204" pitchFamily="34" charset="-122"/>
                <a:cs typeface="宋体" panose="02010600030101010101" pitchFamily="2" charset="-122"/>
              </a:rPr>
              <a:t>崇尚英雄才会产生英雄，争做英雄才能英雄辈出，关爱英雄才能让更多人记住英雄。大力弘扬英雄精神，需要每一个人的参与，需要每一名青年学子践行传承。</a:t>
            </a:r>
            <a:endParaRPr lang="zh-CN" altLang="zh-CN" sz="2000" kern="10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7" name="文本框 6"/>
          <p:cNvSpPr txBox="1"/>
          <p:nvPr/>
        </p:nvSpPr>
        <p:spPr>
          <a:xfrm>
            <a:off x="2383335" y="1340526"/>
            <a:ext cx="7425330" cy="523220"/>
          </a:xfrm>
          <a:prstGeom prst="rect">
            <a:avLst/>
          </a:prstGeom>
          <a:noFill/>
        </p:spPr>
        <p:txBody>
          <a:bodyPr wrap="square">
            <a:spAutoFit/>
          </a:bodyPr>
          <a:lstStyle/>
          <a:p>
            <a:pPr marL="76200" marR="76200" algn="just"/>
            <a:r>
              <a:rPr lang="zh-CN" altLang="zh-CN" sz="2800" b="1" spc="40">
                <a:solidFill>
                  <a:srgbClr val="5C2A08"/>
                </a:solidFill>
                <a:effectLst/>
                <a:latin typeface="宋体" panose="02010600030101010101" pitchFamily="2" charset="-122"/>
                <a:ea typeface="微软雅黑" panose="020B0503020204020204" pitchFamily="34" charset="-122"/>
                <a:cs typeface="宋体" panose="02010600030101010101" pitchFamily="2" charset="-122"/>
              </a:rPr>
              <a:t>如何通过学校教育培养青少年的英雄情怀？</a:t>
            </a:r>
            <a:endParaRPr lang="zh-CN" altLang="zh-CN" sz="2400">
              <a:solidFill>
                <a:srgbClr val="5C2A08"/>
              </a:solidFill>
              <a:effectLst/>
              <a:latin typeface="宋体" panose="02010600030101010101" pitchFamily="2" charset="-122"/>
              <a:ea typeface="宋体" panose="02010600030101010101" pitchFamily="2" charset="-122"/>
              <a:cs typeface="宋体" panose="02010600030101010101" pitchFamily="2" charset="-122"/>
            </a:endParaRPr>
          </a:p>
        </p:txBody>
      </p:sp>
      <p:sp>
        <p:nvSpPr>
          <p:cNvPr id="11" name="矩形 10"/>
          <p:cNvSpPr/>
          <p:nvPr/>
        </p:nvSpPr>
        <p:spPr>
          <a:xfrm>
            <a:off x="1787090" y="2050181"/>
            <a:ext cx="9645316" cy="1579308"/>
          </a:xfrm>
          <a:prstGeom prst="rect">
            <a:avLst/>
          </a:prstGeom>
          <a:ln>
            <a:solidFill>
              <a:srgbClr val="5C2A08"/>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73117" tIns="249936" rIns="473117" bIns="85344" numCol="1" spcCol="1270" anchor="t" anchorCtr="0">
            <a:noAutofit/>
          </a:bodyPr>
          <a:lstStyle/>
          <a:p>
            <a:pPr marL="114300" lvl="1" indent="-114300" algn="l" defTabSz="533400">
              <a:lnSpc>
                <a:spcPct val="90000"/>
              </a:lnSpc>
              <a:spcBef>
                <a:spcPct val="0"/>
              </a:spcBef>
              <a:spcAft>
                <a:spcPct val="15000"/>
              </a:spcAft>
              <a:buChar char="•"/>
            </a:pPr>
            <a:endParaRPr lang="zh-CN" sz="1200" kern="1200"/>
          </a:p>
        </p:txBody>
      </p:sp>
      <p:sp>
        <p:nvSpPr>
          <p:cNvPr id="12" name="矩形: 圆角 11"/>
          <p:cNvSpPr/>
          <p:nvPr/>
        </p:nvSpPr>
        <p:spPr>
          <a:xfrm flipH="1">
            <a:off x="759594" y="2185699"/>
            <a:ext cx="1408497" cy="1308272"/>
          </a:xfrm>
          <a:prstGeom prst="roundRect">
            <a:avLst>
              <a:gd name="adj" fmla="val 18123"/>
            </a:avLst>
          </a:prstGeom>
          <a:solidFill>
            <a:srgbClr val="FF0000"/>
          </a:solidFill>
          <a:ln>
            <a:solidFill>
              <a:srgbClr val="5C2A08"/>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8583" tIns="17293" rIns="178583" bIns="17293" numCol="1" spcCol="1270" anchor="ctr" anchorCtr="0">
            <a:noAutofit/>
          </a:bodyPr>
          <a:lstStyle/>
          <a:p>
            <a:pPr marL="0" lvl="0" indent="0" algn="ctr" defTabSz="533400">
              <a:lnSpc>
                <a:spcPct val="90000"/>
              </a:lnSpc>
              <a:spcBef>
                <a:spcPct val="0"/>
              </a:spcBef>
              <a:buNone/>
            </a:pPr>
            <a:r>
              <a:rPr lang="zh-CN" sz="2000" b="1" kern="1200"/>
              <a:t>总书记</a:t>
            </a:r>
            <a:endParaRPr lang="en-US" altLang="zh-CN" sz="2000" b="1" kern="1200"/>
          </a:p>
          <a:p>
            <a:pPr marL="0" lvl="0" indent="0" algn="ctr" defTabSz="533400">
              <a:lnSpc>
                <a:spcPct val="90000"/>
              </a:lnSpc>
              <a:spcBef>
                <a:spcPct val="0"/>
              </a:spcBef>
              <a:buNone/>
            </a:pPr>
            <a:r>
              <a:rPr lang="zh-CN" sz="2000" b="1" kern="1200"/>
              <a:t>强调</a:t>
            </a:r>
          </a:p>
        </p:txBody>
      </p:sp>
      <p:sp>
        <p:nvSpPr>
          <p:cNvPr id="15" name="文本框 14"/>
          <p:cNvSpPr txBox="1"/>
          <p:nvPr/>
        </p:nvSpPr>
        <p:spPr>
          <a:xfrm>
            <a:off x="2634916" y="2170455"/>
            <a:ext cx="8473344" cy="1295163"/>
          </a:xfrm>
          <a:prstGeom prst="rect">
            <a:avLst/>
          </a:prstGeom>
          <a:noFill/>
        </p:spPr>
        <p:txBody>
          <a:bodyPr wrap="square">
            <a:spAutoFit/>
          </a:bodyPr>
          <a:lstStyle/>
          <a:p>
            <a:pPr marL="0" lvl="1" algn="l" defTabSz="533400">
              <a:lnSpc>
                <a:spcPct val="150000"/>
              </a:lnSpc>
              <a:spcBef>
                <a:spcPct val="0"/>
              </a:spcBef>
              <a:spcAft>
                <a:spcPct val="15000"/>
              </a:spcAft>
            </a:pPr>
            <a:r>
              <a:rPr lang="zh-CN" altLang="zh-CN" kern="1200"/>
              <a:t>“在讲授中国历史时，要注重引导学生传承民族气节、崇尚英雄气概，引导学生学习英雄、铭记英雄，自觉反对那些数典忘祖、妄自菲薄的历史虚无主义和文化虚无主义，自觉提升境界、涵养气概、激励担当”。</a:t>
            </a:r>
          </a:p>
        </p:txBody>
      </p:sp>
      <p:pic>
        <p:nvPicPr>
          <p:cNvPr id="18" name="图片 1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5549816"/>
            <a:ext cx="12192000" cy="1312614"/>
          </a:xfrm>
          <a:prstGeom prst="rect">
            <a:avLst/>
          </a:prstGeom>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580573" y="286082"/>
            <a:ext cx="4494907" cy="584775"/>
          </a:xfrm>
          <a:prstGeom prst="rect">
            <a:avLst/>
          </a:prstGeom>
          <a:noFill/>
        </p:spPr>
        <p:txBody>
          <a:bodyPr wrap="square">
            <a:spAutoFit/>
          </a:bodyPr>
          <a:lstStyle/>
          <a:p>
            <a:pPr algn="just"/>
            <a:r>
              <a:rPr lang="zh-CN" altLang="en-US" sz="32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rPr>
              <a:t>青年学子如何学习传承</a:t>
            </a:r>
          </a:p>
        </p:txBody>
      </p:sp>
      <p:sp>
        <p:nvSpPr>
          <p:cNvPr id="5" name="任意多边形: 形状 4"/>
          <p:cNvSpPr/>
          <p:nvPr/>
        </p:nvSpPr>
        <p:spPr>
          <a:xfrm>
            <a:off x="695325" y="2087555"/>
            <a:ext cx="10801349" cy="4160845"/>
          </a:xfrm>
          <a:custGeom>
            <a:avLst/>
            <a:gdLst>
              <a:gd name="connsiteX0" fmla="*/ 0 w 9779000"/>
              <a:gd name="connsiteY0" fmla="*/ 0 h 1606500"/>
              <a:gd name="connsiteX1" fmla="*/ 9779000 w 9779000"/>
              <a:gd name="connsiteY1" fmla="*/ 0 h 1606500"/>
              <a:gd name="connsiteX2" fmla="*/ 9779000 w 9779000"/>
              <a:gd name="connsiteY2" fmla="*/ 1606500 h 1606500"/>
              <a:gd name="connsiteX3" fmla="*/ 0 w 9779000"/>
              <a:gd name="connsiteY3" fmla="*/ 1606500 h 1606500"/>
              <a:gd name="connsiteX4" fmla="*/ 0 w 9779000"/>
              <a:gd name="connsiteY4" fmla="*/ 0 h 1606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79000" h="1606500">
                <a:moveTo>
                  <a:pt x="0" y="0"/>
                </a:moveTo>
                <a:lnTo>
                  <a:pt x="9779000" y="0"/>
                </a:lnTo>
                <a:lnTo>
                  <a:pt x="9779000" y="1606500"/>
                </a:lnTo>
                <a:lnTo>
                  <a:pt x="0" y="1606500"/>
                </a:lnTo>
                <a:lnTo>
                  <a:pt x="0" y="0"/>
                </a:lnTo>
                <a:close/>
              </a:path>
            </a:pathLst>
          </a:custGeom>
          <a:ln>
            <a:solidFill>
              <a:srgbClr val="672F09"/>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58959" tIns="312420" rIns="758959" bIns="106680" numCol="1" spcCol="1270" anchor="t" anchorCtr="0">
            <a:noAutofit/>
          </a:bodyPr>
          <a:lstStyle/>
          <a:p>
            <a:pPr marL="114300" lvl="1" indent="-114300" algn="l" defTabSz="666750">
              <a:lnSpc>
                <a:spcPct val="90000"/>
              </a:lnSpc>
              <a:spcBef>
                <a:spcPct val="0"/>
              </a:spcBef>
              <a:spcAft>
                <a:spcPct val="15000"/>
              </a:spcAft>
              <a:buChar char="•"/>
            </a:pPr>
            <a:endParaRPr lang="zh-CN" sz="1500" kern="1200"/>
          </a:p>
        </p:txBody>
      </p:sp>
      <p:sp>
        <p:nvSpPr>
          <p:cNvPr id="6" name="文本框 5"/>
          <p:cNvSpPr txBox="1"/>
          <p:nvPr/>
        </p:nvSpPr>
        <p:spPr>
          <a:xfrm>
            <a:off x="1053832" y="2299388"/>
            <a:ext cx="10084335" cy="3737177"/>
          </a:xfrm>
          <a:prstGeom prst="rect">
            <a:avLst/>
          </a:prstGeom>
          <a:noFill/>
        </p:spPr>
        <p:txBody>
          <a:bodyPr wrap="square">
            <a:spAutoFit/>
          </a:bodyPr>
          <a:lstStyle/>
          <a:p>
            <a:pPr marL="0" lvl="1" indent="457200" algn="just" defTabSz="666750">
              <a:lnSpc>
                <a:spcPct val="150000"/>
              </a:lnSpc>
              <a:spcBef>
                <a:spcPct val="0"/>
              </a:spcBef>
            </a:pPr>
            <a:r>
              <a:rPr lang="zh-CN" altLang="en-US" sz="2000" kern="1200"/>
              <a:t>“为什么战旗美如画，英雄的鲜血染红了她。为什么大地春常在，英雄的生命开鲜花。”青年人在成长过程中都是在一片空白中形成自己的世界观的，习近平总书记从忠诚、执着和朴实三个层面描摹了英雄们的伟大人格和典范意义，揭示了国家英雄在品格上的精神实质和时代价值。传承英雄精神需要我们坚定信仰，尊重英雄，铭记英雄，崇拜英雄，读懂脚下的这片土地，读懂我们国家民族的过去、现在和未来，将“真理的味道非常甜”的欢欣鼓舞转化为“敢叫日月换新天”的热血沸腾，再将这份真知真悟转化为真情真性，青春滚烫，初心不忘，带着对英雄故事的感悟，对英雄精神的传承，成长为有大爱大德大情怀的人。</a:t>
            </a:r>
            <a:endParaRPr lang="zh-CN" altLang="zh-CN" sz="2000" b="1" kern="1200"/>
          </a:p>
        </p:txBody>
      </p:sp>
      <p:grpSp>
        <p:nvGrpSpPr>
          <p:cNvPr id="7" name="组合 6"/>
          <p:cNvGrpSpPr/>
          <p:nvPr/>
        </p:nvGrpSpPr>
        <p:grpSpPr>
          <a:xfrm>
            <a:off x="695325" y="1271681"/>
            <a:ext cx="10801349" cy="711200"/>
            <a:chOff x="895149" y="1917700"/>
            <a:chExt cx="10044153" cy="711200"/>
          </a:xfrm>
        </p:grpSpPr>
        <p:sp>
          <p:nvSpPr>
            <p:cNvPr id="8" name="矩形 7"/>
            <p:cNvSpPr/>
            <p:nvPr/>
          </p:nvSpPr>
          <p:spPr>
            <a:xfrm>
              <a:off x="2897204" y="1917700"/>
              <a:ext cx="8042098" cy="711200"/>
            </a:xfrm>
            <a:prstGeom prst="rect">
              <a:avLst/>
            </a:prstGeom>
            <a:solidFill>
              <a:srgbClr val="C00000"/>
            </a:solidFill>
            <a:ln w="1524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a:t>我们传承英雄精神，需要坚定信仰。</a:t>
              </a:r>
            </a:p>
          </p:txBody>
        </p:sp>
        <p:sp>
          <p:nvSpPr>
            <p:cNvPr id="9" name="矩形 8"/>
            <p:cNvSpPr/>
            <p:nvPr/>
          </p:nvSpPr>
          <p:spPr>
            <a:xfrm>
              <a:off x="895149" y="1917700"/>
              <a:ext cx="1915428" cy="711200"/>
            </a:xfrm>
            <a:prstGeom prst="rect">
              <a:avLst/>
            </a:prstGeom>
            <a:solidFill>
              <a:srgbClr val="FFC000"/>
            </a:solidFill>
            <a:ln w="1524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a:solidFill>
                    <a:srgbClr val="672F09"/>
                  </a:solidFill>
                </a:rPr>
                <a:t>如何传承</a:t>
              </a:r>
            </a:p>
          </p:txBody>
        </p:sp>
      </p:gr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580573" y="286082"/>
            <a:ext cx="4494907" cy="584775"/>
          </a:xfrm>
          <a:prstGeom prst="rect">
            <a:avLst/>
          </a:prstGeom>
          <a:noFill/>
        </p:spPr>
        <p:txBody>
          <a:bodyPr wrap="square">
            <a:spAutoFit/>
          </a:bodyPr>
          <a:lstStyle/>
          <a:p>
            <a:pPr algn="just"/>
            <a:r>
              <a:rPr lang="zh-CN" altLang="en-US" sz="32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rPr>
              <a:t>青年学子如何学习传承</a:t>
            </a:r>
          </a:p>
        </p:txBody>
      </p:sp>
      <p:sp>
        <p:nvSpPr>
          <p:cNvPr id="5" name="任意多边形: 形状 4"/>
          <p:cNvSpPr/>
          <p:nvPr/>
        </p:nvSpPr>
        <p:spPr>
          <a:xfrm>
            <a:off x="695325" y="2087555"/>
            <a:ext cx="10801349" cy="4160845"/>
          </a:xfrm>
          <a:custGeom>
            <a:avLst/>
            <a:gdLst>
              <a:gd name="connsiteX0" fmla="*/ 0 w 9779000"/>
              <a:gd name="connsiteY0" fmla="*/ 0 h 1606500"/>
              <a:gd name="connsiteX1" fmla="*/ 9779000 w 9779000"/>
              <a:gd name="connsiteY1" fmla="*/ 0 h 1606500"/>
              <a:gd name="connsiteX2" fmla="*/ 9779000 w 9779000"/>
              <a:gd name="connsiteY2" fmla="*/ 1606500 h 1606500"/>
              <a:gd name="connsiteX3" fmla="*/ 0 w 9779000"/>
              <a:gd name="connsiteY3" fmla="*/ 1606500 h 1606500"/>
              <a:gd name="connsiteX4" fmla="*/ 0 w 9779000"/>
              <a:gd name="connsiteY4" fmla="*/ 0 h 1606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79000" h="1606500">
                <a:moveTo>
                  <a:pt x="0" y="0"/>
                </a:moveTo>
                <a:lnTo>
                  <a:pt x="9779000" y="0"/>
                </a:lnTo>
                <a:lnTo>
                  <a:pt x="9779000" y="1606500"/>
                </a:lnTo>
                <a:lnTo>
                  <a:pt x="0" y="1606500"/>
                </a:lnTo>
                <a:lnTo>
                  <a:pt x="0" y="0"/>
                </a:lnTo>
                <a:close/>
              </a:path>
            </a:pathLst>
          </a:custGeom>
          <a:ln>
            <a:solidFill>
              <a:srgbClr val="672F09"/>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58959" tIns="312420" rIns="758959" bIns="106680" numCol="1" spcCol="1270" anchor="t" anchorCtr="0">
            <a:noAutofit/>
          </a:bodyPr>
          <a:lstStyle/>
          <a:p>
            <a:pPr marL="114300" lvl="1" indent="-114300" algn="l" defTabSz="666750">
              <a:lnSpc>
                <a:spcPct val="90000"/>
              </a:lnSpc>
              <a:spcBef>
                <a:spcPct val="0"/>
              </a:spcBef>
              <a:spcAft>
                <a:spcPct val="15000"/>
              </a:spcAft>
              <a:buChar char="•"/>
            </a:pPr>
            <a:endParaRPr lang="zh-CN" sz="1500" kern="1200"/>
          </a:p>
        </p:txBody>
      </p:sp>
      <p:sp>
        <p:nvSpPr>
          <p:cNvPr id="6" name="文本框 5"/>
          <p:cNvSpPr txBox="1"/>
          <p:nvPr/>
        </p:nvSpPr>
        <p:spPr>
          <a:xfrm>
            <a:off x="1234806" y="2426052"/>
            <a:ext cx="10084335" cy="430887"/>
          </a:xfrm>
          <a:prstGeom prst="rect">
            <a:avLst/>
          </a:prstGeom>
          <a:noFill/>
        </p:spPr>
        <p:txBody>
          <a:bodyPr wrap="square">
            <a:spAutoFit/>
          </a:bodyPr>
          <a:lstStyle/>
          <a:p>
            <a:pPr marL="0" lvl="1" algn="just" defTabSz="666750">
              <a:spcBef>
                <a:spcPct val="0"/>
              </a:spcBef>
            </a:pPr>
            <a:r>
              <a:rPr lang="zh-CN" altLang="en-US" sz="2200" b="1" kern="1200"/>
              <a:t>“下得苦功夫，求得真学问”，要走好新一代人的长征路，扛起肩上的重任，</a:t>
            </a:r>
            <a:endParaRPr lang="en-US" altLang="zh-CN" sz="2200" b="1" kern="1200"/>
          </a:p>
        </p:txBody>
      </p:sp>
      <p:grpSp>
        <p:nvGrpSpPr>
          <p:cNvPr id="7" name="组合 6"/>
          <p:cNvGrpSpPr/>
          <p:nvPr/>
        </p:nvGrpSpPr>
        <p:grpSpPr>
          <a:xfrm>
            <a:off x="695325" y="1271681"/>
            <a:ext cx="10801349" cy="711200"/>
            <a:chOff x="895149" y="1917700"/>
            <a:chExt cx="10044153" cy="711200"/>
          </a:xfrm>
        </p:grpSpPr>
        <p:sp>
          <p:nvSpPr>
            <p:cNvPr id="8" name="矩形 7"/>
            <p:cNvSpPr/>
            <p:nvPr/>
          </p:nvSpPr>
          <p:spPr>
            <a:xfrm>
              <a:off x="2897204" y="1917700"/>
              <a:ext cx="8042098" cy="711200"/>
            </a:xfrm>
            <a:prstGeom prst="rect">
              <a:avLst/>
            </a:prstGeom>
            <a:solidFill>
              <a:srgbClr val="C00000"/>
            </a:solidFill>
            <a:ln w="1524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a:t>我们传承英雄精神，需要锤炼本领</a:t>
              </a:r>
            </a:p>
          </p:txBody>
        </p:sp>
        <p:sp>
          <p:nvSpPr>
            <p:cNvPr id="9" name="矩形 8"/>
            <p:cNvSpPr/>
            <p:nvPr/>
          </p:nvSpPr>
          <p:spPr>
            <a:xfrm>
              <a:off x="895149" y="1917700"/>
              <a:ext cx="1915428" cy="711200"/>
            </a:xfrm>
            <a:prstGeom prst="rect">
              <a:avLst/>
            </a:prstGeom>
            <a:solidFill>
              <a:srgbClr val="FFC000"/>
            </a:solidFill>
            <a:ln w="1524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a:solidFill>
                    <a:srgbClr val="672F09"/>
                  </a:solidFill>
                </a:rPr>
                <a:t>如何传承</a:t>
              </a:r>
            </a:p>
          </p:txBody>
        </p:sp>
      </p:grpSp>
      <p:sp>
        <p:nvSpPr>
          <p:cNvPr id="11" name="任意多边形: 形状 10"/>
          <p:cNvSpPr/>
          <p:nvPr/>
        </p:nvSpPr>
        <p:spPr>
          <a:xfrm>
            <a:off x="2146433" y="3116548"/>
            <a:ext cx="8866571" cy="624904"/>
          </a:xfrm>
          <a:custGeom>
            <a:avLst/>
            <a:gdLst>
              <a:gd name="connsiteX0" fmla="*/ 0 w 9258300"/>
              <a:gd name="connsiteY0" fmla="*/ 124345 h 746057"/>
              <a:gd name="connsiteX1" fmla="*/ 124345 w 9258300"/>
              <a:gd name="connsiteY1" fmla="*/ 0 h 746057"/>
              <a:gd name="connsiteX2" fmla="*/ 9133955 w 9258300"/>
              <a:gd name="connsiteY2" fmla="*/ 0 h 746057"/>
              <a:gd name="connsiteX3" fmla="*/ 9258300 w 9258300"/>
              <a:gd name="connsiteY3" fmla="*/ 124345 h 746057"/>
              <a:gd name="connsiteX4" fmla="*/ 9258300 w 9258300"/>
              <a:gd name="connsiteY4" fmla="*/ 621712 h 746057"/>
              <a:gd name="connsiteX5" fmla="*/ 9133955 w 9258300"/>
              <a:gd name="connsiteY5" fmla="*/ 746057 h 746057"/>
              <a:gd name="connsiteX6" fmla="*/ 124345 w 9258300"/>
              <a:gd name="connsiteY6" fmla="*/ 746057 h 746057"/>
              <a:gd name="connsiteX7" fmla="*/ 0 w 9258300"/>
              <a:gd name="connsiteY7" fmla="*/ 621712 h 746057"/>
              <a:gd name="connsiteX8" fmla="*/ 0 w 9258300"/>
              <a:gd name="connsiteY8" fmla="*/ 124345 h 746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58300" h="746057">
                <a:moveTo>
                  <a:pt x="0" y="124345"/>
                </a:moveTo>
                <a:cubicBezTo>
                  <a:pt x="0" y="55671"/>
                  <a:pt x="55671" y="0"/>
                  <a:pt x="124345" y="0"/>
                </a:cubicBezTo>
                <a:lnTo>
                  <a:pt x="9133955" y="0"/>
                </a:lnTo>
                <a:cubicBezTo>
                  <a:pt x="9202629" y="0"/>
                  <a:pt x="9258300" y="55671"/>
                  <a:pt x="9258300" y="124345"/>
                </a:cubicBezTo>
                <a:lnTo>
                  <a:pt x="9258300" y="621712"/>
                </a:lnTo>
                <a:cubicBezTo>
                  <a:pt x="9258300" y="690386"/>
                  <a:pt x="9202629" y="746057"/>
                  <a:pt x="9133955" y="746057"/>
                </a:cubicBezTo>
                <a:lnTo>
                  <a:pt x="124345" y="746057"/>
                </a:lnTo>
                <a:cubicBezTo>
                  <a:pt x="55671" y="746057"/>
                  <a:pt x="0" y="690386"/>
                  <a:pt x="0" y="621712"/>
                </a:cubicBezTo>
                <a:lnTo>
                  <a:pt x="0" y="124345"/>
                </a:lnTo>
                <a:close/>
              </a:path>
            </a:pathLst>
          </a:custGeom>
          <a:solidFill>
            <a:srgbClr val="FF0000"/>
          </a:solidFill>
          <a:ln w="25400"/>
          <a:effectLst>
            <a:outerShdw blurRad="12700" dist="12700" dir="2700000" algn="tl" rotWithShape="0">
              <a:prstClr val="black">
                <a:alpha val="2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9760" tIns="89760" rIns="89760" bIns="89760" numCol="1" spcCol="1270" anchor="ctr" anchorCtr="0">
            <a:noAutofit/>
          </a:bodyPr>
          <a:lstStyle/>
          <a:p>
            <a:pPr marL="360045" lvl="0" indent="0" algn="l" defTabSz="622300">
              <a:lnSpc>
                <a:spcPct val="90000"/>
              </a:lnSpc>
              <a:spcBef>
                <a:spcPct val="0"/>
              </a:spcBef>
              <a:spcAft>
                <a:spcPct val="35000"/>
              </a:spcAft>
              <a:buNone/>
            </a:pPr>
            <a:r>
              <a:rPr lang="zh-CN" sz="1600" kern="1200"/>
              <a:t>就要勤于学习，敏于求知，将所学知识内化于心；</a:t>
            </a:r>
          </a:p>
        </p:txBody>
      </p:sp>
      <p:sp>
        <p:nvSpPr>
          <p:cNvPr id="12" name="任意多边形: 形状 11"/>
          <p:cNvSpPr/>
          <p:nvPr/>
        </p:nvSpPr>
        <p:spPr>
          <a:xfrm>
            <a:off x="2146433" y="3816036"/>
            <a:ext cx="8866571" cy="893198"/>
          </a:xfrm>
          <a:custGeom>
            <a:avLst/>
            <a:gdLst>
              <a:gd name="connsiteX0" fmla="*/ 0 w 9258300"/>
              <a:gd name="connsiteY0" fmla="*/ 124345 h 746057"/>
              <a:gd name="connsiteX1" fmla="*/ 124345 w 9258300"/>
              <a:gd name="connsiteY1" fmla="*/ 0 h 746057"/>
              <a:gd name="connsiteX2" fmla="*/ 9133955 w 9258300"/>
              <a:gd name="connsiteY2" fmla="*/ 0 h 746057"/>
              <a:gd name="connsiteX3" fmla="*/ 9258300 w 9258300"/>
              <a:gd name="connsiteY3" fmla="*/ 124345 h 746057"/>
              <a:gd name="connsiteX4" fmla="*/ 9258300 w 9258300"/>
              <a:gd name="connsiteY4" fmla="*/ 621712 h 746057"/>
              <a:gd name="connsiteX5" fmla="*/ 9133955 w 9258300"/>
              <a:gd name="connsiteY5" fmla="*/ 746057 h 746057"/>
              <a:gd name="connsiteX6" fmla="*/ 124345 w 9258300"/>
              <a:gd name="connsiteY6" fmla="*/ 746057 h 746057"/>
              <a:gd name="connsiteX7" fmla="*/ 0 w 9258300"/>
              <a:gd name="connsiteY7" fmla="*/ 621712 h 746057"/>
              <a:gd name="connsiteX8" fmla="*/ 0 w 9258300"/>
              <a:gd name="connsiteY8" fmla="*/ 124345 h 746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58300" h="746057">
                <a:moveTo>
                  <a:pt x="0" y="124345"/>
                </a:moveTo>
                <a:cubicBezTo>
                  <a:pt x="0" y="55671"/>
                  <a:pt x="55671" y="0"/>
                  <a:pt x="124345" y="0"/>
                </a:cubicBezTo>
                <a:lnTo>
                  <a:pt x="9133955" y="0"/>
                </a:lnTo>
                <a:cubicBezTo>
                  <a:pt x="9202629" y="0"/>
                  <a:pt x="9258300" y="55671"/>
                  <a:pt x="9258300" y="124345"/>
                </a:cubicBezTo>
                <a:lnTo>
                  <a:pt x="9258300" y="621712"/>
                </a:lnTo>
                <a:cubicBezTo>
                  <a:pt x="9258300" y="690386"/>
                  <a:pt x="9202629" y="746057"/>
                  <a:pt x="9133955" y="746057"/>
                </a:cubicBezTo>
                <a:lnTo>
                  <a:pt x="124345" y="746057"/>
                </a:lnTo>
                <a:cubicBezTo>
                  <a:pt x="55671" y="746057"/>
                  <a:pt x="0" y="690386"/>
                  <a:pt x="0" y="621712"/>
                </a:cubicBezTo>
                <a:lnTo>
                  <a:pt x="0" y="124345"/>
                </a:lnTo>
                <a:close/>
              </a:path>
            </a:pathLst>
          </a:custGeom>
          <a:solidFill>
            <a:srgbClr val="C00000"/>
          </a:solidFill>
          <a:ln w="25400"/>
          <a:effectLst>
            <a:outerShdw blurRad="12700" dist="12700" dir="2700000" algn="tl" rotWithShape="0">
              <a:prstClr val="black">
                <a:alpha val="2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9760" tIns="89760" rIns="89760" bIns="89760" numCol="1" spcCol="1270" anchor="ctr" anchorCtr="0">
            <a:noAutofit/>
          </a:bodyPr>
          <a:lstStyle/>
          <a:p>
            <a:pPr marL="360045" lvl="0" indent="0" algn="l" defTabSz="622300">
              <a:lnSpc>
                <a:spcPct val="150000"/>
              </a:lnSpc>
              <a:spcBef>
                <a:spcPct val="0"/>
              </a:spcBef>
              <a:spcAft>
                <a:spcPct val="35000"/>
              </a:spcAft>
              <a:buNone/>
            </a:pPr>
            <a:r>
              <a:rPr lang="zh-CN" sz="1600" kern="1200"/>
              <a:t>就是要自找苦吃，多劳动多实践，将书本中的水分挤掉，得到知识的干货，在学习、思考和实践中与群众打成一片，了解实际国情，获得真知灼见；</a:t>
            </a:r>
          </a:p>
        </p:txBody>
      </p:sp>
      <p:sp>
        <p:nvSpPr>
          <p:cNvPr id="13" name="任意多边形: 形状 12"/>
          <p:cNvSpPr/>
          <p:nvPr/>
        </p:nvSpPr>
        <p:spPr>
          <a:xfrm>
            <a:off x="2146433" y="4783819"/>
            <a:ext cx="8866571" cy="893198"/>
          </a:xfrm>
          <a:custGeom>
            <a:avLst/>
            <a:gdLst>
              <a:gd name="connsiteX0" fmla="*/ 0 w 9258300"/>
              <a:gd name="connsiteY0" fmla="*/ 124345 h 746057"/>
              <a:gd name="connsiteX1" fmla="*/ 124345 w 9258300"/>
              <a:gd name="connsiteY1" fmla="*/ 0 h 746057"/>
              <a:gd name="connsiteX2" fmla="*/ 9133955 w 9258300"/>
              <a:gd name="connsiteY2" fmla="*/ 0 h 746057"/>
              <a:gd name="connsiteX3" fmla="*/ 9258300 w 9258300"/>
              <a:gd name="connsiteY3" fmla="*/ 124345 h 746057"/>
              <a:gd name="connsiteX4" fmla="*/ 9258300 w 9258300"/>
              <a:gd name="connsiteY4" fmla="*/ 621712 h 746057"/>
              <a:gd name="connsiteX5" fmla="*/ 9133955 w 9258300"/>
              <a:gd name="connsiteY5" fmla="*/ 746057 h 746057"/>
              <a:gd name="connsiteX6" fmla="*/ 124345 w 9258300"/>
              <a:gd name="connsiteY6" fmla="*/ 746057 h 746057"/>
              <a:gd name="connsiteX7" fmla="*/ 0 w 9258300"/>
              <a:gd name="connsiteY7" fmla="*/ 621712 h 746057"/>
              <a:gd name="connsiteX8" fmla="*/ 0 w 9258300"/>
              <a:gd name="connsiteY8" fmla="*/ 124345 h 746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58300" h="746057">
                <a:moveTo>
                  <a:pt x="0" y="124345"/>
                </a:moveTo>
                <a:cubicBezTo>
                  <a:pt x="0" y="55671"/>
                  <a:pt x="55671" y="0"/>
                  <a:pt x="124345" y="0"/>
                </a:cubicBezTo>
                <a:lnTo>
                  <a:pt x="9133955" y="0"/>
                </a:lnTo>
                <a:cubicBezTo>
                  <a:pt x="9202629" y="0"/>
                  <a:pt x="9258300" y="55671"/>
                  <a:pt x="9258300" y="124345"/>
                </a:cubicBezTo>
                <a:lnTo>
                  <a:pt x="9258300" y="621712"/>
                </a:lnTo>
                <a:cubicBezTo>
                  <a:pt x="9258300" y="690386"/>
                  <a:pt x="9202629" y="746057"/>
                  <a:pt x="9133955" y="746057"/>
                </a:cubicBezTo>
                <a:lnTo>
                  <a:pt x="124345" y="746057"/>
                </a:lnTo>
                <a:cubicBezTo>
                  <a:pt x="55671" y="746057"/>
                  <a:pt x="0" y="690386"/>
                  <a:pt x="0" y="621712"/>
                </a:cubicBezTo>
                <a:lnTo>
                  <a:pt x="0" y="124345"/>
                </a:lnTo>
                <a:close/>
              </a:path>
            </a:pathLst>
          </a:custGeom>
          <a:solidFill>
            <a:schemeClr val="accent2">
              <a:lumMod val="50000"/>
            </a:schemeClr>
          </a:solidFill>
          <a:ln w="25400"/>
          <a:effectLst>
            <a:outerShdw blurRad="12700" dist="12700" dir="2700000" algn="tl" rotWithShape="0">
              <a:prstClr val="black">
                <a:alpha val="2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9760" tIns="89760" rIns="89760" bIns="89760" numCol="1" spcCol="1270" anchor="ctr" anchorCtr="0">
            <a:noAutofit/>
          </a:bodyPr>
          <a:lstStyle/>
          <a:p>
            <a:pPr marL="360045" lvl="0" indent="0" algn="l" defTabSz="622300">
              <a:lnSpc>
                <a:spcPct val="150000"/>
              </a:lnSpc>
              <a:spcBef>
                <a:spcPct val="0"/>
              </a:spcBef>
              <a:spcAft>
                <a:spcPct val="35000"/>
              </a:spcAft>
              <a:buNone/>
            </a:pPr>
            <a:r>
              <a:rPr lang="zh-CN" sz="1600" kern="1200"/>
              <a:t>就是要学着从不同的角度看问题，将书本上宏观分析的逻辑思维转化为现实角度，成长为理性冷静，稳重自持，从容自信，坚定自励的青年学子。</a:t>
            </a:r>
          </a:p>
        </p:txBody>
      </p:sp>
      <p:sp>
        <p:nvSpPr>
          <p:cNvPr id="17" name="文本框 16"/>
          <p:cNvSpPr txBox="1"/>
          <p:nvPr/>
        </p:nvSpPr>
        <p:spPr>
          <a:xfrm>
            <a:off x="1128575" y="3087941"/>
            <a:ext cx="1017858" cy="646331"/>
          </a:xfrm>
          <a:prstGeom prst="rect">
            <a:avLst/>
          </a:prstGeom>
          <a:noFill/>
        </p:spPr>
        <p:txBody>
          <a:bodyPr wrap="square" rtlCol="0">
            <a:spAutoFit/>
          </a:bodyPr>
          <a:lstStyle/>
          <a:p>
            <a:pPr algn="ctr"/>
            <a:r>
              <a:rPr lang="en-US" altLang="zh-CN" sz="3600">
                <a:ln w="19050">
                  <a:solidFill>
                    <a:srgbClr val="672F09"/>
                  </a:solidFill>
                </a:ln>
                <a:solidFill>
                  <a:srgbClr val="FFC000"/>
                </a:solidFill>
                <a:latin typeface="Impact" panose="020B0806030902050204" pitchFamily="34" charset="0"/>
              </a:rPr>
              <a:t>01</a:t>
            </a:r>
            <a:endParaRPr lang="zh-CN" altLang="en-US" sz="3600">
              <a:ln w="19050">
                <a:solidFill>
                  <a:srgbClr val="672F09"/>
                </a:solidFill>
              </a:ln>
              <a:solidFill>
                <a:srgbClr val="FFC000"/>
              </a:solidFill>
              <a:latin typeface="Impact" panose="020B0806030902050204" pitchFamily="34" charset="0"/>
            </a:endParaRPr>
          </a:p>
        </p:txBody>
      </p:sp>
      <p:sp>
        <p:nvSpPr>
          <p:cNvPr id="18" name="文本框 17"/>
          <p:cNvSpPr txBox="1"/>
          <p:nvPr/>
        </p:nvSpPr>
        <p:spPr>
          <a:xfrm>
            <a:off x="1128575" y="3958893"/>
            <a:ext cx="1017858" cy="646331"/>
          </a:xfrm>
          <a:prstGeom prst="rect">
            <a:avLst/>
          </a:prstGeom>
          <a:noFill/>
        </p:spPr>
        <p:txBody>
          <a:bodyPr wrap="square" rtlCol="0">
            <a:spAutoFit/>
          </a:bodyPr>
          <a:lstStyle/>
          <a:p>
            <a:pPr algn="ctr"/>
            <a:r>
              <a:rPr lang="en-US" altLang="zh-CN" sz="3600">
                <a:ln w="19050">
                  <a:solidFill>
                    <a:srgbClr val="672F09"/>
                  </a:solidFill>
                </a:ln>
                <a:solidFill>
                  <a:srgbClr val="FFC000"/>
                </a:solidFill>
                <a:latin typeface="Impact" panose="020B0806030902050204" pitchFamily="34" charset="0"/>
              </a:rPr>
              <a:t>02</a:t>
            </a:r>
            <a:endParaRPr lang="zh-CN" altLang="en-US" sz="3600">
              <a:ln w="19050">
                <a:solidFill>
                  <a:srgbClr val="672F09"/>
                </a:solidFill>
              </a:ln>
              <a:solidFill>
                <a:srgbClr val="FFC000"/>
              </a:solidFill>
              <a:latin typeface="Impact" panose="020B0806030902050204" pitchFamily="34" charset="0"/>
            </a:endParaRPr>
          </a:p>
        </p:txBody>
      </p:sp>
      <p:sp>
        <p:nvSpPr>
          <p:cNvPr id="19" name="文本框 18"/>
          <p:cNvSpPr txBox="1"/>
          <p:nvPr/>
        </p:nvSpPr>
        <p:spPr>
          <a:xfrm>
            <a:off x="1128575" y="4925240"/>
            <a:ext cx="1017858" cy="646331"/>
          </a:xfrm>
          <a:prstGeom prst="rect">
            <a:avLst/>
          </a:prstGeom>
          <a:noFill/>
        </p:spPr>
        <p:txBody>
          <a:bodyPr wrap="square" rtlCol="0">
            <a:spAutoFit/>
          </a:bodyPr>
          <a:lstStyle/>
          <a:p>
            <a:pPr algn="ctr"/>
            <a:r>
              <a:rPr lang="en-US" altLang="zh-CN" sz="3600">
                <a:ln w="19050">
                  <a:solidFill>
                    <a:srgbClr val="672F09"/>
                  </a:solidFill>
                </a:ln>
                <a:solidFill>
                  <a:srgbClr val="FFC000"/>
                </a:solidFill>
                <a:latin typeface="Impact" panose="020B0806030902050204" pitchFamily="34" charset="0"/>
              </a:rPr>
              <a:t>03</a:t>
            </a:r>
            <a:endParaRPr lang="zh-CN" altLang="en-US" sz="3600">
              <a:ln w="19050">
                <a:solidFill>
                  <a:srgbClr val="672F09"/>
                </a:solidFill>
              </a:ln>
              <a:solidFill>
                <a:srgbClr val="FFC000"/>
              </a:solidFill>
              <a:latin typeface="Impact" panose="020B0806030902050204" pitchFamily="34" charset="0"/>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580573" y="286082"/>
            <a:ext cx="4494907" cy="584775"/>
          </a:xfrm>
          <a:prstGeom prst="rect">
            <a:avLst/>
          </a:prstGeom>
          <a:noFill/>
        </p:spPr>
        <p:txBody>
          <a:bodyPr wrap="square">
            <a:spAutoFit/>
          </a:bodyPr>
          <a:lstStyle/>
          <a:p>
            <a:pPr algn="just"/>
            <a:r>
              <a:rPr lang="zh-CN" altLang="en-US" sz="32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rPr>
              <a:t>青年学子如何学习传承</a:t>
            </a:r>
          </a:p>
        </p:txBody>
      </p:sp>
      <p:sp>
        <p:nvSpPr>
          <p:cNvPr id="5" name="任意多边形: 形状 4"/>
          <p:cNvSpPr/>
          <p:nvPr/>
        </p:nvSpPr>
        <p:spPr>
          <a:xfrm>
            <a:off x="695325" y="2087555"/>
            <a:ext cx="10801349" cy="4160845"/>
          </a:xfrm>
          <a:custGeom>
            <a:avLst/>
            <a:gdLst>
              <a:gd name="connsiteX0" fmla="*/ 0 w 9779000"/>
              <a:gd name="connsiteY0" fmla="*/ 0 h 1606500"/>
              <a:gd name="connsiteX1" fmla="*/ 9779000 w 9779000"/>
              <a:gd name="connsiteY1" fmla="*/ 0 h 1606500"/>
              <a:gd name="connsiteX2" fmla="*/ 9779000 w 9779000"/>
              <a:gd name="connsiteY2" fmla="*/ 1606500 h 1606500"/>
              <a:gd name="connsiteX3" fmla="*/ 0 w 9779000"/>
              <a:gd name="connsiteY3" fmla="*/ 1606500 h 1606500"/>
              <a:gd name="connsiteX4" fmla="*/ 0 w 9779000"/>
              <a:gd name="connsiteY4" fmla="*/ 0 h 1606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79000" h="1606500">
                <a:moveTo>
                  <a:pt x="0" y="0"/>
                </a:moveTo>
                <a:lnTo>
                  <a:pt x="9779000" y="0"/>
                </a:lnTo>
                <a:lnTo>
                  <a:pt x="9779000" y="1606500"/>
                </a:lnTo>
                <a:lnTo>
                  <a:pt x="0" y="1606500"/>
                </a:lnTo>
                <a:lnTo>
                  <a:pt x="0" y="0"/>
                </a:lnTo>
                <a:close/>
              </a:path>
            </a:pathLst>
          </a:custGeom>
          <a:ln>
            <a:solidFill>
              <a:srgbClr val="672F09"/>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58959" tIns="312420" rIns="758959" bIns="106680" numCol="1" spcCol="1270" anchor="t" anchorCtr="0">
            <a:noAutofit/>
          </a:bodyPr>
          <a:lstStyle/>
          <a:p>
            <a:pPr marL="114300" lvl="1" indent="-114300" algn="l" defTabSz="666750">
              <a:lnSpc>
                <a:spcPct val="90000"/>
              </a:lnSpc>
              <a:spcBef>
                <a:spcPct val="0"/>
              </a:spcBef>
              <a:spcAft>
                <a:spcPct val="15000"/>
              </a:spcAft>
              <a:buChar char="•"/>
            </a:pPr>
            <a:endParaRPr lang="zh-CN" sz="1500" kern="1200"/>
          </a:p>
        </p:txBody>
      </p:sp>
      <p:sp>
        <p:nvSpPr>
          <p:cNvPr id="6" name="文本框 5"/>
          <p:cNvSpPr txBox="1"/>
          <p:nvPr/>
        </p:nvSpPr>
        <p:spPr>
          <a:xfrm>
            <a:off x="1053832" y="2299388"/>
            <a:ext cx="10084335" cy="3552511"/>
          </a:xfrm>
          <a:prstGeom prst="rect">
            <a:avLst/>
          </a:prstGeom>
          <a:noFill/>
        </p:spPr>
        <p:txBody>
          <a:bodyPr wrap="square">
            <a:spAutoFit/>
          </a:bodyPr>
          <a:lstStyle/>
          <a:p>
            <a:pPr marL="0" lvl="1" indent="457200" algn="just" defTabSz="666750">
              <a:lnSpc>
                <a:spcPct val="150000"/>
              </a:lnSpc>
              <a:spcBef>
                <a:spcPct val="0"/>
              </a:spcBef>
            </a:pPr>
            <a:r>
              <a:rPr lang="zh-CN" altLang="en-US" sz="2800" b="1" kern="1200">
                <a:solidFill>
                  <a:srgbClr val="C00000"/>
                </a:solidFill>
              </a:rPr>
              <a:t>“骐骥一跃，不能十步；驽马十驾，功在不舍。” </a:t>
            </a:r>
            <a:endParaRPr lang="en-US" altLang="zh-CN" sz="2800" b="1" kern="1200">
              <a:solidFill>
                <a:srgbClr val="C00000"/>
              </a:solidFill>
            </a:endParaRPr>
          </a:p>
          <a:p>
            <a:pPr marL="0" lvl="1" indent="457200" algn="just" defTabSz="666750">
              <a:lnSpc>
                <a:spcPct val="150000"/>
              </a:lnSpc>
              <a:spcBef>
                <a:spcPct val="0"/>
              </a:spcBef>
            </a:pPr>
            <a:r>
              <a:rPr lang="zh-CN" altLang="en-US" sz="2000" kern="1200"/>
              <a:t>中国特色社会主义事业是伟大的事业，伟大的事业绝非一朝一夕之功，需要坚持不断努力才能完成，需要一代又一代人的艰辛付出和接续奋斗才能造就。所有新时代青年要珍惜英雄用生命捍卫的和平，坚守英雄的坚守，走的再远也不要忘记为什么出发，走的再快也不要忘记为什么前行，以英雄情怀强化历史责任，以英雄气概砥砺血性担当，以英雄信念坚定奋斗意志，接力完成英雄先烈们为之献身的民族复兴伟业，担当起党和人民赋予的新时代使命任务。</a:t>
            </a:r>
            <a:endParaRPr lang="zh-CN" altLang="zh-CN" sz="2000" b="1" kern="1200"/>
          </a:p>
        </p:txBody>
      </p:sp>
      <p:grpSp>
        <p:nvGrpSpPr>
          <p:cNvPr id="7" name="组合 6"/>
          <p:cNvGrpSpPr/>
          <p:nvPr/>
        </p:nvGrpSpPr>
        <p:grpSpPr>
          <a:xfrm>
            <a:off x="695325" y="1271681"/>
            <a:ext cx="10801349" cy="711200"/>
            <a:chOff x="895149" y="1917700"/>
            <a:chExt cx="10044153" cy="711200"/>
          </a:xfrm>
        </p:grpSpPr>
        <p:sp>
          <p:nvSpPr>
            <p:cNvPr id="8" name="矩形 7"/>
            <p:cNvSpPr/>
            <p:nvPr/>
          </p:nvSpPr>
          <p:spPr>
            <a:xfrm>
              <a:off x="2897204" y="1917700"/>
              <a:ext cx="8042098" cy="711200"/>
            </a:xfrm>
            <a:prstGeom prst="rect">
              <a:avLst/>
            </a:prstGeom>
            <a:solidFill>
              <a:srgbClr val="C00000"/>
            </a:solidFill>
            <a:ln w="1524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a:t>我们传承英雄精神，需要接续奋斗。</a:t>
              </a:r>
            </a:p>
          </p:txBody>
        </p:sp>
        <p:sp>
          <p:nvSpPr>
            <p:cNvPr id="9" name="矩形 8"/>
            <p:cNvSpPr/>
            <p:nvPr/>
          </p:nvSpPr>
          <p:spPr>
            <a:xfrm>
              <a:off x="895149" y="1917700"/>
              <a:ext cx="1915428" cy="711200"/>
            </a:xfrm>
            <a:prstGeom prst="rect">
              <a:avLst/>
            </a:prstGeom>
            <a:solidFill>
              <a:srgbClr val="FFC000"/>
            </a:solidFill>
            <a:ln w="1524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a:solidFill>
                    <a:srgbClr val="672F09"/>
                  </a:solidFill>
                </a:rPr>
                <a:t>如何传承</a:t>
              </a:r>
            </a:p>
          </p:txBody>
        </p:sp>
      </p:gr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278483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rcRect/>
          <a:stretch>
            <a:fillRect/>
          </a:stretch>
        </p:blipFill>
        <p:spPr>
          <a:xfrm>
            <a:off x="0" y="5046563"/>
            <a:ext cx="12192000" cy="1811437"/>
          </a:xfrm>
          <a:prstGeom prst="rect">
            <a:avLst/>
          </a:prstGeom>
        </p:spPr>
      </p:pic>
      <p:pic>
        <p:nvPicPr>
          <p:cNvPr id="18" name="图片 17"/>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4465638"/>
            <a:ext cx="2865546" cy="2388353"/>
          </a:xfrm>
          <a:prstGeom prst="rect">
            <a:avLst/>
          </a:prstGeom>
        </p:spPr>
      </p:pic>
      <p:pic>
        <p:nvPicPr>
          <p:cNvPr id="19" name="图片 18"/>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3720" y="6045101"/>
            <a:ext cx="3550335" cy="815674"/>
          </a:xfrm>
          <a:prstGeom prst="rect">
            <a:avLst/>
          </a:prstGeom>
        </p:spPr>
      </p:pic>
      <p:sp>
        <p:nvSpPr>
          <p:cNvPr id="13" name="矩形 12"/>
          <p:cNvSpPr/>
          <p:nvPr/>
        </p:nvSpPr>
        <p:spPr>
          <a:xfrm>
            <a:off x="4113138" y="1259114"/>
            <a:ext cx="7054786" cy="719890"/>
          </a:xfrm>
          <a:prstGeom prst="rect">
            <a:avLst/>
          </a:prstGeom>
          <a:noFill/>
          <a:ln w="19050" cap="rnd">
            <a:gradFill>
              <a:gsLst>
                <a:gs pos="41000">
                  <a:srgbClr val="DAC4B6"/>
                </a:gs>
                <a:gs pos="0">
                  <a:schemeClr val="bg1">
                    <a:alpha val="0"/>
                  </a:schemeClr>
                </a:gs>
                <a:gs pos="100000">
                  <a:schemeClr val="accent2">
                    <a:lumMod val="50000"/>
                  </a:schemeClr>
                </a:gs>
              </a:gsLst>
              <a:lin ang="0" scaled="0"/>
            </a:gra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4113138" y="2110014"/>
            <a:ext cx="7054786" cy="719890"/>
          </a:xfrm>
          <a:prstGeom prst="rect">
            <a:avLst/>
          </a:prstGeom>
          <a:noFill/>
          <a:ln w="19050" cap="rnd">
            <a:gradFill>
              <a:gsLst>
                <a:gs pos="41000">
                  <a:srgbClr val="DAC4B6"/>
                </a:gs>
                <a:gs pos="0">
                  <a:schemeClr val="bg1">
                    <a:alpha val="0"/>
                  </a:schemeClr>
                </a:gs>
                <a:gs pos="100000">
                  <a:schemeClr val="accent2">
                    <a:lumMod val="50000"/>
                  </a:schemeClr>
                </a:gs>
              </a:gsLst>
              <a:lin ang="0" scaled="0"/>
            </a:gra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4113138" y="2960914"/>
            <a:ext cx="7054786" cy="719890"/>
          </a:xfrm>
          <a:prstGeom prst="rect">
            <a:avLst/>
          </a:prstGeom>
          <a:noFill/>
          <a:ln w="19050" cap="rnd">
            <a:gradFill>
              <a:gsLst>
                <a:gs pos="41000">
                  <a:srgbClr val="DAC4B6"/>
                </a:gs>
                <a:gs pos="0">
                  <a:schemeClr val="bg1">
                    <a:alpha val="0"/>
                  </a:schemeClr>
                </a:gs>
                <a:gs pos="100000">
                  <a:schemeClr val="accent2">
                    <a:lumMod val="50000"/>
                  </a:schemeClr>
                </a:gs>
              </a:gsLst>
              <a:lin ang="0" scaled="0"/>
            </a:gra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4113138" y="3811814"/>
            <a:ext cx="7054786" cy="719890"/>
          </a:xfrm>
          <a:prstGeom prst="rect">
            <a:avLst/>
          </a:prstGeom>
          <a:noFill/>
          <a:ln w="19050" cap="rnd">
            <a:gradFill>
              <a:gsLst>
                <a:gs pos="41000">
                  <a:srgbClr val="DAC4B6"/>
                </a:gs>
                <a:gs pos="0">
                  <a:schemeClr val="bg1">
                    <a:alpha val="0"/>
                  </a:schemeClr>
                </a:gs>
                <a:gs pos="100000">
                  <a:schemeClr val="accent2">
                    <a:lumMod val="50000"/>
                  </a:schemeClr>
                </a:gs>
              </a:gsLst>
              <a:lin ang="0" scaled="0"/>
            </a:gra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5542968" y="3873088"/>
            <a:ext cx="4494907" cy="553998"/>
          </a:xfrm>
          <a:prstGeom prst="rect">
            <a:avLst/>
          </a:prstGeom>
          <a:noFill/>
        </p:spPr>
        <p:txBody>
          <a:bodyPr wrap="square">
            <a:spAutoFit/>
          </a:bodyPr>
          <a:lstStyle/>
          <a:p>
            <a:pPr algn="just"/>
            <a:r>
              <a:rPr lang="zh-CN" altLang="en-US" sz="3000" kern="100">
                <a:effectLst/>
                <a:latin typeface="等线" panose="02010600030101010101" pitchFamily="2" charset="-122"/>
                <a:ea typeface="微软雅黑" panose="020B0503020204020204" pitchFamily="34" charset="-122"/>
                <a:cs typeface="Times New Roman" panose="02020603050405020304" pitchFamily="18" charset="0"/>
              </a:rPr>
              <a:t>青年学子如何学习传承</a:t>
            </a:r>
          </a:p>
        </p:txBody>
      </p:sp>
      <p:sp>
        <p:nvSpPr>
          <p:cNvPr id="23" name="文本框 22"/>
          <p:cNvSpPr txBox="1"/>
          <p:nvPr/>
        </p:nvSpPr>
        <p:spPr>
          <a:xfrm>
            <a:off x="5542968" y="1329006"/>
            <a:ext cx="4494907" cy="553998"/>
          </a:xfrm>
          <a:prstGeom prst="rect">
            <a:avLst/>
          </a:prstGeom>
          <a:noFill/>
        </p:spPr>
        <p:txBody>
          <a:bodyPr wrap="square">
            <a:spAutoFit/>
          </a:bodyPr>
          <a:lstStyle/>
          <a:p>
            <a:pPr algn="just"/>
            <a:r>
              <a:rPr lang="zh-CN" altLang="en-US" sz="3000" kern="100">
                <a:effectLst/>
                <a:latin typeface="等线" panose="02010600030101010101" pitchFamily="2" charset="-122"/>
                <a:ea typeface="微软雅黑" panose="020B0503020204020204" pitchFamily="34" charset="-122"/>
                <a:cs typeface="Times New Roman" panose="02020603050405020304" pitchFamily="18" charset="0"/>
              </a:rPr>
              <a:t>什么是英雄精神？</a:t>
            </a:r>
          </a:p>
        </p:txBody>
      </p:sp>
      <p:sp>
        <p:nvSpPr>
          <p:cNvPr id="24" name="文本框 23"/>
          <p:cNvSpPr txBox="1"/>
          <p:nvPr/>
        </p:nvSpPr>
        <p:spPr>
          <a:xfrm>
            <a:off x="5542968" y="2177033"/>
            <a:ext cx="4494907" cy="553998"/>
          </a:xfrm>
          <a:prstGeom prst="rect">
            <a:avLst/>
          </a:prstGeom>
          <a:noFill/>
        </p:spPr>
        <p:txBody>
          <a:bodyPr wrap="square">
            <a:spAutoFit/>
          </a:bodyPr>
          <a:lstStyle/>
          <a:p>
            <a:pPr algn="just"/>
            <a:r>
              <a:rPr lang="zh-CN" altLang="en-US" sz="3000" kern="100">
                <a:effectLst/>
                <a:latin typeface="等线" panose="02010600030101010101" pitchFamily="2" charset="-122"/>
                <a:ea typeface="微软雅黑" panose="020B0503020204020204" pitchFamily="34" charset="-122"/>
                <a:cs typeface="Times New Roman" panose="02020603050405020304" pitchFamily="18" charset="0"/>
              </a:rPr>
              <a:t>弘扬英雄精神的意义</a:t>
            </a:r>
          </a:p>
        </p:txBody>
      </p:sp>
      <p:sp>
        <p:nvSpPr>
          <p:cNvPr id="25" name="文本框 24"/>
          <p:cNvSpPr txBox="1"/>
          <p:nvPr/>
        </p:nvSpPr>
        <p:spPr>
          <a:xfrm>
            <a:off x="5542968" y="3025060"/>
            <a:ext cx="4494907" cy="553998"/>
          </a:xfrm>
          <a:prstGeom prst="rect">
            <a:avLst/>
          </a:prstGeom>
          <a:noFill/>
        </p:spPr>
        <p:txBody>
          <a:bodyPr wrap="square">
            <a:spAutoFit/>
          </a:bodyPr>
          <a:lstStyle/>
          <a:p>
            <a:pPr algn="just"/>
            <a:r>
              <a:rPr lang="zh-CN" altLang="en-US" sz="3000" kern="100">
                <a:effectLst/>
                <a:latin typeface="等线" panose="02010600030101010101" pitchFamily="2" charset="-122"/>
                <a:ea typeface="微软雅黑" panose="020B0503020204020204" pitchFamily="34" charset="-122"/>
                <a:cs typeface="Times New Roman" panose="02020603050405020304" pitchFamily="18" charset="0"/>
              </a:rPr>
              <a:t>如何弘扬英雄精神</a:t>
            </a:r>
          </a:p>
        </p:txBody>
      </p:sp>
      <p:sp>
        <p:nvSpPr>
          <p:cNvPr id="26" name="矩形: 圆角 25"/>
          <p:cNvSpPr/>
          <p:nvPr/>
        </p:nvSpPr>
        <p:spPr>
          <a:xfrm>
            <a:off x="4313509" y="1313134"/>
            <a:ext cx="684000" cy="68400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4">
                  <a:lumMod val="20000"/>
                  <a:lumOff val="80000"/>
                </a:schemeClr>
              </a:solidFill>
              <a:latin typeface="+mj-ea"/>
              <a:ea typeface="+mj-ea"/>
            </a:endParaRPr>
          </a:p>
        </p:txBody>
      </p:sp>
      <p:sp>
        <p:nvSpPr>
          <p:cNvPr id="27" name="矩形: 圆角 26"/>
          <p:cNvSpPr/>
          <p:nvPr/>
        </p:nvSpPr>
        <p:spPr>
          <a:xfrm>
            <a:off x="4313509" y="2164034"/>
            <a:ext cx="684000" cy="68400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4">
                  <a:lumMod val="20000"/>
                  <a:lumOff val="80000"/>
                </a:schemeClr>
              </a:solidFill>
              <a:latin typeface="+mj-ea"/>
              <a:ea typeface="+mj-ea"/>
            </a:endParaRPr>
          </a:p>
        </p:txBody>
      </p:sp>
      <p:sp>
        <p:nvSpPr>
          <p:cNvPr id="28" name="矩形: 圆角 27"/>
          <p:cNvSpPr/>
          <p:nvPr/>
        </p:nvSpPr>
        <p:spPr>
          <a:xfrm>
            <a:off x="4313509" y="3014934"/>
            <a:ext cx="684000" cy="68400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4">
                  <a:lumMod val="20000"/>
                  <a:lumOff val="80000"/>
                </a:schemeClr>
              </a:solidFill>
              <a:latin typeface="+mj-ea"/>
              <a:ea typeface="+mj-ea"/>
            </a:endParaRPr>
          </a:p>
        </p:txBody>
      </p:sp>
      <p:sp>
        <p:nvSpPr>
          <p:cNvPr id="29" name="矩形: 圆角 28"/>
          <p:cNvSpPr/>
          <p:nvPr/>
        </p:nvSpPr>
        <p:spPr>
          <a:xfrm>
            <a:off x="4313509" y="3865834"/>
            <a:ext cx="684000" cy="68400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4">
                  <a:lumMod val="20000"/>
                  <a:lumOff val="80000"/>
                </a:schemeClr>
              </a:solidFill>
              <a:latin typeface="+mj-ea"/>
              <a:ea typeface="+mj-ea"/>
            </a:endParaRPr>
          </a:p>
        </p:txBody>
      </p:sp>
      <p:sp>
        <p:nvSpPr>
          <p:cNvPr id="30" name="文本框 29"/>
          <p:cNvSpPr txBox="1"/>
          <p:nvPr/>
        </p:nvSpPr>
        <p:spPr>
          <a:xfrm>
            <a:off x="4304361" y="1405312"/>
            <a:ext cx="702296" cy="523220"/>
          </a:xfrm>
          <a:prstGeom prst="rect">
            <a:avLst/>
          </a:prstGeom>
          <a:noFill/>
        </p:spPr>
        <p:txBody>
          <a:bodyPr wrap="square" rtlCol="0">
            <a:spAutoFit/>
          </a:bodyPr>
          <a:lstStyle/>
          <a:p>
            <a:pPr algn="ctr"/>
            <a:r>
              <a:rPr lang="zh-CN" altLang="en-US" sz="2800" b="1">
                <a:solidFill>
                  <a:schemeClr val="accent4">
                    <a:lumMod val="20000"/>
                    <a:lumOff val="80000"/>
                  </a:schemeClr>
                </a:solidFill>
                <a:latin typeface="+mj-ea"/>
                <a:ea typeface="+mj-ea"/>
              </a:rPr>
              <a:t>壹</a:t>
            </a:r>
          </a:p>
        </p:txBody>
      </p:sp>
      <p:sp>
        <p:nvSpPr>
          <p:cNvPr id="31" name="文本框 30"/>
          <p:cNvSpPr txBox="1"/>
          <p:nvPr/>
        </p:nvSpPr>
        <p:spPr>
          <a:xfrm>
            <a:off x="4304361" y="2256212"/>
            <a:ext cx="702296" cy="523220"/>
          </a:xfrm>
          <a:prstGeom prst="rect">
            <a:avLst/>
          </a:prstGeom>
          <a:noFill/>
        </p:spPr>
        <p:txBody>
          <a:bodyPr wrap="square" rtlCol="0">
            <a:spAutoFit/>
          </a:bodyPr>
          <a:lstStyle/>
          <a:p>
            <a:pPr algn="ctr"/>
            <a:r>
              <a:rPr lang="zh-CN" altLang="en-US" sz="2800" b="1">
                <a:solidFill>
                  <a:schemeClr val="accent4">
                    <a:lumMod val="20000"/>
                    <a:lumOff val="80000"/>
                  </a:schemeClr>
                </a:solidFill>
                <a:latin typeface="+mj-ea"/>
                <a:ea typeface="+mj-ea"/>
              </a:rPr>
              <a:t>贰</a:t>
            </a:r>
          </a:p>
        </p:txBody>
      </p:sp>
      <p:sp>
        <p:nvSpPr>
          <p:cNvPr id="32" name="文本框 31"/>
          <p:cNvSpPr txBox="1"/>
          <p:nvPr/>
        </p:nvSpPr>
        <p:spPr>
          <a:xfrm>
            <a:off x="4304361" y="3107112"/>
            <a:ext cx="702296" cy="523220"/>
          </a:xfrm>
          <a:prstGeom prst="rect">
            <a:avLst/>
          </a:prstGeom>
          <a:noFill/>
        </p:spPr>
        <p:txBody>
          <a:bodyPr wrap="square" rtlCol="0">
            <a:spAutoFit/>
          </a:bodyPr>
          <a:lstStyle/>
          <a:p>
            <a:pPr algn="ctr"/>
            <a:r>
              <a:rPr lang="zh-CN" altLang="en-US" sz="2800" b="1">
                <a:solidFill>
                  <a:schemeClr val="accent4">
                    <a:lumMod val="20000"/>
                    <a:lumOff val="80000"/>
                  </a:schemeClr>
                </a:solidFill>
                <a:latin typeface="+mj-ea"/>
                <a:ea typeface="+mj-ea"/>
              </a:rPr>
              <a:t>叁</a:t>
            </a:r>
          </a:p>
        </p:txBody>
      </p:sp>
      <p:sp>
        <p:nvSpPr>
          <p:cNvPr id="33" name="文本框 32"/>
          <p:cNvSpPr txBox="1"/>
          <p:nvPr/>
        </p:nvSpPr>
        <p:spPr>
          <a:xfrm>
            <a:off x="4304361" y="3954088"/>
            <a:ext cx="702296" cy="523220"/>
          </a:xfrm>
          <a:prstGeom prst="rect">
            <a:avLst/>
          </a:prstGeom>
          <a:noFill/>
        </p:spPr>
        <p:txBody>
          <a:bodyPr wrap="square" rtlCol="0">
            <a:spAutoFit/>
          </a:bodyPr>
          <a:lstStyle/>
          <a:p>
            <a:pPr algn="ctr"/>
            <a:r>
              <a:rPr lang="zh-CN" altLang="en-US" sz="2800" b="1">
                <a:solidFill>
                  <a:schemeClr val="accent4">
                    <a:lumMod val="20000"/>
                    <a:lumOff val="80000"/>
                  </a:schemeClr>
                </a:solidFill>
                <a:latin typeface="+mj-ea"/>
                <a:ea typeface="+mj-ea"/>
              </a:rPr>
              <a:t>肆</a:t>
            </a:r>
          </a:p>
        </p:txBody>
      </p:sp>
      <p:grpSp>
        <p:nvGrpSpPr>
          <p:cNvPr id="34" name="组合 33"/>
          <p:cNvGrpSpPr/>
          <p:nvPr/>
        </p:nvGrpSpPr>
        <p:grpSpPr>
          <a:xfrm>
            <a:off x="853841" y="1159929"/>
            <a:ext cx="2003981" cy="2990850"/>
            <a:chOff x="746003" y="1462381"/>
            <a:chExt cx="2003981" cy="2990850"/>
          </a:xfrm>
        </p:grpSpPr>
        <p:sp>
          <p:nvSpPr>
            <p:cNvPr id="35" name="文本框 34"/>
            <p:cNvSpPr txBox="1"/>
            <p:nvPr/>
          </p:nvSpPr>
          <p:spPr>
            <a:xfrm>
              <a:off x="746003" y="1623673"/>
              <a:ext cx="553998" cy="2668266"/>
            </a:xfrm>
            <a:prstGeom prst="rect">
              <a:avLst/>
            </a:prstGeom>
            <a:noFill/>
          </p:spPr>
          <p:txBody>
            <a:bodyPr vert="eaVert" wrap="square">
              <a:spAutoFit/>
            </a:bodyPr>
            <a:lstStyle/>
            <a:p>
              <a:pPr algn="dist"/>
              <a:r>
                <a:rPr lang="en-US" altLang="zh-CN" sz="2400" kern="100">
                  <a:solidFill>
                    <a:srgbClr val="C00000"/>
                  </a:solidFill>
                  <a:effectLst/>
                  <a:latin typeface="Hero" panose="02000506000000020004" pitchFamily="50" charset="0"/>
                  <a:ea typeface="微软雅黑" panose="020B0503020204020204" pitchFamily="34" charset="-122"/>
                  <a:cs typeface="Times New Roman" panose="02020603050405020304" pitchFamily="18" charset="0"/>
                </a:rPr>
                <a:t>CONTENTS</a:t>
              </a:r>
            </a:p>
          </p:txBody>
        </p:sp>
        <p:sp>
          <p:nvSpPr>
            <p:cNvPr id="36" name="文本框 35"/>
            <p:cNvSpPr txBox="1"/>
            <p:nvPr/>
          </p:nvSpPr>
          <p:spPr>
            <a:xfrm>
              <a:off x="1211101" y="1462381"/>
              <a:ext cx="1538883" cy="2990850"/>
            </a:xfrm>
            <a:prstGeom prst="rect">
              <a:avLst/>
            </a:prstGeom>
            <a:noFill/>
          </p:spPr>
          <p:txBody>
            <a:bodyPr vert="eaVert" wrap="square" rtlCol="0">
              <a:spAutoFit/>
            </a:bodyPr>
            <a:lstStyle/>
            <a:p>
              <a:pPr algn="ctr"/>
              <a:r>
                <a:rPr lang="zh-CN" altLang="en-US" sz="8800">
                  <a:solidFill>
                    <a:srgbClr val="C00000"/>
                  </a:solidFill>
                  <a:latin typeface="+mj-ea"/>
                  <a:ea typeface="+mj-ea"/>
                </a:rPr>
                <a:t>目录</a:t>
              </a:r>
            </a:p>
          </p:txBody>
        </p:sp>
      </p:grpSp>
      <p:sp>
        <p:nvSpPr>
          <p:cNvPr id="2" name="文本框 1"/>
          <p:cNvSpPr txBox="1"/>
          <p:nvPr/>
        </p:nvSpPr>
        <p:spPr>
          <a:xfrm>
            <a:off x="2077375" y="4427086"/>
            <a:ext cx="1571347"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图片 2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519" y="3838405"/>
            <a:ext cx="12192000" cy="2955845"/>
          </a:xfrm>
          <a:prstGeom prst="rect">
            <a:avLst/>
          </a:prstGeom>
        </p:spPr>
      </p:pic>
      <p:pic>
        <p:nvPicPr>
          <p:cNvPr id="27" name="图片 26"/>
          <p:cNvPicPr>
            <a:picLocks noChangeAspect="1"/>
          </p:cNvPicPr>
          <p:nvPr/>
        </p:nvPicPr>
        <p:blipFill>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rcRect l="-2383"/>
          <a:stretch>
            <a:fillRect/>
          </a:stretch>
        </p:blipFill>
        <p:spPr>
          <a:xfrm>
            <a:off x="6454370" y="4177619"/>
            <a:ext cx="3663271" cy="2099293"/>
          </a:xfrm>
          <a:prstGeom prst="rect">
            <a:avLst/>
          </a:prstGeom>
        </p:spPr>
      </p:pic>
      <p:sp>
        <p:nvSpPr>
          <p:cNvPr id="10" name="文本框 9"/>
          <p:cNvSpPr txBox="1"/>
          <p:nvPr/>
        </p:nvSpPr>
        <p:spPr>
          <a:xfrm>
            <a:off x="2235969" y="1926605"/>
            <a:ext cx="7720062" cy="1477328"/>
          </a:xfrm>
          <a:prstGeom prst="rect">
            <a:avLst/>
          </a:prstGeom>
          <a:noFill/>
        </p:spPr>
        <p:txBody>
          <a:bodyPr wrap="none" lIns="0" tIns="0" rIns="0" bIns="0">
            <a:spAutoFit/>
          </a:bodyPr>
          <a:lstStyle>
            <a:defPPr>
              <a:defRPr lang="zh-CN"/>
            </a:defPPr>
            <a:lvl1pPr algn="ctr">
              <a:spcAft>
                <a:spcPts val="1050"/>
              </a:spcAft>
              <a:defRPr sz="13800" kern="0" spc="-2000">
                <a:gradFill>
                  <a:gsLst>
                    <a:gs pos="46000">
                      <a:srgbClr val="FF0000"/>
                    </a:gs>
                    <a:gs pos="74000">
                      <a:srgbClr val="C00000"/>
                    </a:gs>
                    <a:gs pos="0">
                      <a:srgbClr val="FFC000"/>
                    </a:gs>
                  </a:gsLst>
                  <a:lin ang="5400000" scaled="1"/>
                </a:gradFill>
                <a:effectLst/>
                <a:latin typeface="汉仪尚巍手书W" panose="00020600040101010101" pitchFamily="18" charset="-122"/>
                <a:ea typeface="汉仪尚巍手书W" panose="00020600040101010101" pitchFamily="18" charset="-122"/>
                <a:cs typeface="宋体" panose="02010600030101010101" pitchFamily="2" charset="-122"/>
              </a:defRPr>
            </a:lvl1pPr>
          </a:lstStyle>
          <a:p>
            <a:r>
              <a:rPr lang="zh-CN" altLang="en-US" sz="9600" spc="-1000" dirty="0">
                <a:solidFill>
                  <a:srgbClr val="C00000"/>
                </a:solidFill>
              </a:rPr>
              <a:t>什么是英雄精神</a:t>
            </a:r>
          </a:p>
        </p:txBody>
      </p:sp>
      <p:pic>
        <p:nvPicPr>
          <p:cNvPr id="23" name="图片 22"/>
          <p:cNvPicPr>
            <a:picLocks noChangeAspect="1"/>
          </p:cNvPicPr>
          <p:nvPr/>
        </p:nvPicPr>
        <p:blipFill>
          <a:blip r:embed="rId4"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rcRect/>
          <a:stretch>
            <a:fillRect/>
          </a:stretch>
        </p:blipFill>
        <p:spPr>
          <a:xfrm>
            <a:off x="0" y="5046563"/>
            <a:ext cx="12192000" cy="1811437"/>
          </a:xfrm>
          <a:prstGeom prst="rect">
            <a:avLst/>
          </a:prstGeom>
        </p:spPr>
      </p:pic>
      <p:pic>
        <p:nvPicPr>
          <p:cNvPr id="39" name="图片 38"/>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0" y="4465638"/>
            <a:ext cx="2865546" cy="2388353"/>
          </a:xfrm>
          <a:prstGeom prst="rect">
            <a:avLst/>
          </a:prstGeom>
        </p:spPr>
      </p:pic>
      <p:pic>
        <p:nvPicPr>
          <p:cNvPr id="34" name="图片 33"/>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3720" y="6045101"/>
            <a:ext cx="3550335" cy="815674"/>
          </a:xfrm>
          <a:prstGeom prst="rect">
            <a:avLst/>
          </a:prstGeom>
        </p:spPr>
      </p:pic>
      <p:sp>
        <p:nvSpPr>
          <p:cNvPr id="17" name="矩形 16"/>
          <p:cNvSpPr/>
          <p:nvPr/>
        </p:nvSpPr>
        <p:spPr>
          <a:xfrm>
            <a:off x="1856467" y="3803779"/>
            <a:ext cx="8488772" cy="133352"/>
          </a:xfrm>
          <a:prstGeom prst="rect">
            <a:avLst/>
          </a:prstGeom>
          <a:gradFill>
            <a:gsLst>
              <a:gs pos="96460">
                <a:srgbClr val="FFC000"/>
              </a:gs>
              <a:gs pos="2000">
                <a:srgbClr val="FFC000"/>
              </a:gs>
              <a:gs pos="70000">
                <a:srgbClr val="FFC000">
                  <a:alpha val="0"/>
                </a:srgbClr>
              </a:gs>
              <a:gs pos="31000">
                <a:srgbClr val="FFC000">
                  <a:alpha val="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3110605" y="3490781"/>
            <a:ext cx="5980496" cy="464166"/>
          </a:xfrm>
          <a:prstGeom prst="rect">
            <a:avLst/>
          </a:prstGeom>
          <a:noFill/>
        </p:spPr>
        <p:txBody>
          <a:bodyPr wrap="square">
            <a:spAutoFit/>
          </a:bodyPr>
          <a:lstStyle/>
          <a:p>
            <a:pPr algn="dist">
              <a:lnSpc>
                <a:spcPct val="150000"/>
              </a:lnSpc>
            </a:pPr>
            <a:r>
              <a:rPr lang="zh-CN" altLang="en-US" kern="100" dirty="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大</a:t>
            </a:r>
            <a:r>
              <a:rPr lang="en-US" altLang="zh-CN" kern="100" dirty="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dirty="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力</a:t>
            </a:r>
            <a:r>
              <a:rPr lang="en-US" altLang="zh-CN" kern="100" dirty="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dirty="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弘</a:t>
            </a:r>
            <a:r>
              <a:rPr lang="en-US" altLang="zh-CN" kern="100" dirty="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dirty="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扬</a:t>
            </a:r>
            <a:r>
              <a:rPr lang="en-US" altLang="zh-CN" kern="100" dirty="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dirty="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英</a:t>
            </a:r>
            <a:r>
              <a:rPr lang="en-US" altLang="zh-CN" kern="100" dirty="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dirty="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雄</a:t>
            </a:r>
            <a:r>
              <a:rPr lang="en-US" altLang="zh-CN" kern="100" dirty="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dirty="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精</a:t>
            </a:r>
            <a:r>
              <a:rPr lang="en-US" altLang="zh-CN" kern="100" dirty="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a:t>
            </a:r>
            <a:r>
              <a:rPr lang="zh-CN" altLang="en-US" kern="100" dirty="0">
                <a:solidFill>
                  <a:schemeClr val="tx1">
                    <a:lumMod val="85000"/>
                    <a:lumOff val="15000"/>
                  </a:schemeClr>
                </a:solidFill>
                <a:effectLst/>
                <a:latin typeface="等线" panose="02010600030101010101" pitchFamily="2" charset="-122"/>
                <a:ea typeface="微软雅黑" panose="020B0503020204020204" pitchFamily="34" charset="-122"/>
                <a:cs typeface="Times New Roman" panose="02020603050405020304" pitchFamily="18" charset="0"/>
              </a:rPr>
              <a:t>神</a:t>
            </a:r>
          </a:p>
        </p:txBody>
      </p:sp>
      <p:grpSp>
        <p:nvGrpSpPr>
          <p:cNvPr id="19" name="组合 18"/>
          <p:cNvGrpSpPr/>
          <p:nvPr/>
        </p:nvGrpSpPr>
        <p:grpSpPr>
          <a:xfrm>
            <a:off x="5491253" y="587383"/>
            <a:ext cx="1219200" cy="1219200"/>
            <a:chOff x="5486400" y="677399"/>
            <a:chExt cx="1219200" cy="1219200"/>
          </a:xfrm>
        </p:grpSpPr>
        <p:sp>
          <p:nvSpPr>
            <p:cNvPr id="22" name="椭圆 21"/>
            <p:cNvSpPr/>
            <p:nvPr/>
          </p:nvSpPr>
          <p:spPr>
            <a:xfrm>
              <a:off x="5486400" y="677399"/>
              <a:ext cx="1219200" cy="12192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a:solidFill>
                  <a:srgbClr val="C00000"/>
                </a:solidFill>
                <a:latin typeface="+mj-ea"/>
                <a:ea typeface="+mj-ea"/>
              </a:endParaRPr>
            </a:p>
          </p:txBody>
        </p:sp>
        <p:sp>
          <p:nvSpPr>
            <p:cNvPr id="24" name="文本框 23"/>
            <p:cNvSpPr txBox="1"/>
            <p:nvPr/>
          </p:nvSpPr>
          <p:spPr>
            <a:xfrm>
              <a:off x="5651500" y="864517"/>
              <a:ext cx="889000" cy="830997"/>
            </a:xfrm>
            <a:prstGeom prst="rect">
              <a:avLst/>
            </a:prstGeom>
            <a:noFill/>
          </p:spPr>
          <p:txBody>
            <a:bodyPr wrap="square" rtlCol="0">
              <a:spAutoFit/>
            </a:bodyPr>
            <a:lstStyle/>
            <a:p>
              <a:pPr algn="ctr"/>
              <a:r>
                <a:rPr lang="zh-CN" altLang="en-US" sz="4800" b="1">
                  <a:solidFill>
                    <a:schemeClr val="accent4">
                      <a:lumMod val="20000"/>
                      <a:lumOff val="80000"/>
                    </a:schemeClr>
                  </a:solidFill>
                  <a:latin typeface="+mj-ea"/>
                  <a:ea typeface="+mj-ea"/>
                </a:rPr>
                <a:t>壹</a:t>
              </a:r>
            </a:p>
          </p:txBody>
        </p:sp>
      </p:gr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矩形: 圆角 36"/>
          <p:cNvSpPr/>
          <p:nvPr/>
        </p:nvSpPr>
        <p:spPr>
          <a:xfrm>
            <a:off x="731837" y="3429000"/>
            <a:ext cx="10728326" cy="2700338"/>
          </a:xfrm>
          <a:prstGeom prst="roundRect">
            <a:avLst>
              <a:gd name="adj" fmla="val 0"/>
            </a:avLst>
          </a:prstGeom>
          <a:no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1300890" y="1853397"/>
            <a:ext cx="9590220" cy="156973"/>
          </a:xfrm>
          <a:prstGeom prst="rect">
            <a:avLst/>
          </a:prstGeom>
          <a:gradFill>
            <a:gsLst>
              <a:gs pos="97345">
                <a:srgbClr val="FFC000">
                  <a:alpha val="0"/>
                </a:srgbClr>
              </a:gs>
              <a:gs pos="50000">
                <a:srgbClr val="FFC000"/>
              </a:gs>
              <a:gs pos="0">
                <a:srgbClr val="FFC000">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80573" y="286082"/>
            <a:ext cx="4494907" cy="584775"/>
          </a:xfrm>
          <a:prstGeom prst="rect">
            <a:avLst/>
          </a:prstGeom>
          <a:noFill/>
        </p:spPr>
        <p:txBody>
          <a:bodyPr wrap="square">
            <a:spAutoFit/>
          </a:bodyPr>
          <a:lstStyle/>
          <a:p>
            <a:pPr algn="just"/>
            <a:r>
              <a:rPr lang="zh-CN" altLang="en-US" sz="32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rPr>
              <a:t>什么是英雄精神？</a:t>
            </a:r>
          </a:p>
        </p:txBody>
      </p:sp>
      <p:sp>
        <p:nvSpPr>
          <p:cNvPr id="27" name="任意多边形: 形状 26"/>
          <p:cNvSpPr/>
          <p:nvPr/>
        </p:nvSpPr>
        <p:spPr>
          <a:xfrm>
            <a:off x="731839" y="2465305"/>
            <a:ext cx="10728324" cy="769440"/>
          </a:xfrm>
          <a:custGeom>
            <a:avLst/>
            <a:gdLst>
              <a:gd name="connsiteX0" fmla="*/ 0 w 10728324"/>
              <a:gd name="connsiteY0" fmla="*/ 0 h 749700"/>
              <a:gd name="connsiteX1" fmla="*/ 10728324 w 10728324"/>
              <a:gd name="connsiteY1" fmla="*/ 0 h 749700"/>
              <a:gd name="connsiteX2" fmla="*/ 10728324 w 10728324"/>
              <a:gd name="connsiteY2" fmla="*/ 749700 h 749700"/>
              <a:gd name="connsiteX3" fmla="*/ 0 w 10728324"/>
              <a:gd name="connsiteY3" fmla="*/ 749700 h 749700"/>
              <a:gd name="connsiteX4" fmla="*/ 0 w 10728324"/>
              <a:gd name="connsiteY4" fmla="*/ 0 h 749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28324" h="749700">
                <a:moveTo>
                  <a:pt x="0" y="0"/>
                </a:moveTo>
                <a:lnTo>
                  <a:pt x="10728324" y="0"/>
                </a:lnTo>
                <a:lnTo>
                  <a:pt x="10728324" y="749700"/>
                </a:lnTo>
                <a:lnTo>
                  <a:pt x="0" y="749700"/>
                </a:lnTo>
                <a:lnTo>
                  <a:pt x="0" y="0"/>
                </a:lnTo>
                <a:close/>
              </a:path>
            </a:pathLst>
          </a:custGeom>
          <a:ln>
            <a:solidFill>
              <a:schemeClr val="accent2">
                <a:lumMod val="50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32637" tIns="291592" rIns="832637" bIns="113792" numCol="1" spcCol="1270" anchor="t" anchorCtr="0">
            <a:noAutofit/>
          </a:bodyPr>
          <a:lstStyle/>
          <a:p>
            <a:pPr marL="171450" lvl="1" indent="-171450" algn="l" defTabSz="711200">
              <a:lnSpc>
                <a:spcPct val="90000"/>
              </a:lnSpc>
              <a:spcBef>
                <a:spcPct val="0"/>
              </a:spcBef>
              <a:spcAft>
                <a:spcPct val="15000"/>
              </a:spcAft>
              <a:buChar char="•"/>
            </a:pPr>
            <a:endParaRPr lang="zh-CN" sz="1600" kern="1200"/>
          </a:p>
        </p:txBody>
      </p:sp>
      <p:sp>
        <p:nvSpPr>
          <p:cNvPr id="28" name="任意多边形: 形状 27"/>
          <p:cNvSpPr/>
          <p:nvPr/>
        </p:nvSpPr>
        <p:spPr>
          <a:xfrm>
            <a:off x="959723" y="2213907"/>
            <a:ext cx="5598885" cy="475728"/>
          </a:xfrm>
          <a:custGeom>
            <a:avLst/>
            <a:gdLst>
              <a:gd name="connsiteX0" fmla="*/ 0 w 5598885"/>
              <a:gd name="connsiteY0" fmla="*/ 68881 h 413280"/>
              <a:gd name="connsiteX1" fmla="*/ 68881 w 5598885"/>
              <a:gd name="connsiteY1" fmla="*/ 0 h 413280"/>
              <a:gd name="connsiteX2" fmla="*/ 5530004 w 5598885"/>
              <a:gd name="connsiteY2" fmla="*/ 0 h 413280"/>
              <a:gd name="connsiteX3" fmla="*/ 5598885 w 5598885"/>
              <a:gd name="connsiteY3" fmla="*/ 68881 h 413280"/>
              <a:gd name="connsiteX4" fmla="*/ 5598885 w 5598885"/>
              <a:gd name="connsiteY4" fmla="*/ 344399 h 413280"/>
              <a:gd name="connsiteX5" fmla="*/ 5530004 w 5598885"/>
              <a:gd name="connsiteY5" fmla="*/ 413280 h 413280"/>
              <a:gd name="connsiteX6" fmla="*/ 68881 w 5598885"/>
              <a:gd name="connsiteY6" fmla="*/ 413280 h 413280"/>
              <a:gd name="connsiteX7" fmla="*/ 0 w 5598885"/>
              <a:gd name="connsiteY7" fmla="*/ 344399 h 413280"/>
              <a:gd name="connsiteX8" fmla="*/ 0 w 5598885"/>
              <a:gd name="connsiteY8" fmla="*/ 68881 h 413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98885" h="413280">
                <a:moveTo>
                  <a:pt x="0" y="68881"/>
                </a:moveTo>
                <a:cubicBezTo>
                  <a:pt x="0" y="30839"/>
                  <a:pt x="30839" y="0"/>
                  <a:pt x="68881" y="0"/>
                </a:cubicBezTo>
                <a:lnTo>
                  <a:pt x="5530004" y="0"/>
                </a:lnTo>
                <a:cubicBezTo>
                  <a:pt x="5568046" y="0"/>
                  <a:pt x="5598885" y="30839"/>
                  <a:pt x="5598885" y="68881"/>
                </a:cubicBezTo>
                <a:lnTo>
                  <a:pt x="5598885" y="344399"/>
                </a:lnTo>
                <a:cubicBezTo>
                  <a:pt x="5598885" y="382441"/>
                  <a:pt x="5568046" y="413280"/>
                  <a:pt x="5530004" y="413280"/>
                </a:cubicBezTo>
                <a:lnTo>
                  <a:pt x="68881" y="413280"/>
                </a:lnTo>
                <a:cubicBezTo>
                  <a:pt x="30839" y="413280"/>
                  <a:pt x="0" y="382441"/>
                  <a:pt x="0" y="344399"/>
                </a:cubicBezTo>
                <a:lnTo>
                  <a:pt x="0" y="68881"/>
                </a:lnTo>
                <a:close/>
              </a:path>
            </a:pathLst>
          </a:custGeom>
          <a:gradFill flip="none" rotWithShape="1">
            <a:gsLst>
              <a:gs pos="0">
                <a:srgbClr val="FF0000"/>
              </a:gs>
              <a:gs pos="99000">
                <a:srgbClr val="C00000"/>
              </a:gs>
            </a:gsLst>
            <a:lin ang="0" scaled="0"/>
          </a:gradFill>
          <a:ln w="25400">
            <a:solidFill>
              <a:schemeClr val="bg1"/>
            </a:solidFill>
          </a:ln>
          <a:effectLst>
            <a:outerShdw blurRad="12700" dist="12700" dir="2700000" algn="tl" rotWithShape="0">
              <a:prstClr val="black">
                <a:alpha val="2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304029" tIns="20175" rIns="304029" bIns="20175" numCol="1" spcCol="1270" anchor="ctr" anchorCtr="0">
            <a:noAutofit/>
          </a:bodyPr>
          <a:lstStyle/>
          <a:p>
            <a:pPr marL="0" lvl="0" indent="0" algn="l" defTabSz="800100">
              <a:lnSpc>
                <a:spcPct val="90000"/>
              </a:lnSpc>
              <a:spcBef>
                <a:spcPct val="0"/>
              </a:spcBef>
              <a:spcAft>
                <a:spcPct val="35000"/>
              </a:spcAft>
              <a:buNone/>
            </a:pPr>
            <a:r>
              <a:rPr lang="zh-CN" altLang="en-US" sz="1800" b="1" kern="1200"/>
              <a:t>习近平总书记指出：</a:t>
            </a:r>
          </a:p>
        </p:txBody>
      </p:sp>
      <p:sp>
        <p:nvSpPr>
          <p:cNvPr id="20" name="文本框 19"/>
          <p:cNvSpPr txBox="1"/>
          <p:nvPr/>
        </p:nvSpPr>
        <p:spPr>
          <a:xfrm>
            <a:off x="2184400" y="1304760"/>
            <a:ext cx="7823200" cy="769441"/>
          </a:xfrm>
          <a:prstGeom prst="rect">
            <a:avLst/>
          </a:prstGeom>
          <a:noFill/>
        </p:spPr>
        <p:txBody>
          <a:bodyPr wrap="square">
            <a:spAutoFit/>
          </a:bodyPr>
          <a:lstStyle/>
          <a:p>
            <a:pPr indent="304800"/>
            <a:r>
              <a:rPr lang="zh-CN" altLang="zh-CN" sz="4400" b="1">
                <a:solidFill>
                  <a:schemeClr val="accent2">
                    <a:lumMod val="50000"/>
                  </a:schemeClr>
                </a:solidFill>
                <a:effectLst/>
                <a:latin typeface="+mj-ea"/>
                <a:ea typeface="+mj-ea"/>
                <a:cs typeface="宋体" panose="02010600030101010101" pitchFamily="2" charset="-122"/>
              </a:rPr>
              <a:t>英雄者</a:t>
            </a:r>
            <a:r>
              <a:rPr lang="zh-CN" altLang="en-US" sz="4400" b="1">
                <a:solidFill>
                  <a:schemeClr val="accent2">
                    <a:lumMod val="50000"/>
                  </a:schemeClr>
                </a:solidFill>
                <a:effectLst/>
                <a:latin typeface="+mj-ea"/>
                <a:ea typeface="+mj-ea"/>
                <a:cs typeface="宋体" panose="02010600030101010101" pitchFamily="2" charset="-122"/>
              </a:rPr>
              <a:t>｜</a:t>
            </a:r>
            <a:r>
              <a:rPr lang="en-US" altLang="zh-CN" sz="4400" b="1">
                <a:solidFill>
                  <a:schemeClr val="accent2">
                    <a:lumMod val="50000"/>
                  </a:schemeClr>
                </a:solidFill>
                <a:effectLst/>
                <a:latin typeface="+mj-ea"/>
                <a:ea typeface="+mj-ea"/>
                <a:cs typeface="宋体" panose="02010600030101010101" pitchFamily="2" charset="-122"/>
              </a:rPr>
              <a:t> </a:t>
            </a:r>
            <a:r>
              <a:rPr lang="zh-CN" altLang="zh-CN" sz="4400" b="1">
                <a:solidFill>
                  <a:schemeClr val="accent2">
                    <a:lumMod val="50000"/>
                  </a:schemeClr>
                </a:solidFill>
                <a:effectLst/>
                <a:latin typeface="+mj-ea"/>
                <a:ea typeface="+mj-ea"/>
                <a:cs typeface="宋体" panose="02010600030101010101" pitchFamily="2" charset="-122"/>
              </a:rPr>
              <a:t>国之干</a:t>
            </a:r>
            <a:r>
              <a:rPr lang="en-US" altLang="zh-CN" sz="4400" b="1">
                <a:solidFill>
                  <a:schemeClr val="accent2">
                    <a:lumMod val="50000"/>
                  </a:schemeClr>
                </a:solidFill>
                <a:effectLst/>
                <a:latin typeface="+mj-ea"/>
                <a:ea typeface="+mj-ea"/>
                <a:cs typeface="宋体" panose="02010600030101010101" pitchFamily="2" charset="-122"/>
              </a:rPr>
              <a:t> </a:t>
            </a:r>
            <a:r>
              <a:rPr lang="zh-CN" altLang="en-US" sz="4400" b="1">
                <a:solidFill>
                  <a:schemeClr val="accent2">
                    <a:lumMod val="50000"/>
                  </a:schemeClr>
                </a:solidFill>
                <a:effectLst/>
                <a:latin typeface="+mj-ea"/>
                <a:ea typeface="+mj-ea"/>
                <a:cs typeface="宋体" panose="02010600030101010101" pitchFamily="2" charset="-122"/>
              </a:rPr>
              <a:t>｜</a:t>
            </a:r>
            <a:r>
              <a:rPr lang="zh-CN" altLang="zh-CN" sz="4400" b="1">
                <a:solidFill>
                  <a:schemeClr val="accent2">
                    <a:lumMod val="50000"/>
                  </a:schemeClr>
                </a:solidFill>
                <a:effectLst/>
                <a:latin typeface="+mj-ea"/>
                <a:ea typeface="+mj-ea"/>
                <a:cs typeface="宋体" panose="02010600030101010101" pitchFamily="2" charset="-122"/>
              </a:rPr>
              <a:t>族之魂</a:t>
            </a:r>
            <a:endParaRPr lang="en-US" altLang="zh-CN" sz="4400" b="1">
              <a:solidFill>
                <a:schemeClr val="accent2">
                  <a:lumMod val="50000"/>
                </a:schemeClr>
              </a:solidFill>
              <a:effectLst/>
              <a:latin typeface="+mj-ea"/>
              <a:ea typeface="+mj-ea"/>
              <a:cs typeface="宋体" panose="02010600030101010101" pitchFamily="2" charset="-122"/>
            </a:endParaRPr>
          </a:p>
        </p:txBody>
      </p:sp>
      <p:sp>
        <p:nvSpPr>
          <p:cNvPr id="22" name="文本框 21"/>
          <p:cNvSpPr txBox="1"/>
          <p:nvPr/>
        </p:nvSpPr>
        <p:spPr>
          <a:xfrm>
            <a:off x="1033982" y="3724350"/>
            <a:ext cx="3861868" cy="1884618"/>
          </a:xfrm>
          <a:prstGeom prst="rect">
            <a:avLst/>
          </a:prstGeom>
          <a:noFill/>
        </p:spPr>
        <p:txBody>
          <a:bodyPr wrap="square">
            <a:spAutoFit/>
          </a:bodyPr>
          <a:lstStyle/>
          <a:p>
            <a:pPr indent="457200" algn="just">
              <a:lnSpc>
                <a:spcPct val="150000"/>
              </a:lnSpc>
            </a:pPr>
            <a:r>
              <a:rPr lang="zh-CN" altLang="zh-CN" sz="2000" b="1" u="sng" dirty="0">
                <a:solidFill>
                  <a:schemeClr val="tx1">
                    <a:lumMod val="85000"/>
                    <a:lumOff val="15000"/>
                  </a:schemeClr>
                </a:solidFill>
                <a:effectLst/>
                <a:latin typeface="+mn-ea"/>
                <a:cs typeface="宋体" panose="02010600030101010101" pitchFamily="2" charset="-122"/>
              </a:rPr>
              <a:t>英雄之所以伟大，不仅在于他能在关键时候义无反顾、挺身而出，还在于他身上所展现的崇高风范和英雄精神。</a:t>
            </a:r>
            <a:endParaRPr lang="en-US" altLang="zh-CN" sz="2000" b="1" u="sng" dirty="0">
              <a:solidFill>
                <a:schemeClr val="tx1">
                  <a:lumMod val="85000"/>
                  <a:lumOff val="15000"/>
                </a:schemeClr>
              </a:solidFill>
              <a:effectLst/>
              <a:latin typeface="+mn-ea"/>
              <a:cs typeface="宋体" panose="02010600030101010101" pitchFamily="2" charset="-122"/>
            </a:endParaRPr>
          </a:p>
        </p:txBody>
      </p:sp>
      <p:sp>
        <p:nvSpPr>
          <p:cNvPr id="30" name="文本框 29"/>
          <p:cNvSpPr txBox="1"/>
          <p:nvPr/>
        </p:nvSpPr>
        <p:spPr>
          <a:xfrm>
            <a:off x="1033982" y="2791746"/>
            <a:ext cx="10301835" cy="369332"/>
          </a:xfrm>
          <a:prstGeom prst="rect">
            <a:avLst/>
          </a:prstGeom>
          <a:noFill/>
        </p:spPr>
        <p:txBody>
          <a:bodyPr wrap="square">
            <a:spAutoFit/>
          </a:bodyPr>
          <a:lstStyle/>
          <a:p>
            <a:pPr marL="0" lvl="1" algn="l" defTabSz="711200">
              <a:lnSpc>
                <a:spcPct val="90000"/>
              </a:lnSpc>
              <a:spcBef>
                <a:spcPct val="0"/>
              </a:spcBef>
              <a:spcAft>
                <a:spcPct val="15000"/>
              </a:spcAft>
            </a:pPr>
            <a:r>
              <a:rPr lang="en-US" altLang="zh-CN" sz="2000" kern="1200"/>
              <a:t>“</a:t>
            </a:r>
            <a:r>
              <a:rPr lang="zh-CN" altLang="zh-CN" sz="2000" kern="1200"/>
              <a:t>一个有希望的民族不能没有英雄，一个有前途的国家不能没有先锋。</a:t>
            </a:r>
            <a:r>
              <a:rPr lang="en-US" altLang="zh-CN" sz="2000" kern="1200"/>
              <a:t>”“</a:t>
            </a:r>
            <a:r>
              <a:rPr lang="zh-CN" altLang="zh-CN" sz="2000" kern="1200"/>
              <a:t>无坚不摧是精神。</a:t>
            </a:r>
            <a:r>
              <a:rPr lang="en-US" altLang="zh-CN" sz="2000" kern="1200"/>
              <a:t>”</a:t>
            </a:r>
            <a:endParaRPr lang="zh-CN" altLang="zh-CN" sz="2000" kern="1200"/>
          </a:p>
        </p:txBody>
      </p:sp>
      <p:graphicFrame>
        <p:nvGraphicFramePr>
          <p:cNvPr id="34" name="图示 33"/>
          <p:cNvGraphicFramePr/>
          <p:nvPr/>
        </p:nvGraphicFramePr>
        <p:xfrm>
          <a:off x="6479235" y="3836860"/>
          <a:ext cx="4760812" cy="18584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6" name="文本框 35"/>
          <p:cNvSpPr txBox="1"/>
          <p:nvPr/>
        </p:nvSpPr>
        <p:spPr>
          <a:xfrm>
            <a:off x="5412557" y="4289034"/>
            <a:ext cx="1118937" cy="954107"/>
          </a:xfrm>
          <a:prstGeom prst="rect">
            <a:avLst/>
          </a:prstGeom>
          <a:noFill/>
        </p:spPr>
        <p:txBody>
          <a:bodyPr wrap="square">
            <a:spAutoFit/>
          </a:bodyPr>
          <a:lstStyle/>
          <a:p>
            <a:pPr algn="ctr"/>
            <a:r>
              <a:rPr lang="zh-CN" altLang="zh-CN" sz="2800" b="1">
                <a:solidFill>
                  <a:srgbClr val="C00000"/>
                </a:solidFill>
                <a:effectLst/>
                <a:latin typeface="+mj-ea"/>
                <a:ea typeface="+mj-ea"/>
                <a:cs typeface="宋体" panose="02010600030101010101" pitchFamily="2" charset="-122"/>
              </a:rPr>
              <a:t>英雄</a:t>
            </a:r>
            <a:endParaRPr lang="en-US" altLang="zh-CN" sz="2800" b="1">
              <a:solidFill>
                <a:srgbClr val="C00000"/>
              </a:solidFill>
              <a:effectLst/>
              <a:latin typeface="+mj-ea"/>
              <a:ea typeface="+mj-ea"/>
              <a:cs typeface="宋体" panose="02010600030101010101" pitchFamily="2" charset="-122"/>
            </a:endParaRPr>
          </a:p>
          <a:p>
            <a:pPr algn="ctr"/>
            <a:r>
              <a:rPr lang="zh-CN" altLang="zh-CN" sz="2800" b="1">
                <a:solidFill>
                  <a:srgbClr val="C00000"/>
                </a:solidFill>
                <a:effectLst/>
                <a:latin typeface="+mj-ea"/>
                <a:ea typeface="+mj-ea"/>
                <a:cs typeface="宋体" panose="02010600030101010101" pitchFamily="2" charset="-122"/>
              </a:rPr>
              <a:t>精神</a:t>
            </a:r>
            <a:endParaRPr lang="en-US" altLang="zh-CN" sz="2800" b="1">
              <a:solidFill>
                <a:srgbClr val="C00000"/>
              </a:solidFill>
              <a:effectLst/>
              <a:latin typeface="+mj-ea"/>
              <a:ea typeface="+mj-ea"/>
              <a:cs typeface="宋体" panose="02010600030101010101" pitchFamily="2" charset="-122"/>
            </a:endParaRPr>
          </a:p>
        </p:txBody>
      </p:sp>
      <p:sp>
        <p:nvSpPr>
          <p:cNvPr id="38" name="文本框 37"/>
          <p:cNvSpPr txBox="1"/>
          <p:nvPr/>
        </p:nvSpPr>
        <p:spPr>
          <a:xfrm>
            <a:off x="6531494" y="4070381"/>
            <a:ext cx="440806" cy="276999"/>
          </a:xfrm>
          <a:prstGeom prst="rect">
            <a:avLst/>
          </a:prstGeom>
          <a:noFill/>
        </p:spPr>
        <p:txBody>
          <a:bodyPr wrap="square" rtlCol="0">
            <a:spAutoFit/>
          </a:bodyPr>
          <a:lstStyle/>
          <a:p>
            <a:pPr algn="ctr"/>
            <a:r>
              <a:rPr lang="en-US" altLang="zh-CN" sz="1200">
                <a:solidFill>
                  <a:schemeClr val="bg1"/>
                </a:solidFill>
                <a:latin typeface="+mj-ea"/>
                <a:ea typeface="+mj-ea"/>
              </a:rPr>
              <a:t>01</a:t>
            </a:r>
            <a:endParaRPr lang="zh-CN" altLang="en-US" sz="1200">
              <a:solidFill>
                <a:schemeClr val="bg1"/>
              </a:solidFill>
              <a:latin typeface="+mj-ea"/>
              <a:ea typeface="+mj-ea"/>
            </a:endParaRPr>
          </a:p>
        </p:txBody>
      </p:sp>
      <p:sp>
        <p:nvSpPr>
          <p:cNvPr id="39" name="文本框 38"/>
          <p:cNvSpPr txBox="1"/>
          <p:nvPr/>
        </p:nvSpPr>
        <p:spPr>
          <a:xfrm>
            <a:off x="6531494" y="5199094"/>
            <a:ext cx="440806" cy="276999"/>
          </a:xfrm>
          <a:prstGeom prst="rect">
            <a:avLst/>
          </a:prstGeom>
          <a:noFill/>
        </p:spPr>
        <p:txBody>
          <a:bodyPr wrap="square" rtlCol="0">
            <a:spAutoFit/>
          </a:bodyPr>
          <a:lstStyle/>
          <a:p>
            <a:pPr algn="ctr"/>
            <a:r>
              <a:rPr lang="en-US" altLang="zh-CN" sz="1200">
                <a:solidFill>
                  <a:schemeClr val="bg1"/>
                </a:solidFill>
                <a:latin typeface="+mj-ea"/>
                <a:ea typeface="+mj-ea"/>
              </a:rPr>
              <a:t>03</a:t>
            </a:r>
            <a:endParaRPr lang="zh-CN" altLang="en-US" sz="1200">
              <a:solidFill>
                <a:schemeClr val="bg1"/>
              </a:solidFill>
              <a:latin typeface="+mj-ea"/>
              <a:ea typeface="+mj-ea"/>
            </a:endParaRPr>
          </a:p>
        </p:txBody>
      </p:sp>
      <p:sp>
        <p:nvSpPr>
          <p:cNvPr id="40" name="文本框 39"/>
          <p:cNvSpPr txBox="1"/>
          <p:nvPr/>
        </p:nvSpPr>
        <p:spPr>
          <a:xfrm>
            <a:off x="6645794" y="4634737"/>
            <a:ext cx="440806" cy="276999"/>
          </a:xfrm>
          <a:prstGeom prst="rect">
            <a:avLst/>
          </a:prstGeom>
          <a:noFill/>
        </p:spPr>
        <p:txBody>
          <a:bodyPr wrap="square" rtlCol="0">
            <a:spAutoFit/>
          </a:bodyPr>
          <a:lstStyle/>
          <a:p>
            <a:pPr algn="ctr"/>
            <a:r>
              <a:rPr lang="en-US" altLang="zh-CN" sz="1200">
                <a:solidFill>
                  <a:schemeClr val="bg1"/>
                </a:solidFill>
                <a:latin typeface="+mj-ea"/>
                <a:ea typeface="+mj-ea"/>
              </a:rPr>
              <a:t>02</a:t>
            </a:r>
            <a:endParaRPr lang="zh-CN" altLang="en-US" sz="1200">
              <a:solidFill>
                <a:schemeClr val="bg1"/>
              </a:solidFill>
              <a:latin typeface="+mj-ea"/>
              <a:ea typeface="+mj-ea"/>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1" y="2279433"/>
            <a:ext cx="3403600" cy="4197568"/>
          </a:xfrm>
          <a:prstGeom prst="rect">
            <a:avLst/>
          </a:prstGeom>
        </p:spPr>
      </p:pic>
      <p:sp>
        <p:nvSpPr>
          <p:cNvPr id="8" name="矩形 7"/>
          <p:cNvSpPr/>
          <p:nvPr/>
        </p:nvSpPr>
        <p:spPr>
          <a:xfrm>
            <a:off x="825070" y="2038351"/>
            <a:ext cx="10541860" cy="114300"/>
          </a:xfrm>
          <a:prstGeom prst="rect">
            <a:avLst/>
          </a:prstGeom>
          <a:gradFill>
            <a:gsLst>
              <a:gs pos="97345">
                <a:srgbClr val="FFC000">
                  <a:alpha val="0"/>
                </a:srgbClr>
              </a:gs>
              <a:gs pos="50000">
                <a:srgbClr val="FFC000"/>
              </a:gs>
              <a:gs pos="0">
                <a:srgbClr val="FFC000">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80573" y="286082"/>
            <a:ext cx="4494907" cy="584775"/>
          </a:xfrm>
          <a:prstGeom prst="rect">
            <a:avLst/>
          </a:prstGeom>
          <a:noFill/>
        </p:spPr>
        <p:txBody>
          <a:bodyPr wrap="square">
            <a:spAutoFit/>
          </a:bodyPr>
          <a:lstStyle/>
          <a:p>
            <a:pPr algn="just"/>
            <a:r>
              <a:rPr lang="zh-CN" altLang="en-US" sz="32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rPr>
              <a:t>什么是英雄精神？</a:t>
            </a:r>
          </a:p>
        </p:txBody>
      </p:sp>
      <p:sp>
        <p:nvSpPr>
          <p:cNvPr id="4" name="文本框 3"/>
          <p:cNvSpPr txBox="1"/>
          <p:nvPr/>
        </p:nvSpPr>
        <p:spPr>
          <a:xfrm>
            <a:off x="3530600" y="3178697"/>
            <a:ext cx="7708900" cy="2571666"/>
          </a:xfrm>
          <a:prstGeom prst="rect">
            <a:avLst/>
          </a:prstGeom>
          <a:noFill/>
        </p:spPr>
        <p:txBody>
          <a:bodyPr wrap="square">
            <a:spAutoFit/>
          </a:bodyPr>
          <a:lstStyle/>
          <a:p>
            <a:pPr indent="457200" algn="just">
              <a:lnSpc>
                <a:spcPct val="150000"/>
              </a:lnSpc>
            </a:pPr>
            <a:r>
              <a:rPr lang="zh-CN" altLang="zh-CN" sz="2200" dirty="0">
                <a:effectLst/>
                <a:latin typeface="+mn-ea"/>
                <a:cs typeface="宋体" panose="02010600030101010101" pitchFamily="2" charset="-122"/>
              </a:rPr>
              <a:t>前段时间热映的《金刚川》，再一次带大家回顾了抗美援朝战争中志愿军战士的英雄史，中国人民志愿军发扬伟大爱国主义精神和革命英雄主义精神，勇往直前，浴血奋战，涌现出杨根思、黄继光、邱少云、孙占元、杨春增等</a:t>
            </a:r>
            <a:r>
              <a:rPr lang="en-US" altLang="zh-CN" sz="2200" dirty="0">
                <a:effectLst/>
                <a:latin typeface="+mn-ea"/>
                <a:cs typeface="宋体" panose="02010600030101010101" pitchFamily="2" charset="-122"/>
              </a:rPr>
              <a:t>30</a:t>
            </a:r>
            <a:r>
              <a:rPr lang="zh-CN" altLang="zh-CN" sz="2200" dirty="0">
                <a:effectLst/>
                <a:latin typeface="+mn-ea"/>
                <a:cs typeface="宋体" panose="02010600030101010101" pitchFamily="2" charset="-122"/>
              </a:rPr>
              <a:t>多万名英雄功臣和近</a:t>
            </a:r>
            <a:r>
              <a:rPr lang="en-US" altLang="zh-CN" sz="2200" dirty="0">
                <a:effectLst/>
                <a:latin typeface="+mn-ea"/>
                <a:cs typeface="宋体" panose="02010600030101010101" pitchFamily="2" charset="-122"/>
              </a:rPr>
              <a:t>6000</a:t>
            </a:r>
            <a:r>
              <a:rPr lang="zh-CN" altLang="zh-CN" sz="2200" dirty="0">
                <a:effectLst/>
                <a:latin typeface="+mn-ea"/>
                <a:cs typeface="宋体" panose="02010600030101010101" pitchFamily="2" charset="-122"/>
              </a:rPr>
              <a:t>个功臣集体。</a:t>
            </a:r>
          </a:p>
        </p:txBody>
      </p:sp>
      <p:sp>
        <p:nvSpPr>
          <p:cNvPr id="6" name="文本框 5"/>
          <p:cNvSpPr txBox="1"/>
          <p:nvPr/>
        </p:nvSpPr>
        <p:spPr>
          <a:xfrm>
            <a:off x="1003300" y="1541602"/>
            <a:ext cx="10642600" cy="1064522"/>
          </a:xfrm>
          <a:prstGeom prst="rect">
            <a:avLst/>
          </a:prstGeom>
          <a:noFill/>
        </p:spPr>
        <p:txBody>
          <a:bodyPr wrap="square">
            <a:spAutoFit/>
          </a:bodyPr>
          <a:lstStyle/>
          <a:p>
            <a:pPr>
              <a:lnSpc>
                <a:spcPct val="150000"/>
              </a:lnSpc>
            </a:pPr>
            <a:r>
              <a:rPr lang="en-US" altLang="zh-CN" sz="2800" b="1">
                <a:solidFill>
                  <a:srgbClr val="C00000"/>
                </a:solidFill>
                <a:effectLst/>
                <a:latin typeface="+mn-ea"/>
                <a:cs typeface="宋体" panose="02010600030101010101" pitchFamily="2" charset="-122"/>
              </a:rPr>
              <a:t>“</a:t>
            </a:r>
            <a:r>
              <a:rPr lang="zh-CN" altLang="zh-CN" sz="2800" b="1">
                <a:solidFill>
                  <a:srgbClr val="C00000"/>
                </a:solidFill>
                <a:effectLst/>
                <a:latin typeface="+mn-ea"/>
                <a:cs typeface="宋体" panose="02010600030101010101" pitchFamily="2" charset="-122"/>
              </a:rPr>
              <a:t>志愿军将士及英雄模范们的功绩，党和人民永远不会忘记。</a:t>
            </a:r>
            <a:r>
              <a:rPr lang="en-US" altLang="zh-CN" sz="2800" b="1">
                <a:solidFill>
                  <a:srgbClr val="C00000"/>
                </a:solidFill>
                <a:latin typeface="+mn-ea"/>
              </a:rPr>
              <a:t>”</a:t>
            </a:r>
          </a:p>
          <a:p>
            <a:pPr algn="r">
              <a:lnSpc>
                <a:spcPct val="150000"/>
              </a:lnSpc>
            </a:pPr>
            <a:r>
              <a:rPr lang="en-US" altLang="zh-CN" sz="1600">
                <a:effectLst/>
                <a:latin typeface="+mn-ea"/>
                <a:cs typeface="宋体" panose="02010600030101010101" pitchFamily="2" charset="-122"/>
              </a:rPr>
              <a:t>——</a:t>
            </a:r>
            <a:r>
              <a:rPr lang="zh-CN" altLang="zh-CN" sz="1600">
                <a:effectLst/>
                <a:latin typeface="+mn-ea"/>
                <a:cs typeface="宋体" panose="02010600030101010101" pitchFamily="2" charset="-122"/>
              </a:rPr>
              <a:t>习主席在给四川省革命伤残军人休养院全体同志回信中这样写到。</a:t>
            </a:r>
            <a:endParaRPr lang="en-US" altLang="zh-CN" sz="1600">
              <a:effectLst/>
              <a:latin typeface="+mn-ea"/>
              <a:cs typeface="宋体" panose="02010600030101010101" pitchFamily="2" charset="-122"/>
            </a:endParaRPr>
          </a:p>
        </p:txBody>
      </p:sp>
      <p:sp>
        <p:nvSpPr>
          <p:cNvPr id="7" name="矩形: 圆角 6"/>
          <p:cNvSpPr/>
          <p:nvPr/>
        </p:nvSpPr>
        <p:spPr>
          <a:xfrm>
            <a:off x="2964581" y="2921000"/>
            <a:ext cx="8547234" cy="3244850"/>
          </a:xfrm>
          <a:prstGeom prst="roundRect">
            <a:avLst>
              <a:gd name="adj" fmla="val 0"/>
            </a:avLst>
          </a:prstGeom>
          <a:noFill/>
          <a:ln w="19050" cap="rnd">
            <a:gradFill>
              <a:gsLst>
                <a:gs pos="41000">
                  <a:srgbClr val="DAC4B6"/>
                </a:gs>
                <a:gs pos="0">
                  <a:schemeClr val="bg1">
                    <a:alpha val="0"/>
                  </a:schemeClr>
                </a:gs>
                <a:gs pos="100000">
                  <a:schemeClr val="accent2">
                    <a:lumMod val="50000"/>
                  </a:schemeClr>
                </a:gs>
              </a:gsLst>
              <a:lin ang="0" scaled="0"/>
            </a:gra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1" y="6477001"/>
            <a:ext cx="12192001" cy="380999"/>
          </a:xfrm>
          <a:prstGeom prst="rect">
            <a:avLst/>
          </a:prstGeom>
          <a:gradFill>
            <a:gsLst>
              <a:gs pos="100000">
                <a:srgbClr val="C00000"/>
              </a:gs>
              <a:gs pos="0">
                <a:srgbClr val="FF0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580573" y="286082"/>
            <a:ext cx="4494907" cy="584775"/>
          </a:xfrm>
          <a:prstGeom prst="rect">
            <a:avLst/>
          </a:prstGeom>
          <a:noFill/>
        </p:spPr>
        <p:txBody>
          <a:bodyPr wrap="square">
            <a:spAutoFit/>
          </a:bodyPr>
          <a:lstStyle/>
          <a:p>
            <a:pPr algn="just"/>
            <a:r>
              <a:rPr lang="zh-CN" altLang="en-US" sz="32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rPr>
              <a:t>什么是英雄精神？</a:t>
            </a:r>
          </a:p>
        </p:txBody>
      </p:sp>
      <p:sp>
        <p:nvSpPr>
          <p:cNvPr id="6" name="任意多边形: 形状 5"/>
          <p:cNvSpPr/>
          <p:nvPr/>
        </p:nvSpPr>
        <p:spPr>
          <a:xfrm>
            <a:off x="734090" y="1562101"/>
            <a:ext cx="3504516" cy="4567238"/>
          </a:xfrm>
          <a:custGeom>
            <a:avLst/>
            <a:gdLst>
              <a:gd name="connsiteX0" fmla="*/ 0 w 3504516"/>
              <a:gd name="connsiteY0" fmla="*/ 350452 h 4567238"/>
              <a:gd name="connsiteX1" fmla="*/ 350452 w 3504516"/>
              <a:gd name="connsiteY1" fmla="*/ 0 h 4567238"/>
              <a:gd name="connsiteX2" fmla="*/ 3154064 w 3504516"/>
              <a:gd name="connsiteY2" fmla="*/ 0 h 4567238"/>
              <a:gd name="connsiteX3" fmla="*/ 3504516 w 3504516"/>
              <a:gd name="connsiteY3" fmla="*/ 350452 h 4567238"/>
              <a:gd name="connsiteX4" fmla="*/ 3504516 w 3504516"/>
              <a:gd name="connsiteY4" fmla="*/ 4216786 h 4567238"/>
              <a:gd name="connsiteX5" fmla="*/ 3154064 w 3504516"/>
              <a:gd name="connsiteY5" fmla="*/ 4567238 h 4567238"/>
              <a:gd name="connsiteX6" fmla="*/ 350452 w 3504516"/>
              <a:gd name="connsiteY6" fmla="*/ 4567238 h 4567238"/>
              <a:gd name="connsiteX7" fmla="*/ 0 w 3504516"/>
              <a:gd name="connsiteY7" fmla="*/ 4216786 h 4567238"/>
              <a:gd name="connsiteX8" fmla="*/ 0 w 3504516"/>
              <a:gd name="connsiteY8" fmla="*/ 350452 h 4567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04516" h="4567238">
                <a:moveTo>
                  <a:pt x="0" y="350452"/>
                </a:moveTo>
                <a:cubicBezTo>
                  <a:pt x="0" y="156903"/>
                  <a:pt x="156903" y="0"/>
                  <a:pt x="350452" y="0"/>
                </a:cubicBezTo>
                <a:lnTo>
                  <a:pt x="3154064" y="0"/>
                </a:lnTo>
                <a:cubicBezTo>
                  <a:pt x="3347613" y="0"/>
                  <a:pt x="3504516" y="156903"/>
                  <a:pt x="3504516" y="350452"/>
                </a:cubicBezTo>
                <a:lnTo>
                  <a:pt x="3504516" y="4216786"/>
                </a:lnTo>
                <a:cubicBezTo>
                  <a:pt x="3504516" y="4410335"/>
                  <a:pt x="3347613" y="4567238"/>
                  <a:pt x="3154064" y="4567238"/>
                </a:cubicBezTo>
                <a:lnTo>
                  <a:pt x="350452" y="4567238"/>
                </a:lnTo>
                <a:cubicBezTo>
                  <a:pt x="156903" y="4567238"/>
                  <a:pt x="0" y="4410335"/>
                  <a:pt x="0" y="4216786"/>
                </a:cubicBezTo>
                <a:lnTo>
                  <a:pt x="0" y="350452"/>
                </a:lnTo>
                <a:close/>
              </a:path>
            </a:pathLst>
          </a:custGeom>
          <a:solidFill>
            <a:srgbClr val="FF0000"/>
          </a:solidFill>
          <a:ln w="19050">
            <a:solidFill>
              <a:srgbClr val="5C2A08"/>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680" tIns="1933575" rIns="106680" bIns="1020128" numCol="1" spcCol="1270" anchor="ctr" anchorCtr="0">
            <a:noAutofit/>
          </a:bodyPr>
          <a:lstStyle/>
          <a:p>
            <a:pPr marL="0" lvl="0" indent="0" algn="ctr" defTabSz="666750">
              <a:lnSpc>
                <a:spcPct val="90000"/>
              </a:lnSpc>
              <a:spcBef>
                <a:spcPct val="0"/>
              </a:spcBef>
              <a:spcAft>
                <a:spcPct val="35000"/>
              </a:spcAft>
              <a:buNone/>
            </a:pPr>
            <a:endParaRPr lang="zh-CN" sz="1500" kern="1200"/>
          </a:p>
        </p:txBody>
      </p:sp>
      <p:sp>
        <p:nvSpPr>
          <p:cNvPr id="7" name="椭圆 6"/>
          <p:cNvSpPr/>
          <p:nvPr/>
        </p:nvSpPr>
        <p:spPr>
          <a:xfrm>
            <a:off x="1760599" y="1767840"/>
            <a:ext cx="1451498" cy="1451498"/>
          </a:xfrm>
          <a:prstGeom prst="ellipse">
            <a:avLst/>
          </a:prstGeom>
          <a:solidFill>
            <a:schemeClr val="bg1"/>
          </a:solidFill>
          <a:ln w="19050">
            <a:solidFill>
              <a:srgbClr val="5C2A08"/>
            </a:solidFill>
          </a:ln>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a:p>
        </p:txBody>
      </p:sp>
      <p:sp>
        <p:nvSpPr>
          <p:cNvPr id="8" name="任意多边形: 形状 7"/>
          <p:cNvSpPr/>
          <p:nvPr/>
        </p:nvSpPr>
        <p:spPr>
          <a:xfrm>
            <a:off x="4343742" y="1562101"/>
            <a:ext cx="3504516" cy="4567238"/>
          </a:xfrm>
          <a:custGeom>
            <a:avLst/>
            <a:gdLst>
              <a:gd name="connsiteX0" fmla="*/ 0 w 3504516"/>
              <a:gd name="connsiteY0" fmla="*/ 350452 h 4567238"/>
              <a:gd name="connsiteX1" fmla="*/ 350452 w 3504516"/>
              <a:gd name="connsiteY1" fmla="*/ 0 h 4567238"/>
              <a:gd name="connsiteX2" fmla="*/ 3154064 w 3504516"/>
              <a:gd name="connsiteY2" fmla="*/ 0 h 4567238"/>
              <a:gd name="connsiteX3" fmla="*/ 3504516 w 3504516"/>
              <a:gd name="connsiteY3" fmla="*/ 350452 h 4567238"/>
              <a:gd name="connsiteX4" fmla="*/ 3504516 w 3504516"/>
              <a:gd name="connsiteY4" fmla="*/ 4216786 h 4567238"/>
              <a:gd name="connsiteX5" fmla="*/ 3154064 w 3504516"/>
              <a:gd name="connsiteY5" fmla="*/ 4567238 h 4567238"/>
              <a:gd name="connsiteX6" fmla="*/ 350452 w 3504516"/>
              <a:gd name="connsiteY6" fmla="*/ 4567238 h 4567238"/>
              <a:gd name="connsiteX7" fmla="*/ 0 w 3504516"/>
              <a:gd name="connsiteY7" fmla="*/ 4216786 h 4567238"/>
              <a:gd name="connsiteX8" fmla="*/ 0 w 3504516"/>
              <a:gd name="connsiteY8" fmla="*/ 350452 h 4567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04516" h="4567238">
                <a:moveTo>
                  <a:pt x="0" y="350452"/>
                </a:moveTo>
                <a:cubicBezTo>
                  <a:pt x="0" y="156903"/>
                  <a:pt x="156903" y="0"/>
                  <a:pt x="350452" y="0"/>
                </a:cubicBezTo>
                <a:lnTo>
                  <a:pt x="3154064" y="0"/>
                </a:lnTo>
                <a:cubicBezTo>
                  <a:pt x="3347613" y="0"/>
                  <a:pt x="3504516" y="156903"/>
                  <a:pt x="3504516" y="350452"/>
                </a:cubicBezTo>
                <a:lnTo>
                  <a:pt x="3504516" y="4216786"/>
                </a:lnTo>
                <a:cubicBezTo>
                  <a:pt x="3504516" y="4410335"/>
                  <a:pt x="3347613" y="4567238"/>
                  <a:pt x="3154064" y="4567238"/>
                </a:cubicBezTo>
                <a:lnTo>
                  <a:pt x="350452" y="4567238"/>
                </a:lnTo>
                <a:cubicBezTo>
                  <a:pt x="156903" y="4567238"/>
                  <a:pt x="0" y="4410335"/>
                  <a:pt x="0" y="4216786"/>
                </a:cubicBezTo>
                <a:lnTo>
                  <a:pt x="0" y="350452"/>
                </a:lnTo>
                <a:close/>
              </a:path>
            </a:pathLst>
          </a:custGeom>
          <a:solidFill>
            <a:srgbClr val="C00000"/>
          </a:solidFill>
          <a:ln w="19050">
            <a:solidFill>
              <a:srgbClr val="5C2A08"/>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680" tIns="1933575" rIns="106680" bIns="1020128" numCol="1" spcCol="1270" anchor="ctr" anchorCtr="0">
            <a:noAutofit/>
          </a:bodyPr>
          <a:lstStyle/>
          <a:p>
            <a:pPr marL="0" lvl="0" indent="0" algn="ctr" defTabSz="666750">
              <a:lnSpc>
                <a:spcPct val="90000"/>
              </a:lnSpc>
              <a:spcBef>
                <a:spcPct val="0"/>
              </a:spcBef>
              <a:spcAft>
                <a:spcPct val="35000"/>
              </a:spcAft>
              <a:buNone/>
            </a:pPr>
            <a:endParaRPr lang="zh-CN" sz="1500" kern="1200"/>
          </a:p>
        </p:txBody>
      </p:sp>
      <p:sp>
        <p:nvSpPr>
          <p:cNvPr id="9" name="椭圆 8"/>
          <p:cNvSpPr/>
          <p:nvPr/>
        </p:nvSpPr>
        <p:spPr>
          <a:xfrm>
            <a:off x="5370251" y="1767840"/>
            <a:ext cx="1451498" cy="1451498"/>
          </a:xfrm>
          <a:prstGeom prst="ellipse">
            <a:avLst/>
          </a:prstGeom>
          <a:solidFill>
            <a:schemeClr val="bg1"/>
          </a:solidFill>
          <a:ln w="19050">
            <a:solidFill>
              <a:srgbClr val="5C2A08"/>
            </a:solidFill>
          </a:ln>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a:p>
        </p:txBody>
      </p:sp>
      <p:sp>
        <p:nvSpPr>
          <p:cNvPr id="10" name="任意多边形: 形状 9"/>
          <p:cNvSpPr/>
          <p:nvPr/>
        </p:nvSpPr>
        <p:spPr>
          <a:xfrm>
            <a:off x="7953394" y="1562101"/>
            <a:ext cx="3504516" cy="4567238"/>
          </a:xfrm>
          <a:custGeom>
            <a:avLst/>
            <a:gdLst>
              <a:gd name="connsiteX0" fmla="*/ 0 w 3504516"/>
              <a:gd name="connsiteY0" fmla="*/ 350452 h 4567238"/>
              <a:gd name="connsiteX1" fmla="*/ 350452 w 3504516"/>
              <a:gd name="connsiteY1" fmla="*/ 0 h 4567238"/>
              <a:gd name="connsiteX2" fmla="*/ 3154064 w 3504516"/>
              <a:gd name="connsiteY2" fmla="*/ 0 h 4567238"/>
              <a:gd name="connsiteX3" fmla="*/ 3504516 w 3504516"/>
              <a:gd name="connsiteY3" fmla="*/ 350452 h 4567238"/>
              <a:gd name="connsiteX4" fmla="*/ 3504516 w 3504516"/>
              <a:gd name="connsiteY4" fmla="*/ 4216786 h 4567238"/>
              <a:gd name="connsiteX5" fmla="*/ 3154064 w 3504516"/>
              <a:gd name="connsiteY5" fmla="*/ 4567238 h 4567238"/>
              <a:gd name="connsiteX6" fmla="*/ 350452 w 3504516"/>
              <a:gd name="connsiteY6" fmla="*/ 4567238 h 4567238"/>
              <a:gd name="connsiteX7" fmla="*/ 0 w 3504516"/>
              <a:gd name="connsiteY7" fmla="*/ 4216786 h 4567238"/>
              <a:gd name="connsiteX8" fmla="*/ 0 w 3504516"/>
              <a:gd name="connsiteY8" fmla="*/ 350452 h 4567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04516" h="4567238">
                <a:moveTo>
                  <a:pt x="0" y="350452"/>
                </a:moveTo>
                <a:cubicBezTo>
                  <a:pt x="0" y="156903"/>
                  <a:pt x="156903" y="0"/>
                  <a:pt x="350452" y="0"/>
                </a:cubicBezTo>
                <a:lnTo>
                  <a:pt x="3154064" y="0"/>
                </a:lnTo>
                <a:cubicBezTo>
                  <a:pt x="3347613" y="0"/>
                  <a:pt x="3504516" y="156903"/>
                  <a:pt x="3504516" y="350452"/>
                </a:cubicBezTo>
                <a:lnTo>
                  <a:pt x="3504516" y="4216786"/>
                </a:lnTo>
                <a:cubicBezTo>
                  <a:pt x="3504516" y="4410335"/>
                  <a:pt x="3347613" y="4567238"/>
                  <a:pt x="3154064" y="4567238"/>
                </a:cubicBezTo>
                <a:lnTo>
                  <a:pt x="350452" y="4567238"/>
                </a:lnTo>
                <a:cubicBezTo>
                  <a:pt x="156903" y="4567238"/>
                  <a:pt x="0" y="4410335"/>
                  <a:pt x="0" y="4216786"/>
                </a:cubicBezTo>
                <a:lnTo>
                  <a:pt x="0" y="350452"/>
                </a:lnTo>
                <a:close/>
              </a:path>
            </a:pathLst>
          </a:custGeom>
          <a:solidFill>
            <a:schemeClr val="accent2">
              <a:lumMod val="50000"/>
            </a:schemeClr>
          </a:solidFill>
          <a:ln w="19050">
            <a:solidFill>
              <a:srgbClr val="5C2A08"/>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680" tIns="1933575" rIns="106680" bIns="1020128" numCol="1" spcCol="1270" anchor="ctr" anchorCtr="0">
            <a:noAutofit/>
          </a:bodyPr>
          <a:lstStyle/>
          <a:p>
            <a:pPr marL="0" lvl="0" indent="0" algn="ctr" defTabSz="666750">
              <a:lnSpc>
                <a:spcPct val="90000"/>
              </a:lnSpc>
              <a:spcBef>
                <a:spcPct val="0"/>
              </a:spcBef>
              <a:spcAft>
                <a:spcPct val="35000"/>
              </a:spcAft>
              <a:buNone/>
            </a:pPr>
            <a:endParaRPr lang="zh-CN" sz="1500" kern="1200"/>
          </a:p>
        </p:txBody>
      </p:sp>
      <p:sp>
        <p:nvSpPr>
          <p:cNvPr id="11" name="椭圆 10"/>
          <p:cNvSpPr/>
          <p:nvPr/>
        </p:nvSpPr>
        <p:spPr>
          <a:xfrm>
            <a:off x="8979903" y="1767840"/>
            <a:ext cx="1451498" cy="1451498"/>
          </a:xfrm>
          <a:prstGeom prst="ellipse">
            <a:avLst/>
          </a:prstGeom>
          <a:solidFill>
            <a:schemeClr val="bg1"/>
          </a:solidFill>
          <a:ln w="19050">
            <a:solidFill>
              <a:srgbClr val="5C2A08"/>
            </a:solidFill>
          </a:ln>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a:p>
        </p:txBody>
      </p:sp>
      <p:sp>
        <p:nvSpPr>
          <p:cNvPr id="12" name="箭头: 左右 11"/>
          <p:cNvSpPr/>
          <p:nvPr/>
        </p:nvSpPr>
        <p:spPr>
          <a:xfrm>
            <a:off x="1160970" y="5215891"/>
            <a:ext cx="9870059" cy="685085"/>
          </a:xfrm>
          <a:prstGeom prst="leftRightArrow">
            <a:avLst/>
          </a:prstGeom>
          <a:gradFill>
            <a:gsLst>
              <a:gs pos="99115">
                <a:srgbClr val="FFC000"/>
              </a:gs>
              <a:gs pos="50000">
                <a:srgbClr val="FFC000">
                  <a:alpha val="0"/>
                </a:srgbClr>
              </a:gs>
              <a:gs pos="0">
                <a:srgbClr val="FFC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a:p>
        </p:txBody>
      </p:sp>
      <p:sp>
        <p:nvSpPr>
          <p:cNvPr id="15" name="文本框 14"/>
          <p:cNvSpPr txBox="1"/>
          <p:nvPr/>
        </p:nvSpPr>
        <p:spPr>
          <a:xfrm>
            <a:off x="965524" y="3299347"/>
            <a:ext cx="3041649" cy="1530868"/>
          </a:xfrm>
          <a:prstGeom prst="rect">
            <a:avLst/>
          </a:prstGeom>
          <a:noFill/>
        </p:spPr>
        <p:txBody>
          <a:bodyPr wrap="square">
            <a:spAutoFit/>
          </a:bodyPr>
          <a:lstStyle/>
          <a:p>
            <a:pPr marL="0" lvl="0" indent="0" algn="ctr" defTabSz="666750">
              <a:lnSpc>
                <a:spcPct val="150000"/>
              </a:lnSpc>
              <a:spcBef>
                <a:spcPct val="0"/>
              </a:spcBef>
              <a:spcAft>
                <a:spcPct val="35000"/>
              </a:spcAft>
              <a:buNone/>
            </a:pPr>
            <a:r>
              <a:rPr lang="zh-CN" altLang="zh-CN" sz="1600" kern="1200" dirty="0">
                <a:solidFill>
                  <a:schemeClr val="bg1"/>
                </a:solidFill>
              </a:rPr>
              <a:t>民族危难之际，人民陷入水深火热之时，总有人挺身而出，舍生忘死，舍身取义，支撑着中华民族历经磨难却始终巍然屹立；</a:t>
            </a:r>
          </a:p>
        </p:txBody>
      </p:sp>
      <p:sp>
        <p:nvSpPr>
          <p:cNvPr id="17" name="文本框 16"/>
          <p:cNvSpPr txBox="1"/>
          <p:nvPr/>
        </p:nvSpPr>
        <p:spPr>
          <a:xfrm>
            <a:off x="1815789" y="2078091"/>
            <a:ext cx="1341120" cy="830997"/>
          </a:xfrm>
          <a:prstGeom prst="rect">
            <a:avLst/>
          </a:prstGeom>
          <a:noFill/>
        </p:spPr>
        <p:txBody>
          <a:bodyPr wrap="square">
            <a:spAutoFit/>
          </a:bodyPr>
          <a:lstStyle/>
          <a:p>
            <a:pPr algn="ctr"/>
            <a:r>
              <a:rPr lang="zh-CN" altLang="zh-CN" sz="2400" b="1" kern="1200">
                <a:solidFill>
                  <a:schemeClr val="accent2">
                    <a:lumMod val="50000"/>
                  </a:schemeClr>
                </a:solidFill>
              </a:rPr>
              <a:t>革命战争年代</a:t>
            </a:r>
            <a:endParaRPr lang="zh-CN" altLang="en-US" sz="2400" b="1">
              <a:solidFill>
                <a:schemeClr val="accent2">
                  <a:lumMod val="50000"/>
                </a:schemeClr>
              </a:solidFill>
            </a:endParaRPr>
          </a:p>
        </p:txBody>
      </p:sp>
      <p:sp>
        <p:nvSpPr>
          <p:cNvPr id="18" name="文本框 17"/>
          <p:cNvSpPr txBox="1"/>
          <p:nvPr/>
        </p:nvSpPr>
        <p:spPr>
          <a:xfrm>
            <a:off x="4575176" y="3299347"/>
            <a:ext cx="3041649" cy="1530868"/>
          </a:xfrm>
          <a:prstGeom prst="rect">
            <a:avLst/>
          </a:prstGeom>
          <a:noFill/>
        </p:spPr>
        <p:txBody>
          <a:bodyPr wrap="square">
            <a:spAutoFit/>
          </a:bodyPr>
          <a:lstStyle/>
          <a:p>
            <a:pPr marL="0" lvl="0" indent="0" algn="ctr" defTabSz="666750">
              <a:lnSpc>
                <a:spcPct val="150000"/>
              </a:lnSpc>
              <a:spcBef>
                <a:spcPct val="0"/>
              </a:spcBef>
              <a:spcAft>
                <a:spcPct val="35000"/>
              </a:spcAft>
              <a:buNone/>
            </a:pPr>
            <a:r>
              <a:rPr lang="zh-CN" altLang="en-US" sz="1600" kern="1200">
                <a:solidFill>
                  <a:schemeClr val="bg1"/>
                </a:solidFill>
              </a:rPr>
              <a:t>建设者为改变我国一穷二白的落后面貌矢志艰苦奋斗，把公而忘私的精忠赤诚镌刻在中华大地上，他们是英雄；</a:t>
            </a:r>
          </a:p>
        </p:txBody>
      </p:sp>
      <p:sp>
        <p:nvSpPr>
          <p:cNvPr id="19" name="文本框 18"/>
          <p:cNvSpPr txBox="1"/>
          <p:nvPr/>
        </p:nvSpPr>
        <p:spPr>
          <a:xfrm>
            <a:off x="5425441" y="2078091"/>
            <a:ext cx="1341120" cy="830997"/>
          </a:xfrm>
          <a:prstGeom prst="rect">
            <a:avLst/>
          </a:prstGeom>
          <a:noFill/>
        </p:spPr>
        <p:txBody>
          <a:bodyPr wrap="square">
            <a:spAutoFit/>
          </a:bodyPr>
          <a:lstStyle/>
          <a:p>
            <a:pPr algn="ctr"/>
            <a:r>
              <a:rPr lang="zh-CN" altLang="en-US" sz="2400" b="1" kern="1200">
                <a:solidFill>
                  <a:schemeClr val="accent2">
                    <a:lumMod val="50000"/>
                  </a:schemeClr>
                </a:solidFill>
              </a:rPr>
              <a:t>新中国建设</a:t>
            </a:r>
            <a:endParaRPr lang="zh-CN" altLang="en-US" sz="2400" b="1">
              <a:solidFill>
                <a:schemeClr val="accent2">
                  <a:lumMod val="50000"/>
                </a:schemeClr>
              </a:solidFill>
            </a:endParaRPr>
          </a:p>
        </p:txBody>
      </p:sp>
      <p:sp>
        <p:nvSpPr>
          <p:cNvPr id="20" name="文本框 19"/>
          <p:cNvSpPr txBox="1"/>
          <p:nvPr/>
        </p:nvSpPr>
        <p:spPr>
          <a:xfrm>
            <a:off x="8184828" y="3299347"/>
            <a:ext cx="3041649" cy="1674176"/>
          </a:xfrm>
          <a:prstGeom prst="rect">
            <a:avLst/>
          </a:prstGeom>
          <a:noFill/>
        </p:spPr>
        <p:txBody>
          <a:bodyPr wrap="square">
            <a:spAutoFit/>
          </a:bodyPr>
          <a:lstStyle/>
          <a:p>
            <a:pPr marL="0" lvl="0" indent="0" algn="ctr" defTabSz="666750">
              <a:lnSpc>
                <a:spcPct val="150000"/>
              </a:lnSpc>
              <a:spcBef>
                <a:spcPct val="0"/>
              </a:spcBef>
              <a:spcAft>
                <a:spcPct val="35000"/>
              </a:spcAft>
              <a:buNone/>
            </a:pPr>
            <a:r>
              <a:rPr lang="zh-CN" altLang="en-US" sz="1400" kern="1200">
                <a:solidFill>
                  <a:schemeClr val="bg1"/>
                </a:solidFill>
              </a:rPr>
              <a:t>从脱贫攻坚、乡村振兴的领头羊到击水中流的改革先锋，从勇攀科学高峰的登攀者到创业浪潮中搏击风浪的弄潮儿，迎难而上勇挑重担、锐意进取争创一流，他们是英雄；</a:t>
            </a:r>
          </a:p>
        </p:txBody>
      </p:sp>
      <p:sp>
        <p:nvSpPr>
          <p:cNvPr id="21" name="文本框 20"/>
          <p:cNvSpPr txBox="1"/>
          <p:nvPr/>
        </p:nvSpPr>
        <p:spPr>
          <a:xfrm>
            <a:off x="9157323" y="2078091"/>
            <a:ext cx="1096659" cy="830997"/>
          </a:xfrm>
          <a:prstGeom prst="rect">
            <a:avLst/>
          </a:prstGeom>
          <a:noFill/>
        </p:spPr>
        <p:txBody>
          <a:bodyPr wrap="square">
            <a:spAutoFit/>
          </a:bodyPr>
          <a:lstStyle/>
          <a:p>
            <a:pPr algn="ctr"/>
            <a:r>
              <a:rPr lang="zh-CN" altLang="en-US" sz="2400" b="1" kern="1200">
                <a:solidFill>
                  <a:schemeClr val="accent2">
                    <a:lumMod val="50000"/>
                  </a:schemeClr>
                </a:solidFill>
              </a:rPr>
              <a:t>改革开放</a:t>
            </a:r>
            <a:endParaRPr lang="zh-CN" altLang="en-US" sz="2400" b="1">
              <a:solidFill>
                <a:schemeClr val="accent2">
                  <a:lumMod val="50000"/>
                </a:schemeClr>
              </a:solidFill>
            </a:endParaRPr>
          </a:p>
        </p:txBody>
      </p:sp>
      <p:sp>
        <p:nvSpPr>
          <p:cNvPr id="22" name="文本框 21"/>
          <p:cNvSpPr txBox="1"/>
          <p:nvPr/>
        </p:nvSpPr>
        <p:spPr>
          <a:xfrm>
            <a:off x="3060835" y="5361272"/>
            <a:ext cx="6352672" cy="369332"/>
          </a:xfrm>
          <a:prstGeom prst="rect">
            <a:avLst/>
          </a:prstGeom>
          <a:noFill/>
        </p:spPr>
        <p:txBody>
          <a:bodyPr wrap="square" rtlCol="0">
            <a:spAutoFit/>
          </a:bodyPr>
          <a:lstStyle/>
          <a:p>
            <a:pPr algn="dist"/>
            <a:r>
              <a:rPr lang="zh-CN" altLang="en-US" b="1">
                <a:solidFill>
                  <a:srgbClr val="FFC000"/>
                </a:solidFill>
              </a:rPr>
              <a:t>他</a:t>
            </a:r>
            <a:r>
              <a:rPr lang="en-US" altLang="zh-CN" b="1">
                <a:solidFill>
                  <a:srgbClr val="FFC000"/>
                </a:solidFill>
              </a:rPr>
              <a:t>/</a:t>
            </a:r>
            <a:r>
              <a:rPr lang="zh-CN" altLang="en-US" b="1">
                <a:solidFill>
                  <a:srgbClr val="FFC000"/>
                </a:solidFill>
              </a:rPr>
              <a:t>们</a:t>
            </a:r>
            <a:r>
              <a:rPr lang="en-US" altLang="zh-CN" b="1">
                <a:solidFill>
                  <a:srgbClr val="FFC000"/>
                </a:solidFill>
              </a:rPr>
              <a:t>/</a:t>
            </a:r>
            <a:r>
              <a:rPr lang="zh-CN" altLang="en-US" b="1">
                <a:solidFill>
                  <a:srgbClr val="FFC000"/>
                </a:solidFill>
              </a:rPr>
              <a:t>就</a:t>
            </a:r>
            <a:r>
              <a:rPr lang="en-US" altLang="zh-CN" b="1">
                <a:solidFill>
                  <a:srgbClr val="FFC000"/>
                </a:solidFill>
              </a:rPr>
              <a:t>/</a:t>
            </a:r>
            <a:r>
              <a:rPr lang="zh-CN" altLang="en-US" b="1">
                <a:solidFill>
                  <a:srgbClr val="FFC000"/>
                </a:solidFill>
              </a:rPr>
              <a:t>是</a:t>
            </a:r>
            <a:r>
              <a:rPr lang="en-US" altLang="zh-CN" b="1">
                <a:solidFill>
                  <a:srgbClr val="FFC000"/>
                </a:solidFill>
              </a:rPr>
              <a:t>/</a:t>
            </a:r>
            <a:r>
              <a:rPr lang="zh-CN" altLang="en-US" b="1">
                <a:solidFill>
                  <a:srgbClr val="FFC000"/>
                </a:solidFill>
              </a:rPr>
              <a:t>英</a:t>
            </a:r>
            <a:r>
              <a:rPr lang="en-US" altLang="zh-CN" b="1">
                <a:solidFill>
                  <a:srgbClr val="FFC000"/>
                </a:solidFill>
              </a:rPr>
              <a:t>/</a:t>
            </a:r>
            <a:r>
              <a:rPr lang="zh-CN" altLang="en-US" b="1">
                <a:solidFill>
                  <a:srgbClr val="FFC000"/>
                </a:solidFill>
              </a:rPr>
              <a:t>雄</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580573" y="286082"/>
            <a:ext cx="4494907" cy="584775"/>
          </a:xfrm>
          <a:prstGeom prst="rect">
            <a:avLst/>
          </a:prstGeom>
          <a:noFill/>
        </p:spPr>
        <p:txBody>
          <a:bodyPr wrap="square">
            <a:spAutoFit/>
          </a:bodyPr>
          <a:lstStyle/>
          <a:p>
            <a:pPr algn="just"/>
            <a:r>
              <a:rPr lang="zh-CN" altLang="en-US" sz="32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rPr>
              <a:t>什么是英雄精神？</a:t>
            </a:r>
          </a:p>
        </p:txBody>
      </p:sp>
      <p:sp>
        <p:nvSpPr>
          <p:cNvPr id="6" name="矩形: 圆角 5"/>
          <p:cNvSpPr/>
          <p:nvPr/>
        </p:nvSpPr>
        <p:spPr>
          <a:xfrm>
            <a:off x="734090" y="1666875"/>
            <a:ext cx="10723821" cy="2347964"/>
          </a:xfrm>
          <a:prstGeom prst="roundRect">
            <a:avLst>
              <a:gd name="adj" fmla="val 16703"/>
            </a:avLst>
          </a:prstGeom>
          <a:solidFill>
            <a:srgbClr val="FF0000"/>
          </a:solidFill>
          <a:ln w="19050">
            <a:solidFill>
              <a:srgbClr val="5C2A08"/>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680" tIns="1933575" rIns="106680" bIns="1020128" numCol="1" spcCol="1270" anchor="ctr" anchorCtr="0">
            <a:noAutofit/>
          </a:bodyPr>
          <a:lstStyle/>
          <a:p>
            <a:pPr marL="0" lvl="0" indent="0" algn="ctr" defTabSz="666750">
              <a:lnSpc>
                <a:spcPct val="90000"/>
              </a:lnSpc>
              <a:spcBef>
                <a:spcPct val="0"/>
              </a:spcBef>
              <a:spcAft>
                <a:spcPct val="35000"/>
              </a:spcAft>
              <a:buNone/>
            </a:pPr>
            <a:endParaRPr lang="zh-CN" sz="1500" kern="1200"/>
          </a:p>
        </p:txBody>
      </p:sp>
      <p:sp>
        <p:nvSpPr>
          <p:cNvPr id="15" name="文本框 14"/>
          <p:cNvSpPr txBox="1"/>
          <p:nvPr/>
        </p:nvSpPr>
        <p:spPr>
          <a:xfrm>
            <a:off x="4052237" y="1925785"/>
            <a:ext cx="6772467" cy="1807611"/>
          </a:xfrm>
          <a:prstGeom prst="rect">
            <a:avLst/>
          </a:prstGeom>
          <a:noFill/>
        </p:spPr>
        <p:txBody>
          <a:bodyPr wrap="square">
            <a:spAutoFit/>
          </a:bodyPr>
          <a:lstStyle/>
          <a:p>
            <a:pPr marL="0" lvl="0" indent="457200" defTabSz="666750">
              <a:lnSpc>
                <a:spcPct val="150000"/>
              </a:lnSpc>
              <a:spcBef>
                <a:spcPct val="0"/>
              </a:spcBef>
              <a:spcAft>
                <a:spcPct val="35000"/>
              </a:spcAft>
              <a:buNone/>
            </a:pPr>
            <a:r>
              <a:rPr lang="zh-CN" altLang="en-US" kern="1200">
                <a:solidFill>
                  <a:schemeClr val="bg1"/>
                </a:solidFill>
              </a:rPr>
              <a:t>钟南山、张伯礼、陈薇院士挺身而出，用忠诚、担当和奉献的崇高品格带领我们一步步走出恐惧，来到开阔而有序的光明地；</a:t>
            </a:r>
            <a:endParaRPr lang="en-US" altLang="zh-CN" kern="1200">
              <a:solidFill>
                <a:schemeClr val="bg1"/>
              </a:solidFill>
            </a:endParaRPr>
          </a:p>
          <a:p>
            <a:pPr marL="0" lvl="0" indent="457200" defTabSz="666750">
              <a:lnSpc>
                <a:spcPct val="150000"/>
              </a:lnSpc>
              <a:spcBef>
                <a:spcPct val="0"/>
              </a:spcBef>
              <a:spcAft>
                <a:spcPct val="35000"/>
              </a:spcAft>
              <a:buNone/>
            </a:pPr>
            <a:r>
              <a:rPr lang="zh-CN" altLang="en-US" kern="1200">
                <a:solidFill>
                  <a:schemeClr val="bg1"/>
                </a:solidFill>
              </a:rPr>
              <a:t>广大医护人员白衣执甲，逆行出征，广大党员干部挺身而出、英勇奋斗，他们是英雄。</a:t>
            </a:r>
          </a:p>
        </p:txBody>
      </p:sp>
      <p:grpSp>
        <p:nvGrpSpPr>
          <p:cNvPr id="3" name="组合 2"/>
          <p:cNvGrpSpPr/>
          <p:nvPr/>
        </p:nvGrpSpPr>
        <p:grpSpPr>
          <a:xfrm>
            <a:off x="1389436" y="1925785"/>
            <a:ext cx="1748728" cy="1748726"/>
            <a:chOff x="2179036" y="1767840"/>
            <a:chExt cx="1451498" cy="1451498"/>
          </a:xfrm>
        </p:grpSpPr>
        <p:sp>
          <p:nvSpPr>
            <p:cNvPr id="7" name="椭圆 6"/>
            <p:cNvSpPr/>
            <p:nvPr/>
          </p:nvSpPr>
          <p:spPr>
            <a:xfrm>
              <a:off x="2179036" y="1767840"/>
              <a:ext cx="1451498" cy="1451498"/>
            </a:xfrm>
            <a:prstGeom prst="ellipse">
              <a:avLst/>
            </a:prstGeom>
            <a:solidFill>
              <a:schemeClr val="bg1"/>
            </a:solidFill>
            <a:ln w="19050">
              <a:solidFill>
                <a:srgbClr val="5C2A08"/>
              </a:solidFill>
            </a:ln>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a:p>
          </p:txBody>
        </p:sp>
        <p:sp>
          <p:nvSpPr>
            <p:cNvPr id="17" name="文本框 16"/>
            <p:cNvSpPr txBox="1"/>
            <p:nvPr/>
          </p:nvSpPr>
          <p:spPr>
            <a:xfrm>
              <a:off x="2234225" y="2078091"/>
              <a:ext cx="1341120" cy="805729"/>
            </a:xfrm>
            <a:prstGeom prst="rect">
              <a:avLst/>
            </a:prstGeom>
            <a:noFill/>
          </p:spPr>
          <p:txBody>
            <a:bodyPr wrap="square">
              <a:spAutoFit/>
            </a:bodyPr>
            <a:lstStyle/>
            <a:p>
              <a:pPr algn="ctr"/>
              <a:r>
                <a:rPr lang="zh-CN" altLang="en-US" sz="3200" b="1" kern="1200">
                  <a:solidFill>
                    <a:schemeClr val="accent2">
                      <a:lumMod val="50000"/>
                    </a:schemeClr>
                  </a:solidFill>
                </a:rPr>
                <a:t>疫情阻击战</a:t>
              </a:r>
              <a:endParaRPr lang="zh-CN" altLang="en-US" sz="3200" b="1">
                <a:solidFill>
                  <a:schemeClr val="accent2">
                    <a:lumMod val="50000"/>
                  </a:schemeClr>
                </a:solidFill>
              </a:endParaRPr>
            </a:p>
          </p:txBody>
        </p:sp>
      </p:grpSp>
      <p:sp>
        <p:nvSpPr>
          <p:cNvPr id="23" name="文本框 22"/>
          <p:cNvSpPr txBox="1"/>
          <p:nvPr/>
        </p:nvSpPr>
        <p:spPr>
          <a:xfrm>
            <a:off x="3234088" y="4323092"/>
            <a:ext cx="8082004" cy="1419619"/>
          </a:xfrm>
          <a:prstGeom prst="rect">
            <a:avLst/>
          </a:prstGeom>
          <a:noFill/>
        </p:spPr>
        <p:txBody>
          <a:bodyPr wrap="square">
            <a:spAutoFit/>
          </a:bodyPr>
          <a:lstStyle/>
          <a:p>
            <a:pPr indent="304800">
              <a:lnSpc>
                <a:spcPct val="150000"/>
              </a:lnSpc>
            </a:pPr>
            <a:r>
              <a:rPr lang="zh-CN" altLang="zh-CN" sz="2000" b="1">
                <a:effectLst/>
                <a:latin typeface="宋体" panose="02010600030101010101" pitchFamily="2" charset="-122"/>
                <a:ea typeface="微软雅黑" panose="020B0503020204020204" pitchFamily="34" charset="-122"/>
                <a:cs typeface="宋体" panose="02010600030101010101" pitchFamily="2" charset="-122"/>
              </a:rPr>
              <a:t>鲁迅先生说，我们自古以来，就有埋头苦干的人，有拼命硬干的人，有为民请命的人，有舍身求法的人</a:t>
            </a:r>
            <a:r>
              <a:rPr lang="en-US" altLang="zh-CN" sz="2000" b="1">
                <a:effectLst/>
                <a:latin typeface="宋体" panose="02010600030101010101" pitchFamily="2" charset="-122"/>
                <a:ea typeface="微软雅黑" panose="020B0503020204020204" pitchFamily="34" charset="-122"/>
                <a:cs typeface="宋体" panose="02010600030101010101" pitchFamily="2" charset="-122"/>
              </a:rPr>
              <a:t>……</a:t>
            </a:r>
            <a:r>
              <a:rPr lang="zh-CN" altLang="zh-CN" sz="2000" b="1">
                <a:effectLst/>
                <a:latin typeface="宋体" panose="02010600030101010101" pitchFamily="2" charset="-122"/>
                <a:ea typeface="微软雅黑" panose="020B0503020204020204" pitchFamily="34" charset="-122"/>
                <a:cs typeface="宋体" panose="02010600030101010101" pitchFamily="2" charset="-122"/>
              </a:rPr>
              <a:t>这就是中国的脊梁。</a:t>
            </a:r>
            <a:endParaRPr lang="en-US" altLang="zh-CN" sz="2000" b="1">
              <a:effectLst/>
              <a:latin typeface="宋体" panose="02010600030101010101" pitchFamily="2" charset="-122"/>
              <a:ea typeface="微软雅黑" panose="020B0503020204020204" pitchFamily="34" charset="-122"/>
              <a:cs typeface="宋体" panose="02010600030101010101" pitchFamily="2" charset="-122"/>
            </a:endParaRPr>
          </a:p>
          <a:p>
            <a:pPr indent="304800">
              <a:lnSpc>
                <a:spcPct val="150000"/>
              </a:lnSpc>
            </a:pPr>
            <a:r>
              <a:rPr lang="zh-CN" altLang="zh-CN" sz="2000">
                <a:effectLst/>
                <a:latin typeface="宋体" panose="02010600030101010101" pitchFamily="2" charset="-122"/>
                <a:ea typeface="微软雅黑" panose="020B0503020204020204" pitchFamily="34" charset="-122"/>
                <a:cs typeface="宋体" panose="02010600030101010101" pitchFamily="2" charset="-122"/>
              </a:rPr>
              <a:t>正是他们，激励着一代又一代中华儿女奋勇前行。</a:t>
            </a:r>
            <a:endParaRPr lang="zh-CN" altLang="zh-CN">
              <a:effectLst/>
              <a:latin typeface="宋体" panose="02010600030101010101" pitchFamily="2" charset="-122"/>
              <a:ea typeface="宋体" panose="02010600030101010101" pitchFamily="2" charset="-122"/>
              <a:cs typeface="宋体" panose="02010600030101010101" pitchFamily="2" charset="-122"/>
            </a:endParaRPr>
          </a:p>
        </p:txBody>
      </p:sp>
      <p:pic>
        <p:nvPicPr>
          <p:cNvPr id="5" name="图片 4"/>
          <p:cNvPicPr>
            <a:picLocks noChangeAspect="1"/>
          </p:cNvPicPr>
          <p:nvPr/>
        </p:nvPicPr>
        <p:blipFill>
          <a:blip r:embed="rId2" cstate="email">
            <a:extLst>
              <a:ext uri="{28A0092B-C50C-407E-A947-70E740481C1C}">
                <a14:useLocalDpi xmlns:a14="http://schemas.microsoft.com/office/drawing/2010/main"/>
              </a:ext>
            </a:extLst>
          </a:blip>
          <a:srcRect l="14571"/>
          <a:stretch>
            <a:fillRect/>
          </a:stretch>
        </p:blipFill>
        <p:spPr>
          <a:xfrm>
            <a:off x="0" y="3770436"/>
            <a:ext cx="3296914" cy="2598878"/>
          </a:xfrm>
          <a:prstGeom prst="rect">
            <a:avLst/>
          </a:prstGeom>
        </p:spPr>
      </p:pic>
      <p:pic>
        <p:nvPicPr>
          <p:cNvPr id="25" name="图片 2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5549816"/>
            <a:ext cx="12192000" cy="1312614"/>
          </a:xfrm>
          <a:prstGeom prst="rect">
            <a:avLst/>
          </a:prstGeom>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580573" y="286082"/>
            <a:ext cx="4494907" cy="584775"/>
          </a:xfrm>
          <a:prstGeom prst="rect">
            <a:avLst/>
          </a:prstGeom>
          <a:noFill/>
        </p:spPr>
        <p:txBody>
          <a:bodyPr wrap="square">
            <a:spAutoFit/>
          </a:bodyPr>
          <a:lstStyle/>
          <a:p>
            <a:pPr algn="just"/>
            <a:r>
              <a:rPr lang="zh-CN" altLang="en-US" sz="32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rPr>
              <a:t>什么是英雄精神？</a:t>
            </a:r>
          </a:p>
        </p:txBody>
      </p:sp>
      <p:grpSp>
        <p:nvGrpSpPr>
          <p:cNvPr id="5" name="组合 4"/>
          <p:cNvGrpSpPr/>
          <p:nvPr/>
        </p:nvGrpSpPr>
        <p:grpSpPr>
          <a:xfrm>
            <a:off x="3689683" y="2065779"/>
            <a:ext cx="8014130" cy="3597619"/>
            <a:chOff x="3352799" y="2065779"/>
            <a:chExt cx="8014130" cy="3597619"/>
          </a:xfrm>
        </p:grpSpPr>
        <p:sp>
          <p:nvSpPr>
            <p:cNvPr id="7" name="矩形 6"/>
            <p:cNvSpPr/>
            <p:nvPr/>
          </p:nvSpPr>
          <p:spPr>
            <a:xfrm>
              <a:off x="3552824" y="2718374"/>
              <a:ext cx="7814105" cy="177225"/>
            </a:xfrm>
            <a:prstGeom prst="rect">
              <a:avLst/>
            </a:prstGeom>
            <a:gradFill>
              <a:gsLst>
                <a:gs pos="97345">
                  <a:srgbClr val="FFC000">
                    <a:alpha val="0"/>
                  </a:srgbClr>
                </a:gs>
                <a:gs pos="50000">
                  <a:srgbClr val="FFC000"/>
                </a:gs>
                <a:gs pos="0">
                  <a:srgbClr val="FFC000">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3552823" y="3504656"/>
              <a:ext cx="5400000" cy="177225"/>
            </a:xfrm>
            <a:prstGeom prst="rect">
              <a:avLst/>
            </a:prstGeom>
            <a:gradFill>
              <a:gsLst>
                <a:gs pos="97345">
                  <a:srgbClr val="FFC000">
                    <a:alpha val="0"/>
                  </a:srgbClr>
                </a:gs>
                <a:gs pos="50000">
                  <a:srgbClr val="FFC000"/>
                </a:gs>
                <a:gs pos="0">
                  <a:srgbClr val="FFC000">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3352799" y="4111050"/>
              <a:ext cx="7734301" cy="1552348"/>
            </a:xfrm>
            <a:prstGeom prst="rect">
              <a:avLst/>
            </a:prstGeom>
            <a:noFill/>
          </p:spPr>
          <p:txBody>
            <a:bodyPr wrap="square">
              <a:spAutoFit/>
            </a:bodyPr>
            <a:lstStyle/>
            <a:p>
              <a:pPr marL="76200" marR="76200" indent="457200" algn="just">
                <a:lnSpc>
                  <a:spcPct val="150000"/>
                </a:lnSpc>
              </a:pPr>
              <a:r>
                <a:rPr lang="zh-CN" altLang="zh-CN" sz="2200" spc="40">
                  <a:solidFill>
                    <a:srgbClr val="333333"/>
                  </a:solidFill>
                  <a:effectLst/>
                  <a:latin typeface="宋体" panose="02010600030101010101" pitchFamily="2" charset="-122"/>
                  <a:ea typeface="微软雅黑" panose="020B0503020204020204" pitchFamily="34" charset="-122"/>
                  <a:cs typeface="宋体" panose="02010600030101010101" pitchFamily="2" charset="-122"/>
                </a:rPr>
                <a:t>我们党历来重视弘扬英雄精神、发挥榜样力量、激发奋进斗志。习近平总书记反复强调，</a:t>
              </a:r>
              <a:r>
                <a:rPr lang="zh-CN" altLang="zh-CN" sz="2200" b="1" spc="40">
                  <a:solidFill>
                    <a:srgbClr val="333333"/>
                  </a:solidFill>
                  <a:effectLst/>
                  <a:latin typeface="宋体" panose="02010600030101010101" pitchFamily="2" charset="-122"/>
                  <a:ea typeface="微软雅黑" panose="020B0503020204020204" pitchFamily="34" charset="-122"/>
                  <a:cs typeface="宋体" panose="02010600030101010101" pitchFamily="2" charset="-122"/>
                </a:rPr>
                <a:t>大力弘扬英雄精神，汇聚实现中华民族伟大复兴的磅礴力量。</a:t>
              </a:r>
              <a:endParaRPr lang="zh-CN" altLang="zh-CN" sz="2200">
                <a:effectLst/>
                <a:latin typeface="宋体" panose="02010600030101010101" pitchFamily="2" charset="-122"/>
                <a:ea typeface="宋体" panose="02010600030101010101" pitchFamily="2" charset="-122"/>
                <a:cs typeface="宋体" panose="02010600030101010101" pitchFamily="2" charset="-122"/>
              </a:endParaRPr>
            </a:p>
          </p:txBody>
        </p:sp>
        <p:sp>
          <p:nvSpPr>
            <p:cNvPr id="6" name="文本框 5"/>
            <p:cNvSpPr txBox="1"/>
            <p:nvPr/>
          </p:nvSpPr>
          <p:spPr>
            <a:xfrm>
              <a:off x="3352799" y="2065779"/>
              <a:ext cx="7277100" cy="1650452"/>
            </a:xfrm>
            <a:prstGeom prst="rect">
              <a:avLst/>
            </a:prstGeom>
            <a:noFill/>
          </p:spPr>
          <p:txBody>
            <a:bodyPr wrap="square">
              <a:spAutoFit/>
            </a:bodyPr>
            <a:lstStyle/>
            <a:p>
              <a:pPr marL="76200" marR="76200" algn="just">
                <a:lnSpc>
                  <a:spcPct val="150000"/>
                </a:lnSpc>
              </a:pPr>
              <a:r>
                <a:rPr lang="zh-CN" altLang="zh-CN" sz="3600" b="1" spc="40">
                  <a:solidFill>
                    <a:srgbClr val="C00000"/>
                  </a:solidFill>
                  <a:effectLst/>
                  <a:latin typeface="宋体" panose="02010600030101010101" pitchFamily="2" charset="-122"/>
                  <a:ea typeface="微软雅黑" panose="020B0503020204020204" pitchFamily="34" charset="-122"/>
                  <a:cs typeface="宋体" panose="02010600030101010101" pitchFamily="2" charset="-122"/>
                </a:rPr>
                <a:t>“中华民族是英雄辈出的民族，新时代是成就英雄的时代。”</a:t>
              </a:r>
              <a:endParaRPr lang="en-US" altLang="zh-CN" sz="3600" b="1" spc="40">
                <a:solidFill>
                  <a:srgbClr val="C00000"/>
                </a:solidFill>
                <a:effectLst/>
                <a:latin typeface="宋体" panose="02010600030101010101" pitchFamily="2" charset="-122"/>
                <a:ea typeface="微软雅黑" panose="020B0503020204020204" pitchFamily="34" charset="-122"/>
                <a:cs typeface="宋体" panose="02010600030101010101" pitchFamily="2" charset="-122"/>
              </a:endParaRPr>
            </a:p>
          </p:txBody>
        </p:sp>
      </p:grpSp>
      <p:pic>
        <p:nvPicPr>
          <p:cNvPr id="10" name="图片 9"/>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1473199"/>
            <a:ext cx="2755900" cy="5384801"/>
          </a:xfrm>
          <a:prstGeom prst="rect">
            <a:avLst/>
          </a:prstGeom>
        </p:spPr>
      </p:pic>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自定义 2">
      <a:majorFont>
        <a:latin typeface="等线 Light"/>
        <a:ea typeface="思源宋体 Heavy"/>
        <a:cs typeface="Arial"/>
      </a:majorFont>
      <a:minorFont>
        <a:latin typeface="等线"/>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2245</Words>
  <Application>Microsoft Office PowerPoint</Application>
  <PresentationFormat>宽屏</PresentationFormat>
  <Paragraphs>143</Paragraphs>
  <Slides>24</Slides>
  <Notes>2</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24</vt:i4>
      </vt:variant>
    </vt:vector>
  </HeadingPairs>
  <TitlesOfParts>
    <vt:vector size="39" baseType="lpstr">
      <vt:lpstr>Hero</vt:lpstr>
      <vt:lpstr>Meiryo</vt:lpstr>
      <vt:lpstr>等线</vt:lpstr>
      <vt:lpstr>等线 Light</vt:lpstr>
      <vt:lpstr>汉仪尚巍手书W</vt:lpstr>
      <vt:lpstr>思源宋体 Heavy</vt:lpstr>
      <vt:lpstr>宋体</vt:lpstr>
      <vt:lpstr>微软雅黑</vt:lpstr>
      <vt:lpstr>Arial</vt:lpstr>
      <vt:lpstr>Calibri</vt:lpstr>
      <vt:lpstr>Calibri Light</vt:lpstr>
      <vt:lpstr>Impact</vt:lpstr>
      <vt:lpstr>Times New Roman</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2021-05-27T00:30:57Z</cp:lastPrinted>
  <dcterms:created xsi:type="dcterms:W3CDTF">2021-05-27T00:30:57Z</dcterms:created>
  <dcterms:modified xsi:type="dcterms:W3CDTF">2023-04-13T08:32:21Z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