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notesSlides/notesSlide10.xml" ContentType="application/vnd.openxmlformats-officedocument.presentationml.notesSlide+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notesSlides/notesSlide19.xml" ContentType="application/vnd.openxmlformats-officedocument.presentationml.notesSlide+xml"/>
  <Override PartName="/ppt/tags/tag51.xml" ContentType="application/vnd.openxmlformats-officedocument.presentationml.tags+xml"/>
  <Override PartName="/ppt/notesSlides/notesSlide20.xml" ContentType="application/vnd.openxmlformats-officedocument.presentationml.notesSlide+xml"/>
  <Override PartName="/ppt/tags/tag52.xml" ContentType="application/vnd.openxmlformats-officedocument.presentationml.tags+xml"/>
  <Override PartName="/ppt/notesSlides/notesSlide2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1"/>
  </p:notesMasterIdLst>
  <p:sldIdLst>
    <p:sldId id="256" r:id="rId3"/>
    <p:sldId id="257" r:id="rId4"/>
    <p:sldId id="258" r:id="rId5"/>
    <p:sldId id="272" r:id="rId6"/>
    <p:sldId id="260" r:id="rId7"/>
    <p:sldId id="261" r:id="rId8"/>
    <p:sldId id="263" r:id="rId9"/>
    <p:sldId id="262" r:id="rId10"/>
    <p:sldId id="264" r:id="rId11"/>
    <p:sldId id="265" r:id="rId12"/>
    <p:sldId id="266" r:id="rId13"/>
    <p:sldId id="267" r:id="rId14"/>
    <p:sldId id="268" r:id="rId15"/>
    <p:sldId id="269" r:id="rId16"/>
    <p:sldId id="270" r:id="rId17"/>
    <p:sldId id="273" r:id="rId18"/>
    <p:sldId id="274" r:id="rId19"/>
    <p:sldId id="278" r:id="rId20"/>
    <p:sldId id="279" r:id="rId21"/>
    <p:sldId id="284" r:id="rId22"/>
    <p:sldId id="275" r:id="rId23"/>
    <p:sldId id="277" r:id="rId24"/>
    <p:sldId id="271" r:id="rId25"/>
    <p:sldId id="276" r:id="rId26"/>
    <p:sldId id="285" r:id="rId27"/>
    <p:sldId id="280" r:id="rId28"/>
    <p:sldId id="283" r:id="rId29"/>
    <p:sldId id="286"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2023/4/13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776397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645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2574151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94644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359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24982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84827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40597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16780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79591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397928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3657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45730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11202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682112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9325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0740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65630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91016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3677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0538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72376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33913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yuluo" descr="图层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092835"/>
            <a:ext cx="12192635" cy="576453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1176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7131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2225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1891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9485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2583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5861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824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7489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4270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078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8F4"/>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2023/4/13</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3829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4.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png"/><Relationship Id="rId5" Type="http://schemas.openxmlformats.org/officeDocument/2006/relationships/tags" Target="../tags/tag6.xml"/><Relationship Id="rId10"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file:///C:\Users\Administrator\AppData\Local\Temp\wps\INetCache\5565e2773c157a96a12d4f52bacf8777" TargetMode="External"/><Relationship Id="rId3" Type="http://schemas.openxmlformats.org/officeDocument/2006/relationships/notesSlide" Target="../notesSlides/notesSlide8.xml"/><Relationship Id="rId7"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file:///C:\Users\Administrator\AppData\Local\Temp\wps\INetCache\ac61648cecd6afb9604799989a69073b" TargetMode="External"/><Relationship Id="rId3" Type="http://schemas.openxmlformats.org/officeDocument/2006/relationships/notesSlide" Target="../notesSlides/notesSlide9.xml"/><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39.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2.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2.xml"/><Relationship Id="rId5" Type="http://schemas.openxmlformats.org/officeDocument/2006/relationships/image" Target="../media/image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4.xml"/><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4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5.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4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7.xml"/><Relationship Id="rId7"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ags" Target="../tags/tag4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8.xml"/><Relationship Id="rId5" Type="http://schemas.openxmlformats.org/officeDocument/2006/relationships/image" Target="../media/image8.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18.xml"/><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49.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5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5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4.pn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3.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2.png"/><Relationship Id="rId5" Type="http://schemas.openxmlformats.org/officeDocument/2006/relationships/tags" Target="../tags/tag57.xml"/><Relationship Id="rId15" Type="http://schemas.openxmlformats.org/officeDocument/2006/relationships/image" Target="../media/image37.png"/><Relationship Id="rId10" Type="http://schemas.openxmlformats.org/officeDocument/2006/relationships/slideLayout" Target="../slideLayouts/slideLayout1.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7.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2.png"/><Relationship Id="rId10" Type="http://schemas.openxmlformats.org/officeDocument/2006/relationships/tags" Target="../tags/tag21.xml"/><Relationship Id="rId19" Type="http://schemas.openxmlformats.org/officeDocument/2006/relationships/slideLayout" Target="../slideLayouts/slideLayout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4.xml"/><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3295" y="2760347"/>
            <a:ext cx="10288271" cy="1218565"/>
          </a:xfrm>
        </p:spPr>
        <p:txBody>
          <a:bodyPr>
            <a:noAutofit/>
          </a:bodyPr>
          <a:lstStyle/>
          <a:p>
            <a:pPr algn="dist"/>
            <a:r>
              <a:rPr lang="zh-CN" altLang="en-US" sz="7500" b="1">
                <a:solidFill>
                  <a:srgbClr val="C00000"/>
                </a:solidFill>
                <a:latin typeface="微软雅黑" panose="020B0503020204020204" charset="-122"/>
                <a:ea typeface="微软雅黑" panose="020B0503020204020204" charset="-122"/>
                <a:cs typeface="微软雅黑" panose="020B0503020204020204" charset="-122"/>
              </a:rPr>
              <a:t>百年奋斗路</a:t>
            </a:r>
            <a:r>
              <a:rPr lang="en-US" altLang="zh-CN" sz="7500" b="1">
                <a:solidFill>
                  <a:srgbClr val="C00000"/>
                </a:solidFill>
                <a:latin typeface="微软雅黑" panose="020B0503020204020204" charset="-122"/>
                <a:ea typeface="微软雅黑" panose="020B0503020204020204" charset="-122"/>
                <a:cs typeface="微软雅黑" panose="020B0503020204020204" charset="-122"/>
              </a:rPr>
              <a:t>  </a:t>
            </a:r>
            <a:r>
              <a:rPr lang="zh-CN" altLang="en-US" sz="7500" b="1">
                <a:solidFill>
                  <a:srgbClr val="C00000"/>
                </a:solidFill>
                <a:latin typeface="微软雅黑" panose="020B0503020204020204" charset="-122"/>
                <a:ea typeface="微软雅黑" panose="020B0503020204020204" charset="-122"/>
                <a:cs typeface="微软雅黑" panose="020B0503020204020204" charset="-122"/>
              </a:rPr>
              <a:t>启航新征程</a:t>
            </a:r>
          </a:p>
        </p:txBody>
      </p:sp>
      <p:pic>
        <p:nvPicPr>
          <p:cNvPr id="7" name="yuluo"/>
          <p:cNvPicPr>
            <a:picLocks noChangeAspect="1"/>
          </p:cNvPicPr>
          <p:nvPr>
            <p:custDataLst>
              <p:tags r:id="rId1"/>
            </p:custDataLst>
          </p:nvPr>
        </p:nvPicPr>
        <p:blipFill>
          <a:blip r:embed="rId11"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pic>
        <p:nvPicPr>
          <p:cNvPr id="5" name="图片 4" descr="图片1"/>
          <p:cNvPicPr>
            <a:picLocks noChangeAspect="1"/>
          </p:cNvPicPr>
          <p:nvPr/>
        </p:nvPicPr>
        <p:blipFill>
          <a:blip r:embed="rId12"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9" name="组合 8"/>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 name="圆角矩形 20"/>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文本框 10"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grpSp>
        <p:nvGrpSpPr>
          <p:cNvPr id="24" name="组合 23"/>
          <p:cNvGrpSpPr/>
          <p:nvPr/>
        </p:nvGrpSpPr>
        <p:grpSpPr>
          <a:xfrm>
            <a:off x="2701289" y="4229100"/>
            <a:ext cx="6790691" cy="742950"/>
            <a:chOff x="4254" y="7128"/>
            <a:chExt cx="10694" cy="1170"/>
          </a:xfrm>
        </p:grpSpPr>
        <p:sp>
          <p:nvSpPr>
            <p:cNvPr id="6" name="矩形 5"/>
            <p:cNvSpPr/>
            <p:nvPr/>
          </p:nvSpPr>
          <p:spPr>
            <a:xfrm>
              <a:off x="5453" y="7428"/>
              <a:ext cx="8294" cy="86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8912" y="7253"/>
              <a:ext cx="1387" cy="350"/>
              <a:chOff x="3965502" y="1879809"/>
              <a:chExt cx="1193100" cy="342834"/>
            </a:xfrm>
            <a:solidFill>
              <a:srgbClr val="E71E17"/>
            </a:solidFill>
          </p:grpSpPr>
          <p:sp>
            <p:nvSpPr>
              <p:cNvPr id="29" name="PA-dark-star-shape_15445"/>
              <p:cNvSpPr>
                <a:spLocks noChangeAspect="1"/>
              </p:cNvSpPr>
              <p:nvPr>
                <p:custDataLst>
                  <p:tags r:id="rId5"/>
                </p:custDataLst>
              </p:nvPr>
            </p:nvSpPr>
            <p:spPr bwMode="auto">
              <a:xfrm>
                <a:off x="4391609" y="1879809"/>
                <a:ext cx="360781" cy="342834"/>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0" name="PA-dark-star-shape_15445"/>
              <p:cNvSpPr>
                <a:spLocks noChangeAspect="1"/>
              </p:cNvSpPr>
              <p:nvPr>
                <p:custDataLst>
                  <p:tags r:id="rId6"/>
                </p:custDataLst>
              </p:nvPr>
            </p:nvSpPr>
            <p:spPr bwMode="auto">
              <a:xfrm>
                <a:off x="4771621" y="1951407"/>
                <a:ext cx="210089" cy="199638"/>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1" name="PA-dark-star-shape_15445"/>
              <p:cNvSpPr>
                <a:spLocks noChangeAspect="1"/>
              </p:cNvSpPr>
              <p:nvPr>
                <p:custDataLst>
                  <p:tags r:id="rId7"/>
                </p:custDataLst>
              </p:nvPr>
            </p:nvSpPr>
            <p:spPr bwMode="auto">
              <a:xfrm>
                <a:off x="4161559" y="1951407"/>
                <a:ext cx="210089" cy="199638"/>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5" name="PA-dark-star-shape_15445"/>
              <p:cNvSpPr>
                <a:spLocks noChangeAspect="1"/>
              </p:cNvSpPr>
              <p:nvPr>
                <p:custDataLst>
                  <p:tags r:id="rId8"/>
                </p:custDataLst>
              </p:nvPr>
            </p:nvSpPr>
            <p:spPr bwMode="auto">
              <a:xfrm>
                <a:off x="3965502" y="1993883"/>
                <a:ext cx="120690" cy="114687"/>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6" name="PA-dark-star-shape_15445"/>
              <p:cNvSpPr>
                <a:spLocks noChangeAspect="1"/>
              </p:cNvSpPr>
              <p:nvPr>
                <p:custDataLst>
                  <p:tags r:id="rId9"/>
                </p:custDataLst>
              </p:nvPr>
            </p:nvSpPr>
            <p:spPr bwMode="auto">
              <a:xfrm>
                <a:off x="5037912" y="1993883"/>
                <a:ext cx="120690" cy="114687"/>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grpSp>
        <p:cxnSp>
          <p:nvCxnSpPr>
            <p:cNvPr id="39" name="PA-直接连接符 21"/>
            <p:cNvCxnSpPr/>
            <p:nvPr>
              <p:custDataLst>
                <p:tags r:id="rId2"/>
              </p:custDataLst>
            </p:nvPr>
          </p:nvCxnSpPr>
          <p:spPr>
            <a:xfrm flipV="1">
              <a:off x="10402" y="7428"/>
              <a:ext cx="4541" cy="0"/>
            </a:xfrm>
            <a:prstGeom prst="line">
              <a:avLst/>
            </a:prstGeom>
            <a:noFill/>
            <a:ln w="12700" cap="flat" cmpd="sng" algn="ctr">
              <a:solidFill>
                <a:srgbClr val="D30013">
                  <a:alpha val="34000"/>
                </a:srgbClr>
              </a:solidFill>
              <a:prstDash val="solid"/>
            </a:ln>
            <a:effectLst/>
          </p:spPr>
        </p:cxnSp>
        <p:cxnSp>
          <p:nvCxnSpPr>
            <p:cNvPr id="40" name="PA-直接连接符 22"/>
            <p:cNvCxnSpPr/>
            <p:nvPr>
              <p:custDataLst>
                <p:tags r:id="rId3"/>
              </p:custDataLst>
            </p:nvPr>
          </p:nvCxnSpPr>
          <p:spPr>
            <a:xfrm flipV="1">
              <a:off x="4289" y="7428"/>
              <a:ext cx="4543" cy="0"/>
            </a:xfrm>
            <a:prstGeom prst="line">
              <a:avLst/>
            </a:prstGeom>
            <a:noFill/>
            <a:ln w="12700" cap="flat" cmpd="sng" algn="ctr">
              <a:solidFill>
                <a:srgbClr val="D30013">
                  <a:alpha val="34000"/>
                </a:srgbClr>
              </a:solidFill>
              <a:prstDash val="solid"/>
            </a:ln>
            <a:effectLst/>
          </p:spPr>
        </p:cxnSp>
        <p:cxnSp>
          <p:nvCxnSpPr>
            <p:cNvPr id="10" name="PA-直接连接符 21"/>
            <p:cNvCxnSpPr/>
            <p:nvPr>
              <p:custDataLst>
                <p:tags r:id="rId4"/>
              </p:custDataLst>
            </p:nvPr>
          </p:nvCxnSpPr>
          <p:spPr>
            <a:xfrm>
              <a:off x="4254" y="8298"/>
              <a:ext cx="10694" cy="0"/>
            </a:xfrm>
            <a:prstGeom prst="line">
              <a:avLst/>
            </a:prstGeom>
            <a:noFill/>
            <a:ln w="12700" cap="flat" cmpd="sng" algn="ctr">
              <a:solidFill>
                <a:srgbClr val="D30013">
                  <a:alpha val="34000"/>
                </a:srgbClr>
              </a:solidFill>
              <a:prstDash val="solid"/>
            </a:ln>
            <a:effectLst/>
          </p:spPr>
        </p:cxnSp>
        <p:pic>
          <p:nvPicPr>
            <p:cNvPr id="17" name="图片 16"/>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a:xfrm>
              <a:off x="12569" y="7128"/>
              <a:ext cx="2379" cy="300"/>
            </a:xfrm>
            <a:prstGeom prst="rect">
              <a:avLst/>
            </a:prstGeom>
          </p:spPr>
        </p:pic>
        <p:pic>
          <p:nvPicPr>
            <p:cNvPr id="8" name="图片 7"/>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a:xfrm flipH="1">
              <a:off x="4254" y="7128"/>
              <a:ext cx="2384" cy="300"/>
            </a:xfrm>
            <a:prstGeom prst="rect">
              <a:avLst/>
            </a:prstGeom>
          </p:spPr>
        </p:pic>
      </p:grpSp>
      <p:sp>
        <p:nvSpPr>
          <p:cNvPr id="18" name="文本框 17"/>
          <p:cNvSpPr txBox="1"/>
          <p:nvPr/>
        </p:nvSpPr>
        <p:spPr>
          <a:xfrm>
            <a:off x="2672080" y="4465322"/>
            <a:ext cx="6802120" cy="461665"/>
          </a:xfrm>
          <a:prstGeom prst="rect">
            <a:avLst/>
          </a:prstGeom>
          <a:noFill/>
        </p:spPr>
        <p:txBody>
          <a:bodyPr wrap="square" rtlCol="0" anchor="t">
            <a:spAutoFit/>
          </a:bodyPr>
          <a:lstStyle/>
          <a:p>
            <a:pPr algn="dist"/>
            <a:r>
              <a:rPr lang="zh-CN" altLang="en-US" sz="2400">
                <a:solidFill>
                  <a:schemeClr val="tx1">
                    <a:lumMod val="75000"/>
                    <a:lumOff val="25000"/>
                  </a:schemeClr>
                </a:solidFill>
                <a:effectLst>
                  <a:outerShdw blurRad="50800" dist="25400" dir="5400000" algn="t" rotWithShape="0">
                    <a:schemeClr val="bg1">
                      <a:alpha val="69000"/>
                    </a:schemeClr>
                  </a:outerShdw>
                </a:effectLst>
                <a:latin typeface="微软雅黑" panose="020B0503020204020204" charset="-122"/>
                <a:ea typeface="微软雅黑" panose="020B0503020204020204" charset="-122"/>
                <a:cs typeface="微软雅黑" panose="020B0503020204020204" charset="-122"/>
              </a:rPr>
              <a:t>中国共产党建党</a:t>
            </a:r>
            <a:r>
              <a:rPr lang="en-US" altLang="zh-CN" sz="2400">
                <a:solidFill>
                  <a:schemeClr val="tx1">
                    <a:lumMod val="75000"/>
                    <a:lumOff val="25000"/>
                  </a:schemeClr>
                </a:solidFill>
                <a:effectLst>
                  <a:outerShdw blurRad="50800" dist="25400" dir="5400000" algn="t" rotWithShape="0">
                    <a:schemeClr val="bg1">
                      <a:alpha val="69000"/>
                    </a:schemeClr>
                  </a:outerShdw>
                </a:effectLst>
                <a:latin typeface="微软雅黑" panose="020B0503020204020204" charset="-122"/>
                <a:ea typeface="微软雅黑" panose="020B0503020204020204" charset="-122"/>
                <a:cs typeface="微软雅黑" panose="020B0503020204020204" charset="-122"/>
              </a:rPr>
              <a:t>100</a:t>
            </a:r>
            <a:r>
              <a:rPr lang="zh-CN" altLang="en-US" sz="2400">
                <a:solidFill>
                  <a:schemeClr val="tx1">
                    <a:lumMod val="75000"/>
                    <a:lumOff val="25000"/>
                  </a:schemeClr>
                </a:solidFill>
                <a:effectLst>
                  <a:outerShdw blurRad="50800" dist="25400" dir="5400000" algn="t" rotWithShape="0">
                    <a:schemeClr val="bg1">
                      <a:alpha val="69000"/>
                    </a:schemeClr>
                  </a:outerShdw>
                </a:effectLst>
                <a:latin typeface="微软雅黑" panose="020B0503020204020204" charset="-122"/>
                <a:ea typeface="微软雅黑" panose="020B0503020204020204" charset="-122"/>
                <a:cs typeface="微软雅黑" panose="020B0503020204020204" charset="-122"/>
              </a:rPr>
              <a:t>周年党史学习教育活动</a:t>
            </a:r>
          </a:p>
        </p:txBody>
      </p:sp>
      <p:pic>
        <p:nvPicPr>
          <p:cNvPr id="23" name="图片 22" descr="图层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55066" y="1722120"/>
            <a:ext cx="9958705" cy="6623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9" name="yuluo"/>
          <p:cNvSpPr txBox="1"/>
          <p:nvPr/>
        </p:nvSpPr>
        <p:spPr>
          <a:xfrm>
            <a:off x="7777679" y="5490849"/>
            <a:ext cx="1872208" cy="32194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ctr">
              <a:lnSpc>
                <a:spcPts val="1800"/>
              </a:lnSpc>
            </a:pPr>
            <a:r>
              <a:rPr lang="zh-CN" altLang="en-US" sz="2000" b="1">
                <a:solidFill>
                  <a:srgbClr val="C00000"/>
                </a:solidFill>
                <a:cs typeface="微软雅黑" panose="020B0503020204020204" charset="-122"/>
                <a:sym typeface="+mn-lt"/>
              </a:rPr>
              <a:t>红军长征</a:t>
            </a:r>
          </a:p>
        </p:txBody>
      </p:sp>
      <p:sp>
        <p:nvSpPr>
          <p:cNvPr id="18" name="yuluo"/>
          <p:cNvSpPr txBox="1"/>
          <p:nvPr/>
        </p:nvSpPr>
        <p:spPr>
          <a:xfrm>
            <a:off x="1898015" y="3090546"/>
            <a:ext cx="4935220" cy="2677656"/>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marL="171450" indent="-171450">
              <a:buFont typeface="Wingdings" panose="05000000000000000000" pitchFamily="2" charset="2"/>
              <a:buChar char="l"/>
            </a:pPr>
            <a:r>
              <a:rPr lang="en-US" altLang="zh-CN" sz="1400" b="1">
                <a:solidFill>
                  <a:srgbClr val="C00000"/>
                </a:solidFill>
                <a:cs typeface="微软雅黑" panose="020B0503020204020204" charset="-122"/>
                <a:sym typeface="+mn-lt"/>
              </a:rPr>
              <a:t>1933</a:t>
            </a:r>
            <a:r>
              <a:rPr lang="zh-CN" altLang="en-US" sz="1400" b="1">
                <a:solidFill>
                  <a:srgbClr val="C00000"/>
                </a:solidFill>
                <a:cs typeface="微软雅黑" panose="020B0503020204020204" charset="-122"/>
                <a:sym typeface="+mn-lt"/>
              </a:rPr>
              <a:t>年</a:t>
            </a:r>
            <a:r>
              <a:rPr lang="en-US" altLang="zh-CN" sz="1400" b="1">
                <a:solidFill>
                  <a:srgbClr val="C00000"/>
                </a:solidFill>
                <a:cs typeface="微软雅黑" panose="020B0503020204020204" charset="-122"/>
                <a:sym typeface="+mn-lt"/>
              </a:rPr>
              <a:t>9</a:t>
            </a:r>
            <a:r>
              <a:rPr lang="zh-CN" altLang="en-US" sz="1400" b="1">
                <a:solidFill>
                  <a:srgbClr val="C00000"/>
                </a:solidFill>
                <a:cs typeface="微软雅黑" panose="020B0503020204020204" charset="-122"/>
                <a:sym typeface="+mn-lt"/>
              </a:rPr>
              <a:t>月</a:t>
            </a:r>
            <a:r>
              <a:rPr lang="zh-CN" altLang="en-US" sz="1400">
                <a:solidFill>
                  <a:schemeClr val="tx1"/>
                </a:solidFill>
                <a:cs typeface="微软雅黑" panose="020B0503020204020204" charset="-122"/>
                <a:sym typeface="+mn-lt"/>
              </a:rPr>
              <a:t>，蒋介石在德、意、美等国军事顾问帮助下，对革命根据地发动了第五次军事围剿，红军在博古、李德（共产国际派来的军事顾问）的错误指挥下，先是实行进攻中的冒险主义，继而又犯了防御中的保守主义的错误。中央红军作战几年，节节失利。</a:t>
            </a:r>
          </a:p>
          <a:p>
            <a:pPr marL="171450" indent="-171450">
              <a:buFont typeface="Wingdings" panose="05000000000000000000" pitchFamily="2" charset="2"/>
              <a:buChar char="l"/>
            </a:pPr>
            <a:r>
              <a:rPr lang="en-US" altLang="zh-CN" sz="1400" b="1">
                <a:solidFill>
                  <a:srgbClr val="C00000"/>
                </a:solidFill>
                <a:cs typeface="微软雅黑" panose="020B0503020204020204" charset="-122"/>
                <a:sym typeface="+mn-lt"/>
              </a:rPr>
              <a:t>到1934年10月</a:t>
            </a:r>
            <a:r>
              <a:rPr lang="zh-CN" altLang="en-US" sz="1400">
                <a:solidFill>
                  <a:schemeClr val="tx1"/>
                </a:solidFill>
                <a:cs typeface="微软雅黑" panose="020B0503020204020204" charset="-122"/>
                <a:sym typeface="+mn-lt"/>
              </a:rPr>
              <a:t>，中共中央红军（红一方面军）主力被迫撤离中央革命根据地，突围转移，向红二、六军所在的湘西进军，开始长征。这时，又犯了逃跑主义的错误。</a:t>
            </a:r>
          </a:p>
        </p:txBody>
      </p:sp>
      <p:pic>
        <p:nvPicPr>
          <p:cNvPr id="5124" name="yuluo" descr="http://p3.img.cctvpic.com/photoAlbum/page/performance/img/2014/10/14/1413275944831_229.jpg"/>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7175501" y="2601595"/>
            <a:ext cx="3135631" cy="2640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圆角矩形 23"/>
          <p:cNvSpPr/>
          <p:nvPr/>
        </p:nvSpPr>
        <p:spPr>
          <a:xfrm>
            <a:off x="1943737" y="2578735"/>
            <a:ext cx="4763135"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yuluo"/>
          <p:cNvSpPr txBox="1"/>
          <p:nvPr/>
        </p:nvSpPr>
        <p:spPr>
          <a:xfrm>
            <a:off x="2607578" y="2493737"/>
            <a:ext cx="3652367" cy="553998"/>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pPr algn="dist">
              <a:buClrTx/>
              <a:buSzTx/>
              <a:buFontTx/>
            </a:pPr>
            <a:r>
              <a:rPr lang="zh-CN" altLang="en-US" sz="2000" b="1">
                <a:latin typeface="+mn-lt"/>
                <a:ea typeface="+mn-ea"/>
                <a:cs typeface="+mn-ea"/>
                <a:sym typeface="+mn-lt"/>
              </a:rPr>
              <a:t>第五次反围剿的失败和长征</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31" presetClass="entr" presetSubtype="0" fill="hold" nodeType="afterEffect">
                                  <p:stCondLst>
                                    <p:cond delay="0"/>
                                  </p:stCondLst>
                                  <p:childTnLst>
                                    <p:set>
                                      <p:cBhvr>
                                        <p:cTn id="23" dur="1" fill="hold">
                                          <p:stCondLst>
                                            <p:cond delay="0"/>
                                          </p:stCondLst>
                                        </p:cTn>
                                        <p:tgtEl>
                                          <p:spTgt spid="5124"/>
                                        </p:tgtEl>
                                        <p:attrNameLst>
                                          <p:attrName>style.visibility</p:attrName>
                                        </p:attrNameLst>
                                      </p:cBhvr>
                                      <p:to>
                                        <p:strVal val="visible"/>
                                      </p:to>
                                    </p:set>
                                    <p:anim calcmode="lin" valueType="num">
                                      <p:cBhvr>
                                        <p:cTn id="24" dur="1000" fill="hold"/>
                                        <p:tgtEl>
                                          <p:spTgt spid="5124"/>
                                        </p:tgtEl>
                                        <p:attrNameLst>
                                          <p:attrName>ppt_w</p:attrName>
                                        </p:attrNameLst>
                                      </p:cBhvr>
                                      <p:tavLst>
                                        <p:tav tm="0">
                                          <p:val>
                                            <p:fltVal val="0"/>
                                          </p:val>
                                        </p:tav>
                                        <p:tav tm="100000">
                                          <p:val>
                                            <p:strVal val="#ppt_w"/>
                                          </p:val>
                                        </p:tav>
                                      </p:tavLst>
                                    </p:anim>
                                    <p:anim calcmode="lin" valueType="num">
                                      <p:cBhvr>
                                        <p:cTn id="25" dur="1000" fill="hold"/>
                                        <p:tgtEl>
                                          <p:spTgt spid="5124"/>
                                        </p:tgtEl>
                                        <p:attrNameLst>
                                          <p:attrName>ppt_h</p:attrName>
                                        </p:attrNameLst>
                                      </p:cBhvr>
                                      <p:tavLst>
                                        <p:tav tm="0">
                                          <p:val>
                                            <p:fltVal val="0"/>
                                          </p:val>
                                        </p:tav>
                                        <p:tav tm="100000">
                                          <p:val>
                                            <p:strVal val="#ppt_h"/>
                                          </p:val>
                                        </p:tav>
                                      </p:tavLst>
                                    </p:anim>
                                    <p:anim calcmode="lin" valueType="num">
                                      <p:cBhvr>
                                        <p:cTn id="26" dur="1000" fill="hold"/>
                                        <p:tgtEl>
                                          <p:spTgt spid="5124"/>
                                        </p:tgtEl>
                                        <p:attrNameLst>
                                          <p:attrName>style.rotation</p:attrName>
                                        </p:attrNameLst>
                                      </p:cBhvr>
                                      <p:tavLst>
                                        <p:tav tm="0">
                                          <p:val>
                                            <p:fltVal val="90"/>
                                          </p:val>
                                        </p:tav>
                                        <p:tav tm="100000">
                                          <p:val>
                                            <p:fltVal val="0"/>
                                          </p:val>
                                        </p:tav>
                                      </p:tavLst>
                                    </p:anim>
                                    <p:animEffect transition="in" filter="fade">
                                      <p:cBhvr>
                                        <p:cTn id="27" dur="1000"/>
                                        <p:tgtEl>
                                          <p:spTgt spid="5124"/>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4"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3" name="yuluo"/>
          <p:cNvSpPr txBox="1"/>
          <p:nvPr/>
        </p:nvSpPr>
        <p:spPr>
          <a:xfrm>
            <a:off x="6399531" y="2518410"/>
            <a:ext cx="4067175" cy="329167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165000"/>
              </a:lnSpc>
              <a:spcBef>
                <a:spcPct val="0"/>
              </a:spcBef>
              <a:spcAft>
                <a:spcPct val="0"/>
              </a:spcAft>
            </a:pPr>
            <a:r>
              <a:rPr lang="en-US" altLang="zh-CN" sz="1400" dirty="0">
                <a:solidFill>
                  <a:schemeClr val="tx1">
                    <a:lumMod val="75000"/>
                    <a:lumOff val="25000"/>
                  </a:schemeClr>
                </a:solidFill>
                <a:cs typeface="微软雅黑" panose="020B0503020204020204" charset="-122"/>
                <a:sym typeface="+mn-lt"/>
              </a:rPr>
              <a:t>1935</a:t>
            </a:r>
            <a:r>
              <a:rPr lang="zh-CN" altLang="en-US" sz="1400" dirty="0">
                <a:solidFill>
                  <a:schemeClr val="tx1">
                    <a:lumMod val="75000"/>
                    <a:lumOff val="25000"/>
                  </a:schemeClr>
                </a:solidFill>
                <a:cs typeface="微软雅黑" panose="020B0503020204020204" charset="-122"/>
                <a:sym typeface="+mn-lt"/>
              </a:rPr>
              <a:t>年</a:t>
            </a:r>
            <a:r>
              <a:rPr lang="en-US" altLang="zh-CN" sz="1400" dirty="0">
                <a:solidFill>
                  <a:schemeClr val="tx1">
                    <a:lumMod val="75000"/>
                    <a:lumOff val="25000"/>
                  </a:schemeClr>
                </a:solidFill>
                <a:cs typeface="微软雅黑" panose="020B0503020204020204" charset="-122"/>
                <a:sym typeface="+mn-lt"/>
              </a:rPr>
              <a:t>1</a:t>
            </a:r>
            <a:r>
              <a:rPr lang="zh-CN" altLang="en-US" sz="1400" dirty="0">
                <a:solidFill>
                  <a:schemeClr val="tx1">
                    <a:lumMod val="75000"/>
                    <a:lumOff val="25000"/>
                  </a:schemeClr>
                </a:solidFill>
                <a:cs typeface="微软雅黑" panose="020B0503020204020204" charset="-122"/>
                <a:sym typeface="+mn-lt"/>
              </a:rPr>
              <a:t>月</a:t>
            </a:r>
            <a:r>
              <a:rPr lang="en-US" altLang="zh-CN" sz="1400" dirty="0">
                <a:solidFill>
                  <a:schemeClr val="tx1">
                    <a:lumMod val="75000"/>
                    <a:lumOff val="25000"/>
                  </a:schemeClr>
                </a:solidFill>
                <a:cs typeface="微软雅黑" panose="020B0503020204020204" charset="-122"/>
                <a:sym typeface="+mn-lt"/>
              </a:rPr>
              <a:t>15</a:t>
            </a:r>
            <a:r>
              <a:rPr lang="zh-CN" altLang="en-US" sz="1400" dirty="0">
                <a:solidFill>
                  <a:schemeClr val="tx1">
                    <a:lumMod val="75000"/>
                    <a:lumOff val="25000"/>
                  </a:schemeClr>
                </a:solidFill>
                <a:cs typeface="微软雅黑" panose="020B0503020204020204" charset="-122"/>
                <a:sym typeface="+mn-lt"/>
              </a:rPr>
              <a:t>日至</a:t>
            </a:r>
            <a:r>
              <a:rPr lang="en-US" altLang="zh-CN" sz="1400" dirty="0">
                <a:solidFill>
                  <a:schemeClr val="tx1">
                    <a:lumMod val="75000"/>
                    <a:lumOff val="25000"/>
                  </a:schemeClr>
                </a:solidFill>
                <a:cs typeface="微软雅黑" panose="020B0503020204020204" charset="-122"/>
                <a:sym typeface="+mn-lt"/>
              </a:rPr>
              <a:t>17</a:t>
            </a:r>
            <a:r>
              <a:rPr lang="zh-CN" altLang="en-US" sz="1400" dirty="0">
                <a:solidFill>
                  <a:schemeClr val="tx1">
                    <a:lumMod val="75000"/>
                    <a:lumOff val="25000"/>
                  </a:schemeClr>
                </a:solidFill>
                <a:cs typeface="微软雅黑" panose="020B0503020204020204" charset="-122"/>
                <a:sym typeface="+mn-lt"/>
              </a:rPr>
              <a:t>日，中共中央政治局在贵州遵义召开的独立自主地解决中国革命问题的一次极其重要的扩大会议。是在红军第五次反“围剿”失败和长征初期严重受挫的情况下，为了纠正王明“左”倾领导在军事指挥上的错误，挽救中国红军和中国革命的危机而召开的。会议集中全力解决了当时具有决定意义的军事和组织问题，肯定了毛泽东的军事战略主张，确立了毛泽东在党和红军中的领导地位。</a:t>
            </a:r>
          </a:p>
        </p:txBody>
      </p:sp>
      <p:sp>
        <p:nvSpPr>
          <p:cNvPr id="24" name="圆角矩形 23"/>
          <p:cNvSpPr/>
          <p:nvPr/>
        </p:nvSpPr>
        <p:spPr>
          <a:xfrm>
            <a:off x="1736089" y="2632710"/>
            <a:ext cx="4448811"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yuluo"/>
          <p:cNvSpPr txBox="1"/>
          <p:nvPr/>
        </p:nvSpPr>
        <p:spPr>
          <a:xfrm>
            <a:off x="3083560" y="2541907"/>
            <a:ext cx="1579880" cy="553998"/>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r>
              <a:rPr lang="zh-CN" altLang="en-US" sz="2000" b="1">
                <a:latin typeface="+mn-lt"/>
                <a:ea typeface="+mn-ea"/>
                <a:cs typeface="+mn-ea"/>
                <a:sym typeface="+mn-lt"/>
              </a:rPr>
              <a:t>遵义会议</a:t>
            </a:r>
          </a:p>
        </p:txBody>
      </p:sp>
      <p:pic>
        <p:nvPicPr>
          <p:cNvPr id="101" name="yuluo"/>
          <p:cNvPicPr/>
          <p:nvPr/>
        </p:nvPicPr>
        <p:blipFill>
          <a:blip r:embed="rId7" r:link="rId8" cstate="email">
            <a:extLst>
              <a:ext uri="{28A0092B-C50C-407E-A947-70E740481C1C}">
                <a14:useLocalDpi xmlns:a14="http://schemas.microsoft.com/office/drawing/2010/main"/>
              </a:ext>
            </a:extLst>
          </a:blip>
          <a:srcRect/>
          <a:stretch>
            <a:fillRect/>
          </a:stretch>
        </p:blipFill>
        <p:spPr>
          <a:xfrm>
            <a:off x="1736089" y="3350895"/>
            <a:ext cx="4448811" cy="234569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53"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9" name="yuluo"/>
          <p:cNvSpPr txBox="1"/>
          <p:nvPr/>
        </p:nvSpPr>
        <p:spPr>
          <a:xfrm>
            <a:off x="7777679" y="5582289"/>
            <a:ext cx="1872208" cy="32194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ctr">
              <a:lnSpc>
                <a:spcPts val="1800"/>
              </a:lnSpc>
            </a:pPr>
            <a:r>
              <a:rPr lang="zh-CN" altLang="en-US" sz="2000" b="1">
                <a:solidFill>
                  <a:srgbClr val="C00000"/>
                </a:solidFill>
                <a:cs typeface="微软雅黑" panose="020B0503020204020204" charset="-122"/>
                <a:sym typeface="+mn-lt"/>
              </a:rPr>
              <a:t>会宁会师</a:t>
            </a:r>
          </a:p>
        </p:txBody>
      </p:sp>
      <p:sp>
        <p:nvSpPr>
          <p:cNvPr id="18" name="yuluo"/>
          <p:cNvSpPr txBox="1"/>
          <p:nvPr/>
        </p:nvSpPr>
        <p:spPr>
          <a:xfrm>
            <a:off x="1898015" y="3090547"/>
            <a:ext cx="4935220" cy="2806922"/>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indent="0">
              <a:lnSpc>
                <a:spcPct val="180000"/>
              </a:lnSpc>
              <a:spcBef>
                <a:spcPct val="0"/>
              </a:spcBef>
              <a:spcAft>
                <a:spcPct val="0"/>
              </a:spcAft>
              <a:buFont typeface="Wingdings" panose="05000000000000000000" pitchFamily="2" charset="2"/>
              <a:buNone/>
            </a:pPr>
            <a:r>
              <a:rPr sz="1400">
                <a:cs typeface="微软雅黑" panose="020B0503020204020204" charset="-122"/>
                <a:sym typeface="+mn-lt"/>
              </a:rPr>
              <a:t>1936年7月1日，红二、红四方面军在西康甘孜会师。10月9日，红一、红四方面军在甘肃会宁会师。10月22日，红一、红二方面军在宁夏西吉县将台堡会师。至此，红军长征胜利结束。红一方面军长征历时一年，纵横十一省，行程二万五千里。红四方面军长征历时一年零七个月，途经四省，行程近万里。红二方面军长征历时十一个月，途经八省，行程一万 六千多里。</a:t>
            </a:r>
          </a:p>
        </p:txBody>
      </p:sp>
      <p:sp>
        <p:nvSpPr>
          <p:cNvPr id="24" name="圆角矩形 23"/>
          <p:cNvSpPr/>
          <p:nvPr/>
        </p:nvSpPr>
        <p:spPr>
          <a:xfrm>
            <a:off x="1943737" y="2578735"/>
            <a:ext cx="4763135"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yuluo"/>
          <p:cNvSpPr txBox="1"/>
          <p:nvPr/>
        </p:nvSpPr>
        <p:spPr>
          <a:xfrm>
            <a:off x="2539634" y="2506437"/>
            <a:ext cx="3652367" cy="553085"/>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pPr algn="dist">
              <a:buClrTx/>
              <a:buSzTx/>
              <a:buFontTx/>
            </a:pPr>
            <a:r>
              <a:rPr lang="zh-CN" altLang="en-US" sz="2000" b="1">
                <a:latin typeface="+mn-lt"/>
                <a:ea typeface="+mn-ea"/>
                <a:cs typeface="+mn-ea"/>
                <a:sym typeface="+mn-lt"/>
              </a:rPr>
              <a:t>胜利会师，长征结束</a:t>
            </a:r>
          </a:p>
        </p:txBody>
      </p:sp>
      <p:pic>
        <p:nvPicPr>
          <p:cNvPr id="22" name="图片 21"/>
          <p:cNvPicPr/>
          <p:nvPr/>
        </p:nvPicPr>
        <p:blipFill>
          <a:blip r:embed="rId7" r:link="rId8" cstate="email">
            <a:extLst>
              <a:ext uri="{28A0092B-C50C-407E-A947-70E740481C1C}">
                <a14:useLocalDpi xmlns:a14="http://schemas.microsoft.com/office/drawing/2010/main"/>
              </a:ext>
            </a:extLst>
          </a:blip>
          <a:srcRect/>
          <a:stretch>
            <a:fillRect/>
          </a:stretch>
        </p:blipFill>
        <p:spPr>
          <a:xfrm>
            <a:off x="7006591" y="2578100"/>
            <a:ext cx="3414395" cy="2813050"/>
          </a:xfrm>
          <a:prstGeom prst="rect">
            <a:avLst/>
          </a:prstGeom>
          <a:noFill/>
          <a:ln w="88900">
            <a:solidFill>
              <a:srgbClr val="FEFEFE"/>
            </a:solidFill>
          </a:ln>
          <a:effectLst>
            <a:outerShdw blurRad="54991" dist="17780" dir="5400000" algn="t"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24" name="圆角矩形 23"/>
          <p:cNvSpPr/>
          <p:nvPr/>
        </p:nvSpPr>
        <p:spPr>
          <a:xfrm>
            <a:off x="1724662" y="2471420"/>
            <a:ext cx="4763135"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yuluo"/>
          <p:cNvSpPr txBox="1"/>
          <p:nvPr/>
        </p:nvSpPr>
        <p:spPr>
          <a:xfrm>
            <a:off x="2285533" y="2396130"/>
            <a:ext cx="3816424" cy="553998"/>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pPr algn="dist"/>
            <a:r>
              <a:rPr lang="zh-CN" altLang="en-US" sz="2000" b="1" dirty="0">
                <a:latin typeface="+mn-lt"/>
                <a:ea typeface="+mn-ea"/>
                <a:cs typeface="+mn-ea"/>
                <a:sym typeface="+mn-lt"/>
              </a:rPr>
              <a:t>抗日战争胜利的历史意义</a:t>
            </a:r>
          </a:p>
        </p:txBody>
      </p:sp>
      <p:sp>
        <p:nvSpPr>
          <p:cNvPr id="4" name="yuluo"/>
          <p:cNvSpPr txBox="1"/>
          <p:nvPr/>
        </p:nvSpPr>
        <p:spPr>
          <a:xfrm>
            <a:off x="1816101" y="3112137"/>
            <a:ext cx="4653915" cy="73723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marL="171450" indent="-171450">
              <a:buFont typeface="Wingdings" panose="05000000000000000000" pitchFamily="2" charset="2"/>
              <a:buChar char="l"/>
            </a:pPr>
            <a:r>
              <a:rPr lang="zh-CN" altLang="en-US" sz="1400" dirty="0">
                <a:solidFill>
                  <a:schemeClr val="tx1">
                    <a:lumMod val="75000"/>
                    <a:lumOff val="25000"/>
                  </a:schemeClr>
                </a:solidFill>
                <a:latin typeface="+mn-lt"/>
                <a:ea typeface="+mn-ea"/>
                <a:cs typeface="+mn-ea"/>
                <a:sym typeface="+mn-lt"/>
              </a:rPr>
              <a:t>它是中国人民一百多年来反对外敌侵略，第一次取得完全胜利的民族解放战争。</a:t>
            </a:r>
          </a:p>
        </p:txBody>
      </p:sp>
      <p:sp>
        <p:nvSpPr>
          <p:cNvPr id="9" name="yuluo"/>
          <p:cNvSpPr txBox="1"/>
          <p:nvPr/>
        </p:nvSpPr>
        <p:spPr>
          <a:xfrm>
            <a:off x="6552565" y="5034281"/>
            <a:ext cx="3622675" cy="78483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ts val="1800"/>
              </a:lnSpc>
            </a:pPr>
            <a:r>
              <a:rPr lang="en-US" altLang="zh-CN" sz="1400" b="1">
                <a:solidFill>
                  <a:srgbClr val="C00000"/>
                </a:solidFill>
                <a:cs typeface="微软雅黑" panose="020B0503020204020204" charset="-122"/>
                <a:sym typeface="+mn-lt"/>
              </a:rPr>
              <a:t>1945</a:t>
            </a:r>
            <a:r>
              <a:rPr lang="zh-CN" altLang="en-US" sz="1400" b="1">
                <a:solidFill>
                  <a:srgbClr val="C00000"/>
                </a:solidFill>
                <a:cs typeface="微软雅黑" panose="020B0503020204020204" charset="-122"/>
                <a:sym typeface="+mn-lt"/>
              </a:rPr>
              <a:t>年</a:t>
            </a:r>
            <a:r>
              <a:rPr lang="en-US" altLang="zh-CN" sz="1400" b="1">
                <a:solidFill>
                  <a:srgbClr val="C00000"/>
                </a:solidFill>
                <a:cs typeface="微软雅黑" panose="020B0503020204020204" charset="-122"/>
                <a:sym typeface="+mn-lt"/>
              </a:rPr>
              <a:t>8</a:t>
            </a:r>
            <a:r>
              <a:rPr lang="zh-CN" altLang="en-US" sz="1400" b="1">
                <a:solidFill>
                  <a:srgbClr val="C00000"/>
                </a:solidFill>
                <a:cs typeface="微软雅黑" panose="020B0503020204020204" charset="-122"/>
                <a:sym typeface="+mn-lt"/>
              </a:rPr>
              <a:t>月</a:t>
            </a:r>
            <a:r>
              <a:rPr lang="en-US" altLang="zh-CN" sz="1400" b="1">
                <a:solidFill>
                  <a:srgbClr val="C00000"/>
                </a:solidFill>
                <a:cs typeface="微软雅黑" panose="020B0503020204020204" charset="-122"/>
                <a:sym typeface="+mn-lt"/>
              </a:rPr>
              <a:t>14</a:t>
            </a:r>
            <a:r>
              <a:rPr lang="zh-CN" altLang="en-US" sz="1400" b="1">
                <a:solidFill>
                  <a:srgbClr val="C00000"/>
                </a:solidFill>
                <a:cs typeface="微软雅黑" panose="020B0503020204020204" charset="-122"/>
                <a:sym typeface="+mn-lt"/>
              </a:rPr>
              <a:t>日正午，日本天皇向全国广播了接受波茨坦公告、实行无条件投降的诏书。</a:t>
            </a:r>
            <a:r>
              <a:rPr lang="en-US" altLang="zh-CN" sz="1400" b="1">
                <a:solidFill>
                  <a:srgbClr val="C00000"/>
                </a:solidFill>
                <a:cs typeface="微软雅黑" panose="020B0503020204020204" charset="-122"/>
                <a:sym typeface="+mn-lt"/>
              </a:rPr>
              <a:t>15</a:t>
            </a:r>
            <a:r>
              <a:rPr lang="zh-CN" altLang="en-US" sz="1400" b="1">
                <a:solidFill>
                  <a:srgbClr val="C00000"/>
                </a:solidFill>
                <a:cs typeface="微软雅黑" panose="020B0503020204020204" charset="-122"/>
                <a:sym typeface="+mn-lt"/>
              </a:rPr>
              <a:t>日日本政府正式宣布日本无条件投降。</a:t>
            </a:r>
          </a:p>
        </p:txBody>
      </p:sp>
      <p:sp>
        <p:nvSpPr>
          <p:cNvPr id="11" name="yuluo"/>
          <p:cNvSpPr txBox="1"/>
          <p:nvPr/>
        </p:nvSpPr>
        <p:spPr>
          <a:xfrm>
            <a:off x="1816101" y="3909060"/>
            <a:ext cx="4653915" cy="4154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marL="171450" indent="-171450">
              <a:buFont typeface="Wingdings" panose="05000000000000000000" pitchFamily="2" charset="2"/>
              <a:buChar char="l"/>
            </a:pPr>
            <a:r>
              <a:rPr lang="zh-CN" altLang="en-US" sz="1400" dirty="0">
                <a:solidFill>
                  <a:schemeClr val="tx1">
                    <a:lumMod val="75000"/>
                    <a:lumOff val="25000"/>
                  </a:schemeClr>
                </a:solidFill>
                <a:latin typeface="+mn-lt"/>
                <a:ea typeface="+mn-ea"/>
                <a:cs typeface="+mn-ea"/>
                <a:sym typeface="+mn-lt"/>
              </a:rPr>
              <a:t>中国的抗战，是世界反法西斯战争的一个重要组成部分。</a:t>
            </a:r>
          </a:p>
        </p:txBody>
      </p:sp>
      <p:sp>
        <p:nvSpPr>
          <p:cNvPr id="18" name="yuluo"/>
          <p:cNvSpPr txBox="1"/>
          <p:nvPr/>
        </p:nvSpPr>
        <p:spPr>
          <a:xfrm>
            <a:off x="1816101" y="4360547"/>
            <a:ext cx="4653915" cy="73866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marL="171450" indent="-171450">
              <a:buFont typeface="Wingdings" panose="05000000000000000000" pitchFamily="2" charset="2"/>
              <a:buChar char="l"/>
            </a:pPr>
            <a:r>
              <a:rPr lang="zh-CN" altLang="en-US" sz="1400" dirty="0">
                <a:solidFill>
                  <a:schemeClr val="tx1">
                    <a:lumMod val="75000"/>
                    <a:lumOff val="25000"/>
                  </a:schemeClr>
                </a:solidFill>
                <a:latin typeface="+mn-lt"/>
                <a:ea typeface="+mn-ea"/>
                <a:cs typeface="+mn-ea"/>
                <a:sym typeface="+mn-lt"/>
              </a:rPr>
              <a:t>抗日战争时期是中国共产党成熟时期，中国人民革命力量得到空前大发展，为民主革命在全国胜利奠定了基础。</a:t>
            </a:r>
          </a:p>
        </p:txBody>
      </p:sp>
      <p:sp>
        <p:nvSpPr>
          <p:cNvPr id="21" name="yuluo"/>
          <p:cNvSpPr txBox="1"/>
          <p:nvPr/>
        </p:nvSpPr>
        <p:spPr>
          <a:xfrm>
            <a:off x="1816101" y="5076827"/>
            <a:ext cx="4653915" cy="738664"/>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marL="171450" indent="-171450">
              <a:buFont typeface="Wingdings" panose="05000000000000000000" pitchFamily="2" charset="2"/>
              <a:buChar char="l"/>
            </a:pPr>
            <a:r>
              <a:rPr lang="zh-CN" altLang="en-US" sz="1400" dirty="0">
                <a:solidFill>
                  <a:schemeClr val="tx1">
                    <a:lumMod val="75000"/>
                    <a:lumOff val="25000"/>
                  </a:schemeClr>
                </a:solidFill>
                <a:latin typeface="+mn-lt"/>
                <a:ea typeface="+mn-ea"/>
                <a:cs typeface="+mn-ea"/>
                <a:sym typeface="+mn-lt"/>
              </a:rPr>
              <a:t>中国的抗战，促进了亚洲和世界各国人民民族解放运动的发展，为他们提供了宝贵的斗争经验。</a:t>
            </a:r>
          </a:p>
        </p:txBody>
      </p:sp>
      <p:pic>
        <p:nvPicPr>
          <p:cNvPr id="2050" name="yuluo" descr="http://a1.att.hudong.com/58/98/300000203503128558986152825_950.jp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6696710" y="2534922"/>
            <a:ext cx="3323591" cy="2304415"/>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500"/>
                            </p:stCondLst>
                            <p:childTnLst>
                              <p:par>
                                <p:cTn id="37" presetID="14" presetClass="entr" presetSubtype="10"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randombar(horizontal)">
                                      <p:cBhvr>
                                        <p:cTn id="39" dur="500"/>
                                        <p:tgtEl>
                                          <p:spTgt spid="2050"/>
                                        </p:tgtEl>
                                      </p:cBhvr>
                                    </p:animEffect>
                                  </p:childTnLst>
                                </p:cTn>
                              </p:par>
                            </p:childTnLst>
                          </p:cTn>
                        </p:par>
                        <p:par>
                          <p:cTn id="40" fill="hold" nodeType="afterGroup">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500"/>
                                        <p:tgtEl>
                                          <p:spTgt spid="9"/>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p:bldP spid="4" grpId="0"/>
      <p:bldP spid="9" grpId="0"/>
      <p:bldP spid="11" grpId="0"/>
      <p:bldP spid="1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sp>
        <p:nvSpPr>
          <p:cNvPr id="25" name="圆角矩形 24"/>
          <p:cNvSpPr/>
          <p:nvPr/>
        </p:nvSpPr>
        <p:spPr>
          <a:xfrm>
            <a:off x="1929766" y="2506345"/>
            <a:ext cx="5168265"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4" name="yuluo"/>
          <p:cNvSpPr txBox="1"/>
          <p:nvPr/>
        </p:nvSpPr>
        <p:spPr>
          <a:xfrm>
            <a:off x="3886386" y="2414440"/>
            <a:ext cx="1296711" cy="553998"/>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r>
              <a:rPr lang="zh-CN" altLang="en-US" sz="2000" b="1" dirty="0">
                <a:latin typeface="+mn-lt"/>
                <a:ea typeface="+mn-ea"/>
                <a:cs typeface="+mn-ea"/>
                <a:sym typeface="+mn-lt"/>
              </a:rPr>
              <a:t>重庆谈判</a:t>
            </a:r>
          </a:p>
        </p:txBody>
      </p:sp>
      <p:pic>
        <p:nvPicPr>
          <p:cNvPr id="5122" name="yuluo"/>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472045" y="4241167"/>
            <a:ext cx="2838451" cy="160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yuluo"/>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7472046" y="2513965"/>
            <a:ext cx="2839085" cy="1569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文本框 26"/>
          <p:cNvSpPr txBox="1"/>
          <p:nvPr/>
        </p:nvSpPr>
        <p:spPr>
          <a:xfrm>
            <a:off x="1873886" y="3082292"/>
            <a:ext cx="5316855" cy="2780248"/>
          </a:xfrm>
          <a:prstGeom prst="rect">
            <a:avLst/>
          </a:prstGeom>
          <a:noFill/>
        </p:spPr>
        <p:txBody>
          <a:bodyPr wrap="square" rtlCol="0" anchor="t">
            <a:spAutoFit/>
          </a:bodyPr>
          <a:lstStyle/>
          <a:p>
            <a:pPr>
              <a:lnSpc>
                <a:spcPct val="150000"/>
              </a:lnSpc>
            </a:pPr>
            <a:r>
              <a:rPr lang="zh-CN" altLang="en-US" sz="1400" dirty="0">
                <a:solidFill>
                  <a:schemeClr val="tx1">
                    <a:lumMod val="75000"/>
                    <a:lumOff val="25000"/>
                  </a:schemeClr>
                </a:solidFill>
              </a:rPr>
              <a:t>重庆谈判，是抗日战争胜利之际，中国共产党和中国国民党两党就中国未来的发展前途、建设大计在重庆进行的一次历史性会谈。从1945年8月29日至10月10日，经过43天谈判，国共双方达成《政府与中共代表会谈纪要》，即《双十协定》。</a:t>
            </a:r>
          </a:p>
          <a:p>
            <a:pPr>
              <a:lnSpc>
                <a:spcPct val="150000"/>
              </a:lnSpc>
              <a:spcBef>
                <a:spcPts val="800"/>
              </a:spcBef>
              <a:spcAft>
                <a:spcPct val="0"/>
              </a:spcAft>
            </a:pPr>
            <a:r>
              <a:rPr lang="zh-CN" altLang="en-US" sz="1400" dirty="0">
                <a:solidFill>
                  <a:schemeClr val="tx1">
                    <a:lumMod val="75000"/>
                    <a:lumOff val="25000"/>
                  </a:schemeClr>
                </a:solidFill>
              </a:rPr>
              <a:t>重庆谈判及达成的《双十协定》给中国人民带来了和平、民主、团结的希望和曙光。虽然国民党统治集团违背全国人民迫切要求休养生息、和平建国的意愿，在1946年6月底全面撕毁《双十协定》 ，但其历史意义和启示仍是非常重大的。</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4" name="yuluo"/>
          <p:cNvSpPr txBox="1"/>
          <p:nvPr/>
        </p:nvSpPr>
        <p:spPr>
          <a:xfrm>
            <a:off x="1903027" y="4199761"/>
            <a:ext cx="2880320" cy="46037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ctr"/>
            <a:r>
              <a:rPr lang="zh-CN" altLang="en-US" sz="1600" b="1">
                <a:solidFill>
                  <a:srgbClr val="C00000"/>
                </a:solidFill>
                <a:latin typeface="+mn-lt"/>
                <a:ea typeface="+mn-ea"/>
                <a:cs typeface="+mn-ea"/>
                <a:sym typeface="+mn-lt"/>
              </a:rPr>
              <a:t>淮海战役</a:t>
            </a:r>
          </a:p>
        </p:txBody>
      </p:sp>
      <p:pic>
        <p:nvPicPr>
          <p:cNvPr id="6146" name="yuluo"/>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2081530" y="2688590"/>
            <a:ext cx="2556511" cy="1492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47" name="yuluo"/>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4836160" y="2724785"/>
            <a:ext cx="2458720" cy="1443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yuluo"/>
          <p:cNvSpPr txBox="1"/>
          <p:nvPr/>
        </p:nvSpPr>
        <p:spPr>
          <a:xfrm>
            <a:off x="4868551" y="4199906"/>
            <a:ext cx="2465660" cy="46037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ctr"/>
            <a:r>
              <a:rPr lang="zh-CN" altLang="en-US" sz="1600" b="1">
                <a:solidFill>
                  <a:srgbClr val="C00000"/>
                </a:solidFill>
                <a:latin typeface="+mn-lt"/>
                <a:ea typeface="+mn-ea"/>
                <a:cs typeface="+mn-ea"/>
                <a:sym typeface="+mn-lt"/>
              </a:rPr>
              <a:t>平津战役</a:t>
            </a:r>
          </a:p>
        </p:txBody>
      </p:sp>
      <p:pic>
        <p:nvPicPr>
          <p:cNvPr id="6148" name="yuluo"/>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7523481" y="2724787"/>
            <a:ext cx="2596515" cy="1452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yuluo"/>
          <p:cNvSpPr txBox="1"/>
          <p:nvPr/>
        </p:nvSpPr>
        <p:spPr>
          <a:xfrm>
            <a:off x="7463265" y="4199688"/>
            <a:ext cx="2727771" cy="46037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ctr"/>
            <a:r>
              <a:rPr lang="zh-CN" altLang="en-US" sz="1600" b="1">
                <a:solidFill>
                  <a:srgbClr val="C00000"/>
                </a:solidFill>
                <a:latin typeface="+mn-lt"/>
                <a:ea typeface="+mn-ea"/>
                <a:cs typeface="+mn-ea"/>
                <a:sym typeface="+mn-lt"/>
              </a:rPr>
              <a:t>辽沈战役</a:t>
            </a:r>
          </a:p>
        </p:txBody>
      </p:sp>
      <p:sp>
        <p:nvSpPr>
          <p:cNvPr id="18" name="yuluo"/>
          <p:cNvSpPr txBox="1"/>
          <p:nvPr/>
        </p:nvSpPr>
        <p:spPr>
          <a:xfrm>
            <a:off x="2006602" y="4705351"/>
            <a:ext cx="8303895" cy="147732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l"/>
            <a:r>
              <a:rPr lang="zh-CN" altLang="en-US">
                <a:solidFill>
                  <a:schemeClr val="tx1">
                    <a:lumMod val="75000"/>
                    <a:lumOff val="25000"/>
                  </a:schemeClr>
                </a:solidFill>
                <a:latin typeface="+mn-lt"/>
                <a:ea typeface="+mn-ea"/>
                <a:cs typeface="+mn-ea"/>
                <a:sym typeface="+mn-lt"/>
              </a:rPr>
              <a:t>三大战役是指1948年9月12日至1949年1月31日，中国人民解放军同国民党军队进行的战略决战，包括辽沈战役、淮海战役、平津战役三场战略性战役。</a:t>
            </a:r>
          </a:p>
          <a:p>
            <a:pPr algn="l"/>
            <a:r>
              <a:rPr lang="zh-CN" altLang="en-US">
                <a:solidFill>
                  <a:schemeClr val="tx1">
                    <a:lumMod val="75000"/>
                    <a:lumOff val="25000"/>
                  </a:schemeClr>
                </a:solidFill>
                <a:latin typeface="+mn-lt"/>
                <a:ea typeface="+mn-ea"/>
                <a:cs typeface="+mn-ea"/>
                <a:sym typeface="+mn-lt"/>
              </a:rPr>
              <a:t>济南战役揭开了战略决战的序幕。辽沈、淮海、平津三大战役，历时142天，共争取起义、投诚、接受和平改编与歼灭国民党正规军144个师，非正规军29个师，合计共154万余人。国民党赖以维持其反动统治的主要军事力量基本上被消灭。三大战役的胜利，奠定了人民解放战争在全国胜利的基础。</a:t>
            </a:r>
          </a:p>
        </p:txBody>
      </p:sp>
      <p:sp>
        <p:nvSpPr>
          <p:cNvPr id="25" name="圆角矩形 24"/>
          <p:cNvSpPr/>
          <p:nvPr/>
        </p:nvSpPr>
        <p:spPr>
          <a:xfrm>
            <a:off x="2012951" y="2100580"/>
            <a:ext cx="8178800"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yuluo"/>
          <p:cNvSpPr txBox="1"/>
          <p:nvPr/>
        </p:nvSpPr>
        <p:spPr>
          <a:xfrm>
            <a:off x="4937760" y="2047877"/>
            <a:ext cx="2316480" cy="553085"/>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r>
              <a:rPr lang="zh-CN" altLang="en-US" sz="2000" b="1">
                <a:latin typeface="+mn-lt"/>
                <a:ea typeface="+mn-ea"/>
                <a:cs typeface="+mn-ea"/>
                <a:sym typeface="+mn-lt"/>
              </a:rPr>
              <a:t>三大战役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nodeType="afterGroup">
                            <p:stCondLst>
                              <p:cond delay="1500"/>
                            </p:stCondLst>
                            <p:childTnLst>
                              <p:par>
                                <p:cTn id="16" presetID="42" presetClass="entr" presetSubtype="0" fill="hold" nodeType="after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1000"/>
                                        <p:tgtEl>
                                          <p:spTgt spid="6146"/>
                                        </p:tgtEl>
                                      </p:cBhvr>
                                    </p:animEffect>
                                    <p:anim calcmode="lin" valueType="num">
                                      <p:cBhvr>
                                        <p:cTn id="19" dur="1000" fill="hold"/>
                                        <p:tgtEl>
                                          <p:spTgt spid="6146"/>
                                        </p:tgtEl>
                                        <p:attrNameLst>
                                          <p:attrName>ppt_x</p:attrName>
                                        </p:attrNameLst>
                                      </p:cBhvr>
                                      <p:tavLst>
                                        <p:tav tm="0">
                                          <p:val>
                                            <p:strVal val="#ppt_x"/>
                                          </p:val>
                                        </p:tav>
                                        <p:tav tm="100000">
                                          <p:val>
                                            <p:strVal val="#ppt_x"/>
                                          </p:val>
                                        </p:tav>
                                      </p:tavLst>
                                    </p:anim>
                                    <p:anim calcmode="lin" valueType="num">
                                      <p:cBhvr>
                                        <p:cTn id="20" dur="1000" fill="hold"/>
                                        <p:tgtEl>
                                          <p:spTgt spid="6146"/>
                                        </p:tgtEl>
                                        <p:attrNameLst>
                                          <p:attrName>ppt_y</p:attrName>
                                        </p:attrNameLst>
                                      </p:cBhvr>
                                      <p:tavLst>
                                        <p:tav tm="0">
                                          <p:val>
                                            <p:strVal val="#ppt_y+.1"/>
                                          </p:val>
                                        </p:tav>
                                        <p:tav tm="100000">
                                          <p:val>
                                            <p:strVal val="#ppt_y"/>
                                          </p:val>
                                        </p:tav>
                                      </p:tavLst>
                                    </p:anim>
                                  </p:childTnLst>
                                </p:cTn>
                              </p:par>
                              <p:par>
                                <p:cTn id="21" presetID="22" presetClass="entr" presetSubtype="8"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nodeType="afterGroup">
                            <p:stCondLst>
                              <p:cond delay="2500"/>
                            </p:stCondLst>
                            <p:childTnLst>
                              <p:par>
                                <p:cTn id="25" presetID="42" presetClass="entr" presetSubtype="0" fill="hold" nodeType="after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fade">
                                      <p:cBhvr>
                                        <p:cTn id="27" dur="1000"/>
                                        <p:tgtEl>
                                          <p:spTgt spid="6147"/>
                                        </p:tgtEl>
                                      </p:cBhvr>
                                    </p:animEffect>
                                    <p:anim calcmode="lin" valueType="num">
                                      <p:cBhvr>
                                        <p:cTn id="28" dur="1000" fill="hold"/>
                                        <p:tgtEl>
                                          <p:spTgt spid="6147"/>
                                        </p:tgtEl>
                                        <p:attrNameLst>
                                          <p:attrName>ppt_x</p:attrName>
                                        </p:attrNameLst>
                                      </p:cBhvr>
                                      <p:tavLst>
                                        <p:tav tm="0">
                                          <p:val>
                                            <p:strVal val="#ppt_x"/>
                                          </p:val>
                                        </p:tav>
                                        <p:tav tm="100000">
                                          <p:val>
                                            <p:strVal val="#ppt_x"/>
                                          </p:val>
                                        </p:tav>
                                      </p:tavLst>
                                    </p:anim>
                                    <p:anim calcmode="lin" valueType="num">
                                      <p:cBhvr>
                                        <p:cTn id="29" dur="1000" fill="hold"/>
                                        <p:tgtEl>
                                          <p:spTgt spid="6147"/>
                                        </p:tgtEl>
                                        <p:attrNameLst>
                                          <p:attrName>ppt_y</p:attrName>
                                        </p:attrNameLst>
                                      </p:cBhvr>
                                      <p:tavLst>
                                        <p:tav tm="0">
                                          <p:val>
                                            <p:strVal val="#ppt_y+.1"/>
                                          </p:val>
                                        </p:tav>
                                        <p:tav tm="100000">
                                          <p:val>
                                            <p:strVal val="#ppt_y"/>
                                          </p:val>
                                        </p:tav>
                                      </p:tavLst>
                                    </p:anim>
                                  </p:childTnLst>
                                </p:cTn>
                              </p:par>
                              <p:par>
                                <p:cTn id="30" presetID="22" presetClass="entr" presetSubtype="8"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nodeType="afterGroup">
                            <p:stCondLst>
                              <p:cond delay="3500"/>
                            </p:stCondLst>
                            <p:childTnLst>
                              <p:par>
                                <p:cTn id="34" presetID="42" presetClass="entr" presetSubtype="0" fill="hold" nodeType="afterEffect">
                                  <p:stCondLst>
                                    <p:cond delay="0"/>
                                  </p:stCondLst>
                                  <p:childTnLst>
                                    <p:set>
                                      <p:cBhvr>
                                        <p:cTn id="35" dur="1" fill="hold">
                                          <p:stCondLst>
                                            <p:cond delay="0"/>
                                          </p:stCondLst>
                                        </p:cTn>
                                        <p:tgtEl>
                                          <p:spTgt spid="6148"/>
                                        </p:tgtEl>
                                        <p:attrNameLst>
                                          <p:attrName>style.visibility</p:attrName>
                                        </p:attrNameLst>
                                      </p:cBhvr>
                                      <p:to>
                                        <p:strVal val="visible"/>
                                      </p:to>
                                    </p:set>
                                    <p:animEffect transition="in" filter="fade">
                                      <p:cBhvr>
                                        <p:cTn id="36" dur="1000"/>
                                        <p:tgtEl>
                                          <p:spTgt spid="6148"/>
                                        </p:tgtEl>
                                      </p:cBhvr>
                                    </p:animEffect>
                                    <p:anim calcmode="lin" valueType="num">
                                      <p:cBhvr>
                                        <p:cTn id="37" dur="1000" fill="hold"/>
                                        <p:tgtEl>
                                          <p:spTgt spid="6148"/>
                                        </p:tgtEl>
                                        <p:attrNameLst>
                                          <p:attrName>ppt_x</p:attrName>
                                        </p:attrNameLst>
                                      </p:cBhvr>
                                      <p:tavLst>
                                        <p:tav tm="0">
                                          <p:val>
                                            <p:strVal val="#ppt_x"/>
                                          </p:val>
                                        </p:tav>
                                        <p:tav tm="100000">
                                          <p:val>
                                            <p:strVal val="#ppt_x"/>
                                          </p:val>
                                        </p:tav>
                                      </p:tavLst>
                                    </p:anim>
                                    <p:anim calcmode="lin" valueType="num">
                                      <p:cBhvr>
                                        <p:cTn id="38" dur="1000" fill="hold"/>
                                        <p:tgtEl>
                                          <p:spTgt spid="6148"/>
                                        </p:tgtEl>
                                        <p:attrNameLst>
                                          <p:attrName>ppt_y</p:attrName>
                                        </p:attrNameLst>
                                      </p:cBhvr>
                                      <p:tavLst>
                                        <p:tav tm="0">
                                          <p:val>
                                            <p:strVal val="#ppt_y+.1"/>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9" grpId="0"/>
      <p:bldP spid="18" grpId="0"/>
      <p:bldP spid="25"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78025" y="3048002"/>
            <a:ext cx="8004811" cy="1218565"/>
          </a:xfrm>
        </p:spPr>
        <p:txBody>
          <a:bodyPr>
            <a:noAutofit/>
          </a:bodyPr>
          <a:lstStyle/>
          <a:p>
            <a:pPr algn="dist"/>
            <a:r>
              <a:rPr sz="5000" b="1" dirty="0" err="1">
                <a:solidFill>
                  <a:srgbClr val="C00000"/>
                </a:solidFill>
                <a:latin typeface="微软雅黑" panose="020B0503020204020204" charset="-122"/>
                <a:ea typeface="微软雅黑" panose="020B0503020204020204" charset="-122"/>
                <a:cs typeface="微软雅黑" panose="020B0503020204020204" charset="-122"/>
              </a:rPr>
              <a:t>社会主义革命和建设时期</a:t>
            </a:r>
            <a:endParaRPr sz="5000" b="1" dirty="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7" name="yuluo"/>
          <p:cNvPicPr>
            <a:picLocks noChangeAspect="1"/>
          </p:cNvPicPr>
          <p:nvPr>
            <p:custDataLst>
              <p:tags r:id="rId1"/>
            </p:custDataLst>
          </p:nvPr>
        </p:nvPicPr>
        <p:blipFill>
          <a:blip r:embed="rId3"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pic>
        <p:nvPicPr>
          <p:cNvPr id="5" name="图片 4" descr="图片1"/>
          <p:cNvPicPr>
            <a:picLocks noChangeAspect="1"/>
          </p:cNvPicPr>
          <p:nvPr/>
        </p:nvPicPr>
        <p:blipFill>
          <a:blip r:embed="rId4"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9" name="组合 8"/>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 name="圆角矩形 20"/>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文本框 10"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23" name="图片 22" descr="图层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0901" y="2019302"/>
            <a:ext cx="7778751" cy="662305"/>
          </a:xfrm>
          <a:prstGeom prst="rect">
            <a:avLst/>
          </a:prstGeom>
        </p:spPr>
      </p:pic>
      <p:cxnSp>
        <p:nvCxnSpPr>
          <p:cNvPr id="3" name="直接连接符 2"/>
          <p:cNvCxnSpPr/>
          <p:nvPr/>
        </p:nvCxnSpPr>
        <p:spPr>
          <a:xfrm>
            <a:off x="2121535" y="4768850"/>
            <a:ext cx="7779600" cy="0"/>
          </a:xfrm>
          <a:prstGeom prst="line">
            <a:avLst/>
          </a:prstGeom>
          <a:ln w="22225">
            <a:solidFill>
              <a:srgbClr val="C00000">
                <a:alpha val="5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3" name="yuluo"/>
          <p:cNvSpPr txBox="1"/>
          <p:nvPr/>
        </p:nvSpPr>
        <p:spPr>
          <a:xfrm>
            <a:off x="1770380" y="3117852"/>
            <a:ext cx="4067811" cy="2677656"/>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200000"/>
              </a:lnSpc>
            </a:pPr>
            <a:r>
              <a:rPr lang="zh-CN" altLang="en-US" sz="1400" dirty="0">
                <a:solidFill>
                  <a:schemeClr val="tx1">
                    <a:lumMod val="75000"/>
                    <a:lumOff val="25000"/>
                  </a:schemeClr>
                </a:solidFill>
                <a:latin typeface="+mn-lt"/>
                <a:ea typeface="+mn-ea"/>
                <a:cs typeface="+mn-ea"/>
                <a:sym typeface="+mn-lt"/>
              </a:rPr>
              <a:t>国民经济恢复以后，为把中国建设成为一个社会主义工业化国家，</a:t>
            </a:r>
            <a:r>
              <a:rPr lang="en-US" altLang="zh-CN" sz="1400" dirty="0">
                <a:solidFill>
                  <a:schemeClr val="tx1">
                    <a:lumMod val="75000"/>
                    <a:lumOff val="25000"/>
                  </a:schemeClr>
                </a:solidFill>
                <a:latin typeface="+mn-lt"/>
                <a:ea typeface="+mn-ea"/>
                <a:cs typeface="+mn-ea"/>
                <a:sym typeface="+mn-lt"/>
              </a:rPr>
              <a:t>1953</a:t>
            </a:r>
            <a:r>
              <a:rPr lang="zh-CN" altLang="en-US" sz="1400" dirty="0">
                <a:solidFill>
                  <a:schemeClr val="tx1">
                    <a:lumMod val="75000"/>
                    <a:lumOff val="25000"/>
                  </a:schemeClr>
                </a:solidFill>
                <a:latin typeface="+mn-lt"/>
                <a:ea typeface="+mn-ea"/>
                <a:cs typeface="+mn-ea"/>
                <a:sym typeface="+mn-lt"/>
              </a:rPr>
              <a:t>年党中央提出过渡时期总路线和总任务，要在一个相当长的时期内，逐步实现国家的社会主义工业化，并逐步实现国家对农业、对手工业和对资本主义工商业的社会主义改造。 </a:t>
            </a:r>
          </a:p>
        </p:txBody>
      </p:sp>
      <p:pic>
        <p:nvPicPr>
          <p:cNvPr id="8194" name="yuluo"/>
          <p:cNvPicPr>
            <a:picLocks noChangeAspect="1" noChangeArrowheads="1"/>
          </p:cNvPicPr>
          <p:nvPr/>
        </p:nvPicPr>
        <p:blipFill>
          <a:blip r:embed="rId7" cstate="email">
            <a:extLst>
              <a:ext uri="{28A0092B-C50C-407E-A947-70E740481C1C}">
                <a14:useLocalDpi xmlns:a14="http://schemas.microsoft.com/office/drawing/2010/main"/>
              </a:ext>
            </a:extLst>
          </a:blip>
          <a:srcRect l="7334" r="9074"/>
          <a:stretch>
            <a:fillRect/>
          </a:stretch>
        </p:blipFill>
        <p:spPr bwMode="auto">
          <a:xfrm>
            <a:off x="6177915" y="2607945"/>
            <a:ext cx="4278631" cy="307086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圆角矩形 24"/>
          <p:cNvSpPr/>
          <p:nvPr/>
        </p:nvSpPr>
        <p:spPr>
          <a:xfrm>
            <a:off x="1781811" y="2607945"/>
            <a:ext cx="4068445"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yuluo"/>
          <p:cNvSpPr txBox="1"/>
          <p:nvPr/>
        </p:nvSpPr>
        <p:spPr>
          <a:xfrm>
            <a:off x="2468881" y="2513967"/>
            <a:ext cx="2801620" cy="553998"/>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r>
              <a:rPr lang="zh-CN" altLang="en-US" sz="2000" b="1" dirty="0">
                <a:latin typeface="+mn-lt"/>
                <a:ea typeface="+mn-ea"/>
                <a:cs typeface="+mn-ea"/>
                <a:sym typeface="+mn-lt"/>
              </a:rPr>
              <a:t>社会主义制度的建立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10" presetClass="entr" presetSubtype="0" fill="hold" nodeType="afterEffect">
                                  <p:stCondLst>
                                    <p:cond delay="0"/>
                                  </p:stCondLst>
                                  <p:childTnLst>
                                    <p:set>
                                      <p:cBhvr>
                                        <p:cTn id="23" dur="1" fill="hold">
                                          <p:stCondLst>
                                            <p:cond delay="0"/>
                                          </p:stCondLst>
                                        </p:cTn>
                                        <p:tgtEl>
                                          <p:spTgt spid="8194"/>
                                        </p:tgtEl>
                                        <p:attrNameLst>
                                          <p:attrName>style.visibility</p:attrName>
                                        </p:attrNameLst>
                                      </p:cBhvr>
                                      <p:to>
                                        <p:strVal val="visible"/>
                                      </p:to>
                                    </p:set>
                                    <p:animEffect transition="in" filter="fade">
                                      <p:cBhvr>
                                        <p:cTn id="24" dur="500"/>
                                        <p:tgtEl>
                                          <p:spTgt spid="819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grpSp>
        <p:nvGrpSpPr>
          <p:cNvPr id="30" name="组合 29"/>
          <p:cNvGrpSpPr/>
          <p:nvPr/>
        </p:nvGrpSpPr>
        <p:grpSpPr>
          <a:xfrm>
            <a:off x="1550035" y="1922163"/>
            <a:ext cx="9093200" cy="4150979"/>
            <a:chOff x="1557" y="2369"/>
            <a:chExt cx="16087" cy="7924"/>
          </a:xfrm>
        </p:grpSpPr>
        <p:pic>
          <p:nvPicPr>
            <p:cNvPr id="4" name="图片 3"/>
            <p:cNvPicPr>
              <a:picLocks noChangeAspect="1"/>
            </p:cNvPicPr>
            <p:nvPr/>
          </p:nvPicPr>
          <p:blipFill>
            <a:blip r:embed="rId7"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a:xfrm>
              <a:off x="1557" y="3670"/>
              <a:ext cx="5118" cy="3481"/>
            </a:xfrm>
            <a:prstGeom prst="rect">
              <a:avLst/>
            </a:prstGeom>
          </p:spPr>
        </p:pic>
        <p:sp>
          <p:nvSpPr>
            <p:cNvPr id="9" name="矩形 8"/>
            <p:cNvSpPr/>
            <p:nvPr/>
          </p:nvSpPr>
          <p:spPr>
            <a:xfrm>
              <a:off x="1557" y="7280"/>
              <a:ext cx="5118" cy="1114"/>
            </a:xfrm>
            <a:prstGeom prst="rect">
              <a:avLst/>
            </a:prstGeom>
            <a:noFill/>
          </p:spPr>
          <p:txBody>
            <a:bodyPr wrap="square" rtlCol="0">
              <a:spAutoFit/>
            </a:bodyPr>
            <a:lstStyle/>
            <a:p>
              <a:pPr algn="ctr"/>
              <a:r>
                <a:rPr lang="zh-CN" altLang="en-US" sz="16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第一届全国人大一次会议的部分代表合影</a:t>
              </a:r>
            </a:p>
          </p:txBody>
        </p:sp>
        <p:pic>
          <p:nvPicPr>
            <p:cNvPr id="18" name="图片 17"/>
            <p:cNvPicPr>
              <a:picLocks noChangeAspect="1"/>
            </p:cNvPicPr>
            <p:nvPr/>
          </p:nvPicPr>
          <p:blipFill>
            <a:blip r:embed="rId8"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a:xfrm>
              <a:off x="7041" y="3670"/>
              <a:ext cx="5118" cy="3470"/>
            </a:xfrm>
            <a:prstGeom prst="rect">
              <a:avLst/>
            </a:prstGeom>
          </p:spPr>
        </p:pic>
        <p:sp>
          <p:nvSpPr>
            <p:cNvPr id="21" name="矩形 20"/>
            <p:cNvSpPr/>
            <p:nvPr/>
          </p:nvSpPr>
          <p:spPr>
            <a:xfrm>
              <a:off x="7282" y="7284"/>
              <a:ext cx="4696" cy="646"/>
            </a:xfrm>
            <a:prstGeom prst="rect">
              <a:avLst/>
            </a:prstGeom>
            <a:noFill/>
          </p:spPr>
          <p:txBody>
            <a:bodyPr wrap="square" rtlCol="0">
              <a:spAutoFit/>
            </a:bodyPr>
            <a:lstStyle/>
            <a:p>
              <a:pPr algn="ctr"/>
              <a:r>
                <a:rPr lang="zh-CN" altLang="en-US" sz="16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周恩来作政府工作报告</a:t>
              </a:r>
            </a:p>
          </p:txBody>
        </p:sp>
        <p:pic>
          <p:nvPicPr>
            <p:cNvPr id="22" name="图片 21"/>
            <p:cNvPicPr>
              <a:picLocks noChangeAspect="1"/>
            </p:cNvPicPr>
            <p:nvPr/>
          </p:nvPicPr>
          <p:blipFill>
            <a:blip r:embed="rId9"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a:xfrm>
              <a:off x="12526" y="3670"/>
              <a:ext cx="5118" cy="3470"/>
            </a:xfrm>
            <a:prstGeom prst="rect">
              <a:avLst/>
            </a:prstGeom>
          </p:spPr>
        </p:pic>
        <p:sp>
          <p:nvSpPr>
            <p:cNvPr id="24" name="矩形 23"/>
            <p:cNvSpPr/>
            <p:nvPr/>
          </p:nvSpPr>
          <p:spPr>
            <a:xfrm>
              <a:off x="12526" y="7280"/>
              <a:ext cx="5118" cy="1114"/>
            </a:xfrm>
            <a:prstGeom prst="rect">
              <a:avLst/>
            </a:prstGeom>
            <a:noFill/>
          </p:spPr>
          <p:txBody>
            <a:bodyPr wrap="square" rtlCol="0">
              <a:spAutoFit/>
            </a:bodyPr>
            <a:lstStyle/>
            <a:p>
              <a:pPr algn="ctr"/>
              <a:r>
                <a:rPr lang="zh-CN" altLang="en-US" sz="16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第一届全国人大一次会议的代表举手表决</a:t>
              </a:r>
            </a:p>
          </p:txBody>
        </p:sp>
        <p:sp>
          <p:nvSpPr>
            <p:cNvPr id="25" name="Rectangle 2"/>
            <p:cNvSpPr/>
            <p:nvPr/>
          </p:nvSpPr>
          <p:spPr>
            <a:xfrm>
              <a:off x="2316" y="2369"/>
              <a:ext cx="14569" cy="1360"/>
            </a:xfrm>
            <a:prstGeom prst="rect">
              <a:avLst/>
            </a:prstGeom>
            <a:noFill/>
            <a:ln w="9525">
              <a:noFill/>
            </a:ln>
          </p:spPr>
          <p:txBody>
            <a:bodyPr wrap="square" lIns="121920" tIns="60960" rIns="121920" bIns="60960" anchor="ct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5pPr>
              <a:lvl6pPr marL="4572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6pPr>
              <a:lvl7pPr marL="9144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7pPr>
              <a:lvl8pPr marL="13716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8pPr>
              <a:lvl9pPr marL="18288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9pPr>
            </a:lstStyle>
            <a:p>
              <a:pPr algn="ctr"/>
              <a:r>
                <a:rPr lang="zh-CN" altLang="en-US" sz="2800" b="1">
                  <a:solidFill>
                    <a:srgbClr val="C00000"/>
                  </a:solidFill>
                  <a:latin typeface="微软雅黑" panose="020B0503020204020204" charset="-122"/>
                  <a:ea typeface="微软雅黑" panose="020B0503020204020204" charset="-122"/>
                </a:rPr>
                <a:t>第一届全国人民代表大会（宪法的制定）</a:t>
              </a:r>
            </a:p>
          </p:txBody>
        </p:sp>
        <p:grpSp>
          <p:nvGrpSpPr>
            <p:cNvPr id="27" name="组合 26"/>
            <p:cNvGrpSpPr/>
            <p:nvPr/>
          </p:nvGrpSpPr>
          <p:grpSpPr>
            <a:xfrm>
              <a:off x="1557" y="8455"/>
              <a:ext cx="16087" cy="1838"/>
              <a:chOff x="741325" y="4136753"/>
              <a:chExt cx="7661351" cy="875130"/>
            </a:xfrm>
          </p:grpSpPr>
          <p:sp>
            <p:nvSpPr>
              <p:cNvPr id="28" name="矩形 27"/>
              <p:cNvSpPr/>
              <p:nvPr/>
            </p:nvSpPr>
            <p:spPr bwMode="auto">
              <a:xfrm>
                <a:off x="741325" y="4136753"/>
                <a:ext cx="7661351" cy="875130"/>
              </a:xfrm>
              <a:prstGeom prst="rect">
                <a:avLst/>
              </a:pr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1218565" fontAlgn="base">
                  <a:spcBef>
                    <a:spcPct val="0"/>
                  </a:spcBef>
                  <a:spcAft>
                    <a:spcPct val="0"/>
                  </a:spcAft>
                </a:pPr>
                <a:endParaRPr lang="zh-CN" altLang="en-US" sz="2135">
                  <a:solidFill>
                    <a:srgbClr val="FFF8E6"/>
                  </a:solidFill>
                  <a:latin typeface="微软雅黑" panose="020B0503020204020204" charset="-122"/>
                  <a:ea typeface="微软雅黑" panose="020B0503020204020204" charset="-122"/>
                </a:endParaRPr>
              </a:p>
            </p:txBody>
          </p:sp>
          <p:sp>
            <p:nvSpPr>
              <p:cNvPr id="29" name="矩形 28"/>
              <p:cNvSpPr/>
              <p:nvPr/>
            </p:nvSpPr>
            <p:spPr>
              <a:xfrm>
                <a:off x="1029873" y="4183387"/>
                <a:ext cx="7084255" cy="788976"/>
              </a:xfrm>
              <a:prstGeom prst="rect">
                <a:avLst/>
              </a:prstGeom>
            </p:spPr>
            <p:txBody>
              <a:bodyPr wrap="square">
                <a:spAutoFit/>
              </a:bodyPr>
              <a:lstStyle/>
              <a:p>
                <a:pPr algn="just" eaLnBrk="1">
                  <a:lnSpc>
                    <a:spcPct val="120000"/>
                  </a:lnSpc>
                  <a:spcBef>
                    <a:spcPct val="0"/>
                  </a:spcBef>
                  <a:spcAft>
                    <a:spcPct val="0"/>
                  </a:spcAft>
                </a:pPr>
                <a:r>
                  <a:rPr lang="zh-CN" altLang="en-US" sz="1400" dirty="0">
                    <a:solidFill>
                      <a:srgbClr val="FFF8E6"/>
                    </a:solidFill>
                    <a:latin typeface="微软雅黑" panose="020B0503020204020204" charset="-122"/>
                    <a:ea typeface="微软雅黑" panose="020B0503020204020204" charset="-122"/>
                  </a:rPr>
                  <a:t>随着经济建设的发展，新中国民主政治建设也加紧进行。</a:t>
                </a:r>
                <a:r>
                  <a:rPr lang="zh-CN" altLang="en-US" sz="1400" b="1" dirty="0">
                    <a:solidFill>
                      <a:srgbClr val="FDF8F4"/>
                    </a:solidFill>
                    <a:latin typeface="微软雅黑" panose="020B0503020204020204" charset="-122"/>
                    <a:ea typeface="微软雅黑" panose="020B0503020204020204" charset="-122"/>
                  </a:rPr>
                  <a:t>1954年秋</a:t>
                </a:r>
                <a:r>
                  <a:rPr lang="zh-CN" altLang="en-US" sz="1400" dirty="0">
                    <a:solidFill>
                      <a:srgbClr val="FDF8F4"/>
                    </a:solidFill>
                    <a:latin typeface="微软雅黑" panose="020B0503020204020204" charset="-122"/>
                    <a:ea typeface="微软雅黑" panose="020B0503020204020204" charset="-122"/>
                  </a:rPr>
                  <a:t>，</a:t>
                </a:r>
                <a:r>
                  <a:rPr lang="zh-CN" altLang="en-US" sz="1400" dirty="0">
                    <a:solidFill>
                      <a:srgbClr val="FFF8E6"/>
                    </a:solidFill>
                    <a:latin typeface="微软雅黑" panose="020B0503020204020204" charset="-122"/>
                    <a:ea typeface="微软雅黑" panose="020B0503020204020204" charset="-122"/>
                  </a:rPr>
                  <a:t>第一届全国人民代表大会在北京举行，制定了</a:t>
                </a:r>
                <a:r>
                  <a:rPr lang="zh-CN" altLang="en-US" sz="1400" b="1" dirty="0">
                    <a:solidFill>
                      <a:srgbClr val="FDF8F4"/>
                    </a:solidFill>
                    <a:latin typeface="微软雅黑" panose="020B0503020204020204" charset="-122"/>
                    <a:ea typeface="微软雅黑" panose="020B0503020204020204" charset="-122"/>
                  </a:rPr>
                  <a:t>《中华人民共和国宪法》</a:t>
                </a:r>
                <a:r>
                  <a:rPr lang="zh-CN" altLang="en-US" sz="1400" dirty="0">
                    <a:solidFill>
                      <a:srgbClr val="FFF8E6"/>
                    </a:solidFill>
                    <a:latin typeface="微软雅黑" panose="020B0503020204020204" charset="-122"/>
                    <a:ea typeface="微软雅黑" panose="020B0503020204020204" charset="-122"/>
                  </a:rPr>
                  <a:t>，这部宪法是第一部社会主义类型宪法，是中国人民革命胜利的经验总结，是建设社会主义的保证。</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grpSp>
        <p:nvGrpSpPr>
          <p:cNvPr id="29" name="组合 28"/>
          <p:cNvGrpSpPr/>
          <p:nvPr/>
        </p:nvGrpSpPr>
        <p:grpSpPr>
          <a:xfrm>
            <a:off x="1399362" y="2070842"/>
            <a:ext cx="9429935" cy="4105184"/>
            <a:chOff x="1397" y="2920"/>
            <a:chExt cx="16463" cy="7167"/>
          </a:xfrm>
        </p:grpSpPr>
        <p:sp>
          <p:nvSpPr>
            <p:cNvPr id="9" name="矩形 8"/>
            <p:cNvSpPr/>
            <p:nvPr/>
          </p:nvSpPr>
          <p:spPr bwMode="auto">
            <a:xfrm>
              <a:off x="12644" y="9088"/>
              <a:ext cx="5216" cy="999"/>
            </a:xfrm>
            <a:prstGeom prst="rect">
              <a:avLst/>
            </a:pr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a:lnSpc>
                  <a:spcPct val="150000"/>
                </a:lnSpc>
                <a:buClrTx/>
                <a:buSzTx/>
                <a:buFontTx/>
              </a:pPr>
              <a:r>
                <a:rPr lang="zh-CN" altLang="en-US" sz="1865" b="1">
                  <a:solidFill>
                    <a:srgbClr val="FDF8F4"/>
                  </a:solidFill>
                  <a:latin typeface="微软雅黑" panose="020B0503020204020204" charset="-122"/>
                  <a:ea typeface="微软雅黑" panose="020B0503020204020204" charset="-122"/>
                </a:rPr>
                <a:t>武汉长江大桥</a:t>
              </a:r>
            </a:p>
          </p:txBody>
        </p:sp>
        <p:sp>
          <p:nvSpPr>
            <p:cNvPr id="18" name="矩形 17"/>
            <p:cNvSpPr/>
            <p:nvPr/>
          </p:nvSpPr>
          <p:spPr bwMode="auto">
            <a:xfrm>
              <a:off x="7020" y="9088"/>
              <a:ext cx="5216" cy="999"/>
            </a:xfrm>
            <a:prstGeom prst="rect">
              <a:avLst/>
            </a:pr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a:lnSpc>
                  <a:spcPct val="150000"/>
                </a:lnSpc>
                <a:buClrTx/>
                <a:buSzTx/>
                <a:buFontTx/>
              </a:pPr>
              <a:r>
                <a:rPr lang="zh-CN" altLang="en-US" sz="1865" b="1">
                  <a:solidFill>
                    <a:srgbClr val="FDF8F4"/>
                  </a:solidFill>
                  <a:latin typeface="微软雅黑" panose="020B0503020204020204" charset="-122"/>
                  <a:ea typeface="微软雅黑" panose="020B0503020204020204" charset="-122"/>
                </a:rPr>
                <a:t>大跃进运动</a:t>
              </a:r>
            </a:p>
          </p:txBody>
        </p:sp>
        <p:sp>
          <p:nvSpPr>
            <p:cNvPr id="21" name="矩形 20"/>
            <p:cNvSpPr/>
            <p:nvPr/>
          </p:nvSpPr>
          <p:spPr bwMode="auto">
            <a:xfrm>
              <a:off x="1397" y="9088"/>
              <a:ext cx="5216" cy="999"/>
            </a:xfrm>
            <a:prstGeom prst="rect">
              <a:avLst/>
            </a:prstGeom>
            <a:solidFill>
              <a:srgbClr val="C0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a:lnSpc>
                  <a:spcPct val="150000"/>
                </a:lnSpc>
              </a:pPr>
              <a:r>
                <a:rPr lang="zh-CN" altLang="en-US" sz="1865" b="1">
                  <a:solidFill>
                    <a:srgbClr val="FDF8F4"/>
                  </a:solidFill>
                  <a:latin typeface="微软雅黑" panose="020B0503020204020204" charset="-122"/>
                  <a:ea typeface="微软雅黑" panose="020B0503020204020204" charset="-122"/>
                </a:rPr>
                <a:t>毛泽东的</a:t>
              </a:r>
              <a:r>
                <a:rPr lang="en-US" altLang="zh-CN" sz="1865" b="1">
                  <a:solidFill>
                    <a:srgbClr val="FDF8F4"/>
                  </a:solidFill>
                  <a:latin typeface="微软雅黑" panose="020B0503020204020204" charset="-122"/>
                  <a:ea typeface="微软雅黑" panose="020B0503020204020204" charset="-122"/>
                </a:rPr>
                <a:t>《</a:t>
              </a:r>
              <a:r>
                <a:rPr lang="zh-CN" altLang="en-US" sz="1865" b="1">
                  <a:solidFill>
                    <a:srgbClr val="FDF8F4"/>
                  </a:solidFill>
                  <a:latin typeface="微软雅黑" panose="020B0503020204020204" charset="-122"/>
                  <a:ea typeface="微软雅黑" panose="020B0503020204020204" charset="-122"/>
                </a:rPr>
                <a:t>论十大关系</a:t>
              </a:r>
              <a:r>
                <a:rPr lang="en-US" altLang="zh-CN" sz="1865" b="1">
                  <a:solidFill>
                    <a:srgbClr val="FDF8F4"/>
                  </a:solidFill>
                  <a:latin typeface="微软雅黑" panose="020B0503020204020204" charset="-122"/>
                  <a:ea typeface="微软雅黑" panose="020B0503020204020204" charset="-122"/>
                </a:rPr>
                <a:t>》</a:t>
              </a:r>
            </a:p>
          </p:txBody>
        </p:sp>
        <p:sp>
          <p:nvSpPr>
            <p:cNvPr id="22" name="Rectangle 3"/>
            <p:cNvSpPr/>
            <p:nvPr/>
          </p:nvSpPr>
          <p:spPr>
            <a:xfrm>
              <a:off x="1397" y="3916"/>
              <a:ext cx="16463" cy="1287"/>
            </a:xfrm>
            <a:prstGeom prst="rect">
              <a:avLst/>
            </a:prstGeom>
          </p:spPr>
          <p:txBody>
            <a:bodyPr wrap="square">
              <a:spAutoFit/>
            </a:bodyPr>
            <a:lstStyle/>
            <a:p>
              <a:pPr algn="just" eaLnBrk="1">
                <a:lnSpc>
                  <a:spcPct val="150000"/>
                </a:lnSpc>
              </a:pP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社会主义改造基本完成之后，从1956年到1966年，新中国进入了全面建设社会主义时期，在这个时期内，中国共产党开始探索适合中国实际的建设社会道路并取得了重要的成果 。</a:t>
              </a:r>
            </a:p>
          </p:txBody>
        </p:sp>
        <p:pic>
          <p:nvPicPr>
            <p:cNvPr id="24" name="Picture 4" descr="图片3"/>
            <p:cNvPicPr>
              <a:picLocks noChangeAspect="1"/>
            </p:cNvPicPr>
            <p:nvPr/>
          </p:nvPicPr>
          <p:blipFill>
            <a:blip r:embed="rId7"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a:xfrm>
              <a:off x="1397" y="5432"/>
              <a:ext cx="5216" cy="3442"/>
            </a:xfrm>
            <a:prstGeom prst="rect">
              <a:avLst/>
            </a:prstGeom>
          </p:spPr>
        </p:pic>
        <p:pic>
          <p:nvPicPr>
            <p:cNvPr id="25" name="图片 24"/>
            <p:cNvPicPr>
              <a:picLocks noChangeAspect="1"/>
            </p:cNvPicPr>
            <p:nvPr/>
          </p:nvPicPr>
          <p:blipFill>
            <a:blip r:embed="rId8"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tretch>
              <a:fillRect/>
            </a:stretch>
          </p:blipFill>
          <p:spPr>
            <a:xfrm>
              <a:off x="7020" y="5421"/>
              <a:ext cx="5216" cy="3442"/>
            </a:xfrm>
            <a:prstGeom prst="rect">
              <a:avLst/>
            </a:prstGeom>
          </p:spPr>
        </p:pic>
        <p:pic>
          <p:nvPicPr>
            <p:cNvPr id="27" name="图片 26"/>
            <p:cNvPicPr>
              <a:picLocks noChangeAspect="1"/>
            </p:cNvPicPr>
            <p:nvPr/>
          </p:nvPicPr>
          <p:blipFill>
            <a:blip r:embed="rId9"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tretch>
              <a:fillRect/>
            </a:stretch>
          </p:blipFill>
          <p:spPr>
            <a:xfrm>
              <a:off x="12644" y="5421"/>
              <a:ext cx="5216" cy="3442"/>
            </a:xfrm>
            <a:prstGeom prst="rect">
              <a:avLst/>
            </a:prstGeom>
          </p:spPr>
        </p:pic>
        <p:sp>
          <p:nvSpPr>
            <p:cNvPr id="28" name="Rectangle 2"/>
            <p:cNvSpPr/>
            <p:nvPr/>
          </p:nvSpPr>
          <p:spPr>
            <a:xfrm>
              <a:off x="3798" y="2920"/>
              <a:ext cx="11604" cy="1205"/>
            </a:xfrm>
            <a:prstGeom prst="rect">
              <a:avLst/>
            </a:prstGeom>
            <a:noFill/>
            <a:ln w="9525">
              <a:noFill/>
            </a:ln>
          </p:spPr>
          <p:txBody>
            <a:bodyPr wrap="square" lIns="121920" tIns="60960" rIns="121920" bIns="60960" anchor="ct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5pPr>
              <a:lvl6pPr marL="4572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6pPr>
              <a:lvl7pPr marL="9144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7pPr>
              <a:lvl8pPr marL="13716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8pPr>
              <a:lvl9pPr marL="18288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9pPr>
            </a:lstStyle>
            <a:p>
              <a:pPr algn="ctr"/>
              <a:r>
                <a:rPr lang="zh-CN" altLang="en-US" sz="2800" b="1" dirty="0">
                  <a:solidFill>
                    <a:srgbClr val="C00000"/>
                  </a:solidFill>
                  <a:latin typeface="微软雅黑" panose="020B0503020204020204" charset="-122"/>
                  <a:ea typeface="微软雅黑" panose="020B0503020204020204" charset="-122"/>
                </a:rPr>
                <a:t>社会主义建设在探索中曲折发展</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yuluo"/>
          <p:cNvPicPr>
            <a:picLocks noChangeAspect="1"/>
          </p:cNvPicPr>
          <p:nvPr>
            <p:custDataLst>
              <p:tags r:id="rId1"/>
            </p:custDataLst>
          </p:nvPr>
        </p:nvPicPr>
        <p:blipFill>
          <a:blip r:embed="rId3"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pic>
        <p:nvPicPr>
          <p:cNvPr id="5" name="图片 4" descr="图片1"/>
          <p:cNvPicPr>
            <a:picLocks noChangeAspect="1"/>
          </p:cNvPicPr>
          <p:nvPr/>
        </p:nvPicPr>
        <p:blipFill>
          <a:blip r:embed="rId4"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9" name="组合 8"/>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 name="圆角矩形 20"/>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文本框 10"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grpSp>
        <p:nvGrpSpPr>
          <p:cNvPr id="44" name="组合 43"/>
          <p:cNvGrpSpPr/>
          <p:nvPr/>
        </p:nvGrpSpPr>
        <p:grpSpPr>
          <a:xfrm>
            <a:off x="3949701" y="1402080"/>
            <a:ext cx="4371340" cy="593090"/>
            <a:chOff x="6177" y="3573"/>
            <a:chExt cx="6846" cy="900"/>
          </a:xfrm>
        </p:grpSpPr>
        <p:grpSp>
          <p:nvGrpSpPr>
            <p:cNvPr id="43" name="组合 42"/>
            <p:cNvGrpSpPr/>
            <p:nvPr/>
          </p:nvGrpSpPr>
          <p:grpSpPr>
            <a:xfrm>
              <a:off x="6177" y="3573"/>
              <a:ext cx="6846" cy="900"/>
              <a:chOff x="6213" y="3609"/>
              <a:chExt cx="6846" cy="900"/>
            </a:xfrm>
            <a:solidFill>
              <a:srgbClr val="C00000"/>
            </a:solidFill>
          </p:grpSpPr>
          <p:sp>
            <p:nvSpPr>
              <p:cNvPr id="32" name="椭圆 31"/>
              <p:cNvSpPr/>
              <p:nvPr/>
            </p:nvSpPr>
            <p:spPr>
              <a:xfrm>
                <a:off x="6213"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204"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195"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186"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177"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68"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2159"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4"/>
            <p:cNvSpPr txBox="1"/>
            <p:nvPr/>
          </p:nvSpPr>
          <p:spPr>
            <a:xfrm>
              <a:off x="6213" y="3586"/>
              <a:ext cx="6792" cy="792"/>
            </a:xfrm>
            <a:prstGeom prst="rect">
              <a:avLst/>
            </a:prstGeom>
            <a:noFill/>
          </p:spPr>
          <p:txBody>
            <a:bodyPr wrap="square" rtlCol="0">
              <a:spAutoFit/>
            </a:bodyPr>
            <a:lstStyle/>
            <a:p>
              <a:pPr algn="dist"/>
              <a:r>
                <a:rPr lang="zh-CN" altLang="en-US" sz="2800" b="1" dirty="0">
                  <a:solidFill>
                    <a:srgbClr val="FFFAE7"/>
                  </a:solidFill>
                  <a:cs typeface="+mn-ea"/>
                  <a:sym typeface="+mn-lt"/>
                </a:rPr>
                <a:t>学习党史的意义</a:t>
              </a:r>
            </a:p>
          </p:txBody>
        </p:sp>
      </p:grpSp>
      <p:grpSp>
        <p:nvGrpSpPr>
          <p:cNvPr id="45" name="组合 44"/>
          <p:cNvGrpSpPr/>
          <p:nvPr/>
        </p:nvGrpSpPr>
        <p:grpSpPr>
          <a:xfrm>
            <a:off x="1092200" y="2356485"/>
            <a:ext cx="10007600" cy="3961130"/>
            <a:chOff x="1781" y="4163"/>
            <a:chExt cx="15760" cy="6238"/>
          </a:xfrm>
        </p:grpSpPr>
        <p:sp>
          <p:nvSpPr>
            <p:cNvPr id="12" name="矩形 11"/>
            <p:cNvSpPr/>
            <p:nvPr/>
          </p:nvSpPr>
          <p:spPr>
            <a:xfrm>
              <a:off x="1781" y="4921"/>
              <a:ext cx="15760" cy="548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yuluo"/>
            <p:cNvSpPr txBox="1"/>
            <p:nvPr/>
          </p:nvSpPr>
          <p:spPr>
            <a:xfrm>
              <a:off x="2371" y="5424"/>
              <a:ext cx="14581" cy="4798"/>
            </a:xfrm>
            <a:prstGeom prst="rect">
              <a:avLst/>
            </a:prstGeom>
            <a:noFill/>
          </p:spPr>
          <p:txBody>
            <a:bodyPr wrap="square" rtlCol="0">
              <a:spAutoFit/>
            </a:bodyPr>
            <a:lstStyle/>
            <a:p>
              <a:pPr algn="just">
                <a:lnSpc>
                  <a:spcPct val="200000"/>
                </a:lnSpc>
              </a:pPr>
              <a:r>
                <a:rPr lang="zh-CN" altLang="en-US" sz="1600" dirty="0">
                  <a:solidFill>
                    <a:schemeClr val="tx1">
                      <a:lumMod val="65000"/>
                      <a:lumOff val="35000"/>
                    </a:schemeClr>
                  </a:solidFill>
                  <a:cs typeface="+mn-ea"/>
                  <a:sym typeface="+mn-lt"/>
                </a:rPr>
                <a:t>中国共产党的历史本身就是一部具有丰富内容的教科书。由</a:t>
              </a:r>
              <a:r>
                <a:rPr lang="en-US" altLang="zh-CN" sz="1600" dirty="0">
                  <a:solidFill>
                    <a:schemeClr val="tx1">
                      <a:lumMod val="65000"/>
                      <a:lumOff val="35000"/>
                    </a:schemeClr>
                  </a:solidFill>
                  <a:cs typeface="+mn-ea"/>
                  <a:sym typeface="+mn-lt"/>
                </a:rPr>
                <a:t>1921</a:t>
              </a:r>
              <a:r>
                <a:rPr lang="zh-CN" altLang="en-US" sz="1600" dirty="0">
                  <a:solidFill>
                    <a:schemeClr val="tx1">
                      <a:lumMod val="65000"/>
                      <a:lumOff val="35000"/>
                    </a:schemeClr>
                  </a:solidFill>
                  <a:cs typeface="+mn-ea"/>
                  <a:sym typeface="+mn-lt"/>
                </a:rPr>
                <a:t>年第一次全国代表大会时的</a:t>
              </a:r>
              <a:r>
                <a:rPr lang="en-US" altLang="zh-CN" sz="1600" dirty="0">
                  <a:solidFill>
                    <a:schemeClr val="tx1">
                      <a:lumMod val="65000"/>
                      <a:lumOff val="35000"/>
                    </a:schemeClr>
                  </a:solidFill>
                  <a:cs typeface="+mn-ea"/>
                  <a:sym typeface="+mn-lt"/>
                </a:rPr>
                <a:t>50</a:t>
              </a:r>
              <a:r>
                <a:rPr lang="zh-CN" altLang="en-US" sz="1600" dirty="0">
                  <a:solidFill>
                    <a:schemeClr val="tx1">
                      <a:lumMod val="65000"/>
                      <a:lumOff val="35000"/>
                    </a:schemeClr>
                  </a:solidFill>
                  <a:cs typeface="+mn-ea"/>
                  <a:sym typeface="+mn-lt"/>
                </a:rPr>
                <a:t>多名党员，发展为具有近</a:t>
              </a:r>
              <a:r>
                <a:rPr lang="en-US" altLang="zh-CN" sz="1600" dirty="0">
                  <a:solidFill>
                    <a:schemeClr val="tx1">
                      <a:lumMod val="65000"/>
                      <a:lumOff val="35000"/>
                    </a:schemeClr>
                  </a:solidFill>
                  <a:cs typeface="+mn-ea"/>
                  <a:sym typeface="+mn-lt"/>
                </a:rPr>
                <a:t>8000</a:t>
              </a:r>
              <a:r>
                <a:rPr lang="zh-CN" altLang="en-US" sz="1600" dirty="0">
                  <a:solidFill>
                    <a:schemeClr val="tx1">
                      <a:lumMod val="65000"/>
                      <a:lumOff val="35000"/>
                    </a:schemeClr>
                  </a:solidFill>
                  <a:cs typeface="+mn-ea"/>
                  <a:sym typeface="+mn-lt"/>
                </a:rPr>
                <a:t>多万党员的世界上最大的政党。这足以见证我党生命力的强大和号召力的强大。</a:t>
              </a:r>
            </a:p>
            <a:p>
              <a:pPr algn="just">
                <a:lnSpc>
                  <a:spcPct val="200000"/>
                </a:lnSpc>
              </a:pPr>
              <a:r>
                <a:rPr lang="zh-CN" altLang="en-US" sz="1600" dirty="0">
                  <a:solidFill>
                    <a:schemeClr val="tx1">
                      <a:lumMod val="65000"/>
                      <a:lumOff val="35000"/>
                    </a:schemeClr>
                  </a:solidFill>
                  <a:cs typeface="+mn-ea"/>
                  <a:sym typeface="+mn-lt"/>
                </a:rPr>
                <a:t>党史中有很多成功的经验：党的建设的经验、领导武装斗争的经验、执政的经验、搞社会主义建设的经验等等，以及经受挫折失败的教训，这都是我们宝贵的财富。作为年青的一代，认真学习党的历史，对继承和发扬光大革命传统、党的优良作风，对提高自己的认识能力和处理实际问题的能力都是十分必要和有益的。</a:t>
              </a:r>
            </a:p>
          </p:txBody>
        </p:sp>
        <p:pic>
          <p:nvPicPr>
            <p:cNvPr id="23" name="图片 22" descr="图层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sp>
        <p:nvSpPr>
          <p:cNvPr id="2" name="文本框 1"/>
          <p:cNvSpPr txBox="1"/>
          <p:nvPr/>
        </p:nvSpPr>
        <p:spPr>
          <a:xfrm>
            <a:off x="7537142" y="288292"/>
            <a:ext cx="1358283" cy="215444"/>
          </a:xfrm>
          <a:prstGeom prst="rect">
            <a:avLst/>
          </a:prstGeom>
          <a:noFill/>
        </p:spPr>
        <p:txBody>
          <a:bodyPr wrap="square" rtlCol="0">
            <a:spAutoFit/>
          </a:bodyPr>
          <a:lstStyle/>
          <a:p>
            <a:r>
              <a:rPr lang="en-US" altLang="zh-CN" sz="800" dirty="0">
                <a:solidFill>
                  <a:srgbClr val="FDF8F4"/>
                </a:solidFill>
              </a:rPr>
              <a:t>https://www.ypppt.com/</a:t>
            </a:r>
            <a:endParaRPr lang="zh-CN" altLang="en-US" sz="800" dirty="0">
              <a:solidFill>
                <a:srgbClr val="FDF8F4"/>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71905"/>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sp>
        <p:nvSpPr>
          <p:cNvPr id="25" name="圆角矩形 24"/>
          <p:cNvSpPr/>
          <p:nvPr/>
        </p:nvSpPr>
        <p:spPr>
          <a:xfrm>
            <a:off x="1779906" y="2344420"/>
            <a:ext cx="5580380"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pic>
        <p:nvPicPr>
          <p:cNvPr id="13314" name="yuluo"/>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7758429" y="2324735"/>
            <a:ext cx="2823211" cy="309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yuluo"/>
          <p:cNvSpPr txBox="1"/>
          <p:nvPr/>
        </p:nvSpPr>
        <p:spPr>
          <a:xfrm>
            <a:off x="7876541" y="5459732"/>
            <a:ext cx="2705100" cy="461665"/>
          </a:xfrm>
          <a:prstGeom prst="rect">
            <a:avLst/>
          </a:prstGeom>
          <a:noFill/>
        </p:spPr>
        <p:txBody>
          <a:bodyPr wrap="square" rtlCol="0">
            <a:spAutoFit/>
          </a:bodyPr>
          <a:lstStyle/>
          <a:p>
            <a:pPr algn="ctr">
              <a:lnSpc>
                <a:spcPct val="150000"/>
              </a:lnSpc>
              <a:buClrTx/>
              <a:buSzTx/>
              <a:buFontTx/>
            </a:pPr>
            <a:r>
              <a:rPr lang="zh-CN" altLang="en-US" sz="1600" b="1">
                <a:solidFill>
                  <a:srgbClr val="C00000"/>
                </a:solidFill>
                <a:cs typeface="+mn-ea"/>
                <a:sym typeface="+mn-lt"/>
              </a:rPr>
              <a:t>我国第一颗原子弹爆炸成功</a:t>
            </a:r>
          </a:p>
        </p:txBody>
      </p:sp>
      <p:sp>
        <p:nvSpPr>
          <p:cNvPr id="9" name="文本框 8"/>
          <p:cNvSpPr txBox="1"/>
          <p:nvPr/>
        </p:nvSpPr>
        <p:spPr>
          <a:xfrm>
            <a:off x="1780541" y="2841626"/>
            <a:ext cx="5580380" cy="3046988"/>
          </a:xfrm>
          <a:prstGeom prst="rect">
            <a:avLst/>
          </a:prstGeom>
          <a:noFill/>
        </p:spPr>
        <p:txBody>
          <a:bodyPr wrap="square" rtlCol="0" anchor="t">
            <a:spAutoFit/>
          </a:bodyPr>
          <a:lstStyle/>
          <a:p>
            <a:pPr>
              <a:lnSpc>
                <a:spcPct val="150000"/>
              </a:lnSpc>
            </a:pPr>
            <a:r>
              <a:rPr lang="zh-CN" altLang="en-US" sz="1600" dirty="0"/>
              <a:t>在中共中央统一领导下，经过一大批科技人员、干部和职工的共同努力，中国自行制造的第一颗原子弹于1964年10月16日在新疆罗布泊爆炸成功。1955年，中央指定陈云、聂荣臻、薄一波负责筹建核工业。1959年苏联撤走专家后，中国决心依靠自己的力量完成这一任务。1962年，成立了以周恩来为首的专门领导机构。原子弹的爆炸成功，代表了中国科学技术的新水平，有力地打破了超级大国的核垄断和核讹诈，提高了中国的国际地位。</a:t>
            </a:r>
          </a:p>
        </p:txBody>
      </p:sp>
      <p:sp>
        <p:nvSpPr>
          <p:cNvPr id="11" name="文本框 10"/>
          <p:cNvSpPr txBox="1"/>
          <p:nvPr/>
        </p:nvSpPr>
        <p:spPr>
          <a:xfrm>
            <a:off x="2680971" y="2261237"/>
            <a:ext cx="3802380" cy="553998"/>
          </a:xfrm>
          <a:prstGeom prst="rect">
            <a:avLst/>
          </a:prstGeom>
          <a:noFill/>
        </p:spPr>
        <p:txBody>
          <a:bodyPr wrap="square" rtlCol="0" anchor="t">
            <a:spAutoFit/>
          </a:bodyPr>
          <a:lstStyle/>
          <a:p>
            <a:pPr algn="dist">
              <a:lnSpc>
                <a:spcPct val="150000"/>
              </a:lnSpc>
              <a:buClrTx/>
              <a:buSzTx/>
              <a:buFontTx/>
            </a:pPr>
            <a:r>
              <a:rPr lang="zh-CN" altLang="en-US" sz="2000" b="1">
                <a:solidFill>
                  <a:schemeClr val="bg1"/>
                </a:solidFill>
                <a:cs typeface="+mn-ea"/>
                <a:sym typeface="+mn-lt"/>
              </a:rPr>
              <a:t>我国第一颗原子弹爆炸成功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4" presetClass="entr" presetSubtype="10" fill="hold" nodeType="after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randombar(horizontal)">
                                      <p:cBhvr>
                                        <p:cTn id="13" dur="500"/>
                                        <p:tgtEl>
                                          <p:spTgt spid="1331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53"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9" name="矩形 8"/>
          <p:cNvSpPr/>
          <p:nvPr/>
        </p:nvSpPr>
        <p:spPr>
          <a:xfrm>
            <a:off x="4590415" y="2818765"/>
            <a:ext cx="6219191" cy="2354491"/>
          </a:xfrm>
          <a:prstGeom prst="rect">
            <a:avLst/>
          </a:prstGeom>
        </p:spPr>
        <p:txBody>
          <a:bodyPr wrap="square">
            <a:spAutoFit/>
          </a:bodyPr>
          <a:lstStyle/>
          <a:p>
            <a:pPr algn="just" eaLnBrk="1">
              <a:lnSpc>
                <a:spcPct val="150000"/>
              </a:lnSpc>
            </a:pP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文化大革命是党史上的一个特殊时期。其主要特点是：全局性的“左”倾严重错误始终占支配地位。</a:t>
            </a:r>
          </a:p>
          <a:p>
            <a:pPr algn="just" eaLnBrk="1">
              <a:lnSpc>
                <a:spcPct val="150000"/>
              </a:lnSpc>
            </a:pP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一方面，是1957年以来，党内关于社会主义社会阶级斗争问题上的“左”倾思潮恶性发展的结果。</a:t>
            </a:r>
          </a:p>
          <a:p>
            <a:pPr algn="just" eaLnBrk="1">
              <a:lnSpc>
                <a:spcPct val="150000"/>
              </a:lnSpc>
            </a:pP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另一方面，主要是毛泽东对当时的国内，国际形势分析的错误。在这一阶段，一大批党和国家领导人惨遭批斗、打击，一大批知识分子挨整，全国各地都建立起了革委会。全国“斗”、“批”、“改”运动普遍掀。全国陷入混乱。</a:t>
            </a:r>
          </a:p>
        </p:txBody>
      </p:sp>
      <p:pic>
        <p:nvPicPr>
          <p:cNvPr id="11" name="图片 10"/>
          <p:cNvPicPr>
            <a:picLocks noChangeAspect="1"/>
          </p:cNvPicPr>
          <p:nvPr/>
        </p:nvPicPr>
        <p:blipFill>
          <a:blip r:embed="rId7"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a:xfrm>
            <a:off x="1417955" y="2254252"/>
            <a:ext cx="3017520" cy="1837055"/>
          </a:xfrm>
          <a:prstGeom prst="rect">
            <a:avLst/>
          </a:prstGeom>
        </p:spPr>
      </p:pic>
      <p:pic>
        <p:nvPicPr>
          <p:cNvPr id="18" name="图片 17"/>
          <p:cNvPicPr>
            <a:picLocks noChangeAspect="1"/>
          </p:cNvPicPr>
          <p:nvPr/>
        </p:nvPicPr>
        <p:blipFill>
          <a:blip r:embed="rId8"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a:xfrm>
            <a:off x="1417955" y="4178935"/>
            <a:ext cx="3017520" cy="1883410"/>
          </a:xfrm>
          <a:prstGeom prst="rect">
            <a:avLst/>
          </a:prstGeom>
        </p:spPr>
      </p:pic>
      <p:grpSp>
        <p:nvGrpSpPr>
          <p:cNvPr id="21" name="组合 20"/>
          <p:cNvGrpSpPr/>
          <p:nvPr/>
        </p:nvGrpSpPr>
        <p:grpSpPr>
          <a:xfrm>
            <a:off x="4589781" y="5245735"/>
            <a:ext cx="6220460" cy="816610"/>
            <a:chOff x="3589734" y="3921973"/>
            <a:chExt cx="5004523" cy="778784"/>
          </a:xfrm>
        </p:grpSpPr>
        <p:sp>
          <p:nvSpPr>
            <p:cNvPr id="22" name="矩形 21"/>
            <p:cNvSpPr>
              <a:spLocks noChangeAspect="1"/>
            </p:cNvSpPr>
            <p:nvPr/>
          </p:nvSpPr>
          <p:spPr>
            <a:xfrm>
              <a:off x="3590245" y="3921973"/>
              <a:ext cx="5004012" cy="778784"/>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735" b="1">
                <a:solidFill>
                  <a:srgbClr val="FFF8E6"/>
                </a:solidFill>
                <a:latin typeface="微软雅黑" panose="020B0503020204020204" charset="-122"/>
                <a:ea typeface="微软雅黑" panose="020B0503020204020204" charset="-122"/>
              </a:endParaRPr>
            </a:p>
          </p:txBody>
        </p:sp>
        <p:sp>
          <p:nvSpPr>
            <p:cNvPr id="24" name="矩形 23"/>
            <p:cNvSpPr/>
            <p:nvPr/>
          </p:nvSpPr>
          <p:spPr>
            <a:xfrm>
              <a:off x="3589734" y="4034006"/>
              <a:ext cx="5004523" cy="557688"/>
            </a:xfrm>
            <a:prstGeom prst="rect">
              <a:avLst/>
            </a:prstGeom>
          </p:spPr>
          <p:txBody>
            <a:bodyPr wrap="square">
              <a:spAutoFit/>
            </a:bodyPr>
            <a:lstStyle/>
            <a:p>
              <a:pPr algn="just" eaLnBrk="1"/>
              <a:r>
                <a:rPr lang="zh-CN" altLang="en-US" sz="1600">
                  <a:solidFill>
                    <a:srgbClr val="FEFEFE">
                      <a:alpha val="82000"/>
                    </a:srgbClr>
                  </a:solidFill>
                  <a:latin typeface="微软雅黑" panose="020B0503020204020204" charset="-122"/>
                  <a:ea typeface="微软雅黑" panose="020B0503020204020204" charset="-122"/>
                </a:rPr>
                <a:t>总之，文化大革命是一场由党内的最高领导者发动的，被林彪、江青反革命集团所利用的，给党和人民事业带来深重灾难的一场内乱。</a:t>
              </a:r>
            </a:p>
          </p:txBody>
        </p:sp>
      </p:grpSp>
      <p:sp>
        <p:nvSpPr>
          <p:cNvPr id="25" name="yuluo"/>
          <p:cNvSpPr/>
          <p:nvPr/>
        </p:nvSpPr>
        <p:spPr>
          <a:xfrm>
            <a:off x="4590416" y="2125980"/>
            <a:ext cx="3058795" cy="670560"/>
          </a:xfrm>
          <a:prstGeom prst="rect">
            <a:avLst/>
          </a:prstGeom>
          <a:noFill/>
          <a:ln w="9525">
            <a:noFill/>
          </a:ln>
        </p:spPr>
        <p:txBody>
          <a:bodyPr wrap="square" lIns="121920" tIns="60960" rIns="121920" bIns="60960" anchor="ct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5pPr>
            <a:lvl6pPr marL="4572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6pPr>
            <a:lvl7pPr marL="9144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7pPr>
            <a:lvl8pPr marL="13716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8pPr>
            <a:lvl9pPr marL="1828800" algn="l" rtl="0" fontAlgn="base">
              <a:spcBef>
                <a:spcPct val="0"/>
              </a:spcBef>
              <a:spcAft>
                <a:spcPct val="0"/>
              </a:spcAft>
              <a:defRPr sz="2400">
                <a:solidFill>
                  <a:schemeClr val="bg1"/>
                </a:solidFill>
                <a:latin typeface="Arial" panose="020B0604020202020204" pitchFamily="34" charset="0"/>
                <a:ea typeface="华文细黑" panose="02010600040101010101" pitchFamily="2" charset="-122"/>
              </a:defRPr>
            </a:lvl9pPr>
          </a:lstStyle>
          <a:p>
            <a:r>
              <a:rPr lang="zh-CN" altLang="en-US" sz="2800" b="1" dirty="0">
                <a:solidFill>
                  <a:srgbClr val="C00000"/>
                </a:solidFill>
                <a:latin typeface="微软雅黑" panose="020B0503020204020204" charset="-122"/>
                <a:ea typeface="微软雅黑" panose="020B0503020204020204" charset="-122"/>
              </a:rPr>
              <a:t>文化大革命</a:t>
            </a:r>
          </a:p>
        </p:txBody>
      </p:sp>
      <p:cxnSp>
        <p:nvCxnSpPr>
          <p:cNvPr id="27" name="直接连接符 26"/>
          <p:cNvCxnSpPr/>
          <p:nvPr/>
        </p:nvCxnSpPr>
        <p:spPr>
          <a:xfrm>
            <a:off x="4715510" y="2742565"/>
            <a:ext cx="1774191"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21535" y="3144520"/>
            <a:ext cx="7778751" cy="1218565"/>
          </a:xfrm>
        </p:spPr>
        <p:txBody>
          <a:bodyPr>
            <a:noAutofit/>
          </a:bodyPr>
          <a:lstStyle/>
          <a:p>
            <a:pPr algn="dist"/>
            <a:r>
              <a:rPr sz="5000" b="1" dirty="0" err="1">
                <a:solidFill>
                  <a:srgbClr val="C00000"/>
                </a:solidFill>
                <a:latin typeface="微软雅黑" panose="020B0503020204020204" charset="-122"/>
                <a:ea typeface="微软雅黑" panose="020B0503020204020204" charset="-122"/>
                <a:cs typeface="微软雅黑" panose="020B0503020204020204" charset="-122"/>
              </a:rPr>
              <a:t>改革开放和社会主义</a:t>
            </a:r>
            <a:r>
              <a:rPr sz="5000" b="1" dirty="0">
                <a:solidFill>
                  <a:srgbClr val="C00000"/>
                </a:solidFill>
                <a:latin typeface="微软雅黑" panose="020B0503020204020204" charset="-122"/>
                <a:ea typeface="微软雅黑" panose="020B0503020204020204" charset="-122"/>
                <a:cs typeface="微软雅黑" panose="020B0503020204020204" charset="-122"/>
              </a:rPr>
              <a:t/>
            </a:r>
            <a:br>
              <a:rPr sz="5000" b="1" dirty="0">
                <a:solidFill>
                  <a:srgbClr val="C00000"/>
                </a:solidFill>
                <a:latin typeface="微软雅黑" panose="020B0503020204020204" charset="-122"/>
                <a:ea typeface="微软雅黑" panose="020B0503020204020204" charset="-122"/>
                <a:cs typeface="微软雅黑" panose="020B0503020204020204" charset="-122"/>
              </a:rPr>
            </a:br>
            <a:r>
              <a:rPr sz="5000" b="1" dirty="0" err="1">
                <a:solidFill>
                  <a:srgbClr val="C00000"/>
                </a:solidFill>
                <a:latin typeface="微软雅黑" panose="020B0503020204020204" charset="-122"/>
                <a:ea typeface="微软雅黑" panose="020B0503020204020204" charset="-122"/>
                <a:cs typeface="微软雅黑" panose="020B0503020204020204" charset="-122"/>
              </a:rPr>
              <a:t>现代化建设新时期</a:t>
            </a:r>
            <a:endParaRPr sz="5000" b="1" dirty="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7" name="yuluo"/>
          <p:cNvPicPr>
            <a:picLocks noChangeAspect="1"/>
          </p:cNvPicPr>
          <p:nvPr>
            <p:custDataLst>
              <p:tags r:id="rId1"/>
            </p:custDataLst>
          </p:nvPr>
        </p:nvPicPr>
        <p:blipFill>
          <a:blip r:embed="rId3"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pic>
        <p:nvPicPr>
          <p:cNvPr id="5" name="图片 4" descr="图片1"/>
          <p:cNvPicPr>
            <a:picLocks noChangeAspect="1"/>
          </p:cNvPicPr>
          <p:nvPr/>
        </p:nvPicPr>
        <p:blipFill>
          <a:blip r:embed="rId4"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9" name="组合 8"/>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 name="圆角矩形 20"/>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文本框 10"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23" name="图片 22" descr="图层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0901" y="1985012"/>
            <a:ext cx="7778751" cy="662305"/>
          </a:xfrm>
          <a:prstGeom prst="rect">
            <a:avLst/>
          </a:prstGeom>
        </p:spPr>
      </p:pic>
      <p:cxnSp>
        <p:nvCxnSpPr>
          <p:cNvPr id="3" name="直接连接符 2"/>
          <p:cNvCxnSpPr/>
          <p:nvPr/>
        </p:nvCxnSpPr>
        <p:spPr>
          <a:xfrm>
            <a:off x="2121535" y="4791710"/>
            <a:ext cx="7779600" cy="0"/>
          </a:xfrm>
          <a:prstGeom prst="line">
            <a:avLst/>
          </a:prstGeom>
          <a:ln w="22225">
            <a:solidFill>
              <a:srgbClr val="C00000">
                <a:alpha val="5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4" name="yuluo"/>
          <p:cNvSpPr txBox="1"/>
          <p:nvPr/>
        </p:nvSpPr>
        <p:spPr>
          <a:xfrm>
            <a:off x="1915160" y="3088007"/>
            <a:ext cx="4265931" cy="46166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l"/>
            <a:r>
              <a:rPr lang="zh-CN" altLang="en-US" sz="1600" b="1" dirty="0">
                <a:solidFill>
                  <a:srgbClr val="C00000"/>
                </a:solidFill>
                <a:cs typeface="微软雅黑" panose="020B0503020204020204" charset="-122"/>
                <a:sym typeface="+mn-lt"/>
              </a:rPr>
              <a:t>党的十一届三中全会</a:t>
            </a:r>
            <a:r>
              <a:rPr lang="en-US" altLang="zh-CN" sz="1600" b="1" dirty="0">
                <a:solidFill>
                  <a:srgbClr val="C00000"/>
                </a:solidFill>
                <a:cs typeface="微软雅黑" panose="020B0503020204020204" charset="-122"/>
                <a:sym typeface="+mn-lt"/>
              </a:rPr>
              <a:t>――</a:t>
            </a:r>
            <a:r>
              <a:rPr lang="zh-CN" altLang="en-US" sz="1600" b="1" dirty="0">
                <a:solidFill>
                  <a:srgbClr val="C00000"/>
                </a:solidFill>
                <a:cs typeface="微软雅黑" panose="020B0503020204020204" charset="-122"/>
                <a:sym typeface="+mn-lt"/>
              </a:rPr>
              <a:t>伟大的历史性转折</a:t>
            </a:r>
          </a:p>
        </p:txBody>
      </p:sp>
      <p:pic>
        <p:nvPicPr>
          <p:cNvPr id="14338" name="yuluo"/>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227569" y="2413000"/>
            <a:ext cx="2995931" cy="1588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39" name="yuluo"/>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7227571" y="4223385"/>
            <a:ext cx="3027045" cy="1681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yuluo"/>
          <p:cNvSpPr txBox="1"/>
          <p:nvPr/>
        </p:nvSpPr>
        <p:spPr>
          <a:xfrm>
            <a:off x="1904366" y="3551556"/>
            <a:ext cx="4752975" cy="2354491"/>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r>
              <a:rPr lang="en-US" altLang="zh-CN" sz="1400" dirty="0">
                <a:solidFill>
                  <a:schemeClr val="tx1">
                    <a:lumMod val="75000"/>
                    <a:lumOff val="25000"/>
                  </a:schemeClr>
                </a:solidFill>
                <a:cs typeface="微软雅黑" panose="020B0503020204020204" charset="-122"/>
                <a:sym typeface="+mn-lt"/>
              </a:rPr>
              <a:t>1978</a:t>
            </a:r>
            <a:r>
              <a:rPr lang="zh-CN" altLang="en-US" sz="1400" dirty="0">
                <a:solidFill>
                  <a:schemeClr val="tx1">
                    <a:lumMod val="75000"/>
                    <a:lumOff val="25000"/>
                  </a:schemeClr>
                </a:solidFill>
                <a:cs typeface="微软雅黑" panose="020B0503020204020204" charset="-122"/>
                <a:sym typeface="+mn-lt"/>
              </a:rPr>
              <a:t>年底，中共中央在北京召开了十一届三中全会，从此，中国进入社会主义现代化建设的新时期，全会作出了把党和国家的工作重心转移到经济建设上来，实行改革开放的伟大决策，这是建国以来党的历史上具有深远意义的伟大转折，它完成了党的思想路线、政治路线的拨乱反正，是改革开放的开端。这次会议形成了以邓小平为核心的党的第二代领导集体。 </a:t>
            </a:r>
          </a:p>
        </p:txBody>
      </p:sp>
      <p:sp>
        <p:nvSpPr>
          <p:cNvPr id="25" name="圆角矩形 24"/>
          <p:cNvSpPr/>
          <p:nvPr/>
        </p:nvSpPr>
        <p:spPr>
          <a:xfrm>
            <a:off x="1903729" y="2413000"/>
            <a:ext cx="4753611"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yuluo"/>
          <p:cNvSpPr txBox="1"/>
          <p:nvPr/>
        </p:nvSpPr>
        <p:spPr>
          <a:xfrm>
            <a:off x="2135506" y="2345692"/>
            <a:ext cx="4290695" cy="553998"/>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r>
              <a:rPr lang="zh-CN" altLang="en-US" sz="2000" b="1" dirty="0">
                <a:latin typeface="+mn-lt"/>
                <a:ea typeface="+mn-ea"/>
                <a:cs typeface="+mn-ea"/>
                <a:sym typeface="+mn-lt"/>
              </a:rPr>
              <a:t>社会主义现代化建设局面的形成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nodeType="afterGroup">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3000"/>
                            </p:stCondLst>
                            <p:childTnLst>
                              <p:par>
                                <p:cTn id="26" presetID="14" presetClass="entr" presetSubtype="10" fill="hold" nodeType="afterEffect">
                                  <p:stCondLst>
                                    <p:cond delay="0"/>
                                  </p:stCondLst>
                                  <p:childTnLst>
                                    <p:set>
                                      <p:cBhvr>
                                        <p:cTn id="27" dur="1" fill="hold">
                                          <p:stCondLst>
                                            <p:cond delay="0"/>
                                          </p:stCondLst>
                                        </p:cTn>
                                        <p:tgtEl>
                                          <p:spTgt spid="14338"/>
                                        </p:tgtEl>
                                        <p:attrNameLst>
                                          <p:attrName>style.visibility</p:attrName>
                                        </p:attrNameLst>
                                      </p:cBhvr>
                                      <p:to>
                                        <p:strVal val="visible"/>
                                      </p:to>
                                    </p:set>
                                    <p:animEffect transition="in" filter="randombar(horizontal)">
                                      <p:cBhvr>
                                        <p:cTn id="28" dur="500"/>
                                        <p:tgtEl>
                                          <p:spTgt spid="14338"/>
                                        </p:tgtEl>
                                      </p:cBhvr>
                                    </p:animEffect>
                                  </p:childTnLst>
                                </p:cTn>
                              </p:par>
                            </p:childTnLst>
                          </p:cTn>
                        </p:par>
                        <p:par>
                          <p:cTn id="29" fill="hold" nodeType="afterGroup">
                            <p:stCondLst>
                              <p:cond delay="3500"/>
                            </p:stCondLst>
                            <p:childTnLst>
                              <p:par>
                                <p:cTn id="30" presetID="14" presetClass="entr" presetSubtype="10" fill="hold" nodeType="afterEffect">
                                  <p:stCondLst>
                                    <p:cond delay="0"/>
                                  </p:stCondLst>
                                  <p:childTnLst>
                                    <p:set>
                                      <p:cBhvr>
                                        <p:cTn id="31" dur="1" fill="hold">
                                          <p:stCondLst>
                                            <p:cond delay="0"/>
                                          </p:stCondLst>
                                        </p:cTn>
                                        <p:tgtEl>
                                          <p:spTgt spid="14339"/>
                                        </p:tgtEl>
                                        <p:attrNameLst>
                                          <p:attrName>style.visibility</p:attrName>
                                        </p:attrNameLst>
                                      </p:cBhvr>
                                      <p:to>
                                        <p:strVal val="visible"/>
                                      </p:to>
                                    </p:set>
                                    <p:animEffect transition="in" filter="randombar(horizontal)">
                                      <p:cBhvr>
                                        <p:cTn id="32" dur="500"/>
                                        <p:tgtEl>
                                          <p:spTgt spid="14339"/>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sp>
        <p:nvSpPr>
          <p:cNvPr id="25" name="圆角矩形 24"/>
          <p:cNvSpPr/>
          <p:nvPr/>
        </p:nvSpPr>
        <p:spPr>
          <a:xfrm>
            <a:off x="1930400" y="2722880"/>
            <a:ext cx="4753611"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2" name="yuluo"/>
          <p:cNvSpPr txBox="1"/>
          <p:nvPr/>
        </p:nvSpPr>
        <p:spPr>
          <a:xfrm>
            <a:off x="2075815" y="2636522"/>
            <a:ext cx="4485640" cy="553085"/>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r>
              <a:rPr lang="zh-CN" altLang="en-US" sz="2000" b="1">
                <a:latin typeface="+mn-lt"/>
                <a:ea typeface="+mn-ea"/>
                <a:cs typeface="+mn-ea"/>
                <a:sym typeface="+mn-lt"/>
              </a:rPr>
              <a:t>全面改革和对外开放的发展</a:t>
            </a:r>
          </a:p>
        </p:txBody>
      </p:sp>
      <p:sp>
        <p:nvSpPr>
          <p:cNvPr id="3" name="yuluo"/>
          <p:cNvSpPr txBox="1"/>
          <p:nvPr/>
        </p:nvSpPr>
        <p:spPr>
          <a:xfrm>
            <a:off x="1930400" y="3486786"/>
            <a:ext cx="4631691" cy="1938992"/>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200000"/>
              </a:lnSpc>
            </a:pPr>
            <a:r>
              <a:rPr lang="zh-CN" altLang="en-US" sz="1500" dirty="0">
                <a:solidFill>
                  <a:schemeClr val="tx1"/>
                </a:solidFill>
                <a:latin typeface="+mn-lt"/>
                <a:ea typeface="+mn-ea"/>
                <a:cs typeface="+mn-ea"/>
                <a:sym typeface="+mn-lt"/>
              </a:rPr>
              <a:t>十一届三中全会以后，经济体制改革逐步开展，这是在坚持社会主义制度的前提下，改革生产关系中不适应生产力发展的一系列环节，解放和发展生产力。此外，中国也迈出了对外开放的步伐。</a:t>
            </a:r>
          </a:p>
        </p:txBody>
      </p:sp>
      <p:pic>
        <p:nvPicPr>
          <p:cNvPr id="15362" name="yuluo"/>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6993891" y="2722880"/>
            <a:ext cx="3246120" cy="2661920"/>
          </a:xfrm>
          <a:prstGeom prst="rect">
            <a:avLst/>
          </a:prstGeom>
          <a:ln>
            <a:noFill/>
          </a:ln>
          <a:effectLst>
            <a:outerShdw blurRad="50800" dist="38100" dir="5400000" algn="t" rotWithShape="0">
              <a:prstClr val="black">
                <a:alpha val="22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nodeType="afterGroup">
                            <p:stCondLst>
                              <p:cond delay="1500"/>
                            </p:stCondLst>
                            <p:childTnLst>
                              <p:par>
                                <p:cTn id="16" presetID="53"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nodeType="afterGroup">
                            <p:stCondLst>
                              <p:cond delay="2000"/>
                            </p:stCondLst>
                            <p:childTnLst>
                              <p:par>
                                <p:cTn id="22" presetID="25" presetClass="entr" presetSubtype="0" fill="hold" nodeType="afterEffect">
                                  <p:stCondLst>
                                    <p:cond delay="0"/>
                                  </p:stCondLst>
                                  <p:childTnLst>
                                    <p:set>
                                      <p:cBhvr>
                                        <p:cTn id="23" dur="1" fill="hold">
                                          <p:stCondLst>
                                            <p:cond delay="0"/>
                                          </p:stCondLst>
                                        </p:cTn>
                                        <p:tgtEl>
                                          <p:spTgt spid="15362"/>
                                        </p:tgtEl>
                                        <p:attrNameLst>
                                          <p:attrName>style.visibility</p:attrName>
                                        </p:attrNameLst>
                                      </p:cBhvr>
                                      <p:to>
                                        <p:strVal val="visible"/>
                                      </p:to>
                                    </p:set>
                                    <p:anim calcmode="lin" valueType="num">
                                      <p:cBhvr>
                                        <p:cTn id="24" dur="500" decel="50000" fill="hold">
                                          <p:stCondLst>
                                            <p:cond delay="0"/>
                                          </p:stCondLst>
                                        </p:cTn>
                                        <p:tgtEl>
                                          <p:spTgt spid="1536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536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5362"/>
                                        </p:tgtEl>
                                        <p:attrNameLst>
                                          <p:attrName>ppt_w</p:attrName>
                                        </p:attrNameLst>
                                      </p:cBhvr>
                                      <p:tavLst>
                                        <p:tav tm="0">
                                          <p:val>
                                            <p:strVal val="#ppt_w*.05"/>
                                          </p:val>
                                        </p:tav>
                                        <p:tav tm="100000">
                                          <p:val>
                                            <p:strVal val="#ppt_w"/>
                                          </p:val>
                                        </p:tav>
                                      </p:tavLst>
                                    </p:anim>
                                    <p:anim calcmode="lin" valueType="num">
                                      <p:cBhvr>
                                        <p:cTn id="27" dur="1000" fill="hold"/>
                                        <p:tgtEl>
                                          <p:spTgt spid="1536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536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536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536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5362"/>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4" name="矩形 3"/>
          <p:cNvSpPr>
            <a:spLocks noChangeAspect="1"/>
          </p:cNvSpPr>
          <p:nvPr/>
        </p:nvSpPr>
        <p:spPr>
          <a:xfrm>
            <a:off x="3520440" y="2066925"/>
            <a:ext cx="5171440" cy="7543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3000" b="1">
                <a:solidFill>
                  <a:srgbClr val="C00000"/>
                </a:solidFill>
                <a:latin typeface="微软雅黑" panose="020B0503020204020204" charset="-122"/>
                <a:ea typeface="微软雅黑" panose="020B0503020204020204" charset="-122"/>
              </a:rPr>
              <a:t>中华民族伟大复兴的中国梦</a:t>
            </a:r>
          </a:p>
        </p:txBody>
      </p:sp>
      <p:pic>
        <p:nvPicPr>
          <p:cNvPr id="9" name="图片 8"/>
          <p:cNvPicPr>
            <a:picLocks noChangeAspect="1"/>
          </p:cNvPicPr>
          <p:nvPr/>
        </p:nvPicPr>
        <p:blipFill>
          <a:blip r:embed="rId7" cstate="email">
            <a:extLst>
              <a:ext uri="{BEBA8EAE-BF5A-486C-A8C5-ECC9F3942E4B}">
                <a14:imgProps xmlns:a14="http://schemas.microsoft.com/office/drawing/2010/main">
                  <a14:imgLayer>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a:fillRect/>
          </a:stretch>
        </p:blipFill>
        <p:spPr>
          <a:xfrm>
            <a:off x="4998086" y="2948305"/>
            <a:ext cx="2216151" cy="3158490"/>
          </a:xfrm>
          <a:prstGeom prst="rect">
            <a:avLst/>
          </a:prstGeom>
        </p:spPr>
      </p:pic>
      <p:sp>
        <p:nvSpPr>
          <p:cNvPr id="21" name="矩形 20"/>
          <p:cNvSpPr>
            <a:spLocks noChangeAspect="1"/>
          </p:cNvSpPr>
          <p:nvPr/>
        </p:nvSpPr>
        <p:spPr>
          <a:xfrm>
            <a:off x="1337311" y="2948305"/>
            <a:ext cx="3409315" cy="51308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FFF8E6"/>
                </a:solidFill>
                <a:latin typeface="+mj-ea"/>
              </a:rPr>
              <a:t>中国梦的核心目标</a:t>
            </a:r>
          </a:p>
        </p:txBody>
      </p:sp>
      <p:grpSp>
        <p:nvGrpSpPr>
          <p:cNvPr id="30" name="组合 29"/>
          <p:cNvGrpSpPr/>
          <p:nvPr/>
        </p:nvGrpSpPr>
        <p:grpSpPr>
          <a:xfrm>
            <a:off x="1359535" y="3696970"/>
            <a:ext cx="3409951" cy="2377837"/>
            <a:chOff x="611881" y="2556903"/>
            <a:chExt cx="2879999" cy="2008281"/>
          </a:xfrm>
        </p:grpSpPr>
        <p:sp>
          <p:nvSpPr>
            <p:cNvPr id="22" name="矩形 21"/>
            <p:cNvSpPr>
              <a:spLocks noChangeAspect="1"/>
            </p:cNvSpPr>
            <p:nvPr/>
          </p:nvSpPr>
          <p:spPr>
            <a:xfrm>
              <a:off x="628513" y="2556903"/>
              <a:ext cx="2847593" cy="337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700" b="1">
                  <a:solidFill>
                    <a:srgbClr val="C00000"/>
                  </a:solidFill>
                  <a:latin typeface="微软雅黑" panose="020B0503020204020204" charset="-122"/>
                  <a:ea typeface="微软雅黑" panose="020B0503020204020204" charset="-122"/>
                </a:rPr>
                <a:t>第一个一百年（ 1921-2021 ）</a:t>
              </a:r>
              <a:endParaRPr lang="zh-CN" altLang="en-US" sz="1865" b="1">
                <a:solidFill>
                  <a:srgbClr val="C00000"/>
                </a:solidFill>
                <a:latin typeface="微软雅黑" panose="020B0503020204020204" charset="-122"/>
                <a:ea typeface="微软雅黑" panose="020B0503020204020204" charset="-122"/>
              </a:endParaRPr>
            </a:p>
          </p:txBody>
        </p:sp>
        <p:sp>
          <p:nvSpPr>
            <p:cNvPr id="11" name="矩形 10"/>
            <p:cNvSpPr/>
            <p:nvPr/>
          </p:nvSpPr>
          <p:spPr>
            <a:xfrm>
              <a:off x="611881" y="2846911"/>
              <a:ext cx="2879999" cy="623863"/>
            </a:xfrm>
            <a:prstGeom prst="rect">
              <a:avLst/>
            </a:prstGeom>
          </p:spPr>
          <p:txBody>
            <a:bodyPr wrap="square">
              <a:spAutoFit/>
            </a:bodyPr>
            <a:lstStyle/>
            <a:p>
              <a:pPr algn="just">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到建党一百年时，建成惠及十几亿人口的更高水平的小康社会</a:t>
              </a:r>
            </a:p>
          </p:txBody>
        </p:sp>
        <p:sp>
          <p:nvSpPr>
            <p:cNvPr id="18" name="矩形 17"/>
            <p:cNvSpPr/>
            <p:nvPr/>
          </p:nvSpPr>
          <p:spPr>
            <a:xfrm>
              <a:off x="628513" y="3941321"/>
              <a:ext cx="2847593" cy="623863"/>
            </a:xfrm>
            <a:prstGeom prst="rect">
              <a:avLst/>
            </a:prstGeom>
          </p:spPr>
          <p:txBody>
            <a:bodyPr wrap="square">
              <a:spAutoFit/>
            </a:bodyPr>
            <a:lstStyle/>
            <a:p>
              <a:pPr algn="just" eaLnBrk="1">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到建国一百年时，人均国内生产总值达到中等国家水平，基本实现现代化。</a:t>
              </a:r>
            </a:p>
          </p:txBody>
        </p:sp>
        <p:sp>
          <p:nvSpPr>
            <p:cNvPr id="24" name="矩形 23"/>
            <p:cNvSpPr>
              <a:spLocks noChangeAspect="1"/>
            </p:cNvSpPr>
            <p:nvPr/>
          </p:nvSpPr>
          <p:spPr>
            <a:xfrm>
              <a:off x="628513" y="3611968"/>
              <a:ext cx="2847593" cy="4141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700" b="1">
                  <a:solidFill>
                    <a:srgbClr val="C00000"/>
                  </a:solidFill>
                  <a:latin typeface="微软雅黑" panose="020B0503020204020204" charset="-122"/>
                  <a:ea typeface="微软雅黑" panose="020B0503020204020204" charset="-122"/>
                </a:rPr>
                <a:t>第一个一百年（</a:t>
              </a:r>
              <a:r>
                <a:rPr lang="en-US" altLang="zh-CN" sz="1700" b="1">
                  <a:solidFill>
                    <a:srgbClr val="C00000"/>
                  </a:solidFill>
                  <a:latin typeface="微软雅黑" panose="020B0503020204020204" charset="-122"/>
                  <a:ea typeface="微软雅黑" panose="020B0503020204020204" charset="-122"/>
                </a:rPr>
                <a:t> 1949-2049</a:t>
              </a:r>
              <a:r>
                <a:rPr lang="zh-CN" altLang="en-US" sz="1700" b="1">
                  <a:solidFill>
                    <a:srgbClr val="C00000"/>
                  </a:solidFill>
                  <a:latin typeface="微软雅黑" panose="020B0503020204020204" charset="-122"/>
                  <a:ea typeface="微软雅黑" panose="020B0503020204020204" charset="-122"/>
                </a:rPr>
                <a:t>）</a:t>
              </a:r>
            </a:p>
          </p:txBody>
        </p:sp>
      </p:grpSp>
      <p:sp>
        <p:nvSpPr>
          <p:cNvPr id="27" name="矩形 26"/>
          <p:cNvSpPr>
            <a:spLocks noChangeAspect="1"/>
          </p:cNvSpPr>
          <p:nvPr/>
        </p:nvSpPr>
        <p:spPr>
          <a:xfrm>
            <a:off x="7465697" y="2971800"/>
            <a:ext cx="3405505" cy="51308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FFF8E6"/>
                </a:solidFill>
                <a:latin typeface="+mj-ea"/>
              </a:rPr>
              <a:t>中国梦的实现路径</a:t>
            </a:r>
          </a:p>
        </p:txBody>
      </p:sp>
      <p:grpSp>
        <p:nvGrpSpPr>
          <p:cNvPr id="31" name="组合 30"/>
          <p:cNvGrpSpPr/>
          <p:nvPr/>
        </p:nvGrpSpPr>
        <p:grpSpPr>
          <a:xfrm>
            <a:off x="7451725" y="3528695"/>
            <a:ext cx="3409315" cy="2647169"/>
            <a:chOff x="5667359" y="2452726"/>
            <a:chExt cx="2880000" cy="2236049"/>
          </a:xfrm>
        </p:grpSpPr>
        <p:sp>
          <p:nvSpPr>
            <p:cNvPr id="28" name="矩形 27"/>
            <p:cNvSpPr/>
            <p:nvPr/>
          </p:nvSpPr>
          <p:spPr>
            <a:xfrm>
              <a:off x="6159355" y="4064830"/>
              <a:ext cx="2388004" cy="623945"/>
            </a:xfrm>
            <a:prstGeom prst="rect">
              <a:avLst/>
            </a:prstGeom>
          </p:spPr>
          <p:txBody>
            <a:bodyPr wrap="square">
              <a:spAutoFit/>
            </a:bodyPr>
            <a:lstStyle/>
            <a:p>
              <a:pPr algn="just">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凝聚中国力量，这就是全国各族人民大团结的力量。</a:t>
              </a:r>
            </a:p>
          </p:txBody>
        </p:sp>
        <p:sp>
          <p:nvSpPr>
            <p:cNvPr id="29" name="矩形 28"/>
            <p:cNvSpPr>
              <a:spLocks noChangeAspect="1"/>
            </p:cNvSpPr>
            <p:nvPr/>
          </p:nvSpPr>
          <p:spPr>
            <a:xfrm>
              <a:off x="5667359" y="2584713"/>
              <a:ext cx="430433" cy="43200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65">
                  <a:solidFill>
                    <a:srgbClr val="FFF8E6"/>
                  </a:solidFill>
                  <a:latin typeface="+mj-ea"/>
                </a:rPr>
                <a:t>1</a:t>
              </a:r>
              <a:endParaRPr lang="zh-CN" altLang="en-US" sz="1865">
                <a:solidFill>
                  <a:srgbClr val="FFF8E6"/>
                </a:solidFill>
                <a:latin typeface="+mj-ea"/>
              </a:endParaRPr>
            </a:p>
          </p:txBody>
        </p:sp>
        <p:sp>
          <p:nvSpPr>
            <p:cNvPr id="32" name="矩形 31"/>
            <p:cNvSpPr>
              <a:spLocks noChangeAspect="1"/>
            </p:cNvSpPr>
            <p:nvPr/>
          </p:nvSpPr>
          <p:spPr>
            <a:xfrm>
              <a:off x="5667359" y="4190448"/>
              <a:ext cx="430433" cy="43200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65">
                  <a:solidFill>
                    <a:srgbClr val="FFF8E6"/>
                  </a:solidFill>
                  <a:latin typeface="+mj-ea"/>
                </a:rPr>
                <a:t>3</a:t>
              </a:r>
              <a:endParaRPr lang="zh-CN" altLang="en-US" sz="1865">
                <a:solidFill>
                  <a:srgbClr val="FFF8E6"/>
                </a:solidFill>
                <a:latin typeface="+mj-ea"/>
              </a:endParaRPr>
            </a:p>
          </p:txBody>
        </p:sp>
        <p:sp>
          <p:nvSpPr>
            <p:cNvPr id="33" name="矩形 32"/>
            <p:cNvSpPr>
              <a:spLocks noChangeAspect="1"/>
            </p:cNvSpPr>
            <p:nvPr/>
          </p:nvSpPr>
          <p:spPr>
            <a:xfrm>
              <a:off x="5667359" y="3384932"/>
              <a:ext cx="430433" cy="43200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65">
                  <a:solidFill>
                    <a:srgbClr val="FFF8E6"/>
                  </a:solidFill>
                  <a:latin typeface="+mj-ea"/>
                </a:rPr>
                <a:t>2</a:t>
              </a:r>
              <a:endParaRPr lang="zh-CN" altLang="en-US" sz="1865">
                <a:solidFill>
                  <a:srgbClr val="FFF8E6"/>
                </a:solidFill>
                <a:latin typeface="+mj-ea"/>
              </a:endParaRPr>
            </a:p>
          </p:txBody>
        </p:sp>
        <p:sp>
          <p:nvSpPr>
            <p:cNvPr id="34" name="矩形 33"/>
            <p:cNvSpPr/>
            <p:nvPr/>
          </p:nvSpPr>
          <p:spPr>
            <a:xfrm>
              <a:off x="6149163" y="2452726"/>
              <a:ext cx="2388004" cy="623945"/>
            </a:xfrm>
            <a:prstGeom prst="rect">
              <a:avLst/>
            </a:prstGeom>
          </p:spPr>
          <p:txBody>
            <a:bodyPr wrap="square">
              <a:spAutoFit/>
            </a:bodyPr>
            <a:lstStyle/>
            <a:p>
              <a:pPr algn="just">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必须走中国道路，这就是中国特色社会主义道路。</a:t>
              </a:r>
            </a:p>
          </p:txBody>
        </p:sp>
        <p:sp>
          <p:nvSpPr>
            <p:cNvPr id="35" name="矩形 34"/>
            <p:cNvSpPr/>
            <p:nvPr/>
          </p:nvSpPr>
          <p:spPr>
            <a:xfrm>
              <a:off x="6149163" y="3123878"/>
              <a:ext cx="2388004" cy="896921"/>
            </a:xfrm>
            <a:prstGeom prst="rect">
              <a:avLst/>
            </a:prstGeom>
          </p:spPr>
          <p:txBody>
            <a:bodyPr wrap="square">
              <a:spAutoFit/>
            </a:bodyPr>
            <a:lstStyle/>
            <a:p>
              <a:pPr algn="just">
                <a:lnSpc>
                  <a:spcPct val="150000"/>
                </a:lnSpc>
              </a:pPr>
              <a:r>
                <a:rPr lang="zh-CN" altLang="en-US" sz="140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弘扬中国精神，这就是以爱国主义为核心的民族精神和以改革创新为核心的时代精神。</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2162810"/>
            <a:ext cx="10007600" cy="4197350"/>
            <a:chOff x="1781" y="4163"/>
            <a:chExt cx="15760" cy="6610"/>
          </a:xfrm>
        </p:grpSpPr>
        <p:sp>
          <p:nvSpPr>
            <p:cNvPr id="17" name="矩形 16"/>
            <p:cNvSpPr/>
            <p:nvPr/>
          </p:nvSpPr>
          <p:spPr>
            <a:xfrm>
              <a:off x="1781" y="4921"/>
              <a:ext cx="15760" cy="5852"/>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grpSp>
        <p:nvGrpSpPr>
          <p:cNvPr id="21" name="组合 20"/>
          <p:cNvGrpSpPr/>
          <p:nvPr/>
        </p:nvGrpSpPr>
        <p:grpSpPr>
          <a:xfrm>
            <a:off x="1341755" y="2993391"/>
            <a:ext cx="9483725" cy="3129280"/>
            <a:chOff x="2113" y="4696"/>
            <a:chExt cx="14935" cy="4928"/>
          </a:xfrm>
        </p:grpSpPr>
        <p:sp>
          <p:nvSpPr>
            <p:cNvPr id="4" name="对角圆角矩形 3"/>
            <p:cNvSpPr/>
            <p:nvPr/>
          </p:nvSpPr>
          <p:spPr>
            <a:xfrm>
              <a:off x="2113" y="4696"/>
              <a:ext cx="14935" cy="4928"/>
            </a:xfrm>
            <a:prstGeom prst="round2DiagRect">
              <a:avLst>
                <a:gd name="adj1" fmla="val 16667"/>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9"/>
            <p:cNvSpPr txBox="1"/>
            <p:nvPr/>
          </p:nvSpPr>
          <p:spPr>
            <a:xfrm>
              <a:off x="2438" y="4858"/>
              <a:ext cx="14395" cy="4471"/>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170000"/>
                </a:lnSpc>
                <a:spcBef>
                  <a:spcPct val="0"/>
                </a:spcBef>
                <a:spcAft>
                  <a:spcPct val="0"/>
                </a:spcAft>
              </a:pPr>
              <a:r>
                <a:rPr lang="zh-CN" altLang="en-US" sz="1500" b="1" dirty="0">
                  <a:solidFill>
                    <a:schemeClr val="bg1">
                      <a:alpha val="88000"/>
                    </a:schemeClr>
                  </a:solidFill>
                  <a:cs typeface="微软雅黑" panose="020B0503020204020204" charset="-122"/>
                  <a:sym typeface="+mn-lt"/>
                </a:rPr>
                <a:t>历史事实雄辩的告诉我们，没有共产党就没有新中国，只有社会主义才能救中国，只有改革开放才能发展中国，发展社会主义，发展马克思主义，只有中国共产党才是中国特色社会主义事业的坚强领导核心。</a:t>
              </a:r>
            </a:p>
            <a:p>
              <a:pPr>
                <a:lnSpc>
                  <a:spcPct val="170000"/>
                </a:lnSpc>
                <a:spcBef>
                  <a:spcPct val="0"/>
                </a:spcBef>
                <a:spcAft>
                  <a:spcPct val="0"/>
                </a:spcAft>
              </a:pPr>
              <a:r>
                <a:rPr lang="zh-CN" altLang="en-US" sz="1500" b="1" dirty="0">
                  <a:solidFill>
                    <a:schemeClr val="bg1">
                      <a:alpha val="88000"/>
                    </a:schemeClr>
                  </a:solidFill>
                  <a:cs typeface="微软雅黑" panose="020B0503020204020204" charset="-122"/>
                  <a:sym typeface="+mn-lt"/>
                </a:rPr>
                <a:t>当今世界，和平与发展成为了时代主题，科技进步日新月异，经济全球化进程加快发展，世界格局多极化趋势不可逆转，以综合国力为基础的竞争日趋激烈。继续推进社会主义现代化建设，完成祖国统一大业，维护世界和平与促进共同发展，是党在新世纪的三大任务。</a:t>
              </a:r>
            </a:p>
            <a:p>
              <a:pPr>
                <a:lnSpc>
                  <a:spcPct val="170000"/>
                </a:lnSpc>
                <a:spcBef>
                  <a:spcPct val="0"/>
                </a:spcBef>
                <a:spcAft>
                  <a:spcPct val="0"/>
                </a:spcAft>
              </a:pPr>
              <a:r>
                <a:rPr lang="zh-CN" altLang="en-US" sz="1500" b="1" dirty="0">
                  <a:solidFill>
                    <a:schemeClr val="bg1">
                      <a:alpha val="88000"/>
                    </a:schemeClr>
                  </a:solidFill>
                  <a:cs typeface="微软雅黑" panose="020B0503020204020204" charset="-122"/>
                  <a:sym typeface="+mn-lt"/>
                </a:rPr>
                <a:t>抓住机遇，加快发展，实现中华民族的伟大复兴，是历史赋予中国共产党的光荣使命。党领导人民在过去的</a:t>
              </a:r>
              <a:r>
                <a:rPr lang="en-US" altLang="zh-CN" sz="1500" b="1" dirty="0">
                  <a:solidFill>
                    <a:schemeClr val="bg1">
                      <a:alpha val="88000"/>
                    </a:schemeClr>
                  </a:solidFill>
                  <a:cs typeface="微软雅黑" panose="020B0503020204020204" charset="-122"/>
                  <a:sym typeface="+mn-lt"/>
                </a:rPr>
                <a:t>94</a:t>
              </a:r>
              <a:r>
                <a:rPr lang="zh-CN" altLang="en-US" sz="1500" b="1" dirty="0">
                  <a:solidFill>
                    <a:schemeClr val="bg1">
                      <a:alpha val="88000"/>
                    </a:schemeClr>
                  </a:solidFill>
                  <a:cs typeface="微软雅黑" panose="020B0503020204020204" charset="-122"/>
                  <a:sym typeface="+mn-lt"/>
                </a:rPr>
                <a:t>年里写下光辉篇章，我们坚信也一定能够在新的世纪继续谱写出更加壮丽的篇章。</a:t>
              </a:r>
            </a:p>
          </p:txBody>
        </p:sp>
      </p:grpSp>
      <p:grpSp>
        <p:nvGrpSpPr>
          <p:cNvPr id="24" name="组合 23"/>
          <p:cNvGrpSpPr/>
          <p:nvPr/>
        </p:nvGrpSpPr>
        <p:grpSpPr>
          <a:xfrm>
            <a:off x="4372611" y="1177925"/>
            <a:ext cx="3421380" cy="850900"/>
            <a:chOff x="6927" y="1802"/>
            <a:chExt cx="5388" cy="1340"/>
          </a:xfrm>
        </p:grpSpPr>
        <p:grpSp>
          <p:nvGrpSpPr>
            <p:cNvPr id="43" name="组合 42"/>
            <p:cNvGrpSpPr/>
            <p:nvPr/>
          </p:nvGrpSpPr>
          <p:grpSpPr>
            <a:xfrm>
              <a:off x="6927" y="1802"/>
              <a:ext cx="5388" cy="1340"/>
              <a:chOff x="6213" y="3609"/>
              <a:chExt cx="3489" cy="900"/>
            </a:xfrm>
            <a:solidFill>
              <a:srgbClr val="C00000"/>
            </a:solidFill>
          </p:grpSpPr>
          <p:sp>
            <p:nvSpPr>
              <p:cNvPr id="32" name="椭圆 31"/>
              <p:cNvSpPr/>
              <p:nvPr/>
            </p:nvSpPr>
            <p:spPr>
              <a:xfrm>
                <a:off x="6213"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486"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802"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TextBox 4"/>
            <p:cNvSpPr txBox="1"/>
            <p:nvPr/>
          </p:nvSpPr>
          <p:spPr>
            <a:xfrm>
              <a:off x="7151" y="1928"/>
              <a:ext cx="4900" cy="992"/>
            </a:xfrm>
            <a:prstGeom prst="rect">
              <a:avLst/>
            </a:prstGeom>
            <a:noFill/>
          </p:spPr>
          <p:txBody>
            <a:bodyPr wrap="square" rtlCol="0">
              <a:spAutoFit/>
            </a:bodyPr>
            <a:lstStyle/>
            <a:p>
              <a:pPr algn="dist"/>
              <a:r>
                <a:rPr lang="zh-CN" altLang="en-US" sz="3500" b="1">
                  <a:solidFill>
                    <a:srgbClr val="FFFAE7"/>
                  </a:solidFill>
                  <a:cs typeface="+mn-ea"/>
                  <a:sym typeface="+mn-lt"/>
                </a:rPr>
                <a:t>结束语</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63295" y="2760347"/>
            <a:ext cx="10288271" cy="1218565"/>
          </a:xfrm>
        </p:spPr>
        <p:txBody>
          <a:bodyPr>
            <a:noAutofit/>
          </a:bodyPr>
          <a:lstStyle/>
          <a:p>
            <a:pPr algn="dist"/>
            <a:r>
              <a:rPr lang="zh-CN" altLang="en-US" sz="7000" b="1">
                <a:solidFill>
                  <a:srgbClr val="C00000"/>
                </a:solidFill>
                <a:latin typeface="微软雅黑" panose="020B0503020204020204" charset="-122"/>
                <a:ea typeface="微软雅黑" panose="020B0503020204020204" charset="-122"/>
                <a:cs typeface="微软雅黑" panose="020B0503020204020204" charset="-122"/>
              </a:rPr>
              <a:t>百年奋斗路</a:t>
            </a:r>
            <a:r>
              <a:rPr lang="en-US" altLang="zh-CN" sz="7000" b="1">
                <a:solidFill>
                  <a:srgbClr val="C00000"/>
                </a:solidFill>
                <a:latin typeface="微软雅黑" panose="020B0503020204020204" charset="-122"/>
                <a:ea typeface="微软雅黑" panose="020B0503020204020204" charset="-122"/>
                <a:cs typeface="微软雅黑" panose="020B0503020204020204" charset="-122"/>
              </a:rPr>
              <a:t>  </a:t>
            </a:r>
            <a:r>
              <a:rPr lang="zh-CN" altLang="en-US" sz="7000" b="1">
                <a:solidFill>
                  <a:srgbClr val="C00000"/>
                </a:solidFill>
                <a:latin typeface="微软雅黑" panose="020B0503020204020204" charset="-122"/>
                <a:ea typeface="微软雅黑" panose="020B0503020204020204" charset="-122"/>
                <a:cs typeface="微软雅黑" panose="020B0503020204020204" charset="-122"/>
              </a:rPr>
              <a:t>启航新征程</a:t>
            </a:r>
          </a:p>
        </p:txBody>
      </p:sp>
      <p:pic>
        <p:nvPicPr>
          <p:cNvPr id="7" name="yuluo"/>
          <p:cNvPicPr>
            <a:picLocks noChangeAspect="1"/>
          </p:cNvPicPr>
          <p:nvPr>
            <p:custDataLst>
              <p:tags r:id="rId1"/>
            </p:custDataLst>
          </p:nvPr>
        </p:nvPicPr>
        <p:blipFill>
          <a:blip r:embed="rId11"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pic>
        <p:nvPicPr>
          <p:cNvPr id="5" name="图片 4" descr="图片1"/>
          <p:cNvPicPr>
            <a:picLocks noChangeAspect="1"/>
          </p:cNvPicPr>
          <p:nvPr/>
        </p:nvPicPr>
        <p:blipFill>
          <a:blip r:embed="rId12"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9" name="组合 8"/>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 name="圆角矩形 20"/>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文本框 10"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grpSp>
        <p:nvGrpSpPr>
          <p:cNvPr id="24" name="组合 23"/>
          <p:cNvGrpSpPr/>
          <p:nvPr/>
        </p:nvGrpSpPr>
        <p:grpSpPr>
          <a:xfrm>
            <a:off x="2701289" y="4229100"/>
            <a:ext cx="6790691" cy="742950"/>
            <a:chOff x="4254" y="7128"/>
            <a:chExt cx="10694" cy="1170"/>
          </a:xfrm>
        </p:grpSpPr>
        <p:sp>
          <p:nvSpPr>
            <p:cNvPr id="6" name="矩形 5"/>
            <p:cNvSpPr/>
            <p:nvPr/>
          </p:nvSpPr>
          <p:spPr>
            <a:xfrm>
              <a:off x="5453" y="7428"/>
              <a:ext cx="8294" cy="86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8912" y="7253"/>
              <a:ext cx="1387" cy="350"/>
              <a:chOff x="3965502" y="1879809"/>
              <a:chExt cx="1193100" cy="342834"/>
            </a:xfrm>
            <a:solidFill>
              <a:srgbClr val="E71E17"/>
            </a:solidFill>
          </p:grpSpPr>
          <p:sp>
            <p:nvSpPr>
              <p:cNvPr id="29" name="PA-dark-star-shape_15445"/>
              <p:cNvSpPr>
                <a:spLocks noChangeAspect="1"/>
              </p:cNvSpPr>
              <p:nvPr>
                <p:custDataLst>
                  <p:tags r:id="rId5"/>
                </p:custDataLst>
              </p:nvPr>
            </p:nvSpPr>
            <p:spPr bwMode="auto">
              <a:xfrm>
                <a:off x="4391609" y="1879809"/>
                <a:ext cx="360781" cy="342834"/>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0" name="PA-dark-star-shape_15445"/>
              <p:cNvSpPr>
                <a:spLocks noChangeAspect="1"/>
              </p:cNvSpPr>
              <p:nvPr>
                <p:custDataLst>
                  <p:tags r:id="rId6"/>
                </p:custDataLst>
              </p:nvPr>
            </p:nvSpPr>
            <p:spPr bwMode="auto">
              <a:xfrm>
                <a:off x="4771621" y="1951407"/>
                <a:ext cx="210089" cy="199638"/>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1" name="PA-dark-star-shape_15445"/>
              <p:cNvSpPr>
                <a:spLocks noChangeAspect="1"/>
              </p:cNvSpPr>
              <p:nvPr>
                <p:custDataLst>
                  <p:tags r:id="rId7"/>
                </p:custDataLst>
              </p:nvPr>
            </p:nvSpPr>
            <p:spPr bwMode="auto">
              <a:xfrm>
                <a:off x="4161559" y="1951407"/>
                <a:ext cx="210089" cy="199638"/>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5" name="PA-dark-star-shape_15445"/>
              <p:cNvSpPr>
                <a:spLocks noChangeAspect="1"/>
              </p:cNvSpPr>
              <p:nvPr>
                <p:custDataLst>
                  <p:tags r:id="rId8"/>
                </p:custDataLst>
              </p:nvPr>
            </p:nvSpPr>
            <p:spPr bwMode="auto">
              <a:xfrm>
                <a:off x="3965502" y="1993883"/>
                <a:ext cx="120690" cy="114687"/>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sp>
            <p:nvSpPr>
              <p:cNvPr id="36" name="PA-dark-star-shape_15445"/>
              <p:cNvSpPr>
                <a:spLocks noChangeAspect="1"/>
              </p:cNvSpPr>
              <p:nvPr>
                <p:custDataLst>
                  <p:tags r:id="rId9"/>
                </p:custDataLst>
              </p:nvPr>
            </p:nvSpPr>
            <p:spPr bwMode="auto">
              <a:xfrm>
                <a:off x="5037912" y="1993883"/>
                <a:ext cx="120690" cy="114687"/>
              </a:xfrm>
              <a:prstGeom prst="star5">
                <a:avLst/>
              </a:prstGeom>
              <a:gradFill>
                <a:gsLst>
                  <a:gs pos="0">
                    <a:srgbClr val="E10802"/>
                  </a:gs>
                  <a:gs pos="100000">
                    <a:srgbClr val="A00904"/>
                  </a:gs>
                </a:gsLst>
                <a:lin ang="7200000" scaled="0"/>
              </a:gradFill>
              <a:ln w="25400" cap="flat" cmpd="sng" algn="ctr">
                <a:noFill/>
                <a:prstDash val="solid"/>
              </a:ln>
              <a:effectLst/>
            </p:spPr>
            <p:txBody>
              <a:bodyPr/>
              <a:lstStyle/>
              <a:p>
                <a:endParaRPr/>
              </a:p>
            </p:txBody>
          </p:sp>
        </p:grpSp>
        <p:cxnSp>
          <p:nvCxnSpPr>
            <p:cNvPr id="39" name="PA-直接连接符 21"/>
            <p:cNvCxnSpPr/>
            <p:nvPr>
              <p:custDataLst>
                <p:tags r:id="rId2"/>
              </p:custDataLst>
            </p:nvPr>
          </p:nvCxnSpPr>
          <p:spPr>
            <a:xfrm flipV="1">
              <a:off x="10402" y="7428"/>
              <a:ext cx="4541" cy="0"/>
            </a:xfrm>
            <a:prstGeom prst="line">
              <a:avLst/>
            </a:prstGeom>
            <a:noFill/>
            <a:ln w="12700" cap="flat" cmpd="sng" algn="ctr">
              <a:solidFill>
                <a:srgbClr val="D30013">
                  <a:alpha val="34000"/>
                </a:srgbClr>
              </a:solidFill>
              <a:prstDash val="solid"/>
            </a:ln>
            <a:effectLst/>
          </p:spPr>
        </p:cxnSp>
        <p:cxnSp>
          <p:nvCxnSpPr>
            <p:cNvPr id="40" name="PA-直接连接符 22"/>
            <p:cNvCxnSpPr/>
            <p:nvPr>
              <p:custDataLst>
                <p:tags r:id="rId3"/>
              </p:custDataLst>
            </p:nvPr>
          </p:nvCxnSpPr>
          <p:spPr>
            <a:xfrm flipV="1">
              <a:off x="4289" y="7428"/>
              <a:ext cx="4543" cy="0"/>
            </a:xfrm>
            <a:prstGeom prst="line">
              <a:avLst/>
            </a:prstGeom>
            <a:noFill/>
            <a:ln w="12700" cap="flat" cmpd="sng" algn="ctr">
              <a:solidFill>
                <a:srgbClr val="D30013">
                  <a:alpha val="34000"/>
                </a:srgbClr>
              </a:solidFill>
              <a:prstDash val="solid"/>
            </a:ln>
            <a:effectLst/>
          </p:spPr>
        </p:cxnSp>
        <p:cxnSp>
          <p:nvCxnSpPr>
            <p:cNvPr id="10" name="PA-直接连接符 21"/>
            <p:cNvCxnSpPr/>
            <p:nvPr>
              <p:custDataLst>
                <p:tags r:id="rId4"/>
              </p:custDataLst>
            </p:nvPr>
          </p:nvCxnSpPr>
          <p:spPr>
            <a:xfrm>
              <a:off x="4254" y="8298"/>
              <a:ext cx="10694" cy="0"/>
            </a:xfrm>
            <a:prstGeom prst="line">
              <a:avLst/>
            </a:prstGeom>
            <a:noFill/>
            <a:ln w="12700" cap="flat" cmpd="sng" algn="ctr">
              <a:solidFill>
                <a:srgbClr val="D30013">
                  <a:alpha val="34000"/>
                </a:srgbClr>
              </a:solidFill>
              <a:prstDash val="solid"/>
            </a:ln>
            <a:effectLst/>
          </p:spPr>
        </p:cxnSp>
        <p:pic>
          <p:nvPicPr>
            <p:cNvPr id="17" name="图片 16"/>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a:xfrm>
              <a:off x="12569" y="7128"/>
              <a:ext cx="2379" cy="300"/>
            </a:xfrm>
            <a:prstGeom prst="rect">
              <a:avLst/>
            </a:prstGeom>
          </p:spPr>
        </p:pic>
        <p:pic>
          <p:nvPicPr>
            <p:cNvPr id="8" name="图片 7"/>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a:xfrm flipH="1">
              <a:off x="4254" y="7128"/>
              <a:ext cx="2384" cy="300"/>
            </a:xfrm>
            <a:prstGeom prst="rect">
              <a:avLst/>
            </a:prstGeom>
          </p:spPr>
        </p:pic>
      </p:grpSp>
      <p:sp>
        <p:nvSpPr>
          <p:cNvPr id="18" name="文本框 17"/>
          <p:cNvSpPr txBox="1"/>
          <p:nvPr/>
        </p:nvSpPr>
        <p:spPr>
          <a:xfrm>
            <a:off x="2804797" y="4465322"/>
            <a:ext cx="6561455" cy="460375"/>
          </a:xfrm>
          <a:prstGeom prst="rect">
            <a:avLst/>
          </a:prstGeom>
          <a:noFill/>
        </p:spPr>
        <p:txBody>
          <a:bodyPr wrap="square" rtlCol="0" anchor="t">
            <a:spAutoFit/>
          </a:bodyPr>
          <a:lstStyle/>
          <a:p>
            <a:pPr algn="dist"/>
            <a:r>
              <a:rPr lang="zh-CN" sz="2400">
                <a:solidFill>
                  <a:schemeClr val="tx1">
                    <a:lumMod val="75000"/>
                    <a:lumOff val="25000"/>
                  </a:schemeClr>
                </a:solidFill>
                <a:effectLst>
                  <a:outerShdw blurRad="50800" dist="25400" dir="5400000" algn="t" rotWithShape="0">
                    <a:schemeClr val="bg1">
                      <a:alpha val="69000"/>
                    </a:schemeClr>
                  </a:outerShdw>
                </a:effectLst>
                <a:latin typeface="微软雅黑" panose="020B0503020204020204" charset="-122"/>
                <a:ea typeface="微软雅黑" panose="020B0503020204020204" charset="-122"/>
                <a:cs typeface="微软雅黑" panose="020B0503020204020204" charset="-122"/>
              </a:rPr>
              <a:t>演示结束</a:t>
            </a:r>
            <a:r>
              <a:rPr lang="en-US" altLang="zh-CN" sz="2400">
                <a:solidFill>
                  <a:schemeClr val="tx1">
                    <a:lumMod val="75000"/>
                    <a:lumOff val="25000"/>
                  </a:schemeClr>
                </a:solidFill>
                <a:effectLst>
                  <a:outerShdw blurRad="50800" dist="25400" dir="5400000" algn="t" rotWithShape="0">
                    <a:schemeClr val="bg1">
                      <a:alpha val="69000"/>
                    </a:schemeClr>
                  </a:outerShdw>
                </a:effectLst>
                <a:latin typeface="微软雅黑" panose="020B0503020204020204" charset="-122"/>
                <a:ea typeface="微软雅黑" panose="020B0503020204020204" charset="-122"/>
                <a:cs typeface="微软雅黑" panose="020B0503020204020204" charset="-122"/>
              </a:rPr>
              <a:t> </a:t>
            </a:r>
            <a:r>
              <a:rPr lang="zh-CN" sz="2400">
                <a:solidFill>
                  <a:schemeClr val="tx1">
                    <a:lumMod val="75000"/>
                    <a:lumOff val="25000"/>
                  </a:schemeClr>
                </a:solidFill>
                <a:effectLst>
                  <a:outerShdw blurRad="50800" dist="25400" dir="5400000" algn="t" rotWithShape="0">
                    <a:schemeClr val="bg1">
                      <a:alpha val="69000"/>
                    </a:schemeClr>
                  </a:outerShdw>
                </a:effectLst>
                <a:latin typeface="微软雅黑" panose="020B0503020204020204" charset="-122"/>
                <a:ea typeface="微软雅黑" panose="020B0503020204020204" charset="-122"/>
                <a:cs typeface="微软雅黑" panose="020B0503020204020204" charset="-122"/>
              </a:rPr>
              <a:t>感谢观看</a:t>
            </a:r>
          </a:p>
        </p:txBody>
      </p:sp>
      <p:pic>
        <p:nvPicPr>
          <p:cNvPr id="23" name="图片 22" descr="图层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55066" y="1722120"/>
            <a:ext cx="9958705" cy="662305"/>
          </a:xfrm>
          <a:prstGeom prst="rect">
            <a:avLst/>
          </a:prstGeom>
        </p:spPr>
      </p:pic>
      <p:pic>
        <p:nvPicPr>
          <p:cNvPr id="41" name="New picture"/>
          <p:cNvPicPr/>
          <p:nvPr/>
        </p:nvPicPr>
        <p:blipFill>
          <a:blip r:embed="rId15"/>
          <a:stretch>
            <a:fillRect/>
          </a:stretch>
        </p:blipFill>
        <p:spPr>
          <a:xfrm>
            <a:off x="10160000" y="12319000"/>
            <a:ext cx="330200" cy="2413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2965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373505"/>
            <a:ext cx="10007600" cy="4805680"/>
            <a:chOff x="1781" y="4163"/>
            <a:chExt cx="15760" cy="7568"/>
          </a:xfrm>
        </p:grpSpPr>
        <p:sp>
          <p:nvSpPr>
            <p:cNvPr id="17" name="矩形 16"/>
            <p:cNvSpPr/>
            <p:nvPr/>
          </p:nvSpPr>
          <p:spPr>
            <a:xfrm>
              <a:off x="1781" y="4921"/>
              <a:ext cx="15760" cy="681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4" name="图片 3" descr="图片1"/>
          <p:cNvPicPr>
            <a:picLocks noChangeAspect="1"/>
          </p:cNvPicPr>
          <p:nvPr/>
        </p:nvPicPr>
        <p:blipFill>
          <a:blip r:embed="rId21" cstate="email">
            <a:lum bright="-12000"/>
            <a:extLst>
              <a:ext uri="{28A0092B-C50C-407E-A947-70E740481C1C}">
                <a14:useLocalDpi xmlns:a14="http://schemas.microsoft.com/office/drawing/2010/main"/>
              </a:ext>
            </a:extLst>
          </a:blip>
          <a:stretch>
            <a:fillRect/>
          </a:stretch>
        </p:blipFill>
        <p:spPr>
          <a:xfrm>
            <a:off x="2624455" y="3227070"/>
            <a:ext cx="1338580" cy="420370"/>
          </a:xfrm>
          <a:prstGeom prst="rect">
            <a:avLst/>
          </a:prstGeom>
        </p:spPr>
      </p:pic>
      <p:sp>
        <p:nvSpPr>
          <p:cNvPr id="11" name="标题 10"/>
          <p:cNvSpPr>
            <a:spLocks noGrp="1"/>
          </p:cNvSpPr>
          <p:nvPr>
            <p:ph type="ctrTitle" idx="4294967295"/>
          </p:nvPr>
        </p:nvSpPr>
        <p:spPr>
          <a:xfrm>
            <a:off x="2228851" y="3874135"/>
            <a:ext cx="1953260" cy="744220"/>
          </a:xfrm>
        </p:spPr>
        <p:txBody>
          <a:bodyPr>
            <a:noAutofit/>
          </a:bodyPr>
          <a:lstStyle/>
          <a:p>
            <a:pPr algn="dist"/>
            <a:r>
              <a:rPr lang="zh-CN" altLang="en-US" sz="6500" b="1" spc="0">
                <a:gradFill>
                  <a:gsLst>
                    <a:gs pos="0">
                      <a:srgbClr val="C00000"/>
                    </a:gs>
                    <a:gs pos="100000">
                      <a:srgbClr val="960000"/>
                    </a:gs>
                  </a:gsLst>
                  <a:lin ang="5400000" scaled="0"/>
                </a:gradFill>
                <a:effectLst>
                  <a:outerShdw blurRad="50800" dist="38100" dir="5400000" algn="t" rotWithShape="0">
                    <a:schemeClr val="bg1">
                      <a:alpha val="100000"/>
                    </a:schemeClr>
                  </a:outerShdw>
                </a:effectLst>
                <a:latin typeface="+mn-lt"/>
                <a:ea typeface="+mn-ea"/>
                <a:cs typeface="+mn-cs"/>
              </a:rPr>
              <a:t>目录</a:t>
            </a:r>
          </a:p>
        </p:txBody>
      </p:sp>
      <p:sp>
        <p:nvSpPr>
          <p:cNvPr id="46" name="任意多边形 50"/>
          <p:cNvSpPr/>
          <p:nvPr/>
        </p:nvSpPr>
        <p:spPr>
          <a:xfrm>
            <a:off x="1725931" y="2552065"/>
            <a:ext cx="2959100" cy="2959100"/>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nvGrpSpPr>
          <p:cNvPr id="9" name="组合 8"/>
          <p:cNvGrpSpPr/>
          <p:nvPr/>
        </p:nvGrpSpPr>
        <p:grpSpPr>
          <a:xfrm>
            <a:off x="5415280" y="2728596"/>
            <a:ext cx="4963160" cy="802640"/>
            <a:chOff x="8248" y="2748"/>
            <a:chExt cx="7869" cy="1017"/>
          </a:xfrm>
        </p:grpSpPr>
        <p:sp>
          <p:nvSpPr>
            <p:cNvPr id="21" name="yuluo"/>
            <p:cNvSpPr txBox="1"/>
            <p:nvPr>
              <p:custDataLst>
                <p:tags r:id="rId14"/>
              </p:custDataLst>
            </p:nvPr>
          </p:nvSpPr>
          <p:spPr>
            <a:xfrm rot="16200000">
              <a:off x="11685" y="-616"/>
              <a:ext cx="1004" cy="7732"/>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rgbClr val="C00000"/>
                  </a:solidFill>
                  <a:effectLst/>
                  <a:uLnTx/>
                  <a:uFillTx/>
                  <a:latin typeface="思源黑体 CN Heavy" panose="020B0A00000000000000" pitchFamily="34" charset="-122"/>
                  <a:ea typeface="思源黑体 CN Heavy" panose="020B0A00000000000000" pitchFamily="34" charset="-122"/>
                </a:rPr>
                <a:t> </a:t>
              </a:r>
            </a:p>
          </p:txBody>
        </p:sp>
        <p:sp>
          <p:nvSpPr>
            <p:cNvPr id="28" name="圆角矩形 10"/>
            <p:cNvSpPr/>
            <p:nvPr>
              <p:custDataLst>
                <p:tags r:id="rId15"/>
              </p:custDataLst>
            </p:nvPr>
          </p:nvSpPr>
          <p:spPr>
            <a:xfrm rot="16200000">
              <a:off x="7923" y="3187"/>
              <a:ext cx="777" cy="127"/>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CN Heavy" panose="020B0A00000000000000" pitchFamily="34" charset="-122"/>
                <a:ea typeface="思源黑体 CN Heavy" panose="020B0A00000000000000" pitchFamily="34" charset="-122"/>
              </a:endParaRPr>
            </a:p>
          </p:txBody>
        </p:sp>
        <p:sp>
          <p:nvSpPr>
            <p:cNvPr id="29" name="圆角矩形 11"/>
            <p:cNvSpPr/>
            <p:nvPr>
              <p:custDataLst>
                <p:tags r:id="rId16"/>
              </p:custDataLst>
            </p:nvPr>
          </p:nvSpPr>
          <p:spPr>
            <a:xfrm rot="16200000">
              <a:off x="15665" y="3187"/>
              <a:ext cx="777" cy="127"/>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CN Heavy" panose="020B0A00000000000000" pitchFamily="34" charset="-122"/>
                <a:ea typeface="思源黑体 CN Heavy" panose="020B0A00000000000000" pitchFamily="34" charset="-122"/>
              </a:endParaRPr>
            </a:p>
          </p:txBody>
        </p:sp>
        <p:sp>
          <p:nvSpPr>
            <p:cNvPr id="30" name="yuluo"/>
            <p:cNvSpPr txBox="1"/>
            <p:nvPr>
              <p:custDataLst>
                <p:tags r:id="rId17"/>
              </p:custDataLst>
            </p:nvPr>
          </p:nvSpPr>
          <p:spPr>
            <a:xfrm>
              <a:off x="8749" y="2759"/>
              <a:ext cx="1157" cy="1006"/>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EFDF8"/>
                  </a:solidFill>
                  <a:effectLst/>
                  <a:uLnTx/>
                  <a:uFillTx/>
                  <a:latin typeface="思源黑体 CN Heavy" panose="020B0A00000000000000" pitchFamily="34" charset="-122"/>
                  <a:ea typeface="思源黑体 CN Heavy" panose="020B0A00000000000000" pitchFamily="34" charset="-122"/>
                </a:rPr>
                <a:t>01</a:t>
              </a:r>
              <a:endParaRPr kumimoji="0" lang="zh-CN" altLang="en-US" sz="2400" b="1" i="0" u="none" strike="noStrike" kern="0" cap="none" spc="0" normalizeH="0" baseline="0" noProof="0">
                <a:ln>
                  <a:noFill/>
                </a:ln>
                <a:solidFill>
                  <a:srgbClr val="FEFDF8"/>
                </a:solidFill>
                <a:effectLst/>
                <a:uLnTx/>
                <a:uFillTx/>
                <a:latin typeface="思源黑体 CN Heavy" panose="020B0A00000000000000" pitchFamily="34" charset="-122"/>
                <a:ea typeface="思源黑体 CN Heavy" panose="020B0A00000000000000" pitchFamily="34" charset="-122"/>
              </a:endParaRPr>
            </a:p>
          </p:txBody>
        </p:sp>
        <p:sp>
          <p:nvSpPr>
            <p:cNvPr id="31" name="yuluo"/>
            <p:cNvSpPr txBox="1">
              <a:spLocks noChangeArrowheads="1"/>
            </p:cNvSpPr>
            <p:nvPr>
              <p:custDataLst>
                <p:tags r:id="rId18"/>
              </p:custDataLst>
            </p:nvPr>
          </p:nvSpPr>
          <p:spPr bwMode="auto">
            <a:xfrm>
              <a:off x="10298" y="2935"/>
              <a:ext cx="5691"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a:ea typeface="宋体" panose="02010600030101010101" pitchFamily="2" charset="-122"/>
                </a:defRPr>
              </a:lvl1pPr>
              <a:lvl2pPr marL="742950" indent="-285750">
                <a:defRPr sz="2400">
                  <a:solidFill>
                    <a:schemeClr val="tx1"/>
                  </a:solidFill>
                  <a:latin typeface="Calibri"/>
                  <a:ea typeface="宋体" panose="02010600030101010101" pitchFamily="2" charset="-122"/>
                </a:defRPr>
              </a:lvl2pPr>
              <a:lvl3pPr>
                <a:defRPr sz="2000">
                  <a:solidFill>
                    <a:schemeClr val="tx1"/>
                  </a:solidFill>
                  <a:latin typeface="Calibri"/>
                  <a:ea typeface="宋体" panose="02010600030101010101" pitchFamily="2" charset="-122"/>
                </a:defRPr>
              </a:lvl3pPr>
              <a:lvl4pPr>
                <a:defRPr>
                  <a:solidFill>
                    <a:schemeClr val="tx1"/>
                  </a:solidFill>
                  <a:latin typeface="Calibri"/>
                  <a:ea typeface="宋体" panose="02010600030101010101" pitchFamily="2" charset="-122"/>
                </a:defRPr>
              </a:lvl4pPr>
              <a:lvl5pPr>
                <a:defRPr>
                  <a:solidFill>
                    <a:schemeClr val="tx1"/>
                  </a:solidFill>
                  <a:latin typeface="Calibri"/>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9pPr>
            </a:lstStyle>
            <a:p>
              <a:r>
                <a:rPr lang="zh-CN" sz="2200" b="1">
                  <a:solidFill>
                    <a:srgbClr val="C00000"/>
                  </a:solidFill>
                  <a:latin typeface="微软雅黑" panose="020B0503020204020204" charset="-122"/>
                  <a:ea typeface="微软雅黑" panose="020B0503020204020204" charset="-122"/>
                  <a:sym typeface="+mn-ea"/>
                </a:rPr>
                <a:t>新民主主义革命时期 </a:t>
              </a:r>
            </a:p>
          </p:txBody>
        </p:sp>
      </p:grpSp>
      <p:grpSp>
        <p:nvGrpSpPr>
          <p:cNvPr id="33" name="yuluo"/>
          <p:cNvGrpSpPr/>
          <p:nvPr>
            <p:custDataLst>
              <p:tags r:id="rId1"/>
            </p:custDataLst>
          </p:nvPr>
        </p:nvGrpSpPr>
        <p:grpSpPr>
          <a:xfrm>
            <a:off x="5415280" y="3697606"/>
            <a:ext cx="4962525" cy="801370"/>
            <a:chOff x="4425665" y="2552068"/>
            <a:chExt cx="4962312" cy="453090"/>
          </a:xfrm>
        </p:grpSpPr>
        <p:grpSp>
          <p:nvGrpSpPr>
            <p:cNvPr id="34" name="组合 33"/>
            <p:cNvGrpSpPr/>
            <p:nvPr/>
          </p:nvGrpSpPr>
          <p:grpSpPr>
            <a:xfrm>
              <a:off x="4425665" y="2552068"/>
              <a:ext cx="4962312" cy="453090"/>
              <a:chOff x="1353803" y="2406894"/>
              <a:chExt cx="4319376" cy="453090"/>
            </a:xfrm>
          </p:grpSpPr>
          <p:sp>
            <p:nvSpPr>
              <p:cNvPr id="35" name="PA-文本框 35"/>
              <p:cNvSpPr txBox="1"/>
              <p:nvPr>
                <p:custDataLst>
                  <p:tags r:id="rId10"/>
                </p:custDataLst>
              </p:nvPr>
            </p:nvSpPr>
            <p:spPr>
              <a:xfrm rot="16200000">
                <a:off x="3290025" y="508808"/>
                <a:ext cx="448622" cy="4244794"/>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rgbClr val="C00000"/>
                    </a:solidFill>
                    <a:effectLst/>
                    <a:uLnTx/>
                    <a:uFillTx/>
                    <a:latin typeface="思源黑体 CN Heavy" panose="020B0A00000000000000" pitchFamily="34" charset="-122"/>
                    <a:ea typeface="思源黑体 CN Heavy" panose="020B0A00000000000000" pitchFamily="34" charset="-122"/>
                  </a:rPr>
                  <a:t> </a:t>
                </a:r>
              </a:p>
            </p:txBody>
          </p:sp>
          <p:grpSp>
            <p:nvGrpSpPr>
              <p:cNvPr id="36" name="组合 35"/>
              <p:cNvGrpSpPr/>
              <p:nvPr/>
            </p:nvGrpSpPr>
            <p:grpSpPr>
              <a:xfrm rot="16200000">
                <a:off x="3339794" y="470232"/>
                <a:ext cx="347394" cy="4319376"/>
                <a:chOff x="1861559" y="2458648"/>
                <a:chExt cx="1872217" cy="4319376"/>
              </a:xfrm>
            </p:grpSpPr>
            <p:sp>
              <p:nvSpPr>
                <p:cNvPr id="38" name="PA-圆角矩形 10"/>
                <p:cNvSpPr/>
                <p:nvPr>
                  <p:custDataLst>
                    <p:tags r:id="rId12"/>
                  </p:custDataLst>
                </p:nvPr>
              </p:nvSpPr>
              <p:spPr>
                <a:xfrm>
                  <a:off x="1861559" y="2458648"/>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CN Heavy" panose="020B0A00000000000000" pitchFamily="34" charset="-122"/>
                    <a:ea typeface="思源黑体 CN Heavy" panose="020B0A00000000000000" pitchFamily="34" charset="-122"/>
                  </a:endParaRPr>
                </a:p>
              </p:txBody>
            </p:sp>
            <p:sp>
              <p:nvSpPr>
                <p:cNvPr id="39" name="PA-圆角矩形 11"/>
                <p:cNvSpPr/>
                <p:nvPr>
                  <p:custDataLst>
                    <p:tags r:id="rId13"/>
                  </p:custDataLst>
                </p:nvPr>
              </p:nvSpPr>
              <p:spPr>
                <a:xfrm>
                  <a:off x="1861575" y="6700555"/>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CN Heavy" panose="020B0A00000000000000" pitchFamily="34" charset="-122"/>
                    <a:ea typeface="思源黑体 CN Heavy" panose="020B0A00000000000000" pitchFamily="34" charset="-122"/>
                  </a:endParaRPr>
                </a:p>
              </p:txBody>
            </p:sp>
          </p:grpSp>
          <p:sp>
            <p:nvSpPr>
              <p:cNvPr id="40" name="PA-文本框 20"/>
              <p:cNvSpPr txBox="1"/>
              <p:nvPr>
                <p:custDataLst>
                  <p:tags r:id="rId11"/>
                </p:custDataLst>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EFDF8"/>
                    </a:solidFill>
                    <a:effectLst/>
                    <a:uLnTx/>
                    <a:uFillTx/>
                    <a:latin typeface="思源黑体 CN Heavy" panose="020B0A00000000000000" pitchFamily="34" charset="-122"/>
                    <a:ea typeface="思源黑体 CN Heavy" panose="020B0A00000000000000" pitchFamily="34" charset="-122"/>
                  </a:rPr>
                  <a:t>02</a:t>
                </a:r>
                <a:endParaRPr kumimoji="0" lang="zh-CN" altLang="en-US" sz="2400" b="1" i="0" u="none" strike="noStrike" kern="0" cap="none" spc="0" normalizeH="0" baseline="0" noProof="0">
                  <a:ln>
                    <a:noFill/>
                  </a:ln>
                  <a:solidFill>
                    <a:srgbClr val="FEFDF8"/>
                  </a:solidFill>
                  <a:effectLst/>
                  <a:uLnTx/>
                  <a:uFillTx/>
                  <a:latin typeface="思源黑体 CN Heavy" panose="020B0A00000000000000" pitchFamily="34" charset="-122"/>
                  <a:ea typeface="思源黑体 CN Heavy" panose="020B0A00000000000000" pitchFamily="34" charset="-122"/>
                </a:endParaRPr>
              </a:p>
            </p:txBody>
          </p:sp>
        </p:grpSp>
        <p:sp>
          <p:nvSpPr>
            <p:cNvPr id="43" name="PA-文本框 21"/>
            <p:cNvSpPr txBox="1">
              <a:spLocks noChangeArrowheads="1"/>
            </p:cNvSpPr>
            <p:nvPr>
              <p:custDataLst>
                <p:tags r:id="rId9"/>
              </p:custDataLst>
            </p:nvPr>
          </p:nvSpPr>
          <p:spPr bwMode="auto">
            <a:xfrm>
              <a:off x="5692445" y="2612837"/>
              <a:ext cx="3531110" cy="24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a:ea typeface="宋体" panose="02010600030101010101" pitchFamily="2" charset="-122"/>
                </a:defRPr>
              </a:lvl1pPr>
              <a:lvl2pPr marL="742950" indent="-285750">
                <a:defRPr sz="2400">
                  <a:solidFill>
                    <a:schemeClr val="tx1"/>
                  </a:solidFill>
                  <a:latin typeface="Calibri"/>
                  <a:ea typeface="宋体" panose="02010600030101010101" pitchFamily="2" charset="-122"/>
                </a:defRPr>
              </a:lvl2pPr>
              <a:lvl3pPr>
                <a:defRPr sz="2000">
                  <a:solidFill>
                    <a:schemeClr val="tx1"/>
                  </a:solidFill>
                  <a:latin typeface="Calibri"/>
                  <a:ea typeface="宋体" panose="02010600030101010101" pitchFamily="2" charset="-122"/>
                </a:defRPr>
              </a:lvl3pPr>
              <a:lvl4pPr>
                <a:defRPr>
                  <a:solidFill>
                    <a:schemeClr val="tx1"/>
                  </a:solidFill>
                  <a:latin typeface="Calibri"/>
                  <a:ea typeface="宋体" panose="02010600030101010101" pitchFamily="2" charset="-122"/>
                </a:defRPr>
              </a:lvl4pPr>
              <a:lvl5pPr>
                <a:defRPr>
                  <a:solidFill>
                    <a:schemeClr val="tx1"/>
                  </a:solidFill>
                  <a:latin typeface="Calibri"/>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9pPr>
            </a:lstStyle>
            <a:p>
              <a:pPr algn="l">
                <a:buClrTx/>
                <a:buSzTx/>
                <a:buFontTx/>
              </a:pPr>
              <a:r>
                <a:rPr lang="zh-CN" sz="2200" b="1">
                  <a:solidFill>
                    <a:srgbClr val="C00000"/>
                  </a:solidFill>
                  <a:latin typeface="微软雅黑" panose="020B0503020204020204" charset="-122"/>
                  <a:ea typeface="微软雅黑" panose="020B0503020204020204" charset="-122"/>
                </a:rPr>
                <a:t>社会主义革命和建设时期</a:t>
              </a:r>
            </a:p>
          </p:txBody>
        </p:sp>
      </p:grpSp>
      <p:grpSp>
        <p:nvGrpSpPr>
          <p:cNvPr id="44" name="yuluo"/>
          <p:cNvGrpSpPr/>
          <p:nvPr>
            <p:custDataLst>
              <p:tags r:id="rId2"/>
            </p:custDataLst>
          </p:nvPr>
        </p:nvGrpSpPr>
        <p:grpSpPr>
          <a:xfrm>
            <a:off x="5415281" y="4636770"/>
            <a:ext cx="4950460" cy="801306"/>
            <a:chOff x="4437094" y="3392688"/>
            <a:chExt cx="4950489" cy="453314"/>
          </a:xfrm>
        </p:grpSpPr>
        <p:grpSp>
          <p:nvGrpSpPr>
            <p:cNvPr id="45" name="组合 44"/>
            <p:cNvGrpSpPr/>
            <p:nvPr/>
          </p:nvGrpSpPr>
          <p:grpSpPr>
            <a:xfrm>
              <a:off x="4437094" y="3392688"/>
              <a:ext cx="4950489" cy="453314"/>
              <a:chOff x="1363752" y="2406670"/>
              <a:chExt cx="4301637" cy="453314"/>
            </a:xfrm>
          </p:grpSpPr>
          <p:sp>
            <p:nvSpPr>
              <p:cNvPr id="47" name="PA-文本框 35"/>
              <p:cNvSpPr txBox="1"/>
              <p:nvPr>
                <p:custDataLst>
                  <p:tags r:id="rId5"/>
                </p:custDataLst>
              </p:nvPr>
            </p:nvSpPr>
            <p:spPr>
              <a:xfrm rot="16200000">
                <a:off x="3286951" y="511887"/>
                <a:ext cx="448622" cy="4238188"/>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rgbClr val="C00000"/>
                    </a:solidFill>
                    <a:effectLst/>
                    <a:uLnTx/>
                    <a:uFillTx/>
                    <a:latin typeface="思源黑体 CN Heavy" panose="020B0A00000000000000" pitchFamily="34" charset="-122"/>
                    <a:ea typeface="思源黑体 CN Heavy" panose="020B0A00000000000000" pitchFamily="34" charset="-122"/>
                  </a:rPr>
                  <a:t> </a:t>
                </a:r>
              </a:p>
            </p:txBody>
          </p:sp>
          <p:grpSp>
            <p:nvGrpSpPr>
              <p:cNvPr id="48" name="组合 47"/>
              <p:cNvGrpSpPr/>
              <p:nvPr/>
            </p:nvGrpSpPr>
            <p:grpSpPr>
              <a:xfrm rot="16200000">
                <a:off x="3340873" y="479101"/>
                <a:ext cx="347394" cy="4301637"/>
                <a:chOff x="1861559" y="2468597"/>
                <a:chExt cx="1872217" cy="4301637"/>
              </a:xfrm>
            </p:grpSpPr>
            <p:sp>
              <p:nvSpPr>
                <p:cNvPr id="49" name="PA-圆角矩形 10"/>
                <p:cNvSpPr/>
                <p:nvPr>
                  <p:custDataLst>
                    <p:tags r:id="rId7"/>
                  </p:custDataLst>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CN Heavy" panose="020B0A00000000000000" pitchFamily="34" charset="-122"/>
                    <a:ea typeface="思源黑体 CN Heavy" panose="020B0A00000000000000" pitchFamily="34" charset="-122"/>
                  </a:endParaRPr>
                </a:p>
              </p:txBody>
            </p:sp>
            <p:sp>
              <p:nvSpPr>
                <p:cNvPr id="50" name="PA-圆角矩形 11"/>
                <p:cNvSpPr/>
                <p:nvPr>
                  <p:custDataLst>
                    <p:tags r:id="rId8"/>
                  </p:custDataLst>
                </p:nvPr>
              </p:nvSpPr>
              <p:spPr>
                <a:xfrm>
                  <a:off x="1861575" y="6692765"/>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思源黑体 CN Heavy" panose="020B0A00000000000000" pitchFamily="34" charset="-122"/>
                    <a:ea typeface="思源黑体 CN Heavy" panose="020B0A00000000000000" pitchFamily="34" charset="-122"/>
                  </a:endParaRPr>
                </a:p>
              </p:txBody>
            </p:sp>
          </p:grpSp>
          <p:sp>
            <p:nvSpPr>
              <p:cNvPr id="51" name="PA-文本框 20"/>
              <p:cNvSpPr txBox="1"/>
              <p:nvPr>
                <p:custDataLst>
                  <p:tags r:id="rId6"/>
                </p:custDataLst>
              </p:nvPr>
            </p:nvSpPr>
            <p:spPr>
              <a:xfrm>
                <a:off x="1615191" y="2410404"/>
                <a:ext cx="625157"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rgbClr val="FEFDF8"/>
                    </a:solidFill>
                    <a:effectLst/>
                    <a:uLnTx/>
                    <a:uFillTx/>
                    <a:latin typeface="思源黑体 CN Heavy" panose="020B0A00000000000000" pitchFamily="34" charset="-122"/>
                    <a:ea typeface="思源黑体 CN Heavy" panose="020B0A00000000000000" pitchFamily="34" charset="-122"/>
                  </a:rPr>
                  <a:t>03</a:t>
                </a:r>
                <a:endParaRPr kumimoji="0" lang="zh-CN" altLang="en-US" sz="2400" b="1" i="0" u="none" strike="noStrike" kern="0" cap="none" spc="0" normalizeH="0" baseline="0" noProof="0">
                  <a:ln>
                    <a:noFill/>
                  </a:ln>
                  <a:solidFill>
                    <a:srgbClr val="FEFDF8"/>
                  </a:solidFill>
                  <a:effectLst/>
                  <a:uLnTx/>
                  <a:uFillTx/>
                  <a:latin typeface="思源黑体 CN Heavy" panose="020B0A00000000000000" pitchFamily="34" charset="-122"/>
                  <a:ea typeface="思源黑体 CN Heavy" panose="020B0A00000000000000" pitchFamily="34" charset="-122"/>
                </a:endParaRPr>
              </a:p>
            </p:txBody>
          </p:sp>
        </p:grpSp>
        <p:sp>
          <p:nvSpPr>
            <p:cNvPr id="52" name="PA-文本框 21"/>
            <p:cNvSpPr txBox="1">
              <a:spLocks noChangeArrowheads="1"/>
            </p:cNvSpPr>
            <p:nvPr>
              <p:custDataLst>
                <p:tags r:id="rId4"/>
              </p:custDataLst>
            </p:nvPr>
          </p:nvSpPr>
          <p:spPr bwMode="auto">
            <a:xfrm>
              <a:off x="5703291" y="3409213"/>
              <a:ext cx="3353455" cy="39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a:ea typeface="宋体" panose="02010600030101010101" pitchFamily="2" charset="-122"/>
                </a:defRPr>
              </a:lvl1pPr>
              <a:lvl2pPr marL="742950" indent="-285750">
                <a:defRPr sz="2400">
                  <a:solidFill>
                    <a:schemeClr val="tx1"/>
                  </a:solidFill>
                  <a:latin typeface="Calibri"/>
                  <a:ea typeface="宋体" panose="02010600030101010101" pitchFamily="2" charset="-122"/>
                </a:defRPr>
              </a:lvl2pPr>
              <a:lvl3pPr>
                <a:defRPr sz="2000">
                  <a:solidFill>
                    <a:schemeClr val="tx1"/>
                  </a:solidFill>
                  <a:latin typeface="Calibri"/>
                  <a:ea typeface="宋体" panose="02010600030101010101" pitchFamily="2" charset="-122"/>
                </a:defRPr>
              </a:lvl3pPr>
              <a:lvl4pPr>
                <a:defRPr>
                  <a:solidFill>
                    <a:schemeClr val="tx1"/>
                  </a:solidFill>
                  <a:latin typeface="Calibri"/>
                  <a:ea typeface="宋体" panose="02010600030101010101" pitchFamily="2" charset="-122"/>
                </a:defRPr>
              </a:lvl4pPr>
              <a:lvl5pPr>
                <a:defRPr>
                  <a:solidFill>
                    <a:schemeClr val="tx1"/>
                  </a:solidFill>
                  <a:latin typeface="Calibri"/>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a:ea typeface="宋体" panose="02010600030101010101" pitchFamily="2" charset="-122"/>
                </a:defRPr>
              </a:lvl9pPr>
            </a:lstStyle>
            <a:p>
              <a:pPr algn="l">
                <a:buClrTx/>
                <a:buSzTx/>
                <a:buFontTx/>
              </a:pPr>
              <a:r>
                <a:rPr sz="2000" b="1">
                  <a:solidFill>
                    <a:srgbClr val="C00000"/>
                  </a:solidFill>
                  <a:latin typeface="微软雅黑" panose="020B0503020204020204" charset="-122"/>
                  <a:ea typeface="微软雅黑" panose="020B0503020204020204" charset="-122"/>
                </a:rPr>
                <a:t>改革开放和社会主义现代化建设新时期</a:t>
              </a:r>
            </a:p>
          </p:txBody>
        </p:sp>
      </p:grpSp>
      <p:pic>
        <p:nvPicPr>
          <p:cNvPr id="5" name="图片 4" descr="图片1"/>
          <p:cNvPicPr>
            <a:picLocks noChangeAspect="1"/>
          </p:cNvPicPr>
          <p:nvPr/>
        </p:nvPicPr>
        <p:blipFill>
          <a:blip r:embed="rId22"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3"/>
            </p:custDataLst>
          </p:nvPr>
        </p:nvPicPr>
        <p:blipFill>
          <a:blip r:embed="rId23"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014221" y="3075940"/>
            <a:ext cx="7993380" cy="1218565"/>
          </a:xfrm>
        </p:spPr>
        <p:txBody>
          <a:bodyPr>
            <a:noAutofit/>
          </a:bodyPr>
          <a:lstStyle/>
          <a:p>
            <a:pPr algn="dist"/>
            <a:r>
              <a:rPr sz="5000" b="1" dirty="0" err="1">
                <a:solidFill>
                  <a:srgbClr val="C00000"/>
                </a:solidFill>
                <a:latin typeface="微软雅黑" panose="020B0503020204020204" charset="-122"/>
                <a:ea typeface="微软雅黑" panose="020B0503020204020204" charset="-122"/>
                <a:cs typeface="微软雅黑" panose="020B0503020204020204" charset="-122"/>
              </a:rPr>
              <a:t>新民主主义革命时期</a:t>
            </a:r>
            <a:r>
              <a:rPr sz="5000" b="1" dirty="0">
                <a:solidFill>
                  <a:srgbClr val="C00000"/>
                </a:solidFill>
                <a:latin typeface="微软雅黑" panose="020B0503020204020204" charset="-122"/>
                <a:ea typeface="微软雅黑" panose="020B0503020204020204" charset="-122"/>
                <a:cs typeface="微软雅黑" panose="020B0503020204020204" charset="-122"/>
              </a:rPr>
              <a:t> </a:t>
            </a:r>
          </a:p>
        </p:txBody>
      </p:sp>
      <p:pic>
        <p:nvPicPr>
          <p:cNvPr id="7" name="yuluo"/>
          <p:cNvPicPr>
            <a:picLocks noChangeAspect="1"/>
          </p:cNvPicPr>
          <p:nvPr>
            <p:custDataLst>
              <p:tags r:id="rId1"/>
            </p:custDataLst>
          </p:nvPr>
        </p:nvPicPr>
        <p:blipFill>
          <a:blip r:embed="rId4"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9" name="组合 8"/>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1" name="圆角矩形 20"/>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1" name="文本框 10"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3" name="图片 2" descr="图层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20901" y="2019302"/>
            <a:ext cx="7778751" cy="662305"/>
          </a:xfrm>
          <a:prstGeom prst="rect">
            <a:avLst/>
          </a:prstGeom>
        </p:spPr>
      </p:pic>
      <p:cxnSp>
        <p:nvCxnSpPr>
          <p:cNvPr id="4" name="直接连接符 3"/>
          <p:cNvCxnSpPr/>
          <p:nvPr/>
        </p:nvCxnSpPr>
        <p:spPr>
          <a:xfrm>
            <a:off x="2121535" y="4768850"/>
            <a:ext cx="7779600" cy="0"/>
          </a:xfrm>
          <a:prstGeom prst="line">
            <a:avLst/>
          </a:prstGeom>
          <a:ln w="22225">
            <a:solidFill>
              <a:srgbClr val="C00000">
                <a:alpha val="5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373505"/>
            <a:ext cx="10007600" cy="4805680"/>
            <a:chOff x="1781" y="4163"/>
            <a:chExt cx="15760" cy="7568"/>
          </a:xfrm>
        </p:grpSpPr>
        <p:sp>
          <p:nvSpPr>
            <p:cNvPr id="17" name="矩形 16"/>
            <p:cNvSpPr/>
            <p:nvPr/>
          </p:nvSpPr>
          <p:spPr>
            <a:xfrm>
              <a:off x="1781" y="4921"/>
              <a:ext cx="15760" cy="681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78" name="yuluo" descr="图层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92200" y="3265172"/>
            <a:ext cx="10007600" cy="2914015"/>
          </a:xfrm>
          <a:prstGeom prst="rect">
            <a:avLst/>
          </a:prstGeom>
        </p:spPr>
      </p:pic>
      <p:pic>
        <p:nvPicPr>
          <p:cNvPr id="5" name="图片 4" descr="图片1"/>
          <p:cNvPicPr>
            <a:picLocks noChangeAspect="1"/>
          </p:cNvPicPr>
          <p:nvPr/>
        </p:nvPicPr>
        <p:blipFill>
          <a:blip r:embed="rId6"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7"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grpSp>
        <p:nvGrpSpPr>
          <p:cNvPr id="3" name="组合 2"/>
          <p:cNvGrpSpPr/>
          <p:nvPr/>
        </p:nvGrpSpPr>
        <p:grpSpPr>
          <a:xfrm>
            <a:off x="1767840" y="3834130"/>
            <a:ext cx="1604011" cy="1671320"/>
            <a:chOff x="3459" y="4996"/>
            <a:chExt cx="2058" cy="2144"/>
          </a:xfrm>
        </p:grpSpPr>
        <p:sp>
          <p:nvSpPr>
            <p:cNvPr id="2" name="圆角矩形 1"/>
            <p:cNvSpPr/>
            <p:nvPr/>
          </p:nvSpPr>
          <p:spPr>
            <a:xfrm>
              <a:off x="3459" y="4999"/>
              <a:ext cx="2058" cy="21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a:spLocks noChangeAspect="1"/>
            </p:cNvSpPr>
            <p:nvPr/>
          </p:nvSpPr>
          <p:spPr>
            <a:xfrm>
              <a:off x="3543" y="4996"/>
              <a:ext cx="1890" cy="21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a:solidFill>
                    <a:schemeClr val="bg1"/>
                  </a:solidFill>
                  <a:latin typeface="微软雅黑" panose="020B0503020204020204" charset="-122"/>
                  <a:ea typeface="微软雅黑" panose="020B0503020204020204" charset="-122"/>
                </a:rPr>
                <a:t>南陈北李相约建党</a:t>
              </a:r>
            </a:p>
          </p:txBody>
        </p:sp>
      </p:grpSp>
      <p:grpSp>
        <p:nvGrpSpPr>
          <p:cNvPr id="22" name="组合 21"/>
          <p:cNvGrpSpPr/>
          <p:nvPr/>
        </p:nvGrpSpPr>
        <p:grpSpPr>
          <a:xfrm>
            <a:off x="4105275" y="3831590"/>
            <a:ext cx="1604011" cy="1671320"/>
            <a:chOff x="3459" y="4996"/>
            <a:chExt cx="2058" cy="2144"/>
          </a:xfrm>
        </p:grpSpPr>
        <p:sp>
          <p:nvSpPr>
            <p:cNvPr id="24" name="圆角矩形 23"/>
            <p:cNvSpPr/>
            <p:nvPr/>
          </p:nvSpPr>
          <p:spPr>
            <a:xfrm>
              <a:off x="3459" y="4999"/>
              <a:ext cx="2058" cy="21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a:spLocks noChangeAspect="1"/>
            </p:cNvSpPr>
            <p:nvPr/>
          </p:nvSpPr>
          <p:spPr>
            <a:xfrm>
              <a:off x="3543" y="4996"/>
              <a:ext cx="1890" cy="21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a:solidFill>
                    <a:schemeClr val="bg1"/>
                  </a:solidFill>
                  <a:latin typeface="微软雅黑" panose="020B0503020204020204" charset="-122"/>
                  <a:ea typeface="微软雅黑" panose="020B0503020204020204" charset="-122"/>
                </a:rPr>
                <a:t>俄共远东局派人来华考察</a:t>
              </a:r>
            </a:p>
          </p:txBody>
        </p:sp>
      </p:grpSp>
      <p:grpSp>
        <p:nvGrpSpPr>
          <p:cNvPr id="27" name="组合 26"/>
          <p:cNvGrpSpPr/>
          <p:nvPr/>
        </p:nvGrpSpPr>
        <p:grpSpPr>
          <a:xfrm>
            <a:off x="6442709" y="3834130"/>
            <a:ext cx="1604011" cy="1671320"/>
            <a:chOff x="3459" y="4996"/>
            <a:chExt cx="2058" cy="2144"/>
          </a:xfrm>
        </p:grpSpPr>
        <p:sp>
          <p:nvSpPr>
            <p:cNvPr id="32" name="圆角矩形 31"/>
            <p:cNvSpPr/>
            <p:nvPr/>
          </p:nvSpPr>
          <p:spPr>
            <a:xfrm>
              <a:off x="3459" y="4999"/>
              <a:ext cx="2058" cy="21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a:spLocks noChangeAspect="1"/>
            </p:cNvSpPr>
            <p:nvPr/>
          </p:nvSpPr>
          <p:spPr>
            <a:xfrm>
              <a:off x="3543" y="4996"/>
              <a:ext cx="1890" cy="21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a:solidFill>
                    <a:schemeClr val="bg1"/>
                  </a:solidFill>
                  <a:latin typeface="微软雅黑" panose="020B0503020204020204" charset="-122"/>
                  <a:ea typeface="微软雅黑" panose="020B0503020204020204" charset="-122"/>
                </a:rPr>
                <a:t>各地相继成立共产党早期组织</a:t>
              </a:r>
            </a:p>
          </p:txBody>
        </p:sp>
      </p:grpSp>
      <p:grpSp>
        <p:nvGrpSpPr>
          <p:cNvPr id="41" name="组合 40"/>
          <p:cNvGrpSpPr/>
          <p:nvPr/>
        </p:nvGrpSpPr>
        <p:grpSpPr>
          <a:xfrm>
            <a:off x="8780145" y="3834130"/>
            <a:ext cx="1604011" cy="1671320"/>
            <a:chOff x="3459" y="4996"/>
            <a:chExt cx="2058" cy="2144"/>
          </a:xfrm>
        </p:grpSpPr>
        <p:sp>
          <p:nvSpPr>
            <p:cNvPr id="42" name="圆角矩形 41"/>
            <p:cNvSpPr/>
            <p:nvPr/>
          </p:nvSpPr>
          <p:spPr>
            <a:xfrm>
              <a:off x="3459" y="4999"/>
              <a:ext cx="2058" cy="213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a:spLocks noChangeAspect="1"/>
            </p:cNvSpPr>
            <p:nvPr/>
          </p:nvSpPr>
          <p:spPr>
            <a:xfrm>
              <a:off x="3543" y="4996"/>
              <a:ext cx="1890" cy="21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b="1">
                  <a:solidFill>
                    <a:schemeClr val="bg1"/>
                  </a:solidFill>
                  <a:latin typeface="微软雅黑" panose="020B0503020204020204" charset="-122"/>
                  <a:ea typeface="微软雅黑" panose="020B0503020204020204" charset="-122"/>
                </a:rPr>
                <a:t>党的“一大”标志着中共正式成立</a:t>
              </a:r>
            </a:p>
          </p:txBody>
        </p:sp>
      </p:grpSp>
      <p:grpSp>
        <p:nvGrpSpPr>
          <p:cNvPr id="59" name="组合 58"/>
          <p:cNvGrpSpPr/>
          <p:nvPr/>
        </p:nvGrpSpPr>
        <p:grpSpPr>
          <a:xfrm>
            <a:off x="3489325" y="4434840"/>
            <a:ext cx="559435" cy="463550"/>
            <a:chOff x="5899" y="9731"/>
            <a:chExt cx="881" cy="730"/>
          </a:xfrm>
        </p:grpSpPr>
        <p:sp>
          <p:nvSpPr>
            <p:cNvPr id="56" name="燕尾形 55"/>
            <p:cNvSpPr/>
            <p:nvPr/>
          </p:nvSpPr>
          <p:spPr>
            <a:xfrm>
              <a:off x="5899"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燕尾形 56"/>
            <p:cNvSpPr/>
            <p:nvPr/>
          </p:nvSpPr>
          <p:spPr>
            <a:xfrm>
              <a:off x="6162"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燕尾形 57"/>
            <p:cNvSpPr/>
            <p:nvPr/>
          </p:nvSpPr>
          <p:spPr>
            <a:xfrm>
              <a:off x="6462"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5798821" y="4434840"/>
            <a:ext cx="559435" cy="463550"/>
            <a:chOff x="5899" y="9731"/>
            <a:chExt cx="881" cy="730"/>
          </a:xfrm>
        </p:grpSpPr>
        <p:sp>
          <p:nvSpPr>
            <p:cNvPr id="61" name="燕尾形 60"/>
            <p:cNvSpPr/>
            <p:nvPr/>
          </p:nvSpPr>
          <p:spPr>
            <a:xfrm>
              <a:off x="5899"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燕尾形 61"/>
            <p:cNvSpPr/>
            <p:nvPr/>
          </p:nvSpPr>
          <p:spPr>
            <a:xfrm>
              <a:off x="6162"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燕尾形 62"/>
            <p:cNvSpPr/>
            <p:nvPr/>
          </p:nvSpPr>
          <p:spPr>
            <a:xfrm>
              <a:off x="6462"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8144511" y="4434840"/>
            <a:ext cx="559435" cy="463550"/>
            <a:chOff x="5899" y="9731"/>
            <a:chExt cx="881" cy="730"/>
          </a:xfrm>
        </p:grpSpPr>
        <p:sp>
          <p:nvSpPr>
            <p:cNvPr id="65" name="燕尾形 64"/>
            <p:cNvSpPr/>
            <p:nvPr/>
          </p:nvSpPr>
          <p:spPr>
            <a:xfrm>
              <a:off x="5899"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燕尾形 65"/>
            <p:cNvSpPr/>
            <p:nvPr/>
          </p:nvSpPr>
          <p:spPr>
            <a:xfrm>
              <a:off x="6162"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燕尾形 66"/>
            <p:cNvSpPr/>
            <p:nvPr/>
          </p:nvSpPr>
          <p:spPr>
            <a:xfrm>
              <a:off x="6462" y="9731"/>
              <a:ext cx="319" cy="73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3653155" y="2529205"/>
            <a:ext cx="4885691" cy="662940"/>
            <a:chOff x="6177" y="3573"/>
            <a:chExt cx="6846" cy="900"/>
          </a:xfrm>
        </p:grpSpPr>
        <p:grpSp>
          <p:nvGrpSpPr>
            <p:cNvPr id="69" name="组合 68"/>
            <p:cNvGrpSpPr/>
            <p:nvPr/>
          </p:nvGrpSpPr>
          <p:grpSpPr>
            <a:xfrm>
              <a:off x="6177" y="3573"/>
              <a:ext cx="6846" cy="900"/>
              <a:chOff x="6213" y="3609"/>
              <a:chExt cx="6846" cy="900"/>
            </a:xfrm>
            <a:solidFill>
              <a:srgbClr val="C00000"/>
            </a:solidFill>
          </p:grpSpPr>
          <p:sp>
            <p:nvSpPr>
              <p:cNvPr id="70" name="椭圆 69"/>
              <p:cNvSpPr/>
              <p:nvPr/>
            </p:nvSpPr>
            <p:spPr>
              <a:xfrm>
                <a:off x="6213"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7204"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8195"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9186"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0177"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1168"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2159"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TextBox 4"/>
            <p:cNvSpPr txBox="1"/>
            <p:nvPr/>
          </p:nvSpPr>
          <p:spPr>
            <a:xfrm>
              <a:off x="6229" y="3650"/>
              <a:ext cx="6743" cy="709"/>
            </a:xfrm>
            <a:prstGeom prst="rect">
              <a:avLst/>
            </a:prstGeom>
            <a:noFill/>
          </p:spPr>
          <p:txBody>
            <a:bodyPr wrap="square" rtlCol="0">
              <a:spAutoFit/>
            </a:bodyPr>
            <a:lstStyle/>
            <a:p>
              <a:pPr algn="dist"/>
              <a:r>
                <a:rPr lang="zh-CN" altLang="en-US" sz="2800" b="1">
                  <a:solidFill>
                    <a:srgbClr val="FFFAE7"/>
                  </a:solidFill>
                  <a:cs typeface="+mn-ea"/>
                  <a:sym typeface="+mn-lt"/>
                </a:rPr>
                <a:t>中国共产党成立</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grpSp>
        <p:nvGrpSpPr>
          <p:cNvPr id="33" name="组合 32"/>
          <p:cNvGrpSpPr/>
          <p:nvPr/>
        </p:nvGrpSpPr>
        <p:grpSpPr>
          <a:xfrm>
            <a:off x="1884045" y="2185036"/>
            <a:ext cx="8423275" cy="729615"/>
            <a:chOff x="3075" y="3854"/>
            <a:chExt cx="13265" cy="1149"/>
          </a:xfrm>
        </p:grpSpPr>
        <p:sp>
          <p:nvSpPr>
            <p:cNvPr id="54" name="文本框 53"/>
            <p:cNvSpPr txBox="1"/>
            <p:nvPr/>
          </p:nvSpPr>
          <p:spPr>
            <a:xfrm>
              <a:off x="5390" y="3854"/>
              <a:ext cx="8290" cy="1115"/>
            </a:xfrm>
            <a:prstGeom prst="rect">
              <a:avLst/>
            </a:prstGeom>
            <a:noFill/>
          </p:spPr>
          <p:txBody>
            <a:bodyPr wrap="square" rtlCol="0" anchor="t">
              <a:spAutoFit/>
            </a:bodyPr>
            <a:lstStyle/>
            <a:p>
              <a:pPr algn="dist"/>
              <a:r>
                <a:rPr lang="zh-CN" altLang="en-US" sz="4000" b="1">
                  <a:solidFill>
                    <a:srgbClr val="FFF8E6"/>
                  </a:solidFill>
                  <a:latin typeface="微软雅黑" panose="020B0503020204020204" charset="-122"/>
                  <a:ea typeface="微软雅黑" panose="020B0503020204020204" charset="-122"/>
                  <a:sym typeface="+mn-ea"/>
                </a:rPr>
                <a:t>中国共产党的成立</a:t>
              </a:r>
            </a:p>
          </p:txBody>
        </p:sp>
        <p:grpSp>
          <p:nvGrpSpPr>
            <p:cNvPr id="69" name="组合 68"/>
            <p:cNvGrpSpPr/>
            <p:nvPr/>
          </p:nvGrpSpPr>
          <p:grpSpPr>
            <a:xfrm>
              <a:off x="3075" y="3959"/>
              <a:ext cx="7694" cy="1044"/>
              <a:chOff x="6213" y="3609"/>
              <a:chExt cx="6846" cy="900"/>
            </a:xfrm>
            <a:solidFill>
              <a:srgbClr val="C00000"/>
            </a:solidFill>
          </p:grpSpPr>
          <p:sp>
            <p:nvSpPr>
              <p:cNvPr id="70" name="椭圆 69"/>
              <p:cNvSpPr/>
              <p:nvPr/>
            </p:nvSpPr>
            <p:spPr>
              <a:xfrm>
                <a:off x="6213"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7204"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8195"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9186"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0177"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1168"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2159"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10874" y="3959"/>
              <a:ext cx="5466" cy="1044"/>
              <a:chOff x="6213" y="3609"/>
              <a:chExt cx="4864" cy="900"/>
            </a:xfrm>
            <a:solidFill>
              <a:srgbClr val="C00000"/>
            </a:solidFill>
          </p:grpSpPr>
          <p:sp>
            <p:nvSpPr>
              <p:cNvPr id="9" name="椭圆 8"/>
              <p:cNvSpPr/>
              <p:nvPr/>
            </p:nvSpPr>
            <p:spPr>
              <a:xfrm>
                <a:off x="6213"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204"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195"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9186"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177" y="3609"/>
                <a:ext cx="900" cy="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TextBox 4"/>
            <p:cNvSpPr txBox="1"/>
            <p:nvPr/>
          </p:nvSpPr>
          <p:spPr>
            <a:xfrm>
              <a:off x="3194" y="4065"/>
              <a:ext cx="13044" cy="822"/>
            </a:xfrm>
            <a:prstGeom prst="rect">
              <a:avLst/>
            </a:prstGeom>
            <a:noFill/>
          </p:spPr>
          <p:txBody>
            <a:bodyPr wrap="square" rtlCol="0">
              <a:spAutoFit/>
            </a:bodyPr>
            <a:lstStyle/>
            <a:p>
              <a:pPr algn="dist"/>
              <a:r>
                <a:rPr lang="zh-CN" altLang="en-US" sz="2800" dirty="0">
                  <a:solidFill>
                    <a:srgbClr val="FDF8F4"/>
                  </a:solidFill>
                  <a:cs typeface="+mn-ea"/>
                  <a:sym typeface="+mn-lt"/>
                </a:rPr>
                <a:t>中国共产党成立的伟大意义</a:t>
              </a:r>
              <a:endParaRPr lang="zh-CN" altLang="en-US" sz="2800" b="1" dirty="0">
                <a:solidFill>
                  <a:srgbClr val="FDF8F4"/>
                </a:solidFill>
                <a:cs typeface="+mn-ea"/>
                <a:sym typeface="+mn-lt"/>
              </a:endParaRPr>
            </a:p>
          </p:txBody>
        </p:sp>
      </p:grpSp>
      <p:sp>
        <p:nvSpPr>
          <p:cNvPr id="34" name="yuluo"/>
          <p:cNvSpPr txBox="1"/>
          <p:nvPr/>
        </p:nvSpPr>
        <p:spPr>
          <a:xfrm>
            <a:off x="1832611" y="3244215"/>
            <a:ext cx="8529955" cy="73723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150000"/>
              </a:lnSpc>
            </a:pPr>
            <a:r>
              <a:rPr lang="zh-CN" altLang="en-US" sz="1400" b="1" dirty="0">
                <a:solidFill>
                  <a:srgbClr val="C00000"/>
                </a:solidFill>
                <a:latin typeface="+mn-lt"/>
                <a:ea typeface="+mn-ea"/>
                <a:cs typeface="+mn-ea"/>
                <a:sym typeface="+mn-lt"/>
              </a:rPr>
              <a:t>首先，中国革命从此有了一个新的领导力量和领导核心。</a:t>
            </a:r>
            <a:r>
              <a:rPr lang="zh-CN" altLang="en-US" sz="1400" dirty="0">
                <a:solidFill>
                  <a:schemeClr val="tx1">
                    <a:lumMod val="75000"/>
                    <a:lumOff val="25000"/>
                  </a:schemeClr>
                </a:solidFill>
                <a:latin typeface="+mn-lt"/>
                <a:ea typeface="+mn-ea"/>
                <a:cs typeface="+mn-ea"/>
                <a:sym typeface="+mn-lt"/>
              </a:rPr>
              <a:t>中国革命不再由资产阶级领导，而是无产阶级及其政党来领导了。</a:t>
            </a:r>
          </a:p>
        </p:txBody>
      </p:sp>
      <p:sp>
        <p:nvSpPr>
          <p:cNvPr id="35" name="yuluo"/>
          <p:cNvSpPr txBox="1"/>
          <p:nvPr/>
        </p:nvSpPr>
        <p:spPr>
          <a:xfrm>
            <a:off x="1832611" y="4000502"/>
            <a:ext cx="8529955" cy="73723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150000"/>
              </a:lnSpc>
            </a:pPr>
            <a:r>
              <a:rPr lang="zh-CN" altLang="en-US" sz="1400" b="1" dirty="0">
                <a:solidFill>
                  <a:srgbClr val="C00000"/>
                </a:solidFill>
                <a:latin typeface="+mn-lt"/>
                <a:ea typeface="+mn-ea"/>
                <a:cs typeface="+mn-ea"/>
                <a:sym typeface="+mn-lt"/>
              </a:rPr>
              <a:t>其次，有了新的指导思想和新的革命纲领。</a:t>
            </a:r>
            <a:r>
              <a:rPr lang="zh-CN" altLang="en-US" sz="1400" dirty="0">
                <a:solidFill>
                  <a:schemeClr val="tx1">
                    <a:lumMod val="75000"/>
                    <a:lumOff val="25000"/>
                  </a:schemeClr>
                </a:solidFill>
                <a:latin typeface="+mn-lt"/>
                <a:ea typeface="+mn-ea"/>
                <a:cs typeface="+mn-ea"/>
                <a:sym typeface="+mn-lt"/>
              </a:rPr>
              <a:t>有了马克思马克思主义这个锐利的思想武器，有了明确的奋斗目标。</a:t>
            </a:r>
          </a:p>
        </p:txBody>
      </p:sp>
      <p:sp>
        <p:nvSpPr>
          <p:cNvPr id="36" name="yuluo"/>
          <p:cNvSpPr txBox="1"/>
          <p:nvPr/>
        </p:nvSpPr>
        <p:spPr>
          <a:xfrm>
            <a:off x="1832611" y="4805680"/>
            <a:ext cx="8529955" cy="4154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150000"/>
              </a:lnSpc>
            </a:pPr>
            <a:r>
              <a:rPr lang="zh-CN" altLang="en-US" sz="1400" b="1" dirty="0">
                <a:solidFill>
                  <a:srgbClr val="C00000"/>
                </a:solidFill>
                <a:latin typeface="+mn-lt"/>
                <a:ea typeface="+mn-ea"/>
                <a:cs typeface="+mn-ea"/>
                <a:sym typeface="+mn-lt"/>
              </a:rPr>
              <a:t>再次，有了发动群众的好方法。</a:t>
            </a:r>
            <a:r>
              <a:rPr lang="zh-CN" altLang="en-US" sz="1400" dirty="0">
                <a:solidFill>
                  <a:schemeClr val="tx1">
                    <a:lumMod val="75000"/>
                    <a:lumOff val="25000"/>
                  </a:schemeClr>
                </a:solidFill>
                <a:latin typeface="+mn-lt"/>
                <a:ea typeface="+mn-ea"/>
                <a:cs typeface="+mn-ea"/>
                <a:sym typeface="+mn-lt"/>
              </a:rPr>
              <a:t>有了在中国共产党领导下的联合一切革命人民的战略和策略。</a:t>
            </a:r>
          </a:p>
        </p:txBody>
      </p:sp>
      <p:sp>
        <p:nvSpPr>
          <p:cNvPr id="38" name="yuluo"/>
          <p:cNvSpPr txBox="1"/>
          <p:nvPr/>
        </p:nvSpPr>
        <p:spPr>
          <a:xfrm>
            <a:off x="1832611" y="5288282"/>
            <a:ext cx="8529955" cy="73723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150000"/>
              </a:lnSpc>
            </a:pPr>
            <a:r>
              <a:rPr lang="zh-CN" altLang="en-US" sz="1400" b="1" dirty="0">
                <a:solidFill>
                  <a:srgbClr val="C00000"/>
                </a:solidFill>
                <a:latin typeface="+mn-lt"/>
                <a:ea typeface="+mn-ea"/>
                <a:cs typeface="+mn-ea"/>
                <a:sym typeface="+mn-lt"/>
              </a:rPr>
              <a:t>最后，有了新的道路和前途。</a:t>
            </a:r>
            <a:r>
              <a:rPr lang="zh-CN" altLang="en-US" sz="1400" dirty="0">
                <a:solidFill>
                  <a:schemeClr val="tx1">
                    <a:lumMod val="75000"/>
                    <a:lumOff val="25000"/>
                  </a:schemeClr>
                </a:solidFill>
                <a:latin typeface="+mn-lt"/>
                <a:ea typeface="+mn-ea"/>
                <a:cs typeface="+mn-ea"/>
                <a:sym typeface="+mn-lt"/>
              </a:rPr>
              <a:t>通过建立人民民主专政，走社会主义和共产主义的道路，中国革命从此进入了一个崭新的时期。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71905"/>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2" name="圆角矩形 1"/>
          <p:cNvSpPr/>
          <p:nvPr/>
        </p:nvSpPr>
        <p:spPr>
          <a:xfrm>
            <a:off x="4603115" y="2368550"/>
            <a:ext cx="5524500"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yuluo"/>
          <p:cNvSpPr txBox="1"/>
          <p:nvPr/>
        </p:nvSpPr>
        <p:spPr>
          <a:xfrm>
            <a:off x="5356225" y="2294257"/>
            <a:ext cx="4211320" cy="553998"/>
          </a:xfrm>
          <a:prstGeom prst="rect">
            <a:avLst/>
          </a:prstGeom>
          <a:noFill/>
        </p:spPr>
        <p:txBody>
          <a:bodyPr wrap="square" rtlCol="0">
            <a:spAutoFit/>
          </a:bodyPr>
          <a:lstStyle>
            <a:defPPr>
              <a:defRPr lang="zh-CN"/>
            </a:defPPr>
            <a:lvl1pPr algn="just">
              <a:lnSpc>
                <a:spcPct val="150000"/>
              </a:lnSpc>
              <a:defRPr sz="1500">
                <a:solidFill>
                  <a:schemeClr val="bg1"/>
                </a:solidFill>
                <a:latin typeface="微软雅黑" panose="020B0503020204020204" charset="-122"/>
                <a:ea typeface="微软雅黑" panose="020B0503020204020204" charset="-122"/>
              </a:defRPr>
            </a:lvl1pPr>
          </a:lstStyle>
          <a:p>
            <a:pPr algn="dist"/>
            <a:r>
              <a:rPr lang="zh-CN" altLang="en-US" sz="2000" b="1" dirty="0">
                <a:latin typeface="+mn-lt"/>
                <a:ea typeface="+mn-ea"/>
                <a:cs typeface="+mn-ea"/>
                <a:sym typeface="+mn-lt"/>
              </a:rPr>
              <a:t>中国工人运动的第一次高潮 </a:t>
            </a:r>
          </a:p>
        </p:txBody>
      </p:sp>
      <p:sp>
        <p:nvSpPr>
          <p:cNvPr id="4" name="yuluo"/>
          <p:cNvSpPr txBox="1"/>
          <p:nvPr/>
        </p:nvSpPr>
        <p:spPr>
          <a:xfrm>
            <a:off x="4606291" y="3006091"/>
            <a:ext cx="5545455" cy="170816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r>
              <a:rPr lang="zh-CN" altLang="en-US" sz="1400" dirty="0">
                <a:solidFill>
                  <a:schemeClr val="tx1">
                    <a:lumMod val="75000"/>
                    <a:lumOff val="25000"/>
                  </a:schemeClr>
                </a:solidFill>
                <a:cs typeface="微软雅黑" panose="020B0503020204020204" charset="-122"/>
                <a:sym typeface="+mn-lt"/>
              </a:rPr>
              <a:t>中国共产党成立后，就把领导工人运动作为党的中心工作，并建立了中国劳动组合书记部，在党的领导下，以</a:t>
            </a:r>
            <a:r>
              <a:rPr lang="en-US" altLang="zh-CN" sz="1400" dirty="0">
                <a:solidFill>
                  <a:schemeClr val="tx1">
                    <a:lumMod val="75000"/>
                    <a:lumOff val="25000"/>
                  </a:schemeClr>
                </a:solidFill>
                <a:cs typeface="微软雅黑" panose="020B0503020204020204" charset="-122"/>
                <a:sym typeface="+mn-lt"/>
              </a:rPr>
              <a:t>1922</a:t>
            </a:r>
            <a:r>
              <a:rPr lang="zh-CN" altLang="en-US" sz="1400" dirty="0">
                <a:solidFill>
                  <a:schemeClr val="tx1">
                    <a:lumMod val="75000"/>
                    <a:lumOff val="25000"/>
                  </a:schemeClr>
                </a:solidFill>
                <a:cs typeface="微软雅黑" panose="020B0503020204020204" charset="-122"/>
                <a:sym typeface="+mn-lt"/>
              </a:rPr>
              <a:t>年</a:t>
            </a:r>
            <a:r>
              <a:rPr lang="en-US" altLang="zh-CN" sz="1400" dirty="0">
                <a:solidFill>
                  <a:schemeClr val="tx1">
                    <a:lumMod val="75000"/>
                    <a:lumOff val="25000"/>
                  </a:schemeClr>
                </a:solidFill>
                <a:cs typeface="微软雅黑" panose="020B0503020204020204" charset="-122"/>
                <a:sym typeface="+mn-lt"/>
              </a:rPr>
              <a:t>1</a:t>
            </a:r>
            <a:r>
              <a:rPr lang="zh-CN" altLang="en-US" sz="1400" dirty="0">
                <a:solidFill>
                  <a:schemeClr val="tx1">
                    <a:lumMod val="75000"/>
                    <a:lumOff val="25000"/>
                  </a:schemeClr>
                </a:solidFill>
                <a:cs typeface="微软雅黑" panose="020B0503020204020204" charset="-122"/>
                <a:sym typeface="+mn-lt"/>
              </a:rPr>
              <a:t>月香港海员罢工为起点，掀起了中国工人运动的第一个高潮，在持续十三个月，罢工斗争达</a:t>
            </a:r>
            <a:r>
              <a:rPr lang="en-US" altLang="zh-CN" sz="1400" dirty="0">
                <a:solidFill>
                  <a:schemeClr val="tx1">
                    <a:lumMod val="75000"/>
                    <a:lumOff val="25000"/>
                  </a:schemeClr>
                </a:solidFill>
                <a:cs typeface="微软雅黑" panose="020B0503020204020204" charset="-122"/>
                <a:sym typeface="+mn-lt"/>
              </a:rPr>
              <a:t>187</a:t>
            </a:r>
            <a:r>
              <a:rPr lang="zh-CN" altLang="en-US" sz="1400" dirty="0">
                <a:solidFill>
                  <a:schemeClr val="tx1">
                    <a:lumMod val="75000"/>
                    <a:lumOff val="25000"/>
                  </a:schemeClr>
                </a:solidFill>
                <a:cs typeface="微软雅黑" panose="020B0503020204020204" charset="-122"/>
                <a:sym typeface="+mn-lt"/>
              </a:rPr>
              <a:t>次之多，参加罢工人数</a:t>
            </a:r>
            <a:r>
              <a:rPr lang="en-US" altLang="zh-CN" sz="1400" dirty="0">
                <a:solidFill>
                  <a:schemeClr val="tx1">
                    <a:lumMod val="75000"/>
                    <a:lumOff val="25000"/>
                  </a:schemeClr>
                </a:solidFill>
                <a:cs typeface="微软雅黑" panose="020B0503020204020204" charset="-122"/>
                <a:sym typeface="+mn-lt"/>
              </a:rPr>
              <a:t>30</a:t>
            </a:r>
            <a:r>
              <a:rPr lang="zh-CN" altLang="en-US" sz="1400" dirty="0">
                <a:solidFill>
                  <a:schemeClr val="tx1">
                    <a:lumMod val="75000"/>
                    <a:lumOff val="25000"/>
                  </a:schemeClr>
                </a:solidFill>
                <a:cs typeface="微软雅黑" panose="020B0503020204020204" charset="-122"/>
                <a:sym typeface="+mn-lt"/>
              </a:rPr>
              <a:t>万人以上，在这期间，各地先后建立</a:t>
            </a:r>
            <a:r>
              <a:rPr lang="en-US" altLang="zh-CN" sz="1400" dirty="0">
                <a:solidFill>
                  <a:schemeClr val="tx1">
                    <a:lumMod val="75000"/>
                    <a:lumOff val="25000"/>
                  </a:schemeClr>
                </a:solidFill>
                <a:cs typeface="微软雅黑" panose="020B0503020204020204" charset="-122"/>
                <a:sym typeface="+mn-lt"/>
              </a:rPr>
              <a:t>100</a:t>
            </a:r>
            <a:r>
              <a:rPr lang="zh-CN" altLang="en-US" sz="1400" dirty="0">
                <a:solidFill>
                  <a:schemeClr val="tx1">
                    <a:lumMod val="75000"/>
                    <a:lumOff val="25000"/>
                  </a:schemeClr>
                </a:solidFill>
                <a:cs typeface="微软雅黑" panose="020B0503020204020204" charset="-122"/>
                <a:sym typeface="+mn-lt"/>
              </a:rPr>
              <a:t>多个工会。</a:t>
            </a:r>
          </a:p>
        </p:txBody>
      </p:sp>
      <p:sp>
        <p:nvSpPr>
          <p:cNvPr id="9" name="yuluo"/>
          <p:cNvSpPr txBox="1"/>
          <p:nvPr/>
        </p:nvSpPr>
        <p:spPr>
          <a:xfrm>
            <a:off x="4606291" y="4791710"/>
            <a:ext cx="5545455" cy="1060450"/>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r>
              <a:rPr lang="zh-CN" altLang="en-US" sz="1400" b="1">
                <a:solidFill>
                  <a:srgbClr val="C00000"/>
                </a:solidFill>
                <a:cs typeface="微软雅黑" panose="020B0503020204020204" charset="-122"/>
                <a:sym typeface="+mn-lt"/>
              </a:rPr>
              <a:t>但工人运动受到了北洋军阀和帝国主义的勾结镇压，尤其是震惊中外的二七惨案，林祥谦、施洋烈士宁死不屈慷慨就义，工人运动也从此转入了低潮。 </a:t>
            </a:r>
          </a:p>
        </p:txBody>
      </p:sp>
      <p:pic>
        <p:nvPicPr>
          <p:cNvPr id="53250" name="yuluo" descr="http://www.zgdsw.org.cn/mediafile/ccpc/zgds/dsBook201zhgylgcd0031.jpg"/>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2165351" y="2368550"/>
            <a:ext cx="1908175" cy="15773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3252" name="yuluo" descr="http://www.zgdsw.org.cn/mediafile/ccpc/zgds/dsBook201zhgylgcd0034.jpg"/>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2165351" y="4203067"/>
            <a:ext cx="1907540" cy="1574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nodeType="afterGroup">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000"/>
                            </p:stCondLst>
                            <p:childTnLst>
                              <p:par>
                                <p:cTn id="31" presetID="31" presetClass="entr" presetSubtype="0" fill="hold" nodeType="afterEffect">
                                  <p:stCondLst>
                                    <p:cond delay="0"/>
                                  </p:stCondLst>
                                  <p:childTnLst>
                                    <p:set>
                                      <p:cBhvr>
                                        <p:cTn id="32" dur="1" fill="hold">
                                          <p:stCondLst>
                                            <p:cond delay="0"/>
                                          </p:stCondLst>
                                        </p:cTn>
                                        <p:tgtEl>
                                          <p:spTgt spid="53250"/>
                                        </p:tgtEl>
                                        <p:attrNameLst>
                                          <p:attrName>style.visibility</p:attrName>
                                        </p:attrNameLst>
                                      </p:cBhvr>
                                      <p:to>
                                        <p:strVal val="visible"/>
                                      </p:to>
                                    </p:set>
                                    <p:anim calcmode="lin" valueType="num">
                                      <p:cBhvr>
                                        <p:cTn id="33" dur="1000" fill="hold"/>
                                        <p:tgtEl>
                                          <p:spTgt spid="53250"/>
                                        </p:tgtEl>
                                        <p:attrNameLst>
                                          <p:attrName>ppt_w</p:attrName>
                                        </p:attrNameLst>
                                      </p:cBhvr>
                                      <p:tavLst>
                                        <p:tav tm="0">
                                          <p:val>
                                            <p:fltVal val="0"/>
                                          </p:val>
                                        </p:tav>
                                        <p:tav tm="100000">
                                          <p:val>
                                            <p:strVal val="#ppt_w"/>
                                          </p:val>
                                        </p:tav>
                                      </p:tavLst>
                                    </p:anim>
                                    <p:anim calcmode="lin" valueType="num">
                                      <p:cBhvr>
                                        <p:cTn id="34" dur="1000" fill="hold"/>
                                        <p:tgtEl>
                                          <p:spTgt spid="53250"/>
                                        </p:tgtEl>
                                        <p:attrNameLst>
                                          <p:attrName>ppt_h</p:attrName>
                                        </p:attrNameLst>
                                      </p:cBhvr>
                                      <p:tavLst>
                                        <p:tav tm="0">
                                          <p:val>
                                            <p:fltVal val="0"/>
                                          </p:val>
                                        </p:tav>
                                        <p:tav tm="100000">
                                          <p:val>
                                            <p:strVal val="#ppt_h"/>
                                          </p:val>
                                        </p:tav>
                                      </p:tavLst>
                                    </p:anim>
                                    <p:anim calcmode="lin" valueType="num">
                                      <p:cBhvr>
                                        <p:cTn id="35" dur="1000" fill="hold"/>
                                        <p:tgtEl>
                                          <p:spTgt spid="53250"/>
                                        </p:tgtEl>
                                        <p:attrNameLst>
                                          <p:attrName>style.rotation</p:attrName>
                                        </p:attrNameLst>
                                      </p:cBhvr>
                                      <p:tavLst>
                                        <p:tav tm="0">
                                          <p:val>
                                            <p:fltVal val="90"/>
                                          </p:val>
                                        </p:tav>
                                        <p:tav tm="100000">
                                          <p:val>
                                            <p:fltVal val="0"/>
                                          </p:val>
                                        </p:tav>
                                      </p:tavLst>
                                    </p:anim>
                                    <p:animEffect transition="in" filter="fade">
                                      <p:cBhvr>
                                        <p:cTn id="36" dur="1000"/>
                                        <p:tgtEl>
                                          <p:spTgt spid="53250"/>
                                        </p:tgtEl>
                                      </p:cBhvr>
                                    </p:animEffect>
                                  </p:childTnLst>
                                </p:cTn>
                              </p:par>
                            </p:childTnLst>
                          </p:cTn>
                        </p:par>
                        <p:par>
                          <p:cTn id="37" fill="hold" nodeType="afterGroup">
                            <p:stCondLst>
                              <p:cond delay="4000"/>
                            </p:stCondLst>
                            <p:childTnLst>
                              <p:par>
                                <p:cTn id="38" presetID="31" presetClass="entr" presetSubtype="0" fill="hold" nodeType="afterEffect">
                                  <p:stCondLst>
                                    <p:cond delay="0"/>
                                  </p:stCondLst>
                                  <p:childTnLst>
                                    <p:set>
                                      <p:cBhvr>
                                        <p:cTn id="39" dur="1" fill="hold">
                                          <p:stCondLst>
                                            <p:cond delay="0"/>
                                          </p:stCondLst>
                                        </p:cTn>
                                        <p:tgtEl>
                                          <p:spTgt spid="53252"/>
                                        </p:tgtEl>
                                        <p:attrNameLst>
                                          <p:attrName>style.visibility</p:attrName>
                                        </p:attrNameLst>
                                      </p:cBhvr>
                                      <p:to>
                                        <p:strVal val="visible"/>
                                      </p:to>
                                    </p:set>
                                    <p:anim calcmode="lin" valueType="num">
                                      <p:cBhvr>
                                        <p:cTn id="40" dur="1000" fill="hold"/>
                                        <p:tgtEl>
                                          <p:spTgt spid="53252"/>
                                        </p:tgtEl>
                                        <p:attrNameLst>
                                          <p:attrName>ppt_w</p:attrName>
                                        </p:attrNameLst>
                                      </p:cBhvr>
                                      <p:tavLst>
                                        <p:tav tm="0">
                                          <p:val>
                                            <p:fltVal val="0"/>
                                          </p:val>
                                        </p:tav>
                                        <p:tav tm="100000">
                                          <p:val>
                                            <p:strVal val="#ppt_w"/>
                                          </p:val>
                                        </p:tav>
                                      </p:tavLst>
                                    </p:anim>
                                    <p:anim calcmode="lin" valueType="num">
                                      <p:cBhvr>
                                        <p:cTn id="41" dur="1000" fill="hold"/>
                                        <p:tgtEl>
                                          <p:spTgt spid="53252"/>
                                        </p:tgtEl>
                                        <p:attrNameLst>
                                          <p:attrName>ppt_h</p:attrName>
                                        </p:attrNameLst>
                                      </p:cBhvr>
                                      <p:tavLst>
                                        <p:tav tm="0">
                                          <p:val>
                                            <p:fltVal val="0"/>
                                          </p:val>
                                        </p:tav>
                                        <p:tav tm="100000">
                                          <p:val>
                                            <p:strVal val="#ppt_h"/>
                                          </p:val>
                                        </p:tav>
                                      </p:tavLst>
                                    </p:anim>
                                    <p:anim calcmode="lin" valueType="num">
                                      <p:cBhvr>
                                        <p:cTn id="42" dur="1000" fill="hold"/>
                                        <p:tgtEl>
                                          <p:spTgt spid="53252"/>
                                        </p:tgtEl>
                                        <p:attrNameLst>
                                          <p:attrName>style.rotation</p:attrName>
                                        </p:attrNameLst>
                                      </p:cBhvr>
                                      <p:tavLst>
                                        <p:tav tm="0">
                                          <p:val>
                                            <p:fltVal val="90"/>
                                          </p:val>
                                        </p:tav>
                                        <p:tav tm="100000">
                                          <p:val>
                                            <p:fltVal val="0"/>
                                          </p:val>
                                        </p:tav>
                                      </p:tavLst>
                                    </p:anim>
                                    <p:animEffect transition="in" filter="fade">
                                      <p:cBhvr>
                                        <p:cTn id="43"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2" name="yuluo"/>
          <p:cNvSpPr txBox="1"/>
          <p:nvPr/>
        </p:nvSpPr>
        <p:spPr>
          <a:xfrm>
            <a:off x="6761733" y="5273110"/>
            <a:ext cx="3960440" cy="55399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ts val="1800"/>
              </a:lnSpc>
            </a:pPr>
            <a:r>
              <a:rPr lang="zh-CN" altLang="en-US" sz="1400">
                <a:solidFill>
                  <a:srgbClr val="C00000"/>
                </a:solidFill>
                <a:cs typeface="微软雅黑" panose="020B0503020204020204" charset="-122"/>
                <a:sym typeface="+mn-lt"/>
              </a:rPr>
              <a:t>从</a:t>
            </a:r>
            <a:r>
              <a:rPr lang="en-US" altLang="zh-CN" sz="1400">
                <a:solidFill>
                  <a:srgbClr val="C00000"/>
                </a:solidFill>
                <a:cs typeface="微软雅黑" panose="020B0503020204020204" charset="-122"/>
                <a:sym typeface="+mn-lt"/>
              </a:rPr>
              <a:t>1930</a:t>
            </a:r>
            <a:r>
              <a:rPr lang="zh-CN" altLang="en-US" sz="1400">
                <a:solidFill>
                  <a:srgbClr val="C00000"/>
                </a:solidFill>
                <a:cs typeface="微软雅黑" panose="020B0503020204020204" charset="-122"/>
                <a:sym typeface="+mn-lt"/>
              </a:rPr>
              <a:t>年底到</a:t>
            </a:r>
            <a:r>
              <a:rPr lang="en-US" altLang="zh-CN" sz="1400">
                <a:solidFill>
                  <a:srgbClr val="C00000"/>
                </a:solidFill>
                <a:cs typeface="微软雅黑" panose="020B0503020204020204" charset="-122"/>
                <a:sym typeface="+mn-lt"/>
              </a:rPr>
              <a:t>1931</a:t>
            </a:r>
            <a:r>
              <a:rPr lang="zh-CN" altLang="en-US" sz="1400">
                <a:solidFill>
                  <a:srgbClr val="C00000"/>
                </a:solidFill>
                <a:cs typeface="微软雅黑" panose="020B0503020204020204" charset="-122"/>
                <a:sym typeface="+mn-lt"/>
              </a:rPr>
              <a:t>年秋，毛泽东、朱德以灵活的作战方针粉碎了国民党的三次围剿。</a:t>
            </a:r>
          </a:p>
        </p:txBody>
      </p:sp>
      <p:pic>
        <p:nvPicPr>
          <p:cNvPr id="1027" name="yuluo"/>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6750051" y="2369187"/>
            <a:ext cx="3960495" cy="2709545"/>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yuluo"/>
          <p:cNvSpPr txBox="1"/>
          <p:nvPr/>
        </p:nvSpPr>
        <p:spPr>
          <a:xfrm>
            <a:off x="1692277" y="2837182"/>
            <a:ext cx="4827905" cy="3046988"/>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200000"/>
              </a:lnSpc>
            </a:pPr>
            <a:r>
              <a:rPr lang="zh-CN" altLang="en-US" sz="1600" dirty="0">
                <a:solidFill>
                  <a:schemeClr val="tx1">
                    <a:lumMod val="75000"/>
                    <a:lumOff val="25000"/>
                  </a:schemeClr>
                </a:solidFill>
                <a:latin typeface="+mn-lt"/>
                <a:ea typeface="+mn-ea"/>
                <a:cs typeface="+mn-ea"/>
                <a:sym typeface="+mn-lt"/>
              </a:rPr>
              <a:t>在创建井冈山革命根据地，特别是在红四军转战赣南、闽西的实践中，毛泽东逐渐形成了农村包围城市的理论，它是马克思列宁主义的普遍真理同中国革命具体实践相结合的典范，是对马克思列宁主义关于武装夺取政权的理论的重大发展，标志着毛泽东思想的初步形成。</a:t>
            </a:r>
          </a:p>
        </p:txBody>
      </p:sp>
      <p:sp>
        <p:nvSpPr>
          <p:cNvPr id="24" name="圆角矩形 23"/>
          <p:cNvSpPr/>
          <p:nvPr/>
        </p:nvSpPr>
        <p:spPr>
          <a:xfrm>
            <a:off x="1724662" y="2352040"/>
            <a:ext cx="4763135"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yuluo"/>
          <p:cNvSpPr txBox="1"/>
          <p:nvPr/>
        </p:nvSpPr>
        <p:spPr>
          <a:xfrm>
            <a:off x="2732579" y="2295165"/>
            <a:ext cx="2808312" cy="553998"/>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pPr algn="dist"/>
            <a:r>
              <a:rPr lang="zh-CN" altLang="en-US" sz="2000" b="1">
                <a:latin typeface="+mn-lt"/>
                <a:ea typeface="+mn-ea"/>
                <a:cs typeface="+mn-ea"/>
                <a:sym typeface="+mn-lt"/>
              </a:rPr>
              <a:t>星星之火可以燎原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14" presetClass="entr" presetSubtype="10" fill="hold" nodeType="after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randombar(horizontal)">
                                      <p:cBhvr>
                                        <p:cTn id="24" dur="500"/>
                                        <p:tgtEl>
                                          <p:spTgt spid="1027"/>
                                        </p:tgtEl>
                                      </p:cBhvr>
                                    </p:animEffect>
                                  </p:childTnLst>
                                </p:cTn>
                              </p:par>
                            </p:childTnLst>
                          </p:cTn>
                        </p:par>
                        <p:par>
                          <p:cTn id="25" fill="hold" nodeType="afterGroup">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2200" y="1259840"/>
            <a:ext cx="10007600" cy="5091430"/>
            <a:chOff x="1781" y="4163"/>
            <a:chExt cx="15760" cy="8018"/>
          </a:xfrm>
        </p:grpSpPr>
        <p:sp>
          <p:nvSpPr>
            <p:cNvPr id="17" name="矩形 16"/>
            <p:cNvSpPr/>
            <p:nvPr/>
          </p:nvSpPr>
          <p:spPr>
            <a:xfrm>
              <a:off x="1781" y="4921"/>
              <a:ext cx="15760" cy="7260"/>
            </a:xfrm>
            <a:prstGeom prst="rect">
              <a:avLst/>
            </a:prstGeom>
            <a:solidFill>
              <a:srgbClr val="FDF8F4"/>
            </a:solidFill>
            <a:ln>
              <a:solidFill>
                <a:srgbClr val="C00000">
                  <a:alpha val="20000"/>
                </a:srgbClr>
              </a:solidFill>
            </a:ln>
            <a:effectLst>
              <a:outerShdw blurRad="63500" sx="101000" sy="101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descr="图层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2" y="4163"/>
              <a:ext cx="15759" cy="1043"/>
            </a:xfrm>
            <a:prstGeom prst="rect">
              <a:avLst/>
            </a:prstGeom>
          </p:spPr>
        </p:pic>
      </p:grpSp>
      <p:pic>
        <p:nvPicPr>
          <p:cNvPr id="5" name="图片 4" descr="图片1"/>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290831" y="255270"/>
            <a:ext cx="1369060" cy="430530"/>
          </a:xfrm>
          <a:prstGeom prst="rect">
            <a:avLst/>
          </a:prstGeom>
          <a:effectLst>
            <a:outerShdw blurRad="50800" dist="25400" dir="5400000" algn="t" rotWithShape="0">
              <a:schemeClr val="bg1">
                <a:alpha val="69000"/>
              </a:schemeClr>
            </a:outerShdw>
          </a:effectLst>
        </p:spPr>
      </p:pic>
      <p:grpSp>
        <p:nvGrpSpPr>
          <p:cNvPr id="6" name="组合 5"/>
          <p:cNvGrpSpPr/>
          <p:nvPr/>
        </p:nvGrpSpPr>
        <p:grpSpPr>
          <a:xfrm>
            <a:off x="1724661" y="266700"/>
            <a:ext cx="4274820" cy="410277"/>
            <a:chOff x="7133" y="395"/>
            <a:chExt cx="7067" cy="678"/>
          </a:xfrm>
        </p:grpSpPr>
        <p:sp>
          <p:nvSpPr>
            <p:cNvPr id="19" name="圆角矩形 18"/>
            <p:cNvSpPr/>
            <p:nvPr/>
          </p:nvSpPr>
          <p:spPr>
            <a:xfrm>
              <a:off x="8920"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0" name="圆角矩形 19"/>
            <p:cNvSpPr/>
            <p:nvPr/>
          </p:nvSpPr>
          <p:spPr>
            <a:xfrm>
              <a:off x="10706"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7" name="圆角矩形 6"/>
            <p:cNvSpPr/>
            <p:nvPr/>
          </p:nvSpPr>
          <p:spPr>
            <a:xfrm>
              <a:off x="12477" y="395"/>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26" name="组合 25"/>
            <p:cNvGrpSpPr/>
            <p:nvPr/>
          </p:nvGrpSpPr>
          <p:grpSpPr>
            <a:xfrm>
              <a:off x="7133" y="398"/>
              <a:ext cx="1722" cy="675"/>
              <a:chOff x="7163" y="398"/>
              <a:chExt cx="1722" cy="675"/>
            </a:xfrm>
          </p:grpSpPr>
          <p:sp>
            <p:nvSpPr>
              <p:cNvPr id="13" name="圆角矩形 12"/>
              <p:cNvSpPr/>
              <p:nvPr/>
            </p:nvSpPr>
            <p:spPr>
              <a:xfrm>
                <a:off x="7163" y="398"/>
                <a:ext cx="1722" cy="65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8" name="文本框 7" descr="7b0a20202020227461726765744d6f64756c65223a20226b6f6e6c696e65666f6e7473220a7d0a"/>
              <p:cNvSpPr txBox="1"/>
              <p:nvPr/>
            </p:nvSpPr>
            <p:spPr>
              <a:xfrm>
                <a:off x="7163" y="412"/>
                <a:ext cx="1722" cy="661"/>
              </a:xfrm>
              <a:prstGeom prst="rect">
                <a:avLst/>
              </a:prstGeom>
              <a:noFill/>
            </p:spPr>
            <p:txBody>
              <a:bodyPr wrap="square" rtlCol="0" anchor="t">
                <a:spAutoFit/>
              </a:bodyPr>
              <a:lstStyle/>
              <a:p>
                <a:pPr algn="ct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rPr>
                  <a:t>学党史</a:t>
                </a:r>
                <a:r>
                  <a:rPr lang="en-US" altLang="zh-CN" sz="2000">
                    <a:solidFill>
                      <a:schemeClr val="bg1"/>
                    </a:solidFill>
                    <a:effectLst/>
                    <a:latin typeface="微软雅黑" panose="020B0503020204020204" charset="-122"/>
                    <a:ea typeface="微软雅黑" panose="020B0503020204020204" charset="-122"/>
                    <a:cs typeface="微软雅黑" panose="020B0503020204020204" charset="-122"/>
                  </a:rPr>
                  <a:t> </a:t>
                </a:r>
                <a:endParaRPr lang="zh-CN" altLang="en-US" sz="2000">
                  <a:solidFill>
                    <a:schemeClr val="bg1"/>
                  </a:solidFill>
                  <a:effectLst/>
                  <a:latin typeface="微软雅黑" panose="020B0503020204020204" charset="-122"/>
                  <a:ea typeface="微软雅黑" panose="020B0503020204020204" charset="-122"/>
                  <a:cs typeface="微软雅黑" panose="020B0503020204020204" charset="-122"/>
                </a:endParaRPr>
              </a:p>
            </p:txBody>
          </p:sp>
        </p:grpSp>
        <p:sp>
          <p:nvSpPr>
            <p:cNvPr id="14" name="文本框 13"/>
            <p:cNvSpPr txBox="1"/>
            <p:nvPr/>
          </p:nvSpPr>
          <p:spPr>
            <a:xfrm>
              <a:off x="8920" y="399"/>
              <a:ext cx="1721"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悟思想 </a:t>
              </a:r>
            </a:p>
          </p:txBody>
        </p:sp>
        <p:sp>
          <p:nvSpPr>
            <p:cNvPr id="15" name="文本框 14"/>
            <p:cNvSpPr txBox="1"/>
            <p:nvPr/>
          </p:nvSpPr>
          <p:spPr>
            <a:xfrm>
              <a:off x="10706"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办实事 </a:t>
              </a:r>
            </a:p>
          </p:txBody>
        </p:sp>
        <p:sp>
          <p:nvSpPr>
            <p:cNvPr id="16" name="文本框 15"/>
            <p:cNvSpPr txBox="1"/>
            <p:nvPr/>
          </p:nvSpPr>
          <p:spPr>
            <a:xfrm>
              <a:off x="12478" y="399"/>
              <a:ext cx="1722" cy="661"/>
            </a:xfrm>
            <a:prstGeom prst="rect">
              <a:avLst/>
            </a:prstGeom>
            <a:noFill/>
          </p:spPr>
          <p:txBody>
            <a:bodyPr wrap="square" rtlCol="0" anchor="t">
              <a:spAutoFit/>
            </a:bodyPr>
            <a:lstStyle/>
            <a:p>
              <a:pPr lvl="0" algn="ctr">
                <a:buClrTx/>
                <a:buSzTx/>
                <a:buFontTx/>
              </a:pPr>
              <a:r>
                <a:rPr lang="zh-CN" altLang="en-US" sz="2000">
                  <a:solidFill>
                    <a:schemeClr val="bg1"/>
                  </a:solidFill>
                  <a:effectLst/>
                  <a:latin typeface="微软雅黑" panose="020B0503020204020204" charset="-122"/>
                  <a:ea typeface="微软雅黑" panose="020B0503020204020204" charset="-122"/>
                  <a:cs typeface="微软雅黑" panose="020B0503020204020204" charset="-122"/>
                  <a:sym typeface="+mn-ea"/>
                </a:rPr>
                <a:t>开新局</a:t>
              </a:r>
            </a:p>
          </p:txBody>
        </p:sp>
      </p:grpSp>
      <p:pic>
        <p:nvPicPr>
          <p:cNvPr id="10" name="yuluo"/>
          <p:cNvPicPr>
            <a:picLocks noChangeAspect="1"/>
          </p:cNvPicPr>
          <p:nvPr>
            <p:custDataLst>
              <p:tags r:id="rId1"/>
            </p:custDataLst>
          </p:nvPr>
        </p:nvPicPr>
        <p:blipFill>
          <a:blip r:embed="rId6" cstate="email">
            <a:lum bright="-6000"/>
            <a:extLst>
              <a:ext uri="{28A0092B-C50C-407E-A947-70E740481C1C}">
                <a14:useLocalDpi xmlns:a14="http://schemas.microsoft.com/office/drawing/2010/main"/>
              </a:ext>
            </a:extLst>
          </a:blip>
          <a:stretch>
            <a:fillRect/>
          </a:stretch>
        </p:blipFill>
        <p:spPr>
          <a:xfrm>
            <a:off x="10311131" y="288292"/>
            <a:ext cx="1575435" cy="525145"/>
          </a:xfrm>
          <a:prstGeom prst="rect">
            <a:avLst/>
          </a:prstGeom>
        </p:spPr>
      </p:pic>
      <p:sp>
        <p:nvSpPr>
          <p:cNvPr id="4" name="yuluo"/>
          <p:cNvSpPr txBox="1"/>
          <p:nvPr/>
        </p:nvSpPr>
        <p:spPr>
          <a:xfrm>
            <a:off x="6189346" y="3197226"/>
            <a:ext cx="4093845" cy="2554545"/>
          </a:xfrm>
          <a:prstGeom prst="rect">
            <a:avLst/>
          </a:prstGeom>
          <a:no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nSpc>
                <a:spcPct val="200000"/>
              </a:lnSpc>
            </a:pPr>
            <a:r>
              <a:rPr lang="zh-CN" altLang="en-US" sz="1600">
                <a:solidFill>
                  <a:schemeClr val="tx1">
                    <a:lumMod val="75000"/>
                    <a:lumOff val="25000"/>
                  </a:schemeClr>
                </a:solidFill>
                <a:latin typeface="+mn-lt"/>
                <a:ea typeface="+mn-ea"/>
                <a:cs typeface="+mn-ea"/>
                <a:sym typeface="+mn-lt"/>
              </a:rPr>
              <a:t>在</a:t>
            </a:r>
            <a:r>
              <a:rPr lang="en-US" altLang="zh-CN" sz="1600">
                <a:solidFill>
                  <a:schemeClr val="tx1">
                    <a:lumMod val="75000"/>
                    <a:lumOff val="25000"/>
                  </a:schemeClr>
                </a:solidFill>
                <a:latin typeface="+mn-lt"/>
                <a:ea typeface="+mn-ea"/>
                <a:cs typeface="+mn-ea"/>
                <a:sym typeface="+mn-lt"/>
              </a:rPr>
              <a:t>1931</a:t>
            </a:r>
            <a:r>
              <a:rPr lang="zh-CN" altLang="en-US" sz="1600">
                <a:solidFill>
                  <a:schemeClr val="tx1">
                    <a:lumMod val="75000"/>
                    <a:lumOff val="25000"/>
                  </a:schemeClr>
                </a:solidFill>
                <a:latin typeface="+mn-lt"/>
                <a:ea typeface="+mn-ea"/>
                <a:cs typeface="+mn-ea"/>
                <a:sym typeface="+mn-lt"/>
              </a:rPr>
              <a:t>年冬，中华苏维埃第一次全国代表大会在江西瑞金召开，成立了中华苏维埃共和国临时政府，制定了宪法大纲。广大的根据地纷纷进行了土地的改革和根据地建设，成为了我们党坚持武装革命的坚实基础。</a:t>
            </a:r>
          </a:p>
        </p:txBody>
      </p:sp>
      <p:pic>
        <p:nvPicPr>
          <p:cNvPr id="2050" name="Picture 2"/>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1980566" y="3440430"/>
            <a:ext cx="3888740" cy="221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圆角矩形 20"/>
          <p:cNvSpPr/>
          <p:nvPr/>
        </p:nvSpPr>
        <p:spPr>
          <a:xfrm>
            <a:off x="1980565" y="2513965"/>
            <a:ext cx="8204200" cy="5003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yuluo"/>
          <p:cNvSpPr txBox="1"/>
          <p:nvPr/>
        </p:nvSpPr>
        <p:spPr>
          <a:xfrm>
            <a:off x="2244091" y="2436497"/>
            <a:ext cx="7676515" cy="553085"/>
          </a:xfrm>
          <a:prstGeom prst="rect">
            <a:avLst/>
          </a:prstGeom>
          <a:noFill/>
        </p:spPr>
        <p:txBody>
          <a:bodyPr wrap="square" rtlCol="0">
            <a:spAutoFit/>
          </a:bodyPr>
          <a:lstStyle>
            <a:defPPr>
              <a:defRPr lang="zh-CN"/>
            </a:defPPr>
            <a:lvl1pPr algn="ctr">
              <a:lnSpc>
                <a:spcPct val="150000"/>
              </a:lnSpc>
              <a:defRPr sz="1500">
                <a:solidFill>
                  <a:schemeClr val="bg1"/>
                </a:solidFill>
                <a:latin typeface="微软雅黑" panose="020B0503020204020204" charset="-122"/>
                <a:ea typeface="微软雅黑" panose="020B0503020204020204" charset="-122"/>
              </a:defRPr>
            </a:lvl1pPr>
          </a:lstStyle>
          <a:p>
            <a:pPr algn="dist"/>
            <a:r>
              <a:rPr lang="zh-CN" altLang="en-US" sz="2000" b="1" dirty="0">
                <a:latin typeface="+mn-lt"/>
                <a:ea typeface="+mn-ea"/>
                <a:cs typeface="+mn-ea"/>
                <a:sym typeface="+mn-lt"/>
              </a:rPr>
              <a:t>土地革命战争的曲折发展和伟大历史转折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anim calcmode="lin" valueType="num">
                                      <p:cBhvr>
                                        <p:cTn id="8" dur="1500" fill="hold"/>
                                        <p:tgtEl>
                                          <p:spTgt spid="10"/>
                                        </p:tgtEl>
                                        <p:attrNameLst>
                                          <p:attrName>ppt_x</p:attrName>
                                        </p:attrNameLst>
                                      </p:cBhvr>
                                      <p:tavLst>
                                        <p:tav tm="0">
                                          <p:val>
                                            <p:strVal val="#ppt_x"/>
                                          </p:val>
                                        </p:tav>
                                        <p:tav tm="100000">
                                          <p:val>
                                            <p:strVal val="#ppt_x"/>
                                          </p:val>
                                        </p:tav>
                                      </p:tavLst>
                                    </p:anim>
                                    <p:anim calcmode="lin" valueType="num">
                                      <p:cBhvr>
                                        <p:cTn id="9" dur="15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9"/>
</p:tagLst>
</file>

<file path=ppt/tags/tag55.xml><?xml version="1.0" encoding="utf-8"?>
<p:tagLst xmlns:a="http://schemas.openxmlformats.org/drawingml/2006/main" xmlns:r="http://schemas.openxmlformats.org/officeDocument/2006/relationships" xmlns:p="http://schemas.openxmlformats.org/presentationml/2006/main">
  <p:tag name="PA" val="v5.2.9"/>
</p:tagLst>
</file>

<file path=ppt/tags/tag56.xml><?xml version="1.0" encoding="utf-8"?>
<p:tagLst xmlns:a="http://schemas.openxmlformats.org/drawingml/2006/main" xmlns:r="http://schemas.openxmlformats.org/officeDocument/2006/relationships" xmlns:p="http://schemas.openxmlformats.org/presentationml/2006/main">
  <p:tag name="PA" val="v5.2.9"/>
</p:tagLst>
</file>

<file path=ppt/tags/tag57.xml><?xml version="1.0" encoding="utf-8"?>
<p:tagLst xmlns:a="http://schemas.openxmlformats.org/drawingml/2006/main" xmlns:r="http://schemas.openxmlformats.org/officeDocument/2006/relationships" xmlns:p="http://schemas.openxmlformats.org/presentationml/2006/main">
  <p:tag name="PA" val="v5.2.9"/>
</p:tagLst>
</file>

<file path=ppt/tags/tag58.xml><?xml version="1.0" encoding="utf-8"?>
<p:tagLst xmlns:a="http://schemas.openxmlformats.org/drawingml/2006/main" xmlns:r="http://schemas.openxmlformats.org/officeDocument/2006/relationships" xmlns:p="http://schemas.openxmlformats.org/presentationml/2006/main">
  <p:tag name="PA" val="v5.2.9"/>
</p:tagLst>
</file>

<file path=ppt/tags/tag59.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60.xml><?xml version="1.0" encoding="utf-8"?>
<p:tagLst xmlns:a="http://schemas.openxmlformats.org/drawingml/2006/main" xmlns:r="http://schemas.openxmlformats.org/officeDocument/2006/relationships" xmlns:p="http://schemas.openxmlformats.org/presentationml/2006/main">
  <p:tag name="PA" val="v5.2.9"/>
</p:tagLst>
</file>

<file path=ppt/tags/tag61.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2441</Words>
  <Application>Microsoft Office PowerPoint</Application>
  <PresentationFormat>宽屏</PresentationFormat>
  <Paragraphs>224</Paragraphs>
  <Slides>28</Slides>
  <Notes>22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28</vt:i4>
      </vt:variant>
    </vt:vector>
  </HeadingPairs>
  <TitlesOfParts>
    <vt:vector size="38" baseType="lpstr">
      <vt:lpstr>Meiryo</vt:lpstr>
      <vt:lpstr>思源黑体 CN Heavy</vt:lpstr>
      <vt:lpstr>宋体</vt:lpstr>
      <vt:lpstr>微软雅黑</vt:lpstr>
      <vt:lpstr>Arial</vt:lpstr>
      <vt:lpstr>Calibri</vt:lpstr>
      <vt:lpstr>Calibri Light</vt:lpstr>
      <vt:lpstr>Wingdings</vt:lpstr>
      <vt:lpstr>第一PPT模板网-WWW.1PPT.COM</vt:lpstr>
      <vt:lpstr>Office Theme</vt:lpstr>
      <vt:lpstr>百年奋斗路  启航新征程</vt:lpstr>
      <vt:lpstr>PowerPoint 演示文稿</vt:lpstr>
      <vt:lpstr>目录</vt:lpstr>
      <vt:lpstr>新民主主义革命时期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社会主义革命和建设时期</vt:lpstr>
      <vt:lpstr>PowerPoint 演示文稿</vt:lpstr>
      <vt:lpstr>PowerPoint 演示文稿</vt:lpstr>
      <vt:lpstr>PowerPoint 演示文稿</vt:lpstr>
      <vt:lpstr>PowerPoint 演示文稿</vt:lpstr>
      <vt:lpstr>PowerPoint 演示文稿</vt:lpstr>
      <vt:lpstr>改革开放和社会主义 现代化建设新时期</vt:lpstr>
      <vt:lpstr>PowerPoint 演示文稿</vt:lpstr>
      <vt:lpstr>PowerPoint 演示文稿</vt:lpstr>
      <vt:lpstr>PowerPoint 演示文稿</vt:lpstr>
      <vt:lpstr>PowerPoint 演示文稿</vt:lpstr>
      <vt:lpstr>百年奋斗路  启航新征程</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4</cp:revision>
  <cp:lastPrinted>2021-05-27T00:30:43Z</cp:lastPrinted>
  <dcterms:created xsi:type="dcterms:W3CDTF">2021-05-27T00:30:43Z</dcterms:created>
  <dcterms:modified xsi:type="dcterms:W3CDTF">2023-04-13T09:53:49Z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