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2.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3.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4.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5.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5" r:id="rId2"/>
  </p:sldMasterIdLst>
  <p:notesMasterIdLst>
    <p:notesMasterId r:id="rId30"/>
  </p:notesMasterIdLst>
  <p:sldIdLst>
    <p:sldId id="256" r:id="rId3"/>
    <p:sldId id="257" r:id="rId4"/>
    <p:sldId id="258" r:id="rId5"/>
    <p:sldId id="259" r:id="rId6"/>
    <p:sldId id="300" r:id="rId7"/>
    <p:sldId id="301" r:id="rId8"/>
    <p:sldId id="261" r:id="rId9"/>
    <p:sldId id="302" r:id="rId10"/>
    <p:sldId id="303" r:id="rId11"/>
    <p:sldId id="304" r:id="rId12"/>
    <p:sldId id="264" r:id="rId13"/>
    <p:sldId id="262" r:id="rId14"/>
    <p:sldId id="305" r:id="rId15"/>
    <p:sldId id="306" r:id="rId16"/>
    <p:sldId id="307" r:id="rId17"/>
    <p:sldId id="308" r:id="rId18"/>
    <p:sldId id="309" r:id="rId19"/>
    <p:sldId id="310" r:id="rId20"/>
    <p:sldId id="268" r:id="rId21"/>
    <p:sldId id="286" r:id="rId22"/>
    <p:sldId id="311" r:id="rId23"/>
    <p:sldId id="312" r:id="rId24"/>
    <p:sldId id="313" r:id="rId25"/>
    <p:sldId id="314" r:id="rId26"/>
    <p:sldId id="274" r:id="rId27"/>
    <p:sldId id="275" r:id="rId28"/>
    <p:sldId id="315"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14" autoAdjust="0"/>
  </p:normalViewPr>
  <p:slideViewPr>
    <p:cSldViewPr snapToGrid="0">
      <p:cViewPr varScale="1">
        <p:scale>
          <a:sx n="108" d="100"/>
          <a:sy n="108" d="100"/>
        </p:scale>
        <p:origin x="65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2023/4/13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149320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6502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641220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96870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421191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1255881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719831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148968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pic>
        <p:nvPicPr>
          <p:cNvPr id="32" name="图片 31" descr="建军节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540" y="635"/>
            <a:ext cx="12205971" cy="685673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0960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0718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831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3522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0452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3330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864511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055592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97429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42074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21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节标题">
    <p:spTree>
      <p:nvGrpSpPr>
        <p:cNvPr id="1" name=""/>
        <p:cNvGrpSpPr/>
        <p:nvPr/>
      </p:nvGrpSpPr>
      <p:grpSpPr>
        <a:xfrm>
          <a:off x="0" y="0"/>
          <a:ext cx="0" cy="0"/>
          <a:chOff x="0" y="0"/>
          <a:chExt cx="0" cy="0"/>
        </a:xfrm>
      </p:grpSpPr>
      <p:pic>
        <p:nvPicPr>
          <p:cNvPr id="9" name="图片 8" descr="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240" y="0"/>
            <a:ext cx="12176125" cy="6858000"/>
          </a:xfrm>
          <a:prstGeom prst="rect">
            <a:avLst/>
          </a:prstGeom>
        </p:spPr>
      </p:pic>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两栏内容">
    <p:spTree>
      <p:nvGrpSpPr>
        <p:cNvPr id="1" name=""/>
        <p:cNvGrpSpPr/>
        <p:nvPr/>
      </p:nvGrpSpPr>
      <p:grpSpPr>
        <a:xfrm>
          <a:off x="0" y="0"/>
          <a:ext cx="0" cy="0"/>
          <a:chOff x="0" y="0"/>
          <a:chExt cx="0" cy="0"/>
        </a:xfrm>
      </p:grpSpPr>
      <p:pic>
        <p:nvPicPr>
          <p:cNvPr id="9" name="图片 8" descr="首页"/>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35"/>
            <a:ext cx="12192000" cy="6856730"/>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pic>
        <p:nvPicPr>
          <p:cNvPr id="10" name="图片 9" descr="次页"/>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6730"/>
          </a:xfrm>
          <a:prstGeom prst="rect">
            <a:avLst/>
          </a:prstGeom>
        </p:spPr>
      </p:pic>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2023/4/13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8">
            <a:alphaModFix amt="44000"/>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2023/4/13</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047283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6.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notesSlide" Target="../notesSlides/notesSlide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slideLayout" Target="../slideLayouts/slideLayout5.xml"/><Relationship Id="rId5" Type="http://schemas.openxmlformats.org/officeDocument/2006/relationships/tags" Target="../tags/tag6.xml"/><Relationship Id="rId15" Type="http://schemas.openxmlformats.org/officeDocument/2006/relationships/image" Target="../media/image8.png"/><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notesSlide" Target="../notesSlides/notesSlide4.xml"/><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8" Type="http://schemas.openxmlformats.org/officeDocument/2006/relationships/tags" Target="../tags/tag60.xml"/><Relationship Id="rId3" Type="http://schemas.openxmlformats.org/officeDocument/2006/relationships/tags" Target="../tags/tag55.xml"/><Relationship Id="rId7" Type="http://schemas.openxmlformats.org/officeDocument/2006/relationships/tags" Target="../tags/tag59.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tags" Target="../tags/tag58.xml"/><Relationship Id="rId11" Type="http://schemas.openxmlformats.org/officeDocument/2006/relationships/image" Target="../media/image6.png"/><Relationship Id="rId5" Type="http://schemas.openxmlformats.org/officeDocument/2006/relationships/tags" Target="../tags/tag57.xml"/><Relationship Id="rId10" Type="http://schemas.openxmlformats.org/officeDocument/2006/relationships/image" Target="../media/image12.png"/><Relationship Id="rId4" Type="http://schemas.openxmlformats.org/officeDocument/2006/relationships/tags" Target="../tags/tag56.xml"/><Relationship Id="rId9"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notesSlide" Target="../notesSlides/notesSlide5.xml"/><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tags" Target="../tags/tag82.xml"/><Relationship Id="rId3" Type="http://schemas.openxmlformats.org/officeDocument/2006/relationships/tags" Target="../tags/tag77.xml"/><Relationship Id="rId7" Type="http://schemas.openxmlformats.org/officeDocument/2006/relationships/tags" Target="../tags/tag81.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tags" Target="../tags/tag80.xml"/><Relationship Id="rId11" Type="http://schemas.openxmlformats.org/officeDocument/2006/relationships/image" Target="../media/image6.png"/><Relationship Id="rId5" Type="http://schemas.openxmlformats.org/officeDocument/2006/relationships/tags" Target="../tags/tag79.xml"/><Relationship Id="rId10" Type="http://schemas.openxmlformats.org/officeDocument/2006/relationships/image" Target="../media/image12.png"/><Relationship Id="rId4" Type="http://schemas.openxmlformats.org/officeDocument/2006/relationships/tags" Target="../tags/tag78.xml"/><Relationship Id="rId9"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file:///C:\Users\Administrator\AppData\Local\Temp\wps\INetCache\841c2999c8945966fa8d7a216eca97b6" TargetMode="Externa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10.jpeg"/><Relationship Id="rId5" Type="http://schemas.openxmlformats.org/officeDocument/2006/relationships/image" Target="../media/image6.png"/><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9.png"/><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9.png"/><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9.pn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9.png"/><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9.png"/><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3.png"/><Relationship Id="rId2" Type="http://schemas.openxmlformats.org/officeDocument/2006/relationships/slideLayout" Target="../slideLayouts/slideLayout2.xml"/><Relationship Id="rId1" Type="http://schemas.openxmlformats.org/officeDocument/2006/relationships/tags" Target="../tags/tag93.xml"/><Relationship Id="rId6" Type="http://schemas.openxmlformats.org/officeDocument/2006/relationships/image" Target="../media/image14.png"/><Relationship Id="rId5" Type="http://schemas.openxmlformats.org/officeDocument/2006/relationships/image" Target="../media/image22.png"/><Relationship Id="rId4" Type="http://schemas.openxmlformats.org/officeDocument/2006/relationships/image" Target="../media/image21.png"/></Relationships>
</file>

<file path=ppt/slides/_rels/slide26.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image" Target="../media/image6.png"/><Relationship Id="rId3" Type="http://schemas.openxmlformats.org/officeDocument/2006/relationships/tags" Target="../tags/tag96.xml"/><Relationship Id="rId7" Type="http://schemas.openxmlformats.org/officeDocument/2006/relationships/tags" Target="../tags/tag100.xml"/><Relationship Id="rId12" Type="http://schemas.openxmlformats.org/officeDocument/2006/relationships/notesSlide" Target="../notesSlides/notesSlide6.xml"/><Relationship Id="rId2" Type="http://schemas.openxmlformats.org/officeDocument/2006/relationships/tags" Target="../tags/tag95.xml"/><Relationship Id="rId16" Type="http://schemas.openxmlformats.org/officeDocument/2006/relationships/image" Target="../media/image24.png"/><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slideLayout" Target="../slideLayouts/slideLayout5.xml"/><Relationship Id="rId5" Type="http://schemas.openxmlformats.org/officeDocument/2006/relationships/tags" Target="../tags/tag98.xml"/><Relationship Id="rId15" Type="http://schemas.openxmlformats.org/officeDocument/2006/relationships/image" Target="../media/image8.png"/><Relationship Id="rId10" Type="http://schemas.openxmlformats.org/officeDocument/2006/relationships/tags" Target="../tags/tag103.xml"/><Relationship Id="rId4" Type="http://schemas.openxmlformats.org/officeDocument/2006/relationships/tags" Target="../tags/tag97.xml"/><Relationship Id="rId9" Type="http://schemas.openxmlformats.org/officeDocument/2006/relationships/tags" Target="../tags/tag102.xml"/><Relationship Id="rId14" Type="http://schemas.openxmlformats.org/officeDocument/2006/relationships/image" Target="../media/image7.png"/></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2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3" Type="http://schemas.openxmlformats.org/officeDocument/2006/relationships/tags" Target="../tags/tag16.xml"/><Relationship Id="rId21" Type="http://schemas.openxmlformats.org/officeDocument/2006/relationships/image" Target="../media/image11.png"/><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 Type="http://schemas.openxmlformats.org/officeDocument/2006/relationships/tags" Target="../tags/tag15.xml"/><Relationship Id="rId16" Type="http://schemas.openxmlformats.org/officeDocument/2006/relationships/tags" Target="../tags/tag29.xml"/><Relationship Id="rId20" Type="http://schemas.openxmlformats.org/officeDocument/2006/relationships/slideLayout" Target="../slideLayouts/slideLayout5.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5" Type="http://schemas.openxmlformats.org/officeDocument/2006/relationships/tags" Target="../tags/tag18.xml"/><Relationship Id="rId15" Type="http://schemas.openxmlformats.org/officeDocument/2006/relationships/tags" Target="../tags/tag28.xml"/><Relationship Id="rId10" Type="http://schemas.openxmlformats.org/officeDocument/2006/relationships/tags" Target="../tags/tag23.xml"/><Relationship Id="rId19" Type="http://schemas.openxmlformats.org/officeDocument/2006/relationships/tags" Target="../tags/tag32.xml"/><Relationship Id="rId4" Type="http://schemas.openxmlformats.org/officeDocument/2006/relationships/tags" Target="../tags/tag17.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tags" Target="../tags/tag40.xml"/><Relationship Id="rId3" Type="http://schemas.openxmlformats.org/officeDocument/2006/relationships/tags" Target="../tags/tag35.xml"/><Relationship Id="rId7" Type="http://schemas.openxmlformats.org/officeDocument/2006/relationships/tags" Target="../tags/tag39.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11" Type="http://schemas.openxmlformats.org/officeDocument/2006/relationships/image" Target="../media/image6.png"/><Relationship Id="rId5" Type="http://schemas.openxmlformats.org/officeDocument/2006/relationships/tags" Target="../tags/tag37.xml"/><Relationship Id="rId10" Type="http://schemas.openxmlformats.org/officeDocument/2006/relationships/image" Target="../media/image12.png"/><Relationship Id="rId4" Type="http://schemas.openxmlformats.org/officeDocument/2006/relationships/tags" Target="../tags/tag36.xml"/><Relationship Id="rId9"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slideLayout" Target="../slideLayouts/slideLayout2.xml"/><Relationship Id="rId7" Type="http://schemas.openxmlformats.org/officeDocument/2006/relationships/image" Target="../media/image15.pn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file:///C:\Users\Administrator\AppData\Local\Temp\wps\INetCache\841c2999c8945966fa8d7a216eca97b6"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image" Target="../media/image7.pn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notesSlide" Target="../notesSlides/notesSlide2.xml"/><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notesSlide" Target="../notesSlides/notesSlide3.xm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A-102211"/>
          <p:cNvPicPr>
            <a:picLocks noChangeAspect="1"/>
          </p:cNvPicPr>
          <p:nvPr>
            <p:custDataLst>
              <p:tags r:id="rId2"/>
            </p:custDataLst>
          </p:nvPr>
        </p:nvPicPr>
        <p:blipFill>
          <a:blip r:embed="rId13" cstate="email">
            <a:lum bright="-6000"/>
            <a:extLst>
              <a:ext uri="{28A0092B-C50C-407E-A947-70E740481C1C}">
                <a14:useLocalDpi xmlns:a14="http://schemas.microsoft.com/office/drawing/2010/main"/>
              </a:ext>
            </a:extLst>
          </a:blip>
          <a:stretch>
            <a:fillRect/>
          </a:stretch>
        </p:blipFill>
        <p:spPr>
          <a:xfrm>
            <a:off x="9904731" y="280672"/>
            <a:ext cx="2029460" cy="676275"/>
          </a:xfrm>
          <a:prstGeom prst="rect">
            <a:avLst/>
          </a:prstGeom>
        </p:spPr>
      </p:pic>
      <p:grpSp>
        <p:nvGrpSpPr>
          <p:cNvPr id="34" name="组合 33"/>
          <p:cNvGrpSpPr/>
          <p:nvPr/>
        </p:nvGrpSpPr>
        <p:grpSpPr>
          <a:xfrm>
            <a:off x="0" y="203200"/>
            <a:ext cx="4321811" cy="499745"/>
            <a:chOff x="0" y="320"/>
            <a:chExt cx="6806" cy="787"/>
          </a:xfrm>
        </p:grpSpPr>
        <p:sp>
          <p:nvSpPr>
            <p:cNvPr id="33" name="剪去单角的矩形 32"/>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descr="图片1"/>
            <p:cNvPicPr>
              <a:picLocks noChangeAspect="1"/>
            </p:cNvPicPr>
            <p:nvPr/>
          </p:nvPicPr>
          <p:blipFill>
            <a:blip r:embed="rId14"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12" name="文本框 11"/>
            <p:cNvSpPr txBox="1"/>
            <p:nvPr/>
          </p:nvSpPr>
          <p:spPr>
            <a:xfrm>
              <a:off x="1947" y="424"/>
              <a:ext cx="4732" cy="582"/>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学习培训系列</a:t>
              </a:r>
            </a:p>
          </p:txBody>
        </p:sp>
      </p:grpSp>
      <p:grpSp>
        <p:nvGrpSpPr>
          <p:cNvPr id="9" name="组合 8"/>
          <p:cNvGrpSpPr/>
          <p:nvPr/>
        </p:nvGrpSpPr>
        <p:grpSpPr>
          <a:xfrm>
            <a:off x="4529457" y="250826"/>
            <a:ext cx="4487545" cy="418465"/>
            <a:chOff x="7133" y="395"/>
            <a:chExt cx="7067" cy="659"/>
          </a:xfrm>
        </p:grpSpPr>
        <p:sp>
          <p:nvSpPr>
            <p:cNvPr id="19" name="圆角矩形 18"/>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0" name="圆角矩形 19"/>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1" name="圆角矩形 20"/>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26" name="组合 25"/>
            <p:cNvGrpSpPr/>
            <p:nvPr/>
          </p:nvGrpSpPr>
          <p:grpSpPr>
            <a:xfrm>
              <a:off x="7133" y="398"/>
              <a:ext cx="1722" cy="656"/>
              <a:chOff x="7163" y="398"/>
              <a:chExt cx="1722" cy="656"/>
            </a:xfrm>
          </p:grpSpPr>
          <p:sp>
            <p:nvSpPr>
              <p:cNvPr id="13" name="圆角矩形 12"/>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1" name="文本框 10"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14" name="文本框 13"/>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15" name="文本框 14"/>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16" name="文本框 15"/>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grpSp>
        <p:nvGrpSpPr>
          <p:cNvPr id="27" name="组合 26"/>
          <p:cNvGrpSpPr/>
          <p:nvPr/>
        </p:nvGrpSpPr>
        <p:grpSpPr>
          <a:xfrm>
            <a:off x="3462655" y="3860801"/>
            <a:ext cx="5275580" cy="663575"/>
            <a:chOff x="5866" y="5870"/>
            <a:chExt cx="7828" cy="1045"/>
          </a:xfrm>
        </p:grpSpPr>
        <p:grpSp>
          <p:nvGrpSpPr>
            <p:cNvPr id="32" name="组合 31"/>
            <p:cNvGrpSpPr/>
            <p:nvPr/>
          </p:nvGrpSpPr>
          <p:grpSpPr>
            <a:xfrm>
              <a:off x="5866" y="5870"/>
              <a:ext cx="7828" cy="1045"/>
              <a:chOff x="926" y="2719"/>
              <a:chExt cx="17398" cy="2907"/>
            </a:xfrm>
          </p:grpSpPr>
          <p:sp>
            <p:nvSpPr>
              <p:cNvPr id="5" name="矩形 4"/>
              <p:cNvSpPr/>
              <p:nvPr/>
            </p:nvSpPr>
            <p:spPr>
              <a:xfrm>
                <a:off x="926" y="3205"/>
                <a:ext cx="17369" cy="241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8" name="组合 27"/>
              <p:cNvGrpSpPr/>
              <p:nvPr/>
            </p:nvGrpSpPr>
            <p:grpSpPr>
              <a:xfrm>
                <a:off x="8169" y="2719"/>
                <a:ext cx="2904" cy="975"/>
                <a:chOff x="3965502" y="1879809"/>
                <a:chExt cx="1193100" cy="342834"/>
              </a:xfrm>
              <a:solidFill>
                <a:srgbClr val="E71E17"/>
              </a:solidFill>
            </p:grpSpPr>
            <p:sp>
              <p:nvSpPr>
                <p:cNvPr id="29" name="PA-dark-star-shape_15445"/>
                <p:cNvSpPr>
                  <a:spLocks noChangeAspect="1"/>
                </p:cNvSpPr>
                <p:nvPr>
                  <p:custDataLst>
                    <p:tags r:id="rId6"/>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0" name="PA-dark-star-shape_15445"/>
                <p:cNvSpPr>
                  <a:spLocks noChangeAspect="1"/>
                </p:cNvSpPr>
                <p:nvPr>
                  <p:custDataLst>
                    <p:tags r:id="rId7"/>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1" name="PA-dark-star-shape_15445"/>
                <p:cNvSpPr>
                  <a:spLocks noChangeAspect="1"/>
                </p:cNvSpPr>
                <p:nvPr>
                  <p:custDataLst>
                    <p:tags r:id="rId8"/>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5" name="PA-dark-star-shape_15445"/>
                <p:cNvSpPr>
                  <a:spLocks noChangeAspect="1"/>
                </p:cNvSpPr>
                <p:nvPr>
                  <p:custDataLst>
                    <p:tags r:id="rId9"/>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6" name="PA-dark-star-shape_15445"/>
                <p:cNvSpPr>
                  <a:spLocks noChangeAspect="1"/>
                </p:cNvSpPr>
                <p:nvPr>
                  <p:custDataLst>
                    <p:tags r:id="rId10"/>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cxnSp>
            <p:nvCxnSpPr>
              <p:cNvPr id="39" name="PA-直接连接符 21"/>
              <p:cNvCxnSpPr/>
              <p:nvPr>
                <p:custDataLst>
                  <p:tags r:id="rId3"/>
                </p:custDataLst>
              </p:nvPr>
            </p:nvCxnSpPr>
            <p:spPr>
              <a:xfrm flipV="1">
                <a:off x="11289" y="3206"/>
                <a:ext cx="7004" cy="0"/>
              </a:xfrm>
              <a:prstGeom prst="line">
                <a:avLst/>
              </a:prstGeom>
              <a:noFill/>
              <a:ln w="12700" cap="flat" cmpd="sng" algn="ctr">
                <a:solidFill>
                  <a:srgbClr val="D30013">
                    <a:alpha val="34000"/>
                  </a:srgbClr>
                </a:solidFill>
                <a:prstDash val="solid"/>
              </a:ln>
              <a:effectLst/>
            </p:spPr>
          </p:cxnSp>
          <p:cxnSp>
            <p:nvCxnSpPr>
              <p:cNvPr id="40" name="PA-直接连接符 22"/>
              <p:cNvCxnSpPr/>
              <p:nvPr>
                <p:custDataLst>
                  <p:tags r:id="rId4"/>
                </p:custDataLst>
              </p:nvPr>
            </p:nvCxnSpPr>
            <p:spPr>
              <a:xfrm>
                <a:off x="999" y="3206"/>
                <a:ext cx="7002" cy="0"/>
              </a:xfrm>
              <a:prstGeom prst="line">
                <a:avLst/>
              </a:prstGeom>
              <a:noFill/>
              <a:ln w="12700" cap="flat" cmpd="sng" algn="ctr">
                <a:solidFill>
                  <a:srgbClr val="D30013">
                    <a:alpha val="34000"/>
                  </a:srgbClr>
                </a:solidFill>
                <a:prstDash val="solid"/>
              </a:ln>
              <a:effectLst/>
            </p:spPr>
          </p:cxnSp>
          <p:cxnSp>
            <p:nvCxnSpPr>
              <p:cNvPr id="10" name="PA-直接连接符 21"/>
              <p:cNvCxnSpPr/>
              <p:nvPr>
                <p:custDataLst>
                  <p:tags r:id="rId5"/>
                </p:custDataLst>
              </p:nvPr>
            </p:nvCxnSpPr>
            <p:spPr>
              <a:xfrm>
                <a:off x="966" y="5626"/>
                <a:ext cx="17358" cy="0"/>
              </a:xfrm>
              <a:prstGeom prst="line">
                <a:avLst/>
              </a:prstGeom>
              <a:noFill/>
              <a:ln w="12700" cap="flat" cmpd="sng" algn="ctr">
                <a:solidFill>
                  <a:srgbClr val="D30013">
                    <a:alpha val="34000"/>
                  </a:srgbClr>
                </a:solidFill>
                <a:prstDash val="solid"/>
              </a:ln>
              <a:effectLst/>
            </p:spPr>
          </p:cxnSp>
          <p:pic>
            <p:nvPicPr>
              <p:cNvPr id="17" name="图片 16"/>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a:off x="15339" y="2719"/>
                <a:ext cx="2956" cy="496"/>
              </a:xfrm>
              <a:prstGeom prst="rect">
                <a:avLst/>
              </a:prstGeom>
            </p:spPr>
          </p:pic>
          <p:pic>
            <p:nvPicPr>
              <p:cNvPr id="2" name="图片 1"/>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flipH="1">
                <a:off x="926" y="2719"/>
                <a:ext cx="2956" cy="496"/>
              </a:xfrm>
              <a:prstGeom prst="rect">
                <a:avLst/>
              </a:prstGeom>
            </p:spPr>
          </p:pic>
        </p:grpSp>
        <p:sp>
          <p:nvSpPr>
            <p:cNvPr id="18" name="文本框 17"/>
            <p:cNvSpPr txBox="1"/>
            <p:nvPr/>
          </p:nvSpPr>
          <p:spPr>
            <a:xfrm>
              <a:off x="5946" y="6117"/>
              <a:ext cx="7655" cy="727"/>
            </a:xfrm>
            <a:prstGeom prst="rect">
              <a:avLst/>
            </a:prstGeom>
            <a:noFill/>
          </p:spPr>
          <p:txBody>
            <a:bodyPr wrap="square" rtlCol="0" anchor="t">
              <a:spAutoFit/>
            </a:bodyPr>
            <a:lstStyle/>
            <a:p>
              <a:pPr algn="dist"/>
              <a:r>
                <a:rPr lang="zh-CN"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charset="-122"/>
                  <a:ea typeface="微软雅黑" panose="020B0503020204020204" charset="-122"/>
                  <a:cs typeface="微软雅黑" panose="020B0503020204020204" charset="-122"/>
                </a:rPr>
                <a:t>焦裕禄精神专题</a:t>
              </a:r>
              <a:r>
                <a:rPr lang="zh-CN" altLang="en-US"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charset="-122"/>
                  <a:ea typeface="微软雅黑" panose="020B0503020204020204" charset="-122"/>
                  <a:cs typeface="微软雅黑" panose="020B0503020204020204" charset="-122"/>
                </a:rPr>
                <a:t>学习教育活动</a:t>
              </a:r>
            </a:p>
          </p:txBody>
        </p:sp>
      </p:grpSp>
      <p:grpSp>
        <p:nvGrpSpPr>
          <p:cNvPr id="92" name="组合 91"/>
          <p:cNvGrpSpPr/>
          <p:nvPr/>
        </p:nvGrpSpPr>
        <p:grpSpPr>
          <a:xfrm>
            <a:off x="1164591" y="1949451"/>
            <a:ext cx="9862820" cy="1470025"/>
            <a:chOff x="1223" y="3080"/>
            <a:chExt cx="16769" cy="2499"/>
          </a:xfrm>
        </p:grpSpPr>
        <p:grpSp>
          <p:nvGrpSpPr>
            <p:cNvPr id="91" name="组合 90"/>
            <p:cNvGrpSpPr/>
            <p:nvPr/>
          </p:nvGrpSpPr>
          <p:grpSpPr>
            <a:xfrm>
              <a:off x="1223" y="3149"/>
              <a:ext cx="16764" cy="2430"/>
              <a:chOff x="1223" y="3149"/>
              <a:chExt cx="16764" cy="2430"/>
            </a:xfrm>
          </p:grpSpPr>
          <p:grpSp>
            <p:nvGrpSpPr>
              <p:cNvPr id="22" name="组合 21"/>
              <p:cNvGrpSpPr/>
              <p:nvPr/>
            </p:nvGrpSpPr>
            <p:grpSpPr>
              <a:xfrm>
                <a:off x="1223" y="3149"/>
                <a:ext cx="2280" cy="2430"/>
                <a:chOff x="1040" y="2895"/>
                <a:chExt cx="2550" cy="2430"/>
              </a:xfrm>
            </p:grpSpPr>
            <p:sp>
              <p:nvSpPr>
                <p:cNvPr id="4" name="矩形 3"/>
                <p:cNvSpPr/>
                <p:nvPr/>
              </p:nvSpPr>
              <p:spPr>
                <a:xfrm>
                  <a:off x="1040" y="2895"/>
                  <a:ext cx="2551" cy="2430"/>
                </a:xfrm>
                <a:prstGeom prst="rect">
                  <a:avLst/>
                </a:prstGeom>
                <a:noFill/>
                <a:ln w="12700">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a:stCxn id="4" idx="1"/>
                  <a:endCxn id="4"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4" idx="0"/>
                  <a:endCxn id="4"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3637" y="3149"/>
                <a:ext cx="2280" cy="2430"/>
                <a:chOff x="1040" y="2895"/>
                <a:chExt cx="2550" cy="2430"/>
              </a:xfrm>
            </p:grpSpPr>
            <p:sp>
              <p:nvSpPr>
                <p:cNvPr id="25" name="矩形 24"/>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7" name="直接连接符 36"/>
                <p:cNvCxnSpPr>
                  <a:stCxn id="25" idx="1"/>
                  <a:endCxn id="25"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接连接符 37"/>
                <p:cNvCxnSpPr>
                  <a:stCxn id="25" idx="0"/>
                  <a:endCxn id="25"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1" name="组合 40"/>
              <p:cNvGrpSpPr/>
              <p:nvPr/>
            </p:nvGrpSpPr>
            <p:grpSpPr>
              <a:xfrm>
                <a:off x="6051" y="3149"/>
                <a:ext cx="2280" cy="2430"/>
                <a:chOff x="1040" y="2895"/>
                <a:chExt cx="2550" cy="2430"/>
              </a:xfrm>
            </p:grpSpPr>
            <p:sp>
              <p:nvSpPr>
                <p:cNvPr id="42" name="矩形 41"/>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连接符 42"/>
                <p:cNvCxnSpPr>
                  <a:stCxn id="42" idx="1"/>
                  <a:endCxn id="42"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44" name="直接连接符 43"/>
                <p:cNvCxnSpPr>
                  <a:stCxn id="42" idx="0"/>
                  <a:endCxn id="42"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5" name="组合 44"/>
              <p:cNvGrpSpPr/>
              <p:nvPr/>
            </p:nvGrpSpPr>
            <p:grpSpPr>
              <a:xfrm>
                <a:off x="8465" y="3149"/>
                <a:ext cx="2280" cy="2430"/>
                <a:chOff x="1040" y="2895"/>
                <a:chExt cx="2550" cy="2430"/>
              </a:xfrm>
            </p:grpSpPr>
            <p:sp>
              <p:nvSpPr>
                <p:cNvPr id="46" name="矩形 45"/>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7" name="直接连接符 46"/>
                <p:cNvCxnSpPr>
                  <a:stCxn id="46" idx="1"/>
                  <a:endCxn id="46"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48" name="直接连接符 47"/>
                <p:cNvCxnSpPr>
                  <a:stCxn id="46" idx="0"/>
                  <a:endCxn id="46"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9" name="组合 48"/>
              <p:cNvGrpSpPr/>
              <p:nvPr/>
            </p:nvGrpSpPr>
            <p:grpSpPr>
              <a:xfrm>
                <a:off x="10879" y="3149"/>
                <a:ext cx="2280" cy="2430"/>
                <a:chOff x="1040" y="2895"/>
                <a:chExt cx="2550" cy="2430"/>
              </a:xfrm>
            </p:grpSpPr>
            <p:sp>
              <p:nvSpPr>
                <p:cNvPr id="50" name="矩形 49"/>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1" name="直接连接符 50"/>
                <p:cNvCxnSpPr>
                  <a:stCxn id="50" idx="1"/>
                  <a:endCxn id="50"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52" name="直接连接符 51"/>
                <p:cNvCxnSpPr>
                  <a:stCxn id="50" idx="0"/>
                  <a:endCxn id="50"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53" name="组合 52"/>
              <p:cNvGrpSpPr/>
              <p:nvPr/>
            </p:nvGrpSpPr>
            <p:grpSpPr>
              <a:xfrm>
                <a:off x="13293" y="3149"/>
                <a:ext cx="2280" cy="2430"/>
                <a:chOff x="1040" y="2895"/>
                <a:chExt cx="2550" cy="2430"/>
              </a:xfrm>
            </p:grpSpPr>
            <p:sp>
              <p:nvSpPr>
                <p:cNvPr id="54" name="矩形 53"/>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连接符 54"/>
                <p:cNvCxnSpPr>
                  <a:stCxn id="54" idx="1"/>
                  <a:endCxn id="54"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56" name="直接连接符 55"/>
                <p:cNvCxnSpPr>
                  <a:stCxn id="54" idx="0"/>
                  <a:endCxn id="54"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57" name="组合 56"/>
              <p:cNvGrpSpPr/>
              <p:nvPr/>
            </p:nvGrpSpPr>
            <p:grpSpPr>
              <a:xfrm>
                <a:off x="15707" y="3149"/>
                <a:ext cx="2280" cy="2430"/>
                <a:chOff x="1040" y="2895"/>
                <a:chExt cx="2550" cy="2430"/>
              </a:xfrm>
            </p:grpSpPr>
            <p:sp>
              <p:nvSpPr>
                <p:cNvPr id="58" name="矩形 57"/>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连接符 58"/>
                <p:cNvCxnSpPr>
                  <a:stCxn id="58" idx="1"/>
                  <a:endCxn id="58"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0" name="直接连接符 59"/>
                <p:cNvCxnSpPr>
                  <a:stCxn id="58" idx="0"/>
                  <a:endCxn id="58"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23" name="文本框 22"/>
            <p:cNvSpPr txBox="1"/>
            <p:nvPr/>
          </p:nvSpPr>
          <p:spPr>
            <a:xfrm>
              <a:off x="1264" y="3080"/>
              <a:ext cx="16728" cy="2459"/>
            </a:xfrm>
            <a:prstGeom prst="rect">
              <a:avLst/>
            </a:prstGeom>
            <a:noFill/>
          </p:spPr>
          <p:txBody>
            <a:bodyPr wrap="square" rtlCol="0" anchor="t">
              <a:spAutoFit/>
            </a:bodyPr>
            <a:lstStyle/>
            <a:p>
              <a:pPr algn="dist"/>
              <a:r>
                <a:rPr lang="zh-CN" sz="88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charset="-122"/>
                  <a:ea typeface="微软雅黑" panose="020B0503020204020204" charset="-122"/>
                  <a:sym typeface="+mn-ea"/>
                </a:rPr>
                <a:t>学习焦裕禄</a:t>
              </a:r>
              <a:r>
                <a:rPr sz="88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charset="-122"/>
                  <a:ea typeface="微软雅黑" panose="020B0503020204020204" charset="-122"/>
                  <a:sym typeface="+mn-ea"/>
                </a:rPr>
                <a:t>精神</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焦裕禄语录</a:t>
              </a:r>
            </a:p>
          </p:txBody>
        </p:sp>
      </p:grpSp>
      <p:grpSp>
        <p:nvGrpSpPr>
          <p:cNvPr id="17" name="组合 16"/>
          <p:cNvGrpSpPr/>
          <p:nvPr/>
        </p:nvGrpSpPr>
        <p:grpSpPr>
          <a:xfrm>
            <a:off x="897255" y="1527811"/>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557" y="4038"/>
                <a:ext cx="10670" cy="5525"/>
              </a:xfrm>
              <a:prstGeom prst="rect">
                <a:avLst/>
              </a:prstGeom>
            </p:spPr>
            <p:txBody>
              <a:bodyPr wrap="square">
                <a:spAutoFit/>
              </a:bodyPr>
              <a:lstStyle/>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贪污、挥霍浪费、相面、算卦、拜把子、求神拜佛，这些都是封建主义的东西。……必须引起我们高度注意，不然影响自己，甚至被敌人利用，严重影响生产。</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我们干部对待困难，一是不怕，二是顶着干。怨天尤人不可有，悲观丧气不足取，无所作为不能要！</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要提倡少开会，多做工作，少讲空话，多办实事，坚决纠正走马观花，一般化的领导方法。</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调查时一定要实事求是，不扩大也不缩小，是什么情况就是什么情况，不要先划一个圈圈，以自己主观想象去收集材料。</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焦裕禄语录</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
        <p:nvSpPr>
          <p:cNvPr id="4" name="五角星 3"/>
          <p:cNvSpPr/>
          <p:nvPr/>
        </p:nvSpPr>
        <p:spPr>
          <a:xfrm>
            <a:off x="1978025" y="267716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4"/>
          <p:cNvSpPr/>
          <p:nvPr/>
        </p:nvSpPr>
        <p:spPr>
          <a:xfrm>
            <a:off x="1978025" y="3611245"/>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角星 5"/>
          <p:cNvSpPr/>
          <p:nvPr/>
        </p:nvSpPr>
        <p:spPr>
          <a:xfrm>
            <a:off x="1978025" y="447040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1978025" y="534924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960246" y="1616075"/>
            <a:ext cx="8282305" cy="1798320"/>
            <a:chOff x="3551" y="2527"/>
            <a:chExt cx="13043" cy="2832"/>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3"/>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charset="-122"/>
                      <a:ea typeface="微软雅黑" panose="020B0503020204020204" charset="-122"/>
                    </a:rPr>
                    <a:t>02</a:t>
                  </a:r>
                </a:p>
              </p:txBody>
            </p:sp>
          </p:grpSp>
          <p:sp>
            <p:nvSpPr>
              <p:cNvPr id="31" name="PA-文本框 21"/>
              <p:cNvSpPr txBox="1">
                <a:spLocks noChangeArrowheads="1"/>
              </p:cNvSpPr>
              <p:nvPr>
                <p:custDataLst>
                  <p:tags r:id="rId4"/>
                </p:custDataLst>
              </p:nvPr>
            </p:nvSpPr>
            <p:spPr bwMode="auto">
              <a:xfrm>
                <a:off x="5721502" y="1753647"/>
                <a:ext cx="3308394" cy="304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800" b="1" dirty="0" err="1">
                    <a:solidFill>
                      <a:srgbClr val="C00000"/>
                    </a:solidFill>
                    <a:latin typeface="微软雅黑" panose="020B0503020204020204" charset="-122"/>
                    <a:ea typeface="微软雅黑" panose="020B0503020204020204" charset="-122"/>
                  </a:rPr>
                  <a:t>焦裕禄事迹介绍</a:t>
                </a:r>
                <a:endParaRPr sz="4800" b="1" dirty="0">
                  <a:solidFill>
                    <a:srgbClr val="C00000"/>
                  </a:solidFill>
                  <a:latin typeface="微软雅黑" panose="020B0503020204020204" charset="-122"/>
                  <a:ea typeface="微软雅黑" panose="020B0503020204020204" charset="-122"/>
                </a:endParaRPr>
              </a:p>
            </p:txBody>
          </p:sp>
        </p:grpSp>
      </p:grpSp>
      <p:pic>
        <p:nvPicPr>
          <p:cNvPr id="7" name="PA-102211"/>
          <p:cNvPicPr>
            <a:picLocks noChangeAspect="1"/>
          </p:cNvPicPr>
          <p:nvPr>
            <p:custDataLst>
              <p:tags r:id="rId2"/>
            </p:custDataLst>
          </p:nvPr>
        </p:nvPicPr>
        <p:blipFill>
          <a:blip r:embed="rId11" cstate="email">
            <a:lum bright="-6000"/>
            <a:extLst>
              <a:ext uri="{28A0092B-C50C-407E-A947-70E740481C1C}">
                <a14:useLocalDpi xmlns:a14="http://schemas.microsoft.com/office/drawing/2010/main"/>
              </a:ext>
            </a:extLst>
          </a:blip>
          <a:stretch>
            <a:fillRect/>
          </a:stretch>
        </p:blipFill>
        <p:spPr>
          <a:xfrm>
            <a:off x="9904731" y="280672"/>
            <a:ext cx="2029460" cy="676275"/>
          </a:xfrm>
          <a:prstGeom prst="rect">
            <a:avLst/>
          </a:prstGeom>
        </p:spPr>
      </p:pic>
      <p:grpSp>
        <p:nvGrpSpPr>
          <p:cNvPr id="8" name="组合 7"/>
          <p:cNvGrpSpPr/>
          <p:nvPr/>
        </p:nvGrpSpPr>
        <p:grpSpPr>
          <a:xfrm>
            <a:off x="177801" y="145416"/>
            <a:ext cx="4487545" cy="418465"/>
            <a:chOff x="7133" y="395"/>
            <a:chExt cx="7067" cy="659"/>
          </a:xfrm>
        </p:grpSpPr>
        <p:sp>
          <p:nvSpPr>
            <p:cNvPr id="18" name="圆角矩形 17"/>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5" name="圆角矩形 24"/>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圆角矩形 25"/>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9" name="组合 8"/>
            <p:cNvGrpSpPr/>
            <p:nvPr/>
          </p:nvGrpSpPr>
          <p:grpSpPr>
            <a:xfrm>
              <a:off x="7133" y="398"/>
              <a:ext cx="1722" cy="656"/>
              <a:chOff x="7163" y="398"/>
              <a:chExt cx="1722" cy="656"/>
            </a:xfrm>
          </p:grpSpPr>
          <p:sp>
            <p:nvSpPr>
              <p:cNvPr id="10" name="圆角矩形 9"/>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1" name="文本框 10"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12" name="文本框 11"/>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32" name="文本框 31"/>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33" name="文本框 32"/>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131" y="4074"/>
                <a:ext cx="12937" cy="5077"/>
              </a:xfrm>
              <a:prstGeom prst="rect">
                <a:avLst/>
              </a:prstGeom>
            </p:spPr>
            <p:txBody>
              <a:bodyPr wrap="square">
                <a:spAutoFit/>
              </a:bodyPr>
              <a:lstStyle/>
              <a:p>
                <a:pPr algn="just" eaLnBrk="1">
                  <a:lnSpc>
                    <a:spcPct val="150000"/>
                  </a:lnSpc>
                  <a:spcBef>
                    <a:spcPct val="0"/>
                  </a:spcBef>
                  <a:spcAft>
                    <a:spcPts val="1200"/>
                  </a:spcAft>
                </a:pPr>
                <a:r>
                  <a:rPr sz="2500" b="1" dirty="0">
                    <a:solidFill>
                      <a:srgbClr val="C00000"/>
                    </a:solidFill>
                    <a:latin typeface="微软雅黑" panose="020B0503020204020204" charset="-122"/>
                    <a:ea typeface="微软雅黑" panose="020B0503020204020204" charset="-122"/>
                    <a:cs typeface="微软雅黑" panose="020B0503020204020204" charset="-122"/>
                  </a:rPr>
                  <a:t>“</a:t>
                </a:r>
                <a:r>
                  <a:rPr sz="2500" b="1" dirty="0" err="1">
                    <a:solidFill>
                      <a:srgbClr val="C00000"/>
                    </a:solidFill>
                    <a:latin typeface="微软雅黑" panose="020B0503020204020204" charset="-122"/>
                    <a:ea typeface="微软雅黑" panose="020B0503020204020204" charset="-122"/>
                    <a:cs typeface="微软雅黑" panose="020B0503020204020204" charset="-122"/>
                  </a:rPr>
                  <a:t>关键在于县委领导核心的思想改变</a:t>
                </a:r>
                <a:r>
                  <a:rPr sz="2500" b="1" dirty="0">
                    <a:solidFill>
                      <a:srgbClr val="C00000"/>
                    </a:solidFill>
                    <a:latin typeface="微软雅黑" panose="020B0503020204020204" charset="-122"/>
                    <a:ea typeface="微软雅黑" panose="020B0503020204020204" charset="-122"/>
                    <a:cs typeface="微软雅黑" panose="020B0503020204020204" charset="-122"/>
                  </a:rPr>
                  <a:t>”</a:t>
                </a:r>
                <a:endParaRPr sz="2200" b="1" dirty="0">
                  <a:solidFill>
                    <a:srgbClr val="C00000"/>
                  </a:solidFill>
                  <a:latin typeface="微软雅黑" panose="020B0503020204020204" charset="-122"/>
                  <a:ea typeface="微软雅黑" panose="020B0503020204020204" charset="-122"/>
                  <a:cs typeface="微软雅黑" panose="020B0503020204020204" charset="-122"/>
                </a:endParaRPr>
              </a:p>
              <a:p>
                <a:pPr algn="just" eaLnBrk="1">
                  <a:lnSpc>
                    <a:spcPct val="150000"/>
                  </a:lnSpc>
                  <a:spcBef>
                    <a:spcPct val="0"/>
                  </a:spcBef>
                  <a:spcAft>
                    <a:spcPts val="1200"/>
                  </a:spcAft>
                </a:pPr>
                <a:r>
                  <a:rPr sz="12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严冬，一个风雪交加的夜晚，焦裕禄召集在家的县委委员开会。人们到齐后，他并没有宣布议事日程。只说了一句：“走，跟我出去一趟。”就领着大家到火车站去了。</a:t>
                </a:r>
              </a:p>
              <a:p>
                <a:pPr algn="just" eaLnBrk="1">
                  <a:lnSpc>
                    <a:spcPct val="150000"/>
                  </a:lnSpc>
                  <a:spcBef>
                    <a:spcPct val="0"/>
                  </a:spcBef>
                  <a:spcAft>
                    <a:spcPts val="1200"/>
                  </a:spcAft>
                </a:pPr>
                <a:r>
                  <a:rPr sz="12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当时，兰考车站上，北风怒号，大雪纷飞。车站的屋檐下，挂着尺把长的冰柱。许多逃荒的灾民扶老携幼拥挤在候车室里。他们正等待着国家运送灾民前往丰收地区的专车，从这里开过……</a:t>
                </a:r>
              </a:p>
              <a:p>
                <a:pPr algn="just" eaLnBrk="1">
                  <a:lnSpc>
                    <a:spcPct val="150000"/>
                  </a:lnSpc>
                  <a:spcBef>
                    <a:spcPct val="0"/>
                  </a:spcBef>
                  <a:spcAft>
                    <a:spcPts val="1200"/>
                  </a:spcAft>
                </a:pPr>
                <a:r>
                  <a:rPr sz="12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焦裕禄指着他们，沉重地说：“同志们，你们看，他们绝大多数人，都是我们的阶级兄弟。是灾荒逼迫他们背井离乡的，不能责怪他们，我们有责任。党把这个县三十六万群众交给我们，我们不能领导他们战胜灾荒，应该感到羞耻和痛心……”</a:t>
                </a:r>
              </a:p>
              <a:p>
                <a:pPr algn="just" eaLnBrk="1">
                  <a:lnSpc>
                    <a:spcPct val="150000"/>
                  </a:lnSpc>
                  <a:spcBef>
                    <a:spcPct val="0"/>
                  </a:spcBef>
                  <a:spcAft>
                    <a:spcPts val="1200"/>
                  </a:spcAft>
                </a:pPr>
                <a:r>
                  <a:rPr sz="1200" dirty="0" err="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他没有再讲下去，所有的县委委员都沉默着低下了头。这时有人才理解，为什么焦裕禄深更半夜领着大家来看风雪严寒中的车站</a:t>
                </a:r>
                <a:r>
                  <a:rPr sz="12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131" y="4380"/>
                <a:ext cx="12937" cy="4447"/>
              </a:xfrm>
              <a:prstGeom prst="rect">
                <a:avLst/>
              </a:prstGeom>
            </p:spPr>
            <p:txBody>
              <a:bodyPr wrap="square">
                <a:spAutoFit/>
              </a:bodyPr>
              <a:lstStyle/>
              <a:p>
                <a:pPr algn="just" eaLnBrk="1">
                  <a:lnSpc>
                    <a:spcPct val="150000"/>
                  </a:lnSpc>
                  <a:spcBef>
                    <a:spcPct val="0"/>
                  </a:spcBef>
                  <a:spcAft>
                    <a:spcPts val="1200"/>
                  </a:spcAft>
                </a:pPr>
                <a:r>
                  <a:rPr sz="2500" b="1" dirty="0">
                    <a:solidFill>
                      <a:srgbClr val="C00000"/>
                    </a:solidFill>
                    <a:latin typeface="微软雅黑" panose="020B0503020204020204" charset="-122"/>
                    <a:ea typeface="微软雅黑" panose="020B0503020204020204" charset="-122"/>
                    <a:cs typeface="微软雅黑" panose="020B0503020204020204" charset="-122"/>
                  </a:rPr>
                  <a:t>“</a:t>
                </a:r>
                <a:r>
                  <a:rPr sz="2500" b="1" dirty="0" err="1">
                    <a:solidFill>
                      <a:srgbClr val="C00000"/>
                    </a:solidFill>
                    <a:latin typeface="微软雅黑" panose="020B0503020204020204" charset="-122"/>
                    <a:ea typeface="微软雅黑" panose="020B0503020204020204" charset="-122"/>
                    <a:cs typeface="微软雅黑" panose="020B0503020204020204" charset="-122"/>
                  </a:rPr>
                  <a:t>吃别人嚼过的馍没味道</a:t>
                </a:r>
                <a:r>
                  <a:rPr sz="2500" b="1" dirty="0">
                    <a:solidFill>
                      <a:srgbClr val="C00000"/>
                    </a:solidFill>
                    <a:latin typeface="微软雅黑" panose="020B0503020204020204" charset="-122"/>
                    <a:ea typeface="微软雅黑" panose="020B0503020204020204" charset="-122"/>
                    <a:cs typeface="微软雅黑" panose="020B0503020204020204" charset="-122"/>
                  </a:rPr>
                  <a:t>”</a:t>
                </a:r>
              </a:p>
              <a:p>
                <a:pPr algn="just" eaLnBrk="1">
                  <a:lnSpc>
                    <a:spcPct val="150000"/>
                  </a:lnSpc>
                  <a:spcBef>
                    <a:spcPct val="0"/>
                  </a:spcBef>
                  <a:spcAft>
                    <a:spcPts val="1200"/>
                  </a:spcAft>
                </a:pPr>
                <a:r>
                  <a:rPr sz="16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县委先后抽调了一百二十个干部、老农和技术员，组成一支三结合的“三害”调查队，在全县展开了大规模的追洪水，查风口，探流沙的调查研究工作。焦裕禄和县委其他领导，都参加了这次调查。</a:t>
                </a:r>
              </a:p>
              <a:p>
                <a:pPr algn="just" eaLnBrk="1">
                  <a:lnSpc>
                    <a:spcPct val="150000"/>
                  </a:lnSpc>
                  <a:spcBef>
                    <a:spcPct val="0"/>
                  </a:spcBef>
                  <a:spcAft>
                    <a:spcPts val="1200"/>
                  </a:spcAft>
                </a:pPr>
                <a:r>
                  <a:rPr sz="16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那时候，焦裕禄正患着慢性的肝病，许多同志担心他在大风大雨中奔波，会加剧病情的发展，劝他不要参加，但他毫不犹豫地拒绝了同志们的劝告，他说：“吃别人嚼过的馍没味道。”他不愿意坐在办公室里依靠别人的汇报来进行工作，说完就背着干粮，拿着雨伞，和大家一起出发了。</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2987" y="3912"/>
                <a:ext cx="13374" cy="5610"/>
              </a:xfrm>
              <a:prstGeom prst="rect">
                <a:avLst/>
              </a:prstGeom>
            </p:spPr>
            <p:txBody>
              <a:bodyPr wrap="square">
                <a:spAutoFit/>
              </a:bodyPr>
              <a:lstStyle/>
              <a:p>
                <a:pPr algn="just" eaLnBrk="1">
                  <a:lnSpc>
                    <a:spcPct val="150000"/>
                  </a:lnSpc>
                  <a:spcBef>
                    <a:spcPct val="0"/>
                  </a:spcBef>
                  <a:spcAft>
                    <a:spcPts val="1200"/>
                  </a:spcAft>
                </a:pPr>
                <a:r>
                  <a:rPr sz="2500" b="1" dirty="0">
                    <a:solidFill>
                      <a:srgbClr val="C00000"/>
                    </a:solidFill>
                    <a:latin typeface="微软雅黑" panose="020B0503020204020204" charset="-122"/>
                    <a:ea typeface="微软雅黑" panose="020B0503020204020204" charset="-122"/>
                    <a:cs typeface="微软雅黑" panose="020B0503020204020204" charset="-122"/>
                  </a:rPr>
                  <a:t>“</a:t>
                </a:r>
                <a:r>
                  <a:rPr sz="2500" b="1" dirty="0" err="1">
                    <a:solidFill>
                      <a:srgbClr val="C00000"/>
                    </a:solidFill>
                    <a:latin typeface="微软雅黑" panose="020B0503020204020204" charset="-122"/>
                    <a:ea typeface="微软雅黑" panose="020B0503020204020204" charset="-122"/>
                    <a:cs typeface="微软雅黑" panose="020B0503020204020204" charset="-122"/>
                  </a:rPr>
                  <a:t>榜样的力量是无穷的</a:t>
                </a:r>
                <a:r>
                  <a:rPr sz="2500" b="1" dirty="0">
                    <a:solidFill>
                      <a:srgbClr val="C00000"/>
                    </a:solidFill>
                    <a:latin typeface="微软雅黑" panose="020B0503020204020204" charset="-122"/>
                    <a:ea typeface="微软雅黑" panose="020B0503020204020204" charset="-122"/>
                    <a:cs typeface="微软雅黑" panose="020B0503020204020204" charset="-122"/>
                  </a:rPr>
                  <a:t>”</a:t>
                </a:r>
              </a:p>
              <a:p>
                <a:pPr algn="just" eaLnBrk="1">
                  <a:lnSpc>
                    <a:spcPct val="150000"/>
                  </a:lnSpc>
                  <a:spcBef>
                    <a:spcPct val="0"/>
                  </a:spcBef>
                  <a:spcAft>
                    <a:spcPts val="1200"/>
                  </a:spcAft>
                </a:pP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 一九六三年九月，县委在兰考冷冻厂召开了全县大小队干部的会议，这是扭转兰考局势的大会，是兰考人民自力更生、奋发图强的一次誓师大会。会上，焦裕禄为韩村、秦寨、赵垛楼、双杨树的贫下中农鸣锣开道，请他们的代表到主席台上，拉他们到万人之前，大张旗鼓地表扬他们的革命精神。他把群众中这些革命的东西，集中起来，总结为四句话：“韩村的精神，秦寨的决心，赵垛楼的干劲，双杨树的道路。”他说：这就是兰考的新道路！是毛泽东思想指引的道路！他大声疾呼，号召全县人民学习这四个样板，发扬他们的革命精神，在全县范围内锁住风沙，制伏洪水，向“三害”展开英勇的斗争！</a:t>
                </a:r>
              </a:p>
              <a:p>
                <a:pPr algn="just" eaLnBrk="1">
                  <a:lnSpc>
                    <a:spcPct val="150000"/>
                  </a:lnSpc>
                  <a:spcBef>
                    <a:spcPct val="0"/>
                  </a:spcBef>
                  <a:spcAft>
                    <a:spcPts val="1200"/>
                  </a:spcAft>
                </a:pP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这次大会在兰考抗灾斗争的道路上，是一个伟大的转折。它激发了群众的革命豪情，鼓舞了群众的斗志，有力地推动了全县抗灾斗争的发展。它使韩村等四个榜样的名字传遍了兰考；它让毛泽东思想的伟大红旗，在兰考三十六万群众的心目中，高高地升起！</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131" y="3840"/>
                <a:ext cx="12937" cy="5853"/>
              </a:xfrm>
              <a:prstGeom prst="rect">
                <a:avLst/>
              </a:prstGeom>
            </p:spPr>
            <p:txBody>
              <a:bodyPr wrap="square">
                <a:spAutoFit/>
              </a:bodyPr>
              <a:lstStyle/>
              <a:p>
                <a:pPr algn="just" eaLnBrk="1">
                  <a:lnSpc>
                    <a:spcPct val="150000"/>
                  </a:lnSpc>
                  <a:spcBef>
                    <a:spcPct val="0"/>
                  </a:spcBef>
                  <a:spcAft>
                    <a:spcPts val="1200"/>
                  </a:spcAft>
                </a:pPr>
                <a:r>
                  <a:rPr sz="2500" b="1">
                    <a:solidFill>
                      <a:srgbClr val="C00000"/>
                    </a:solidFill>
                    <a:latin typeface="微软雅黑" panose="020B0503020204020204" charset="-122"/>
                    <a:ea typeface="微软雅黑" panose="020B0503020204020204" charset="-122"/>
                    <a:cs typeface="微软雅黑" panose="020B0503020204020204" charset="-122"/>
                  </a:rPr>
                  <a:t>“当群众最困难的时候，共产党员要出现在群众面前”</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那是个冬天的黄昏。北风越刮越紧，雪越下越大。</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焦裕禄听见风雪声，倚在门边望着风雪发呆。过了会儿，他又走回来，对办公室的同志们严肃地说：“在这大风大雪里，贫下中农住得咋样？牲口咋样？”接着他要求县委办公室立即通知各公社做好几件雪天工作。</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他说：“我说，你们记住：第一，所有农村干部必须深入到户，访贫问苦，安置无屋居住的人，发现断炊户，立即解决。第二，所有从事农村工作的同志，必须深入牛屋检查，照顾老弱病畜，保证不许冻坏一头牲口。第三，安排好室内副业生产。第四，对于参加运输的人畜，凡是被风雪隔在途中的，在哪个大队的范围，由哪个大队热情招待，保证吃得饱，住得暖。第五，教育全党，在大雪封门的时候，到群众中去，和他们同甘共苦。最后一条，把检查执行的情况迅速报告县委。”办公室的同志记下他的话，立即用电话向各公社发出了通知。</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1"/>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131" y="4056"/>
                <a:ext cx="12937" cy="5101"/>
              </a:xfrm>
              <a:prstGeom prst="rect">
                <a:avLst/>
              </a:prstGeom>
            </p:spPr>
            <p:txBody>
              <a:bodyPr wrap="square">
                <a:spAutoFit/>
              </a:bodyPr>
              <a:lstStyle/>
              <a:p>
                <a:pPr algn="just" eaLnBrk="1">
                  <a:lnSpc>
                    <a:spcPct val="150000"/>
                  </a:lnSpc>
                  <a:spcBef>
                    <a:spcPct val="0"/>
                  </a:spcBef>
                  <a:spcAft>
                    <a:spcPts val="1200"/>
                  </a:spcAft>
                </a:pPr>
                <a:r>
                  <a:rPr sz="2500" b="1">
                    <a:solidFill>
                      <a:srgbClr val="C00000"/>
                    </a:solidFill>
                    <a:latin typeface="微软雅黑" panose="020B0503020204020204" charset="-122"/>
                    <a:ea typeface="微软雅黑" panose="020B0503020204020204" charset="-122"/>
                    <a:cs typeface="微软雅黑" panose="020B0503020204020204" charset="-122"/>
                  </a:rPr>
                  <a:t>“县委书记要善于当‘班长’”</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自从参加革命一直到当县委书记后，他始终保持着劳动人民的本色。他常常开襟解怀，卷着裤管，朴朴实实地在群众中间工作、劳动。贫农身上有多少泥，他身上有多少泥。他穿的袜子，补了又补，他爱人要给他买双新的，他说：“跟贫下中农比一比，咱穿得就不错了。”夏天他连凉席也不买，只花四毛钱买一条蒲席铺。</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有一次，他发现孩子很晚才回家去。一问，原来是看戏去了。他问孩子：“哪里来的票？”孩子说：“收票叔叔向我要票，我说没有。叔叔问我是谁？我说焦书记是我爸爸。叔叔没有收票就叫我进去了。”焦裕禄听了非常生气，当即把一家人叫来“训”了一顿，命令孩子立即把票钱如数送给戏院。接着，他又建议县委起草了一个通知，不准任何干部特殊化，不准任何干部和他们的子弟“看白戏”……</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1"/>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131" y="4236"/>
                <a:ext cx="12937" cy="4592"/>
              </a:xfrm>
              <a:prstGeom prst="rect">
                <a:avLst/>
              </a:prstGeom>
            </p:spPr>
            <p:txBody>
              <a:bodyPr wrap="square">
                <a:spAutoFit/>
              </a:bodyPr>
              <a:lstStyle/>
              <a:p>
                <a:pPr algn="just" eaLnBrk="1">
                  <a:lnSpc>
                    <a:spcPct val="150000"/>
                  </a:lnSpc>
                  <a:spcBef>
                    <a:spcPct val="0"/>
                  </a:spcBef>
                  <a:spcAft>
                    <a:spcPts val="1200"/>
                  </a:spcAft>
                </a:pPr>
                <a:r>
                  <a:rPr sz="2500" b="1">
                    <a:solidFill>
                      <a:srgbClr val="C00000"/>
                    </a:solidFill>
                    <a:latin typeface="微软雅黑" panose="020B0503020204020204" charset="-122"/>
                    <a:ea typeface="微软雅黑" panose="020B0503020204020204" charset="-122"/>
                    <a:cs typeface="微软雅黑" panose="020B0503020204020204" charset="-122"/>
                  </a:rPr>
                  <a:t>他心里装着全体人民，唯独没有他自己</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一九六四年春天，正当党领导着兰考人民同涝、沙、碱斗争胜利前进的时候，焦裕禄的肝病也越来越重了。</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很多人都发现，无论开会、作报告，他经常把右脚踩在椅子上，用右膝顶住肝部。他棉袄上的第二和第三个扣子是不扣的，左手经常揣在怀里。人们留心观察，原来他越来越多地用左手按着时时作痛的肝部，或者用一根硬东西顶在右边的椅靠上。日子久了，他办公坐的藤椅上，右边被顶出了一个大窟窿。他对自己的病，是从来不在意的。同志们问起来，他才说他对肝痛采取了一种压迫止痛法。县委的同志劝他疗养，他笑着说：“病是个欺软怕硬的东西，你压住他，他就不欺侮你了。”焦裕禄暗中忍受了多大痛苦，连他的亲人也不清楚。他真是全心全意投到改变兰考面貌的斗争中去了。</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焦裕禄事迹介绍</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131" y="4056"/>
                <a:ext cx="12937" cy="5344"/>
              </a:xfrm>
              <a:prstGeom prst="rect">
                <a:avLst/>
              </a:prstGeom>
            </p:spPr>
            <p:txBody>
              <a:bodyPr wrap="square">
                <a:spAutoFit/>
              </a:bodyPr>
              <a:lstStyle/>
              <a:p>
                <a:pPr algn="just" eaLnBrk="1">
                  <a:lnSpc>
                    <a:spcPct val="150000"/>
                  </a:lnSpc>
                  <a:spcBef>
                    <a:spcPct val="0"/>
                  </a:spcBef>
                  <a:spcAft>
                    <a:spcPts val="1200"/>
                  </a:spcAft>
                </a:pPr>
                <a:r>
                  <a:rPr sz="2500" b="1">
                    <a:solidFill>
                      <a:srgbClr val="C00000"/>
                    </a:solidFill>
                    <a:latin typeface="微软雅黑" panose="020B0503020204020204" charset="-122"/>
                    <a:ea typeface="微软雅黑" panose="020B0503020204020204" charset="-122"/>
                    <a:cs typeface="微软雅黑" panose="020B0503020204020204" charset="-122"/>
                  </a:rPr>
                  <a:t>“活着我没有治好沙丘，死了也要看着你们把沙丘治好！”</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焦裕禄从怀里掏出一张自己的照片，颤颤地交给这位副书记，然后说道：“现在有句话我不能不说了。回去对同志们说，我不行了，你们要领导兰考人民坚决地斗争下去。党相信我们，派我们去领导，我们是有信心的。我们是灾区，我死了，不要多花钱。我死后只有一个要求，要求组织上把我运回兰考，埋在沙堆上，活着我没有治好沙丘，死了也要看着你们把沙丘治好！”</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一九六四年五月十四日，焦裕禄同志不幸逝世了。那一年，他才四十二岁。</a:t>
                </a:r>
              </a:p>
              <a:p>
                <a:pPr algn="just" eaLnBrk="1">
                  <a:lnSpc>
                    <a:spcPct val="150000"/>
                  </a:lnSpc>
                  <a:spcBef>
                    <a:spcPct val="0"/>
                  </a:spcBef>
                  <a:spcAft>
                    <a:spcPts val="120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在他生命的最后时刻，中共河南省委和开封地委有两位负责同志守在他的床前。他对这两位上级党组织的代表断断续续地说出了最后一句话：“我……没有……完成……党交给我的……任务。”</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焦裕禄事迹介绍</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954532" y="1592582"/>
            <a:ext cx="8282305" cy="1800839"/>
            <a:chOff x="3551" y="2527"/>
            <a:chExt cx="13043" cy="2836"/>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3"/>
              </p:custDataLst>
            </p:nvPr>
          </p:nvGrpSpPr>
          <p:grpSpPr>
            <a:xfrm>
              <a:off x="3551" y="3431"/>
              <a:ext cx="13043" cy="1932"/>
              <a:chOff x="4391019" y="1685697"/>
              <a:chExt cx="4996686" cy="449580"/>
            </a:xfrm>
          </p:grpSpPr>
          <p:grpSp>
            <p:nvGrpSpPr>
              <p:cNvPr id="20" name="组合 19"/>
              <p:cNvGrpSpPr/>
              <p:nvPr/>
            </p:nvGrpSpPr>
            <p:grpSpPr>
              <a:xfrm>
                <a:off x="4391019" y="1685697"/>
                <a:ext cx="4996686" cy="449580"/>
                <a:chOff x="1308728" y="2405519"/>
                <a:chExt cx="4811691" cy="449580"/>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5519"/>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charset="-122"/>
                      <a:ea typeface="微软雅黑" panose="020B0503020204020204" charset="-122"/>
                    </a:rPr>
                    <a:t>03</a:t>
                  </a:r>
                </a:p>
              </p:txBody>
            </p:sp>
          </p:grpSp>
          <p:sp>
            <p:nvSpPr>
              <p:cNvPr id="31" name="PA-文本框 21"/>
              <p:cNvSpPr txBox="1">
                <a:spLocks noChangeArrowheads="1"/>
              </p:cNvSpPr>
              <p:nvPr>
                <p:custDataLst>
                  <p:tags r:id="rId4"/>
                </p:custDataLst>
              </p:nvPr>
            </p:nvSpPr>
            <p:spPr bwMode="auto">
              <a:xfrm>
                <a:off x="5704263" y="1757137"/>
                <a:ext cx="3437113" cy="28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500" b="1">
                    <a:solidFill>
                      <a:srgbClr val="C00000"/>
                    </a:solidFill>
                    <a:latin typeface="微软雅黑" panose="020B0503020204020204" charset="-122"/>
                    <a:ea typeface="微软雅黑" panose="020B0503020204020204" charset="-122"/>
                  </a:rPr>
                  <a:t>学习弘扬焦裕禄精神</a:t>
                </a:r>
              </a:p>
            </p:txBody>
          </p:sp>
        </p:grpSp>
      </p:grpSp>
      <p:pic>
        <p:nvPicPr>
          <p:cNvPr id="7" name="PA-102211"/>
          <p:cNvPicPr>
            <a:picLocks noChangeAspect="1"/>
          </p:cNvPicPr>
          <p:nvPr>
            <p:custDataLst>
              <p:tags r:id="rId2"/>
            </p:custDataLst>
          </p:nvPr>
        </p:nvPicPr>
        <p:blipFill>
          <a:blip r:embed="rId11" cstate="email">
            <a:lum bright="-6000"/>
            <a:extLst>
              <a:ext uri="{28A0092B-C50C-407E-A947-70E740481C1C}">
                <a14:useLocalDpi xmlns:a14="http://schemas.microsoft.com/office/drawing/2010/main"/>
              </a:ext>
            </a:extLst>
          </a:blip>
          <a:stretch>
            <a:fillRect/>
          </a:stretch>
        </p:blipFill>
        <p:spPr>
          <a:xfrm>
            <a:off x="9904731" y="280672"/>
            <a:ext cx="2029460" cy="676275"/>
          </a:xfrm>
          <a:prstGeom prst="rect">
            <a:avLst/>
          </a:prstGeom>
        </p:spPr>
      </p:pic>
      <p:grpSp>
        <p:nvGrpSpPr>
          <p:cNvPr id="8" name="组合 7"/>
          <p:cNvGrpSpPr/>
          <p:nvPr/>
        </p:nvGrpSpPr>
        <p:grpSpPr>
          <a:xfrm>
            <a:off x="177801" y="145416"/>
            <a:ext cx="4487545" cy="418465"/>
            <a:chOff x="7133" y="395"/>
            <a:chExt cx="7067" cy="659"/>
          </a:xfrm>
        </p:grpSpPr>
        <p:sp>
          <p:nvSpPr>
            <p:cNvPr id="18" name="圆角矩形 17"/>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5" name="圆角矩形 24"/>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圆角矩形 25"/>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9" name="组合 8"/>
            <p:cNvGrpSpPr/>
            <p:nvPr/>
          </p:nvGrpSpPr>
          <p:grpSpPr>
            <a:xfrm>
              <a:off x="7133" y="398"/>
              <a:ext cx="1722" cy="656"/>
              <a:chOff x="7163" y="398"/>
              <a:chExt cx="1722" cy="656"/>
            </a:xfrm>
          </p:grpSpPr>
          <p:sp>
            <p:nvSpPr>
              <p:cNvPr id="10" name="圆角矩形 9"/>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1" name="文本框 10"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12" name="文本框 11"/>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32" name="文本框 31"/>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33" name="文本框 32"/>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693420" y="1905002"/>
            <a:ext cx="6908165" cy="3192145"/>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五边形 1"/>
          <p:cNvSpPr/>
          <p:nvPr/>
        </p:nvSpPr>
        <p:spPr>
          <a:xfrm rot="5400000">
            <a:off x="401320" y="2418080"/>
            <a:ext cx="2291080" cy="1264920"/>
          </a:xfrm>
          <a:prstGeom prst="homePlate">
            <a:avLst>
              <a:gd name="adj" fmla="val 2198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693420" y="1423037"/>
            <a:ext cx="10734040" cy="3674745"/>
            <a:chOff x="996" y="2265"/>
            <a:chExt cx="16904" cy="5787"/>
          </a:xfrm>
        </p:grpSpPr>
        <p:cxnSp>
          <p:nvCxnSpPr>
            <p:cNvPr id="4" name="直接连接符 3"/>
            <p:cNvCxnSpPr/>
            <p:nvPr/>
          </p:nvCxnSpPr>
          <p:spPr>
            <a:xfrm>
              <a:off x="996" y="3024"/>
              <a:ext cx="16904" cy="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739" y="3430"/>
              <a:ext cx="1202" cy="2470"/>
            </a:xfrm>
            <a:prstGeom prst="rect">
              <a:avLst/>
            </a:prstGeom>
          </p:spPr>
          <p:txBody>
            <a:bodyPr wrap="square">
              <a:spAutoFit/>
            </a:bodyPr>
            <a:lstStyle/>
            <a:p>
              <a:pPr algn="dist"/>
              <a:r>
                <a:rPr lang="zh-CN" altLang="en-US" sz="4800" b="1" dirty="0">
                  <a:solidFill>
                    <a:srgbClr val="FFF8E6"/>
                  </a:solidFill>
                  <a:latin typeface="微软雅黑" panose="020B0503020204020204" charset="-122"/>
                  <a:ea typeface="微软雅黑" panose="020B0503020204020204" charset="-122"/>
                  <a:cs typeface="方正苏新诗柳楷简体-yolan" panose="02000000000000000000" pitchFamily="2" charset="-122"/>
                </a:rPr>
                <a:t>前言</a:t>
              </a:r>
              <a:endParaRPr lang="zh-CN" altLang="en-US" sz="4800" b="1" i="0" dirty="0">
                <a:solidFill>
                  <a:srgbClr val="FFF8E6"/>
                </a:solidFill>
                <a:latin typeface="微软雅黑" panose="020B0503020204020204" charset="-122"/>
                <a:ea typeface="微软雅黑" panose="020B0503020204020204" charset="-122"/>
                <a:cs typeface="方正苏新诗柳楷简体-yolan" panose="02000000000000000000" pitchFamily="2" charset="-122"/>
              </a:endParaRPr>
            </a:p>
          </p:txBody>
        </p:sp>
        <p:sp>
          <p:nvSpPr>
            <p:cNvPr id="10" name="矩形 9"/>
            <p:cNvSpPr/>
            <p:nvPr/>
          </p:nvSpPr>
          <p:spPr>
            <a:xfrm>
              <a:off x="3623" y="3415"/>
              <a:ext cx="7570" cy="4362"/>
            </a:xfrm>
            <a:prstGeom prst="rect">
              <a:avLst/>
            </a:prstGeom>
          </p:spPr>
          <p:txBody>
            <a:bodyPr wrap="square">
              <a:spAutoFit/>
            </a:bodyPr>
            <a:lstStyle/>
            <a:p>
              <a:pPr>
                <a:lnSpc>
                  <a:spcPct val="150000"/>
                </a:lnSpc>
              </a:pPr>
              <a:r>
                <a:rPr sz="1600" b="1" dirty="0" err="1">
                  <a:solidFill>
                    <a:srgbClr val="C00000"/>
                  </a:solidFill>
                  <a:latin typeface="微软雅黑" panose="020B0503020204020204" charset="-122"/>
                  <a:ea typeface="微软雅黑" panose="020B0503020204020204" charset="-122"/>
                  <a:cs typeface="微软雅黑" panose="020B0503020204020204" charset="-122"/>
                </a:rPr>
                <a:t>姓名：焦裕禄</a:t>
              </a:r>
              <a:r>
                <a:rPr sz="1600" b="1" dirty="0">
                  <a:solidFill>
                    <a:srgbClr val="C00000"/>
                  </a:solidFill>
                  <a:latin typeface="微软雅黑" panose="020B0503020204020204" charset="-122"/>
                  <a:ea typeface="微软雅黑" panose="020B0503020204020204" charset="-122"/>
                  <a:cs typeface="微软雅黑" panose="020B0503020204020204" charset="-122"/>
                </a:rPr>
                <a:t>           </a:t>
              </a:r>
              <a:r>
                <a:rPr sz="1600" b="1" dirty="0" err="1">
                  <a:solidFill>
                    <a:srgbClr val="C00000"/>
                  </a:solidFill>
                  <a:latin typeface="微软雅黑" panose="020B0503020204020204" charset="-122"/>
                  <a:ea typeface="微软雅黑" panose="020B0503020204020204" charset="-122"/>
                  <a:cs typeface="微软雅黑" panose="020B0503020204020204" charset="-122"/>
                </a:rPr>
                <a:t>民族：汉</a:t>
              </a:r>
              <a:endParaRPr sz="1600" b="1" dirty="0">
                <a:solidFill>
                  <a:srgbClr val="C00000"/>
                </a:solidFill>
                <a:latin typeface="微软雅黑" panose="020B0503020204020204" charset="-122"/>
                <a:ea typeface="微软雅黑" panose="020B0503020204020204" charset="-122"/>
                <a:cs typeface="微软雅黑" panose="020B0503020204020204" charset="-122"/>
              </a:endParaRPr>
            </a:p>
            <a:p>
              <a:pPr>
                <a:lnSpc>
                  <a:spcPct val="150000"/>
                </a:lnSpc>
              </a:pPr>
              <a:r>
                <a:rPr sz="1600" b="1" dirty="0" err="1">
                  <a:solidFill>
                    <a:srgbClr val="C00000"/>
                  </a:solidFill>
                  <a:latin typeface="微软雅黑" panose="020B0503020204020204" charset="-122"/>
                  <a:ea typeface="微软雅黑" panose="020B0503020204020204" charset="-122"/>
                  <a:cs typeface="微软雅黑" panose="020B0503020204020204" charset="-122"/>
                </a:rPr>
                <a:t>籍贯：山东省淄博市</a:t>
              </a:r>
              <a:r>
                <a:rPr sz="1600" b="1" dirty="0">
                  <a:solidFill>
                    <a:srgbClr val="C00000"/>
                  </a:solidFill>
                  <a:latin typeface="微软雅黑" panose="020B0503020204020204" charset="-122"/>
                  <a:ea typeface="微软雅黑" panose="020B0503020204020204" charset="-122"/>
                  <a:cs typeface="微软雅黑" panose="020B0503020204020204" charset="-122"/>
                </a:rPr>
                <a:t>     </a:t>
              </a:r>
              <a:r>
                <a:rPr sz="1600" b="1" dirty="0" err="1">
                  <a:solidFill>
                    <a:srgbClr val="C00000"/>
                  </a:solidFill>
                  <a:latin typeface="微软雅黑" panose="020B0503020204020204" charset="-122"/>
                  <a:ea typeface="微软雅黑" panose="020B0503020204020204" charset="-122"/>
                  <a:cs typeface="微软雅黑" panose="020B0503020204020204" charset="-122"/>
                </a:rPr>
                <a:t>政治面貌：中共党员</a:t>
              </a:r>
              <a:endParaRPr sz="1600" b="1" dirty="0">
                <a:solidFill>
                  <a:srgbClr val="C00000"/>
                </a:solidFill>
                <a:latin typeface="微软雅黑" panose="020B0503020204020204" charset="-122"/>
                <a:ea typeface="微软雅黑" panose="020B0503020204020204" charset="-122"/>
                <a:cs typeface="微软雅黑" panose="020B0503020204020204" charset="-122"/>
              </a:endParaRPr>
            </a:p>
            <a:p>
              <a:pPr>
                <a:lnSpc>
                  <a:spcPct val="150000"/>
                </a:lnSpc>
              </a:pPr>
              <a:endPar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endParaRPr>
            </a:p>
            <a:p>
              <a:pPr>
                <a:lnSpc>
                  <a:spcPct val="150000"/>
                </a:lnSpc>
              </a:pP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焦裕禄1922年8月16日出生在一个贫苦家庭。1946年参加工作，1962年被调到河南省兰考县担任县委书记后，带领全县人民进行封沙、治水、改地的斗争。1964年5月因肝癌不幸病逝。他被誉为“县委书记的榜样”、“党的好干部”、“人民的好公仆”。</a:t>
              </a:r>
            </a:p>
          </p:txBody>
        </p:sp>
        <p:pic>
          <p:nvPicPr>
            <p:cNvPr id="17" name="图片 16"/>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2603" y="2265"/>
              <a:ext cx="5297" cy="759"/>
            </a:xfrm>
            <a:prstGeom prst="rect">
              <a:avLst/>
            </a:prstGeom>
          </p:spPr>
        </p:pic>
        <p:cxnSp>
          <p:nvCxnSpPr>
            <p:cNvPr id="11" name="直接连接符 10"/>
            <p:cNvCxnSpPr/>
            <p:nvPr/>
          </p:nvCxnSpPr>
          <p:spPr>
            <a:xfrm>
              <a:off x="996" y="8052"/>
              <a:ext cx="16904" cy="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grpSp>
      <p:pic>
        <p:nvPicPr>
          <p:cNvPr id="7"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9838691" y="248922"/>
            <a:ext cx="2029460" cy="676275"/>
          </a:xfrm>
          <a:prstGeom prst="rect">
            <a:avLst/>
          </a:prstGeom>
        </p:spPr>
      </p:pic>
      <p:grpSp>
        <p:nvGrpSpPr>
          <p:cNvPr id="6" name="组合 5"/>
          <p:cNvGrpSpPr/>
          <p:nvPr/>
        </p:nvGrpSpPr>
        <p:grpSpPr>
          <a:xfrm>
            <a:off x="177801" y="145416"/>
            <a:ext cx="4487545" cy="418465"/>
            <a:chOff x="7133" y="395"/>
            <a:chExt cx="7067" cy="659"/>
          </a:xfrm>
        </p:grpSpPr>
        <p:sp>
          <p:nvSpPr>
            <p:cNvPr id="18" name="圆角矩形 17"/>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5" name="圆角矩形 24"/>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圆角矩形 25"/>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27" name="组合 26"/>
            <p:cNvGrpSpPr/>
            <p:nvPr/>
          </p:nvGrpSpPr>
          <p:grpSpPr>
            <a:xfrm>
              <a:off x="7133" y="398"/>
              <a:ext cx="1722" cy="656"/>
              <a:chOff x="7163" y="398"/>
              <a:chExt cx="1722" cy="656"/>
            </a:xfrm>
          </p:grpSpPr>
          <p:sp>
            <p:nvSpPr>
              <p:cNvPr id="28" name="圆角矩形 27"/>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9" name="文本框 28"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30" name="文本框 29"/>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31" name="文本框 30"/>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32" name="文本框 31"/>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pic>
        <p:nvPicPr>
          <p:cNvPr id="100" name="图片 99"/>
          <p:cNvPicPr/>
          <p:nvPr/>
        </p:nvPicPr>
        <p:blipFill>
          <a:blip r:embed="rId6" r:link="rId7"/>
          <a:stretch>
            <a:fillRect/>
          </a:stretch>
        </p:blipFill>
        <p:spPr>
          <a:xfrm>
            <a:off x="7600950" y="1895475"/>
            <a:ext cx="3826511" cy="3202940"/>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51205" y="2242822"/>
            <a:ext cx="10565131"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235711" y="2386966"/>
            <a:ext cx="9596755" cy="3431709"/>
          </a:xfrm>
          <a:prstGeom prst="rect">
            <a:avLst/>
          </a:prstGeom>
          <a:noFill/>
        </p:spPr>
        <p:txBody>
          <a:bodyPr wrap="square" rtlCol="0" anchor="t">
            <a:spAutoFit/>
          </a:bodyPr>
          <a:lstStyle/>
          <a:p>
            <a:pPr>
              <a:lnSpc>
                <a:spcPct val="140000"/>
              </a:lnSpc>
              <a:spcBef>
                <a:spcPct val="0"/>
              </a:spcBef>
              <a:spcAft>
                <a:spcPct val="0"/>
              </a:spcAft>
            </a:pPr>
            <a:r>
              <a:rPr b="1" dirty="0" err="1">
                <a:solidFill>
                  <a:srgbClr val="C00000"/>
                </a:solidFill>
                <a:latin typeface="微软雅黑" panose="020B0503020204020204" charset="-122"/>
                <a:ea typeface="微软雅黑" panose="020B0503020204020204" charset="-122"/>
                <a:sym typeface="+mn-ea"/>
              </a:rPr>
              <a:t>第一，学习和弘扬焦裕禄同志牢记宗旨、心系群众</a:t>
            </a:r>
            <a:r>
              <a:rPr b="1" dirty="0">
                <a:solidFill>
                  <a:srgbClr val="C00000"/>
                </a:solidFill>
                <a:latin typeface="微软雅黑" panose="020B0503020204020204" charset="-122"/>
                <a:ea typeface="微软雅黑" panose="020B0503020204020204" charset="-122"/>
                <a:sym typeface="+mn-ea"/>
              </a:rPr>
              <a:t>，“</a:t>
            </a:r>
            <a:r>
              <a:rPr b="1" dirty="0" err="1">
                <a:solidFill>
                  <a:srgbClr val="C00000"/>
                </a:solidFill>
                <a:latin typeface="微软雅黑" panose="020B0503020204020204" charset="-122"/>
                <a:ea typeface="微软雅黑" panose="020B0503020204020204" charset="-122"/>
                <a:sym typeface="+mn-ea"/>
              </a:rPr>
              <a:t>心里装着全体人民、唯独没有他自己”的公仆精神，大兴服务群众之风</a:t>
            </a:r>
            <a:r>
              <a:rPr b="1" dirty="0">
                <a:solidFill>
                  <a:srgbClr val="C00000"/>
                </a:solidFill>
                <a:latin typeface="微软雅黑" panose="020B0503020204020204" charset="-122"/>
                <a:ea typeface="微软雅黑" panose="020B0503020204020204" charset="-122"/>
                <a:sym typeface="+mn-ea"/>
              </a:rPr>
              <a:t>。</a:t>
            </a:r>
          </a:p>
          <a:p>
            <a:pPr>
              <a:lnSpc>
                <a:spcPct val="170000"/>
              </a:lnSpc>
              <a:spcBef>
                <a:spcPct val="0"/>
              </a:spcBef>
              <a:spcAft>
                <a:spcPct val="0"/>
              </a:spcAft>
            </a:pPr>
            <a:r>
              <a:rPr sz="1400" dirty="0">
                <a:solidFill>
                  <a:schemeClr val="tx1">
                    <a:lumMod val="65000"/>
                    <a:lumOff val="35000"/>
                  </a:schemeClr>
                </a:solidFill>
                <a:latin typeface="微软雅黑" panose="020B0503020204020204" charset="-122"/>
                <a:ea typeface="微软雅黑" panose="020B0503020204020204" charset="-122"/>
                <a:sym typeface="+mn-ea"/>
              </a:rPr>
              <a:t>全心全意为人民服务是我们党的根本宗旨，也是焦裕禄精神的本质所在。焦裕禄同志到兰考，不是为了做官，而是去为人民谋利益。他之所以被誉为县委书记的好榜样、共产党员的光辉典范，之所以深受人民群众爱戴，根本原因就在于他始终与老百姓心相连、情相依，同呼吸、共命运，在于他视人民群众为衣食父母、诚心诚意当人民公仆。他常说，“共产党员应该在群众最困难的时候，出现在群众的面前；在群众最需要帮助的时候，去关心群众、帮助群众”。他是这样说的，也是这样做的。在风雪铺天盖地的时候，他带领干部访贫问苦，登门为群众送救济粮款，一句“我是你们的儿子”，充分体现了党和人民的鱼水深情。他这种为民爱民亲民的作风，充分反映了共产党人和党的干部对人民群众的深厚情感和公仆情怀。</a:t>
            </a:r>
          </a:p>
        </p:txBody>
      </p:sp>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2"/>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学习弘扬焦裕禄精神</a:t>
              </a:r>
            </a:p>
          </p:txBody>
        </p:sp>
      </p:grpSp>
      <p:pic>
        <p:nvPicPr>
          <p:cNvPr id="13" name="图片 12"/>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9699625" y="5796282"/>
            <a:ext cx="1616711" cy="231775"/>
          </a:xfrm>
          <a:prstGeom prst="rect">
            <a:avLst/>
          </a:prstGeom>
        </p:spPr>
      </p:pic>
      <p:grpSp>
        <p:nvGrpSpPr>
          <p:cNvPr id="2" name="组合 1"/>
          <p:cNvGrpSpPr/>
          <p:nvPr/>
        </p:nvGrpSpPr>
        <p:grpSpPr>
          <a:xfrm>
            <a:off x="751206" y="830580"/>
            <a:ext cx="10565765" cy="1146810"/>
            <a:chOff x="1183" y="1308"/>
            <a:chExt cx="16639" cy="1806"/>
          </a:xfrm>
        </p:grpSpPr>
        <p:sp>
          <p:nvSpPr>
            <p:cNvPr id="3" name="文本框 2"/>
            <p:cNvSpPr txBox="1"/>
            <p:nvPr/>
          </p:nvSpPr>
          <p:spPr>
            <a:xfrm>
              <a:off x="1183" y="2067"/>
              <a:ext cx="16639" cy="1047"/>
            </a:xfrm>
            <a:prstGeom prst="rect">
              <a:avLst/>
            </a:prstGeom>
            <a:solidFill>
              <a:srgbClr val="C00000"/>
            </a:solidFill>
          </p:spPr>
          <p:txBody>
            <a:bodyPr wrap="square" rtlCol="0" anchor="t">
              <a:spAutoFit/>
            </a:bodyPr>
            <a:lstStyle/>
            <a:p>
              <a:pPr algn="ctr"/>
              <a:r>
                <a:rPr lang="zh-CN" altLang="en-US" sz="3730" b="1" dirty="0">
                  <a:solidFill>
                    <a:srgbClr val="FFF8E6"/>
                  </a:solidFill>
                  <a:latin typeface="微软雅黑" panose="020B0503020204020204" charset="-122"/>
                  <a:ea typeface="微软雅黑" panose="020B0503020204020204" charset="-122"/>
                </a:rPr>
                <a:t>学习</a:t>
              </a:r>
              <a:r>
                <a:rPr lang="zh-CN" altLang="en-US" sz="3725" b="1" dirty="0">
                  <a:solidFill>
                    <a:srgbClr val="FFF8E6"/>
                  </a:solidFill>
                  <a:latin typeface="微软雅黑" panose="020B0503020204020204" charset="-122"/>
                  <a:ea typeface="微软雅黑" panose="020B0503020204020204" charset="-122"/>
                  <a:sym typeface="+mn-ea"/>
                </a:rPr>
                <a:t>和</a:t>
              </a:r>
              <a:r>
                <a:rPr lang="zh-CN" altLang="en-US" sz="3730" b="1" dirty="0">
                  <a:solidFill>
                    <a:srgbClr val="FFF8E6"/>
                  </a:solidFill>
                  <a:latin typeface="微软雅黑" panose="020B0503020204020204" charset="-122"/>
                  <a:ea typeface="微软雅黑" panose="020B0503020204020204" charset="-122"/>
                </a:rPr>
                <a:t>弘扬焦裕禄精神</a:t>
              </a:r>
            </a:p>
          </p:txBody>
        </p:sp>
        <p:pic>
          <p:nvPicPr>
            <p:cNvPr id="14" name="图片 13"/>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51205" y="2242822"/>
            <a:ext cx="10565131"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235711" y="2558417"/>
            <a:ext cx="9596755" cy="3065455"/>
          </a:xfrm>
          <a:prstGeom prst="rect">
            <a:avLst/>
          </a:prstGeom>
          <a:noFill/>
        </p:spPr>
        <p:txBody>
          <a:bodyPr wrap="square" rtlCol="0" anchor="t">
            <a:spAutoFit/>
          </a:bodyPr>
          <a:lstStyle/>
          <a:p>
            <a:pPr>
              <a:lnSpc>
                <a:spcPct val="140000"/>
              </a:lnSpc>
              <a:spcBef>
                <a:spcPct val="0"/>
              </a:spcBef>
              <a:spcAft>
                <a:spcPct val="0"/>
              </a:spcAft>
            </a:pPr>
            <a:r>
              <a:rPr b="1" dirty="0" err="1">
                <a:solidFill>
                  <a:srgbClr val="C00000"/>
                </a:solidFill>
                <a:latin typeface="微软雅黑" panose="020B0503020204020204" charset="-122"/>
                <a:ea typeface="微软雅黑" panose="020B0503020204020204" charset="-122"/>
                <a:sym typeface="+mn-ea"/>
              </a:rPr>
              <a:t>第二，学习和弘扬焦裕禄同志勤俭节约、艰苦创业</a:t>
            </a:r>
            <a:r>
              <a:rPr b="1" dirty="0">
                <a:solidFill>
                  <a:srgbClr val="C00000"/>
                </a:solidFill>
                <a:latin typeface="微软雅黑" panose="020B0503020204020204" charset="-122"/>
                <a:ea typeface="微软雅黑" panose="020B0503020204020204" charset="-122"/>
                <a:sym typeface="+mn-ea"/>
              </a:rPr>
              <a:t>，“</a:t>
            </a:r>
            <a:r>
              <a:rPr b="1" dirty="0" err="1">
                <a:solidFill>
                  <a:srgbClr val="C00000"/>
                </a:solidFill>
                <a:latin typeface="微软雅黑" panose="020B0503020204020204" charset="-122"/>
                <a:ea typeface="微软雅黑" panose="020B0503020204020204" charset="-122"/>
                <a:sym typeface="+mn-ea"/>
              </a:rPr>
              <a:t>敢教日月换新天”的奋斗精神，大兴艰苦奋斗之风</a:t>
            </a:r>
            <a:r>
              <a:rPr b="1" dirty="0">
                <a:solidFill>
                  <a:srgbClr val="C00000"/>
                </a:solidFill>
                <a:latin typeface="微软雅黑" panose="020B0503020204020204" charset="-122"/>
                <a:ea typeface="微软雅黑" panose="020B0503020204020204" charset="-122"/>
                <a:sym typeface="+mn-ea"/>
              </a:rPr>
              <a:t>。</a:t>
            </a:r>
          </a:p>
          <a:p>
            <a:pPr>
              <a:lnSpc>
                <a:spcPct val="170000"/>
              </a:lnSpc>
              <a:spcBef>
                <a:spcPct val="0"/>
              </a:spcBef>
              <a:spcAft>
                <a:spcPct val="0"/>
              </a:spcAft>
            </a:pPr>
            <a:r>
              <a:rPr sz="1400" dirty="0">
                <a:solidFill>
                  <a:schemeClr val="tx1">
                    <a:lumMod val="65000"/>
                    <a:lumOff val="35000"/>
                  </a:schemeClr>
                </a:solidFill>
                <a:latin typeface="微软雅黑" panose="020B0503020204020204" charset="-122"/>
                <a:ea typeface="微软雅黑" panose="020B0503020204020204" charset="-122"/>
                <a:sym typeface="+mn-ea"/>
              </a:rPr>
              <a:t>艰苦奋斗是中华民族的光荣传统，是我们党的立业之本、取胜之道、传家之宝，也是焦裕禄精神的精髓。面对兰考自然灾害的肆虐和贫困落后的实际，焦裕禄同志不等不靠，带领全县人民自力更生、艰苦奋斗，奋力拼搏、自强不息。他说：“我们要有革命的胆略，坚决领导全县人民苦战三五年，改变兰考的面貌，不达目的，死不瞑目。”他带领广大干部群众大力治理风沙、内涝、盐碱“三害”，亲自种植泡桐树，以满腔热情和实际行动谱写了一曲曲改天换地的英雄壮歌。他坚持生活简朴、勤俭办事，坚持吃苦在前、享受在后。他的衣、帽、鞋、袜都是补了又补、缝了又缝。焦裕禄同志以他的一言一行对艰苦奋斗做了生动的诠释，这也正是他赢得群众拥护和爱戴的重要原因。</a:t>
            </a:r>
          </a:p>
        </p:txBody>
      </p:sp>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2"/>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学习弘扬焦裕禄精神</a:t>
              </a:r>
            </a:p>
          </p:txBody>
        </p:sp>
      </p:grpSp>
      <p:pic>
        <p:nvPicPr>
          <p:cNvPr id="13" name="图片 12"/>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9699625" y="5796282"/>
            <a:ext cx="1616711" cy="231775"/>
          </a:xfrm>
          <a:prstGeom prst="rect">
            <a:avLst/>
          </a:prstGeom>
        </p:spPr>
      </p:pic>
      <p:grpSp>
        <p:nvGrpSpPr>
          <p:cNvPr id="2" name="组合 1"/>
          <p:cNvGrpSpPr/>
          <p:nvPr/>
        </p:nvGrpSpPr>
        <p:grpSpPr>
          <a:xfrm>
            <a:off x="751206" y="830580"/>
            <a:ext cx="10565765" cy="1146810"/>
            <a:chOff x="1183" y="1308"/>
            <a:chExt cx="16639" cy="1806"/>
          </a:xfrm>
        </p:grpSpPr>
        <p:sp>
          <p:nvSpPr>
            <p:cNvPr id="3" name="文本框 2"/>
            <p:cNvSpPr txBox="1"/>
            <p:nvPr/>
          </p:nvSpPr>
          <p:spPr>
            <a:xfrm>
              <a:off x="1183" y="2067"/>
              <a:ext cx="16639" cy="1047"/>
            </a:xfrm>
            <a:prstGeom prst="rect">
              <a:avLst/>
            </a:prstGeom>
            <a:solidFill>
              <a:srgbClr val="C00000"/>
            </a:solidFill>
          </p:spPr>
          <p:txBody>
            <a:bodyPr wrap="square" rtlCol="0" anchor="t">
              <a:spAutoFit/>
            </a:bodyPr>
            <a:lstStyle/>
            <a:p>
              <a:pPr algn="ctr"/>
              <a:r>
                <a:rPr lang="zh-CN" altLang="en-US" sz="3730" b="1">
                  <a:solidFill>
                    <a:srgbClr val="FFF8E6"/>
                  </a:solidFill>
                  <a:latin typeface="微软雅黑" panose="020B0503020204020204" charset="-122"/>
                  <a:ea typeface="微软雅黑" panose="020B0503020204020204" charset="-122"/>
                </a:rPr>
                <a:t>学习</a:t>
              </a:r>
              <a:r>
                <a:rPr lang="zh-CN" altLang="en-US" sz="3725" b="1">
                  <a:solidFill>
                    <a:srgbClr val="FFF8E6"/>
                  </a:solidFill>
                  <a:latin typeface="微软雅黑" panose="020B0503020204020204" charset="-122"/>
                  <a:ea typeface="微软雅黑" panose="020B0503020204020204" charset="-122"/>
                  <a:sym typeface="+mn-ea"/>
                </a:rPr>
                <a:t>和</a:t>
              </a:r>
              <a:r>
                <a:rPr lang="zh-CN" altLang="en-US" sz="3730" b="1">
                  <a:solidFill>
                    <a:srgbClr val="FFF8E6"/>
                  </a:solidFill>
                  <a:latin typeface="微软雅黑" panose="020B0503020204020204" charset="-122"/>
                  <a:ea typeface="微软雅黑" panose="020B0503020204020204" charset="-122"/>
                </a:rPr>
                <a:t>弘扬焦裕禄精神</a:t>
              </a:r>
            </a:p>
          </p:txBody>
        </p:sp>
        <p:pic>
          <p:nvPicPr>
            <p:cNvPr id="14" name="图片 13"/>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51205" y="2242822"/>
            <a:ext cx="10565131"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46480" y="2386966"/>
            <a:ext cx="9975851" cy="3431709"/>
          </a:xfrm>
          <a:prstGeom prst="rect">
            <a:avLst/>
          </a:prstGeom>
          <a:noFill/>
        </p:spPr>
        <p:txBody>
          <a:bodyPr wrap="square" rtlCol="0" anchor="t">
            <a:spAutoFit/>
          </a:bodyPr>
          <a:lstStyle/>
          <a:p>
            <a:pPr>
              <a:lnSpc>
                <a:spcPct val="140000"/>
              </a:lnSpc>
              <a:spcBef>
                <a:spcPct val="0"/>
              </a:spcBef>
              <a:spcAft>
                <a:spcPct val="0"/>
              </a:spcAft>
            </a:pPr>
            <a:r>
              <a:rPr b="1" dirty="0" err="1">
                <a:solidFill>
                  <a:srgbClr val="C00000"/>
                </a:solidFill>
                <a:latin typeface="微软雅黑" panose="020B0503020204020204" charset="-122"/>
                <a:ea typeface="微软雅黑" panose="020B0503020204020204" charset="-122"/>
                <a:sym typeface="+mn-ea"/>
              </a:rPr>
              <a:t>第三，学习和弘扬焦裕禄同志实事求是、调查研究，坚持一切从实际出发的求实精神，大兴求真务实之风</a:t>
            </a:r>
            <a:r>
              <a:rPr b="1" dirty="0">
                <a:solidFill>
                  <a:srgbClr val="C00000"/>
                </a:solidFill>
                <a:latin typeface="微软雅黑" panose="020B0503020204020204" charset="-122"/>
                <a:ea typeface="微软雅黑" panose="020B0503020204020204" charset="-122"/>
                <a:sym typeface="+mn-ea"/>
              </a:rPr>
              <a:t>。</a:t>
            </a:r>
          </a:p>
          <a:p>
            <a:pPr>
              <a:lnSpc>
                <a:spcPct val="170000"/>
              </a:lnSpc>
              <a:spcBef>
                <a:spcPct val="0"/>
              </a:spcBef>
              <a:spcAft>
                <a:spcPct val="0"/>
              </a:spcAft>
            </a:pPr>
            <a:r>
              <a:rPr sz="1400" dirty="0">
                <a:solidFill>
                  <a:schemeClr val="tx1">
                    <a:lumMod val="65000"/>
                    <a:lumOff val="35000"/>
                  </a:schemeClr>
                </a:solidFill>
                <a:latin typeface="微软雅黑" panose="020B0503020204020204" charset="-122"/>
                <a:ea typeface="微软雅黑" panose="020B0503020204020204" charset="-122"/>
                <a:sym typeface="+mn-ea"/>
              </a:rPr>
              <a:t>实事求是是党的思想路线的核心内容，也是焦裕禄精神的灵魂。在焦裕禄同志看来，实事求是、求真务实既是一种科学精神，也是一种工作作风，还是一种人生态度。为了改变兰考的落后面貌，他从兰考的县情出发，尊重客观规律，坚持把战胜灾害、改善生产条件、提高人民群众生活水平作为压倒一切的中心任务，大力调整农业结构，为兰考长远发展打下了良好基础。他笃信“吃别人嚼过的馍没味道”，通过深入的调查研究，基本掌握了水、沙、碱发生发展的规律，作出和实施了治理“三害”的正确决策。他在兰考的470天中，靠着一辆自行车和一双铁脚板，对全县当时149个生产大队中的120多个生产大队进行了走访和蹲点调研。正是这种深入、系统、全面的调查研究，使焦裕禄同志能够在较短时间内对改变兰考面貌提出切合实际的规划。在焦裕禄同志身上，充分体现了共产党人脚踏实地干事业的求实精神和尊重客观规律的科学态度。</a:t>
            </a:r>
          </a:p>
        </p:txBody>
      </p:sp>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2"/>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学习弘扬焦裕禄精神</a:t>
              </a:r>
            </a:p>
          </p:txBody>
        </p:sp>
      </p:grpSp>
      <p:pic>
        <p:nvPicPr>
          <p:cNvPr id="13" name="图片 12"/>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9699625" y="5796282"/>
            <a:ext cx="1616711" cy="231775"/>
          </a:xfrm>
          <a:prstGeom prst="rect">
            <a:avLst/>
          </a:prstGeom>
        </p:spPr>
      </p:pic>
      <p:grpSp>
        <p:nvGrpSpPr>
          <p:cNvPr id="2" name="组合 1"/>
          <p:cNvGrpSpPr/>
          <p:nvPr/>
        </p:nvGrpSpPr>
        <p:grpSpPr>
          <a:xfrm>
            <a:off x="751206" y="830580"/>
            <a:ext cx="10565765" cy="1146810"/>
            <a:chOff x="1183" y="1308"/>
            <a:chExt cx="16639" cy="1806"/>
          </a:xfrm>
        </p:grpSpPr>
        <p:sp>
          <p:nvSpPr>
            <p:cNvPr id="3" name="文本框 2"/>
            <p:cNvSpPr txBox="1"/>
            <p:nvPr/>
          </p:nvSpPr>
          <p:spPr>
            <a:xfrm>
              <a:off x="1183" y="2067"/>
              <a:ext cx="16639" cy="1047"/>
            </a:xfrm>
            <a:prstGeom prst="rect">
              <a:avLst/>
            </a:prstGeom>
            <a:solidFill>
              <a:srgbClr val="C00000"/>
            </a:solidFill>
          </p:spPr>
          <p:txBody>
            <a:bodyPr wrap="square" rtlCol="0" anchor="t">
              <a:spAutoFit/>
            </a:bodyPr>
            <a:lstStyle/>
            <a:p>
              <a:pPr algn="ctr"/>
              <a:r>
                <a:rPr lang="zh-CN" altLang="en-US" sz="3730" b="1">
                  <a:solidFill>
                    <a:srgbClr val="FFF8E6"/>
                  </a:solidFill>
                  <a:latin typeface="微软雅黑" panose="020B0503020204020204" charset="-122"/>
                  <a:ea typeface="微软雅黑" panose="020B0503020204020204" charset="-122"/>
                </a:rPr>
                <a:t>学习</a:t>
              </a:r>
              <a:r>
                <a:rPr lang="zh-CN" altLang="en-US" sz="3725" b="1">
                  <a:solidFill>
                    <a:srgbClr val="FFF8E6"/>
                  </a:solidFill>
                  <a:latin typeface="微软雅黑" panose="020B0503020204020204" charset="-122"/>
                  <a:ea typeface="微软雅黑" panose="020B0503020204020204" charset="-122"/>
                  <a:sym typeface="+mn-ea"/>
                </a:rPr>
                <a:t>和</a:t>
              </a:r>
              <a:r>
                <a:rPr lang="zh-CN" altLang="en-US" sz="3730" b="1">
                  <a:solidFill>
                    <a:srgbClr val="FFF8E6"/>
                  </a:solidFill>
                  <a:latin typeface="微软雅黑" panose="020B0503020204020204" charset="-122"/>
                  <a:ea typeface="微软雅黑" panose="020B0503020204020204" charset="-122"/>
                </a:rPr>
                <a:t>弘扬焦裕禄精神</a:t>
              </a:r>
            </a:p>
          </p:txBody>
        </p:sp>
        <p:pic>
          <p:nvPicPr>
            <p:cNvPr id="14" name="图片 13"/>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51205" y="2242822"/>
            <a:ext cx="10565131"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235711" y="2524127"/>
            <a:ext cx="9596755" cy="3431709"/>
          </a:xfrm>
          <a:prstGeom prst="rect">
            <a:avLst/>
          </a:prstGeom>
          <a:noFill/>
        </p:spPr>
        <p:txBody>
          <a:bodyPr wrap="square" rtlCol="0" anchor="t">
            <a:spAutoFit/>
          </a:bodyPr>
          <a:lstStyle/>
          <a:p>
            <a:pPr>
              <a:lnSpc>
                <a:spcPct val="140000"/>
              </a:lnSpc>
              <a:spcBef>
                <a:spcPct val="0"/>
              </a:spcBef>
              <a:spcAft>
                <a:spcPct val="0"/>
              </a:spcAft>
            </a:pPr>
            <a:r>
              <a:rPr b="1" dirty="0" err="1">
                <a:solidFill>
                  <a:srgbClr val="C00000"/>
                </a:solidFill>
                <a:latin typeface="微软雅黑" panose="020B0503020204020204" charset="-122"/>
                <a:ea typeface="微软雅黑" panose="020B0503020204020204" charset="-122"/>
                <a:sym typeface="+mn-ea"/>
              </a:rPr>
              <a:t>第四，学习和弘扬焦裕禄同志不怕困难、不惧风险</a:t>
            </a:r>
            <a:r>
              <a:rPr b="1" dirty="0">
                <a:solidFill>
                  <a:srgbClr val="C00000"/>
                </a:solidFill>
                <a:latin typeface="微软雅黑" panose="020B0503020204020204" charset="-122"/>
                <a:ea typeface="微软雅黑" panose="020B0503020204020204" charset="-122"/>
                <a:sym typeface="+mn-ea"/>
              </a:rPr>
              <a:t>，“</a:t>
            </a:r>
            <a:r>
              <a:rPr b="1" dirty="0" err="1">
                <a:solidFill>
                  <a:srgbClr val="C00000"/>
                </a:solidFill>
                <a:latin typeface="微软雅黑" panose="020B0503020204020204" charset="-122"/>
                <a:ea typeface="微软雅黑" panose="020B0503020204020204" charset="-122"/>
                <a:sym typeface="+mn-ea"/>
              </a:rPr>
              <a:t>革命者要在困难面前逞英雄”的大无畏精神，大兴知难而进之风</a:t>
            </a:r>
            <a:r>
              <a:rPr b="1" dirty="0">
                <a:solidFill>
                  <a:srgbClr val="C00000"/>
                </a:solidFill>
                <a:latin typeface="微软雅黑" panose="020B0503020204020204" charset="-122"/>
                <a:ea typeface="微软雅黑" panose="020B0503020204020204" charset="-122"/>
                <a:sym typeface="+mn-ea"/>
              </a:rPr>
              <a:t>。</a:t>
            </a:r>
          </a:p>
          <a:p>
            <a:pPr>
              <a:lnSpc>
                <a:spcPct val="170000"/>
              </a:lnSpc>
              <a:spcBef>
                <a:spcPct val="0"/>
              </a:spcBef>
              <a:spcAft>
                <a:spcPct val="0"/>
              </a:spcAft>
            </a:pPr>
            <a:r>
              <a:rPr sz="1400" dirty="0">
                <a:solidFill>
                  <a:schemeClr val="tx1">
                    <a:lumMod val="65000"/>
                    <a:lumOff val="35000"/>
                  </a:schemeClr>
                </a:solidFill>
                <a:latin typeface="微软雅黑" panose="020B0503020204020204" charset="-122"/>
                <a:ea typeface="微软雅黑" panose="020B0503020204020204" charset="-122"/>
                <a:sym typeface="+mn-ea"/>
              </a:rPr>
              <a:t>知难而进、迎难而上是中国共产党人的宝贵品格，也是焦裕禄精神的重要内容。焦裕禄同志到兰考上任前，党组织与他谈话时明确提出，兰考是一个最穷的县，一个最困难的县，要他在思想上有经受最严峻考验的准备。焦裕禄同志坚定地说：感谢党把我派到最困难的地方，越是困难的地方，越能锻炼人。不改变兰考的面貌，我决不离开这里。焦裕禄同志经常教育党员干部说，要克服困难，就必须不怕困难，发扬革命精神。面对当时兰考十分严重的自然灾害，焦裕禄同志没有被困难所吓倒，他以共产党人大无畏的英雄气概，创造性地制定了一套简便、易行、实用而又符合规律的治理“三害”方法，最终在重重困难中闯出了一条生路。这种精神，与今天我们所倡导的开拓创新、攻坚克难精神是完全一致的。</a:t>
            </a:r>
          </a:p>
        </p:txBody>
      </p:sp>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2"/>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学习弘扬焦裕禄精神</a:t>
              </a:r>
            </a:p>
          </p:txBody>
        </p:sp>
      </p:grpSp>
      <p:pic>
        <p:nvPicPr>
          <p:cNvPr id="13" name="图片 12"/>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9699625" y="5796282"/>
            <a:ext cx="1616711" cy="231775"/>
          </a:xfrm>
          <a:prstGeom prst="rect">
            <a:avLst/>
          </a:prstGeom>
        </p:spPr>
      </p:pic>
      <p:grpSp>
        <p:nvGrpSpPr>
          <p:cNvPr id="2" name="组合 1"/>
          <p:cNvGrpSpPr/>
          <p:nvPr/>
        </p:nvGrpSpPr>
        <p:grpSpPr>
          <a:xfrm>
            <a:off x="751206" y="830580"/>
            <a:ext cx="10565765" cy="1146810"/>
            <a:chOff x="1183" y="1308"/>
            <a:chExt cx="16639" cy="1806"/>
          </a:xfrm>
        </p:grpSpPr>
        <p:sp>
          <p:nvSpPr>
            <p:cNvPr id="3" name="文本框 2"/>
            <p:cNvSpPr txBox="1"/>
            <p:nvPr/>
          </p:nvSpPr>
          <p:spPr>
            <a:xfrm>
              <a:off x="1183" y="2067"/>
              <a:ext cx="16639" cy="1047"/>
            </a:xfrm>
            <a:prstGeom prst="rect">
              <a:avLst/>
            </a:prstGeom>
            <a:solidFill>
              <a:srgbClr val="C00000"/>
            </a:solidFill>
          </p:spPr>
          <p:txBody>
            <a:bodyPr wrap="square" rtlCol="0" anchor="t">
              <a:spAutoFit/>
            </a:bodyPr>
            <a:lstStyle/>
            <a:p>
              <a:pPr algn="ctr"/>
              <a:r>
                <a:rPr lang="zh-CN" altLang="en-US" sz="3730" b="1">
                  <a:solidFill>
                    <a:srgbClr val="FFF8E6"/>
                  </a:solidFill>
                  <a:latin typeface="微软雅黑" panose="020B0503020204020204" charset="-122"/>
                  <a:ea typeface="微软雅黑" panose="020B0503020204020204" charset="-122"/>
                </a:rPr>
                <a:t>学习</a:t>
              </a:r>
              <a:r>
                <a:rPr lang="zh-CN" altLang="en-US" sz="3725" b="1">
                  <a:solidFill>
                    <a:srgbClr val="FFF8E6"/>
                  </a:solidFill>
                  <a:latin typeface="微软雅黑" panose="020B0503020204020204" charset="-122"/>
                  <a:ea typeface="微软雅黑" panose="020B0503020204020204" charset="-122"/>
                  <a:sym typeface="+mn-ea"/>
                </a:rPr>
                <a:t>和</a:t>
              </a:r>
              <a:r>
                <a:rPr lang="zh-CN" altLang="en-US" sz="3730" b="1">
                  <a:solidFill>
                    <a:srgbClr val="FFF8E6"/>
                  </a:solidFill>
                  <a:latin typeface="微软雅黑" panose="020B0503020204020204" charset="-122"/>
                  <a:ea typeface="微软雅黑" panose="020B0503020204020204" charset="-122"/>
                </a:rPr>
                <a:t>弘扬焦裕禄精神</a:t>
              </a:r>
            </a:p>
          </p:txBody>
        </p:sp>
        <p:pic>
          <p:nvPicPr>
            <p:cNvPr id="14" name="图片 13"/>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51205" y="2242822"/>
            <a:ext cx="10565131"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235711" y="2558417"/>
            <a:ext cx="9596755" cy="3065455"/>
          </a:xfrm>
          <a:prstGeom prst="rect">
            <a:avLst/>
          </a:prstGeom>
          <a:noFill/>
        </p:spPr>
        <p:txBody>
          <a:bodyPr wrap="square" rtlCol="0" anchor="t">
            <a:spAutoFit/>
          </a:bodyPr>
          <a:lstStyle/>
          <a:p>
            <a:pPr>
              <a:lnSpc>
                <a:spcPct val="140000"/>
              </a:lnSpc>
              <a:spcBef>
                <a:spcPct val="0"/>
              </a:spcBef>
              <a:spcAft>
                <a:spcPct val="0"/>
              </a:spcAft>
            </a:pPr>
            <a:r>
              <a:rPr b="1" dirty="0" err="1">
                <a:solidFill>
                  <a:srgbClr val="C00000"/>
                </a:solidFill>
                <a:latin typeface="微软雅黑" panose="020B0503020204020204" charset="-122"/>
                <a:ea typeface="微软雅黑" panose="020B0503020204020204" charset="-122"/>
                <a:sym typeface="+mn-ea"/>
              </a:rPr>
              <a:t>第五，学习和弘扬焦裕禄同志廉洁奉公、勤政为民，为党和人民事业鞠躬尽瘁、死而后已的奉献精神，大兴敬业奉献之风</a:t>
            </a:r>
            <a:r>
              <a:rPr b="1" dirty="0">
                <a:solidFill>
                  <a:srgbClr val="C00000"/>
                </a:solidFill>
                <a:latin typeface="微软雅黑" panose="020B0503020204020204" charset="-122"/>
                <a:ea typeface="微软雅黑" panose="020B0503020204020204" charset="-122"/>
                <a:sym typeface="+mn-ea"/>
              </a:rPr>
              <a:t>。</a:t>
            </a:r>
          </a:p>
          <a:p>
            <a:pPr>
              <a:lnSpc>
                <a:spcPct val="170000"/>
              </a:lnSpc>
              <a:spcBef>
                <a:spcPct val="0"/>
              </a:spcBef>
              <a:spcAft>
                <a:spcPct val="0"/>
              </a:spcAft>
            </a:pPr>
            <a:r>
              <a:rPr sz="1400" dirty="0">
                <a:solidFill>
                  <a:schemeClr val="tx1">
                    <a:lumMod val="65000"/>
                    <a:lumOff val="35000"/>
                  </a:schemeClr>
                </a:solidFill>
                <a:latin typeface="微软雅黑" panose="020B0503020204020204" charset="-122"/>
                <a:ea typeface="微软雅黑" panose="020B0503020204020204" charset="-122"/>
                <a:sym typeface="+mn-ea"/>
              </a:rPr>
              <a:t>清正廉洁、无私奉献，是共产党人先进性的重要体现，也是焦裕禄精神的鲜明特点。焦裕禄同志不怕苦、不怕死，不为名、不为利，完全彻底地为人民服务。他抱着病痛的身体，忍着肝病的折磨，常年奔波在农舍、田地，置身于群众之中。每当风沙最大时候，就是他带头下去查风口、探流沙的时候；每当雨下得最大的时候，就是他带头下去冒雨涉水、观看洪水流势和变化的时候。他严守党纪党规，从不利用手中权力为自己和子女、亲属谋取任何好处。他亲自起草了《干部十不准》，规定任何干部在任何时候都不能搞特殊化。焦裕禄同志以勤政为民、廉洁奉公的实际行动，展现了共产党人的高尚情操，在人民群众心目中树立了崇高的形象。</a:t>
            </a:r>
          </a:p>
        </p:txBody>
      </p:sp>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2"/>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学习弘扬焦裕禄精神</a:t>
              </a:r>
            </a:p>
          </p:txBody>
        </p:sp>
      </p:grpSp>
      <p:pic>
        <p:nvPicPr>
          <p:cNvPr id="13" name="图片 12"/>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9699625" y="5796282"/>
            <a:ext cx="1616711" cy="231775"/>
          </a:xfrm>
          <a:prstGeom prst="rect">
            <a:avLst/>
          </a:prstGeom>
        </p:spPr>
      </p:pic>
      <p:grpSp>
        <p:nvGrpSpPr>
          <p:cNvPr id="2" name="组合 1"/>
          <p:cNvGrpSpPr/>
          <p:nvPr/>
        </p:nvGrpSpPr>
        <p:grpSpPr>
          <a:xfrm>
            <a:off x="751206" y="830580"/>
            <a:ext cx="10565765" cy="1146810"/>
            <a:chOff x="1183" y="1308"/>
            <a:chExt cx="16639" cy="1806"/>
          </a:xfrm>
        </p:grpSpPr>
        <p:sp>
          <p:nvSpPr>
            <p:cNvPr id="3" name="文本框 2"/>
            <p:cNvSpPr txBox="1"/>
            <p:nvPr/>
          </p:nvSpPr>
          <p:spPr>
            <a:xfrm>
              <a:off x="1183" y="2067"/>
              <a:ext cx="16639" cy="1047"/>
            </a:xfrm>
            <a:prstGeom prst="rect">
              <a:avLst/>
            </a:prstGeom>
            <a:solidFill>
              <a:srgbClr val="C00000"/>
            </a:solidFill>
          </p:spPr>
          <p:txBody>
            <a:bodyPr wrap="square" rtlCol="0" anchor="t">
              <a:spAutoFit/>
            </a:bodyPr>
            <a:lstStyle/>
            <a:p>
              <a:pPr algn="ctr"/>
              <a:r>
                <a:rPr lang="zh-CN" altLang="en-US" sz="3730" b="1">
                  <a:solidFill>
                    <a:srgbClr val="FFF8E6"/>
                  </a:solidFill>
                  <a:latin typeface="微软雅黑" panose="020B0503020204020204" charset="-122"/>
                  <a:ea typeface="微软雅黑" panose="020B0503020204020204" charset="-122"/>
                </a:rPr>
                <a:t>学习和弘扬焦裕禄精神</a:t>
              </a:r>
            </a:p>
          </p:txBody>
        </p:sp>
        <p:pic>
          <p:nvPicPr>
            <p:cNvPr id="14" name="图片 13"/>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组合 148"/>
          <p:cNvGrpSpPr/>
          <p:nvPr/>
        </p:nvGrpSpPr>
        <p:grpSpPr>
          <a:xfrm>
            <a:off x="10874377" y="177800"/>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587751" y="2064387"/>
            <a:ext cx="7859395" cy="6985"/>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4720591" y="1175386"/>
            <a:ext cx="2112645" cy="830997"/>
          </a:xfrm>
          <a:prstGeom prst="rect">
            <a:avLst/>
          </a:prstGeom>
        </p:spPr>
        <p:txBody>
          <a:bodyPr wrap="square">
            <a:spAutoFit/>
          </a:bodyPr>
          <a:lstStyle/>
          <a:p>
            <a:r>
              <a:rPr lang="zh-CN" altLang="en-US" sz="4800" b="1">
                <a:solidFill>
                  <a:srgbClr val="C00000"/>
                </a:solidFill>
                <a:latin typeface="微软雅黑" panose="020B0503020204020204" charset="-122"/>
                <a:ea typeface="微软雅黑" panose="020B0503020204020204" charset="-122"/>
                <a:cs typeface="方正苏新诗柳楷简体-yolan" panose="02000000000000000000" pitchFamily="2" charset="-122"/>
              </a:rPr>
              <a:t>结束语</a:t>
            </a:r>
            <a:endParaRPr lang="zh-CN" altLang="en-US" sz="4800" b="1" i="0">
              <a:solidFill>
                <a:srgbClr val="C00000"/>
              </a:solidFill>
              <a:latin typeface="微软雅黑" panose="020B0503020204020204" charset="-122"/>
              <a:ea typeface="微软雅黑" panose="020B0503020204020204" charset="-122"/>
              <a:cs typeface="方正苏新诗柳楷简体-yolan" panose="02000000000000000000" pitchFamily="2" charset="-122"/>
            </a:endParaRPr>
          </a:p>
        </p:txBody>
      </p:sp>
      <p:sp>
        <p:nvSpPr>
          <p:cNvPr id="10" name="矩形 9"/>
          <p:cNvSpPr/>
          <p:nvPr/>
        </p:nvSpPr>
        <p:spPr>
          <a:xfrm>
            <a:off x="4683760" y="2125981"/>
            <a:ext cx="6837680" cy="3539430"/>
          </a:xfrm>
          <a:prstGeom prst="rect">
            <a:avLst/>
          </a:prstGeom>
        </p:spPr>
        <p:txBody>
          <a:bodyPr wrap="square">
            <a:spAutoFit/>
          </a:bodyPr>
          <a:lstStyle/>
          <a:p>
            <a:pPr>
              <a:lnSpc>
                <a:spcPct val="200000"/>
              </a:lnSpc>
              <a:spcBef>
                <a:spcPct val="0"/>
              </a:spcBef>
              <a:spcAft>
                <a:spcPct val="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ea"/>
              </a:rPr>
              <a:t>我们学习和弘扬焦裕禄精神，就要像焦裕禄同志那样牢固树立正确的世界观、人生观、价值观，为党和人民的事业任劳任怨、无私奉献，以实际行动推进科学发展、促进社会和谐、造福人民群众。要把人生价值与党和人民事业的发展紧密结合起来，多想群众少想自己，多想事业少想名利，坚持在其位、谋其政、尽其责，真正把全部心思和精力用在干事创业上，做到为官一任、造福一方。坚持立身不忘做人之本、为政不移公仆之心、用权不谋一己之利，坚持慎独慎微，始终记着“不以恶小而为之”，不该做的事情坚决不做，自觉拒腐蚀、永不沾，始终保持共产党人清正廉洁的政治本色。</a:t>
            </a:r>
          </a:p>
        </p:txBody>
      </p:sp>
      <p:pic>
        <p:nvPicPr>
          <p:cNvPr id="17" name="图片 16"/>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8564881" y="1661160"/>
            <a:ext cx="2801620" cy="401320"/>
          </a:xfrm>
          <a:prstGeom prst="rect">
            <a:avLst/>
          </a:prstGeom>
        </p:spPr>
      </p:pic>
      <p:cxnSp>
        <p:nvCxnSpPr>
          <p:cNvPr id="5" name="直接连接符 4"/>
          <p:cNvCxnSpPr/>
          <p:nvPr/>
        </p:nvCxnSpPr>
        <p:spPr>
          <a:xfrm>
            <a:off x="3515995" y="5400675"/>
            <a:ext cx="792000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57150" y="5793107"/>
            <a:ext cx="2433955" cy="1064895"/>
          </a:xfrm>
          <a:prstGeom prst="rect">
            <a:avLst/>
          </a:prstGeom>
        </p:spPr>
      </p:pic>
      <p:pic>
        <p:nvPicPr>
          <p:cNvPr id="6" name="图片 5"/>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598171" y="1816737"/>
            <a:ext cx="3982085" cy="3574415"/>
          </a:xfrm>
          <a:prstGeom prst="rect">
            <a:avLst/>
          </a:prstGeom>
        </p:spPr>
      </p:pic>
      <p:grpSp>
        <p:nvGrpSpPr>
          <p:cNvPr id="7" name="组合 6"/>
          <p:cNvGrpSpPr/>
          <p:nvPr/>
        </p:nvGrpSpPr>
        <p:grpSpPr>
          <a:xfrm>
            <a:off x="177801" y="145416"/>
            <a:ext cx="4487545" cy="418465"/>
            <a:chOff x="7133" y="395"/>
            <a:chExt cx="7067" cy="659"/>
          </a:xfrm>
        </p:grpSpPr>
        <p:sp>
          <p:nvSpPr>
            <p:cNvPr id="18" name="圆角矩形 17"/>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5" name="圆角矩形 24"/>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圆角矩形 25"/>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27" name="组合 26"/>
            <p:cNvGrpSpPr/>
            <p:nvPr/>
          </p:nvGrpSpPr>
          <p:grpSpPr>
            <a:xfrm>
              <a:off x="7133" y="398"/>
              <a:ext cx="1722" cy="656"/>
              <a:chOff x="7163" y="398"/>
              <a:chExt cx="1722" cy="656"/>
            </a:xfrm>
          </p:grpSpPr>
          <p:sp>
            <p:nvSpPr>
              <p:cNvPr id="28" name="圆角矩形 27"/>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9" name="文本框 28"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30" name="文本框 29"/>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31" name="文本框 30"/>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32" name="文本框 31"/>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6" fill="hold" nodeType="withEffect">
                                  <p:stCondLst>
                                    <p:cond delay="0"/>
                                  </p:stCondLst>
                                  <p:childTnLst>
                                    <p:set>
                                      <p:cBhvr>
                                        <p:cTn id="6" dur="1" fill="hold">
                                          <p:stCondLst>
                                            <p:cond delay="0"/>
                                          </p:stCondLst>
                                        </p:cTn>
                                        <p:tgtEl>
                                          <p:spTgt spid="149"/>
                                        </p:tgtEl>
                                        <p:attrNameLst>
                                          <p:attrName>style.visibility</p:attrName>
                                        </p:attrNameLst>
                                      </p:cBhvr>
                                      <p:to>
                                        <p:strVal val="visible"/>
                                      </p:to>
                                    </p:set>
                                    <p:anim calcmode="lin" valueType="num">
                                      <p:cBhvr additive="base">
                                        <p:cTn id="7" dur="1100" fill="hold"/>
                                        <p:tgtEl>
                                          <p:spTgt spid="149"/>
                                        </p:tgtEl>
                                        <p:attrNameLst>
                                          <p:attrName>ppt_x</p:attrName>
                                        </p:attrNameLst>
                                      </p:cBhvr>
                                      <p:tavLst>
                                        <p:tav tm="0">
                                          <p:val>
                                            <p:strVal val="1+#ppt_w/2"/>
                                          </p:val>
                                        </p:tav>
                                        <p:tav tm="100000">
                                          <p:val>
                                            <p:strVal val="#ppt_x"/>
                                          </p:val>
                                        </p:tav>
                                      </p:tavLst>
                                    </p:anim>
                                    <p:anim calcmode="lin" valueType="num">
                                      <p:cBhvr additive="base">
                                        <p:cTn id="8" dur="1100" fill="hold"/>
                                        <p:tgtEl>
                                          <p:spTgt spid="14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102211"/>
          <p:cNvPicPr>
            <a:picLocks noChangeAspect="1"/>
          </p:cNvPicPr>
          <p:nvPr>
            <p:custDataLst>
              <p:tags r:id="rId2"/>
            </p:custDataLst>
          </p:nvPr>
        </p:nvPicPr>
        <p:blipFill>
          <a:blip r:embed="rId13" cstate="email">
            <a:lum bright="-6000"/>
            <a:extLst>
              <a:ext uri="{28A0092B-C50C-407E-A947-70E740481C1C}">
                <a14:useLocalDpi xmlns:a14="http://schemas.microsoft.com/office/drawing/2010/main"/>
              </a:ext>
            </a:extLst>
          </a:blip>
          <a:stretch>
            <a:fillRect/>
          </a:stretch>
        </p:blipFill>
        <p:spPr>
          <a:xfrm>
            <a:off x="9904731" y="280672"/>
            <a:ext cx="2029460" cy="676275"/>
          </a:xfrm>
          <a:prstGeom prst="rect">
            <a:avLst/>
          </a:prstGeom>
        </p:spPr>
      </p:pic>
      <p:grpSp>
        <p:nvGrpSpPr>
          <p:cNvPr id="8" name="组合 7"/>
          <p:cNvGrpSpPr/>
          <p:nvPr/>
        </p:nvGrpSpPr>
        <p:grpSpPr>
          <a:xfrm>
            <a:off x="0" y="203200"/>
            <a:ext cx="4321811" cy="499745"/>
            <a:chOff x="0" y="320"/>
            <a:chExt cx="6806" cy="787"/>
          </a:xfrm>
        </p:grpSpPr>
        <p:sp>
          <p:nvSpPr>
            <p:cNvPr id="9" name="剪去单角的矩形 8"/>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14"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11" name="文本框 10"/>
            <p:cNvSpPr txBox="1"/>
            <p:nvPr/>
          </p:nvSpPr>
          <p:spPr>
            <a:xfrm>
              <a:off x="1947" y="424"/>
              <a:ext cx="4732" cy="582"/>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charset="-122"/>
                  <a:ea typeface="微软雅黑" panose="020B0503020204020204" charset="-122"/>
                  <a:cs typeface="微软雅黑" panose="020B0503020204020204" charset="-122"/>
                </a:rPr>
                <a:t>学习培训系列</a:t>
              </a:r>
            </a:p>
          </p:txBody>
        </p:sp>
      </p:grpSp>
      <p:grpSp>
        <p:nvGrpSpPr>
          <p:cNvPr id="13" name="组合 12"/>
          <p:cNvGrpSpPr/>
          <p:nvPr/>
        </p:nvGrpSpPr>
        <p:grpSpPr>
          <a:xfrm>
            <a:off x="4529457" y="250826"/>
            <a:ext cx="4487545" cy="418465"/>
            <a:chOff x="7133" y="395"/>
            <a:chExt cx="7067" cy="659"/>
          </a:xfrm>
        </p:grpSpPr>
        <p:sp>
          <p:nvSpPr>
            <p:cNvPr id="19" name="圆角矩形 18"/>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0" name="圆角矩形 19"/>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1" name="圆角矩形 20"/>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4" name="组合 13"/>
            <p:cNvGrpSpPr/>
            <p:nvPr/>
          </p:nvGrpSpPr>
          <p:grpSpPr>
            <a:xfrm>
              <a:off x="7133" y="398"/>
              <a:ext cx="1722" cy="656"/>
              <a:chOff x="7163" y="398"/>
              <a:chExt cx="1722" cy="656"/>
            </a:xfrm>
          </p:grpSpPr>
          <p:sp>
            <p:nvSpPr>
              <p:cNvPr id="15" name="圆角矩形 14"/>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6" name="文本框 15"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22" name="文本框 21"/>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23" name="文本框 22"/>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24" name="文本框 23"/>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grpSp>
        <p:nvGrpSpPr>
          <p:cNvPr id="2" name="组合 1"/>
          <p:cNvGrpSpPr/>
          <p:nvPr/>
        </p:nvGrpSpPr>
        <p:grpSpPr>
          <a:xfrm>
            <a:off x="3462655" y="3860802"/>
            <a:ext cx="5275580" cy="663575"/>
            <a:chOff x="5866" y="5870"/>
            <a:chExt cx="7828" cy="1045"/>
          </a:xfrm>
        </p:grpSpPr>
        <p:grpSp>
          <p:nvGrpSpPr>
            <p:cNvPr id="32" name="组合 31"/>
            <p:cNvGrpSpPr/>
            <p:nvPr/>
          </p:nvGrpSpPr>
          <p:grpSpPr>
            <a:xfrm>
              <a:off x="5866" y="5870"/>
              <a:ext cx="7828" cy="1045"/>
              <a:chOff x="926" y="2719"/>
              <a:chExt cx="17398" cy="2907"/>
            </a:xfrm>
          </p:grpSpPr>
          <p:sp>
            <p:nvSpPr>
              <p:cNvPr id="5" name="矩形 4"/>
              <p:cNvSpPr/>
              <p:nvPr/>
            </p:nvSpPr>
            <p:spPr>
              <a:xfrm>
                <a:off x="926" y="3205"/>
                <a:ext cx="17369" cy="241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8169" y="2719"/>
                <a:ext cx="2904" cy="975"/>
                <a:chOff x="3965502" y="1879809"/>
                <a:chExt cx="1193100" cy="342834"/>
              </a:xfrm>
              <a:solidFill>
                <a:srgbClr val="E71E17"/>
              </a:solidFill>
            </p:grpSpPr>
            <p:sp>
              <p:nvSpPr>
                <p:cNvPr id="6" name="PA-dark-star-shape_15445"/>
                <p:cNvSpPr>
                  <a:spLocks noChangeAspect="1"/>
                </p:cNvSpPr>
                <p:nvPr>
                  <p:custDataLst>
                    <p:tags r:id="rId6"/>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7" name="PA-dark-star-shape_15445"/>
                <p:cNvSpPr>
                  <a:spLocks noChangeAspect="1"/>
                </p:cNvSpPr>
                <p:nvPr>
                  <p:custDataLst>
                    <p:tags r:id="rId7"/>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2" name="PA-dark-star-shape_15445"/>
                <p:cNvSpPr>
                  <a:spLocks noChangeAspect="1"/>
                </p:cNvSpPr>
                <p:nvPr>
                  <p:custDataLst>
                    <p:tags r:id="rId8"/>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7" name="PA-dark-star-shape_15445"/>
                <p:cNvSpPr>
                  <a:spLocks noChangeAspect="1"/>
                </p:cNvSpPr>
                <p:nvPr>
                  <p:custDataLst>
                    <p:tags r:id="rId9"/>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8" name="PA-dark-star-shape_15445"/>
                <p:cNvSpPr>
                  <a:spLocks noChangeAspect="1"/>
                </p:cNvSpPr>
                <p:nvPr>
                  <p:custDataLst>
                    <p:tags r:id="rId10"/>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cxnSp>
            <p:nvCxnSpPr>
              <p:cNvPr id="25" name="PA-直接连接符 21"/>
              <p:cNvCxnSpPr/>
              <p:nvPr>
                <p:custDataLst>
                  <p:tags r:id="rId3"/>
                </p:custDataLst>
              </p:nvPr>
            </p:nvCxnSpPr>
            <p:spPr>
              <a:xfrm flipV="1">
                <a:off x="11289" y="3206"/>
                <a:ext cx="7004" cy="0"/>
              </a:xfrm>
              <a:prstGeom prst="line">
                <a:avLst/>
              </a:prstGeom>
              <a:noFill/>
              <a:ln w="12700" cap="flat" cmpd="sng" algn="ctr">
                <a:solidFill>
                  <a:srgbClr val="D30013">
                    <a:alpha val="34000"/>
                  </a:srgbClr>
                </a:solidFill>
                <a:prstDash val="solid"/>
              </a:ln>
              <a:effectLst/>
            </p:spPr>
          </p:cxnSp>
          <p:cxnSp>
            <p:nvCxnSpPr>
              <p:cNvPr id="26" name="PA-直接连接符 22"/>
              <p:cNvCxnSpPr/>
              <p:nvPr>
                <p:custDataLst>
                  <p:tags r:id="rId4"/>
                </p:custDataLst>
              </p:nvPr>
            </p:nvCxnSpPr>
            <p:spPr>
              <a:xfrm>
                <a:off x="999" y="3206"/>
                <a:ext cx="7002" cy="0"/>
              </a:xfrm>
              <a:prstGeom prst="line">
                <a:avLst/>
              </a:prstGeom>
              <a:noFill/>
              <a:ln w="12700" cap="flat" cmpd="sng" algn="ctr">
                <a:solidFill>
                  <a:srgbClr val="D30013">
                    <a:alpha val="34000"/>
                  </a:srgbClr>
                </a:solidFill>
                <a:prstDash val="solid"/>
              </a:ln>
              <a:effectLst/>
            </p:spPr>
          </p:cxnSp>
          <p:cxnSp>
            <p:nvCxnSpPr>
              <p:cNvPr id="33" name="PA-直接连接符 21"/>
              <p:cNvCxnSpPr/>
              <p:nvPr>
                <p:custDataLst>
                  <p:tags r:id="rId5"/>
                </p:custDataLst>
              </p:nvPr>
            </p:nvCxnSpPr>
            <p:spPr>
              <a:xfrm>
                <a:off x="966" y="5626"/>
                <a:ext cx="17358" cy="0"/>
              </a:xfrm>
              <a:prstGeom prst="line">
                <a:avLst/>
              </a:prstGeom>
              <a:noFill/>
              <a:ln w="12700" cap="flat" cmpd="sng" algn="ctr">
                <a:solidFill>
                  <a:srgbClr val="D30013">
                    <a:alpha val="34000"/>
                  </a:srgbClr>
                </a:solidFill>
                <a:prstDash val="solid"/>
              </a:ln>
              <a:effectLst/>
            </p:spPr>
          </p:cxnSp>
          <p:pic>
            <p:nvPicPr>
              <p:cNvPr id="34" name="图片 33"/>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a:off x="15339" y="2719"/>
                <a:ext cx="2956" cy="496"/>
              </a:xfrm>
              <a:prstGeom prst="rect">
                <a:avLst/>
              </a:prstGeom>
            </p:spPr>
          </p:pic>
          <p:pic>
            <p:nvPicPr>
              <p:cNvPr id="37" name="图片 36"/>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flipH="1">
                <a:off x="926" y="2719"/>
                <a:ext cx="2956" cy="496"/>
              </a:xfrm>
              <a:prstGeom prst="rect">
                <a:avLst/>
              </a:prstGeom>
            </p:spPr>
          </p:pic>
        </p:grpSp>
        <p:sp>
          <p:nvSpPr>
            <p:cNvPr id="41" name="文本框 40"/>
            <p:cNvSpPr txBox="1"/>
            <p:nvPr/>
          </p:nvSpPr>
          <p:spPr>
            <a:xfrm>
              <a:off x="5946" y="6117"/>
              <a:ext cx="7655" cy="725"/>
            </a:xfrm>
            <a:prstGeom prst="rect">
              <a:avLst/>
            </a:prstGeom>
            <a:noFill/>
          </p:spPr>
          <p:txBody>
            <a:bodyPr wrap="square" rtlCol="0" anchor="t">
              <a:spAutoFit/>
            </a:bodyPr>
            <a:lstStyle/>
            <a:p>
              <a:pPr algn="dist"/>
              <a:r>
                <a:rPr lang="zh-CN"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charset="-122"/>
                  <a:ea typeface="微软雅黑" panose="020B0503020204020204" charset="-122"/>
                  <a:cs typeface="微软雅黑" panose="020B0503020204020204" charset="-122"/>
                </a:rPr>
                <a:t>谢谢大家观看</a:t>
              </a:r>
            </a:p>
          </p:txBody>
        </p:sp>
      </p:grpSp>
      <p:grpSp>
        <p:nvGrpSpPr>
          <p:cNvPr id="92" name="组合 91"/>
          <p:cNvGrpSpPr/>
          <p:nvPr/>
        </p:nvGrpSpPr>
        <p:grpSpPr>
          <a:xfrm>
            <a:off x="1164591" y="1949451"/>
            <a:ext cx="9862820" cy="1470025"/>
            <a:chOff x="1223" y="3080"/>
            <a:chExt cx="16769" cy="2499"/>
          </a:xfrm>
        </p:grpSpPr>
        <p:grpSp>
          <p:nvGrpSpPr>
            <p:cNvPr id="91" name="组合 90"/>
            <p:cNvGrpSpPr/>
            <p:nvPr/>
          </p:nvGrpSpPr>
          <p:grpSpPr>
            <a:xfrm>
              <a:off x="1223" y="3149"/>
              <a:ext cx="16764" cy="2430"/>
              <a:chOff x="1223" y="3149"/>
              <a:chExt cx="16764" cy="2430"/>
            </a:xfrm>
          </p:grpSpPr>
          <p:grpSp>
            <p:nvGrpSpPr>
              <p:cNvPr id="42" name="组合 41"/>
              <p:cNvGrpSpPr/>
              <p:nvPr/>
            </p:nvGrpSpPr>
            <p:grpSpPr>
              <a:xfrm>
                <a:off x="1223" y="3149"/>
                <a:ext cx="2280" cy="2430"/>
                <a:chOff x="1040" y="2895"/>
                <a:chExt cx="2550" cy="2430"/>
              </a:xfrm>
            </p:grpSpPr>
            <p:sp>
              <p:nvSpPr>
                <p:cNvPr id="43" name="矩形 42"/>
                <p:cNvSpPr/>
                <p:nvPr/>
              </p:nvSpPr>
              <p:spPr>
                <a:xfrm>
                  <a:off x="1040" y="2895"/>
                  <a:ext cx="2551" cy="2430"/>
                </a:xfrm>
                <a:prstGeom prst="rect">
                  <a:avLst/>
                </a:prstGeom>
                <a:noFill/>
                <a:ln w="12700">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4" name="直接连接符 43"/>
                <p:cNvCxnSpPr>
                  <a:stCxn id="43" idx="1"/>
                  <a:endCxn id="43"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45" name="直接连接符 44"/>
                <p:cNvCxnSpPr>
                  <a:stCxn id="43" idx="0"/>
                  <a:endCxn id="43"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6" name="组合 45"/>
              <p:cNvGrpSpPr/>
              <p:nvPr/>
            </p:nvGrpSpPr>
            <p:grpSpPr>
              <a:xfrm>
                <a:off x="3637" y="3149"/>
                <a:ext cx="2280" cy="2430"/>
                <a:chOff x="1040" y="2895"/>
                <a:chExt cx="2550" cy="2430"/>
              </a:xfrm>
            </p:grpSpPr>
            <p:sp>
              <p:nvSpPr>
                <p:cNvPr id="47" name="矩形 46"/>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8" name="直接连接符 47"/>
                <p:cNvCxnSpPr>
                  <a:stCxn id="47" idx="1"/>
                  <a:endCxn id="47"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7" idx="0"/>
                  <a:endCxn id="47"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p:nvGrpSpPr>
            <p:grpSpPr>
              <a:xfrm>
                <a:off x="6051" y="3149"/>
                <a:ext cx="2280" cy="2430"/>
                <a:chOff x="1040" y="2895"/>
                <a:chExt cx="2550" cy="2430"/>
              </a:xfrm>
            </p:grpSpPr>
            <p:sp>
              <p:nvSpPr>
                <p:cNvPr id="57" name="矩形 56"/>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8" name="直接连接符 57"/>
                <p:cNvCxnSpPr>
                  <a:stCxn id="57" idx="1"/>
                  <a:endCxn id="57"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59" name="直接连接符 58"/>
                <p:cNvCxnSpPr>
                  <a:stCxn id="57" idx="0"/>
                  <a:endCxn id="57"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60" name="组合 59"/>
              <p:cNvGrpSpPr/>
              <p:nvPr/>
            </p:nvGrpSpPr>
            <p:grpSpPr>
              <a:xfrm>
                <a:off x="8465" y="3149"/>
                <a:ext cx="2280" cy="2430"/>
                <a:chOff x="1040" y="2895"/>
                <a:chExt cx="2550" cy="2430"/>
              </a:xfrm>
            </p:grpSpPr>
            <p:sp>
              <p:nvSpPr>
                <p:cNvPr id="61" name="矩形 60"/>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p:cNvCxnSpPr>
                  <a:stCxn id="61" idx="1"/>
                  <a:endCxn id="61"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3" name="直接连接符 62"/>
                <p:cNvCxnSpPr>
                  <a:stCxn id="61" idx="0"/>
                  <a:endCxn id="61"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64" name="组合 63"/>
              <p:cNvGrpSpPr/>
              <p:nvPr/>
            </p:nvGrpSpPr>
            <p:grpSpPr>
              <a:xfrm>
                <a:off x="10879" y="3149"/>
                <a:ext cx="2280" cy="2430"/>
                <a:chOff x="1040" y="2895"/>
                <a:chExt cx="2550" cy="2430"/>
              </a:xfrm>
            </p:grpSpPr>
            <p:sp>
              <p:nvSpPr>
                <p:cNvPr id="65" name="矩形 64"/>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6" name="直接连接符 65"/>
                <p:cNvCxnSpPr>
                  <a:stCxn id="65" idx="1"/>
                  <a:endCxn id="65"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7" name="直接连接符 66"/>
                <p:cNvCxnSpPr>
                  <a:stCxn id="65" idx="0"/>
                  <a:endCxn id="65"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68" name="组合 67"/>
              <p:cNvGrpSpPr/>
              <p:nvPr/>
            </p:nvGrpSpPr>
            <p:grpSpPr>
              <a:xfrm>
                <a:off x="13293" y="3149"/>
                <a:ext cx="2280" cy="2430"/>
                <a:chOff x="1040" y="2895"/>
                <a:chExt cx="2550" cy="2430"/>
              </a:xfrm>
            </p:grpSpPr>
            <p:sp>
              <p:nvSpPr>
                <p:cNvPr id="69" name="矩形 68"/>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0" name="直接连接符 69"/>
                <p:cNvCxnSpPr>
                  <a:stCxn id="69" idx="1"/>
                  <a:endCxn id="69"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69" idx="0"/>
                  <a:endCxn id="69"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72" name="组合 71"/>
              <p:cNvGrpSpPr/>
              <p:nvPr/>
            </p:nvGrpSpPr>
            <p:grpSpPr>
              <a:xfrm>
                <a:off x="15707" y="3149"/>
                <a:ext cx="2280" cy="2430"/>
                <a:chOff x="1040" y="2895"/>
                <a:chExt cx="2550" cy="2430"/>
              </a:xfrm>
            </p:grpSpPr>
            <p:sp>
              <p:nvSpPr>
                <p:cNvPr id="73" name="矩形 72"/>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4" name="直接连接符 73"/>
                <p:cNvCxnSpPr>
                  <a:stCxn id="73" idx="1"/>
                  <a:endCxn id="73"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5" name="直接连接符 74"/>
                <p:cNvCxnSpPr>
                  <a:stCxn id="73" idx="0"/>
                  <a:endCxn id="73"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76" name="文本框 75"/>
            <p:cNvSpPr txBox="1"/>
            <p:nvPr/>
          </p:nvSpPr>
          <p:spPr>
            <a:xfrm>
              <a:off x="1264" y="3080"/>
              <a:ext cx="16728" cy="2459"/>
            </a:xfrm>
            <a:prstGeom prst="rect">
              <a:avLst/>
            </a:prstGeom>
            <a:noFill/>
          </p:spPr>
          <p:txBody>
            <a:bodyPr wrap="square" rtlCol="0" anchor="t">
              <a:spAutoFit/>
            </a:bodyPr>
            <a:lstStyle/>
            <a:p>
              <a:pPr algn="dist"/>
              <a:r>
                <a:rPr lang="zh-CN" sz="88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charset="-122"/>
                  <a:ea typeface="微软雅黑" panose="020B0503020204020204" charset="-122"/>
                  <a:sym typeface="+mn-ea"/>
                </a:rPr>
                <a:t>学习焦裕禄</a:t>
              </a:r>
              <a:r>
                <a:rPr sz="88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charset="-122"/>
                  <a:ea typeface="微软雅黑" panose="020B0503020204020204" charset="-122"/>
                  <a:sym typeface="+mn-ea"/>
                </a:rPr>
                <a:t>精神</a:t>
              </a:r>
            </a:p>
          </p:txBody>
        </p:sp>
      </p:grpSp>
      <p:pic>
        <p:nvPicPr>
          <p:cNvPr id="93" name="New picture"/>
          <p:cNvPicPr/>
          <p:nvPr/>
        </p:nvPicPr>
        <p:blipFill>
          <a:blip r:embed="rId16"/>
          <a:stretch>
            <a:fillRect/>
          </a:stretch>
        </p:blipFill>
        <p:spPr>
          <a:xfrm>
            <a:off x="11709401" y="11772900"/>
            <a:ext cx="342900" cy="254000"/>
          </a:xfrm>
          <a:prstGeom prst="cube">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64487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图片1"/>
          <p:cNvPicPr>
            <a:picLocks noChangeAspect="1"/>
          </p:cNvPicPr>
          <p:nvPr/>
        </p:nvPicPr>
        <p:blipFill>
          <a:blip r:embed="rId21" cstate="email">
            <a:lum bright="-12000"/>
            <a:extLst>
              <a:ext uri="{28A0092B-C50C-407E-A947-70E740481C1C}">
                <a14:useLocalDpi xmlns:a14="http://schemas.microsoft.com/office/drawing/2010/main"/>
              </a:ext>
            </a:extLst>
          </a:blip>
          <a:stretch>
            <a:fillRect/>
          </a:stretch>
        </p:blipFill>
        <p:spPr>
          <a:xfrm>
            <a:off x="2218691" y="2153920"/>
            <a:ext cx="1338580" cy="420370"/>
          </a:xfrm>
          <a:prstGeom prst="rect">
            <a:avLst/>
          </a:prstGeom>
        </p:spPr>
      </p:pic>
      <p:sp>
        <p:nvSpPr>
          <p:cNvPr id="11" name="标题 10"/>
          <p:cNvSpPr>
            <a:spLocks noGrp="1"/>
          </p:cNvSpPr>
          <p:nvPr>
            <p:ph type="ctrTitle" idx="4294967295"/>
          </p:nvPr>
        </p:nvSpPr>
        <p:spPr>
          <a:xfrm>
            <a:off x="1823086" y="2800985"/>
            <a:ext cx="1953260" cy="744220"/>
          </a:xfrm>
        </p:spPr>
        <p:txBody>
          <a:bodyPr>
            <a:noAutofit/>
          </a:bodyPr>
          <a:lstStyle/>
          <a:p>
            <a:pPr algn="dist"/>
            <a:r>
              <a:rPr lang="zh-CN" altLang="en-US" sz="6500" b="1" spc="0">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mn-lt"/>
                <a:ea typeface="+mn-ea"/>
                <a:cs typeface="+mn-cs"/>
              </a:rPr>
              <a:t>目录</a:t>
            </a:r>
          </a:p>
        </p:txBody>
      </p:sp>
      <p:sp>
        <p:nvSpPr>
          <p:cNvPr id="46" name="任意多边形 50"/>
          <p:cNvSpPr/>
          <p:nvPr/>
        </p:nvSpPr>
        <p:spPr>
          <a:xfrm>
            <a:off x="1320166" y="1478915"/>
            <a:ext cx="2959100" cy="2959100"/>
          </a:xfrm>
          <a:custGeom>
            <a:avLst/>
            <a:gdLst>
              <a:gd name="connsiteX0" fmla="*/ 1677670 w 2407137"/>
              <a:gd name="connsiteY0" fmla="*/ 1837666 h 2407138"/>
              <a:gd name="connsiteX1" fmla="*/ 1683974 w 2407137"/>
              <a:gd name="connsiteY1" fmla="*/ 1833341 h 2407138"/>
              <a:gd name="connsiteX2" fmla="*/ 1689813 w 2407137"/>
              <a:gd name="connsiteY2" fmla="*/ 1828403 h 2407138"/>
              <a:gd name="connsiteX3" fmla="*/ 1945042 w 2407137"/>
              <a:gd name="connsiteY3" fmla="*/ 2162988 h 2407138"/>
              <a:gd name="connsiteX4" fmla="*/ 1932899 w 2407137"/>
              <a:gd name="connsiteY4" fmla="*/ 2172251 h 2407138"/>
              <a:gd name="connsiteX5" fmla="*/ 1592663 w 2407137"/>
              <a:gd name="connsiteY5" fmla="*/ 1892774 h 2407138"/>
              <a:gd name="connsiteX6" fmla="*/ 1605769 w 2407137"/>
              <a:gd name="connsiteY6" fmla="*/ 1884929 h 2407138"/>
              <a:gd name="connsiteX7" fmla="*/ 1748914 w 2407137"/>
              <a:gd name="connsiteY7" fmla="*/ 2132863 h 2407138"/>
              <a:gd name="connsiteX8" fmla="*/ 1735858 w 2407137"/>
              <a:gd name="connsiteY8" fmla="*/ 2140795 h 2407138"/>
              <a:gd name="connsiteX9" fmla="*/ 1768789 w 2407137"/>
              <a:gd name="connsiteY9" fmla="*/ 1757990 h 2407138"/>
              <a:gd name="connsiteX10" fmla="*/ 1971301 w 2407137"/>
              <a:gd name="connsiteY10" fmla="*/ 1960502 h 2407138"/>
              <a:gd name="connsiteX11" fmla="*/ 1966159 w 2407137"/>
              <a:gd name="connsiteY11" fmla="*/ 1966159 h 2407138"/>
              <a:gd name="connsiteX12" fmla="*/ 1960501 w 2407137"/>
              <a:gd name="connsiteY12" fmla="*/ 1971301 h 2407138"/>
              <a:gd name="connsiteX13" fmla="*/ 1758092 w 2407137"/>
              <a:gd name="connsiteY13" fmla="*/ 1768892 h 2407138"/>
              <a:gd name="connsiteX14" fmla="*/ 1765079 w 2407137"/>
              <a:gd name="connsiteY14" fmla="*/ 1762526 h 2407138"/>
              <a:gd name="connsiteX15" fmla="*/ 1834740 w 2407137"/>
              <a:gd name="connsiteY15" fmla="*/ 1681091 h 2407138"/>
              <a:gd name="connsiteX16" fmla="*/ 2168093 w 2407137"/>
              <a:gd name="connsiteY16" fmla="*/ 1938389 h 2407138"/>
              <a:gd name="connsiteX17" fmla="*/ 2158761 w 2407137"/>
              <a:gd name="connsiteY17" fmla="*/ 1950479 h 2407138"/>
              <a:gd name="connsiteX18" fmla="*/ 1825285 w 2407137"/>
              <a:gd name="connsiteY18" fmla="*/ 1693086 h 2407138"/>
              <a:gd name="connsiteX19" fmla="*/ 1497292 w 2407137"/>
              <a:gd name="connsiteY19" fmla="*/ 1938505 h 2407138"/>
              <a:gd name="connsiteX20" fmla="*/ 1511359 w 2407137"/>
              <a:gd name="connsiteY20" fmla="*/ 1932557 h 2407138"/>
              <a:gd name="connsiteX21" fmla="*/ 1671461 w 2407137"/>
              <a:gd name="connsiteY21" fmla="*/ 2322204 h 2407138"/>
              <a:gd name="connsiteX22" fmla="*/ 1657335 w 2407137"/>
              <a:gd name="connsiteY22" fmla="*/ 2328008 h 2407138"/>
              <a:gd name="connsiteX23" fmla="*/ 1400984 w 2407137"/>
              <a:gd name="connsiteY23" fmla="*/ 1969841 h 2407138"/>
              <a:gd name="connsiteX24" fmla="*/ 1415837 w 2407137"/>
              <a:gd name="connsiteY24" fmla="*/ 1966261 h 2407138"/>
              <a:gd name="connsiteX25" fmla="*/ 1489829 w 2407137"/>
              <a:gd name="connsiteY25" fmla="*/ 2242404 h 2407138"/>
              <a:gd name="connsiteX26" fmla="*/ 1475037 w 2407137"/>
              <a:gd name="connsiteY26" fmla="*/ 2246208 h 2407138"/>
              <a:gd name="connsiteX27" fmla="*/ 1890343 w 2407137"/>
              <a:gd name="connsiteY27" fmla="*/ 1591261 h 2407138"/>
              <a:gd name="connsiteX28" fmla="*/ 2140794 w 2407137"/>
              <a:gd name="connsiteY28" fmla="*/ 1735859 h 2407138"/>
              <a:gd name="connsiteX29" fmla="*/ 2132863 w 2407137"/>
              <a:gd name="connsiteY29" fmla="*/ 1748915 h 2407138"/>
              <a:gd name="connsiteX30" fmla="*/ 1883112 w 2407137"/>
              <a:gd name="connsiteY30" fmla="*/ 1604721 h 2407138"/>
              <a:gd name="connsiteX31" fmla="*/ 1934589 w 2407137"/>
              <a:gd name="connsiteY31" fmla="*/ 1500527 h 2407138"/>
              <a:gd name="connsiteX32" fmla="*/ 2325413 w 2407137"/>
              <a:gd name="connsiteY32" fmla="*/ 1663714 h 2407138"/>
              <a:gd name="connsiteX33" fmla="*/ 2319529 w 2407137"/>
              <a:gd name="connsiteY33" fmla="*/ 1677807 h 2407138"/>
              <a:gd name="connsiteX34" fmla="*/ 1928334 w 2407137"/>
              <a:gd name="connsiteY34" fmla="*/ 1514465 h 2407138"/>
              <a:gd name="connsiteX35" fmla="*/ 1296758 w 2407137"/>
              <a:gd name="connsiteY35" fmla="*/ 1987081 h 2407138"/>
              <a:gd name="connsiteX36" fmla="*/ 1311855 w 2407137"/>
              <a:gd name="connsiteY36" fmla="*/ 1984732 h 2407138"/>
              <a:gd name="connsiteX37" fmla="*/ 1365995 w 2407137"/>
              <a:gd name="connsiteY37" fmla="*/ 2405187 h 2407138"/>
              <a:gd name="connsiteX38" fmla="*/ 1350847 w 2407137"/>
              <a:gd name="connsiteY38" fmla="*/ 2407138 h 2407138"/>
              <a:gd name="connsiteX39" fmla="*/ 1195932 w 2407137"/>
              <a:gd name="connsiteY39" fmla="*/ 1995746 h 2407138"/>
              <a:gd name="connsiteX40" fmla="*/ 1211204 w 2407137"/>
              <a:gd name="connsiteY40" fmla="*/ 1995179 h 2407138"/>
              <a:gd name="connsiteX41" fmla="*/ 1211204 w 2407137"/>
              <a:gd name="connsiteY41" fmla="*/ 2281649 h 2407138"/>
              <a:gd name="connsiteX42" fmla="*/ 1203568 w 2407137"/>
              <a:gd name="connsiteY42" fmla="*/ 2282034 h 2407138"/>
              <a:gd name="connsiteX43" fmla="*/ 1195932 w 2407137"/>
              <a:gd name="connsiteY43" fmla="*/ 2281649 h 2407138"/>
              <a:gd name="connsiteX44" fmla="*/ 1968060 w 2407137"/>
              <a:gd name="connsiteY44" fmla="*/ 1400508 h 2407138"/>
              <a:gd name="connsiteX45" fmla="*/ 2246208 w 2407137"/>
              <a:gd name="connsiteY45" fmla="*/ 1475038 h 2407138"/>
              <a:gd name="connsiteX46" fmla="*/ 2242404 w 2407137"/>
              <a:gd name="connsiteY46" fmla="*/ 1489831 h 2407138"/>
              <a:gd name="connsiteX47" fmla="*/ 1963516 w 2407137"/>
              <a:gd name="connsiteY47" fmla="*/ 1415103 h 2407138"/>
              <a:gd name="connsiteX48" fmla="*/ 1090481 w 2407137"/>
              <a:gd name="connsiteY48" fmla="*/ 1986840 h 2407138"/>
              <a:gd name="connsiteX49" fmla="*/ 1097951 w 2407137"/>
              <a:gd name="connsiteY49" fmla="*/ 1988584 h 2407138"/>
              <a:gd name="connsiteX50" fmla="*/ 1105617 w 2407137"/>
              <a:gd name="connsiteY50" fmla="*/ 1988876 h 2407138"/>
              <a:gd name="connsiteX51" fmla="*/ 1049458 w 2407137"/>
              <a:gd name="connsiteY51" fmla="*/ 2406281 h 2407138"/>
              <a:gd name="connsiteX52" fmla="*/ 1034322 w 2407137"/>
              <a:gd name="connsiteY52" fmla="*/ 2404245 h 2407138"/>
              <a:gd name="connsiteX53" fmla="*/ 1988876 w 2407137"/>
              <a:gd name="connsiteY53" fmla="*/ 1301520 h 2407138"/>
              <a:gd name="connsiteX54" fmla="*/ 2406281 w 2407137"/>
              <a:gd name="connsiteY54" fmla="*/ 1357679 h 2407138"/>
              <a:gd name="connsiteX55" fmla="*/ 2404244 w 2407137"/>
              <a:gd name="connsiteY55" fmla="*/ 1372815 h 2407138"/>
              <a:gd name="connsiteX56" fmla="*/ 1986840 w 2407137"/>
              <a:gd name="connsiteY56" fmla="*/ 1316657 h 2407138"/>
              <a:gd name="connsiteX57" fmla="*/ 1988583 w 2407137"/>
              <a:gd name="connsiteY57" fmla="*/ 1309187 h 2407138"/>
              <a:gd name="connsiteX58" fmla="*/ 992036 w 2407137"/>
              <a:gd name="connsiteY58" fmla="*/ 1963517 h 2407138"/>
              <a:gd name="connsiteX59" fmla="*/ 1006629 w 2407137"/>
              <a:gd name="connsiteY59" fmla="*/ 1968061 h 2407138"/>
              <a:gd name="connsiteX60" fmla="*/ 932100 w 2407137"/>
              <a:gd name="connsiteY60" fmla="*/ 2246208 h 2407138"/>
              <a:gd name="connsiteX61" fmla="*/ 917308 w 2407137"/>
              <a:gd name="connsiteY61" fmla="*/ 2242405 h 2407138"/>
              <a:gd name="connsiteX62" fmla="*/ 1995178 w 2407137"/>
              <a:gd name="connsiteY62" fmla="*/ 1195933 h 2407138"/>
              <a:gd name="connsiteX63" fmla="*/ 2281649 w 2407137"/>
              <a:gd name="connsiteY63" fmla="*/ 1195933 h 2407138"/>
              <a:gd name="connsiteX64" fmla="*/ 2282034 w 2407137"/>
              <a:gd name="connsiteY64" fmla="*/ 1203569 h 2407138"/>
              <a:gd name="connsiteX65" fmla="*/ 2281649 w 2407137"/>
              <a:gd name="connsiteY65" fmla="*/ 1211206 h 2407138"/>
              <a:gd name="connsiteX66" fmla="*/ 1995745 w 2407137"/>
              <a:gd name="connsiteY66" fmla="*/ 1211206 h 2407138"/>
              <a:gd name="connsiteX67" fmla="*/ 1984731 w 2407137"/>
              <a:gd name="connsiteY67" fmla="*/ 1095284 h 2407138"/>
              <a:gd name="connsiteX68" fmla="*/ 2405186 w 2407137"/>
              <a:gd name="connsiteY68" fmla="*/ 1041144 h 2407138"/>
              <a:gd name="connsiteX69" fmla="*/ 2407137 w 2407137"/>
              <a:gd name="connsiteY69" fmla="*/ 1056290 h 2407138"/>
              <a:gd name="connsiteX70" fmla="*/ 1987080 w 2407137"/>
              <a:gd name="connsiteY70" fmla="*/ 1110379 h 2407138"/>
              <a:gd name="connsiteX71" fmla="*/ 892672 w 2407137"/>
              <a:gd name="connsiteY71" fmla="*/ 1928335 h 2407138"/>
              <a:gd name="connsiteX72" fmla="*/ 906611 w 2407137"/>
              <a:gd name="connsiteY72" fmla="*/ 1934590 h 2407138"/>
              <a:gd name="connsiteX73" fmla="*/ 743425 w 2407137"/>
              <a:gd name="connsiteY73" fmla="*/ 2325414 h 2407138"/>
              <a:gd name="connsiteX74" fmla="*/ 729331 w 2407137"/>
              <a:gd name="connsiteY74" fmla="*/ 2319529 h 2407138"/>
              <a:gd name="connsiteX75" fmla="*/ 802416 w 2407137"/>
              <a:gd name="connsiteY75" fmla="*/ 1883113 h 2407138"/>
              <a:gd name="connsiteX76" fmla="*/ 815877 w 2407137"/>
              <a:gd name="connsiteY76" fmla="*/ 1890344 h 2407138"/>
              <a:gd name="connsiteX77" fmla="*/ 671279 w 2407137"/>
              <a:gd name="connsiteY77" fmla="*/ 2140796 h 2407138"/>
              <a:gd name="connsiteX78" fmla="*/ 658223 w 2407137"/>
              <a:gd name="connsiteY78" fmla="*/ 2132863 h 2407138"/>
              <a:gd name="connsiteX79" fmla="*/ 1966260 w 2407137"/>
              <a:gd name="connsiteY79" fmla="*/ 991301 h 2407138"/>
              <a:gd name="connsiteX80" fmla="*/ 2242405 w 2407137"/>
              <a:gd name="connsiteY80" fmla="*/ 917309 h 2407138"/>
              <a:gd name="connsiteX81" fmla="*/ 2246208 w 2407137"/>
              <a:gd name="connsiteY81" fmla="*/ 932101 h 2407138"/>
              <a:gd name="connsiteX82" fmla="*/ 1969840 w 2407137"/>
              <a:gd name="connsiteY82" fmla="*/ 1006153 h 2407138"/>
              <a:gd name="connsiteX83" fmla="*/ 1932557 w 2407137"/>
              <a:gd name="connsiteY83" fmla="*/ 895779 h 2407138"/>
              <a:gd name="connsiteX84" fmla="*/ 2322203 w 2407137"/>
              <a:gd name="connsiteY84" fmla="*/ 735676 h 2407138"/>
              <a:gd name="connsiteX85" fmla="*/ 2328008 w 2407137"/>
              <a:gd name="connsiteY85" fmla="*/ 749803 h 2407138"/>
              <a:gd name="connsiteX86" fmla="*/ 1938504 w 2407137"/>
              <a:gd name="connsiteY86" fmla="*/ 909846 h 2407138"/>
              <a:gd name="connsiteX87" fmla="*/ 714051 w 2407137"/>
              <a:gd name="connsiteY87" fmla="*/ 1825286 h 2407138"/>
              <a:gd name="connsiteX88" fmla="*/ 726047 w 2407137"/>
              <a:gd name="connsiteY88" fmla="*/ 1834740 h 2407138"/>
              <a:gd name="connsiteX89" fmla="*/ 468748 w 2407137"/>
              <a:gd name="connsiteY89" fmla="*/ 2168094 h 2407138"/>
              <a:gd name="connsiteX90" fmla="*/ 456659 w 2407137"/>
              <a:gd name="connsiteY90" fmla="*/ 2158762 h 2407138"/>
              <a:gd name="connsiteX91" fmla="*/ 638245 w 2407137"/>
              <a:gd name="connsiteY91" fmla="*/ 1758093 h 2407138"/>
              <a:gd name="connsiteX92" fmla="*/ 644611 w 2407137"/>
              <a:gd name="connsiteY92" fmla="*/ 1765080 h 2407138"/>
              <a:gd name="connsiteX93" fmla="*/ 649147 w 2407137"/>
              <a:gd name="connsiteY93" fmla="*/ 1768790 h 2407138"/>
              <a:gd name="connsiteX94" fmla="*/ 446636 w 2407137"/>
              <a:gd name="connsiteY94" fmla="*/ 1971302 h 2407138"/>
              <a:gd name="connsiteX95" fmla="*/ 440978 w 2407137"/>
              <a:gd name="connsiteY95" fmla="*/ 1966159 h 2407138"/>
              <a:gd name="connsiteX96" fmla="*/ 435836 w 2407137"/>
              <a:gd name="connsiteY96" fmla="*/ 1960502 h 2407138"/>
              <a:gd name="connsiteX97" fmla="*/ 1884928 w 2407137"/>
              <a:gd name="connsiteY97" fmla="*/ 801368 h 2407138"/>
              <a:gd name="connsiteX98" fmla="*/ 2132863 w 2407137"/>
              <a:gd name="connsiteY98" fmla="*/ 658223 h 2407138"/>
              <a:gd name="connsiteX99" fmla="*/ 2140794 w 2407137"/>
              <a:gd name="connsiteY99" fmla="*/ 671279 h 2407138"/>
              <a:gd name="connsiteX100" fmla="*/ 1892773 w 2407137"/>
              <a:gd name="connsiteY100" fmla="*/ 814474 h 2407138"/>
              <a:gd name="connsiteX101" fmla="*/ 1828403 w 2407137"/>
              <a:gd name="connsiteY101" fmla="*/ 717325 h 2407138"/>
              <a:gd name="connsiteX102" fmla="*/ 2162987 w 2407137"/>
              <a:gd name="connsiteY102" fmla="*/ 462095 h 2407138"/>
              <a:gd name="connsiteX103" fmla="*/ 2172250 w 2407137"/>
              <a:gd name="connsiteY103" fmla="*/ 474239 h 2407138"/>
              <a:gd name="connsiteX104" fmla="*/ 1837666 w 2407137"/>
              <a:gd name="connsiteY104" fmla="*/ 729468 h 2407138"/>
              <a:gd name="connsiteX105" fmla="*/ 1833340 w 2407137"/>
              <a:gd name="connsiteY105" fmla="*/ 723163 h 2407138"/>
              <a:gd name="connsiteX106" fmla="*/ 234886 w 2407137"/>
              <a:gd name="connsiteY106" fmla="*/ 1932900 h 2407138"/>
              <a:gd name="connsiteX107" fmla="*/ 569471 w 2407137"/>
              <a:gd name="connsiteY107" fmla="*/ 1677670 h 2407138"/>
              <a:gd name="connsiteX108" fmla="*/ 573796 w 2407137"/>
              <a:gd name="connsiteY108" fmla="*/ 1683975 h 2407138"/>
              <a:gd name="connsiteX109" fmla="*/ 578735 w 2407137"/>
              <a:gd name="connsiteY109" fmla="*/ 1689813 h 2407138"/>
              <a:gd name="connsiteX110" fmla="*/ 244150 w 2407137"/>
              <a:gd name="connsiteY110" fmla="*/ 1945043 h 2407138"/>
              <a:gd name="connsiteX111" fmla="*/ 266342 w 2407137"/>
              <a:gd name="connsiteY111" fmla="*/ 1735860 h 2407138"/>
              <a:gd name="connsiteX112" fmla="*/ 514363 w 2407137"/>
              <a:gd name="connsiteY112" fmla="*/ 1592665 h 2407138"/>
              <a:gd name="connsiteX113" fmla="*/ 522208 w 2407137"/>
              <a:gd name="connsiteY113" fmla="*/ 1605770 h 2407138"/>
              <a:gd name="connsiteX114" fmla="*/ 274274 w 2407137"/>
              <a:gd name="connsiteY114" fmla="*/ 1748916 h 2407138"/>
              <a:gd name="connsiteX115" fmla="*/ 1960501 w 2407137"/>
              <a:gd name="connsiteY115" fmla="*/ 435837 h 2407138"/>
              <a:gd name="connsiteX116" fmla="*/ 1966159 w 2407137"/>
              <a:gd name="connsiteY116" fmla="*/ 440979 h 2407138"/>
              <a:gd name="connsiteX117" fmla="*/ 1971301 w 2407137"/>
              <a:gd name="connsiteY117" fmla="*/ 446637 h 2407138"/>
              <a:gd name="connsiteX118" fmla="*/ 1768891 w 2407137"/>
              <a:gd name="connsiteY118" fmla="*/ 649046 h 2407138"/>
              <a:gd name="connsiteX119" fmla="*/ 1762525 w 2407137"/>
              <a:gd name="connsiteY119" fmla="*/ 642058 h 2407138"/>
              <a:gd name="connsiteX120" fmla="*/ 1757990 w 2407137"/>
              <a:gd name="connsiteY120" fmla="*/ 638348 h 2407138"/>
              <a:gd name="connsiteX121" fmla="*/ 1938389 w 2407137"/>
              <a:gd name="connsiteY121" fmla="*/ 239045 h 2407138"/>
              <a:gd name="connsiteX122" fmla="*/ 1950479 w 2407137"/>
              <a:gd name="connsiteY122" fmla="*/ 248377 h 2407138"/>
              <a:gd name="connsiteX123" fmla="*/ 1693086 w 2407137"/>
              <a:gd name="connsiteY123" fmla="*/ 581852 h 2407138"/>
              <a:gd name="connsiteX124" fmla="*/ 1681090 w 2407137"/>
              <a:gd name="connsiteY124" fmla="*/ 572398 h 2407138"/>
              <a:gd name="connsiteX125" fmla="*/ 79129 w 2407137"/>
              <a:gd name="connsiteY125" fmla="*/ 1657336 h 2407138"/>
              <a:gd name="connsiteX126" fmla="*/ 468633 w 2407137"/>
              <a:gd name="connsiteY126" fmla="*/ 1497292 h 2407138"/>
              <a:gd name="connsiteX127" fmla="*/ 474580 w 2407137"/>
              <a:gd name="connsiteY127" fmla="*/ 1511360 h 2407138"/>
              <a:gd name="connsiteX128" fmla="*/ 84934 w 2407137"/>
              <a:gd name="connsiteY128" fmla="*/ 1671462 h 2407138"/>
              <a:gd name="connsiteX129" fmla="*/ 160929 w 2407137"/>
              <a:gd name="connsiteY129" fmla="*/ 1475039 h 2407138"/>
              <a:gd name="connsiteX130" fmla="*/ 437296 w 2407137"/>
              <a:gd name="connsiteY130" fmla="*/ 1400986 h 2407138"/>
              <a:gd name="connsiteX131" fmla="*/ 440876 w 2407137"/>
              <a:gd name="connsiteY131" fmla="*/ 1415837 h 2407138"/>
              <a:gd name="connsiteX132" fmla="*/ 164732 w 2407137"/>
              <a:gd name="connsiteY132" fmla="*/ 1489830 h 2407138"/>
              <a:gd name="connsiteX133" fmla="*/ 1735859 w 2407137"/>
              <a:gd name="connsiteY133" fmla="*/ 266344 h 2407138"/>
              <a:gd name="connsiteX134" fmla="*/ 1748915 w 2407137"/>
              <a:gd name="connsiteY134" fmla="*/ 274276 h 2407138"/>
              <a:gd name="connsiteX135" fmla="*/ 1604721 w 2407137"/>
              <a:gd name="connsiteY135" fmla="*/ 524026 h 2407138"/>
              <a:gd name="connsiteX136" fmla="*/ 1591261 w 2407137"/>
              <a:gd name="connsiteY136" fmla="*/ 516794 h 2407138"/>
              <a:gd name="connsiteX137" fmla="*/ 1663713 w 2407137"/>
              <a:gd name="connsiteY137" fmla="*/ 81725 h 2407138"/>
              <a:gd name="connsiteX138" fmla="*/ 1677806 w 2407137"/>
              <a:gd name="connsiteY138" fmla="*/ 87609 h 2407138"/>
              <a:gd name="connsiteX139" fmla="*/ 1514465 w 2407137"/>
              <a:gd name="connsiteY139" fmla="*/ 478804 h 2407138"/>
              <a:gd name="connsiteX140" fmla="*/ 1500526 w 2407137"/>
              <a:gd name="connsiteY140" fmla="*/ 472548 h 2407138"/>
              <a:gd name="connsiteX141" fmla="*/ 0 w 2407137"/>
              <a:gd name="connsiteY141" fmla="*/ 1350847 h 2407138"/>
              <a:gd name="connsiteX142" fmla="*/ 420056 w 2407137"/>
              <a:gd name="connsiteY142" fmla="*/ 1296759 h 2407138"/>
              <a:gd name="connsiteX143" fmla="*/ 422405 w 2407137"/>
              <a:gd name="connsiteY143" fmla="*/ 1311854 h 2407138"/>
              <a:gd name="connsiteX144" fmla="*/ 1951 w 2407137"/>
              <a:gd name="connsiteY144" fmla="*/ 1365994 h 2407138"/>
              <a:gd name="connsiteX145" fmla="*/ 125488 w 2407137"/>
              <a:gd name="connsiteY145" fmla="*/ 1195933 h 2407138"/>
              <a:gd name="connsiteX146" fmla="*/ 411391 w 2407137"/>
              <a:gd name="connsiteY146" fmla="*/ 1195933 h 2407138"/>
              <a:gd name="connsiteX147" fmla="*/ 411958 w 2407137"/>
              <a:gd name="connsiteY147" fmla="*/ 1211206 h 2407138"/>
              <a:gd name="connsiteX148" fmla="*/ 125488 w 2407137"/>
              <a:gd name="connsiteY148" fmla="*/ 1211206 h 2407138"/>
              <a:gd name="connsiteX149" fmla="*/ 125102 w 2407137"/>
              <a:gd name="connsiteY149" fmla="*/ 1203569 h 2407138"/>
              <a:gd name="connsiteX150" fmla="*/ 1475037 w 2407137"/>
              <a:gd name="connsiteY150" fmla="*/ 160931 h 2407138"/>
              <a:gd name="connsiteX151" fmla="*/ 1489829 w 2407137"/>
              <a:gd name="connsiteY151" fmla="*/ 164734 h 2407138"/>
              <a:gd name="connsiteX152" fmla="*/ 1415102 w 2407137"/>
              <a:gd name="connsiteY152" fmla="*/ 443621 h 2407138"/>
              <a:gd name="connsiteX153" fmla="*/ 1400508 w 2407137"/>
              <a:gd name="connsiteY153" fmla="*/ 439077 h 2407138"/>
              <a:gd name="connsiteX154" fmla="*/ 164732 w 2407137"/>
              <a:gd name="connsiteY154" fmla="*/ 917309 h 2407138"/>
              <a:gd name="connsiteX155" fmla="*/ 443620 w 2407137"/>
              <a:gd name="connsiteY155" fmla="*/ 992037 h 2407138"/>
              <a:gd name="connsiteX156" fmla="*/ 439076 w 2407137"/>
              <a:gd name="connsiteY156" fmla="*/ 1006630 h 2407138"/>
              <a:gd name="connsiteX157" fmla="*/ 160929 w 2407137"/>
              <a:gd name="connsiteY157" fmla="*/ 932101 h 2407138"/>
              <a:gd name="connsiteX158" fmla="*/ 1195932 w 2407137"/>
              <a:gd name="connsiteY158" fmla="*/ 125490 h 2407138"/>
              <a:gd name="connsiteX159" fmla="*/ 1203568 w 2407137"/>
              <a:gd name="connsiteY159" fmla="*/ 125104 h 2407138"/>
              <a:gd name="connsiteX160" fmla="*/ 1211205 w 2407137"/>
              <a:gd name="connsiteY160" fmla="*/ 125490 h 2407138"/>
              <a:gd name="connsiteX161" fmla="*/ 1211205 w 2407137"/>
              <a:gd name="connsiteY161" fmla="*/ 411392 h 2407138"/>
              <a:gd name="connsiteX162" fmla="*/ 1195932 w 2407137"/>
              <a:gd name="connsiteY162" fmla="*/ 411959 h 2407138"/>
              <a:gd name="connsiteX163" fmla="*/ 1357679 w 2407137"/>
              <a:gd name="connsiteY163" fmla="*/ 856 h 2407138"/>
              <a:gd name="connsiteX164" fmla="*/ 1372816 w 2407137"/>
              <a:gd name="connsiteY164" fmla="*/ 2893 h 2407138"/>
              <a:gd name="connsiteX165" fmla="*/ 1316657 w 2407137"/>
              <a:gd name="connsiteY165" fmla="*/ 420298 h 2407138"/>
              <a:gd name="connsiteX166" fmla="*/ 1309186 w 2407137"/>
              <a:gd name="connsiteY166" fmla="*/ 418554 h 2407138"/>
              <a:gd name="connsiteX167" fmla="*/ 1301520 w 2407137"/>
              <a:gd name="connsiteY167" fmla="*/ 418261 h 2407138"/>
              <a:gd name="connsiteX168" fmla="*/ 2893 w 2407137"/>
              <a:gd name="connsiteY168" fmla="*/ 1034322 h 2407138"/>
              <a:gd name="connsiteX169" fmla="*/ 420297 w 2407137"/>
              <a:gd name="connsiteY169" fmla="*/ 1090480 h 2407138"/>
              <a:gd name="connsiteX170" fmla="*/ 418554 w 2407137"/>
              <a:gd name="connsiteY170" fmla="*/ 1097951 h 2407138"/>
              <a:gd name="connsiteX171" fmla="*/ 418261 w 2407137"/>
              <a:gd name="connsiteY171" fmla="*/ 1105616 h 2407138"/>
              <a:gd name="connsiteX172" fmla="*/ 855 w 2407137"/>
              <a:gd name="connsiteY172" fmla="*/ 1049458 h 2407138"/>
              <a:gd name="connsiteX173" fmla="*/ 274274 w 2407137"/>
              <a:gd name="connsiteY173" fmla="*/ 658223 h 2407138"/>
              <a:gd name="connsiteX174" fmla="*/ 524025 w 2407137"/>
              <a:gd name="connsiteY174" fmla="*/ 802416 h 2407138"/>
              <a:gd name="connsiteX175" fmla="*/ 516793 w 2407137"/>
              <a:gd name="connsiteY175" fmla="*/ 815877 h 2407138"/>
              <a:gd name="connsiteX176" fmla="*/ 266342 w 2407137"/>
              <a:gd name="connsiteY176" fmla="*/ 671279 h 2407138"/>
              <a:gd name="connsiteX177" fmla="*/ 917308 w 2407137"/>
              <a:gd name="connsiteY177" fmla="*/ 164734 h 2407138"/>
              <a:gd name="connsiteX178" fmla="*/ 932100 w 2407137"/>
              <a:gd name="connsiteY178" fmla="*/ 160930 h 2407138"/>
              <a:gd name="connsiteX179" fmla="*/ 1006152 w 2407137"/>
              <a:gd name="connsiteY179" fmla="*/ 437297 h 2407138"/>
              <a:gd name="connsiteX180" fmla="*/ 991300 w 2407137"/>
              <a:gd name="connsiteY180" fmla="*/ 440877 h 2407138"/>
              <a:gd name="connsiteX181" fmla="*/ 1041143 w 2407137"/>
              <a:gd name="connsiteY181" fmla="*/ 1951 h 2407138"/>
              <a:gd name="connsiteX182" fmla="*/ 1056290 w 2407137"/>
              <a:gd name="connsiteY182" fmla="*/ 0 h 2407138"/>
              <a:gd name="connsiteX183" fmla="*/ 1110379 w 2407137"/>
              <a:gd name="connsiteY183" fmla="*/ 420056 h 2407138"/>
              <a:gd name="connsiteX184" fmla="*/ 1095283 w 2407137"/>
              <a:gd name="connsiteY184" fmla="*/ 422406 h 2407138"/>
              <a:gd name="connsiteX185" fmla="*/ 87609 w 2407137"/>
              <a:gd name="connsiteY185" fmla="*/ 729331 h 2407138"/>
              <a:gd name="connsiteX186" fmla="*/ 478803 w 2407137"/>
              <a:gd name="connsiteY186" fmla="*/ 892672 h 2407138"/>
              <a:gd name="connsiteX187" fmla="*/ 472547 w 2407137"/>
              <a:gd name="connsiteY187" fmla="*/ 906611 h 2407138"/>
              <a:gd name="connsiteX188" fmla="*/ 81723 w 2407137"/>
              <a:gd name="connsiteY188" fmla="*/ 743424 h 2407138"/>
              <a:gd name="connsiteX189" fmla="*/ 84666 w 2407137"/>
              <a:gd name="connsiteY189" fmla="*/ 736377 h 2407138"/>
              <a:gd name="connsiteX190" fmla="*/ 446636 w 2407137"/>
              <a:gd name="connsiteY190" fmla="*/ 435837 h 2407138"/>
              <a:gd name="connsiteX191" fmla="*/ 649045 w 2407137"/>
              <a:gd name="connsiteY191" fmla="*/ 638246 h 2407138"/>
              <a:gd name="connsiteX192" fmla="*/ 642057 w 2407137"/>
              <a:gd name="connsiteY192" fmla="*/ 644612 h 2407138"/>
              <a:gd name="connsiteX193" fmla="*/ 638347 w 2407137"/>
              <a:gd name="connsiteY193" fmla="*/ 649147 h 2407138"/>
              <a:gd name="connsiteX194" fmla="*/ 435836 w 2407137"/>
              <a:gd name="connsiteY194" fmla="*/ 446636 h 2407138"/>
              <a:gd name="connsiteX195" fmla="*/ 440978 w 2407137"/>
              <a:gd name="connsiteY195" fmla="*/ 440979 h 2407138"/>
              <a:gd name="connsiteX196" fmla="*/ 658223 w 2407137"/>
              <a:gd name="connsiteY196" fmla="*/ 274275 h 2407138"/>
              <a:gd name="connsiteX197" fmla="*/ 671279 w 2407137"/>
              <a:gd name="connsiteY197" fmla="*/ 266343 h 2407138"/>
              <a:gd name="connsiteX198" fmla="*/ 814473 w 2407137"/>
              <a:gd name="connsiteY198" fmla="*/ 514363 h 2407138"/>
              <a:gd name="connsiteX199" fmla="*/ 801367 w 2407137"/>
              <a:gd name="connsiteY199" fmla="*/ 522209 h 2407138"/>
              <a:gd name="connsiteX200" fmla="*/ 735676 w 2407137"/>
              <a:gd name="connsiteY200" fmla="*/ 84934 h 2407138"/>
              <a:gd name="connsiteX201" fmla="*/ 749802 w 2407137"/>
              <a:gd name="connsiteY201" fmla="*/ 79129 h 2407138"/>
              <a:gd name="connsiteX202" fmla="*/ 909846 w 2407137"/>
              <a:gd name="connsiteY202" fmla="*/ 468633 h 2407138"/>
              <a:gd name="connsiteX203" fmla="*/ 895778 w 2407137"/>
              <a:gd name="connsiteY203" fmla="*/ 474580 h 2407138"/>
              <a:gd name="connsiteX204" fmla="*/ 248376 w 2407137"/>
              <a:gd name="connsiteY204" fmla="*/ 456659 h 2407138"/>
              <a:gd name="connsiteX205" fmla="*/ 581852 w 2407137"/>
              <a:gd name="connsiteY205" fmla="*/ 714051 h 2407138"/>
              <a:gd name="connsiteX206" fmla="*/ 572397 w 2407137"/>
              <a:gd name="connsiteY206" fmla="*/ 726047 h 2407138"/>
              <a:gd name="connsiteX207" fmla="*/ 239044 w 2407137"/>
              <a:gd name="connsiteY207" fmla="*/ 468748 h 2407138"/>
              <a:gd name="connsiteX208" fmla="*/ 243710 w 2407137"/>
              <a:gd name="connsiteY208" fmla="*/ 462704 h 2407138"/>
              <a:gd name="connsiteX209" fmla="*/ 462094 w 2407137"/>
              <a:gd name="connsiteY209" fmla="*/ 244150 h 2407138"/>
              <a:gd name="connsiteX210" fmla="*/ 474238 w 2407137"/>
              <a:gd name="connsiteY210" fmla="*/ 234887 h 2407138"/>
              <a:gd name="connsiteX211" fmla="*/ 729468 w 2407137"/>
              <a:gd name="connsiteY211" fmla="*/ 569472 h 2407138"/>
              <a:gd name="connsiteX212" fmla="*/ 723162 w 2407137"/>
              <a:gd name="connsiteY212" fmla="*/ 573797 h 2407138"/>
              <a:gd name="connsiteX213" fmla="*/ 717325 w 2407137"/>
              <a:gd name="connsiteY213" fmla="*/ 578735 h 2407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Lst>
            <a:rect l="l" t="t" r="r" b="b"/>
            <a:pathLst>
              <a:path w="2407137" h="2407138">
                <a:moveTo>
                  <a:pt x="1677670" y="1837666"/>
                </a:moveTo>
                <a:lnTo>
                  <a:pt x="1683974" y="1833341"/>
                </a:lnTo>
                <a:lnTo>
                  <a:pt x="1689813" y="1828403"/>
                </a:lnTo>
                <a:lnTo>
                  <a:pt x="1945042" y="2162988"/>
                </a:lnTo>
                <a:lnTo>
                  <a:pt x="1932899" y="2172251"/>
                </a:lnTo>
                <a:close/>
                <a:moveTo>
                  <a:pt x="1592663" y="1892774"/>
                </a:moveTo>
                <a:lnTo>
                  <a:pt x="1605769" y="1884929"/>
                </a:lnTo>
                <a:lnTo>
                  <a:pt x="1748914" y="2132863"/>
                </a:lnTo>
                <a:lnTo>
                  <a:pt x="1735858" y="2140795"/>
                </a:lnTo>
                <a:close/>
                <a:moveTo>
                  <a:pt x="1768789" y="1757990"/>
                </a:moveTo>
                <a:lnTo>
                  <a:pt x="1971301" y="1960502"/>
                </a:lnTo>
                <a:lnTo>
                  <a:pt x="1966159" y="1966159"/>
                </a:lnTo>
                <a:lnTo>
                  <a:pt x="1960501" y="1971301"/>
                </a:lnTo>
                <a:lnTo>
                  <a:pt x="1758092" y="1768892"/>
                </a:lnTo>
                <a:lnTo>
                  <a:pt x="1765079" y="1762526"/>
                </a:lnTo>
                <a:close/>
                <a:moveTo>
                  <a:pt x="1834740" y="1681091"/>
                </a:moveTo>
                <a:lnTo>
                  <a:pt x="2168093" y="1938389"/>
                </a:lnTo>
                <a:lnTo>
                  <a:pt x="2158761" y="1950479"/>
                </a:lnTo>
                <a:lnTo>
                  <a:pt x="1825285" y="1693086"/>
                </a:lnTo>
                <a:close/>
                <a:moveTo>
                  <a:pt x="1497292" y="1938505"/>
                </a:moveTo>
                <a:lnTo>
                  <a:pt x="1511359" y="1932557"/>
                </a:lnTo>
                <a:lnTo>
                  <a:pt x="1671461" y="2322204"/>
                </a:lnTo>
                <a:lnTo>
                  <a:pt x="1657335" y="2328008"/>
                </a:lnTo>
                <a:close/>
                <a:moveTo>
                  <a:pt x="1400984" y="1969841"/>
                </a:moveTo>
                <a:lnTo>
                  <a:pt x="1415837" y="1966261"/>
                </a:lnTo>
                <a:lnTo>
                  <a:pt x="1489829" y="2242404"/>
                </a:lnTo>
                <a:lnTo>
                  <a:pt x="1475037" y="2246208"/>
                </a:lnTo>
                <a:close/>
                <a:moveTo>
                  <a:pt x="1890343" y="1591261"/>
                </a:moveTo>
                <a:lnTo>
                  <a:pt x="2140794" y="1735859"/>
                </a:lnTo>
                <a:lnTo>
                  <a:pt x="2132863" y="1748915"/>
                </a:lnTo>
                <a:lnTo>
                  <a:pt x="1883112" y="1604721"/>
                </a:lnTo>
                <a:close/>
                <a:moveTo>
                  <a:pt x="1934589" y="1500527"/>
                </a:moveTo>
                <a:lnTo>
                  <a:pt x="2325413" y="1663714"/>
                </a:lnTo>
                <a:lnTo>
                  <a:pt x="2319529" y="1677807"/>
                </a:lnTo>
                <a:lnTo>
                  <a:pt x="1928334" y="1514465"/>
                </a:lnTo>
                <a:close/>
                <a:moveTo>
                  <a:pt x="1296758" y="1987081"/>
                </a:moveTo>
                <a:lnTo>
                  <a:pt x="1311855" y="1984732"/>
                </a:lnTo>
                <a:lnTo>
                  <a:pt x="1365995" y="2405187"/>
                </a:lnTo>
                <a:lnTo>
                  <a:pt x="1350847" y="2407138"/>
                </a:lnTo>
                <a:close/>
                <a:moveTo>
                  <a:pt x="1195932" y="1995746"/>
                </a:moveTo>
                <a:lnTo>
                  <a:pt x="1211204" y="1995179"/>
                </a:lnTo>
                <a:lnTo>
                  <a:pt x="1211204" y="2281649"/>
                </a:lnTo>
                <a:lnTo>
                  <a:pt x="1203568" y="2282034"/>
                </a:lnTo>
                <a:lnTo>
                  <a:pt x="1195932" y="2281649"/>
                </a:lnTo>
                <a:close/>
                <a:moveTo>
                  <a:pt x="1968060" y="1400508"/>
                </a:moveTo>
                <a:lnTo>
                  <a:pt x="2246208" y="1475038"/>
                </a:lnTo>
                <a:lnTo>
                  <a:pt x="2242404" y="1489831"/>
                </a:lnTo>
                <a:lnTo>
                  <a:pt x="1963516" y="1415103"/>
                </a:lnTo>
                <a:close/>
                <a:moveTo>
                  <a:pt x="1090481" y="1986840"/>
                </a:moveTo>
                <a:lnTo>
                  <a:pt x="1097951" y="1988584"/>
                </a:lnTo>
                <a:lnTo>
                  <a:pt x="1105617" y="1988876"/>
                </a:lnTo>
                <a:lnTo>
                  <a:pt x="1049458" y="2406281"/>
                </a:lnTo>
                <a:lnTo>
                  <a:pt x="1034322" y="2404245"/>
                </a:lnTo>
                <a:close/>
                <a:moveTo>
                  <a:pt x="1988876" y="1301520"/>
                </a:moveTo>
                <a:lnTo>
                  <a:pt x="2406281" y="1357679"/>
                </a:lnTo>
                <a:lnTo>
                  <a:pt x="2404244" y="1372815"/>
                </a:lnTo>
                <a:lnTo>
                  <a:pt x="1986840" y="1316657"/>
                </a:lnTo>
                <a:lnTo>
                  <a:pt x="1988583" y="1309187"/>
                </a:lnTo>
                <a:close/>
                <a:moveTo>
                  <a:pt x="992036" y="1963517"/>
                </a:moveTo>
                <a:lnTo>
                  <a:pt x="1006629" y="1968061"/>
                </a:lnTo>
                <a:lnTo>
                  <a:pt x="932100" y="2246208"/>
                </a:lnTo>
                <a:lnTo>
                  <a:pt x="917308" y="2242405"/>
                </a:lnTo>
                <a:close/>
                <a:moveTo>
                  <a:pt x="1995178" y="1195933"/>
                </a:moveTo>
                <a:lnTo>
                  <a:pt x="2281649" y="1195933"/>
                </a:lnTo>
                <a:lnTo>
                  <a:pt x="2282034" y="1203569"/>
                </a:lnTo>
                <a:lnTo>
                  <a:pt x="2281649" y="1211206"/>
                </a:lnTo>
                <a:lnTo>
                  <a:pt x="1995745" y="1211206"/>
                </a:lnTo>
                <a:close/>
                <a:moveTo>
                  <a:pt x="1984731" y="1095284"/>
                </a:moveTo>
                <a:lnTo>
                  <a:pt x="2405186" y="1041144"/>
                </a:lnTo>
                <a:lnTo>
                  <a:pt x="2407137" y="1056290"/>
                </a:lnTo>
                <a:lnTo>
                  <a:pt x="1987080" y="1110379"/>
                </a:lnTo>
                <a:close/>
                <a:moveTo>
                  <a:pt x="892672" y="1928335"/>
                </a:moveTo>
                <a:lnTo>
                  <a:pt x="906611" y="1934590"/>
                </a:lnTo>
                <a:lnTo>
                  <a:pt x="743425" y="2325414"/>
                </a:lnTo>
                <a:lnTo>
                  <a:pt x="729331" y="2319529"/>
                </a:lnTo>
                <a:close/>
                <a:moveTo>
                  <a:pt x="802416" y="1883113"/>
                </a:moveTo>
                <a:lnTo>
                  <a:pt x="815877" y="1890344"/>
                </a:lnTo>
                <a:lnTo>
                  <a:pt x="671279" y="2140796"/>
                </a:lnTo>
                <a:lnTo>
                  <a:pt x="658223" y="2132863"/>
                </a:lnTo>
                <a:close/>
                <a:moveTo>
                  <a:pt x="1966260" y="991301"/>
                </a:moveTo>
                <a:lnTo>
                  <a:pt x="2242405" y="917309"/>
                </a:lnTo>
                <a:lnTo>
                  <a:pt x="2246208" y="932101"/>
                </a:lnTo>
                <a:lnTo>
                  <a:pt x="1969840" y="1006153"/>
                </a:lnTo>
                <a:close/>
                <a:moveTo>
                  <a:pt x="1932557" y="895779"/>
                </a:moveTo>
                <a:lnTo>
                  <a:pt x="2322203" y="735676"/>
                </a:lnTo>
                <a:lnTo>
                  <a:pt x="2328008" y="749803"/>
                </a:lnTo>
                <a:lnTo>
                  <a:pt x="1938504" y="909846"/>
                </a:lnTo>
                <a:close/>
                <a:moveTo>
                  <a:pt x="714051" y="1825286"/>
                </a:moveTo>
                <a:lnTo>
                  <a:pt x="726047" y="1834740"/>
                </a:lnTo>
                <a:lnTo>
                  <a:pt x="468748" y="2168094"/>
                </a:lnTo>
                <a:lnTo>
                  <a:pt x="456659" y="2158762"/>
                </a:lnTo>
                <a:close/>
                <a:moveTo>
                  <a:pt x="638245" y="1758093"/>
                </a:moveTo>
                <a:lnTo>
                  <a:pt x="644611" y="1765080"/>
                </a:lnTo>
                <a:lnTo>
                  <a:pt x="649147" y="1768790"/>
                </a:lnTo>
                <a:lnTo>
                  <a:pt x="446636" y="1971302"/>
                </a:lnTo>
                <a:lnTo>
                  <a:pt x="440978" y="1966159"/>
                </a:lnTo>
                <a:lnTo>
                  <a:pt x="435836" y="1960502"/>
                </a:lnTo>
                <a:close/>
                <a:moveTo>
                  <a:pt x="1884928" y="801368"/>
                </a:moveTo>
                <a:lnTo>
                  <a:pt x="2132863" y="658223"/>
                </a:lnTo>
                <a:lnTo>
                  <a:pt x="2140794" y="671279"/>
                </a:lnTo>
                <a:lnTo>
                  <a:pt x="1892773" y="814474"/>
                </a:lnTo>
                <a:close/>
                <a:moveTo>
                  <a:pt x="1828403" y="717325"/>
                </a:moveTo>
                <a:lnTo>
                  <a:pt x="2162987" y="462095"/>
                </a:lnTo>
                <a:lnTo>
                  <a:pt x="2172250" y="474239"/>
                </a:lnTo>
                <a:lnTo>
                  <a:pt x="1837666" y="729468"/>
                </a:lnTo>
                <a:lnTo>
                  <a:pt x="1833340" y="723163"/>
                </a:lnTo>
                <a:close/>
                <a:moveTo>
                  <a:pt x="234886" y="1932900"/>
                </a:moveTo>
                <a:lnTo>
                  <a:pt x="569471" y="1677670"/>
                </a:lnTo>
                <a:lnTo>
                  <a:pt x="573796" y="1683975"/>
                </a:lnTo>
                <a:lnTo>
                  <a:pt x="578735" y="1689813"/>
                </a:lnTo>
                <a:lnTo>
                  <a:pt x="244150" y="1945043"/>
                </a:lnTo>
                <a:close/>
                <a:moveTo>
                  <a:pt x="266342" y="1735860"/>
                </a:moveTo>
                <a:lnTo>
                  <a:pt x="514363" y="1592665"/>
                </a:lnTo>
                <a:lnTo>
                  <a:pt x="522208" y="1605770"/>
                </a:lnTo>
                <a:lnTo>
                  <a:pt x="274274" y="1748916"/>
                </a:lnTo>
                <a:close/>
                <a:moveTo>
                  <a:pt x="1960501" y="435837"/>
                </a:moveTo>
                <a:lnTo>
                  <a:pt x="1966159" y="440979"/>
                </a:lnTo>
                <a:lnTo>
                  <a:pt x="1971301" y="446637"/>
                </a:lnTo>
                <a:lnTo>
                  <a:pt x="1768891" y="649046"/>
                </a:lnTo>
                <a:lnTo>
                  <a:pt x="1762525" y="642058"/>
                </a:lnTo>
                <a:lnTo>
                  <a:pt x="1757990" y="638348"/>
                </a:lnTo>
                <a:close/>
                <a:moveTo>
                  <a:pt x="1938389" y="239045"/>
                </a:moveTo>
                <a:lnTo>
                  <a:pt x="1950479" y="248377"/>
                </a:lnTo>
                <a:lnTo>
                  <a:pt x="1693086" y="581852"/>
                </a:lnTo>
                <a:lnTo>
                  <a:pt x="1681090" y="572398"/>
                </a:lnTo>
                <a:close/>
                <a:moveTo>
                  <a:pt x="79129" y="1657336"/>
                </a:moveTo>
                <a:lnTo>
                  <a:pt x="468633" y="1497292"/>
                </a:lnTo>
                <a:lnTo>
                  <a:pt x="474580" y="1511360"/>
                </a:lnTo>
                <a:lnTo>
                  <a:pt x="84934" y="1671462"/>
                </a:lnTo>
                <a:close/>
                <a:moveTo>
                  <a:pt x="160929" y="1475039"/>
                </a:moveTo>
                <a:lnTo>
                  <a:pt x="437296" y="1400986"/>
                </a:lnTo>
                <a:lnTo>
                  <a:pt x="440876" y="1415837"/>
                </a:lnTo>
                <a:lnTo>
                  <a:pt x="164732" y="1489830"/>
                </a:lnTo>
                <a:close/>
                <a:moveTo>
                  <a:pt x="1735859" y="266344"/>
                </a:moveTo>
                <a:lnTo>
                  <a:pt x="1748915" y="274276"/>
                </a:lnTo>
                <a:lnTo>
                  <a:pt x="1604721" y="524026"/>
                </a:lnTo>
                <a:lnTo>
                  <a:pt x="1591261" y="516794"/>
                </a:lnTo>
                <a:close/>
                <a:moveTo>
                  <a:pt x="1663713" y="81725"/>
                </a:moveTo>
                <a:lnTo>
                  <a:pt x="1677806" y="87609"/>
                </a:lnTo>
                <a:lnTo>
                  <a:pt x="1514465" y="478804"/>
                </a:lnTo>
                <a:lnTo>
                  <a:pt x="1500526" y="472548"/>
                </a:lnTo>
                <a:close/>
                <a:moveTo>
                  <a:pt x="0" y="1350847"/>
                </a:moveTo>
                <a:lnTo>
                  <a:pt x="420056" y="1296759"/>
                </a:lnTo>
                <a:lnTo>
                  <a:pt x="422405" y="1311854"/>
                </a:lnTo>
                <a:lnTo>
                  <a:pt x="1951" y="1365994"/>
                </a:lnTo>
                <a:close/>
                <a:moveTo>
                  <a:pt x="125488" y="1195933"/>
                </a:moveTo>
                <a:lnTo>
                  <a:pt x="411391" y="1195933"/>
                </a:lnTo>
                <a:lnTo>
                  <a:pt x="411958" y="1211206"/>
                </a:lnTo>
                <a:lnTo>
                  <a:pt x="125488" y="1211206"/>
                </a:lnTo>
                <a:lnTo>
                  <a:pt x="125102" y="1203569"/>
                </a:lnTo>
                <a:close/>
                <a:moveTo>
                  <a:pt x="1475037" y="160931"/>
                </a:moveTo>
                <a:lnTo>
                  <a:pt x="1489829" y="164734"/>
                </a:lnTo>
                <a:lnTo>
                  <a:pt x="1415102" y="443621"/>
                </a:lnTo>
                <a:lnTo>
                  <a:pt x="1400508" y="439077"/>
                </a:lnTo>
                <a:close/>
                <a:moveTo>
                  <a:pt x="164732" y="917309"/>
                </a:moveTo>
                <a:lnTo>
                  <a:pt x="443620" y="992037"/>
                </a:lnTo>
                <a:lnTo>
                  <a:pt x="439076" y="1006630"/>
                </a:lnTo>
                <a:lnTo>
                  <a:pt x="160929" y="932101"/>
                </a:lnTo>
                <a:close/>
                <a:moveTo>
                  <a:pt x="1195932" y="125490"/>
                </a:moveTo>
                <a:lnTo>
                  <a:pt x="1203568" y="125104"/>
                </a:lnTo>
                <a:lnTo>
                  <a:pt x="1211205" y="125490"/>
                </a:lnTo>
                <a:lnTo>
                  <a:pt x="1211205" y="411392"/>
                </a:lnTo>
                <a:lnTo>
                  <a:pt x="1195932" y="411959"/>
                </a:lnTo>
                <a:close/>
                <a:moveTo>
                  <a:pt x="1357679" y="856"/>
                </a:moveTo>
                <a:lnTo>
                  <a:pt x="1372816" y="2893"/>
                </a:lnTo>
                <a:lnTo>
                  <a:pt x="1316657" y="420298"/>
                </a:lnTo>
                <a:lnTo>
                  <a:pt x="1309186" y="418554"/>
                </a:lnTo>
                <a:lnTo>
                  <a:pt x="1301520" y="418261"/>
                </a:lnTo>
                <a:close/>
                <a:moveTo>
                  <a:pt x="2893" y="1034322"/>
                </a:moveTo>
                <a:lnTo>
                  <a:pt x="420297" y="1090480"/>
                </a:lnTo>
                <a:lnTo>
                  <a:pt x="418554" y="1097951"/>
                </a:lnTo>
                <a:lnTo>
                  <a:pt x="418261" y="1105616"/>
                </a:lnTo>
                <a:lnTo>
                  <a:pt x="855" y="1049458"/>
                </a:lnTo>
                <a:close/>
                <a:moveTo>
                  <a:pt x="274274" y="658223"/>
                </a:moveTo>
                <a:lnTo>
                  <a:pt x="524025" y="802416"/>
                </a:lnTo>
                <a:lnTo>
                  <a:pt x="516793" y="815877"/>
                </a:lnTo>
                <a:lnTo>
                  <a:pt x="266342" y="671279"/>
                </a:lnTo>
                <a:close/>
                <a:moveTo>
                  <a:pt x="917308" y="164734"/>
                </a:moveTo>
                <a:lnTo>
                  <a:pt x="932100" y="160930"/>
                </a:lnTo>
                <a:lnTo>
                  <a:pt x="1006152" y="437297"/>
                </a:lnTo>
                <a:lnTo>
                  <a:pt x="991300" y="440877"/>
                </a:lnTo>
                <a:close/>
                <a:moveTo>
                  <a:pt x="1041143" y="1951"/>
                </a:moveTo>
                <a:lnTo>
                  <a:pt x="1056290" y="0"/>
                </a:lnTo>
                <a:lnTo>
                  <a:pt x="1110379" y="420056"/>
                </a:lnTo>
                <a:lnTo>
                  <a:pt x="1095283" y="422406"/>
                </a:lnTo>
                <a:close/>
                <a:moveTo>
                  <a:pt x="87609" y="729331"/>
                </a:moveTo>
                <a:lnTo>
                  <a:pt x="478803" y="892672"/>
                </a:lnTo>
                <a:lnTo>
                  <a:pt x="472547" y="906611"/>
                </a:lnTo>
                <a:lnTo>
                  <a:pt x="81723" y="743424"/>
                </a:lnTo>
                <a:lnTo>
                  <a:pt x="84666" y="736377"/>
                </a:lnTo>
                <a:close/>
                <a:moveTo>
                  <a:pt x="446636" y="435837"/>
                </a:moveTo>
                <a:lnTo>
                  <a:pt x="649045" y="638246"/>
                </a:lnTo>
                <a:lnTo>
                  <a:pt x="642057" y="644612"/>
                </a:lnTo>
                <a:lnTo>
                  <a:pt x="638347" y="649147"/>
                </a:lnTo>
                <a:lnTo>
                  <a:pt x="435836" y="446636"/>
                </a:lnTo>
                <a:lnTo>
                  <a:pt x="440978" y="440979"/>
                </a:lnTo>
                <a:close/>
                <a:moveTo>
                  <a:pt x="658223" y="274275"/>
                </a:moveTo>
                <a:lnTo>
                  <a:pt x="671279" y="266343"/>
                </a:lnTo>
                <a:lnTo>
                  <a:pt x="814473" y="514363"/>
                </a:lnTo>
                <a:lnTo>
                  <a:pt x="801367" y="522209"/>
                </a:lnTo>
                <a:close/>
                <a:moveTo>
                  <a:pt x="735676" y="84934"/>
                </a:moveTo>
                <a:lnTo>
                  <a:pt x="749802" y="79129"/>
                </a:lnTo>
                <a:lnTo>
                  <a:pt x="909846" y="468633"/>
                </a:lnTo>
                <a:lnTo>
                  <a:pt x="895778" y="474580"/>
                </a:lnTo>
                <a:close/>
                <a:moveTo>
                  <a:pt x="248376" y="456659"/>
                </a:moveTo>
                <a:lnTo>
                  <a:pt x="581852" y="714051"/>
                </a:lnTo>
                <a:lnTo>
                  <a:pt x="572397" y="726047"/>
                </a:lnTo>
                <a:lnTo>
                  <a:pt x="239044" y="468748"/>
                </a:lnTo>
                <a:lnTo>
                  <a:pt x="243710" y="462704"/>
                </a:lnTo>
                <a:close/>
                <a:moveTo>
                  <a:pt x="462094" y="244150"/>
                </a:moveTo>
                <a:lnTo>
                  <a:pt x="474238" y="234887"/>
                </a:lnTo>
                <a:lnTo>
                  <a:pt x="729468" y="569472"/>
                </a:lnTo>
                <a:lnTo>
                  <a:pt x="723162" y="573797"/>
                </a:lnTo>
                <a:lnTo>
                  <a:pt x="717325" y="578735"/>
                </a:lnTo>
                <a:close/>
              </a:path>
            </a:pathLst>
          </a:custGeom>
          <a:solidFill>
            <a:srgbClr val="C00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nvGrpSpPr>
          <p:cNvPr id="9" name="组合 8"/>
          <p:cNvGrpSpPr/>
          <p:nvPr/>
        </p:nvGrpSpPr>
        <p:grpSpPr>
          <a:xfrm>
            <a:off x="5283835" y="1744982"/>
            <a:ext cx="4963156" cy="645795"/>
            <a:chOff x="8248" y="2748"/>
            <a:chExt cx="7869" cy="1017"/>
          </a:xfrm>
        </p:grpSpPr>
        <p:sp>
          <p:nvSpPr>
            <p:cNvPr id="21" name="yuluo"/>
            <p:cNvSpPr txBox="1"/>
            <p:nvPr>
              <p:custDataLst>
                <p:tags r:id="rId15"/>
              </p:custDataLst>
            </p:nvPr>
          </p:nvSpPr>
          <p:spPr>
            <a:xfrm rot="16200000">
              <a:off x="11685" y="-616"/>
              <a:ext cx="1004" cy="7732"/>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sp>
          <p:nvSpPr>
            <p:cNvPr id="28" name="圆角矩形 10"/>
            <p:cNvSpPr/>
            <p:nvPr>
              <p:custDataLst>
                <p:tags r:id="rId16"/>
              </p:custDataLst>
            </p:nvPr>
          </p:nvSpPr>
          <p:spPr>
            <a:xfrm rot="16200000">
              <a:off x="7923" y="3187"/>
              <a:ext cx="777" cy="127"/>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圆角矩形 11"/>
            <p:cNvSpPr/>
            <p:nvPr>
              <p:custDataLst>
                <p:tags r:id="rId17"/>
              </p:custDataLst>
            </p:nvPr>
          </p:nvSpPr>
          <p:spPr>
            <a:xfrm rot="16200000">
              <a:off x="15665" y="3187"/>
              <a:ext cx="777" cy="127"/>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30" name="yuluo"/>
            <p:cNvSpPr txBox="1"/>
            <p:nvPr>
              <p:custDataLst>
                <p:tags r:id="rId18"/>
              </p:custDataLst>
            </p:nvPr>
          </p:nvSpPr>
          <p:spPr>
            <a:xfrm>
              <a:off x="8749" y="2759"/>
              <a:ext cx="1157" cy="1006"/>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01</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sp>
          <p:nvSpPr>
            <p:cNvPr id="31" name="yuluo"/>
            <p:cNvSpPr txBox="1">
              <a:spLocks noChangeArrowheads="1"/>
            </p:cNvSpPr>
            <p:nvPr>
              <p:custDataLst>
                <p:tags r:id="rId19"/>
              </p:custDataLst>
            </p:nvPr>
          </p:nvSpPr>
          <p:spPr bwMode="auto">
            <a:xfrm>
              <a:off x="10298" y="2935"/>
              <a:ext cx="5691"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lang="zh-CN" sz="2500" b="1">
                  <a:solidFill>
                    <a:srgbClr val="C00000"/>
                  </a:solidFill>
                  <a:latin typeface="微软雅黑" panose="020B0503020204020204" charset="-122"/>
                  <a:ea typeface="微软雅黑" panose="020B0503020204020204" charset="-122"/>
                  <a:sym typeface="+mn-ea"/>
                </a:rPr>
                <a:t>焦裕禄精神内涵</a:t>
              </a:r>
            </a:p>
          </p:txBody>
        </p:sp>
      </p:grpSp>
      <p:grpSp>
        <p:nvGrpSpPr>
          <p:cNvPr id="33" name="yuluo"/>
          <p:cNvGrpSpPr/>
          <p:nvPr>
            <p:custDataLst>
              <p:tags r:id="rId2"/>
            </p:custDataLst>
          </p:nvPr>
        </p:nvGrpSpPr>
        <p:grpSpPr>
          <a:xfrm>
            <a:off x="5283838" y="2714625"/>
            <a:ext cx="4962487" cy="643890"/>
            <a:chOff x="4425665" y="2552068"/>
            <a:chExt cx="4962312" cy="453090"/>
          </a:xfrm>
        </p:grpSpPr>
        <p:grpSp>
          <p:nvGrpSpPr>
            <p:cNvPr id="34" name="组合 33"/>
            <p:cNvGrpSpPr/>
            <p:nvPr/>
          </p:nvGrpSpPr>
          <p:grpSpPr>
            <a:xfrm>
              <a:off x="4425665" y="2552068"/>
              <a:ext cx="4962312" cy="453090"/>
              <a:chOff x="1353803" y="2406894"/>
              <a:chExt cx="4319376" cy="453090"/>
            </a:xfrm>
          </p:grpSpPr>
          <p:sp>
            <p:nvSpPr>
              <p:cNvPr id="35" name="PA-文本框 35"/>
              <p:cNvSpPr txBox="1"/>
              <p:nvPr>
                <p:custDataLst>
                  <p:tags r:id="rId11"/>
                </p:custDataLst>
              </p:nvPr>
            </p:nvSpPr>
            <p:spPr>
              <a:xfrm rot="16200000">
                <a:off x="3290025" y="508808"/>
                <a:ext cx="448622" cy="4244794"/>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36" name="组合 35"/>
              <p:cNvGrpSpPr/>
              <p:nvPr/>
            </p:nvGrpSpPr>
            <p:grpSpPr>
              <a:xfrm rot="16200000">
                <a:off x="3339794" y="470232"/>
                <a:ext cx="347394" cy="4319376"/>
                <a:chOff x="1861559" y="2458648"/>
                <a:chExt cx="1872217" cy="4319376"/>
              </a:xfrm>
            </p:grpSpPr>
            <p:sp>
              <p:nvSpPr>
                <p:cNvPr id="38" name="PA-圆角矩形 10"/>
                <p:cNvSpPr/>
                <p:nvPr>
                  <p:custDataLst>
                    <p:tags r:id="rId13"/>
                  </p:custDataLst>
                </p:nvPr>
              </p:nvSpPr>
              <p:spPr>
                <a:xfrm>
                  <a:off x="1861559" y="2458648"/>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39" name="PA-圆角矩形 11"/>
                <p:cNvSpPr/>
                <p:nvPr>
                  <p:custDataLst>
                    <p:tags r:id="rId14"/>
                  </p:custDataLst>
                </p:nvPr>
              </p:nvSpPr>
              <p:spPr>
                <a:xfrm>
                  <a:off x="1861575" y="670055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40" name="PA-文本框 20"/>
              <p:cNvSpPr txBox="1"/>
              <p:nvPr>
                <p:custDataLst>
                  <p:tags r:id="rId12"/>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02</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43" name="PA-文本框 21"/>
            <p:cNvSpPr txBox="1">
              <a:spLocks noChangeArrowheads="1"/>
            </p:cNvSpPr>
            <p:nvPr>
              <p:custDataLst>
                <p:tags r:id="rId10"/>
              </p:custDataLst>
            </p:nvPr>
          </p:nvSpPr>
          <p:spPr bwMode="auto">
            <a:xfrm>
              <a:off x="5692445" y="2612838"/>
              <a:ext cx="3364746" cy="334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lang="zh-CN" sz="2500" b="1">
                  <a:solidFill>
                    <a:srgbClr val="C00000"/>
                  </a:solidFill>
                  <a:latin typeface="微软雅黑" panose="020B0503020204020204" charset="-122"/>
                  <a:ea typeface="微软雅黑" panose="020B0503020204020204" charset="-122"/>
                </a:rPr>
                <a:t>焦裕禄事迹介绍</a:t>
              </a:r>
            </a:p>
          </p:txBody>
        </p:sp>
      </p:grpSp>
      <p:grpSp>
        <p:nvGrpSpPr>
          <p:cNvPr id="44" name="yuluo"/>
          <p:cNvGrpSpPr/>
          <p:nvPr>
            <p:custDataLst>
              <p:tags r:id="rId3"/>
            </p:custDataLst>
          </p:nvPr>
        </p:nvGrpSpPr>
        <p:grpSpPr>
          <a:xfrm>
            <a:off x="5283837" y="3669983"/>
            <a:ext cx="4950455" cy="644208"/>
            <a:chOff x="4437094" y="3392688"/>
            <a:chExt cx="4950489" cy="453314"/>
          </a:xfrm>
        </p:grpSpPr>
        <p:grpSp>
          <p:nvGrpSpPr>
            <p:cNvPr id="45" name="组合 44"/>
            <p:cNvGrpSpPr/>
            <p:nvPr/>
          </p:nvGrpSpPr>
          <p:grpSpPr>
            <a:xfrm>
              <a:off x="4437094" y="3392688"/>
              <a:ext cx="4950489" cy="453314"/>
              <a:chOff x="1363752" y="2406670"/>
              <a:chExt cx="4301637" cy="453314"/>
            </a:xfrm>
          </p:grpSpPr>
          <p:sp>
            <p:nvSpPr>
              <p:cNvPr id="47" name="PA-文本框 35"/>
              <p:cNvSpPr txBox="1"/>
              <p:nvPr>
                <p:custDataLst>
                  <p:tags r:id="rId6"/>
                </p:custDataLst>
              </p:nvPr>
            </p:nvSpPr>
            <p:spPr>
              <a:xfrm rot="16200000">
                <a:off x="3286951" y="511887"/>
                <a:ext cx="448622" cy="4238188"/>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48" name="组合 47"/>
              <p:cNvGrpSpPr/>
              <p:nvPr/>
            </p:nvGrpSpPr>
            <p:grpSpPr>
              <a:xfrm rot="16200000">
                <a:off x="3340873" y="479101"/>
                <a:ext cx="347394" cy="4301637"/>
                <a:chOff x="1861559" y="2468597"/>
                <a:chExt cx="1872217" cy="4301637"/>
              </a:xfrm>
            </p:grpSpPr>
            <p:sp>
              <p:nvSpPr>
                <p:cNvPr id="49" name="PA-圆角矩形 10"/>
                <p:cNvSpPr/>
                <p:nvPr>
                  <p:custDataLst>
                    <p:tags r:id="rId8"/>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50" name="PA-圆角矩形 11"/>
                <p:cNvSpPr/>
                <p:nvPr>
                  <p:custDataLst>
                    <p:tags r:id="rId9"/>
                  </p:custDataLst>
                </p:nvPr>
              </p:nvSpPr>
              <p:spPr>
                <a:xfrm>
                  <a:off x="1861575" y="669276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51" name="PA-文本框 20"/>
              <p:cNvSpPr txBox="1"/>
              <p:nvPr>
                <p:custDataLst>
                  <p:tags r:id="rId7"/>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03</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52" name="PA-文本框 21"/>
            <p:cNvSpPr txBox="1">
              <a:spLocks noChangeArrowheads="1"/>
            </p:cNvSpPr>
            <p:nvPr>
              <p:custDataLst>
                <p:tags r:id="rId5"/>
              </p:custDataLst>
            </p:nvPr>
          </p:nvSpPr>
          <p:spPr bwMode="auto">
            <a:xfrm>
              <a:off x="5703293" y="3441393"/>
              <a:ext cx="3517290" cy="335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charset="-122"/>
                  <a:ea typeface="微软雅黑" panose="020B0503020204020204" charset="-122"/>
                </a:rPr>
                <a:t>学习和弘扬焦裕禄</a:t>
              </a:r>
              <a:r>
                <a:rPr lang="zh-CN" sz="2500" b="1">
                  <a:solidFill>
                    <a:srgbClr val="C00000"/>
                  </a:solidFill>
                  <a:latin typeface="微软雅黑" panose="020B0503020204020204" charset="-122"/>
                  <a:ea typeface="微软雅黑" panose="020B0503020204020204" charset="-122"/>
                </a:rPr>
                <a:t>精神</a:t>
              </a:r>
            </a:p>
          </p:txBody>
        </p:sp>
      </p:grpSp>
      <p:pic>
        <p:nvPicPr>
          <p:cNvPr id="7" name="yuluo"/>
          <p:cNvPicPr>
            <a:picLocks noChangeAspect="1"/>
          </p:cNvPicPr>
          <p:nvPr>
            <p:custDataLst>
              <p:tags r:id="rId4"/>
            </p:custDataLst>
          </p:nvPr>
        </p:nvPicPr>
        <p:blipFill>
          <a:blip r:embed="rId22" cstate="email">
            <a:lum bright="-6000"/>
            <a:extLst>
              <a:ext uri="{28A0092B-C50C-407E-A947-70E740481C1C}">
                <a14:useLocalDpi xmlns:a14="http://schemas.microsoft.com/office/drawing/2010/main"/>
              </a:ext>
            </a:extLst>
          </a:blip>
          <a:stretch>
            <a:fillRect/>
          </a:stretch>
        </p:blipFill>
        <p:spPr>
          <a:xfrm>
            <a:off x="9904731" y="280672"/>
            <a:ext cx="2029460" cy="676275"/>
          </a:xfrm>
          <a:prstGeom prst="rect">
            <a:avLst/>
          </a:prstGeom>
        </p:spPr>
      </p:pic>
      <p:grpSp>
        <p:nvGrpSpPr>
          <p:cNvPr id="6" name="组合 5"/>
          <p:cNvGrpSpPr/>
          <p:nvPr/>
        </p:nvGrpSpPr>
        <p:grpSpPr>
          <a:xfrm>
            <a:off x="177801" y="145416"/>
            <a:ext cx="4487545" cy="418465"/>
            <a:chOff x="7133" y="395"/>
            <a:chExt cx="7067" cy="659"/>
          </a:xfrm>
        </p:grpSpPr>
        <p:sp>
          <p:nvSpPr>
            <p:cNvPr id="2" name="圆角矩形 1"/>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 name="圆角矩形 3"/>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 name="圆角矩形 4"/>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13" name="组合 12"/>
            <p:cNvGrpSpPr/>
            <p:nvPr/>
          </p:nvGrpSpPr>
          <p:grpSpPr>
            <a:xfrm>
              <a:off x="7133" y="398"/>
              <a:ext cx="1722" cy="656"/>
              <a:chOff x="7163" y="398"/>
              <a:chExt cx="1722" cy="656"/>
            </a:xfrm>
          </p:grpSpPr>
          <p:sp>
            <p:nvSpPr>
              <p:cNvPr id="14" name="圆角矩形 13"/>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5" name="文本框 14"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16" name="文本框 15"/>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22" name="文本框 21"/>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23" name="文本框 22"/>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1954532" y="1707517"/>
            <a:ext cx="8282305" cy="1800839"/>
            <a:chOff x="3443" y="2689"/>
            <a:chExt cx="13043" cy="2836"/>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070" y="2689"/>
              <a:ext cx="6310" cy="904"/>
            </a:xfrm>
            <a:prstGeom prst="rect">
              <a:avLst/>
            </a:prstGeom>
          </p:spPr>
        </p:pic>
        <p:grpSp>
          <p:nvGrpSpPr>
            <p:cNvPr id="19" name="PA-102241"/>
            <p:cNvGrpSpPr/>
            <p:nvPr>
              <p:custDataLst>
                <p:tags r:id="rId3"/>
              </p:custDataLst>
            </p:nvPr>
          </p:nvGrpSpPr>
          <p:grpSpPr>
            <a:xfrm>
              <a:off x="3443" y="3593"/>
              <a:ext cx="13043" cy="1932"/>
              <a:chOff x="4391019" y="1685697"/>
              <a:chExt cx="4996686" cy="449580"/>
            </a:xfrm>
          </p:grpSpPr>
          <p:grpSp>
            <p:nvGrpSpPr>
              <p:cNvPr id="20" name="组合 19"/>
              <p:cNvGrpSpPr/>
              <p:nvPr/>
            </p:nvGrpSpPr>
            <p:grpSpPr>
              <a:xfrm>
                <a:off x="4391019" y="1685697"/>
                <a:ext cx="4996686" cy="449580"/>
                <a:chOff x="1308728" y="2405519"/>
                <a:chExt cx="4811691" cy="449580"/>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5519"/>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charset="-122"/>
                      <a:ea typeface="微软雅黑" panose="020B0503020204020204" charset="-122"/>
                    </a:rPr>
                    <a:t>01</a:t>
                  </a:r>
                </a:p>
              </p:txBody>
            </p:sp>
          </p:grpSp>
          <p:sp>
            <p:nvSpPr>
              <p:cNvPr id="31" name="PA-文本框 21"/>
              <p:cNvSpPr txBox="1">
                <a:spLocks noChangeArrowheads="1"/>
              </p:cNvSpPr>
              <p:nvPr>
                <p:custDataLst>
                  <p:tags r:id="rId4"/>
                </p:custDataLst>
              </p:nvPr>
            </p:nvSpPr>
            <p:spPr bwMode="auto">
              <a:xfrm>
                <a:off x="5721502" y="1764120"/>
                <a:ext cx="3360494" cy="264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100" b="1" dirty="0" err="1">
                    <a:solidFill>
                      <a:srgbClr val="C00000"/>
                    </a:solidFill>
                    <a:latin typeface="微软雅黑" panose="020B0503020204020204" charset="-122"/>
                    <a:ea typeface="微软雅黑" panose="020B0503020204020204" charset="-122"/>
                  </a:rPr>
                  <a:t>焦裕禄精神内涵</a:t>
                </a:r>
                <a:endParaRPr sz="4100" b="1" dirty="0">
                  <a:solidFill>
                    <a:srgbClr val="C00000"/>
                  </a:solidFill>
                  <a:latin typeface="微软雅黑" panose="020B0503020204020204" charset="-122"/>
                  <a:ea typeface="微软雅黑" panose="020B0503020204020204" charset="-122"/>
                </a:endParaRPr>
              </a:p>
            </p:txBody>
          </p:sp>
        </p:grpSp>
      </p:grpSp>
      <p:pic>
        <p:nvPicPr>
          <p:cNvPr id="7" name="PA-102211"/>
          <p:cNvPicPr>
            <a:picLocks noChangeAspect="1"/>
          </p:cNvPicPr>
          <p:nvPr>
            <p:custDataLst>
              <p:tags r:id="rId2"/>
            </p:custDataLst>
          </p:nvPr>
        </p:nvPicPr>
        <p:blipFill>
          <a:blip r:embed="rId11" cstate="email">
            <a:lum bright="-6000"/>
            <a:extLst>
              <a:ext uri="{28A0092B-C50C-407E-A947-70E740481C1C}">
                <a14:useLocalDpi xmlns:a14="http://schemas.microsoft.com/office/drawing/2010/main"/>
              </a:ext>
            </a:extLst>
          </a:blip>
          <a:stretch>
            <a:fillRect/>
          </a:stretch>
        </p:blipFill>
        <p:spPr>
          <a:xfrm>
            <a:off x="9904731" y="280672"/>
            <a:ext cx="2029460" cy="676275"/>
          </a:xfrm>
          <a:prstGeom prst="rect">
            <a:avLst/>
          </a:prstGeom>
        </p:spPr>
      </p:pic>
      <p:grpSp>
        <p:nvGrpSpPr>
          <p:cNvPr id="8" name="组合 7"/>
          <p:cNvGrpSpPr/>
          <p:nvPr/>
        </p:nvGrpSpPr>
        <p:grpSpPr>
          <a:xfrm>
            <a:off x="177801" y="145416"/>
            <a:ext cx="4487545" cy="418465"/>
            <a:chOff x="7133" y="395"/>
            <a:chExt cx="7067" cy="659"/>
          </a:xfrm>
        </p:grpSpPr>
        <p:sp>
          <p:nvSpPr>
            <p:cNvPr id="18" name="圆角矩形 17"/>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5" name="圆角矩形 24"/>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圆角矩形 25"/>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9" name="组合 8"/>
            <p:cNvGrpSpPr/>
            <p:nvPr/>
          </p:nvGrpSpPr>
          <p:grpSpPr>
            <a:xfrm>
              <a:off x="7133" y="398"/>
              <a:ext cx="1722" cy="656"/>
              <a:chOff x="7163" y="398"/>
              <a:chExt cx="1722" cy="656"/>
            </a:xfrm>
          </p:grpSpPr>
          <p:sp>
            <p:nvSpPr>
              <p:cNvPr id="10" name="圆角矩形 9"/>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1" name="文本框 10" descr="7b0a20202020227461726765744d6f64756c65223a20226b6f6e6c696e65666f6e7473220a7d0a"/>
              <p:cNvSpPr txBox="1"/>
              <p:nvPr/>
            </p:nvSpPr>
            <p:spPr>
              <a:xfrm>
                <a:off x="7163" y="412"/>
                <a:ext cx="1722" cy="630"/>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rPr>
                  <a:t>学党史</a:t>
                </a:r>
                <a:r>
                  <a:rPr lang="en-US" altLang="zh-CN" sz="2000">
                    <a:solidFill>
                      <a:schemeClr val="bg1"/>
                    </a:solidFill>
                    <a:effectLst/>
                    <a:latin typeface="微软雅黑" panose="020B0503020204020204" charset="-122"/>
                    <a:ea typeface="微软雅黑" panose="020B0503020204020204" charset="-122"/>
                    <a:cs typeface="微软雅黑" panose="020B0503020204020204" charset="-122"/>
                  </a:rPr>
                  <a:t> </a:t>
                </a:r>
                <a:endParaRPr lang="zh-CN" altLang="en-US" sz="2000">
                  <a:solidFill>
                    <a:schemeClr val="bg1"/>
                  </a:solidFill>
                  <a:effectLst/>
                  <a:latin typeface="微软雅黑" panose="020B0503020204020204" charset="-122"/>
                  <a:ea typeface="微软雅黑" panose="020B0503020204020204" charset="-122"/>
                  <a:cs typeface="微软雅黑" panose="020B0503020204020204" charset="-122"/>
                </a:endParaRPr>
              </a:p>
            </p:txBody>
          </p:sp>
        </p:grpSp>
        <p:sp>
          <p:nvSpPr>
            <p:cNvPr id="12" name="文本框 11"/>
            <p:cNvSpPr txBox="1"/>
            <p:nvPr/>
          </p:nvSpPr>
          <p:spPr>
            <a:xfrm>
              <a:off x="8920" y="399"/>
              <a:ext cx="1721"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悟思想 </a:t>
              </a:r>
            </a:p>
          </p:txBody>
        </p:sp>
        <p:sp>
          <p:nvSpPr>
            <p:cNvPr id="32" name="文本框 31"/>
            <p:cNvSpPr txBox="1"/>
            <p:nvPr/>
          </p:nvSpPr>
          <p:spPr>
            <a:xfrm>
              <a:off x="10706"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办实事 </a:t>
              </a:r>
            </a:p>
          </p:txBody>
        </p:sp>
        <p:sp>
          <p:nvSpPr>
            <p:cNvPr id="33" name="文本框 32"/>
            <p:cNvSpPr txBox="1"/>
            <p:nvPr/>
          </p:nvSpPr>
          <p:spPr>
            <a:xfrm>
              <a:off x="12478" y="399"/>
              <a:ext cx="1722" cy="630"/>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charset="-122"/>
                  <a:ea typeface="微软雅黑" panose="020B0503020204020204" charset="-122"/>
                  <a:cs typeface="微软雅黑" panose="020B0503020204020204" charset="-122"/>
                  <a:sym typeface="+mn-ea"/>
                </a:rPr>
                <a:t>开新局</a:t>
              </a: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焦裕禄精神内涵</a:t>
              </a:r>
            </a:p>
          </p:txBody>
        </p:sp>
      </p:grpSp>
      <p:grpSp>
        <p:nvGrpSpPr>
          <p:cNvPr id="2" name="组合 1"/>
          <p:cNvGrpSpPr/>
          <p:nvPr/>
        </p:nvGrpSpPr>
        <p:grpSpPr>
          <a:xfrm>
            <a:off x="979171" y="865506"/>
            <a:ext cx="10234295" cy="5447665"/>
            <a:chOff x="1852" y="1437"/>
            <a:chExt cx="16117" cy="8579"/>
          </a:xfrm>
        </p:grpSpPr>
        <p:sp>
          <p:nvSpPr>
            <p:cNvPr id="14" name="矩形 13"/>
            <p:cNvSpPr/>
            <p:nvPr/>
          </p:nvSpPr>
          <p:spPr>
            <a:xfrm>
              <a:off x="1852" y="1991"/>
              <a:ext cx="16117" cy="8025"/>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3593" y="1437"/>
              <a:ext cx="3863" cy="554"/>
            </a:xfrm>
            <a:prstGeom prst="rect">
              <a:avLst/>
            </a:prstGeom>
          </p:spPr>
        </p:pic>
        <p:grpSp>
          <p:nvGrpSpPr>
            <p:cNvPr id="5" name="组合 4"/>
            <p:cNvGrpSpPr/>
            <p:nvPr/>
          </p:nvGrpSpPr>
          <p:grpSpPr>
            <a:xfrm>
              <a:off x="2223" y="2288"/>
              <a:ext cx="15391" cy="7357"/>
              <a:chOff x="2174" y="2479"/>
              <a:chExt cx="15391" cy="7357"/>
            </a:xfrm>
          </p:grpSpPr>
          <p:grpSp>
            <p:nvGrpSpPr>
              <p:cNvPr id="6" name="组合 5"/>
              <p:cNvGrpSpPr/>
              <p:nvPr/>
            </p:nvGrpSpPr>
            <p:grpSpPr>
              <a:xfrm>
                <a:off x="11839" y="2479"/>
                <a:ext cx="5726" cy="7357"/>
                <a:chOff x="11839" y="2479"/>
                <a:chExt cx="5726" cy="7357"/>
              </a:xfrm>
            </p:grpSpPr>
            <p:sp>
              <p:nvSpPr>
                <p:cNvPr id="7" name="矩形 6"/>
                <p:cNvSpPr/>
                <p:nvPr/>
              </p:nvSpPr>
              <p:spPr>
                <a:xfrm>
                  <a:off x="11839" y="2483"/>
                  <a:ext cx="5726" cy="735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12019" y="2479"/>
                  <a:ext cx="5388" cy="7263"/>
                </a:xfrm>
                <a:prstGeom prst="rect">
                  <a:avLst/>
                </a:prstGeom>
                <a:noFill/>
              </p:spPr>
              <p:txBody>
                <a:bodyPr wrap="square" rtlCol="0" anchor="t">
                  <a:spAutoFit/>
                </a:bodyPr>
                <a:lstStyle/>
                <a:p>
                  <a:pPr lvl="0" algn="l">
                    <a:lnSpc>
                      <a:spcPct val="165000"/>
                    </a:lnSpc>
                    <a:spcBef>
                      <a:spcPct val="0"/>
                    </a:spcBef>
                    <a:spcAft>
                      <a:spcPct val="0"/>
                    </a:spcAft>
                    <a:buClrTx/>
                    <a:buSzTx/>
                    <a:buFontTx/>
                  </a:pPr>
                  <a:r>
                    <a:rPr lang="zh-CN" altLang="en-US" sz="1600" b="1" dirty="0">
                      <a:solidFill>
                        <a:srgbClr val="F8F0DC"/>
                      </a:solidFill>
                      <a:latin typeface="微软雅黑" panose="020B0503020204020204" charset="-122"/>
                      <a:ea typeface="微软雅黑" panose="020B0503020204020204" charset="-122"/>
                      <a:sym typeface="+mn-ea"/>
                    </a:rPr>
                    <a:t>亲民爱民：</a:t>
                  </a:r>
                  <a:r>
                    <a:rPr lang="zh-CN" altLang="en-US" sz="1400" dirty="0">
                      <a:solidFill>
                        <a:schemeClr val="bg1">
                          <a:alpha val="80000"/>
                        </a:schemeClr>
                      </a:solidFill>
                      <a:latin typeface="微软雅黑" panose="020B0503020204020204" charset="-122"/>
                      <a:ea typeface="微软雅黑" panose="020B0503020204020204" charset="-122"/>
                      <a:sym typeface="+mn-ea"/>
                    </a:rPr>
                    <a:t>牢记宗旨、心系群众，“心里装着全体人民、唯独没有他自己”的公仆精神</a:t>
                  </a:r>
                </a:p>
                <a:p>
                  <a:pPr lvl="0" algn="l">
                    <a:lnSpc>
                      <a:spcPct val="165000"/>
                    </a:lnSpc>
                    <a:spcBef>
                      <a:spcPct val="0"/>
                    </a:spcBef>
                    <a:spcAft>
                      <a:spcPct val="0"/>
                    </a:spcAft>
                    <a:buClrTx/>
                    <a:buSzTx/>
                    <a:buFontTx/>
                  </a:pPr>
                  <a:r>
                    <a:rPr lang="zh-CN" altLang="en-US" sz="1600" b="1" dirty="0">
                      <a:solidFill>
                        <a:srgbClr val="F8F0DC"/>
                      </a:solidFill>
                      <a:latin typeface="微软雅黑" panose="020B0503020204020204" charset="-122"/>
                      <a:ea typeface="微软雅黑" panose="020B0503020204020204" charset="-122"/>
                      <a:sym typeface="+mn-ea"/>
                    </a:rPr>
                    <a:t>艰苦奋斗：</a:t>
                  </a:r>
                  <a:r>
                    <a:rPr lang="zh-CN" altLang="en-US" sz="1400" dirty="0">
                      <a:solidFill>
                        <a:schemeClr val="bg1">
                          <a:alpha val="80000"/>
                        </a:schemeClr>
                      </a:solidFill>
                      <a:latin typeface="微软雅黑" panose="020B0503020204020204" charset="-122"/>
                      <a:ea typeface="微软雅黑" panose="020B0503020204020204" charset="-122"/>
                      <a:sym typeface="+mn-ea"/>
                    </a:rPr>
                    <a:t>勤俭节约、艰苦创业，“敢教日月换新天”的奋斗精神</a:t>
                  </a:r>
                  <a:endParaRPr lang="zh-CN" altLang="en-US" sz="1400" dirty="0">
                    <a:solidFill>
                      <a:srgbClr val="F8F0DC"/>
                    </a:solidFill>
                    <a:latin typeface="微软雅黑" panose="020B0503020204020204" charset="-122"/>
                    <a:ea typeface="微软雅黑" panose="020B0503020204020204" charset="-122"/>
                    <a:sym typeface="+mn-ea"/>
                  </a:endParaRPr>
                </a:p>
                <a:p>
                  <a:pPr lvl="0" algn="l">
                    <a:lnSpc>
                      <a:spcPct val="165000"/>
                    </a:lnSpc>
                    <a:spcBef>
                      <a:spcPct val="0"/>
                    </a:spcBef>
                    <a:spcAft>
                      <a:spcPct val="0"/>
                    </a:spcAft>
                    <a:buClrTx/>
                    <a:buSzTx/>
                    <a:buFontTx/>
                  </a:pPr>
                  <a:r>
                    <a:rPr lang="zh-CN" altLang="en-US" sz="1600" b="1" dirty="0">
                      <a:solidFill>
                        <a:srgbClr val="F8F0DC"/>
                      </a:solidFill>
                      <a:latin typeface="微软雅黑" panose="020B0503020204020204" charset="-122"/>
                      <a:ea typeface="微软雅黑" panose="020B0503020204020204" charset="-122"/>
                      <a:sym typeface="+mn-ea"/>
                    </a:rPr>
                    <a:t>科学求实：</a:t>
                  </a:r>
                  <a:r>
                    <a:rPr lang="zh-CN" altLang="en-US" sz="1400" dirty="0">
                      <a:solidFill>
                        <a:schemeClr val="bg1">
                          <a:alpha val="80000"/>
                        </a:schemeClr>
                      </a:solidFill>
                      <a:latin typeface="微软雅黑" panose="020B0503020204020204" charset="-122"/>
                      <a:ea typeface="微软雅黑" panose="020B0503020204020204" charset="-122"/>
                      <a:sym typeface="+mn-ea"/>
                    </a:rPr>
                    <a:t>实事求是、调查研究，坚持一切从实际出发的求实精神</a:t>
                  </a:r>
                </a:p>
                <a:p>
                  <a:pPr lvl="0" algn="l">
                    <a:lnSpc>
                      <a:spcPct val="165000"/>
                    </a:lnSpc>
                    <a:spcBef>
                      <a:spcPct val="0"/>
                    </a:spcBef>
                    <a:spcAft>
                      <a:spcPct val="0"/>
                    </a:spcAft>
                    <a:buClrTx/>
                    <a:buSzTx/>
                    <a:buFontTx/>
                  </a:pPr>
                  <a:r>
                    <a:rPr lang="zh-CN" altLang="en-US" sz="1600" b="1" dirty="0">
                      <a:solidFill>
                        <a:srgbClr val="F8F0DC"/>
                      </a:solidFill>
                      <a:latin typeface="微软雅黑" panose="020B0503020204020204" charset="-122"/>
                      <a:ea typeface="微软雅黑" panose="020B0503020204020204" charset="-122"/>
                      <a:sym typeface="+mn-ea"/>
                    </a:rPr>
                    <a:t>迎难而上：</a:t>
                  </a:r>
                  <a:r>
                    <a:rPr lang="zh-CN" altLang="en-US" sz="1400" dirty="0">
                      <a:solidFill>
                        <a:schemeClr val="bg1">
                          <a:alpha val="80000"/>
                        </a:schemeClr>
                      </a:solidFill>
                      <a:latin typeface="微软雅黑" panose="020B0503020204020204" charset="-122"/>
                      <a:ea typeface="微软雅黑" panose="020B0503020204020204" charset="-122"/>
                      <a:sym typeface="+mn-ea"/>
                    </a:rPr>
                    <a:t>不怕困难、不惧风险，“革命者要在困难面前逞英雄”的大无畏精神</a:t>
                  </a:r>
                </a:p>
                <a:p>
                  <a:pPr lvl="0" algn="l">
                    <a:lnSpc>
                      <a:spcPct val="165000"/>
                    </a:lnSpc>
                    <a:spcBef>
                      <a:spcPct val="0"/>
                    </a:spcBef>
                    <a:spcAft>
                      <a:spcPct val="0"/>
                    </a:spcAft>
                    <a:buClrTx/>
                    <a:buSzTx/>
                    <a:buFontTx/>
                  </a:pPr>
                  <a:r>
                    <a:rPr lang="zh-CN" altLang="en-US" sz="1600" b="1" dirty="0">
                      <a:solidFill>
                        <a:srgbClr val="F8F0DC"/>
                      </a:solidFill>
                      <a:latin typeface="微软雅黑" panose="020B0503020204020204" charset="-122"/>
                      <a:ea typeface="微软雅黑" panose="020B0503020204020204" charset="-122"/>
                      <a:sym typeface="+mn-ea"/>
                    </a:rPr>
                    <a:t>无私奉献：</a:t>
                  </a:r>
                  <a:r>
                    <a:rPr lang="zh-CN" altLang="en-US" sz="1400" dirty="0">
                      <a:solidFill>
                        <a:schemeClr val="bg1">
                          <a:alpha val="80000"/>
                        </a:schemeClr>
                      </a:solidFill>
                      <a:latin typeface="微软雅黑" panose="020B0503020204020204" charset="-122"/>
                      <a:ea typeface="微软雅黑" panose="020B0503020204020204" charset="-122"/>
                      <a:sym typeface="+mn-ea"/>
                    </a:rPr>
                    <a:t>廉洁奉公、勤政为民，为党和人民事业鞠躬尽瘁、死而后已的奉献精神</a:t>
                  </a:r>
                </a:p>
              </p:txBody>
            </p:sp>
          </p:grpSp>
          <p:grpSp>
            <p:nvGrpSpPr>
              <p:cNvPr id="20" name="组合 19"/>
              <p:cNvGrpSpPr/>
              <p:nvPr/>
            </p:nvGrpSpPr>
            <p:grpSpPr>
              <a:xfrm>
                <a:off x="2174" y="2482"/>
                <a:ext cx="4275" cy="3778"/>
                <a:chOff x="1709" y="2244"/>
                <a:chExt cx="4275" cy="3600"/>
              </a:xfrm>
            </p:grpSpPr>
            <p:sp>
              <p:nvSpPr>
                <p:cNvPr id="21" name="矩形 20"/>
                <p:cNvSpPr/>
                <p:nvPr/>
              </p:nvSpPr>
              <p:spPr>
                <a:xfrm>
                  <a:off x="1710" y="2245"/>
                  <a:ext cx="4274" cy="3599"/>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709" y="2244"/>
                  <a:ext cx="4273" cy="3371"/>
                </a:xfrm>
                <a:prstGeom prst="rect">
                  <a:avLst/>
                </a:prstGeom>
                <a:noFill/>
              </p:spPr>
              <p:txBody>
                <a:bodyPr wrap="square" rtlCol="0" anchor="t">
                  <a:spAutoFit/>
                </a:bodyPr>
                <a:lstStyle/>
                <a:p>
                  <a:pPr lvl="0" algn="ctr">
                    <a:lnSpc>
                      <a:spcPct val="140000"/>
                    </a:lnSpc>
                    <a:spcBef>
                      <a:spcPct val="0"/>
                    </a:spcBef>
                    <a:spcAft>
                      <a:spcPct val="0"/>
                    </a:spcAft>
                    <a:buClrTx/>
                    <a:buSzTx/>
                    <a:buFontTx/>
                  </a:pPr>
                  <a:r>
                    <a:rPr lang="zh-CN" altLang="en-US" sz="5000" b="1">
                      <a:solidFill>
                        <a:srgbClr val="F8F0DC"/>
                      </a:solidFill>
                      <a:latin typeface="微软雅黑" panose="020B0503020204020204" charset="-122"/>
                      <a:ea typeface="微软雅黑" panose="020B0503020204020204" charset="-122"/>
                      <a:sym typeface="+mn-ea"/>
                    </a:rPr>
                    <a:t>焦裕禄精神</a:t>
                  </a:r>
                </a:p>
              </p:txBody>
            </p:sp>
          </p:grpSp>
          <p:sp>
            <p:nvSpPr>
              <p:cNvPr id="24" name="文本框 23"/>
              <p:cNvSpPr txBox="1"/>
              <p:nvPr/>
            </p:nvSpPr>
            <p:spPr>
              <a:xfrm>
                <a:off x="6696" y="2483"/>
                <a:ext cx="4896" cy="7353"/>
              </a:xfrm>
              <a:prstGeom prst="rect">
                <a:avLst/>
              </a:prstGeom>
              <a:solidFill>
                <a:srgbClr val="C00000"/>
              </a:solidFill>
            </p:spPr>
            <p:txBody>
              <a:bodyPr wrap="square" rtlCol="0" anchor="t">
                <a:spAutoFit/>
              </a:bodyPr>
              <a:lstStyle/>
              <a:p>
                <a:pPr lvl="0" algn="ctr">
                  <a:lnSpc>
                    <a:spcPct val="170000"/>
                  </a:lnSpc>
                  <a:spcBef>
                    <a:spcPct val="0"/>
                  </a:spcBef>
                  <a:spcAft>
                    <a:spcPct val="0"/>
                  </a:spcAft>
                  <a:buClrTx/>
                  <a:buSzTx/>
                  <a:buFontTx/>
                </a:pPr>
                <a:r>
                  <a:rPr lang="zh-CN" altLang="en-US" sz="3500" b="1">
                    <a:solidFill>
                      <a:srgbClr val="F8F0DC"/>
                    </a:solidFill>
                    <a:latin typeface="微软雅黑" panose="020B0503020204020204" charset="-122"/>
                    <a:ea typeface="微软雅黑" panose="020B0503020204020204" charset="-122"/>
                    <a:sym typeface="+mn-ea"/>
                  </a:rPr>
                  <a:t>亲民爱民</a:t>
                </a:r>
              </a:p>
              <a:p>
                <a:pPr lvl="0" algn="ctr">
                  <a:lnSpc>
                    <a:spcPct val="170000"/>
                  </a:lnSpc>
                  <a:spcBef>
                    <a:spcPct val="0"/>
                  </a:spcBef>
                  <a:spcAft>
                    <a:spcPct val="0"/>
                  </a:spcAft>
                  <a:buClrTx/>
                  <a:buSzTx/>
                  <a:buFontTx/>
                </a:pPr>
                <a:r>
                  <a:rPr lang="zh-CN" altLang="en-US" sz="3500" b="1">
                    <a:solidFill>
                      <a:srgbClr val="F8F0DC"/>
                    </a:solidFill>
                    <a:latin typeface="微软雅黑" panose="020B0503020204020204" charset="-122"/>
                    <a:ea typeface="微软雅黑" panose="020B0503020204020204" charset="-122"/>
                    <a:sym typeface="+mn-ea"/>
                  </a:rPr>
                  <a:t>艰苦奋斗</a:t>
                </a:r>
              </a:p>
              <a:p>
                <a:pPr lvl="0" algn="ctr">
                  <a:lnSpc>
                    <a:spcPct val="170000"/>
                  </a:lnSpc>
                  <a:spcBef>
                    <a:spcPct val="0"/>
                  </a:spcBef>
                  <a:spcAft>
                    <a:spcPct val="0"/>
                  </a:spcAft>
                  <a:buClrTx/>
                  <a:buSzTx/>
                  <a:buFontTx/>
                </a:pPr>
                <a:r>
                  <a:rPr lang="zh-CN" altLang="en-US" sz="3500" b="1">
                    <a:solidFill>
                      <a:srgbClr val="F8F0DC"/>
                    </a:solidFill>
                    <a:latin typeface="微软雅黑" panose="020B0503020204020204" charset="-122"/>
                    <a:ea typeface="微软雅黑" panose="020B0503020204020204" charset="-122"/>
                    <a:sym typeface="+mn-ea"/>
                  </a:rPr>
                  <a:t>科学求实</a:t>
                </a:r>
              </a:p>
              <a:p>
                <a:pPr lvl="0" algn="ctr">
                  <a:lnSpc>
                    <a:spcPct val="170000"/>
                  </a:lnSpc>
                  <a:spcBef>
                    <a:spcPct val="0"/>
                  </a:spcBef>
                  <a:spcAft>
                    <a:spcPct val="0"/>
                  </a:spcAft>
                  <a:buClrTx/>
                  <a:buSzTx/>
                  <a:buFontTx/>
                </a:pPr>
                <a:r>
                  <a:rPr lang="zh-CN" altLang="en-US" sz="3500" b="1">
                    <a:solidFill>
                      <a:srgbClr val="F8F0DC"/>
                    </a:solidFill>
                    <a:latin typeface="微软雅黑" panose="020B0503020204020204" charset="-122"/>
                    <a:ea typeface="微软雅黑" panose="020B0503020204020204" charset="-122"/>
                    <a:sym typeface="+mn-ea"/>
                  </a:rPr>
                  <a:t>迎难而上</a:t>
                </a:r>
              </a:p>
              <a:p>
                <a:pPr lvl="0" algn="ctr">
                  <a:lnSpc>
                    <a:spcPct val="170000"/>
                  </a:lnSpc>
                  <a:spcBef>
                    <a:spcPct val="0"/>
                  </a:spcBef>
                  <a:spcAft>
                    <a:spcPct val="0"/>
                  </a:spcAft>
                  <a:buClrTx/>
                  <a:buSzTx/>
                  <a:buFontTx/>
                </a:pPr>
                <a:r>
                  <a:rPr lang="zh-CN" altLang="en-US" sz="3500" b="1">
                    <a:solidFill>
                      <a:srgbClr val="F8F0DC"/>
                    </a:solidFill>
                    <a:latin typeface="微软雅黑" panose="020B0503020204020204" charset="-122"/>
                    <a:ea typeface="微软雅黑" panose="020B0503020204020204" charset="-122"/>
                    <a:sym typeface="+mn-ea"/>
                  </a:rPr>
                  <a:t>无私奉献</a:t>
                </a:r>
              </a:p>
            </p:txBody>
          </p:sp>
        </p:grpSp>
        <p:pic>
          <p:nvPicPr>
            <p:cNvPr id="100" name="图片 99"/>
            <p:cNvPicPr/>
            <p:nvPr/>
          </p:nvPicPr>
          <p:blipFill>
            <a:blip r:embed="rId8" r:link="rId9" cstate="email">
              <a:extLst>
                <a:ext uri="{28A0092B-C50C-407E-A947-70E740481C1C}">
                  <a14:useLocalDpi xmlns:a14="http://schemas.microsoft.com/office/drawing/2010/main"/>
                </a:ext>
              </a:extLst>
            </a:blip>
            <a:stretch>
              <a:fillRect/>
            </a:stretch>
          </p:blipFill>
          <p:spPr>
            <a:xfrm>
              <a:off x="2250" y="6299"/>
              <a:ext cx="4248" cy="3346"/>
            </a:xfrm>
            <a:prstGeom prst="rect">
              <a:avLst/>
            </a:prstGeom>
            <a:noFill/>
            <a:ln w="9525">
              <a:noFill/>
            </a:ln>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焦裕禄生平</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dirty="0">
                    <a:solidFill>
                      <a:srgbClr val="FFF8E6"/>
                    </a:solidFill>
                    <a:latin typeface="微软雅黑" panose="020B0503020204020204" charset="-122"/>
                    <a:ea typeface="微软雅黑" panose="020B0503020204020204" charset="-122"/>
                    <a:sym typeface="+mn-ea"/>
                  </a:rPr>
                  <a:t>焦裕禄生平</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3407" y="9350"/>
              <a:ext cx="3265" cy="468"/>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cxnSp>
        <p:nvCxnSpPr>
          <p:cNvPr id="5" name="直接连接符 4"/>
          <p:cNvCxnSpPr/>
          <p:nvPr/>
        </p:nvCxnSpPr>
        <p:spPr>
          <a:xfrm flipH="1">
            <a:off x="1428853" y="2121838"/>
            <a:ext cx="0" cy="3780000"/>
          </a:xfrm>
          <a:prstGeom prst="line">
            <a:avLst/>
          </a:prstGeom>
          <a:ln w="12700">
            <a:solidFill>
              <a:srgbClr val="C00000"/>
            </a:solidFill>
            <a:headEnd type="oval" w="lg" len="lg"/>
            <a:tailEnd type="ova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863091" y="2545715"/>
            <a:ext cx="9393555" cy="414020"/>
          </a:xfrm>
          <a:prstGeom prst="rect">
            <a:avLst/>
          </a:prstGeom>
          <a:noFill/>
        </p:spPr>
        <p:txBody>
          <a:bodyPr wrap="square" rtlCol="0">
            <a:spAutoFit/>
          </a:bodyPr>
          <a:lstStyle/>
          <a:p>
            <a:pPr>
              <a:lnSpc>
                <a:spcPct val="150000"/>
              </a:lnSpc>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1962年6月 焦裕禄重新回到尉氏县并但任县委书记处书记。</a:t>
            </a:r>
          </a:p>
        </p:txBody>
      </p:sp>
      <p:sp>
        <p:nvSpPr>
          <p:cNvPr id="13" name="椭圆 12"/>
          <p:cNvSpPr/>
          <p:nvPr/>
        </p:nvSpPr>
        <p:spPr>
          <a:xfrm>
            <a:off x="1306831" y="263715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1</a:t>
            </a:r>
          </a:p>
        </p:txBody>
      </p:sp>
      <p:sp>
        <p:nvSpPr>
          <p:cNvPr id="7" name="椭圆 6"/>
          <p:cNvSpPr/>
          <p:nvPr/>
        </p:nvSpPr>
        <p:spPr>
          <a:xfrm>
            <a:off x="1306831" y="316166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2</a:t>
            </a:r>
          </a:p>
        </p:txBody>
      </p:sp>
      <p:sp>
        <p:nvSpPr>
          <p:cNvPr id="18" name="椭圆 17"/>
          <p:cNvSpPr/>
          <p:nvPr/>
        </p:nvSpPr>
        <p:spPr>
          <a:xfrm>
            <a:off x="1306831" y="365950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3</a:t>
            </a:r>
          </a:p>
        </p:txBody>
      </p:sp>
      <p:sp>
        <p:nvSpPr>
          <p:cNvPr id="19" name="椭圆 18"/>
          <p:cNvSpPr/>
          <p:nvPr/>
        </p:nvSpPr>
        <p:spPr>
          <a:xfrm>
            <a:off x="1306831" y="447865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4</a:t>
            </a:r>
          </a:p>
        </p:txBody>
      </p:sp>
      <p:sp>
        <p:nvSpPr>
          <p:cNvPr id="20" name="椭圆 19"/>
          <p:cNvSpPr/>
          <p:nvPr/>
        </p:nvSpPr>
        <p:spPr>
          <a:xfrm>
            <a:off x="1306831" y="497840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5</a:t>
            </a:r>
          </a:p>
        </p:txBody>
      </p:sp>
      <p:sp>
        <p:nvSpPr>
          <p:cNvPr id="25" name="椭圆 24"/>
          <p:cNvSpPr/>
          <p:nvPr/>
        </p:nvSpPr>
        <p:spPr>
          <a:xfrm>
            <a:off x="1306831" y="542544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6</a:t>
            </a:r>
          </a:p>
        </p:txBody>
      </p:sp>
      <p:sp>
        <p:nvSpPr>
          <p:cNvPr id="21" name="文本框 20"/>
          <p:cNvSpPr txBox="1"/>
          <p:nvPr/>
        </p:nvSpPr>
        <p:spPr>
          <a:xfrm>
            <a:off x="1863091" y="3065145"/>
            <a:ext cx="9393555" cy="414020"/>
          </a:xfrm>
          <a:prstGeom prst="rect">
            <a:avLst/>
          </a:prstGeom>
          <a:noFill/>
        </p:spPr>
        <p:txBody>
          <a:bodyPr wrap="square" rtlCol="0">
            <a:spAutoFit/>
          </a:bodyPr>
          <a:lstStyle/>
          <a:p>
            <a:pPr>
              <a:lnSpc>
                <a:spcPct val="150000"/>
              </a:lnSpc>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1962年12月 焦裕禄到兰考县工作，先后担任县委第二书记、书记。</a:t>
            </a:r>
          </a:p>
        </p:txBody>
      </p:sp>
      <p:sp>
        <p:nvSpPr>
          <p:cNvPr id="22" name="文本框 21"/>
          <p:cNvSpPr txBox="1"/>
          <p:nvPr/>
        </p:nvSpPr>
        <p:spPr>
          <a:xfrm>
            <a:off x="1863089" y="3584577"/>
            <a:ext cx="9036051" cy="737235"/>
          </a:xfrm>
          <a:prstGeom prst="rect">
            <a:avLst/>
          </a:prstGeom>
          <a:noFill/>
        </p:spPr>
        <p:txBody>
          <a:bodyPr wrap="square" rtlCol="0">
            <a:spAutoFit/>
          </a:bodyPr>
          <a:lstStyle/>
          <a:p>
            <a:pPr>
              <a:lnSpc>
                <a:spcPct val="150000"/>
              </a:lnSpc>
            </a:pP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1963年9月 </a:t>
            </a:r>
            <a:r>
              <a:rPr sz="1400" dirty="0" err="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他调查总结群众的抗灾救灾经验，在全县推广“韩村的精神，秦寨的决心，赵垛楼的干劲，双杨村的道路</a:t>
            </a: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a:t>
            </a:r>
          </a:p>
        </p:txBody>
      </p:sp>
      <p:sp>
        <p:nvSpPr>
          <p:cNvPr id="24" name="文本框 23"/>
          <p:cNvSpPr txBox="1"/>
          <p:nvPr/>
        </p:nvSpPr>
        <p:spPr>
          <a:xfrm>
            <a:off x="1863091" y="4427220"/>
            <a:ext cx="9393555" cy="370840"/>
          </a:xfrm>
          <a:prstGeom prst="rect">
            <a:avLst/>
          </a:prstGeom>
          <a:noFill/>
        </p:spPr>
        <p:txBody>
          <a:bodyPr wrap="square" rtlCol="0">
            <a:spAutoFit/>
          </a:bodyPr>
          <a:lstStyle/>
          <a:p>
            <a:pPr>
              <a:lnSpc>
                <a:spcPct val="130000"/>
              </a:lnSpc>
              <a:spcBef>
                <a:spcPct val="0"/>
              </a:spcBef>
              <a:spcAft>
                <a:spcPct val="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1964年5月14日 焦裕禄因肝癌急性复发逝世，终年42岁。</a:t>
            </a:r>
          </a:p>
        </p:txBody>
      </p:sp>
      <p:sp>
        <p:nvSpPr>
          <p:cNvPr id="26" name="文本框 25"/>
          <p:cNvSpPr txBox="1"/>
          <p:nvPr/>
        </p:nvSpPr>
        <p:spPr>
          <a:xfrm>
            <a:off x="1863091" y="4903470"/>
            <a:ext cx="9393555" cy="368300"/>
          </a:xfrm>
          <a:prstGeom prst="rect">
            <a:avLst/>
          </a:prstGeom>
          <a:noFill/>
        </p:spPr>
        <p:txBody>
          <a:bodyPr wrap="square" rtlCol="0">
            <a:spAutoFit/>
          </a:bodyPr>
          <a:lstStyle/>
          <a:p>
            <a:pPr>
              <a:lnSpc>
                <a:spcPct val="150000"/>
              </a:lnSpc>
            </a:pPr>
            <a:r>
              <a:rPr sz="12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1966年2月1日 河南省人民政府授予他革命烈士称号。</a:t>
            </a:r>
          </a:p>
        </p:txBody>
      </p:sp>
      <p:sp>
        <p:nvSpPr>
          <p:cNvPr id="27" name="文本框 26"/>
          <p:cNvSpPr txBox="1"/>
          <p:nvPr/>
        </p:nvSpPr>
        <p:spPr>
          <a:xfrm>
            <a:off x="1863091" y="5377180"/>
            <a:ext cx="9393555" cy="368300"/>
          </a:xfrm>
          <a:prstGeom prst="rect">
            <a:avLst/>
          </a:prstGeom>
          <a:noFill/>
        </p:spPr>
        <p:txBody>
          <a:bodyPr wrap="square" rtlCol="0">
            <a:spAutoFit/>
          </a:bodyPr>
          <a:lstStyle/>
          <a:p>
            <a:pPr>
              <a:lnSpc>
                <a:spcPct val="150000"/>
              </a:lnSpc>
            </a:pPr>
            <a:r>
              <a:rPr sz="12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2009年9月10日 被评为“100位新中国成立以来感动中国人物”。</a:t>
            </a:r>
          </a:p>
        </p:txBody>
      </p:sp>
      <p:sp>
        <p:nvSpPr>
          <p:cNvPr id="2" name="文本框 1"/>
          <p:cNvSpPr txBox="1"/>
          <p:nvPr/>
        </p:nvSpPr>
        <p:spPr>
          <a:xfrm>
            <a:off x="4012707" y="6338656"/>
            <a:ext cx="1695635" cy="246221"/>
          </a:xfrm>
          <a:prstGeom prst="rect">
            <a:avLst/>
          </a:prstGeom>
          <a:noFill/>
        </p:spPr>
        <p:txBody>
          <a:bodyPr wrap="square" rtlCol="0">
            <a:spAutoFit/>
          </a:bodyPr>
          <a:lstStyle/>
          <a:p>
            <a:r>
              <a:rPr lang="en-US" altLang="zh-CN" sz="1000" dirty="0">
                <a:solidFill>
                  <a:srgbClr val="F7F7F7"/>
                </a:solidFill>
              </a:rPr>
              <a:t>https://www.ypppt.com/</a:t>
            </a:r>
            <a:endParaRPr lang="zh-CN" altLang="en-US" sz="1000" dirty="0">
              <a:solidFill>
                <a:srgbClr val="F7F7F7"/>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4"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6"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焦裕禄生平</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dirty="0">
                    <a:solidFill>
                      <a:srgbClr val="FFF8E6"/>
                    </a:solidFill>
                    <a:latin typeface="微软雅黑" panose="020B0503020204020204" charset="-122"/>
                    <a:ea typeface="微软雅黑" panose="020B0503020204020204" charset="-122"/>
                    <a:sym typeface="+mn-ea"/>
                  </a:rPr>
                  <a:t>焦裕禄生平</a:t>
                </a:r>
              </a:p>
            </p:txBody>
          </p:sp>
        </p:grpSp>
        <p:pic>
          <p:nvPicPr>
            <p:cNvPr id="16" name="图片 15"/>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13407" y="9350"/>
              <a:ext cx="3265" cy="468"/>
            </a:xfrm>
            <a:prstGeom prst="rect">
              <a:avLst/>
            </a:prstGeom>
          </p:spPr>
        </p:pic>
      </p:gr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cxnSp>
        <p:nvCxnSpPr>
          <p:cNvPr id="5" name="直接连接符 4"/>
          <p:cNvCxnSpPr/>
          <p:nvPr/>
        </p:nvCxnSpPr>
        <p:spPr>
          <a:xfrm flipH="1">
            <a:off x="1428853" y="2121838"/>
            <a:ext cx="0" cy="3780000"/>
          </a:xfrm>
          <a:prstGeom prst="line">
            <a:avLst/>
          </a:prstGeom>
          <a:ln w="12700">
            <a:solidFill>
              <a:srgbClr val="C00000"/>
            </a:solidFill>
            <a:headEnd type="oval" w="lg" len="lg"/>
            <a:tailEnd type="ova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863091" y="2545715"/>
            <a:ext cx="9393555" cy="414020"/>
          </a:xfrm>
          <a:prstGeom prst="rect">
            <a:avLst/>
          </a:prstGeom>
          <a:noFill/>
        </p:spPr>
        <p:txBody>
          <a:bodyPr wrap="square" rtlCol="0">
            <a:spAutoFit/>
          </a:bodyPr>
          <a:lstStyle/>
          <a:p>
            <a:pPr>
              <a:lnSpc>
                <a:spcPct val="150000"/>
              </a:lnSpc>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1922年8月16日 出生在山东淄博市博山区北崮山村。</a:t>
            </a:r>
          </a:p>
        </p:txBody>
      </p:sp>
      <p:sp>
        <p:nvSpPr>
          <p:cNvPr id="13" name="椭圆 12"/>
          <p:cNvSpPr/>
          <p:nvPr/>
        </p:nvSpPr>
        <p:spPr>
          <a:xfrm>
            <a:off x="1306831" y="263715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1</a:t>
            </a:r>
          </a:p>
        </p:txBody>
      </p:sp>
      <p:sp>
        <p:nvSpPr>
          <p:cNvPr id="7" name="椭圆 6"/>
          <p:cNvSpPr/>
          <p:nvPr/>
        </p:nvSpPr>
        <p:spPr>
          <a:xfrm>
            <a:off x="1306831" y="310451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2</a:t>
            </a:r>
          </a:p>
        </p:txBody>
      </p:sp>
      <p:sp>
        <p:nvSpPr>
          <p:cNvPr id="18" name="椭圆 17"/>
          <p:cNvSpPr/>
          <p:nvPr/>
        </p:nvSpPr>
        <p:spPr>
          <a:xfrm>
            <a:off x="1306831" y="360235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3</a:t>
            </a:r>
          </a:p>
        </p:txBody>
      </p:sp>
      <p:sp>
        <p:nvSpPr>
          <p:cNvPr id="19" name="椭圆 18"/>
          <p:cNvSpPr/>
          <p:nvPr/>
        </p:nvSpPr>
        <p:spPr>
          <a:xfrm>
            <a:off x="1306831" y="407860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4</a:t>
            </a:r>
          </a:p>
        </p:txBody>
      </p:sp>
      <p:sp>
        <p:nvSpPr>
          <p:cNvPr id="20" name="椭圆 19"/>
          <p:cNvSpPr/>
          <p:nvPr/>
        </p:nvSpPr>
        <p:spPr>
          <a:xfrm>
            <a:off x="1306831" y="502412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5</a:t>
            </a:r>
          </a:p>
        </p:txBody>
      </p:sp>
      <p:sp>
        <p:nvSpPr>
          <p:cNvPr id="25" name="椭圆 24"/>
          <p:cNvSpPr/>
          <p:nvPr/>
        </p:nvSpPr>
        <p:spPr>
          <a:xfrm>
            <a:off x="1306831" y="544830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6</a:t>
            </a:r>
          </a:p>
        </p:txBody>
      </p:sp>
      <p:sp>
        <p:nvSpPr>
          <p:cNvPr id="21" name="文本框 20"/>
          <p:cNvSpPr txBox="1"/>
          <p:nvPr/>
        </p:nvSpPr>
        <p:spPr>
          <a:xfrm>
            <a:off x="1863091" y="3018155"/>
            <a:ext cx="9393555" cy="414020"/>
          </a:xfrm>
          <a:prstGeom prst="rect">
            <a:avLst/>
          </a:prstGeom>
          <a:noFill/>
        </p:spPr>
        <p:txBody>
          <a:bodyPr wrap="square" rtlCol="0">
            <a:spAutoFit/>
          </a:bodyPr>
          <a:lstStyle/>
          <a:p>
            <a:pPr>
              <a:lnSpc>
                <a:spcPct val="150000"/>
              </a:lnSpc>
            </a:pP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1943年秋 </a:t>
            </a:r>
            <a:r>
              <a:rPr sz="1400" dirty="0" err="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焦裕禄在江苏宿迁县给地主当长工</a:t>
            </a:r>
            <a:r>
              <a:rPr sz="1400" dirty="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a:t>
            </a:r>
          </a:p>
        </p:txBody>
      </p:sp>
      <p:sp>
        <p:nvSpPr>
          <p:cNvPr id="22" name="文本框 21"/>
          <p:cNvSpPr txBox="1"/>
          <p:nvPr/>
        </p:nvSpPr>
        <p:spPr>
          <a:xfrm>
            <a:off x="1863091" y="3490595"/>
            <a:ext cx="9393555" cy="414020"/>
          </a:xfrm>
          <a:prstGeom prst="rect">
            <a:avLst/>
          </a:prstGeom>
          <a:noFill/>
        </p:spPr>
        <p:txBody>
          <a:bodyPr wrap="square" rtlCol="0">
            <a:spAutoFit/>
          </a:bodyPr>
          <a:lstStyle/>
          <a:p>
            <a:pPr>
              <a:lnSpc>
                <a:spcPct val="150000"/>
              </a:lnSpc>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1945年 焦裕禄在家乡参加民兵，并参加解放博山县城的战斗。</a:t>
            </a:r>
          </a:p>
        </p:txBody>
      </p:sp>
      <p:sp>
        <p:nvSpPr>
          <p:cNvPr id="24" name="文本框 23"/>
          <p:cNvSpPr txBox="1"/>
          <p:nvPr/>
        </p:nvSpPr>
        <p:spPr>
          <a:xfrm>
            <a:off x="1863091" y="3963035"/>
            <a:ext cx="9393555" cy="932563"/>
          </a:xfrm>
          <a:prstGeom prst="rect">
            <a:avLst/>
          </a:prstGeom>
          <a:noFill/>
        </p:spPr>
        <p:txBody>
          <a:bodyPr wrap="square" rtlCol="0">
            <a:spAutoFit/>
          </a:bodyPr>
          <a:lstStyle/>
          <a:p>
            <a:pPr>
              <a:lnSpc>
                <a:spcPct val="130000"/>
              </a:lnSpc>
              <a:spcBef>
                <a:spcPct val="0"/>
              </a:spcBef>
              <a:spcAft>
                <a:spcPct val="0"/>
              </a:spcAft>
            </a:pPr>
            <a:r>
              <a:rPr sz="14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1946年1月 焦裕禄加入中国共产党。并参加县武装部工作。解放战争期间，焦裕禄带领民兵参加过不少的战斗，后调山东渤海地区，参加土地改革复查工作。解放战争后期，焦裕禄离开山东，到河南尉县工作，先后担任副区长、区长、中共区委副书记、共青团县委副书记等职。</a:t>
            </a:r>
          </a:p>
        </p:txBody>
      </p:sp>
      <p:sp>
        <p:nvSpPr>
          <p:cNvPr id="26" name="文本框 25"/>
          <p:cNvSpPr txBox="1"/>
          <p:nvPr/>
        </p:nvSpPr>
        <p:spPr>
          <a:xfrm>
            <a:off x="1863091" y="4951095"/>
            <a:ext cx="9393555" cy="368300"/>
          </a:xfrm>
          <a:prstGeom prst="rect">
            <a:avLst/>
          </a:prstGeom>
          <a:noFill/>
        </p:spPr>
        <p:txBody>
          <a:bodyPr wrap="square" rtlCol="0">
            <a:spAutoFit/>
          </a:bodyPr>
          <a:lstStyle/>
          <a:p>
            <a:pPr>
              <a:lnSpc>
                <a:spcPct val="150000"/>
              </a:lnSpc>
            </a:pPr>
            <a:r>
              <a:rPr sz="12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1951年 先后在陈留地委、郑州地委担任共青团地委宣传部长、第二副书记等职。</a:t>
            </a:r>
          </a:p>
        </p:txBody>
      </p:sp>
      <p:sp>
        <p:nvSpPr>
          <p:cNvPr id="27" name="文本框 26"/>
          <p:cNvSpPr txBox="1"/>
          <p:nvPr/>
        </p:nvSpPr>
        <p:spPr>
          <a:xfrm>
            <a:off x="1863091" y="5377816"/>
            <a:ext cx="9393555" cy="369332"/>
          </a:xfrm>
          <a:prstGeom prst="rect">
            <a:avLst/>
          </a:prstGeom>
          <a:noFill/>
        </p:spPr>
        <p:txBody>
          <a:bodyPr wrap="square" rtlCol="0">
            <a:spAutoFit/>
          </a:bodyPr>
          <a:lstStyle/>
          <a:p>
            <a:pPr>
              <a:lnSpc>
                <a:spcPct val="150000"/>
              </a:lnSpc>
            </a:pPr>
            <a:r>
              <a:rPr sz="1200">
                <a:solidFill>
                  <a:schemeClr val="tx1">
                    <a:lumMod val="65000"/>
                    <a:lumOff val="35000"/>
                  </a:schemeClr>
                </a:solidFill>
                <a:latin typeface="微软雅黑" panose="020B0503020204020204" charset="-122"/>
                <a:ea typeface="微软雅黑" panose="020B0503020204020204" charset="-122"/>
                <a:cs typeface="微软雅黑" panose="020B0503020204020204" charset="-122"/>
                <a:sym typeface="+mn-lt"/>
              </a:rPr>
              <a:t>1953年6月 焦裕禄调到洛阳矿山机器制造厂,先后担任车间主任、科长等职,在此期间到大连起重机厂实习一年。</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焦裕禄语录</a:t>
              </a:r>
            </a:p>
          </p:txBody>
        </p:sp>
      </p:grpSp>
      <p:grpSp>
        <p:nvGrpSpPr>
          <p:cNvPr id="17" name="组合 16"/>
          <p:cNvGrpSpPr/>
          <p:nvPr/>
        </p:nvGrpSpPr>
        <p:grpSpPr>
          <a:xfrm>
            <a:off x="897255" y="1527810"/>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553" y="4414"/>
                <a:ext cx="10670" cy="4362"/>
              </a:xfrm>
              <a:prstGeom prst="rect">
                <a:avLst/>
              </a:prstGeom>
            </p:spPr>
            <p:txBody>
              <a:bodyPr wrap="square">
                <a:spAutoFit/>
              </a:bodyPr>
              <a:lstStyle/>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干劲不足的时候查思想，思想不通的时候，就要加紧读毛主席的书。</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干革命工作吗！总会有因难的。越是有困难，越在有雄心斗志，越有困难，越要学习毛主席著作。</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“干部不领，水牛掉井”。要改变兰考的面貌，必须首先改变县委的精神状态。</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一个落后地区的转变，首先是领导思想的转变。如果领导思想还没有转变过来，广大群众的积极性就不能得到充分发挥。</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焦裕禄语录</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
        <p:nvSpPr>
          <p:cNvPr id="4" name="五角星 3"/>
          <p:cNvSpPr/>
          <p:nvPr/>
        </p:nvSpPr>
        <p:spPr>
          <a:xfrm>
            <a:off x="1978025" y="294005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4"/>
          <p:cNvSpPr/>
          <p:nvPr/>
        </p:nvSpPr>
        <p:spPr>
          <a:xfrm>
            <a:off x="1978025" y="3428367"/>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角星 5"/>
          <p:cNvSpPr/>
          <p:nvPr/>
        </p:nvSpPr>
        <p:spPr>
          <a:xfrm>
            <a:off x="1978025" y="433324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1978025" y="486918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1"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4" y="5815967"/>
            <a:ext cx="2433955" cy="1064895"/>
          </a:xfrm>
          <a:prstGeom prst="rect">
            <a:avLst/>
          </a:prstGeom>
        </p:spPr>
      </p:pic>
      <p:grpSp>
        <p:nvGrpSpPr>
          <p:cNvPr id="11" name="组合 10"/>
          <p:cNvGrpSpPr/>
          <p:nvPr/>
        </p:nvGrpSpPr>
        <p:grpSpPr>
          <a:xfrm>
            <a:off x="0" y="203201"/>
            <a:ext cx="4204971"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charset="-122"/>
                  <a:ea typeface="微软雅黑" panose="020B0503020204020204" charset="-122"/>
                  <a:cs typeface="微软雅黑" panose="020B0503020204020204" charset="-122"/>
                </a:rPr>
                <a:t>焦裕禄语录</a:t>
              </a:r>
            </a:p>
          </p:txBody>
        </p:sp>
      </p:grpSp>
      <p:grpSp>
        <p:nvGrpSpPr>
          <p:cNvPr id="17" name="组合 16"/>
          <p:cNvGrpSpPr/>
          <p:nvPr/>
        </p:nvGrpSpPr>
        <p:grpSpPr>
          <a:xfrm>
            <a:off x="897255" y="1527811"/>
            <a:ext cx="10397491" cy="4725670"/>
            <a:chOff x="2527" y="2376"/>
            <a:chExt cx="14145" cy="7442"/>
          </a:xfrm>
        </p:grpSpPr>
        <p:grpSp>
          <p:nvGrpSpPr>
            <p:cNvPr id="15" name="组合 14"/>
            <p:cNvGrpSpPr/>
            <p:nvPr/>
          </p:nvGrpSpPr>
          <p:grpSpPr>
            <a:xfrm>
              <a:off x="2527" y="2376"/>
              <a:ext cx="14145" cy="7442"/>
              <a:chOff x="2527" y="2376"/>
              <a:chExt cx="14145" cy="7442"/>
            </a:xfrm>
          </p:grpSpPr>
          <p:sp>
            <p:nvSpPr>
              <p:cNvPr id="14" name="矩形 13"/>
              <p:cNvSpPr/>
              <p:nvPr/>
            </p:nvSpPr>
            <p:spPr>
              <a:xfrm>
                <a:off x="2527" y="2668"/>
                <a:ext cx="14145" cy="715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557" y="4038"/>
                <a:ext cx="10670" cy="5525"/>
              </a:xfrm>
              <a:prstGeom prst="rect">
                <a:avLst/>
              </a:prstGeom>
            </p:spPr>
            <p:txBody>
              <a:bodyPr wrap="square">
                <a:spAutoFit/>
              </a:bodyPr>
              <a:lstStyle/>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我们对兰考的一草一木都有着深厚的感情，面对着当前严重的灾害，我们有革命的胆略，坚决领导全县人民苦战三五年，改变兰考面貌，不达目的，我们死不瞑目。</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我死后只有一个要求，要求组织上把我运回兰考，埋在沙堆土，活着我没有治好沙丘，死了也要看着你们把沙丘治好。</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要经常提高警惕，增抵抗力，经常地向一切违反国家利益、侵犯集体经济的错误行为，做坚持不懈的斗争。</a:t>
                </a:r>
              </a:p>
              <a:p>
                <a:pPr algn="just" eaLnBrk="1">
                  <a:lnSpc>
                    <a:spcPct val="150000"/>
                  </a:lnSpc>
                  <a:spcBef>
                    <a:spcPct val="0"/>
                  </a:spcBef>
                  <a:spcAft>
                    <a:spcPts val="1200"/>
                  </a:spcAft>
                </a:pPr>
                <a:r>
                  <a:rPr sz="1600" b="1">
                    <a:solidFill>
                      <a:schemeClr val="tx1">
                        <a:lumMod val="65000"/>
                        <a:lumOff val="35000"/>
                      </a:schemeClr>
                    </a:solidFill>
                    <a:latin typeface="微软雅黑" panose="020B0503020204020204" charset="-122"/>
                    <a:ea typeface="微软雅黑" panose="020B0503020204020204" charset="-122"/>
                    <a:cs typeface="微软雅黑" panose="020B0503020204020204" charset="-122"/>
                  </a:rPr>
                  <a:t>应该教育我们的干部，树立为人民服务的观点，……在困难情况下，为人民服务，大公无私，廉洁奉公，与群众同甘共苦。</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0" b="1">
                    <a:solidFill>
                      <a:srgbClr val="FFF8E6"/>
                    </a:solidFill>
                    <a:latin typeface="微软雅黑" panose="020B0503020204020204" charset="-122"/>
                    <a:ea typeface="微软雅黑" panose="020B0503020204020204" charset="-122"/>
                    <a:sym typeface="+mn-ea"/>
                  </a:rPr>
                  <a:t>焦裕禄语录</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9223"/>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1" y="1045847"/>
            <a:ext cx="3363595" cy="481965"/>
          </a:xfrm>
          <a:prstGeom prst="rect">
            <a:avLst/>
          </a:prstGeom>
        </p:spPr>
      </p:pic>
      <p:sp>
        <p:nvSpPr>
          <p:cNvPr id="4" name="五角星 3"/>
          <p:cNvSpPr/>
          <p:nvPr/>
        </p:nvSpPr>
        <p:spPr>
          <a:xfrm>
            <a:off x="1978025" y="267716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4"/>
          <p:cNvSpPr/>
          <p:nvPr/>
        </p:nvSpPr>
        <p:spPr>
          <a:xfrm>
            <a:off x="1978025" y="3611245"/>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角星 5"/>
          <p:cNvSpPr/>
          <p:nvPr/>
        </p:nvSpPr>
        <p:spPr>
          <a:xfrm>
            <a:off x="1978025" y="447040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1978025" y="5349242"/>
            <a:ext cx="249555" cy="249555"/>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PA" val="v5.2.9"/>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9"/>
</p:tagLst>
</file>

<file path=ppt/tags/tag18.xml><?xml version="1.0" encoding="utf-8"?>
<p:tagLst xmlns:a="http://schemas.openxmlformats.org/drawingml/2006/main" xmlns:r="http://schemas.openxmlformats.org/officeDocument/2006/relationships" xmlns:p="http://schemas.openxmlformats.org/presentationml/2006/main">
  <p:tag name="PA" val="v5.2.9"/>
</p:tagLst>
</file>

<file path=ppt/tags/tag19.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21.xml><?xml version="1.0" encoding="utf-8"?>
<p:tagLst xmlns:a="http://schemas.openxmlformats.org/drawingml/2006/main" xmlns:r="http://schemas.openxmlformats.org/officeDocument/2006/relationships" xmlns:p="http://schemas.openxmlformats.org/presentationml/2006/main">
  <p:tag name="PA" val="v5.2.9"/>
</p:tagLst>
</file>

<file path=ppt/tags/tag22.xml><?xml version="1.0" encoding="utf-8"?>
<p:tagLst xmlns:a="http://schemas.openxmlformats.org/drawingml/2006/main" xmlns:r="http://schemas.openxmlformats.org/officeDocument/2006/relationships" xmlns:p="http://schemas.openxmlformats.org/presentationml/2006/main">
  <p:tag name="PA" val="v5.2.9"/>
</p:tagLst>
</file>

<file path=ppt/tags/tag23.xml><?xml version="1.0" encoding="utf-8"?>
<p:tagLst xmlns:a="http://schemas.openxmlformats.org/drawingml/2006/main" xmlns:r="http://schemas.openxmlformats.org/officeDocument/2006/relationships" xmlns:p="http://schemas.openxmlformats.org/presentationml/2006/main">
  <p:tag name="PA" val="v5.2.9"/>
</p:tagLst>
</file>

<file path=ppt/tags/tag24.xml><?xml version="1.0" encoding="utf-8"?>
<p:tagLst xmlns:a="http://schemas.openxmlformats.org/drawingml/2006/main" xmlns:r="http://schemas.openxmlformats.org/officeDocument/2006/relationships" xmlns:p="http://schemas.openxmlformats.org/presentationml/2006/main">
  <p:tag name="PA" val="v5.2.9"/>
</p:tagLst>
</file>

<file path=ppt/tags/tag25.xml><?xml version="1.0" encoding="utf-8"?>
<p:tagLst xmlns:a="http://schemas.openxmlformats.org/drawingml/2006/main" xmlns:r="http://schemas.openxmlformats.org/officeDocument/2006/relationships" xmlns:p="http://schemas.openxmlformats.org/presentationml/2006/main">
  <p:tag name="PA" val="v5.2.9"/>
</p:tagLst>
</file>

<file path=ppt/tags/tag26.xml><?xml version="1.0" encoding="utf-8"?>
<p:tagLst xmlns:a="http://schemas.openxmlformats.org/drawingml/2006/main" xmlns:r="http://schemas.openxmlformats.org/officeDocument/2006/relationships" xmlns:p="http://schemas.openxmlformats.org/presentationml/2006/main">
  <p:tag name="PA" val="v5.2.9"/>
</p:tagLst>
</file>

<file path=ppt/tags/tag27.xml><?xml version="1.0" encoding="utf-8"?>
<p:tagLst xmlns:a="http://schemas.openxmlformats.org/drawingml/2006/main" xmlns:r="http://schemas.openxmlformats.org/officeDocument/2006/relationships" xmlns:p="http://schemas.openxmlformats.org/presentationml/2006/main">
  <p:tag name="PA" val="v5.2.9"/>
</p:tagLst>
</file>

<file path=ppt/tags/tag28.xml><?xml version="1.0" encoding="utf-8"?>
<p:tagLst xmlns:a="http://schemas.openxmlformats.org/drawingml/2006/main" xmlns:r="http://schemas.openxmlformats.org/officeDocument/2006/relationships" xmlns:p="http://schemas.openxmlformats.org/presentationml/2006/main">
  <p:tag name="PA" val="v5.2.9"/>
</p:tagLst>
</file>

<file path=ppt/tags/tag29.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30.xml><?xml version="1.0" encoding="utf-8"?>
<p:tagLst xmlns:a="http://schemas.openxmlformats.org/drawingml/2006/main" xmlns:r="http://schemas.openxmlformats.org/officeDocument/2006/relationships" xmlns:p="http://schemas.openxmlformats.org/presentationml/2006/main">
  <p:tag name="PA" val="v5.2.9"/>
</p:tagLst>
</file>

<file path=ppt/tags/tag31.xml><?xml version="1.0" encoding="utf-8"?>
<p:tagLst xmlns:a="http://schemas.openxmlformats.org/drawingml/2006/main" xmlns:r="http://schemas.openxmlformats.org/officeDocument/2006/relationships" xmlns:p="http://schemas.openxmlformats.org/presentationml/2006/main">
  <p:tag name="PA" val="v5.2.9"/>
</p:tagLst>
</file>

<file path=ppt/tags/tag32.xml><?xml version="1.0" encoding="utf-8"?>
<p:tagLst xmlns:a="http://schemas.openxmlformats.org/drawingml/2006/main" xmlns:r="http://schemas.openxmlformats.org/officeDocument/2006/relationships" xmlns:p="http://schemas.openxmlformats.org/presentationml/2006/main">
  <p:tag name="PA" val="v5.2.9"/>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4.xml><?xml version="1.0" encoding="utf-8"?>
<p:tagLst xmlns:a="http://schemas.openxmlformats.org/drawingml/2006/main" xmlns:r="http://schemas.openxmlformats.org/officeDocument/2006/relationships" xmlns:p="http://schemas.openxmlformats.org/presentationml/2006/main">
  <p:tag name="PA" val="v5.2.9"/>
</p:tagLst>
</file>

<file path=ppt/tags/tag35.xml><?xml version="1.0" encoding="utf-8"?>
<p:tagLst xmlns:a="http://schemas.openxmlformats.org/drawingml/2006/main" xmlns:r="http://schemas.openxmlformats.org/officeDocument/2006/relationships" xmlns:p="http://schemas.openxmlformats.org/presentationml/2006/main">
  <p:tag name="PA" val="v5.2.9"/>
</p:tagLst>
</file>

<file path=ppt/tags/tag36.xml><?xml version="1.0" encoding="utf-8"?>
<p:tagLst xmlns:a="http://schemas.openxmlformats.org/drawingml/2006/main" xmlns:r="http://schemas.openxmlformats.org/officeDocument/2006/relationships" xmlns:p="http://schemas.openxmlformats.org/presentationml/2006/main">
  <p:tag name="PA" val="v5.2.9"/>
</p:tagLst>
</file>

<file path=ppt/tags/tag37.xml><?xml version="1.0" encoding="utf-8"?>
<p:tagLst xmlns:a="http://schemas.openxmlformats.org/drawingml/2006/main" xmlns:r="http://schemas.openxmlformats.org/officeDocument/2006/relationships" xmlns:p="http://schemas.openxmlformats.org/presentationml/2006/main">
  <p:tag name="PA" val="v5.2.9"/>
</p:tagLst>
</file>

<file path=ppt/tags/tag38.xml><?xml version="1.0" encoding="utf-8"?>
<p:tagLst xmlns:a="http://schemas.openxmlformats.org/drawingml/2006/main" xmlns:r="http://schemas.openxmlformats.org/officeDocument/2006/relationships" xmlns:p="http://schemas.openxmlformats.org/presentationml/2006/main">
  <p:tag name="PA" val="v5.2.9"/>
</p:tagLst>
</file>

<file path=ppt/tags/tag39.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40.xml><?xml version="1.0" encoding="utf-8"?>
<p:tagLst xmlns:a="http://schemas.openxmlformats.org/drawingml/2006/main" xmlns:r="http://schemas.openxmlformats.org/officeDocument/2006/relationships" xmlns:p="http://schemas.openxmlformats.org/presentationml/2006/main">
  <p:tag name="PA" val="v5.2.9"/>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2.xml><?xml version="1.0" encoding="utf-8"?>
<p:tagLst xmlns:a="http://schemas.openxmlformats.org/drawingml/2006/main" xmlns:r="http://schemas.openxmlformats.org/officeDocument/2006/relationships" xmlns:p="http://schemas.openxmlformats.org/presentationml/2006/main">
  <p:tag name="PA" val="v5.2.9"/>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4.xml><?xml version="1.0" encoding="utf-8"?>
<p:tagLst xmlns:a="http://schemas.openxmlformats.org/drawingml/2006/main" xmlns:r="http://schemas.openxmlformats.org/officeDocument/2006/relationships" xmlns:p="http://schemas.openxmlformats.org/presentationml/2006/main">
  <p:tag name="PA" val="v5.2.9"/>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6.xml><?xml version="1.0" encoding="utf-8"?>
<p:tagLst xmlns:a="http://schemas.openxmlformats.org/drawingml/2006/main" xmlns:r="http://schemas.openxmlformats.org/officeDocument/2006/relationships" xmlns:p="http://schemas.openxmlformats.org/presentationml/2006/main">
  <p:tag name="PA" val="v5.2.9"/>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8.xml><?xml version="1.0" encoding="utf-8"?>
<p:tagLst xmlns:a="http://schemas.openxmlformats.org/drawingml/2006/main" xmlns:r="http://schemas.openxmlformats.org/officeDocument/2006/relationships" xmlns:p="http://schemas.openxmlformats.org/presentationml/2006/main">
  <p:tag name="PA" val="v5.2.9"/>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50.xml><?xml version="1.0" encoding="utf-8"?>
<p:tagLst xmlns:a="http://schemas.openxmlformats.org/drawingml/2006/main" xmlns:r="http://schemas.openxmlformats.org/officeDocument/2006/relationships" xmlns:p="http://schemas.openxmlformats.org/presentationml/2006/main">
  <p:tag name="PA" val="v5.2.9"/>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2.xml><?xml version="1.0" encoding="utf-8"?>
<p:tagLst xmlns:a="http://schemas.openxmlformats.org/drawingml/2006/main" xmlns:r="http://schemas.openxmlformats.org/officeDocument/2006/relationships" xmlns:p="http://schemas.openxmlformats.org/presentationml/2006/main">
  <p:tag name="PA" val="v5.2.9"/>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4.xml><?xml version="1.0" encoding="utf-8"?>
<p:tagLst xmlns:a="http://schemas.openxmlformats.org/drawingml/2006/main" xmlns:r="http://schemas.openxmlformats.org/officeDocument/2006/relationships" xmlns:p="http://schemas.openxmlformats.org/presentationml/2006/main">
  <p:tag name="PA" val="v5.2.9"/>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6.xml><?xml version="1.0" encoding="utf-8"?>
<p:tagLst xmlns:a="http://schemas.openxmlformats.org/drawingml/2006/main" xmlns:r="http://schemas.openxmlformats.org/officeDocument/2006/relationships" xmlns:p="http://schemas.openxmlformats.org/presentationml/2006/main">
  <p:tag name="PA" val="v5.2.9"/>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2.xml><?xml version="1.0" encoding="utf-8"?>
<p:tagLst xmlns:a="http://schemas.openxmlformats.org/drawingml/2006/main" xmlns:r="http://schemas.openxmlformats.org/officeDocument/2006/relationships" xmlns:p="http://schemas.openxmlformats.org/presentationml/2006/main">
  <p:tag name="PA" val="v5.2.9"/>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5.xml><?xml version="1.0" encoding="utf-8"?>
<p:tagLst xmlns:a="http://schemas.openxmlformats.org/drawingml/2006/main" xmlns:r="http://schemas.openxmlformats.org/officeDocument/2006/relationships" xmlns:p="http://schemas.openxmlformats.org/presentationml/2006/main">
  <p:tag name="PA" val="v5.2.9"/>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PA" val="v5.2.9"/>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1662</Words>
  <Application>Microsoft Office PowerPoint</Application>
  <PresentationFormat>宽屏</PresentationFormat>
  <Paragraphs>192</Paragraphs>
  <Slides>27</Slides>
  <Notes>7</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27</vt:i4>
      </vt:variant>
    </vt:vector>
  </HeadingPairs>
  <TitlesOfParts>
    <vt:vector size="37" baseType="lpstr">
      <vt:lpstr>Meiryo</vt:lpstr>
      <vt:lpstr>方正苏新诗柳楷简体-yolan</vt:lpstr>
      <vt:lpstr>思源黑体 CN Heavy</vt:lpstr>
      <vt:lpstr>宋体</vt:lpstr>
      <vt:lpstr>微软雅黑</vt:lpstr>
      <vt:lpstr>Arial</vt:lpstr>
      <vt:lpstr>Calibri</vt:lpstr>
      <vt:lpstr>Calibri Light</vt:lpstr>
      <vt:lpstr>第一PPT模板网-WWW.1PPT.COM</vt:lpstr>
      <vt:lpstr>Office Theme</vt:lpstr>
      <vt:lpstr>PowerPoint 演示文稿</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2021-05-27T00:37:31Z</cp:lastPrinted>
  <dcterms:created xsi:type="dcterms:W3CDTF">2021-05-27T00:37:31Z</dcterms:created>
  <dcterms:modified xsi:type="dcterms:W3CDTF">2023-04-13T10:10:53Z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