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1.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2.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3"/>
  </p:notesMasterIdLst>
  <p:sldIdLst>
    <p:sldId id="410" r:id="rId3"/>
    <p:sldId id="416" r:id="rId4"/>
    <p:sldId id="412" r:id="rId5"/>
    <p:sldId id="435" r:id="rId6"/>
    <p:sldId id="644" r:id="rId7"/>
    <p:sldId id="675" r:id="rId8"/>
    <p:sldId id="696" r:id="rId9"/>
    <p:sldId id="697" r:id="rId10"/>
    <p:sldId id="698" r:id="rId11"/>
    <p:sldId id="618" r:id="rId12"/>
    <p:sldId id="649" r:id="rId13"/>
    <p:sldId id="676" r:id="rId14"/>
    <p:sldId id="699" r:id="rId15"/>
    <p:sldId id="700" r:id="rId16"/>
    <p:sldId id="701" r:id="rId17"/>
    <p:sldId id="702" r:id="rId18"/>
    <p:sldId id="516" r:id="rId19"/>
    <p:sldId id="505" r:id="rId20"/>
    <p:sldId id="703" r:id="rId21"/>
    <p:sldId id="704" r:id="rId22"/>
    <p:sldId id="705" r:id="rId23"/>
    <p:sldId id="706" r:id="rId24"/>
    <p:sldId id="695" r:id="rId25"/>
    <p:sldId id="680" r:id="rId26"/>
    <p:sldId id="707" r:id="rId27"/>
    <p:sldId id="708" r:id="rId28"/>
    <p:sldId id="709" r:id="rId29"/>
    <p:sldId id="464" r:id="rId30"/>
    <p:sldId id="485" r:id="rId31"/>
    <p:sldId id="710" r:id="rId32"/>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1">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78" autoAdjust="0"/>
    <p:restoredTop sz="96314" autoAdjust="0"/>
  </p:normalViewPr>
  <p:slideViewPr>
    <p:cSldViewPr snapToGrid="0">
      <p:cViewPr varScale="1">
        <p:scale>
          <a:sx n="108" d="100"/>
          <a:sy n="108" d="100"/>
        </p:scale>
        <p:origin x="780" y="114"/>
      </p:cViewPr>
      <p:guideLst>
        <p:guide orient="horz" pos="2211"/>
        <p:guide pos="383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42486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66607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14</a:t>
            </a:fld>
            <a:endParaRPr lang="zh-CN" altLang="en-US"/>
          </a:p>
        </p:txBody>
      </p:sp>
    </p:spTree>
    <p:extLst>
      <p:ext uri="{BB962C8B-B14F-4D97-AF65-F5344CB8AC3E}">
        <p14:creationId xmlns:p14="http://schemas.microsoft.com/office/powerpoint/2010/main" val="3593457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720030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5752315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slideMaster" Target="../slideMasters/slideMaster1.xml"/><Relationship Id="rId4" Type="http://schemas.openxmlformats.org/officeDocument/2006/relationships/tags" Target="../tags/tag25.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slideMaster" Target="../slideMasters/slideMaster1.xml"/><Relationship Id="rId5" Type="http://schemas.openxmlformats.org/officeDocument/2006/relationships/tags" Target="../tags/tag30.xml"/><Relationship Id="rId4" Type="http://schemas.openxmlformats.org/officeDocument/2006/relationships/tags" Target="../tags/tag2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Master" Target="../slideMasters/slideMaster1.xml"/><Relationship Id="rId5" Type="http://schemas.openxmlformats.org/officeDocument/2006/relationships/tags" Target="../tags/tag21.xml"/><Relationship Id="rId4" Type="http://schemas.openxmlformats.org/officeDocument/2006/relationships/tags" Target="../tags/tag2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pic>
        <p:nvPicPr>
          <p:cNvPr id="32" name="图片 31" descr="建军节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540" y="635"/>
            <a:ext cx="12205970" cy="6856730"/>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a:t>单击此处编辑母版文本样式</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61727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98024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938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19567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7673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09363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2393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69317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0680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363337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4037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pic>
        <p:nvPicPr>
          <p:cNvPr id="9" name="图片 8" descr="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240" y="0"/>
            <a:ext cx="12176125" cy="6858000"/>
          </a:xfrm>
          <a:prstGeom prst="rect">
            <a:avLst/>
          </a:prstGeom>
        </p:spPr>
      </p:pic>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pic>
        <p:nvPicPr>
          <p:cNvPr id="9" name="图片 8" descr="首页"/>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35"/>
            <a:ext cx="12192000" cy="6856730"/>
          </a:xfrm>
          <a:prstGeom prst="rect">
            <a:avLst/>
          </a:prstGeom>
        </p:spPr>
      </p:pic>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pic>
        <p:nvPicPr>
          <p:cNvPr id="10" name="图片 9" descr="次页"/>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6730"/>
          </a:xfrm>
          <a:prstGeom prst="rect">
            <a:avLst/>
          </a:prstGeom>
        </p:spPr>
      </p:pic>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pic>
        <p:nvPicPr>
          <p:cNvPr id="12" name="图片 1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635" cy="6685915"/>
          </a:xfrm>
          <a:prstGeom prst="rect">
            <a:avLst/>
          </a:prstGeom>
        </p:spPr>
      </p:pic>
      <p:sp>
        <p:nvSpPr>
          <p:cNvPr id="6" name="矩形 5"/>
          <p:cNvSpPr/>
          <p:nvPr userDrawn="1"/>
        </p:nvSpPr>
        <p:spPr>
          <a:xfrm>
            <a:off x="0" y="0"/>
            <a:ext cx="12191365" cy="6114415"/>
          </a:xfrm>
          <a:prstGeom prst="rect">
            <a:avLst/>
          </a:prstGeom>
          <a:solidFill>
            <a:srgbClr val="F9F1F1">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2" name="图片 15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77385"/>
            <a:ext cx="12192000" cy="2063115"/>
          </a:xfrm>
          <a:prstGeom prst="rect">
            <a:avLst/>
          </a:prstGeom>
        </p:spPr>
      </p:pic>
      <p:pic>
        <p:nvPicPr>
          <p:cNvPr id="154" name="图片 153"/>
          <p:cNvPicPr>
            <a:picLocks noChangeAspect="1"/>
          </p:cNvPicPr>
          <p:nvPr userDrawn="1"/>
        </p:nvPicPr>
        <p:blipFill>
          <a:blip r:embed="rId4" cstate="email">
            <a:extLst>
              <a:ext uri="{28A0092B-C50C-407E-A947-70E740481C1C}">
                <a14:useLocalDpi xmlns:a14="http://schemas.microsoft.com/office/drawing/2010/main"/>
              </a:ext>
            </a:extLst>
          </a:blip>
          <a:srcRect t="-1"/>
          <a:stretch>
            <a:fillRect/>
          </a:stretch>
        </p:blipFill>
        <p:spPr>
          <a:xfrm rot="16200000">
            <a:off x="5724525" y="390525"/>
            <a:ext cx="742950" cy="12192000"/>
          </a:xfrm>
          <a:custGeom>
            <a:avLst/>
            <a:gdLst>
              <a:gd name="connsiteX0" fmla="*/ 233836 w 233836"/>
              <a:gd name="connsiteY0" fmla="*/ 0 h 12187678"/>
              <a:gd name="connsiteX1" fmla="*/ 233836 w 233836"/>
              <a:gd name="connsiteY1" fmla="*/ 12187678 h 12187678"/>
              <a:gd name="connsiteX2" fmla="*/ 0 w 233836"/>
              <a:gd name="connsiteY2" fmla="*/ 12187678 h 12187678"/>
              <a:gd name="connsiteX3" fmla="*/ 0 w 233836"/>
              <a:gd name="connsiteY3" fmla="*/ 0 h 12187678"/>
            </a:gdLst>
            <a:ahLst/>
            <a:cxnLst>
              <a:cxn ang="0">
                <a:pos x="connsiteX0" y="connsiteY0"/>
              </a:cxn>
              <a:cxn ang="0">
                <a:pos x="connsiteX1" y="connsiteY1"/>
              </a:cxn>
              <a:cxn ang="0">
                <a:pos x="connsiteX2" y="connsiteY2"/>
              </a:cxn>
              <a:cxn ang="0">
                <a:pos x="connsiteX3" y="connsiteY3"/>
              </a:cxn>
            </a:cxnLst>
            <a:rect l="l" t="t" r="r" b="b"/>
            <a:pathLst>
              <a:path w="233836" h="12187678">
                <a:moveTo>
                  <a:pt x="233836" y="0"/>
                </a:moveTo>
                <a:lnTo>
                  <a:pt x="233836" y="12187678"/>
                </a:lnTo>
                <a:lnTo>
                  <a:pt x="0" y="12187678"/>
                </a:lnTo>
                <a:lnTo>
                  <a:pt x="0" y="0"/>
                </a:lnTo>
                <a:close/>
              </a:path>
            </a:pathLst>
          </a:custGeom>
        </p:spPr>
      </p:pic>
      <p:sp>
        <p:nvSpPr>
          <p:cNvPr id="7" name="圆角矩形 6"/>
          <p:cNvSpPr/>
          <p:nvPr userDrawn="1"/>
        </p:nvSpPr>
        <p:spPr>
          <a:xfrm>
            <a:off x="6000115" y="5902325"/>
            <a:ext cx="213360" cy="171450"/>
          </a:xfrm>
          <a:prstGeom prst="roundRect">
            <a:avLst/>
          </a:prstGeom>
          <a:solidFill>
            <a:srgbClr val="B80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userDrawn="1"/>
        </p:nvSpPr>
        <p:spPr>
          <a:xfrm>
            <a:off x="6797675" y="5941060"/>
            <a:ext cx="1499235" cy="76200"/>
          </a:xfrm>
          <a:prstGeom prst="roundRect">
            <a:avLst/>
          </a:prstGeom>
          <a:solidFill>
            <a:srgbClr val="B80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userDrawn="1"/>
        </p:nvSpPr>
        <p:spPr>
          <a:xfrm>
            <a:off x="3874770" y="5941060"/>
            <a:ext cx="1516380" cy="76200"/>
          </a:xfrm>
          <a:prstGeom prst="roundRect">
            <a:avLst/>
          </a:prstGeom>
          <a:solidFill>
            <a:srgbClr val="B80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250"/>
                                  </p:stCondLst>
                                  <p:childTnLst>
                                    <p:set>
                                      <p:cBhvr>
                                        <p:cTn id="6" dur="1" fill="hold">
                                          <p:stCondLst>
                                            <p:cond delay="0"/>
                                          </p:stCondLst>
                                        </p:cTn>
                                        <p:tgtEl>
                                          <p:spTgt spid="152"/>
                                        </p:tgtEl>
                                        <p:attrNameLst>
                                          <p:attrName>style.visibility</p:attrName>
                                        </p:attrNameLst>
                                      </p:cBhvr>
                                      <p:to>
                                        <p:strVal val="visible"/>
                                      </p:to>
                                    </p:set>
                                    <p:animEffect transition="in" filter="fade">
                                      <p:cBhvr>
                                        <p:cTn id="7" dur="1000"/>
                                        <p:tgtEl>
                                          <p:spTgt spid="152"/>
                                        </p:tgtEl>
                                      </p:cBhvr>
                                    </p:animEffect>
                                    <p:anim calcmode="lin" valueType="num">
                                      <p:cBhvr>
                                        <p:cTn id="8" dur="1000" fill="hold"/>
                                        <p:tgtEl>
                                          <p:spTgt spid="152"/>
                                        </p:tgtEl>
                                        <p:attrNameLst>
                                          <p:attrName>ppt_x</p:attrName>
                                        </p:attrNameLst>
                                      </p:cBhvr>
                                      <p:tavLst>
                                        <p:tav tm="0">
                                          <p:val>
                                            <p:strVal val="#ppt_x"/>
                                          </p:val>
                                        </p:tav>
                                        <p:tav tm="100000">
                                          <p:val>
                                            <p:strVal val="#ppt_x"/>
                                          </p:val>
                                        </p:tav>
                                      </p:tavLst>
                                    </p:anim>
                                    <p:anim calcmode="lin" valueType="num">
                                      <p:cBhvr>
                                        <p:cTn id="9" dur="1000" fill="hold"/>
                                        <p:tgtEl>
                                          <p:spTgt spid="152"/>
                                        </p:tgtEl>
                                        <p:attrNameLst>
                                          <p:attrName>ppt_y</p:attrName>
                                        </p:attrNameLst>
                                      </p:cBhvr>
                                      <p:tavLst>
                                        <p:tav tm="0">
                                          <p:val>
                                            <p:strVal val="#ppt_y+.1"/>
                                          </p:val>
                                        </p:tav>
                                        <p:tav tm="100000">
                                          <p:val>
                                            <p:strVal val="#ppt_y"/>
                                          </p:val>
                                        </p:tav>
                                      </p:tavLst>
                                    </p:anim>
                                  </p:childTnLst>
                                </p:cTn>
                              </p:par>
                              <p:par>
                                <p:cTn id="10" presetID="22" presetClass="entr" presetSubtype="4" fill="hold" nodeType="withEffect">
                                  <p:stCondLst>
                                    <p:cond delay="0"/>
                                  </p:stCondLst>
                                  <p:childTnLst>
                                    <p:set>
                                      <p:cBhvr>
                                        <p:cTn id="11" dur="1" fill="hold">
                                          <p:stCondLst>
                                            <p:cond delay="0"/>
                                          </p:stCondLst>
                                        </p:cTn>
                                        <p:tgtEl>
                                          <p:spTgt spid="154"/>
                                        </p:tgtEl>
                                        <p:attrNameLst>
                                          <p:attrName>style.visibility</p:attrName>
                                        </p:attrNameLst>
                                      </p:cBhvr>
                                      <p:to>
                                        <p:strVal val="visible"/>
                                      </p:to>
                                    </p:set>
                                    <p:animEffect transition="in" filter="wipe(down)">
                                      <p:cBhvr>
                                        <p:cTn id="12"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2023/4/14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600" b="0" i="0" u="none" strike="noStrike" kern="1200" cap="none" spc="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600"/>
              </a:spcAft>
              <a:buFont typeface="Arial" panose="020B0604020202020204" pitchFamily="34" charset="0"/>
              <a:buNone/>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2023/4/14</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ct val="0"/>
              </a:spcAft>
              <a:buNone/>
              <a:defRPr kumimoji="0" lang="zh-CN" altLang="en-US" sz="28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2023/4/14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2023/4/14</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44416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image" Target="../media/image8.png"/><Relationship Id="rId3" Type="http://schemas.openxmlformats.org/officeDocument/2006/relationships/tags" Target="../tags/tag33.xml"/><Relationship Id="rId7" Type="http://schemas.openxmlformats.org/officeDocument/2006/relationships/tags" Target="../tags/tag37.xml"/><Relationship Id="rId12" Type="http://schemas.openxmlformats.org/officeDocument/2006/relationships/notesSlide" Target="../notesSlides/notesSlide1.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slideLayout" Target="../slideLayouts/slideLayout6.xml"/><Relationship Id="rId5" Type="http://schemas.openxmlformats.org/officeDocument/2006/relationships/tags" Target="../tags/tag35.xml"/><Relationship Id="rId15" Type="http://schemas.openxmlformats.org/officeDocument/2006/relationships/image" Target="../media/image10.png"/><Relationship Id="rId10" Type="http://schemas.openxmlformats.org/officeDocument/2006/relationships/tags" Target="../tags/tag40.xml"/><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image" Target="../media/image9.png"/></Relationships>
</file>

<file path=ppt/slides/_rels/slide10.xml.rels><?xml version="1.0" encoding="UTF-8" standalone="yes"?>
<Relationships xmlns="http://schemas.openxmlformats.org/package/2006/relationships"><Relationship Id="rId8" Type="http://schemas.openxmlformats.org/officeDocument/2006/relationships/tags" Target="../tags/tag94.xml"/><Relationship Id="rId3" Type="http://schemas.openxmlformats.org/officeDocument/2006/relationships/tags" Target="../tags/tag89.xml"/><Relationship Id="rId7" Type="http://schemas.openxmlformats.org/officeDocument/2006/relationships/tags" Target="../tags/tag93.xml"/><Relationship Id="rId12" Type="http://schemas.openxmlformats.org/officeDocument/2006/relationships/image" Target="../media/image8.png"/><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tags" Target="../tags/tag92.xml"/><Relationship Id="rId11" Type="http://schemas.openxmlformats.org/officeDocument/2006/relationships/image" Target="../media/image15.png"/><Relationship Id="rId5" Type="http://schemas.openxmlformats.org/officeDocument/2006/relationships/tags" Target="../tags/tag91.xml"/><Relationship Id="rId10" Type="http://schemas.openxmlformats.org/officeDocument/2006/relationships/image" Target="../media/image11.png"/><Relationship Id="rId4" Type="http://schemas.openxmlformats.org/officeDocument/2006/relationships/tags" Target="../tags/tag90.xml"/><Relationship Id="rId9"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7.png"/><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image" Target="../media/image16.png"/><Relationship Id="rId5" Type="http://schemas.openxmlformats.org/officeDocument/2006/relationships/image" Target="../media/image18.png"/><Relationship Id="rId4" Type="http://schemas.openxmlformats.org/officeDocument/2006/relationships/image" Target="../media/image11.png"/><Relationship Id="rId9" Type="http://schemas.openxmlformats.org/officeDocument/2006/relationships/image" Target="../media/image12.pn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7.png"/><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image" Target="../media/image16.png"/><Relationship Id="rId5" Type="http://schemas.openxmlformats.org/officeDocument/2006/relationships/image" Target="../media/image18.png"/><Relationship Id="rId4" Type="http://schemas.openxmlformats.org/officeDocument/2006/relationships/image" Target="../media/image11.png"/><Relationship Id="rId9" Type="http://schemas.openxmlformats.org/officeDocument/2006/relationships/image" Target="../media/image12.pn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7.png"/><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image" Target="../media/image16.png"/><Relationship Id="rId5" Type="http://schemas.openxmlformats.org/officeDocument/2006/relationships/image" Target="../media/image18.png"/><Relationship Id="rId4" Type="http://schemas.openxmlformats.org/officeDocument/2006/relationships/image" Target="../media/image11.png"/><Relationship Id="rId9" Type="http://schemas.openxmlformats.org/officeDocument/2006/relationships/image" Target="../media/image12.png"/></Relationships>
</file>

<file path=ppt/slides/_rels/slide1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slideLayout" Target="../slideLayouts/slideLayout2.xml"/><Relationship Id="rId7" Type="http://schemas.openxmlformats.org/officeDocument/2006/relationships/image" Target="../media/image16.png"/><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image" Target="../media/image18.png"/><Relationship Id="rId5" Type="http://schemas.openxmlformats.org/officeDocument/2006/relationships/image" Target="../media/image11.png"/><Relationship Id="rId10" Type="http://schemas.openxmlformats.org/officeDocument/2006/relationships/image" Target="../media/image12.png"/><Relationship Id="rId4" Type="http://schemas.openxmlformats.org/officeDocument/2006/relationships/notesSlide" Target="../notesSlides/notesSlide2.xml"/><Relationship Id="rId9" Type="http://schemas.openxmlformats.org/officeDocument/2006/relationships/image" Target="../media/image9.png"/></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7.png"/><Relationship Id="rId2" Type="http://schemas.openxmlformats.org/officeDocument/2006/relationships/tags" Target="../tags/tag104.xml"/><Relationship Id="rId1" Type="http://schemas.openxmlformats.org/officeDocument/2006/relationships/tags" Target="../tags/tag103.xml"/><Relationship Id="rId6" Type="http://schemas.openxmlformats.org/officeDocument/2006/relationships/image" Target="../media/image16.png"/><Relationship Id="rId5" Type="http://schemas.openxmlformats.org/officeDocument/2006/relationships/image" Target="../media/image18.png"/><Relationship Id="rId4" Type="http://schemas.openxmlformats.org/officeDocument/2006/relationships/image" Target="../media/image11.png"/><Relationship Id="rId9" Type="http://schemas.openxmlformats.org/officeDocument/2006/relationships/image" Target="../media/image12.png"/></Relationships>
</file>

<file path=ppt/slides/_rels/slide1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17.png"/><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image" Target="../media/image16.png"/><Relationship Id="rId5" Type="http://schemas.openxmlformats.org/officeDocument/2006/relationships/image" Target="../media/image18.png"/><Relationship Id="rId4" Type="http://schemas.openxmlformats.org/officeDocument/2006/relationships/image" Target="../media/image11.png"/><Relationship Id="rId9" Type="http://schemas.openxmlformats.org/officeDocument/2006/relationships/image" Target="../media/image12.png"/></Relationships>
</file>

<file path=ppt/slides/_rels/slide17.xml.rels><?xml version="1.0" encoding="UTF-8" standalone="yes"?>
<Relationships xmlns="http://schemas.openxmlformats.org/package/2006/relationships"><Relationship Id="rId8" Type="http://schemas.openxmlformats.org/officeDocument/2006/relationships/tags" Target="../tags/tag114.xml"/><Relationship Id="rId3" Type="http://schemas.openxmlformats.org/officeDocument/2006/relationships/tags" Target="../tags/tag109.xml"/><Relationship Id="rId7" Type="http://schemas.openxmlformats.org/officeDocument/2006/relationships/tags" Target="../tags/tag113.xml"/><Relationship Id="rId12" Type="http://schemas.openxmlformats.org/officeDocument/2006/relationships/image" Target="../media/image8.png"/><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tags" Target="../tags/tag112.xml"/><Relationship Id="rId11" Type="http://schemas.openxmlformats.org/officeDocument/2006/relationships/image" Target="../media/image15.png"/><Relationship Id="rId5" Type="http://schemas.openxmlformats.org/officeDocument/2006/relationships/tags" Target="../tags/tag111.xml"/><Relationship Id="rId10" Type="http://schemas.openxmlformats.org/officeDocument/2006/relationships/image" Target="../media/image11.png"/><Relationship Id="rId4" Type="http://schemas.openxmlformats.org/officeDocument/2006/relationships/tags" Target="../tags/tag110.xml"/><Relationship Id="rId9"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image" Target="../media/image17.png"/><Relationship Id="rId11" Type="http://schemas.openxmlformats.org/officeDocument/2006/relationships/image" Target="file:///C:\Users\Administrator\AppData\Local\Temp\wps\INetCache\634a8e271bd68068a298ad83ef86ce99" TargetMode="External"/><Relationship Id="rId5" Type="http://schemas.openxmlformats.org/officeDocument/2006/relationships/image" Target="../media/image16.png"/><Relationship Id="rId10" Type="http://schemas.openxmlformats.org/officeDocument/2006/relationships/image" Target="../media/image13.jpeg"/><Relationship Id="rId4" Type="http://schemas.openxmlformats.org/officeDocument/2006/relationships/image" Target="../media/image11.png"/><Relationship Id="rId9" Type="http://schemas.openxmlformats.org/officeDocument/2006/relationships/image" Target="../media/image19.png"/></Relationships>
</file>

<file path=ppt/slides/_rels/slide1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image" Target="../media/image17.png"/><Relationship Id="rId11" Type="http://schemas.openxmlformats.org/officeDocument/2006/relationships/image" Target="file:///C:\Users\Administrator\AppData\Local\Temp\wps\INetCache\634a8e271bd68068a298ad83ef86ce99" TargetMode="External"/><Relationship Id="rId5" Type="http://schemas.openxmlformats.org/officeDocument/2006/relationships/image" Target="../media/image16.png"/><Relationship Id="rId10" Type="http://schemas.openxmlformats.org/officeDocument/2006/relationships/image" Target="../media/image13.jpeg"/><Relationship Id="rId4" Type="http://schemas.openxmlformats.org/officeDocument/2006/relationships/image" Target="../media/image11.png"/><Relationship Id="rId9" Type="http://schemas.openxmlformats.org/officeDocument/2006/relationships/image" Target="../media/image19.png"/></Relationships>
</file>

<file path=ppt/slides/_rels/slide2.xml.rels><?xml version="1.0" encoding="UTF-8" standalone="yes"?>
<Relationships xmlns="http://schemas.openxmlformats.org/package/2006/relationships"><Relationship Id="rId8" Type="http://schemas.openxmlformats.org/officeDocument/2006/relationships/image" Target="file:///C:\Users\Administrator\AppData\Local\Temp\wps\INetCache\634a8e271bd68068a298ad83ef86ce99" TargetMode="External"/><Relationship Id="rId3" Type="http://schemas.openxmlformats.org/officeDocument/2006/relationships/slideLayout" Target="../slideLayouts/slideLayout6.xml"/><Relationship Id="rId7" Type="http://schemas.openxmlformats.org/officeDocument/2006/relationships/image" Target="../media/image13.jpeg"/><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8.png"/><Relationship Id="rId5" Type="http://schemas.openxmlformats.org/officeDocument/2006/relationships/image" Target="../media/image12.png"/><Relationship Id="rId4" Type="http://schemas.openxmlformats.org/officeDocument/2006/relationships/image" Target="../media/image11.png"/></Relationships>
</file>

<file path=ppt/slides/_rels/slide2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image" Target="../media/image17.png"/><Relationship Id="rId11" Type="http://schemas.openxmlformats.org/officeDocument/2006/relationships/image" Target="file:///C:\Users\Administrator\AppData\Local\Temp\wps\INetCache\634a8e271bd68068a298ad83ef86ce99" TargetMode="External"/><Relationship Id="rId5" Type="http://schemas.openxmlformats.org/officeDocument/2006/relationships/image" Target="../media/image16.png"/><Relationship Id="rId10" Type="http://schemas.openxmlformats.org/officeDocument/2006/relationships/image" Target="../media/image13.jpeg"/><Relationship Id="rId4" Type="http://schemas.openxmlformats.org/officeDocument/2006/relationships/image" Target="../media/image11.png"/><Relationship Id="rId9" Type="http://schemas.openxmlformats.org/officeDocument/2006/relationships/image" Target="../media/image19.png"/></Relationships>
</file>

<file path=ppt/slides/_rels/slide2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image" Target="../media/image17.png"/><Relationship Id="rId11" Type="http://schemas.openxmlformats.org/officeDocument/2006/relationships/image" Target="file:///C:\Users\Administrator\AppData\Local\Temp\wps\INetCache\634a8e271bd68068a298ad83ef86ce99" TargetMode="External"/><Relationship Id="rId5" Type="http://schemas.openxmlformats.org/officeDocument/2006/relationships/image" Target="../media/image16.png"/><Relationship Id="rId10" Type="http://schemas.openxmlformats.org/officeDocument/2006/relationships/image" Target="../media/image13.jpeg"/><Relationship Id="rId4" Type="http://schemas.openxmlformats.org/officeDocument/2006/relationships/image" Target="../media/image11.png"/><Relationship Id="rId9" Type="http://schemas.openxmlformats.org/officeDocument/2006/relationships/image" Target="../media/image19.png"/></Relationships>
</file>

<file path=ppt/slides/_rels/slide2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24.xml"/><Relationship Id="rId1" Type="http://schemas.openxmlformats.org/officeDocument/2006/relationships/tags" Target="../tags/tag123.xml"/><Relationship Id="rId6" Type="http://schemas.openxmlformats.org/officeDocument/2006/relationships/image" Target="../media/image17.png"/><Relationship Id="rId11" Type="http://schemas.openxmlformats.org/officeDocument/2006/relationships/image" Target="file:///C:\Users\Administrator\AppData\Local\Temp\wps\INetCache\634a8e271bd68068a298ad83ef86ce99" TargetMode="External"/><Relationship Id="rId5" Type="http://schemas.openxmlformats.org/officeDocument/2006/relationships/image" Target="../media/image16.png"/><Relationship Id="rId10" Type="http://schemas.openxmlformats.org/officeDocument/2006/relationships/image" Target="../media/image13.jpeg"/><Relationship Id="rId4" Type="http://schemas.openxmlformats.org/officeDocument/2006/relationships/image" Target="../media/image11.png"/><Relationship Id="rId9" Type="http://schemas.openxmlformats.org/officeDocument/2006/relationships/image" Target="../media/image19.png"/></Relationships>
</file>

<file path=ppt/slides/_rels/slide23.xml.rels><?xml version="1.0" encoding="UTF-8" standalone="yes"?>
<Relationships xmlns="http://schemas.openxmlformats.org/package/2006/relationships"><Relationship Id="rId8" Type="http://schemas.openxmlformats.org/officeDocument/2006/relationships/tags" Target="../tags/tag132.xml"/><Relationship Id="rId3" Type="http://schemas.openxmlformats.org/officeDocument/2006/relationships/tags" Target="../tags/tag127.xml"/><Relationship Id="rId7" Type="http://schemas.openxmlformats.org/officeDocument/2006/relationships/tags" Target="../tags/tag131.xml"/><Relationship Id="rId12" Type="http://schemas.openxmlformats.org/officeDocument/2006/relationships/image" Target="../media/image8.png"/><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tags" Target="../tags/tag130.xml"/><Relationship Id="rId11" Type="http://schemas.openxmlformats.org/officeDocument/2006/relationships/image" Target="../media/image15.png"/><Relationship Id="rId5" Type="http://schemas.openxmlformats.org/officeDocument/2006/relationships/tags" Target="../tags/tag129.xml"/><Relationship Id="rId10" Type="http://schemas.openxmlformats.org/officeDocument/2006/relationships/image" Target="../media/image11.png"/><Relationship Id="rId4" Type="http://schemas.openxmlformats.org/officeDocument/2006/relationships/tags" Target="../tags/tag128.xml"/><Relationship Id="rId9"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34.xml"/><Relationship Id="rId1" Type="http://schemas.openxmlformats.org/officeDocument/2006/relationships/tags" Target="../tags/tag133.xml"/><Relationship Id="rId6" Type="http://schemas.openxmlformats.org/officeDocument/2006/relationships/image" Target="../media/image17.png"/><Relationship Id="rId11" Type="http://schemas.openxmlformats.org/officeDocument/2006/relationships/image" Target="file:///C:\Users\Administrator\AppData\Local\Temp\wps\INetCache\5f5fedf1e98e15c6788cb73c3e66390e" TargetMode="External"/><Relationship Id="rId5" Type="http://schemas.openxmlformats.org/officeDocument/2006/relationships/image" Target="../media/image16.png"/><Relationship Id="rId10" Type="http://schemas.openxmlformats.org/officeDocument/2006/relationships/image" Target="../media/image20.jpeg"/><Relationship Id="rId4" Type="http://schemas.openxmlformats.org/officeDocument/2006/relationships/image" Target="../media/image11.png"/><Relationship Id="rId9" Type="http://schemas.openxmlformats.org/officeDocument/2006/relationships/image" Target="../media/image19.png"/></Relationships>
</file>

<file path=ppt/slides/_rels/slide2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36.xml"/><Relationship Id="rId1" Type="http://schemas.openxmlformats.org/officeDocument/2006/relationships/tags" Target="../tags/tag135.xml"/><Relationship Id="rId6" Type="http://schemas.openxmlformats.org/officeDocument/2006/relationships/image" Target="../media/image17.png"/><Relationship Id="rId11" Type="http://schemas.openxmlformats.org/officeDocument/2006/relationships/image" Target="file:///C:\Users\Administrator\AppData\Local\Temp\wps\INetCache\2d9d8c3defe74d20f0f365eb2a308c9e" TargetMode="External"/><Relationship Id="rId5" Type="http://schemas.openxmlformats.org/officeDocument/2006/relationships/image" Target="../media/image16.png"/><Relationship Id="rId10" Type="http://schemas.openxmlformats.org/officeDocument/2006/relationships/image" Target="../media/image21.jpeg"/><Relationship Id="rId4" Type="http://schemas.openxmlformats.org/officeDocument/2006/relationships/image" Target="../media/image11.png"/><Relationship Id="rId9" Type="http://schemas.openxmlformats.org/officeDocument/2006/relationships/image" Target="../media/image19.png"/></Relationships>
</file>

<file path=ppt/slides/_rels/slide2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38.xml"/><Relationship Id="rId1" Type="http://schemas.openxmlformats.org/officeDocument/2006/relationships/tags" Target="../tags/tag137.xml"/><Relationship Id="rId6" Type="http://schemas.openxmlformats.org/officeDocument/2006/relationships/image" Target="../media/image17.png"/><Relationship Id="rId11" Type="http://schemas.openxmlformats.org/officeDocument/2006/relationships/image" Target="file:///C:\Users\Administrator\AppData\Local\Temp\wps\INetCache\9ce52899cc0b5add7117451dff87c565" TargetMode="External"/><Relationship Id="rId5" Type="http://schemas.openxmlformats.org/officeDocument/2006/relationships/image" Target="../media/image16.png"/><Relationship Id="rId10" Type="http://schemas.openxmlformats.org/officeDocument/2006/relationships/image" Target="../media/image22.jpeg"/><Relationship Id="rId4" Type="http://schemas.openxmlformats.org/officeDocument/2006/relationships/image" Target="../media/image11.png"/><Relationship Id="rId9" Type="http://schemas.openxmlformats.org/officeDocument/2006/relationships/image" Target="../media/image19.png"/></Relationships>
</file>

<file path=ppt/slides/_rels/slide2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40.xml"/><Relationship Id="rId1" Type="http://schemas.openxmlformats.org/officeDocument/2006/relationships/tags" Target="../tags/tag139.xml"/><Relationship Id="rId6" Type="http://schemas.openxmlformats.org/officeDocument/2006/relationships/image" Target="../media/image17.png"/><Relationship Id="rId11" Type="http://schemas.openxmlformats.org/officeDocument/2006/relationships/image" Target="file:///C:\Users\Administrator\AppData\Local\Temp\wps\INetCache\ad2c1cd370403e919350275b1f699885" TargetMode="External"/><Relationship Id="rId5" Type="http://schemas.openxmlformats.org/officeDocument/2006/relationships/image" Target="../media/image16.png"/><Relationship Id="rId10" Type="http://schemas.openxmlformats.org/officeDocument/2006/relationships/image" Target="../media/image23.jpeg"/><Relationship Id="rId4" Type="http://schemas.openxmlformats.org/officeDocument/2006/relationships/image" Target="../media/image11.png"/><Relationship Id="rId9" Type="http://schemas.openxmlformats.org/officeDocument/2006/relationships/image" Target="../media/image19.png"/></Relationships>
</file>

<file path=ppt/slides/_rels/slide28.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slideLayout" Target="../slideLayouts/slideLayout2.xml"/><Relationship Id="rId7" Type="http://schemas.openxmlformats.org/officeDocument/2006/relationships/image" Target="../media/image26.png"/><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image" Target="../media/image25.png"/><Relationship Id="rId11" Type="http://schemas.openxmlformats.org/officeDocument/2006/relationships/image" Target="file:///C:\Users\Administrator\AppData\Local\Temp\wps\INetCache\634a8e271bd68068a298ad83ef86ce99" TargetMode="External"/><Relationship Id="rId5" Type="http://schemas.openxmlformats.org/officeDocument/2006/relationships/image" Target="../media/image24.png"/><Relationship Id="rId10" Type="http://schemas.openxmlformats.org/officeDocument/2006/relationships/image" Target="../media/image13.jpeg"/><Relationship Id="rId4" Type="http://schemas.openxmlformats.org/officeDocument/2006/relationships/image" Target="../media/image11.png"/><Relationship Id="rId9" Type="http://schemas.openxmlformats.org/officeDocument/2006/relationships/image" Target="../media/image17.png"/></Relationships>
</file>

<file path=ppt/slides/_rels/slide29.xml.rels><?xml version="1.0" encoding="UTF-8" standalone="yes"?>
<Relationships xmlns="http://schemas.openxmlformats.org/package/2006/relationships"><Relationship Id="rId8" Type="http://schemas.openxmlformats.org/officeDocument/2006/relationships/tags" Target="../tags/tag150.xml"/><Relationship Id="rId13" Type="http://schemas.openxmlformats.org/officeDocument/2006/relationships/image" Target="../media/image28.png"/><Relationship Id="rId3" Type="http://schemas.openxmlformats.org/officeDocument/2006/relationships/tags" Target="../tags/tag145.xml"/><Relationship Id="rId7" Type="http://schemas.openxmlformats.org/officeDocument/2006/relationships/tags" Target="../tags/tag149.xml"/><Relationship Id="rId12" Type="http://schemas.openxmlformats.org/officeDocument/2006/relationships/notesSlide" Target="../notesSlides/notesSlide3.xml"/><Relationship Id="rId2" Type="http://schemas.openxmlformats.org/officeDocument/2006/relationships/tags" Target="../tags/tag144.xml"/><Relationship Id="rId16" Type="http://schemas.openxmlformats.org/officeDocument/2006/relationships/image" Target="../media/image29.png"/><Relationship Id="rId1" Type="http://schemas.openxmlformats.org/officeDocument/2006/relationships/tags" Target="../tags/tag143.xml"/><Relationship Id="rId6" Type="http://schemas.openxmlformats.org/officeDocument/2006/relationships/tags" Target="../tags/tag148.xml"/><Relationship Id="rId11" Type="http://schemas.openxmlformats.org/officeDocument/2006/relationships/slideLayout" Target="../slideLayouts/slideLayout6.xml"/><Relationship Id="rId5" Type="http://schemas.openxmlformats.org/officeDocument/2006/relationships/tags" Target="../tags/tag147.xml"/><Relationship Id="rId15" Type="http://schemas.openxmlformats.org/officeDocument/2006/relationships/image" Target="../media/image10.png"/><Relationship Id="rId10" Type="http://schemas.openxmlformats.org/officeDocument/2006/relationships/tags" Target="../tags/tag152.xml"/><Relationship Id="rId4" Type="http://schemas.openxmlformats.org/officeDocument/2006/relationships/tags" Target="../tags/tag146.xml"/><Relationship Id="rId9" Type="http://schemas.openxmlformats.org/officeDocument/2006/relationships/tags" Target="../tags/tag151.xml"/><Relationship Id="rId14"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tags" Target="../tags/tag50.xml"/><Relationship Id="rId13" Type="http://schemas.openxmlformats.org/officeDocument/2006/relationships/tags" Target="../tags/tag55.xml"/><Relationship Id="rId18" Type="http://schemas.openxmlformats.org/officeDocument/2006/relationships/tags" Target="../tags/tag60.xml"/><Relationship Id="rId26" Type="http://schemas.openxmlformats.org/officeDocument/2006/relationships/tags" Target="../tags/tag68.xml"/><Relationship Id="rId3" Type="http://schemas.openxmlformats.org/officeDocument/2006/relationships/tags" Target="../tags/tag45.xml"/><Relationship Id="rId21" Type="http://schemas.openxmlformats.org/officeDocument/2006/relationships/tags" Target="../tags/tag63.xml"/><Relationship Id="rId7" Type="http://schemas.openxmlformats.org/officeDocument/2006/relationships/tags" Target="../tags/tag49.xml"/><Relationship Id="rId12" Type="http://schemas.openxmlformats.org/officeDocument/2006/relationships/tags" Target="../tags/tag54.xml"/><Relationship Id="rId17" Type="http://schemas.openxmlformats.org/officeDocument/2006/relationships/tags" Target="../tags/tag59.xml"/><Relationship Id="rId25" Type="http://schemas.openxmlformats.org/officeDocument/2006/relationships/tags" Target="../tags/tag67.xml"/><Relationship Id="rId2" Type="http://schemas.openxmlformats.org/officeDocument/2006/relationships/tags" Target="../tags/tag44.xml"/><Relationship Id="rId16" Type="http://schemas.openxmlformats.org/officeDocument/2006/relationships/tags" Target="../tags/tag58.xml"/><Relationship Id="rId20" Type="http://schemas.openxmlformats.org/officeDocument/2006/relationships/tags" Target="../tags/tag62.xml"/><Relationship Id="rId29" Type="http://schemas.openxmlformats.org/officeDocument/2006/relationships/image" Target="../media/image8.png"/><Relationship Id="rId1" Type="http://schemas.openxmlformats.org/officeDocument/2006/relationships/tags" Target="../tags/tag43.xml"/><Relationship Id="rId6" Type="http://schemas.openxmlformats.org/officeDocument/2006/relationships/tags" Target="../tags/tag48.xml"/><Relationship Id="rId11" Type="http://schemas.openxmlformats.org/officeDocument/2006/relationships/tags" Target="../tags/tag53.xml"/><Relationship Id="rId24" Type="http://schemas.openxmlformats.org/officeDocument/2006/relationships/tags" Target="../tags/tag66.xml"/><Relationship Id="rId5" Type="http://schemas.openxmlformats.org/officeDocument/2006/relationships/tags" Target="../tags/tag47.xml"/><Relationship Id="rId15" Type="http://schemas.openxmlformats.org/officeDocument/2006/relationships/tags" Target="../tags/tag57.xml"/><Relationship Id="rId23" Type="http://schemas.openxmlformats.org/officeDocument/2006/relationships/tags" Target="../tags/tag65.xml"/><Relationship Id="rId28" Type="http://schemas.openxmlformats.org/officeDocument/2006/relationships/image" Target="../media/image14.png"/><Relationship Id="rId10" Type="http://schemas.openxmlformats.org/officeDocument/2006/relationships/tags" Target="../tags/tag52.xml"/><Relationship Id="rId19" Type="http://schemas.openxmlformats.org/officeDocument/2006/relationships/tags" Target="../tags/tag61.xml"/><Relationship Id="rId4" Type="http://schemas.openxmlformats.org/officeDocument/2006/relationships/tags" Target="../tags/tag46.xml"/><Relationship Id="rId9" Type="http://schemas.openxmlformats.org/officeDocument/2006/relationships/tags" Target="../tags/tag51.xml"/><Relationship Id="rId14" Type="http://schemas.openxmlformats.org/officeDocument/2006/relationships/tags" Target="../tags/tag56.xml"/><Relationship Id="rId22" Type="http://schemas.openxmlformats.org/officeDocument/2006/relationships/tags" Target="../tags/tag64.xml"/><Relationship Id="rId27"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8" Type="http://schemas.openxmlformats.org/officeDocument/2006/relationships/tags" Target="../tags/tag76.xml"/><Relationship Id="rId3" Type="http://schemas.openxmlformats.org/officeDocument/2006/relationships/tags" Target="../tags/tag71.xml"/><Relationship Id="rId7" Type="http://schemas.openxmlformats.org/officeDocument/2006/relationships/tags" Target="../tags/tag75.xml"/><Relationship Id="rId12" Type="http://schemas.openxmlformats.org/officeDocument/2006/relationships/image" Target="../media/image8.png"/><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tags" Target="../tags/tag74.xml"/><Relationship Id="rId11" Type="http://schemas.openxmlformats.org/officeDocument/2006/relationships/image" Target="../media/image15.png"/><Relationship Id="rId5" Type="http://schemas.openxmlformats.org/officeDocument/2006/relationships/tags" Target="../tags/tag73.xml"/><Relationship Id="rId10" Type="http://schemas.openxmlformats.org/officeDocument/2006/relationships/image" Target="../media/image11.png"/><Relationship Id="rId4" Type="http://schemas.openxmlformats.org/officeDocument/2006/relationships/tags" Target="../tags/tag72.xml"/><Relationship Id="rId9"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 name="PA-102211"/>
          <p:cNvPicPr>
            <a:picLocks noChangeAspect="1"/>
          </p:cNvPicPr>
          <p:nvPr>
            <p:custDataLst>
              <p:tags r:id="rId2"/>
            </p:custDataLst>
          </p:nvPr>
        </p:nvPicPr>
        <p:blipFill>
          <a:blip r:embed="rId13" cstate="email">
            <a:lum bright="-6000"/>
            <a:extLst>
              <a:ext uri="{28A0092B-C50C-407E-A947-70E740481C1C}">
                <a14:useLocalDpi xmlns:a14="http://schemas.microsoft.com/office/drawing/2010/main"/>
              </a:ext>
            </a:extLst>
          </a:blip>
          <a:stretch>
            <a:fillRect/>
          </a:stretch>
        </p:blipFill>
        <p:spPr>
          <a:xfrm>
            <a:off x="9904730" y="280670"/>
            <a:ext cx="2029460" cy="676275"/>
          </a:xfrm>
          <a:prstGeom prst="rect">
            <a:avLst/>
          </a:prstGeom>
        </p:spPr>
      </p:pic>
      <p:grpSp>
        <p:nvGrpSpPr>
          <p:cNvPr id="18" name="组合 17"/>
          <p:cNvGrpSpPr/>
          <p:nvPr/>
        </p:nvGrpSpPr>
        <p:grpSpPr>
          <a:xfrm>
            <a:off x="0" y="203200"/>
            <a:ext cx="4321810" cy="499110"/>
            <a:chOff x="0" y="320"/>
            <a:chExt cx="6806" cy="786"/>
          </a:xfrm>
        </p:grpSpPr>
        <p:sp>
          <p:nvSpPr>
            <p:cNvPr id="25" name="剪去单角的矩形 24"/>
            <p:cNvSpPr/>
            <p:nvPr/>
          </p:nvSpPr>
          <p:spPr>
            <a:xfrm>
              <a:off x="0" y="320"/>
              <a:ext cx="6806"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6" name="图片 25" descr="图片1"/>
            <p:cNvPicPr>
              <a:picLocks noChangeAspect="1"/>
            </p:cNvPicPr>
            <p:nvPr/>
          </p:nvPicPr>
          <p:blipFill>
            <a:blip r:embed="rId14" cstate="email">
              <a:lum bright="-12000"/>
              <a:extLst>
                <a:ext uri="{28A0092B-C50C-407E-A947-70E740481C1C}">
                  <a14:useLocalDpi xmlns:a14="http://schemas.microsoft.com/office/drawing/2010/main"/>
                </a:ext>
              </a:extLst>
            </a:blip>
            <a:stretch>
              <a:fillRect/>
            </a:stretch>
          </p:blipFill>
          <p:spPr>
            <a:xfrm>
              <a:off x="390" y="442"/>
              <a:ext cx="1788" cy="562"/>
            </a:xfrm>
            <a:prstGeom prst="rect">
              <a:avLst/>
            </a:prstGeom>
            <a:effectLst>
              <a:outerShdw blurRad="50800" dist="25400" dir="5400000" algn="t" rotWithShape="0">
                <a:schemeClr val="bg1">
                  <a:alpha val="69000"/>
                </a:schemeClr>
              </a:outerShdw>
            </a:effectLst>
          </p:spPr>
        </p:pic>
        <p:sp>
          <p:nvSpPr>
            <p:cNvPr id="32" name="文本框 31"/>
            <p:cNvSpPr txBox="1"/>
            <p:nvPr/>
          </p:nvSpPr>
          <p:spPr>
            <a:xfrm>
              <a:off x="1947" y="424"/>
              <a:ext cx="4732" cy="580"/>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伟大精神</a:t>
              </a:r>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学习培训系列</a:t>
              </a:r>
            </a:p>
          </p:txBody>
        </p:sp>
      </p:grpSp>
      <p:grpSp>
        <p:nvGrpSpPr>
          <p:cNvPr id="37" name="组合 36"/>
          <p:cNvGrpSpPr/>
          <p:nvPr/>
        </p:nvGrpSpPr>
        <p:grpSpPr>
          <a:xfrm>
            <a:off x="4529455" y="250825"/>
            <a:ext cx="4487545" cy="418465"/>
            <a:chOff x="7133" y="395"/>
            <a:chExt cx="7067" cy="659"/>
          </a:xfrm>
        </p:grpSpPr>
        <p:sp>
          <p:nvSpPr>
            <p:cNvPr id="41" name="圆角矩形 40"/>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2" name="圆角矩形 41"/>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3" name="圆角矩形 42"/>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44" name="组合 43"/>
            <p:cNvGrpSpPr/>
            <p:nvPr/>
          </p:nvGrpSpPr>
          <p:grpSpPr>
            <a:xfrm>
              <a:off x="7133" y="398"/>
              <a:ext cx="1722" cy="656"/>
              <a:chOff x="7163" y="398"/>
              <a:chExt cx="1722" cy="656"/>
            </a:xfrm>
          </p:grpSpPr>
          <p:sp>
            <p:nvSpPr>
              <p:cNvPr id="45" name="圆角矩形 44"/>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6" name="文本框 45" descr="7b0a20202020227461726765744d6f64756c65223a20226b6f6e6c696e65666f6e7473220a7d0a"/>
              <p:cNvSpPr txBox="1"/>
              <p:nvPr/>
            </p:nvSpPr>
            <p:spPr>
              <a:xfrm>
                <a:off x="7163" y="412"/>
                <a:ext cx="1722" cy="628"/>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rPr>
                  <a:t>学党史</a:t>
                </a:r>
                <a:r>
                  <a:rPr lang="en-US" altLang="zh-CN"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47" name="文本框 46"/>
            <p:cNvSpPr txBox="1"/>
            <p:nvPr/>
          </p:nvSpPr>
          <p:spPr>
            <a:xfrm>
              <a:off x="8920" y="399"/>
              <a:ext cx="1721" cy="628"/>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悟思想 </a:t>
              </a:r>
            </a:p>
          </p:txBody>
        </p:sp>
        <p:sp>
          <p:nvSpPr>
            <p:cNvPr id="48" name="文本框 47"/>
            <p:cNvSpPr txBox="1"/>
            <p:nvPr/>
          </p:nvSpPr>
          <p:spPr>
            <a:xfrm>
              <a:off x="10706" y="399"/>
              <a:ext cx="1722" cy="628"/>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办实事 </a:t>
              </a:r>
            </a:p>
          </p:txBody>
        </p:sp>
        <p:sp>
          <p:nvSpPr>
            <p:cNvPr id="49" name="文本框 48"/>
            <p:cNvSpPr txBox="1"/>
            <p:nvPr/>
          </p:nvSpPr>
          <p:spPr>
            <a:xfrm>
              <a:off x="12478" y="399"/>
              <a:ext cx="1722" cy="628"/>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开新局</a:t>
              </a:r>
            </a:p>
          </p:txBody>
        </p:sp>
      </p:grpSp>
      <p:grpSp>
        <p:nvGrpSpPr>
          <p:cNvPr id="51" name="组合 50"/>
          <p:cNvGrpSpPr/>
          <p:nvPr/>
        </p:nvGrpSpPr>
        <p:grpSpPr>
          <a:xfrm>
            <a:off x="3462655" y="3803650"/>
            <a:ext cx="5275580" cy="663575"/>
            <a:chOff x="5866" y="5870"/>
            <a:chExt cx="7828" cy="1045"/>
          </a:xfrm>
        </p:grpSpPr>
        <p:grpSp>
          <p:nvGrpSpPr>
            <p:cNvPr id="52" name="组合 51"/>
            <p:cNvGrpSpPr/>
            <p:nvPr/>
          </p:nvGrpSpPr>
          <p:grpSpPr>
            <a:xfrm>
              <a:off x="5866" y="5870"/>
              <a:ext cx="7828" cy="1045"/>
              <a:chOff x="926" y="2719"/>
              <a:chExt cx="17398" cy="2907"/>
            </a:xfrm>
          </p:grpSpPr>
          <p:sp>
            <p:nvSpPr>
              <p:cNvPr id="53" name="矩形 52"/>
              <p:cNvSpPr/>
              <p:nvPr/>
            </p:nvSpPr>
            <p:spPr>
              <a:xfrm>
                <a:off x="926" y="3205"/>
                <a:ext cx="17369" cy="241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4" name="组合 53"/>
              <p:cNvGrpSpPr/>
              <p:nvPr/>
            </p:nvGrpSpPr>
            <p:grpSpPr>
              <a:xfrm>
                <a:off x="8169" y="2719"/>
                <a:ext cx="2904" cy="975"/>
                <a:chOff x="3965502" y="1879809"/>
                <a:chExt cx="1193100" cy="342834"/>
              </a:xfrm>
              <a:solidFill>
                <a:srgbClr val="E71E17"/>
              </a:solidFill>
            </p:grpSpPr>
            <p:sp>
              <p:nvSpPr>
                <p:cNvPr id="55" name="PA-dark-star-shape_15445"/>
                <p:cNvSpPr>
                  <a:spLocks noChangeAspect="1"/>
                </p:cNvSpPr>
                <p:nvPr>
                  <p:custDataLst>
                    <p:tags r:id="rId6"/>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56" name="PA-dark-star-shape_15445"/>
                <p:cNvSpPr>
                  <a:spLocks noChangeAspect="1"/>
                </p:cNvSpPr>
                <p:nvPr>
                  <p:custDataLst>
                    <p:tags r:id="rId7"/>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57" name="PA-dark-star-shape_15445"/>
                <p:cNvSpPr>
                  <a:spLocks noChangeAspect="1"/>
                </p:cNvSpPr>
                <p:nvPr>
                  <p:custDataLst>
                    <p:tags r:id="rId8"/>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58" name="PA-dark-star-shape_15445"/>
                <p:cNvSpPr>
                  <a:spLocks noChangeAspect="1"/>
                </p:cNvSpPr>
                <p:nvPr>
                  <p:custDataLst>
                    <p:tags r:id="rId9"/>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59" name="PA-dark-star-shape_15445"/>
                <p:cNvSpPr>
                  <a:spLocks noChangeAspect="1"/>
                </p:cNvSpPr>
                <p:nvPr>
                  <p:custDataLst>
                    <p:tags r:id="rId10"/>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cxnSp>
            <p:nvCxnSpPr>
              <p:cNvPr id="60" name="PA-直接连接符 21"/>
              <p:cNvCxnSpPr/>
              <p:nvPr>
                <p:custDataLst>
                  <p:tags r:id="rId3"/>
                </p:custDataLst>
              </p:nvPr>
            </p:nvCxnSpPr>
            <p:spPr>
              <a:xfrm flipV="1">
                <a:off x="11289" y="3206"/>
                <a:ext cx="7004" cy="0"/>
              </a:xfrm>
              <a:prstGeom prst="line">
                <a:avLst/>
              </a:prstGeom>
              <a:noFill/>
              <a:ln w="12700" cap="flat" cmpd="sng" algn="ctr">
                <a:solidFill>
                  <a:srgbClr val="D30013">
                    <a:alpha val="34000"/>
                  </a:srgbClr>
                </a:solidFill>
                <a:prstDash val="solid"/>
              </a:ln>
              <a:effectLst/>
            </p:spPr>
          </p:cxnSp>
          <p:cxnSp>
            <p:nvCxnSpPr>
              <p:cNvPr id="61" name="PA-直接连接符 22"/>
              <p:cNvCxnSpPr/>
              <p:nvPr>
                <p:custDataLst>
                  <p:tags r:id="rId4"/>
                </p:custDataLst>
              </p:nvPr>
            </p:nvCxnSpPr>
            <p:spPr>
              <a:xfrm>
                <a:off x="999" y="3206"/>
                <a:ext cx="7002" cy="0"/>
              </a:xfrm>
              <a:prstGeom prst="line">
                <a:avLst/>
              </a:prstGeom>
              <a:noFill/>
              <a:ln w="12700" cap="flat" cmpd="sng" algn="ctr">
                <a:solidFill>
                  <a:srgbClr val="D30013">
                    <a:alpha val="34000"/>
                  </a:srgbClr>
                </a:solidFill>
                <a:prstDash val="solid"/>
              </a:ln>
              <a:effectLst/>
            </p:spPr>
          </p:cxnSp>
          <p:cxnSp>
            <p:nvCxnSpPr>
              <p:cNvPr id="62" name="PA-直接连接符 21"/>
              <p:cNvCxnSpPr/>
              <p:nvPr>
                <p:custDataLst>
                  <p:tags r:id="rId5"/>
                </p:custDataLst>
              </p:nvPr>
            </p:nvCxnSpPr>
            <p:spPr>
              <a:xfrm>
                <a:off x="966" y="5626"/>
                <a:ext cx="17358" cy="0"/>
              </a:xfrm>
              <a:prstGeom prst="line">
                <a:avLst/>
              </a:prstGeom>
              <a:noFill/>
              <a:ln w="12700" cap="flat" cmpd="sng" algn="ctr">
                <a:solidFill>
                  <a:srgbClr val="D30013">
                    <a:alpha val="34000"/>
                  </a:srgbClr>
                </a:solidFill>
                <a:prstDash val="solid"/>
              </a:ln>
              <a:effectLst/>
            </p:spPr>
          </p:cxnSp>
          <p:pic>
            <p:nvPicPr>
              <p:cNvPr id="63" name="图片 62"/>
              <p:cNvPicPr>
                <a:picLocks noChangeAspect="1"/>
              </p:cNvPicPr>
              <p:nvPr userDrawn="1"/>
            </p:nvPicPr>
            <p:blipFill>
              <a:blip r:embed="rId15" cstate="email">
                <a:extLst>
                  <a:ext uri="{28A0092B-C50C-407E-A947-70E740481C1C}">
                    <a14:useLocalDpi xmlns:a14="http://schemas.microsoft.com/office/drawing/2010/main"/>
                  </a:ext>
                </a:extLst>
              </a:blip>
              <a:srcRect/>
              <a:stretch>
                <a:fillRect/>
              </a:stretch>
            </p:blipFill>
            <p:spPr>
              <a:xfrm>
                <a:off x="15339" y="2719"/>
                <a:ext cx="2956" cy="496"/>
              </a:xfrm>
              <a:prstGeom prst="rect">
                <a:avLst/>
              </a:prstGeom>
            </p:spPr>
          </p:pic>
          <p:pic>
            <p:nvPicPr>
              <p:cNvPr id="64" name="图片 63"/>
              <p:cNvPicPr>
                <a:picLocks noChangeAspect="1"/>
              </p:cNvPicPr>
              <p:nvPr userDrawn="1"/>
            </p:nvPicPr>
            <p:blipFill>
              <a:blip r:embed="rId15" cstate="email">
                <a:extLst>
                  <a:ext uri="{28A0092B-C50C-407E-A947-70E740481C1C}">
                    <a14:useLocalDpi xmlns:a14="http://schemas.microsoft.com/office/drawing/2010/main"/>
                  </a:ext>
                </a:extLst>
              </a:blip>
              <a:srcRect/>
              <a:stretch>
                <a:fillRect/>
              </a:stretch>
            </p:blipFill>
            <p:spPr>
              <a:xfrm flipH="1">
                <a:off x="926" y="2719"/>
                <a:ext cx="2956" cy="496"/>
              </a:xfrm>
              <a:prstGeom prst="rect">
                <a:avLst/>
              </a:prstGeom>
            </p:spPr>
          </p:pic>
        </p:grpSp>
        <p:sp>
          <p:nvSpPr>
            <p:cNvPr id="65" name="文本框 64"/>
            <p:cNvSpPr txBox="1"/>
            <p:nvPr/>
          </p:nvSpPr>
          <p:spPr>
            <a:xfrm>
              <a:off x="5946" y="6117"/>
              <a:ext cx="7655" cy="725"/>
            </a:xfrm>
            <a:prstGeom prst="rect">
              <a:avLst/>
            </a:prstGeom>
            <a:noFill/>
          </p:spPr>
          <p:txBody>
            <a:bodyPr wrap="square" rtlCol="0" anchor="t">
              <a:spAutoFit/>
            </a:bodyPr>
            <a:lstStyle/>
            <a:p>
              <a:pPr algn="dist"/>
              <a:r>
                <a:rPr lang="zh-CN" sz="2400">
                  <a:solidFill>
                    <a:schemeClr val="tx1">
                      <a:lumMod val="75000"/>
                      <a:lumOff val="25000"/>
                    </a:schemeClr>
                  </a:solidFill>
                  <a:effectLst>
                    <a:outerShdw blurRad="50800" dist="25400" dir="5400000" algn="t" rotWithShape="0">
                      <a:schemeClr val="bg1">
                        <a:alpha val="69000"/>
                      </a:schemeClr>
                    </a:outerShdw>
                  </a:effectLst>
                  <a:latin typeface="微软雅黑" panose="020B0503020204020204" pitchFamily="34" charset="-122"/>
                  <a:ea typeface="微软雅黑" panose="020B0503020204020204" pitchFamily="34" charset="-122"/>
                  <a:cs typeface="微软雅黑" panose="020B0503020204020204" pitchFamily="34" charset="-122"/>
                </a:rPr>
                <a:t>北大荒精神</a:t>
              </a:r>
              <a:r>
                <a:rPr lang="zh-CN" altLang="en-US" sz="2400">
                  <a:solidFill>
                    <a:schemeClr val="tx1">
                      <a:lumMod val="75000"/>
                      <a:lumOff val="25000"/>
                    </a:schemeClr>
                  </a:solidFill>
                  <a:effectLst>
                    <a:outerShdw blurRad="50800" dist="25400" dir="5400000" algn="t" rotWithShape="0">
                      <a:schemeClr val="bg1">
                        <a:alpha val="69000"/>
                      </a:schemeClr>
                    </a:outerShdw>
                  </a:effectLst>
                  <a:latin typeface="微软雅黑" panose="020B0503020204020204" pitchFamily="34" charset="-122"/>
                  <a:ea typeface="微软雅黑" panose="020B0503020204020204" pitchFamily="34" charset="-122"/>
                  <a:cs typeface="微软雅黑" panose="020B0503020204020204" pitchFamily="34" charset="-122"/>
                </a:rPr>
                <a:t>学习教育活动</a:t>
              </a:r>
            </a:p>
          </p:txBody>
        </p:sp>
      </p:grpSp>
      <p:sp>
        <p:nvSpPr>
          <p:cNvPr id="91" name="文本框 90"/>
          <p:cNvSpPr txBox="1"/>
          <p:nvPr/>
        </p:nvSpPr>
        <p:spPr>
          <a:xfrm>
            <a:off x="975995" y="1537335"/>
            <a:ext cx="10227310" cy="1553210"/>
          </a:xfrm>
          <a:prstGeom prst="rect">
            <a:avLst/>
          </a:prstGeom>
          <a:noFill/>
        </p:spPr>
        <p:txBody>
          <a:bodyPr wrap="square" rtlCol="0" anchor="t">
            <a:spAutoFit/>
          </a:bodyPr>
          <a:lstStyle/>
          <a:p>
            <a:pPr algn="dist"/>
            <a:r>
              <a:rPr sz="95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pitchFamily="34" charset="-122"/>
                <a:ea typeface="微软雅黑" panose="020B0503020204020204" pitchFamily="34" charset="-122"/>
                <a:sym typeface="+mn-ea"/>
              </a:rPr>
              <a:t>学习</a:t>
            </a:r>
            <a:r>
              <a:rPr lang="zh-CN" sz="95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pitchFamily="34" charset="-122"/>
                <a:ea typeface="微软雅黑" panose="020B0503020204020204" pitchFamily="34" charset="-122"/>
                <a:sym typeface="+mn-ea"/>
              </a:rPr>
              <a:t>北大荒</a:t>
            </a:r>
            <a:r>
              <a:rPr sz="95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pitchFamily="34" charset="-122"/>
                <a:ea typeface="微软雅黑" panose="020B0503020204020204" pitchFamily="34" charset="-122"/>
                <a:sym typeface="+mn-ea"/>
              </a:rPr>
              <a:t>精神</a:t>
            </a:r>
          </a:p>
        </p:txBody>
      </p:sp>
      <p:grpSp>
        <p:nvGrpSpPr>
          <p:cNvPr id="6" name="组合 5"/>
          <p:cNvGrpSpPr/>
          <p:nvPr/>
        </p:nvGrpSpPr>
        <p:grpSpPr>
          <a:xfrm>
            <a:off x="988695" y="1657985"/>
            <a:ext cx="10213975" cy="1443990"/>
            <a:chOff x="2033" y="2633"/>
            <a:chExt cx="17673" cy="2287"/>
          </a:xfrm>
        </p:grpSpPr>
        <p:grpSp>
          <p:nvGrpSpPr>
            <p:cNvPr id="67" name="组合 66"/>
            <p:cNvGrpSpPr/>
            <p:nvPr/>
          </p:nvGrpSpPr>
          <p:grpSpPr>
            <a:xfrm>
              <a:off x="2033" y="2634"/>
              <a:ext cx="2360" cy="2286"/>
              <a:chOff x="1040" y="2895"/>
              <a:chExt cx="2550" cy="2430"/>
            </a:xfrm>
          </p:grpSpPr>
          <p:sp>
            <p:nvSpPr>
              <p:cNvPr id="68" name="矩形 67"/>
              <p:cNvSpPr/>
              <p:nvPr/>
            </p:nvSpPr>
            <p:spPr>
              <a:xfrm>
                <a:off x="1040" y="2895"/>
                <a:ext cx="2551" cy="2430"/>
              </a:xfrm>
              <a:prstGeom prst="rect">
                <a:avLst/>
              </a:prstGeom>
              <a:noFill/>
              <a:ln w="12700">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9" name="直接连接符 68"/>
              <p:cNvCxnSpPr>
                <a:stCxn id="68" idx="1"/>
                <a:endCxn id="68"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0" name="直接连接符 69"/>
              <p:cNvCxnSpPr>
                <a:stCxn id="68" idx="0"/>
                <a:endCxn id="68"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71" name="组合 70"/>
            <p:cNvGrpSpPr/>
            <p:nvPr/>
          </p:nvGrpSpPr>
          <p:grpSpPr>
            <a:xfrm>
              <a:off x="4589" y="2633"/>
              <a:ext cx="2360" cy="2286"/>
              <a:chOff x="1040" y="2895"/>
              <a:chExt cx="2550" cy="2430"/>
            </a:xfrm>
          </p:grpSpPr>
          <p:sp>
            <p:nvSpPr>
              <p:cNvPr id="72" name="矩形 71"/>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3" name="直接连接符 72"/>
              <p:cNvCxnSpPr>
                <a:stCxn id="72" idx="1"/>
                <a:endCxn id="72"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4" name="直接连接符 73"/>
              <p:cNvCxnSpPr>
                <a:stCxn id="72" idx="0"/>
                <a:endCxn id="72"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75" name="组合 74"/>
            <p:cNvGrpSpPr/>
            <p:nvPr/>
          </p:nvGrpSpPr>
          <p:grpSpPr>
            <a:xfrm>
              <a:off x="7142" y="2633"/>
              <a:ext cx="2360" cy="2286"/>
              <a:chOff x="1040" y="2895"/>
              <a:chExt cx="2550" cy="2430"/>
            </a:xfrm>
          </p:grpSpPr>
          <p:sp>
            <p:nvSpPr>
              <p:cNvPr id="76" name="矩形 75"/>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7" name="直接连接符 76"/>
              <p:cNvCxnSpPr>
                <a:stCxn id="76" idx="1"/>
                <a:endCxn id="76"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8" name="直接连接符 77"/>
              <p:cNvCxnSpPr>
                <a:stCxn id="76" idx="0"/>
                <a:endCxn id="76"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79" name="组合 78"/>
            <p:cNvGrpSpPr/>
            <p:nvPr/>
          </p:nvGrpSpPr>
          <p:grpSpPr>
            <a:xfrm>
              <a:off x="9696" y="2633"/>
              <a:ext cx="2360" cy="2286"/>
              <a:chOff x="1040" y="2895"/>
              <a:chExt cx="2550" cy="2430"/>
            </a:xfrm>
          </p:grpSpPr>
          <p:sp>
            <p:nvSpPr>
              <p:cNvPr id="80" name="矩形 79"/>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1" name="直接连接符 80"/>
              <p:cNvCxnSpPr>
                <a:stCxn id="80" idx="1"/>
                <a:endCxn id="80"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2" name="直接连接符 81"/>
              <p:cNvCxnSpPr>
                <a:stCxn id="80" idx="0"/>
                <a:endCxn id="80"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83" name="组合 82"/>
            <p:cNvGrpSpPr/>
            <p:nvPr/>
          </p:nvGrpSpPr>
          <p:grpSpPr>
            <a:xfrm>
              <a:off x="12251" y="2633"/>
              <a:ext cx="2360" cy="2286"/>
              <a:chOff x="1040" y="2895"/>
              <a:chExt cx="2550" cy="2430"/>
            </a:xfrm>
          </p:grpSpPr>
          <p:sp>
            <p:nvSpPr>
              <p:cNvPr id="84" name="矩形 83"/>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5" name="直接连接符 84"/>
              <p:cNvCxnSpPr>
                <a:stCxn id="84" idx="1"/>
                <a:endCxn id="84"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6" name="直接连接符 85"/>
              <p:cNvCxnSpPr>
                <a:stCxn id="84" idx="0"/>
                <a:endCxn id="84"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87" name="组合 86"/>
            <p:cNvGrpSpPr/>
            <p:nvPr/>
          </p:nvGrpSpPr>
          <p:grpSpPr>
            <a:xfrm>
              <a:off x="14806" y="2633"/>
              <a:ext cx="2360" cy="2286"/>
              <a:chOff x="1040" y="2895"/>
              <a:chExt cx="2550" cy="2430"/>
            </a:xfrm>
          </p:grpSpPr>
          <p:sp>
            <p:nvSpPr>
              <p:cNvPr id="88" name="矩形 87"/>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9" name="直接连接符 88"/>
              <p:cNvCxnSpPr>
                <a:stCxn id="88" idx="1"/>
                <a:endCxn id="88"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0" name="直接连接符 89"/>
              <p:cNvCxnSpPr>
                <a:stCxn id="88" idx="0"/>
                <a:endCxn id="88"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2" name="组合 1"/>
            <p:cNvGrpSpPr/>
            <p:nvPr/>
          </p:nvGrpSpPr>
          <p:grpSpPr>
            <a:xfrm>
              <a:off x="17346" y="2634"/>
              <a:ext cx="2360" cy="2286"/>
              <a:chOff x="1040" y="2895"/>
              <a:chExt cx="2550" cy="2430"/>
            </a:xfrm>
          </p:grpSpPr>
          <p:sp>
            <p:nvSpPr>
              <p:cNvPr id="3" name="矩形 2"/>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连接符 3"/>
              <p:cNvCxnSpPr>
                <a:stCxn id="3" idx="1"/>
                <a:endCxn id="3"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a:stCxn id="3" idx="0"/>
                <a:endCxn id="3"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0">
            <a:alphaModFix amt="44000"/>
          </a:blip>
          <a:stretch>
            <a:fillRect/>
          </a:stretch>
        </a:blipFill>
        <a:effectLst/>
      </p:bgPr>
    </p:bg>
    <p:spTree>
      <p:nvGrpSpPr>
        <p:cNvPr id="1" name=""/>
        <p:cNvGrpSpPr/>
        <p:nvPr/>
      </p:nvGrpSpPr>
      <p:grpSpPr>
        <a:xfrm>
          <a:off x="0" y="0"/>
          <a:ext cx="0" cy="0"/>
          <a:chOff x="0" y="0"/>
          <a:chExt cx="0" cy="0"/>
        </a:xfrm>
      </p:grpSpPr>
      <p:grpSp>
        <p:nvGrpSpPr>
          <p:cNvPr id="14" name="组合 13"/>
          <p:cNvGrpSpPr/>
          <p:nvPr/>
        </p:nvGrpSpPr>
        <p:grpSpPr>
          <a:xfrm>
            <a:off x="1954530" y="1707515"/>
            <a:ext cx="8282305" cy="1800839"/>
            <a:chOff x="3443" y="2689"/>
            <a:chExt cx="13043" cy="2836"/>
          </a:xfrm>
        </p:grpSpPr>
        <p:pic>
          <p:nvPicPr>
            <p:cNvPr id="17" name="图片 16"/>
            <p:cNvPicPr>
              <a:picLocks noChangeAspect="1"/>
            </p:cNvPicPr>
            <p:nvPr userDrawn="1"/>
          </p:nvPicPr>
          <p:blipFill>
            <a:blip r:embed="rId11" cstate="email">
              <a:extLst>
                <a:ext uri="{28A0092B-C50C-407E-A947-70E740481C1C}">
                  <a14:useLocalDpi xmlns:a14="http://schemas.microsoft.com/office/drawing/2010/main"/>
                </a:ext>
              </a:extLst>
            </a:blip>
            <a:srcRect/>
            <a:stretch>
              <a:fillRect/>
            </a:stretch>
          </p:blipFill>
          <p:spPr>
            <a:xfrm>
              <a:off x="10070" y="2689"/>
              <a:ext cx="6310" cy="904"/>
            </a:xfrm>
            <a:prstGeom prst="rect">
              <a:avLst/>
            </a:prstGeom>
          </p:spPr>
        </p:pic>
        <p:grpSp>
          <p:nvGrpSpPr>
            <p:cNvPr id="19" name="PA-102241"/>
            <p:cNvGrpSpPr/>
            <p:nvPr>
              <p:custDataLst>
                <p:tags r:id="rId3"/>
              </p:custDataLst>
            </p:nvPr>
          </p:nvGrpSpPr>
          <p:grpSpPr>
            <a:xfrm>
              <a:off x="3443" y="3593"/>
              <a:ext cx="13043" cy="1932"/>
              <a:chOff x="4391019" y="1685697"/>
              <a:chExt cx="4996686" cy="449580"/>
            </a:xfrm>
          </p:grpSpPr>
          <p:grpSp>
            <p:nvGrpSpPr>
              <p:cNvPr id="20" name="组合 19"/>
              <p:cNvGrpSpPr/>
              <p:nvPr/>
            </p:nvGrpSpPr>
            <p:grpSpPr>
              <a:xfrm>
                <a:off x="4391019" y="1685697"/>
                <a:ext cx="4996686" cy="449580"/>
                <a:chOff x="1308728" y="2405519"/>
                <a:chExt cx="4811691" cy="449580"/>
              </a:xfrm>
            </p:grpSpPr>
            <p:sp>
              <p:nvSpPr>
                <p:cNvPr id="21" name="PA-文本框 35"/>
                <p:cNvSpPr txBox="1"/>
                <p:nvPr>
                  <p:custDataLst>
                    <p:tags r:id="rId5"/>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7"/>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8"/>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6"/>
                  </p:custDataLst>
                </p:nvPr>
              </p:nvSpPr>
              <p:spPr>
                <a:xfrm>
                  <a:off x="1615190" y="2405519"/>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02</a:t>
                  </a:r>
                </a:p>
              </p:txBody>
            </p:sp>
          </p:grpSp>
          <p:sp>
            <p:nvSpPr>
              <p:cNvPr id="31" name="PA-文本框 21"/>
              <p:cNvSpPr txBox="1">
                <a:spLocks noChangeArrowheads="1"/>
              </p:cNvSpPr>
              <p:nvPr>
                <p:custDataLst>
                  <p:tags r:id="rId4"/>
                </p:custDataLst>
              </p:nvPr>
            </p:nvSpPr>
            <p:spPr bwMode="auto">
              <a:xfrm>
                <a:off x="5654844" y="1795534"/>
                <a:ext cx="3532120" cy="2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dist"/>
                <a:r>
                  <a:rPr sz="4000" b="1" dirty="0" err="1">
                    <a:solidFill>
                      <a:srgbClr val="C00000"/>
                    </a:solidFill>
                    <a:latin typeface="微软雅黑" panose="020B0503020204020204" pitchFamily="34" charset="-122"/>
                    <a:ea typeface="微软雅黑" panose="020B0503020204020204" pitchFamily="34" charset="-122"/>
                  </a:rPr>
                  <a:t>北大荒精神形成及特征</a:t>
                </a:r>
                <a:endParaRPr sz="4000" b="1" dirty="0">
                  <a:solidFill>
                    <a:srgbClr val="C00000"/>
                  </a:solidFill>
                  <a:latin typeface="微软雅黑" panose="020B0503020204020204" pitchFamily="34" charset="-122"/>
                  <a:ea typeface="微软雅黑" panose="020B0503020204020204" pitchFamily="34" charset="-122"/>
                </a:endParaRPr>
              </a:p>
            </p:txBody>
          </p:sp>
        </p:grpSp>
      </p:grpSp>
      <p:pic>
        <p:nvPicPr>
          <p:cNvPr id="7" name="PA-102211"/>
          <p:cNvPicPr>
            <a:picLocks noChangeAspect="1"/>
          </p:cNvPicPr>
          <p:nvPr>
            <p:custDataLst>
              <p:tags r:id="rId2"/>
            </p:custDataLst>
          </p:nvPr>
        </p:nvPicPr>
        <p:blipFill>
          <a:blip r:embed="rId12" cstate="email">
            <a:lum bright="-6000"/>
            <a:extLst>
              <a:ext uri="{28A0092B-C50C-407E-A947-70E740481C1C}">
                <a14:useLocalDpi xmlns:a14="http://schemas.microsoft.com/office/drawing/2010/main"/>
              </a:ext>
            </a:extLst>
          </a:blip>
          <a:stretch>
            <a:fillRect/>
          </a:stretch>
        </p:blipFill>
        <p:spPr>
          <a:xfrm>
            <a:off x="9904730" y="280670"/>
            <a:ext cx="2029460" cy="67627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grpSp>
        <p:nvGrpSpPr>
          <p:cNvPr id="20" name="组合 19"/>
          <p:cNvGrpSpPr/>
          <p:nvPr/>
        </p:nvGrpSpPr>
        <p:grpSpPr>
          <a:xfrm>
            <a:off x="897890" y="1722755"/>
            <a:ext cx="10397490" cy="4475480"/>
            <a:chOff x="2527" y="2668"/>
            <a:chExt cx="14145" cy="7048"/>
          </a:xfrm>
        </p:grpSpPr>
        <p:sp>
          <p:nvSpPr>
            <p:cNvPr id="21" name="矩形 20"/>
            <p:cNvSpPr/>
            <p:nvPr/>
          </p:nvSpPr>
          <p:spPr>
            <a:xfrm>
              <a:off x="2527" y="2668"/>
              <a:ext cx="14145" cy="7048"/>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12520" y="9114"/>
              <a:ext cx="4151" cy="595"/>
            </a:xfrm>
            <a:prstGeom prst="rect">
              <a:avLst/>
            </a:prstGeom>
          </p:spPr>
        </p:pic>
      </p:grpSp>
      <p:pic>
        <p:nvPicPr>
          <p:cNvPr id="3"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14" name="图片 13"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5" name="组合 14"/>
          <p:cNvGrpSpPr/>
          <p:nvPr/>
        </p:nvGrpSpPr>
        <p:grpSpPr>
          <a:xfrm>
            <a:off x="0" y="203200"/>
            <a:ext cx="4204970" cy="499745"/>
            <a:chOff x="0" y="320"/>
            <a:chExt cx="6622" cy="787"/>
          </a:xfrm>
        </p:grpSpPr>
        <p:sp>
          <p:nvSpPr>
            <p:cNvPr id="16" name="剪去单角的矩形 15"/>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8" name="文本框 17"/>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北大荒精神形成及特征</a:t>
              </a:r>
            </a:p>
          </p:txBody>
        </p:sp>
      </p:grpSp>
      <p:sp>
        <p:nvSpPr>
          <p:cNvPr id="19" name="矩形 18"/>
          <p:cNvSpPr/>
          <p:nvPr/>
        </p:nvSpPr>
        <p:spPr>
          <a:xfrm>
            <a:off x="897890" y="1368425"/>
            <a:ext cx="10396855" cy="8388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3735" b="1" dirty="0" err="1">
                <a:solidFill>
                  <a:srgbClr val="FFF8E6"/>
                </a:solidFill>
                <a:latin typeface="微软雅黑" panose="020B0503020204020204" pitchFamily="34" charset="-122"/>
                <a:ea typeface="微软雅黑" panose="020B0503020204020204" pitchFamily="34" charset="-122"/>
              </a:rPr>
              <a:t>北大荒精神理论形成的四个阶段</a:t>
            </a:r>
            <a:endParaRPr sz="3735" b="1" dirty="0">
              <a:solidFill>
                <a:srgbClr val="FFF8E6"/>
              </a:solidFill>
              <a:latin typeface="微软雅黑" panose="020B0503020204020204" pitchFamily="34" charset="-122"/>
              <a:ea typeface="微软雅黑" panose="020B0503020204020204" pitchFamily="34" charset="-122"/>
            </a:endParaRPr>
          </a:p>
        </p:txBody>
      </p:sp>
      <p:pic>
        <p:nvPicPr>
          <p:cNvPr id="35" name="图片 34"/>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886460"/>
            <a:ext cx="3363595" cy="481965"/>
          </a:xfrm>
          <a:prstGeom prst="rect">
            <a:avLst/>
          </a:prstGeom>
        </p:spPr>
      </p:pic>
      <p:sp>
        <p:nvSpPr>
          <p:cNvPr id="38" name="文本框 37"/>
          <p:cNvSpPr txBox="1"/>
          <p:nvPr/>
        </p:nvSpPr>
        <p:spPr>
          <a:xfrm>
            <a:off x="1435735" y="2628265"/>
            <a:ext cx="9322435" cy="2922905"/>
          </a:xfrm>
          <a:prstGeom prst="rect">
            <a:avLst/>
          </a:prstGeom>
          <a:noFill/>
        </p:spPr>
        <p:txBody>
          <a:bodyPr wrap="square" rtlCol="0" anchor="t">
            <a:spAutoFit/>
          </a:bodyPr>
          <a:lstStyle/>
          <a:p>
            <a:pPr algn="l">
              <a:lnSpc>
                <a:spcPct val="150000"/>
              </a:lnSpc>
              <a:spcBef>
                <a:spcPts val="1200"/>
              </a:spcBef>
              <a:spcAft>
                <a:spcPct val="0"/>
              </a:spcAft>
            </a:pPr>
            <a:r>
              <a:rPr lang="zh-CN" altLang="en-US" sz="1600" dirty="0">
                <a:solidFill>
                  <a:schemeClr val="tx1">
                    <a:lumMod val="65000"/>
                    <a:lumOff val="35000"/>
                  </a:schemeClr>
                </a:solidFill>
              </a:rPr>
              <a:t>北大荒人对北大荒精神的认识，有一个从模糊到清晰、从零散到系统、从浅层次到深层次、从局部到全面的过程。大致分成以下几个阶段：</a:t>
            </a:r>
          </a:p>
          <a:p>
            <a:pPr algn="l">
              <a:lnSpc>
                <a:spcPct val="150000"/>
              </a:lnSpc>
              <a:spcBef>
                <a:spcPts val="1200"/>
              </a:spcBef>
              <a:spcAft>
                <a:spcPct val="0"/>
              </a:spcAft>
            </a:pPr>
            <a:r>
              <a:rPr lang="zh-CN" altLang="en-US" sz="1600" b="1" dirty="0">
                <a:solidFill>
                  <a:srgbClr val="C00000"/>
                </a:solidFill>
              </a:rPr>
              <a:t>第一阶段（1947—1985年）</a:t>
            </a:r>
            <a:r>
              <a:rPr lang="zh-CN" altLang="en-US" sz="1600" dirty="0">
                <a:solidFill>
                  <a:schemeClr val="tx1">
                    <a:lumMod val="65000"/>
                    <a:lumOff val="35000"/>
                  </a:schemeClr>
                </a:solidFill>
              </a:rPr>
              <a:t>，从理论开端到理论准备阶段；</a:t>
            </a:r>
          </a:p>
          <a:p>
            <a:pPr algn="l">
              <a:lnSpc>
                <a:spcPct val="150000"/>
              </a:lnSpc>
              <a:spcBef>
                <a:spcPts val="1200"/>
              </a:spcBef>
              <a:spcAft>
                <a:spcPct val="0"/>
              </a:spcAft>
            </a:pPr>
            <a:r>
              <a:rPr lang="zh-CN" altLang="en-US" sz="1600" b="1" dirty="0">
                <a:solidFill>
                  <a:srgbClr val="C00000"/>
                </a:solidFill>
              </a:rPr>
              <a:t>第二阶段（1986—1993年）</a:t>
            </a:r>
            <a:r>
              <a:rPr lang="zh-CN" altLang="en-US" sz="1600" dirty="0">
                <a:solidFill>
                  <a:schemeClr val="tx1">
                    <a:lumMod val="65000"/>
                    <a:lumOff val="35000"/>
                  </a:schemeClr>
                </a:solidFill>
              </a:rPr>
              <a:t>，从理论的建立到基本形成；</a:t>
            </a:r>
          </a:p>
          <a:p>
            <a:pPr algn="l">
              <a:lnSpc>
                <a:spcPct val="150000"/>
              </a:lnSpc>
              <a:spcBef>
                <a:spcPts val="1200"/>
              </a:spcBef>
              <a:spcAft>
                <a:spcPct val="0"/>
              </a:spcAft>
            </a:pPr>
            <a:r>
              <a:rPr lang="zh-CN" altLang="en-US" sz="1600" b="1" dirty="0">
                <a:solidFill>
                  <a:srgbClr val="C00000"/>
                </a:solidFill>
              </a:rPr>
              <a:t>第三阶段（1994—1999年）</a:t>
            </a:r>
            <a:r>
              <a:rPr lang="zh-CN" altLang="en-US" sz="1600" dirty="0">
                <a:solidFill>
                  <a:schemeClr val="tx1">
                    <a:lumMod val="65000"/>
                    <a:lumOff val="35000"/>
                  </a:schemeClr>
                </a:solidFill>
              </a:rPr>
              <a:t>，从理论的形成到系统成熟；</a:t>
            </a:r>
          </a:p>
          <a:p>
            <a:pPr algn="l">
              <a:lnSpc>
                <a:spcPct val="150000"/>
              </a:lnSpc>
              <a:spcBef>
                <a:spcPts val="1200"/>
              </a:spcBef>
              <a:spcAft>
                <a:spcPct val="0"/>
              </a:spcAft>
            </a:pPr>
            <a:r>
              <a:rPr lang="zh-CN" altLang="en-US" sz="1600" b="1" dirty="0">
                <a:solidFill>
                  <a:srgbClr val="C00000"/>
                </a:solidFill>
              </a:rPr>
              <a:t>第四阶段（2000—至今）</a:t>
            </a:r>
            <a:r>
              <a:rPr lang="zh-CN" altLang="en-US" sz="1600" dirty="0">
                <a:solidFill>
                  <a:schemeClr val="tx1">
                    <a:lumMod val="65000"/>
                    <a:lumOff val="35000"/>
                  </a:schemeClr>
                </a:solidFill>
              </a:rPr>
              <a:t>，理论的深化与发展。</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anim calcmode="lin" valueType="num">
                                      <p:cBhvr>
                                        <p:cTn id="8" dur="1500" fill="hold"/>
                                        <p:tgtEl>
                                          <p:spTgt spid="3"/>
                                        </p:tgtEl>
                                        <p:attrNameLst>
                                          <p:attrName>ppt_x</p:attrName>
                                        </p:attrNameLst>
                                      </p:cBhvr>
                                      <p:tavLst>
                                        <p:tav tm="0">
                                          <p:val>
                                            <p:strVal val="#ppt_x"/>
                                          </p:val>
                                        </p:tav>
                                        <p:tav tm="100000">
                                          <p:val>
                                            <p:strVal val="#ppt_x"/>
                                          </p:val>
                                        </p:tav>
                                      </p:tavLst>
                                    </p:anim>
                                    <p:anim calcmode="lin" valueType="num">
                                      <p:cBhvr>
                                        <p:cTn id="9" dur="1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down)">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grpSp>
        <p:nvGrpSpPr>
          <p:cNvPr id="20" name="组合 19"/>
          <p:cNvGrpSpPr/>
          <p:nvPr/>
        </p:nvGrpSpPr>
        <p:grpSpPr>
          <a:xfrm>
            <a:off x="897890" y="1722755"/>
            <a:ext cx="10397490" cy="4475480"/>
            <a:chOff x="2527" y="2668"/>
            <a:chExt cx="14145" cy="7048"/>
          </a:xfrm>
        </p:grpSpPr>
        <p:sp>
          <p:nvSpPr>
            <p:cNvPr id="21" name="矩形 20"/>
            <p:cNvSpPr/>
            <p:nvPr/>
          </p:nvSpPr>
          <p:spPr>
            <a:xfrm>
              <a:off x="2527" y="2668"/>
              <a:ext cx="14145" cy="7048"/>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12520" y="9114"/>
              <a:ext cx="4151" cy="595"/>
            </a:xfrm>
            <a:prstGeom prst="rect">
              <a:avLst/>
            </a:prstGeom>
          </p:spPr>
        </p:pic>
      </p:grpSp>
      <p:pic>
        <p:nvPicPr>
          <p:cNvPr id="3"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14" name="图片 13"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5" name="组合 14"/>
          <p:cNvGrpSpPr/>
          <p:nvPr/>
        </p:nvGrpSpPr>
        <p:grpSpPr>
          <a:xfrm>
            <a:off x="0" y="203200"/>
            <a:ext cx="4204970" cy="499745"/>
            <a:chOff x="0" y="320"/>
            <a:chExt cx="6622" cy="787"/>
          </a:xfrm>
        </p:grpSpPr>
        <p:sp>
          <p:nvSpPr>
            <p:cNvPr id="16" name="剪去单角的矩形 15"/>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8" name="文本框 17"/>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北大荒精神形成及特征</a:t>
              </a:r>
            </a:p>
          </p:txBody>
        </p:sp>
      </p:grpSp>
      <p:sp>
        <p:nvSpPr>
          <p:cNvPr id="19" name="矩形 18"/>
          <p:cNvSpPr/>
          <p:nvPr/>
        </p:nvSpPr>
        <p:spPr>
          <a:xfrm>
            <a:off x="897890" y="1368425"/>
            <a:ext cx="10396855" cy="8388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3735" b="1" dirty="0" err="1">
                <a:solidFill>
                  <a:srgbClr val="FFF8E6"/>
                </a:solidFill>
                <a:latin typeface="微软雅黑" panose="020B0503020204020204" pitchFamily="34" charset="-122"/>
                <a:ea typeface="微软雅黑" panose="020B0503020204020204" pitchFamily="34" charset="-122"/>
              </a:rPr>
              <a:t>北大荒精神理论形成</a:t>
            </a:r>
            <a:endParaRPr sz="3735" b="1" dirty="0">
              <a:solidFill>
                <a:srgbClr val="FFF8E6"/>
              </a:solidFill>
              <a:latin typeface="微软雅黑" panose="020B0503020204020204" pitchFamily="34" charset="-122"/>
              <a:ea typeface="微软雅黑" panose="020B0503020204020204" pitchFamily="34" charset="-122"/>
            </a:endParaRPr>
          </a:p>
        </p:txBody>
      </p:sp>
      <p:pic>
        <p:nvPicPr>
          <p:cNvPr id="35" name="图片 34"/>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886460"/>
            <a:ext cx="3363595" cy="481965"/>
          </a:xfrm>
          <a:prstGeom prst="rect">
            <a:avLst/>
          </a:prstGeom>
        </p:spPr>
      </p:pic>
      <p:sp>
        <p:nvSpPr>
          <p:cNvPr id="38" name="文本框 37"/>
          <p:cNvSpPr txBox="1"/>
          <p:nvPr/>
        </p:nvSpPr>
        <p:spPr>
          <a:xfrm>
            <a:off x="1522730" y="3528060"/>
            <a:ext cx="9147810" cy="1938020"/>
          </a:xfrm>
          <a:prstGeom prst="rect">
            <a:avLst/>
          </a:prstGeom>
          <a:noFill/>
        </p:spPr>
        <p:txBody>
          <a:bodyPr wrap="square" rtlCol="0" anchor="t">
            <a:spAutoFit/>
          </a:bodyPr>
          <a:lstStyle/>
          <a:p>
            <a:pPr algn="l">
              <a:lnSpc>
                <a:spcPct val="150000"/>
              </a:lnSpc>
              <a:spcBef>
                <a:spcPts val="1200"/>
              </a:spcBef>
              <a:spcAft>
                <a:spcPct val="0"/>
              </a:spcAft>
            </a:pPr>
            <a:r>
              <a:rPr lang="zh-CN" altLang="en-US" sz="1600">
                <a:solidFill>
                  <a:schemeClr val="tx1">
                    <a:lumMod val="65000"/>
                    <a:lumOff val="35000"/>
                  </a:schemeClr>
                </a:solidFill>
              </a:rPr>
              <a:t>王震同志以身体力行的革命精神，在点燃北大荒第一把荒火的同时，把红军精神、长征精神、延安精神，尤其是南泥湾精神的火种播撒到北大荒广袤的黑土地上。1956年12月26日，王震在黑龙江省铁道兵农垦局党代表会议上传达了中国共产党第八次全国代表大会精神，并对农垦局全面发展规划和今后的任务作了重要指示。会上，王震赠给广大铁道兵复转官兵一副对联－－横联：艰苦奋斗；上联：密虎宝饶沃野千里变良田；下联：完达山下英雄建国立家园。</a:t>
            </a:r>
          </a:p>
        </p:txBody>
      </p:sp>
      <p:sp>
        <p:nvSpPr>
          <p:cNvPr id="2" name="文本框 1"/>
          <p:cNvSpPr txBox="1"/>
          <p:nvPr/>
        </p:nvSpPr>
        <p:spPr>
          <a:xfrm>
            <a:off x="1468120" y="2596515"/>
            <a:ext cx="9255760" cy="737235"/>
          </a:xfrm>
          <a:prstGeom prst="rect">
            <a:avLst/>
          </a:prstGeom>
          <a:noFill/>
        </p:spPr>
        <p:txBody>
          <a:bodyPr wrap="square" rtlCol="0" anchor="t">
            <a:spAutoFit/>
          </a:bodyPr>
          <a:lstStyle/>
          <a:p>
            <a:pPr algn="ctr">
              <a:lnSpc>
                <a:spcPct val="150000"/>
              </a:lnSpc>
              <a:spcBef>
                <a:spcPts val="1200"/>
              </a:spcBef>
              <a:spcAft>
                <a:spcPct val="0"/>
              </a:spcAft>
            </a:pPr>
            <a:r>
              <a:rPr lang="zh-CN" altLang="en-US" sz="2800" b="1" dirty="0">
                <a:solidFill>
                  <a:srgbClr val="C00000"/>
                </a:solidFill>
              </a:rPr>
              <a:t>第一阶段(1947—1985年)：从理论开端到理论准备</a:t>
            </a:r>
          </a:p>
        </p:txBody>
      </p:sp>
      <p:cxnSp>
        <p:nvCxnSpPr>
          <p:cNvPr id="4" name="直接连接符 3"/>
          <p:cNvCxnSpPr/>
          <p:nvPr/>
        </p:nvCxnSpPr>
        <p:spPr>
          <a:xfrm>
            <a:off x="2223135" y="3381375"/>
            <a:ext cx="7811770" cy="0"/>
          </a:xfrm>
          <a:prstGeom prst="line">
            <a:avLst/>
          </a:prstGeom>
          <a:ln>
            <a:solidFill>
              <a:srgbClr val="C00000">
                <a:alpha val="52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anim calcmode="lin" valueType="num">
                                      <p:cBhvr>
                                        <p:cTn id="8" dur="1500" fill="hold"/>
                                        <p:tgtEl>
                                          <p:spTgt spid="3"/>
                                        </p:tgtEl>
                                        <p:attrNameLst>
                                          <p:attrName>ppt_x</p:attrName>
                                        </p:attrNameLst>
                                      </p:cBhvr>
                                      <p:tavLst>
                                        <p:tav tm="0">
                                          <p:val>
                                            <p:strVal val="#ppt_x"/>
                                          </p:val>
                                        </p:tav>
                                        <p:tav tm="100000">
                                          <p:val>
                                            <p:strVal val="#ppt_x"/>
                                          </p:val>
                                        </p:tav>
                                      </p:tavLst>
                                    </p:anim>
                                    <p:anim calcmode="lin" valueType="num">
                                      <p:cBhvr>
                                        <p:cTn id="9" dur="1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down)">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grpSp>
        <p:nvGrpSpPr>
          <p:cNvPr id="20" name="组合 19"/>
          <p:cNvGrpSpPr/>
          <p:nvPr/>
        </p:nvGrpSpPr>
        <p:grpSpPr>
          <a:xfrm>
            <a:off x="897890" y="1722755"/>
            <a:ext cx="10397490" cy="4475480"/>
            <a:chOff x="2527" y="2668"/>
            <a:chExt cx="14145" cy="7048"/>
          </a:xfrm>
        </p:grpSpPr>
        <p:sp>
          <p:nvSpPr>
            <p:cNvPr id="21" name="矩形 20"/>
            <p:cNvSpPr/>
            <p:nvPr/>
          </p:nvSpPr>
          <p:spPr>
            <a:xfrm>
              <a:off x="2527" y="2668"/>
              <a:ext cx="14145" cy="7048"/>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12520" y="9114"/>
              <a:ext cx="4151" cy="595"/>
            </a:xfrm>
            <a:prstGeom prst="rect">
              <a:avLst/>
            </a:prstGeom>
          </p:spPr>
        </p:pic>
      </p:grpSp>
      <p:pic>
        <p:nvPicPr>
          <p:cNvPr id="3"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14" name="图片 13"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5" name="组合 14"/>
          <p:cNvGrpSpPr/>
          <p:nvPr/>
        </p:nvGrpSpPr>
        <p:grpSpPr>
          <a:xfrm>
            <a:off x="0" y="203200"/>
            <a:ext cx="4204970" cy="499745"/>
            <a:chOff x="0" y="320"/>
            <a:chExt cx="6622" cy="787"/>
          </a:xfrm>
        </p:grpSpPr>
        <p:sp>
          <p:nvSpPr>
            <p:cNvPr id="16" name="剪去单角的矩形 15"/>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8" name="文本框 17"/>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北大荒精神形成及特征</a:t>
              </a:r>
            </a:p>
          </p:txBody>
        </p:sp>
      </p:grpSp>
      <p:sp>
        <p:nvSpPr>
          <p:cNvPr id="19" name="矩形 18"/>
          <p:cNvSpPr/>
          <p:nvPr/>
        </p:nvSpPr>
        <p:spPr>
          <a:xfrm>
            <a:off x="897890" y="1368425"/>
            <a:ext cx="10396855" cy="8388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3735" b="1">
                <a:solidFill>
                  <a:srgbClr val="FFF8E6"/>
                </a:solidFill>
                <a:latin typeface="微软雅黑" panose="020B0503020204020204" pitchFamily="34" charset="-122"/>
                <a:ea typeface="微软雅黑" panose="020B0503020204020204" pitchFamily="34" charset="-122"/>
              </a:rPr>
              <a:t>北大荒精神理论形成</a:t>
            </a:r>
          </a:p>
        </p:txBody>
      </p:sp>
      <p:pic>
        <p:nvPicPr>
          <p:cNvPr id="35" name="图片 34"/>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886460"/>
            <a:ext cx="3363595" cy="481965"/>
          </a:xfrm>
          <a:prstGeom prst="rect">
            <a:avLst/>
          </a:prstGeom>
        </p:spPr>
      </p:pic>
      <p:sp>
        <p:nvSpPr>
          <p:cNvPr id="38" name="文本框 37"/>
          <p:cNvSpPr txBox="1"/>
          <p:nvPr/>
        </p:nvSpPr>
        <p:spPr>
          <a:xfrm>
            <a:off x="1522730" y="3528060"/>
            <a:ext cx="9147810" cy="2461260"/>
          </a:xfrm>
          <a:prstGeom prst="rect">
            <a:avLst/>
          </a:prstGeom>
          <a:noFill/>
        </p:spPr>
        <p:txBody>
          <a:bodyPr wrap="square" rtlCol="0" anchor="t">
            <a:spAutoFit/>
          </a:bodyPr>
          <a:lstStyle/>
          <a:p>
            <a:pPr algn="l">
              <a:lnSpc>
                <a:spcPct val="150000"/>
              </a:lnSpc>
              <a:spcBef>
                <a:spcPts val="1200"/>
              </a:spcBef>
              <a:spcAft>
                <a:spcPct val="0"/>
              </a:spcAft>
            </a:pPr>
            <a:r>
              <a:rPr lang="zh-CN" altLang="en-US" sz="1600">
                <a:solidFill>
                  <a:schemeClr val="tx1">
                    <a:lumMod val="65000"/>
                    <a:lumOff val="35000"/>
                  </a:schemeClr>
                </a:solidFill>
              </a:rPr>
              <a:t>北大荒精神是一种实践性很强的精神成果。一直到80年代，尚未从理论上、从抽象的逻辑思维上，给予北大荒精神以严格的科学界定。这在一定程度上影响了北大荒精神的传播与弘扬。</a:t>
            </a:r>
          </a:p>
          <a:p>
            <a:pPr algn="l">
              <a:lnSpc>
                <a:spcPct val="150000"/>
              </a:lnSpc>
              <a:spcBef>
                <a:spcPts val="1200"/>
              </a:spcBef>
              <a:spcAft>
                <a:spcPct val="0"/>
              </a:spcAft>
            </a:pPr>
            <a:r>
              <a:rPr lang="zh-CN" altLang="en-US" sz="1600">
                <a:solidFill>
                  <a:schemeClr val="tx1">
                    <a:lumMod val="65000"/>
                    <a:lumOff val="35000"/>
                  </a:schemeClr>
                </a:solidFill>
              </a:rPr>
              <a:t>1985年8月26日至30日，时任中共中央政治局委员王震同志，受党中央、国务院、中央军委的委托，来垦区慰问广大干部和职工，并视察了友谊、八五三、八五二农场。8月26日，王震在佳木斯宾馆接见了总局领导同志时，他说：“北大荒人是一代英雄，开发北大荒的艰苦是世间少有的。三十多年开出二百万公顷土地，这速度也是世界上罕见的。”</a:t>
            </a:r>
          </a:p>
        </p:txBody>
      </p:sp>
      <p:sp>
        <p:nvSpPr>
          <p:cNvPr id="2" name="文本框 1"/>
          <p:cNvSpPr txBox="1"/>
          <p:nvPr/>
        </p:nvSpPr>
        <p:spPr>
          <a:xfrm>
            <a:off x="1468120" y="2596515"/>
            <a:ext cx="9255760" cy="737235"/>
          </a:xfrm>
          <a:prstGeom prst="rect">
            <a:avLst/>
          </a:prstGeom>
          <a:noFill/>
        </p:spPr>
        <p:txBody>
          <a:bodyPr wrap="square" rtlCol="0" anchor="t">
            <a:spAutoFit/>
          </a:bodyPr>
          <a:lstStyle/>
          <a:p>
            <a:pPr algn="ctr">
              <a:lnSpc>
                <a:spcPct val="150000"/>
              </a:lnSpc>
              <a:spcBef>
                <a:spcPts val="1200"/>
              </a:spcBef>
              <a:spcAft>
                <a:spcPct val="0"/>
              </a:spcAft>
            </a:pPr>
            <a:r>
              <a:rPr lang="zh-CN" altLang="en-US" sz="2800" b="1">
                <a:solidFill>
                  <a:srgbClr val="C00000"/>
                </a:solidFill>
              </a:rPr>
              <a:t>第二阶段(1986—1993年)：从理论的建立到基本形成</a:t>
            </a:r>
          </a:p>
        </p:txBody>
      </p:sp>
      <p:cxnSp>
        <p:nvCxnSpPr>
          <p:cNvPr id="4" name="直接连接符 3"/>
          <p:cNvCxnSpPr/>
          <p:nvPr/>
        </p:nvCxnSpPr>
        <p:spPr>
          <a:xfrm>
            <a:off x="2032635" y="3381375"/>
            <a:ext cx="8174990" cy="635"/>
          </a:xfrm>
          <a:prstGeom prst="line">
            <a:avLst/>
          </a:prstGeom>
          <a:ln>
            <a:solidFill>
              <a:srgbClr val="C00000">
                <a:alpha val="52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anim calcmode="lin" valueType="num">
                                      <p:cBhvr>
                                        <p:cTn id="8" dur="1500" fill="hold"/>
                                        <p:tgtEl>
                                          <p:spTgt spid="3"/>
                                        </p:tgtEl>
                                        <p:attrNameLst>
                                          <p:attrName>ppt_x</p:attrName>
                                        </p:attrNameLst>
                                      </p:cBhvr>
                                      <p:tavLst>
                                        <p:tav tm="0">
                                          <p:val>
                                            <p:strVal val="#ppt_x"/>
                                          </p:val>
                                        </p:tav>
                                        <p:tav tm="100000">
                                          <p:val>
                                            <p:strVal val="#ppt_x"/>
                                          </p:val>
                                        </p:tav>
                                      </p:tavLst>
                                    </p:anim>
                                    <p:anim calcmode="lin" valueType="num">
                                      <p:cBhvr>
                                        <p:cTn id="9" dur="1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down)">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5">
            <a:alphaModFix amt="44000"/>
          </a:blip>
          <a:stretch>
            <a:fillRect/>
          </a:stretch>
        </a:blipFill>
        <a:effectLst/>
      </p:bgPr>
    </p:bg>
    <p:spTree>
      <p:nvGrpSpPr>
        <p:cNvPr id="1" name=""/>
        <p:cNvGrpSpPr/>
        <p:nvPr/>
      </p:nvGrpSpPr>
      <p:grpSpPr>
        <a:xfrm>
          <a:off x="0" y="0"/>
          <a:ext cx="0" cy="0"/>
          <a:chOff x="0" y="0"/>
          <a:chExt cx="0" cy="0"/>
        </a:xfrm>
      </p:grpSpPr>
      <p:grpSp>
        <p:nvGrpSpPr>
          <p:cNvPr id="20" name="组合 19"/>
          <p:cNvGrpSpPr/>
          <p:nvPr/>
        </p:nvGrpSpPr>
        <p:grpSpPr>
          <a:xfrm>
            <a:off x="897890" y="1722755"/>
            <a:ext cx="10397490" cy="4475480"/>
            <a:chOff x="2527" y="2668"/>
            <a:chExt cx="14145" cy="7048"/>
          </a:xfrm>
        </p:grpSpPr>
        <p:sp>
          <p:nvSpPr>
            <p:cNvPr id="21" name="矩形 20"/>
            <p:cNvSpPr/>
            <p:nvPr/>
          </p:nvSpPr>
          <p:spPr>
            <a:xfrm>
              <a:off x="2527" y="2668"/>
              <a:ext cx="14145" cy="7048"/>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a:xfrm>
              <a:off x="12520" y="9114"/>
              <a:ext cx="4151" cy="595"/>
            </a:xfrm>
            <a:prstGeom prst="rect">
              <a:avLst/>
            </a:prstGeom>
          </p:spPr>
        </p:pic>
      </p:grpSp>
      <p:pic>
        <p:nvPicPr>
          <p:cNvPr id="3" name="PA-102211"/>
          <p:cNvPicPr>
            <a:picLocks noChangeAspect="1"/>
          </p:cNvPicPr>
          <p:nvPr>
            <p:custDataLst>
              <p:tags r:id="rId2"/>
            </p:custDataLst>
          </p:nvPr>
        </p:nvPicPr>
        <p:blipFill>
          <a:blip r:embed="rId7"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14" name="图片 13" descr="图片包含 游戏机&#10;&#10;描述已自动生成"/>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5" name="组合 14"/>
          <p:cNvGrpSpPr/>
          <p:nvPr/>
        </p:nvGrpSpPr>
        <p:grpSpPr>
          <a:xfrm>
            <a:off x="0" y="203200"/>
            <a:ext cx="4204970" cy="499745"/>
            <a:chOff x="0" y="320"/>
            <a:chExt cx="6622" cy="787"/>
          </a:xfrm>
        </p:grpSpPr>
        <p:sp>
          <p:nvSpPr>
            <p:cNvPr id="16" name="剪去单角的矩形 15"/>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descr="图片1"/>
            <p:cNvPicPr>
              <a:picLocks noChangeAspect="1"/>
            </p:cNvPicPr>
            <p:nvPr/>
          </p:nvPicPr>
          <p:blipFill>
            <a:blip r:embed="rId9"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8" name="文本框 17"/>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北大荒精神形成及特征</a:t>
              </a:r>
            </a:p>
          </p:txBody>
        </p:sp>
      </p:grpSp>
      <p:sp>
        <p:nvSpPr>
          <p:cNvPr id="19" name="矩形 18"/>
          <p:cNvSpPr/>
          <p:nvPr/>
        </p:nvSpPr>
        <p:spPr>
          <a:xfrm>
            <a:off x="897890" y="1368425"/>
            <a:ext cx="10396855" cy="8388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3735" b="1">
                <a:solidFill>
                  <a:srgbClr val="FFF8E6"/>
                </a:solidFill>
                <a:latin typeface="微软雅黑" panose="020B0503020204020204" pitchFamily="34" charset="-122"/>
                <a:ea typeface="微软雅黑" panose="020B0503020204020204" pitchFamily="34" charset="-122"/>
              </a:rPr>
              <a:t>北大荒精神理论形成</a:t>
            </a:r>
          </a:p>
        </p:txBody>
      </p:sp>
      <p:pic>
        <p:nvPicPr>
          <p:cNvPr id="35" name="图片 34"/>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7931150" y="886460"/>
            <a:ext cx="3363595" cy="481965"/>
          </a:xfrm>
          <a:prstGeom prst="rect">
            <a:avLst/>
          </a:prstGeom>
        </p:spPr>
      </p:pic>
      <p:sp>
        <p:nvSpPr>
          <p:cNvPr id="38" name="文本框 37"/>
          <p:cNvSpPr txBox="1"/>
          <p:nvPr/>
        </p:nvSpPr>
        <p:spPr>
          <a:xfrm>
            <a:off x="1522730" y="3594735"/>
            <a:ext cx="9147810" cy="1568450"/>
          </a:xfrm>
          <a:prstGeom prst="rect">
            <a:avLst/>
          </a:prstGeom>
          <a:noFill/>
        </p:spPr>
        <p:txBody>
          <a:bodyPr wrap="square" rtlCol="0" anchor="t">
            <a:spAutoFit/>
          </a:bodyPr>
          <a:lstStyle/>
          <a:p>
            <a:pPr algn="l">
              <a:lnSpc>
                <a:spcPct val="150000"/>
              </a:lnSpc>
              <a:spcBef>
                <a:spcPts val="1200"/>
              </a:spcBef>
              <a:spcAft>
                <a:spcPct val="0"/>
              </a:spcAft>
            </a:pPr>
            <a:r>
              <a:rPr lang="zh-CN" altLang="en-US" sz="1600">
                <a:solidFill>
                  <a:schemeClr val="tx1">
                    <a:lumMod val="65000"/>
                    <a:lumOff val="35000"/>
                  </a:schemeClr>
                </a:solidFill>
              </a:rPr>
              <a:t>　1994年12月20日，省农场总局以《历史的丰碑，永恒的财富－－关于弘扬北大荒精神几个问题的汇报》为题，就北大荒精神的形成、内涵，从理论和实践的角度，第一次进行了较为系统的阐述，首次将北大荒精神表述为“艰苦奋斗，勇于开拓，顾全大局，无私奉献”。这份文件是目前流传的北大荒精神四句话、16个字的表述可考证的最原始出处。</a:t>
            </a:r>
          </a:p>
        </p:txBody>
      </p:sp>
      <p:sp>
        <p:nvSpPr>
          <p:cNvPr id="2" name="文本框 1"/>
          <p:cNvSpPr txBox="1"/>
          <p:nvPr/>
        </p:nvSpPr>
        <p:spPr>
          <a:xfrm>
            <a:off x="1468120" y="2596515"/>
            <a:ext cx="9255760" cy="737235"/>
          </a:xfrm>
          <a:prstGeom prst="rect">
            <a:avLst/>
          </a:prstGeom>
          <a:noFill/>
        </p:spPr>
        <p:txBody>
          <a:bodyPr wrap="square" rtlCol="0" anchor="t">
            <a:spAutoFit/>
          </a:bodyPr>
          <a:lstStyle/>
          <a:p>
            <a:pPr algn="ctr">
              <a:lnSpc>
                <a:spcPct val="150000"/>
              </a:lnSpc>
              <a:spcBef>
                <a:spcPts val="1200"/>
              </a:spcBef>
              <a:spcAft>
                <a:spcPct val="0"/>
              </a:spcAft>
            </a:pPr>
            <a:r>
              <a:rPr lang="zh-CN" altLang="en-US" sz="2800" b="1">
                <a:solidFill>
                  <a:srgbClr val="C00000"/>
                </a:solidFill>
              </a:rPr>
              <a:t>第三阶段(1994—1999年)：从理论的形成到系统成熟</a:t>
            </a:r>
          </a:p>
        </p:txBody>
      </p:sp>
      <p:cxnSp>
        <p:nvCxnSpPr>
          <p:cNvPr id="4" name="直接连接符 3"/>
          <p:cNvCxnSpPr/>
          <p:nvPr/>
        </p:nvCxnSpPr>
        <p:spPr>
          <a:xfrm flipV="1">
            <a:off x="2031365" y="3343275"/>
            <a:ext cx="8185785" cy="0"/>
          </a:xfrm>
          <a:prstGeom prst="line">
            <a:avLst/>
          </a:prstGeom>
          <a:ln>
            <a:solidFill>
              <a:srgbClr val="C00000">
                <a:alpha val="52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anim calcmode="lin" valueType="num">
                                      <p:cBhvr>
                                        <p:cTn id="8" dur="1500" fill="hold"/>
                                        <p:tgtEl>
                                          <p:spTgt spid="3"/>
                                        </p:tgtEl>
                                        <p:attrNameLst>
                                          <p:attrName>ppt_x</p:attrName>
                                        </p:attrNameLst>
                                      </p:cBhvr>
                                      <p:tavLst>
                                        <p:tav tm="0">
                                          <p:val>
                                            <p:strVal val="#ppt_x"/>
                                          </p:val>
                                        </p:tav>
                                        <p:tav tm="100000">
                                          <p:val>
                                            <p:strVal val="#ppt_x"/>
                                          </p:val>
                                        </p:tav>
                                      </p:tavLst>
                                    </p:anim>
                                    <p:anim calcmode="lin" valueType="num">
                                      <p:cBhvr>
                                        <p:cTn id="9" dur="1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down)">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grpSp>
        <p:nvGrpSpPr>
          <p:cNvPr id="20" name="组合 19"/>
          <p:cNvGrpSpPr/>
          <p:nvPr/>
        </p:nvGrpSpPr>
        <p:grpSpPr>
          <a:xfrm>
            <a:off x="897890" y="1722755"/>
            <a:ext cx="10397490" cy="4475480"/>
            <a:chOff x="2527" y="2668"/>
            <a:chExt cx="14145" cy="7048"/>
          </a:xfrm>
        </p:grpSpPr>
        <p:sp>
          <p:nvSpPr>
            <p:cNvPr id="21" name="矩形 20"/>
            <p:cNvSpPr/>
            <p:nvPr/>
          </p:nvSpPr>
          <p:spPr>
            <a:xfrm>
              <a:off x="2527" y="2668"/>
              <a:ext cx="14145" cy="7048"/>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12520" y="9114"/>
              <a:ext cx="4151" cy="595"/>
            </a:xfrm>
            <a:prstGeom prst="rect">
              <a:avLst/>
            </a:prstGeom>
          </p:spPr>
        </p:pic>
      </p:grpSp>
      <p:pic>
        <p:nvPicPr>
          <p:cNvPr id="3"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14" name="图片 13"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5" name="组合 14"/>
          <p:cNvGrpSpPr/>
          <p:nvPr/>
        </p:nvGrpSpPr>
        <p:grpSpPr>
          <a:xfrm>
            <a:off x="0" y="203200"/>
            <a:ext cx="4204970" cy="499745"/>
            <a:chOff x="0" y="320"/>
            <a:chExt cx="6622" cy="787"/>
          </a:xfrm>
        </p:grpSpPr>
        <p:sp>
          <p:nvSpPr>
            <p:cNvPr id="16" name="剪去单角的矩形 15"/>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8" name="文本框 17"/>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北大荒精神形成及特征</a:t>
              </a:r>
            </a:p>
          </p:txBody>
        </p:sp>
      </p:grpSp>
      <p:sp>
        <p:nvSpPr>
          <p:cNvPr id="19" name="矩形 18"/>
          <p:cNvSpPr/>
          <p:nvPr/>
        </p:nvSpPr>
        <p:spPr>
          <a:xfrm>
            <a:off x="897890" y="1368425"/>
            <a:ext cx="10396855" cy="8388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3735" b="1">
                <a:solidFill>
                  <a:srgbClr val="FFF8E6"/>
                </a:solidFill>
                <a:latin typeface="微软雅黑" panose="020B0503020204020204" pitchFamily="34" charset="-122"/>
                <a:ea typeface="微软雅黑" panose="020B0503020204020204" pitchFamily="34" charset="-122"/>
              </a:rPr>
              <a:t>北大荒精神理论形成</a:t>
            </a:r>
          </a:p>
        </p:txBody>
      </p:sp>
      <p:pic>
        <p:nvPicPr>
          <p:cNvPr id="35" name="图片 34"/>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886460"/>
            <a:ext cx="3363595" cy="481965"/>
          </a:xfrm>
          <a:prstGeom prst="rect">
            <a:avLst/>
          </a:prstGeom>
        </p:spPr>
      </p:pic>
      <p:sp>
        <p:nvSpPr>
          <p:cNvPr id="38" name="文本框 37"/>
          <p:cNvSpPr txBox="1"/>
          <p:nvPr/>
        </p:nvSpPr>
        <p:spPr>
          <a:xfrm>
            <a:off x="1522730" y="3375660"/>
            <a:ext cx="9147810" cy="2461260"/>
          </a:xfrm>
          <a:prstGeom prst="rect">
            <a:avLst/>
          </a:prstGeom>
          <a:noFill/>
        </p:spPr>
        <p:txBody>
          <a:bodyPr wrap="square" rtlCol="0" anchor="t">
            <a:spAutoFit/>
          </a:bodyPr>
          <a:lstStyle/>
          <a:p>
            <a:pPr algn="l">
              <a:lnSpc>
                <a:spcPct val="150000"/>
              </a:lnSpc>
              <a:spcBef>
                <a:spcPts val="1200"/>
              </a:spcBef>
              <a:spcAft>
                <a:spcPct val="0"/>
              </a:spcAft>
            </a:pPr>
            <a:r>
              <a:rPr lang="zh-CN" altLang="en-US" sz="1600">
                <a:solidFill>
                  <a:schemeClr val="tx1">
                    <a:lumMod val="65000"/>
                    <a:lumOff val="35000"/>
                  </a:schemeClr>
                </a:solidFill>
              </a:rPr>
              <a:t>“十五”是垦区率先实现农业现代化的关键时期。北大荒农业现代化建设的世纪伟业，得到党中央、国务院及国家农业部、财政部、发改委等有关部委的大力支持，得到了省委、省政府和省各有关厅局委办的有力支持。尤其得到中央领导和省部领导的关怀。</a:t>
            </a:r>
          </a:p>
          <a:p>
            <a:pPr algn="l">
              <a:lnSpc>
                <a:spcPct val="150000"/>
              </a:lnSpc>
              <a:spcBef>
                <a:spcPts val="1200"/>
              </a:spcBef>
              <a:spcAft>
                <a:spcPct val="0"/>
              </a:spcAft>
            </a:pPr>
            <a:r>
              <a:rPr lang="zh-CN" altLang="en-US" sz="1600">
                <a:solidFill>
                  <a:schemeClr val="tx1">
                    <a:lumMod val="65000"/>
                    <a:lumOff val="35000"/>
                  </a:schemeClr>
                </a:solidFill>
              </a:rPr>
              <a:t>在新的形势下，中央和省委、省政府都对北大荒精神的宣传教育提出了新的要求和期望，这必将极大地鼓舞北大荒人以更加饱满的精神状态，为率先实现农业现代化做出新的更大的贡献，也必将极大地丰富北大荒精神的新内涵。</a:t>
            </a:r>
          </a:p>
        </p:txBody>
      </p:sp>
      <p:sp>
        <p:nvSpPr>
          <p:cNvPr id="2" name="文本框 1"/>
          <p:cNvSpPr txBox="1"/>
          <p:nvPr/>
        </p:nvSpPr>
        <p:spPr>
          <a:xfrm>
            <a:off x="1468120" y="2491740"/>
            <a:ext cx="9255760" cy="737235"/>
          </a:xfrm>
          <a:prstGeom prst="rect">
            <a:avLst/>
          </a:prstGeom>
          <a:noFill/>
        </p:spPr>
        <p:txBody>
          <a:bodyPr wrap="square" rtlCol="0" anchor="t">
            <a:spAutoFit/>
          </a:bodyPr>
          <a:lstStyle/>
          <a:p>
            <a:pPr algn="ctr">
              <a:lnSpc>
                <a:spcPct val="150000"/>
              </a:lnSpc>
              <a:spcBef>
                <a:spcPts val="1200"/>
              </a:spcBef>
              <a:spcAft>
                <a:spcPct val="0"/>
              </a:spcAft>
            </a:pPr>
            <a:r>
              <a:rPr lang="zh-CN" altLang="en-US" sz="2800" b="1">
                <a:solidFill>
                  <a:srgbClr val="C00000"/>
                </a:solidFill>
              </a:rPr>
              <a:t>第四阶段(2000—至今)：理论的深化与发展</a:t>
            </a:r>
          </a:p>
        </p:txBody>
      </p:sp>
      <p:cxnSp>
        <p:nvCxnSpPr>
          <p:cNvPr id="4" name="直接连接符 3"/>
          <p:cNvCxnSpPr/>
          <p:nvPr/>
        </p:nvCxnSpPr>
        <p:spPr>
          <a:xfrm>
            <a:off x="2740660" y="3239135"/>
            <a:ext cx="6737985" cy="0"/>
          </a:xfrm>
          <a:prstGeom prst="line">
            <a:avLst/>
          </a:prstGeom>
          <a:ln>
            <a:solidFill>
              <a:srgbClr val="C00000">
                <a:alpha val="52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anim calcmode="lin" valueType="num">
                                      <p:cBhvr>
                                        <p:cTn id="8" dur="1500" fill="hold"/>
                                        <p:tgtEl>
                                          <p:spTgt spid="3"/>
                                        </p:tgtEl>
                                        <p:attrNameLst>
                                          <p:attrName>ppt_x</p:attrName>
                                        </p:attrNameLst>
                                      </p:cBhvr>
                                      <p:tavLst>
                                        <p:tav tm="0">
                                          <p:val>
                                            <p:strVal val="#ppt_x"/>
                                          </p:val>
                                        </p:tav>
                                        <p:tav tm="100000">
                                          <p:val>
                                            <p:strVal val="#ppt_x"/>
                                          </p:val>
                                        </p:tav>
                                      </p:tavLst>
                                    </p:anim>
                                    <p:anim calcmode="lin" valueType="num">
                                      <p:cBhvr>
                                        <p:cTn id="9" dur="1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down)">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grpSp>
        <p:nvGrpSpPr>
          <p:cNvPr id="20" name="组合 19"/>
          <p:cNvGrpSpPr/>
          <p:nvPr/>
        </p:nvGrpSpPr>
        <p:grpSpPr>
          <a:xfrm>
            <a:off x="897890" y="1722755"/>
            <a:ext cx="10397490" cy="4475480"/>
            <a:chOff x="2527" y="2668"/>
            <a:chExt cx="14145" cy="7048"/>
          </a:xfrm>
        </p:grpSpPr>
        <p:sp>
          <p:nvSpPr>
            <p:cNvPr id="21" name="矩形 20"/>
            <p:cNvSpPr/>
            <p:nvPr/>
          </p:nvSpPr>
          <p:spPr>
            <a:xfrm>
              <a:off x="2527" y="2668"/>
              <a:ext cx="14145" cy="7048"/>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12520" y="9114"/>
              <a:ext cx="4151" cy="595"/>
            </a:xfrm>
            <a:prstGeom prst="rect">
              <a:avLst/>
            </a:prstGeom>
          </p:spPr>
        </p:pic>
      </p:grpSp>
      <p:pic>
        <p:nvPicPr>
          <p:cNvPr id="3"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14" name="图片 13"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5" name="组合 14"/>
          <p:cNvGrpSpPr/>
          <p:nvPr/>
        </p:nvGrpSpPr>
        <p:grpSpPr>
          <a:xfrm>
            <a:off x="0" y="203200"/>
            <a:ext cx="4204970" cy="499745"/>
            <a:chOff x="0" y="320"/>
            <a:chExt cx="6622" cy="787"/>
          </a:xfrm>
        </p:grpSpPr>
        <p:sp>
          <p:nvSpPr>
            <p:cNvPr id="16" name="剪去单角的矩形 15"/>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8" name="文本框 17"/>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北大荒精神形成及特征</a:t>
              </a:r>
            </a:p>
          </p:txBody>
        </p:sp>
      </p:grpSp>
      <p:sp>
        <p:nvSpPr>
          <p:cNvPr id="19" name="矩形 18"/>
          <p:cNvSpPr/>
          <p:nvPr/>
        </p:nvSpPr>
        <p:spPr>
          <a:xfrm>
            <a:off x="897890" y="1368425"/>
            <a:ext cx="10396855" cy="8388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3735" b="1" dirty="0" err="1">
                <a:solidFill>
                  <a:srgbClr val="FFF8E6"/>
                </a:solidFill>
                <a:latin typeface="微软雅黑" panose="020B0503020204020204" pitchFamily="34" charset="-122"/>
                <a:ea typeface="微软雅黑" panose="020B0503020204020204" pitchFamily="34" charset="-122"/>
              </a:rPr>
              <a:t>北大荒精神的特征</a:t>
            </a:r>
            <a:endParaRPr sz="3735" b="1" dirty="0">
              <a:solidFill>
                <a:srgbClr val="FFF8E6"/>
              </a:solidFill>
              <a:latin typeface="微软雅黑" panose="020B0503020204020204" pitchFamily="34" charset="-122"/>
              <a:ea typeface="微软雅黑" panose="020B0503020204020204" pitchFamily="34" charset="-122"/>
            </a:endParaRPr>
          </a:p>
        </p:txBody>
      </p:sp>
      <p:pic>
        <p:nvPicPr>
          <p:cNvPr id="35" name="图片 34"/>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886460"/>
            <a:ext cx="3363595" cy="481965"/>
          </a:xfrm>
          <a:prstGeom prst="rect">
            <a:avLst/>
          </a:prstGeom>
        </p:spPr>
      </p:pic>
      <p:sp>
        <p:nvSpPr>
          <p:cNvPr id="38" name="文本框 37"/>
          <p:cNvSpPr txBox="1"/>
          <p:nvPr/>
        </p:nvSpPr>
        <p:spPr>
          <a:xfrm>
            <a:off x="1522095" y="2536190"/>
            <a:ext cx="9147810" cy="3122930"/>
          </a:xfrm>
          <a:prstGeom prst="rect">
            <a:avLst/>
          </a:prstGeom>
          <a:noFill/>
        </p:spPr>
        <p:txBody>
          <a:bodyPr wrap="square" rtlCol="0" anchor="t">
            <a:spAutoFit/>
          </a:bodyPr>
          <a:lstStyle/>
          <a:p>
            <a:pPr algn="l">
              <a:lnSpc>
                <a:spcPct val="150000"/>
              </a:lnSpc>
              <a:spcBef>
                <a:spcPts val="1200"/>
              </a:spcBef>
              <a:spcAft>
                <a:spcPct val="0"/>
              </a:spcAft>
            </a:pPr>
            <a:r>
              <a:rPr lang="zh-CN" altLang="en-US" sz="1600" b="1" dirty="0">
                <a:solidFill>
                  <a:srgbClr val="C00000"/>
                </a:solidFill>
              </a:rPr>
              <a:t>历史的继承性。</a:t>
            </a:r>
            <a:r>
              <a:rPr lang="zh-CN" altLang="en-US" sz="1400" dirty="0">
                <a:solidFill>
                  <a:schemeClr val="tx1">
                    <a:lumMod val="65000"/>
                    <a:lumOff val="35000"/>
                  </a:schemeClr>
                </a:solidFill>
              </a:rPr>
              <a:t>北大荒精神是拓荒者的各种思想、品质、作风，相互结合、相互渗透、相互作用的结果，人民解放军的光荣传统、南泥湾精神是其形成发展的基础，中华民族的传统美德构成其基本内核，我国知识分子科学求实、无私奉献的精神和新中国青年追求理想、建功立业的风貌是其重要内容。</a:t>
            </a:r>
          </a:p>
          <a:p>
            <a:pPr algn="l">
              <a:lnSpc>
                <a:spcPct val="150000"/>
              </a:lnSpc>
              <a:spcBef>
                <a:spcPts val="1200"/>
              </a:spcBef>
              <a:spcAft>
                <a:spcPct val="0"/>
              </a:spcAft>
            </a:pPr>
            <a:r>
              <a:rPr lang="zh-CN" altLang="en-US" sz="1600" b="1" dirty="0">
                <a:solidFill>
                  <a:srgbClr val="C00000"/>
                </a:solidFill>
              </a:rPr>
              <a:t>广泛的群体性。</a:t>
            </a:r>
            <a:r>
              <a:rPr lang="zh-CN" altLang="en-US" sz="1400" dirty="0">
                <a:solidFill>
                  <a:schemeClr val="tx1">
                    <a:lumMod val="65000"/>
                    <a:lumOff val="35000"/>
                  </a:schemeClr>
                </a:solidFill>
              </a:rPr>
              <a:t>特定的自然条件和社会环境，决定了北大荒的开发，不是个体的行为，也不是松散的群体行为。只有在强大的精神凝聚下，垦殖群体大军，才能成为荒原真正的主人。</a:t>
            </a:r>
          </a:p>
          <a:p>
            <a:pPr algn="l">
              <a:lnSpc>
                <a:spcPct val="150000"/>
              </a:lnSpc>
              <a:spcBef>
                <a:spcPts val="1200"/>
              </a:spcBef>
              <a:spcAft>
                <a:spcPct val="0"/>
              </a:spcAft>
            </a:pPr>
            <a:r>
              <a:rPr lang="zh-CN" altLang="en-US" sz="1600" b="1" dirty="0">
                <a:solidFill>
                  <a:srgbClr val="C00000"/>
                </a:solidFill>
              </a:rPr>
              <a:t>鲜明的时代性。</a:t>
            </a:r>
            <a:r>
              <a:rPr lang="zh-CN" altLang="en-US" sz="1400" dirty="0">
                <a:solidFill>
                  <a:schemeClr val="tx1">
                    <a:lumMod val="65000"/>
                    <a:lumOff val="35000"/>
                  </a:schemeClr>
                </a:solidFill>
              </a:rPr>
              <a:t>时代为北大荒人创造了实现理想，施展伟大抱负的历史性机遇。北大荒人在实现理想的创业实践中，创造了以创业、奉献为核心的北大荒精神。它同新中国的农垦事业同生、同育、同步发展，是代表历史方向，反映时代风貌，推动时代前进，引导人们走向未来，具有强大生命力的时代精神。</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anim calcmode="lin" valueType="num">
                                      <p:cBhvr>
                                        <p:cTn id="8" dur="1500" fill="hold"/>
                                        <p:tgtEl>
                                          <p:spTgt spid="3"/>
                                        </p:tgtEl>
                                        <p:attrNameLst>
                                          <p:attrName>ppt_x</p:attrName>
                                        </p:attrNameLst>
                                      </p:cBhvr>
                                      <p:tavLst>
                                        <p:tav tm="0">
                                          <p:val>
                                            <p:strVal val="#ppt_x"/>
                                          </p:val>
                                        </p:tav>
                                        <p:tav tm="100000">
                                          <p:val>
                                            <p:strVal val="#ppt_x"/>
                                          </p:val>
                                        </p:tav>
                                      </p:tavLst>
                                    </p:anim>
                                    <p:anim calcmode="lin" valueType="num">
                                      <p:cBhvr>
                                        <p:cTn id="9" dur="1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down)">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0">
            <a:alphaModFix amt="44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954530" y="1592580"/>
            <a:ext cx="8282305" cy="1800839"/>
            <a:chOff x="3551" y="2527"/>
            <a:chExt cx="13043" cy="2836"/>
          </a:xfrm>
        </p:grpSpPr>
        <p:pic>
          <p:nvPicPr>
            <p:cNvPr id="17" name="图片 16"/>
            <p:cNvPicPr>
              <a:picLocks noChangeAspect="1"/>
            </p:cNvPicPr>
            <p:nvPr userDrawn="1"/>
          </p:nvPicPr>
          <p:blipFill>
            <a:blip r:embed="rId11"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3"/>
              </p:custDataLst>
            </p:nvPr>
          </p:nvGrpSpPr>
          <p:grpSpPr>
            <a:xfrm>
              <a:off x="3551" y="3431"/>
              <a:ext cx="13043" cy="1932"/>
              <a:chOff x="4391019" y="1685697"/>
              <a:chExt cx="4996686" cy="449580"/>
            </a:xfrm>
          </p:grpSpPr>
          <p:grpSp>
            <p:nvGrpSpPr>
              <p:cNvPr id="20" name="组合 19"/>
              <p:cNvGrpSpPr/>
              <p:nvPr/>
            </p:nvGrpSpPr>
            <p:grpSpPr>
              <a:xfrm>
                <a:off x="4391019" y="1685697"/>
                <a:ext cx="4996686" cy="449580"/>
                <a:chOff x="1308728" y="2405519"/>
                <a:chExt cx="4811691" cy="449580"/>
              </a:xfrm>
            </p:grpSpPr>
            <p:sp>
              <p:nvSpPr>
                <p:cNvPr id="21" name="PA-文本框 35"/>
                <p:cNvSpPr txBox="1"/>
                <p:nvPr>
                  <p:custDataLst>
                    <p:tags r:id="rId5"/>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7"/>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8"/>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6"/>
                  </p:custDataLst>
                </p:nvPr>
              </p:nvSpPr>
              <p:spPr>
                <a:xfrm>
                  <a:off x="1615190" y="2405519"/>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03</a:t>
                  </a:r>
                </a:p>
              </p:txBody>
            </p:sp>
          </p:grpSp>
          <p:sp>
            <p:nvSpPr>
              <p:cNvPr id="31" name="PA-文本框 21"/>
              <p:cNvSpPr txBox="1">
                <a:spLocks noChangeArrowheads="1"/>
              </p:cNvSpPr>
              <p:nvPr>
                <p:custDataLst>
                  <p:tags r:id="rId4"/>
                </p:custDataLst>
              </p:nvPr>
            </p:nvSpPr>
            <p:spPr bwMode="auto">
              <a:xfrm>
                <a:off x="5651396" y="1762954"/>
                <a:ext cx="3519861" cy="287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dist"/>
                <a:r>
                  <a:rPr sz="4500" b="1">
                    <a:solidFill>
                      <a:srgbClr val="C00000"/>
                    </a:solidFill>
                    <a:latin typeface="微软雅黑" panose="020B0503020204020204" pitchFamily="34" charset="-122"/>
                    <a:ea typeface="微软雅黑" panose="020B0503020204020204" pitchFamily="34" charset="-122"/>
                  </a:rPr>
                  <a:t>北大荒开垦纪实</a:t>
                </a:r>
              </a:p>
            </p:txBody>
          </p:sp>
        </p:grpSp>
      </p:grpSp>
      <p:pic>
        <p:nvPicPr>
          <p:cNvPr id="7" name="PA-102211"/>
          <p:cNvPicPr>
            <a:picLocks noChangeAspect="1"/>
          </p:cNvPicPr>
          <p:nvPr>
            <p:custDataLst>
              <p:tags r:id="rId2"/>
            </p:custDataLst>
          </p:nvPr>
        </p:nvPicPr>
        <p:blipFill>
          <a:blip r:embed="rId12" cstate="email">
            <a:lum bright="-6000"/>
            <a:extLst>
              <a:ext uri="{28A0092B-C50C-407E-A947-70E740481C1C}">
                <a14:useLocalDpi xmlns:a14="http://schemas.microsoft.com/office/drawing/2010/main"/>
              </a:ext>
            </a:extLst>
          </a:blip>
          <a:stretch>
            <a:fillRect/>
          </a:stretch>
        </p:blipFill>
        <p:spPr>
          <a:xfrm>
            <a:off x="9904730" y="280670"/>
            <a:ext cx="2029460" cy="67627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851650"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050925" y="2737485"/>
            <a:ext cx="6252210" cy="2509520"/>
          </a:xfrm>
          <a:prstGeom prst="rect">
            <a:avLst/>
          </a:prstGeom>
          <a:noFill/>
        </p:spPr>
        <p:txBody>
          <a:bodyPr wrap="square" rtlCol="0" anchor="t">
            <a:spAutoFit/>
          </a:bodyPr>
          <a:lstStyle/>
          <a:p>
            <a:pPr>
              <a:lnSpc>
                <a:spcPct val="130000"/>
              </a:lnSpc>
              <a:spcBef>
                <a:spcPct val="0"/>
              </a:spcBef>
              <a:spcAft>
                <a:spcPts val="1200"/>
              </a:spcAft>
            </a:pPr>
            <a:r>
              <a:rPr lang="zh-CN" altLang="en-US" sz="2000" b="1">
                <a:solidFill>
                  <a:srgbClr val="C00000"/>
                </a:solidFill>
                <a:latin typeface="微软雅黑" panose="020B0503020204020204" pitchFamily="34" charset="-122"/>
                <a:ea typeface="微软雅黑" panose="020B0503020204020204" pitchFamily="34" charset="-122"/>
              </a:rPr>
              <a:t>1947年东北行政委员会财经会议后，一批批军人响应毛泽东号令，走向农村，走向荒原。</a:t>
            </a:r>
          </a:p>
          <a:p>
            <a:pPr>
              <a:lnSpc>
                <a:spcPct val="170000"/>
              </a:lnSpc>
              <a:spcBef>
                <a:spcPct val="0"/>
              </a:spcBef>
              <a:spcAft>
                <a:spcPct val="0"/>
              </a:spcAft>
            </a:pPr>
            <a:r>
              <a:rPr lang="zh-CN" altLang="en-US" sz="1400">
                <a:solidFill>
                  <a:schemeClr val="tx1">
                    <a:lumMod val="65000"/>
                    <a:lumOff val="35000"/>
                  </a:schemeClr>
                </a:solidFill>
                <a:latin typeface="微软雅黑" panose="020B0503020204020204" pitchFamily="34" charset="-122"/>
                <a:ea typeface="微软雅黑" panose="020B0503020204020204" pitchFamily="34" charset="-122"/>
              </a:rPr>
              <a:t>1947年东北行政委员会财经会议后，一批批军人被动员起来，按照毛泽东在《建立巩固的东北根据地》中发出的号令——“除集中行动负有重大作战任务的野战兵团外，一切部队和机关，必须在战斗和工作之暇从事生产……全东北必须立即计划此事”，走向农村，走向荒原……</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北大荒开垦纪实</a:t>
              </a:r>
            </a:p>
          </p:txBody>
        </p:sp>
      </p:grpSp>
      <p:grpSp>
        <p:nvGrpSpPr>
          <p:cNvPr id="7" name="组合 6"/>
          <p:cNvGrpSpPr/>
          <p:nvPr/>
        </p:nvGrpSpPr>
        <p:grpSpPr>
          <a:xfrm>
            <a:off x="751205" y="830580"/>
            <a:ext cx="10565765" cy="1148080"/>
            <a:chOff x="1183" y="1308"/>
            <a:chExt cx="16639" cy="1808"/>
          </a:xfrm>
        </p:grpSpPr>
        <p:sp>
          <p:nvSpPr>
            <p:cNvPr id="5" name="文本框 4"/>
            <p:cNvSpPr txBox="1"/>
            <p:nvPr/>
          </p:nvSpPr>
          <p:spPr>
            <a:xfrm>
              <a:off x="1183" y="2067"/>
              <a:ext cx="16639" cy="1049"/>
            </a:xfrm>
            <a:prstGeom prst="rect">
              <a:avLst/>
            </a:prstGeom>
            <a:solidFill>
              <a:srgbClr val="C00000"/>
            </a:solidFill>
          </p:spPr>
          <p:txBody>
            <a:bodyPr wrap="square" rtlCol="0" anchor="t">
              <a:spAutoFit/>
            </a:bodyPr>
            <a:lstStyle/>
            <a:p>
              <a:pPr algn="ctr"/>
              <a:r>
                <a:rPr sz="3735" b="1">
                  <a:solidFill>
                    <a:srgbClr val="FFF8E6"/>
                  </a:solidFill>
                  <a:latin typeface="微软雅黑" panose="020B0503020204020204" pitchFamily="34" charset="-122"/>
                  <a:ea typeface="微软雅黑" panose="020B0503020204020204" pitchFamily="34" charset="-122"/>
                </a:rPr>
                <a:t>北大荒开垦纪实</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01" name="图片 100"/>
          <p:cNvPicPr/>
          <p:nvPr/>
        </p:nvPicPr>
        <p:blipFill>
          <a:blip r:embed="rId10" r:link="rId11"/>
          <a:stretch>
            <a:fillRect/>
          </a:stretch>
        </p:blipFill>
        <p:spPr>
          <a:xfrm>
            <a:off x="7691755" y="2232660"/>
            <a:ext cx="3625215" cy="3795395"/>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851650"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050925" y="2737485"/>
            <a:ext cx="6252210" cy="2509520"/>
          </a:xfrm>
          <a:prstGeom prst="rect">
            <a:avLst/>
          </a:prstGeom>
          <a:noFill/>
        </p:spPr>
        <p:txBody>
          <a:bodyPr wrap="square" rtlCol="0" anchor="t">
            <a:spAutoFit/>
          </a:bodyPr>
          <a:lstStyle/>
          <a:p>
            <a:pPr>
              <a:lnSpc>
                <a:spcPct val="130000"/>
              </a:lnSpc>
              <a:spcBef>
                <a:spcPct val="0"/>
              </a:spcBef>
              <a:spcAft>
                <a:spcPts val="1200"/>
              </a:spcAft>
            </a:pPr>
            <a:r>
              <a:rPr lang="zh-CN" altLang="en-US" sz="2000" b="1">
                <a:solidFill>
                  <a:srgbClr val="C00000"/>
                </a:solidFill>
                <a:latin typeface="微软雅黑" panose="020B0503020204020204" pitchFamily="34" charset="-122"/>
                <a:ea typeface="微软雅黑" panose="020B0503020204020204" pitchFamily="34" charset="-122"/>
              </a:rPr>
              <a:t>1958年3月，党中央召开成都会议，全体中央委员通过《关于各种军垦农场的意见》。</a:t>
            </a:r>
          </a:p>
          <a:p>
            <a:pPr>
              <a:lnSpc>
                <a:spcPct val="170000"/>
              </a:lnSpc>
              <a:spcBef>
                <a:spcPct val="0"/>
              </a:spcBef>
              <a:spcAft>
                <a:spcPct val="0"/>
              </a:spcAft>
            </a:pPr>
            <a:r>
              <a:rPr lang="zh-CN" altLang="en-US" sz="1400">
                <a:solidFill>
                  <a:schemeClr val="tx1">
                    <a:lumMod val="65000"/>
                    <a:lumOff val="35000"/>
                  </a:schemeClr>
                </a:solidFill>
                <a:latin typeface="微软雅黑" panose="020B0503020204020204" pitchFamily="34" charset="-122"/>
                <a:ea typeface="微软雅黑" panose="020B0503020204020204" pitchFamily="34" charset="-122"/>
              </a:rPr>
              <a:t>1958年3月，党中央召开了成都会议。毛主席在会上提出了一条完整的建设社会主义的总路线，这就是：鼓足干劲，力争上游，多快好省地建设社会主义。20日，全体中央委员庄严地通过了一份历史性决议：《关于各种军垦农场的意见》。</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北大荒开垦纪实</a:t>
              </a:r>
            </a:p>
          </p:txBody>
        </p:sp>
      </p:grpSp>
      <p:grpSp>
        <p:nvGrpSpPr>
          <p:cNvPr id="7" name="组合 6"/>
          <p:cNvGrpSpPr/>
          <p:nvPr/>
        </p:nvGrpSpPr>
        <p:grpSpPr>
          <a:xfrm>
            <a:off x="751205" y="830580"/>
            <a:ext cx="10565765" cy="1148080"/>
            <a:chOff x="1183" y="1308"/>
            <a:chExt cx="16639" cy="1808"/>
          </a:xfrm>
        </p:grpSpPr>
        <p:sp>
          <p:nvSpPr>
            <p:cNvPr id="5" name="文本框 4"/>
            <p:cNvSpPr txBox="1"/>
            <p:nvPr/>
          </p:nvSpPr>
          <p:spPr>
            <a:xfrm>
              <a:off x="1183" y="2067"/>
              <a:ext cx="16639" cy="1049"/>
            </a:xfrm>
            <a:prstGeom prst="rect">
              <a:avLst/>
            </a:prstGeom>
            <a:solidFill>
              <a:srgbClr val="C00000"/>
            </a:solidFill>
          </p:spPr>
          <p:txBody>
            <a:bodyPr wrap="square" rtlCol="0" anchor="t">
              <a:spAutoFit/>
            </a:bodyPr>
            <a:lstStyle/>
            <a:p>
              <a:pPr algn="ctr"/>
              <a:r>
                <a:rPr sz="3735" b="1">
                  <a:solidFill>
                    <a:srgbClr val="FFF8E6"/>
                  </a:solidFill>
                  <a:latin typeface="微软雅黑" panose="020B0503020204020204" pitchFamily="34" charset="-122"/>
                  <a:ea typeface="微软雅黑" panose="020B0503020204020204" pitchFamily="34" charset="-122"/>
                </a:rPr>
                <a:t>北大荒开垦纪实</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01" name="图片 100"/>
          <p:cNvPicPr/>
          <p:nvPr/>
        </p:nvPicPr>
        <p:blipFill>
          <a:blip r:embed="rId10" r:link="rId11"/>
          <a:stretch>
            <a:fillRect/>
          </a:stretch>
        </p:blipFill>
        <p:spPr>
          <a:xfrm>
            <a:off x="7691755" y="2232660"/>
            <a:ext cx="3625215" cy="3795395"/>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12" name="矩形 11"/>
          <p:cNvSpPr/>
          <p:nvPr/>
        </p:nvSpPr>
        <p:spPr>
          <a:xfrm>
            <a:off x="693420" y="1533525"/>
            <a:ext cx="6751955" cy="3192145"/>
          </a:xfrm>
          <a:prstGeom prst="rect">
            <a:avLst/>
          </a:prstGeom>
          <a:solidFill>
            <a:schemeClr val="bg1">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693420" y="703580"/>
            <a:ext cx="10734040" cy="4022725"/>
            <a:chOff x="996" y="1717"/>
            <a:chExt cx="16904" cy="6335"/>
          </a:xfrm>
        </p:grpSpPr>
        <p:cxnSp>
          <p:nvCxnSpPr>
            <p:cNvPr id="4" name="直接连接符 3"/>
            <p:cNvCxnSpPr/>
            <p:nvPr/>
          </p:nvCxnSpPr>
          <p:spPr>
            <a:xfrm>
              <a:off x="996" y="3024"/>
              <a:ext cx="16904" cy="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1484" y="1717"/>
              <a:ext cx="2529" cy="1307"/>
            </a:xfrm>
            <a:prstGeom prst="rect">
              <a:avLst/>
            </a:prstGeom>
          </p:spPr>
          <p:txBody>
            <a:bodyPr wrap="square">
              <a:spAutoFit/>
            </a:bodyPr>
            <a:lstStyle/>
            <a:p>
              <a:pPr algn="dist"/>
              <a:r>
                <a:rPr lang="zh-CN" altLang="en-US" sz="4800" b="1" dirty="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rPr>
                <a:t>前言</a:t>
              </a:r>
              <a:endParaRPr lang="zh-CN" altLang="en-US" sz="4800" b="1" i="0" dirty="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endParaRPr>
            </a:p>
          </p:txBody>
        </p:sp>
        <p:sp>
          <p:nvSpPr>
            <p:cNvPr id="10" name="矩形 9"/>
            <p:cNvSpPr/>
            <p:nvPr/>
          </p:nvSpPr>
          <p:spPr>
            <a:xfrm>
              <a:off x="1604" y="3053"/>
              <a:ext cx="9870" cy="4797"/>
            </a:xfrm>
            <a:prstGeom prst="rect">
              <a:avLst/>
            </a:prstGeom>
          </p:spPr>
          <p:txBody>
            <a:bodyPr wrap="square">
              <a:spAutoFit/>
            </a:bodyPr>
            <a:lstStyle/>
            <a:p>
              <a:pPr>
                <a:lnSpc>
                  <a:spcPct val="200000"/>
                </a:lnSpc>
              </a:pP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北大荒以美丽神奇、荒蛮富饶而闻名于世。它的可考历史上溯到汉魏时期。“北大荒”之称与《山海经•大荒北经》中的“大荒北经”一词相关联，其作为一个地理概念使用的时间，始于19世纪中叶黑龙江地区的开禁放荒之际。当时，原黑龙江省的广大尚未开垦的荒芜地域都被泛指为“北大荒”，是广义上的“北大荒”；而狭义的“北大荒”则指开发较晚的的三江平原地区。</a:t>
              </a:r>
            </a:p>
          </p:txBody>
        </p:sp>
        <p:pic>
          <p:nvPicPr>
            <p:cNvPr id="17" name="图片 16"/>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12603" y="2265"/>
              <a:ext cx="5297" cy="759"/>
            </a:xfrm>
            <a:prstGeom prst="rect">
              <a:avLst/>
            </a:prstGeom>
          </p:spPr>
        </p:pic>
        <p:cxnSp>
          <p:nvCxnSpPr>
            <p:cNvPr id="11" name="直接连接符 10"/>
            <p:cNvCxnSpPr/>
            <p:nvPr/>
          </p:nvCxnSpPr>
          <p:spPr>
            <a:xfrm>
              <a:off x="996" y="8052"/>
              <a:ext cx="16904" cy="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grpSp>
      <p:pic>
        <p:nvPicPr>
          <p:cNvPr id="7"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9838690" y="248920"/>
            <a:ext cx="2029460" cy="676275"/>
          </a:xfrm>
          <a:prstGeom prst="rect">
            <a:avLst/>
          </a:prstGeom>
        </p:spPr>
      </p:pic>
      <p:pic>
        <p:nvPicPr>
          <p:cNvPr id="101" name="图片 100"/>
          <p:cNvPicPr/>
          <p:nvPr/>
        </p:nvPicPr>
        <p:blipFill>
          <a:blip r:embed="rId7" r:link="rId8"/>
          <a:stretch>
            <a:fillRect/>
          </a:stretch>
        </p:blipFill>
        <p:spPr>
          <a:xfrm>
            <a:off x="7445375" y="1533525"/>
            <a:ext cx="3982085" cy="3173730"/>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851650"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050925" y="2737485"/>
            <a:ext cx="6252210" cy="2143760"/>
          </a:xfrm>
          <a:prstGeom prst="rect">
            <a:avLst/>
          </a:prstGeom>
          <a:noFill/>
        </p:spPr>
        <p:txBody>
          <a:bodyPr wrap="square" rtlCol="0" anchor="t">
            <a:spAutoFit/>
          </a:bodyPr>
          <a:lstStyle/>
          <a:p>
            <a:pPr>
              <a:lnSpc>
                <a:spcPct val="130000"/>
              </a:lnSpc>
              <a:spcBef>
                <a:spcPct val="0"/>
              </a:spcBef>
              <a:spcAft>
                <a:spcPts val="1200"/>
              </a:spcAft>
            </a:pPr>
            <a:r>
              <a:rPr lang="zh-CN" altLang="en-US" sz="2000" b="1">
                <a:solidFill>
                  <a:srgbClr val="C00000"/>
                </a:solidFill>
                <a:latin typeface="微软雅黑" panose="020B0503020204020204" pitchFamily="34" charset="-122"/>
                <a:ea typeface="微软雅黑" panose="020B0503020204020204" pitchFamily="34" charset="-122"/>
              </a:rPr>
              <a:t>号称“十万”的移民队伍从祖国各地汇集边陲县城，又兵分百路徒步进军，撤向漠漠大荒。</a:t>
            </a:r>
          </a:p>
          <a:p>
            <a:pPr>
              <a:lnSpc>
                <a:spcPct val="170000"/>
              </a:lnSpc>
              <a:spcBef>
                <a:spcPct val="0"/>
              </a:spcBef>
              <a:spcAft>
                <a:spcPct val="0"/>
              </a:spcAft>
            </a:pPr>
            <a:r>
              <a:rPr lang="zh-CN" altLang="en-US" sz="1400">
                <a:solidFill>
                  <a:schemeClr val="tx1">
                    <a:lumMod val="65000"/>
                    <a:lumOff val="35000"/>
                  </a:schemeClr>
                </a:solidFill>
                <a:latin typeface="微软雅黑" panose="020B0503020204020204" pitchFamily="34" charset="-122"/>
                <a:ea typeface="微软雅黑" panose="020B0503020204020204" pitchFamily="34" charset="-122"/>
              </a:rPr>
              <a:t>这是一次特殊的进军！十万人马从珠海之滨、黄浦江畔、云贵高原、大别山下……从祖国的四面八方朝北大荒迁徙。最长行程达万里以上，而半数以上人马将从各地运送到密山县城，然后进入荒原腹地，撒开人马，开荒建点。</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北大荒开垦纪实</a:t>
              </a:r>
            </a:p>
          </p:txBody>
        </p:sp>
      </p:grpSp>
      <p:grpSp>
        <p:nvGrpSpPr>
          <p:cNvPr id="7" name="组合 6"/>
          <p:cNvGrpSpPr/>
          <p:nvPr/>
        </p:nvGrpSpPr>
        <p:grpSpPr>
          <a:xfrm>
            <a:off x="751205" y="830580"/>
            <a:ext cx="10565765" cy="1148080"/>
            <a:chOff x="1183" y="1308"/>
            <a:chExt cx="16639" cy="1808"/>
          </a:xfrm>
        </p:grpSpPr>
        <p:sp>
          <p:nvSpPr>
            <p:cNvPr id="5" name="文本框 4"/>
            <p:cNvSpPr txBox="1"/>
            <p:nvPr/>
          </p:nvSpPr>
          <p:spPr>
            <a:xfrm>
              <a:off x="1183" y="2067"/>
              <a:ext cx="16639" cy="1049"/>
            </a:xfrm>
            <a:prstGeom prst="rect">
              <a:avLst/>
            </a:prstGeom>
            <a:solidFill>
              <a:srgbClr val="C00000"/>
            </a:solidFill>
          </p:spPr>
          <p:txBody>
            <a:bodyPr wrap="square" rtlCol="0" anchor="t">
              <a:spAutoFit/>
            </a:bodyPr>
            <a:lstStyle/>
            <a:p>
              <a:pPr algn="ctr"/>
              <a:r>
                <a:rPr sz="3735" b="1">
                  <a:solidFill>
                    <a:srgbClr val="FFF8E6"/>
                  </a:solidFill>
                  <a:latin typeface="微软雅黑" panose="020B0503020204020204" pitchFamily="34" charset="-122"/>
                  <a:ea typeface="微软雅黑" panose="020B0503020204020204" pitchFamily="34" charset="-122"/>
                </a:rPr>
                <a:t>北大荒开垦纪实</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01" name="图片 100"/>
          <p:cNvPicPr/>
          <p:nvPr/>
        </p:nvPicPr>
        <p:blipFill>
          <a:blip r:embed="rId10" r:link="rId11"/>
          <a:stretch>
            <a:fillRect/>
          </a:stretch>
        </p:blipFill>
        <p:spPr>
          <a:xfrm>
            <a:off x="7691755" y="2232660"/>
            <a:ext cx="3625215" cy="3795395"/>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851650"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050925" y="2737485"/>
            <a:ext cx="6252210" cy="2509520"/>
          </a:xfrm>
          <a:prstGeom prst="rect">
            <a:avLst/>
          </a:prstGeom>
          <a:noFill/>
        </p:spPr>
        <p:txBody>
          <a:bodyPr wrap="square" rtlCol="0" anchor="t">
            <a:spAutoFit/>
          </a:bodyPr>
          <a:lstStyle/>
          <a:p>
            <a:pPr>
              <a:lnSpc>
                <a:spcPct val="130000"/>
              </a:lnSpc>
              <a:spcBef>
                <a:spcPct val="0"/>
              </a:spcBef>
              <a:spcAft>
                <a:spcPts val="1200"/>
              </a:spcAft>
            </a:pPr>
            <a:r>
              <a:rPr lang="zh-CN" altLang="en-US" sz="2000" b="1">
                <a:solidFill>
                  <a:srgbClr val="C00000"/>
                </a:solidFill>
                <a:latin typeface="微软雅黑" panose="020B0503020204020204" pitchFamily="34" charset="-122"/>
                <a:ea typeface="微软雅黑" panose="020B0503020204020204" pitchFamily="34" charset="-122"/>
              </a:rPr>
              <a:t>1958年的北大荒，是严峻的，艰难的。有人说：这是一场赤手空拳的“向地球开战”。</a:t>
            </a:r>
          </a:p>
          <a:p>
            <a:pPr>
              <a:lnSpc>
                <a:spcPct val="170000"/>
              </a:lnSpc>
              <a:spcBef>
                <a:spcPct val="0"/>
              </a:spcBef>
              <a:spcAft>
                <a:spcPct val="0"/>
              </a:spcAft>
            </a:pPr>
            <a:r>
              <a:rPr lang="zh-CN" altLang="en-US" sz="1400">
                <a:solidFill>
                  <a:schemeClr val="tx1">
                    <a:lumMod val="65000"/>
                    <a:lumOff val="35000"/>
                  </a:schemeClr>
                </a:solidFill>
                <a:latin typeface="微软雅黑" panose="020B0503020204020204" pitchFamily="34" charset="-122"/>
                <a:ea typeface="微软雅黑" panose="020B0503020204020204" pitchFamily="34" charset="-122"/>
              </a:rPr>
              <a:t>1958年的北大荒，对十万转业官兵来说，是严峻的，艰难的。其时春寒料峭，积雪未化，住房紧缺，粮草不足。十万人马，超过了当时两个农垦局（牡丹江农垦局和合江农垦局）原职工总人数的一倍，而大多数又是在荒原新建点，条件异常恶劣。</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北大荒开垦纪实</a:t>
              </a:r>
            </a:p>
          </p:txBody>
        </p:sp>
      </p:grpSp>
      <p:grpSp>
        <p:nvGrpSpPr>
          <p:cNvPr id="7" name="组合 6"/>
          <p:cNvGrpSpPr/>
          <p:nvPr/>
        </p:nvGrpSpPr>
        <p:grpSpPr>
          <a:xfrm>
            <a:off x="751205" y="830580"/>
            <a:ext cx="10565765" cy="1148080"/>
            <a:chOff x="1183" y="1308"/>
            <a:chExt cx="16639" cy="1808"/>
          </a:xfrm>
        </p:grpSpPr>
        <p:sp>
          <p:nvSpPr>
            <p:cNvPr id="5" name="文本框 4"/>
            <p:cNvSpPr txBox="1"/>
            <p:nvPr/>
          </p:nvSpPr>
          <p:spPr>
            <a:xfrm>
              <a:off x="1183" y="2067"/>
              <a:ext cx="16639" cy="1049"/>
            </a:xfrm>
            <a:prstGeom prst="rect">
              <a:avLst/>
            </a:prstGeom>
            <a:solidFill>
              <a:srgbClr val="C00000"/>
            </a:solidFill>
          </p:spPr>
          <p:txBody>
            <a:bodyPr wrap="square" rtlCol="0" anchor="t">
              <a:spAutoFit/>
            </a:bodyPr>
            <a:lstStyle/>
            <a:p>
              <a:pPr algn="ctr"/>
              <a:r>
                <a:rPr sz="3735" b="1">
                  <a:solidFill>
                    <a:srgbClr val="FFF8E6"/>
                  </a:solidFill>
                  <a:latin typeface="微软雅黑" panose="020B0503020204020204" pitchFamily="34" charset="-122"/>
                  <a:ea typeface="微软雅黑" panose="020B0503020204020204" pitchFamily="34" charset="-122"/>
                </a:rPr>
                <a:t>北大荒开垦纪实</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01" name="图片 100"/>
          <p:cNvPicPr/>
          <p:nvPr/>
        </p:nvPicPr>
        <p:blipFill>
          <a:blip r:embed="rId10" r:link="rId11"/>
          <a:stretch>
            <a:fillRect/>
          </a:stretch>
        </p:blipFill>
        <p:spPr>
          <a:xfrm>
            <a:off x="7691755" y="2232660"/>
            <a:ext cx="3625215" cy="3795395"/>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851650"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050925" y="2756535"/>
            <a:ext cx="6252210" cy="2143760"/>
          </a:xfrm>
          <a:prstGeom prst="rect">
            <a:avLst/>
          </a:prstGeom>
          <a:noFill/>
        </p:spPr>
        <p:txBody>
          <a:bodyPr wrap="square" rtlCol="0" anchor="t">
            <a:spAutoFit/>
          </a:bodyPr>
          <a:lstStyle/>
          <a:p>
            <a:pPr>
              <a:lnSpc>
                <a:spcPct val="130000"/>
              </a:lnSpc>
              <a:spcBef>
                <a:spcPct val="0"/>
              </a:spcBef>
              <a:spcAft>
                <a:spcPts val="1200"/>
              </a:spcAft>
            </a:pPr>
            <a:r>
              <a:rPr lang="zh-CN" altLang="en-US" sz="2000" b="1">
                <a:solidFill>
                  <a:srgbClr val="C00000"/>
                </a:solidFill>
                <a:latin typeface="微软雅黑" panose="020B0503020204020204" pitchFamily="34" charset="-122"/>
                <a:ea typeface="微软雅黑" panose="020B0503020204020204" pitchFamily="34" charset="-122"/>
              </a:rPr>
              <a:t>中央决定自1958年到1963年五年内，从内地动员570万青年到北大荒参加社会主义的开发和建设工作。</a:t>
            </a:r>
          </a:p>
          <a:p>
            <a:pPr>
              <a:lnSpc>
                <a:spcPct val="170000"/>
              </a:lnSpc>
              <a:spcBef>
                <a:spcPct val="0"/>
              </a:spcBef>
              <a:spcAft>
                <a:spcPct val="0"/>
              </a:spcAft>
            </a:pPr>
            <a:r>
              <a:rPr lang="zh-CN" altLang="en-US" sz="1400">
                <a:solidFill>
                  <a:schemeClr val="tx1">
                    <a:lumMod val="65000"/>
                    <a:lumOff val="35000"/>
                  </a:schemeClr>
                </a:solidFill>
                <a:latin typeface="微软雅黑" panose="020B0503020204020204" pitchFamily="34" charset="-122"/>
                <a:ea typeface="微软雅黑" panose="020B0503020204020204" pitchFamily="34" charset="-122"/>
              </a:rPr>
              <a:t>1958年8月29日，中共中央作出了《关于动员青年前往边疆和少数民族地区参加社会主义建设的决定》。中央决定自今年到1963年五年内，从内地动员570万青年到这些地区参加社会主义的开发和建设工作……”</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北大荒开垦纪实</a:t>
              </a:r>
            </a:p>
          </p:txBody>
        </p:sp>
      </p:grpSp>
      <p:grpSp>
        <p:nvGrpSpPr>
          <p:cNvPr id="7" name="组合 6"/>
          <p:cNvGrpSpPr/>
          <p:nvPr/>
        </p:nvGrpSpPr>
        <p:grpSpPr>
          <a:xfrm>
            <a:off x="751205" y="830580"/>
            <a:ext cx="10565765" cy="1148080"/>
            <a:chOff x="1183" y="1308"/>
            <a:chExt cx="16639" cy="1808"/>
          </a:xfrm>
        </p:grpSpPr>
        <p:sp>
          <p:nvSpPr>
            <p:cNvPr id="5" name="文本框 4"/>
            <p:cNvSpPr txBox="1"/>
            <p:nvPr/>
          </p:nvSpPr>
          <p:spPr>
            <a:xfrm>
              <a:off x="1183" y="2067"/>
              <a:ext cx="16639" cy="1049"/>
            </a:xfrm>
            <a:prstGeom prst="rect">
              <a:avLst/>
            </a:prstGeom>
            <a:solidFill>
              <a:srgbClr val="C00000"/>
            </a:solidFill>
          </p:spPr>
          <p:txBody>
            <a:bodyPr wrap="square" rtlCol="0" anchor="t">
              <a:spAutoFit/>
            </a:bodyPr>
            <a:lstStyle/>
            <a:p>
              <a:pPr algn="ctr"/>
              <a:r>
                <a:rPr sz="3735" b="1">
                  <a:solidFill>
                    <a:srgbClr val="FFF8E6"/>
                  </a:solidFill>
                  <a:latin typeface="微软雅黑" panose="020B0503020204020204" pitchFamily="34" charset="-122"/>
                  <a:ea typeface="微软雅黑" panose="020B0503020204020204" pitchFamily="34" charset="-122"/>
                </a:rPr>
                <a:t>北大荒开垦纪实</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01" name="图片 100"/>
          <p:cNvPicPr/>
          <p:nvPr/>
        </p:nvPicPr>
        <p:blipFill>
          <a:blip r:embed="rId10" r:link="rId11"/>
          <a:stretch>
            <a:fillRect/>
          </a:stretch>
        </p:blipFill>
        <p:spPr>
          <a:xfrm>
            <a:off x="7691755" y="2232660"/>
            <a:ext cx="3625215" cy="3795395"/>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10">
            <a:alphaModFix amt="44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954530" y="1592580"/>
            <a:ext cx="8282305" cy="1800839"/>
            <a:chOff x="3551" y="2527"/>
            <a:chExt cx="13043" cy="2836"/>
          </a:xfrm>
        </p:grpSpPr>
        <p:pic>
          <p:nvPicPr>
            <p:cNvPr id="17" name="图片 16"/>
            <p:cNvPicPr>
              <a:picLocks noChangeAspect="1"/>
            </p:cNvPicPr>
            <p:nvPr userDrawn="1"/>
          </p:nvPicPr>
          <p:blipFill>
            <a:blip r:embed="rId11"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3"/>
              </p:custDataLst>
            </p:nvPr>
          </p:nvGrpSpPr>
          <p:grpSpPr>
            <a:xfrm>
              <a:off x="3551" y="3431"/>
              <a:ext cx="13043" cy="1932"/>
              <a:chOff x="4391019" y="1685697"/>
              <a:chExt cx="4996686" cy="449580"/>
            </a:xfrm>
          </p:grpSpPr>
          <p:grpSp>
            <p:nvGrpSpPr>
              <p:cNvPr id="20" name="组合 19"/>
              <p:cNvGrpSpPr/>
              <p:nvPr/>
            </p:nvGrpSpPr>
            <p:grpSpPr>
              <a:xfrm>
                <a:off x="4391019" y="1685697"/>
                <a:ext cx="4996686" cy="449580"/>
                <a:chOff x="1308728" y="2405519"/>
                <a:chExt cx="4811691" cy="449580"/>
              </a:xfrm>
            </p:grpSpPr>
            <p:sp>
              <p:nvSpPr>
                <p:cNvPr id="21" name="PA-文本框 35"/>
                <p:cNvSpPr txBox="1"/>
                <p:nvPr>
                  <p:custDataLst>
                    <p:tags r:id="rId5"/>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7"/>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8"/>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6"/>
                  </p:custDataLst>
                </p:nvPr>
              </p:nvSpPr>
              <p:spPr>
                <a:xfrm>
                  <a:off x="1615190" y="2405519"/>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04</a:t>
                  </a:r>
                </a:p>
              </p:txBody>
            </p:sp>
          </p:grpSp>
          <p:sp>
            <p:nvSpPr>
              <p:cNvPr id="31" name="PA-文本框 21"/>
              <p:cNvSpPr txBox="1">
                <a:spLocks noChangeArrowheads="1"/>
              </p:cNvSpPr>
              <p:nvPr>
                <p:custDataLst>
                  <p:tags r:id="rId4"/>
                </p:custDataLst>
              </p:nvPr>
            </p:nvSpPr>
            <p:spPr bwMode="auto">
              <a:xfrm>
                <a:off x="5651396" y="1762954"/>
                <a:ext cx="3519861" cy="287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dist"/>
                <a:r>
                  <a:rPr sz="4500" b="1">
                    <a:solidFill>
                      <a:srgbClr val="C00000"/>
                    </a:solidFill>
                    <a:latin typeface="微软雅黑" panose="020B0503020204020204" pitchFamily="34" charset="-122"/>
                    <a:ea typeface="微软雅黑" panose="020B0503020204020204" pitchFamily="34" charset="-122"/>
                  </a:rPr>
                  <a:t>北大荒的那些人</a:t>
                </a:r>
              </a:p>
            </p:txBody>
          </p:sp>
        </p:grpSp>
      </p:grpSp>
      <p:pic>
        <p:nvPicPr>
          <p:cNvPr id="7" name="PA-102211"/>
          <p:cNvPicPr>
            <a:picLocks noChangeAspect="1"/>
          </p:cNvPicPr>
          <p:nvPr>
            <p:custDataLst>
              <p:tags r:id="rId2"/>
            </p:custDataLst>
          </p:nvPr>
        </p:nvPicPr>
        <p:blipFill>
          <a:blip r:embed="rId12" cstate="email">
            <a:lum bright="-6000"/>
            <a:extLst>
              <a:ext uri="{28A0092B-C50C-407E-A947-70E740481C1C}">
                <a14:useLocalDpi xmlns:a14="http://schemas.microsoft.com/office/drawing/2010/main"/>
              </a:ext>
            </a:extLst>
          </a:blip>
          <a:stretch>
            <a:fillRect/>
          </a:stretch>
        </p:blipFill>
        <p:spPr>
          <a:xfrm>
            <a:off x="9904730" y="280670"/>
            <a:ext cx="2029460" cy="67627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851650"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169670" y="2542540"/>
            <a:ext cx="6071235" cy="2938145"/>
          </a:xfrm>
          <a:prstGeom prst="rect">
            <a:avLst/>
          </a:prstGeom>
          <a:noFill/>
        </p:spPr>
        <p:txBody>
          <a:bodyPr wrap="square" rtlCol="0" anchor="t">
            <a:spAutoFit/>
          </a:bodyPr>
          <a:lstStyle/>
          <a:p>
            <a:pPr>
              <a:lnSpc>
                <a:spcPct val="170000"/>
              </a:lnSpc>
              <a:spcBef>
                <a:spcPct val="0"/>
              </a:spcBef>
              <a:spcAft>
                <a:spcPts val="1200"/>
              </a:spcAft>
            </a:pPr>
            <a:r>
              <a:rPr lang="zh-CN" altLang="en-US" sz="2500" b="1">
                <a:solidFill>
                  <a:srgbClr val="C00000"/>
                </a:solidFill>
                <a:latin typeface="微软雅黑" panose="020B0503020204020204" pitchFamily="34" charset="-122"/>
                <a:ea typeface="微软雅黑" panose="020B0503020204020204" pitchFamily="34" charset="-122"/>
              </a:rPr>
              <a:t>农垦事业奠基人——王震</a:t>
            </a:r>
          </a:p>
          <a:p>
            <a:pPr>
              <a:lnSpc>
                <a:spcPct val="170000"/>
              </a:lnSpc>
              <a:spcBef>
                <a:spcPct val="0"/>
              </a:spcBef>
              <a:spcAft>
                <a:spcPct val="0"/>
              </a:spcAft>
            </a:pPr>
            <a:r>
              <a:rPr lang="zh-CN" altLang="en-US" sz="1300">
                <a:solidFill>
                  <a:schemeClr val="tx1">
                    <a:lumMod val="65000"/>
                    <a:lumOff val="35000"/>
                  </a:schemeClr>
                </a:solidFill>
                <a:latin typeface="微软雅黑" panose="020B0503020204020204" pitchFamily="34" charset="-122"/>
                <a:ea typeface="微软雅黑" panose="020B0503020204020204" pitchFamily="34" charset="-122"/>
              </a:rPr>
              <a:t>王震，1908年4月11日出生在湖南省浏阳县的一个农民家庭。因家境贫寒，几度辍学务农。1926年10月，首次接触毛泽东同志并受到他的教育。1927年1月加入中国共产主义青年团，同年5月转入中国共产党。王震将军是伟大的无产阶级革命家、政治家、军事家，是党和国家卓越的领导人。将军的一生光彩照人，他的一生充满创造精神、开拓精神。他为党、为人民做出了特殊的贡献，赢得了全党、全军、全国各族人民的爱戴和尊敬。</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北大荒的那些人</a:t>
              </a:r>
            </a:p>
          </p:txBody>
        </p:sp>
      </p:grpSp>
      <p:grpSp>
        <p:nvGrpSpPr>
          <p:cNvPr id="7" name="组合 6"/>
          <p:cNvGrpSpPr/>
          <p:nvPr/>
        </p:nvGrpSpPr>
        <p:grpSpPr>
          <a:xfrm>
            <a:off x="751205" y="830580"/>
            <a:ext cx="10565765" cy="1148080"/>
            <a:chOff x="1183" y="1308"/>
            <a:chExt cx="16639" cy="1808"/>
          </a:xfrm>
        </p:grpSpPr>
        <p:sp>
          <p:nvSpPr>
            <p:cNvPr id="5" name="文本框 4"/>
            <p:cNvSpPr txBox="1"/>
            <p:nvPr/>
          </p:nvSpPr>
          <p:spPr>
            <a:xfrm>
              <a:off x="1183" y="2067"/>
              <a:ext cx="16639" cy="1049"/>
            </a:xfrm>
            <a:prstGeom prst="rect">
              <a:avLst/>
            </a:prstGeom>
            <a:solidFill>
              <a:srgbClr val="C00000"/>
            </a:solidFill>
          </p:spPr>
          <p:txBody>
            <a:bodyPr wrap="square" rtlCol="0" anchor="t">
              <a:spAutoFit/>
            </a:bodyPr>
            <a:lstStyle/>
            <a:p>
              <a:pPr algn="ctr"/>
              <a:r>
                <a:rPr sz="3735" b="1">
                  <a:solidFill>
                    <a:srgbClr val="FFF8E6"/>
                  </a:solidFill>
                  <a:latin typeface="微软雅黑" panose="020B0503020204020204" pitchFamily="34" charset="-122"/>
                  <a:ea typeface="微软雅黑" panose="020B0503020204020204" pitchFamily="34" charset="-122"/>
                </a:rPr>
                <a:t>北大荒的那些人</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02" name="图片 101"/>
          <p:cNvPicPr/>
          <p:nvPr/>
        </p:nvPicPr>
        <p:blipFill>
          <a:blip r:embed="rId10" r:link="rId11" cstate="email">
            <a:extLst>
              <a:ext uri="{28A0092B-C50C-407E-A947-70E740481C1C}">
                <a14:useLocalDpi xmlns:a14="http://schemas.microsoft.com/office/drawing/2010/main"/>
              </a:ext>
            </a:extLst>
          </a:blip>
          <a:srcRect/>
          <a:stretch>
            <a:fillRect/>
          </a:stretch>
        </p:blipFill>
        <p:spPr>
          <a:xfrm>
            <a:off x="7693660" y="2242820"/>
            <a:ext cx="3622675" cy="3785235"/>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851650"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169670" y="2294890"/>
            <a:ext cx="6071235" cy="3617595"/>
          </a:xfrm>
          <a:prstGeom prst="rect">
            <a:avLst/>
          </a:prstGeom>
          <a:noFill/>
        </p:spPr>
        <p:txBody>
          <a:bodyPr wrap="square" rtlCol="0" anchor="t">
            <a:spAutoFit/>
          </a:bodyPr>
          <a:lstStyle/>
          <a:p>
            <a:pPr>
              <a:lnSpc>
                <a:spcPct val="170000"/>
              </a:lnSpc>
              <a:spcBef>
                <a:spcPct val="0"/>
              </a:spcBef>
              <a:spcAft>
                <a:spcPts val="1200"/>
              </a:spcAft>
            </a:pPr>
            <a:r>
              <a:rPr lang="zh-CN" altLang="en-US" sz="2500" b="1">
                <a:solidFill>
                  <a:srgbClr val="C00000"/>
                </a:solidFill>
                <a:latin typeface="微软雅黑" panose="020B0503020204020204" pitchFamily="34" charset="-122"/>
                <a:ea typeface="微软雅黑" panose="020B0503020204020204" pitchFamily="34" charset="-122"/>
              </a:rPr>
              <a:t>在北大荒的十二年——丁玲</a:t>
            </a:r>
          </a:p>
          <a:p>
            <a:pPr>
              <a:lnSpc>
                <a:spcPct val="170000"/>
              </a:lnSpc>
              <a:spcBef>
                <a:spcPct val="0"/>
              </a:spcBef>
              <a:spcAft>
                <a:spcPct val="0"/>
              </a:spcAft>
            </a:pPr>
            <a:r>
              <a:rPr lang="zh-CN" altLang="en-US" sz="1300">
                <a:solidFill>
                  <a:schemeClr val="tx1">
                    <a:lumMod val="65000"/>
                    <a:lumOff val="35000"/>
                  </a:schemeClr>
                </a:solidFill>
                <a:latin typeface="微软雅黑" panose="020B0503020204020204" pitchFamily="34" charset="-122"/>
                <a:ea typeface="微软雅黑" panose="020B0503020204020204" pitchFamily="34" charset="-122"/>
              </a:rPr>
              <a:t>“参加党的时候我不是讲过，我不满足做一个作家，而愿意做一个共产党员，做一颗螺丝钉，党需要我到哪里我就到哪里去吗？如今需要我扫盲，我自然就去扫盲。我想我是个老作家，又是个老党员，如果扫盲工作不如别人那是不行的，我全力以赴。”</a:t>
            </a:r>
          </a:p>
          <a:p>
            <a:pPr>
              <a:lnSpc>
                <a:spcPct val="170000"/>
              </a:lnSpc>
              <a:spcBef>
                <a:spcPct val="0"/>
              </a:spcBef>
              <a:spcAft>
                <a:spcPct val="0"/>
              </a:spcAft>
            </a:pPr>
            <a:r>
              <a:rPr lang="zh-CN" altLang="en-US" sz="1300">
                <a:solidFill>
                  <a:schemeClr val="tx1">
                    <a:lumMod val="65000"/>
                    <a:lumOff val="35000"/>
                  </a:schemeClr>
                </a:solidFill>
                <a:latin typeface="微软雅黑" panose="020B0503020204020204" pitchFamily="34" charset="-122"/>
                <a:ea typeface="微软雅黑" panose="020B0503020204020204" pitchFamily="34" charset="-122"/>
              </a:rPr>
              <a:t>丁玲没有因为让她这个大作家当“扫盲”教员而委屈，反而干得很认真。她根据家属妇女全都是成年人的特点自己编写教材。“小黑猪，是个宝，猪鬃猪毛价值高，猪肉肥美喷喷香，猪多、肥多、多打粮。”是她写过的叫《小黑猪》课文中的一段。</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北大荒的那些人</a:t>
              </a:r>
            </a:p>
          </p:txBody>
        </p:sp>
      </p:grpSp>
      <p:grpSp>
        <p:nvGrpSpPr>
          <p:cNvPr id="7" name="组合 6"/>
          <p:cNvGrpSpPr/>
          <p:nvPr/>
        </p:nvGrpSpPr>
        <p:grpSpPr>
          <a:xfrm>
            <a:off x="751205" y="830580"/>
            <a:ext cx="10565765" cy="1148080"/>
            <a:chOff x="1183" y="1308"/>
            <a:chExt cx="16639" cy="1808"/>
          </a:xfrm>
        </p:grpSpPr>
        <p:sp>
          <p:nvSpPr>
            <p:cNvPr id="5" name="文本框 4"/>
            <p:cNvSpPr txBox="1"/>
            <p:nvPr/>
          </p:nvSpPr>
          <p:spPr>
            <a:xfrm>
              <a:off x="1183" y="2067"/>
              <a:ext cx="16639" cy="1049"/>
            </a:xfrm>
            <a:prstGeom prst="rect">
              <a:avLst/>
            </a:prstGeom>
            <a:solidFill>
              <a:srgbClr val="C00000"/>
            </a:solidFill>
          </p:spPr>
          <p:txBody>
            <a:bodyPr wrap="square" rtlCol="0" anchor="t">
              <a:spAutoFit/>
            </a:bodyPr>
            <a:lstStyle/>
            <a:p>
              <a:pPr algn="ctr"/>
              <a:r>
                <a:rPr sz="3735" b="1">
                  <a:solidFill>
                    <a:srgbClr val="FFF8E6"/>
                  </a:solidFill>
                  <a:latin typeface="微软雅黑" panose="020B0503020204020204" pitchFamily="34" charset="-122"/>
                  <a:ea typeface="微软雅黑" panose="020B0503020204020204" pitchFamily="34" charset="-122"/>
                </a:rPr>
                <a:t>北大荒的那些人</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03" name="图片 102"/>
          <p:cNvPicPr/>
          <p:nvPr/>
        </p:nvPicPr>
        <p:blipFill>
          <a:blip r:embed="rId10" r:link="rId11" cstate="email">
            <a:extLst>
              <a:ext uri="{28A0092B-C50C-407E-A947-70E740481C1C}">
                <a14:useLocalDpi xmlns:a14="http://schemas.microsoft.com/office/drawing/2010/main"/>
              </a:ext>
            </a:extLst>
          </a:blip>
          <a:srcRect/>
          <a:stretch>
            <a:fillRect/>
          </a:stretch>
        </p:blipFill>
        <p:spPr>
          <a:xfrm>
            <a:off x="7715250" y="2242820"/>
            <a:ext cx="3601720" cy="3784600"/>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851650"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169670" y="2542540"/>
            <a:ext cx="6071235" cy="2598420"/>
          </a:xfrm>
          <a:prstGeom prst="rect">
            <a:avLst/>
          </a:prstGeom>
          <a:noFill/>
        </p:spPr>
        <p:txBody>
          <a:bodyPr wrap="square" rtlCol="0" anchor="t">
            <a:spAutoFit/>
          </a:bodyPr>
          <a:lstStyle/>
          <a:p>
            <a:pPr>
              <a:lnSpc>
                <a:spcPct val="170000"/>
              </a:lnSpc>
              <a:spcBef>
                <a:spcPct val="0"/>
              </a:spcBef>
              <a:spcAft>
                <a:spcPts val="1200"/>
              </a:spcAft>
            </a:pPr>
            <a:r>
              <a:rPr lang="zh-CN" altLang="en-US" sz="2500" b="1">
                <a:solidFill>
                  <a:srgbClr val="C00000"/>
                </a:solidFill>
                <a:latin typeface="微软雅黑" panose="020B0503020204020204" pitchFamily="34" charset="-122"/>
                <a:ea typeface="微软雅黑" panose="020B0503020204020204" pitchFamily="34" charset="-122"/>
              </a:rPr>
              <a:t>“打杂”的美编——丁聪</a:t>
            </a:r>
          </a:p>
          <a:p>
            <a:pPr>
              <a:lnSpc>
                <a:spcPct val="170000"/>
              </a:lnSpc>
              <a:spcBef>
                <a:spcPct val="0"/>
              </a:spcBef>
              <a:spcAft>
                <a:spcPct val="0"/>
              </a:spcAft>
            </a:pPr>
            <a:r>
              <a:rPr lang="zh-CN" altLang="en-US" sz="1300">
                <a:solidFill>
                  <a:schemeClr val="tx1">
                    <a:lumMod val="65000"/>
                    <a:lumOff val="35000"/>
                  </a:schemeClr>
                </a:solidFill>
                <a:latin typeface="微软雅黑" panose="020B0503020204020204" pitchFamily="34" charset="-122"/>
                <a:ea typeface="微软雅黑" panose="020B0503020204020204" pitchFamily="34" charset="-122"/>
              </a:rPr>
              <a:t>丁聪为《北大荒文艺》画了不少插图，笔名不叫“小丁”，改为“学普”、“阿农”。但熟悉他的人一看就知道是丁聪画的。别人在《北大荒文艺》上发稿可以领到稿费，而他画插图不得一文。这一切都未使他感到不公平，因为只要允许他拿画笔，就可以使他本来单调的生活理充实。1960年秋天，在北大荒生活了两年多的丁聪，终于踏上了南归的列车。</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北大荒的那些人</a:t>
              </a:r>
            </a:p>
          </p:txBody>
        </p:sp>
      </p:grpSp>
      <p:grpSp>
        <p:nvGrpSpPr>
          <p:cNvPr id="7" name="组合 6"/>
          <p:cNvGrpSpPr/>
          <p:nvPr/>
        </p:nvGrpSpPr>
        <p:grpSpPr>
          <a:xfrm>
            <a:off x="751205" y="830580"/>
            <a:ext cx="10565765" cy="1148080"/>
            <a:chOff x="1183" y="1308"/>
            <a:chExt cx="16639" cy="1808"/>
          </a:xfrm>
        </p:grpSpPr>
        <p:sp>
          <p:nvSpPr>
            <p:cNvPr id="5" name="文本框 4"/>
            <p:cNvSpPr txBox="1"/>
            <p:nvPr/>
          </p:nvSpPr>
          <p:spPr>
            <a:xfrm>
              <a:off x="1183" y="2067"/>
              <a:ext cx="16639" cy="1049"/>
            </a:xfrm>
            <a:prstGeom prst="rect">
              <a:avLst/>
            </a:prstGeom>
            <a:solidFill>
              <a:srgbClr val="C00000"/>
            </a:solidFill>
          </p:spPr>
          <p:txBody>
            <a:bodyPr wrap="square" rtlCol="0" anchor="t">
              <a:spAutoFit/>
            </a:bodyPr>
            <a:lstStyle/>
            <a:p>
              <a:pPr algn="ctr"/>
              <a:r>
                <a:rPr sz="3735" b="1">
                  <a:solidFill>
                    <a:srgbClr val="FFF8E6"/>
                  </a:solidFill>
                  <a:latin typeface="微软雅黑" panose="020B0503020204020204" pitchFamily="34" charset="-122"/>
                  <a:ea typeface="微软雅黑" panose="020B0503020204020204" pitchFamily="34" charset="-122"/>
                </a:rPr>
                <a:t>北大荒的那些人</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04" name="图片 103"/>
          <p:cNvPicPr/>
          <p:nvPr/>
        </p:nvPicPr>
        <p:blipFill>
          <a:blip r:embed="rId10" r:link="rId11" cstate="email">
            <a:extLst>
              <a:ext uri="{28A0092B-C50C-407E-A947-70E740481C1C}">
                <a14:useLocalDpi xmlns:a14="http://schemas.microsoft.com/office/drawing/2010/main"/>
              </a:ext>
            </a:extLst>
          </a:blip>
          <a:srcRect/>
          <a:stretch>
            <a:fillRect/>
          </a:stretch>
        </p:blipFill>
        <p:spPr>
          <a:xfrm>
            <a:off x="7721600" y="2242820"/>
            <a:ext cx="3594735" cy="3785235"/>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851650"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169670" y="2399665"/>
            <a:ext cx="6071235" cy="3277870"/>
          </a:xfrm>
          <a:prstGeom prst="rect">
            <a:avLst/>
          </a:prstGeom>
          <a:noFill/>
        </p:spPr>
        <p:txBody>
          <a:bodyPr wrap="square" rtlCol="0" anchor="t">
            <a:spAutoFit/>
          </a:bodyPr>
          <a:lstStyle/>
          <a:p>
            <a:pPr>
              <a:lnSpc>
                <a:spcPct val="170000"/>
              </a:lnSpc>
              <a:spcBef>
                <a:spcPct val="0"/>
              </a:spcBef>
              <a:spcAft>
                <a:spcPts val="1200"/>
              </a:spcAft>
            </a:pPr>
            <a:r>
              <a:rPr lang="zh-CN" altLang="en-US" sz="2500" b="1">
                <a:solidFill>
                  <a:srgbClr val="C00000"/>
                </a:solidFill>
                <a:latin typeface="微软雅黑" panose="020B0503020204020204" pitchFamily="34" charset="-122"/>
                <a:ea typeface="微软雅黑" panose="020B0503020204020204" pitchFamily="34" charset="-122"/>
              </a:rPr>
              <a:t>不忘北大荒的笑星——姜昆</a:t>
            </a:r>
          </a:p>
          <a:p>
            <a:pPr>
              <a:lnSpc>
                <a:spcPct val="170000"/>
              </a:lnSpc>
              <a:spcBef>
                <a:spcPct val="0"/>
              </a:spcBef>
              <a:spcAft>
                <a:spcPct val="0"/>
              </a:spcAft>
            </a:pPr>
            <a:r>
              <a:rPr lang="zh-CN" altLang="en-US" sz="1300">
                <a:solidFill>
                  <a:schemeClr val="tx1">
                    <a:lumMod val="65000"/>
                    <a:lumOff val="35000"/>
                  </a:schemeClr>
                </a:solidFill>
                <a:latin typeface="微软雅黑" panose="020B0503020204020204" pitchFamily="34" charset="-122"/>
                <a:ea typeface="微软雅黑" panose="020B0503020204020204" pitchFamily="34" charset="-122"/>
              </a:rPr>
              <a:t>1995年，已成为著名笑星的姜昆，卸去了中央广播说唱团团长的行政职务。他从百忙中稍得解脱，第一件事就是和妻子李静民带着女儿姜珊回新华农场探亲来了。姜昆说：“我19年没回来过，可我从来没忘过北大荒。在我的身上，我妻子的身上仍留着北大荒战友的情谊，是北大荒把我从孩子培养成人。北大荒是神奇的土地，神奇得让人忘不掉它，这是独有的北大荒现象；这块培养人的土地本身是一种凝聚力。凝聚力集中在一个基点上，基点就是艰苦奋斗，勇于拼搏，不畏大自然条件的艰苦，取得了令人瞩目的成果。</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北大荒的那些人</a:t>
              </a:r>
            </a:p>
          </p:txBody>
        </p:sp>
      </p:grpSp>
      <p:grpSp>
        <p:nvGrpSpPr>
          <p:cNvPr id="7" name="组合 6"/>
          <p:cNvGrpSpPr/>
          <p:nvPr/>
        </p:nvGrpSpPr>
        <p:grpSpPr>
          <a:xfrm>
            <a:off x="751205" y="830580"/>
            <a:ext cx="10565765" cy="1148080"/>
            <a:chOff x="1183" y="1308"/>
            <a:chExt cx="16639" cy="1808"/>
          </a:xfrm>
        </p:grpSpPr>
        <p:sp>
          <p:nvSpPr>
            <p:cNvPr id="5" name="文本框 4"/>
            <p:cNvSpPr txBox="1"/>
            <p:nvPr/>
          </p:nvSpPr>
          <p:spPr>
            <a:xfrm>
              <a:off x="1183" y="2067"/>
              <a:ext cx="16639" cy="1049"/>
            </a:xfrm>
            <a:prstGeom prst="rect">
              <a:avLst/>
            </a:prstGeom>
            <a:solidFill>
              <a:srgbClr val="C00000"/>
            </a:solidFill>
          </p:spPr>
          <p:txBody>
            <a:bodyPr wrap="square" rtlCol="0" anchor="t">
              <a:spAutoFit/>
            </a:bodyPr>
            <a:lstStyle/>
            <a:p>
              <a:pPr algn="ctr"/>
              <a:r>
                <a:rPr sz="3735" b="1">
                  <a:solidFill>
                    <a:srgbClr val="FFF8E6"/>
                  </a:solidFill>
                  <a:latin typeface="微软雅黑" panose="020B0503020204020204" pitchFamily="34" charset="-122"/>
                  <a:ea typeface="微软雅黑" panose="020B0503020204020204" pitchFamily="34" charset="-122"/>
                </a:rPr>
                <a:t>北大荒的那些人</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05" name="图片 104"/>
          <p:cNvPicPr/>
          <p:nvPr/>
        </p:nvPicPr>
        <p:blipFill>
          <a:blip r:embed="rId10" r:link="rId11" cstate="email">
            <a:extLst>
              <a:ext uri="{28A0092B-C50C-407E-A947-70E740481C1C}">
                <a14:useLocalDpi xmlns:a14="http://schemas.microsoft.com/office/drawing/2010/main"/>
              </a:ext>
            </a:extLst>
          </a:blip>
          <a:srcRect/>
          <a:stretch>
            <a:fillRect/>
          </a:stretch>
        </p:blipFill>
        <p:spPr>
          <a:xfrm>
            <a:off x="7715885" y="2242820"/>
            <a:ext cx="3538220" cy="3785235"/>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0" y="0"/>
            <a:ext cx="12191365" cy="6858000"/>
          </a:xfrm>
          <a:prstGeom prst="rect">
            <a:avLst/>
          </a:prstGeom>
          <a:solidFill>
            <a:srgbClr val="F6EDE1">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flipH="1">
            <a:off x="363220" y="363220"/>
            <a:ext cx="1915160" cy="638175"/>
          </a:xfrm>
          <a:prstGeom prst="rect">
            <a:avLst/>
          </a:prstGeom>
        </p:spPr>
      </p:pic>
      <p:grpSp>
        <p:nvGrpSpPr>
          <p:cNvPr id="149" name="组合 148"/>
          <p:cNvGrpSpPr/>
          <p:nvPr/>
        </p:nvGrpSpPr>
        <p:grpSpPr>
          <a:xfrm>
            <a:off x="10874375" y="177800"/>
            <a:ext cx="1083945" cy="723900"/>
            <a:chOff x="6935916" y="343637"/>
            <a:chExt cx="1713877" cy="1135367"/>
          </a:xfrm>
        </p:grpSpPr>
        <p:pic>
          <p:nvPicPr>
            <p:cNvPr id="150" name="Picture 4" descr="C:\Users\Administrator\Desktop\线稿长城11.png"/>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935916" y="343637"/>
              <a:ext cx="1300628" cy="1135367"/>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4" descr="C:\Users\Administrator\Desktop\线稿长城11.png"/>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rot="900000">
              <a:off x="7896192" y="541316"/>
              <a:ext cx="753601" cy="657847"/>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4" name="直接连接符 3"/>
          <p:cNvCxnSpPr/>
          <p:nvPr/>
        </p:nvCxnSpPr>
        <p:spPr>
          <a:xfrm>
            <a:off x="3587750" y="2064385"/>
            <a:ext cx="7859395" cy="6985"/>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4500245" y="1203960"/>
            <a:ext cx="2112645" cy="829945"/>
          </a:xfrm>
          <a:prstGeom prst="rect">
            <a:avLst/>
          </a:prstGeom>
        </p:spPr>
        <p:txBody>
          <a:bodyPr wrap="square">
            <a:spAutoFit/>
          </a:bodyPr>
          <a:lstStyle/>
          <a:p>
            <a:r>
              <a:rPr lang="zh-CN" altLang="en-US" sz="4800" b="1">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rPr>
              <a:t>结束语</a:t>
            </a:r>
            <a:endParaRPr lang="zh-CN" altLang="en-US" sz="4800" b="1" i="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endParaRPr>
          </a:p>
        </p:txBody>
      </p:sp>
      <p:sp>
        <p:nvSpPr>
          <p:cNvPr id="10" name="矩形 9"/>
          <p:cNvSpPr/>
          <p:nvPr/>
        </p:nvSpPr>
        <p:spPr>
          <a:xfrm>
            <a:off x="4557395" y="2134870"/>
            <a:ext cx="7116445" cy="3189605"/>
          </a:xfrm>
          <a:prstGeom prst="rect">
            <a:avLst/>
          </a:prstGeom>
        </p:spPr>
        <p:txBody>
          <a:bodyPr wrap="square">
            <a:spAutoFit/>
          </a:bodyPr>
          <a:lstStyle/>
          <a:p>
            <a:pPr>
              <a:lnSpc>
                <a:spcPct val="180000"/>
              </a:lnSpc>
              <a:spcBef>
                <a:spcPct val="0"/>
              </a:spcBef>
              <a:spcAft>
                <a:spcPct val="0"/>
              </a:spcAft>
            </a:pPr>
            <a:r>
              <a:rPr sz="1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习近平总书记强调，培育和践行社会主义核心价值观贵在坚持知行合一、坚持行胜于言，在落细、落小、落实上下功夫，使其成为社会群体意识，成为全民价值追求。在北大荒这片热土上，爱国、敬业、诚信、友善的价值理念从未离开过。开发之初，几十万复转官兵和支边青年怀着奉献祖国的情怀来到北大荒，他们把个人价值追求同国家富强、人民幸福紧密联系在一起，承受了常人难以想象的艰难困苦，团结一心、百折不挠，用青春和汗水为新中国建成了一个靠得住的大粮仓。老一代北大荒人用行动完成了荒原蜕变的使命，如今，新一代北大荒人要继续传承这笔宝贵的精神财富，用诚信、务实、创新、卓越的价值观努力作为，实现北大荒的“中国梦”。</a:t>
            </a:r>
          </a:p>
        </p:txBody>
      </p:sp>
      <p:pic>
        <p:nvPicPr>
          <p:cNvPr id="17" name="图片 16"/>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564880" y="1661160"/>
            <a:ext cx="2801620" cy="401320"/>
          </a:xfrm>
          <a:prstGeom prst="rect">
            <a:avLst/>
          </a:prstGeom>
        </p:spPr>
      </p:pic>
      <p:cxnSp>
        <p:nvCxnSpPr>
          <p:cNvPr id="5" name="直接连接符 4"/>
          <p:cNvCxnSpPr/>
          <p:nvPr/>
        </p:nvCxnSpPr>
        <p:spPr>
          <a:xfrm>
            <a:off x="3515995" y="5400675"/>
            <a:ext cx="792000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9" name="图片 8" descr="图片包含 游戏机&#10;&#10;描述已自动生成"/>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H="1">
            <a:off x="-57150" y="5793105"/>
            <a:ext cx="2433955" cy="1064895"/>
          </a:xfrm>
          <a:prstGeom prst="rect">
            <a:avLst/>
          </a:prstGeom>
        </p:spPr>
      </p:pic>
      <p:pic>
        <p:nvPicPr>
          <p:cNvPr id="101" name="图片 100"/>
          <p:cNvPicPr/>
          <p:nvPr/>
        </p:nvPicPr>
        <p:blipFill>
          <a:blip r:embed="rId10" r:link="rId11"/>
          <a:stretch>
            <a:fillRect/>
          </a:stretch>
        </p:blipFill>
        <p:spPr>
          <a:xfrm>
            <a:off x="733425" y="1598930"/>
            <a:ext cx="3625215" cy="3795395"/>
          </a:xfrm>
          <a:prstGeom prst="rect">
            <a:avLst/>
          </a:prstGeom>
          <a:noFill/>
          <a:ln w="9525">
            <a:no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par>
                                <p:cTn id="10" presetID="2" presetClass="entr" presetSubtype="6" fill="hold" nodeType="withEffect">
                                  <p:stCondLst>
                                    <p:cond delay="0"/>
                                  </p:stCondLst>
                                  <p:childTnLst>
                                    <p:set>
                                      <p:cBhvr>
                                        <p:cTn id="11" dur="1" fill="hold">
                                          <p:stCondLst>
                                            <p:cond delay="0"/>
                                          </p:stCondLst>
                                        </p:cTn>
                                        <p:tgtEl>
                                          <p:spTgt spid="149"/>
                                        </p:tgtEl>
                                        <p:attrNameLst>
                                          <p:attrName>style.visibility</p:attrName>
                                        </p:attrNameLst>
                                      </p:cBhvr>
                                      <p:to>
                                        <p:strVal val="visible"/>
                                      </p:to>
                                    </p:set>
                                    <p:anim calcmode="lin" valueType="num">
                                      <p:cBhvr additive="base">
                                        <p:cTn id="12" dur="1100" fill="hold"/>
                                        <p:tgtEl>
                                          <p:spTgt spid="149"/>
                                        </p:tgtEl>
                                        <p:attrNameLst>
                                          <p:attrName>ppt_x</p:attrName>
                                        </p:attrNameLst>
                                      </p:cBhvr>
                                      <p:tavLst>
                                        <p:tav tm="0">
                                          <p:val>
                                            <p:strVal val="1+#ppt_w/2"/>
                                          </p:val>
                                        </p:tav>
                                        <p:tav tm="100000">
                                          <p:val>
                                            <p:strVal val="#ppt_x"/>
                                          </p:val>
                                        </p:tav>
                                      </p:tavLst>
                                    </p:anim>
                                    <p:anim calcmode="lin" valueType="num">
                                      <p:cBhvr additive="base">
                                        <p:cTn id="13" dur="1100" fill="hold"/>
                                        <p:tgtEl>
                                          <p:spTgt spid="149"/>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 name="PA-102211"/>
          <p:cNvPicPr>
            <a:picLocks noChangeAspect="1"/>
          </p:cNvPicPr>
          <p:nvPr>
            <p:custDataLst>
              <p:tags r:id="rId2"/>
            </p:custDataLst>
          </p:nvPr>
        </p:nvPicPr>
        <p:blipFill>
          <a:blip r:embed="rId13" cstate="email">
            <a:lum bright="-6000"/>
            <a:extLst>
              <a:ext uri="{28A0092B-C50C-407E-A947-70E740481C1C}">
                <a14:useLocalDpi xmlns:a14="http://schemas.microsoft.com/office/drawing/2010/main"/>
              </a:ext>
            </a:extLst>
          </a:blip>
          <a:stretch>
            <a:fillRect/>
          </a:stretch>
        </p:blipFill>
        <p:spPr>
          <a:xfrm>
            <a:off x="9999980" y="203200"/>
            <a:ext cx="1915160" cy="685165"/>
          </a:xfrm>
          <a:prstGeom prst="rect">
            <a:avLst/>
          </a:prstGeom>
        </p:spPr>
      </p:pic>
      <p:grpSp>
        <p:nvGrpSpPr>
          <p:cNvPr id="18" name="组合 17"/>
          <p:cNvGrpSpPr/>
          <p:nvPr/>
        </p:nvGrpSpPr>
        <p:grpSpPr>
          <a:xfrm>
            <a:off x="0" y="203200"/>
            <a:ext cx="4321810" cy="499110"/>
            <a:chOff x="0" y="320"/>
            <a:chExt cx="6806" cy="786"/>
          </a:xfrm>
        </p:grpSpPr>
        <p:sp>
          <p:nvSpPr>
            <p:cNvPr id="25" name="剪去单角的矩形 24"/>
            <p:cNvSpPr/>
            <p:nvPr/>
          </p:nvSpPr>
          <p:spPr>
            <a:xfrm>
              <a:off x="0" y="320"/>
              <a:ext cx="6806"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6" name="图片 25" descr="图片1"/>
            <p:cNvPicPr>
              <a:picLocks noChangeAspect="1"/>
            </p:cNvPicPr>
            <p:nvPr/>
          </p:nvPicPr>
          <p:blipFill>
            <a:blip r:embed="rId14" cstate="email">
              <a:lum bright="-12000"/>
              <a:extLst>
                <a:ext uri="{28A0092B-C50C-407E-A947-70E740481C1C}">
                  <a14:useLocalDpi xmlns:a14="http://schemas.microsoft.com/office/drawing/2010/main"/>
                </a:ext>
              </a:extLst>
            </a:blip>
            <a:stretch>
              <a:fillRect/>
            </a:stretch>
          </p:blipFill>
          <p:spPr>
            <a:xfrm>
              <a:off x="390" y="442"/>
              <a:ext cx="1788" cy="562"/>
            </a:xfrm>
            <a:prstGeom prst="rect">
              <a:avLst/>
            </a:prstGeom>
            <a:effectLst>
              <a:outerShdw blurRad="50800" dist="25400" dir="5400000" algn="t" rotWithShape="0">
                <a:schemeClr val="bg1">
                  <a:alpha val="69000"/>
                </a:schemeClr>
              </a:outerShdw>
            </a:effectLst>
          </p:spPr>
        </p:pic>
        <p:sp>
          <p:nvSpPr>
            <p:cNvPr id="32" name="文本框 31"/>
            <p:cNvSpPr txBox="1"/>
            <p:nvPr/>
          </p:nvSpPr>
          <p:spPr>
            <a:xfrm>
              <a:off x="1947" y="424"/>
              <a:ext cx="4732" cy="580"/>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伟大精神</a:t>
              </a:r>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学习培训系列</a:t>
              </a:r>
            </a:p>
          </p:txBody>
        </p:sp>
      </p:grpSp>
      <p:grpSp>
        <p:nvGrpSpPr>
          <p:cNvPr id="37" name="组合 36"/>
          <p:cNvGrpSpPr/>
          <p:nvPr/>
        </p:nvGrpSpPr>
        <p:grpSpPr>
          <a:xfrm>
            <a:off x="4529455" y="250825"/>
            <a:ext cx="4487545" cy="418465"/>
            <a:chOff x="7133" y="395"/>
            <a:chExt cx="7067" cy="659"/>
          </a:xfrm>
        </p:grpSpPr>
        <p:sp>
          <p:nvSpPr>
            <p:cNvPr id="41" name="圆角矩形 40"/>
            <p:cNvSpPr/>
            <p:nvPr/>
          </p:nvSpPr>
          <p:spPr>
            <a:xfrm>
              <a:off x="8920"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2" name="圆角矩形 41"/>
            <p:cNvSpPr/>
            <p:nvPr/>
          </p:nvSpPr>
          <p:spPr>
            <a:xfrm>
              <a:off x="10706"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3" name="圆角矩形 42"/>
            <p:cNvSpPr/>
            <p:nvPr/>
          </p:nvSpPr>
          <p:spPr>
            <a:xfrm>
              <a:off x="12477" y="395"/>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44" name="组合 43"/>
            <p:cNvGrpSpPr/>
            <p:nvPr/>
          </p:nvGrpSpPr>
          <p:grpSpPr>
            <a:xfrm>
              <a:off x="7133" y="398"/>
              <a:ext cx="1722" cy="656"/>
              <a:chOff x="7163" y="398"/>
              <a:chExt cx="1722" cy="656"/>
            </a:xfrm>
          </p:grpSpPr>
          <p:sp>
            <p:nvSpPr>
              <p:cNvPr id="45" name="圆角矩形 44"/>
              <p:cNvSpPr/>
              <p:nvPr/>
            </p:nvSpPr>
            <p:spPr>
              <a:xfrm>
                <a:off x="7163" y="398"/>
                <a:ext cx="1722" cy="656"/>
              </a:xfrm>
              <a:prstGeom prst="roundRect">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6" name="文本框 45" descr="7b0a20202020227461726765744d6f64756c65223a20226b6f6e6c696e65666f6e7473220a7d0a"/>
              <p:cNvSpPr txBox="1"/>
              <p:nvPr/>
            </p:nvSpPr>
            <p:spPr>
              <a:xfrm>
                <a:off x="7163" y="412"/>
                <a:ext cx="1722" cy="628"/>
              </a:xfrm>
              <a:prstGeom prst="rect">
                <a:avLst/>
              </a:prstGeom>
              <a:noFill/>
            </p:spPr>
            <p:txBody>
              <a:bodyPr wrap="square" rtlCol="0" anchor="t">
                <a:spAutoFit/>
              </a:bodyPr>
              <a:lstStyle/>
              <a:p>
                <a:pPr algn="ctr"/>
                <a:r>
                  <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rPr>
                  <a:t>学党史</a:t>
                </a:r>
                <a:r>
                  <a:rPr lang="en-US" altLang="zh-CN"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47" name="文本框 46"/>
            <p:cNvSpPr txBox="1"/>
            <p:nvPr/>
          </p:nvSpPr>
          <p:spPr>
            <a:xfrm>
              <a:off x="8920" y="399"/>
              <a:ext cx="1721" cy="628"/>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悟思想 </a:t>
              </a:r>
            </a:p>
          </p:txBody>
        </p:sp>
        <p:sp>
          <p:nvSpPr>
            <p:cNvPr id="48" name="文本框 47"/>
            <p:cNvSpPr txBox="1"/>
            <p:nvPr/>
          </p:nvSpPr>
          <p:spPr>
            <a:xfrm>
              <a:off x="10706" y="399"/>
              <a:ext cx="1722" cy="628"/>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办实事 </a:t>
              </a:r>
            </a:p>
          </p:txBody>
        </p:sp>
        <p:sp>
          <p:nvSpPr>
            <p:cNvPr id="49" name="文本框 48"/>
            <p:cNvSpPr txBox="1"/>
            <p:nvPr/>
          </p:nvSpPr>
          <p:spPr>
            <a:xfrm>
              <a:off x="12478" y="399"/>
              <a:ext cx="1722" cy="628"/>
            </a:xfrm>
            <a:prstGeom prst="rect">
              <a:avLst/>
            </a:prstGeom>
            <a:noFill/>
          </p:spPr>
          <p:txBody>
            <a:bodyPr wrap="square" rtlCol="0" anchor="t">
              <a:spAutoFit/>
            </a:bodyPr>
            <a:lstStyle/>
            <a:p>
              <a:pPr lvl="0" algn="ctr">
                <a:buClrTx/>
                <a:buSzTx/>
                <a:buFontTx/>
              </a:pPr>
              <a:r>
                <a:rPr lang="zh-CN" altLang="en-US" sz="2000">
                  <a:solidFill>
                    <a:schemeClr val="bg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开新局</a:t>
              </a:r>
            </a:p>
          </p:txBody>
        </p:sp>
      </p:grpSp>
      <p:grpSp>
        <p:nvGrpSpPr>
          <p:cNvPr id="51" name="组合 50"/>
          <p:cNvGrpSpPr/>
          <p:nvPr/>
        </p:nvGrpSpPr>
        <p:grpSpPr>
          <a:xfrm>
            <a:off x="3462655" y="3803650"/>
            <a:ext cx="5275580" cy="663575"/>
            <a:chOff x="5866" y="5870"/>
            <a:chExt cx="7828" cy="1045"/>
          </a:xfrm>
        </p:grpSpPr>
        <p:grpSp>
          <p:nvGrpSpPr>
            <p:cNvPr id="52" name="组合 51"/>
            <p:cNvGrpSpPr/>
            <p:nvPr/>
          </p:nvGrpSpPr>
          <p:grpSpPr>
            <a:xfrm>
              <a:off x="5866" y="5870"/>
              <a:ext cx="7828" cy="1045"/>
              <a:chOff x="926" y="2719"/>
              <a:chExt cx="17398" cy="2907"/>
            </a:xfrm>
          </p:grpSpPr>
          <p:sp>
            <p:nvSpPr>
              <p:cNvPr id="53" name="矩形 52"/>
              <p:cNvSpPr/>
              <p:nvPr/>
            </p:nvSpPr>
            <p:spPr>
              <a:xfrm>
                <a:off x="926" y="3205"/>
                <a:ext cx="17369" cy="241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4" name="组合 53"/>
              <p:cNvGrpSpPr/>
              <p:nvPr/>
            </p:nvGrpSpPr>
            <p:grpSpPr>
              <a:xfrm>
                <a:off x="8169" y="2719"/>
                <a:ext cx="2904" cy="975"/>
                <a:chOff x="3965502" y="1879809"/>
                <a:chExt cx="1193100" cy="342834"/>
              </a:xfrm>
              <a:solidFill>
                <a:srgbClr val="E71E17"/>
              </a:solidFill>
            </p:grpSpPr>
            <p:sp>
              <p:nvSpPr>
                <p:cNvPr id="55" name="PA-dark-star-shape_15445"/>
                <p:cNvSpPr>
                  <a:spLocks noChangeAspect="1"/>
                </p:cNvSpPr>
                <p:nvPr>
                  <p:custDataLst>
                    <p:tags r:id="rId6"/>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56" name="PA-dark-star-shape_15445"/>
                <p:cNvSpPr>
                  <a:spLocks noChangeAspect="1"/>
                </p:cNvSpPr>
                <p:nvPr>
                  <p:custDataLst>
                    <p:tags r:id="rId7"/>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57" name="PA-dark-star-shape_15445"/>
                <p:cNvSpPr>
                  <a:spLocks noChangeAspect="1"/>
                </p:cNvSpPr>
                <p:nvPr>
                  <p:custDataLst>
                    <p:tags r:id="rId8"/>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58" name="PA-dark-star-shape_15445"/>
                <p:cNvSpPr>
                  <a:spLocks noChangeAspect="1"/>
                </p:cNvSpPr>
                <p:nvPr>
                  <p:custDataLst>
                    <p:tags r:id="rId9"/>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59" name="PA-dark-star-shape_15445"/>
                <p:cNvSpPr>
                  <a:spLocks noChangeAspect="1"/>
                </p:cNvSpPr>
                <p:nvPr>
                  <p:custDataLst>
                    <p:tags r:id="rId10"/>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cxnSp>
            <p:nvCxnSpPr>
              <p:cNvPr id="60" name="PA-直接连接符 21"/>
              <p:cNvCxnSpPr/>
              <p:nvPr>
                <p:custDataLst>
                  <p:tags r:id="rId3"/>
                </p:custDataLst>
              </p:nvPr>
            </p:nvCxnSpPr>
            <p:spPr>
              <a:xfrm flipV="1">
                <a:off x="11289" y="3206"/>
                <a:ext cx="7004" cy="0"/>
              </a:xfrm>
              <a:prstGeom prst="line">
                <a:avLst/>
              </a:prstGeom>
              <a:noFill/>
              <a:ln w="12700" cap="flat" cmpd="sng" algn="ctr">
                <a:solidFill>
                  <a:srgbClr val="D30013">
                    <a:alpha val="34000"/>
                  </a:srgbClr>
                </a:solidFill>
                <a:prstDash val="solid"/>
              </a:ln>
              <a:effectLst/>
            </p:spPr>
          </p:cxnSp>
          <p:cxnSp>
            <p:nvCxnSpPr>
              <p:cNvPr id="61" name="PA-直接连接符 22"/>
              <p:cNvCxnSpPr/>
              <p:nvPr>
                <p:custDataLst>
                  <p:tags r:id="rId4"/>
                </p:custDataLst>
              </p:nvPr>
            </p:nvCxnSpPr>
            <p:spPr>
              <a:xfrm>
                <a:off x="999" y="3206"/>
                <a:ext cx="7002" cy="0"/>
              </a:xfrm>
              <a:prstGeom prst="line">
                <a:avLst/>
              </a:prstGeom>
              <a:noFill/>
              <a:ln w="12700" cap="flat" cmpd="sng" algn="ctr">
                <a:solidFill>
                  <a:srgbClr val="D30013">
                    <a:alpha val="34000"/>
                  </a:srgbClr>
                </a:solidFill>
                <a:prstDash val="solid"/>
              </a:ln>
              <a:effectLst/>
            </p:spPr>
          </p:cxnSp>
          <p:cxnSp>
            <p:nvCxnSpPr>
              <p:cNvPr id="62" name="PA-直接连接符 21"/>
              <p:cNvCxnSpPr/>
              <p:nvPr>
                <p:custDataLst>
                  <p:tags r:id="rId5"/>
                </p:custDataLst>
              </p:nvPr>
            </p:nvCxnSpPr>
            <p:spPr>
              <a:xfrm>
                <a:off x="966" y="5626"/>
                <a:ext cx="17358" cy="0"/>
              </a:xfrm>
              <a:prstGeom prst="line">
                <a:avLst/>
              </a:prstGeom>
              <a:noFill/>
              <a:ln w="12700" cap="flat" cmpd="sng" algn="ctr">
                <a:solidFill>
                  <a:srgbClr val="D30013">
                    <a:alpha val="34000"/>
                  </a:srgbClr>
                </a:solidFill>
                <a:prstDash val="solid"/>
              </a:ln>
              <a:effectLst/>
            </p:spPr>
          </p:cxnSp>
          <p:pic>
            <p:nvPicPr>
              <p:cNvPr id="63" name="图片 62"/>
              <p:cNvPicPr>
                <a:picLocks noChangeAspect="1"/>
              </p:cNvPicPr>
              <p:nvPr userDrawn="1"/>
            </p:nvPicPr>
            <p:blipFill>
              <a:blip r:embed="rId15" cstate="email">
                <a:extLst>
                  <a:ext uri="{28A0092B-C50C-407E-A947-70E740481C1C}">
                    <a14:useLocalDpi xmlns:a14="http://schemas.microsoft.com/office/drawing/2010/main"/>
                  </a:ext>
                </a:extLst>
              </a:blip>
              <a:srcRect/>
              <a:stretch>
                <a:fillRect/>
              </a:stretch>
            </p:blipFill>
            <p:spPr>
              <a:xfrm>
                <a:off x="15339" y="2719"/>
                <a:ext cx="2956" cy="496"/>
              </a:xfrm>
              <a:prstGeom prst="rect">
                <a:avLst/>
              </a:prstGeom>
            </p:spPr>
          </p:pic>
          <p:pic>
            <p:nvPicPr>
              <p:cNvPr id="64" name="图片 63"/>
              <p:cNvPicPr>
                <a:picLocks noChangeAspect="1"/>
              </p:cNvPicPr>
              <p:nvPr userDrawn="1"/>
            </p:nvPicPr>
            <p:blipFill>
              <a:blip r:embed="rId15" cstate="email">
                <a:extLst>
                  <a:ext uri="{28A0092B-C50C-407E-A947-70E740481C1C}">
                    <a14:useLocalDpi xmlns:a14="http://schemas.microsoft.com/office/drawing/2010/main"/>
                  </a:ext>
                </a:extLst>
              </a:blip>
              <a:srcRect/>
              <a:stretch>
                <a:fillRect/>
              </a:stretch>
            </p:blipFill>
            <p:spPr>
              <a:xfrm flipH="1">
                <a:off x="926" y="2719"/>
                <a:ext cx="2956" cy="496"/>
              </a:xfrm>
              <a:prstGeom prst="rect">
                <a:avLst/>
              </a:prstGeom>
            </p:spPr>
          </p:pic>
        </p:grpSp>
        <p:sp>
          <p:nvSpPr>
            <p:cNvPr id="65" name="文本框 64"/>
            <p:cNvSpPr txBox="1"/>
            <p:nvPr/>
          </p:nvSpPr>
          <p:spPr>
            <a:xfrm>
              <a:off x="5946" y="6117"/>
              <a:ext cx="7655" cy="725"/>
            </a:xfrm>
            <a:prstGeom prst="rect">
              <a:avLst/>
            </a:prstGeom>
            <a:noFill/>
          </p:spPr>
          <p:txBody>
            <a:bodyPr wrap="square" rtlCol="0" anchor="t">
              <a:spAutoFit/>
            </a:bodyPr>
            <a:lstStyle/>
            <a:p>
              <a:pPr algn="dist"/>
              <a:r>
                <a:rPr lang="zh-CN" sz="2400">
                  <a:solidFill>
                    <a:schemeClr val="tx1">
                      <a:lumMod val="75000"/>
                      <a:lumOff val="25000"/>
                    </a:schemeClr>
                  </a:solidFill>
                  <a:effectLst>
                    <a:outerShdw blurRad="50800" dist="25400" dir="5400000" algn="t" rotWithShape="0">
                      <a:schemeClr val="bg1">
                        <a:alpha val="69000"/>
                      </a:schemeClr>
                    </a:outerShdw>
                  </a:effectLst>
                  <a:latin typeface="微软雅黑" panose="020B0503020204020204" pitchFamily="34" charset="-122"/>
                  <a:ea typeface="微软雅黑" panose="020B0503020204020204" pitchFamily="34" charset="-122"/>
                  <a:cs typeface="微软雅黑" panose="020B0503020204020204" pitchFamily="34" charset="-122"/>
                </a:rPr>
                <a:t>演示结束</a:t>
              </a:r>
              <a:r>
                <a:rPr lang="en-US" altLang="zh-CN" sz="2400">
                  <a:solidFill>
                    <a:schemeClr val="tx1">
                      <a:lumMod val="75000"/>
                      <a:lumOff val="25000"/>
                    </a:schemeClr>
                  </a:solidFill>
                  <a:effectLst>
                    <a:outerShdw blurRad="50800" dist="25400" dir="5400000" algn="t" rotWithShape="0">
                      <a:schemeClr val="bg1">
                        <a:alpha val="69000"/>
                      </a:schemeClr>
                    </a:outerShdw>
                  </a:effectLst>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tx1">
                      <a:lumMod val="75000"/>
                      <a:lumOff val="25000"/>
                    </a:schemeClr>
                  </a:solidFill>
                  <a:effectLst>
                    <a:outerShdw blurRad="50800" dist="25400" dir="5400000" algn="t" rotWithShape="0">
                      <a:schemeClr val="bg1">
                        <a:alpha val="69000"/>
                      </a:schemeClr>
                    </a:outerShdw>
                  </a:effectLst>
                  <a:latin typeface="微软雅黑" panose="020B0503020204020204" pitchFamily="34" charset="-122"/>
                  <a:ea typeface="微软雅黑" panose="020B0503020204020204" pitchFamily="34" charset="-122"/>
                  <a:cs typeface="微软雅黑" panose="020B0503020204020204" pitchFamily="34" charset="-122"/>
                </a:rPr>
                <a:t>谢谢观看</a:t>
              </a:r>
            </a:p>
          </p:txBody>
        </p:sp>
      </p:grpSp>
      <p:sp>
        <p:nvSpPr>
          <p:cNvPr id="2" name="文本框 1"/>
          <p:cNvSpPr txBox="1"/>
          <p:nvPr/>
        </p:nvSpPr>
        <p:spPr>
          <a:xfrm>
            <a:off x="975995" y="1537335"/>
            <a:ext cx="10227310" cy="1553210"/>
          </a:xfrm>
          <a:prstGeom prst="rect">
            <a:avLst/>
          </a:prstGeom>
          <a:noFill/>
        </p:spPr>
        <p:txBody>
          <a:bodyPr wrap="square" rtlCol="0" anchor="t">
            <a:spAutoFit/>
          </a:bodyPr>
          <a:lstStyle/>
          <a:p>
            <a:pPr algn="dist"/>
            <a:r>
              <a:rPr sz="95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pitchFamily="34" charset="-122"/>
                <a:ea typeface="微软雅黑" panose="020B0503020204020204" pitchFamily="34" charset="-122"/>
                <a:sym typeface="+mn-ea"/>
              </a:rPr>
              <a:t>学习</a:t>
            </a:r>
            <a:r>
              <a:rPr lang="zh-CN" sz="95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pitchFamily="34" charset="-122"/>
                <a:ea typeface="微软雅黑" panose="020B0503020204020204" pitchFamily="34" charset="-122"/>
                <a:sym typeface="+mn-ea"/>
              </a:rPr>
              <a:t>北大荒</a:t>
            </a:r>
            <a:r>
              <a:rPr sz="9500" b="1">
                <a:ln w="15875">
                  <a:solidFill>
                    <a:schemeClr val="bg1"/>
                  </a:solidFill>
                </a:ln>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微软雅黑" panose="020B0503020204020204" pitchFamily="34" charset="-122"/>
                <a:ea typeface="微软雅黑" panose="020B0503020204020204" pitchFamily="34" charset="-122"/>
                <a:sym typeface="+mn-ea"/>
              </a:rPr>
              <a:t>精神</a:t>
            </a:r>
          </a:p>
        </p:txBody>
      </p:sp>
      <p:grpSp>
        <p:nvGrpSpPr>
          <p:cNvPr id="6" name="组合 5"/>
          <p:cNvGrpSpPr/>
          <p:nvPr/>
        </p:nvGrpSpPr>
        <p:grpSpPr>
          <a:xfrm>
            <a:off x="988695" y="1657985"/>
            <a:ext cx="10213975" cy="1443990"/>
            <a:chOff x="2033" y="2633"/>
            <a:chExt cx="17673" cy="2287"/>
          </a:xfrm>
        </p:grpSpPr>
        <p:grpSp>
          <p:nvGrpSpPr>
            <p:cNvPr id="3" name="组合 2"/>
            <p:cNvGrpSpPr/>
            <p:nvPr/>
          </p:nvGrpSpPr>
          <p:grpSpPr>
            <a:xfrm>
              <a:off x="2033" y="2634"/>
              <a:ext cx="2360" cy="2286"/>
              <a:chOff x="1040" y="2895"/>
              <a:chExt cx="2550" cy="2430"/>
            </a:xfrm>
          </p:grpSpPr>
          <p:sp>
            <p:nvSpPr>
              <p:cNvPr id="4" name="矩形 3"/>
              <p:cNvSpPr/>
              <p:nvPr/>
            </p:nvSpPr>
            <p:spPr>
              <a:xfrm>
                <a:off x="1040" y="2895"/>
                <a:ext cx="2551" cy="2430"/>
              </a:xfrm>
              <a:prstGeom prst="rect">
                <a:avLst/>
              </a:prstGeom>
              <a:noFill/>
              <a:ln w="12700">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 name="直接连接符 4"/>
              <p:cNvCxnSpPr>
                <a:stCxn id="4" idx="1"/>
                <a:endCxn id="4"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 name="直接连接符 7"/>
              <p:cNvCxnSpPr>
                <a:stCxn id="4" idx="0"/>
                <a:endCxn id="4"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9" name="组合 8"/>
            <p:cNvGrpSpPr/>
            <p:nvPr/>
          </p:nvGrpSpPr>
          <p:grpSpPr>
            <a:xfrm>
              <a:off x="4589" y="2633"/>
              <a:ext cx="2360" cy="2286"/>
              <a:chOff x="1040" y="2895"/>
              <a:chExt cx="2550" cy="2430"/>
            </a:xfrm>
          </p:grpSpPr>
          <p:sp>
            <p:nvSpPr>
              <p:cNvPr id="10" name="矩形 9"/>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a:stCxn id="10" idx="1"/>
                <a:endCxn id="10"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a:stCxn id="10" idx="0"/>
                <a:endCxn id="10"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nvGrpSpPr>
          <p:grpSpPr>
            <a:xfrm>
              <a:off x="7142" y="2633"/>
              <a:ext cx="2360" cy="2286"/>
              <a:chOff x="1040" y="2895"/>
              <a:chExt cx="2550" cy="2430"/>
            </a:xfrm>
          </p:grpSpPr>
          <p:sp>
            <p:nvSpPr>
              <p:cNvPr id="14" name="矩形 13"/>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a:stCxn id="14" idx="1"/>
                <a:endCxn id="14"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a:stCxn id="14" idx="0"/>
                <a:endCxn id="14"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9696" y="2633"/>
              <a:ext cx="2360" cy="2286"/>
              <a:chOff x="1040" y="2895"/>
              <a:chExt cx="2550" cy="2430"/>
            </a:xfrm>
          </p:grpSpPr>
          <p:sp>
            <p:nvSpPr>
              <p:cNvPr id="19" name="矩形 18"/>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a:stCxn id="19" idx="1"/>
                <a:endCxn id="19"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1" name="直接连接符 20"/>
              <p:cNvCxnSpPr>
                <a:stCxn id="19" idx="0"/>
                <a:endCxn id="19"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22" name="组合 21"/>
            <p:cNvGrpSpPr/>
            <p:nvPr/>
          </p:nvGrpSpPr>
          <p:grpSpPr>
            <a:xfrm>
              <a:off x="12251" y="2633"/>
              <a:ext cx="2360" cy="2286"/>
              <a:chOff x="1040" y="2895"/>
              <a:chExt cx="2550" cy="2430"/>
            </a:xfrm>
          </p:grpSpPr>
          <p:sp>
            <p:nvSpPr>
              <p:cNvPr id="23" name="矩形 22"/>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4" name="直接连接符 23"/>
              <p:cNvCxnSpPr>
                <a:stCxn id="23" idx="1"/>
                <a:endCxn id="23"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a:stCxn id="23" idx="0"/>
                <a:endCxn id="23"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28" name="组合 27"/>
            <p:cNvGrpSpPr/>
            <p:nvPr/>
          </p:nvGrpSpPr>
          <p:grpSpPr>
            <a:xfrm>
              <a:off x="14806" y="2633"/>
              <a:ext cx="2360" cy="2286"/>
              <a:chOff x="1040" y="2895"/>
              <a:chExt cx="2550" cy="2430"/>
            </a:xfrm>
          </p:grpSpPr>
          <p:sp>
            <p:nvSpPr>
              <p:cNvPr id="29" name="矩形 28"/>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0" name="直接连接符 29"/>
              <p:cNvCxnSpPr>
                <a:stCxn id="29" idx="1"/>
                <a:endCxn id="29"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1" name="直接连接符 30"/>
              <p:cNvCxnSpPr>
                <a:stCxn id="29" idx="0"/>
                <a:endCxn id="29"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33" name="组合 32"/>
            <p:cNvGrpSpPr/>
            <p:nvPr/>
          </p:nvGrpSpPr>
          <p:grpSpPr>
            <a:xfrm>
              <a:off x="17346" y="2634"/>
              <a:ext cx="2360" cy="2286"/>
              <a:chOff x="1040" y="2895"/>
              <a:chExt cx="2550" cy="2430"/>
            </a:xfrm>
          </p:grpSpPr>
          <p:sp>
            <p:nvSpPr>
              <p:cNvPr id="34" name="矩形 33"/>
              <p:cNvSpPr/>
              <p:nvPr/>
            </p:nvSpPr>
            <p:spPr>
              <a:xfrm>
                <a:off x="1040" y="2895"/>
                <a:ext cx="2551" cy="2430"/>
              </a:xfrm>
              <a:prstGeom prst="rect">
                <a:avLst/>
              </a:prstGeom>
              <a:noFill/>
              <a:ln>
                <a:solidFill>
                  <a:srgbClr val="C0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5" name="直接连接符 34"/>
              <p:cNvCxnSpPr>
                <a:stCxn id="34" idx="1"/>
                <a:endCxn id="34" idx="3"/>
              </p:cNvCxnSpPr>
              <p:nvPr/>
            </p:nvCxnSpPr>
            <p:spPr>
              <a:xfrm>
                <a:off x="1040" y="4110"/>
                <a:ext cx="2551" cy="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a:stCxn id="34" idx="0"/>
                <a:endCxn id="34" idx="2"/>
              </p:cNvCxnSpPr>
              <p:nvPr/>
            </p:nvCxnSpPr>
            <p:spPr>
              <a:xfrm flipH="1">
                <a:off x="2316" y="2895"/>
                <a:ext cx="0" cy="2430"/>
              </a:xfrm>
              <a:prstGeom prst="line">
                <a:avLst/>
              </a:prstGeom>
              <a:ln>
                <a:solidFill>
                  <a:srgbClr val="C00000">
                    <a:alpha val="26000"/>
                  </a:srgbClr>
                </a:solidFill>
                <a:prstDash val="dash"/>
              </a:ln>
            </p:spPr>
            <p:style>
              <a:lnRef idx="1">
                <a:schemeClr val="accent1"/>
              </a:lnRef>
              <a:fillRef idx="0">
                <a:schemeClr val="accent1"/>
              </a:fillRef>
              <a:effectRef idx="0">
                <a:schemeClr val="accent1"/>
              </a:effectRef>
              <a:fontRef idx="minor">
                <a:schemeClr val="tx1"/>
              </a:fontRef>
            </p:style>
          </p:cxnSp>
        </p:grpSp>
      </p:grpSp>
      <p:pic>
        <p:nvPicPr>
          <p:cNvPr id="66" name="New picture"/>
          <p:cNvPicPr/>
          <p:nvPr/>
        </p:nvPicPr>
        <p:blipFill>
          <a:blip r:embed="rId16"/>
          <a:stretch>
            <a:fillRect/>
          </a:stretch>
        </p:blipFill>
        <p:spPr>
          <a:xfrm>
            <a:off x="10363200" y="12230100"/>
            <a:ext cx="342900" cy="254000"/>
          </a:xfrm>
          <a:prstGeom prst="cube">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图片 2" descr="图片1"/>
          <p:cNvPicPr>
            <a:picLocks noChangeAspect="1"/>
          </p:cNvPicPr>
          <p:nvPr/>
        </p:nvPicPr>
        <p:blipFill>
          <a:blip r:embed="rId28" cstate="email">
            <a:lum bright="-12000"/>
            <a:extLst>
              <a:ext uri="{28A0092B-C50C-407E-A947-70E740481C1C}">
                <a14:useLocalDpi xmlns:a14="http://schemas.microsoft.com/office/drawing/2010/main"/>
              </a:ext>
            </a:extLst>
          </a:blip>
          <a:stretch>
            <a:fillRect/>
          </a:stretch>
        </p:blipFill>
        <p:spPr>
          <a:xfrm>
            <a:off x="2218690" y="1891030"/>
            <a:ext cx="1338580" cy="420370"/>
          </a:xfrm>
          <a:prstGeom prst="rect">
            <a:avLst/>
          </a:prstGeom>
        </p:spPr>
      </p:pic>
      <p:sp>
        <p:nvSpPr>
          <p:cNvPr id="11" name="标题 10"/>
          <p:cNvSpPr>
            <a:spLocks noGrp="1"/>
          </p:cNvSpPr>
          <p:nvPr>
            <p:ph type="ctrTitle" idx="4294967295"/>
          </p:nvPr>
        </p:nvSpPr>
        <p:spPr>
          <a:xfrm>
            <a:off x="1823085" y="2540000"/>
            <a:ext cx="1953260" cy="744220"/>
          </a:xfrm>
        </p:spPr>
        <p:txBody>
          <a:bodyPr>
            <a:noAutofit/>
          </a:bodyPr>
          <a:lstStyle/>
          <a:p>
            <a:pPr algn="dist"/>
            <a:r>
              <a:rPr lang="zh-CN" altLang="en-US" sz="6500" b="1" spc="0">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mn-lt"/>
                <a:ea typeface="+mn-ea"/>
                <a:cs typeface="+mn-cs"/>
              </a:rPr>
              <a:t>目录</a:t>
            </a:r>
          </a:p>
        </p:txBody>
      </p:sp>
      <p:sp>
        <p:nvSpPr>
          <p:cNvPr id="46" name="任意多边形 50"/>
          <p:cNvSpPr/>
          <p:nvPr/>
        </p:nvSpPr>
        <p:spPr>
          <a:xfrm>
            <a:off x="1320165" y="1216025"/>
            <a:ext cx="2959100" cy="2959100"/>
          </a:xfrm>
          <a:custGeom>
            <a:avLst/>
            <a:gdLst>
              <a:gd name="connsiteX0" fmla="*/ 1677670 w 2407137"/>
              <a:gd name="connsiteY0" fmla="*/ 1837666 h 2407138"/>
              <a:gd name="connsiteX1" fmla="*/ 1683974 w 2407137"/>
              <a:gd name="connsiteY1" fmla="*/ 1833341 h 2407138"/>
              <a:gd name="connsiteX2" fmla="*/ 1689813 w 2407137"/>
              <a:gd name="connsiteY2" fmla="*/ 1828403 h 2407138"/>
              <a:gd name="connsiteX3" fmla="*/ 1945042 w 2407137"/>
              <a:gd name="connsiteY3" fmla="*/ 2162988 h 2407138"/>
              <a:gd name="connsiteX4" fmla="*/ 1932899 w 2407137"/>
              <a:gd name="connsiteY4" fmla="*/ 2172251 h 2407138"/>
              <a:gd name="connsiteX5" fmla="*/ 1592663 w 2407137"/>
              <a:gd name="connsiteY5" fmla="*/ 1892774 h 2407138"/>
              <a:gd name="connsiteX6" fmla="*/ 1605769 w 2407137"/>
              <a:gd name="connsiteY6" fmla="*/ 1884929 h 2407138"/>
              <a:gd name="connsiteX7" fmla="*/ 1748914 w 2407137"/>
              <a:gd name="connsiteY7" fmla="*/ 2132863 h 2407138"/>
              <a:gd name="connsiteX8" fmla="*/ 1735858 w 2407137"/>
              <a:gd name="connsiteY8" fmla="*/ 2140795 h 2407138"/>
              <a:gd name="connsiteX9" fmla="*/ 1768789 w 2407137"/>
              <a:gd name="connsiteY9" fmla="*/ 1757990 h 2407138"/>
              <a:gd name="connsiteX10" fmla="*/ 1971301 w 2407137"/>
              <a:gd name="connsiteY10" fmla="*/ 1960502 h 2407138"/>
              <a:gd name="connsiteX11" fmla="*/ 1966159 w 2407137"/>
              <a:gd name="connsiteY11" fmla="*/ 1966159 h 2407138"/>
              <a:gd name="connsiteX12" fmla="*/ 1960501 w 2407137"/>
              <a:gd name="connsiteY12" fmla="*/ 1971301 h 2407138"/>
              <a:gd name="connsiteX13" fmla="*/ 1758092 w 2407137"/>
              <a:gd name="connsiteY13" fmla="*/ 1768892 h 2407138"/>
              <a:gd name="connsiteX14" fmla="*/ 1765079 w 2407137"/>
              <a:gd name="connsiteY14" fmla="*/ 1762526 h 2407138"/>
              <a:gd name="connsiteX15" fmla="*/ 1834740 w 2407137"/>
              <a:gd name="connsiteY15" fmla="*/ 1681091 h 2407138"/>
              <a:gd name="connsiteX16" fmla="*/ 2168093 w 2407137"/>
              <a:gd name="connsiteY16" fmla="*/ 1938389 h 2407138"/>
              <a:gd name="connsiteX17" fmla="*/ 2158761 w 2407137"/>
              <a:gd name="connsiteY17" fmla="*/ 1950479 h 2407138"/>
              <a:gd name="connsiteX18" fmla="*/ 1825285 w 2407137"/>
              <a:gd name="connsiteY18" fmla="*/ 1693086 h 2407138"/>
              <a:gd name="connsiteX19" fmla="*/ 1497292 w 2407137"/>
              <a:gd name="connsiteY19" fmla="*/ 1938505 h 2407138"/>
              <a:gd name="connsiteX20" fmla="*/ 1511359 w 2407137"/>
              <a:gd name="connsiteY20" fmla="*/ 1932557 h 2407138"/>
              <a:gd name="connsiteX21" fmla="*/ 1671461 w 2407137"/>
              <a:gd name="connsiteY21" fmla="*/ 2322204 h 2407138"/>
              <a:gd name="connsiteX22" fmla="*/ 1657335 w 2407137"/>
              <a:gd name="connsiteY22" fmla="*/ 2328008 h 2407138"/>
              <a:gd name="connsiteX23" fmla="*/ 1400984 w 2407137"/>
              <a:gd name="connsiteY23" fmla="*/ 1969841 h 2407138"/>
              <a:gd name="connsiteX24" fmla="*/ 1415837 w 2407137"/>
              <a:gd name="connsiteY24" fmla="*/ 1966261 h 2407138"/>
              <a:gd name="connsiteX25" fmla="*/ 1489829 w 2407137"/>
              <a:gd name="connsiteY25" fmla="*/ 2242404 h 2407138"/>
              <a:gd name="connsiteX26" fmla="*/ 1475037 w 2407137"/>
              <a:gd name="connsiteY26" fmla="*/ 2246208 h 2407138"/>
              <a:gd name="connsiteX27" fmla="*/ 1890343 w 2407137"/>
              <a:gd name="connsiteY27" fmla="*/ 1591261 h 2407138"/>
              <a:gd name="connsiteX28" fmla="*/ 2140794 w 2407137"/>
              <a:gd name="connsiteY28" fmla="*/ 1735859 h 2407138"/>
              <a:gd name="connsiteX29" fmla="*/ 2132863 w 2407137"/>
              <a:gd name="connsiteY29" fmla="*/ 1748915 h 2407138"/>
              <a:gd name="connsiteX30" fmla="*/ 1883112 w 2407137"/>
              <a:gd name="connsiteY30" fmla="*/ 1604721 h 2407138"/>
              <a:gd name="connsiteX31" fmla="*/ 1934589 w 2407137"/>
              <a:gd name="connsiteY31" fmla="*/ 1500527 h 2407138"/>
              <a:gd name="connsiteX32" fmla="*/ 2325413 w 2407137"/>
              <a:gd name="connsiteY32" fmla="*/ 1663714 h 2407138"/>
              <a:gd name="connsiteX33" fmla="*/ 2319529 w 2407137"/>
              <a:gd name="connsiteY33" fmla="*/ 1677807 h 2407138"/>
              <a:gd name="connsiteX34" fmla="*/ 1928334 w 2407137"/>
              <a:gd name="connsiteY34" fmla="*/ 1514465 h 2407138"/>
              <a:gd name="connsiteX35" fmla="*/ 1296758 w 2407137"/>
              <a:gd name="connsiteY35" fmla="*/ 1987081 h 2407138"/>
              <a:gd name="connsiteX36" fmla="*/ 1311855 w 2407137"/>
              <a:gd name="connsiteY36" fmla="*/ 1984732 h 2407138"/>
              <a:gd name="connsiteX37" fmla="*/ 1365995 w 2407137"/>
              <a:gd name="connsiteY37" fmla="*/ 2405187 h 2407138"/>
              <a:gd name="connsiteX38" fmla="*/ 1350847 w 2407137"/>
              <a:gd name="connsiteY38" fmla="*/ 2407138 h 2407138"/>
              <a:gd name="connsiteX39" fmla="*/ 1195932 w 2407137"/>
              <a:gd name="connsiteY39" fmla="*/ 1995746 h 2407138"/>
              <a:gd name="connsiteX40" fmla="*/ 1211204 w 2407137"/>
              <a:gd name="connsiteY40" fmla="*/ 1995179 h 2407138"/>
              <a:gd name="connsiteX41" fmla="*/ 1211204 w 2407137"/>
              <a:gd name="connsiteY41" fmla="*/ 2281649 h 2407138"/>
              <a:gd name="connsiteX42" fmla="*/ 1203568 w 2407137"/>
              <a:gd name="connsiteY42" fmla="*/ 2282034 h 2407138"/>
              <a:gd name="connsiteX43" fmla="*/ 1195932 w 2407137"/>
              <a:gd name="connsiteY43" fmla="*/ 2281649 h 2407138"/>
              <a:gd name="connsiteX44" fmla="*/ 1968060 w 2407137"/>
              <a:gd name="connsiteY44" fmla="*/ 1400508 h 2407138"/>
              <a:gd name="connsiteX45" fmla="*/ 2246208 w 2407137"/>
              <a:gd name="connsiteY45" fmla="*/ 1475038 h 2407138"/>
              <a:gd name="connsiteX46" fmla="*/ 2242404 w 2407137"/>
              <a:gd name="connsiteY46" fmla="*/ 1489831 h 2407138"/>
              <a:gd name="connsiteX47" fmla="*/ 1963516 w 2407137"/>
              <a:gd name="connsiteY47" fmla="*/ 1415103 h 2407138"/>
              <a:gd name="connsiteX48" fmla="*/ 1090481 w 2407137"/>
              <a:gd name="connsiteY48" fmla="*/ 1986840 h 2407138"/>
              <a:gd name="connsiteX49" fmla="*/ 1097951 w 2407137"/>
              <a:gd name="connsiteY49" fmla="*/ 1988584 h 2407138"/>
              <a:gd name="connsiteX50" fmla="*/ 1105617 w 2407137"/>
              <a:gd name="connsiteY50" fmla="*/ 1988876 h 2407138"/>
              <a:gd name="connsiteX51" fmla="*/ 1049458 w 2407137"/>
              <a:gd name="connsiteY51" fmla="*/ 2406281 h 2407138"/>
              <a:gd name="connsiteX52" fmla="*/ 1034322 w 2407137"/>
              <a:gd name="connsiteY52" fmla="*/ 2404245 h 2407138"/>
              <a:gd name="connsiteX53" fmla="*/ 1988876 w 2407137"/>
              <a:gd name="connsiteY53" fmla="*/ 1301520 h 2407138"/>
              <a:gd name="connsiteX54" fmla="*/ 2406281 w 2407137"/>
              <a:gd name="connsiteY54" fmla="*/ 1357679 h 2407138"/>
              <a:gd name="connsiteX55" fmla="*/ 2404244 w 2407137"/>
              <a:gd name="connsiteY55" fmla="*/ 1372815 h 2407138"/>
              <a:gd name="connsiteX56" fmla="*/ 1986840 w 2407137"/>
              <a:gd name="connsiteY56" fmla="*/ 1316657 h 2407138"/>
              <a:gd name="connsiteX57" fmla="*/ 1988583 w 2407137"/>
              <a:gd name="connsiteY57" fmla="*/ 1309187 h 2407138"/>
              <a:gd name="connsiteX58" fmla="*/ 992036 w 2407137"/>
              <a:gd name="connsiteY58" fmla="*/ 1963517 h 2407138"/>
              <a:gd name="connsiteX59" fmla="*/ 1006629 w 2407137"/>
              <a:gd name="connsiteY59" fmla="*/ 1968061 h 2407138"/>
              <a:gd name="connsiteX60" fmla="*/ 932100 w 2407137"/>
              <a:gd name="connsiteY60" fmla="*/ 2246208 h 2407138"/>
              <a:gd name="connsiteX61" fmla="*/ 917308 w 2407137"/>
              <a:gd name="connsiteY61" fmla="*/ 2242405 h 2407138"/>
              <a:gd name="connsiteX62" fmla="*/ 1995178 w 2407137"/>
              <a:gd name="connsiteY62" fmla="*/ 1195933 h 2407138"/>
              <a:gd name="connsiteX63" fmla="*/ 2281649 w 2407137"/>
              <a:gd name="connsiteY63" fmla="*/ 1195933 h 2407138"/>
              <a:gd name="connsiteX64" fmla="*/ 2282034 w 2407137"/>
              <a:gd name="connsiteY64" fmla="*/ 1203569 h 2407138"/>
              <a:gd name="connsiteX65" fmla="*/ 2281649 w 2407137"/>
              <a:gd name="connsiteY65" fmla="*/ 1211206 h 2407138"/>
              <a:gd name="connsiteX66" fmla="*/ 1995745 w 2407137"/>
              <a:gd name="connsiteY66" fmla="*/ 1211206 h 2407138"/>
              <a:gd name="connsiteX67" fmla="*/ 1984731 w 2407137"/>
              <a:gd name="connsiteY67" fmla="*/ 1095284 h 2407138"/>
              <a:gd name="connsiteX68" fmla="*/ 2405186 w 2407137"/>
              <a:gd name="connsiteY68" fmla="*/ 1041144 h 2407138"/>
              <a:gd name="connsiteX69" fmla="*/ 2407137 w 2407137"/>
              <a:gd name="connsiteY69" fmla="*/ 1056290 h 2407138"/>
              <a:gd name="connsiteX70" fmla="*/ 1987080 w 2407137"/>
              <a:gd name="connsiteY70" fmla="*/ 1110379 h 2407138"/>
              <a:gd name="connsiteX71" fmla="*/ 892672 w 2407137"/>
              <a:gd name="connsiteY71" fmla="*/ 1928335 h 2407138"/>
              <a:gd name="connsiteX72" fmla="*/ 906611 w 2407137"/>
              <a:gd name="connsiteY72" fmla="*/ 1934590 h 2407138"/>
              <a:gd name="connsiteX73" fmla="*/ 743425 w 2407137"/>
              <a:gd name="connsiteY73" fmla="*/ 2325414 h 2407138"/>
              <a:gd name="connsiteX74" fmla="*/ 729331 w 2407137"/>
              <a:gd name="connsiteY74" fmla="*/ 2319529 h 2407138"/>
              <a:gd name="connsiteX75" fmla="*/ 802416 w 2407137"/>
              <a:gd name="connsiteY75" fmla="*/ 1883113 h 2407138"/>
              <a:gd name="connsiteX76" fmla="*/ 815877 w 2407137"/>
              <a:gd name="connsiteY76" fmla="*/ 1890344 h 2407138"/>
              <a:gd name="connsiteX77" fmla="*/ 671279 w 2407137"/>
              <a:gd name="connsiteY77" fmla="*/ 2140796 h 2407138"/>
              <a:gd name="connsiteX78" fmla="*/ 658223 w 2407137"/>
              <a:gd name="connsiteY78" fmla="*/ 2132863 h 2407138"/>
              <a:gd name="connsiteX79" fmla="*/ 1966260 w 2407137"/>
              <a:gd name="connsiteY79" fmla="*/ 991301 h 2407138"/>
              <a:gd name="connsiteX80" fmla="*/ 2242405 w 2407137"/>
              <a:gd name="connsiteY80" fmla="*/ 917309 h 2407138"/>
              <a:gd name="connsiteX81" fmla="*/ 2246208 w 2407137"/>
              <a:gd name="connsiteY81" fmla="*/ 932101 h 2407138"/>
              <a:gd name="connsiteX82" fmla="*/ 1969840 w 2407137"/>
              <a:gd name="connsiteY82" fmla="*/ 1006153 h 2407138"/>
              <a:gd name="connsiteX83" fmla="*/ 1932557 w 2407137"/>
              <a:gd name="connsiteY83" fmla="*/ 895779 h 2407138"/>
              <a:gd name="connsiteX84" fmla="*/ 2322203 w 2407137"/>
              <a:gd name="connsiteY84" fmla="*/ 735676 h 2407138"/>
              <a:gd name="connsiteX85" fmla="*/ 2328008 w 2407137"/>
              <a:gd name="connsiteY85" fmla="*/ 749803 h 2407138"/>
              <a:gd name="connsiteX86" fmla="*/ 1938504 w 2407137"/>
              <a:gd name="connsiteY86" fmla="*/ 909846 h 2407138"/>
              <a:gd name="connsiteX87" fmla="*/ 714051 w 2407137"/>
              <a:gd name="connsiteY87" fmla="*/ 1825286 h 2407138"/>
              <a:gd name="connsiteX88" fmla="*/ 726047 w 2407137"/>
              <a:gd name="connsiteY88" fmla="*/ 1834740 h 2407138"/>
              <a:gd name="connsiteX89" fmla="*/ 468748 w 2407137"/>
              <a:gd name="connsiteY89" fmla="*/ 2168094 h 2407138"/>
              <a:gd name="connsiteX90" fmla="*/ 456659 w 2407137"/>
              <a:gd name="connsiteY90" fmla="*/ 2158762 h 2407138"/>
              <a:gd name="connsiteX91" fmla="*/ 638245 w 2407137"/>
              <a:gd name="connsiteY91" fmla="*/ 1758093 h 2407138"/>
              <a:gd name="connsiteX92" fmla="*/ 644611 w 2407137"/>
              <a:gd name="connsiteY92" fmla="*/ 1765080 h 2407138"/>
              <a:gd name="connsiteX93" fmla="*/ 649147 w 2407137"/>
              <a:gd name="connsiteY93" fmla="*/ 1768790 h 2407138"/>
              <a:gd name="connsiteX94" fmla="*/ 446636 w 2407137"/>
              <a:gd name="connsiteY94" fmla="*/ 1971302 h 2407138"/>
              <a:gd name="connsiteX95" fmla="*/ 440978 w 2407137"/>
              <a:gd name="connsiteY95" fmla="*/ 1966159 h 2407138"/>
              <a:gd name="connsiteX96" fmla="*/ 435836 w 2407137"/>
              <a:gd name="connsiteY96" fmla="*/ 1960502 h 2407138"/>
              <a:gd name="connsiteX97" fmla="*/ 1884928 w 2407137"/>
              <a:gd name="connsiteY97" fmla="*/ 801368 h 2407138"/>
              <a:gd name="connsiteX98" fmla="*/ 2132863 w 2407137"/>
              <a:gd name="connsiteY98" fmla="*/ 658223 h 2407138"/>
              <a:gd name="connsiteX99" fmla="*/ 2140794 w 2407137"/>
              <a:gd name="connsiteY99" fmla="*/ 671279 h 2407138"/>
              <a:gd name="connsiteX100" fmla="*/ 1892773 w 2407137"/>
              <a:gd name="connsiteY100" fmla="*/ 814474 h 2407138"/>
              <a:gd name="connsiteX101" fmla="*/ 1828403 w 2407137"/>
              <a:gd name="connsiteY101" fmla="*/ 717325 h 2407138"/>
              <a:gd name="connsiteX102" fmla="*/ 2162987 w 2407137"/>
              <a:gd name="connsiteY102" fmla="*/ 462095 h 2407138"/>
              <a:gd name="connsiteX103" fmla="*/ 2172250 w 2407137"/>
              <a:gd name="connsiteY103" fmla="*/ 474239 h 2407138"/>
              <a:gd name="connsiteX104" fmla="*/ 1837666 w 2407137"/>
              <a:gd name="connsiteY104" fmla="*/ 729468 h 2407138"/>
              <a:gd name="connsiteX105" fmla="*/ 1833340 w 2407137"/>
              <a:gd name="connsiteY105" fmla="*/ 723163 h 2407138"/>
              <a:gd name="connsiteX106" fmla="*/ 234886 w 2407137"/>
              <a:gd name="connsiteY106" fmla="*/ 1932900 h 2407138"/>
              <a:gd name="connsiteX107" fmla="*/ 569471 w 2407137"/>
              <a:gd name="connsiteY107" fmla="*/ 1677670 h 2407138"/>
              <a:gd name="connsiteX108" fmla="*/ 573796 w 2407137"/>
              <a:gd name="connsiteY108" fmla="*/ 1683975 h 2407138"/>
              <a:gd name="connsiteX109" fmla="*/ 578735 w 2407137"/>
              <a:gd name="connsiteY109" fmla="*/ 1689813 h 2407138"/>
              <a:gd name="connsiteX110" fmla="*/ 244150 w 2407137"/>
              <a:gd name="connsiteY110" fmla="*/ 1945043 h 2407138"/>
              <a:gd name="connsiteX111" fmla="*/ 266342 w 2407137"/>
              <a:gd name="connsiteY111" fmla="*/ 1735860 h 2407138"/>
              <a:gd name="connsiteX112" fmla="*/ 514363 w 2407137"/>
              <a:gd name="connsiteY112" fmla="*/ 1592665 h 2407138"/>
              <a:gd name="connsiteX113" fmla="*/ 522208 w 2407137"/>
              <a:gd name="connsiteY113" fmla="*/ 1605770 h 2407138"/>
              <a:gd name="connsiteX114" fmla="*/ 274274 w 2407137"/>
              <a:gd name="connsiteY114" fmla="*/ 1748916 h 2407138"/>
              <a:gd name="connsiteX115" fmla="*/ 1960501 w 2407137"/>
              <a:gd name="connsiteY115" fmla="*/ 435837 h 2407138"/>
              <a:gd name="connsiteX116" fmla="*/ 1966159 w 2407137"/>
              <a:gd name="connsiteY116" fmla="*/ 440979 h 2407138"/>
              <a:gd name="connsiteX117" fmla="*/ 1971301 w 2407137"/>
              <a:gd name="connsiteY117" fmla="*/ 446637 h 2407138"/>
              <a:gd name="connsiteX118" fmla="*/ 1768891 w 2407137"/>
              <a:gd name="connsiteY118" fmla="*/ 649046 h 2407138"/>
              <a:gd name="connsiteX119" fmla="*/ 1762525 w 2407137"/>
              <a:gd name="connsiteY119" fmla="*/ 642058 h 2407138"/>
              <a:gd name="connsiteX120" fmla="*/ 1757990 w 2407137"/>
              <a:gd name="connsiteY120" fmla="*/ 638348 h 2407138"/>
              <a:gd name="connsiteX121" fmla="*/ 1938389 w 2407137"/>
              <a:gd name="connsiteY121" fmla="*/ 239045 h 2407138"/>
              <a:gd name="connsiteX122" fmla="*/ 1950479 w 2407137"/>
              <a:gd name="connsiteY122" fmla="*/ 248377 h 2407138"/>
              <a:gd name="connsiteX123" fmla="*/ 1693086 w 2407137"/>
              <a:gd name="connsiteY123" fmla="*/ 581852 h 2407138"/>
              <a:gd name="connsiteX124" fmla="*/ 1681090 w 2407137"/>
              <a:gd name="connsiteY124" fmla="*/ 572398 h 2407138"/>
              <a:gd name="connsiteX125" fmla="*/ 79129 w 2407137"/>
              <a:gd name="connsiteY125" fmla="*/ 1657336 h 2407138"/>
              <a:gd name="connsiteX126" fmla="*/ 468633 w 2407137"/>
              <a:gd name="connsiteY126" fmla="*/ 1497292 h 2407138"/>
              <a:gd name="connsiteX127" fmla="*/ 474580 w 2407137"/>
              <a:gd name="connsiteY127" fmla="*/ 1511360 h 2407138"/>
              <a:gd name="connsiteX128" fmla="*/ 84934 w 2407137"/>
              <a:gd name="connsiteY128" fmla="*/ 1671462 h 2407138"/>
              <a:gd name="connsiteX129" fmla="*/ 160929 w 2407137"/>
              <a:gd name="connsiteY129" fmla="*/ 1475039 h 2407138"/>
              <a:gd name="connsiteX130" fmla="*/ 437296 w 2407137"/>
              <a:gd name="connsiteY130" fmla="*/ 1400986 h 2407138"/>
              <a:gd name="connsiteX131" fmla="*/ 440876 w 2407137"/>
              <a:gd name="connsiteY131" fmla="*/ 1415837 h 2407138"/>
              <a:gd name="connsiteX132" fmla="*/ 164732 w 2407137"/>
              <a:gd name="connsiteY132" fmla="*/ 1489830 h 2407138"/>
              <a:gd name="connsiteX133" fmla="*/ 1735859 w 2407137"/>
              <a:gd name="connsiteY133" fmla="*/ 266344 h 2407138"/>
              <a:gd name="connsiteX134" fmla="*/ 1748915 w 2407137"/>
              <a:gd name="connsiteY134" fmla="*/ 274276 h 2407138"/>
              <a:gd name="connsiteX135" fmla="*/ 1604721 w 2407137"/>
              <a:gd name="connsiteY135" fmla="*/ 524026 h 2407138"/>
              <a:gd name="connsiteX136" fmla="*/ 1591261 w 2407137"/>
              <a:gd name="connsiteY136" fmla="*/ 516794 h 2407138"/>
              <a:gd name="connsiteX137" fmla="*/ 1663713 w 2407137"/>
              <a:gd name="connsiteY137" fmla="*/ 81725 h 2407138"/>
              <a:gd name="connsiteX138" fmla="*/ 1677806 w 2407137"/>
              <a:gd name="connsiteY138" fmla="*/ 87609 h 2407138"/>
              <a:gd name="connsiteX139" fmla="*/ 1514465 w 2407137"/>
              <a:gd name="connsiteY139" fmla="*/ 478804 h 2407138"/>
              <a:gd name="connsiteX140" fmla="*/ 1500526 w 2407137"/>
              <a:gd name="connsiteY140" fmla="*/ 472548 h 2407138"/>
              <a:gd name="connsiteX141" fmla="*/ 0 w 2407137"/>
              <a:gd name="connsiteY141" fmla="*/ 1350847 h 2407138"/>
              <a:gd name="connsiteX142" fmla="*/ 420056 w 2407137"/>
              <a:gd name="connsiteY142" fmla="*/ 1296759 h 2407138"/>
              <a:gd name="connsiteX143" fmla="*/ 422405 w 2407137"/>
              <a:gd name="connsiteY143" fmla="*/ 1311854 h 2407138"/>
              <a:gd name="connsiteX144" fmla="*/ 1951 w 2407137"/>
              <a:gd name="connsiteY144" fmla="*/ 1365994 h 2407138"/>
              <a:gd name="connsiteX145" fmla="*/ 125488 w 2407137"/>
              <a:gd name="connsiteY145" fmla="*/ 1195933 h 2407138"/>
              <a:gd name="connsiteX146" fmla="*/ 411391 w 2407137"/>
              <a:gd name="connsiteY146" fmla="*/ 1195933 h 2407138"/>
              <a:gd name="connsiteX147" fmla="*/ 411958 w 2407137"/>
              <a:gd name="connsiteY147" fmla="*/ 1211206 h 2407138"/>
              <a:gd name="connsiteX148" fmla="*/ 125488 w 2407137"/>
              <a:gd name="connsiteY148" fmla="*/ 1211206 h 2407138"/>
              <a:gd name="connsiteX149" fmla="*/ 125102 w 2407137"/>
              <a:gd name="connsiteY149" fmla="*/ 1203569 h 2407138"/>
              <a:gd name="connsiteX150" fmla="*/ 1475037 w 2407137"/>
              <a:gd name="connsiteY150" fmla="*/ 160931 h 2407138"/>
              <a:gd name="connsiteX151" fmla="*/ 1489829 w 2407137"/>
              <a:gd name="connsiteY151" fmla="*/ 164734 h 2407138"/>
              <a:gd name="connsiteX152" fmla="*/ 1415102 w 2407137"/>
              <a:gd name="connsiteY152" fmla="*/ 443621 h 2407138"/>
              <a:gd name="connsiteX153" fmla="*/ 1400508 w 2407137"/>
              <a:gd name="connsiteY153" fmla="*/ 439077 h 2407138"/>
              <a:gd name="connsiteX154" fmla="*/ 164732 w 2407137"/>
              <a:gd name="connsiteY154" fmla="*/ 917309 h 2407138"/>
              <a:gd name="connsiteX155" fmla="*/ 443620 w 2407137"/>
              <a:gd name="connsiteY155" fmla="*/ 992037 h 2407138"/>
              <a:gd name="connsiteX156" fmla="*/ 439076 w 2407137"/>
              <a:gd name="connsiteY156" fmla="*/ 1006630 h 2407138"/>
              <a:gd name="connsiteX157" fmla="*/ 160929 w 2407137"/>
              <a:gd name="connsiteY157" fmla="*/ 932101 h 2407138"/>
              <a:gd name="connsiteX158" fmla="*/ 1195932 w 2407137"/>
              <a:gd name="connsiteY158" fmla="*/ 125490 h 2407138"/>
              <a:gd name="connsiteX159" fmla="*/ 1203568 w 2407137"/>
              <a:gd name="connsiteY159" fmla="*/ 125104 h 2407138"/>
              <a:gd name="connsiteX160" fmla="*/ 1211205 w 2407137"/>
              <a:gd name="connsiteY160" fmla="*/ 125490 h 2407138"/>
              <a:gd name="connsiteX161" fmla="*/ 1211205 w 2407137"/>
              <a:gd name="connsiteY161" fmla="*/ 411392 h 2407138"/>
              <a:gd name="connsiteX162" fmla="*/ 1195932 w 2407137"/>
              <a:gd name="connsiteY162" fmla="*/ 411959 h 2407138"/>
              <a:gd name="connsiteX163" fmla="*/ 1357679 w 2407137"/>
              <a:gd name="connsiteY163" fmla="*/ 856 h 2407138"/>
              <a:gd name="connsiteX164" fmla="*/ 1372816 w 2407137"/>
              <a:gd name="connsiteY164" fmla="*/ 2893 h 2407138"/>
              <a:gd name="connsiteX165" fmla="*/ 1316657 w 2407137"/>
              <a:gd name="connsiteY165" fmla="*/ 420298 h 2407138"/>
              <a:gd name="connsiteX166" fmla="*/ 1309186 w 2407137"/>
              <a:gd name="connsiteY166" fmla="*/ 418554 h 2407138"/>
              <a:gd name="connsiteX167" fmla="*/ 1301520 w 2407137"/>
              <a:gd name="connsiteY167" fmla="*/ 418261 h 2407138"/>
              <a:gd name="connsiteX168" fmla="*/ 2893 w 2407137"/>
              <a:gd name="connsiteY168" fmla="*/ 1034322 h 2407138"/>
              <a:gd name="connsiteX169" fmla="*/ 420297 w 2407137"/>
              <a:gd name="connsiteY169" fmla="*/ 1090480 h 2407138"/>
              <a:gd name="connsiteX170" fmla="*/ 418554 w 2407137"/>
              <a:gd name="connsiteY170" fmla="*/ 1097951 h 2407138"/>
              <a:gd name="connsiteX171" fmla="*/ 418261 w 2407137"/>
              <a:gd name="connsiteY171" fmla="*/ 1105616 h 2407138"/>
              <a:gd name="connsiteX172" fmla="*/ 855 w 2407137"/>
              <a:gd name="connsiteY172" fmla="*/ 1049458 h 2407138"/>
              <a:gd name="connsiteX173" fmla="*/ 274274 w 2407137"/>
              <a:gd name="connsiteY173" fmla="*/ 658223 h 2407138"/>
              <a:gd name="connsiteX174" fmla="*/ 524025 w 2407137"/>
              <a:gd name="connsiteY174" fmla="*/ 802416 h 2407138"/>
              <a:gd name="connsiteX175" fmla="*/ 516793 w 2407137"/>
              <a:gd name="connsiteY175" fmla="*/ 815877 h 2407138"/>
              <a:gd name="connsiteX176" fmla="*/ 266342 w 2407137"/>
              <a:gd name="connsiteY176" fmla="*/ 671279 h 2407138"/>
              <a:gd name="connsiteX177" fmla="*/ 917308 w 2407137"/>
              <a:gd name="connsiteY177" fmla="*/ 164734 h 2407138"/>
              <a:gd name="connsiteX178" fmla="*/ 932100 w 2407137"/>
              <a:gd name="connsiteY178" fmla="*/ 160930 h 2407138"/>
              <a:gd name="connsiteX179" fmla="*/ 1006152 w 2407137"/>
              <a:gd name="connsiteY179" fmla="*/ 437297 h 2407138"/>
              <a:gd name="connsiteX180" fmla="*/ 991300 w 2407137"/>
              <a:gd name="connsiteY180" fmla="*/ 440877 h 2407138"/>
              <a:gd name="connsiteX181" fmla="*/ 1041143 w 2407137"/>
              <a:gd name="connsiteY181" fmla="*/ 1951 h 2407138"/>
              <a:gd name="connsiteX182" fmla="*/ 1056290 w 2407137"/>
              <a:gd name="connsiteY182" fmla="*/ 0 h 2407138"/>
              <a:gd name="connsiteX183" fmla="*/ 1110379 w 2407137"/>
              <a:gd name="connsiteY183" fmla="*/ 420056 h 2407138"/>
              <a:gd name="connsiteX184" fmla="*/ 1095283 w 2407137"/>
              <a:gd name="connsiteY184" fmla="*/ 422406 h 2407138"/>
              <a:gd name="connsiteX185" fmla="*/ 87609 w 2407137"/>
              <a:gd name="connsiteY185" fmla="*/ 729331 h 2407138"/>
              <a:gd name="connsiteX186" fmla="*/ 478803 w 2407137"/>
              <a:gd name="connsiteY186" fmla="*/ 892672 h 2407138"/>
              <a:gd name="connsiteX187" fmla="*/ 472547 w 2407137"/>
              <a:gd name="connsiteY187" fmla="*/ 906611 h 2407138"/>
              <a:gd name="connsiteX188" fmla="*/ 81723 w 2407137"/>
              <a:gd name="connsiteY188" fmla="*/ 743424 h 2407138"/>
              <a:gd name="connsiteX189" fmla="*/ 84666 w 2407137"/>
              <a:gd name="connsiteY189" fmla="*/ 736377 h 2407138"/>
              <a:gd name="connsiteX190" fmla="*/ 446636 w 2407137"/>
              <a:gd name="connsiteY190" fmla="*/ 435837 h 2407138"/>
              <a:gd name="connsiteX191" fmla="*/ 649045 w 2407137"/>
              <a:gd name="connsiteY191" fmla="*/ 638246 h 2407138"/>
              <a:gd name="connsiteX192" fmla="*/ 642057 w 2407137"/>
              <a:gd name="connsiteY192" fmla="*/ 644612 h 2407138"/>
              <a:gd name="connsiteX193" fmla="*/ 638347 w 2407137"/>
              <a:gd name="connsiteY193" fmla="*/ 649147 h 2407138"/>
              <a:gd name="connsiteX194" fmla="*/ 435836 w 2407137"/>
              <a:gd name="connsiteY194" fmla="*/ 446636 h 2407138"/>
              <a:gd name="connsiteX195" fmla="*/ 440978 w 2407137"/>
              <a:gd name="connsiteY195" fmla="*/ 440979 h 2407138"/>
              <a:gd name="connsiteX196" fmla="*/ 658223 w 2407137"/>
              <a:gd name="connsiteY196" fmla="*/ 274275 h 2407138"/>
              <a:gd name="connsiteX197" fmla="*/ 671279 w 2407137"/>
              <a:gd name="connsiteY197" fmla="*/ 266343 h 2407138"/>
              <a:gd name="connsiteX198" fmla="*/ 814473 w 2407137"/>
              <a:gd name="connsiteY198" fmla="*/ 514363 h 2407138"/>
              <a:gd name="connsiteX199" fmla="*/ 801367 w 2407137"/>
              <a:gd name="connsiteY199" fmla="*/ 522209 h 2407138"/>
              <a:gd name="connsiteX200" fmla="*/ 735676 w 2407137"/>
              <a:gd name="connsiteY200" fmla="*/ 84934 h 2407138"/>
              <a:gd name="connsiteX201" fmla="*/ 749802 w 2407137"/>
              <a:gd name="connsiteY201" fmla="*/ 79129 h 2407138"/>
              <a:gd name="connsiteX202" fmla="*/ 909846 w 2407137"/>
              <a:gd name="connsiteY202" fmla="*/ 468633 h 2407138"/>
              <a:gd name="connsiteX203" fmla="*/ 895778 w 2407137"/>
              <a:gd name="connsiteY203" fmla="*/ 474580 h 2407138"/>
              <a:gd name="connsiteX204" fmla="*/ 248376 w 2407137"/>
              <a:gd name="connsiteY204" fmla="*/ 456659 h 2407138"/>
              <a:gd name="connsiteX205" fmla="*/ 581852 w 2407137"/>
              <a:gd name="connsiteY205" fmla="*/ 714051 h 2407138"/>
              <a:gd name="connsiteX206" fmla="*/ 572397 w 2407137"/>
              <a:gd name="connsiteY206" fmla="*/ 726047 h 2407138"/>
              <a:gd name="connsiteX207" fmla="*/ 239044 w 2407137"/>
              <a:gd name="connsiteY207" fmla="*/ 468748 h 2407138"/>
              <a:gd name="connsiteX208" fmla="*/ 243710 w 2407137"/>
              <a:gd name="connsiteY208" fmla="*/ 462704 h 2407138"/>
              <a:gd name="connsiteX209" fmla="*/ 462094 w 2407137"/>
              <a:gd name="connsiteY209" fmla="*/ 244150 h 2407138"/>
              <a:gd name="connsiteX210" fmla="*/ 474238 w 2407137"/>
              <a:gd name="connsiteY210" fmla="*/ 234887 h 2407138"/>
              <a:gd name="connsiteX211" fmla="*/ 729468 w 2407137"/>
              <a:gd name="connsiteY211" fmla="*/ 569472 h 2407138"/>
              <a:gd name="connsiteX212" fmla="*/ 723162 w 2407137"/>
              <a:gd name="connsiteY212" fmla="*/ 573797 h 2407138"/>
              <a:gd name="connsiteX213" fmla="*/ 717325 w 2407137"/>
              <a:gd name="connsiteY213" fmla="*/ 578735 h 2407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Lst>
            <a:rect l="l" t="t" r="r" b="b"/>
            <a:pathLst>
              <a:path w="2407137" h="2407138">
                <a:moveTo>
                  <a:pt x="1677670" y="1837666"/>
                </a:moveTo>
                <a:lnTo>
                  <a:pt x="1683974" y="1833341"/>
                </a:lnTo>
                <a:lnTo>
                  <a:pt x="1689813" y="1828403"/>
                </a:lnTo>
                <a:lnTo>
                  <a:pt x="1945042" y="2162988"/>
                </a:lnTo>
                <a:lnTo>
                  <a:pt x="1932899" y="2172251"/>
                </a:lnTo>
                <a:close/>
                <a:moveTo>
                  <a:pt x="1592663" y="1892774"/>
                </a:moveTo>
                <a:lnTo>
                  <a:pt x="1605769" y="1884929"/>
                </a:lnTo>
                <a:lnTo>
                  <a:pt x="1748914" y="2132863"/>
                </a:lnTo>
                <a:lnTo>
                  <a:pt x="1735858" y="2140795"/>
                </a:lnTo>
                <a:close/>
                <a:moveTo>
                  <a:pt x="1768789" y="1757990"/>
                </a:moveTo>
                <a:lnTo>
                  <a:pt x="1971301" y="1960502"/>
                </a:lnTo>
                <a:lnTo>
                  <a:pt x="1966159" y="1966159"/>
                </a:lnTo>
                <a:lnTo>
                  <a:pt x="1960501" y="1971301"/>
                </a:lnTo>
                <a:lnTo>
                  <a:pt x="1758092" y="1768892"/>
                </a:lnTo>
                <a:lnTo>
                  <a:pt x="1765079" y="1762526"/>
                </a:lnTo>
                <a:close/>
                <a:moveTo>
                  <a:pt x="1834740" y="1681091"/>
                </a:moveTo>
                <a:lnTo>
                  <a:pt x="2168093" y="1938389"/>
                </a:lnTo>
                <a:lnTo>
                  <a:pt x="2158761" y="1950479"/>
                </a:lnTo>
                <a:lnTo>
                  <a:pt x="1825285" y="1693086"/>
                </a:lnTo>
                <a:close/>
                <a:moveTo>
                  <a:pt x="1497292" y="1938505"/>
                </a:moveTo>
                <a:lnTo>
                  <a:pt x="1511359" y="1932557"/>
                </a:lnTo>
                <a:lnTo>
                  <a:pt x="1671461" y="2322204"/>
                </a:lnTo>
                <a:lnTo>
                  <a:pt x="1657335" y="2328008"/>
                </a:lnTo>
                <a:close/>
                <a:moveTo>
                  <a:pt x="1400984" y="1969841"/>
                </a:moveTo>
                <a:lnTo>
                  <a:pt x="1415837" y="1966261"/>
                </a:lnTo>
                <a:lnTo>
                  <a:pt x="1489829" y="2242404"/>
                </a:lnTo>
                <a:lnTo>
                  <a:pt x="1475037" y="2246208"/>
                </a:lnTo>
                <a:close/>
                <a:moveTo>
                  <a:pt x="1890343" y="1591261"/>
                </a:moveTo>
                <a:lnTo>
                  <a:pt x="2140794" y="1735859"/>
                </a:lnTo>
                <a:lnTo>
                  <a:pt x="2132863" y="1748915"/>
                </a:lnTo>
                <a:lnTo>
                  <a:pt x="1883112" y="1604721"/>
                </a:lnTo>
                <a:close/>
                <a:moveTo>
                  <a:pt x="1934589" y="1500527"/>
                </a:moveTo>
                <a:lnTo>
                  <a:pt x="2325413" y="1663714"/>
                </a:lnTo>
                <a:lnTo>
                  <a:pt x="2319529" y="1677807"/>
                </a:lnTo>
                <a:lnTo>
                  <a:pt x="1928334" y="1514465"/>
                </a:lnTo>
                <a:close/>
                <a:moveTo>
                  <a:pt x="1296758" y="1987081"/>
                </a:moveTo>
                <a:lnTo>
                  <a:pt x="1311855" y="1984732"/>
                </a:lnTo>
                <a:lnTo>
                  <a:pt x="1365995" y="2405187"/>
                </a:lnTo>
                <a:lnTo>
                  <a:pt x="1350847" y="2407138"/>
                </a:lnTo>
                <a:close/>
                <a:moveTo>
                  <a:pt x="1195932" y="1995746"/>
                </a:moveTo>
                <a:lnTo>
                  <a:pt x="1211204" y="1995179"/>
                </a:lnTo>
                <a:lnTo>
                  <a:pt x="1211204" y="2281649"/>
                </a:lnTo>
                <a:lnTo>
                  <a:pt x="1203568" y="2282034"/>
                </a:lnTo>
                <a:lnTo>
                  <a:pt x="1195932" y="2281649"/>
                </a:lnTo>
                <a:close/>
                <a:moveTo>
                  <a:pt x="1968060" y="1400508"/>
                </a:moveTo>
                <a:lnTo>
                  <a:pt x="2246208" y="1475038"/>
                </a:lnTo>
                <a:lnTo>
                  <a:pt x="2242404" y="1489831"/>
                </a:lnTo>
                <a:lnTo>
                  <a:pt x="1963516" y="1415103"/>
                </a:lnTo>
                <a:close/>
                <a:moveTo>
                  <a:pt x="1090481" y="1986840"/>
                </a:moveTo>
                <a:lnTo>
                  <a:pt x="1097951" y="1988584"/>
                </a:lnTo>
                <a:lnTo>
                  <a:pt x="1105617" y="1988876"/>
                </a:lnTo>
                <a:lnTo>
                  <a:pt x="1049458" y="2406281"/>
                </a:lnTo>
                <a:lnTo>
                  <a:pt x="1034322" y="2404245"/>
                </a:lnTo>
                <a:close/>
                <a:moveTo>
                  <a:pt x="1988876" y="1301520"/>
                </a:moveTo>
                <a:lnTo>
                  <a:pt x="2406281" y="1357679"/>
                </a:lnTo>
                <a:lnTo>
                  <a:pt x="2404244" y="1372815"/>
                </a:lnTo>
                <a:lnTo>
                  <a:pt x="1986840" y="1316657"/>
                </a:lnTo>
                <a:lnTo>
                  <a:pt x="1988583" y="1309187"/>
                </a:lnTo>
                <a:close/>
                <a:moveTo>
                  <a:pt x="992036" y="1963517"/>
                </a:moveTo>
                <a:lnTo>
                  <a:pt x="1006629" y="1968061"/>
                </a:lnTo>
                <a:lnTo>
                  <a:pt x="932100" y="2246208"/>
                </a:lnTo>
                <a:lnTo>
                  <a:pt x="917308" y="2242405"/>
                </a:lnTo>
                <a:close/>
                <a:moveTo>
                  <a:pt x="1995178" y="1195933"/>
                </a:moveTo>
                <a:lnTo>
                  <a:pt x="2281649" y="1195933"/>
                </a:lnTo>
                <a:lnTo>
                  <a:pt x="2282034" y="1203569"/>
                </a:lnTo>
                <a:lnTo>
                  <a:pt x="2281649" y="1211206"/>
                </a:lnTo>
                <a:lnTo>
                  <a:pt x="1995745" y="1211206"/>
                </a:lnTo>
                <a:close/>
                <a:moveTo>
                  <a:pt x="1984731" y="1095284"/>
                </a:moveTo>
                <a:lnTo>
                  <a:pt x="2405186" y="1041144"/>
                </a:lnTo>
                <a:lnTo>
                  <a:pt x="2407137" y="1056290"/>
                </a:lnTo>
                <a:lnTo>
                  <a:pt x="1987080" y="1110379"/>
                </a:lnTo>
                <a:close/>
                <a:moveTo>
                  <a:pt x="892672" y="1928335"/>
                </a:moveTo>
                <a:lnTo>
                  <a:pt x="906611" y="1934590"/>
                </a:lnTo>
                <a:lnTo>
                  <a:pt x="743425" y="2325414"/>
                </a:lnTo>
                <a:lnTo>
                  <a:pt x="729331" y="2319529"/>
                </a:lnTo>
                <a:close/>
                <a:moveTo>
                  <a:pt x="802416" y="1883113"/>
                </a:moveTo>
                <a:lnTo>
                  <a:pt x="815877" y="1890344"/>
                </a:lnTo>
                <a:lnTo>
                  <a:pt x="671279" y="2140796"/>
                </a:lnTo>
                <a:lnTo>
                  <a:pt x="658223" y="2132863"/>
                </a:lnTo>
                <a:close/>
                <a:moveTo>
                  <a:pt x="1966260" y="991301"/>
                </a:moveTo>
                <a:lnTo>
                  <a:pt x="2242405" y="917309"/>
                </a:lnTo>
                <a:lnTo>
                  <a:pt x="2246208" y="932101"/>
                </a:lnTo>
                <a:lnTo>
                  <a:pt x="1969840" y="1006153"/>
                </a:lnTo>
                <a:close/>
                <a:moveTo>
                  <a:pt x="1932557" y="895779"/>
                </a:moveTo>
                <a:lnTo>
                  <a:pt x="2322203" y="735676"/>
                </a:lnTo>
                <a:lnTo>
                  <a:pt x="2328008" y="749803"/>
                </a:lnTo>
                <a:lnTo>
                  <a:pt x="1938504" y="909846"/>
                </a:lnTo>
                <a:close/>
                <a:moveTo>
                  <a:pt x="714051" y="1825286"/>
                </a:moveTo>
                <a:lnTo>
                  <a:pt x="726047" y="1834740"/>
                </a:lnTo>
                <a:lnTo>
                  <a:pt x="468748" y="2168094"/>
                </a:lnTo>
                <a:lnTo>
                  <a:pt x="456659" y="2158762"/>
                </a:lnTo>
                <a:close/>
                <a:moveTo>
                  <a:pt x="638245" y="1758093"/>
                </a:moveTo>
                <a:lnTo>
                  <a:pt x="644611" y="1765080"/>
                </a:lnTo>
                <a:lnTo>
                  <a:pt x="649147" y="1768790"/>
                </a:lnTo>
                <a:lnTo>
                  <a:pt x="446636" y="1971302"/>
                </a:lnTo>
                <a:lnTo>
                  <a:pt x="440978" y="1966159"/>
                </a:lnTo>
                <a:lnTo>
                  <a:pt x="435836" y="1960502"/>
                </a:lnTo>
                <a:close/>
                <a:moveTo>
                  <a:pt x="1884928" y="801368"/>
                </a:moveTo>
                <a:lnTo>
                  <a:pt x="2132863" y="658223"/>
                </a:lnTo>
                <a:lnTo>
                  <a:pt x="2140794" y="671279"/>
                </a:lnTo>
                <a:lnTo>
                  <a:pt x="1892773" y="814474"/>
                </a:lnTo>
                <a:close/>
                <a:moveTo>
                  <a:pt x="1828403" y="717325"/>
                </a:moveTo>
                <a:lnTo>
                  <a:pt x="2162987" y="462095"/>
                </a:lnTo>
                <a:lnTo>
                  <a:pt x="2172250" y="474239"/>
                </a:lnTo>
                <a:lnTo>
                  <a:pt x="1837666" y="729468"/>
                </a:lnTo>
                <a:lnTo>
                  <a:pt x="1833340" y="723163"/>
                </a:lnTo>
                <a:close/>
                <a:moveTo>
                  <a:pt x="234886" y="1932900"/>
                </a:moveTo>
                <a:lnTo>
                  <a:pt x="569471" y="1677670"/>
                </a:lnTo>
                <a:lnTo>
                  <a:pt x="573796" y="1683975"/>
                </a:lnTo>
                <a:lnTo>
                  <a:pt x="578735" y="1689813"/>
                </a:lnTo>
                <a:lnTo>
                  <a:pt x="244150" y="1945043"/>
                </a:lnTo>
                <a:close/>
                <a:moveTo>
                  <a:pt x="266342" y="1735860"/>
                </a:moveTo>
                <a:lnTo>
                  <a:pt x="514363" y="1592665"/>
                </a:lnTo>
                <a:lnTo>
                  <a:pt x="522208" y="1605770"/>
                </a:lnTo>
                <a:lnTo>
                  <a:pt x="274274" y="1748916"/>
                </a:lnTo>
                <a:close/>
                <a:moveTo>
                  <a:pt x="1960501" y="435837"/>
                </a:moveTo>
                <a:lnTo>
                  <a:pt x="1966159" y="440979"/>
                </a:lnTo>
                <a:lnTo>
                  <a:pt x="1971301" y="446637"/>
                </a:lnTo>
                <a:lnTo>
                  <a:pt x="1768891" y="649046"/>
                </a:lnTo>
                <a:lnTo>
                  <a:pt x="1762525" y="642058"/>
                </a:lnTo>
                <a:lnTo>
                  <a:pt x="1757990" y="638348"/>
                </a:lnTo>
                <a:close/>
                <a:moveTo>
                  <a:pt x="1938389" y="239045"/>
                </a:moveTo>
                <a:lnTo>
                  <a:pt x="1950479" y="248377"/>
                </a:lnTo>
                <a:lnTo>
                  <a:pt x="1693086" y="581852"/>
                </a:lnTo>
                <a:lnTo>
                  <a:pt x="1681090" y="572398"/>
                </a:lnTo>
                <a:close/>
                <a:moveTo>
                  <a:pt x="79129" y="1657336"/>
                </a:moveTo>
                <a:lnTo>
                  <a:pt x="468633" y="1497292"/>
                </a:lnTo>
                <a:lnTo>
                  <a:pt x="474580" y="1511360"/>
                </a:lnTo>
                <a:lnTo>
                  <a:pt x="84934" y="1671462"/>
                </a:lnTo>
                <a:close/>
                <a:moveTo>
                  <a:pt x="160929" y="1475039"/>
                </a:moveTo>
                <a:lnTo>
                  <a:pt x="437296" y="1400986"/>
                </a:lnTo>
                <a:lnTo>
                  <a:pt x="440876" y="1415837"/>
                </a:lnTo>
                <a:lnTo>
                  <a:pt x="164732" y="1489830"/>
                </a:lnTo>
                <a:close/>
                <a:moveTo>
                  <a:pt x="1735859" y="266344"/>
                </a:moveTo>
                <a:lnTo>
                  <a:pt x="1748915" y="274276"/>
                </a:lnTo>
                <a:lnTo>
                  <a:pt x="1604721" y="524026"/>
                </a:lnTo>
                <a:lnTo>
                  <a:pt x="1591261" y="516794"/>
                </a:lnTo>
                <a:close/>
                <a:moveTo>
                  <a:pt x="1663713" y="81725"/>
                </a:moveTo>
                <a:lnTo>
                  <a:pt x="1677806" y="87609"/>
                </a:lnTo>
                <a:lnTo>
                  <a:pt x="1514465" y="478804"/>
                </a:lnTo>
                <a:lnTo>
                  <a:pt x="1500526" y="472548"/>
                </a:lnTo>
                <a:close/>
                <a:moveTo>
                  <a:pt x="0" y="1350847"/>
                </a:moveTo>
                <a:lnTo>
                  <a:pt x="420056" y="1296759"/>
                </a:lnTo>
                <a:lnTo>
                  <a:pt x="422405" y="1311854"/>
                </a:lnTo>
                <a:lnTo>
                  <a:pt x="1951" y="1365994"/>
                </a:lnTo>
                <a:close/>
                <a:moveTo>
                  <a:pt x="125488" y="1195933"/>
                </a:moveTo>
                <a:lnTo>
                  <a:pt x="411391" y="1195933"/>
                </a:lnTo>
                <a:lnTo>
                  <a:pt x="411958" y="1211206"/>
                </a:lnTo>
                <a:lnTo>
                  <a:pt x="125488" y="1211206"/>
                </a:lnTo>
                <a:lnTo>
                  <a:pt x="125102" y="1203569"/>
                </a:lnTo>
                <a:close/>
                <a:moveTo>
                  <a:pt x="1475037" y="160931"/>
                </a:moveTo>
                <a:lnTo>
                  <a:pt x="1489829" y="164734"/>
                </a:lnTo>
                <a:lnTo>
                  <a:pt x="1415102" y="443621"/>
                </a:lnTo>
                <a:lnTo>
                  <a:pt x="1400508" y="439077"/>
                </a:lnTo>
                <a:close/>
                <a:moveTo>
                  <a:pt x="164732" y="917309"/>
                </a:moveTo>
                <a:lnTo>
                  <a:pt x="443620" y="992037"/>
                </a:lnTo>
                <a:lnTo>
                  <a:pt x="439076" y="1006630"/>
                </a:lnTo>
                <a:lnTo>
                  <a:pt x="160929" y="932101"/>
                </a:lnTo>
                <a:close/>
                <a:moveTo>
                  <a:pt x="1195932" y="125490"/>
                </a:moveTo>
                <a:lnTo>
                  <a:pt x="1203568" y="125104"/>
                </a:lnTo>
                <a:lnTo>
                  <a:pt x="1211205" y="125490"/>
                </a:lnTo>
                <a:lnTo>
                  <a:pt x="1211205" y="411392"/>
                </a:lnTo>
                <a:lnTo>
                  <a:pt x="1195932" y="411959"/>
                </a:lnTo>
                <a:close/>
                <a:moveTo>
                  <a:pt x="1357679" y="856"/>
                </a:moveTo>
                <a:lnTo>
                  <a:pt x="1372816" y="2893"/>
                </a:lnTo>
                <a:lnTo>
                  <a:pt x="1316657" y="420298"/>
                </a:lnTo>
                <a:lnTo>
                  <a:pt x="1309186" y="418554"/>
                </a:lnTo>
                <a:lnTo>
                  <a:pt x="1301520" y="418261"/>
                </a:lnTo>
                <a:close/>
                <a:moveTo>
                  <a:pt x="2893" y="1034322"/>
                </a:moveTo>
                <a:lnTo>
                  <a:pt x="420297" y="1090480"/>
                </a:lnTo>
                <a:lnTo>
                  <a:pt x="418554" y="1097951"/>
                </a:lnTo>
                <a:lnTo>
                  <a:pt x="418261" y="1105616"/>
                </a:lnTo>
                <a:lnTo>
                  <a:pt x="855" y="1049458"/>
                </a:lnTo>
                <a:close/>
                <a:moveTo>
                  <a:pt x="274274" y="658223"/>
                </a:moveTo>
                <a:lnTo>
                  <a:pt x="524025" y="802416"/>
                </a:lnTo>
                <a:lnTo>
                  <a:pt x="516793" y="815877"/>
                </a:lnTo>
                <a:lnTo>
                  <a:pt x="266342" y="671279"/>
                </a:lnTo>
                <a:close/>
                <a:moveTo>
                  <a:pt x="917308" y="164734"/>
                </a:moveTo>
                <a:lnTo>
                  <a:pt x="932100" y="160930"/>
                </a:lnTo>
                <a:lnTo>
                  <a:pt x="1006152" y="437297"/>
                </a:lnTo>
                <a:lnTo>
                  <a:pt x="991300" y="440877"/>
                </a:lnTo>
                <a:close/>
                <a:moveTo>
                  <a:pt x="1041143" y="1951"/>
                </a:moveTo>
                <a:lnTo>
                  <a:pt x="1056290" y="0"/>
                </a:lnTo>
                <a:lnTo>
                  <a:pt x="1110379" y="420056"/>
                </a:lnTo>
                <a:lnTo>
                  <a:pt x="1095283" y="422406"/>
                </a:lnTo>
                <a:close/>
                <a:moveTo>
                  <a:pt x="87609" y="729331"/>
                </a:moveTo>
                <a:lnTo>
                  <a:pt x="478803" y="892672"/>
                </a:lnTo>
                <a:lnTo>
                  <a:pt x="472547" y="906611"/>
                </a:lnTo>
                <a:lnTo>
                  <a:pt x="81723" y="743424"/>
                </a:lnTo>
                <a:lnTo>
                  <a:pt x="84666" y="736377"/>
                </a:lnTo>
                <a:close/>
                <a:moveTo>
                  <a:pt x="446636" y="435837"/>
                </a:moveTo>
                <a:lnTo>
                  <a:pt x="649045" y="638246"/>
                </a:lnTo>
                <a:lnTo>
                  <a:pt x="642057" y="644612"/>
                </a:lnTo>
                <a:lnTo>
                  <a:pt x="638347" y="649147"/>
                </a:lnTo>
                <a:lnTo>
                  <a:pt x="435836" y="446636"/>
                </a:lnTo>
                <a:lnTo>
                  <a:pt x="440978" y="440979"/>
                </a:lnTo>
                <a:close/>
                <a:moveTo>
                  <a:pt x="658223" y="274275"/>
                </a:moveTo>
                <a:lnTo>
                  <a:pt x="671279" y="266343"/>
                </a:lnTo>
                <a:lnTo>
                  <a:pt x="814473" y="514363"/>
                </a:lnTo>
                <a:lnTo>
                  <a:pt x="801367" y="522209"/>
                </a:lnTo>
                <a:close/>
                <a:moveTo>
                  <a:pt x="735676" y="84934"/>
                </a:moveTo>
                <a:lnTo>
                  <a:pt x="749802" y="79129"/>
                </a:lnTo>
                <a:lnTo>
                  <a:pt x="909846" y="468633"/>
                </a:lnTo>
                <a:lnTo>
                  <a:pt x="895778" y="474580"/>
                </a:lnTo>
                <a:close/>
                <a:moveTo>
                  <a:pt x="248376" y="456659"/>
                </a:moveTo>
                <a:lnTo>
                  <a:pt x="581852" y="714051"/>
                </a:lnTo>
                <a:lnTo>
                  <a:pt x="572397" y="726047"/>
                </a:lnTo>
                <a:lnTo>
                  <a:pt x="239044" y="468748"/>
                </a:lnTo>
                <a:lnTo>
                  <a:pt x="243710" y="462704"/>
                </a:lnTo>
                <a:close/>
                <a:moveTo>
                  <a:pt x="462094" y="244150"/>
                </a:moveTo>
                <a:lnTo>
                  <a:pt x="474238" y="234887"/>
                </a:lnTo>
                <a:lnTo>
                  <a:pt x="729468" y="569472"/>
                </a:lnTo>
                <a:lnTo>
                  <a:pt x="723162" y="573797"/>
                </a:lnTo>
                <a:lnTo>
                  <a:pt x="717325" y="578735"/>
                </a:lnTo>
                <a:close/>
              </a:path>
            </a:pathLst>
          </a:custGeom>
          <a:solidFill>
            <a:srgbClr val="C00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25000"/>
          </a:p>
        </p:txBody>
      </p:sp>
      <p:grpSp>
        <p:nvGrpSpPr>
          <p:cNvPr id="19" name="PA-102241"/>
          <p:cNvGrpSpPr/>
          <p:nvPr>
            <p:custDataLst>
              <p:tags r:id="rId2"/>
            </p:custDataLst>
          </p:nvPr>
        </p:nvGrpSpPr>
        <p:grpSpPr>
          <a:xfrm>
            <a:off x="5213987" y="2153285"/>
            <a:ext cx="4996868" cy="645160"/>
            <a:chOff x="4391019" y="1685733"/>
            <a:chExt cx="4996686" cy="454429"/>
          </a:xfrm>
        </p:grpSpPr>
        <p:grpSp>
          <p:nvGrpSpPr>
            <p:cNvPr id="20" name="组合 19"/>
            <p:cNvGrpSpPr/>
            <p:nvPr/>
          </p:nvGrpSpPr>
          <p:grpSpPr>
            <a:xfrm>
              <a:off x="4391019" y="1685733"/>
              <a:ext cx="4996686" cy="454429"/>
              <a:chOff x="1308728" y="2405555"/>
              <a:chExt cx="4811691" cy="454429"/>
            </a:xfrm>
          </p:grpSpPr>
          <p:sp>
            <p:nvSpPr>
              <p:cNvPr id="21" name="PA-文本框 35"/>
              <p:cNvSpPr txBox="1"/>
              <p:nvPr>
                <p:custDataLst>
                  <p:tags r:id="rId23"/>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25"/>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26"/>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24"/>
                </p:custDataLst>
              </p:nvPr>
            </p:nvSpPr>
            <p:spPr>
              <a:xfrm>
                <a:off x="1615190" y="2410404"/>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02</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31" name="PA-文本框 21"/>
            <p:cNvSpPr txBox="1">
              <a:spLocks noChangeArrowheads="1"/>
            </p:cNvSpPr>
            <p:nvPr>
              <p:custDataLst>
                <p:tags r:id="rId22"/>
              </p:custDataLst>
            </p:nvPr>
          </p:nvSpPr>
          <p:spPr bwMode="auto">
            <a:xfrm>
              <a:off x="5692722" y="1762664"/>
              <a:ext cx="3508247" cy="302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2200" b="1">
                  <a:solidFill>
                    <a:srgbClr val="C00000"/>
                  </a:solidFill>
                  <a:latin typeface="微软雅黑" panose="020B0503020204020204" pitchFamily="34" charset="-122"/>
                  <a:ea typeface="微软雅黑" panose="020B0503020204020204" pitchFamily="34" charset="-122"/>
                  <a:sym typeface="+mn-ea"/>
                </a:rPr>
                <a:t>北大荒精神形成及特征</a:t>
              </a:r>
            </a:p>
          </p:txBody>
        </p:sp>
      </p:grpSp>
      <p:grpSp>
        <p:nvGrpSpPr>
          <p:cNvPr id="44" name="PA-102243"/>
          <p:cNvGrpSpPr/>
          <p:nvPr>
            <p:custDataLst>
              <p:tags r:id="rId3"/>
            </p:custDataLst>
          </p:nvPr>
        </p:nvGrpSpPr>
        <p:grpSpPr>
          <a:xfrm>
            <a:off x="5213987" y="3730626"/>
            <a:ext cx="4998081" cy="643889"/>
            <a:chOff x="4437094" y="3392689"/>
            <a:chExt cx="4998116" cy="453313"/>
          </a:xfrm>
        </p:grpSpPr>
        <p:grpSp>
          <p:nvGrpSpPr>
            <p:cNvPr id="45" name="组合 44"/>
            <p:cNvGrpSpPr/>
            <p:nvPr/>
          </p:nvGrpSpPr>
          <p:grpSpPr>
            <a:xfrm>
              <a:off x="4437094" y="3392689"/>
              <a:ext cx="4998116" cy="453313"/>
              <a:chOff x="1363752" y="2406671"/>
              <a:chExt cx="4343022" cy="453313"/>
            </a:xfrm>
          </p:grpSpPr>
          <p:sp>
            <p:nvSpPr>
              <p:cNvPr id="47" name="PA-文本框 35"/>
              <p:cNvSpPr txBox="1"/>
              <p:nvPr>
                <p:custDataLst>
                  <p:tags r:id="rId18"/>
                </p:custDataLst>
              </p:nvPr>
            </p:nvSpPr>
            <p:spPr>
              <a:xfrm rot="16200000">
                <a:off x="3306705" y="491858"/>
                <a:ext cx="448843" cy="4278468"/>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48" name="组合 47"/>
              <p:cNvGrpSpPr/>
              <p:nvPr/>
            </p:nvGrpSpPr>
            <p:grpSpPr>
              <a:xfrm rot="16200000">
                <a:off x="3361566" y="458409"/>
                <a:ext cx="347394" cy="4343022"/>
                <a:chOff x="1861559" y="2468597"/>
                <a:chExt cx="1872217" cy="4343022"/>
              </a:xfrm>
            </p:grpSpPr>
            <p:sp>
              <p:nvSpPr>
                <p:cNvPr id="49" name="PA-圆角矩形 10"/>
                <p:cNvSpPr/>
                <p:nvPr>
                  <p:custDataLst>
                    <p:tags r:id="rId20"/>
                  </p:custDataLst>
                </p:nvPr>
              </p:nvSpPr>
              <p:spPr>
                <a:xfrm>
                  <a:off x="1861559" y="246859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50" name="PA-圆角矩形 11"/>
                <p:cNvSpPr/>
                <p:nvPr>
                  <p:custDataLst>
                    <p:tags r:id="rId21"/>
                  </p:custDataLst>
                </p:nvPr>
              </p:nvSpPr>
              <p:spPr>
                <a:xfrm>
                  <a:off x="1861575" y="6734150"/>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51" name="PA-文本框 20"/>
              <p:cNvSpPr txBox="1"/>
              <p:nvPr>
                <p:custDataLst>
                  <p:tags r:id="rId19"/>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04</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52" name="PA-文本框 21"/>
            <p:cNvSpPr txBox="1">
              <a:spLocks noChangeArrowheads="1"/>
            </p:cNvSpPr>
            <p:nvPr>
              <p:custDataLst>
                <p:tags r:id="rId17"/>
              </p:custDataLst>
            </p:nvPr>
          </p:nvSpPr>
          <p:spPr bwMode="auto">
            <a:xfrm>
              <a:off x="5703293" y="3461511"/>
              <a:ext cx="3517290" cy="302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lang="zh-CN" sz="2200" b="1">
                  <a:solidFill>
                    <a:srgbClr val="C00000"/>
                  </a:solidFill>
                  <a:latin typeface="微软雅黑" panose="020B0503020204020204" pitchFamily="34" charset="-122"/>
                  <a:ea typeface="微软雅黑" panose="020B0503020204020204" pitchFamily="34" charset="-122"/>
                  <a:sym typeface="+mn-ea"/>
                </a:rPr>
                <a:t>北大荒的那些人</a:t>
              </a:r>
            </a:p>
          </p:txBody>
        </p:sp>
      </p:grpSp>
      <p:pic>
        <p:nvPicPr>
          <p:cNvPr id="7" name="PA-102211"/>
          <p:cNvPicPr>
            <a:picLocks noChangeAspect="1"/>
          </p:cNvPicPr>
          <p:nvPr>
            <p:custDataLst>
              <p:tags r:id="rId4"/>
            </p:custDataLst>
          </p:nvPr>
        </p:nvPicPr>
        <p:blipFill>
          <a:blip r:embed="rId29" cstate="email">
            <a:lum bright="-6000"/>
            <a:extLst>
              <a:ext uri="{28A0092B-C50C-407E-A947-70E740481C1C}">
                <a14:useLocalDpi xmlns:a14="http://schemas.microsoft.com/office/drawing/2010/main"/>
              </a:ext>
            </a:extLst>
          </a:blip>
          <a:stretch>
            <a:fillRect/>
          </a:stretch>
        </p:blipFill>
        <p:spPr>
          <a:xfrm>
            <a:off x="9904730" y="280670"/>
            <a:ext cx="2029460" cy="676275"/>
          </a:xfrm>
          <a:prstGeom prst="rect">
            <a:avLst/>
          </a:prstGeom>
        </p:spPr>
      </p:pic>
      <p:grpSp>
        <p:nvGrpSpPr>
          <p:cNvPr id="2" name="PA-102241"/>
          <p:cNvGrpSpPr/>
          <p:nvPr>
            <p:custDataLst>
              <p:tags r:id="rId5"/>
            </p:custDataLst>
          </p:nvPr>
        </p:nvGrpSpPr>
        <p:grpSpPr>
          <a:xfrm>
            <a:off x="5213987" y="1363981"/>
            <a:ext cx="4996868" cy="645794"/>
            <a:chOff x="4391019" y="1685733"/>
            <a:chExt cx="4996686" cy="454429"/>
          </a:xfrm>
        </p:grpSpPr>
        <p:grpSp>
          <p:nvGrpSpPr>
            <p:cNvPr id="4" name="组合 3"/>
            <p:cNvGrpSpPr/>
            <p:nvPr/>
          </p:nvGrpSpPr>
          <p:grpSpPr>
            <a:xfrm>
              <a:off x="4391019" y="1685733"/>
              <a:ext cx="4996686" cy="454429"/>
              <a:chOff x="1308728" y="2405555"/>
              <a:chExt cx="4811691" cy="454429"/>
            </a:xfrm>
          </p:grpSpPr>
          <p:sp>
            <p:nvSpPr>
              <p:cNvPr id="5" name="PA-文本框 35"/>
              <p:cNvSpPr txBox="1"/>
              <p:nvPr>
                <p:custDataLst>
                  <p:tags r:id="rId13"/>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6" name="组合 5"/>
              <p:cNvGrpSpPr/>
              <p:nvPr/>
            </p:nvGrpSpPr>
            <p:grpSpPr>
              <a:xfrm rot="16200000">
                <a:off x="3540877" y="224077"/>
                <a:ext cx="347393" cy="4811691"/>
                <a:chOff x="1861559" y="2413567"/>
                <a:chExt cx="1872241" cy="4811691"/>
              </a:xfrm>
            </p:grpSpPr>
            <p:sp>
              <p:nvSpPr>
                <p:cNvPr id="8" name="PA-圆角矩形 10"/>
                <p:cNvSpPr/>
                <p:nvPr>
                  <p:custDataLst>
                    <p:tags r:id="rId15"/>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9" name="PA-圆角矩形 11"/>
                <p:cNvSpPr/>
                <p:nvPr>
                  <p:custDataLst>
                    <p:tags r:id="rId16"/>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10" name="PA-文本框 20"/>
              <p:cNvSpPr txBox="1"/>
              <p:nvPr>
                <p:custDataLst>
                  <p:tags r:id="rId14"/>
                </p:custDataLst>
              </p:nvPr>
            </p:nvSpPr>
            <p:spPr>
              <a:xfrm>
                <a:off x="1615190" y="2410404"/>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01</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12" name="PA-文本框 21"/>
            <p:cNvSpPr txBox="1">
              <a:spLocks noChangeArrowheads="1"/>
            </p:cNvSpPr>
            <p:nvPr>
              <p:custDataLst>
                <p:tags r:id="rId12"/>
              </p:custDataLst>
            </p:nvPr>
          </p:nvSpPr>
          <p:spPr bwMode="auto">
            <a:xfrm>
              <a:off x="5692722" y="1755885"/>
              <a:ext cx="3508247" cy="302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lang="zh-CN" sz="2200" b="1">
                  <a:solidFill>
                    <a:srgbClr val="C00000"/>
                  </a:solidFill>
                  <a:latin typeface="微软雅黑" panose="020B0503020204020204" pitchFamily="34" charset="-122"/>
                  <a:ea typeface="微软雅黑" panose="020B0503020204020204" pitchFamily="34" charset="-122"/>
                  <a:sym typeface="+mn-ea"/>
                </a:rPr>
                <a:t>北大荒</a:t>
              </a:r>
              <a:r>
                <a:rPr sz="2200" b="1">
                  <a:solidFill>
                    <a:srgbClr val="C00000"/>
                  </a:solidFill>
                  <a:latin typeface="微软雅黑" panose="020B0503020204020204" pitchFamily="34" charset="-122"/>
                  <a:ea typeface="微软雅黑" panose="020B0503020204020204" pitchFamily="34" charset="-122"/>
                  <a:sym typeface="+mn-ea"/>
                </a:rPr>
                <a:t>精神内涵</a:t>
              </a:r>
              <a:r>
                <a:rPr lang="zh-CN" sz="2200" b="1">
                  <a:solidFill>
                    <a:srgbClr val="C00000"/>
                  </a:solidFill>
                  <a:latin typeface="微软雅黑" panose="020B0503020204020204" pitchFamily="34" charset="-122"/>
                  <a:ea typeface="微软雅黑" panose="020B0503020204020204" pitchFamily="34" charset="-122"/>
                  <a:sym typeface="+mn-ea"/>
                </a:rPr>
                <a:t>及解析</a:t>
              </a:r>
            </a:p>
          </p:txBody>
        </p:sp>
      </p:grpSp>
      <p:grpSp>
        <p:nvGrpSpPr>
          <p:cNvPr id="13" name="PA-102241"/>
          <p:cNvGrpSpPr/>
          <p:nvPr>
            <p:custDataLst>
              <p:tags r:id="rId6"/>
            </p:custDataLst>
          </p:nvPr>
        </p:nvGrpSpPr>
        <p:grpSpPr>
          <a:xfrm>
            <a:off x="5213987" y="2941955"/>
            <a:ext cx="4996868" cy="645160"/>
            <a:chOff x="4391019" y="1685733"/>
            <a:chExt cx="4996686" cy="454429"/>
          </a:xfrm>
        </p:grpSpPr>
        <p:grpSp>
          <p:nvGrpSpPr>
            <p:cNvPr id="14" name="组合 13"/>
            <p:cNvGrpSpPr/>
            <p:nvPr/>
          </p:nvGrpSpPr>
          <p:grpSpPr>
            <a:xfrm>
              <a:off x="4391019" y="1685733"/>
              <a:ext cx="4996686" cy="454429"/>
              <a:chOff x="1308728" y="2405555"/>
              <a:chExt cx="4811691" cy="454429"/>
            </a:xfrm>
          </p:grpSpPr>
          <p:sp>
            <p:nvSpPr>
              <p:cNvPr id="15" name="PA-文本框 35"/>
              <p:cNvSpPr txBox="1"/>
              <p:nvPr>
                <p:custDataLst>
                  <p:tags r:id="rId8"/>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16" name="组合 15"/>
              <p:cNvGrpSpPr/>
              <p:nvPr/>
            </p:nvGrpSpPr>
            <p:grpSpPr>
              <a:xfrm rot="16200000">
                <a:off x="3540877" y="224077"/>
                <a:ext cx="347393" cy="4811691"/>
                <a:chOff x="1861559" y="2413567"/>
                <a:chExt cx="1872241" cy="4811691"/>
              </a:xfrm>
            </p:grpSpPr>
            <p:sp>
              <p:nvSpPr>
                <p:cNvPr id="17" name="PA-圆角矩形 10"/>
                <p:cNvSpPr/>
                <p:nvPr>
                  <p:custDataLst>
                    <p:tags r:id="rId10"/>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18" name="PA-圆角矩形 11"/>
                <p:cNvSpPr/>
                <p:nvPr>
                  <p:custDataLst>
                    <p:tags r:id="rId11"/>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22" name="PA-文本框 20"/>
              <p:cNvSpPr txBox="1"/>
              <p:nvPr>
                <p:custDataLst>
                  <p:tags r:id="rId9"/>
                </p:custDataLst>
              </p:nvPr>
            </p:nvSpPr>
            <p:spPr>
              <a:xfrm>
                <a:off x="1615190" y="2410404"/>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03</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23" name="PA-文本框 21"/>
            <p:cNvSpPr txBox="1">
              <a:spLocks noChangeArrowheads="1"/>
            </p:cNvSpPr>
            <p:nvPr>
              <p:custDataLst>
                <p:tags r:id="rId7"/>
              </p:custDataLst>
            </p:nvPr>
          </p:nvSpPr>
          <p:spPr bwMode="auto">
            <a:xfrm>
              <a:off x="5692720" y="1742454"/>
              <a:ext cx="3308864" cy="302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lang="zh-CN" sz="2200" b="1">
                  <a:solidFill>
                    <a:srgbClr val="C00000"/>
                  </a:solidFill>
                  <a:latin typeface="微软雅黑" panose="020B0503020204020204" pitchFamily="34" charset="-122"/>
                  <a:ea typeface="微软雅黑" panose="020B0503020204020204" pitchFamily="34" charset="-122"/>
                  <a:sym typeface="+mn-ea"/>
                </a:rPr>
                <a:t>北大荒开垦纪实</a:t>
              </a:r>
              <a:endParaRPr sz="2500" b="1">
                <a:solidFill>
                  <a:srgbClr val="C00000"/>
                </a:solidFill>
                <a:latin typeface="微软雅黑" panose="020B0503020204020204" pitchFamily="34" charset="-122"/>
                <a:ea typeface="微软雅黑" panose="020B0503020204020204" pitchFamily="34" charset="-122"/>
                <a:sym typeface="+mn-ea"/>
              </a:endParaRPr>
            </a:p>
          </p:txBody>
        </p:sp>
      </p:grpSp>
      <p:sp>
        <p:nvSpPr>
          <p:cNvPr id="24" name="文本框 23"/>
          <p:cNvSpPr txBox="1"/>
          <p:nvPr/>
        </p:nvSpPr>
        <p:spPr>
          <a:xfrm>
            <a:off x="1597981" y="4678532"/>
            <a:ext cx="1597980" cy="253916"/>
          </a:xfrm>
          <a:prstGeom prst="rect">
            <a:avLst/>
          </a:prstGeom>
          <a:noFill/>
        </p:spPr>
        <p:txBody>
          <a:bodyPr wrap="square" rtlCol="0">
            <a:spAutoFit/>
          </a:bodyPr>
          <a:lstStyle/>
          <a:p>
            <a:r>
              <a:rPr lang="en-US" altLang="zh-CN" sz="1000" dirty="0">
                <a:solidFill>
                  <a:srgbClr val="FDFAFA"/>
                </a:solidFill>
              </a:rPr>
              <a:t>https://www.ypppt.com/</a:t>
            </a:r>
            <a:endParaRPr lang="zh-CN" altLang="en-US" sz="1000" dirty="0">
              <a:solidFill>
                <a:srgbClr val="FDFAFA"/>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18542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0">
            <a:alphaModFix amt="44000"/>
          </a:blip>
          <a:stretch>
            <a:fillRect/>
          </a:stretch>
        </a:blipFill>
        <a:effectLst/>
      </p:bgPr>
    </p:bg>
    <p:spTree>
      <p:nvGrpSpPr>
        <p:cNvPr id="1" name=""/>
        <p:cNvGrpSpPr/>
        <p:nvPr/>
      </p:nvGrpSpPr>
      <p:grpSpPr>
        <a:xfrm>
          <a:off x="0" y="0"/>
          <a:ext cx="0" cy="0"/>
          <a:chOff x="0" y="0"/>
          <a:chExt cx="0" cy="0"/>
        </a:xfrm>
      </p:grpSpPr>
      <p:grpSp>
        <p:nvGrpSpPr>
          <p:cNvPr id="14" name="组合 13"/>
          <p:cNvGrpSpPr/>
          <p:nvPr/>
        </p:nvGrpSpPr>
        <p:grpSpPr>
          <a:xfrm>
            <a:off x="1954530" y="1707515"/>
            <a:ext cx="8282305" cy="1800839"/>
            <a:chOff x="3443" y="2689"/>
            <a:chExt cx="13043" cy="2836"/>
          </a:xfrm>
        </p:grpSpPr>
        <p:pic>
          <p:nvPicPr>
            <p:cNvPr id="17" name="图片 16"/>
            <p:cNvPicPr>
              <a:picLocks noChangeAspect="1"/>
            </p:cNvPicPr>
            <p:nvPr userDrawn="1"/>
          </p:nvPicPr>
          <p:blipFill>
            <a:blip r:embed="rId11" cstate="email">
              <a:extLst>
                <a:ext uri="{28A0092B-C50C-407E-A947-70E740481C1C}">
                  <a14:useLocalDpi xmlns:a14="http://schemas.microsoft.com/office/drawing/2010/main"/>
                </a:ext>
              </a:extLst>
            </a:blip>
            <a:srcRect/>
            <a:stretch>
              <a:fillRect/>
            </a:stretch>
          </p:blipFill>
          <p:spPr>
            <a:xfrm>
              <a:off x="10070" y="2689"/>
              <a:ext cx="6310" cy="904"/>
            </a:xfrm>
            <a:prstGeom prst="rect">
              <a:avLst/>
            </a:prstGeom>
          </p:spPr>
        </p:pic>
        <p:grpSp>
          <p:nvGrpSpPr>
            <p:cNvPr id="19" name="PA-102241"/>
            <p:cNvGrpSpPr/>
            <p:nvPr>
              <p:custDataLst>
                <p:tags r:id="rId3"/>
              </p:custDataLst>
            </p:nvPr>
          </p:nvGrpSpPr>
          <p:grpSpPr>
            <a:xfrm>
              <a:off x="3443" y="3593"/>
              <a:ext cx="13043" cy="1932"/>
              <a:chOff x="4391019" y="1685697"/>
              <a:chExt cx="4996686" cy="449580"/>
            </a:xfrm>
          </p:grpSpPr>
          <p:grpSp>
            <p:nvGrpSpPr>
              <p:cNvPr id="20" name="组合 19"/>
              <p:cNvGrpSpPr/>
              <p:nvPr/>
            </p:nvGrpSpPr>
            <p:grpSpPr>
              <a:xfrm>
                <a:off x="4391019" y="1685697"/>
                <a:ext cx="4996686" cy="449580"/>
                <a:chOff x="1308728" y="2405519"/>
                <a:chExt cx="4811691" cy="449580"/>
              </a:xfrm>
            </p:grpSpPr>
            <p:sp>
              <p:nvSpPr>
                <p:cNvPr id="21" name="PA-文本框 35"/>
                <p:cNvSpPr txBox="1"/>
                <p:nvPr>
                  <p:custDataLst>
                    <p:tags r:id="rId5"/>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7"/>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8"/>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6"/>
                  </p:custDataLst>
                </p:nvPr>
              </p:nvSpPr>
              <p:spPr>
                <a:xfrm>
                  <a:off x="1615190" y="2405519"/>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01</a:t>
                  </a:r>
                </a:p>
              </p:txBody>
            </p:sp>
          </p:grpSp>
          <p:sp>
            <p:nvSpPr>
              <p:cNvPr id="31" name="PA-文本框 21"/>
              <p:cNvSpPr txBox="1">
                <a:spLocks noChangeArrowheads="1"/>
              </p:cNvSpPr>
              <p:nvPr>
                <p:custDataLst>
                  <p:tags r:id="rId4"/>
                </p:custDataLst>
              </p:nvPr>
            </p:nvSpPr>
            <p:spPr bwMode="auto">
              <a:xfrm>
                <a:off x="5721502" y="1764120"/>
                <a:ext cx="3360494" cy="270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dist"/>
                <a:r>
                  <a:rPr sz="4200" b="1" dirty="0" err="1">
                    <a:solidFill>
                      <a:srgbClr val="C00000"/>
                    </a:solidFill>
                    <a:latin typeface="微软雅黑" panose="020B0503020204020204" pitchFamily="34" charset="-122"/>
                    <a:ea typeface="微软雅黑" panose="020B0503020204020204" pitchFamily="34" charset="-122"/>
                  </a:rPr>
                  <a:t>北大荒精神内涵及解析</a:t>
                </a:r>
                <a:endParaRPr sz="4200" b="1" dirty="0">
                  <a:solidFill>
                    <a:srgbClr val="C00000"/>
                  </a:solidFill>
                  <a:latin typeface="微软雅黑" panose="020B0503020204020204" pitchFamily="34" charset="-122"/>
                  <a:ea typeface="微软雅黑" panose="020B0503020204020204" pitchFamily="34" charset="-122"/>
                </a:endParaRPr>
              </a:p>
            </p:txBody>
          </p:sp>
        </p:grpSp>
      </p:grpSp>
      <p:pic>
        <p:nvPicPr>
          <p:cNvPr id="7" name="PA-102211"/>
          <p:cNvPicPr>
            <a:picLocks noChangeAspect="1"/>
          </p:cNvPicPr>
          <p:nvPr>
            <p:custDataLst>
              <p:tags r:id="rId2"/>
            </p:custDataLst>
          </p:nvPr>
        </p:nvPicPr>
        <p:blipFill>
          <a:blip r:embed="rId12" cstate="email">
            <a:lum bright="-6000"/>
            <a:extLst>
              <a:ext uri="{28A0092B-C50C-407E-A947-70E740481C1C}">
                <a14:useLocalDpi xmlns:a14="http://schemas.microsoft.com/office/drawing/2010/main"/>
              </a:ext>
            </a:extLst>
          </a:blip>
          <a:stretch>
            <a:fillRect/>
          </a:stretch>
        </p:blipFill>
        <p:spPr>
          <a:xfrm>
            <a:off x="9904730" y="280670"/>
            <a:ext cx="2029460" cy="67627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1734185" y="4036060"/>
            <a:ext cx="8723630" cy="13893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北大荒精神内涵</a:t>
              </a:r>
            </a:p>
          </p:txBody>
        </p:sp>
      </p:grpSp>
      <p:grpSp>
        <p:nvGrpSpPr>
          <p:cNvPr id="17" name="组合 16"/>
          <p:cNvGrpSpPr/>
          <p:nvPr/>
        </p:nvGrpSpPr>
        <p:grpSpPr>
          <a:xfrm>
            <a:off x="839470" y="1527810"/>
            <a:ext cx="10397490" cy="4497705"/>
            <a:chOff x="2527" y="2376"/>
            <a:chExt cx="14145" cy="7083"/>
          </a:xfrm>
        </p:grpSpPr>
        <p:grpSp>
          <p:nvGrpSpPr>
            <p:cNvPr id="15" name="组合 14"/>
            <p:cNvGrpSpPr/>
            <p:nvPr/>
          </p:nvGrpSpPr>
          <p:grpSpPr>
            <a:xfrm>
              <a:off x="2527" y="2376"/>
              <a:ext cx="14145" cy="7083"/>
              <a:chOff x="2527" y="2376"/>
              <a:chExt cx="14145" cy="7083"/>
            </a:xfrm>
          </p:grpSpPr>
          <p:sp>
            <p:nvSpPr>
              <p:cNvPr id="14" name="矩形 13"/>
              <p:cNvSpPr/>
              <p:nvPr/>
            </p:nvSpPr>
            <p:spPr>
              <a:xfrm>
                <a:off x="2527" y="2668"/>
                <a:ext cx="14145" cy="6791"/>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dirty="0">
                    <a:solidFill>
                      <a:srgbClr val="FFF8E6"/>
                    </a:solidFill>
                    <a:latin typeface="微软雅黑" panose="020B0503020204020204" pitchFamily="34" charset="-122"/>
                    <a:ea typeface="微软雅黑" panose="020B0503020204020204" pitchFamily="34" charset="-122"/>
                  </a:rPr>
                  <a:t>北大荒精神内涵</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8864"/>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1045845"/>
            <a:ext cx="3363595" cy="481965"/>
          </a:xfrm>
          <a:prstGeom prst="rect">
            <a:avLst/>
          </a:prstGeom>
        </p:spPr>
      </p:pic>
      <p:sp>
        <p:nvSpPr>
          <p:cNvPr id="13" name="文本框 12"/>
          <p:cNvSpPr txBox="1"/>
          <p:nvPr/>
        </p:nvSpPr>
        <p:spPr>
          <a:xfrm>
            <a:off x="1733550" y="2734945"/>
            <a:ext cx="8724265" cy="968375"/>
          </a:xfrm>
          <a:prstGeom prst="rect">
            <a:avLst/>
          </a:prstGeom>
          <a:noFill/>
        </p:spPr>
        <p:txBody>
          <a:bodyPr wrap="square" rtlCol="0" anchor="t">
            <a:spAutoFit/>
          </a:bodyPr>
          <a:lstStyle/>
          <a:p>
            <a:pPr algn="dist">
              <a:lnSpc>
                <a:spcPct val="150000"/>
              </a:lnSpc>
            </a:pPr>
            <a:r>
              <a:rPr lang="zh-CN" altLang="en-US" sz="3800" b="1" dirty="0">
                <a:solidFill>
                  <a:srgbClr val="C00000"/>
                </a:solidFill>
              </a:rPr>
              <a:t>艰苦奋斗 勇于开拓 顾全大局 无私奉献</a:t>
            </a:r>
          </a:p>
        </p:txBody>
      </p:sp>
      <p:sp>
        <p:nvSpPr>
          <p:cNvPr id="2" name="文本框 1"/>
          <p:cNvSpPr txBox="1"/>
          <p:nvPr/>
        </p:nvSpPr>
        <p:spPr>
          <a:xfrm>
            <a:off x="1428750" y="4053205"/>
            <a:ext cx="9518015" cy="1198880"/>
          </a:xfrm>
          <a:prstGeom prst="rect">
            <a:avLst/>
          </a:prstGeom>
          <a:noFill/>
          <a:ln>
            <a:noFill/>
          </a:ln>
        </p:spPr>
        <p:txBody>
          <a:bodyPr wrap="square" rtlCol="0" anchor="t">
            <a:spAutoFit/>
          </a:bodyPr>
          <a:lstStyle/>
          <a:p>
            <a:pPr algn="ctr">
              <a:lnSpc>
                <a:spcPct val="200000"/>
              </a:lnSpc>
            </a:pPr>
            <a:r>
              <a:rPr lang="zh-CN" altLang="en-US" b="1" dirty="0">
                <a:solidFill>
                  <a:schemeClr val="bg1"/>
                </a:solidFill>
              </a:rPr>
              <a:t>不畏困难</a:t>
            </a:r>
            <a:r>
              <a:rPr lang="zh-CN" altLang="en-US" dirty="0">
                <a:solidFill>
                  <a:schemeClr val="bg1"/>
                </a:solidFill>
              </a:rPr>
              <a:t>、</a:t>
            </a:r>
            <a:r>
              <a:rPr lang="zh-CN" altLang="en-US" dirty="0">
                <a:solidFill>
                  <a:schemeClr val="bg1">
                    <a:alpha val="90000"/>
                  </a:schemeClr>
                </a:solidFill>
              </a:rPr>
              <a:t>拼搏实干的艰苦奋斗精神；</a:t>
            </a:r>
            <a:r>
              <a:rPr lang="zh-CN" altLang="en-US" b="1" dirty="0">
                <a:solidFill>
                  <a:schemeClr val="bg1"/>
                </a:solidFill>
              </a:rPr>
              <a:t>解放思想</a:t>
            </a:r>
            <a:r>
              <a:rPr lang="zh-CN" altLang="en-US" dirty="0">
                <a:solidFill>
                  <a:schemeClr val="bg1"/>
                </a:solidFill>
              </a:rPr>
              <a:t>、</a:t>
            </a:r>
            <a:r>
              <a:rPr lang="zh-CN" altLang="en-US" dirty="0">
                <a:solidFill>
                  <a:schemeClr val="bg1">
                    <a:alpha val="90000"/>
                  </a:schemeClr>
                </a:solidFill>
              </a:rPr>
              <a:t>敢闯敢试的勇于开拓精神；</a:t>
            </a:r>
          </a:p>
          <a:p>
            <a:pPr algn="ctr">
              <a:lnSpc>
                <a:spcPct val="200000"/>
              </a:lnSpc>
            </a:pPr>
            <a:r>
              <a:rPr lang="zh-CN" altLang="en-US" b="1" dirty="0">
                <a:solidFill>
                  <a:schemeClr val="bg1"/>
                </a:solidFill>
              </a:rPr>
              <a:t>胸怀全局</a:t>
            </a:r>
            <a:r>
              <a:rPr lang="zh-CN" altLang="en-US" dirty="0">
                <a:solidFill>
                  <a:schemeClr val="bg1"/>
                </a:solidFill>
              </a:rPr>
              <a:t>、</a:t>
            </a:r>
            <a:r>
              <a:rPr lang="zh-CN" altLang="en-US" dirty="0">
                <a:solidFill>
                  <a:schemeClr val="bg1">
                    <a:alpha val="90000"/>
                  </a:schemeClr>
                </a:solidFill>
              </a:rPr>
              <a:t>强国富民的顾全大局精神；</a:t>
            </a:r>
            <a:r>
              <a:rPr lang="zh-CN" altLang="en-US" b="1" dirty="0">
                <a:solidFill>
                  <a:schemeClr val="bg1"/>
                </a:solidFill>
              </a:rPr>
              <a:t>不图名利</a:t>
            </a:r>
            <a:r>
              <a:rPr lang="zh-CN" altLang="en-US" dirty="0">
                <a:solidFill>
                  <a:schemeClr val="bg1"/>
                </a:solidFill>
              </a:rPr>
              <a:t>、</a:t>
            </a:r>
            <a:r>
              <a:rPr lang="zh-CN" altLang="en-US" dirty="0">
                <a:solidFill>
                  <a:schemeClr val="bg1">
                    <a:alpha val="90000"/>
                  </a:schemeClr>
                </a:solidFill>
              </a:rPr>
              <a:t>忘我工作的无私奉献精神。</a:t>
            </a:r>
            <a:endParaRPr lang="zh-CN" altLang="en-US" dirty="0">
              <a:solidFill>
                <a:schemeClr val="bg1"/>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北大荒精神解析</a:t>
              </a:r>
            </a:p>
          </p:txBody>
        </p:sp>
      </p:grpSp>
      <p:grpSp>
        <p:nvGrpSpPr>
          <p:cNvPr id="17" name="组合 16"/>
          <p:cNvGrpSpPr/>
          <p:nvPr/>
        </p:nvGrpSpPr>
        <p:grpSpPr>
          <a:xfrm>
            <a:off x="897255" y="1527810"/>
            <a:ext cx="10397490" cy="4497705"/>
            <a:chOff x="2527" y="2376"/>
            <a:chExt cx="14145" cy="7083"/>
          </a:xfrm>
        </p:grpSpPr>
        <p:grpSp>
          <p:nvGrpSpPr>
            <p:cNvPr id="15" name="组合 14"/>
            <p:cNvGrpSpPr/>
            <p:nvPr/>
          </p:nvGrpSpPr>
          <p:grpSpPr>
            <a:xfrm>
              <a:off x="2527" y="2376"/>
              <a:ext cx="14145" cy="7083"/>
              <a:chOff x="2527" y="2376"/>
              <a:chExt cx="14145" cy="7083"/>
            </a:xfrm>
          </p:grpSpPr>
          <p:sp>
            <p:nvSpPr>
              <p:cNvPr id="14" name="矩形 13"/>
              <p:cNvSpPr/>
              <p:nvPr/>
            </p:nvSpPr>
            <p:spPr>
              <a:xfrm>
                <a:off x="2527" y="2668"/>
                <a:ext cx="14145" cy="6791"/>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dirty="0">
                    <a:solidFill>
                      <a:srgbClr val="FFF8E6"/>
                    </a:solidFill>
                    <a:latin typeface="微软雅黑" panose="020B0503020204020204" pitchFamily="34" charset="-122"/>
                    <a:ea typeface="微软雅黑" panose="020B0503020204020204" pitchFamily="34" charset="-122"/>
                  </a:rPr>
                  <a:t>北大荒精神解析</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8864"/>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1045845"/>
            <a:ext cx="3363595" cy="481965"/>
          </a:xfrm>
          <a:prstGeom prst="rect">
            <a:avLst/>
          </a:prstGeom>
        </p:spPr>
      </p:pic>
      <p:sp>
        <p:nvSpPr>
          <p:cNvPr id="2" name="文本框 1"/>
          <p:cNvSpPr txBox="1"/>
          <p:nvPr/>
        </p:nvSpPr>
        <p:spPr>
          <a:xfrm>
            <a:off x="1428750" y="2370455"/>
            <a:ext cx="4990465" cy="768350"/>
          </a:xfrm>
          <a:prstGeom prst="rect">
            <a:avLst/>
          </a:prstGeom>
          <a:noFill/>
        </p:spPr>
        <p:txBody>
          <a:bodyPr wrap="square" rtlCol="0" anchor="t">
            <a:spAutoFit/>
          </a:bodyPr>
          <a:lstStyle/>
          <a:p>
            <a:pPr algn="l">
              <a:lnSpc>
                <a:spcPct val="200000"/>
              </a:lnSpc>
              <a:spcBef>
                <a:spcPct val="0"/>
              </a:spcBef>
              <a:spcAft>
                <a:spcPct val="0"/>
              </a:spcAft>
            </a:pPr>
            <a:r>
              <a:rPr lang="zh-CN" altLang="en-US" sz="2200" b="1" dirty="0">
                <a:solidFill>
                  <a:srgbClr val="C00000"/>
                </a:solidFill>
              </a:rPr>
              <a:t>不畏困难、拼搏实干的艰苦奋斗精神</a:t>
            </a:r>
          </a:p>
        </p:txBody>
      </p:sp>
      <p:sp>
        <p:nvSpPr>
          <p:cNvPr id="4" name="文本框 3"/>
          <p:cNvSpPr txBox="1"/>
          <p:nvPr/>
        </p:nvSpPr>
        <p:spPr>
          <a:xfrm>
            <a:off x="1428750" y="3129915"/>
            <a:ext cx="9457055" cy="2676525"/>
          </a:xfrm>
          <a:prstGeom prst="rect">
            <a:avLst/>
          </a:prstGeom>
          <a:noFill/>
        </p:spPr>
        <p:txBody>
          <a:bodyPr wrap="square" rtlCol="0" anchor="t">
            <a:spAutoFit/>
          </a:bodyPr>
          <a:lstStyle/>
          <a:p>
            <a:pPr algn="l">
              <a:lnSpc>
                <a:spcPct val="200000"/>
              </a:lnSpc>
              <a:spcBef>
                <a:spcPct val="0"/>
              </a:spcBef>
              <a:spcAft>
                <a:spcPct val="0"/>
              </a:spcAft>
            </a:pPr>
            <a:r>
              <a:rPr lang="zh-CN" altLang="en-US" sz="1400" dirty="0">
                <a:solidFill>
                  <a:schemeClr val="tx1">
                    <a:lumMod val="65000"/>
                    <a:lumOff val="35000"/>
                  </a:schemeClr>
                </a:solidFill>
              </a:rPr>
              <a:t>1949年3月，东北行政委员会派农业部秘书丰年同志到嫩江县创办鹤山农场。先遣人员只有9人，在茫茫的雪原上，他们架起了第一顶帐篷，迎接北大荒的暴风雪。</a:t>
            </a:r>
          </a:p>
          <a:p>
            <a:pPr algn="l">
              <a:lnSpc>
                <a:spcPct val="200000"/>
              </a:lnSpc>
              <a:spcBef>
                <a:spcPct val="0"/>
              </a:spcBef>
              <a:spcAft>
                <a:spcPct val="0"/>
              </a:spcAft>
            </a:pPr>
            <a:r>
              <a:rPr lang="zh-CN" altLang="en-US" sz="1400" dirty="0">
                <a:solidFill>
                  <a:schemeClr val="tx1">
                    <a:lumMod val="65000"/>
                    <a:lumOff val="35000"/>
                  </a:schemeClr>
                </a:solidFill>
              </a:rPr>
              <a:t>3月3日，9个人举行了建场典礼，对空鸣枪3声，作为庆贺的礼炮，9个人把9双手紧紧握在了一起，从此，荒原上响起了春天的歌声。在单薄的帐篷里，他们穿着棉衣睡觉，化着雪水做饭。后来雪化尽了，他们就找到一口日本开拓团遗弃的破土井取水，那水气味难闻，后来发现井里有两具尸体和几支破枪。但那时没有别的选择，只能将尸体捞出继续食用这口井的水，直到一个月后打出新井为止。就是这样，他们当年开荒29245亩。</a:t>
            </a:r>
          </a:p>
        </p:txBody>
      </p:sp>
      <p:cxnSp>
        <p:nvCxnSpPr>
          <p:cNvPr id="5" name="直接连接符 4"/>
          <p:cNvCxnSpPr/>
          <p:nvPr/>
        </p:nvCxnSpPr>
        <p:spPr>
          <a:xfrm>
            <a:off x="1571625" y="3123565"/>
            <a:ext cx="441833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北大荒精神解析</a:t>
              </a:r>
            </a:p>
          </p:txBody>
        </p:sp>
      </p:grpSp>
      <p:grpSp>
        <p:nvGrpSpPr>
          <p:cNvPr id="17" name="组合 16"/>
          <p:cNvGrpSpPr/>
          <p:nvPr/>
        </p:nvGrpSpPr>
        <p:grpSpPr>
          <a:xfrm>
            <a:off x="897255" y="1527810"/>
            <a:ext cx="10397490" cy="4497705"/>
            <a:chOff x="2527" y="2376"/>
            <a:chExt cx="14145" cy="7083"/>
          </a:xfrm>
        </p:grpSpPr>
        <p:grpSp>
          <p:nvGrpSpPr>
            <p:cNvPr id="15" name="组合 14"/>
            <p:cNvGrpSpPr/>
            <p:nvPr/>
          </p:nvGrpSpPr>
          <p:grpSpPr>
            <a:xfrm>
              <a:off x="2527" y="2376"/>
              <a:ext cx="14145" cy="7083"/>
              <a:chOff x="2527" y="2376"/>
              <a:chExt cx="14145" cy="7083"/>
            </a:xfrm>
          </p:grpSpPr>
          <p:sp>
            <p:nvSpPr>
              <p:cNvPr id="14" name="矩形 13"/>
              <p:cNvSpPr/>
              <p:nvPr/>
            </p:nvSpPr>
            <p:spPr>
              <a:xfrm>
                <a:off x="2527" y="2668"/>
                <a:ext cx="14145" cy="6791"/>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北大荒精神解析</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8864"/>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1045845"/>
            <a:ext cx="3363595" cy="481965"/>
          </a:xfrm>
          <a:prstGeom prst="rect">
            <a:avLst/>
          </a:prstGeom>
        </p:spPr>
      </p:pic>
      <p:sp>
        <p:nvSpPr>
          <p:cNvPr id="2" name="文本框 1"/>
          <p:cNvSpPr txBox="1"/>
          <p:nvPr/>
        </p:nvSpPr>
        <p:spPr>
          <a:xfrm>
            <a:off x="1428750" y="2370455"/>
            <a:ext cx="4990465" cy="768350"/>
          </a:xfrm>
          <a:prstGeom prst="rect">
            <a:avLst/>
          </a:prstGeom>
          <a:noFill/>
        </p:spPr>
        <p:txBody>
          <a:bodyPr wrap="square" rtlCol="0" anchor="t">
            <a:spAutoFit/>
          </a:bodyPr>
          <a:lstStyle/>
          <a:p>
            <a:pPr algn="l">
              <a:lnSpc>
                <a:spcPct val="200000"/>
              </a:lnSpc>
              <a:spcBef>
                <a:spcPct val="0"/>
              </a:spcBef>
              <a:spcAft>
                <a:spcPct val="0"/>
              </a:spcAft>
            </a:pPr>
            <a:r>
              <a:rPr lang="zh-CN" altLang="en-US" sz="2200" b="1" dirty="0">
                <a:solidFill>
                  <a:srgbClr val="C00000"/>
                </a:solidFill>
              </a:rPr>
              <a:t>解放思想、敢闯敢试的勇于开拓精神</a:t>
            </a:r>
          </a:p>
        </p:txBody>
      </p:sp>
      <p:sp>
        <p:nvSpPr>
          <p:cNvPr id="4" name="文本框 3"/>
          <p:cNvSpPr txBox="1"/>
          <p:nvPr/>
        </p:nvSpPr>
        <p:spPr>
          <a:xfrm>
            <a:off x="1428750" y="3129915"/>
            <a:ext cx="9457055" cy="2676525"/>
          </a:xfrm>
          <a:prstGeom prst="rect">
            <a:avLst/>
          </a:prstGeom>
          <a:noFill/>
        </p:spPr>
        <p:txBody>
          <a:bodyPr wrap="square" rtlCol="0" anchor="t">
            <a:spAutoFit/>
          </a:bodyPr>
          <a:lstStyle/>
          <a:p>
            <a:pPr algn="l">
              <a:lnSpc>
                <a:spcPct val="200000"/>
              </a:lnSpc>
              <a:spcBef>
                <a:spcPct val="0"/>
              </a:spcBef>
              <a:spcAft>
                <a:spcPct val="0"/>
              </a:spcAft>
            </a:pPr>
            <a:r>
              <a:rPr lang="zh-CN" altLang="en-US" sz="1400" dirty="0">
                <a:solidFill>
                  <a:schemeClr val="tx1">
                    <a:lumMod val="65000"/>
                    <a:lumOff val="35000"/>
                  </a:schemeClr>
                </a:solidFill>
              </a:rPr>
              <a:t>1978年，以农村改革为突破口的中国经济体制改革拉开帷幕——这是垦区改革的现实环境；1979年，国家对黑龙江垦区实行财务包干，30年“铁饭碗”的历史宣告结束——这是垦区改革的必要条件；1984年，中共中央一号文件指出：“国营农场应继续进行改革，实行联产承包责任制，办好家庭农场。”至此，垦区改革找到了突破口。</a:t>
            </a:r>
          </a:p>
          <a:p>
            <a:pPr algn="l">
              <a:lnSpc>
                <a:spcPct val="200000"/>
              </a:lnSpc>
              <a:spcBef>
                <a:spcPct val="0"/>
              </a:spcBef>
              <a:spcAft>
                <a:spcPct val="0"/>
              </a:spcAft>
            </a:pPr>
            <a:r>
              <a:rPr lang="zh-CN" altLang="en-US" sz="1400" dirty="0">
                <a:solidFill>
                  <a:schemeClr val="tx1">
                    <a:lumMod val="65000"/>
                    <a:lumOff val="35000"/>
                  </a:schemeClr>
                </a:solidFill>
              </a:rPr>
              <a:t>北大荒人几十年的奋斗，几十年的开拓，植树造林，改天换地，使共和国的东北边陲出现了一片充满生机和希望的绿洲。</a:t>
            </a:r>
          </a:p>
          <a:p>
            <a:pPr algn="l">
              <a:lnSpc>
                <a:spcPct val="200000"/>
              </a:lnSpc>
              <a:spcBef>
                <a:spcPct val="0"/>
              </a:spcBef>
              <a:spcAft>
                <a:spcPct val="0"/>
              </a:spcAft>
            </a:pPr>
            <a:r>
              <a:rPr lang="zh-CN" altLang="en-US" sz="1400" dirty="0">
                <a:solidFill>
                  <a:schemeClr val="tx1">
                    <a:lumMod val="65000"/>
                    <a:lumOff val="35000"/>
                  </a:schemeClr>
                </a:solidFill>
              </a:rPr>
              <a:t>改革的天时、优越的地利、创业者的精神、奉献者的品格、开拓者的意志，北大荒人在不断创新，不断进取，不断开拓，一条中国式的现代农业之路出现在他们脚下。</a:t>
            </a:r>
          </a:p>
        </p:txBody>
      </p:sp>
      <p:cxnSp>
        <p:nvCxnSpPr>
          <p:cNvPr id="5" name="直接连接符 4"/>
          <p:cNvCxnSpPr/>
          <p:nvPr/>
        </p:nvCxnSpPr>
        <p:spPr>
          <a:xfrm>
            <a:off x="1571625" y="3123565"/>
            <a:ext cx="441833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北大荒精神解析</a:t>
              </a:r>
            </a:p>
          </p:txBody>
        </p:sp>
      </p:grpSp>
      <p:grpSp>
        <p:nvGrpSpPr>
          <p:cNvPr id="17" name="组合 16"/>
          <p:cNvGrpSpPr/>
          <p:nvPr/>
        </p:nvGrpSpPr>
        <p:grpSpPr>
          <a:xfrm>
            <a:off x="897255" y="1527810"/>
            <a:ext cx="10397490" cy="4497705"/>
            <a:chOff x="2527" y="2376"/>
            <a:chExt cx="14145" cy="7083"/>
          </a:xfrm>
        </p:grpSpPr>
        <p:grpSp>
          <p:nvGrpSpPr>
            <p:cNvPr id="15" name="组合 14"/>
            <p:cNvGrpSpPr/>
            <p:nvPr/>
          </p:nvGrpSpPr>
          <p:grpSpPr>
            <a:xfrm>
              <a:off x="2527" y="2376"/>
              <a:ext cx="14145" cy="7083"/>
              <a:chOff x="2527" y="2376"/>
              <a:chExt cx="14145" cy="7083"/>
            </a:xfrm>
          </p:grpSpPr>
          <p:sp>
            <p:nvSpPr>
              <p:cNvPr id="14" name="矩形 13"/>
              <p:cNvSpPr/>
              <p:nvPr/>
            </p:nvSpPr>
            <p:spPr>
              <a:xfrm>
                <a:off x="2527" y="2668"/>
                <a:ext cx="14145" cy="6791"/>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北大荒精神解析</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8864"/>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1045845"/>
            <a:ext cx="3363595" cy="481965"/>
          </a:xfrm>
          <a:prstGeom prst="rect">
            <a:avLst/>
          </a:prstGeom>
        </p:spPr>
      </p:pic>
      <p:sp>
        <p:nvSpPr>
          <p:cNvPr id="2" name="文本框 1"/>
          <p:cNvSpPr txBox="1"/>
          <p:nvPr/>
        </p:nvSpPr>
        <p:spPr>
          <a:xfrm>
            <a:off x="1428750" y="2408555"/>
            <a:ext cx="4990465" cy="768350"/>
          </a:xfrm>
          <a:prstGeom prst="rect">
            <a:avLst/>
          </a:prstGeom>
          <a:noFill/>
        </p:spPr>
        <p:txBody>
          <a:bodyPr wrap="square" rtlCol="0" anchor="t">
            <a:spAutoFit/>
          </a:bodyPr>
          <a:lstStyle/>
          <a:p>
            <a:pPr algn="l">
              <a:lnSpc>
                <a:spcPct val="200000"/>
              </a:lnSpc>
              <a:spcBef>
                <a:spcPct val="0"/>
              </a:spcBef>
              <a:spcAft>
                <a:spcPct val="0"/>
              </a:spcAft>
            </a:pPr>
            <a:r>
              <a:rPr lang="zh-CN" altLang="en-US" sz="2200" b="1" dirty="0">
                <a:solidFill>
                  <a:srgbClr val="C00000"/>
                </a:solidFill>
              </a:rPr>
              <a:t>胸怀全局、强国富民的顾全大局精神</a:t>
            </a:r>
          </a:p>
        </p:txBody>
      </p:sp>
      <p:sp>
        <p:nvSpPr>
          <p:cNvPr id="4" name="文本框 3"/>
          <p:cNvSpPr txBox="1"/>
          <p:nvPr/>
        </p:nvSpPr>
        <p:spPr>
          <a:xfrm>
            <a:off x="1428750" y="3177540"/>
            <a:ext cx="9457055" cy="2245360"/>
          </a:xfrm>
          <a:prstGeom prst="rect">
            <a:avLst/>
          </a:prstGeom>
          <a:noFill/>
        </p:spPr>
        <p:txBody>
          <a:bodyPr wrap="square" rtlCol="0" anchor="t">
            <a:spAutoFit/>
          </a:bodyPr>
          <a:lstStyle/>
          <a:p>
            <a:pPr algn="l">
              <a:lnSpc>
                <a:spcPct val="200000"/>
              </a:lnSpc>
              <a:spcBef>
                <a:spcPct val="0"/>
              </a:spcBef>
              <a:spcAft>
                <a:spcPct val="0"/>
              </a:spcAft>
            </a:pPr>
            <a:r>
              <a:rPr lang="zh-CN" altLang="en-US" sz="1400" dirty="0">
                <a:solidFill>
                  <a:schemeClr val="tx1">
                    <a:lumMod val="65000"/>
                    <a:lumOff val="35000"/>
                  </a:schemeClr>
                </a:solidFill>
              </a:rPr>
              <a:t>1954年10月，中央决定农建二师集体就地转业，而这时，正是国家实行军衔制的前夕。连年征战，曾立下汗马功劳的官兵们，本来可以通过授衔获得较高的工资待遇，但是，他们服从了大局，8300名官兵默默耕耘，奋力创业。他们以民族振兴的大局为重，以到最艰苦的地方工作为荣，表现出共产党人先公后私的高风亮节。</a:t>
            </a:r>
          </a:p>
          <a:p>
            <a:pPr algn="l">
              <a:lnSpc>
                <a:spcPct val="200000"/>
              </a:lnSpc>
              <a:spcBef>
                <a:spcPct val="0"/>
              </a:spcBef>
              <a:spcAft>
                <a:spcPct val="0"/>
              </a:spcAft>
            </a:pPr>
            <a:r>
              <a:rPr lang="zh-CN" altLang="en-US" sz="1400" dirty="0">
                <a:solidFill>
                  <a:schemeClr val="tx1">
                    <a:lumMod val="65000"/>
                    <a:lumOff val="35000"/>
                  </a:schemeClr>
                </a:solidFill>
              </a:rPr>
              <a:t>北大荒吐纳东西的文化，兼容南北的文明，形成了独特的雍容大度的气质。正是这坦荡的地貌、坦荡的历史和这坦荡的气质，造就了一代又一代胸怀坦荡的北大荒人！顾全大局精神，就充分地反映出北大荒人的坦荡胸怀。</a:t>
            </a:r>
          </a:p>
        </p:txBody>
      </p:sp>
      <p:cxnSp>
        <p:nvCxnSpPr>
          <p:cNvPr id="5" name="直接连接符 4"/>
          <p:cNvCxnSpPr/>
          <p:nvPr/>
        </p:nvCxnSpPr>
        <p:spPr>
          <a:xfrm>
            <a:off x="1571625" y="3180715"/>
            <a:ext cx="441833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北大荒精神解析</a:t>
              </a:r>
            </a:p>
          </p:txBody>
        </p:sp>
      </p:grpSp>
      <p:grpSp>
        <p:nvGrpSpPr>
          <p:cNvPr id="17" name="组合 16"/>
          <p:cNvGrpSpPr/>
          <p:nvPr/>
        </p:nvGrpSpPr>
        <p:grpSpPr>
          <a:xfrm>
            <a:off x="897255" y="1527810"/>
            <a:ext cx="10397490" cy="4497705"/>
            <a:chOff x="2527" y="2376"/>
            <a:chExt cx="14145" cy="7083"/>
          </a:xfrm>
        </p:grpSpPr>
        <p:grpSp>
          <p:nvGrpSpPr>
            <p:cNvPr id="15" name="组合 14"/>
            <p:cNvGrpSpPr/>
            <p:nvPr/>
          </p:nvGrpSpPr>
          <p:grpSpPr>
            <a:xfrm>
              <a:off x="2527" y="2376"/>
              <a:ext cx="14145" cy="7083"/>
              <a:chOff x="2527" y="2376"/>
              <a:chExt cx="14145" cy="7083"/>
            </a:xfrm>
          </p:grpSpPr>
          <p:sp>
            <p:nvSpPr>
              <p:cNvPr id="14" name="矩形 13"/>
              <p:cNvSpPr/>
              <p:nvPr/>
            </p:nvSpPr>
            <p:spPr>
              <a:xfrm>
                <a:off x="2527" y="2668"/>
                <a:ext cx="14145" cy="6791"/>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北大荒精神解析</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8864"/>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1045845"/>
            <a:ext cx="3363595" cy="481965"/>
          </a:xfrm>
          <a:prstGeom prst="rect">
            <a:avLst/>
          </a:prstGeom>
        </p:spPr>
      </p:pic>
      <p:sp>
        <p:nvSpPr>
          <p:cNvPr id="2" name="文本框 1"/>
          <p:cNvSpPr txBox="1"/>
          <p:nvPr/>
        </p:nvSpPr>
        <p:spPr>
          <a:xfrm>
            <a:off x="1428750" y="2408555"/>
            <a:ext cx="4990465" cy="768350"/>
          </a:xfrm>
          <a:prstGeom prst="rect">
            <a:avLst/>
          </a:prstGeom>
          <a:noFill/>
        </p:spPr>
        <p:txBody>
          <a:bodyPr wrap="square" rtlCol="0" anchor="t">
            <a:spAutoFit/>
          </a:bodyPr>
          <a:lstStyle/>
          <a:p>
            <a:pPr algn="l">
              <a:lnSpc>
                <a:spcPct val="200000"/>
              </a:lnSpc>
              <a:spcBef>
                <a:spcPct val="0"/>
              </a:spcBef>
              <a:spcAft>
                <a:spcPct val="0"/>
              </a:spcAft>
            </a:pPr>
            <a:r>
              <a:rPr lang="zh-CN" altLang="en-US" sz="2200" b="1" dirty="0">
                <a:solidFill>
                  <a:srgbClr val="C00000"/>
                </a:solidFill>
              </a:rPr>
              <a:t>不图名利、忘我工作的无私奉献精神</a:t>
            </a:r>
          </a:p>
        </p:txBody>
      </p:sp>
      <p:sp>
        <p:nvSpPr>
          <p:cNvPr id="4" name="文本框 3"/>
          <p:cNvSpPr txBox="1"/>
          <p:nvPr/>
        </p:nvSpPr>
        <p:spPr>
          <a:xfrm>
            <a:off x="1428750" y="3177540"/>
            <a:ext cx="9457055" cy="2676525"/>
          </a:xfrm>
          <a:prstGeom prst="rect">
            <a:avLst/>
          </a:prstGeom>
          <a:noFill/>
        </p:spPr>
        <p:txBody>
          <a:bodyPr wrap="square" rtlCol="0" anchor="t">
            <a:spAutoFit/>
          </a:bodyPr>
          <a:lstStyle/>
          <a:p>
            <a:pPr algn="l">
              <a:lnSpc>
                <a:spcPct val="200000"/>
              </a:lnSpc>
              <a:spcBef>
                <a:spcPct val="0"/>
              </a:spcBef>
              <a:spcAft>
                <a:spcPct val="0"/>
              </a:spcAft>
            </a:pPr>
            <a:r>
              <a:rPr lang="zh-CN" altLang="en-US" sz="1400" dirty="0">
                <a:solidFill>
                  <a:schemeClr val="tx1">
                    <a:lumMod val="65000"/>
                    <a:lumOff val="35000"/>
                  </a:schemeClr>
                </a:solidFill>
              </a:rPr>
              <a:t>北大荒的开发建设经历了一个漫长曲折的过程，拓荒者们承受了种种磨难，付了沉重的代价，其中包括鲜血和生命。六七十年代，54万全国大中城市的知识青年，踏着转业官兵、支边青年和科技知识分子的足迹浩浩荡荡地开进了北大荒。”</a:t>
            </a:r>
          </a:p>
          <a:p>
            <a:pPr algn="l">
              <a:lnSpc>
                <a:spcPct val="200000"/>
              </a:lnSpc>
              <a:spcBef>
                <a:spcPct val="0"/>
              </a:spcBef>
              <a:spcAft>
                <a:spcPct val="0"/>
              </a:spcAft>
            </a:pPr>
            <a:r>
              <a:rPr lang="zh-CN" altLang="en-US" sz="1400" dirty="0">
                <a:solidFill>
                  <a:schemeClr val="tx1">
                    <a:lumMod val="65000"/>
                    <a:lumOff val="35000"/>
                  </a:schemeClr>
                </a:solidFill>
              </a:rPr>
              <a:t>人铸造着历史，历史也铸造着人。50多年的垦荒事业，已使北大荒人与黑土地结成了一体，他们是黑土地忠诚的儿女。他们是用灼烫的黑土、坚硬的山石材料，以风雪雷电作刻刀，历经漫漫岁月凿刻而成的北大荒人的英雄群雕。那么，是什么力量把来自五湖四海的垦荒者凝聚在这块神奇的土地上？是什么力量激励着一代又一代北大荒人“献了青春献终身，献了终身献子孙”？这就是一种无私奉献的精神。</a:t>
            </a:r>
          </a:p>
        </p:txBody>
      </p:sp>
      <p:cxnSp>
        <p:nvCxnSpPr>
          <p:cNvPr id="5" name="直接连接符 4"/>
          <p:cNvCxnSpPr/>
          <p:nvPr/>
        </p:nvCxnSpPr>
        <p:spPr>
          <a:xfrm>
            <a:off x="1571625" y="3180715"/>
            <a:ext cx="441833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PA" val="v5.2.9"/>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2.xml><?xml version="1.0" encoding="utf-8"?>
<p:tagLst xmlns:a="http://schemas.openxmlformats.org/drawingml/2006/main" xmlns:r="http://schemas.openxmlformats.org/officeDocument/2006/relationships" xmlns:p="http://schemas.openxmlformats.org/presentationml/2006/main">
  <p:tag name="PA" val="v5.2.9"/>
</p:tagLst>
</file>

<file path=ppt/tags/tag10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4.xml><?xml version="1.0" encoding="utf-8"?>
<p:tagLst xmlns:a="http://schemas.openxmlformats.org/drawingml/2006/main" xmlns:r="http://schemas.openxmlformats.org/officeDocument/2006/relationships" xmlns:p="http://schemas.openxmlformats.org/presentationml/2006/main">
  <p:tag name="PA" val="v5.2.9"/>
</p:tagLst>
</file>

<file path=ppt/tags/tag10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6.xml><?xml version="1.0" encoding="utf-8"?>
<p:tagLst xmlns:a="http://schemas.openxmlformats.org/drawingml/2006/main" xmlns:r="http://schemas.openxmlformats.org/officeDocument/2006/relationships" xmlns:p="http://schemas.openxmlformats.org/presentationml/2006/main">
  <p:tag name="PA" val="v5.2.9"/>
</p:tagLst>
</file>

<file path=ppt/tags/tag10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8.xml><?xml version="1.0" encoding="utf-8"?>
<p:tagLst xmlns:a="http://schemas.openxmlformats.org/drawingml/2006/main" xmlns:r="http://schemas.openxmlformats.org/officeDocument/2006/relationships" xmlns:p="http://schemas.openxmlformats.org/presentationml/2006/main">
  <p:tag name="PA" val="v5.2.9"/>
</p:tagLst>
</file>

<file path=ppt/tags/tag109.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PA" val="v5.2.9"/>
</p:tagLst>
</file>

<file path=ppt/tags/tag111.xml><?xml version="1.0" encoding="utf-8"?>
<p:tagLst xmlns:a="http://schemas.openxmlformats.org/drawingml/2006/main" xmlns:r="http://schemas.openxmlformats.org/officeDocument/2006/relationships" xmlns:p="http://schemas.openxmlformats.org/presentationml/2006/main">
  <p:tag name="PA" val="v5.2.9"/>
</p:tagLst>
</file>

<file path=ppt/tags/tag112.xml><?xml version="1.0" encoding="utf-8"?>
<p:tagLst xmlns:a="http://schemas.openxmlformats.org/drawingml/2006/main" xmlns:r="http://schemas.openxmlformats.org/officeDocument/2006/relationships" xmlns:p="http://schemas.openxmlformats.org/presentationml/2006/main">
  <p:tag name="PA" val="v5.2.9"/>
</p:tagLst>
</file>

<file path=ppt/tags/tag113.xml><?xml version="1.0" encoding="utf-8"?>
<p:tagLst xmlns:a="http://schemas.openxmlformats.org/drawingml/2006/main" xmlns:r="http://schemas.openxmlformats.org/officeDocument/2006/relationships" xmlns:p="http://schemas.openxmlformats.org/presentationml/2006/main">
  <p:tag name="PA" val="v5.2.9"/>
</p:tagLst>
</file>

<file path=ppt/tags/tag114.xml><?xml version="1.0" encoding="utf-8"?>
<p:tagLst xmlns:a="http://schemas.openxmlformats.org/drawingml/2006/main" xmlns:r="http://schemas.openxmlformats.org/officeDocument/2006/relationships" xmlns:p="http://schemas.openxmlformats.org/presentationml/2006/main">
  <p:tag name="PA" val="v5.2.9"/>
</p:tagLst>
</file>

<file path=ppt/tags/tag11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6.xml><?xml version="1.0" encoding="utf-8"?>
<p:tagLst xmlns:a="http://schemas.openxmlformats.org/drawingml/2006/main" xmlns:r="http://schemas.openxmlformats.org/officeDocument/2006/relationships" xmlns:p="http://schemas.openxmlformats.org/presentationml/2006/main">
  <p:tag name="PA" val="v5.2.9"/>
</p:tagLst>
</file>

<file path=ppt/tags/tag11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8.xml><?xml version="1.0" encoding="utf-8"?>
<p:tagLst xmlns:a="http://schemas.openxmlformats.org/drawingml/2006/main" xmlns:r="http://schemas.openxmlformats.org/officeDocument/2006/relationships" xmlns:p="http://schemas.openxmlformats.org/presentationml/2006/main">
  <p:tag name="PA" val="v5.2.9"/>
</p:tagLst>
</file>

<file path=ppt/tags/tag11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PA" val="v5.2.9"/>
</p:tagLst>
</file>

<file path=ppt/tags/tag12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2.xml><?xml version="1.0" encoding="utf-8"?>
<p:tagLst xmlns:a="http://schemas.openxmlformats.org/drawingml/2006/main" xmlns:r="http://schemas.openxmlformats.org/officeDocument/2006/relationships" xmlns:p="http://schemas.openxmlformats.org/presentationml/2006/main">
  <p:tag name="PA" val="v5.2.9"/>
</p:tagLst>
</file>

<file path=ppt/tags/tag12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4.xml><?xml version="1.0" encoding="utf-8"?>
<p:tagLst xmlns:a="http://schemas.openxmlformats.org/drawingml/2006/main" xmlns:r="http://schemas.openxmlformats.org/officeDocument/2006/relationships" xmlns:p="http://schemas.openxmlformats.org/presentationml/2006/main">
  <p:tag name="PA" val="v5.2.9"/>
</p:tagLst>
</file>

<file path=ppt/tags/tag12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6.xml><?xml version="1.0" encoding="utf-8"?>
<p:tagLst xmlns:a="http://schemas.openxmlformats.org/drawingml/2006/main" xmlns:r="http://schemas.openxmlformats.org/officeDocument/2006/relationships" xmlns:p="http://schemas.openxmlformats.org/presentationml/2006/main">
  <p:tag name="PA" val="v5.2.9"/>
</p:tagLst>
</file>

<file path=ppt/tags/tag127.xml><?xml version="1.0" encoding="utf-8"?>
<p:tagLst xmlns:a="http://schemas.openxmlformats.org/drawingml/2006/main" xmlns:r="http://schemas.openxmlformats.org/officeDocument/2006/relationships" xmlns:p="http://schemas.openxmlformats.org/presentationml/2006/main">
  <p:tag name="PA" val="v5.2.9"/>
</p:tagLst>
</file>

<file path=ppt/tags/tag128.xml><?xml version="1.0" encoding="utf-8"?>
<p:tagLst xmlns:a="http://schemas.openxmlformats.org/drawingml/2006/main" xmlns:r="http://schemas.openxmlformats.org/officeDocument/2006/relationships" xmlns:p="http://schemas.openxmlformats.org/presentationml/2006/main">
  <p:tag name="PA" val="v5.2.9"/>
</p:tagLst>
</file>

<file path=ppt/tags/tag129.xml><?xml version="1.0" encoding="utf-8"?>
<p:tagLst xmlns:a="http://schemas.openxmlformats.org/drawingml/2006/main" xmlns:r="http://schemas.openxmlformats.org/officeDocument/2006/relationships" xmlns:p="http://schemas.openxmlformats.org/presentationml/2006/main">
  <p:tag name="PA" val="v5.2.9"/>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PA" val="v5.2.9"/>
</p:tagLst>
</file>

<file path=ppt/tags/tag131.xml><?xml version="1.0" encoding="utf-8"?>
<p:tagLst xmlns:a="http://schemas.openxmlformats.org/drawingml/2006/main" xmlns:r="http://schemas.openxmlformats.org/officeDocument/2006/relationships" xmlns:p="http://schemas.openxmlformats.org/presentationml/2006/main">
  <p:tag name="PA" val="v5.2.9"/>
</p:tagLst>
</file>

<file path=ppt/tags/tag132.xml><?xml version="1.0" encoding="utf-8"?>
<p:tagLst xmlns:a="http://schemas.openxmlformats.org/drawingml/2006/main" xmlns:r="http://schemas.openxmlformats.org/officeDocument/2006/relationships" xmlns:p="http://schemas.openxmlformats.org/presentationml/2006/main">
  <p:tag name="PA" val="v5.2.9"/>
</p:tagLst>
</file>

<file path=ppt/tags/tag13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4.xml><?xml version="1.0" encoding="utf-8"?>
<p:tagLst xmlns:a="http://schemas.openxmlformats.org/drawingml/2006/main" xmlns:r="http://schemas.openxmlformats.org/officeDocument/2006/relationships" xmlns:p="http://schemas.openxmlformats.org/presentationml/2006/main">
  <p:tag name="PA" val="v5.2.9"/>
</p:tagLst>
</file>

<file path=ppt/tags/tag13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6.xml><?xml version="1.0" encoding="utf-8"?>
<p:tagLst xmlns:a="http://schemas.openxmlformats.org/drawingml/2006/main" xmlns:r="http://schemas.openxmlformats.org/officeDocument/2006/relationships" xmlns:p="http://schemas.openxmlformats.org/presentationml/2006/main">
  <p:tag name="PA" val="v5.2.9"/>
</p:tagLst>
</file>

<file path=ppt/tags/tag13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8.xml><?xml version="1.0" encoding="utf-8"?>
<p:tagLst xmlns:a="http://schemas.openxmlformats.org/drawingml/2006/main" xmlns:r="http://schemas.openxmlformats.org/officeDocument/2006/relationships" xmlns:p="http://schemas.openxmlformats.org/presentationml/2006/main">
  <p:tag name="PA" val="v5.2.9"/>
</p:tagLst>
</file>

<file path=ppt/tags/tag13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40.xml><?xml version="1.0" encoding="utf-8"?>
<p:tagLst xmlns:a="http://schemas.openxmlformats.org/drawingml/2006/main" xmlns:r="http://schemas.openxmlformats.org/officeDocument/2006/relationships" xmlns:p="http://schemas.openxmlformats.org/presentationml/2006/main">
  <p:tag name="PA" val="v5.2.9"/>
</p:tagLst>
</file>

<file path=ppt/tags/tag14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42.xml><?xml version="1.0" encoding="utf-8"?>
<p:tagLst xmlns:a="http://schemas.openxmlformats.org/drawingml/2006/main" xmlns:r="http://schemas.openxmlformats.org/officeDocument/2006/relationships" xmlns:p="http://schemas.openxmlformats.org/presentationml/2006/main">
  <p:tag name="PA" val="v5.2.9"/>
</p:tagLst>
</file>

<file path=ppt/tags/tag14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44.xml><?xml version="1.0" encoding="utf-8"?>
<p:tagLst xmlns:a="http://schemas.openxmlformats.org/drawingml/2006/main" xmlns:r="http://schemas.openxmlformats.org/officeDocument/2006/relationships" xmlns:p="http://schemas.openxmlformats.org/presentationml/2006/main">
  <p:tag name="PA" val="v5.2.9"/>
</p:tagLst>
</file>

<file path=ppt/tags/tag145.xml><?xml version="1.0" encoding="utf-8"?>
<p:tagLst xmlns:a="http://schemas.openxmlformats.org/drawingml/2006/main" xmlns:r="http://schemas.openxmlformats.org/officeDocument/2006/relationships" xmlns:p="http://schemas.openxmlformats.org/presentationml/2006/main">
  <p:tag name="PA" val="v5.2.9"/>
</p:tagLst>
</file>

<file path=ppt/tags/tag146.xml><?xml version="1.0" encoding="utf-8"?>
<p:tagLst xmlns:a="http://schemas.openxmlformats.org/drawingml/2006/main" xmlns:r="http://schemas.openxmlformats.org/officeDocument/2006/relationships" xmlns:p="http://schemas.openxmlformats.org/presentationml/2006/main">
  <p:tag name="PA" val="v5.2.9"/>
</p:tagLst>
</file>

<file path=ppt/tags/tag147.xml><?xml version="1.0" encoding="utf-8"?>
<p:tagLst xmlns:a="http://schemas.openxmlformats.org/drawingml/2006/main" xmlns:r="http://schemas.openxmlformats.org/officeDocument/2006/relationships" xmlns:p="http://schemas.openxmlformats.org/presentationml/2006/main">
  <p:tag name="PA" val="v5.2.9"/>
</p:tagLst>
</file>

<file path=ppt/tags/tag148.xml><?xml version="1.0" encoding="utf-8"?>
<p:tagLst xmlns:a="http://schemas.openxmlformats.org/drawingml/2006/main" xmlns:r="http://schemas.openxmlformats.org/officeDocument/2006/relationships" xmlns:p="http://schemas.openxmlformats.org/presentationml/2006/main">
  <p:tag name="PA" val="v5.2.9"/>
</p:tagLst>
</file>

<file path=ppt/tags/tag149.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50.xml><?xml version="1.0" encoding="utf-8"?>
<p:tagLst xmlns:a="http://schemas.openxmlformats.org/drawingml/2006/main" xmlns:r="http://schemas.openxmlformats.org/officeDocument/2006/relationships" xmlns:p="http://schemas.openxmlformats.org/presentationml/2006/main">
  <p:tag name="PA" val="v5.2.9"/>
</p:tagLst>
</file>

<file path=ppt/tags/tag151.xml><?xml version="1.0" encoding="utf-8"?>
<p:tagLst xmlns:a="http://schemas.openxmlformats.org/drawingml/2006/main" xmlns:r="http://schemas.openxmlformats.org/officeDocument/2006/relationships" xmlns:p="http://schemas.openxmlformats.org/presentationml/2006/main">
  <p:tag name="PA" val="v5.2.9"/>
</p:tagLst>
</file>

<file path=ppt/tags/tag152.xml><?xml version="1.0" encoding="utf-8"?>
<p:tagLst xmlns:a="http://schemas.openxmlformats.org/drawingml/2006/main" xmlns:r="http://schemas.openxmlformats.org/officeDocument/2006/relationships" xmlns:p="http://schemas.openxmlformats.org/presentationml/2006/main">
  <p:tag name="PA" val="v5.2.9"/>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2.xml><?xml version="1.0" encoding="utf-8"?>
<p:tagLst xmlns:a="http://schemas.openxmlformats.org/drawingml/2006/main" xmlns:r="http://schemas.openxmlformats.org/officeDocument/2006/relationships" xmlns:p="http://schemas.openxmlformats.org/presentationml/2006/main">
  <p:tag name="PA" val="v5.2.9"/>
</p:tagLst>
</file>

<file path=ppt/tags/tag33.xml><?xml version="1.0" encoding="utf-8"?>
<p:tagLst xmlns:a="http://schemas.openxmlformats.org/drawingml/2006/main" xmlns:r="http://schemas.openxmlformats.org/officeDocument/2006/relationships" xmlns:p="http://schemas.openxmlformats.org/presentationml/2006/main">
  <p:tag name="PA" val="v5.2.9"/>
</p:tagLst>
</file>

<file path=ppt/tags/tag34.xml><?xml version="1.0" encoding="utf-8"?>
<p:tagLst xmlns:a="http://schemas.openxmlformats.org/drawingml/2006/main" xmlns:r="http://schemas.openxmlformats.org/officeDocument/2006/relationships" xmlns:p="http://schemas.openxmlformats.org/presentationml/2006/main">
  <p:tag name="PA" val="v5.2.9"/>
</p:tagLst>
</file>

<file path=ppt/tags/tag35.xml><?xml version="1.0" encoding="utf-8"?>
<p:tagLst xmlns:a="http://schemas.openxmlformats.org/drawingml/2006/main" xmlns:r="http://schemas.openxmlformats.org/officeDocument/2006/relationships" xmlns:p="http://schemas.openxmlformats.org/presentationml/2006/main">
  <p:tag name="PA" val="v5.2.9"/>
</p:tagLst>
</file>

<file path=ppt/tags/tag36.xml><?xml version="1.0" encoding="utf-8"?>
<p:tagLst xmlns:a="http://schemas.openxmlformats.org/drawingml/2006/main" xmlns:r="http://schemas.openxmlformats.org/officeDocument/2006/relationships" xmlns:p="http://schemas.openxmlformats.org/presentationml/2006/main">
  <p:tag name="PA" val="v5.2.9"/>
</p:tagLst>
</file>

<file path=ppt/tags/tag37.xml><?xml version="1.0" encoding="utf-8"?>
<p:tagLst xmlns:a="http://schemas.openxmlformats.org/drawingml/2006/main" xmlns:r="http://schemas.openxmlformats.org/officeDocument/2006/relationships" xmlns:p="http://schemas.openxmlformats.org/presentationml/2006/main">
  <p:tag name="PA" val="v5.2.9"/>
</p:tagLst>
</file>

<file path=ppt/tags/tag38.xml><?xml version="1.0" encoding="utf-8"?>
<p:tagLst xmlns:a="http://schemas.openxmlformats.org/drawingml/2006/main" xmlns:r="http://schemas.openxmlformats.org/officeDocument/2006/relationships" xmlns:p="http://schemas.openxmlformats.org/presentationml/2006/main">
  <p:tag name="PA" val="v5.2.9"/>
</p:tagLst>
</file>

<file path=ppt/tags/tag39.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PA" val="v5.2.9"/>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2.xml><?xml version="1.0" encoding="utf-8"?>
<p:tagLst xmlns:a="http://schemas.openxmlformats.org/drawingml/2006/main" xmlns:r="http://schemas.openxmlformats.org/officeDocument/2006/relationships" xmlns:p="http://schemas.openxmlformats.org/presentationml/2006/main">
  <p:tag name="PA" val="v5.2.9"/>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4.xml><?xml version="1.0" encoding="utf-8"?>
<p:tagLst xmlns:a="http://schemas.openxmlformats.org/drawingml/2006/main" xmlns:r="http://schemas.openxmlformats.org/officeDocument/2006/relationships" xmlns:p="http://schemas.openxmlformats.org/presentationml/2006/main">
  <p:tag name="PA" val="v5.2.9"/>
</p:tagLst>
</file>

<file path=ppt/tags/tag45.xml><?xml version="1.0" encoding="utf-8"?>
<p:tagLst xmlns:a="http://schemas.openxmlformats.org/drawingml/2006/main" xmlns:r="http://schemas.openxmlformats.org/officeDocument/2006/relationships" xmlns:p="http://schemas.openxmlformats.org/presentationml/2006/main">
  <p:tag name="PA" val="v5.2.9"/>
</p:tagLst>
</file>

<file path=ppt/tags/tag46.xml><?xml version="1.0" encoding="utf-8"?>
<p:tagLst xmlns:a="http://schemas.openxmlformats.org/drawingml/2006/main" xmlns:r="http://schemas.openxmlformats.org/officeDocument/2006/relationships" xmlns:p="http://schemas.openxmlformats.org/presentationml/2006/main">
  <p:tag name="PA" val="v5.2.9"/>
</p:tagLst>
</file>

<file path=ppt/tags/tag47.xml><?xml version="1.0" encoding="utf-8"?>
<p:tagLst xmlns:a="http://schemas.openxmlformats.org/drawingml/2006/main" xmlns:r="http://schemas.openxmlformats.org/officeDocument/2006/relationships" xmlns:p="http://schemas.openxmlformats.org/presentationml/2006/main">
  <p:tag name="PA" val="v5.2.9"/>
</p:tagLst>
</file>

<file path=ppt/tags/tag48.xml><?xml version="1.0" encoding="utf-8"?>
<p:tagLst xmlns:a="http://schemas.openxmlformats.org/drawingml/2006/main" xmlns:r="http://schemas.openxmlformats.org/officeDocument/2006/relationships" xmlns:p="http://schemas.openxmlformats.org/presentationml/2006/main">
  <p:tag name="PA" val="v5.2.9"/>
</p:tagLst>
</file>

<file path=ppt/tags/tag49.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PA" val="v5.2.9"/>
</p:tagLst>
</file>

<file path=ppt/tags/tag51.xml><?xml version="1.0" encoding="utf-8"?>
<p:tagLst xmlns:a="http://schemas.openxmlformats.org/drawingml/2006/main" xmlns:r="http://schemas.openxmlformats.org/officeDocument/2006/relationships" xmlns:p="http://schemas.openxmlformats.org/presentationml/2006/main">
  <p:tag name="PA" val="v5.2.9"/>
</p:tagLst>
</file>

<file path=ppt/tags/tag52.xml><?xml version="1.0" encoding="utf-8"?>
<p:tagLst xmlns:a="http://schemas.openxmlformats.org/drawingml/2006/main" xmlns:r="http://schemas.openxmlformats.org/officeDocument/2006/relationships" xmlns:p="http://schemas.openxmlformats.org/presentationml/2006/main">
  <p:tag name="PA" val="v5.2.9"/>
</p:tagLst>
</file>

<file path=ppt/tags/tag53.xml><?xml version="1.0" encoding="utf-8"?>
<p:tagLst xmlns:a="http://schemas.openxmlformats.org/drawingml/2006/main" xmlns:r="http://schemas.openxmlformats.org/officeDocument/2006/relationships" xmlns:p="http://schemas.openxmlformats.org/presentationml/2006/main">
  <p:tag name="PA" val="v5.2.9"/>
</p:tagLst>
</file>

<file path=ppt/tags/tag54.xml><?xml version="1.0" encoding="utf-8"?>
<p:tagLst xmlns:a="http://schemas.openxmlformats.org/drawingml/2006/main" xmlns:r="http://schemas.openxmlformats.org/officeDocument/2006/relationships" xmlns:p="http://schemas.openxmlformats.org/presentationml/2006/main">
  <p:tag name="PA" val="v5.2.9"/>
</p:tagLst>
</file>

<file path=ppt/tags/tag55.xml><?xml version="1.0" encoding="utf-8"?>
<p:tagLst xmlns:a="http://schemas.openxmlformats.org/drawingml/2006/main" xmlns:r="http://schemas.openxmlformats.org/officeDocument/2006/relationships" xmlns:p="http://schemas.openxmlformats.org/presentationml/2006/main">
  <p:tag name="PA" val="v5.2.9"/>
</p:tagLst>
</file>

<file path=ppt/tags/tag56.xml><?xml version="1.0" encoding="utf-8"?>
<p:tagLst xmlns:a="http://schemas.openxmlformats.org/drawingml/2006/main" xmlns:r="http://schemas.openxmlformats.org/officeDocument/2006/relationships" xmlns:p="http://schemas.openxmlformats.org/presentationml/2006/main">
  <p:tag name="PA" val="v5.2.9"/>
</p:tagLst>
</file>

<file path=ppt/tags/tag57.xml><?xml version="1.0" encoding="utf-8"?>
<p:tagLst xmlns:a="http://schemas.openxmlformats.org/drawingml/2006/main" xmlns:r="http://schemas.openxmlformats.org/officeDocument/2006/relationships" xmlns:p="http://schemas.openxmlformats.org/presentationml/2006/main">
  <p:tag name="PA" val="v5.2.9"/>
</p:tagLst>
</file>

<file path=ppt/tags/tag58.xml><?xml version="1.0" encoding="utf-8"?>
<p:tagLst xmlns:a="http://schemas.openxmlformats.org/drawingml/2006/main" xmlns:r="http://schemas.openxmlformats.org/officeDocument/2006/relationships" xmlns:p="http://schemas.openxmlformats.org/presentationml/2006/main">
  <p:tag name="PA" val="v5.2.9"/>
</p:tagLst>
</file>

<file path=ppt/tags/tag59.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PA" val="v5.2.9"/>
</p:tagLst>
</file>

<file path=ppt/tags/tag61.xml><?xml version="1.0" encoding="utf-8"?>
<p:tagLst xmlns:a="http://schemas.openxmlformats.org/drawingml/2006/main" xmlns:r="http://schemas.openxmlformats.org/officeDocument/2006/relationships" xmlns:p="http://schemas.openxmlformats.org/presentationml/2006/main">
  <p:tag name="PA" val="v5.2.9"/>
</p:tagLst>
</file>

<file path=ppt/tags/tag62.xml><?xml version="1.0" encoding="utf-8"?>
<p:tagLst xmlns:a="http://schemas.openxmlformats.org/drawingml/2006/main" xmlns:r="http://schemas.openxmlformats.org/officeDocument/2006/relationships" xmlns:p="http://schemas.openxmlformats.org/presentationml/2006/main">
  <p:tag name="PA" val="v5.2.9"/>
</p:tagLst>
</file>

<file path=ppt/tags/tag63.xml><?xml version="1.0" encoding="utf-8"?>
<p:tagLst xmlns:a="http://schemas.openxmlformats.org/drawingml/2006/main" xmlns:r="http://schemas.openxmlformats.org/officeDocument/2006/relationships" xmlns:p="http://schemas.openxmlformats.org/presentationml/2006/main">
  <p:tag name="PA" val="v5.2.9"/>
</p:tagLst>
</file>

<file path=ppt/tags/tag64.xml><?xml version="1.0" encoding="utf-8"?>
<p:tagLst xmlns:a="http://schemas.openxmlformats.org/drawingml/2006/main" xmlns:r="http://schemas.openxmlformats.org/officeDocument/2006/relationships" xmlns:p="http://schemas.openxmlformats.org/presentationml/2006/main">
  <p:tag name="PA" val="v5.2.9"/>
</p:tagLst>
</file>

<file path=ppt/tags/tag65.xml><?xml version="1.0" encoding="utf-8"?>
<p:tagLst xmlns:a="http://schemas.openxmlformats.org/drawingml/2006/main" xmlns:r="http://schemas.openxmlformats.org/officeDocument/2006/relationships" xmlns:p="http://schemas.openxmlformats.org/presentationml/2006/main">
  <p:tag name="PA" val="v5.2.9"/>
</p:tagLst>
</file>

<file path=ppt/tags/tag66.xml><?xml version="1.0" encoding="utf-8"?>
<p:tagLst xmlns:a="http://schemas.openxmlformats.org/drawingml/2006/main" xmlns:r="http://schemas.openxmlformats.org/officeDocument/2006/relationships" xmlns:p="http://schemas.openxmlformats.org/presentationml/2006/main">
  <p:tag name="PA" val="v5.2.9"/>
</p:tagLst>
</file>

<file path=ppt/tags/tag67.xml><?xml version="1.0" encoding="utf-8"?>
<p:tagLst xmlns:a="http://schemas.openxmlformats.org/drawingml/2006/main" xmlns:r="http://schemas.openxmlformats.org/officeDocument/2006/relationships" xmlns:p="http://schemas.openxmlformats.org/presentationml/2006/main">
  <p:tag name="PA" val="v5.2.9"/>
</p:tagLst>
</file>

<file path=ppt/tags/tag68.xml><?xml version="1.0" encoding="utf-8"?>
<p:tagLst xmlns:a="http://schemas.openxmlformats.org/drawingml/2006/main" xmlns:r="http://schemas.openxmlformats.org/officeDocument/2006/relationships" xmlns:p="http://schemas.openxmlformats.org/presentationml/2006/main">
  <p:tag name="PA" val="v5.2.9"/>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PA" val="v5.2.9"/>
</p:tagLst>
</file>

<file path=ppt/tags/tag71.xml><?xml version="1.0" encoding="utf-8"?>
<p:tagLst xmlns:a="http://schemas.openxmlformats.org/drawingml/2006/main" xmlns:r="http://schemas.openxmlformats.org/officeDocument/2006/relationships" xmlns:p="http://schemas.openxmlformats.org/presentationml/2006/main">
  <p:tag name="PA" val="v5.2.9"/>
</p:tagLst>
</file>

<file path=ppt/tags/tag72.xml><?xml version="1.0" encoding="utf-8"?>
<p:tagLst xmlns:a="http://schemas.openxmlformats.org/drawingml/2006/main" xmlns:r="http://schemas.openxmlformats.org/officeDocument/2006/relationships" xmlns:p="http://schemas.openxmlformats.org/presentationml/2006/main">
  <p:tag name="PA" val="v5.2.9"/>
</p:tagLst>
</file>

<file path=ppt/tags/tag73.xml><?xml version="1.0" encoding="utf-8"?>
<p:tagLst xmlns:a="http://schemas.openxmlformats.org/drawingml/2006/main" xmlns:r="http://schemas.openxmlformats.org/officeDocument/2006/relationships" xmlns:p="http://schemas.openxmlformats.org/presentationml/2006/main">
  <p:tag name="PA" val="v5.2.9"/>
</p:tagLst>
</file>

<file path=ppt/tags/tag74.xml><?xml version="1.0" encoding="utf-8"?>
<p:tagLst xmlns:a="http://schemas.openxmlformats.org/drawingml/2006/main" xmlns:r="http://schemas.openxmlformats.org/officeDocument/2006/relationships" xmlns:p="http://schemas.openxmlformats.org/presentationml/2006/main">
  <p:tag name="PA" val="v5.2.9"/>
</p:tagLst>
</file>

<file path=ppt/tags/tag75.xml><?xml version="1.0" encoding="utf-8"?>
<p:tagLst xmlns:a="http://schemas.openxmlformats.org/drawingml/2006/main" xmlns:r="http://schemas.openxmlformats.org/officeDocument/2006/relationships" xmlns:p="http://schemas.openxmlformats.org/presentationml/2006/main">
  <p:tag name="PA" val="v5.2.9"/>
</p:tagLst>
</file>

<file path=ppt/tags/tag76.xml><?xml version="1.0" encoding="utf-8"?>
<p:tagLst xmlns:a="http://schemas.openxmlformats.org/drawingml/2006/main" xmlns:r="http://schemas.openxmlformats.org/officeDocument/2006/relationships" xmlns:p="http://schemas.openxmlformats.org/presentationml/2006/main">
  <p:tag name="PA" val="v5.2.9"/>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78.xml><?xml version="1.0" encoding="utf-8"?>
<p:tagLst xmlns:a="http://schemas.openxmlformats.org/drawingml/2006/main" xmlns:r="http://schemas.openxmlformats.org/officeDocument/2006/relationships" xmlns:p="http://schemas.openxmlformats.org/presentationml/2006/main">
  <p:tag name="PA" val="v5.2.9"/>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PA" val="v5.2.9"/>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2.xml><?xml version="1.0" encoding="utf-8"?>
<p:tagLst xmlns:a="http://schemas.openxmlformats.org/drawingml/2006/main" xmlns:r="http://schemas.openxmlformats.org/officeDocument/2006/relationships" xmlns:p="http://schemas.openxmlformats.org/presentationml/2006/main">
  <p:tag name="PA" val="v5.2.9"/>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4.xml><?xml version="1.0" encoding="utf-8"?>
<p:tagLst xmlns:a="http://schemas.openxmlformats.org/drawingml/2006/main" xmlns:r="http://schemas.openxmlformats.org/officeDocument/2006/relationships" xmlns:p="http://schemas.openxmlformats.org/presentationml/2006/main">
  <p:tag name="PA" val="v5.2.9"/>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6.xml><?xml version="1.0" encoding="utf-8"?>
<p:tagLst xmlns:a="http://schemas.openxmlformats.org/drawingml/2006/main" xmlns:r="http://schemas.openxmlformats.org/officeDocument/2006/relationships" xmlns:p="http://schemas.openxmlformats.org/presentationml/2006/main">
  <p:tag name="PA" val="v5.2.9"/>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8.xml><?xml version="1.0" encoding="utf-8"?>
<p:tagLst xmlns:a="http://schemas.openxmlformats.org/drawingml/2006/main" xmlns:r="http://schemas.openxmlformats.org/officeDocument/2006/relationships" xmlns:p="http://schemas.openxmlformats.org/presentationml/2006/main">
  <p:tag name="PA" val="v5.2.9"/>
</p:tagLst>
</file>

<file path=ppt/tags/tag89.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PA" val="v5.2.9"/>
</p:tagLst>
</file>

<file path=ppt/tags/tag91.xml><?xml version="1.0" encoding="utf-8"?>
<p:tagLst xmlns:a="http://schemas.openxmlformats.org/drawingml/2006/main" xmlns:r="http://schemas.openxmlformats.org/officeDocument/2006/relationships" xmlns:p="http://schemas.openxmlformats.org/presentationml/2006/main">
  <p:tag name="PA" val="v5.2.9"/>
</p:tagLst>
</file>

<file path=ppt/tags/tag92.xml><?xml version="1.0" encoding="utf-8"?>
<p:tagLst xmlns:a="http://schemas.openxmlformats.org/drawingml/2006/main" xmlns:r="http://schemas.openxmlformats.org/officeDocument/2006/relationships" xmlns:p="http://schemas.openxmlformats.org/presentationml/2006/main">
  <p:tag name="PA" val="v5.2.9"/>
</p:tagLst>
</file>

<file path=ppt/tags/tag93.xml><?xml version="1.0" encoding="utf-8"?>
<p:tagLst xmlns:a="http://schemas.openxmlformats.org/drawingml/2006/main" xmlns:r="http://schemas.openxmlformats.org/officeDocument/2006/relationships" xmlns:p="http://schemas.openxmlformats.org/presentationml/2006/main">
  <p:tag name="PA" val="v5.2.9"/>
</p:tagLst>
</file>

<file path=ppt/tags/tag94.xml><?xml version="1.0" encoding="utf-8"?>
<p:tagLst xmlns:a="http://schemas.openxmlformats.org/drawingml/2006/main" xmlns:r="http://schemas.openxmlformats.org/officeDocument/2006/relationships" xmlns:p="http://schemas.openxmlformats.org/presentationml/2006/main">
  <p:tag name="PA" val="v5.2.9"/>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6.xml><?xml version="1.0" encoding="utf-8"?>
<p:tagLst xmlns:a="http://schemas.openxmlformats.org/drawingml/2006/main" xmlns:r="http://schemas.openxmlformats.org/officeDocument/2006/relationships" xmlns:p="http://schemas.openxmlformats.org/presentationml/2006/main">
  <p:tag name="PA" val="v5.2.9"/>
</p:tagLst>
</file>

<file path=ppt/tags/tag9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8.xml><?xml version="1.0" encoding="utf-8"?>
<p:tagLst xmlns:a="http://schemas.openxmlformats.org/drawingml/2006/main" xmlns:r="http://schemas.openxmlformats.org/officeDocument/2006/relationships" xmlns:p="http://schemas.openxmlformats.org/presentationml/2006/main">
  <p:tag name="PA" val="v5.2.9"/>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2680</Words>
  <Application>Microsoft Office PowerPoint</Application>
  <PresentationFormat>宽屏</PresentationFormat>
  <Paragraphs>148</Paragraphs>
  <Slides>30</Slides>
  <Notes>4</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30</vt:i4>
      </vt:variant>
    </vt:vector>
  </HeadingPairs>
  <TitlesOfParts>
    <vt:vector size="41" baseType="lpstr">
      <vt:lpstr>Meiryo</vt:lpstr>
      <vt:lpstr>方正苏新诗柳楷简体-yolan</vt:lpstr>
      <vt:lpstr>思源黑体 CN Heavy</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2021-05-27T00:37:23Z</cp:lastPrinted>
  <dcterms:created xsi:type="dcterms:W3CDTF">2021-05-27T00:37:23Z</dcterms:created>
  <dcterms:modified xsi:type="dcterms:W3CDTF">2023-04-14T02:49:06Z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