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2"/>
  </p:sldMasterIdLst>
  <p:notesMasterIdLst>
    <p:notesMasterId r:id="rId24"/>
  </p:notesMasterIdLst>
  <p:sldIdLst>
    <p:sldId id="381" r:id="rId3"/>
    <p:sldId id="359" r:id="rId4"/>
    <p:sldId id="360" r:id="rId5"/>
    <p:sldId id="361" r:id="rId6"/>
    <p:sldId id="362" r:id="rId7"/>
    <p:sldId id="363" r:id="rId8"/>
    <p:sldId id="365" r:id="rId9"/>
    <p:sldId id="376" r:id="rId10"/>
    <p:sldId id="364" r:id="rId11"/>
    <p:sldId id="370" r:id="rId12"/>
    <p:sldId id="371" r:id="rId13"/>
    <p:sldId id="377" r:id="rId14"/>
    <p:sldId id="366" r:id="rId15"/>
    <p:sldId id="378" r:id="rId16"/>
    <p:sldId id="368" r:id="rId17"/>
    <p:sldId id="369" r:id="rId18"/>
    <p:sldId id="367" r:id="rId19"/>
    <p:sldId id="373" r:id="rId20"/>
    <p:sldId id="372" r:id="rId21"/>
    <p:sldId id="374" r:id="rId22"/>
    <p:sldId id="382" r:id="rId23"/>
  </p:sldIdLst>
  <p:sldSz cx="12192000" cy="6858000"/>
  <p:notesSz cx="6858000" cy="9144000"/>
  <p:custDataLst>
    <p:tags r:id="rId2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6314" autoAdjust="0"/>
  </p:normalViewPr>
  <p:slideViewPr>
    <p:cSldViewPr snapToGrid="0">
      <p:cViewPr varScale="1">
        <p:scale>
          <a:sx n="108" d="100"/>
          <a:sy n="108" d="100"/>
        </p:scale>
        <p:origin x="666"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334D81-26B6-4A3B-B674-E4A51B8C2700}" type="datetimeFigureOut">
              <a:rPr lang="zh-CN" altLang="en-US" smtClean="0"/>
              <a:t>2023/4/14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C1E6C9-BA6F-4566-825D-6CBA6F400F21}" type="slidenum">
              <a:rPr lang="zh-CN" altLang="en-US" smtClean="0"/>
              <a:t>‹#›</a:t>
            </a:fld>
            <a:endParaRPr lang="zh-CN" altLang="en-US"/>
          </a:p>
        </p:txBody>
      </p:sp>
    </p:spTree>
    <p:extLst>
      <p:ext uri="{BB962C8B-B14F-4D97-AF65-F5344CB8AC3E}">
        <p14:creationId xmlns:p14="http://schemas.microsoft.com/office/powerpoint/2010/main" val="2114102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4EC1E6C9-BA6F-4566-825D-6CBA6F400F21}" type="slidenum">
              <a:rPr lang="zh-CN" altLang="en-US" smtClean="0"/>
              <a:t>10</a:t>
            </a:fld>
            <a:endParaRPr lang="zh-CN" altLang="en-US"/>
          </a:p>
        </p:txBody>
      </p:sp>
    </p:spTree>
    <p:extLst>
      <p:ext uri="{BB962C8B-B14F-4D97-AF65-F5344CB8AC3E}">
        <p14:creationId xmlns:p14="http://schemas.microsoft.com/office/powerpoint/2010/main" val="4055698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21</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703590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9324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967178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660501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721813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018614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03392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405054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699571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334686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086959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4870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a:alphaModFix amt="20000"/>
            <a:extLst>
              <a:ext uri="{BEBA8EAE-BF5A-486C-A8C5-ECC9F3942E4B}">
                <a14:imgProps xmlns:a14="http://schemas.microsoft.com/office/drawing/2010/main">
                  <a14:imgLayer>
                    <a14:imgEffect>
                      <a14:artisticBlur radius="0"/>
                    </a14:imgEffect>
                    <a14:imgEffect>
                      <a14:saturation sat="0"/>
                    </a14:imgEffect>
                  </a14:imgLayer>
                </a14:imgProps>
              </a:ext>
              <a:ext uri="{28A0092B-C50C-407E-A947-70E740481C1C}">
                <a14:useLocalDpi xmlns:a14="http://schemas.microsoft.com/office/drawing/2010/main"/>
              </a:ext>
            </a:extLst>
          </a:blip>
          <a:stretch>
            <a:fillRect/>
          </a:stretch>
        </p:blipFill>
        <p:spPr bwMode="auto">
          <a:xfrm>
            <a:off x="18036" y="7162800"/>
            <a:ext cx="12173964"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矩形 7"/>
          <p:cNvSpPr/>
          <p:nvPr userDrawn="1"/>
        </p:nvSpPr>
        <p:spPr>
          <a:xfrm>
            <a:off x="-12845144" y="0"/>
            <a:ext cx="12191999" cy="6858000"/>
          </a:xfrm>
          <a:prstGeom prst="rect">
            <a:avLst/>
          </a:prstGeom>
          <a:gradFill>
            <a:gsLst>
              <a:gs pos="0">
                <a:schemeClr val="bg1">
                  <a:lumMod val="85000"/>
                  <a:alpha val="30000"/>
                </a:schemeClr>
              </a:gs>
              <a:gs pos="100000">
                <a:schemeClr val="bg1">
                  <a:lumMod val="50000"/>
                  <a:alpha val="40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BC00459-53E5-4412-8876-49D6D1B8833D}" type="datetimeFigureOut">
              <a:rPr lang="zh-CN" altLang="en-US" smtClean="0"/>
              <a:t>2023/4/14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B8FFFC9-3761-4E05-B208-CCAC333BA1D2}"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C00459-53E5-4412-8876-49D6D1B8833D}" type="datetimeFigureOut">
              <a:rPr lang="zh-CN" altLang="en-US" smtClean="0"/>
              <a:t>2023/4/14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FFFC9-3761-4E05-B208-CCAC333BA1D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961104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9.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2.png"/><Relationship Id="rId4" Type="http://schemas.openxmlformats.org/officeDocument/2006/relationships/image" Target="../media/image28.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27.jpe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7.jpe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0.png"/><Relationship Id="rId4" Type="http://schemas.openxmlformats.org/officeDocument/2006/relationships/image" Target="../media/image27.jpe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27.jpe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27.jpeg"/></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33.png"/><Relationship Id="rId4" Type="http://schemas.openxmlformats.org/officeDocument/2006/relationships/image" Target="../media/image27.jpe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27.jpe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7.jpe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34.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35.png"/></Relationships>
</file>

<file path=ppt/slides/_rels/slide21.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2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包含 游戏机, 花, 雏菊, 灯光&#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V="1">
            <a:off x="8933012" y="2536294"/>
            <a:ext cx="3258988" cy="4321705"/>
          </a:xfrm>
          <a:prstGeom prst="rect">
            <a:avLst/>
          </a:prstGeom>
        </p:spPr>
      </p:pic>
      <p:sp>
        <p:nvSpPr>
          <p:cNvPr id="3" name="Rectangle 4"/>
          <p:cNvSpPr txBox="1">
            <a:spLocks noChangeArrowheads="1"/>
          </p:cNvSpPr>
          <p:nvPr/>
        </p:nvSpPr>
        <p:spPr bwMode="auto">
          <a:xfrm>
            <a:off x="3105150" y="3495918"/>
            <a:ext cx="6134100"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dist" defTabSz="914400" rtl="0" eaLnBrk="1" fontAlgn="base" latinLnBrk="0" hangingPunct="1">
              <a:lnSpc>
                <a:spcPct val="100000"/>
              </a:lnSpc>
              <a:spcBef>
                <a:spcPct val="0"/>
              </a:spcBef>
              <a:spcAft>
                <a:spcPct val="0"/>
              </a:spcAft>
              <a:buClrTx/>
              <a:buSzTx/>
              <a:buFontTx/>
              <a:buNone/>
              <a:defRPr/>
            </a:pPr>
            <a:r>
              <a:rPr kumimoji="0" lang="zh-CN" altLang="en-US" sz="3600" b="0" i="0" u="none" strike="noStrike" kern="1200" cap="none" spc="0" normalizeH="0" baseline="0" noProof="0">
                <a:ln>
                  <a:noFill/>
                </a:ln>
                <a:solidFill>
                  <a:prstClr val="black"/>
                </a:solidFill>
                <a:effectLst/>
                <a:uLnTx/>
                <a:uFillTx/>
                <a:ea typeface="微软雅黑" panose="020B0503020204020204" pitchFamily="34" charset="-122"/>
                <a:cs typeface="+mj-cs"/>
              </a:rPr>
              <a:t>精神价值与时代内涵</a:t>
            </a:r>
          </a:p>
        </p:txBody>
      </p:sp>
      <p:sp>
        <p:nvSpPr>
          <p:cNvPr id="4" name="Rectangle 4"/>
          <p:cNvSpPr txBox="1">
            <a:spLocks noChangeArrowheads="1"/>
          </p:cNvSpPr>
          <p:nvPr/>
        </p:nvSpPr>
        <p:spPr bwMode="auto">
          <a:xfrm>
            <a:off x="3720135" y="4453054"/>
            <a:ext cx="4653712" cy="4670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0" dirty="0">
                <a:ln>
                  <a:noFill/>
                </a:ln>
                <a:solidFill>
                  <a:srgbClr val="D80B18"/>
                </a:solidFill>
                <a:effectLst/>
                <a:uLnTx/>
                <a:uFillTx/>
                <a:ea typeface="微软雅黑" panose="020B0503020204020204" pitchFamily="34" charset="-122"/>
                <a:cs typeface="+mj-cs"/>
              </a:rPr>
              <a:t>—— </a:t>
            </a:r>
            <a:r>
              <a:rPr kumimoji="0" lang="zh-CN" altLang="en-US" sz="2000" b="0" i="0" u="none" strike="noStrike" kern="1200" cap="none" spc="0" normalizeH="0" baseline="0" noProof="0" dirty="0">
                <a:ln>
                  <a:noFill/>
                </a:ln>
                <a:solidFill>
                  <a:srgbClr val="D80B18"/>
                </a:solidFill>
                <a:effectLst/>
                <a:uLnTx/>
                <a:uFillTx/>
                <a:ea typeface="微软雅黑" panose="020B0503020204020204" pitchFamily="34" charset="-122"/>
                <a:cs typeface="+mj-cs"/>
              </a:rPr>
              <a:t>党史学习分享</a:t>
            </a:r>
            <a:r>
              <a:rPr kumimoji="0" lang="en-US" altLang="zh-CN" sz="2000" b="0" i="0" u="none" strike="noStrike" kern="1200" cap="none" spc="0" normalizeH="0" baseline="0" noProof="0" dirty="0">
                <a:ln>
                  <a:noFill/>
                </a:ln>
                <a:solidFill>
                  <a:srgbClr val="D80B18"/>
                </a:solidFill>
                <a:effectLst/>
                <a:uLnTx/>
                <a:uFillTx/>
                <a:ea typeface="微软雅黑" panose="020B0503020204020204" pitchFamily="34" charset="-122"/>
                <a:cs typeface="+mj-cs"/>
              </a:rPr>
              <a:t>——</a:t>
            </a:r>
            <a:endParaRPr kumimoji="0" lang="zh-CN" altLang="zh-CN" sz="2000" b="0" i="0" u="none" strike="noStrike" kern="1200" cap="none" spc="0" normalizeH="0" baseline="0" noProof="0" dirty="0">
              <a:ln>
                <a:noFill/>
              </a:ln>
              <a:solidFill>
                <a:srgbClr val="D80B18"/>
              </a:solidFill>
              <a:effectLst/>
              <a:uLnTx/>
              <a:uFillTx/>
              <a:ea typeface="微软雅黑" panose="020B0503020204020204" pitchFamily="34" charset="-122"/>
              <a:cs typeface="+mj-cs"/>
            </a:endParaRPr>
          </a:p>
        </p:txBody>
      </p:sp>
      <p:pic>
        <p:nvPicPr>
          <p:cNvPr id="5" name="图片 4"/>
          <p:cNvPicPr>
            <a:picLocks noChangeAspect="1"/>
          </p:cNvPicPr>
          <p:nvPr/>
        </p:nvPicPr>
        <p:blipFill>
          <a:blip r:embed="rId3" cstate="email">
            <a:alphaModFix amt="85000"/>
            <a:biLevel thresh="25000"/>
            <a:extLst>
              <a:ext uri="{28A0092B-C50C-407E-A947-70E740481C1C}">
                <a14:useLocalDpi xmlns:a14="http://schemas.microsoft.com/office/drawing/2010/main"/>
              </a:ext>
            </a:extLst>
          </a:blip>
          <a:stretch>
            <a:fillRect/>
          </a:stretch>
        </p:blipFill>
        <p:spPr>
          <a:xfrm>
            <a:off x="6275248" y="2680814"/>
            <a:ext cx="873739" cy="799288"/>
          </a:xfrm>
          <a:prstGeom prst="rect">
            <a:avLst/>
          </a:prstGeom>
        </p:spPr>
      </p:pic>
      <p:pic>
        <p:nvPicPr>
          <p:cNvPr id="6" name="图片 5"/>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2" y="2017486"/>
            <a:ext cx="2633652" cy="4840512"/>
          </a:xfrm>
          <a:prstGeom prst="rect">
            <a:avLst/>
          </a:prstGeom>
        </p:spPr>
      </p:pic>
      <p:pic>
        <p:nvPicPr>
          <p:cNvPr id="9" name="图片 8" descr="卡通人物&#10;&#10;低可信度描述已自动生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2228720" y="1750458"/>
            <a:ext cx="809860" cy="1138904"/>
          </a:xfrm>
          <a:custGeom>
            <a:avLst/>
            <a:gdLst>
              <a:gd name="connsiteX0" fmla="*/ 644690 w 809860"/>
              <a:gd name="connsiteY0" fmla="*/ 66844 h 1138904"/>
              <a:gd name="connsiteX1" fmla="*/ 669027 w 809860"/>
              <a:gd name="connsiteY1" fmla="*/ 73023 h 1138904"/>
              <a:gd name="connsiteX2" fmla="*/ 649968 w 809860"/>
              <a:gd name="connsiteY2" fmla="*/ 69729 h 1138904"/>
              <a:gd name="connsiteX3" fmla="*/ 304800 w 809860"/>
              <a:gd name="connsiteY3" fmla="*/ 0 h 1138904"/>
              <a:gd name="connsiteX4" fmla="*/ 409575 w 809860"/>
              <a:gd name="connsiteY4" fmla="*/ 19050 h 1138904"/>
              <a:gd name="connsiteX5" fmla="*/ 457200 w 809860"/>
              <a:gd name="connsiteY5" fmla="*/ 28575 h 1138904"/>
              <a:gd name="connsiteX6" fmla="*/ 533400 w 809860"/>
              <a:gd name="connsiteY6" fmla="*/ 47625 h 1138904"/>
              <a:gd name="connsiteX7" fmla="*/ 624499 w 809860"/>
              <a:gd name="connsiteY7" fmla="*/ 65326 h 1138904"/>
              <a:gd name="connsiteX8" fmla="*/ 649968 w 809860"/>
              <a:gd name="connsiteY8" fmla="*/ 69729 h 1138904"/>
              <a:gd name="connsiteX9" fmla="*/ 653805 w 809860"/>
              <a:gd name="connsiteY9" fmla="*/ 71826 h 1138904"/>
              <a:gd name="connsiteX10" fmla="*/ 695325 w 809860"/>
              <a:gd name="connsiteY10" fmla="*/ 85725 h 1138904"/>
              <a:gd name="connsiteX11" fmla="*/ 756294 w 809860"/>
              <a:gd name="connsiteY11" fmla="*/ 102682 h 1138904"/>
              <a:gd name="connsiteX12" fmla="*/ 809860 w 809860"/>
              <a:gd name="connsiteY12" fmla="*/ 117233 h 1138904"/>
              <a:gd name="connsiteX13" fmla="*/ 809860 w 809860"/>
              <a:gd name="connsiteY13" fmla="*/ 1138904 h 1138904"/>
              <a:gd name="connsiteX14" fmla="*/ 390986 w 809860"/>
              <a:gd name="connsiteY14" fmla="*/ 1138904 h 1138904"/>
              <a:gd name="connsiteX15" fmla="*/ 388728 w 809860"/>
              <a:gd name="connsiteY15" fmla="*/ 1138349 h 1138904"/>
              <a:gd name="connsiteX16" fmla="*/ 257175 w 809860"/>
              <a:gd name="connsiteY16" fmla="*/ 1095375 h 1138904"/>
              <a:gd name="connsiteX17" fmla="*/ 85725 w 809860"/>
              <a:gd name="connsiteY17" fmla="*/ 971550 h 1138904"/>
              <a:gd name="connsiteX18" fmla="*/ 9525 w 809860"/>
              <a:gd name="connsiteY18" fmla="*/ 790575 h 1138904"/>
              <a:gd name="connsiteX19" fmla="*/ 0 w 809860"/>
              <a:gd name="connsiteY19" fmla="*/ 542925 h 1138904"/>
              <a:gd name="connsiteX20" fmla="*/ 28575 w 809860"/>
              <a:gd name="connsiteY20" fmla="*/ 342900 h 1138904"/>
              <a:gd name="connsiteX21" fmla="*/ 304800 w 809860"/>
              <a:gd name="connsiteY21" fmla="*/ 0 h 113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09860" h="1138904">
                <a:moveTo>
                  <a:pt x="644690" y="66844"/>
                </a:moveTo>
                <a:cubicBezTo>
                  <a:pt x="648290" y="64746"/>
                  <a:pt x="703202" y="78019"/>
                  <a:pt x="669027" y="73023"/>
                </a:cubicBezTo>
                <a:lnTo>
                  <a:pt x="649968" y="69729"/>
                </a:lnTo>
                <a:close/>
                <a:moveTo>
                  <a:pt x="304800" y="0"/>
                </a:moveTo>
                <a:cubicBezTo>
                  <a:pt x="322263" y="3175"/>
                  <a:pt x="323688" y="-770"/>
                  <a:pt x="409575" y="19050"/>
                </a:cubicBezTo>
                <a:cubicBezTo>
                  <a:pt x="425350" y="22690"/>
                  <a:pt x="441425" y="24935"/>
                  <a:pt x="457200" y="28575"/>
                </a:cubicBezTo>
                <a:cubicBezTo>
                  <a:pt x="482711" y="34462"/>
                  <a:pt x="507727" y="42490"/>
                  <a:pt x="533400" y="47625"/>
                </a:cubicBezTo>
                <a:cubicBezTo>
                  <a:pt x="572991" y="55543"/>
                  <a:pt x="602626" y="61268"/>
                  <a:pt x="624499" y="65326"/>
                </a:cubicBezTo>
                <a:lnTo>
                  <a:pt x="649968" y="69729"/>
                </a:lnTo>
                <a:lnTo>
                  <a:pt x="653805" y="71826"/>
                </a:lnTo>
                <a:cubicBezTo>
                  <a:pt x="661513" y="74797"/>
                  <a:pt x="674622" y="79255"/>
                  <a:pt x="695325" y="85725"/>
                </a:cubicBezTo>
                <a:cubicBezTo>
                  <a:pt x="716767" y="92426"/>
                  <a:pt x="736916" y="97692"/>
                  <a:pt x="756294" y="102682"/>
                </a:cubicBezTo>
                <a:lnTo>
                  <a:pt x="809860" y="117233"/>
                </a:lnTo>
                <a:lnTo>
                  <a:pt x="809860" y="1138904"/>
                </a:lnTo>
                <a:lnTo>
                  <a:pt x="390986" y="1138904"/>
                </a:lnTo>
                <a:lnTo>
                  <a:pt x="388728" y="1138349"/>
                </a:lnTo>
                <a:cubicBezTo>
                  <a:pt x="343679" y="1127274"/>
                  <a:pt x="299229" y="1114574"/>
                  <a:pt x="257175" y="1095375"/>
                </a:cubicBezTo>
                <a:cubicBezTo>
                  <a:pt x="193045" y="1066098"/>
                  <a:pt x="138779" y="1017972"/>
                  <a:pt x="85725" y="971550"/>
                </a:cubicBezTo>
                <a:cubicBezTo>
                  <a:pt x="23605" y="917195"/>
                  <a:pt x="15998" y="870414"/>
                  <a:pt x="9525" y="790575"/>
                </a:cubicBezTo>
                <a:cubicBezTo>
                  <a:pt x="2849" y="708234"/>
                  <a:pt x="3175" y="625475"/>
                  <a:pt x="0" y="542925"/>
                </a:cubicBezTo>
                <a:cubicBezTo>
                  <a:pt x="4616" y="496768"/>
                  <a:pt x="13208" y="385159"/>
                  <a:pt x="28575" y="342900"/>
                </a:cubicBezTo>
                <a:cubicBezTo>
                  <a:pt x="77403" y="208622"/>
                  <a:pt x="221374" y="90680"/>
                  <a:pt x="304800" y="0"/>
                </a:cubicBezTo>
                <a:close/>
              </a:path>
            </a:pathLst>
          </a:custGeom>
        </p:spPr>
      </p:pic>
      <p:pic>
        <p:nvPicPr>
          <p:cNvPr id="10" name="图片 9" descr="卡通人物&#10;&#10;低可信度描述已自动生成"/>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3791552" y="1234154"/>
            <a:ext cx="920864" cy="1032608"/>
          </a:xfrm>
          <a:custGeom>
            <a:avLst/>
            <a:gdLst>
              <a:gd name="connsiteX0" fmla="*/ 175240 w 789706"/>
              <a:gd name="connsiteY0" fmla="*/ 0 h 885534"/>
              <a:gd name="connsiteX1" fmla="*/ 413365 w 789706"/>
              <a:gd name="connsiteY1" fmla="*/ 23812 h 885534"/>
              <a:gd name="connsiteX2" fmla="*/ 513378 w 789706"/>
              <a:gd name="connsiteY2" fmla="*/ 42862 h 885534"/>
              <a:gd name="connsiteX3" fmla="*/ 594340 w 789706"/>
              <a:gd name="connsiteY3" fmla="*/ 85725 h 885534"/>
              <a:gd name="connsiteX4" fmla="*/ 665778 w 789706"/>
              <a:gd name="connsiteY4" fmla="*/ 133350 h 885534"/>
              <a:gd name="connsiteX5" fmla="*/ 746740 w 789706"/>
              <a:gd name="connsiteY5" fmla="*/ 223837 h 885534"/>
              <a:gd name="connsiteX6" fmla="*/ 751503 w 789706"/>
              <a:gd name="connsiteY6" fmla="*/ 276225 h 885534"/>
              <a:gd name="connsiteX7" fmla="*/ 761028 w 789706"/>
              <a:gd name="connsiteY7" fmla="*/ 328612 h 885534"/>
              <a:gd name="connsiteX8" fmla="*/ 775315 w 789706"/>
              <a:gd name="connsiteY8" fmla="*/ 390525 h 885534"/>
              <a:gd name="connsiteX9" fmla="*/ 789603 w 789706"/>
              <a:gd name="connsiteY9" fmla="*/ 633412 h 885534"/>
              <a:gd name="connsiteX10" fmla="*/ 722928 w 789706"/>
              <a:gd name="connsiteY10" fmla="*/ 819150 h 885534"/>
              <a:gd name="connsiteX11" fmla="*/ 651490 w 789706"/>
              <a:gd name="connsiteY11" fmla="*/ 866775 h 885534"/>
              <a:gd name="connsiteX12" fmla="*/ 370503 w 789706"/>
              <a:gd name="connsiteY12" fmla="*/ 871537 h 885534"/>
              <a:gd name="connsiteX13" fmla="*/ 32365 w 789706"/>
              <a:gd name="connsiteY13" fmla="*/ 847725 h 885534"/>
              <a:gd name="connsiteX14" fmla="*/ 0 w 789706"/>
              <a:gd name="connsiteY14" fmla="*/ 836068 h 885534"/>
              <a:gd name="connsiteX15" fmla="*/ 0 w 789706"/>
              <a:gd name="connsiteY15" fmla="*/ 5429 h 885534"/>
              <a:gd name="connsiteX16" fmla="*/ 53585 w 789706"/>
              <a:gd name="connsiteY16" fmla="*/ 2184 h 885534"/>
              <a:gd name="connsiteX17" fmla="*/ 175240 w 789706"/>
              <a:gd name="connsiteY17" fmla="*/ 0 h 88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89706" h="885534">
                <a:moveTo>
                  <a:pt x="175240" y="0"/>
                </a:moveTo>
                <a:cubicBezTo>
                  <a:pt x="254792" y="6629"/>
                  <a:pt x="334319" y="12039"/>
                  <a:pt x="413365" y="23812"/>
                </a:cubicBezTo>
                <a:cubicBezTo>
                  <a:pt x="446932" y="28811"/>
                  <a:pt x="481268" y="31877"/>
                  <a:pt x="513378" y="42862"/>
                </a:cubicBezTo>
                <a:cubicBezTo>
                  <a:pt x="542270" y="52746"/>
                  <a:pt x="568083" y="70135"/>
                  <a:pt x="594340" y="85725"/>
                </a:cubicBezTo>
                <a:cubicBezTo>
                  <a:pt x="618948" y="100336"/>
                  <a:pt x="642671" y="116464"/>
                  <a:pt x="665778" y="133350"/>
                </a:cubicBezTo>
                <a:cubicBezTo>
                  <a:pt x="701149" y="159198"/>
                  <a:pt x="732276" y="180445"/>
                  <a:pt x="746740" y="223837"/>
                </a:cubicBezTo>
                <a:cubicBezTo>
                  <a:pt x="752285" y="240472"/>
                  <a:pt x="749134" y="258851"/>
                  <a:pt x="751503" y="276225"/>
                </a:cubicBezTo>
                <a:cubicBezTo>
                  <a:pt x="753901" y="293811"/>
                  <a:pt x="757408" y="311236"/>
                  <a:pt x="761028" y="328612"/>
                </a:cubicBezTo>
                <a:cubicBezTo>
                  <a:pt x="765348" y="349347"/>
                  <a:pt x="773338" y="369437"/>
                  <a:pt x="775315" y="390525"/>
                </a:cubicBezTo>
                <a:cubicBezTo>
                  <a:pt x="782885" y="471273"/>
                  <a:pt x="790699" y="552317"/>
                  <a:pt x="789603" y="633412"/>
                </a:cubicBezTo>
                <a:cubicBezTo>
                  <a:pt x="788217" y="735986"/>
                  <a:pt x="771771" y="741001"/>
                  <a:pt x="722928" y="819150"/>
                </a:cubicBezTo>
                <a:cubicBezTo>
                  <a:pt x="699115" y="835025"/>
                  <a:pt x="679439" y="860617"/>
                  <a:pt x="651490" y="866775"/>
                </a:cubicBezTo>
                <a:cubicBezTo>
                  <a:pt x="518437" y="896091"/>
                  <a:pt x="476866" y="885719"/>
                  <a:pt x="370503" y="871537"/>
                </a:cubicBezTo>
                <a:cubicBezTo>
                  <a:pt x="343722" y="870421"/>
                  <a:pt x="102326" y="867076"/>
                  <a:pt x="32365" y="847725"/>
                </a:cubicBezTo>
                <a:lnTo>
                  <a:pt x="0" y="836068"/>
                </a:lnTo>
                <a:lnTo>
                  <a:pt x="0" y="5429"/>
                </a:lnTo>
                <a:lnTo>
                  <a:pt x="53585" y="2184"/>
                </a:lnTo>
                <a:cubicBezTo>
                  <a:pt x="94137" y="1456"/>
                  <a:pt x="134759" y="1588"/>
                  <a:pt x="175240" y="0"/>
                </a:cubicBezTo>
                <a:close/>
              </a:path>
            </a:pathLst>
          </a:custGeom>
        </p:spPr>
      </p:pic>
      <p:pic>
        <p:nvPicPr>
          <p:cNvPr id="11" name="图片 10"/>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925806" y="1749842"/>
            <a:ext cx="6340390" cy="1572904"/>
          </a:xfrm>
          <a:prstGeom prst="rect">
            <a:avLst/>
          </a:prstGeom>
        </p:spPr>
      </p:pic>
      <p:sp>
        <p:nvSpPr>
          <p:cNvPr id="1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dirty="0">
              <a:ln>
                <a:noFill/>
              </a:ln>
              <a:solidFill>
                <a:srgbClr val="C00000"/>
              </a:solidFill>
              <a:effectLst/>
              <a:uLnTx/>
              <a:uFillTx/>
              <a:ea typeface="微软雅黑" panose="020B0503020204020204" pitchFamily="34" charset="-122"/>
              <a:cs typeface="+mj-cs"/>
            </a:endParaRPr>
          </a:p>
        </p:txBody>
      </p:sp>
      <p:cxnSp>
        <p:nvCxnSpPr>
          <p:cNvPr id="13" name="直接连接符 1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900268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西柏坡与中国革命</a:t>
            </a:r>
          </a:p>
        </p:txBody>
      </p:sp>
      <p:sp>
        <p:nvSpPr>
          <p:cNvPr id="38" name="文本框 37"/>
          <p:cNvSpPr txBox="1"/>
          <p:nvPr/>
        </p:nvSpPr>
        <p:spPr>
          <a:xfrm>
            <a:off x="8201681" y="-1362207"/>
            <a:ext cx="2723823" cy="1107996"/>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0" normalizeH="0" baseline="0" noProof="0">
                <a:ln w="12700">
                  <a:gradFill>
                    <a:gsLst>
                      <a:gs pos="0">
                        <a:prstClr val="white"/>
                      </a:gs>
                      <a:gs pos="100000">
                        <a:srgbClr val="F1DAB2">
                          <a:alpha val="0"/>
                        </a:srgbClr>
                      </a:gs>
                    </a:gsLst>
                    <a:lin ang="5400000" scaled="1"/>
                  </a:gradFill>
                </a:ln>
                <a:blipFill>
                  <a:blip r:embed="rId3"/>
                  <a:stretch>
                    <a:fillRect/>
                  </a:stretch>
                </a:blipFill>
                <a:effectLst/>
                <a:uLnTx/>
                <a:uFillTx/>
                <a:latin typeface="演示镇魂行楷" panose="00000500000000000000" pitchFamily="2" charset="-122"/>
                <a:ea typeface="演示镇魂行楷" panose="00000500000000000000" pitchFamily="2" charset="-122"/>
                <a:cs typeface="+mn-cs"/>
              </a:rPr>
              <a:t>西柏坡</a:t>
            </a:r>
          </a:p>
        </p:txBody>
      </p:sp>
      <p:sp>
        <p:nvSpPr>
          <p:cNvPr id="39" name="标题 1"/>
          <p:cNvSpPr txBox="1"/>
          <p:nvPr/>
        </p:nvSpPr>
        <p:spPr>
          <a:xfrm>
            <a:off x="3786874" y="1120450"/>
            <a:ext cx="4465337" cy="6378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dirty="0">
                <a:solidFill>
                  <a:schemeClr val="tx1">
                    <a:lumMod val="75000"/>
                    <a:lumOff val="25000"/>
                  </a:schemeClr>
                </a:solidFill>
                <a:latin typeface="+mn-ea"/>
                <a:ea typeface="+mn-ea"/>
              </a:rPr>
              <a:t>西柏坡会议（中国共产党七届二中全会）</a:t>
            </a: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7" name="标题 1"/>
          <p:cNvSpPr txBox="1"/>
          <p:nvPr/>
        </p:nvSpPr>
        <p:spPr>
          <a:xfrm>
            <a:off x="1961243" y="1837410"/>
            <a:ext cx="8964259" cy="159159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zh-CN" altLang="en-US" sz="1800" dirty="0">
                <a:solidFill>
                  <a:schemeClr val="tx1">
                    <a:lumMod val="75000"/>
                    <a:lumOff val="25000"/>
                  </a:schemeClr>
                </a:solidFill>
                <a:latin typeface="+mn-ea"/>
                <a:ea typeface="+mn-ea"/>
              </a:rPr>
              <a:t>在中国人民解放战争即将取得全国胜利的前夕，</a:t>
            </a:r>
            <a:r>
              <a:rPr lang="en-US" altLang="zh-CN" sz="1800" dirty="0">
                <a:solidFill>
                  <a:schemeClr val="tx1">
                    <a:lumMod val="75000"/>
                    <a:lumOff val="25000"/>
                  </a:schemeClr>
                </a:solidFill>
                <a:latin typeface="+mn-ea"/>
                <a:ea typeface="+mn-ea"/>
              </a:rPr>
              <a:t>1949</a:t>
            </a:r>
            <a:r>
              <a:rPr lang="zh-CN" altLang="en-US" sz="1800" dirty="0">
                <a:solidFill>
                  <a:schemeClr val="tx1">
                    <a:lumMod val="75000"/>
                    <a:lumOff val="25000"/>
                  </a:schemeClr>
                </a:solidFill>
                <a:latin typeface="+mn-ea"/>
                <a:ea typeface="+mn-ea"/>
              </a:rPr>
              <a:t>年</a:t>
            </a:r>
            <a:r>
              <a:rPr lang="en-US" altLang="zh-CN" sz="1800" dirty="0">
                <a:solidFill>
                  <a:schemeClr val="tx1">
                    <a:lumMod val="75000"/>
                    <a:lumOff val="25000"/>
                  </a:schemeClr>
                </a:solidFill>
                <a:latin typeface="+mn-ea"/>
                <a:ea typeface="+mn-ea"/>
              </a:rPr>
              <a:t>3</a:t>
            </a:r>
            <a:r>
              <a:rPr lang="zh-CN" altLang="en-US" sz="1800" dirty="0">
                <a:solidFill>
                  <a:schemeClr val="tx1">
                    <a:lumMod val="75000"/>
                    <a:lumOff val="25000"/>
                  </a:schemeClr>
                </a:solidFill>
                <a:latin typeface="+mn-ea"/>
                <a:ea typeface="+mn-ea"/>
              </a:rPr>
              <a:t>月</a:t>
            </a:r>
            <a:r>
              <a:rPr lang="en-US" altLang="zh-CN" sz="1800" dirty="0">
                <a:solidFill>
                  <a:schemeClr val="tx1">
                    <a:lumMod val="75000"/>
                    <a:lumOff val="25000"/>
                  </a:schemeClr>
                </a:solidFill>
                <a:latin typeface="+mn-ea"/>
                <a:ea typeface="+mn-ea"/>
              </a:rPr>
              <a:t>5</a:t>
            </a:r>
            <a:r>
              <a:rPr lang="zh-CN" altLang="en-US" sz="1800" dirty="0">
                <a:solidFill>
                  <a:schemeClr val="tx1">
                    <a:lumMod val="75000"/>
                    <a:lumOff val="25000"/>
                  </a:schemeClr>
                </a:solidFill>
                <a:latin typeface="+mn-ea"/>
                <a:ea typeface="+mn-ea"/>
              </a:rPr>
              <a:t>日至</a:t>
            </a:r>
            <a:r>
              <a:rPr lang="en-US" altLang="zh-CN" sz="1800" dirty="0">
                <a:solidFill>
                  <a:schemeClr val="tx1">
                    <a:lumMod val="75000"/>
                    <a:lumOff val="25000"/>
                  </a:schemeClr>
                </a:solidFill>
                <a:latin typeface="+mn-ea"/>
                <a:ea typeface="+mn-ea"/>
              </a:rPr>
              <a:t>13</a:t>
            </a:r>
            <a:r>
              <a:rPr lang="zh-CN" altLang="en-US" sz="1800" dirty="0">
                <a:solidFill>
                  <a:schemeClr val="tx1">
                    <a:lumMod val="75000"/>
                    <a:lumOff val="25000"/>
                  </a:schemeClr>
                </a:solidFill>
                <a:latin typeface="+mn-ea"/>
                <a:ea typeface="+mn-ea"/>
              </a:rPr>
              <a:t>日，中共中央在河北省平山县西柏坡村召开了七届二中全会。</a:t>
            </a:r>
            <a:endParaRPr lang="en-US" altLang="zh-CN" sz="1800" dirty="0">
              <a:solidFill>
                <a:schemeClr val="tx1">
                  <a:lumMod val="75000"/>
                  <a:lumOff val="25000"/>
                </a:schemeClr>
              </a:solidFill>
              <a:latin typeface="+mn-ea"/>
              <a:ea typeface="+mn-ea"/>
            </a:endParaRPr>
          </a:p>
          <a:p>
            <a:pPr marL="285750" indent="-285750">
              <a:lnSpc>
                <a:spcPct val="150000"/>
              </a:lnSpc>
              <a:buFont typeface="Arial" panose="020B0604020202020204" pitchFamily="34" charset="0"/>
              <a:buChar char="•"/>
            </a:pPr>
            <a:r>
              <a:rPr lang="zh-CN" altLang="en-US" sz="1800" dirty="0">
                <a:solidFill>
                  <a:schemeClr val="tx1">
                    <a:lumMod val="75000"/>
                    <a:lumOff val="25000"/>
                  </a:schemeClr>
                </a:solidFill>
                <a:latin typeface="+mn-ea"/>
                <a:ea typeface="+mn-ea"/>
              </a:rPr>
              <a:t>出席会议的中央委员有：毛泽东、刘少奇、朱德、周恩来、任弼时、林伯渠、董必武、康生、张闻天、彭德怀、林彪等共</a:t>
            </a:r>
            <a:r>
              <a:rPr lang="en-US" altLang="zh-CN" sz="1800" dirty="0">
                <a:solidFill>
                  <a:schemeClr val="tx1">
                    <a:lumMod val="75000"/>
                    <a:lumOff val="25000"/>
                  </a:schemeClr>
                </a:solidFill>
                <a:latin typeface="+mn-ea"/>
                <a:ea typeface="+mn-ea"/>
              </a:rPr>
              <a:t>34</a:t>
            </a:r>
            <a:r>
              <a:rPr lang="zh-CN" altLang="en-US" sz="1800" dirty="0">
                <a:solidFill>
                  <a:schemeClr val="tx1">
                    <a:lumMod val="75000"/>
                    <a:lumOff val="25000"/>
                  </a:schemeClr>
                </a:solidFill>
                <a:latin typeface="+mn-ea"/>
                <a:ea typeface="+mn-ea"/>
              </a:rPr>
              <a:t>人</a:t>
            </a:r>
            <a:endParaRPr lang="en-US" altLang="zh-CN" sz="1800" dirty="0">
              <a:solidFill>
                <a:schemeClr val="tx1">
                  <a:lumMod val="75000"/>
                  <a:lumOff val="25000"/>
                </a:schemeClr>
              </a:solidFill>
              <a:latin typeface="+mn-ea"/>
              <a:ea typeface="+mn-ea"/>
            </a:endParaRPr>
          </a:p>
        </p:txBody>
      </p:sp>
      <p:cxnSp>
        <p:nvCxnSpPr>
          <p:cNvPr id="4" name="直接连接符 3"/>
          <p:cNvCxnSpPr/>
          <p:nvPr/>
        </p:nvCxnSpPr>
        <p:spPr>
          <a:xfrm flipH="1">
            <a:off x="1582057" y="2363055"/>
            <a:ext cx="0" cy="6827619"/>
          </a:xfrm>
          <a:prstGeom prst="line">
            <a:avLst/>
          </a:prstGeom>
          <a:ln w="12700">
            <a:solidFill>
              <a:srgbClr val="B1050A"/>
            </a:solidFill>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1392464" y="2083246"/>
            <a:ext cx="379186" cy="379186"/>
            <a:chOff x="1373416" y="1628769"/>
            <a:chExt cx="417282" cy="417282"/>
          </a:xfrm>
        </p:grpSpPr>
        <p:sp>
          <p:nvSpPr>
            <p:cNvPr id="47" name="椭圆 46"/>
            <p:cNvSpPr/>
            <p:nvPr/>
          </p:nvSpPr>
          <p:spPr>
            <a:xfrm>
              <a:off x="1373416" y="1628769"/>
              <a:ext cx="417282" cy="417282"/>
            </a:xfrm>
            <a:prstGeom prst="ellipse">
              <a:avLst/>
            </a:prstGeom>
            <a:solidFill>
              <a:srgbClr val="B1050A">
                <a:alpha val="63000"/>
              </a:srgbClr>
            </a:solidFill>
            <a:ln w="6350">
              <a:solidFill>
                <a:schemeClr val="bg1"/>
              </a:solidFill>
            </a:ln>
            <a:effectLst>
              <a:outerShdw blurRad="635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1482777" y="1738130"/>
              <a:ext cx="198560" cy="198560"/>
            </a:xfrm>
            <a:prstGeom prst="ellipse">
              <a:avLst/>
            </a:prstGeom>
            <a:solidFill>
              <a:srgbClr val="B105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9" name="标题 1"/>
          <p:cNvSpPr txBox="1"/>
          <p:nvPr/>
        </p:nvSpPr>
        <p:spPr>
          <a:xfrm>
            <a:off x="1961243" y="3753598"/>
            <a:ext cx="8964259" cy="12102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zh-CN" altLang="en-US" sz="1800">
                <a:solidFill>
                  <a:schemeClr val="tx1">
                    <a:lumMod val="75000"/>
                    <a:lumOff val="25000"/>
                  </a:schemeClr>
                </a:solidFill>
                <a:latin typeface="+mn-ea"/>
                <a:ea typeface="+mn-ea"/>
              </a:rPr>
              <a:t>会议着重讨论了毛泽东的报告，通过了</a:t>
            </a:r>
            <a:r>
              <a:rPr lang="en-US" altLang="zh-CN" sz="1800">
                <a:solidFill>
                  <a:schemeClr val="tx1">
                    <a:lumMod val="75000"/>
                    <a:lumOff val="25000"/>
                  </a:schemeClr>
                </a:solidFill>
                <a:latin typeface="+mn-ea"/>
                <a:ea typeface="+mn-ea"/>
              </a:rPr>
              <a:t>《</a:t>
            </a:r>
            <a:r>
              <a:rPr lang="zh-CN" altLang="en-US" sz="1800">
                <a:solidFill>
                  <a:schemeClr val="tx1">
                    <a:lumMod val="75000"/>
                    <a:lumOff val="25000"/>
                  </a:schemeClr>
                </a:solidFill>
                <a:latin typeface="+mn-ea"/>
                <a:ea typeface="+mn-ea"/>
              </a:rPr>
              <a:t>中国共产党第七届中央委员会第二次全体会议决议</a:t>
            </a:r>
            <a:r>
              <a:rPr lang="en-US" altLang="zh-CN" sz="1800">
                <a:solidFill>
                  <a:schemeClr val="tx1">
                    <a:lumMod val="75000"/>
                    <a:lumOff val="25000"/>
                  </a:schemeClr>
                </a:solidFill>
                <a:latin typeface="+mn-ea"/>
                <a:ea typeface="+mn-ea"/>
              </a:rPr>
              <a:t>》</a:t>
            </a:r>
          </a:p>
        </p:txBody>
      </p:sp>
      <p:grpSp>
        <p:nvGrpSpPr>
          <p:cNvPr id="50" name="组合 49"/>
          <p:cNvGrpSpPr/>
          <p:nvPr/>
        </p:nvGrpSpPr>
        <p:grpSpPr>
          <a:xfrm>
            <a:off x="1392464" y="3839470"/>
            <a:ext cx="379186" cy="379186"/>
            <a:chOff x="1373416" y="1628769"/>
            <a:chExt cx="417282" cy="417282"/>
          </a:xfrm>
        </p:grpSpPr>
        <p:sp>
          <p:nvSpPr>
            <p:cNvPr id="67" name="椭圆 66"/>
            <p:cNvSpPr/>
            <p:nvPr/>
          </p:nvSpPr>
          <p:spPr>
            <a:xfrm>
              <a:off x="1373416" y="1628769"/>
              <a:ext cx="417282" cy="417282"/>
            </a:xfrm>
            <a:prstGeom prst="ellipse">
              <a:avLst/>
            </a:prstGeom>
            <a:solidFill>
              <a:srgbClr val="B1050A">
                <a:alpha val="63000"/>
              </a:srgbClr>
            </a:solidFill>
            <a:ln w="6350">
              <a:solidFill>
                <a:schemeClr val="bg1"/>
              </a:solidFill>
            </a:ln>
            <a:effectLst>
              <a:outerShdw blurRad="635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1482777" y="1738130"/>
              <a:ext cx="198560" cy="198560"/>
            </a:xfrm>
            <a:prstGeom prst="ellipse">
              <a:avLst/>
            </a:prstGeom>
            <a:solidFill>
              <a:srgbClr val="B105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9" name="标题 1"/>
          <p:cNvSpPr txBox="1"/>
          <p:nvPr/>
        </p:nvSpPr>
        <p:spPr>
          <a:xfrm>
            <a:off x="1961243" y="5144318"/>
            <a:ext cx="8964259" cy="12102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zh-CN" altLang="en-US" sz="1800">
                <a:solidFill>
                  <a:schemeClr val="tx1">
                    <a:lumMod val="75000"/>
                    <a:lumOff val="25000"/>
                  </a:schemeClr>
                </a:solidFill>
                <a:latin typeface="+mn-ea"/>
                <a:ea typeface="+mn-ea"/>
              </a:rPr>
              <a:t>全会批准了</a:t>
            </a:r>
            <a:r>
              <a:rPr lang="en-US" altLang="zh-CN" sz="1800">
                <a:solidFill>
                  <a:schemeClr val="tx1">
                    <a:lumMod val="75000"/>
                    <a:lumOff val="25000"/>
                  </a:schemeClr>
                </a:solidFill>
                <a:latin typeface="+mn-ea"/>
                <a:ea typeface="+mn-ea"/>
              </a:rPr>
              <a:t>1945</a:t>
            </a:r>
            <a:r>
              <a:rPr lang="zh-CN" altLang="en-US" sz="1800">
                <a:solidFill>
                  <a:schemeClr val="tx1">
                    <a:lumMod val="75000"/>
                    <a:lumOff val="25000"/>
                  </a:schemeClr>
                </a:solidFill>
                <a:latin typeface="+mn-ea"/>
                <a:ea typeface="+mn-ea"/>
              </a:rPr>
              <a:t>年</a:t>
            </a:r>
            <a:r>
              <a:rPr lang="en-US" altLang="zh-CN" sz="1800">
                <a:solidFill>
                  <a:schemeClr val="tx1">
                    <a:lumMod val="75000"/>
                    <a:lumOff val="25000"/>
                  </a:schemeClr>
                </a:solidFill>
                <a:latin typeface="+mn-ea"/>
                <a:ea typeface="+mn-ea"/>
              </a:rPr>
              <a:t>6</a:t>
            </a:r>
            <a:r>
              <a:rPr lang="zh-CN" altLang="en-US" sz="1800">
                <a:solidFill>
                  <a:schemeClr val="tx1">
                    <a:lumMod val="75000"/>
                    <a:lumOff val="25000"/>
                  </a:schemeClr>
                </a:solidFill>
                <a:latin typeface="+mn-ea"/>
                <a:ea typeface="+mn-ea"/>
              </a:rPr>
              <a:t>月党的七届一中全会以来中央政治局的工作，认为“中央的领导是正确的”</a:t>
            </a:r>
            <a:endParaRPr lang="en-US" altLang="zh-CN" sz="1800">
              <a:solidFill>
                <a:schemeClr val="tx1">
                  <a:lumMod val="75000"/>
                  <a:lumOff val="25000"/>
                </a:schemeClr>
              </a:solidFill>
              <a:latin typeface="+mn-ea"/>
              <a:ea typeface="+mn-ea"/>
            </a:endParaRPr>
          </a:p>
        </p:txBody>
      </p:sp>
      <p:grpSp>
        <p:nvGrpSpPr>
          <p:cNvPr id="70" name="组合 69"/>
          <p:cNvGrpSpPr/>
          <p:nvPr/>
        </p:nvGrpSpPr>
        <p:grpSpPr>
          <a:xfrm>
            <a:off x="1392464" y="5230190"/>
            <a:ext cx="379186" cy="379186"/>
            <a:chOff x="1373416" y="1628769"/>
            <a:chExt cx="417282" cy="417282"/>
          </a:xfrm>
        </p:grpSpPr>
        <p:sp>
          <p:nvSpPr>
            <p:cNvPr id="71" name="椭圆 70"/>
            <p:cNvSpPr/>
            <p:nvPr/>
          </p:nvSpPr>
          <p:spPr>
            <a:xfrm>
              <a:off x="1373416" y="1628769"/>
              <a:ext cx="417282" cy="417282"/>
            </a:xfrm>
            <a:prstGeom prst="ellipse">
              <a:avLst/>
            </a:prstGeom>
            <a:solidFill>
              <a:srgbClr val="B1050A">
                <a:alpha val="63000"/>
              </a:srgbClr>
            </a:solidFill>
            <a:ln w="6350">
              <a:solidFill>
                <a:schemeClr val="bg1"/>
              </a:solidFill>
            </a:ln>
            <a:effectLst>
              <a:outerShdw blurRad="635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482777" y="1738130"/>
              <a:ext cx="198560" cy="198560"/>
            </a:xfrm>
            <a:prstGeom prst="ellipse">
              <a:avLst/>
            </a:prstGeom>
            <a:solidFill>
              <a:srgbClr val="B105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73" name="图片 7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8512715" y="1439383"/>
            <a:ext cx="1229641" cy="285564"/>
          </a:xfrm>
          <a:prstGeom prst="rect">
            <a:avLst/>
          </a:prstGeom>
        </p:spPr>
      </p:pic>
      <p:pic>
        <p:nvPicPr>
          <p:cNvPr id="74" name="图片 73" descr="图片包含 游戏机, 花, 雏菊, 灯光&#10;&#10;描述已自动生成"/>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V="1">
            <a:off x="10023968" y="3982997"/>
            <a:ext cx="2168032" cy="2875000"/>
          </a:xfrm>
          <a:prstGeom prst="rect">
            <a:avLst/>
          </a:prstGeom>
        </p:spPr>
      </p:pic>
      <p:pic>
        <p:nvPicPr>
          <p:cNvPr id="75" name="图片 7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文本框 37"/>
          <p:cNvSpPr txBox="1"/>
          <p:nvPr/>
        </p:nvSpPr>
        <p:spPr>
          <a:xfrm>
            <a:off x="8201681" y="-1362207"/>
            <a:ext cx="2723823" cy="1107996"/>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0" normalizeH="0" baseline="0" noProof="0">
                <a:ln w="12700">
                  <a:gradFill>
                    <a:gsLst>
                      <a:gs pos="0">
                        <a:prstClr val="white"/>
                      </a:gs>
                      <a:gs pos="100000">
                        <a:srgbClr val="F1DAB2">
                          <a:alpha val="0"/>
                        </a:srgbClr>
                      </a:gs>
                    </a:gsLst>
                    <a:lin ang="5400000" scaled="1"/>
                  </a:gradFill>
                </a:ln>
                <a:blipFill>
                  <a:blip r:embed="rId2"/>
                  <a:stretch>
                    <a:fillRect/>
                  </a:stretch>
                </a:blipFill>
                <a:effectLst/>
                <a:uLnTx/>
                <a:uFillTx/>
                <a:latin typeface="演示镇魂行楷" panose="00000500000000000000" pitchFamily="2" charset="-122"/>
                <a:ea typeface="演示镇魂行楷" panose="00000500000000000000" pitchFamily="2" charset="-122"/>
                <a:cs typeface="+mn-cs"/>
              </a:rPr>
              <a:t>西柏坡</a:t>
            </a:r>
          </a:p>
        </p:txBody>
      </p:sp>
      <p:sp>
        <p:nvSpPr>
          <p:cNvPr id="37" name="标题 1"/>
          <p:cNvSpPr txBox="1"/>
          <p:nvPr/>
        </p:nvSpPr>
        <p:spPr>
          <a:xfrm>
            <a:off x="1961243" y="734324"/>
            <a:ext cx="8964259" cy="159159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zh-CN" altLang="en-US" sz="1800">
                <a:solidFill>
                  <a:schemeClr val="tx1">
                    <a:lumMod val="75000"/>
                    <a:lumOff val="25000"/>
                  </a:schemeClr>
                </a:solidFill>
                <a:latin typeface="+mn-ea"/>
                <a:ea typeface="+mn-ea"/>
              </a:rPr>
              <a:t>全会批准了</a:t>
            </a:r>
            <a:r>
              <a:rPr lang="en-US" altLang="zh-CN" sz="1800">
                <a:solidFill>
                  <a:schemeClr val="tx1">
                    <a:lumMod val="75000"/>
                    <a:lumOff val="25000"/>
                  </a:schemeClr>
                </a:solidFill>
                <a:latin typeface="+mn-ea"/>
                <a:ea typeface="+mn-ea"/>
              </a:rPr>
              <a:t>1949</a:t>
            </a:r>
            <a:r>
              <a:rPr lang="zh-CN" altLang="en-US" sz="1800">
                <a:solidFill>
                  <a:schemeClr val="tx1">
                    <a:lumMod val="75000"/>
                    <a:lumOff val="25000"/>
                  </a:schemeClr>
                </a:solidFill>
                <a:latin typeface="+mn-ea"/>
                <a:ea typeface="+mn-ea"/>
              </a:rPr>
              <a:t>年</a:t>
            </a:r>
            <a:r>
              <a:rPr lang="en-US" altLang="zh-CN" sz="1800">
                <a:solidFill>
                  <a:schemeClr val="tx1">
                    <a:lumMod val="75000"/>
                    <a:lumOff val="25000"/>
                  </a:schemeClr>
                </a:solidFill>
                <a:latin typeface="+mn-ea"/>
                <a:ea typeface="+mn-ea"/>
              </a:rPr>
              <a:t>1</a:t>
            </a:r>
            <a:r>
              <a:rPr lang="zh-CN" altLang="en-US" sz="1800">
                <a:solidFill>
                  <a:schemeClr val="tx1">
                    <a:lumMod val="75000"/>
                    <a:lumOff val="25000"/>
                  </a:schemeClr>
                </a:solidFill>
                <a:latin typeface="+mn-ea"/>
                <a:ea typeface="+mn-ea"/>
              </a:rPr>
              <a:t>月</a:t>
            </a:r>
            <a:r>
              <a:rPr lang="en-US" altLang="zh-CN" sz="1800">
                <a:solidFill>
                  <a:schemeClr val="tx1">
                    <a:lumMod val="75000"/>
                    <a:lumOff val="25000"/>
                  </a:schemeClr>
                </a:solidFill>
                <a:latin typeface="+mn-ea"/>
                <a:ea typeface="+mn-ea"/>
              </a:rPr>
              <a:t>14</a:t>
            </a:r>
            <a:r>
              <a:rPr lang="zh-CN" altLang="en-US" sz="1800">
                <a:solidFill>
                  <a:schemeClr val="tx1">
                    <a:lumMod val="75000"/>
                    <a:lumOff val="25000"/>
                  </a:schemeClr>
                </a:solidFill>
                <a:latin typeface="+mn-ea"/>
                <a:ea typeface="+mn-ea"/>
              </a:rPr>
              <a:t>日毛泽东主席对时局的声明；全会批准了由我党发起召开新政治协商会议及成立民主联合政府的建议。</a:t>
            </a:r>
            <a:endParaRPr lang="en-US" altLang="zh-CN" sz="1800">
              <a:solidFill>
                <a:schemeClr val="tx1">
                  <a:lumMod val="75000"/>
                  <a:lumOff val="25000"/>
                </a:schemeClr>
              </a:solidFill>
              <a:latin typeface="+mn-ea"/>
              <a:ea typeface="+mn-ea"/>
            </a:endParaRPr>
          </a:p>
        </p:txBody>
      </p:sp>
      <p:cxnSp>
        <p:nvCxnSpPr>
          <p:cNvPr id="4" name="直接连接符 3"/>
          <p:cNvCxnSpPr/>
          <p:nvPr/>
        </p:nvCxnSpPr>
        <p:spPr>
          <a:xfrm flipH="1">
            <a:off x="1582057" y="-254211"/>
            <a:ext cx="0" cy="7112208"/>
          </a:xfrm>
          <a:prstGeom prst="line">
            <a:avLst/>
          </a:prstGeom>
          <a:ln w="12700">
            <a:solidFill>
              <a:srgbClr val="B1050A"/>
            </a:solidFill>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1392464" y="980160"/>
            <a:ext cx="379186" cy="379186"/>
            <a:chOff x="1373416" y="1628769"/>
            <a:chExt cx="417282" cy="417282"/>
          </a:xfrm>
        </p:grpSpPr>
        <p:sp>
          <p:nvSpPr>
            <p:cNvPr id="47" name="椭圆 46"/>
            <p:cNvSpPr/>
            <p:nvPr/>
          </p:nvSpPr>
          <p:spPr>
            <a:xfrm>
              <a:off x="1373416" y="1628769"/>
              <a:ext cx="417282" cy="417282"/>
            </a:xfrm>
            <a:prstGeom prst="ellipse">
              <a:avLst/>
            </a:prstGeom>
            <a:solidFill>
              <a:srgbClr val="B1050A">
                <a:alpha val="63000"/>
              </a:srgbClr>
            </a:solidFill>
            <a:ln w="6350">
              <a:solidFill>
                <a:schemeClr val="bg1"/>
              </a:solidFill>
            </a:ln>
            <a:effectLst>
              <a:outerShdw blurRad="635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1482777" y="1738130"/>
              <a:ext cx="198560" cy="198560"/>
            </a:xfrm>
            <a:prstGeom prst="ellipse">
              <a:avLst/>
            </a:prstGeom>
            <a:solidFill>
              <a:srgbClr val="B105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9" name="标题 1"/>
          <p:cNvSpPr txBox="1"/>
          <p:nvPr/>
        </p:nvSpPr>
        <p:spPr>
          <a:xfrm>
            <a:off x="1961243" y="2032820"/>
            <a:ext cx="8964259" cy="12102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zh-CN" altLang="en-US" sz="1800">
                <a:solidFill>
                  <a:schemeClr val="tx1">
                    <a:lumMod val="75000"/>
                    <a:lumOff val="25000"/>
                  </a:schemeClr>
                </a:solidFill>
                <a:latin typeface="+mn-ea"/>
                <a:ea typeface="+mn-ea"/>
              </a:rPr>
              <a:t>会议还通过了</a:t>
            </a:r>
            <a:r>
              <a:rPr lang="en-US" altLang="zh-CN" sz="1800">
                <a:solidFill>
                  <a:schemeClr val="tx1">
                    <a:lumMod val="75000"/>
                    <a:lumOff val="25000"/>
                  </a:schemeClr>
                </a:solidFill>
                <a:latin typeface="+mn-ea"/>
                <a:ea typeface="+mn-ea"/>
              </a:rPr>
              <a:t>《</a:t>
            </a:r>
            <a:r>
              <a:rPr lang="zh-CN" altLang="en-US" sz="1800">
                <a:solidFill>
                  <a:schemeClr val="tx1">
                    <a:lumMod val="75000"/>
                    <a:lumOff val="25000"/>
                  </a:schemeClr>
                </a:solidFill>
                <a:latin typeface="+mn-ea"/>
                <a:ea typeface="+mn-ea"/>
              </a:rPr>
              <a:t>关于军旗的决议</a:t>
            </a:r>
            <a:r>
              <a:rPr lang="en-US" altLang="zh-CN" sz="1800">
                <a:solidFill>
                  <a:schemeClr val="tx1">
                    <a:lumMod val="75000"/>
                    <a:lumOff val="25000"/>
                  </a:schemeClr>
                </a:solidFill>
                <a:latin typeface="+mn-ea"/>
                <a:ea typeface="+mn-ea"/>
              </a:rPr>
              <a:t>》</a:t>
            </a:r>
            <a:r>
              <a:rPr lang="zh-CN" altLang="en-US" sz="1800">
                <a:solidFill>
                  <a:schemeClr val="tx1">
                    <a:lumMod val="75000"/>
                    <a:lumOff val="25000"/>
                  </a:schemeClr>
                </a:solidFill>
                <a:latin typeface="+mn-ea"/>
                <a:ea typeface="+mn-ea"/>
              </a:rPr>
              <a:t>，规定中国人民解放军的军旗应为红底，加五角星，加“八一”二字。</a:t>
            </a:r>
            <a:endParaRPr lang="en-US" altLang="zh-CN" sz="1800">
              <a:solidFill>
                <a:schemeClr val="tx1">
                  <a:lumMod val="75000"/>
                  <a:lumOff val="25000"/>
                </a:schemeClr>
              </a:solidFill>
              <a:latin typeface="+mn-ea"/>
              <a:ea typeface="+mn-ea"/>
            </a:endParaRPr>
          </a:p>
        </p:txBody>
      </p:sp>
      <p:grpSp>
        <p:nvGrpSpPr>
          <p:cNvPr id="50" name="组合 49"/>
          <p:cNvGrpSpPr/>
          <p:nvPr/>
        </p:nvGrpSpPr>
        <p:grpSpPr>
          <a:xfrm>
            <a:off x="1392464" y="2118692"/>
            <a:ext cx="379186" cy="379186"/>
            <a:chOff x="1373416" y="1628769"/>
            <a:chExt cx="417282" cy="417282"/>
          </a:xfrm>
        </p:grpSpPr>
        <p:sp>
          <p:nvSpPr>
            <p:cNvPr id="67" name="椭圆 66"/>
            <p:cNvSpPr/>
            <p:nvPr/>
          </p:nvSpPr>
          <p:spPr>
            <a:xfrm>
              <a:off x="1373416" y="1628769"/>
              <a:ext cx="417282" cy="417282"/>
            </a:xfrm>
            <a:prstGeom prst="ellipse">
              <a:avLst/>
            </a:prstGeom>
            <a:solidFill>
              <a:srgbClr val="B1050A">
                <a:alpha val="63000"/>
              </a:srgbClr>
            </a:solidFill>
            <a:ln w="6350">
              <a:solidFill>
                <a:schemeClr val="bg1"/>
              </a:solidFill>
            </a:ln>
            <a:effectLst>
              <a:outerShdw blurRad="635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1482777" y="1738130"/>
              <a:ext cx="198560" cy="198560"/>
            </a:xfrm>
            <a:prstGeom prst="ellipse">
              <a:avLst/>
            </a:prstGeom>
            <a:solidFill>
              <a:srgbClr val="B105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9" name="标题 1"/>
          <p:cNvSpPr txBox="1"/>
          <p:nvPr/>
        </p:nvSpPr>
        <p:spPr>
          <a:xfrm>
            <a:off x="1961243" y="3149835"/>
            <a:ext cx="8964259" cy="12102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zh-CN" altLang="en-US" sz="1800">
                <a:solidFill>
                  <a:schemeClr val="tx1">
                    <a:lumMod val="75000"/>
                    <a:lumOff val="25000"/>
                  </a:schemeClr>
                </a:solidFill>
                <a:latin typeface="+mn-ea"/>
                <a:ea typeface="+mn-ea"/>
              </a:rPr>
              <a:t>最后，毛泽东代表中央政治局对全会作了结论报告。结论报告总结了“党委会的工作方法”的</a:t>
            </a:r>
            <a:r>
              <a:rPr lang="en-US" altLang="zh-CN" sz="1800">
                <a:solidFill>
                  <a:schemeClr val="tx1">
                    <a:lumMod val="75000"/>
                    <a:lumOff val="25000"/>
                  </a:schemeClr>
                </a:solidFill>
                <a:latin typeface="+mn-ea"/>
                <a:ea typeface="+mn-ea"/>
              </a:rPr>
              <a:t>12</a:t>
            </a:r>
            <a:r>
              <a:rPr lang="zh-CN" altLang="en-US" sz="1800">
                <a:solidFill>
                  <a:schemeClr val="tx1">
                    <a:lumMod val="75000"/>
                    <a:lumOff val="25000"/>
                  </a:schemeClr>
                </a:solidFill>
                <a:latin typeface="+mn-ea"/>
                <a:ea typeface="+mn-ea"/>
              </a:rPr>
              <a:t>条经验，强调要发扬党内民主，加强集体领导，改进工作作风和工作方法。号召各级干部要学好马列的</a:t>
            </a:r>
            <a:r>
              <a:rPr lang="en-US" altLang="zh-CN" sz="1800">
                <a:solidFill>
                  <a:schemeClr val="tx1">
                    <a:lumMod val="75000"/>
                    <a:lumOff val="25000"/>
                  </a:schemeClr>
                </a:solidFill>
                <a:latin typeface="+mn-ea"/>
                <a:ea typeface="+mn-ea"/>
              </a:rPr>
              <a:t>12</a:t>
            </a:r>
            <a:r>
              <a:rPr lang="zh-CN" altLang="en-US" sz="1800">
                <a:solidFill>
                  <a:schemeClr val="tx1">
                    <a:lumMod val="75000"/>
                    <a:lumOff val="25000"/>
                  </a:schemeClr>
                </a:solidFill>
                <a:latin typeface="+mn-ea"/>
                <a:ea typeface="+mn-ea"/>
              </a:rPr>
              <a:t>本书，并决定了以下几个方面的问题：</a:t>
            </a:r>
            <a:endParaRPr lang="en-US" altLang="zh-CN" sz="1800">
              <a:solidFill>
                <a:schemeClr val="tx1">
                  <a:lumMod val="75000"/>
                  <a:lumOff val="25000"/>
                </a:schemeClr>
              </a:solidFill>
              <a:latin typeface="+mn-ea"/>
              <a:ea typeface="+mn-ea"/>
            </a:endParaRPr>
          </a:p>
        </p:txBody>
      </p:sp>
      <p:grpSp>
        <p:nvGrpSpPr>
          <p:cNvPr id="70" name="组合 69"/>
          <p:cNvGrpSpPr/>
          <p:nvPr/>
        </p:nvGrpSpPr>
        <p:grpSpPr>
          <a:xfrm>
            <a:off x="1392464" y="3235707"/>
            <a:ext cx="379186" cy="379186"/>
            <a:chOff x="1373416" y="1628769"/>
            <a:chExt cx="417282" cy="417282"/>
          </a:xfrm>
        </p:grpSpPr>
        <p:sp>
          <p:nvSpPr>
            <p:cNvPr id="71" name="椭圆 70"/>
            <p:cNvSpPr/>
            <p:nvPr/>
          </p:nvSpPr>
          <p:spPr>
            <a:xfrm>
              <a:off x="1373416" y="1628769"/>
              <a:ext cx="417282" cy="417282"/>
            </a:xfrm>
            <a:prstGeom prst="ellipse">
              <a:avLst/>
            </a:prstGeom>
            <a:solidFill>
              <a:srgbClr val="B1050A">
                <a:alpha val="63000"/>
              </a:srgbClr>
            </a:solidFill>
            <a:ln w="6350">
              <a:solidFill>
                <a:schemeClr val="bg1"/>
              </a:solidFill>
            </a:ln>
            <a:effectLst>
              <a:outerShdw blurRad="63500" sx="102000" sy="102000" algn="ctr" rotWithShape="0">
                <a:prstClr val="black">
                  <a:alpha val="48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1482777" y="1738130"/>
              <a:ext cx="198560" cy="198560"/>
            </a:xfrm>
            <a:prstGeom prst="ellipse">
              <a:avLst/>
            </a:prstGeom>
            <a:solidFill>
              <a:srgbClr val="B105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42" name="图片 41" descr="图片包含 游戏机, 花, 雏菊, 灯光&#10;&#10;描述已自动生成"/>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V="1">
            <a:off x="10023968" y="3982997"/>
            <a:ext cx="2168032" cy="2875000"/>
          </a:xfrm>
          <a:prstGeom prst="rect">
            <a:avLst/>
          </a:prstGeom>
        </p:spPr>
      </p:pic>
      <p:sp>
        <p:nvSpPr>
          <p:cNvPr id="45" name="矩形 44"/>
          <p:cNvSpPr/>
          <p:nvPr/>
        </p:nvSpPr>
        <p:spPr>
          <a:xfrm>
            <a:off x="2685143" y="4665635"/>
            <a:ext cx="5365450" cy="1633565"/>
          </a:xfrm>
          <a:prstGeom prst="rect">
            <a:avLst/>
          </a:prstGeom>
          <a:solidFill>
            <a:schemeClr val="accent2">
              <a:lumMod val="20000"/>
              <a:lumOff val="80000"/>
              <a:alpha val="3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sp>
        <p:nvSpPr>
          <p:cNvPr id="44" name="标题 1"/>
          <p:cNvSpPr txBox="1"/>
          <p:nvPr/>
        </p:nvSpPr>
        <p:spPr>
          <a:xfrm>
            <a:off x="3052455" y="4789511"/>
            <a:ext cx="5501116" cy="121028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400">
                <a:solidFill>
                  <a:schemeClr val="tx1">
                    <a:lumMod val="75000"/>
                    <a:lumOff val="25000"/>
                  </a:schemeClr>
                </a:solidFill>
                <a:latin typeface="+mn-ea"/>
                <a:ea typeface="+mn-ea"/>
              </a:rPr>
              <a:t>一、确定了促进革命迅速取得全国胜利的各项方针。</a:t>
            </a:r>
          </a:p>
          <a:p>
            <a:pPr>
              <a:lnSpc>
                <a:spcPct val="150000"/>
              </a:lnSpc>
            </a:pPr>
            <a:r>
              <a:rPr lang="zh-CN" altLang="en-US" sz="1400">
                <a:solidFill>
                  <a:schemeClr val="tx1">
                    <a:lumMod val="75000"/>
                    <a:lumOff val="25000"/>
                  </a:schemeClr>
                </a:solidFill>
                <a:latin typeface="+mn-ea"/>
                <a:ea typeface="+mn-ea"/>
              </a:rPr>
              <a:t>二、决定将党的工作重心由乡村转到城市。</a:t>
            </a:r>
          </a:p>
          <a:p>
            <a:pPr>
              <a:lnSpc>
                <a:spcPct val="150000"/>
              </a:lnSpc>
            </a:pPr>
            <a:r>
              <a:rPr lang="zh-CN" altLang="en-US" sz="1400">
                <a:solidFill>
                  <a:schemeClr val="tx1">
                    <a:lumMod val="75000"/>
                    <a:lumOff val="25000"/>
                  </a:schemeClr>
                </a:solidFill>
                <a:latin typeface="+mn-ea"/>
                <a:ea typeface="+mn-ea"/>
              </a:rPr>
              <a:t>三、决定了党在全国胜利后的一系列基本政策。</a:t>
            </a:r>
          </a:p>
          <a:p>
            <a:pPr>
              <a:lnSpc>
                <a:spcPct val="150000"/>
              </a:lnSpc>
            </a:pPr>
            <a:r>
              <a:rPr lang="zh-CN" altLang="en-US" sz="1400">
                <a:solidFill>
                  <a:schemeClr val="tx1">
                    <a:lumMod val="75000"/>
                    <a:lumOff val="25000"/>
                  </a:schemeClr>
                </a:solidFill>
                <a:latin typeface="+mn-ea"/>
                <a:ea typeface="+mn-ea"/>
              </a:rPr>
              <a:t>四、强调要加强党的思想建设，防止资产阶级思想的腐蚀。</a:t>
            </a:r>
            <a:endParaRPr lang="en-US" altLang="zh-CN" sz="1400">
              <a:solidFill>
                <a:schemeClr val="tx1">
                  <a:lumMod val="75000"/>
                  <a:lumOff val="25000"/>
                </a:schemeClr>
              </a:solidFill>
              <a:latin typeface="+mn-ea"/>
              <a:ea typeface="+mn-ea"/>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32" name="图片 31" descr="图片包含 黄色, 桌子, 红色, 穿着&#10;&#10;描述已自动生成"/>
          <p:cNvPicPr>
            <a:picLocks noChangeAspect="1"/>
          </p:cNvPicPr>
          <p:nvPr/>
        </p:nvPicPr>
        <p:blipFill>
          <a:blip r:embed="rId2" cstate="email">
            <a:clrChange>
              <a:clrFrom>
                <a:srgbClr val="FFFFFF"/>
              </a:clrFrom>
              <a:clrTo>
                <a:srgbClr val="FFFFFF">
                  <a:alpha val="0"/>
                </a:srgbClr>
              </a:clrTo>
            </a:clrChange>
            <a:extLst>
              <a:ext uri="{BEBA8EAE-BF5A-486C-A8C5-ECC9F3942E4B}">
                <a14:imgProps xmlns:a14="http://schemas.microsoft.com/office/drawing/2010/main">
                  <a14:imgLayer>
                    <a14:imgEffect>
                      <a14:backgroundRemoval t="3628" b="98670" l="3041" r="89903">
                        <a14:foregroundMark x1="14720" y1="7255" x2="12165" y2="98670"/>
                        <a14:foregroundMark x1="5353" y1="9915" x2="3163" y2="95526"/>
                        <a14:foregroundMark x1="5961" y1="4353" x2="43187" y2="4353"/>
                        <a14:foregroundMark x1="43309" y1="3628" x2="25061" y2="37606"/>
                        <a14:foregroundMark x1="25061" y1="37606" x2="16423" y2="63845"/>
                        <a14:foregroundMark x1="24696" y1="50786" x2="27737" y2="59250"/>
                        <a14:foregroundMark x1="27737" y1="59250" x2="38686" y2="74728"/>
                        <a14:foregroundMark x1="40389" y1="74970" x2="41119" y2="82588"/>
                        <a14:foregroundMark x1="41119" y1="82588" x2="40024" y2="86699"/>
                        <a14:foregroundMark x1="37956" y1="39782" x2="40389" y2="40629"/>
                        <a14:foregroundMark x1="42336" y1="40508" x2="43552" y2="39782"/>
                        <a14:foregroundMark x1="44039" y1="39661" x2="45742" y2="40387"/>
                        <a14:foregroundMark x1="46107" y1="40871" x2="47324" y2="43289"/>
                        <a14:foregroundMark x1="47324" y1="43410" x2="47810" y2="48126"/>
                        <a14:foregroundMark x1="47810" y1="48247" x2="47810" y2="51632"/>
                        <a14:foregroundMark x1="47810" y1="51874" x2="46594" y2="53688"/>
                        <a14:foregroundMark x1="45742" y1="53809" x2="41727" y2="53809"/>
                        <a14:foregroundMark x1="40511" y1="53809" x2="46350" y2="54293"/>
                        <a14:foregroundMark x1="46472" y1="54172" x2="48175" y2="52116"/>
                        <a14:foregroundMark x1="48297" y1="51874" x2="48297" y2="49940"/>
                        <a14:foregroundMark x1="47810" y1="48368" x2="47810" y2="47037"/>
                        <a14:foregroundMark x1="47932" y1="44861" x2="47932" y2="43773"/>
                        <a14:foregroundMark x1="47932" y1="43289" x2="46350" y2="40629"/>
                        <a14:foregroundMark x1="46229" y1="40629" x2="46229" y2="40629"/>
                        <a14:foregroundMark x1="45499" y1="40508" x2="45499" y2="40508"/>
                        <a14:foregroundMark x1="45012" y1="40024" x2="45012" y2="40024"/>
                        <a14:foregroundMark x1="44404" y1="39782" x2="44404" y2="39782"/>
                        <a14:foregroundMark x1="43309" y1="39782" x2="43309" y2="39782"/>
                        <a14:foregroundMark x1="40268" y1="39903" x2="40268" y2="39903"/>
                        <a14:foregroundMark x1="39173" y1="39541" x2="37470" y2="39057"/>
                        <a14:foregroundMark x1="35280" y1="39057" x2="36983" y2="40145"/>
                        <a14:foregroundMark x1="38564" y1="39661" x2="42092" y2="40871"/>
                      </a14:backgroundRemoval>
                    </a14:imgEffect>
                  </a14:imgLayer>
                </a14:imgProps>
              </a:ext>
              <a:ext uri="{28A0092B-C50C-407E-A947-70E740481C1C}">
                <a14:useLocalDpi xmlns:a14="http://schemas.microsoft.com/office/drawing/2010/main"/>
              </a:ext>
            </a:extLst>
          </a:blip>
          <a:srcRect/>
          <a:stretch>
            <a:fillRect/>
          </a:stretch>
        </p:blipFill>
        <p:spPr>
          <a:xfrm>
            <a:off x="0" y="-61132"/>
            <a:ext cx="6881032" cy="6919132"/>
          </a:xfrm>
          <a:prstGeom prst="rect">
            <a:avLst/>
          </a:prstGeom>
          <a:effectLst>
            <a:softEdge rad="31750"/>
          </a:effectLst>
        </p:spPr>
      </p:pic>
      <p:pic>
        <p:nvPicPr>
          <p:cNvPr id="53" name="图片 52" descr="图片包含 游戏机, 花, 雏菊, 灯光&#10;&#10;描述已自动生成"/>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V="1">
            <a:off x="10023968" y="3982997"/>
            <a:ext cx="2168032" cy="2875000"/>
          </a:xfrm>
          <a:prstGeom prst="rect">
            <a:avLst/>
          </a:prstGeom>
        </p:spPr>
      </p:pic>
      <p:sp>
        <p:nvSpPr>
          <p:cNvPr id="8" name="文本框 7"/>
          <p:cNvSpPr txBox="1"/>
          <p:nvPr/>
        </p:nvSpPr>
        <p:spPr>
          <a:xfrm>
            <a:off x="5217154" y="2863367"/>
            <a:ext cx="4288353" cy="1323439"/>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b="0" i="0" u="none" strike="noStrike" kern="1200" cap="none" spc="0" normalizeH="0" baseline="0" noProof="0" dirty="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cs typeface="+mn-cs"/>
              </a:rPr>
              <a:t>精神内涵</a:t>
            </a:r>
          </a:p>
        </p:txBody>
      </p:sp>
      <p:sp>
        <p:nvSpPr>
          <p:cNvPr id="9" name="文本框 8"/>
          <p:cNvSpPr txBox="1"/>
          <p:nvPr/>
        </p:nvSpPr>
        <p:spPr>
          <a:xfrm>
            <a:off x="6039195" y="1919501"/>
            <a:ext cx="2483695"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8800" b="1" i="0" u="none" strike="noStrike" kern="1200" cap="none" spc="0" normalizeH="0" baseline="0" noProof="0">
                <a:ln w="25400">
                  <a:gradFill>
                    <a:gsLst>
                      <a:gs pos="0">
                        <a:srgbClr val="B1050A">
                          <a:alpha val="88000"/>
                        </a:srgbClr>
                      </a:gs>
                      <a:gs pos="70000">
                        <a:srgbClr val="B1050A">
                          <a:alpha val="0"/>
                        </a:srgbClr>
                      </a:gs>
                    </a:gsLst>
                    <a:lin ang="5400000" scaled="1"/>
                  </a:gradFill>
                </a:ln>
                <a:noFill/>
                <a:effectLst/>
                <a:uLnTx/>
                <a:uFillTx/>
                <a:latin typeface="站酷小薇LOGO体" panose="02010600010101010101" pitchFamily="2" charset="-122"/>
                <a:ea typeface="站酷小薇LOGO体" panose="02010600010101010101" pitchFamily="2" charset="-122"/>
                <a:cs typeface="+mn-cs"/>
              </a:rPr>
              <a:t>03</a:t>
            </a:r>
            <a:endParaRPr kumimoji="0" lang="zh-CN" altLang="en-US" sz="8800" b="1" i="0" u="none" strike="noStrike" kern="1200" cap="none" spc="0" normalizeH="0" baseline="0" noProof="0">
              <a:ln w="25400">
                <a:gradFill>
                  <a:gsLst>
                    <a:gs pos="0">
                      <a:srgbClr val="B1050A">
                        <a:alpha val="88000"/>
                      </a:srgbClr>
                    </a:gs>
                    <a:gs pos="70000">
                      <a:srgbClr val="B1050A">
                        <a:alpha val="0"/>
                      </a:srgbClr>
                    </a:gs>
                  </a:gsLst>
                  <a:lin ang="5400000" scaled="1"/>
                </a:gradFill>
              </a:ln>
              <a:noFill/>
              <a:effectLst/>
              <a:uLnTx/>
              <a:uFillTx/>
              <a:latin typeface="站酷小薇LOGO体" panose="02010600010101010101" pitchFamily="2" charset="-122"/>
              <a:ea typeface="站酷小薇LOGO体" panose="02010600010101010101" pitchFamily="2" charset="-122"/>
              <a:cs typeface="+mn-cs"/>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精神内涵</a:t>
            </a:r>
          </a:p>
        </p:txBody>
      </p:sp>
      <p:sp>
        <p:nvSpPr>
          <p:cNvPr id="38" name="文本框 37"/>
          <p:cNvSpPr txBox="1"/>
          <p:nvPr/>
        </p:nvSpPr>
        <p:spPr>
          <a:xfrm>
            <a:off x="8201681" y="-1362207"/>
            <a:ext cx="2723823" cy="1107996"/>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0" normalizeH="0" baseline="0" noProof="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cs typeface="+mn-cs"/>
              </a:rPr>
              <a:t>西柏坡</a:t>
            </a:r>
          </a:p>
        </p:txBody>
      </p:sp>
      <p:sp>
        <p:nvSpPr>
          <p:cNvPr id="39" name="标题 1"/>
          <p:cNvSpPr txBox="1"/>
          <p:nvPr/>
        </p:nvSpPr>
        <p:spPr>
          <a:xfrm>
            <a:off x="1797470" y="4420910"/>
            <a:ext cx="8825659" cy="6378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en-US" altLang="zh-CN" sz="1800">
                <a:solidFill>
                  <a:schemeClr val="tx1">
                    <a:lumMod val="75000"/>
                    <a:lumOff val="25000"/>
                  </a:schemeClr>
                </a:solidFill>
                <a:latin typeface="+mn-ea"/>
                <a:ea typeface="+mn-ea"/>
              </a:rPr>
              <a:t>--</a:t>
            </a:r>
            <a:r>
              <a:rPr lang="zh-CN" altLang="en-US" sz="1800">
                <a:solidFill>
                  <a:schemeClr val="tx1">
                    <a:lumMod val="75000"/>
                    <a:lumOff val="25000"/>
                  </a:schemeClr>
                </a:solidFill>
                <a:latin typeface="+mn-ea"/>
                <a:ea typeface="+mn-ea"/>
              </a:rPr>
              <a:t>由毛泽东同志在中国共产党七届二中全会上的讲话中提出的“两个务必”发展而来</a:t>
            </a:r>
          </a:p>
        </p:txBody>
      </p:sp>
      <p:sp>
        <p:nvSpPr>
          <p:cNvPr id="42" name="矩形 41"/>
          <p:cNvSpPr/>
          <p:nvPr/>
        </p:nvSpPr>
        <p:spPr>
          <a:xfrm>
            <a:off x="1683170" y="1812300"/>
            <a:ext cx="8575570" cy="1832261"/>
          </a:xfrm>
          <a:prstGeom prst="rect">
            <a:avLst/>
          </a:prstGeom>
          <a:solidFill>
            <a:schemeClr val="accent2">
              <a:lumMod val="20000"/>
              <a:lumOff val="80000"/>
              <a:alpha val="3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等线" panose="02010600030101010101" charset="-122"/>
              <a:cs typeface="+mn-cs"/>
            </a:endParaRPr>
          </a:p>
        </p:txBody>
      </p:sp>
      <p:pic>
        <p:nvPicPr>
          <p:cNvPr id="40" name="图片 3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461404" y="1913598"/>
            <a:ext cx="1981085" cy="1771763"/>
          </a:xfrm>
          <a:prstGeom prst="rect">
            <a:avLst/>
          </a:prstGeom>
        </p:spPr>
      </p:pic>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3" name="图片 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662617" y="1930298"/>
            <a:ext cx="6187976" cy="1755800"/>
          </a:xfrm>
          <a:prstGeom prst="rect">
            <a:avLst/>
          </a:prstGeom>
        </p:spPr>
      </p:pic>
      <p:pic>
        <p:nvPicPr>
          <p:cNvPr id="44" name="图片 43"/>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32" name="图片 31" descr="图片包含 黄色, 桌子, 红色, 穿着&#10;&#10;描述已自动生成"/>
          <p:cNvPicPr>
            <a:picLocks noChangeAspect="1"/>
          </p:cNvPicPr>
          <p:nvPr/>
        </p:nvPicPr>
        <p:blipFill>
          <a:blip r:embed="rId2" cstate="email">
            <a:clrChange>
              <a:clrFrom>
                <a:srgbClr val="FFFFFF"/>
              </a:clrFrom>
              <a:clrTo>
                <a:srgbClr val="FFFFFF">
                  <a:alpha val="0"/>
                </a:srgbClr>
              </a:clrTo>
            </a:clrChange>
            <a:extLst>
              <a:ext uri="{BEBA8EAE-BF5A-486C-A8C5-ECC9F3942E4B}">
                <a14:imgProps xmlns:a14="http://schemas.microsoft.com/office/drawing/2010/main">
                  <a14:imgLayer>
                    <a14:imgEffect>
                      <a14:backgroundRemoval t="3628" b="98670" l="3041" r="89903">
                        <a14:foregroundMark x1="14720" y1="7255" x2="12165" y2="98670"/>
                        <a14:foregroundMark x1="5353" y1="9915" x2="3163" y2="95526"/>
                        <a14:foregroundMark x1="5961" y1="4353" x2="43187" y2="4353"/>
                        <a14:foregroundMark x1="43309" y1="3628" x2="25061" y2="37606"/>
                        <a14:foregroundMark x1="25061" y1="37606" x2="16423" y2="63845"/>
                        <a14:foregroundMark x1="24696" y1="50786" x2="27737" y2="59250"/>
                        <a14:foregroundMark x1="27737" y1="59250" x2="38686" y2="74728"/>
                        <a14:foregroundMark x1="40389" y1="74970" x2="41119" y2="82588"/>
                        <a14:foregroundMark x1="41119" y1="82588" x2="40024" y2="86699"/>
                        <a14:foregroundMark x1="37956" y1="39782" x2="40389" y2="40629"/>
                        <a14:foregroundMark x1="42336" y1="40508" x2="43552" y2="39782"/>
                        <a14:foregroundMark x1="44039" y1="39661" x2="45742" y2="40387"/>
                        <a14:foregroundMark x1="46107" y1="40871" x2="47324" y2="43289"/>
                        <a14:foregroundMark x1="47324" y1="43410" x2="47810" y2="48126"/>
                        <a14:foregroundMark x1="47810" y1="48247" x2="47810" y2="51632"/>
                        <a14:foregroundMark x1="47810" y1="51874" x2="46594" y2="53688"/>
                        <a14:foregroundMark x1="45742" y1="53809" x2="41727" y2="53809"/>
                        <a14:foregroundMark x1="40511" y1="53809" x2="46350" y2="54293"/>
                        <a14:foregroundMark x1="46472" y1="54172" x2="48175" y2="52116"/>
                        <a14:foregroundMark x1="48297" y1="51874" x2="48297" y2="49940"/>
                        <a14:foregroundMark x1="47810" y1="48368" x2="47810" y2="47037"/>
                        <a14:foregroundMark x1="47932" y1="44861" x2="47932" y2="43773"/>
                        <a14:foregroundMark x1="47932" y1="43289" x2="46350" y2="40629"/>
                        <a14:foregroundMark x1="46229" y1="40629" x2="46229" y2="40629"/>
                        <a14:foregroundMark x1="45499" y1="40508" x2="45499" y2="40508"/>
                        <a14:foregroundMark x1="45012" y1="40024" x2="45012" y2="40024"/>
                        <a14:foregroundMark x1="44404" y1="39782" x2="44404" y2="39782"/>
                        <a14:foregroundMark x1="43309" y1="39782" x2="43309" y2="39782"/>
                        <a14:foregroundMark x1="40268" y1="39903" x2="40268" y2="39903"/>
                        <a14:foregroundMark x1="39173" y1="39541" x2="37470" y2="39057"/>
                        <a14:foregroundMark x1="35280" y1="39057" x2="36983" y2="40145"/>
                        <a14:foregroundMark x1="38564" y1="39661" x2="42092" y2="40871"/>
                      </a14:backgroundRemoval>
                    </a14:imgEffect>
                  </a14:imgLayer>
                </a14:imgProps>
              </a:ext>
              <a:ext uri="{28A0092B-C50C-407E-A947-70E740481C1C}">
                <a14:useLocalDpi xmlns:a14="http://schemas.microsoft.com/office/drawing/2010/main"/>
              </a:ext>
            </a:extLst>
          </a:blip>
          <a:srcRect/>
          <a:stretch>
            <a:fillRect/>
          </a:stretch>
        </p:blipFill>
        <p:spPr>
          <a:xfrm>
            <a:off x="-49019" y="-61132"/>
            <a:ext cx="6881032" cy="6919132"/>
          </a:xfrm>
          <a:prstGeom prst="rect">
            <a:avLst/>
          </a:prstGeom>
          <a:effectLst>
            <a:softEdge rad="31750"/>
          </a:effectLst>
        </p:spPr>
      </p:pic>
      <p:pic>
        <p:nvPicPr>
          <p:cNvPr id="53" name="图片 52" descr="图片包含 游戏机, 花, 雏菊, 灯光&#10;&#10;描述已自动生成"/>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V="1">
            <a:off x="10023968" y="3982997"/>
            <a:ext cx="2168032" cy="2875000"/>
          </a:xfrm>
          <a:prstGeom prst="rect">
            <a:avLst/>
          </a:prstGeom>
        </p:spPr>
      </p:pic>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40399" y="1920338"/>
            <a:ext cx="2481287" cy="1444877"/>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218401" y="2831312"/>
            <a:ext cx="4285859" cy="1322947"/>
          </a:xfrm>
          <a:prstGeom prst="rect">
            <a:avLst/>
          </a:prstGeom>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rgbClr val="C00000"/>
                </a:solidFill>
                <a:effectLst/>
                <a:uLnTx/>
                <a:uFillTx/>
                <a:latin typeface="+mn-ea"/>
                <a:cs typeface="阿里巴巴普惠体 H" panose="00020600040101010101" pitchFamily="18" charset="-122"/>
              </a:rPr>
              <a:t>精神解读</a:t>
            </a:r>
          </a:p>
        </p:txBody>
      </p:sp>
      <p:sp>
        <p:nvSpPr>
          <p:cNvPr id="38" name="文本框 37"/>
          <p:cNvSpPr txBox="1"/>
          <p:nvPr/>
        </p:nvSpPr>
        <p:spPr>
          <a:xfrm>
            <a:off x="8201681" y="-1362207"/>
            <a:ext cx="2723823" cy="1107996"/>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0" normalizeH="0" baseline="0" noProof="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cs typeface="+mn-cs"/>
              </a:rPr>
              <a:t>西柏坡</a:t>
            </a:r>
          </a:p>
        </p:txBody>
      </p:sp>
      <p:sp>
        <p:nvSpPr>
          <p:cNvPr id="39" name="标题 1"/>
          <p:cNvSpPr txBox="1"/>
          <p:nvPr/>
        </p:nvSpPr>
        <p:spPr>
          <a:xfrm>
            <a:off x="4945471" y="1789607"/>
            <a:ext cx="3396830" cy="6378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dirty="0">
                <a:solidFill>
                  <a:schemeClr val="tx1">
                    <a:lumMod val="75000"/>
                    <a:lumOff val="25000"/>
                  </a:schemeClr>
                </a:solidFill>
                <a:latin typeface="+mn-ea"/>
                <a:ea typeface="+mn-ea"/>
              </a:rPr>
              <a:t>谦虚谨慎、艰苦奋斗的精神</a:t>
            </a: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7" name="标题 1"/>
          <p:cNvSpPr txBox="1"/>
          <p:nvPr/>
        </p:nvSpPr>
        <p:spPr>
          <a:xfrm>
            <a:off x="4945471" y="2505425"/>
            <a:ext cx="6658304" cy="210484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dirty="0">
                <a:solidFill>
                  <a:schemeClr val="tx1">
                    <a:lumMod val="75000"/>
                    <a:lumOff val="25000"/>
                  </a:schemeClr>
                </a:solidFill>
                <a:latin typeface="+mn-ea"/>
                <a:ea typeface="+mn-ea"/>
              </a:rPr>
              <a:t>在党的七届二中全会上，毛泽东同志提出了著名的“两个务必”。他指出，夺取全国胜利，这只是万里长征走完了第一步，革命以后的路程更长，工作更伟大、更艰苦，因此：</a:t>
            </a:r>
            <a:endParaRPr lang="en-US" altLang="zh-CN" sz="1800" dirty="0">
              <a:solidFill>
                <a:schemeClr val="tx1">
                  <a:lumMod val="75000"/>
                  <a:lumOff val="25000"/>
                </a:schemeClr>
              </a:solidFill>
              <a:latin typeface="+mn-ea"/>
              <a:ea typeface="+mn-ea"/>
            </a:endParaRPr>
          </a:p>
        </p:txBody>
      </p:sp>
      <p:sp>
        <p:nvSpPr>
          <p:cNvPr id="48" name="矩形 47"/>
          <p:cNvSpPr/>
          <p:nvPr/>
        </p:nvSpPr>
        <p:spPr>
          <a:xfrm>
            <a:off x="4550189" y="1818679"/>
            <a:ext cx="72000" cy="475184"/>
          </a:xfrm>
          <a:prstGeom prst="rect">
            <a:avLst/>
          </a:prstGeom>
          <a:solidFill>
            <a:srgbClr val="B105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cxnSp>
        <p:nvCxnSpPr>
          <p:cNvPr id="3" name="直接连接符 2"/>
          <p:cNvCxnSpPr/>
          <p:nvPr/>
        </p:nvCxnSpPr>
        <p:spPr>
          <a:xfrm flipH="1" flipV="1">
            <a:off x="4586189" y="2216324"/>
            <a:ext cx="0" cy="2788195"/>
          </a:xfrm>
          <a:prstGeom prst="line">
            <a:avLst/>
          </a:prstGeom>
          <a:ln>
            <a:solidFill>
              <a:srgbClr val="B1050A"/>
            </a:solidFill>
          </a:ln>
        </p:spPr>
        <p:style>
          <a:lnRef idx="1">
            <a:schemeClr val="accent1"/>
          </a:lnRef>
          <a:fillRef idx="0">
            <a:schemeClr val="accent1"/>
          </a:fillRef>
          <a:effectRef idx="0">
            <a:schemeClr val="accent1"/>
          </a:effectRef>
          <a:fontRef idx="minor">
            <a:schemeClr val="tx1"/>
          </a:fontRef>
        </p:style>
      </p:cxnSp>
      <p:sp>
        <p:nvSpPr>
          <p:cNvPr id="49" name="标题 1"/>
          <p:cNvSpPr txBox="1"/>
          <p:nvPr/>
        </p:nvSpPr>
        <p:spPr>
          <a:xfrm>
            <a:off x="4945471" y="3812786"/>
            <a:ext cx="6658304" cy="210484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200000"/>
              </a:lnSpc>
            </a:pPr>
            <a:r>
              <a:rPr lang="zh-CN" altLang="en-US" sz="1800" dirty="0">
                <a:solidFill>
                  <a:srgbClr val="B1050A"/>
                </a:solidFill>
                <a:latin typeface="+mn-ea"/>
                <a:ea typeface="+mn-ea"/>
              </a:rPr>
              <a:t>务必使同志们继续地保持谦虚、谨慎、不骄、不躁的作风</a:t>
            </a:r>
            <a:endParaRPr lang="en-US" altLang="zh-CN" sz="1800" dirty="0">
              <a:solidFill>
                <a:srgbClr val="B1050A"/>
              </a:solidFill>
              <a:latin typeface="+mn-ea"/>
              <a:ea typeface="+mn-ea"/>
            </a:endParaRPr>
          </a:p>
          <a:p>
            <a:pPr>
              <a:lnSpc>
                <a:spcPct val="200000"/>
              </a:lnSpc>
            </a:pPr>
            <a:r>
              <a:rPr lang="zh-CN" altLang="en-US" sz="1800" dirty="0">
                <a:solidFill>
                  <a:srgbClr val="B1050A"/>
                </a:solidFill>
                <a:latin typeface="+mn-ea"/>
                <a:ea typeface="+mn-ea"/>
              </a:rPr>
              <a:t>务必使同志们继续地保持艰苦奋斗的作风</a:t>
            </a:r>
          </a:p>
        </p:txBody>
      </p:sp>
      <p:cxnSp>
        <p:nvCxnSpPr>
          <p:cNvPr id="50" name="直接连接符 49"/>
          <p:cNvCxnSpPr/>
          <p:nvPr/>
        </p:nvCxnSpPr>
        <p:spPr>
          <a:xfrm>
            <a:off x="5048952" y="4412797"/>
            <a:ext cx="5737704" cy="0"/>
          </a:xfrm>
          <a:prstGeom prst="line">
            <a:avLst/>
          </a:prstGeom>
          <a:ln>
            <a:solidFill>
              <a:srgbClr val="B1050A"/>
            </a:solidFill>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a:off x="5048952" y="5004519"/>
            <a:ext cx="4194391" cy="0"/>
          </a:xfrm>
          <a:prstGeom prst="line">
            <a:avLst/>
          </a:prstGeom>
          <a:ln>
            <a:solidFill>
              <a:srgbClr val="B1050A"/>
            </a:solidFill>
          </a:ln>
        </p:spPr>
        <p:style>
          <a:lnRef idx="1">
            <a:schemeClr val="accent1"/>
          </a:lnRef>
          <a:fillRef idx="0">
            <a:schemeClr val="accent1"/>
          </a:fillRef>
          <a:effectRef idx="0">
            <a:schemeClr val="accent1"/>
          </a:effectRef>
          <a:fontRef idx="minor">
            <a:schemeClr val="tx1"/>
          </a:fontRef>
        </p:style>
      </p:cxnSp>
      <p:pic>
        <p:nvPicPr>
          <p:cNvPr id="40" name="图片 3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pic>
        <p:nvPicPr>
          <p:cNvPr id="17" name="Picture 3" descr="毛泽东"/>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a:xfrm>
            <a:off x="909017" y="1932343"/>
            <a:ext cx="3367935" cy="2746968"/>
          </a:xfrm>
          <a:custGeom>
            <a:avLst/>
            <a:gdLst>
              <a:gd name="connsiteX0" fmla="*/ 0 w 3595845"/>
              <a:gd name="connsiteY0" fmla="*/ 2675631 h 2675631"/>
              <a:gd name="connsiteX1" fmla="*/ 0 w 3595845"/>
              <a:gd name="connsiteY1" fmla="*/ 0 h 2675631"/>
              <a:gd name="connsiteX2" fmla="*/ 3595845 w 3595845"/>
              <a:gd name="connsiteY2" fmla="*/ 0 h 2675631"/>
              <a:gd name="connsiteX3" fmla="*/ 3595845 w 3595845"/>
              <a:gd name="connsiteY3" fmla="*/ 2675631 h 2675631"/>
            </a:gdLst>
            <a:ahLst/>
            <a:cxnLst>
              <a:cxn ang="0">
                <a:pos x="connsiteX0" y="connsiteY0"/>
              </a:cxn>
              <a:cxn ang="0">
                <a:pos x="connsiteX1" y="connsiteY1"/>
              </a:cxn>
              <a:cxn ang="0">
                <a:pos x="connsiteX2" y="connsiteY2"/>
              </a:cxn>
              <a:cxn ang="0">
                <a:pos x="connsiteX3" y="connsiteY3"/>
              </a:cxn>
            </a:cxnLst>
            <a:rect l="l" t="t" r="r" b="b"/>
            <a:pathLst>
              <a:path w="3595845" h="2675631">
                <a:moveTo>
                  <a:pt x="0" y="2675631"/>
                </a:moveTo>
                <a:lnTo>
                  <a:pt x="0" y="0"/>
                </a:lnTo>
                <a:lnTo>
                  <a:pt x="3595845" y="0"/>
                </a:lnTo>
                <a:lnTo>
                  <a:pt x="3595845" y="2675631"/>
                </a:lnTo>
                <a:close/>
              </a:path>
            </a:pathLst>
          </a:custGeom>
          <a:noFill/>
          <a:ln w="19050">
            <a:solidFill>
              <a:schemeClr val="bg1"/>
            </a:solidFill>
          </a:ln>
          <a:effectLst>
            <a:outerShdw blurRad="190500" dist="152400" dir="2700000" algn="tl" rotWithShape="0">
              <a:prstClr val="black">
                <a:alpha val="28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精神解读</a:t>
            </a:r>
          </a:p>
        </p:txBody>
      </p:sp>
      <p:sp>
        <p:nvSpPr>
          <p:cNvPr id="38" name="文本框 37"/>
          <p:cNvSpPr txBox="1"/>
          <p:nvPr/>
        </p:nvSpPr>
        <p:spPr>
          <a:xfrm>
            <a:off x="8201681" y="-1362207"/>
            <a:ext cx="2723823" cy="1107996"/>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0" normalizeH="0" baseline="0" noProof="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cs typeface="+mn-cs"/>
              </a:rPr>
              <a:t>西柏坡</a:t>
            </a:r>
          </a:p>
        </p:txBody>
      </p:sp>
      <p:sp>
        <p:nvSpPr>
          <p:cNvPr id="39" name="标题 1"/>
          <p:cNvSpPr txBox="1"/>
          <p:nvPr/>
        </p:nvSpPr>
        <p:spPr>
          <a:xfrm>
            <a:off x="944863" y="1463733"/>
            <a:ext cx="3396830" cy="6378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dirty="0">
                <a:solidFill>
                  <a:schemeClr val="tx1">
                    <a:lumMod val="75000"/>
                    <a:lumOff val="25000"/>
                  </a:schemeClr>
                </a:solidFill>
                <a:latin typeface="+mn-ea"/>
                <a:ea typeface="+mn-ea"/>
              </a:rPr>
              <a:t>敢于斗争、敢于胜利的精神</a:t>
            </a: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7" name="标题 1"/>
          <p:cNvSpPr txBox="1"/>
          <p:nvPr/>
        </p:nvSpPr>
        <p:spPr>
          <a:xfrm>
            <a:off x="873171" y="2287257"/>
            <a:ext cx="10658912" cy="210484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zh-CN" altLang="en-US" sz="1800" dirty="0">
                <a:solidFill>
                  <a:schemeClr val="tx1">
                    <a:lumMod val="75000"/>
                    <a:lumOff val="25000"/>
                  </a:schemeClr>
                </a:solidFill>
                <a:latin typeface="+mn-ea"/>
                <a:ea typeface="+mn-ea"/>
              </a:rPr>
              <a:t>在党的七届二中全会上，毛泽东同志指出，党必须用极大的努力去学会管理城市和建设城市，学会在城市中向帝国主义者、国民党、资产阶级作政治斗争、经济斗争和文化斗争，并向帝国主义者作外交斗争。</a:t>
            </a:r>
            <a:endParaRPr lang="en-US" altLang="zh-CN" sz="1800" dirty="0">
              <a:solidFill>
                <a:schemeClr val="tx1">
                  <a:lumMod val="75000"/>
                  <a:lumOff val="25000"/>
                </a:schemeClr>
              </a:solidFill>
              <a:latin typeface="+mn-ea"/>
              <a:ea typeface="+mn-ea"/>
            </a:endParaRPr>
          </a:p>
          <a:p>
            <a:pPr marL="285750" indent="-285750">
              <a:lnSpc>
                <a:spcPct val="150000"/>
              </a:lnSpc>
              <a:buFont typeface="Arial" panose="020B0604020202020204" pitchFamily="34" charset="0"/>
              <a:buChar char="•"/>
            </a:pPr>
            <a:r>
              <a:rPr lang="zh-CN" altLang="en-US" sz="1800" dirty="0">
                <a:solidFill>
                  <a:schemeClr val="tx1">
                    <a:lumMod val="75000"/>
                    <a:lumOff val="25000"/>
                  </a:schemeClr>
                </a:solidFill>
                <a:latin typeface="+mn-ea"/>
                <a:ea typeface="+mn-ea"/>
              </a:rPr>
              <a:t>他号召全党要学经济、学管理、学文化，学会一切不懂的东西，并激励全党克服困难，为建设自己的美好国家而付出艰辛与努力。也就是要用事实回击国内外敌对势力所谓的共产党只会打仗、不会搞建设的预言。</a:t>
            </a:r>
            <a:endParaRPr lang="en-US" altLang="zh-CN" sz="1800" dirty="0">
              <a:solidFill>
                <a:schemeClr val="tx1">
                  <a:lumMod val="75000"/>
                  <a:lumOff val="25000"/>
                </a:schemeClr>
              </a:solidFill>
              <a:latin typeface="+mn-ea"/>
              <a:ea typeface="+mn-ea"/>
            </a:endParaRPr>
          </a:p>
          <a:p>
            <a:pPr marL="285750" indent="-285750">
              <a:lnSpc>
                <a:spcPct val="150000"/>
              </a:lnSpc>
              <a:buFont typeface="Arial" panose="020B0604020202020204" pitchFamily="34" charset="0"/>
              <a:buChar char="•"/>
            </a:pPr>
            <a:r>
              <a:rPr lang="zh-CN" altLang="en-US" sz="1800" dirty="0">
                <a:solidFill>
                  <a:schemeClr val="tx1">
                    <a:lumMod val="75000"/>
                    <a:lumOff val="25000"/>
                  </a:schemeClr>
                </a:solidFill>
                <a:latin typeface="+mn-ea"/>
                <a:ea typeface="+mn-ea"/>
              </a:rPr>
              <a:t>这种敢于斗争、敢于胜利的精神，是我们党不断取得一个又一个胜利的重要法宝。</a:t>
            </a:r>
            <a:endParaRPr lang="en-US" altLang="zh-CN" sz="1800" dirty="0">
              <a:solidFill>
                <a:schemeClr val="tx1">
                  <a:lumMod val="75000"/>
                  <a:lumOff val="25000"/>
                </a:schemeClr>
              </a:solidFill>
              <a:latin typeface="+mn-ea"/>
              <a:ea typeface="+mn-ea"/>
            </a:endParaRPr>
          </a:p>
        </p:txBody>
      </p:sp>
      <p:grpSp>
        <p:nvGrpSpPr>
          <p:cNvPr id="8" name="组合 7"/>
          <p:cNvGrpSpPr/>
          <p:nvPr/>
        </p:nvGrpSpPr>
        <p:grpSpPr>
          <a:xfrm rot="16200000">
            <a:off x="2610002" y="472680"/>
            <a:ext cx="72000" cy="3185840"/>
            <a:chOff x="4550189" y="1818679"/>
            <a:chExt cx="72000" cy="3185840"/>
          </a:xfrm>
        </p:grpSpPr>
        <p:sp>
          <p:nvSpPr>
            <p:cNvPr id="48" name="矩形 47"/>
            <p:cNvSpPr/>
            <p:nvPr/>
          </p:nvSpPr>
          <p:spPr>
            <a:xfrm>
              <a:off x="4550189" y="1818679"/>
              <a:ext cx="72000" cy="475184"/>
            </a:xfrm>
            <a:prstGeom prst="rect">
              <a:avLst/>
            </a:prstGeom>
            <a:solidFill>
              <a:srgbClr val="B105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cxnSp>
          <p:nvCxnSpPr>
            <p:cNvPr id="3" name="直接连接符 2"/>
            <p:cNvCxnSpPr/>
            <p:nvPr/>
          </p:nvCxnSpPr>
          <p:spPr>
            <a:xfrm flipH="1" flipV="1">
              <a:off x="4583649" y="2216324"/>
              <a:ext cx="0" cy="2788195"/>
            </a:xfrm>
            <a:prstGeom prst="line">
              <a:avLst/>
            </a:prstGeom>
            <a:ln>
              <a:solidFill>
                <a:srgbClr val="B1050A"/>
              </a:solidFill>
            </a:ln>
          </p:spPr>
          <p:style>
            <a:lnRef idx="1">
              <a:schemeClr val="accent1"/>
            </a:lnRef>
            <a:fillRef idx="0">
              <a:schemeClr val="accent1"/>
            </a:fillRef>
            <a:effectRef idx="0">
              <a:schemeClr val="accent1"/>
            </a:effectRef>
            <a:fontRef idx="minor">
              <a:schemeClr val="tx1"/>
            </a:fontRef>
          </p:style>
        </p:cxnSp>
      </p:grpSp>
      <p:pic>
        <p:nvPicPr>
          <p:cNvPr id="36" name="图片 35"/>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精神解读</a:t>
            </a:r>
          </a:p>
        </p:txBody>
      </p:sp>
      <p:sp>
        <p:nvSpPr>
          <p:cNvPr id="38" name="文本框 37"/>
          <p:cNvSpPr txBox="1"/>
          <p:nvPr/>
        </p:nvSpPr>
        <p:spPr>
          <a:xfrm>
            <a:off x="8201681" y="-1362207"/>
            <a:ext cx="2723823" cy="1107996"/>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0" normalizeH="0" baseline="0" noProof="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cs typeface="+mn-cs"/>
              </a:rPr>
              <a:t>西柏坡</a:t>
            </a:r>
          </a:p>
        </p:txBody>
      </p:sp>
      <p:sp>
        <p:nvSpPr>
          <p:cNvPr id="39" name="标题 1"/>
          <p:cNvSpPr txBox="1"/>
          <p:nvPr/>
        </p:nvSpPr>
        <p:spPr>
          <a:xfrm>
            <a:off x="944863" y="1463733"/>
            <a:ext cx="3396830" cy="6378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a:solidFill>
                  <a:schemeClr val="tx1">
                    <a:lumMod val="75000"/>
                    <a:lumOff val="25000"/>
                  </a:schemeClr>
                </a:solidFill>
                <a:latin typeface="+mn-ea"/>
                <a:ea typeface="+mn-ea"/>
              </a:rPr>
              <a:t>依靠群众、团结统一的精神</a:t>
            </a: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7" name="标题 1"/>
          <p:cNvSpPr txBox="1"/>
          <p:nvPr/>
        </p:nvSpPr>
        <p:spPr>
          <a:xfrm>
            <a:off x="873171" y="2287257"/>
            <a:ext cx="10658912" cy="210484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50000"/>
              </a:lnSpc>
              <a:buFont typeface="Arial" panose="020B0604020202020204" pitchFamily="34" charset="0"/>
              <a:buChar char="•"/>
            </a:pPr>
            <a:r>
              <a:rPr lang="en-US" altLang="zh-CN" sz="1800" dirty="0">
                <a:solidFill>
                  <a:schemeClr val="tx1">
                    <a:lumMod val="75000"/>
                    <a:lumOff val="25000"/>
                  </a:schemeClr>
                </a:solidFill>
                <a:latin typeface="+mn-ea"/>
                <a:ea typeface="+mn-ea"/>
              </a:rPr>
              <a:t>1948</a:t>
            </a:r>
            <a:r>
              <a:rPr lang="zh-CN" altLang="en-US" sz="1800" dirty="0">
                <a:solidFill>
                  <a:schemeClr val="tx1">
                    <a:lumMod val="75000"/>
                    <a:lumOff val="25000"/>
                  </a:schemeClr>
                </a:solidFill>
                <a:latin typeface="+mn-ea"/>
                <a:ea typeface="+mn-ea"/>
              </a:rPr>
              <a:t>年</a:t>
            </a:r>
            <a:r>
              <a:rPr lang="en-US" altLang="zh-CN" sz="1800" dirty="0">
                <a:solidFill>
                  <a:schemeClr val="tx1">
                    <a:lumMod val="75000"/>
                    <a:lumOff val="25000"/>
                  </a:schemeClr>
                </a:solidFill>
                <a:latin typeface="+mn-ea"/>
                <a:ea typeface="+mn-ea"/>
              </a:rPr>
              <a:t>9</a:t>
            </a:r>
            <a:r>
              <a:rPr lang="zh-CN" altLang="en-US" sz="1800" dirty="0">
                <a:solidFill>
                  <a:schemeClr val="tx1">
                    <a:lumMod val="75000"/>
                    <a:lumOff val="25000"/>
                  </a:schemeClr>
                </a:solidFill>
                <a:latin typeface="+mn-ea"/>
                <a:ea typeface="+mn-ea"/>
              </a:rPr>
              <a:t>月，在西柏坡召开的中央政治局扩大会议进一步讨论了发扬党内民主的问题。在党的七届二中全会上，毛泽东同志明确指出，中国共产党必须认真地团结全体工人阶级、全体农民阶级和广大的革命知识分子，同时“团结尽可能多的能够同我们合作的城市小资产阶级和民族资产阶级的代表人物”；</a:t>
            </a:r>
            <a:endParaRPr lang="en-US" altLang="zh-CN" sz="1800" dirty="0">
              <a:solidFill>
                <a:schemeClr val="tx1">
                  <a:lumMod val="75000"/>
                  <a:lumOff val="25000"/>
                </a:schemeClr>
              </a:solidFill>
              <a:latin typeface="+mn-ea"/>
              <a:ea typeface="+mn-ea"/>
            </a:endParaRPr>
          </a:p>
          <a:p>
            <a:pPr marL="285750" indent="-285750">
              <a:lnSpc>
                <a:spcPct val="150000"/>
              </a:lnSpc>
              <a:buFont typeface="Arial" panose="020B0604020202020204" pitchFamily="34" charset="0"/>
              <a:buChar char="•"/>
            </a:pPr>
            <a:r>
              <a:rPr lang="zh-CN" altLang="en-US" sz="1800" dirty="0">
                <a:solidFill>
                  <a:schemeClr val="tx1">
                    <a:lumMod val="75000"/>
                    <a:lumOff val="25000"/>
                  </a:schemeClr>
                </a:solidFill>
                <a:latin typeface="+mn-ea"/>
                <a:ea typeface="+mn-ea"/>
              </a:rPr>
              <a:t>中国共产党同党外民主人士长期合作的政策，必须在全党的思想上和工作上确定下来。这些都充分体现了中国共产党坚持依靠群众、坚持团结统一的精神。这是我们党始终得到人民群众拥护和支持的重要原因。</a:t>
            </a:r>
            <a:endParaRPr lang="en-US" altLang="zh-CN" sz="1800" dirty="0">
              <a:solidFill>
                <a:schemeClr val="tx1">
                  <a:lumMod val="75000"/>
                  <a:lumOff val="25000"/>
                </a:schemeClr>
              </a:solidFill>
              <a:latin typeface="+mn-ea"/>
              <a:ea typeface="+mn-ea"/>
            </a:endParaRPr>
          </a:p>
        </p:txBody>
      </p:sp>
      <p:grpSp>
        <p:nvGrpSpPr>
          <p:cNvPr id="8" name="组合 7"/>
          <p:cNvGrpSpPr/>
          <p:nvPr/>
        </p:nvGrpSpPr>
        <p:grpSpPr>
          <a:xfrm rot="16200000">
            <a:off x="2610002" y="472680"/>
            <a:ext cx="72000" cy="3185840"/>
            <a:chOff x="4550189" y="1818679"/>
            <a:chExt cx="72000" cy="3185840"/>
          </a:xfrm>
        </p:grpSpPr>
        <p:sp>
          <p:nvSpPr>
            <p:cNvPr id="48" name="矩形 47"/>
            <p:cNvSpPr/>
            <p:nvPr/>
          </p:nvSpPr>
          <p:spPr>
            <a:xfrm>
              <a:off x="4550189" y="1818679"/>
              <a:ext cx="72000" cy="475184"/>
            </a:xfrm>
            <a:prstGeom prst="rect">
              <a:avLst/>
            </a:prstGeom>
            <a:solidFill>
              <a:srgbClr val="B105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cxnSp>
          <p:nvCxnSpPr>
            <p:cNvPr id="3" name="直接连接符 2"/>
            <p:cNvCxnSpPr/>
            <p:nvPr/>
          </p:nvCxnSpPr>
          <p:spPr>
            <a:xfrm flipH="1" flipV="1">
              <a:off x="4583649" y="2216324"/>
              <a:ext cx="0" cy="2788195"/>
            </a:xfrm>
            <a:prstGeom prst="line">
              <a:avLst/>
            </a:prstGeom>
            <a:ln>
              <a:solidFill>
                <a:srgbClr val="B1050A"/>
              </a:solidFill>
            </a:ln>
          </p:spPr>
          <p:style>
            <a:lnRef idx="1">
              <a:schemeClr val="accent1"/>
            </a:lnRef>
            <a:fillRef idx="0">
              <a:schemeClr val="accent1"/>
            </a:fillRef>
            <a:effectRef idx="0">
              <a:schemeClr val="accent1"/>
            </a:effectRef>
            <a:fontRef idx="minor">
              <a:schemeClr val="tx1"/>
            </a:fontRef>
          </p:style>
        </p:cxnSp>
      </p:grpSp>
      <p:pic>
        <p:nvPicPr>
          <p:cNvPr id="68" name="图片 6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弘扬西柏坡精神</a:t>
            </a: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6" name="标题 1"/>
          <p:cNvSpPr txBox="1"/>
          <p:nvPr/>
        </p:nvSpPr>
        <p:spPr>
          <a:xfrm>
            <a:off x="1802196" y="1755189"/>
            <a:ext cx="8587607" cy="2123658"/>
          </a:xfrm>
          <a:prstGeom prst="rect">
            <a:avLst/>
          </a:prstGeom>
          <a:noFill/>
        </p:spPr>
        <p:txBody>
          <a:bodyPr wrap="none" rtlCol="0">
            <a:spAutoFit/>
          </a:bodyPr>
          <a:lstStyle>
            <a:defPPr>
              <a:defRPr lang="zh-CN"/>
            </a:defPPr>
            <a:lvl1pPr marR="0" lvl="0" indent="0" fontAlgn="auto">
              <a:lnSpc>
                <a:spcPct val="100000"/>
              </a:lnSpc>
              <a:spcBef>
                <a:spcPct val="0"/>
              </a:spcBef>
              <a:spcAft>
                <a:spcPct val="0"/>
              </a:spcAft>
              <a:buClrTx/>
              <a:buSzTx/>
              <a:buFontTx/>
              <a:buNone/>
              <a:defRPr kumimoji="0" sz="6600" b="0" i="0" u="none" strike="noStrike" cap="none" spc="0" normalizeH="0" baseline="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defRPr>
            </a:lvl1pPr>
          </a:lstStyle>
          <a:p>
            <a:pPr algn="ctr">
              <a:lnSpc>
                <a:spcPct val="200000"/>
              </a:lnSpc>
            </a:pPr>
            <a:r>
              <a:rPr lang="zh-CN" altLang="en-US" sz="3600"/>
              <a:t>让我们一起努力 ，去建设我们的祖国</a:t>
            </a:r>
          </a:p>
          <a:p>
            <a:pPr algn="ctr">
              <a:lnSpc>
                <a:spcPct val="200000"/>
              </a:lnSpc>
            </a:pPr>
            <a:r>
              <a:rPr lang="zh-CN" altLang="en-US" sz="3600"/>
              <a:t>弘扬西柏坡精神，继承发扬爱国主义品德 </a:t>
            </a:r>
          </a:p>
        </p:txBody>
      </p:sp>
      <p:pic>
        <p:nvPicPr>
          <p:cNvPr id="40" name="图片 39"/>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4589156" y="1326399"/>
            <a:ext cx="1655164" cy="2367686"/>
          </a:xfrm>
          <a:prstGeom prst="rect">
            <a:avLst/>
          </a:prstGeom>
        </p:spPr>
      </p:pic>
      <p:pic>
        <p:nvPicPr>
          <p:cNvPr id="42" name="图片 41"/>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西柏坡的实质和核心</a:t>
            </a:r>
          </a:p>
        </p:txBody>
      </p:sp>
      <p:sp>
        <p:nvSpPr>
          <p:cNvPr id="38" name="文本框 37"/>
          <p:cNvSpPr txBox="1"/>
          <p:nvPr/>
        </p:nvSpPr>
        <p:spPr>
          <a:xfrm>
            <a:off x="8201681" y="-1362207"/>
            <a:ext cx="2723823" cy="1107996"/>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zh-CN" altLang="en-US" sz="6600" b="0" i="0" u="none" strike="noStrike" kern="1200" cap="none" spc="0" normalizeH="0" baseline="0" noProof="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cs typeface="+mn-cs"/>
              </a:rPr>
              <a:t>西柏坡</a:t>
            </a:r>
          </a:p>
        </p:txBody>
      </p:sp>
      <p:sp>
        <p:nvSpPr>
          <p:cNvPr id="39" name="标题 1"/>
          <p:cNvSpPr txBox="1"/>
          <p:nvPr/>
        </p:nvSpPr>
        <p:spPr>
          <a:xfrm>
            <a:off x="944863" y="1463733"/>
            <a:ext cx="3396830" cy="63786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a:solidFill>
                  <a:schemeClr val="tx1">
                    <a:lumMod val="75000"/>
                    <a:lumOff val="25000"/>
                  </a:schemeClr>
                </a:solidFill>
                <a:latin typeface="+mn-ea"/>
                <a:ea typeface="+mn-ea"/>
              </a:rPr>
              <a:t>西柏坡精神的内容十分丰富</a:t>
            </a: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37" name="标题 1"/>
          <p:cNvSpPr txBox="1"/>
          <p:nvPr/>
        </p:nvSpPr>
        <p:spPr>
          <a:xfrm>
            <a:off x="944863" y="2407242"/>
            <a:ext cx="10587220" cy="210484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dirty="0">
                <a:solidFill>
                  <a:schemeClr val="tx1">
                    <a:lumMod val="75000"/>
                    <a:lumOff val="25000"/>
                  </a:schemeClr>
                </a:solidFill>
                <a:latin typeface="+mn-ea"/>
                <a:ea typeface="+mn-ea"/>
              </a:rPr>
              <a:t>可以说，中华民族的优秀传统和美德，中国共产党人的革命精神和优良作风，都汇集到了西柏坡精神之中。但我们认为，它的实质和核心是：</a:t>
            </a:r>
          </a:p>
        </p:txBody>
      </p:sp>
      <p:grpSp>
        <p:nvGrpSpPr>
          <p:cNvPr id="8" name="组合 7"/>
          <p:cNvGrpSpPr/>
          <p:nvPr/>
        </p:nvGrpSpPr>
        <p:grpSpPr>
          <a:xfrm rot="16200000">
            <a:off x="2610002" y="472680"/>
            <a:ext cx="72000" cy="3185840"/>
            <a:chOff x="4550189" y="1818679"/>
            <a:chExt cx="72000" cy="3185840"/>
          </a:xfrm>
        </p:grpSpPr>
        <p:sp>
          <p:nvSpPr>
            <p:cNvPr id="48" name="矩形 47"/>
            <p:cNvSpPr/>
            <p:nvPr/>
          </p:nvSpPr>
          <p:spPr>
            <a:xfrm>
              <a:off x="4550189" y="1818679"/>
              <a:ext cx="72000" cy="475184"/>
            </a:xfrm>
            <a:prstGeom prst="rect">
              <a:avLst/>
            </a:prstGeom>
            <a:solidFill>
              <a:srgbClr val="B1050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楷体" panose="02010609060101010101" pitchFamily="49" charset="-122"/>
                <a:ea typeface="楷体" panose="02010609060101010101" pitchFamily="49" charset="-122"/>
                <a:cs typeface="+mn-ea"/>
                <a:sym typeface="+mn-lt"/>
              </a:endParaRPr>
            </a:p>
          </p:txBody>
        </p:sp>
        <p:cxnSp>
          <p:nvCxnSpPr>
            <p:cNvPr id="3" name="直接连接符 2"/>
            <p:cNvCxnSpPr/>
            <p:nvPr/>
          </p:nvCxnSpPr>
          <p:spPr>
            <a:xfrm flipH="1" flipV="1">
              <a:off x="4583649" y="2216324"/>
              <a:ext cx="0" cy="2788195"/>
            </a:xfrm>
            <a:prstGeom prst="line">
              <a:avLst/>
            </a:prstGeom>
            <a:ln>
              <a:solidFill>
                <a:srgbClr val="B1050A"/>
              </a:solidFill>
            </a:ln>
          </p:spPr>
          <p:style>
            <a:lnRef idx="1">
              <a:schemeClr val="accent1"/>
            </a:lnRef>
            <a:fillRef idx="0">
              <a:schemeClr val="accent1"/>
            </a:fillRef>
            <a:effectRef idx="0">
              <a:schemeClr val="accent1"/>
            </a:effectRef>
            <a:fontRef idx="minor">
              <a:schemeClr val="tx1"/>
            </a:fontRef>
          </p:style>
        </p:cxnSp>
      </p:grpSp>
      <p:sp>
        <p:nvSpPr>
          <p:cNvPr id="36" name="标题 1"/>
          <p:cNvSpPr txBox="1"/>
          <p:nvPr/>
        </p:nvSpPr>
        <p:spPr>
          <a:xfrm>
            <a:off x="1415368" y="3787225"/>
            <a:ext cx="8771953" cy="646331"/>
          </a:xfrm>
          <a:prstGeom prst="rect">
            <a:avLst/>
          </a:prstGeom>
          <a:noFill/>
        </p:spPr>
        <p:txBody>
          <a:bodyPr wrap="none" rtlCol="0">
            <a:spAutoFit/>
          </a:bodyPr>
          <a:lstStyle>
            <a:defPPr>
              <a:defRPr lang="zh-CN"/>
            </a:defPPr>
            <a:lvl1pPr marR="0" lvl="0" indent="0" fontAlgn="auto">
              <a:lnSpc>
                <a:spcPct val="100000"/>
              </a:lnSpc>
              <a:spcBef>
                <a:spcPct val="0"/>
              </a:spcBef>
              <a:spcAft>
                <a:spcPct val="0"/>
              </a:spcAft>
              <a:buClrTx/>
              <a:buSzTx/>
              <a:buFontTx/>
              <a:buNone/>
              <a:defRPr kumimoji="0" sz="6600" b="0" i="0" u="none" strike="noStrike" cap="none" spc="0" normalizeH="0" baseline="0">
                <a:ln w="12700">
                  <a:gradFill>
                    <a:gsLst>
                      <a:gs pos="0">
                        <a:prstClr val="white"/>
                      </a:gs>
                      <a:gs pos="100000">
                        <a:srgbClr val="F1DAB2">
                          <a:alpha val="0"/>
                        </a:srgbClr>
                      </a:gs>
                    </a:gsLst>
                    <a:lin ang="5400000" scaled="1"/>
                  </a:gradFill>
                </a:ln>
                <a:blipFill>
                  <a:blip r:embed="rId4"/>
                  <a:stretch>
                    <a:fillRect/>
                  </a:stretch>
                </a:blipFill>
                <a:effectLst/>
                <a:uLnTx/>
                <a:uFillTx/>
                <a:latin typeface="演示镇魂行楷" panose="00000500000000000000" pitchFamily="2" charset="-122"/>
                <a:ea typeface="演示镇魂行楷" panose="00000500000000000000" pitchFamily="2" charset="-122"/>
              </a:defRPr>
            </a:lvl1pPr>
          </a:lstStyle>
          <a:p>
            <a:r>
              <a:rPr lang="zh-CN" altLang="en-US" sz="3600"/>
              <a:t>善于破坏一个旧世界，善于建设一个新世界</a:t>
            </a:r>
          </a:p>
        </p:txBody>
      </p:sp>
      <p:pic>
        <p:nvPicPr>
          <p:cNvPr id="42" name="图片 4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4274955" y="1750458"/>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微软雅黑" panose="020B0503020204020204" pitchFamily="34" charset="-122"/>
              <a:cs typeface="+mn-cs"/>
            </a:endParaRPr>
          </a:p>
        </p:txBody>
      </p:sp>
      <p:sp>
        <p:nvSpPr>
          <p:cNvPr id="25" name="矩形 24"/>
          <p:cNvSpPr/>
          <p:nvPr/>
        </p:nvSpPr>
        <p:spPr>
          <a:xfrm>
            <a:off x="4274955" y="2601358"/>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微软雅黑" panose="020B0503020204020204" pitchFamily="34" charset="-122"/>
              <a:cs typeface="+mn-cs"/>
            </a:endParaRPr>
          </a:p>
        </p:txBody>
      </p:sp>
      <p:sp>
        <p:nvSpPr>
          <p:cNvPr id="26" name="矩形 25"/>
          <p:cNvSpPr/>
          <p:nvPr/>
        </p:nvSpPr>
        <p:spPr>
          <a:xfrm>
            <a:off x="4274955" y="3452258"/>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微软雅黑" panose="020B0503020204020204" pitchFamily="34" charset="-122"/>
              <a:cs typeface="+mn-cs"/>
            </a:endParaRPr>
          </a:p>
        </p:txBody>
      </p:sp>
      <p:sp>
        <p:nvSpPr>
          <p:cNvPr id="28" name="矩形 27"/>
          <p:cNvSpPr/>
          <p:nvPr/>
        </p:nvSpPr>
        <p:spPr>
          <a:xfrm>
            <a:off x="4274955" y="4303158"/>
            <a:ext cx="7054786" cy="719890"/>
          </a:xfrm>
          <a:prstGeom prst="rect">
            <a:avLst/>
          </a:prstGeom>
          <a:noFill/>
          <a:ln w="19050" cap="rnd">
            <a:gradFill>
              <a:gsLst>
                <a:gs pos="41000">
                  <a:srgbClr val="DAC4B6"/>
                </a:gs>
                <a:gs pos="0">
                  <a:schemeClr val="bg1">
                    <a:alpha val="0"/>
                  </a:schemeClr>
                </a:gs>
                <a:gs pos="100000">
                  <a:schemeClr val="accent2">
                    <a:lumMod val="50000"/>
                  </a:schemeClr>
                </a:gs>
              </a:gsLst>
              <a:lin ang="0" scaled="0"/>
            </a:gra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等线" panose="02010600030101010101" charset="-122"/>
              <a:ea typeface="微软雅黑" panose="020B0503020204020204" pitchFamily="34" charset="-122"/>
              <a:cs typeface="+mn-cs"/>
            </a:endParaRPr>
          </a:p>
        </p:txBody>
      </p:sp>
      <p:sp>
        <p:nvSpPr>
          <p:cNvPr id="29" name="文本框 28"/>
          <p:cNvSpPr txBox="1"/>
          <p:nvPr/>
        </p:nvSpPr>
        <p:spPr>
          <a:xfrm>
            <a:off x="5560406" y="4422488"/>
            <a:ext cx="4883182" cy="492443"/>
          </a:xfrm>
          <a:prstGeom prst="rect">
            <a:avLst/>
          </a:prstGeom>
          <a:noFill/>
        </p:spPr>
        <p:txBody>
          <a:bodyPr wrap="square">
            <a:spAutoFit/>
          </a:bodyPr>
          <a:lstStyle/>
          <a:p>
            <a:pPr marL="0" marR="0" lvl="0" indent="0" algn="just" defTabSz="914400" rtl="0" eaLnBrk="1" fontAlgn="auto" latinLnBrk="0" hangingPunct="1">
              <a:lnSpc>
                <a:spcPct val="100000"/>
              </a:lnSpc>
              <a:spcBef>
                <a:spcPct val="0"/>
              </a:spcBef>
              <a:spcAft>
                <a:spcPct val="0"/>
              </a:spcAft>
              <a:buClrTx/>
              <a:buSzTx/>
              <a:buFontTx/>
              <a:buNone/>
              <a:defRPr/>
            </a:pPr>
            <a:r>
              <a:rPr kumimoji="0" lang="zh-CN" altLang="en-US" sz="2600" b="0" i="0" u="none" strike="noStrike" kern="100" cap="none" spc="0" normalizeH="0" baseline="0" noProof="0">
                <a:ln>
                  <a:noFill/>
                </a:ln>
                <a:solidFill>
                  <a:prstClr val="black"/>
                </a:solidFill>
                <a:effectLst/>
                <a:uLnTx/>
                <a:uFillTx/>
                <a:latin typeface="等线" panose="02010600030101010101" charset="-122"/>
                <a:ea typeface="微软雅黑" panose="020B0503020204020204" pitchFamily="34" charset="-122"/>
                <a:cs typeface="Times New Roman" panose="02020603050405020304" pitchFamily="18" charset="0"/>
              </a:rPr>
              <a:t>西柏坡精神解读</a:t>
            </a:r>
            <a:endParaRPr kumimoji="0" lang="zh-CN" altLang="zh-CN" sz="2600" b="0" i="0" u="none" strike="noStrike" kern="100" cap="none" spc="0" normalizeH="0" baseline="0" noProof="0">
              <a:ln>
                <a:noFill/>
              </a:ln>
              <a:solidFill>
                <a:prstClr val="black"/>
              </a:solidFill>
              <a:effectLst/>
              <a:uLnTx/>
              <a:uFillTx/>
              <a:latin typeface="等线" panose="02010600030101010101" charset="-122"/>
              <a:ea typeface="等线" panose="02010600030101010101" charset="-122"/>
              <a:cs typeface="Times New Roman" panose="02020603050405020304" pitchFamily="18" charset="0"/>
            </a:endParaRPr>
          </a:p>
        </p:txBody>
      </p:sp>
      <p:sp>
        <p:nvSpPr>
          <p:cNvPr id="31" name="文本框 30"/>
          <p:cNvSpPr txBox="1"/>
          <p:nvPr/>
        </p:nvSpPr>
        <p:spPr>
          <a:xfrm>
            <a:off x="5560406" y="1878406"/>
            <a:ext cx="4883182" cy="492443"/>
          </a:xfrm>
          <a:prstGeom prst="rect">
            <a:avLst/>
          </a:prstGeom>
          <a:noFill/>
        </p:spPr>
        <p:txBody>
          <a:bodyPr wrap="square">
            <a:spAutoFit/>
          </a:bodyPr>
          <a:lstStyle/>
          <a:p>
            <a:pPr marL="0" marR="0" lvl="0" indent="0" algn="just" defTabSz="914400" rtl="0" eaLnBrk="1" fontAlgn="auto" latinLnBrk="0" hangingPunct="1">
              <a:lnSpc>
                <a:spcPct val="100000"/>
              </a:lnSpc>
              <a:spcBef>
                <a:spcPct val="0"/>
              </a:spcBef>
              <a:spcAft>
                <a:spcPct val="0"/>
              </a:spcAft>
              <a:buClrTx/>
              <a:buSzTx/>
              <a:buFontTx/>
              <a:buNone/>
              <a:defRPr/>
            </a:pPr>
            <a:r>
              <a:rPr kumimoji="0" lang="zh-CN" altLang="en-US" sz="2600" b="0" i="0" u="none" strike="noStrike" kern="100" cap="none" spc="0" normalizeH="0" baseline="0" noProof="0" dirty="0">
                <a:ln>
                  <a:noFill/>
                </a:ln>
                <a:solidFill>
                  <a:prstClr val="black"/>
                </a:solidFill>
                <a:effectLst/>
                <a:uLnTx/>
                <a:uFillTx/>
                <a:latin typeface="等线" panose="02010600030101010101" charset="-122"/>
                <a:ea typeface="微软雅黑" panose="020B0503020204020204" pitchFamily="34" charset="-122"/>
                <a:cs typeface="Times New Roman" panose="02020603050405020304" pitchFamily="18" charset="0"/>
              </a:rPr>
              <a:t>新中国从这里走来</a:t>
            </a:r>
          </a:p>
        </p:txBody>
      </p:sp>
      <p:sp>
        <p:nvSpPr>
          <p:cNvPr id="36" name="文本框 35"/>
          <p:cNvSpPr txBox="1"/>
          <p:nvPr/>
        </p:nvSpPr>
        <p:spPr>
          <a:xfrm>
            <a:off x="5560406" y="2726433"/>
            <a:ext cx="4883182" cy="492443"/>
          </a:xfrm>
          <a:prstGeom prst="rect">
            <a:avLst/>
          </a:prstGeom>
          <a:noFill/>
        </p:spPr>
        <p:txBody>
          <a:bodyPr wrap="square">
            <a:spAutoFit/>
          </a:bodyPr>
          <a:lstStyle/>
          <a:p>
            <a:pPr marL="0" marR="0" lvl="0" indent="0" algn="just" defTabSz="914400" rtl="0" eaLnBrk="1" fontAlgn="auto" latinLnBrk="0" hangingPunct="1">
              <a:lnSpc>
                <a:spcPct val="100000"/>
              </a:lnSpc>
              <a:spcBef>
                <a:spcPct val="0"/>
              </a:spcBef>
              <a:spcAft>
                <a:spcPct val="0"/>
              </a:spcAft>
              <a:buClrTx/>
              <a:buSzTx/>
              <a:buFontTx/>
              <a:buNone/>
              <a:defRPr/>
            </a:pPr>
            <a:r>
              <a:rPr kumimoji="0" lang="zh-CN" altLang="en-US" sz="2600" b="0" i="0" u="none" strike="noStrike" kern="100" cap="none" spc="0" normalizeH="0" baseline="0" noProof="0">
                <a:ln>
                  <a:noFill/>
                </a:ln>
                <a:solidFill>
                  <a:prstClr val="black"/>
                </a:solidFill>
                <a:effectLst/>
                <a:uLnTx/>
                <a:uFillTx/>
                <a:latin typeface="等线" panose="02010600030101010101" charset="-122"/>
                <a:ea typeface="微软雅黑" panose="020B0503020204020204" pitchFamily="34" charset="-122"/>
                <a:cs typeface="Times New Roman" panose="02020603050405020304" pitchFamily="18" charset="0"/>
              </a:rPr>
              <a:t>西柏坡精神的历史渊源</a:t>
            </a:r>
          </a:p>
        </p:txBody>
      </p:sp>
      <p:sp>
        <p:nvSpPr>
          <p:cNvPr id="37" name="文本框 36"/>
          <p:cNvSpPr txBox="1"/>
          <p:nvPr/>
        </p:nvSpPr>
        <p:spPr>
          <a:xfrm>
            <a:off x="5560406" y="3574460"/>
            <a:ext cx="4883182" cy="492443"/>
          </a:xfrm>
          <a:prstGeom prst="rect">
            <a:avLst/>
          </a:prstGeom>
          <a:noFill/>
        </p:spPr>
        <p:txBody>
          <a:bodyPr wrap="square">
            <a:spAutoFit/>
          </a:bodyPr>
          <a:lstStyle/>
          <a:p>
            <a:pPr marL="0" marR="0" lvl="0" indent="0" algn="just" defTabSz="914400" rtl="0" eaLnBrk="1" fontAlgn="auto" latinLnBrk="0" hangingPunct="1">
              <a:lnSpc>
                <a:spcPct val="100000"/>
              </a:lnSpc>
              <a:spcBef>
                <a:spcPct val="0"/>
              </a:spcBef>
              <a:spcAft>
                <a:spcPct val="0"/>
              </a:spcAft>
              <a:buClrTx/>
              <a:buSzTx/>
              <a:buFontTx/>
              <a:buNone/>
              <a:defRPr/>
            </a:pPr>
            <a:r>
              <a:rPr kumimoji="0" lang="zh-CN" altLang="en-US" sz="2600" b="0" i="0" u="none" strike="noStrike" kern="100" cap="none" spc="0" normalizeH="0" baseline="0" noProof="0">
                <a:ln>
                  <a:noFill/>
                </a:ln>
                <a:solidFill>
                  <a:prstClr val="black"/>
                </a:solidFill>
                <a:effectLst/>
                <a:uLnTx/>
                <a:uFillTx/>
                <a:latin typeface="等线" panose="02010600030101010101" charset="-122"/>
                <a:ea typeface="微软雅黑" panose="020B0503020204020204" pitchFamily="34" charset="-122"/>
                <a:cs typeface="Times New Roman" panose="02020603050405020304" pitchFamily="18" charset="0"/>
              </a:rPr>
              <a:t>西柏坡精神的精神内涵</a:t>
            </a:r>
          </a:p>
        </p:txBody>
      </p:sp>
      <p:sp>
        <p:nvSpPr>
          <p:cNvPr id="38" name="矩形: 圆角 37"/>
          <p:cNvSpPr/>
          <p:nvPr/>
        </p:nvSpPr>
        <p:spPr>
          <a:xfrm>
            <a:off x="4475326" y="1804478"/>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00000"/>
              </a:solidFill>
              <a:effectLst/>
              <a:uLnTx/>
              <a:uFillTx/>
              <a:latin typeface="+mj-ea"/>
              <a:ea typeface="思源宋体 Heavy"/>
              <a:cs typeface="+mn-cs"/>
            </a:endParaRPr>
          </a:p>
        </p:txBody>
      </p:sp>
      <p:sp>
        <p:nvSpPr>
          <p:cNvPr id="39" name="矩形: 圆角 38"/>
          <p:cNvSpPr/>
          <p:nvPr/>
        </p:nvSpPr>
        <p:spPr>
          <a:xfrm>
            <a:off x="4475326" y="2655378"/>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00000"/>
              </a:solidFill>
              <a:effectLst/>
              <a:uLnTx/>
              <a:uFillTx/>
              <a:latin typeface="+mj-ea"/>
              <a:ea typeface="思源宋体 Heavy"/>
              <a:cs typeface="+mn-cs"/>
            </a:endParaRPr>
          </a:p>
        </p:txBody>
      </p:sp>
      <p:sp>
        <p:nvSpPr>
          <p:cNvPr id="40" name="矩形: 圆角 39"/>
          <p:cNvSpPr/>
          <p:nvPr/>
        </p:nvSpPr>
        <p:spPr>
          <a:xfrm>
            <a:off x="4475326" y="3506278"/>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00000"/>
              </a:solidFill>
              <a:effectLst/>
              <a:uLnTx/>
              <a:uFillTx/>
              <a:latin typeface="+mj-ea"/>
              <a:ea typeface="思源宋体 Heavy"/>
              <a:cs typeface="+mn-cs"/>
            </a:endParaRPr>
          </a:p>
        </p:txBody>
      </p:sp>
      <p:sp>
        <p:nvSpPr>
          <p:cNvPr id="42" name="矩形: 圆角 41"/>
          <p:cNvSpPr/>
          <p:nvPr/>
        </p:nvSpPr>
        <p:spPr>
          <a:xfrm>
            <a:off x="4475326" y="4357178"/>
            <a:ext cx="684000" cy="684000"/>
          </a:xfrm>
          <a:prstGeom prst="round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C00000"/>
              </a:solidFill>
              <a:effectLst/>
              <a:uLnTx/>
              <a:uFillTx/>
              <a:latin typeface="+mj-ea"/>
              <a:ea typeface="思源宋体 Heavy"/>
              <a:cs typeface="+mn-cs"/>
            </a:endParaRPr>
          </a:p>
        </p:txBody>
      </p:sp>
      <p:sp>
        <p:nvSpPr>
          <p:cNvPr id="44" name="文本框 43"/>
          <p:cNvSpPr txBox="1"/>
          <p:nvPr/>
        </p:nvSpPr>
        <p:spPr>
          <a:xfrm>
            <a:off x="4466178" y="1883021"/>
            <a:ext cx="70229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FFC000">
                    <a:lumMod val="20000"/>
                    <a:lumOff val="80000"/>
                  </a:srgbClr>
                </a:solidFill>
                <a:effectLst/>
                <a:uLnTx/>
                <a:uFillTx/>
                <a:latin typeface="+mj-ea"/>
                <a:ea typeface="思源宋体 Heavy"/>
                <a:cs typeface="+mn-cs"/>
              </a:rPr>
              <a:t>壹</a:t>
            </a:r>
          </a:p>
        </p:txBody>
      </p:sp>
      <p:sp>
        <p:nvSpPr>
          <p:cNvPr id="45" name="文本框 44"/>
          <p:cNvSpPr txBox="1"/>
          <p:nvPr/>
        </p:nvSpPr>
        <p:spPr>
          <a:xfrm>
            <a:off x="4466178" y="2733921"/>
            <a:ext cx="70229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FFC000">
                    <a:lumMod val="20000"/>
                    <a:lumOff val="80000"/>
                  </a:srgbClr>
                </a:solidFill>
                <a:effectLst/>
                <a:uLnTx/>
                <a:uFillTx/>
                <a:latin typeface="+mj-ea"/>
                <a:ea typeface="思源宋体 Heavy"/>
                <a:cs typeface="+mn-cs"/>
              </a:rPr>
              <a:t>贰</a:t>
            </a:r>
          </a:p>
        </p:txBody>
      </p:sp>
      <p:sp>
        <p:nvSpPr>
          <p:cNvPr id="46" name="文本框 45"/>
          <p:cNvSpPr txBox="1"/>
          <p:nvPr/>
        </p:nvSpPr>
        <p:spPr>
          <a:xfrm>
            <a:off x="4466178" y="3584821"/>
            <a:ext cx="70229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FFC000">
                    <a:lumMod val="20000"/>
                    <a:lumOff val="80000"/>
                  </a:srgbClr>
                </a:solidFill>
                <a:effectLst/>
                <a:uLnTx/>
                <a:uFillTx/>
                <a:latin typeface="+mj-ea"/>
                <a:ea typeface="思源宋体 Heavy"/>
                <a:cs typeface="+mn-cs"/>
              </a:rPr>
              <a:t>叁</a:t>
            </a:r>
          </a:p>
        </p:txBody>
      </p:sp>
      <p:sp>
        <p:nvSpPr>
          <p:cNvPr id="47" name="文本框 46"/>
          <p:cNvSpPr txBox="1"/>
          <p:nvPr/>
        </p:nvSpPr>
        <p:spPr>
          <a:xfrm>
            <a:off x="4466178" y="4431797"/>
            <a:ext cx="702296"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FFC000">
                    <a:lumMod val="20000"/>
                    <a:lumOff val="80000"/>
                  </a:srgbClr>
                </a:solidFill>
                <a:effectLst/>
                <a:uLnTx/>
                <a:uFillTx/>
                <a:latin typeface="+mj-ea"/>
                <a:ea typeface="思源宋体 Heavy"/>
                <a:cs typeface="+mn-cs"/>
              </a:rPr>
              <a:t>肆</a:t>
            </a:r>
          </a:p>
        </p:txBody>
      </p:sp>
      <p:sp>
        <p:nvSpPr>
          <p:cNvPr id="48" name="文本框 47"/>
          <p:cNvSpPr txBox="1"/>
          <p:nvPr/>
        </p:nvSpPr>
        <p:spPr>
          <a:xfrm>
            <a:off x="1082372" y="1740057"/>
            <a:ext cx="2469048" cy="1446550"/>
          </a:xfrm>
          <a:prstGeom prst="rect">
            <a:avLst/>
          </a:prstGeom>
          <a:noFill/>
        </p:spPr>
        <p:txBody>
          <a:bodyPr wrap="square" rtlCol="0">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zh-CN" altLang="en-US" sz="8800" b="1" i="0" u="none" strike="noStrike" kern="1200" cap="none" spc="0" normalizeH="0" baseline="0" noProof="0">
                <a:ln w="15240">
                  <a:solidFill>
                    <a:prstClr val="white"/>
                  </a:solidFill>
                </a:ln>
                <a:blipFill>
                  <a:blip r:embed="rId2"/>
                  <a:stretch>
                    <a:fillRect/>
                  </a:stretch>
                </a:blipFill>
                <a:effectLst>
                  <a:outerShdw blurRad="25400" dist="25400" dir="5400000" algn="t" rotWithShape="0">
                    <a:prstClr val="black">
                      <a:alpha val="50000"/>
                    </a:prstClr>
                  </a:outerShdw>
                </a:effectLst>
                <a:uLnTx/>
                <a:uFillTx/>
                <a:latin typeface="汉仪尚巍手书W" panose="00020600040101010101" pitchFamily="18" charset="-122"/>
                <a:ea typeface="汉仪尚巍手书W" panose="00020600040101010101" pitchFamily="18" charset="-122"/>
                <a:cs typeface="+mn-cs"/>
              </a:rPr>
              <a:t>目录</a:t>
            </a:r>
          </a:p>
        </p:txBody>
      </p:sp>
      <p:sp>
        <p:nvSpPr>
          <p:cNvPr id="49" name="圆角矩形 35"/>
          <p:cNvSpPr/>
          <p:nvPr/>
        </p:nvSpPr>
        <p:spPr>
          <a:xfrm>
            <a:off x="1264384" y="3269476"/>
            <a:ext cx="2105025" cy="357187"/>
          </a:xfrm>
          <a:prstGeom prst="roundRect">
            <a:avLst>
              <a:gd name="adj" fmla="val 30000"/>
            </a:avLst>
          </a:prstGeom>
          <a:solidFill>
            <a:srgbClr val="D8050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0" name="矩形 49"/>
          <p:cNvSpPr/>
          <p:nvPr/>
        </p:nvSpPr>
        <p:spPr>
          <a:xfrm>
            <a:off x="1428623" y="3278792"/>
            <a:ext cx="1776546" cy="338554"/>
          </a:xfrm>
          <a:prstGeom prst="rect">
            <a:avLst/>
          </a:prstGeom>
        </p:spPr>
        <p:txBody>
          <a:bodyPr wrap="square">
            <a:spAutoFit/>
          </a:bodyPr>
          <a:lstStyle/>
          <a:p>
            <a:pPr marL="0" marR="0" lvl="0" indent="0" algn="dist" defTabSz="914400" rtl="0" eaLnBrk="1" fontAlgn="auto" latinLnBrk="0" hangingPunct="1">
              <a:lnSpc>
                <a:spcPct val="100000"/>
              </a:lnSpc>
              <a:spcBef>
                <a:spcPct val="0"/>
              </a:spcBef>
              <a:spcAft>
                <a:spcPct val="0"/>
              </a:spcAft>
              <a:buClrTx/>
              <a:buSzTx/>
              <a:buFontTx/>
              <a:buNone/>
              <a:defRPr/>
            </a:pPr>
            <a:r>
              <a:rPr kumimoji="0" lang="en-US" altLang="zh-CN" sz="1600" b="0" i="0" u="none" strike="noStrike" kern="1200" cap="none" spc="0" normalizeH="0" baseline="0" noProof="0">
                <a:ln>
                  <a:noFill/>
                </a:ln>
                <a:solidFill>
                  <a:prstClr val="white"/>
                </a:solidFill>
                <a:effectLst/>
                <a:uLnTx/>
                <a:uFillTx/>
                <a:latin typeface="思源宋體 Heavy" panose="02020900000000000000" pitchFamily="18" charset="-128"/>
                <a:ea typeface="思源宋體 Heavy" panose="02020900000000000000" pitchFamily="18" charset="-128"/>
                <a:cs typeface="+mn-cs"/>
              </a:rPr>
              <a:t>DIRECTORY</a:t>
            </a:r>
            <a:endParaRPr kumimoji="0" lang="zh-CN" altLang="en-US" sz="1600" b="0" i="0" u="none" strike="noStrike" kern="1200" cap="none" spc="0" normalizeH="0" baseline="0" noProof="0">
              <a:ln>
                <a:noFill/>
              </a:ln>
              <a:solidFill>
                <a:prstClr val="white"/>
              </a:solidFill>
              <a:effectLst/>
              <a:uLnTx/>
              <a:uFillTx/>
              <a:latin typeface="思源宋體 Heavy" panose="02020900000000000000" pitchFamily="18" charset="-128"/>
              <a:ea typeface="思源宋體 Heavy" panose="02020900000000000000" pitchFamily="18" charset="-128"/>
              <a:cs typeface="+mn-cs"/>
            </a:endParaRPr>
          </a:p>
        </p:txBody>
      </p:sp>
      <p:pic>
        <p:nvPicPr>
          <p:cNvPr id="51" name="图片 50"/>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9359900" y="3391931"/>
            <a:ext cx="2832100" cy="3469609"/>
          </a:xfrm>
          <a:prstGeom prst="rect">
            <a:avLst/>
          </a:prstGeom>
        </p:spPr>
      </p:pic>
      <p:sp>
        <p:nvSpPr>
          <p:cNvPr id="2" name="文本框 1"/>
          <p:cNvSpPr txBox="1"/>
          <p:nvPr/>
        </p:nvSpPr>
        <p:spPr>
          <a:xfrm>
            <a:off x="1624614" y="441551"/>
            <a:ext cx="1580555"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descr="图片包含 游戏机, 花, 雏菊, 灯光&#10;&#10;描述已自动生成"/>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flipV="1">
            <a:off x="8933012" y="2536295"/>
            <a:ext cx="3258988" cy="4321703"/>
          </a:xfrm>
          <a:prstGeom prst="rect">
            <a:avLst/>
          </a:prstGeom>
        </p:spPr>
      </p:pic>
      <p:sp>
        <p:nvSpPr>
          <p:cNvPr id="18" name="文本框 17"/>
          <p:cNvSpPr txBox="1"/>
          <p:nvPr/>
        </p:nvSpPr>
        <p:spPr>
          <a:xfrm>
            <a:off x="3541455" y="1910442"/>
            <a:ext cx="5109091" cy="1569660"/>
          </a:xfrm>
          <a:prstGeom prst="rect">
            <a:avLst/>
          </a:prstGeom>
          <a:noFill/>
        </p:spPr>
        <p:txBody>
          <a:bodyPr wrap="none" rtlCol="0">
            <a:spAutoFit/>
          </a:bodyPr>
          <a:lstStyle>
            <a:defPPr>
              <a:defRPr lang="zh-CN"/>
            </a:defPPr>
            <a:lvl1pPr>
              <a:defRPr sz="8000">
                <a:ln w="12700">
                  <a:gradFill>
                    <a:gsLst>
                      <a:gs pos="0">
                        <a:schemeClr val="bg1"/>
                      </a:gs>
                      <a:gs pos="100000">
                        <a:srgbClr val="F1DAB2">
                          <a:alpha val="0"/>
                        </a:srgbClr>
                      </a:gs>
                    </a:gsLst>
                    <a:lin ang="5400000" scaled="1"/>
                  </a:gradFill>
                </a:ln>
                <a:gradFill flip="none" rotWithShape="1">
                  <a:gsLst>
                    <a:gs pos="0">
                      <a:srgbClr val="A60E0B"/>
                    </a:gs>
                    <a:gs pos="100000">
                      <a:srgbClr val="DD2531"/>
                    </a:gs>
                  </a:gsLst>
                  <a:lin ang="16200000" scaled="1"/>
                </a:gradFill>
                <a:effectLst>
                  <a:outerShdw dist="88900" dir="5400000" algn="t" rotWithShape="0">
                    <a:schemeClr val="tx1">
                      <a:lumMod val="95000"/>
                      <a:lumOff val="5000"/>
                      <a:alpha val="8000"/>
                    </a:schemeClr>
                  </a:outerShdw>
                </a:effectLst>
                <a:latin typeface="演示镇魂行楷" panose="00000500000000000000" pitchFamily="2" charset="-122"/>
                <a:ea typeface="演示镇魂行楷" panose="00000500000000000000" pitchFamily="2" charset="-122"/>
              </a:defRPr>
            </a:lvl1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zh-CN" altLang="en-US" sz="9600" b="0" i="0" u="none" strike="noStrike" kern="1200" cap="none" spc="0" normalizeH="0" baseline="0" noProof="0">
                <a:ln w="12700">
                  <a:gradFill>
                    <a:gsLst>
                      <a:gs pos="0">
                        <a:prstClr val="white"/>
                      </a:gs>
                      <a:gs pos="100000">
                        <a:srgbClr val="F1DAB2">
                          <a:alpha val="0"/>
                        </a:srgbClr>
                      </a:gs>
                    </a:gsLst>
                    <a:lin ang="5400000" scaled="1"/>
                  </a:gradFill>
                </a:ln>
                <a:blipFill>
                  <a:blip r:embed="rId3"/>
                  <a:stretch>
                    <a:fillRect/>
                  </a:stretch>
                </a:blipFill>
                <a:effectLst/>
                <a:uLnTx/>
                <a:uFillTx/>
                <a:latin typeface="演示镇魂行楷" panose="00000500000000000000" pitchFamily="2" charset="-122"/>
                <a:ea typeface="演示镇魂行楷" panose="00000500000000000000" pitchFamily="2" charset="-122"/>
                <a:cs typeface="+mn-cs"/>
              </a:rPr>
              <a:t>感谢观看</a:t>
            </a:r>
          </a:p>
        </p:txBody>
      </p:sp>
      <p:sp>
        <p:nvSpPr>
          <p:cNvPr id="32" name="Rectangle 4"/>
          <p:cNvSpPr txBox="1">
            <a:spLocks noChangeArrowheads="1"/>
          </p:cNvSpPr>
          <p:nvPr/>
        </p:nvSpPr>
        <p:spPr bwMode="auto">
          <a:xfrm>
            <a:off x="3720135" y="3689299"/>
            <a:ext cx="4653712" cy="4670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000" b="0" i="0" u="none" strike="noStrike" kern="1200" cap="none" spc="0" normalizeH="0" baseline="0" noProof="0">
                <a:ln>
                  <a:noFill/>
                </a:ln>
                <a:solidFill>
                  <a:srgbClr val="D80B18"/>
                </a:solidFill>
                <a:effectLst/>
                <a:uLnTx/>
                <a:uFillTx/>
                <a:ea typeface="微软雅黑" panose="020B0503020204020204" pitchFamily="34" charset="-122"/>
                <a:cs typeface="+mj-cs"/>
              </a:rPr>
              <a:t>—— </a:t>
            </a:r>
            <a:r>
              <a:rPr kumimoji="0" lang="zh-CN" altLang="en-US" sz="2000" b="0" i="0" u="none" strike="noStrike" kern="1200" cap="none" spc="0" normalizeH="0" baseline="0" noProof="0">
                <a:ln>
                  <a:noFill/>
                </a:ln>
                <a:solidFill>
                  <a:srgbClr val="D80B18"/>
                </a:solidFill>
                <a:effectLst/>
                <a:uLnTx/>
                <a:uFillTx/>
                <a:ea typeface="微软雅黑" panose="020B0503020204020204" pitchFamily="34" charset="-122"/>
                <a:cs typeface="+mj-cs"/>
              </a:rPr>
              <a:t>党史学习分享</a:t>
            </a:r>
            <a:r>
              <a:rPr kumimoji="0" lang="en-US" altLang="zh-CN" sz="2000" b="0" i="0" u="none" strike="noStrike" kern="1200" cap="none" spc="0" normalizeH="0" baseline="0" noProof="0">
                <a:ln>
                  <a:noFill/>
                </a:ln>
                <a:solidFill>
                  <a:srgbClr val="D80B18"/>
                </a:solidFill>
                <a:effectLst/>
                <a:uLnTx/>
                <a:uFillTx/>
                <a:ea typeface="微软雅黑" panose="020B0503020204020204" pitchFamily="34" charset="-122"/>
                <a:cs typeface="+mj-cs"/>
              </a:rPr>
              <a:t>——</a:t>
            </a:r>
            <a:endParaRPr kumimoji="0" lang="zh-CN" altLang="zh-CN" sz="2000" b="0" i="0" u="none" strike="noStrike" kern="1200" cap="none" spc="0" normalizeH="0" baseline="0" noProof="0">
              <a:ln>
                <a:noFill/>
              </a:ln>
              <a:solidFill>
                <a:srgbClr val="D80B18"/>
              </a:solidFill>
              <a:effectLst/>
              <a:uLnTx/>
              <a:uFillTx/>
              <a:ea typeface="微软雅黑" panose="020B0503020204020204" pitchFamily="34" charset="-122"/>
              <a:cs typeface="+mj-cs"/>
            </a:endParaRPr>
          </a:p>
        </p:txBody>
      </p:sp>
      <p:pic>
        <p:nvPicPr>
          <p:cNvPr id="30" name="图片 29"/>
          <p:cNvPicPr>
            <a:picLocks noChangeAspect="1"/>
          </p:cNvPicPr>
          <p:nvPr/>
        </p:nvPicPr>
        <p:blipFill>
          <a:blip r:embed="rId4" cstate="email">
            <a:alphaModFix amt="85000"/>
            <a:biLevel thresh="25000"/>
            <a:extLst>
              <a:ext uri="{28A0092B-C50C-407E-A947-70E740481C1C}">
                <a14:useLocalDpi xmlns:a14="http://schemas.microsoft.com/office/drawing/2010/main"/>
              </a:ext>
            </a:extLst>
          </a:blip>
          <a:stretch>
            <a:fillRect/>
          </a:stretch>
        </p:blipFill>
        <p:spPr>
          <a:xfrm>
            <a:off x="6275248" y="2680814"/>
            <a:ext cx="873739" cy="799288"/>
          </a:xfrm>
          <a:prstGeom prst="rect">
            <a:avLst/>
          </a:prstGeom>
        </p:spPr>
      </p:pic>
      <p:pic>
        <p:nvPicPr>
          <p:cNvPr id="33" name="图片 3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2" y="2017486"/>
            <a:ext cx="2633652" cy="4840512"/>
          </a:xfrm>
          <a:prstGeom prst="rect">
            <a:avLst/>
          </a:prstGeom>
        </p:spPr>
      </p:pic>
      <p:pic>
        <p:nvPicPr>
          <p:cNvPr id="34" name="图形 3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183015" y="3729004"/>
            <a:ext cx="404862" cy="387680"/>
          </a:xfrm>
          <a:prstGeom prst="rect">
            <a:avLst/>
          </a:prstGeom>
        </p:spPr>
      </p:pic>
      <p:pic>
        <p:nvPicPr>
          <p:cNvPr id="35" name="图形 3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578959" y="3734864"/>
            <a:ext cx="404862" cy="387680"/>
          </a:xfrm>
          <a:prstGeom prst="rect">
            <a:avLst/>
          </a:prstGeom>
        </p:spPr>
      </p:pic>
      <p:pic>
        <p:nvPicPr>
          <p:cNvPr id="41" name="图片 40" descr="卡通人物&#10;&#10;低可信度描述已自动生成"/>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2228720" y="1750458"/>
            <a:ext cx="809860" cy="1138904"/>
          </a:xfrm>
          <a:custGeom>
            <a:avLst/>
            <a:gdLst>
              <a:gd name="connsiteX0" fmla="*/ 644690 w 809860"/>
              <a:gd name="connsiteY0" fmla="*/ 66844 h 1138904"/>
              <a:gd name="connsiteX1" fmla="*/ 669027 w 809860"/>
              <a:gd name="connsiteY1" fmla="*/ 73023 h 1138904"/>
              <a:gd name="connsiteX2" fmla="*/ 649968 w 809860"/>
              <a:gd name="connsiteY2" fmla="*/ 69729 h 1138904"/>
              <a:gd name="connsiteX3" fmla="*/ 304800 w 809860"/>
              <a:gd name="connsiteY3" fmla="*/ 0 h 1138904"/>
              <a:gd name="connsiteX4" fmla="*/ 409575 w 809860"/>
              <a:gd name="connsiteY4" fmla="*/ 19050 h 1138904"/>
              <a:gd name="connsiteX5" fmla="*/ 457200 w 809860"/>
              <a:gd name="connsiteY5" fmla="*/ 28575 h 1138904"/>
              <a:gd name="connsiteX6" fmla="*/ 533400 w 809860"/>
              <a:gd name="connsiteY6" fmla="*/ 47625 h 1138904"/>
              <a:gd name="connsiteX7" fmla="*/ 624499 w 809860"/>
              <a:gd name="connsiteY7" fmla="*/ 65326 h 1138904"/>
              <a:gd name="connsiteX8" fmla="*/ 649968 w 809860"/>
              <a:gd name="connsiteY8" fmla="*/ 69729 h 1138904"/>
              <a:gd name="connsiteX9" fmla="*/ 653805 w 809860"/>
              <a:gd name="connsiteY9" fmla="*/ 71826 h 1138904"/>
              <a:gd name="connsiteX10" fmla="*/ 695325 w 809860"/>
              <a:gd name="connsiteY10" fmla="*/ 85725 h 1138904"/>
              <a:gd name="connsiteX11" fmla="*/ 756294 w 809860"/>
              <a:gd name="connsiteY11" fmla="*/ 102682 h 1138904"/>
              <a:gd name="connsiteX12" fmla="*/ 809860 w 809860"/>
              <a:gd name="connsiteY12" fmla="*/ 117233 h 1138904"/>
              <a:gd name="connsiteX13" fmla="*/ 809860 w 809860"/>
              <a:gd name="connsiteY13" fmla="*/ 1138904 h 1138904"/>
              <a:gd name="connsiteX14" fmla="*/ 390986 w 809860"/>
              <a:gd name="connsiteY14" fmla="*/ 1138904 h 1138904"/>
              <a:gd name="connsiteX15" fmla="*/ 388728 w 809860"/>
              <a:gd name="connsiteY15" fmla="*/ 1138349 h 1138904"/>
              <a:gd name="connsiteX16" fmla="*/ 257175 w 809860"/>
              <a:gd name="connsiteY16" fmla="*/ 1095375 h 1138904"/>
              <a:gd name="connsiteX17" fmla="*/ 85725 w 809860"/>
              <a:gd name="connsiteY17" fmla="*/ 971550 h 1138904"/>
              <a:gd name="connsiteX18" fmla="*/ 9525 w 809860"/>
              <a:gd name="connsiteY18" fmla="*/ 790575 h 1138904"/>
              <a:gd name="connsiteX19" fmla="*/ 0 w 809860"/>
              <a:gd name="connsiteY19" fmla="*/ 542925 h 1138904"/>
              <a:gd name="connsiteX20" fmla="*/ 28575 w 809860"/>
              <a:gd name="connsiteY20" fmla="*/ 342900 h 1138904"/>
              <a:gd name="connsiteX21" fmla="*/ 304800 w 809860"/>
              <a:gd name="connsiteY21" fmla="*/ 0 h 1138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09860" h="1138904">
                <a:moveTo>
                  <a:pt x="644690" y="66844"/>
                </a:moveTo>
                <a:cubicBezTo>
                  <a:pt x="648290" y="64746"/>
                  <a:pt x="703202" y="78019"/>
                  <a:pt x="669027" y="73023"/>
                </a:cubicBezTo>
                <a:lnTo>
                  <a:pt x="649968" y="69729"/>
                </a:lnTo>
                <a:close/>
                <a:moveTo>
                  <a:pt x="304800" y="0"/>
                </a:moveTo>
                <a:cubicBezTo>
                  <a:pt x="322263" y="3175"/>
                  <a:pt x="323688" y="-770"/>
                  <a:pt x="409575" y="19050"/>
                </a:cubicBezTo>
                <a:cubicBezTo>
                  <a:pt x="425350" y="22690"/>
                  <a:pt x="441425" y="24935"/>
                  <a:pt x="457200" y="28575"/>
                </a:cubicBezTo>
                <a:cubicBezTo>
                  <a:pt x="482711" y="34462"/>
                  <a:pt x="507727" y="42490"/>
                  <a:pt x="533400" y="47625"/>
                </a:cubicBezTo>
                <a:cubicBezTo>
                  <a:pt x="572991" y="55543"/>
                  <a:pt x="602626" y="61268"/>
                  <a:pt x="624499" y="65326"/>
                </a:cubicBezTo>
                <a:lnTo>
                  <a:pt x="649968" y="69729"/>
                </a:lnTo>
                <a:lnTo>
                  <a:pt x="653805" y="71826"/>
                </a:lnTo>
                <a:cubicBezTo>
                  <a:pt x="661513" y="74797"/>
                  <a:pt x="674622" y="79255"/>
                  <a:pt x="695325" y="85725"/>
                </a:cubicBezTo>
                <a:cubicBezTo>
                  <a:pt x="716767" y="92426"/>
                  <a:pt x="736916" y="97692"/>
                  <a:pt x="756294" y="102682"/>
                </a:cubicBezTo>
                <a:lnTo>
                  <a:pt x="809860" y="117233"/>
                </a:lnTo>
                <a:lnTo>
                  <a:pt x="809860" y="1138904"/>
                </a:lnTo>
                <a:lnTo>
                  <a:pt x="390986" y="1138904"/>
                </a:lnTo>
                <a:lnTo>
                  <a:pt x="388728" y="1138349"/>
                </a:lnTo>
                <a:cubicBezTo>
                  <a:pt x="343679" y="1127274"/>
                  <a:pt x="299229" y="1114574"/>
                  <a:pt x="257175" y="1095375"/>
                </a:cubicBezTo>
                <a:cubicBezTo>
                  <a:pt x="193045" y="1066098"/>
                  <a:pt x="138779" y="1017972"/>
                  <a:pt x="85725" y="971550"/>
                </a:cubicBezTo>
                <a:cubicBezTo>
                  <a:pt x="23605" y="917195"/>
                  <a:pt x="15998" y="870414"/>
                  <a:pt x="9525" y="790575"/>
                </a:cubicBezTo>
                <a:cubicBezTo>
                  <a:pt x="2849" y="708234"/>
                  <a:pt x="3175" y="625475"/>
                  <a:pt x="0" y="542925"/>
                </a:cubicBezTo>
                <a:cubicBezTo>
                  <a:pt x="4616" y="496768"/>
                  <a:pt x="13208" y="385159"/>
                  <a:pt x="28575" y="342900"/>
                </a:cubicBezTo>
                <a:cubicBezTo>
                  <a:pt x="77403" y="208622"/>
                  <a:pt x="221374" y="90680"/>
                  <a:pt x="304800" y="0"/>
                </a:cubicBezTo>
                <a:close/>
              </a:path>
            </a:pathLst>
          </a:custGeom>
        </p:spPr>
      </p:pic>
      <p:pic>
        <p:nvPicPr>
          <p:cNvPr id="43" name="图片 42" descr="卡通人物&#10;&#10;低可信度描述已自动生成"/>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3791552" y="1234154"/>
            <a:ext cx="920864" cy="1032608"/>
          </a:xfrm>
          <a:custGeom>
            <a:avLst/>
            <a:gdLst>
              <a:gd name="connsiteX0" fmla="*/ 175240 w 789706"/>
              <a:gd name="connsiteY0" fmla="*/ 0 h 885534"/>
              <a:gd name="connsiteX1" fmla="*/ 413365 w 789706"/>
              <a:gd name="connsiteY1" fmla="*/ 23812 h 885534"/>
              <a:gd name="connsiteX2" fmla="*/ 513378 w 789706"/>
              <a:gd name="connsiteY2" fmla="*/ 42862 h 885534"/>
              <a:gd name="connsiteX3" fmla="*/ 594340 w 789706"/>
              <a:gd name="connsiteY3" fmla="*/ 85725 h 885534"/>
              <a:gd name="connsiteX4" fmla="*/ 665778 w 789706"/>
              <a:gd name="connsiteY4" fmla="*/ 133350 h 885534"/>
              <a:gd name="connsiteX5" fmla="*/ 746740 w 789706"/>
              <a:gd name="connsiteY5" fmla="*/ 223837 h 885534"/>
              <a:gd name="connsiteX6" fmla="*/ 751503 w 789706"/>
              <a:gd name="connsiteY6" fmla="*/ 276225 h 885534"/>
              <a:gd name="connsiteX7" fmla="*/ 761028 w 789706"/>
              <a:gd name="connsiteY7" fmla="*/ 328612 h 885534"/>
              <a:gd name="connsiteX8" fmla="*/ 775315 w 789706"/>
              <a:gd name="connsiteY8" fmla="*/ 390525 h 885534"/>
              <a:gd name="connsiteX9" fmla="*/ 789603 w 789706"/>
              <a:gd name="connsiteY9" fmla="*/ 633412 h 885534"/>
              <a:gd name="connsiteX10" fmla="*/ 722928 w 789706"/>
              <a:gd name="connsiteY10" fmla="*/ 819150 h 885534"/>
              <a:gd name="connsiteX11" fmla="*/ 651490 w 789706"/>
              <a:gd name="connsiteY11" fmla="*/ 866775 h 885534"/>
              <a:gd name="connsiteX12" fmla="*/ 370503 w 789706"/>
              <a:gd name="connsiteY12" fmla="*/ 871537 h 885534"/>
              <a:gd name="connsiteX13" fmla="*/ 32365 w 789706"/>
              <a:gd name="connsiteY13" fmla="*/ 847725 h 885534"/>
              <a:gd name="connsiteX14" fmla="*/ 0 w 789706"/>
              <a:gd name="connsiteY14" fmla="*/ 836068 h 885534"/>
              <a:gd name="connsiteX15" fmla="*/ 0 w 789706"/>
              <a:gd name="connsiteY15" fmla="*/ 5429 h 885534"/>
              <a:gd name="connsiteX16" fmla="*/ 53585 w 789706"/>
              <a:gd name="connsiteY16" fmla="*/ 2184 h 885534"/>
              <a:gd name="connsiteX17" fmla="*/ 175240 w 789706"/>
              <a:gd name="connsiteY17" fmla="*/ 0 h 885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89706" h="885534">
                <a:moveTo>
                  <a:pt x="175240" y="0"/>
                </a:moveTo>
                <a:cubicBezTo>
                  <a:pt x="254792" y="6629"/>
                  <a:pt x="334319" y="12039"/>
                  <a:pt x="413365" y="23812"/>
                </a:cubicBezTo>
                <a:cubicBezTo>
                  <a:pt x="446932" y="28811"/>
                  <a:pt x="481268" y="31877"/>
                  <a:pt x="513378" y="42862"/>
                </a:cubicBezTo>
                <a:cubicBezTo>
                  <a:pt x="542270" y="52746"/>
                  <a:pt x="568083" y="70135"/>
                  <a:pt x="594340" y="85725"/>
                </a:cubicBezTo>
                <a:cubicBezTo>
                  <a:pt x="618948" y="100336"/>
                  <a:pt x="642671" y="116464"/>
                  <a:pt x="665778" y="133350"/>
                </a:cubicBezTo>
                <a:cubicBezTo>
                  <a:pt x="701149" y="159198"/>
                  <a:pt x="732276" y="180445"/>
                  <a:pt x="746740" y="223837"/>
                </a:cubicBezTo>
                <a:cubicBezTo>
                  <a:pt x="752285" y="240472"/>
                  <a:pt x="749134" y="258851"/>
                  <a:pt x="751503" y="276225"/>
                </a:cubicBezTo>
                <a:cubicBezTo>
                  <a:pt x="753901" y="293811"/>
                  <a:pt x="757408" y="311236"/>
                  <a:pt x="761028" y="328612"/>
                </a:cubicBezTo>
                <a:cubicBezTo>
                  <a:pt x="765348" y="349347"/>
                  <a:pt x="773338" y="369437"/>
                  <a:pt x="775315" y="390525"/>
                </a:cubicBezTo>
                <a:cubicBezTo>
                  <a:pt x="782885" y="471273"/>
                  <a:pt x="790699" y="552317"/>
                  <a:pt x="789603" y="633412"/>
                </a:cubicBezTo>
                <a:cubicBezTo>
                  <a:pt x="788217" y="735986"/>
                  <a:pt x="771771" y="741001"/>
                  <a:pt x="722928" y="819150"/>
                </a:cubicBezTo>
                <a:cubicBezTo>
                  <a:pt x="699115" y="835025"/>
                  <a:pt x="679439" y="860617"/>
                  <a:pt x="651490" y="866775"/>
                </a:cubicBezTo>
                <a:cubicBezTo>
                  <a:pt x="518437" y="896091"/>
                  <a:pt x="476866" y="885719"/>
                  <a:pt x="370503" y="871537"/>
                </a:cubicBezTo>
                <a:cubicBezTo>
                  <a:pt x="343722" y="870421"/>
                  <a:pt x="102326" y="867076"/>
                  <a:pt x="32365" y="847725"/>
                </a:cubicBezTo>
                <a:lnTo>
                  <a:pt x="0" y="836068"/>
                </a:lnTo>
                <a:lnTo>
                  <a:pt x="0" y="5429"/>
                </a:lnTo>
                <a:lnTo>
                  <a:pt x="53585" y="2184"/>
                </a:lnTo>
                <a:cubicBezTo>
                  <a:pt x="94137" y="1456"/>
                  <a:pt x="134759" y="1588"/>
                  <a:pt x="175240" y="0"/>
                </a:cubicBezTo>
                <a:close/>
              </a:path>
            </a:pathLst>
          </a:custGeom>
        </p:spPr>
      </p:pic>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44" name="New picture"/>
          <p:cNvPicPr/>
          <p:nvPr/>
        </p:nvPicPr>
        <p:blipFill>
          <a:blip r:embed="rId9"/>
          <a:stretch>
            <a:fillRect/>
          </a:stretch>
        </p:blipFill>
        <p:spPr>
          <a:xfrm>
            <a:off x="11468100" y="11049000"/>
            <a:ext cx="342900" cy="254000"/>
          </a:xfrm>
          <a:prstGeom prst="cube">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92830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32" name="图片 31" descr="图片包含 黄色, 桌子, 红色, 穿着&#10;&#10;描述已自动生成"/>
          <p:cNvPicPr>
            <a:picLocks noChangeAspect="1"/>
          </p:cNvPicPr>
          <p:nvPr/>
        </p:nvPicPr>
        <p:blipFill>
          <a:blip r:embed="rId2" cstate="email">
            <a:clrChange>
              <a:clrFrom>
                <a:srgbClr val="FFFFFF"/>
              </a:clrFrom>
              <a:clrTo>
                <a:srgbClr val="FFFFFF">
                  <a:alpha val="0"/>
                </a:srgbClr>
              </a:clrTo>
            </a:clrChange>
            <a:extLst>
              <a:ext uri="{BEBA8EAE-BF5A-486C-A8C5-ECC9F3942E4B}">
                <a14:imgProps xmlns:a14="http://schemas.microsoft.com/office/drawing/2010/main">
                  <a14:imgLayer>
                    <a14:imgEffect>
                      <a14:backgroundRemoval t="3628" b="98670" l="3041" r="89903">
                        <a14:foregroundMark x1="14720" y1="7255" x2="12165" y2="98670"/>
                        <a14:foregroundMark x1="5353" y1="9915" x2="3163" y2="95526"/>
                        <a14:foregroundMark x1="5961" y1="4353" x2="43187" y2="4353"/>
                        <a14:foregroundMark x1="43309" y1="3628" x2="25061" y2="37606"/>
                        <a14:foregroundMark x1="25061" y1="37606" x2="16423" y2="63845"/>
                        <a14:foregroundMark x1="24696" y1="50786" x2="27737" y2="59250"/>
                        <a14:foregroundMark x1="27737" y1="59250" x2="38686" y2="74728"/>
                        <a14:foregroundMark x1="40389" y1="74970" x2="41119" y2="82588"/>
                        <a14:foregroundMark x1="41119" y1="82588" x2="40024" y2="86699"/>
                        <a14:foregroundMark x1="37956" y1="39782" x2="40389" y2="40629"/>
                        <a14:foregroundMark x1="42336" y1="40508" x2="43552" y2="39782"/>
                        <a14:foregroundMark x1="44039" y1="39661" x2="45742" y2="40387"/>
                        <a14:foregroundMark x1="46107" y1="40871" x2="47324" y2="43289"/>
                        <a14:foregroundMark x1="47324" y1="43410" x2="47810" y2="48126"/>
                        <a14:foregroundMark x1="47810" y1="48247" x2="47810" y2="51632"/>
                        <a14:foregroundMark x1="47810" y1="51874" x2="46594" y2="53688"/>
                        <a14:foregroundMark x1="45742" y1="53809" x2="41727" y2="53809"/>
                        <a14:foregroundMark x1="40511" y1="53809" x2="46350" y2="54293"/>
                        <a14:foregroundMark x1="46472" y1="54172" x2="48175" y2="52116"/>
                        <a14:foregroundMark x1="48297" y1="51874" x2="48297" y2="49940"/>
                        <a14:foregroundMark x1="47810" y1="48368" x2="47810" y2="47037"/>
                        <a14:foregroundMark x1="47932" y1="44861" x2="47932" y2="43773"/>
                        <a14:foregroundMark x1="47932" y1="43289" x2="46350" y2="40629"/>
                        <a14:foregroundMark x1="46229" y1="40629" x2="46229" y2="40629"/>
                        <a14:foregroundMark x1="45499" y1="40508" x2="45499" y2="40508"/>
                        <a14:foregroundMark x1="45012" y1="40024" x2="45012" y2="40024"/>
                        <a14:foregroundMark x1="44404" y1="39782" x2="44404" y2="39782"/>
                        <a14:foregroundMark x1="43309" y1="39782" x2="43309" y2="39782"/>
                        <a14:foregroundMark x1="40268" y1="39903" x2="40268" y2="39903"/>
                        <a14:foregroundMark x1="39173" y1="39541" x2="37470" y2="39057"/>
                        <a14:foregroundMark x1="35280" y1="39057" x2="36983" y2="40145"/>
                        <a14:foregroundMark x1="38564" y1="39661" x2="42092" y2="40871"/>
                      </a14:backgroundRemoval>
                    </a14:imgEffect>
                  </a14:imgLayer>
                </a14:imgProps>
              </a:ext>
              <a:ext uri="{28A0092B-C50C-407E-A947-70E740481C1C}">
                <a14:useLocalDpi xmlns:a14="http://schemas.microsoft.com/office/drawing/2010/main"/>
              </a:ext>
            </a:extLst>
          </a:blip>
          <a:srcRect/>
          <a:stretch>
            <a:fillRect/>
          </a:stretch>
        </p:blipFill>
        <p:spPr>
          <a:xfrm>
            <a:off x="0" y="-30566"/>
            <a:ext cx="6881032" cy="6919132"/>
          </a:xfrm>
          <a:prstGeom prst="rect">
            <a:avLst/>
          </a:prstGeom>
          <a:effectLst>
            <a:softEdge rad="31750"/>
          </a:effectLst>
        </p:spPr>
      </p:pic>
      <p:pic>
        <p:nvPicPr>
          <p:cNvPr id="53" name="图片 52" descr="图片包含 游戏机, 花, 雏菊, 灯光&#10;&#10;描述已自动生成"/>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V="1">
            <a:off x="10023968" y="3982997"/>
            <a:ext cx="2168032" cy="2875000"/>
          </a:xfrm>
          <a:prstGeom prst="rect">
            <a:avLst/>
          </a:prstGeom>
        </p:spPr>
      </p:pic>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325863" y="2874216"/>
            <a:ext cx="6956139" cy="1109568"/>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290313" y="1888037"/>
            <a:ext cx="2487384" cy="1444877"/>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新中国从这里走来</a:t>
            </a:r>
          </a:p>
        </p:txBody>
      </p:sp>
      <p:sp>
        <p:nvSpPr>
          <p:cNvPr id="67" name="文本框 66"/>
          <p:cNvSpPr txBox="1"/>
          <p:nvPr/>
        </p:nvSpPr>
        <p:spPr>
          <a:xfrm>
            <a:off x="4561416" y="3340527"/>
            <a:ext cx="6576484" cy="1308884"/>
          </a:xfrm>
          <a:prstGeom prst="rect">
            <a:avLst/>
          </a:prstGeom>
          <a:noFill/>
        </p:spPr>
        <p:txBody>
          <a:bodyPr wrap="square" rtlCol="0">
            <a:spAutoFit/>
          </a:bodyPr>
          <a:lstStyle/>
          <a:p>
            <a:pPr>
              <a:lnSpc>
                <a:spcPct val="150000"/>
              </a:lnSpc>
            </a:pPr>
            <a:r>
              <a:rPr lang="zh-CN" altLang="en-US" sz="2800" dirty="0">
                <a:latin typeface="+mn-ea"/>
              </a:rPr>
              <a:t>这是作家阎涛在西柏坡纪实</a:t>
            </a:r>
            <a:r>
              <a:rPr lang="en-US" altLang="zh-CN" sz="2800" dirty="0">
                <a:latin typeface="+mn-ea"/>
              </a:rPr>
              <a:t>《</a:t>
            </a:r>
            <a:r>
              <a:rPr lang="zh-CN" altLang="en-US" sz="2800" dirty="0">
                <a:latin typeface="+mn-ea"/>
              </a:rPr>
              <a:t>东行漫记</a:t>
            </a:r>
            <a:r>
              <a:rPr lang="en-US" altLang="zh-CN" sz="2800" dirty="0">
                <a:latin typeface="+mn-ea"/>
              </a:rPr>
              <a:t>》</a:t>
            </a:r>
            <a:r>
              <a:rPr lang="zh-CN" altLang="en-US" sz="2800" dirty="0">
                <a:latin typeface="+mn-ea"/>
              </a:rPr>
              <a:t>中的一句对西柏坡的概括</a:t>
            </a:r>
          </a:p>
        </p:txBody>
      </p:sp>
      <p:pic>
        <p:nvPicPr>
          <p:cNvPr id="69" name="图片 68"/>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rot="5400000">
            <a:off x="1097305" y="2188001"/>
            <a:ext cx="2845515" cy="2117318"/>
          </a:xfrm>
          <a:custGeom>
            <a:avLst/>
            <a:gdLst>
              <a:gd name="connsiteX0" fmla="*/ 0 w 3595845"/>
              <a:gd name="connsiteY0" fmla="*/ 2675631 h 2675631"/>
              <a:gd name="connsiteX1" fmla="*/ 0 w 3595845"/>
              <a:gd name="connsiteY1" fmla="*/ 0 h 2675631"/>
              <a:gd name="connsiteX2" fmla="*/ 3595845 w 3595845"/>
              <a:gd name="connsiteY2" fmla="*/ 0 h 2675631"/>
              <a:gd name="connsiteX3" fmla="*/ 3595845 w 3595845"/>
              <a:gd name="connsiteY3" fmla="*/ 2675631 h 2675631"/>
            </a:gdLst>
            <a:ahLst/>
            <a:cxnLst>
              <a:cxn ang="0">
                <a:pos x="connsiteX0" y="connsiteY0"/>
              </a:cxn>
              <a:cxn ang="0">
                <a:pos x="connsiteX1" y="connsiteY1"/>
              </a:cxn>
              <a:cxn ang="0">
                <a:pos x="connsiteX2" y="connsiteY2"/>
              </a:cxn>
              <a:cxn ang="0">
                <a:pos x="connsiteX3" y="connsiteY3"/>
              </a:cxn>
            </a:cxnLst>
            <a:rect l="l" t="t" r="r" b="b"/>
            <a:pathLst>
              <a:path w="3595845" h="2675631">
                <a:moveTo>
                  <a:pt x="0" y="2675631"/>
                </a:moveTo>
                <a:lnTo>
                  <a:pt x="0" y="0"/>
                </a:lnTo>
                <a:lnTo>
                  <a:pt x="3595845" y="0"/>
                </a:lnTo>
                <a:lnTo>
                  <a:pt x="3595845" y="2675631"/>
                </a:lnTo>
                <a:close/>
              </a:path>
            </a:pathLst>
          </a:custGeom>
          <a:noFill/>
          <a:effectLst>
            <a:outerShdw blurRad="190500" dist="152400" dir="2700000" algn="tl" rotWithShape="0">
              <a:prstClr val="black">
                <a:alpha val="28000"/>
              </a:prstClr>
            </a:outerShdw>
          </a:effectLst>
          <a:extLst>
            <a:ext uri="{909E8E84-426E-40DD-AFC4-6F175D3DCCD1}">
              <a14:hiddenFill xmlns:a14="http://schemas.microsoft.com/office/drawing/2010/main">
                <a:solidFill>
                  <a:srgbClr val="FFFFFF"/>
                </a:solidFill>
              </a14:hiddenFill>
            </a:ext>
          </a:extLst>
        </p:spPr>
      </p:pic>
      <p:pic>
        <p:nvPicPr>
          <p:cNvPr id="4" name="图片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412578" y="2029073"/>
            <a:ext cx="6956139" cy="1115665"/>
          </a:xfrm>
          <a:prstGeom prst="rect">
            <a:avLst/>
          </a:prstGeom>
        </p:spPr>
      </p:pic>
      <p:pic>
        <p:nvPicPr>
          <p:cNvPr id="5" name="图片 4"/>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129089" y="1542029"/>
            <a:ext cx="566977" cy="524301"/>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新中国从这里走来</a:t>
            </a:r>
          </a:p>
        </p:txBody>
      </p:sp>
      <p:sp>
        <p:nvSpPr>
          <p:cNvPr id="36" name="标题 1"/>
          <p:cNvSpPr txBox="1"/>
          <p:nvPr/>
        </p:nvSpPr>
        <p:spPr>
          <a:xfrm>
            <a:off x="1017236" y="2038494"/>
            <a:ext cx="10551459" cy="298602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dirty="0">
                <a:solidFill>
                  <a:schemeClr val="tx1">
                    <a:lumMod val="75000"/>
                    <a:lumOff val="25000"/>
                  </a:schemeClr>
                </a:solidFill>
                <a:latin typeface="+mn-ea"/>
                <a:ea typeface="+mn-ea"/>
              </a:rPr>
              <a:t>西柏坡位于太行山东麓、滹沱河北岸柏坡岭下，是河北省平山县西部山区的一个小山村。</a:t>
            </a:r>
            <a:r>
              <a:rPr lang="en-US" altLang="zh-CN" sz="1800" dirty="0">
                <a:solidFill>
                  <a:schemeClr val="tx1">
                    <a:lumMod val="75000"/>
                    <a:lumOff val="25000"/>
                  </a:schemeClr>
                </a:solidFill>
                <a:latin typeface="+mn-ea"/>
                <a:ea typeface="+mn-ea"/>
              </a:rPr>
              <a:t>1947</a:t>
            </a:r>
            <a:r>
              <a:rPr lang="zh-CN" altLang="en-US" sz="1800" dirty="0">
                <a:solidFill>
                  <a:schemeClr val="tx1">
                    <a:lumMod val="75000"/>
                    <a:lumOff val="25000"/>
                  </a:schemeClr>
                </a:solidFill>
                <a:latin typeface="+mn-ea"/>
                <a:ea typeface="+mn-ea"/>
              </a:rPr>
              <a:t>年</a:t>
            </a:r>
            <a:r>
              <a:rPr lang="en-US" altLang="zh-CN" sz="1800" dirty="0">
                <a:solidFill>
                  <a:schemeClr val="tx1">
                    <a:lumMod val="75000"/>
                    <a:lumOff val="25000"/>
                  </a:schemeClr>
                </a:solidFill>
                <a:latin typeface="+mn-ea"/>
                <a:ea typeface="+mn-ea"/>
              </a:rPr>
              <a:t>5</a:t>
            </a:r>
            <a:r>
              <a:rPr lang="zh-CN" altLang="en-US" sz="1800" dirty="0">
                <a:solidFill>
                  <a:schemeClr val="tx1">
                    <a:lumMod val="75000"/>
                    <a:lumOff val="25000"/>
                  </a:schemeClr>
                </a:solidFill>
                <a:latin typeface="+mn-ea"/>
                <a:ea typeface="+mn-ea"/>
              </a:rPr>
              <a:t>月党的中央工作委员会进驻西柏坡，</a:t>
            </a:r>
            <a:r>
              <a:rPr lang="en-US" altLang="zh-CN" sz="1800" dirty="0">
                <a:solidFill>
                  <a:schemeClr val="tx1">
                    <a:lumMod val="75000"/>
                    <a:lumOff val="25000"/>
                  </a:schemeClr>
                </a:solidFill>
                <a:latin typeface="+mn-ea"/>
                <a:ea typeface="+mn-ea"/>
              </a:rPr>
              <a:t>1948</a:t>
            </a:r>
            <a:r>
              <a:rPr lang="zh-CN" altLang="en-US" sz="1800" dirty="0">
                <a:solidFill>
                  <a:schemeClr val="tx1">
                    <a:lumMod val="75000"/>
                    <a:lumOff val="25000"/>
                  </a:schemeClr>
                </a:solidFill>
                <a:latin typeface="+mn-ea"/>
                <a:ea typeface="+mn-ea"/>
              </a:rPr>
              <a:t>年</a:t>
            </a:r>
            <a:r>
              <a:rPr lang="en-US" altLang="zh-CN" sz="1800" dirty="0">
                <a:solidFill>
                  <a:schemeClr val="tx1">
                    <a:lumMod val="75000"/>
                    <a:lumOff val="25000"/>
                  </a:schemeClr>
                </a:solidFill>
                <a:latin typeface="+mn-ea"/>
                <a:ea typeface="+mn-ea"/>
              </a:rPr>
              <a:t>5</a:t>
            </a:r>
            <a:r>
              <a:rPr lang="zh-CN" altLang="en-US" sz="1800" dirty="0">
                <a:solidFill>
                  <a:schemeClr val="tx1">
                    <a:lumMod val="75000"/>
                    <a:lumOff val="25000"/>
                  </a:schemeClr>
                </a:solidFill>
                <a:latin typeface="+mn-ea"/>
                <a:ea typeface="+mn-ea"/>
              </a:rPr>
              <a:t>月中共中央、人民解放军总部移驻西柏坡。一代伟人毛泽东和他的战友们在这里指点江山、运筹帷幄，以毛泽东为核心的中央第一代领导集体，在这里召开了全国土地会议，制定了</a:t>
            </a:r>
            <a:r>
              <a:rPr lang="en-US" altLang="zh-CN" sz="1800" dirty="0">
                <a:solidFill>
                  <a:schemeClr val="tx1">
                    <a:lumMod val="75000"/>
                    <a:lumOff val="25000"/>
                  </a:schemeClr>
                </a:solidFill>
                <a:latin typeface="+mn-ea"/>
                <a:ea typeface="+mn-ea"/>
              </a:rPr>
              <a:t>《</a:t>
            </a:r>
            <a:r>
              <a:rPr lang="zh-CN" altLang="en-US" sz="1800" dirty="0">
                <a:solidFill>
                  <a:schemeClr val="tx1">
                    <a:lumMod val="75000"/>
                    <a:lumOff val="25000"/>
                  </a:schemeClr>
                </a:solidFill>
                <a:latin typeface="+mn-ea"/>
                <a:ea typeface="+mn-ea"/>
              </a:rPr>
              <a:t>中国土地法大纲</a:t>
            </a:r>
            <a:r>
              <a:rPr lang="en-US" altLang="zh-CN" sz="1800" dirty="0">
                <a:solidFill>
                  <a:schemeClr val="tx1">
                    <a:lumMod val="75000"/>
                    <a:lumOff val="25000"/>
                  </a:schemeClr>
                </a:solidFill>
                <a:latin typeface="+mn-ea"/>
                <a:ea typeface="+mn-ea"/>
              </a:rPr>
              <a:t>》</a:t>
            </a:r>
            <a:r>
              <a:rPr lang="zh-CN" altLang="en-US" sz="1800" dirty="0">
                <a:solidFill>
                  <a:schemeClr val="tx1">
                    <a:lumMod val="75000"/>
                    <a:lumOff val="25000"/>
                  </a:schemeClr>
                </a:solidFill>
                <a:latin typeface="+mn-ea"/>
                <a:ea typeface="+mn-ea"/>
              </a:rPr>
              <a:t>，公开举起了废除封建地主土地所有制的革命旗帜：在这里用了</a:t>
            </a:r>
            <a:r>
              <a:rPr lang="en-US" altLang="zh-CN" sz="1800" dirty="0">
                <a:solidFill>
                  <a:schemeClr val="tx1">
                    <a:lumMod val="75000"/>
                    <a:lumOff val="25000"/>
                  </a:schemeClr>
                </a:solidFill>
                <a:latin typeface="+mn-ea"/>
                <a:ea typeface="+mn-ea"/>
              </a:rPr>
              <a:t>408</a:t>
            </a:r>
            <a:r>
              <a:rPr lang="zh-CN" altLang="en-US" sz="1800" dirty="0">
                <a:solidFill>
                  <a:schemeClr val="tx1">
                    <a:lumMod val="75000"/>
                    <a:lumOff val="25000"/>
                  </a:schemeClr>
                </a:solidFill>
                <a:latin typeface="+mn-ea"/>
                <a:ea typeface="+mn-ea"/>
              </a:rPr>
              <a:t>封电报，指挥了震惊中外的辽沈、淮海、平津三大战役和</a:t>
            </a:r>
            <a:r>
              <a:rPr lang="en-US" altLang="zh-CN" sz="1800" dirty="0">
                <a:solidFill>
                  <a:schemeClr val="tx1">
                    <a:lumMod val="75000"/>
                    <a:lumOff val="25000"/>
                  </a:schemeClr>
                </a:solidFill>
                <a:latin typeface="+mn-ea"/>
                <a:ea typeface="+mn-ea"/>
              </a:rPr>
              <a:t>20</a:t>
            </a:r>
            <a:r>
              <a:rPr lang="zh-CN" altLang="en-US" sz="1800" dirty="0">
                <a:solidFill>
                  <a:schemeClr val="tx1">
                    <a:lumMod val="75000"/>
                    <a:lumOff val="25000"/>
                  </a:schemeClr>
                </a:solidFill>
                <a:latin typeface="+mn-ea"/>
                <a:ea typeface="+mn-ea"/>
              </a:rPr>
              <a:t>多次重大战役，为中国革命在全国的胜利奠定了基础；迎来了共和国的黎明。</a:t>
            </a:r>
          </a:p>
        </p:txBody>
      </p:sp>
      <p:cxnSp>
        <p:nvCxnSpPr>
          <p:cNvPr id="39" name="直接连接符 38"/>
          <p:cNvCxnSpPr/>
          <p:nvPr/>
        </p:nvCxnSpPr>
        <p:spPr>
          <a:xfrm>
            <a:off x="1109236" y="4867798"/>
            <a:ext cx="8365040" cy="0"/>
          </a:xfrm>
          <a:prstGeom prst="line">
            <a:avLst/>
          </a:prstGeom>
          <a:ln w="25400">
            <a:solidFill>
              <a:srgbClr val="D20000"/>
            </a:solidFill>
          </a:ln>
        </p:spPr>
        <p:style>
          <a:lnRef idx="1">
            <a:schemeClr val="accent1"/>
          </a:lnRef>
          <a:fillRef idx="0">
            <a:schemeClr val="accent1"/>
          </a:fillRef>
          <a:effectRef idx="0">
            <a:schemeClr val="accent1"/>
          </a:effectRef>
          <a:fontRef idx="minor">
            <a:schemeClr val="tx1"/>
          </a:fontRef>
        </p:style>
      </p:cxnSp>
      <p:grpSp>
        <p:nvGrpSpPr>
          <p:cNvPr id="40" name="组合 39"/>
          <p:cNvGrpSpPr/>
          <p:nvPr/>
        </p:nvGrpSpPr>
        <p:grpSpPr>
          <a:xfrm>
            <a:off x="9604451" y="4747148"/>
            <a:ext cx="415925" cy="241300"/>
            <a:chOff x="7277100" y="3187700"/>
            <a:chExt cx="415925" cy="241300"/>
          </a:xfrm>
        </p:grpSpPr>
        <p:sp>
          <p:nvSpPr>
            <p:cNvPr id="42" name="箭头: V 形 41"/>
            <p:cNvSpPr/>
            <p:nvPr/>
          </p:nvSpPr>
          <p:spPr>
            <a:xfrm>
              <a:off x="7277100"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
          <p:nvSpPr>
            <p:cNvPr id="44" name="箭头: V 形 43"/>
            <p:cNvSpPr/>
            <p:nvPr/>
          </p:nvSpPr>
          <p:spPr>
            <a:xfrm>
              <a:off x="7451725" y="3187700"/>
              <a:ext cx="241300" cy="241300"/>
            </a:xfrm>
            <a:prstGeom prst="chevron">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0377" y="834083"/>
            <a:ext cx="2731245" cy="1109568"/>
          </a:xfrm>
          <a:prstGeom prst="rect">
            <a:avLst/>
          </a:prstGeom>
        </p:spPr>
      </p:pic>
      <p:pic>
        <p:nvPicPr>
          <p:cNvPr id="45" name="图片 4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a:ln>
                  <a:noFill/>
                </a:ln>
                <a:solidFill>
                  <a:srgbClr val="C00000"/>
                </a:solidFill>
                <a:effectLst/>
                <a:uLnTx/>
                <a:uFillTx/>
                <a:latin typeface="+mn-ea"/>
                <a:cs typeface="阿里巴巴普惠体 H" panose="00020600040101010101" pitchFamily="18" charset="-122"/>
              </a:rPr>
              <a:t>新中国从这里走来</a:t>
            </a:r>
          </a:p>
        </p:txBody>
      </p:sp>
      <p:sp>
        <p:nvSpPr>
          <p:cNvPr id="36" name="标题 1"/>
          <p:cNvSpPr txBox="1"/>
          <p:nvPr/>
        </p:nvSpPr>
        <p:spPr>
          <a:xfrm>
            <a:off x="1017236" y="2038494"/>
            <a:ext cx="10551459" cy="298602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dirty="0">
                <a:solidFill>
                  <a:schemeClr val="tx1">
                    <a:lumMod val="75000"/>
                    <a:lumOff val="25000"/>
                  </a:schemeClr>
                </a:solidFill>
                <a:latin typeface="+mn-ea"/>
                <a:ea typeface="+mn-ea"/>
              </a:rPr>
              <a:t>    在这里召开了具有历史意义的中国共产党七届二中全会，创造性地为新中国绘制了宏伟蓝图。周恩来有句话生动的形容了党中央在西柏坡这个指挥所，说“我们这个指挥部可能是世界上最小的指挥部，一不发人，二不发枪，三不发粮，只是天天发电报，就把国民党打败了”西柏坡是党中央进入北平、解放全中国最后一个农村指挥所，是中国革命史上一座不朽的丰碑。这是一片红色的美丽的让人深深眷恋的热土，是和井冈山、遵义、瑞金、延安齐名的五大革命圣地，它的名字是早己连同一个伟大的政党，一个强盛不衰的共和国，震彻寰宇。</a:t>
            </a:r>
          </a:p>
        </p:txBody>
      </p:sp>
      <p:sp>
        <p:nvSpPr>
          <p:cNvPr id="37" name="矩形: 圆角 36"/>
          <p:cNvSpPr/>
          <p:nvPr/>
        </p:nvSpPr>
        <p:spPr>
          <a:xfrm>
            <a:off x="1161301" y="4665257"/>
            <a:ext cx="3093199" cy="619920"/>
          </a:xfrm>
          <a:prstGeom prst="roundRect">
            <a:avLst>
              <a:gd name="adj" fmla="val 13124"/>
            </a:avLst>
          </a:prstGeom>
          <a:solidFill>
            <a:srgbClr val="C000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52" tIns="30262" rIns="316552" bIns="30262"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defRPr/>
            </a:pPr>
            <a:r>
              <a:rPr kumimoji="0" lang="zh-CN" altLang="en-US" sz="2100" b="0" i="0" u="none" strike="noStrike" kern="1200" cap="none" spc="0" normalizeH="0" baseline="0" noProof="0">
                <a:ln>
                  <a:noFill/>
                </a:ln>
                <a:solidFill>
                  <a:prstClr val="white"/>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rPr>
              <a:t>最后一个农村指挥所</a:t>
            </a:r>
          </a:p>
        </p:txBody>
      </p:sp>
      <p:sp>
        <p:nvSpPr>
          <p:cNvPr id="45" name="矩形: 圆角 44"/>
          <p:cNvSpPr/>
          <p:nvPr/>
        </p:nvSpPr>
        <p:spPr>
          <a:xfrm>
            <a:off x="4575338" y="4665257"/>
            <a:ext cx="2543012" cy="619920"/>
          </a:xfrm>
          <a:prstGeom prst="roundRect">
            <a:avLst>
              <a:gd name="adj" fmla="val 13124"/>
            </a:avLst>
          </a:prstGeom>
          <a:solidFill>
            <a:srgbClr val="C000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52" tIns="30262" rIns="316552" bIns="30262"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defRPr/>
            </a:pPr>
            <a:r>
              <a:rPr kumimoji="0" lang="zh-CN" altLang="en-US" sz="2100" b="0" i="0" u="none" strike="noStrike" kern="1200" cap="none" spc="0" normalizeH="0" baseline="0" noProof="0">
                <a:ln>
                  <a:noFill/>
                </a:ln>
                <a:solidFill>
                  <a:prstClr val="white"/>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rPr>
              <a:t>一座不朽的丰碑</a:t>
            </a:r>
          </a:p>
        </p:txBody>
      </p:sp>
      <p:sp>
        <p:nvSpPr>
          <p:cNvPr id="46" name="矩形: 圆角 45"/>
          <p:cNvSpPr/>
          <p:nvPr/>
        </p:nvSpPr>
        <p:spPr>
          <a:xfrm>
            <a:off x="7457910" y="4665257"/>
            <a:ext cx="2829089" cy="619920"/>
          </a:xfrm>
          <a:prstGeom prst="roundRect">
            <a:avLst>
              <a:gd name="adj" fmla="val 13124"/>
            </a:avLst>
          </a:prstGeom>
          <a:solidFill>
            <a:srgbClr val="C00000"/>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316552" tIns="30262" rIns="316552" bIns="30262" numCol="1" spcCol="1270" anchor="ctr" anchorCtr="0">
            <a:noAutofit/>
          </a:bodyPr>
          <a:lstStyle/>
          <a:p>
            <a:pPr marL="0" marR="0" lvl="0" indent="0" algn="ctr" defTabSz="933450" rtl="0" eaLnBrk="1" fontAlgn="auto" latinLnBrk="0" hangingPunct="1">
              <a:lnSpc>
                <a:spcPct val="90000"/>
              </a:lnSpc>
              <a:spcBef>
                <a:spcPct val="0"/>
              </a:spcBef>
              <a:spcAft>
                <a:spcPct val="35000"/>
              </a:spcAft>
              <a:buClrTx/>
              <a:buSzTx/>
              <a:buFontTx/>
              <a:buNone/>
              <a:defRPr/>
            </a:pPr>
            <a:r>
              <a:rPr kumimoji="0" lang="zh-CN" altLang="en-US" sz="2100" b="0" i="0" u="none" strike="noStrike" kern="1200" cap="none" spc="0" normalizeH="0" baseline="0" noProof="0">
                <a:ln>
                  <a:noFill/>
                </a:ln>
                <a:solidFill>
                  <a:prstClr val="white"/>
                </a:solidFill>
                <a:effectLst/>
                <a:uLnTx/>
                <a:uFillTx/>
                <a:latin typeface="阿里巴巴普惠体 B" panose="00020600040101010101" pitchFamily="18" charset="-122"/>
                <a:ea typeface="阿里巴巴普惠体 B" panose="00020600040101010101" pitchFamily="18" charset="-122"/>
                <a:cs typeface="阿里巴巴普惠体 B" panose="00020600040101010101" pitchFamily="18" charset="-122"/>
              </a:rPr>
              <a:t>五大革命圣地之一</a:t>
            </a:r>
          </a:p>
        </p:txBody>
      </p:sp>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30377" y="834083"/>
            <a:ext cx="2731245" cy="1109568"/>
          </a:xfrm>
          <a:prstGeom prst="rect">
            <a:avLst/>
          </a:prstGeom>
        </p:spPr>
      </p:pic>
      <p:pic>
        <p:nvPicPr>
          <p:cNvPr id="47" name="图片 4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rgbClr val="C00000"/>
                </a:solidFill>
                <a:effectLst/>
                <a:uLnTx/>
                <a:uFillTx/>
                <a:latin typeface="+mn-ea"/>
                <a:cs typeface="阿里巴巴普惠体 H" panose="00020600040101010101" pitchFamily="18" charset="-122"/>
              </a:rPr>
              <a:t>西柏坡时期的共产党</a:t>
            </a:r>
          </a:p>
        </p:txBody>
      </p:sp>
      <p:sp>
        <p:nvSpPr>
          <p:cNvPr id="40" name="标题 1"/>
          <p:cNvSpPr txBox="1"/>
          <p:nvPr/>
        </p:nvSpPr>
        <p:spPr>
          <a:xfrm>
            <a:off x="1017236" y="2319710"/>
            <a:ext cx="10551459" cy="187185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dirty="0">
                <a:solidFill>
                  <a:schemeClr val="tx1">
                    <a:lumMod val="75000"/>
                    <a:lumOff val="25000"/>
                  </a:schemeClr>
                </a:solidFill>
                <a:latin typeface="+mn-ea"/>
                <a:ea typeface="+mn-ea"/>
              </a:rPr>
              <a:t>中国共产党进驻西柏坡时，已经不再是一个幼稚的党，而是历经磨难在革命的风风雨雨中锻造成为经验丰富的伟大、光荣而正确的党，一个完全可以用自己的模式运用自如的党，一个能够经得起任何考验的独立执政的成熟的党。有一整套的政治方针、路线和政策，能够带独立战斗的领全国人民走向胜利，建设自己的新国家 </a:t>
            </a:r>
          </a:p>
        </p:txBody>
      </p:sp>
      <p:grpSp>
        <p:nvGrpSpPr>
          <p:cNvPr id="2" name="组合 1"/>
          <p:cNvGrpSpPr/>
          <p:nvPr/>
        </p:nvGrpSpPr>
        <p:grpSpPr>
          <a:xfrm>
            <a:off x="1124086" y="4288719"/>
            <a:ext cx="1106767" cy="559392"/>
            <a:chOff x="1091634" y="4007503"/>
            <a:chExt cx="1106767" cy="559392"/>
          </a:xfrm>
        </p:grpSpPr>
        <p:grpSp>
          <p:nvGrpSpPr>
            <p:cNvPr id="98" name="组合 97"/>
            <p:cNvGrpSpPr/>
            <p:nvPr/>
          </p:nvGrpSpPr>
          <p:grpSpPr>
            <a:xfrm>
              <a:off x="1091634" y="4010011"/>
              <a:ext cx="517505" cy="556884"/>
              <a:chOff x="3938748" y="2144180"/>
              <a:chExt cx="517505" cy="556884"/>
            </a:xfrm>
          </p:grpSpPr>
          <p:sp>
            <p:nvSpPr>
              <p:cNvPr id="127" name="矩形 126"/>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28" name="直接连接符 127"/>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29" name="直接连接符 128"/>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30" name="直接连接符 129"/>
              <p:cNvCxnSpPr>
                <a:stCxn id="127" idx="3"/>
                <a:endCxn id="127"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31" name="直接连接符 130"/>
              <p:cNvCxnSpPr>
                <a:stCxn id="127" idx="2"/>
                <a:endCxn id="127"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32" name="文本框 131"/>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成</a:t>
                </a:r>
              </a:p>
            </p:txBody>
          </p:sp>
        </p:grpSp>
        <p:grpSp>
          <p:nvGrpSpPr>
            <p:cNvPr id="99" name="组合 98"/>
            <p:cNvGrpSpPr/>
            <p:nvPr/>
          </p:nvGrpSpPr>
          <p:grpSpPr>
            <a:xfrm>
              <a:off x="1680896" y="4007503"/>
              <a:ext cx="517505" cy="556884"/>
              <a:chOff x="3938748" y="2144180"/>
              <a:chExt cx="517505" cy="556884"/>
            </a:xfrm>
          </p:grpSpPr>
          <p:sp>
            <p:nvSpPr>
              <p:cNvPr id="121" name="矩形 120"/>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22" name="直接连接符 121"/>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23" name="直接连接符 122"/>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24" name="直接连接符 123"/>
              <p:cNvCxnSpPr>
                <a:stCxn id="121" idx="3"/>
                <a:endCxn id="121"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25" name="直接连接符 124"/>
              <p:cNvCxnSpPr>
                <a:stCxn id="121" idx="2"/>
                <a:endCxn id="121"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26" name="文本框 125"/>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熟</a:t>
                </a:r>
              </a:p>
            </p:txBody>
          </p:sp>
        </p:grpSp>
      </p:grpSp>
      <p:grpSp>
        <p:nvGrpSpPr>
          <p:cNvPr id="133" name="组合 132"/>
          <p:cNvGrpSpPr/>
          <p:nvPr/>
        </p:nvGrpSpPr>
        <p:grpSpPr>
          <a:xfrm>
            <a:off x="2673745" y="4288719"/>
            <a:ext cx="1106767" cy="559392"/>
            <a:chOff x="1091634" y="4007503"/>
            <a:chExt cx="1106767" cy="559392"/>
          </a:xfrm>
        </p:grpSpPr>
        <p:grpSp>
          <p:nvGrpSpPr>
            <p:cNvPr id="134" name="组合 133"/>
            <p:cNvGrpSpPr/>
            <p:nvPr/>
          </p:nvGrpSpPr>
          <p:grpSpPr>
            <a:xfrm>
              <a:off x="1091634" y="4010011"/>
              <a:ext cx="517505" cy="556884"/>
              <a:chOff x="3938748" y="2144180"/>
              <a:chExt cx="517505" cy="556884"/>
            </a:xfrm>
          </p:grpSpPr>
          <p:sp>
            <p:nvSpPr>
              <p:cNvPr id="142" name="矩形 141"/>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43" name="直接连接符 142"/>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44" name="直接连接符 143"/>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45" name="直接连接符 144"/>
              <p:cNvCxnSpPr>
                <a:stCxn id="142" idx="3"/>
                <a:endCxn id="142"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46" name="直接连接符 145"/>
              <p:cNvCxnSpPr>
                <a:stCxn id="142" idx="2"/>
                <a:endCxn id="142"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47" name="文本框 146"/>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经</a:t>
                </a:r>
              </a:p>
            </p:txBody>
          </p:sp>
        </p:grpSp>
        <p:grpSp>
          <p:nvGrpSpPr>
            <p:cNvPr id="135" name="组合 134"/>
            <p:cNvGrpSpPr/>
            <p:nvPr/>
          </p:nvGrpSpPr>
          <p:grpSpPr>
            <a:xfrm>
              <a:off x="1680896" y="4007503"/>
              <a:ext cx="517505" cy="556884"/>
              <a:chOff x="3938748" y="2144180"/>
              <a:chExt cx="517505" cy="556884"/>
            </a:xfrm>
          </p:grpSpPr>
          <p:sp>
            <p:nvSpPr>
              <p:cNvPr id="136" name="矩形 135"/>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37" name="直接连接符 136"/>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38" name="直接连接符 137"/>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39" name="直接连接符 138"/>
              <p:cNvCxnSpPr>
                <a:stCxn id="136" idx="3"/>
                <a:endCxn id="136"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40" name="直接连接符 139"/>
              <p:cNvCxnSpPr>
                <a:stCxn id="136" idx="2"/>
                <a:endCxn id="136"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41" name="文本框 140"/>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验</a:t>
                </a:r>
              </a:p>
            </p:txBody>
          </p:sp>
        </p:grpSp>
      </p:grpSp>
      <p:grpSp>
        <p:nvGrpSpPr>
          <p:cNvPr id="148" name="组合 147"/>
          <p:cNvGrpSpPr/>
          <p:nvPr/>
        </p:nvGrpSpPr>
        <p:grpSpPr>
          <a:xfrm>
            <a:off x="3894651" y="4288719"/>
            <a:ext cx="1106767" cy="559392"/>
            <a:chOff x="1091634" y="4007503"/>
            <a:chExt cx="1106767" cy="559392"/>
          </a:xfrm>
        </p:grpSpPr>
        <p:grpSp>
          <p:nvGrpSpPr>
            <p:cNvPr id="149" name="组合 148"/>
            <p:cNvGrpSpPr/>
            <p:nvPr/>
          </p:nvGrpSpPr>
          <p:grpSpPr>
            <a:xfrm>
              <a:off x="1091634" y="4010011"/>
              <a:ext cx="517505" cy="556884"/>
              <a:chOff x="3938748" y="2144180"/>
              <a:chExt cx="517505" cy="556884"/>
            </a:xfrm>
          </p:grpSpPr>
          <p:sp>
            <p:nvSpPr>
              <p:cNvPr id="157" name="矩形 156"/>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58" name="直接连接符 157"/>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59" name="直接连接符 158"/>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60" name="直接连接符 159"/>
              <p:cNvCxnSpPr>
                <a:stCxn id="157" idx="3"/>
                <a:endCxn id="157"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61" name="直接连接符 160"/>
              <p:cNvCxnSpPr>
                <a:stCxn id="157" idx="2"/>
                <a:endCxn id="157"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62" name="文本框 161"/>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丰</a:t>
                </a:r>
              </a:p>
            </p:txBody>
          </p:sp>
        </p:grpSp>
        <p:grpSp>
          <p:nvGrpSpPr>
            <p:cNvPr id="150" name="组合 149"/>
            <p:cNvGrpSpPr/>
            <p:nvPr/>
          </p:nvGrpSpPr>
          <p:grpSpPr>
            <a:xfrm>
              <a:off x="1680896" y="4007503"/>
              <a:ext cx="517505" cy="556884"/>
              <a:chOff x="3938748" y="2144180"/>
              <a:chExt cx="517505" cy="556884"/>
            </a:xfrm>
          </p:grpSpPr>
          <p:sp>
            <p:nvSpPr>
              <p:cNvPr id="151" name="矩形 150"/>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52" name="直接连接符 151"/>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53" name="直接连接符 152"/>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54" name="直接连接符 153"/>
              <p:cNvCxnSpPr>
                <a:stCxn id="151" idx="3"/>
                <a:endCxn id="151"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55" name="直接连接符 154"/>
              <p:cNvCxnSpPr>
                <a:stCxn id="151" idx="2"/>
                <a:endCxn id="151"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56" name="文本框 155"/>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富</a:t>
                </a:r>
              </a:p>
            </p:txBody>
          </p:sp>
        </p:grpSp>
      </p:grpSp>
      <p:grpSp>
        <p:nvGrpSpPr>
          <p:cNvPr id="163" name="组合 162"/>
          <p:cNvGrpSpPr/>
          <p:nvPr/>
        </p:nvGrpSpPr>
        <p:grpSpPr>
          <a:xfrm>
            <a:off x="5434719" y="4288719"/>
            <a:ext cx="1106767" cy="559392"/>
            <a:chOff x="1091634" y="4007503"/>
            <a:chExt cx="1106767" cy="559392"/>
          </a:xfrm>
        </p:grpSpPr>
        <p:grpSp>
          <p:nvGrpSpPr>
            <p:cNvPr id="164" name="组合 163"/>
            <p:cNvGrpSpPr/>
            <p:nvPr/>
          </p:nvGrpSpPr>
          <p:grpSpPr>
            <a:xfrm>
              <a:off x="1091634" y="4010011"/>
              <a:ext cx="517505" cy="556884"/>
              <a:chOff x="3938748" y="2144180"/>
              <a:chExt cx="517505" cy="556884"/>
            </a:xfrm>
          </p:grpSpPr>
          <p:sp>
            <p:nvSpPr>
              <p:cNvPr id="172" name="矩形 171"/>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73" name="直接连接符 172"/>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74" name="直接连接符 173"/>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75" name="直接连接符 174"/>
              <p:cNvCxnSpPr>
                <a:stCxn id="172" idx="3"/>
                <a:endCxn id="172"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76" name="直接连接符 175"/>
              <p:cNvCxnSpPr>
                <a:stCxn id="172" idx="2"/>
                <a:endCxn id="172"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77" name="文本框 176"/>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独</a:t>
                </a:r>
              </a:p>
            </p:txBody>
          </p:sp>
        </p:grpSp>
        <p:grpSp>
          <p:nvGrpSpPr>
            <p:cNvPr id="165" name="组合 164"/>
            <p:cNvGrpSpPr/>
            <p:nvPr/>
          </p:nvGrpSpPr>
          <p:grpSpPr>
            <a:xfrm>
              <a:off x="1680896" y="4007503"/>
              <a:ext cx="517505" cy="556884"/>
              <a:chOff x="3938748" y="2144180"/>
              <a:chExt cx="517505" cy="556884"/>
            </a:xfrm>
          </p:grpSpPr>
          <p:sp>
            <p:nvSpPr>
              <p:cNvPr id="166" name="矩形 165"/>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67" name="直接连接符 166"/>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68" name="直接连接符 167"/>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69" name="直接连接符 168"/>
              <p:cNvCxnSpPr>
                <a:stCxn id="166" idx="3"/>
                <a:endCxn id="166"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70" name="直接连接符 169"/>
              <p:cNvCxnSpPr>
                <a:stCxn id="166" idx="2"/>
                <a:endCxn id="166"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71" name="文本框 170"/>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立</a:t>
                </a:r>
              </a:p>
            </p:txBody>
          </p:sp>
        </p:grpSp>
      </p:grpSp>
      <p:grpSp>
        <p:nvGrpSpPr>
          <p:cNvPr id="178" name="组合 177"/>
          <p:cNvGrpSpPr/>
          <p:nvPr/>
        </p:nvGrpSpPr>
        <p:grpSpPr>
          <a:xfrm>
            <a:off x="7200349" y="4288719"/>
            <a:ext cx="1106767" cy="559392"/>
            <a:chOff x="1091634" y="4007503"/>
            <a:chExt cx="1106767" cy="559392"/>
          </a:xfrm>
        </p:grpSpPr>
        <p:grpSp>
          <p:nvGrpSpPr>
            <p:cNvPr id="179" name="组合 178"/>
            <p:cNvGrpSpPr/>
            <p:nvPr/>
          </p:nvGrpSpPr>
          <p:grpSpPr>
            <a:xfrm>
              <a:off x="1091634" y="4010011"/>
              <a:ext cx="517505" cy="556884"/>
              <a:chOff x="3938748" y="2144180"/>
              <a:chExt cx="517505" cy="556884"/>
            </a:xfrm>
          </p:grpSpPr>
          <p:sp>
            <p:nvSpPr>
              <p:cNvPr id="187" name="矩形 186"/>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88" name="直接连接符 187"/>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89" name="直接连接符 188"/>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90" name="直接连接符 189"/>
              <p:cNvCxnSpPr>
                <a:stCxn id="187" idx="3"/>
                <a:endCxn id="187"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91" name="直接连接符 190"/>
              <p:cNvCxnSpPr>
                <a:stCxn id="187" idx="2"/>
                <a:endCxn id="187"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92" name="文本框 191"/>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伟</a:t>
                </a:r>
              </a:p>
            </p:txBody>
          </p:sp>
        </p:grpSp>
        <p:grpSp>
          <p:nvGrpSpPr>
            <p:cNvPr id="180" name="组合 179"/>
            <p:cNvGrpSpPr/>
            <p:nvPr/>
          </p:nvGrpSpPr>
          <p:grpSpPr>
            <a:xfrm>
              <a:off x="1680896" y="4007503"/>
              <a:ext cx="517505" cy="556884"/>
              <a:chOff x="3938748" y="2144180"/>
              <a:chExt cx="517505" cy="556884"/>
            </a:xfrm>
          </p:grpSpPr>
          <p:sp>
            <p:nvSpPr>
              <p:cNvPr id="181" name="矩形 180"/>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82" name="直接连接符 181"/>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83" name="直接连接符 182"/>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84" name="直接连接符 183"/>
              <p:cNvCxnSpPr>
                <a:stCxn id="181" idx="3"/>
                <a:endCxn id="181"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185" name="直接连接符 184"/>
              <p:cNvCxnSpPr>
                <a:stCxn id="181" idx="2"/>
                <a:endCxn id="181"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186" name="文本框 185"/>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大</a:t>
                </a:r>
              </a:p>
            </p:txBody>
          </p:sp>
        </p:grpSp>
      </p:grpSp>
      <p:grpSp>
        <p:nvGrpSpPr>
          <p:cNvPr id="193" name="组合 192"/>
          <p:cNvGrpSpPr/>
          <p:nvPr/>
        </p:nvGrpSpPr>
        <p:grpSpPr>
          <a:xfrm>
            <a:off x="8875433" y="4288719"/>
            <a:ext cx="1106767" cy="559392"/>
            <a:chOff x="1091634" y="4007503"/>
            <a:chExt cx="1106767" cy="559392"/>
          </a:xfrm>
        </p:grpSpPr>
        <p:grpSp>
          <p:nvGrpSpPr>
            <p:cNvPr id="194" name="组合 193"/>
            <p:cNvGrpSpPr/>
            <p:nvPr/>
          </p:nvGrpSpPr>
          <p:grpSpPr>
            <a:xfrm>
              <a:off x="1091634" y="4010011"/>
              <a:ext cx="517505" cy="556884"/>
              <a:chOff x="3938748" y="2144180"/>
              <a:chExt cx="517505" cy="556884"/>
            </a:xfrm>
          </p:grpSpPr>
          <p:sp>
            <p:nvSpPr>
              <p:cNvPr id="202" name="矩形 201"/>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203" name="直接连接符 202"/>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204" name="直接连接符 203"/>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205" name="直接连接符 204"/>
              <p:cNvCxnSpPr>
                <a:stCxn id="202" idx="3"/>
                <a:endCxn id="202"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206" name="直接连接符 205"/>
              <p:cNvCxnSpPr>
                <a:stCxn id="202" idx="2"/>
                <a:endCxn id="202"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207" name="文本框 206"/>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正</a:t>
                </a:r>
              </a:p>
            </p:txBody>
          </p:sp>
        </p:grpSp>
        <p:grpSp>
          <p:nvGrpSpPr>
            <p:cNvPr id="195" name="组合 194"/>
            <p:cNvGrpSpPr/>
            <p:nvPr/>
          </p:nvGrpSpPr>
          <p:grpSpPr>
            <a:xfrm>
              <a:off x="1680896" y="4007503"/>
              <a:ext cx="517505" cy="556884"/>
              <a:chOff x="3938748" y="2144180"/>
              <a:chExt cx="517505" cy="556884"/>
            </a:xfrm>
          </p:grpSpPr>
          <p:sp>
            <p:nvSpPr>
              <p:cNvPr id="196" name="矩形 195"/>
              <p:cNvSpPr/>
              <p:nvPr/>
            </p:nvSpPr>
            <p:spPr>
              <a:xfrm>
                <a:off x="3938748" y="2179626"/>
                <a:ext cx="514078" cy="514077"/>
              </a:xfrm>
              <a:prstGeom prst="rect">
                <a:avLst/>
              </a:prstGeom>
              <a:noFill/>
              <a:ln w="15875" cap="flat" cmpd="sng" algn="ctr">
                <a:solidFill>
                  <a:srgbClr val="B1050A"/>
                </a:solidFill>
                <a:prstDash val="solid"/>
                <a:miter lim="800000"/>
              </a:ln>
              <a:effectLst/>
            </p:spPr>
            <p:txBody>
              <a:bodyPr rtlCol="0" anchor="ctr"/>
              <a:lstStyle/>
              <a:p>
                <a:pPr marL="0" marR="0" lvl="0" indent="0" algn="ctr" defTabSz="457200"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solidFill>
                    <a:prstClr val="black">
                      <a:lumMod val="75000"/>
                      <a:lumOff val="25000"/>
                    </a:prstClr>
                  </a:solidFill>
                  <a:effectLst/>
                  <a:uLnTx/>
                  <a:uFillTx/>
                  <a:latin typeface="楷体" panose="02010609060101010101" pitchFamily="49" charset="-122"/>
                  <a:ea typeface="楷体" panose="02010609060101010101" pitchFamily="49" charset="-122"/>
                  <a:cs typeface="+mn-ea"/>
                  <a:sym typeface="+mn-lt"/>
                </a:endParaRPr>
              </a:p>
            </p:txBody>
          </p:sp>
          <p:cxnSp>
            <p:nvCxnSpPr>
              <p:cNvPr id="197" name="直接连接符 196"/>
              <p:cNvCxnSpPr/>
              <p:nvPr/>
            </p:nvCxnSpPr>
            <p:spPr>
              <a:xfrm>
                <a:off x="3938748" y="2179626"/>
                <a:ext cx="517505" cy="514077"/>
              </a:xfrm>
              <a:prstGeom prst="line">
                <a:avLst/>
              </a:prstGeom>
              <a:noFill/>
              <a:ln w="9525" cap="flat" cmpd="sng" algn="ctr">
                <a:solidFill>
                  <a:srgbClr val="B1050A">
                    <a:alpha val="39000"/>
                  </a:srgbClr>
                </a:solidFill>
                <a:prstDash val="sysDot"/>
                <a:miter lim="800000"/>
              </a:ln>
              <a:effectLst/>
            </p:spPr>
          </p:cxnSp>
          <p:cxnSp>
            <p:nvCxnSpPr>
              <p:cNvPr id="198" name="直接连接符 197"/>
              <p:cNvCxnSpPr/>
              <p:nvPr/>
            </p:nvCxnSpPr>
            <p:spPr>
              <a:xfrm flipH="1">
                <a:off x="3938748" y="2179626"/>
                <a:ext cx="514078" cy="514077"/>
              </a:xfrm>
              <a:prstGeom prst="line">
                <a:avLst/>
              </a:prstGeom>
              <a:noFill/>
              <a:ln w="9525" cap="flat" cmpd="sng" algn="ctr">
                <a:solidFill>
                  <a:srgbClr val="B1050A">
                    <a:alpha val="39000"/>
                  </a:srgbClr>
                </a:solidFill>
                <a:prstDash val="sysDot"/>
                <a:miter lim="800000"/>
              </a:ln>
              <a:effectLst/>
            </p:spPr>
          </p:cxnSp>
          <p:cxnSp>
            <p:nvCxnSpPr>
              <p:cNvPr id="199" name="直接连接符 198"/>
              <p:cNvCxnSpPr>
                <a:stCxn id="196" idx="3"/>
                <a:endCxn id="196" idx="1"/>
              </p:cNvCxnSpPr>
              <p:nvPr/>
            </p:nvCxnSpPr>
            <p:spPr>
              <a:xfrm flipH="1">
                <a:off x="3938748" y="2436665"/>
                <a:ext cx="514078" cy="0"/>
              </a:xfrm>
              <a:prstGeom prst="line">
                <a:avLst/>
              </a:prstGeom>
              <a:noFill/>
              <a:ln w="9525" cap="flat" cmpd="sng" algn="ctr">
                <a:solidFill>
                  <a:srgbClr val="B1050A">
                    <a:alpha val="39000"/>
                  </a:srgbClr>
                </a:solidFill>
                <a:prstDash val="sysDot"/>
                <a:miter lim="800000"/>
              </a:ln>
              <a:effectLst/>
            </p:spPr>
          </p:cxnSp>
          <p:cxnSp>
            <p:nvCxnSpPr>
              <p:cNvPr id="200" name="直接连接符 199"/>
              <p:cNvCxnSpPr>
                <a:stCxn id="196" idx="2"/>
                <a:endCxn id="196" idx="0"/>
              </p:cNvCxnSpPr>
              <p:nvPr/>
            </p:nvCxnSpPr>
            <p:spPr>
              <a:xfrm flipH="1" flipV="1">
                <a:off x="4195787" y="2179626"/>
                <a:ext cx="0" cy="514077"/>
              </a:xfrm>
              <a:prstGeom prst="line">
                <a:avLst/>
              </a:prstGeom>
              <a:noFill/>
              <a:ln w="9525" cap="flat" cmpd="sng" algn="ctr">
                <a:solidFill>
                  <a:srgbClr val="B1050A">
                    <a:alpha val="53000"/>
                  </a:srgbClr>
                </a:solidFill>
                <a:prstDash val="sysDot"/>
                <a:miter lim="800000"/>
              </a:ln>
              <a:effectLst/>
            </p:spPr>
          </p:cxnSp>
          <p:sp>
            <p:nvSpPr>
              <p:cNvPr id="201" name="文本框 200"/>
              <p:cNvSpPr txBox="1"/>
              <p:nvPr/>
            </p:nvSpPr>
            <p:spPr>
              <a:xfrm>
                <a:off x="3938748" y="2144180"/>
                <a:ext cx="514078" cy="556884"/>
              </a:xfrm>
              <a:prstGeom prst="rect">
                <a:avLst/>
              </a:prstGeom>
              <a:noFill/>
            </p:spPr>
            <p:txBody>
              <a:bodyPr wrap="square" rtlCol="0">
                <a:spAutoFit/>
              </a:bodyPr>
              <a:lstStyle/>
              <a:p>
                <a:pPr marL="0" marR="0" lvl="0" indent="0" defTabSz="914400" eaLnBrk="1" fontAlgn="auto" latinLnBrk="0" hangingPunct="1">
                  <a:lnSpc>
                    <a:spcPct val="125000"/>
                  </a:lnSpc>
                  <a:spcBef>
                    <a:spcPct val="0"/>
                  </a:spcBef>
                  <a:spcAft>
                    <a:spcPct val="0"/>
                  </a:spcAft>
                  <a:buClrTx/>
                  <a:buSzTx/>
                  <a:buFontTx/>
                  <a:buNone/>
                  <a:defRPr/>
                </a:pPr>
                <a:r>
                  <a:rPr kumimoji="0" lang="zh-CN" altLang="en-US" sz="2800" b="0" i="0" u="none" strike="noStrike" kern="0" cap="none" spc="0" normalizeH="0" baseline="0" noProof="0">
                    <a:ln>
                      <a:noFill/>
                    </a:ln>
                    <a:solidFill>
                      <a:srgbClr val="B1050A"/>
                    </a:solidFill>
                    <a:effectLst/>
                    <a:uLnTx/>
                    <a:uFillTx/>
                    <a:latin typeface="楷体" panose="02010609060101010101" pitchFamily="49" charset="-122"/>
                    <a:ea typeface="楷体" panose="02010609060101010101" pitchFamily="49" charset="-122"/>
                    <a:cs typeface="+mn-ea"/>
                    <a:sym typeface="+mn-lt"/>
                  </a:rPr>
                  <a:t>确</a:t>
                </a:r>
              </a:p>
            </p:txBody>
          </p:sp>
        </p:grpSp>
      </p:grpSp>
      <p:pic>
        <p:nvPicPr>
          <p:cNvPr id="3" name="图片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462300" y="1011660"/>
            <a:ext cx="5267401" cy="1109568"/>
          </a:xfrm>
          <a:prstGeom prst="rect">
            <a:avLst/>
          </a:prstGeom>
        </p:spPr>
      </p:pic>
      <p:pic>
        <p:nvPicPr>
          <p:cNvPr id="209" name="图片 20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32" name="图片 31" descr="图片包含 黄色, 桌子, 红色, 穿着&#10;&#10;描述已自动生成"/>
          <p:cNvPicPr>
            <a:picLocks noChangeAspect="1"/>
          </p:cNvPicPr>
          <p:nvPr/>
        </p:nvPicPr>
        <p:blipFill>
          <a:blip r:embed="rId2" cstate="email">
            <a:clrChange>
              <a:clrFrom>
                <a:srgbClr val="FFFFFF"/>
              </a:clrFrom>
              <a:clrTo>
                <a:srgbClr val="FFFFFF">
                  <a:alpha val="0"/>
                </a:srgbClr>
              </a:clrTo>
            </a:clrChange>
            <a:extLst>
              <a:ext uri="{BEBA8EAE-BF5A-486C-A8C5-ECC9F3942E4B}">
                <a14:imgProps xmlns:a14="http://schemas.microsoft.com/office/drawing/2010/main">
                  <a14:imgLayer>
                    <a14:imgEffect>
                      <a14:backgroundRemoval t="3628" b="98670" l="3041" r="89903">
                        <a14:foregroundMark x1="14720" y1="7255" x2="12165" y2="98670"/>
                        <a14:foregroundMark x1="5353" y1="9915" x2="3163" y2="95526"/>
                        <a14:foregroundMark x1="5961" y1="4353" x2="43187" y2="4353"/>
                        <a14:foregroundMark x1="43309" y1="3628" x2="25061" y2="37606"/>
                        <a14:foregroundMark x1="25061" y1="37606" x2="16423" y2="63845"/>
                        <a14:foregroundMark x1="24696" y1="50786" x2="27737" y2="59250"/>
                        <a14:foregroundMark x1="27737" y1="59250" x2="38686" y2="74728"/>
                        <a14:foregroundMark x1="40389" y1="74970" x2="41119" y2="82588"/>
                        <a14:foregroundMark x1="41119" y1="82588" x2="40024" y2="86699"/>
                        <a14:foregroundMark x1="37956" y1="39782" x2="40389" y2="40629"/>
                        <a14:foregroundMark x1="42336" y1="40508" x2="43552" y2="39782"/>
                        <a14:foregroundMark x1="44039" y1="39661" x2="45742" y2="40387"/>
                        <a14:foregroundMark x1="46107" y1="40871" x2="47324" y2="43289"/>
                        <a14:foregroundMark x1="47324" y1="43410" x2="47810" y2="48126"/>
                        <a14:foregroundMark x1="47810" y1="48247" x2="47810" y2="51632"/>
                        <a14:foregroundMark x1="47810" y1="51874" x2="46594" y2="53688"/>
                        <a14:foregroundMark x1="45742" y1="53809" x2="41727" y2="53809"/>
                        <a14:foregroundMark x1="40511" y1="53809" x2="46350" y2="54293"/>
                        <a14:foregroundMark x1="46472" y1="54172" x2="48175" y2="52116"/>
                        <a14:foregroundMark x1="48297" y1="51874" x2="48297" y2="49940"/>
                        <a14:foregroundMark x1="47810" y1="48368" x2="47810" y2="47037"/>
                        <a14:foregroundMark x1="47932" y1="44861" x2="47932" y2="43773"/>
                        <a14:foregroundMark x1="47932" y1="43289" x2="46350" y2="40629"/>
                        <a14:foregroundMark x1="46229" y1="40629" x2="46229" y2="40629"/>
                        <a14:foregroundMark x1="45499" y1="40508" x2="45499" y2="40508"/>
                        <a14:foregroundMark x1="45012" y1="40024" x2="45012" y2="40024"/>
                        <a14:foregroundMark x1="44404" y1="39782" x2="44404" y2="39782"/>
                        <a14:foregroundMark x1="43309" y1="39782" x2="43309" y2="39782"/>
                        <a14:foregroundMark x1="40268" y1="39903" x2="40268" y2="39903"/>
                        <a14:foregroundMark x1="39173" y1="39541" x2="37470" y2="39057"/>
                        <a14:foregroundMark x1="35280" y1="39057" x2="36983" y2="40145"/>
                        <a14:foregroundMark x1="38564" y1="39661" x2="42092" y2="40871"/>
                      </a14:backgroundRemoval>
                    </a14:imgEffect>
                  </a14:imgLayer>
                </a14:imgProps>
              </a:ext>
              <a:ext uri="{28A0092B-C50C-407E-A947-70E740481C1C}">
                <a14:useLocalDpi xmlns:a14="http://schemas.microsoft.com/office/drawing/2010/main"/>
              </a:ext>
            </a:extLst>
          </a:blip>
          <a:srcRect/>
          <a:stretch>
            <a:fillRect/>
          </a:stretch>
        </p:blipFill>
        <p:spPr>
          <a:xfrm>
            <a:off x="-49019" y="-61132"/>
            <a:ext cx="6881032" cy="6919132"/>
          </a:xfrm>
          <a:prstGeom prst="rect">
            <a:avLst/>
          </a:prstGeom>
          <a:effectLst>
            <a:softEdge rad="31750"/>
          </a:effectLst>
        </p:spPr>
      </p:pic>
      <p:pic>
        <p:nvPicPr>
          <p:cNvPr id="53" name="图片 52" descr="图片包含 游戏机, 花, 雏菊, 灯光&#10;&#10;描述已自动生成"/>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flipV="1">
            <a:off x="10023968" y="3982997"/>
            <a:ext cx="2168032" cy="2875000"/>
          </a:xfrm>
          <a:prstGeom prst="rect">
            <a:avLst/>
          </a:prstGeom>
        </p:spPr>
      </p:pic>
      <p:pic>
        <p:nvPicPr>
          <p:cNvPr id="2" name="图片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382594" y="2877264"/>
            <a:ext cx="8650974" cy="1103472"/>
          </a:xfrm>
          <a:prstGeom prst="rect">
            <a:avLst/>
          </a:prstGeom>
        </p:spPr>
      </p:pic>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290313" y="1888037"/>
            <a:ext cx="2487384" cy="1444877"/>
          </a:xfrm>
          <a:prstGeom prst="rect">
            <a:avLst/>
          </a:prstGeo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4"/>
          <p:cNvSpPr txBox="1">
            <a:spLocks noChangeArrowheads="1"/>
          </p:cNvSpPr>
          <p:nvPr/>
        </p:nvSpPr>
        <p:spPr bwMode="auto">
          <a:xfrm>
            <a:off x="8342301" y="166086"/>
            <a:ext cx="3690041" cy="5509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C00000"/>
                </a:solidFill>
                <a:effectLst/>
                <a:uLnTx/>
                <a:uFillTx/>
                <a:ea typeface="微软雅黑" panose="020B0503020204020204" pitchFamily="34" charset="-122"/>
                <a:cs typeface="+mj-cs"/>
              </a:rPr>
              <a:t>学党史  悟精神  办实事  开新局</a:t>
            </a:r>
            <a:endParaRPr kumimoji="0" lang="zh-CN" altLang="zh-CN" sz="1800" b="0" i="0" u="none" strike="noStrike" kern="1200" cap="none" spc="0" normalizeH="0" baseline="0" noProof="0">
              <a:ln>
                <a:noFill/>
              </a:ln>
              <a:solidFill>
                <a:srgbClr val="C00000"/>
              </a:solidFill>
              <a:effectLst/>
              <a:uLnTx/>
              <a:uFillTx/>
              <a:ea typeface="微软雅黑" panose="020B0503020204020204" pitchFamily="34" charset="-122"/>
              <a:cs typeface="+mj-cs"/>
            </a:endParaRPr>
          </a:p>
        </p:txBody>
      </p:sp>
      <p:cxnSp>
        <p:nvCxnSpPr>
          <p:cNvPr id="23" name="直接连接符 22"/>
          <p:cNvCxnSpPr/>
          <p:nvPr/>
        </p:nvCxnSpPr>
        <p:spPr>
          <a:xfrm flipH="1">
            <a:off x="7890647" y="441551"/>
            <a:ext cx="622068" cy="0"/>
          </a:xfrm>
          <a:prstGeom prst="line">
            <a:avLst/>
          </a:prstGeom>
          <a:ln>
            <a:solidFill>
              <a:srgbClr val="C00000"/>
            </a:solidFill>
            <a:prstDash val="dash"/>
          </a:ln>
        </p:spPr>
        <p:style>
          <a:lnRef idx="1">
            <a:schemeClr val="accent1"/>
          </a:lnRef>
          <a:fillRef idx="0">
            <a:schemeClr val="accent1"/>
          </a:fillRef>
          <a:effectRef idx="0">
            <a:schemeClr val="accent1"/>
          </a:effectRef>
          <a:fontRef idx="minor">
            <a:schemeClr val="tx1"/>
          </a:fontRef>
        </p:style>
      </p:cxn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5545836"/>
            <a:ext cx="12192000" cy="1312164"/>
          </a:xfrm>
          <a:prstGeom prst="rect">
            <a:avLst/>
          </a:prstGeom>
        </p:spPr>
      </p:pic>
      <p:pic>
        <p:nvPicPr>
          <p:cNvPr id="52" name="图片 5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9982200" y="4154312"/>
            <a:ext cx="2209800" cy="2707228"/>
          </a:xfrm>
          <a:prstGeom prst="rect">
            <a:avLst/>
          </a:prstGeom>
        </p:spPr>
      </p:pic>
      <p:sp>
        <p:nvSpPr>
          <p:cNvPr id="66" name="文本框 65"/>
          <p:cNvSpPr txBox="1"/>
          <p:nvPr/>
        </p:nvSpPr>
        <p:spPr>
          <a:xfrm>
            <a:off x="1461404" y="231054"/>
            <a:ext cx="4143804" cy="523220"/>
          </a:xfrm>
          <a:prstGeom prst="rect">
            <a:avLst/>
          </a:prstGeom>
          <a:noFill/>
        </p:spPr>
        <p:txBody>
          <a:bodyPr wrap="square" rtlCol="0">
            <a:spAutoFit/>
          </a:bodyPr>
          <a:lstStyle/>
          <a:p>
            <a:pPr marL="0" marR="0" lvl="0" indent="0" defTabSz="914400" rtl="0" eaLnBrk="1" fontAlgn="auto" latinLnBrk="0" hangingPunct="1">
              <a:lnSpc>
                <a:spcPct val="100000"/>
              </a:lnSpc>
              <a:spcBef>
                <a:spcPct val="0"/>
              </a:spcBef>
              <a:spcAft>
                <a:spcPct val="0"/>
              </a:spcAft>
              <a:buClrTx/>
              <a:buSzTx/>
              <a:buFontTx/>
              <a:buNone/>
              <a:defRPr/>
            </a:pPr>
            <a:r>
              <a:rPr kumimoji="0" lang="zh-CN" altLang="en-US" sz="2800" b="0" i="0" u="none" strike="noStrike" kern="1200" cap="none" spc="0" normalizeH="0" baseline="0" noProof="0" dirty="0">
                <a:ln>
                  <a:noFill/>
                </a:ln>
                <a:solidFill>
                  <a:srgbClr val="C00000"/>
                </a:solidFill>
                <a:effectLst/>
                <a:uLnTx/>
                <a:uFillTx/>
                <a:latin typeface="+mn-ea"/>
                <a:cs typeface="阿里巴巴普惠体 H" panose="00020600040101010101" pitchFamily="18" charset="-122"/>
              </a:rPr>
              <a:t>西柏坡时期的光辉实践</a:t>
            </a:r>
          </a:p>
        </p:txBody>
      </p:sp>
      <p:sp>
        <p:nvSpPr>
          <p:cNvPr id="210" name="标题 1"/>
          <p:cNvSpPr txBox="1"/>
          <p:nvPr/>
        </p:nvSpPr>
        <p:spPr>
          <a:xfrm>
            <a:off x="1461404" y="1744076"/>
            <a:ext cx="3254329" cy="52322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dirty="0">
                <a:solidFill>
                  <a:schemeClr val="tx1">
                    <a:lumMod val="75000"/>
                    <a:lumOff val="25000"/>
                  </a:schemeClr>
                </a:solidFill>
                <a:latin typeface="+mn-ea"/>
                <a:ea typeface="+mn-ea"/>
              </a:rPr>
              <a:t>一、领导土地改革运动</a:t>
            </a:r>
          </a:p>
        </p:txBody>
      </p:sp>
      <p:sp>
        <p:nvSpPr>
          <p:cNvPr id="211" name="标题 1"/>
          <p:cNvSpPr txBox="1"/>
          <p:nvPr/>
        </p:nvSpPr>
        <p:spPr>
          <a:xfrm>
            <a:off x="4864729" y="1744076"/>
            <a:ext cx="3254329" cy="52322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a:solidFill>
                  <a:schemeClr val="tx1">
                    <a:lumMod val="75000"/>
                    <a:lumOff val="25000"/>
                  </a:schemeClr>
                </a:solidFill>
                <a:latin typeface="+mn-ea"/>
                <a:ea typeface="+mn-ea"/>
              </a:rPr>
              <a:t>二、指挥三大战役</a:t>
            </a:r>
          </a:p>
        </p:txBody>
      </p:sp>
      <p:sp>
        <p:nvSpPr>
          <p:cNvPr id="213" name="标题 1"/>
          <p:cNvSpPr txBox="1"/>
          <p:nvPr/>
        </p:nvSpPr>
        <p:spPr>
          <a:xfrm>
            <a:off x="7887378" y="1744076"/>
            <a:ext cx="3254329" cy="52322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50000"/>
              </a:lnSpc>
            </a:pPr>
            <a:r>
              <a:rPr lang="zh-CN" altLang="en-US" sz="1800" b="1">
                <a:solidFill>
                  <a:schemeClr val="tx1">
                    <a:lumMod val="75000"/>
                    <a:lumOff val="25000"/>
                  </a:schemeClr>
                </a:solidFill>
                <a:latin typeface="+mn-ea"/>
                <a:ea typeface="+mn-ea"/>
              </a:rPr>
              <a:t>三、召开七届二中全会</a:t>
            </a:r>
          </a:p>
        </p:txBody>
      </p:sp>
      <p:pic>
        <p:nvPicPr>
          <p:cNvPr id="214" name="Picture 4"/>
          <p:cNvPicPr>
            <a:picLocks noChangeAspect="1" noChangeArrowheads="1"/>
          </p:cNvPicPr>
          <p:nvPr/>
        </p:nvPicPr>
        <p:blipFill>
          <a:blip r:embed="rId4">
            <a:extLst>
              <a:ext uri="{28A0092B-C50C-407E-A947-70E740481C1C}">
                <a14:useLocalDpi xmlns:a14="http://schemas.microsoft.com/office/drawing/2010/main"/>
              </a:ext>
            </a:extLst>
          </a:blip>
          <a:stretch>
            <a:fillRect/>
          </a:stretch>
        </p:blipFill>
        <p:spPr bwMode="auto">
          <a:xfrm>
            <a:off x="1461404" y="2621603"/>
            <a:ext cx="2352483" cy="1957276"/>
          </a:xfrm>
          <a:custGeom>
            <a:avLst/>
            <a:gdLst>
              <a:gd name="connsiteX0" fmla="*/ 0 w 3595845"/>
              <a:gd name="connsiteY0" fmla="*/ 2675631 h 2675631"/>
              <a:gd name="connsiteX1" fmla="*/ 0 w 3595845"/>
              <a:gd name="connsiteY1" fmla="*/ 0 h 2675631"/>
              <a:gd name="connsiteX2" fmla="*/ 3595845 w 3595845"/>
              <a:gd name="connsiteY2" fmla="*/ 0 h 2675631"/>
              <a:gd name="connsiteX3" fmla="*/ 3595845 w 3595845"/>
              <a:gd name="connsiteY3" fmla="*/ 2675631 h 2675631"/>
            </a:gdLst>
            <a:ahLst/>
            <a:cxnLst>
              <a:cxn ang="0">
                <a:pos x="connsiteX0" y="connsiteY0"/>
              </a:cxn>
              <a:cxn ang="0">
                <a:pos x="connsiteX1" y="connsiteY1"/>
              </a:cxn>
              <a:cxn ang="0">
                <a:pos x="connsiteX2" y="connsiteY2"/>
              </a:cxn>
              <a:cxn ang="0">
                <a:pos x="connsiteX3" y="connsiteY3"/>
              </a:cxn>
            </a:cxnLst>
            <a:rect l="l" t="t" r="r" b="b"/>
            <a:pathLst>
              <a:path w="3595845" h="2675631">
                <a:moveTo>
                  <a:pt x="0" y="2675631"/>
                </a:moveTo>
                <a:lnTo>
                  <a:pt x="0" y="0"/>
                </a:lnTo>
                <a:lnTo>
                  <a:pt x="3595845" y="0"/>
                </a:lnTo>
                <a:lnTo>
                  <a:pt x="3595845" y="2675631"/>
                </a:lnTo>
                <a:close/>
              </a:path>
            </a:pathLst>
          </a:custGeom>
          <a:noFill/>
          <a:ln w="19050">
            <a:solidFill>
              <a:schemeClr val="bg1"/>
            </a:solidFill>
            <a:miter lim="800000"/>
          </a:ln>
          <a:effectLst>
            <a:outerShdw blurRad="190500" dist="152400" dir="2700000" algn="tl" rotWithShape="0">
              <a:prstClr val="black">
                <a:alpha val="28000"/>
              </a:prstClr>
            </a:outerShdw>
          </a:effectLst>
          <a:extLst>
            <a:ext uri="{909E8E84-426E-40DD-AFC4-6F175D3DCCD1}">
              <a14:hiddenFill xmlns:a14="http://schemas.microsoft.com/office/drawing/2010/main">
                <a:solidFill>
                  <a:srgbClr val="FFFFFF"/>
                </a:solidFill>
              </a14:hiddenFill>
            </a:ext>
          </a:extLst>
        </p:spPr>
      </p:pic>
      <p:pic>
        <p:nvPicPr>
          <p:cNvPr id="215" name="Picture 3" descr="周恩来"/>
          <p:cNvPicPr>
            <a:picLocks noChangeAspect="1" noChangeArrowheads="1"/>
          </p:cNvPicPr>
          <p:nvPr/>
        </p:nvPicPr>
        <p:blipFill>
          <a:blip r:embed="rId5">
            <a:extLst>
              <a:ext uri="{28A0092B-C50C-407E-A947-70E740481C1C}">
                <a14:useLocalDpi xmlns:a14="http://schemas.microsoft.com/office/drawing/2010/main"/>
              </a:ext>
            </a:extLst>
          </a:blip>
          <a:stretch>
            <a:fillRect/>
          </a:stretch>
        </p:blipFill>
        <p:spPr>
          <a:xfrm>
            <a:off x="4776502" y="2636172"/>
            <a:ext cx="2431501" cy="1957276"/>
          </a:xfrm>
          <a:custGeom>
            <a:avLst/>
            <a:gdLst>
              <a:gd name="connsiteX0" fmla="*/ 0 w 3595845"/>
              <a:gd name="connsiteY0" fmla="*/ 2675631 h 2675631"/>
              <a:gd name="connsiteX1" fmla="*/ 0 w 3595845"/>
              <a:gd name="connsiteY1" fmla="*/ 0 h 2675631"/>
              <a:gd name="connsiteX2" fmla="*/ 3595845 w 3595845"/>
              <a:gd name="connsiteY2" fmla="*/ 0 h 2675631"/>
              <a:gd name="connsiteX3" fmla="*/ 3595845 w 3595845"/>
              <a:gd name="connsiteY3" fmla="*/ 2675631 h 2675631"/>
            </a:gdLst>
            <a:ahLst/>
            <a:cxnLst>
              <a:cxn ang="0">
                <a:pos x="connsiteX0" y="connsiteY0"/>
              </a:cxn>
              <a:cxn ang="0">
                <a:pos x="connsiteX1" y="connsiteY1"/>
              </a:cxn>
              <a:cxn ang="0">
                <a:pos x="connsiteX2" y="connsiteY2"/>
              </a:cxn>
              <a:cxn ang="0">
                <a:pos x="connsiteX3" y="connsiteY3"/>
              </a:cxn>
            </a:cxnLst>
            <a:rect l="l" t="t" r="r" b="b"/>
            <a:pathLst>
              <a:path w="3595845" h="2675631">
                <a:moveTo>
                  <a:pt x="0" y="2675631"/>
                </a:moveTo>
                <a:lnTo>
                  <a:pt x="0" y="0"/>
                </a:lnTo>
                <a:lnTo>
                  <a:pt x="3595845" y="0"/>
                </a:lnTo>
                <a:lnTo>
                  <a:pt x="3595845" y="2675631"/>
                </a:lnTo>
                <a:close/>
              </a:path>
            </a:pathLst>
          </a:custGeom>
          <a:noFill/>
          <a:ln w="19050">
            <a:solidFill>
              <a:schemeClr val="bg1"/>
            </a:solidFill>
          </a:ln>
          <a:effectLst>
            <a:outerShdw blurRad="190500" dist="152400" dir="2700000" algn="tl" rotWithShape="0">
              <a:prstClr val="black">
                <a:alpha val="28000"/>
              </a:prstClr>
            </a:outerShdw>
          </a:effectLst>
          <a:extLst>
            <a:ext uri="{909E8E84-426E-40DD-AFC4-6F175D3DCCD1}">
              <a14:hiddenFill xmlns:a14="http://schemas.microsoft.com/office/drawing/2010/main">
                <a:solidFill>
                  <a:srgbClr val="FFFFFF"/>
                </a:solidFill>
              </a14:hiddenFill>
            </a:ext>
          </a:extLst>
        </p:spPr>
      </p:pic>
      <p:pic>
        <p:nvPicPr>
          <p:cNvPr id="216" name="Picture 3" descr="毛泽东"/>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a:xfrm>
            <a:off x="7925422" y="2636172"/>
            <a:ext cx="2479160" cy="2022062"/>
          </a:xfrm>
          <a:custGeom>
            <a:avLst/>
            <a:gdLst>
              <a:gd name="connsiteX0" fmla="*/ 0 w 3595845"/>
              <a:gd name="connsiteY0" fmla="*/ 2675631 h 2675631"/>
              <a:gd name="connsiteX1" fmla="*/ 0 w 3595845"/>
              <a:gd name="connsiteY1" fmla="*/ 0 h 2675631"/>
              <a:gd name="connsiteX2" fmla="*/ 3595845 w 3595845"/>
              <a:gd name="connsiteY2" fmla="*/ 0 h 2675631"/>
              <a:gd name="connsiteX3" fmla="*/ 3595845 w 3595845"/>
              <a:gd name="connsiteY3" fmla="*/ 2675631 h 2675631"/>
            </a:gdLst>
            <a:ahLst/>
            <a:cxnLst>
              <a:cxn ang="0">
                <a:pos x="connsiteX0" y="connsiteY0"/>
              </a:cxn>
              <a:cxn ang="0">
                <a:pos x="connsiteX1" y="connsiteY1"/>
              </a:cxn>
              <a:cxn ang="0">
                <a:pos x="connsiteX2" y="connsiteY2"/>
              </a:cxn>
              <a:cxn ang="0">
                <a:pos x="connsiteX3" y="connsiteY3"/>
              </a:cxn>
            </a:cxnLst>
            <a:rect l="l" t="t" r="r" b="b"/>
            <a:pathLst>
              <a:path w="3595845" h="2675631">
                <a:moveTo>
                  <a:pt x="0" y="2675631"/>
                </a:moveTo>
                <a:lnTo>
                  <a:pt x="0" y="0"/>
                </a:lnTo>
                <a:lnTo>
                  <a:pt x="3595845" y="0"/>
                </a:lnTo>
                <a:lnTo>
                  <a:pt x="3595845" y="2675631"/>
                </a:lnTo>
                <a:close/>
              </a:path>
            </a:pathLst>
          </a:custGeom>
          <a:noFill/>
          <a:ln w="19050">
            <a:solidFill>
              <a:schemeClr val="bg1"/>
            </a:solidFill>
          </a:ln>
          <a:effectLst>
            <a:outerShdw blurRad="190500" dist="152400" dir="2700000" algn="tl" rotWithShape="0">
              <a:prstClr val="black">
                <a:alpha val="28000"/>
              </a:prstClr>
            </a:outerShdw>
          </a:effectLst>
          <a:extLst>
            <a:ext uri="{909E8E84-426E-40DD-AFC4-6F175D3DCCD1}">
              <a14:hiddenFill xmlns:a14="http://schemas.microsoft.com/office/drawing/2010/main">
                <a:solidFill>
                  <a:srgbClr val="FFFFFF"/>
                </a:solidFill>
              </a14:hiddenFill>
            </a:ext>
          </a:extLst>
        </p:spPr>
      </p:pic>
      <p:pic>
        <p:nvPicPr>
          <p:cNvPr id="217" name="图片 216"/>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85901" y="377337"/>
            <a:ext cx="646232" cy="256054"/>
          </a:xfrm>
          <a:prstGeom prst="rect">
            <a:avLst/>
          </a:prstGeom>
        </p:spPr>
      </p:pic>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湘能数据中中心">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1555</Words>
  <Application>Microsoft Office PowerPoint</Application>
  <PresentationFormat>宽屏</PresentationFormat>
  <Paragraphs>117</Paragraphs>
  <Slides>21</Slides>
  <Notes>2</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21</vt:i4>
      </vt:variant>
    </vt:vector>
  </HeadingPairs>
  <TitlesOfParts>
    <vt:vector size="39" baseType="lpstr">
      <vt:lpstr>Meiryo</vt:lpstr>
      <vt:lpstr>阿里巴巴普惠体 B</vt:lpstr>
      <vt:lpstr>阿里巴巴普惠体 H</vt:lpstr>
      <vt:lpstr>等线</vt:lpstr>
      <vt:lpstr>汉仪尚巍手书W</vt:lpstr>
      <vt:lpstr>楷体</vt:lpstr>
      <vt:lpstr>思源宋体 Heavy</vt:lpstr>
      <vt:lpstr>思源宋體 Heavy</vt:lpstr>
      <vt:lpstr>宋体</vt:lpstr>
      <vt:lpstr>微软雅黑</vt:lpstr>
      <vt:lpstr>演示镇魂行楷</vt:lpstr>
      <vt:lpstr>站酷小薇LOGO体</vt:lpstr>
      <vt:lpstr>Arial</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16</cp:revision>
  <cp:lastPrinted>2021-05-27T00:37:20Z</cp:lastPrinted>
  <dcterms:created xsi:type="dcterms:W3CDTF">2021-05-27T00:37:20Z</dcterms:created>
  <dcterms:modified xsi:type="dcterms:W3CDTF">2023-04-14T02:56:34Z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