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9" r:id="rId2"/>
  </p:sldMasterIdLst>
  <p:notesMasterIdLst>
    <p:notesMasterId r:id="rId30"/>
  </p:notesMasterIdLst>
  <p:sldIdLst>
    <p:sldId id="440" r:id="rId3"/>
    <p:sldId id="935" r:id="rId4"/>
    <p:sldId id="934" r:id="rId5"/>
    <p:sldId id="825" r:id="rId6"/>
    <p:sldId id="851" r:id="rId7"/>
    <p:sldId id="914" r:id="rId8"/>
    <p:sldId id="915" r:id="rId9"/>
    <p:sldId id="916" r:id="rId10"/>
    <p:sldId id="961" r:id="rId11"/>
    <p:sldId id="917" r:id="rId12"/>
    <p:sldId id="919" r:id="rId13"/>
    <p:sldId id="920" r:id="rId14"/>
    <p:sldId id="921" r:id="rId15"/>
    <p:sldId id="922" r:id="rId16"/>
    <p:sldId id="962" r:id="rId17"/>
    <p:sldId id="923" r:id="rId18"/>
    <p:sldId id="925" r:id="rId19"/>
    <p:sldId id="926" r:id="rId20"/>
    <p:sldId id="927" r:id="rId21"/>
    <p:sldId id="963" r:id="rId22"/>
    <p:sldId id="929" r:id="rId23"/>
    <p:sldId id="930" r:id="rId24"/>
    <p:sldId id="931" r:id="rId25"/>
    <p:sldId id="932" r:id="rId26"/>
    <p:sldId id="933" r:id="rId27"/>
    <p:sldId id="964" r:id="rId28"/>
    <p:sldId id="965"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C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6314" autoAdjust="0"/>
  </p:normalViewPr>
  <p:slideViewPr>
    <p:cSldViewPr snapToGrid="0">
      <p:cViewPr varScale="1">
        <p:scale>
          <a:sx n="108" d="100"/>
          <a:sy n="108" d="100"/>
        </p:scale>
        <p:origin x="684" y="114"/>
      </p:cViewPr>
      <p:guideLst>
        <p:guide orient="horz" pos="2160"/>
        <p:guide pos="3838"/>
      </p:guideLst>
    </p:cSldViewPr>
  </p:slideViewPr>
  <p:outlineViewPr>
    <p:cViewPr>
      <p:scale>
        <a:sx n="33" d="100"/>
        <a:sy n="33" d="100"/>
      </p:scale>
      <p:origin x="0" y="0"/>
    </p:cViewPr>
  </p:outlineViewPr>
  <p:notesTextViewPr>
    <p:cViewPr>
      <p:scale>
        <a:sx n="1" d="1"/>
        <a:sy n="1" d="1"/>
      </p:scale>
      <p:origin x="0" y="0"/>
    </p:cViewPr>
  </p:notesTextViewPr>
  <p:sorterViewPr>
    <p:cViewPr>
      <p:scale>
        <a:sx n="50" d="100"/>
        <a:sy n="5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t>2023/4/14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t>‹#›</a:t>
            </a:fld>
            <a:endParaRPr lang="zh-CN" altLang="en-US"/>
          </a:p>
        </p:txBody>
      </p:sp>
    </p:spTree>
    <p:extLst>
      <p:ext uri="{BB962C8B-B14F-4D97-AF65-F5344CB8AC3E}">
        <p14:creationId xmlns:p14="http://schemas.microsoft.com/office/powerpoint/2010/main" val="1398045602"/>
      </p:ext>
    </p:extLst>
  </p:cSld>
  <p:clrMap bg1="lt1" tx1="dk1" bg2="lt2" tx2="dk2" accent1="accent1" accent2="accent2" accent3="accent3" accent4="accent4" accent5="accent5" accent6="accent6" hlink="hlink" folHlink="folHlink"/>
  <p:notesStyle>
    <a:lvl1pPr marL="0" algn="l" defTabSz="1219200" rtl="0" eaLnBrk="1" latinLnBrk="0" hangingPunct="1">
      <a:defRPr sz="1600" kern="1200">
        <a:solidFill>
          <a:schemeClr val="tx1"/>
        </a:solidFill>
        <a:latin typeface="+mn-lt"/>
        <a:ea typeface="+mn-ea"/>
        <a:cs typeface="+mn-cs"/>
      </a:defRPr>
    </a:lvl1pPr>
    <a:lvl2pPr marL="609600" algn="l" defTabSz="1219200" rtl="0" eaLnBrk="1" latinLnBrk="0" hangingPunct="1">
      <a:defRPr sz="1600" kern="1200">
        <a:solidFill>
          <a:schemeClr val="tx1"/>
        </a:solidFill>
        <a:latin typeface="+mn-lt"/>
        <a:ea typeface="+mn-ea"/>
        <a:cs typeface="+mn-cs"/>
      </a:defRPr>
    </a:lvl2pPr>
    <a:lvl3pPr marL="1219200" algn="l" defTabSz="1219200" rtl="0" eaLnBrk="1" latinLnBrk="0" hangingPunct="1">
      <a:defRPr sz="1600" kern="1200">
        <a:solidFill>
          <a:schemeClr val="tx1"/>
        </a:solidFill>
        <a:latin typeface="+mn-lt"/>
        <a:ea typeface="+mn-ea"/>
        <a:cs typeface="+mn-cs"/>
      </a:defRPr>
    </a:lvl3pPr>
    <a:lvl4pPr marL="1828800" algn="l" defTabSz="1219200" rtl="0" eaLnBrk="1" latinLnBrk="0" hangingPunct="1">
      <a:defRPr sz="1600" kern="1200">
        <a:solidFill>
          <a:schemeClr val="tx1"/>
        </a:solidFill>
        <a:latin typeface="+mn-lt"/>
        <a:ea typeface="+mn-ea"/>
        <a:cs typeface="+mn-cs"/>
      </a:defRPr>
    </a:lvl4pPr>
    <a:lvl5pPr marL="2438400" algn="l" defTabSz="1219200" rtl="0" eaLnBrk="1" latinLnBrk="0" hangingPunct="1">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t>1</a:t>
            </a:fld>
            <a:endParaRPr lang="zh-CN" altLang="en-US" sz="120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073291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10</a:t>
            </a:fld>
            <a:endParaRPr lang="zh-CN" altLang="en-US"/>
          </a:p>
        </p:txBody>
      </p:sp>
    </p:spTree>
    <p:extLst>
      <p:ext uri="{BB962C8B-B14F-4D97-AF65-F5344CB8AC3E}">
        <p14:creationId xmlns:p14="http://schemas.microsoft.com/office/powerpoint/2010/main" val="1846134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11</a:t>
            </a:fld>
            <a:endParaRPr lang="zh-CN" altLang="en-US"/>
          </a:p>
        </p:txBody>
      </p:sp>
    </p:spTree>
    <p:extLst>
      <p:ext uri="{BB962C8B-B14F-4D97-AF65-F5344CB8AC3E}">
        <p14:creationId xmlns:p14="http://schemas.microsoft.com/office/powerpoint/2010/main" val="2034170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93AD677-048F-409F-AACD-0A0B5EF61C8C}" type="slidenum">
              <a:rPr lang="zh-CN" altLang="en-US" smtClean="0"/>
              <a:t>12</a:t>
            </a:fld>
            <a:endParaRPr lang="zh-CN" altLang="en-US"/>
          </a:p>
        </p:txBody>
      </p:sp>
    </p:spTree>
    <p:extLst>
      <p:ext uri="{BB962C8B-B14F-4D97-AF65-F5344CB8AC3E}">
        <p14:creationId xmlns:p14="http://schemas.microsoft.com/office/powerpoint/2010/main" val="3409297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793AD677-048F-409F-AACD-0A0B5EF61C8C}" type="slidenum">
              <a:rPr lang="zh-CN" altLang="en-US" smtClean="0"/>
              <a:t>13</a:t>
            </a:fld>
            <a:endParaRPr lang="zh-CN" altLang="en-US"/>
          </a:p>
        </p:txBody>
      </p:sp>
    </p:spTree>
    <p:extLst>
      <p:ext uri="{BB962C8B-B14F-4D97-AF65-F5344CB8AC3E}">
        <p14:creationId xmlns:p14="http://schemas.microsoft.com/office/powerpoint/2010/main" val="32023116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14</a:t>
            </a:fld>
            <a:endParaRPr lang="zh-CN" altLang="en-US"/>
          </a:p>
        </p:txBody>
      </p:sp>
    </p:spTree>
    <p:extLst>
      <p:ext uri="{BB962C8B-B14F-4D97-AF65-F5344CB8AC3E}">
        <p14:creationId xmlns:p14="http://schemas.microsoft.com/office/powerpoint/2010/main" val="1752249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t>15</a:t>
            </a:fld>
            <a:endParaRPr lang="zh-CN" altLang="en-US" sz="120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50411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16</a:t>
            </a:fld>
            <a:endParaRPr lang="zh-CN" altLang="en-US"/>
          </a:p>
        </p:txBody>
      </p:sp>
    </p:spTree>
    <p:extLst>
      <p:ext uri="{BB962C8B-B14F-4D97-AF65-F5344CB8AC3E}">
        <p14:creationId xmlns:p14="http://schemas.microsoft.com/office/powerpoint/2010/main" val="1133732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17</a:t>
            </a:fld>
            <a:endParaRPr lang="zh-CN" altLang="en-US"/>
          </a:p>
        </p:txBody>
      </p:sp>
    </p:spTree>
    <p:extLst>
      <p:ext uri="{BB962C8B-B14F-4D97-AF65-F5344CB8AC3E}">
        <p14:creationId xmlns:p14="http://schemas.microsoft.com/office/powerpoint/2010/main" val="18346098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18</a:t>
            </a:fld>
            <a:endParaRPr lang="zh-CN" altLang="en-US"/>
          </a:p>
        </p:txBody>
      </p:sp>
    </p:spTree>
    <p:extLst>
      <p:ext uri="{BB962C8B-B14F-4D97-AF65-F5344CB8AC3E}">
        <p14:creationId xmlns:p14="http://schemas.microsoft.com/office/powerpoint/2010/main" val="38925817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19</a:t>
            </a:fld>
            <a:endParaRPr lang="zh-CN" altLang="en-US"/>
          </a:p>
        </p:txBody>
      </p:sp>
    </p:spTree>
    <p:extLst>
      <p:ext uri="{BB962C8B-B14F-4D97-AF65-F5344CB8AC3E}">
        <p14:creationId xmlns:p14="http://schemas.microsoft.com/office/powerpoint/2010/main" val="4218781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03D20D-0ABD-4BBE-BA8C-6A513AE6ECAE}" type="slidenum">
              <a:rPr lang="zh-CN" altLang="en-US" smtClean="0"/>
              <a:t>2</a:t>
            </a:fld>
            <a:endParaRPr lang="zh-CN" altLang="en-US"/>
          </a:p>
        </p:txBody>
      </p:sp>
    </p:spTree>
    <p:extLst>
      <p:ext uri="{BB962C8B-B14F-4D97-AF65-F5344CB8AC3E}">
        <p14:creationId xmlns:p14="http://schemas.microsoft.com/office/powerpoint/2010/main" val="16695006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t>20</a:t>
            </a:fld>
            <a:endParaRPr lang="zh-CN" altLang="en-US" sz="120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7564980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21</a:t>
            </a:fld>
            <a:endParaRPr lang="zh-CN" altLang="en-US"/>
          </a:p>
        </p:txBody>
      </p:sp>
    </p:spTree>
    <p:extLst>
      <p:ext uri="{BB962C8B-B14F-4D97-AF65-F5344CB8AC3E}">
        <p14:creationId xmlns:p14="http://schemas.microsoft.com/office/powerpoint/2010/main" val="12850756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22</a:t>
            </a:fld>
            <a:endParaRPr lang="zh-CN" altLang="en-US"/>
          </a:p>
        </p:txBody>
      </p:sp>
    </p:spTree>
    <p:extLst>
      <p:ext uri="{BB962C8B-B14F-4D97-AF65-F5344CB8AC3E}">
        <p14:creationId xmlns:p14="http://schemas.microsoft.com/office/powerpoint/2010/main" val="30142105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23</a:t>
            </a:fld>
            <a:endParaRPr lang="zh-CN" altLang="en-US"/>
          </a:p>
        </p:txBody>
      </p:sp>
    </p:spTree>
    <p:extLst>
      <p:ext uri="{BB962C8B-B14F-4D97-AF65-F5344CB8AC3E}">
        <p14:creationId xmlns:p14="http://schemas.microsoft.com/office/powerpoint/2010/main" val="15641101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24</a:t>
            </a:fld>
            <a:endParaRPr lang="zh-CN" altLang="en-US"/>
          </a:p>
        </p:txBody>
      </p:sp>
    </p:spTree>
    <p:extLst>
      <p:ext uri="{BB962C8B-B14F-4D97-AF65-F5344CB8AC3E}">
        <p14:creationId xmlns:p14="http://schemas.microsoft.com/office/powerpoint/2010/main" val="2313095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25</a:t>
            </a:fld>
            <a:endParaRPr lang="zh-CN" altLang="en-US"/>
          </a:p>
        </p:txBody>
      </p:sp>
    </p:spTree>
    <p:extLst>
      <p:ext uri="{BB962C8B-B14F-4D97-AF65-F5344CB8AC3E}">
        <p14:creationId xmlns:p14="http://schemas.microsoft.com/office/powerpoint/2010/main" val="1214578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t>26</a:t>
            </a:fld>
            <a:endParaRPr lang="zh-CN" altLang="en-US" sz="120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303375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972807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03D20D-0ABD-4BBE-BA8C-6A513AE6ECAE}" type="slidenum">
              <a:rPr lang="zh-CN" altLang="en-US" smtClean="0"/>
              <a:t>3</a:t>
            </a:fld>
            <a:endParaRPr lang="zh-CN" altLang="en-US"/>
          </a:p>
        </p:txBody>
      </p:sp>
    </p:spTree>
    <p:extLst>
      <p:ext uri="{BB962C8B-B14F-4D97-AF65-F5344CB8AC3E}">
        <p14:creationId xmlns:p14="http://schemas.microsoft.com/office/powerpoint/2010/main" val="1060997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t>4</a:t>
            </a:fld>
            <a:endParaRPr lang="zh-CN" altLang="en-US" sz="120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01501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5</a:t>
            </a:fld>
            <a:endParaRPr lang="zh-CN" altLang="en-US"/>
          </a:p>
        </p:txBody>
      </p:sp>
    </p:spTree>
    <p:extLst>
      <p:ext uri="{BB962C8B-B14F-4D97-AF65-F5344CB8AC3E}">
        <p14:creationId xmlns:p14="http://schemas.microsoft.com/office/powerpoint/2010/main" val="366654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6</a:t>
            </a:fld>
            <a:endParaRPr lang="zh-CN" altLang="en-US"/>
          </a:p>
        </p:txBody>
      </p:sp>
    </p:spTree>
    <p:extLst>
      <p:ext uri="{BB962C8B-B14F-4D97-AF65-F5344CB8AC3E}">
        <p14:creationId xmlns:p14="http://schemas.microsoft.com/office/powerpoint/2010/main" val="3088373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7</a:t>
            </a:fld>
            <a:endParaRPr lang="zh-CN" altLang="en-US"/>
          </a:p>
        </p:txBody>
      </p:sp>
    </p:spTree>
    <p:extLst>
      <p:ext uri="{BB962C8B-B14F-4D97-AF65-F5344CB8AC3E}">
        <p14:creationId xmlns:p14="http://schemas.microsoft.com/office/powerpoint/2010/main" val="786214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8</a:t>
            </a:fld>
            <a:endParaRPr lang="zh-CN" altLang="en-US"/>
          </a:p>
        </p:txBody>
      </p:sp>
    </p:spTree>
    <p:extLst>
      <p:ext uri="{BB962C8B-B14F-4D97-AF65-F5344CB8AC3E}">
        <p14:creationId xmlns:p14="http://schemas.microsoft.com/office/powerpoint/2010/main" val="622073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t>9</a:t>
            </a:fld>
            <a:endParaRPr lang="zh-CN" altLang="en-US" sz="1200">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9346234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6_标题和内容">
    <p:spTree>
      <p:nvGrpSpPr>
        <p:cNvPr id="1" name=""/>
        <p:cNvGrpSpPr/>
        <p:nvPr/>
      </p:nvGrpSpPr>
      <p:grpSpPr>
        <a:xfrm>
          <a:off x="0" y="0"/>
          <a:ext cx="0" cy="0"/>
          <a:chOff x="0" y="0"/>
          <a:chExt cx="0" cy="0"/>
        </a:xfrm>
      </p:grpSpPr>
      <p:sp>
        <p:nvSpPr>
          <p:cNvPr id="7" name="文本框 6"/>
          <p:cNvSpPr txBox="1"/>
          <p:nvPr userDrawn="1"/>
        </p:nvSpPr>
        <p:spPr>
          <a:xfrm>
            <a:off x="1067913" y="241736"/>
            <a:ext cx="7578375" cy="615553"/>
          </a:xfrm>
          <a:prstGeom prst="rect">
            <a:avLst/>
          </a:prstGeom>
          <a:noFill/>
        </p:spPr>
        <p:txBody>
          <a:bodyPr wrap="square" rtlCol="0">
            <a:spAutoFit/>
          </a:bodyPr>
          <a:lstStyle/>
          <a:p>
            <a:pPr algn="l"/>
            <a:r>
              <a:rPr lang="zh-CN" altLang="en-US" sz="3400" b="1" kern="1200" smtClean="0">
                <a:gradFill>
                  <a:gsLst>
                    <a:gs pos="10000">
                      <a:srgbClr val="C00000"/>
                    </a:gs>
                    <a:gs pos="70000">
                      <a:srgbClr val="FF0000"/>
                    </a:gs>
                  </a:gsLst>
                  <a:lin ang="5400000" scaled="1"/>
                </a:gradFill>
                <a:latin typeface="+mj-ea"/>
                <a:ea typeface="+mn-ea"/>
                <a:cs typeface="+mn-cs"/>
              </a:rPr>
              <a:t>中华民族生生不息的重要精神基因</a:t>
            </a:r>
          </a:p>
        </p:txBody>
      </p:sp>
      <p:pic>
        <p:nvPicPr>
          <p:cNvPr id="12" name="图片 1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47367" y="109528"/>
            <a:ext cx="920546" cy="8799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9" name="文本框 8"/>
          <p:cNvSpPr txBox="1"/>
          <p:nvPr userDrawn="1"/>
        </p:nvSpPr>
        <p:spPr>
          <a:xfrm>
            <a:off x="324305" y="-955745"/>
            <a:ext cx="4288353" cy="584775"/>
          </a:xfrm>
          <a:prstGeom prst="rect">
            <a:avLst/>
          </a:prstGeom>
          <a:noFill/>
        </p:spPr>
        <p:txBody>
          <a:bodyPr wrap="none" rtlCol="0">
            <a:spAutoFit/>
          </a:bodyPr>
          <a:lstStyle/>
          <a:p>
            <a:r>
              <a:rPr lang="zh-CN" altLang="en-US" sz="3200" b="1" smtClean="0">
                <a:latin typeface="微软雅黑" panose="020B0503020204020204" charset="-122"/>
                <a:ea typeface="微软雅黑"/>
              </a:rPr>
              <a:t>单击此处添加文字标题</a:t>
            </a:r>
            <a:endParaRPr lang="zh-CN" altLang="en-US" sz="3200" b="1">
              <a:latin typeface="微软雅黑" panose="020B0503020204020204" charset="-122"/>
              <a:ea typeface="微软雅黑"/>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两栏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涂豆思 首尾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4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7_标题和内容">
    <p:spTree>
      <p:nvGrpSpPr>
        <p:cNvPr id="1" name=""/>
        <p:cNvGrpSpPr/>
        <p:nvPr/>
      </p:nvGrpSpPr>
      <p:grpSpPr>
        <a:xfrm>
          <a:off x="0" y="0"/>
          <a:ext cx="0" cy="0"/>
          <a:chOff x="0" y="0"/>
          <a:chExt cx="0" cy="0"/>
        </a:xfrm>
      </p:grpSpPr>
      <p:sp>
        <p:nvSpPr>
          <p:cNvPr id="7" name="文本框 6"/>
          <p:cNvSpPr txBox="1"/>
          <p:nvPr userDrawn="1"/>
        </p:nvSpPr>
        <p:spPr>
          <a:xfrm>
            <a:off x="1067913" y="351282"/>
            <a:ext cx="7902467" cy="523220"/>
          </a:xfrm>
          <a:prstGeom prst="rect">
            <a:avLst/>
          </a:prstGeom>
          <a:noFill/>
        </p:spPr>
        <p:txBody>
          <a:bodyPr wrap="square" rtlCol="0">
            <a:spAutoFit/>
          </a:bodyPr>
          <a:lstStyle/>
          <a:p>
            <a:pPr algn="l"/>
            <a:r>
              <a:rPr lang="zh-CN" altLang="en-US" sz="2800" b="1" kern="1200" smtClean="0">
                <a:gradFill>
                  <a:gsLst>
                    <a:gs pos="10000">
                      <a:srgbClr val="C00000"/>
                    </a:gs>
                    <a:gs pos="70000">
                      <a:srgbClr val="FF0000"/>
                    </a:gs>
                  </a:gsLst>
                  <a:lin ang="5400000" scaled="1"/>
                </a:gradFill>
                <a:latin typeface="+mj-ea"/>
                <a:ea typeface="+mn-ea"/>
                <a:cs typeface="+mn-cs"/>
              </a:rPr>
              <a:t>爱国主义在任何情况下都不能弱化，更不能丢掉</a:t>
            </a:r>
          </a:p>
        </p:txBody>
      </p:sp>
      <p:pic>
        <p:nvPicPr>
          <p:cNvPr id="8" name="图片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47367" y="118286"/>
            <a:ext cx="920546" cy="8799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63496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27297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99015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78981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190713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250525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165356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221359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933129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0711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8_标题和内容">
    <p:spTree>
      <p:nvGrpSpPr>
        <p:cNvPr id="1" name=""/>
        <p:cNvGrpSpPr/>
        <p:nvPr/>
      </p:nvGrpSpPr>
      <p:grpSpPr>
        <a:xfrm>
          <a:off x="0" y="0"/>
          <a:ext cx="0" cy="0"/>
          <a:chOff x="0" y="0"/>
          <a:chExt cx="0" cy="0"/>
        </a:xfrm>
      </p:grpSpPr>
      <p:sp>
        <p:nvSpPr>
          <p:cNvPr id="7" name="文本框 6"/>
          <p:cNvSpPr txBox="1"/>
          <p:nvPr userDrawn="1"/>
        </p:nvSpPr>
        <p:spPr>
          <a:xfrm>
            <a:off x="1067913" y="274393"/>
            <a:ext cx="8527500" cy="615553"/>
          </a:xfrm>
          <a:prstGeom prst="rect">
            <a:avLst/>
          </a:prstGeom>
          <a:noFill/>
        </p:spPr>
        <p:txBody>
          <a:bodyPr wrap="square" rtlCol="0">
            <a:spAutoFit/>
          </a:bodyPr>
          <a:lstStyle/>
          <a:p>
            <a:pPr algn="l"/>
            <a:r>
              <a:rPr lang="zh-CN" altLang="en-US" sz="3400" b="1" kern="1200" smtClean="0">
                <a:gradFill>
                  <a:gsLst>
                    <a:gs pos="10000">
                      <a:srgbClr val="C00000"/>
                    </a:gs>
                    <a:gs pos="70000">
                      <a:srgbClr val="FF0000"/>
                    </a:gs>
                  </a:gsLst>
                  <a:lin ang="5400000" scaled="1"/>
                </a:gradFill>
                <a:latin typeface="+mj-ea"/>
                <a:ea typeface="+mn-ea"/>
                <a:cs typeface="+mn-cs"/>
              </a:rPr>
              <a:t>在新时代的历史方位中更好地弘扬爱国主义</a:t>
            </a:r>
          </a:p>
        </p:txBody>
      </p:sp>
      <p:pic>
        <p:nvPicPr>
          <p:cNvPr id="8" name="图片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47367" y="131832"/>
            <a:ext cx="920546" cy="8799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5449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9_标题和内容">
    <p:spTree>
      <p:nvGrpSpPr>
        <p:cNvPr id="1" name=""/>
        <p:cNvGrpSpPr/>
        <p:nvPr/>
      </p:nvGrpSpPr>
      <p:grpSpPr>
        <a:xfrm>
          <a:off x="0" y="0"/>
          <a:ext cx="0" cy="0"/>
          <a:chOff x="0" y="0"/>
          <a:chExt cx="0" cy="0"/>
        </a:xfrm>
      </p:grpSpPr>
      <p:sp>
        <p:nvSpPr>
          <p:cNvPr id="7" name="文本框 6"/>
          <p:cNvSpPr txBox="1"/>
          <p:nvPr userDrawn="1"/>
        </p:nvSpPr>
        <p:spPr>
          <a:xfrm>
            <a:off x="1067913" y="274393"/>
            <a:ext cx="9372452" cy="584775"/>
          </a:xfrm>
          <a:prstGeom prst="rect">
            <a:avLst/>
          </a:prstGeom>
          <a:noFill/>
        </p:spPr>
        <p:txBody>
          <a:bodyPr wrap="square" rtlCol="0">
            <a:spAutoFit/>
          </a:bodyPr>
          <a:lstStyle/>
          <a:p>
            <a:pPr algn="l"/>
            <a:r>
              <a:rPr lang="zh-CN" altLang="en-US" sz="3200" b="1" kern="1200" smtClean="0">
                <a:gradFill>
                  <a:gsLst>
                    <a:gs pos="10000">
                      <a:srgbClr val="C00000"/>
                    </a:gs>
                    <a:gs pos="70000">
                      <a:srgbClr val="FF0000"/>
                    </a:gs>
                  </a:gsLst>
                  <a:lin ang="5400000" scaled="1"/>
                </a:gradFill>
                <a:latin typeface="+mj-ea"/>
                <a:ea typeface="+mn-ea"/>
                <a:cs typeface="+mn-cs"/>
              </a:rPr>
              <a:t>立足本职岗位 践行爱国奋斗精神</a:t>
            </a:r>
          </a:p>
        </p:txBody>
      </p:sp>
      <p:pic>
        <p:nvPicPr>
          <p:cNvPr id="8" name="图片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47367" y="109003"/>
            <a:ext cx="920546" cy="8799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ACA37975-6AF7-4301-9DC5-87C074AA59D1}" type="datetimeFigureOut">
              <a:rPr lang="zh-CN" altLang="en-US" smtClean="0"/>
              <a:t>2023/4/14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21"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t>2023/4/14</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Lst>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149357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5.xml"/><Relationship Id="rId5" Type="http://schemas.openxmlformats.org/officeDocument/2006/relationships/image" Target="../media/image19.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7.xml"/><Relationship Id="rId1" Type="http://schemas.openxmlformats.org/officeDocument/2006/relationships/slideLayout" Target="../slideLayouts/slideLayout26.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1" name="矩形 20"/>
          <p:cNvSpPr/>
          <p:nvPr/>
        </p:nvSpPr>
        <p:spPr>
          <a:xfrm>
            <a:off x="1870334" y="1770449"/>
            <a:ext cx="8310880" cy="1198880"/>
          </a:xfrm>
          <a:prstGeom prst="rect">
            <a:avLst/>
          </a:prstGeom>
        </p:spPr>
        <p:txBody>
          <a:bodyPr wrap="none">
            <a:spAutoFit/>
          </a:bodyPr>
          <a:lstStyle/>
          <a:p>
            <a:pPr algn="ctr">
              <a:lnSpc>
                <a:spcPct val="90000"/>
              </a:lnSpc>
            </a:pPr>
            <a:r>
              <a:rPr lang="zh-CN" altLang="en-US" sz="8000" b="1" smtClean="0">
                <a:solidFill>
                  <a:srgbClr val="FF0000"/>
                </a:solidFill>
                <a:latin typeface="微软雅黑" panose="020B0503020204020204" charset="-122"/>
                <a:ea typeface="微软雅黑"/>
                <a:cs typeface="+mn-ea"/>
                <a:sym typeface="思源黑体 CN Normal" panose="020B0400000000000000" pitchFamily="34" charset="-122"/>
              </a:rPr>
              <a:t>弘扬爱国主义精神</a:t>
            </a:r>
          </a:p>
        </p:txBody>
      </p:sp>
      <p:sp>
        <p:nvSpPr>
          <p:cNvPr id="23" name="矩形 18"/>
          <p:cNvSpPr/>
          <p:nvPr/>
        </p:nvSpPr>
        <p:spPr>
          <a:xfrm>
            <a:off x="2575861" y="3304337"/>
            <a:ext cx="7040880" cy="464820"/>
          </a:xfrm>
          <a:prstGeom prst="rect">
            <a:avLst/>
          </a:prstGeom>
        </p:spPr>
        <p:txBody>
          <a:bodyPr wrap="none">
            <a:spAutoFit/>
          </a:bodyPr>
          <a:lstStyle/>
          <a:p>
            <a:pPr algn="ctr">
              <a:lnSpc>
                <a:spcPct val="90000"/>
              </a:lnSpc>
              <a:defRPr/>
            </a:pPr>
            <a:r>
              <a:rPr lang="zh-CN" altLang="en-US" sz="2700" kern="0" dirty="0" smtClean="0">
                <a:latin typeface="思源黑体 CN Heavy" panose="020B0A00000000000000" pitchFamily="34" charset="-122"/>
                <a:ea typeface="思源黑体 CN Heavy" panose="020B0A00000000000000" pitchFamily="34" charset="-122"/>
                <a:cs typeface="+mn-ea"/>
                <a:sym typeface="思源黑体 CN Normal" panose="020B0400000000000000" pitchFamily="34" charset="-122"/>
              </a:rPr>
              <a:t>不忘初心牢记使命主题教育爱国主义专题学习</a:t>
            </a:r>
          </a:p>
        </p:txBody>
      </p:sp>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43242" y="247330"/>
            <a:ext cx="1553864" cy="14853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Scale>
                                      <p:cBhvr>
                                        <p:cTn id="7" dur="1000" decel="50000" fill="hold">
                                          <p:stCondLst>
                                            <p:cond delay="0"/>
                                          </p:stCondLst>
                                        </p:cTn>
                                        <p:tgtEl>
                                          <p:spTgt spid="2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8" dur="1000" decel="50000" fill="hold">
                                          <p:stCondLst>
                                            <p:cond delay="0"/>
                                          </p:stCondLst>
                                        </p:cTn>
                                        <p:tgtEl>
                                          <p:spTgt spid="21"/>
                                        </p:tgtEl>
                                        <p:attrNameLst>
                                          <p:attrName>ppt_x</p:attrName>
                                          <p:attrName>ppt_y</p:attrName>
                                        </p:attrNameLst>
                                      </p:cBhvr>
                                    </p:animMotion>
                                    <p:animEffect transition="in" filter="fade">
                                      <p:cBhvr>
                                        <p:cTn id="9" dur="1000"/>
                                        <p:tgtEl>
                                          <p:spTgt spid="21"/>
                                        </p:tgtEl>
                                      </p:cBhvr>
                                    </p:animEffect>
                                  </p:childTnLst>
                                </p:cTn>
                              </p:par>
                            </p:childTnLst>
                          </p:cTn>
                        </p:par>
                        <p:par>
                          <p:cTn id="10" fill="hold" nodeType="afterGroup">
                            <p:stCondLst>
                              <p:cond delay="1000"/>
                            </p:stCondLst>
                            <p:childTnLst>
                              <p:par>
                                <p:cTn id="11" presetID="53" presetClass="entr" presetSubtype="0" fill="hold" nodeType="after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p:cTn id="13" dur="500" fill="hold"/>
                                        <p:tgtEl>
                                          <p:spTgt spid="33"/>
                                        </p:tgtEl>
                                        <p:attrNameLst>
                                          <p:attrName>ppt_w</p:attrName>
                                        </p:attrNameLst>
                                      </p:cBhvr>
                                      <p:tavLst>
                                        <p:tav tm="0">
                                          <p:val>
                                            <p:fltVal val="0"/>
                                          </p:val>
                                        </p:tav>
                                        <p:tav tm="100000">
                                          <p:val>
                                            <p:strVal val="#ppt_w"/>
                                          </p:val>
                                        </p:tav>
                                      </p:tavLst>
                                    </p:anim>
                                    <p:anim calcmode="lin" valueType="num">
                                      <p:cBhvr>
                                        <p:cTn id="14" dur="500" fill="hold"/>
                                        <p:tgtEl>
                                          <p:spTgt spid="33"/>
                                        </p:tgtEl>
                                        <p:attrNameLst>
                                          <p:attrName>ppt_h</p:attrName>
                                        </p:attrNameLst>
                                      </p:cBhvr>
                                      <p:tavLst>
                                        <p:tav tm="0">
                                          <p:val>
                                            <p:fltVal val="0"/>
                                          </p:val>
                                        </p:tav>
                                        <p:tav tm="100000">
                                          <p:val>
                                            <p:strVal val="#ppt_h"/>
                                          </p:val>
                                        </p:tav>
                                      </p:tavLst>
                                    </p:anim>
                                    <p:animEffect transition="in" filter="fade">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24958" y="1505715"/>
            <a:ext cx="10313647" cy="1643527"/>
            <a:chOff x="1179601" y="1675203"/>
            <a:chExt cx="10313647" cy="1643527"/>
          </a:xfrm>
        </p:grpSpPr>
        <p:sp>
          <p:nvSpPr>
            <p:cNvPr id="3" name="矩形: 圆角 1"/>
            <p:cNvSpPr/>
            <p:nvPr/>
          </p:nvSpPr>
          <p:spPr>
            <a:xfrm>
              <a:off x="1179601" y="1713051"/>
              <a:ext cx="10313647" cy="1572788"/>
            </a:xfrm>
            <a:prstGeom prst="roundRect">
              <a:avLst>
                <a:gd name="adj" fmla="val 6909"/>
              </a:avLst>
            </a:prstGeom>
            <a:solidFill>
              <a:srgbClr val="C00000"/>
            </a:solidFill>
            <a:ln w="12700" cap="flat" cmpd="sng" algn="ctr">
              <a:noFill/>
              <a:prstDash val="solid"/>
              <a:miter lim="800000"/>
            </a:ln>
            <a:effectLst/>
          </p:spPr>
          <p:txBody>
            <a:bodyPr rtlCol="0" anchor="ctr"/>
            <a:lstStyle/>
            <a:p>
              <a:pPr algn="ctr" defTabSz="914400">
                <a:defRPr/>
              </a:pPr>
              <a:endParaRPr lang="zh-CN" altLang="en-US" kern="0">
                <a:solidFill>
                  <a:srgbClr val="FFFFFF"/>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4" name="矩形 3"/>
            <p:cNvSpPr/>
            <p:nvPr/>
          </p:nvSpPr>
          <p:spPr>
            <a:xfrm>
              <a:off x="1296365" y="1675203"/>
              <a:ext cx="10064383" cy="1643527"/>
            </a:xfrm>
            <a:prstGeom prst="rect">
              <a:avLst/>
            </a:prstGeom>
          </p:spPr>
          <p:txBody>
            <a:bodyPr wrap="square">
              <a:spAutoFit/>
            </a:bodyPr>
            <a:lstStyle/>
            <a:p>
              <a:pPr algn="just" defTabSz="913765" eaLnBrk="0" fontAlgn="base" hangingPunct="0">
                <a:lnSpc>
                  <a:spcPct val="140000"/>
                </a:lnSpc>
                <a:spcBef>
                  <a:spcPct val="0"/>
                </a:spcBef>
                <a:spcAft>
                  <a:spcPct val="0"/>
                </a:spcAft>
              </a:pPr>
              <a:r>
                <a:rPr lang="zh-CN" altLang="en-US" sz="2400" dirty="0">
                  <a:solidFill>
                    <a:srgbClr val="FFFFFF"/>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爱国主义作为凝聚中华儿女精神力量的重要纽带，在任何情况下都不能弱化，更不能丢掉，人民群众的爱国主义热情和精神应该得到充分激发而不能遭到限制约束</a:t>
              </a:r>
            </a:p>
          </p:txBody>
        </p:sp>
      </p:grpSp>
      <p:sp>
        <p:nvSpPr>
          <p:cNvPr id="5" name="矩形 4"/>
          <p:cNvSpPr/>
          <p:nvPr/>
        </p:nvSpPr>
        <p:spPr>
          <a:xfrm>
            <a:off x="924958" y="3266282"/>
            <a:ext cx="1320530" cy="118996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20</a:t>
            </a:r>
            <a:r>
              <a:rPr lang="zh-CN" altLang="en-US" sz="24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世纪</a:t>
            </a:r>
            <a:r>
              <a:rPr lang="en-US" altLang="zh-CN" sz="24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30</a:t>
            </a:r>
            <a:r>
              <a:rPr lang="zh-CN" altLang="en-US" sz="24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年代</a:t>
            </a:r>
            <a:endParaRPr lang="en-US" altLang="zh-CN" sz="24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6" name="矩形 5"/>
          <p:cNvSpPr/>
          <p:nvPr/>
        </p:nvSpPr>
        <p:spPr>
          <a:xfrm>
            <a:off x="2337067" y="3288678"/>
            <a:ext cx="8901537" cy="1167572"/>
          </a:xfrm>
          <a:prstGeom prst="rect">
            <a:avLst/>
          </a:prstGeom>
          <a:noFill/>
          <a:ln w="19050" cap="flat" cmpd="sng" algn="ctr">
            <a:solidFill>
              <a:srgbClr val="C00000"/>
            </a:solidFill>
            <a:prstDash val="sysDot"/>
          </a:ln>
          <a:effectLst/>
        </p:spPr>
        <p:txBody>
          <a:bodyPr rtlCol="0" anchor="ctr"/>
          <a:lstStyle/>
          <a:p>
            <a:pPr algn="ctr" fontAlgn="base">
              <a:spcBef>
                <a:spcPct val="0"/>
              </a:spcBef>
              <a:spcAft>
                <a:spcPct val="0"/>
              </a:spcAft>
              <a:defRPr/>
            </a:pPr>
            <a:endParaRPr lang="zh-CN" altLang="en-US" sz="4000" b="1" kern="0" smtClean="0">
              <a:solidFill>
                <a:srgbClr val="FFFDFB"/>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 name="矩形 6"/>
          <p:cNvSpPr/>
          <p:nvPr/>
        </p:nvSpPr>
        <p:spPr>
          <a:xfrm>
            <a:off x="2418092" y="3287669"/>
            <a:ext cx="8688013" cy="1209562"/>
          </a:xfrm>
          <a:prstGeom prst="rect">
            <a:avLst/>
          </a:prstGeom>
        </p:spPr>
        <p:txBody>
          <a:bodyPr wrap="square">
            <a:spAutoFit/>
          </a:bodyPr>
          <a:lstStyle/>
          <a:p>
            <a:pPr algn="just">
              <a:lnSpc>
                <a:spcPct val="110000"/>
              </a:lnSpc>
            </a:pPr>
            <a:r>
              <a:rPr lang="zh-CN" altLang="en-US" sz="2200" dirty="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当日本帝国主义入侵中国之时，当时的国民党政府却坚持“攘外必先安内”的政策，压制人民的爱国主义运动，理所当然地遭到了人民群众的强烈反抗；</a:t>
            </a:r>
            <a:endParaRPr lang="zh-CN" altLang="en-US" sz="2200" b="1" dirty="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endParaRPr>
          </a:p>
        </p:txBody>
      </p:sp>
      <p:sp>
        <p:nvSpPr>
          <p:cNvPr id="9" name="矩形 8"/>
          <p:cNvSpPr/>
          <p:nvPr/>
        </p:nvSpPr>
        <p:spPr>
          <a:xfrm>
            <a:off x="1030147" y="4652481"/>
            <a:ext cx="10208457" cy="1514261"/>
          </a:xfrm>
          <a:prstGeom prst="rect">
            <a:avLst/>
          </a:prstGeom>
        </p:spPr>
        <p:txBody>
          <a:bodyPr wrap="square">
            <a:spAutoFit/>
          </a:bodyPr>
          <a:lstStyle/>
          <a:p>
            <a:pPr algn="just">
              <a:lnSpc>
                <a:spcPct val="110000"/>
              </a:lnSpc>
            </a:pPr>
            <a:r>
              <a:rPr lang="zh-CN" altLang="en-US" sz="2800" dirty="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中国共产党人坚定地走上了抗日战争的第一线，建立抗日民族统一战线，把全中国人民团结凝聚起来，最终领导人民取得了抗日战争的伟大胜利。</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21" presetClass="entr" presetSubtype="1"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heel(1)">
                                      <p:cBhvr>
                                        <p:cTn id="16" dur="2000"/>
                                        <p:tgtEl>
                                          <p:spTgt spid="6"/>
                                        </p:tgtEl>
                                      </p:cBhvr>
                                    </p:animEffect>
                                  </p:childTnLst>
                                </p:cTn>
                              </p:par>
                            </p:childTnLst>
                          </p:cTn>
                        </p:par>
                        <p:par>
                          <p:cTn id="17" fill="hold" nodeType="afterGroup">
                            <p:stCondLst>
                              <p:cond delay="3000"/>
                            </p:stCondLst>
                            <p:childTnLst>
                              <p:par>
                                <p:cTn id="18" presetID="12" presetClass="entr" presetSubtype="4"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1000"/>
                                        <p:tgtEl>
                                          <p:spTgt spid="7"/>
                                        </p:tgtEl>
                                        <p:attrNameLst>
                                          <p:attrName>ppt_y</p:attrName>
                                        </p:attrNameLst>
                                      </p:cBhvr>
                                      <p:tavLst>
                                        <p:tav tm="0">
                                          <p:val>
                                            <p:strVal val="#ppt_y+#ppt_h*1.125000"/>
                                          </p:val>
                                        </p:tav>
                                        <p:tav tm="100000">
                                          <p:val>
                                            <p:strVal val="#ppt_y"/>
                                          </p:val>
                                        </p:tav>
                                      </p:tavLst>
                                    </p:anim>
                                    <p:animEffect transition="in" filter="wipe(up)">
                                      <p:cBhvr>
                                        <p:cTn id="21" dur="1000"/>
                                        <p:tgtEl>
                                          <p:spTgt spid="7"/>
                                        </p:tgtEl>
                                      </p:cBhvr>
                                    </p:animEffect>
                                  </p:childTnLst>
                                </p:cTn>
                              </p:par>
                            </p:childTnLst>
                          </p:cTn>
                        </p:par>
                        <p:par>
                          <p:cTn id="22" fill="hold" nodeType="afterGroup">
                            <p:stCondLst>
                              <p:cond delay="4000"/>
                            </p:stCondLst>
                            <p:childTnLst>
                              <p:par>
                                <p:cTn id="23" presetID="12" presetClass="entr" presetSubtype="4"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1000"/>
                                        <p:tgtEl>
                                          <p:spTgt spid="9"/>
                                        </p:tgtEl>
                                        <p:attrNameLst>
                                          <p:attrName>ppt_y</p:attrName>
                                        </p:attrNameLst>
                                      </p:cBhvr>
                                      <p:tavLst>
                                        <p:tav tm="0">
                                          <p:val>
                                            <p:strVal val="#ppt_y+#ppt_h*1.125000"/>
                                          </p:val>
                                        </p:tav>
                                        <p:tav tm="100000">
                                          <p:val>
                                            <p:strVal val="#ppt_y"/>
                                          </p:val>
                                        </p:tav>
                                      </p:tavLst>
                                    </p:anim>
                                    <p:animEffect transition="in" filter="wipe(up)">
                                      <p:cBhvr>
                                        <p:cTn id="2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68887" y="1576634"/>
            <a:ext cx="5433531" cy="4587638"/>
          </a:xfrm>
          <a:prstGeom prst="rect">
            <a:avLst/>
          </a:prstGeom>
        </p:spPr>
      </p:pic>
      <p:sp>
        <p:nvSpPr>
          <p:cNvPr id="4" name="矩形 3"/>
          <p:cNvSpPr/>
          <p:nvPr/>
        </p:nvSpPr>
        <p:spPr>
          <a:xfrm>
            <a:off x="701194" y="2500132"/>
            <a:ext cx="5238901" cy="3618642"/>
          </a:xfrm>
          <a:prstGeom prst="rect">
            <a:avLst/>
          </a:prstGeom>
          <a:noFill/>
          <a:ln w="19050" cap="flat" cmpd="sng" algn="ctr">
            <a:solidFill>
              <a:srgbClr val="C00000"/>
            </a:solidFill>
            <a:prstDash val="sysDot"/>
          </a:ln>
          <a:effectLst/>
        </p:spPr>
        <p:txBody>
          <a:bodyPr rtlCol="0" anchor="ctr"/>
          <a:lstStyle/>
          <a:p>
            <a:pPr algn="ctr" fontAlgn="base">
              <a:spcBef>
                <a:spcPct val="0"/>
              </a:spcBef>
              <a:spcAft>
                <a:spcPct val="0"/>
              </a:spcAft>
              <a:defRPr/>
            </a:pPr>
            <a:endParaRPr lang="zh-CN" altLang="en-US" sz="4000" b="1" kern="0" smtClean="0">
              <a:solidFill>
                <a:srgbClr val="FFFDFB"/>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5" name="矩形 4"/>
          <p:cNvSpPr/>
          <p:nvPr/>
        </p:nvSpPr>
        <p:spPr>
          <a:xfrm>
            <a:off x="739894" y="2453289"/>
            <a:ext cx="5096030" cy="3711785"/>
          </a:xfrm>
          <a:prstGeom prst="rect">
            <a:avLst/>
          </a:prstGeom>
        </p:spPr>
        <p:txBody>
          <a:bodyPr wrap="square">
            <a:spAutoFit/>
          </a:bodyPr>
          <a:lstStyle/>
          <a:p>
            <a:pPr algn="just">
              <a:lnSpc>
                <a:spcPct val="140000"/>
              </a:lnSpc>
            </a:pPr>
            <a:r>
              <a:rPr lang="zh-CN" altLang="en-US" sz="2400" dirty="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当前，随着中国的繁荣发展和在国际上影响力的不断上升，一些国外敌对势力不断在我国周边挑起事端，给我国和平发展制造麻烦，广大人民群众以极大的爱国热情，坚定地站在国家的立场上反对这些挑战，这是新时代爱国主义精神的重要体现</a:t>
            </a:r>
            <a:r>
              <a:rPr lang="zh-CN" altLang="en-US" sz="2400" dirty="0">
                <a:solidFill>
                  <a:srgbClr val="591300"/>
                </a:solidFill>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a:t>
            </a:r>
            <a:endParaRPr lang="zh-CN" altLang="en-US" sz="2400" b="1" dirty="0">
              <a:solidFill>
                <a:srgbClr val="C00000"/>
              </a:solidFill>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endParaRPr>
          </a:p>
        </p:txBody>
      </p:sp>
      <p:sp>
        <p:nvSpPr>
          <p:cNvPr id="6" name="矩形 5"/>
          <p:cNvSpPr/>
          <p:nvPr/>
        </p:nvSpPr>
        <p:spPr>
          <a:xfrm>
            <a:off x="701193" y="1551869"/>
            <a:ext cx="5238901" cy="9014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新时代爱国主义精神</a:t>
            </a:r>
            <a:endParaRPr lang="en-US" altLang="zh-CN" sz="3600" b="1" dirty="0"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1" presetClass="entr" presetSubtype="1"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1)">
                                      <p:cBhvr>
                                        <p:cTn id="17" dur="2000"/>
                                        <p:tgtEl>
                                          <p:spTgt spid="4"/>
                                        </p:tgtEl>
                                      </p:cBhvr>
                                    </p:animEffect>
                                  </p:childTnLst>
                                </p:cTn>
                              </p:par>
                            </p:childTnLst>
                          </p:cTn>
                        </p:par>
                        <p:par>
                          <p:cTn id="18" fill="hold" nodeType="afterGroup">
                            <p:stCondLst>
                              <p:cond delay="3000"/>
                            </p:stCondLst>
                            <p:childTnLst>
                              <p:par>
                                <p:cTn id="19" presetID="12" presetClass="entr" presetSubtype="4"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1000"/>
                                        <p:tgtEl>
                                          <p:spTgt spid="5"/>
                                        </p:tgtEl>
                                        <p:attrNameLst>
                                          <p:attrName>ppt_y</p:attrName>
                                        </p:attrNameLst>
                                      </p:cBhvr>
                                      <p:tavLst>
                                        <p:tav tm="0">
                                          <p:val>
                                            <p:strVal val="#ppt_y+#ppt_h*1.125000"/>
                                          </p:val>
                                        </p:tav>
                                        <p:tav tm="100000">
                                          <p:val>
                                            <p:strVal val="#ppt_y"/>
                                          </p:val>
                                        </p:tav>
                                      </p:tavLst>
                                    </p:anim>
                                    <p:animEffect transition="in" filter="wipe(up)">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24958" y="1470990"/>
            <a:ext cx="10313647" cy="1643527"/>
            <a:chOff x="1179601" y="1675203"/>
            <a:chExt cx="10313647" cy="1643527"/>
          </a:xfrm>
        </p:grpSpPr>
        <p:sp>
          <p:nvSpPr>
            <p:cNvPr id="3" name="矩形: 圆角 1"/>
            <p:cNvSpPr/>
            <p:nvPr/>
          </p:nvSpPr>
          <p:spPr>
            <a:xfrm>
              <a:off x="1179601" y="1713051"/>
              <a:ext cx="10313647" cy="1572788"/>
            </a:xfrm>
            <a:prstGeom prst="roundRect">
              <a:avLst>
                <a:gd name="adj" fmla="val 6909"/>
              </a:avLst>
            </a:prstGeom>
            <a:solidFill>
              <a:srgbClr val="C00000"/>
            </a:solidFill>
            <a:ln w="12700" cap="flat" cmpd="sng" algn="ctr">
              <a:noFill/>
              <a:prstDash val="solid"/>
              <a:miter lim="800000"/>
            </a:ln>
            <a:effectLst/>
          </p:spPr>
          <p:txBody>
            <a:bodyPr rtlCol="0" anchor="ctr"/>
            <a:lstStyle/>
            <a:p>
              <a:pPr algn="ctr" defTabSz="914400">
                <a:defRPr/>
              </a:pPr>
              <a:endParaRPr lang="zh-CN" altLang="en-US" kern="0">
                <a:solidFill>
                  <a:srgbClr val="FFFFFF"/>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4" name="矩形 3"/>
            <p:cNvSpPr/>
            <p:nvPr/>
          </p:nvSpPr>
          <p:spPr>
            <a:xfrm>
              <a:off x="1296365" y="1675203"/>
              <a:ext cx="10064383" cy="1643527"/>
            </a:xfrm>
            <a:prstGeom prst="rect">
              <a:avLst/>
            </a:prstGeom>
          </p:spPr>
          <p:txBody>
            <a:bodyPr wrap="square">
              <a:spAutoFit/>
            </a:bodyPr>
            <a:lstStyle/>
            <a:p>
              <a:pPr algn="just" defTabSz="913765" eaLnBrk="0" fontAlgn="base" hangingPunct="0">
                <a:lnSpc>
                  <a:spcPct val="140000"/>
                </a:lnSpc>
                <a:spcBef>
                  <a:spcPct val="0"/>
                </a:spcBef>
                <a:spcAft>
                  <a:spcPct val="0"/>
                </a:spcAft>
              </a:pPr>
              <a:r>
                <a:rPr lang="zh-CN" altLang="en-US" sz="2400" dirty="0">
                  <a:solidFill>
                    <a:srgbClr val="FFFFFF"/>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在新时代的历史方位中，推进党的建设新的伟大工程，进行具有许多新的历史特点的伟大斗争，发展中国特色社会主义伟大事业，实现中华民族复兴的伟大梦想，必须更好地弘扬爱国主义精神。</a:t>
              </a:r>
            </a:p>
          </p:txBody>
        </p:sp>
      </p:grpSp>
      <p:sp>
        <p:nvSpPr>
          <p:cNvPr id="6" name="矩形 5"/>
          <p:cNvSpPr/>
          <p:nvPr/>
        </p:nvSpPr>
        <p:spPr>
          <a:xfrm>
            <a:off x="1006997" y="3199490"/>
            <a:ext cx="10208457" cy="3083921"/>
          </a:xfrm>
          <a:prstGeom prst="rect">
            <a:avLst/>
          </a:prstGeom>
        </p:spPr>
        <p:txBody>
          <a:bodyPr wrap="square">
            <a:spAutoFit/>
          </a:bodyPr>
          <a:lstStyle/>
          <a:p>
            <a:pPr algn="just">
              <a:lnSpc>
                <a:spcPct val="135000"/>
              </a:lnSpc>
            </a:pPr>
            <a:r>
              <a:rPr lang="zh-CN" altLang="en-US" sz="2400" dirty="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当代中华儿女要更好地热爱祖国的壮丽河山、悠久历史和灿烂文化，更加关心和捍卫祖国的前途命运、发展战略和核心利益，更加热爱中国特色社会主义制度、中国共产党和各族人民的团结统一，以高度的历史责任感和祖国利益高于一切的思想境界，全身心地自觉投入到建设富强民主文明和谐美丽的社会主义现代化强国当中，以更加宽阔的胸怀和更加开放的心态，实现中华民族伟大复兴的中国梦。</a:t>
            </a:r>
            <a:endParaRPr lang="zh-CN" altLang="en-US" sz="2400" b="1" dirty="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000"/>
                                        <p:tgtEl>
                                          <p:spTgt spid="6"/>
                                        </p:tgtEl>
                                        <p:attrNameLst>
                                          <p:attrName>ppt_y</p:attrName>
                                        </p:attrNameLst>
                                      </p:cBhvr>
                                      <p:tavLst>
                                        <p:tav tm="0">
                                          <p:val>
                                            <p:strVal val="#ppt_y+#ppt_h*1.125000"/>
                                          </p:val>
                                        </p:tav>
                                        <p:tav tm="100000">
                                          <p:val>
                                            <p:strVal val="#ppt_y"/>
                                          </p:val>
                                        </p:tav>
                                      </p:tavLst>
                                    </p:anim>
                                    <p:animEffect transition="in" filter="wipe(up)">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1"/>
          <p:cNvSpPr/>
          <p:nvPr/>
        </p:nvSpPr>
        <p:spPr>
          <a:xfrm rot="18900000" flipH="1">
            <a:off x="4481729" y="1894790"/>
            <a:ext cx="224000" cy="224000"/>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rgbClr val="E60000"/>
          </a:solidFill>
          <a:ln w="25400" cap="flat" cmpd="sng" algn="ctr">
            <a:noFill/>
            <a:prstDash val="solid"/>
          </a:ln>
          <a:effectLst/>
        </p:spPr>
        <p:txBody>
          <a:bodyPr lIns="68580" tIns="34290" rIns="68580" bIns="34290"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1" i="0" u="none" strike="noStrike" kern="0" cap="none" spc="0" normalizeH="0" baseline="0" noProof="0">
              <a:ln>
                <a:noFill/>
              </a:ln>
              <a:solidFill>
                <a:sysClr val="window" lastClr="FFFFFF"/>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nvGrpSpPr>
          <p:cNvPr id="3" name="组合 2"/>
          <p:cNvGrpSpPr/>
          <p:nvPr/>
        </p:nvGrpSpPr>
        <p:grpSpPr>
          <a:xfrm>
            <a:off x="3845681" y="1660919"/>
            <a:ext cx="676483" cy="676480"/>
            <a:chOff x="5613944" y="2348233"/>
            <a:chExt cx="920788" cy="920788"/>
          </a:xfrm>
          <a:solidFill>
            <a:srgbClr val="E60000"/>
          </a:solidFill>
        </p:grpSpPr>
        <p:sp>
          <p:nvSpPr>
            <p:cNvPr id="4" name="椭圆 3"/>
            <p:cNvSpPr/>
            <p:nvPr/>
          </p:nvSpPr>
          <p:spPr>
            <a:xfrm flipH="1">
              <a:off x="5613944" y="2348233"/>
              <a:ext cx="920788" cy="920788"/>
            </a:xfrm>
            <a:prstGeom prst="ellipse">
              <a:avLst/>
            </a:prstGeom>
            <a:grp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000" b="1" i="0" u="none" strike="noStrike" kern="0" cap="none" spc="0" normalizeH="0" baseline="0" noProof="0">
                <a:ln>
                  <a:noFill/>
                </a:ln>
                <a:gradFill>
                  <a:gsLst>
                    <a:gs pos="100000">
                      <a:schemeClr val="bg1"/>
                    </a:gs>
                    <a:gs pos="0">
                      <a:schemeClr val="bg1">
                        <a:lumMod val="95000"/>
                      </a:schemeClr>
                    </a:gs>
                  </a:gsLst>
                  <a:path path="circle">
                    <a:fillToRect l="100000" b="100000"/>
                  </a:path>
                </a:gra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5" name="TextBox 20"/>
            <p:cNvSpPr txBox="1"/>
            <p:nvPr/>
          </p:nvSpPr>
          <p:spPr>
            <a:xfrm>
              <a:off x="5766690" y="2470132"/>
              <a:ext cx="615301" cy="670287"/>
            </a:xfrm>
            <a:prstGeom prst="rect">
              <a:avLst/>
            </a:prstGeom>
            <a:grpFill/>
          </p:spPr>
          <p:txBody>
            <a:bodyPr wrap="none" lIns="0" tIns="0" rIns="0" bIns="0"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200" i="0" u="none" strike="noStrike" kern="0" cap="none" spc="0" normalizeH="0" baseline="0" noProof="0" smtClean="0">
                  <a:ln>
                    <a:noFill/>
                  </a:ln>
                  <a:gradFill>
                    <a:gsLst>
                      <a:gs pos="100000">
                        <a:schemeClr val="bg1"/>
                      </a:gs>
                      <a:gs pos="0">
                        <a:schemeClr val="bg1">
                          <a:lumMod val="95000"/>
                        </a:schemeClr>
                      </a:gs>
                    </a:gsLst>
                    <a:path path="circle">
                      <a:fillToRect l="100000" b="100000"/>
                    </a:path>
                  </a:gra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01</a:t>
              </a:r>
              <a:endParaRPr kumimoji="0" lang="zh-CN" altLang="en-US" sz="3200" i="0" u="none" strike="noStrike" kern="0" cap="none" spc="0" normalizeH="0" baseline="0" noProof="0">
                <a:ln>
                  <a:noFill/>
                </a:ln>
                <a:gradFill>
                  <a:gsLst>
                    <a:gs pos="100000">
                      <a:schemeClr val="bg1"/>
                    </a:gs>
                    <a:gs pos="0">
                      <a:schemeClr val="bg1">
                        <a:lumMod val="95000"/>
                      </a:schemeClr>
                    </a:gs>
                  </a:gsLst>
                  <a:path path="circle">
                    <a:fillToRect l="100000" b="100000"/>
                  </a:path>
                </a:gra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sp>
        <p:nvSpPr>
          <p:cNvPr id="6" name="圆角矩形 5"/>
          <p:cNvSpPr/>
          <p:nvPr/>
        </p:nvSpPr>
        <p:spPr>
          <a:xfrm>
            <a:off x="4799819" y="1689136"/>
            <a:ext cx="6358176" cy="635307"/>
          </a:xfrm>
          <a:prstGeom prst="roundRect">
            <a:avLst>
              <a:gd name="adj" fmla="val 50000"/>
            </a:avLst>
          </a:prstGeom>
          <a:noFill/>
          <a:ln w="12700" cap="flat" cmpd="sng" algn="ctr">
            <a:solidFill>
              <a:srgbClr val="C00000"/>
            </a:solidFill>
            <a:prstDash val="solid"/>
          </a:ln>
          <a:effectLst/>
        </p:spPr>
        <p:txBody>
          <a:bodyPr rtlCol="0" anchor="ctr"/>
          <a:lstStyle/>
          <a:p>
            <a:pPr lvl="0" algn="just"/>
            <a:r>
              <a:rPr lang="zh-CN" altLang="en-US" sz="3000">
                <a:solidFill>
                  <a:schemeClr val="tx1">
                    <a:lumMod val="95000"/>
                    <a:lumOff val="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是社会主义核心价值观的重要内容</a:t>
            </a:r>
            <a:endParaRPr lang="zh-CN" altLang="en-US" sz="3000" kern="0">
              <a:solidFill>
                <a:schemeClr val="tx1">
                  <a:lumMod val="95000"/>
                  <a:lumOff val="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nvGrpSpPr>
          <p:cNvPr id="7" name="组合 6"/>
          <p:cNvGrpSpPr/>
          <p:nvPr/>
        </p:nvGrpSpPr>
        <p:grpSpPr>
          <a:xfrm>
            <a:off x="1147899" y="1698641"/>
            <a:ext cx="2386013" cy="1414903"/>
            <a:chOff x="4934838" y="2277134"/>
            <a:chExt cx="3188626" cy="232481"/>
          </a:xfrm>
          <a:solidFill>
            <a:srgbClr val="E60000"/>
          </a:solidFill>
        </p:grpSpPr>
        <p:sp>
          <p:nvSpPr>
            <p:cNvPr id="8" name="矩形 7"/>
            <p:cNvSpPr/>
            <p:nvPr/>
          </p:nvSpPr>
          <p:spPr>
            <a:xfrm>
              <a:off x="4934838" y="2277134"/>
              <a:ext cx="3188626" cy="232481"/>
            </a:xfrm>
            <a:prstGeom prst="rect">
              <a:avLst/>
            </a:prstGeom>
            <a:grp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ysClr val="window" lastClr="FFFFFF"/>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9" name="Text Placeholder 59"/>
            <p:cNvSpPr txBox="1"/>
            <p:nvPr/>
          </p:nvSpPr>
          <p:spPr>
            <a:xfrm>
              <a:off x="4945985" y="2277134"/>
              <a:ext cx="3177479" cy="230762"/>
            </a:xfrm>
            <a:prstGeom prst="rect">
              <a:avLst/>
            </a:prstGeom>
            <a:solidFill>
              <a:srgbClr val="C00000"/>
            </a:solidFill>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defRPr/>
              </a:pPr>
              <a:r>
                <a:rPr lang="zh-CN" altLang="en-US" sz="3300" b="1" spc="300">
                  <a:gradFill>
                    <a:gsLst>
                      <a:gs pos="100000">
                        <a:schemeClr val="bg1"/>
                      </a:gs>
                      <a:gs pos="0">
                        <a:schemeClr val="bg1">
                          <a:lumMod val="95000"/>
                        </a:schemeClr>
                      </a:gs>
                    </a:gsLst>
                    <a:path path="circle">
                      <a:fillToRect l="100000" b="100000"/>
                    </a:path>
                  </a:gradFill>
                  <a:latin typeface="思源黑体 CN Normal" panose="020B0400000000000000" pitchFamily="34" charset="-122"/>
                  <a:ea typeface="思源黑体 CN Normal" panose="020B0400000000000000" pitchFamily="34" charset="-122"/>
                  <a:sym typeface="思源黑体 CN Normal" panose="020B0400000000000000" pitchFamily="34" charset="-122"/>
                </a:rPr>
                <a:t>新时代</a:t>
              </a:r>
              <a:r>
                <a:rPr lang="zh-CN" altLang="en-US" sz="3300" b="1" spc="300" smtClean="0">
                  <a:gradFill>
                    <a:gsLst>
                      <a:gs pos="100000">
                        <a:schemeClr val="bg1"/>
                      </a:gs>
                      <a:gs pos="0">
                        <a:schemeClr val="bg1">
                          <a:lumMod val="95000"/>
                        </a:schemeClr>
                      </a:gs>
                    </a:gsLst>
                    <a:path path="circle">
                      <a:fillToRect l="100000" b="100000"/>
                    </a:path>
                  </a:gradFill>
                  <a:latin typeface="思源黑体 CN Normal" panose="020B0400000000000000" pitchFamily="34" charset="-122"/>
                  <a:ea typeface="思源黑体 CN Normal" panose="020B0400000000000000" pitchFamily="34" charset="-122"/>
                  <a:sym typeface="思源黑体 CN Normal" panose="020B0400000000000000" pitchFamily="34" charset="-122"/>
                </a:rPr>
                <a:t>的</a:t>
              </a:r>
              <a:endParaRPr lang="en-US" altLang="zh-CN" sz="3300" b="1" spc="300" smtClean="0">
                <a:gradFill>
                  <a:gsLst>
                    <a:gs pos="100000">
                      <a:schemeClr val="bg1"/>
                    </a:gs>
                    <a:gs pos="0">
                      <a:schemeClr val="bg1">
                        <a:lumMod val="95000"/>
                      </a:schemeClr>
                    </a:gs>
                  </a:gsLst>
                  <a:path path="circle">
                    <a:fillToRect l="100000" b="100000"/>
                  </a:path>
                </a:gra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a:p>
              <a:pPr lvl="0">
                <a:defRPr/>
              </a:pPr>
              <a:r>
                <a:rPr lang="zh-CN" altLang="en-US" sz="3300" b="1" spc="300" smtClean="0">
                  <a:gradFill>
                    <a:gsLst>
                      <a:gs pos="100000">
                        <a:schemeClr val="bg1"/>
                      </a:gs>
                      <a:gs pos="0">
                        <a:schemeClr val="bg1">
                          <a:lumMod val="95000"/>
                        </a:schemeClr>
                      </a:gs>
                    </a:gsLst>
                    <a:path path="circle">
                      <a:fillToRect l="100000" b="100000"/>
                    </a:path>
                  </a:gradFill>
                  <a:latin typeface="思源黑体 CN Normal" panose="020B0400000000000000" pitchFamily="34" charset="-122"/>
                  <a:ea typeface="思源黑体 CN Normal" panose="020B0400000000000000" pitchFamily="34" charset="-122"/>
                  <a:sym typeface="思源黑体 CN Normal" panose="020B0400000000000000" pitchFamily="34" charset="-122"/>
                </a:rPr>
                <a:t>爱国主义</a:t>
              </a:r>
              <a:endParaRPr lang="zh-CN" altLang="en-US" sz="3300" b="1" spc="300">
                <a:gradFill>
                  <a:gsLst>
                    <a:gs pos="100000">
                      <a:schemeClr val="bg1"/>
                    </a:gs>
                    <a:gs pos="0">
                      <a:schemeClr val="bg1">
                        <a:lumMod val="95000"/>
                      </a:schemeClr>
                    </a:gs>
                  </a:gsLst>
                  <a:path path="circle">
                    <a:fillToRect l="100000" b="100000"/>
                  </a:path>
                </a:gra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sp>
        <p:nvSpPr>
          <p:cNvPr id="10" name="任意多边形 9"/>
          <p:cNvSpPr/>
          <p:nvPr/>
        </p:nvSpPr>
        <p:spPr>
          <a:xfrm rot="18900000" flipH="1">
            <a:off x="4481729" y="2670933"/>
            <a:ext cx="224000" cy="224000"/>
          </a:xfrm>
          <a:custGeom>
            <a:avLst/>
            <a:gdLst>
              <a:gd name="connsiteX0" fmla="*/ 0 w 304899"/>
              <a:gd name="connsiteY0" fmla="*/ 0 h 304899"/>
              <a:gd name="connsiteX1" fmla="*/ 3059 w 304899"/>
              <a:gd name="connsiteY1" fmla="*/ 10322 h 304899"/>
              <a:gd name="connsiteX2" fmla="*/ 119391 w 304899"/>
              <a:gd name="connsiteY2" fmla="*/ 185508 h 304899"/>
              <a:gd name="connsiteX3" fmla="*/ 294577 w 304899"/>
              <a:gd name="connsiteY3" fmla="*/ 301840 h 304899"/>
              <a:gd name="connsiteX4" fmla="*/ 304899 w 304899"/>
              <a:gd name="connsiteY4" fmla="*/ 304899 h 304899"/>
              <a:gd name="connsiteX5" fmla="*/ 0 w 304899"/>
              <a:gd name="connsiteY5" fmla="*/ 304899 h 30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99" h="304899">
                <a:moveTo>
                  <a:pt x="0" y="0"/>
                </a:moveTo>
                <a:lnTo>
                  <a:pt x="3059" y="10322"/>
                </a:lnTo>
                <a:cubicBezTo>
                  <a:pt x="28910" y="74072"/>
                  <a:pt x="67688" y="133805"/>
                  <a:pt x="119391" y="185508"/>
                </a:cubicBezTo>
                <a:cubicBezTo>
                  <a:pt x="171094" y="237211"/>
                  <a:pt x="230827" y="275989"/>
                  <a:pt x="294577" y="301840"/>
                </a:cubicBezTo>
                <a:lnTo>
                  <a:pt x="304899" y="304899"/>
                </a:lnTo>
                <a:lnTo>
                  <a:pt x="0" y="304899"/>
                </a:lnTo>
                <a:close/>
              </a:path>
            </a:pathLst>
          </a:custGeom>
          <a:solidFill>
            <a:srgbClr val="E60000"/>
          </a:solidFill>
          <a:ln w="25400" cap="flat" cmpd="sng" algn="ctr">
            <a:noFill/>
            <a:prstDash val="solid"/>
          </a:ln>
          <a:effectLst/>
        </p:spPr>
        <p:txBody>
          <a:bodyPr lIns="68580" tIns="34290" rIns="68580" bIns="34290"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1" i="0" u="none" strike="noStrike" kern="0" cap="none" spc="0" normalizeH="0" baseline="0" noProof="0">
              <a:ln>
                <a:noFill/>
              </a:ln>
              <a:solidFill>
                <a:sysClr val="window" lastClr="FFFFFF"/>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nvGrpSpPr>
          <p:cNvPr id="11" name="组合 10"/>
          <p:cNvGrpSpPr/>
          <p:nvPr/>
        </p:nvGrpSpPr>
        <p:grpSpPr>
          <a:xfrm>
            <a:off x="3845681" y="2437062"/>
            <a:ext cx="676483" cy="676480"/>
            <a:chOff x="5613944" y="2348233"/>
            <a:chExt cx="920788" cy="920788"/>
          </a:xfrm>
          <a:solidFill>
            <a:srgbClr val="E60000"/>
          </a:solidFill>
        </p:grpSpPr>
        <p:sp>
          <p:nvSpPr>
            <p:cNvPr id="12" name="椭圆 11"/>
            <p:cNvSpPr/>
            <p:nvPr/>
          </p:nvSpPr>
          <p:spPr>
            <a:xfrm flipH="1">
              <a:off x="5613944" y="2348233"/>
              <a:ext cx="920788" cy="920788"/>
            </a:xfrm>
            <a:prstGeom prst="ellipse">
              <a:avLst/>
            </a:prstGeom>
            <a:grp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000" b="1" i="0" u="none" strike="noStrike" kern="0" cap="none" spc="0" normalizeH="0" baseline="0" noProof="0">
                <a:ln>
                  <a:noFill/>
                </a:ln>
                <a:gradFill>
                  <a:gsLst>
                    <a:gs pos="100000">
                      <a:schemeClr val="bg1"/>
                    </a:gs>
                    <a:gs pos="0">
                      <a:schemeClr val="bg1">
                        <a:lumMod val="95000"/>
                      </a:schemeClr>
                    </a:gs>
                  </a:gsLst>
                  <a:path path="circle">
                    <a:fillToRect l="100000" b="100000"/>
                  </a:path>
                </a:gra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3" name="TextBox 20"/>
            <p:cNvSpPr txBox="1"/>
            <p:nvPr/>
          </p:nvSpPr>
          <p:spPr>
            <a:xfrm>
              <a:off x="5766691" y="2470132"/>
              <a:ext cx="615299" cy="670287"/>
            </a:xfrm>
            <a:prstGeom prst="rect">
              <a:avLst/>
            </a:prstGeom>
            <a:grpFill/>
          </p:spPr>
          <p:txBody>
            <a:bodyPr wrap="none" lIns="0" tIns="0" rIns="0" bIns="0"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3200" i="0" u="none" strike="noStrike" kern="0" cap="none" spc="0" normalizeH="0" baseline="0" noProof="0" smtClean="0">
                  <a:ln>
                    <a:noFill/>
                  </a:ln>
                  <a:gradFill>
                    <a:gsLst>
                      <a:gs pos="100000">
                        <a:schemeClr val="bg1"/>
                      </a:gs>
                      <a:gs pos="0">
                        <a:schemeClr val="bg1">
                          <a:lumMod val="95000"/>
                        </a:schemeClr>
                      </a:gs>
                    </a:gsLst>
                    <a:path path="circle">
                      <a:fillToRect l="100000" b="100000"/>
                    </a:path>
                  </a:gra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02</a:t>
              </a:r>
              <a:endParaRPr kumimoji="0" lang="zh-CN" altLang="en-US" sz="3200" i="0" u="none" strike="noStrike" kern="0" cap="none" spc="0" normalizeH="0" baseline="0" noProof="0">
                <a:ln>
                  <a:noFill/>
                </a:ln>
                <a:gradFill>
                  <a:gsLst>
                    <a:gs pos="100000">
                      <a:schemeClr val="bg1"/>
                    </a:gs>
                    <a:gs pos="0">
                      <a:schemeClr val="bg1">
                        <a:lumMod val="95000"/>
                      </a:schemeClr>
                    </a:gs>
                  </a:gsLst>
                  <a:path path="circle">
                    <a:fillToRect l="100000" b="100000"/>
                  </a:path>
                </a:gra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sp>
        <p:nvSpPr>
          <p:cNvPr id="14" name="圆角矩形 13"/>
          <p:cNvSpPr/>
          <p:nvPr/>
        </p:nvSpPr>
        <p:spPr>
          <a:xfrm>
            <a:off x="4799819" y="2465279"/>
            <a:ext cx="6358176" cy="635307"/>
          </a:xfrm>
          <a:prstGeom prst="roundRect">
            <a:avLst>
              <a:gd name="adj" fmla="val 50000"/>
            </a:avLst>
          </a:prstGeom>
          <a:noFill/>
          <a:ln w="12700" cap="flat" cmpd="sng" algn="ctr">
            <a:solidFill>
              <a:srgbClr val="C00000"/>
            </a:solidFill>
            <a:prstDash val="solid"/>
          </a:ln>
          <a:effectLst/>
        </p:spPr>
        <p:txBody>
          <a:bodyPr rtlCol="0" anchor="ctr"/>
          <a:lstStyle/>
          <a:p>
            <a:pPr lvl="0" algn="just"/>
            <a:r>
              <a:rPr lang="zh-CN" altLang="en-US" sz="2400">
                <a:solidFill>
                  <a:schemeClr val="tx1">
                    <a:lumMod val="95000"/>
                    <a:lumOff val="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是实现中华民族伟大复兴中国梦的精神力量</a:t>
            </a:r>
            <a:endParaRPr lang="zh-CN" altLang="en-US" sz="2400" kern="0">
              <a:solidFill>
                <a:schemeClr val="tx1">
                  <a:lumMod val="95000"/>
                  <a:lumOff val="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6" name="矩形 15"/>
          <p:cNvSpPr/>
          <p:nvPr/>
        </p:nvSpPr>
        <p:spPr>
          <a:xfrm>
            <a:off x="1226916" y="3326815"/>
            <a:ext cx="9861631" cy="2677656"/>
          </a:xfrm>
          <a:prstGeom prst="rect">
            <a:avLst/>
          </a:prstGeom>
        </p:spPr>
        <p:txBody>
          <a:bodyPr wrap="square">
            <a:spAutoFit/>
          </a:bodyPr>
          <a:lstStyle/>
          <a:p>
            <a:pPr algn="just">
              <a:lnSpc>
                <a:spcPct val="140000"/>
              </a:lnSpc>
            </a:pPr>
            <a:r>
              <a:rPr lang="zh-CN" altLang="en-US" sz="240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爱国主义始终是凝心聚力的兴国强国之魂，弘扬爱国主义就是要把中华民族坚强地团结在一起，形成增强团结一心的精神纽带和自强不息的精神动力。</a:t>
            </a:r>
            <a:r>
              <a:rPr lang="zh-CN" altLang="en-US" sz="2400" b="1">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“爱国、敬业、诚信、友善”</a:t>
            </a:r>
            <a:r>
              <a:rPr lang="zh-CN" altLang="en-US" sz="240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是社会主义核心价值观的重要内容，是新时代条件下全体公民基本的道德遵循和行为准则，从公民个人行为规范的层面上凝练了社会主义核心价值观的基本理念。</a:t>
            </a:r>
            <a:endParaRPr lang="zh-CN" altLang="en-US" sz="2400" b="1">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53" presetClass="entr" presetSubtype="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childTnLst>
                          </p:cTn>
                        </p:par>
                        <p:par>
                          <p:cTn id="17" fill="hold" nodeType="afterGroup">
                            <p:stCondLst>
                              <p:cond delay="1000"/>
                            </p:stCondLst>
                            <p:childTnLst>
                              <p:par>
                                <p:cTn id="18" presetID="12" presetClass="entr" presetSubtype="8"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ppt_x</p:attrName>
                                        </p:attrNameLst>
                                      </p:cBhvr>
                                      <p:tavLst>
                                        <p:tav tm="0">
                                          <p:val>
                                            <p:strVal val="#ppt_x-#ppt_w*1.125000"/>
                                          </p:val>
                                        </p:tav>
                                        <p:tav tm="100000">
                                          <p:val>
                                            <p:strVal val="#ppt_x"/>
                                          </p:val>
                                        </p:tav>
                                      </p:tavLst>
                                    </p:anim>
                                    <p:animEffect transition="in" filter="wipe(right)">
                                      <p:cBhvr>
                                        <p:cTn id="21" dur="500"/>
                                        <p:tgtEl>
                                          <p:spTgt spid="2"/>
                                        </p:tgtEl>
                                      </p:cBhvr>
                                    </p:animEffect>
                                  </p:childTnLst>
                                </p:cTn>
                              </p:par>
                            </p:childTnLst>
                          </p:cTn>
                        </p:par>
                        <p:par>
                          <p:cTn id="22" fill="hold" nodeType="afterGroup">
                            <p:stCondLst>
                              <p:cond delay="1500"/>
                            </p:stCondLst>
                            <p:childTnLst>
                              <p:par>
                                <p:cTn id="23" presetID="2" presetClass="entr" presetSubtype="2" decel="10000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1000" fill="hold"/>
                                        <p:tgtEl>
                                          <p:spTgt spid="6"/>
                                        </p:tgtEl>
                                        <p:attrNameLst>
                                          <p:attrName>ppt_x</p:attrName>
                                        </p:attrNameLst>
                                      </p:cBhvr>
                                      <p:tavLst>
                                        <p:tav tm="0">
                                          <p:val>
                                            <p:strVal val="1+#ppt_w/2"/>
                                          </p:val>
                                        </p:tav>
                                        <p:tav tm="100000">
                                          <p:val>
                                            <p:strVal val="#ppt_x"/>
                                          </p:val>
                                        </p:tav>
                                      </p:tavLst>
                                    </p:anim>
                                    <p:anim calcmode="lin" valueType="num">
                                      <p:cBhvr additive="base">
                                        <p:cTn id="26" dur="1000" fill="hold"/>
                                        <p:tgtEl>
                                          <p:spTgt spid="6"/>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2500"/>
                            </p:stCondLst>
                            <p:childTnLst>
                              <p:par>
                                <p:cTn id="28" presetID="53" presetClass="entr" presetSubtype="0" fill="hold" nodeType="after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anim calcmode="lin" valueType="num">
                                      <p:cBhvr>
                                        <p:cTn id="33" dur="500" fill="hold"/>
                                        <p:tgtEl>
                                          <p:spTgt spid="11"/>
                                        </p:tgtEl>
                                        <p:attrNameLst>
                                          <p:attrName>ppt_x</p:attrName>
                                        </p:attrNameLst>
                                      </p:cBhvr>
                                      <p:tavLst>
                                        <p:tav tm="0">
                                          <p:val>
                                            <p:fltVal val="0.5"/>
                                          </p:val>
                                        </p:tav>
                                        <p:tav tm="100000">
                                          <p:val>
                                            <p:strVal val="#ppt_x"/>
                                          </p:val>
                                        </p:tav>
                                      </p:tavLst>
                                    </p:anim>
                                    <p:anim calcmode="lin" valueType="num">
                                      <p:cBhvr>
                                        <p:cTn id="34" dur="500" fill="hold"/>
                                        <p:tgtEl>
                                          <p:spTgt spid="11"/>
                                        </p:tgtEl>
                                        <p:attrNameLst>
                                          <p:attrName>ppt_y</p:attrName>
                                        </p:attrNameLst>
                                      </p:cBhvr>
                                      <p:tavLst>
                                        <p:tav tm="0">
                                          <p:val>
                                            <p:fltVal val="0.5"/>
                                          </p:val>
                                        </p:tav>
                                        <p:tav tm="100000">
                                          <p:val>
                                            <p:strVal val="#ppt_y"/>
                                          </p:val>
                                        </p:tav>
                                      </p:tavLst>
                                    </p:anim>
                                  </p:childTnLst>
                                </p:cTn>
                              </p:par>
                            </p:childTnLst>
                          </p:cTn>
                        </p:par>
                        <p:par>
                          <p:cTn id="35" fill="hold" nodeType="afterGroup">
                            <p:stCondLst>
                              <p:cond delay="3000"/>
                            </p:stCondLst>
                            <p:childTnLst>
                              <p:par>
                                <p:cTn id="36" presetID="12" presetClass="entr" presetSubtype="8"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p:tgtEl>
                                          <p:spTgt spid="10"/>
                                        </p:tgtEl>
                                        <p:attrNameLst>
                                          <p:attrName>ppt_x</p:attrName>
                                        </p:attrNameLst>
                                      </p:cBhvr>
                                      <p:tavLst>
                                        <p:tav tm="0">
                                          <p:val>
                                            <p:strVal val="#ppt_x-#ppt_w*1.125000"/>
                                          </p:val>
                                        </p:tav>
                                        <p:tav tm="100000">
                                          <p:val>
                                            <p:strVal val="#ppt_x"/>
                                          </p:val>
                                        </p:tav>
                                      </p:tavLst>
                                    </p:anim>
                                    <p:animEffect transition="in" filter="wipe(right)">
                                      <p:cBhvr>
                                        <p:cTn id="39" dur="500"/>
                                        <p:tgtEl>
                                          <p:spTgt spid="10"/>
                                        </p:tgtEl>
                                      </p:cBhvr>
                                    </p:animEffect>
                                  </p:childTnLst>
                                </p:cTn>
                              </p:par>
                            </p:childTnLst>
                          </p:cTn>
                        </p:par>
                        <p:par>
                          <p:cTn id="40" fill="hold" nodeType="afterGroup">
                            <p:stCondLst>
                              <p:cond delay="3500"/>
                            </p:stCondLst>
                            <p:childTnLst>
                              <p:par>
                                <p:cTn id="41" presetID="2" presetClass="entr" presetSubtype="2" decel="10000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1000" fill="hold"/>
                                        <p:tgtEl>
                                          <p:spTgt spid="14"/>
                                        </p:tgtEl>
                                        <p:attrNameLst>
                                          <p:attrName>ppt_x</p:attrName>
                                        </p:attrNameLst>
                                      </p:cBhvr>
                                      <p:tavLst>
                                        <p:tav tm="0">
                                          <p:val>
                                            <p:strVal val="1+#ppt_w/2"/>
                                          </p:val>
                                        </p:tav>
                                        <p:tav tm="100000">
                                          <p:val>
                                            <p:strVal val="#ppt_x"/>
                                          </p:val>
                                        </p:tav>
                                      </p:tavLst>
                                    </p:anim>
                                    <p:anim calcmode="lin" valueType="num">
                                      <p:cBhvr additive="base">
                                        <p:cTn id="44" dur="1000" fill="hold"/>
                                        <p:tgtEl>
                                          <p:spTgt spid="14"/>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4500"/>
                            </p:stCondLst>
                            <p:childTnLst>
                              <p:par>
                                <p:cTn id="46" presetID="12" presetClass="entr" presetSubtype="4"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1000"/>
                                        <p:tgtEl>
                                          <p:spTgt spid="16"/>
                                        </p:tgtEl>
                                        <p:attrNameLst>
                                          <p:attrName>ppt_y</p:attrName>
                                        </p:attrNameLst>
                                      </p:cBhvr>
                                      <p:tavLst>
                                        <p:tav tm="0">
                                          <p:val>
                                            <p:strVal val="#ppt_y+#ppt_h*1.125000"/>
                                          </p:val>
                                        </p:tav>
                                        <p:tav tm="100000">
                                          <p:val>
                                            <p:strVal val="#ppt_y"/>
                                          </p:val>
                                        </p:tav>
                                      </p:tavLst>
                                    </p:anim>
                                    <p:animEffect transition="in" filter="wipe(up)">
                                      <p:cBhvr>
                                        <p:cTn id="49"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0" grpId="0" animBg="1"/>
      <p:bldP spid="14" grpId="0" animBg="1"/>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778427"/>
            <a:ext cx="432017" cy="4112838"/>
          </a:xfrm>
          <a:prstGeom prst="rect">
            <a:avLst/>
          </a:prstGeom>
          <a:solidFill>
            <a:srgbClr val="FF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3" name="矩形 2"/>
          <p:cNvSpPr/>
          <p:nvPr/>
        </p:nvSpPr>
        <p:spPr>
          <a:xfrm>
            <a:off x="3626979" y="2718375"/>
            <a:ext cx="7411135" cy="3097771"/>
          </a:xfrm>
          <a:prstGeom prst="rect">
            <a:avLst/>
          </a:prstGeom>
        </p:spPr>
        <p:txBody>
          <a:bodyPr wrap="square">
            <a:spAutoFit/>
          </a:bodyPr>
          <a:lstStyle/>
          <a:p>
            <a:pPr>
              <a:lnSpc>
                <a:spcPct val="155000"/>
              </a:lnSpc>
            </a:pPr>
            <a:r>
              <a:rPr lang="zh-CN" altLang="en-US" sz="2100">
                <a:latin typeface="思源黑体 CN Normal" panose="020B0400000000000000" pitchFamily="34" charset="-122"/>
                <a:ea typeface="思源黑体 CN Normal" panose="020B0400000000000000" pitchFamily="34" charset="-122"/>
                <a:sym typeface="思源黑体 CN Normal" panose="020B0400000000000000" pitchFamily="34" charset="-122"/>
              </a:rPr>
              <a:t>要求人们以振兴中华为己任，促进民族的大团结，维护国家的统一，自觉奉献国家和社会，这是爱国主义精神在社会主义核心价值观中的集中体现。实现中华民族的伟大复兴，是中国人民为之长期奋斗的伟大梦想，凝聚着中华儿女的共同夙愿，实现这个伟大梦想，就必须</a:t>
            </a:r>
            <a:r>
              <a:rPr lang="zh-CN" altLang="en-US" sz="2100" b="1">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弘扬以爱国主义为核心的民族精神和以改革创新为核心的时代精神。</a:t>
            </a:r>
            <a:endParaRPr lang="zh-CN" altLang="zh-CN" sz="2100" b="1">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nvGrpSpPr>
          <p:cNvPr id="4" name="组合 3"/>
          <p:cNvGrpSpPr/>
          <p:nvPr/>
        </p:nvGrpSpPr>
        <p:grpSpPr>
          <a:xfrm>
            <a:off x="3542861" y="1780133"/>
            <a:ext cx="8270210" cy="847404"/>
            <a:chOff x="2971801" y="1746766"/>
            <a:chExt cx="8270210" cy="812157"/>
          </a:xfrm>
        </p:grpSpPr>
        <p:sp>
          <p:nvSpPr>
            <p:cNvPr id="5" name="矩形: 圆角 6"/>
            <p:cNvSpPr/>
            <p:nvPr/>
          </p:nvSpPr>
          <p:spPr>
            <a:xfrm>
              <a:off x="2971801" y="1746766"/>
              <a:ext cx="7607496" cy="812157"/>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6" name="Freeform 5"/>
            <p:cNvSpPr>
              <a:spLocks noChangeAspect="1"/>
            </p:cNvSpPr>
            <p:nvPr/>
          </p:nvSpPr>
          <p:spPr bwMode="auto">
            <a:xfrm>
              <a:off x="3743844" y="1883749"/>
              <a:ext cx="574850" cy="538189"/>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FFAE3"/>
            </a:solidFill>
            <a:ln>
              <a:noFill/>
            </a:ln>
            <a:effectLst/>
          </p:spPr>
          <p:txBody>
            <a:bodyPr vert="horz" wrap="square" lIns="91440" tIns="45720" rIns="91440" bIns="45720" numCol="1" anchor="t" anchorCtr="0" compatLnSpc="1"/>
            <a:lstStyle/>
            <a:p>
              <a:endParaRPr lang="zh-CN" altLang="en-US">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 name="矩形 6"/>
            <p:cNvSpPr/>
            <p:nvPr/>
          </p:nvSpPr>
          <p:spPr>
            <a:xfrm>
              <a:off x="4356017" y="1907813"/>
              <a:ext cx="6885994" cy="501457"/>
            </a:xfrm>
            <a:prstGeom prst="rect">
              <a:avLst/>
            </a:prstGeom>
          </p:spPr>
          <p:txBody>
            <a:bodyPr wrap="square">
              <a:spAutoFit/>
            </a:bodyPr>
            <a:lstStyle/>
            <a:p>
              <a:r>
                <a:rPr lang="zh-CN" altLang="en-US" sz="2800" b="1">
                  <a:solidFill>
                    <a:srgbClr val="FFFAE3"/>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爱国是个人道德价值观的第一要义</a:t>
              </a:r>
            </a:p>
          </p:txBody>
        </p:sp>
      </p:grpSp>
      <p:sp>
        <p:nvSpPr>
          <p:cNvPr id="8" name="矩形 7"/>
          <p:cNvSpPr/>
          <p:nvPr/>
        </p:nvSpPr>
        <p:spPr>
          <a:xfrm>
            <a:off x="3542863" y="2690740"/>
            <a:ext cx="7607493" cy="3200526"/>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pic>
        <p:nvPicPr>
          <p:cNvPr id="9" name="图片 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13040" y="1778427"/>
            <a:ext cx="2948796" cy="411283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4" decel="4400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1000" fill="hold"/>
                                        <p:tgtEl>
                                          <p:spTgt spid="9"/>
                                        </p:tgtEl>
                                        <p:attrNameLst>
                                          <p:attrName>ppt_x</p:attrName>
                                        </p:attrNameLst>
                                      </p:cBhvr>
                                      <p:tavLst>
                                        <p:tav tm="0">
                                          <p:val>
                                            <p:strVal val="#ppt_x"/>
                                          </p:val>
                                        </p:tav>
                                        <p:tav tm="100000">
                                          <p:val>
                                            <p:strVal val="#ppt_x"/>
                                          </p:val>
                                        </p:tav>
                                      </p:tavLst>
                                    </p:anim>
                                    <p:anim calcmode="lin" valueType="num">
                                      <p:cBhvr additive="base">
                                        <p:cTn id="12" dur="1000" fill="hold"/>
                                        <p:tgtEl>
                                          <p:spTgt spid="9"/>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2" presetClass="entr" presetSubtype="2" decel="45000"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1500" fill="hold"/>
                                        <p:tgtEl>
                                          <p:spTgt spid="4"/>
                                        </p:tgtEl>
                                        <p:attrNameLst>
                                          <p:attrName>ppt_x</p:attrName>
                                        </p:attrNameLst>
                                      </p:cBhvr>
                                      <p:tavLst>
                                        <p:tav tm="0">
                                          <p:val>
                                            <p:strVal val="1+#ppt_w/2"/>
                                          </p:val>
                                        </p:tav>
                                        <p:tav tm="100000">
                                          <p:val>
                                            <p:strVal val="#ppt_x"/>
                                          </p:val>
                                        </p:tav>
                                      </p:tavLst>
                                    </p:anim>
                                    <p:anim calcmode="lin" valueType="num">
                                      <p:cBhvr additive="base">
                                        <p:cTn id="17" dur="1500" fill="hold"/>
                                        <p:tgtEl>
                                          <p:spTgt spid="4"/>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2500"/>
                            </p:stCondLst>
                            <p:childTnLst>
                              <p:par>
                                <p:cTn id="19" presetID="21" presetClass="entr" presetSubtype="1"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heel(1)">
                                      <p:cBhvr>
                                        <p:cTn id="21" dur="2000"/>
                                        <p:tgtEl>
                                          <p:spTgt spid="8"/>
                                        </p:tgtEl>
                                      </p:cBhvr>
                                    </p:animEffect>
                                  </p:childTnLst>
                                </p:cTn>
                              </p:par>
                            </p:childTnLst>
                          </p:cTn>
                        </p:par>
                        <p:par>
                          <p:cTn id="22" fill="hold" nodeType="afterGroup">
                            <p:stCondLst>
                              <p:cond delay="4500"/>
                            </p:stCondLst>
                            <p:childTnLst>
                              <p:par>
                                <p:cTn id="23" presetID="18" presetClass="entr" presetSubtype="12"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strips(downLeft)">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4" name="TextBox 28"/>
          <p:cNvSpPr txBox="1"/>
          <p:nvPr/>
        </p:nvSpPr>
        <p:spPr>
          <a:xfrm>
            <a:off x="2299970" y="3072765"/>
            <a:ext cx="7748270" cy="1568450"/>
          </a:xfrm>
          <a:prstGeom prst="rect">
            <a:avLst/>
          </a:prstGeom>
          <a:noFill/>
        </p:spPr>
        <p:txBody>
          <a:bodyPr wrap="square" rtlCol="0">
            <a:spAutoFit/>
          </a:bodyPr>
          <a:lstStyle/>
          <a:p>
            <a:pPr algn="dist"/>
            <a:r>
              <a:rPr lang="zh-CN" altLang="en-US" sz="4800" b="1" dirty="0">
                <a:solidFill>
                  <a:srgbClr val="C00000"/>
                </a:solidFill>
                <a:latin typeface="微软雅黑" panose="020B0503020204020204" charset="-122"/>
                <a:ea typeface="微软雅黑"/>
                <a:cs typeface="+mn-ea"/>
                <a:sym typeface="+mn-ea"/>
              </a:rPr>
              <a:t>在新时代的历史方位中更好地弘扬爱国主义</a:t>
            </a:r>
            <a:endParaRPr lang="zh-CN" altLang="en-US" sz="4800" b="1" dirty="0">
              <a:solidFill>
                <a:srgbClr val="FF0000"/>
              </a:solidFill>
              <a:latin typeface="微软雅黑" panose="020B0503020204020204" charset="-122"/>
              <a:ea typeface="微软雅黑"/>
              <a:cs typeface="+mn-ea"/>
            </a:endParaRPr>
          </a:p>
        </p:txBody>
      </p:sp>
      <p:sp>
        <p:nvSpPr>
          <p:cNvPr id="21" name="剪去单角的矩形 3"/>
          <p:cNvSpPr/>
          <p:nvPr/>
        </p:nvSpPr>
        <p:spPr>
          <a:xfrm>
            <a:off x="4053930" y="1888393"/>
            <a:ext cx="4011114" cy="825069"/>
          </a:xfrm>
          <a:prstGeom prst="roundRect">
            <a:avLst/>
          </a:prstGeom>
          <a:solidFill>
            <a:srgbClr val="D6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endParaRPr>
          </a:p>
        </p:txBody>
      </p:sp>
      <p:sp>
        <p:nvSpPr>
          <p:cNvPr id="3" name="文本框 2"/>
          <p:cNvSpPr txBox="1"/>
          <p:nvPr/>
        </p:nvSpPr>
        <p:spPr>
          <a:xfrm>
            <a:off x="4689475" y="1978660"/>
            <a:ext cx="2595880" cy="645160"/>
          </a:xfrm>
          <a:prstGeom prst="rect">
            <a:avLst/>
          </a:prstGeom>
          <a:noFill/>
        </p:spPr>
        <p:txBody>
          <a:bodyPr wrap="square" rtlCol="0">
            <a:spAutoFit/>
          </a:bodyPr>
          <a:lstStyle/>
          <a:p>
            <a:pPr algn="ctr"/>
            <a:r>
              <a:rPr lang="zh-CN" altLang="en-US" sz="3600" b="1">
                <a:solidFill>
                  <a:schemeClr val="bg1"/>
                </a:solidFill>
                <a:latin typeface="微软雅黑" panose="020B0503020204020204" charset="-122"/>
                <a:ea typeface="微软雅黑"/>
              </a:rPr>
              <a:t>第三章</a:t>
            </a:r>
          </a:p>
        </p:txBody>
      </p:sp>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09942" y="267015"/>
            <a:ext cx="1553864" cy="14853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500"/>
                                        <p:tgtEl>
                                          <p:spTgt spid="21"/>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398014" y="2291621"/>
            <a:ext cx="9385611" cy="3393237"/>
          </a:xfrm>
          <a:prstGeom prst="rect">
            <a:avLst/>
          </a:prstGeom>
        </p:spPr>
        <p:txBody>
          <a:bodyPr wrap="square">
            <a:spAutoFit/>
          </a:bodyPr>
          <a:lstStyle/>
          <a:p>
            <a:pPr algn="just">
              <a:lnSpc>
                <a:spcPct val="165000"/>
              </a:lnSpc>
            </a:pPr>
            <a:r>
              <a:rPr lang="zh-CN" altLang="en-US" sz="2600" dirty="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弘扬爱国主义精神在新时代中国特色社会主义事业中至关重要，加强爱国主义教育是一项极端重要的工作。在加强爱国主义教育、弘扬爱国主义精神的过程中，我们要以习近平新时代中国特色社会主义思想为指导，突出新时代爱国主义教育的主题，更好地凝聚起广大人民群众发展伟大事业的精神力量。</a:t>
            </a:r>
            <a:endParaRPr lang="zh-CN" altLang="en-US" sz="2600" b="1" dirty="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endParaRPr>
          </a:p>
        </p:txBody>
      </p:sp>
      <p:sp>
        <p:nvSpPr>
          <p:cNvPr id="4" name="矩形: 圆角 6"/>
          <p:cNvSpPr/>
          <p:nvPr/>
        </p:nvSpPr>
        <p:spPr>
          <a:xfrm>
            <a:off x="3500944" y="1545357"/>
            <a:ext cx="5179750" cy="725365"/>
          </a:xfrm>
          <a:prstGeom prst="roundRect">
            <a:avLst/>
          </a:prstGeom>
          <a:solidFill>
            <a:srgbClr val="C00000"/>
          </a:solidFill>
          <a:ln w="12700" cap="flat" cmpd="sng" algn="ctr">
            <a:noFill/>
            <a:prstDash val="solid"/>
            <a:miter lim="800000"/>
          </a:ln>
          <a:effectLst/>
        </p:spPr>
        <p:txBody>
          <a:bodyPr rtlCol="0" anchor="ctr"/>
          <a:lstStyle/>
          <a:p>
            <a:pPr lvl="0" algn="ctr" defTabSz="914400">
              <a:defRPr/>
            </a:pPr>
            <a:r>
              <a:rPr lang="zh-CN" altLang="en-US" sz="3600" kern="0" dirty="0">
                <a:solidFill>
                  <a:srgbClr val="FFF6EF"/>
                </a:solidFill>
                <a:latin typeface="迷你简粗倩" panose="03000509000000000000" pitchFamily="65" charset="-122"/>
                <a:ea typeface="迷你简粗倩" panose="03000509000000000000" pitchFamily="65" charset="-122"/>
                <a:cs typeface="Times New Roman" panose="02020603050405020304" pitchFamily="18" charset="0"/>
                <a:sym typeface="思源黑体 CN Normal" panose="020B0400000000000000" pitchFamily="34" charset="-122"/>
              </a:rPr>
              <a:t>弘扬爱国主义精神</a:t>
            </a:r>
            <a:endParaRPr kumimoji="0" lang="zh-CN" altLang="en-US" sz="3600" i="0" u="none" strike="noStrike" kern="0" cap="none" spc="0" normalizeH="0" baseline="0" noProof="0" dirty="0" smtClean="0">
              <a:ln>
                <a:noFill/>
              </a:ln>
              <a:solidFill>
                <a:srgbClr val="FFF6EF"/>
              </a:solidFill>
              <a:effectLst/>
              <a:uLnTx/>
              <a:uFillTx/>
              <a:latin typeface="迷你简粗倩" panose="03000509000000000000" pitchFamily="65" charset="-122"/>
              <a:ea typeface="迷你简粗倩" panose="03000509000000000000" pitchFamily="65" charset="-122"/>
              <a:sym typeface="思源黑体 CN Normal" panose="020B04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p:tgtEl>
                                          <p:spTgt spid="3"/>
                                        </p:tgtEl>
                                        <p:attrNameLst>
                                          <p:attrName>ppt_y</p:attrName>
                                        </p:attrNameLst>
                                      </p:cBhvr>
                                      <p:tavLst>
                                        <p:tav tm="0">
                                          <p:val>
                                            <p:strVal val="#ppt_y+#ppt_h*1.125000"/>
                                          </p:val>
                                        </p:tav>
                                        <p:tav tm="100000">
                                          <p:val>
                                            <p:strVal val="#ppt_y"/>
                                          </p:val>
                                        </p:tav>
                                      </p:tavLst>
                                    </p:anim>
                                    <p:animEffect transition="in" filter="wipe(up)">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04686" y="1605391"/>
            <a:ext cx="2510971" cy="1422401"/>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nvGrpSpPr>
          <p:cNvPr id="4" name="组合 3"/>
          <p:cNvGrpSpPr/>
          <p:nvPr/>
        </p:nvGrpSpPr>
        <p:grpSpPr>
          <a:xfrm>
            <a:off x="3822430" y="1740159"/>
            <a:ext cx="6795583" cy="1261884"/>
            <a:chOff x="3822430" y="1881460"/>
            <a:chExt cx="6795583" cy="1261884"/>
          </a:xfrm>
        </p:grpSpPr>
        <p:sp>
          <p:nvSpPr>
            <p:cNvPr id="5" name="矩形 4"/>
            <p:cNvSpPr/>
            <p:nvPr/>
          </p:nvSpPr>
          <p:spPr>
            <a:xfrm>
              <a:off x="3822430" y="1881460"/>
              <a:ext cx="5968076" cy="1261884"/>
            </a:xfrm>
            <a:prstGeom prst="rect">
              <a:avLst/>
            </a:prstGeom>
          </p:spPr>
          <p:txBody>
            <a:bodyPr wrap="square">
              <a:spAutoFit/>
            </a:bodyPr>
            <a:lstStyle/>
            <a:p>
              <a:r>
                <a:rPr lang="zh-CN" altLang="en-US" sz="3800" b="1" dirty="0">
                  <a:solidFill>
                    <a:srgbClr val="C0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更突出抵抗外来侵略的斗争精神</a:t>
              </a:r>
            </a:p>
          </p:txBody>
        </p:sp>
        <p:sp>
          <p:nvSpPr>
            <p:cNvPr id="6" name="泪滴形 5"/>
            <p:cNvSpPr/>
            <p:nvPr/>
          </p:nvSpPr>
          <p:spPr>
            <a:xfrm>
              <a:off x="9570263" y="1934017"/>
              <a:ext cx="1047750" cy="1047750"/>
            </a:xfrm>
            <a:prstGeom prst="teardrop">
              <a:avLst/>
            </a:prstGeom>
            <a:solidFill>
              <a:srgbClr val="FFF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000" b="1" smtClean="0">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1</a:t>
              </a:r>
              <a:endParaRPr lang="zh-CN" altLang="en-US" sz="7000" b="1">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nvGrpSpPr>
          <p:cNvPr id="7" name="组合 6"/>
          <p:cNvGrpSpPr/>
          <p:nvPr/>
        </p:nvGrpSpPr>
        <p:grpSpPr>
          <a:xfrm>
            <a:off x="1204685" y="3136811"/>
            <a:ext cx="9413327" cy="3053382"/>
            <a:chOff x="1193799" y="3578699"/>
            <a:chExt cx="9413327" cy="3053382"/>
          </a:xfrm>
        </p:grpSpPr>
        <p:sp>
          <p:nvSpPr>
            <p:cNvPr id="8" name="矩形 7"/>
            <p:cNvSpPr/>
            <p:nvPr/>
          </p:nvSpPr>
          <p:spPr>
            <a:xfrm>
              <a:off x="1193799" y="3578699"/>
              <a:ext cx="9413327" cy="3053382"/>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9" name="文本框 8"/>
            <p:cNvSpPr txBox="1"/>
            <p:nvPr/>
          </p:nvSpPr>
          <p:spPr>
            <a:xfrm>
              <a:off x="1309673" y="3621113"/>
              <a:ext cx="9145154" cy="2973122"/>
            </a:xfrm>
            <a:prstGeom prst="rect">
              <a:avLst/>
            </a:prstGeom>
            <a:ln>
              <a:noFill/>
            </a:ln>
          </p:spPr>
          <p:txBody>
            <a:bodyPr wrap="square">
              <a:spAutoFit/>
            </a:bodyPr>
            <a:lstStyle>
              <a:defPPr>
                <a:defRPr lang="zh-CN"/>
              </a:defPPr>
              <a:lvl1pPr>
                <a:lnSpc>
                  <a:spcPct val="150000"/>
                </a:lnSpc>
                <a:spcAft>
                  <a:spcPts val="2000"/>
                </a:spcAft>
                <a:defRPr sz="1600">
                  <a:solidFill>
                    <a:srgbClr val="591300"/>
                  </a:solidFill>
                  <a:latin typeface="微软雅黑" panose="020B0503020204020204" charset="-122"/>
                  <a:ea typeface="微软雅黑"/>
                </a:defRPr>
              </a:lvl1pPr>
            </a:lstStyle>
            <a:p>
              <a:pPr algn="just">
                <a:lnSpc>
                  <a:spcPct val="130000"/>
                </a:lnSpc>
              </a:pPr>
              <a:r>
                <a:rPr lang="zh-CN" altLang="en-US" sz="1800" dirty="0">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忘记历史就意味着背叛，爱国主义教育一定要牢记历史，让人民群众特别是青少年不忘我们在历史上遭受的各种伤害。但我们决不能简单地把爱国主义教育扭曲为屈辱史教育，异化为对仇恨记忆的强化，甚至是对某些国家的激愤和痛恨，把爱国主义精神扭曲为狭隘的民族主义情绪。我们不仅要记住遭受侵略的历史，更重要的是从国内和国外两个方面分析造成这些伤害的深层次原因，汲取历史教训，在新的历史条件下更好地建设好国家，避免历史悲剧的重演。特别是要突出中国人民为反抗帝国主义侵略所进行的艰苦卓绝的斗争历史，以及在反抗斗争中所锻造出来的伟大精神。在新时代弘扬爱国主义就要用这些伟大精神凝聚起当代中国发展进步的强大力量。</a:t>
              </a:r>
              <a:endParaRPr lang="zh-CN" altLang="en-US" sz="1800" b="1" dirty="0">
                <a:solidFill>
                  <a:srgbClr val="FF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nodeType="afterGroup">
                            <p:stCondLst>
                              <p:cond delay="500"/>
                            </p:stCondLst>
                            <p:childTnLst>
                              <p:par>
                                <p:cTn id="11" presetID="18" presetClass="entr" presetSubtype="6"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Right)">
                                      <p:cBhvr>
                                        <p:cTn id="13" dur="500"/>
                                        <p:tgtEl>
                                          <p:spTgt spid="4"/>
                                        </p:tgtEl>
                                      </p:cBhvr>
                                    </p:animEffect>
                                  </p:childTnLst>
                                </p:cTn>
                              </p:par>
                            </p:childTnLst>
                          </p:cTn>
                        </p:par>
                        <p:par>
                          <p:cTn id="14" fill="hold" nodeType="afterGroup">
                            <p:stCondLst>
                              <p:cond delay="1000"/>
                            </p:stCondLst>
                            <p:childTnLst>
                              <p:par>
                                <p:cTn id="15" presetID="18" presetClass="entr" presetSubtype="6"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456386" y="1679646"/>
            <a:ext cx="2510971" cy="1422401"/>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nvGrpSpPr>
          <p:cNvPr id="4" name="组合 3"/>
          <p:cNvGrpSpPr/>
          <p:nvPr/>
        </p:nvGrpSpPr>
        <p:grpSpPr>
          <a:xfrm>
            <a:off x="1538847" y="1752269"/>
            <a:ext cx="6735938" cy="1323439"/>
            <a:chOff x="4444458" y="1773015"/>
            <a:chExt cx="6735938" cy="1323439"/>
          </a:xfrm>
        </p:grpSpPr>
        <p:sp>
          <p:nvSpPr>
            <p:cNvPr id="5" name="矩形 4"/>
            <p:cNvSpPr/>
            <p:nvPr/>
          </p:nvSpPr>
          <p:spPr>
            <a:xfrm>
              <a:off x="4444458" y="1773015"/>
              <a:ext cx="5915608" cy="1323439"/>
            </a:xfrm>
            <a:prstGeom prst="rect">
              <a:avLst/>
            </a:prstGeom>
          </p:spPr>
          <p:txBody>
            <a:bodyPr wrap="square">
              <a:spAutoFit/>
            </a:bodyPr>
            <a:lstStyle/>
            <a:p>
              <a:r>
                <a:rPr lang="zh-CN" altLang="en-US" sz="4000" b="1" dirty="0">
                  <a:solidFill>
                    <a:srgbClr val="C0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更突出当代中国的</a:t>
              </a:r>
              <a:r>
                <a:rPr lang="zh-CN" altLang="en-US" sz="4000" b="1" dirty="0" smtClean="0">
                  <a:solidFill>
                    <a:srgbClr val="C0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发展</a:t>
              </a:r>
              <a:endParaRPr lang="en-US" altLang="zh-CN" sz="4000" b="1" dirty="0" smtClean="0">
                <a:solidFill>
                  <a:srgbClr val="C0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a:p>
              <a:r>
                <a:rPr lang="zh-CN" altLang="en-US" sz="4000" b="1" dirty="0" smtClean="0">
                  <a:solidFill>
                    <a:srgbClr val="C0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成就</a:t>
              </a:r>
            </a:p>
          </p:txBody>
        </p:sp>
        <p:sp>
          <p:nvSpPr>
            <p:cNvPr id="6" name="泪滴形 5"/>
            <p:cNvSpPr/>
            <p:nvPr/>
          </p:nvSpPr>
          <p:spPr>
            <a:xfrm>
              <a:off x="10132646" y="1910867"/>
              <a:ext cx="1047750" cy="1047750"/>
            </a:xfrm>
            <a:prstGeom prst="teardrop">
              <a:avLst/>
            </a:prstGeom>
            <a:solidFill>
              <a:srgbClr val="FFF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000" b="1" smtClean="0">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2</a:t>
              </a:r>
              <a:endParaRPr lang="zh-CN" altLang="en-US" sz="7000" b="1">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nvGrpSpPr>
          <p:cNvPr id="7" name="组合 6"/>
          <p:cNvGrpSpPr/>
          <p:nvPr/>
        </p:nvGrpSpPr>
        <p:grpSpPr>
          <a:xfrm>
            <a:off x="1551928" y="3200576"/>
            <a:ext cx="9413327" cy="3037755"/>
            <a:chOff x="1193799" y="3642464"/>
            <a:chExt cx="9413327" cy="3037755"/>
          </a:xfrm>
        </p:grpSpPr>
        <p:sp>
          <p:nvSpPr>
            <p:cNvPr id="8" name="矩形 7"/>
            <p:cNvSpPr/>
            <p:nvPr/>
          </p:nvSpPr>
          <p:spPr>
            <a:xfrm>
              <a:off x="1193799" y="3702493"/>
              <a:ext cx="9413327" cy="2929588"/>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9" name="文本框 8"/>
            <p:cNvSpPr txBox="1"/>
            <p:nvPr/>
          </p:nvSpPr>
          <p:spPr>
            <a:xfrm>
              <a:off x="1205500" y="3642464"/>
              <a:ext cx="9386021" cy="3037755"/>
            </a:xfrm>
            <a:prstGeom prst="rect">
              <a:avLst/>
            </a:prstGeom>
            <a:ln>
              <a:noFill/>
            </a:ln>
          </p:spPr>
          <p:txBody>
            <a:bodyPr wrap="square">
              <a:spAutoFit/>
            </a:bodyPr>
            <a:lstStyle>
              <a:defPPr>
                <a:defRPr lang="zh-CN"/>
              </a:defPPr>
              <a:lvl1pPr>
                <a:lnSpc>
                  <a:spcPct val="150000"/>
                </a:lnSpc>
                <a:spcAft>
                  <a:spcPts val="2000"/>
                </a:spcAft>
                <a:defRPr sz="1600">
                  <a:solidFill>
                    <a:srgbClr val="591300"/>
                  </a:solidFill>
                  <a:latin typeface="微软雅黑" panose="020B0503020204020204" charset="-122"/>
                  <a:ea typeface="微软雅黑"/>
                </a:defRPr>
              </a:lvl1pPr>
            </a:lstStyle>
            <a:p>
              <a:pPr algn="just">
                <a:lnSpc>
                  <a:spcPct val="145000"/>
                </a:lnSpc>
              </a:pPr>
              <a:r>
                <a:rPr lang="zh-CN" altLang="en-US" sz="2200">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新时代的爱国主义教育，要更多地宣传党和国家事业所取得的伟大成就，让人民更多地看到曾经落后挨打的中国已经雄踞于世界民族之林，走向世界舞台的中央。经过这种教育，人民群众特别是广大青少年能够更好地把爱党、爱国、爱社会主义有机统一起来，不断增强对中国特色社会主义的道路自信、理论自信、制度自信和文化自信，更好地坚持和发展新时代中国特色社会主义伟大事业。</a:t>
              </a:r>
              <a:endParaRPr lang="zh-CN" altLang="en-US" sz="2200" b="1">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nodeType="afterGroup">
                            <p:stCondLst>
                              <p:cond delay="500"/>
                            </p:stCondLst>
                            <p:childTnLst>
                              <p:par>
                                <p:cTn id="11" presetID="18" presetClass="entr" presetSubtype="6"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Right)">
                                      <p:cBhvr>
                                        <p:cTn id="13" dur="500"/>
                                        <p:tgtEl>
                                          <p:spTgt spid="4"/>
                                        </p:tgtEl>
                                      </p:cBhvr>
                                    </p:animEffect>
                                  </p:childTnLst>
                                </p:cTn>
                              </p:par>
                            </p:childTnLst>
                          </p:cTn>
                        </p:par>
                        <p:par>
                          <p:cTn id="14" fill="hold" nodeType="afterGroup">
                            <p:stCondLst>
                              <p:cond delay="1000"/>
                            </p:stCondLst>
                            <p:childTnLst>
                              <p:par>
                                <p:cTn id="15" presetID="18" presetClass="entr" presetSubtype="6"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04686" y="1605391"/>
            <a:ext cx="2510971" cy="1422401"/>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nvGrpSpPr>
          <p:cNvPr id="4" name="组合 3"/>
          <p:cNvGrpSpPr/>
          <p:nvPr/>
        </p:nvGrpSpPr>
        <p:grpSpPr>
          <a:xfrm>
            <a:off x="3751783" y="1695810"/>
            <a:ext cx="6866230" cy="1323439"/>
            <a:chOff x="3751783" y="1837111"/>
            <a:chExt cx="6866230" cy="1323439"/>
          </a:xfrm>
        </p:grpSpPr>
        <p:sp>
          <p:nvSpPr>
            <p:cNvPr id="5" name="矩形 4"/>
            <p:cNvSpPr/>
            <p:nvPr/>
          </p:nvSpPr>
          <p:spPr>
            <a:xfrm>
              <a:off x="3751783" y="1837111"/>
              <a:ext cx="5877407" cy="1323439"/>
            </a:xfrm>
            <a:prstGeom prst="rect">
              <a:avLst/>
            </a:prstGeom>
          </p:spPr>
          <p:txBody>
            <a:bodyPr wrap="square">
              <a:spAutoFit/>
            </a:bodyPr>
            <a:lstStyle/>
            <a:p>
              <a:r>
                <a:rPr lang="zh-CN" altLang="en-US" sz="4000" b="1" dirty="0">
                  <a:solidFill>
                    <a:srgbClr val="C0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更突出爱国主义的</a:t>
              </a:r>
              <a:r>
                <a:rPr lang="zh-CN" altLang="en-US" sz="4000" b="1" dirty="0" smtClean="0">
                  <a:solidFill>
                    <a:srgbClr val="C0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当代</a:t>
              </a:r>
              <a:endParaRPr lang="en-US" altLang="zh-CN" sz="4000" b="1" dirty="0" smtClean="0">
                <a:solidFill>
                  <a:srgbClr val="C0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a:p>
              <a:r>
                <a:rPr lang="zh-CN" altLang="en-US" sz="4000" b="1" dirty="0" smtClean="0">
                  <a:solidFill>
                    <a:srgbClr val="C0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主题</a:t>
              </a:r>
            </a:p>
          </p:txBody>
        </p:sp>
        <p:sp>
          <p:nvSpPr>
            <p:cNvPr id="6" name="泪滴形 5"/>
            <p:cNvSpPr/>
            <p:nvPr/>
          </p:nvSpPr>
          <p:spPr>
            <a:xfrm>
              <a:off x="9570263" y="1934017"/>
              <a:ext cx="1047750" cy="1047750"/>
            </a:xfrm>
            <a:prstGeom prst="teardrop">
              <a:avLst/>
            </a:prstGeom>
            <a:solidFill>
              <a:srgbClr val="FFFD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000" b="1" smtClean="0">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3</a:t>
              </a:r>
              <a:endParaRPr lang="zh-CN" altLang="en-US" sz="7000" b="1">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nvGrpSpPr>
          <p:cNvPr id="7" name="组合 6"/>
          <p:cNvGrpSpPr/>
          <p:nvPr/>
        </p:nvGrpSpPr>
        <p:grpSpPr>
          <a:xfrm>
            <a:off x="1204685" y="3124698"/>
            <a:ext cx="9413327" cy="3065495"/>
            <a:chOff x="1193799" y="3566586"/>
            <a:chExt cx="9413327" cy="3065495"/>
          </a:xfrm>
        </p:grpSpPr>
        <p:sp>
          <p:nvSpPr>
            <p:cNvPr id="8" name="矩形 7"/>
            <p:cNvSpPr/>
            <p:nvPr/>
          </p:nvSpPr>
          <p:spPr>
            <a:xfrm>
              <a:off x="1193799" y="3566586"/>
              <a:ext cx="9413327" cy="3065495"/>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9" name="文本框 8"/>
            <p:cNvSpPr txBox="1"/>
            <p:nvPr/>
          </p:nvSpPr>
          <p:spPr>
            <a:xfrm>
              <a:off x="1309673" y="3604044"/>
              <a:ext cx="9145154" cy="2957733"/>
            </a:xfrm>
            <a:prstGeom prst="rect">
              <a:avLst/>
            </a:prstGeom>
            <a:ln>
              <a:noFill/>
            </a:ln>
          </p:spPr>
          <p:txBody>
            <a:bodyPr wrap="square">
              <a:spAutoFit/>
            </a:bodyPr>
            <a:lstStyle>
              <a:defPPr>
                <a:defRPr lang="zh-CN"/>
              </a:defPPr>
              <a:lvl1pPr>
                <a:lnSpc>
                  <a:spcPct val="150000"/>
                </a:lnSpc>
                <a:spcAft>
                  <a:spcPts val="2000"/>
                </a:spcAft>
                <a:defRPr sz="1600">
                  <a:solidFill>
                    <a:srgbClr val="591300"/>
                  </a:solidFill>
                  <a:latin typeface="微软雅黑" panose="020B0503020204020204" charset="-122"/>
                  <a:ea typeface="微软雅黑"/>
                </a:defRPr>
              </a:lvl1pPr>
            </a:lstStyle>
            <a:p>
              <a:pPr algn="just">
                <a:lnSpc>
                  <a:spcPct val="140000"/>
                </a:lnSpc>
              </a:pPr>
              <a:r>
                <a:rPr lang="zh-CN" altLang="en-US" sz="1900">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在不同历史时代，爱国主义具有特定的主题，我们必须适应发展着的时代要求和爱国主义的主题转换，正确地而不是错误地、理性地而不是盲目地弘扬爱国主义。坚持和发展新时代中国特色社会主义、建设社会主义现代化强国、实现中华民族伟大复兴，已经成为当代中国人的奋斗目标，同时也成为爱国主义的当代主题。新时代爱国主义教育一定要紧紧围绕这个主题，让人民更多地关心国家的核心利益、发展战略和奋斗目标，更好地适应当代中国的国际地位和世界发展的总体趋势，在不忘历史的同时更加关注时代的要求，形成发展新时代中国特色社会主义伟大事业强大历史合力。</a:t>
              </a:r>
              <a:endParaRPr lang="zh-CN" altLang="en-US" sz="1900" b="1">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nodeType="afterGroup">
                            <p:stCondLst>
                              <p:cond delay="500"/>
                            </p:stCondLst>
                            <p:childTnLst>
                              <p:par>
                                <p:cTn id="11" presetID="18" presetClass="entr" presetSubtype="6"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Right)">
                                      <p:cBhvr>
                                        <p:cTn id="13" dur="500"/>
                                        <p:tgtEl>
                                          <p:spTgt spid="4"/>
                                        </p:tgtEl>
                                      </p:cBhvr>
                                    </p:animEffect>
                                  </p:childTnLst>
                                </p:cTn>
                              </p:par>
                            </p:childTnLst>
                          </p:cTn>
                        </p:par>
                        <p:par>
                          <p:cTn id="14" fill="hold" nodeType="afterGroup">
                            <p:stCondLst>
                              <p:cond delay="1000"/>
                            </p:stCondLst>
                            <p:childTnLst>
                              <p:par>
                                <p:cTn id="15" presetID="18" presetClass="entr" presetSubtype="6"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51" name="Shape 182"/>
          <p:cNvSpPr/>
          <p:nvPr/>
        </p:nvSpPr>
        <p:spPr>
          <a:xfrm>
            <a:off x="5124269" y="934051"/>
            <a:ext cx="1680210" cy="854075"/>
          </a:xfrm>
          <a:prstGeom prst="rect">
            <a:avLst/>
          </a:prstGeom>
          <a:ln w="12700">
            <a:miter lim="400000"/>
          </a:ln>
        </p:spPr>
        <p:txBody>
          <a:bodyPr wrap="none" lIns="42995" tIns="42995" rIns="42995" bIns="42995">
            <a:spAutoFit/>
          </a:bodyPr>
          <a:lstStyle/>
          <a:p>
            <a:pPr algn="r" defTabSz="914400">
              <a:defRPr sz="1800"/>
            </a:pPr>
            <a:r>
              <a:rPr lang="zh-CN" altLang="en-US" sz="5000" b="1" dirty="0" smtClean="0">
                <a:solidFill>
                  <a:srgbClr val="FF0000"/>
                </a:solidFill>
                <a:effectLst>
                  <a:outerShdw blurRad="38100" dist="38100" dir="2700000" algn="tl">
                    <a:srgbClr val="000000">
                      <a:alpha val="43137"/>
                    </a:srgbClr>
                  </a:outerShdw>
                </a:effectLst>
                <a:latin typeface="思源黑体 CN Heavy" panose="020B0A00000000000000" pitchFamily="34" charset="-122"/>
                <a:ea typeface="思源黑体 CN Heavy" panose="020B0A00000000000000" pitchFamily="34" charset="-122"/>
                <a:sym typeface="+mn-lt"/>
              </a:rPr>
              <a:t>前 言</a:t>
            </a:r>
          </a:p>
        </p:txBody>
      </p:sp>
      <p:sp>
        <p:nvSpPr>
          <p:cNvPr id="53" name="Shape 185"/>
          <p:cNvSpPr/>
          <p:nvPr/>
        </p:nvSpPr>
        <p:spPr>
          <a:xfrm>
            <a:off x="1607820" y="1901825"/>
            <a:ext cx="8712835" cy="2623820"/>
          </a:xfrm>
          <a:prstGeom prst="rect">
            <a:avLst/>
          </a:prstGeom>
          <a:ln w="12700">
            <a:miter lim="400000"/>
          </a:ln>
        </p:spPr>
        <p:txBody>
          <a:bodyPr wrap="square" lIns="42995" tIns="42995" rIns="42995" bIns="42995">
            <a:spAutoFit/>
          </a:bodyPr>
          <a:lstStyle/>
          <a:p>
            <a:pPr algn="just" defTabSz="914400">
              <a:lnSpc>
                <a:spcPct val="150000"/>
              </a:lnSpc>
              <a:defRPr sz="1800"/>
            </a:pPr>
            <a:r>
              <a:rPr lang="zh-CN" altLang="en-US" sz="2200" dirty="0">
                <a:solidFill>
                  <a:prstClr val="black"/>
                </a:solidFill>
                <a:latin typeface="思源黑体 CN Normal" panose="020B0400000000000000" pitchFamily="34" charset="-122"/>
                <a:ea typeface="思源黑体 CN Normal" panose="020B0400000000000000" pitchFamily="34" charset="-122"/>
                <a:sym typeface="+mn-lt"/>
              </a:rPr>
              <a:t>爱国主义是中华民族的优良传统和民族精神的核心内容，构成了中华民族几千年来生生不息的发展动力。爱国主义的基本要求就是发自内心地维护国家的主权、统一和尊严，自觉融入到推动国家经济社会发展的实践当中。在坚持和发展新时代中国特色社会主义的伟大事业中，坚持和弘扬爱国主义精神具有十分重要的意义。</a:t>
            </a:r>
            <a:endParaRPr sz="2200" dirty="0">
              <a:solidFill>
                <a:prstClr val="black"/>
              </a:solidFill>
              <a:latin typeface="思源黑体 CN Normal" panose="020B0400000000000000" pitchFamily="34" charset="-122"/>
              <a:ea typeface="思源黑体 CN Normal" panose="020B0400000000000000" pitchFamily="34" charset="-122"/>
              <a:sym typeface="+mn-lt"/>
            </a:endParaRPr>
          </a:p>
        </p:txBody>
      </p:sp>
      <p:sp>
        <p:nvSpPr>
          <p:cNvPr id="2" name="文本框 1"/>
          <p:cNvSpPr txBox="1"/>
          <p:nvPr/>
        </p:nvSpPr>
        <p:spPr>
          <a:xfrm>
            <a:off x="4589755" y="230819"/>
            <a:ext cx="1669002" cy="246221"/>
          </a:xfrm>
          <a:prstGeom prst="rect">
            <a:avLst/>
          </a:prstGeom>
          <a:noFill/>
        </p:spPr>
        <p:txBody>
          <a:bodyPr wrap="square" rtlCol="0">
            <a:spAutoFit/>
          </a:bodyPr>
          <a:lstStyle/>
          <a:p>
            <a:r>
              <a:rPr lang="en-US" altLang="zh-CN" sz="1000" dirty="0">
                <a:solidFill>
                  <a:srgbClr val="FDC268"/>
                </a:solidFill>
              </a:rPr>
              <a:t>https://www.ypppt.com/</a:t>
            </a:r>
            <a:endParaRPr lang="zh-CN" altLang="en-US" sz="1000" dirty="0">
              <a:solidFill>
                <a:srgbClr val="FDC268"/>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Tm="4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indefinite" fill="hold"/>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nodeType="afterGroup">
                            <p:stCondLst>
                              <p:cond delay="indefinite"/>
                            </p:stCondLst>
                            <p:childTnLst>
                              <p:par>
                                <p:cTn id="9" presetID="23" presetClass="entr" presetSubtype="16" fill="hold" grpId="0" nodeType="afterEffect">
                                  <p:stCondLst>
                                    <p:cond delay="0"/>
                                  </p:stCondLst>
                                  <p:childTnLst>
                                    <p:set>
                                      <p:cBhvr>
                                        <p:cTn id="10" dur="indefinite" fill="hold"/>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advAuto="0"/>
      <p:bldP spid="53" grpId="0"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4" name="TextBox 28"/>
          <p:cNvSpPr txBox="1"/>
          <p:nvPr/>
        </p:nvSpPr>
        <p:spPr>
          <a:xfrm>
            <a:off x="1720215" y="3072765"/>
            <a:ext cx="9017000" cy="829945"/>
          </a:xfrm>
          <a:prstGeom prst="rect">
            <a:avLst/>
          </a:prstGeom>
          <a:noFill/>
        </p:spPr>
        <p:txBody>
          <a:bodyPr wrap="square" rtlCol="0">
            <a:spAutoFit/>
          </a:bodyPr>
          <a:lstStyle/>
          <a:p>
            <a:pPr algn="l"/>
            <a:r>
              <a:rPr lang="zh-CN" altLang="en-US" sz="4800" b="1" dirty="0">
                <a:solidFill>
                  <a:srgbClr val="C00000"/>
                </a:solidFill>
                <a:latin typeface="微软雅黑" panose="020B0503020204020204" charset="-122"/>
                <a:ea typeface="微软雅黑"/>
                <a:cs typeface="微软雅黑" panose="020B0503020204020204" charset="-122"/>
                <a:sym typeface="+mn-ea"/>
              </a:rPr>
              <a:t>立足本职岗位 践行爱国奋斗精神</a:t>
            </a:r>
          </a:p>
        </p:txBody>
      </p:sp>
      <p:sp>
        <p:nvSpPr>
          <p:cNvPr id="21" name="剪去单角的矩形 3"/>
          <p:cNvSpPr/>
          <p:nvPr/>
        </p:nvSpPr>
        <p:spPr>
          <a:xfrm>
            <a:off x="4053930" y="1888393"/>
            <a:ext cx="4011114" cy="825069"/>
          </a:xfrm>
          <a:prstGeom prst="roundRect">
            <a:avLst/>
          </a:prstGeom>
          <a:solidFill>
            <a:srgbClr val="D6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endParaRPr>
          </a:p>
        </p:txBody>
      </p:sp>
      <p:sp>
        <p:nvSpPr>
          <p:cNvPr id="3" name="文本框 2"/>
          <p:cNvSpPr txBox="1"/>
          <p:nvPr/>
        </p:nvSpPr>
        <p:spPr>
          <a:xfrm>
            <a:off x="4689475" y="1978660"/>
            <a:ext cx="2595880" cy="645160"/>
          </a:xfrm>
          <a:prstGeom prst="rect">
            <a:avLst/>
          </a:prstGeom>
          <a:noFill/>
        </p:spPr>
        <p:txBody>
          <a:bodyPr wrap="square" rtlCol="0">
            <a:spAutoFit/>
          </a:bodyPr>
          <a:lstStyle/>
          <a:p>
            <a:pPr algn="ctr"/>
            <a:r>
              <a:rPr lang="zh-CN" altLang="en-US" sz="3600" b="1">
                <a:solidFill>
                  <a:schemeClr val="bg1"/>
                </a:solidFill>
                <a:latin typeface="微软雅黑" panose="020B0503020204020204" charset="-122"/>
                <a:ea typeface="微软雅黑"/>
              </a:rPr>
              <a:t>第四章</a:t>
            </a:r>
          </a:p>
        </p:txBody>
      </p:sp>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09942" y="267015"/>
            <a:ext cx="1553864" cy="14853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500"/>
                                        <p:tgtEl>
                                          <p:spTgt spid="21"/>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KSO_Shape"/>
          <p:cNvSpPr/>
          <p:nvPr/>
        </p:nvSpPr>
        <p:spPr bwMode="auto">
          <a:xfrm>
            <a:off x="980178" y="1973805"/>
            <a:ext cx="3090998" cy="3754249"/>
          </a:xfrm>
          <a:custGeom>
            <a:avLst/>
            <a:gdLst>
              <a:gd name="T0" fmla="*/ 440790 w 2792413"/>
              <a:gd name="T1" fmla="*/ 2575798 h 3389313"/>
              <a:gd name="T2" fmla="*/ 1147253 w 2792413"/>
              <a:gd name="T3" fmla="*/ 1201035 h 3389313"/>
              <a:gd name="T4" fmla="*/ 1223433 w 2792413"/>
              <a:gd name="T5" fmla="*/ 1473921 h 3389313"/>
              <a:gd name="T6" fmla="*/ 1315165 w 2792413"/>
              <a:gd name="T7" fmla="*/ 1458373 h 3389313"/>
              <a:gd name="T8" fmla="*/ 1462128 w 2792413"/>
              <a:gd name="T9" fmla="*/ 1368574 h 3389313"/>
              <a:gd name="T10" fmla="*/ 1552274 w 2792413"/>
              <a:gd name="T11" fmla="*/ 1517392 h 3389313"/>
              <a:gd name="T12" fmla="*/ 1632262 w 2792413"/>
              <a:gd name="T13" fmla="*/ 1262910 h 3389313"/>
              <a:gd name="T14" fmla="*/ 1689714 w 2792413"/>
              <a:gd name="T15" fmla="*/ 1093784 h 3389313"/>
              <a:gd name="T16" fmla="*/ 1947454 w 2792413"/>
              <a:gd name="T17" fmla="*/ 1176285 h 3389313"/>
              <a:gd name="T18" fmla="*/ 2040457 w 2792413"/>
              <a:gd name="T19" fmla="*/ 1240064 h 3389313"/>
              <a:gd name="T20" fmla="*/ 2124889 w 2792413"/>
              <a:gd name="T21" fmla="*/ 1394276 h 3389313"/>
              <a:gd name="T22" fmla="*/ 2358823 w 2792413"/>
              <a:gd name="T23" fmla="*/ 1575460 h 3389313"/>
              <a:gd name="T24" fmla="*/ 2669254 w 2792413"/>
              <a:gd name="T25" fmla="*/ 1240381 h 3389313"/>
              <a:gd name="T26" fmla="*/ 2738767 w 2792413"/>
              <a:gd name="T27" fmla="*/ 1227371 h 3389313"/>
              <a:gd name="T28" fmla="*/ 2783840 w 2792413"/>
              <a:gd name="T29" fmla="*/ 1283853 h 3389313"/>
              <a:gd name="T30" fmla="*/ 2705122 w 2792413"/>
              <a:gd name="T31" fmla="*/ 1422200 h 3389313"/>
              <a:gd name="T32" fmla="*/ 2761621 w 2792413"/>
              <a:gd name="T33" fmla="*/ 1492008 h 3389313"/>
              <a:gd name="T34" fmla="*/ 2775270 w 2792413"/>
              <a:gd name="T35" fmla="*/ 1582441 h 3389313"/>
              <a:gd name="T36" fmla="*/ 2740355 w 2792413"/>
              <a:gd name="T37" fmla="*/ 1669383 h 3389313"/>
              <a:gd name="T38" fmla="*/ 2438811 w 2792413"/>
              <a:gd name="T39" fmla="*/ 2001606 h 3389313"/>
              <a:gd name="T40" fmla="*/ 2326447 w 2792413"/>
              <a:gd name="T41" fmla="*/ 2083155 h 3389313"/>
              <a:gd name="T42" fmla="*/ 2234397 w 2792413"/>
              <a:gd name="T43" fmla="*/ 2095530 h 3389313"/>
              <a:gd name="T44" fmla="*/ 2140759 w 2792413"/>
              <a:gd name="T45" fmla="*/ 2059674 h 3389313"/>
              <a:gd name="T46" fmla="*/ 2049979 w 2792413"/>
              <a:gd name="T47" fmla="*/ 1965116 h 3389313"/>
              <a:gd name="T48" fmla="*/ 1428165 w 2792413"/>
              <a:gd name="T49" fmla="*/ 2143126 h 3389313"/>
              <a:gd name="T50" fmla="*/ 1429434 w 2792413"/>
              <a:gd name="T51" fmla="*/ 1759182 h 3389313"/>
              <a:gd name="T52" fmla="*/ 1368174 w 2792413"/>
              <a:gd name="T53" fmla="*/ 1755057 h 3389313"/>
              <a:gd name="T54" fmla="*/ 1337384 w 2792413"/>
              <a:gd name="T55" fmla="*/ 1826769 h 3389313"/>
              <a:gd name="T56" fmla="*/ 852376 w 2792413"/>
              <a:gd name="T57" fmla="*/ 1682710 h 3389313"/>
              <a:gd name="T58" fmla="*/ 784766 w 2792413"/>
              <a:gd name="T59" fmla="*/ 2018424 h 3389313"/>
              <a:gd name="T60" fmla="*/ 485762 w 2792413"/>
              <a:gd name="T61" fmla="*/ 1784884 h 3389313"/>
              <a:gd name="T62" fmla="*/ 583526 w 2792413"/>
              <a:gd name="T63" fmla="*/ 1432036 h 3389313"/>
              <a:gd name="T64" fmla="*/ 667641 w 2792413"/>
              <a:gd name="T65" fmla="*/ 1278141 h 3389313"/>
              <a:gd name="T66" fmla="*/ 848249 w 2792413"/>
              <a:gd name="T67" fmla="*/ 1188343 h 3389313"/>
              <a:gd name="T68" fmla="*/ 1117099 w 2792413"/>
              <a:gd name="T69" fmla="*/ 1090294 h 3389313"/>
              <a:gd name="T70" fmla="*/ 1495426 w 2792413"/>
              <a:gd name="T71" fmla="*/ 10798 h 3389313"/>
              <a:gd name="T72" fmla="*/ 1596073 w 2792413"/>
              <a:gd name="T73" fmla="*/ 50816 h 3389313"/>
              <a:gd name="T74" fmla="*/ 1679258 w 2792413"/>
              <a:gd name="T75" fmla="*/ 116241 h 3389313"/>
              <a:gd name="T76" fmla="*/ 1743076 w 2792413"/>
              <a:gd name="T77" fmla="*/ 203263 h 3389313"/>
              <a:gd name="T78" fmla="*/ 1802448 w 2792413"/>
              <a:gd name="T79" fmla="*/ 402397 h 3389313"/>
              <a:gd name="T80" fmla="*/ 1849121 w 2792413"/>
              <a:gd name="T81" fmla="*/ 458612 h 3389313"/>
              <a:gd name="T82" fmla="*/ 1861186 w 2792413"/>
              <a:gd name="T83" fmla="*/ 526260 h 3389313"/>
              <a:gd name="T84" fmla="*/ 1823086 w 2792413"/>
              <a:gd name="T85" fmla="*/ 626621 h 3389313"/>
              <a:gd name="T86" fmla="*/ 1771651 w 2792413"/>
              <a:gd name="T87" fmla="*/ 681248 h 3389313"/>
              <a:gd name="T88" fmla="*/ 1688148 w 2792413"/>
              <a:gd name="T89" fmla="*/ 863867 h 3389313"/>
              <a:gd name="T90" fmla="*/ 1552576 w 2792413"/>
              <a:gd name="T91" fmla="*/ 992176 h 3389313"/>
              <a:gd name="T92" fmla="*/ 1464628 w 2792413"/>
              <a:gd name="T93" fmla="*/ 1024254 h 3389313"/>
              <a:gd name="T94" fmla="*/ 1364933 w 2792413"/>
              <a:gd name="T95" fmla="*/ 1028383 h 3389313"/>
              <a:gd name="T96" fmla="*/ 1273493 w 2792413"/>
              <a:gd name="T97" fmla="*/ 1003928 h 3389313"/>
              <a:gd name="T98" fmla="*/ 1136333 w 2792413"/>
              <a:gd name="T99" fmla="*/ 893721 h 3389313"/>
              <a:gd name="T100" fmla="*/ 1043305 w 2792413"/>
              <a:gd name="T101" fmla="*/ 719677 h 3389313"/>
              <a:gd name="T102" fmla="*/ 984250 w 2792413"/>
              <a:gd name="T103" fmla="*/ 642183 h 3389313"/>
              <a:gd name="T104" fmla="*/ 943610 w 2792413"/>
              <a:gd name="T105" fmla="*/ 580887 h 3389313"/>
              <a:gd name="T106" fmla="*/ 930275 w 2792413"/>
              <a:gd name="T107" fmla="*/ 508792 h 3389313"/>
              <a:gd name="T108" fmla="*/ 958215 w 2792413"/>
              <a:gd name="T109" fmla="*/ 440826 h 3389313"/>
              <a:gd name="T110" fmla="*/ 1010603 w 2792413"/>
              <a:gd name="T111" fmla="*/ 336019 h 3389313"/>
              <a:gd name="T112" fmla="*/ 1081405 w 2792413"/>
              <a:gd name="T113" fmla="*/ 168327 h 3389313"/>
              <a:gd name="T114" fmla="*/ 1152525 w 2792413"/>
              <a:gd name="T115" fmla="*/ 89245 h 3389313"/>
              <a:gd name="T116" fmla="*/ 1242060 w 2792413"/>
              <a:gd name="T117" fmla="*/ 32713 h 3389313"/>
              <a:gd name="T118" fmla="*/ 1348105 w 2792413"/>
              <a:gd name="T119" fmla="*/ 3494 h 3389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92413" h="3389313">
                <a:moveTo>
                  <a:pt x="520700" y="2665413"/>
                </a:moveTo>
                <a:lnTo>
                  <a:pt x="2271713" y="2665413"/>
                </a:lnTo>
                <a:lnTo>
                  <a:pt x="2258063" y="3389313"/>
                </a:lnTo>
                <a:lnTo>
                  <a:pt x="534985" y="3389313"/>
                </a:lnTo>
                <a:lnTo>
                  <a:pt x="520700" y="2665413"/>
                </a:lnTo>
                <a:close/>
                <a:moveTo>
                  <a:pt x="0" y="2312988"/>
                </a:moveTo>
                <a:lnTo>
                  <a:pt x="2792413" y="2312988"/>
                </a:lnTo>
                <a:lnTo>
                  <a:pt x="2504058" y="3016251"/>
                </a:lnTo>
                <a:lnTo>
                  <a:pt x="2343366" y="3016251"/>
                </a:lnTo>
                <a:lnTo>
                  <a:pt x="2351623" y="2575798"/>
                </a:lnTo>
                <a:lnTo>
                  <a:pt x="440790" y="2575798"/>
                </a:lnTo>
                <a:lnTo>
                  <a:pt x="449047" y="3016251"/>
                </a:lnTo>
                <a:lnTo>
                  <a:pt x="288355" y="3016251"/>
                </a:lnTo>
                <a:lnTo>
                  <a:pt x="0" y="2312988"/>
                </a:lnTo>
                <a:close/>
                <a:moveTo>
                  <a:pt x="1131065" y="1087438"/>
                </a:moveTo>
                <a:lnTo>
                  <a:pt x="1131065" y="1087755"/>
                </a:lnTo>
                <a:lnTo>
                  <a:pt x="1131700" y="1087438"/>
                </a:lnTo>
                <a:lnTo>
                  <a:pt x="1133287" y="1104890"/>
                </a:lnTo>
                <a:lnTo>
                  <a:pt x="1135826" y="1125198"/>
                </a:lnTo>
                <a:lnTo>
                  <a:pt x="1138683" y="1148044"/>
                </a:lnTo>
                <a:lnTo>
                  <a:pt x="1142492" y="1173112"/>
                </a:lnTo>
                <a:lnTo>
                  <a:pt x="1147253" y="1201035"/>
                </a:lnTo>
                <a:lnTo>
                  <a:pt x="1153284" y="1231179"/>
                </a:lnTo>
                <a:lnTo>
                  <a:pt x="1160267" y="1262910"/>
                </a:lnTo>
                <a:lnTo>
                  <a:pt x="1168520" y="1297180"/>
                </a:lnTo>
                <a:lnTo>
                  <a:pt x="1178042" y="1333670"/>
                </a:lnTo>
                <a:lnTo>
                  <a:pt x="1183439" y="1352074"/>
                </a:lnTo>
                <a:lnTo>
                  <a:pt x="1188835" y="1371430"/>
                </a:lnTo>
                <a:lnTo>
                  <a:pt x="1195183" y="1391103"/>
                </a:lnTo>
                <a:lnTo>
                  <a:pt x="1201531" y="1411094"/>
                </a:lnTo>
                <a:lnTo>
                  <a:pt x="1208514" y="1431719"/>
                </a:lnTo>
                <a:lnTo>
                  <a:pt x="1215497" y="1452344"/>
                </a:lnTo>
                <a:lnTo>
                  <a:pt x="1223433" y="1473921"/>
                </a:lnTo>
                <a:lnTo>
                  <a:pt x="1231685" y="1495498"/>
                </a:lnTo>
                <a:lnTo>
                  <a:pt x="1240573" y="1517392"/>
                </a:lnTo>
                <a:lnTo>
                  <a:pt x="1249461" y="1539604"/>
                </a:lnTo>
                <a:lnTo>
                  <a:pt x="1258983" y="1562450"/>
                </a:lnTo>
                <a:lnTo>
                  <a:pt x="1269458" y="1585296"/>
                </a:lnTo>
                <a:lnTo>
                  <a:pt x="1279932" y="1608460"/>
                </a:lnTo>
                <a:lnTo>
                  <a:pt x="1291359" y="1632258"/>
                </a:lnTo>
                <a:lnTo>
                  <a:pt x="1294851" y="1601162"/>
                </a:lnTo>
                <a:lnTo>
                  <a:pt x="1298977" y="1571018"/>
                </a:lnTo>
                <a:lnTo>
                  <a:pt x="1306913" y="1512315"/>
                </a:lnTo>
                <a:lnTo>
                  <a:pt x="1315165" y="1458373"/>
                </a:lnTo>
                <a:lnTo>
                  <a:pt x="1323101" y="1409824"/>
                </a:lnTo>
                <a:lnTo>
                  <a:pt x="1330084" y="1368574"/>
                </a:lnTo>
                <a:lnTo>
                  <a:pt x="1336115" y="1335574"/>
                </a:lnTo>
                <a:lnTo>
                  <a:pt x="1342780" y="1300670"/>
                </a:lnTo>
                <a:lnTo>
                  <a:pt x="1298025" y="1196275"/>
                </a:lnTo>
                <a:lnTo>
                  <a:pt x="1370395" y="1127736"/>
                </a:lnTo>
                <a:lnTo>
                  <a:pt x="1421817" y="1127736"/>
                </a:lnTo>
                <a:lnTo>
                  <a:pt x="1494187" y="1196275"/>
                </a:lnTo>
                <a:lnTo>
                  <a:pt x="1449749" y="1300670"/>
                </a:lnTo>
                <a:lnTo>
                  <a:pt x="1456415" y="1335574"/>
                </a:lnTo>
                <a:lnTo>
                  <a:pt x="1462128" y="1368574"/>
                </a:lnTo>
                <a:lnTo>
                  <a:pt x="1469746" y="1409824"/>
                </a:lnTo>
                <a:lnTo>
                  <a:pt x="1477364" y="1458373"/>
                </a:lnTo>
                <a:lnTo>
                  <a:pt x="1485617" y="1512315"/>
                </a:lnTo>
                <a:lnTo>
                  <a:pt x="1493869" y="1571018"/>
                </a:lnTo>
                <a:lnTo>
                  <a:pt x="1497678" y="1601162"/>
                </a:lnTo>
                <a:lnTo>
                  <a:pt x="1501170" y="1632258"/>
                </a:lnTo>
                <a:lnTo>
                  <a:pt x="1512279" y="1608460"/>
                </a:lnTo>
                <a:lnTo>
                  <a:pt x="1523072" y="1585296"/>
                </a:lnTo>
                <a:lnTo>
                  <a:pt x="1533229" y="1562450"/>
                </a:lnTo>
                <a:lnTo>
                  <a:pt x="1542751" y="1539604"/>
                </a:lnTo>
                <a:lnTo>
                  <a:pt x="1552274" y="1517392"/>
                </a:lnTo>
                <a:lnTo>
                  <a:pt x="1560844" y="1495498"/>
                </a:lnTo>
                <a:lnTo>
                  <a:pt x="1568779" y="1473921"/>
                </a:lnTo>
                <a:lnTo>
                  <a:pt x="1576715" y="1452344"/>
                </a:lnTo>
                <a:lnTo>
                  <a:pt x="1584015" y="1431719"/>
                </a:lnTo>
                <a:lnTo>
                  <a:pt x="1590681" y="1411094"/>
                </a:lnTo>
                <a:lnTo>
                  <a:pt x="1597346" y="1391103"/>
                </a:lnTo>
                <a:lnTo>
                  <a:pt x="1603377" y="1371430"/>
                </a:lnTo>
                <a:lnTo>
                  <a:pt x="1609408" y="1352074"/>
                </a:lnTo>
                <a:lnTo>
                  <a:pt x="1614487" y="1333670"/>
                </a:lnTo>
                <a:lnTo>
                  <a:pt x="1624327" y="1297180"/>
                </a:lnTo>
                <a:lnTo>
                  <a:pt x="1632262" y="1262910"/>
                </a:lnTo>
                <a:lnTo>
                  <a:pt x="1639563" y="1231179"/>
                </a:lnTo>
                <a:lnTo>
                  <a:pt x="1644959" y="1201035"/>
                </a:lnTo>
                <a:lnTo>
                  <a:pt x="1649720" y="1173112"/>
                </a:lnTo>
                <a:lnTo>
                  <a:pt x="1653846" y="1148044"/>
                </a:lnTo>
                <a:lnTo>
                  <a:pt x="1657020" y="1125198"/>
                </a:lnTo>
                <a:lnTo>
                  <a:pt x="1659242" y="1104890"/>
                </a:lnTo>
                <a:lnTo>
                  <a:pt x="1660829" y="1087438"/>
                </a:lnTo>
                <a:lnTo>
                  <a:pt x="1661464" y="1087755"/>
                </a:lnTo>
                <a:lnTo>
                  <a:pt x="1661464" y="1087438"/>
                </a:lnTo>
                <a:lnTo>
                  <a:pt x="1675430" y="1090294"/>
                </a:lnTo>
                <a:lnTo>
                  <a:pt x="1689714" y="1093784"/>
                </a:lnTo>
                <a:lnTo>
                  <a:pt x="1703998" y="1097592"/>
                </a:lnTo>
                <a:lnTo>
                  <a:pt x="1718916" y="1101400"/>
                </a:lnTo>
                <a:lnTo>
                  <a:pt x="1749705" y="1110919"/>
                </a:lnTo>
                <a:lnTo>
                  <a:pt x="1782399" y="1120756"/>
                </a:lnTo>
                <a:lnTo>
                  <a:pt x="1812871" y="1129640"/>
                </a:lnTo>
                <a:lnTo>
                  <a:pt x="1841120" y="1138208"/>
                </a:lnTo>
                <a:lnTo>
                  <a:pt x="1866831" y="1146458"/>
                </a:lnTo>
                <a:lnTo>
                  <a:pt x="1890002" y="1154390"/>
                </a:lnTo>
                <a:lnTo>
                  <a:pt x="1911269" y="1162006"/>
                </a:lnTo>
                <a:lnTo>
                  <a:pt x="1930314" y="1168987"/>
                </a:lnTo>
                <a:lnTo>
                  <a:pt x="1947454" y="1176285"/>
                </a:lnTo>
                <a:lnTo>
                  <a:pt x="1962690" y="1183266"/>
                </a:lnTo>
                <a:lnTo>
                  <a:pt x="1976021" y="1189612"/>
                </a:lnTo>
                <a:lnTo>
                  <a:pt x="1987766" y="1195958"/>
                </a:lnTo>
                <a:lnTo>
                  <a:pt x="1998240" y="1201670"/>
                </a:lnTo>
                <a:lnTo>
                  <a:pt x="2006811" y="1207381"/>
                </a:lnTo>
                <a:lnTo>
                  <a:pt x="2014111" y="1212775"/>
                </a:lnTo>
                <a:lnTo>
                  <a:pt x="2020142" y="1218487"/>
                </a:lnTo>
                <a:lnTo>
                  <a:pt x="2025221" y="1223564"/>
                </a:lnTo>
                <a:lnTo>
                  <a:pt x="2029030" y="1228641"/>
                </a:lnTo>
                <a:lnTo>
                  <a:pt x="2035061" y="1234035"/>
                </a:lnTo>
                <a:lnTo>
                  <a:pt x="2040457" y="1240064"/>
                </a:lnTo>
                <a:lnTo>
                  <a:pt x="2046170" y="1246410"/>
                </a:lnTo>
                <a:lnTo>
                  <a:pt x="2051249" y="1252756"/>
                </a:lnTo>
                <a:lnTo>
                  <a:pt x="2056010" y="1259420"/>
                </a:lnTo>
                <a:lnTo>
                  <a:pt x="2060771" y="1266401"/>
                </a:lnTo>
                <a:lnTo>
                  <a:pt x="2065215" y="1273699"/>
                </a:lnTo>
                <a:lnTo>
                  <a:pt x="2068706" y="1281631"/>
                </a:lnTo>
                <a:lnTo>
                  <a:pt x="2069976" y="1283535"/>
                </a:lnTo>
                <a:lnTo>
                  <a:pt x="2072833" y="1289564"/>
                </a:lnTo>
                <a:lnTo>
                  <a:pt x="2083942" y="1312410"/>
                </a:lnTo>
                <a:lnTo>
                  <a:pt x="2101717" y="1348584"/>
                </a:lnTo>
                <a:lnTo>
                  <a:pt x="2124889" y="1394276"/>
                </a:lnTo>
                <a:lnTo>
                  <a:pt x="2151869" y="1446950"/>
                </a:lnTo>
                <a:lnTo>
                  <a:pt x="2182341" y="1504382"/>
                </a:lnTo>
                <a:lnTo>
                  <a:pt x="2197894" y="1534210"/>
                </a:lnTo>
                <a:lnTo>
                  <a:pt x="2214399" y="1563719"/>
                </a:lnTo>
                <a:lnTo>
                  <a:pt x="2230588" y="1593229"/>
                </a:lnTo>
                <a:lnTo>
                  <a:pt x="2247093" y="1622104"/>
                </a:lnTo>
                <a:lnTo>
                  <a:pt x="2260742" y="1645902"/>
                </a:lnTo>
                <a:lnTo>
                  <a:pt x="2274073" y="1668431"/>
                </a:lnTo>
                <a:lnTo>
                  <a:pt x="2305497" y="1634479"/>
                </a:lnTo>
                <a:lnTo>
                  <a:pt x="2332478" y="1604652"/>
                </a:lnTo>
                <a:lnTo>
                  <a:pt x="2358823" y="1575460"/>
                </a:lnTo>
                <a:lnTo>
                  <a:pt x="2406752" y="1520883"/>
                </a:lnTo>
                <a:lnTo>
                  <a:pt x="2443572" y="1478046"/>
                </a:lnTo>
                <a:lnTo>
                  <a:pt x="2465157" y="1453296"/>
                </a:lnTo>
                <a:lnTo>
                  <a:pt x="2468013" y="1449805"/>
                </a:lnTo>
                <a:lnTo>
                  <a:pt x="2471822" y="1445681"/>
                </a:lnTo>
                <a:lnTo>
                  <a:pt x="2475631" y="1441555"/>
                </a:lnTo>
                <a:lnTo>
                  <a:pt x="2483567" y="1434257"/>
                </a:lnTo>
                <a:lnTo>
                  <a:pt x="2491819" y="1427276"/>
                </a:lnTo>
                <a:lnTo>
                  <a:pt x="2500390" y="1420930"/>
                </a:lnTo>
                <a:lnTo>
                  <a:pt x="2664175" y="1245141"/>
                </a:lnTo>
                <a:lnTo>
                  <a:pt x="2669254" y="1240381"/>
                </a:lnTo>
                <a:lnTo>
                  <a:pt x="2674967" y="1235939"/>
                </a:lnTo>
                <a:lnTo>
                  <a:pt x="2680681" y="1232131"/>
                </a:lnTo>
                <a:lnTo>
                  <a:pt x="2686712" y="1229275"/>
                </a:lnTo>
                <a:lnTo>
                  <a:pt x="2693060" y="1227054"/>
                </a:lnTo>
                <a:lnTo>
                  <a:pt x="2699408" y="1225150"/>
                </a:lnTo>
                <a:lnTo>
                  <a:pt x="2706074" y="1224198"/>
                </a:lnTo>
                <a:lnTo>
                  <a:pt x="2712422" y="1223247"/>
                </a:lnTo>
                <a:lnTo>
                  <a:pt x="2719088" y="1223247"/>
                </a:lnTo>
                <a:lnTo>
                  <a:pt x="2725754" y="1224198"/>
                </a:lnTo>
                <a:lnTo>
                  <a:pt x="2732419" y="1225468"/>
                </a:lnTo>
                <a:lnTo>
                  <a:pt x="2738767" y="1227371"/>
                </a:lnTo>
                <a:lnTo>
                  <a:pt x="2745116" y="1229910"/>
                </a:lnTo>
                <a:lnTo>
                  <a:pt x="2751147" y="1233400"/>
                </a:lnTo>
                <a:lnTo>
                  <a:pt x="2757178" y="1237525"/>
                </a:lnTo>
                <a:lnTo>
                  <a:pt x="2762574" y="1241968"/>
                </a:lnTo>
                <a:lnTo>
                  <a:pt x="2767335" y="1247045"/>
                </a:lnTo>
                <a:lnTo>
                  <a:pt x="2771779" y="1252756"/>
                </a:lnTo>
                <a:lnTo>
                  <a:pt x="2775270" y="1258151"/>
                </a:lnTo>
                <a:lnTo>
                  <a:pt x="2778444" y="1264497"/>
                </a:lnTo>
                <a:lnTo>
                  <a:pt x="2780666" y="1270843"/>
                </a:lnTo>
                <a:lnTo>
                  <a:pt x="2782571" y="1277189"/>
                </a:lnTo>
                <a:lnTo>
                  <a:pt x="2783840" y="1283853"/>
                </a:lnTo>
                <a:lnTo>
                  <a:pt x="2784475" y="1290199"/>
                </a:lnTo>
                <a:lnTo>
                  <a:pt x="2784475" y="1296862"/>
                </a:lnTo>
                <a:lnTo>
                  <a:pt x="2783840" y="1303526"/>
                </a:lnTo>
                <a:lnTo>
                  <a:pt x="2782253" y="1310189"/>
                </a:lnTo>
                <a:lnTo>
                  <a:pt x="2780349" y="1316535"/>
                </a:lnTo>
                <a:lnTo>
                  <a:pt x="2777492" y="1322882"/>
                </a:lnTo>
                <a:lnTo>
                  <a:pt x="2774635" y="1328911"/>
                </a:lnTo>
                <a:lnTo>
                  <a:pt x="2770509" y="1334622"/>
                </a:lnTo>
                <a:lnTo>
                  <a:pt x="2766065" y="1340334"/>
                </a:lnTo>
                <a:lnTo>
                  <a:pt x="2694964" y="1416171"/>
                </a:lnTo>
                <a:lnTo>
                  <a:pt x="2705122" y="1422200"/>
                </a:lnTo>
                <a:lnTo>
                  <a:pt x="2709883" y="1426007"/>
                </a:lnTo>
                <a:lnTo>
                  <a:pt x="2714644" y="1429815"/>
                </a:lnTo>
                <a:lnTo>
                  <a:pt x="2721310" y="1435844"/>
                </a:lnTo>
                <a:lnTo>
                  <a:pt x="2727658" y="1441873"/>
                </a:lnTo>
                <a:lnTo>
                  <a:pt x="2733689" y="1448854"/>
                </a:lnTo>
                <a:lnTo>
                  <a:pt x="2739085" y="1455517"/>
                </a:lnTo>
                <a:lnTo>
                  <a:pt x="2744481" y="1462498"/>
                </a:lnTo>
                <a:lnTo>
                  <a:pt x="2749242" y="1469478"/>
                </a:lnTo>
                <a:lnTo>
                  <a:pt x="2753686" y="1476777"/>
                </a:lnTo>
                <a:lnTo>
                  <a:pt x="2757812" y="1484392"/>
                </a:lnTo>
                <a:lnTo>
                  <a:pt x="2761621" y="1492008"/>
                </a:lnTo>
                <a:lnTo>
                  <a:pt x="2764478" y="1499940"/>
                </a:lnTo>
                <a:lnTo>
                  <a:pt x="2767335" y="1507873"/>
                </a:lnTo>
                <a:lnTo>
                  <a:pt x="2770191" y="1515806"/>
                </a:lnTo>
                <a:lnTo>
                  <a:pt x="2771779" y="1524056"/>
                </a:lnTo>
                <a:lnTo>
                  <a:pt x="2773683" y="1532306"/>
                </a:lnTo>
                <a:lnTo>
                  <a:pt x="2774953" y="1540556"/>
                </a:lnTo>
                <a:lnTo>
                  <a:pt x="2775905" y="1548806"/>
                </a:lnTo>
                <a:lnTo>
                  <a:pt x="2776222" y="1557373"/>
                </a:lnTo>
                <a:lnTo>
                  <a:pt x="2776222" y="1565623"/>
                </a:lnTo>
                <a:lnTo>
                  <a:pt x="2775905" y="1574191"/>
                </a:lnTo>
                <a:lnTo>
                  <a:pt x="2775270" y="1582441"/>
                </a:lnTo>
                <a:lnTo>
                  <a:pt x="2774000" y="1591008"/>
                </a:lnTo>
                <a:lnTo>
                  <a:pt x="2772731" y="1598941"/>
                </a:lnTo>
                <a:lnTo>
                  <a:pt x="2770826" y="1607508"/>
                </a:lnTo>
                <a:lnTo>
                  <a:pt x="2768604" y="1615758"/>
                </a:lnTo>
                <a:lnTo>
                  <a:pt x="2765430" y="1623691"/>
                </a:lnTo>
                <a:lnTo>
                  <a:pt x="2762574" y="1631624"/>
                </a:lnTo>
                <a:lnTo>
                  <a:pt x="2758765" y="1639556"/>
                </a:lnTo>
                <a:lnTo>
                  <a:pt x="2754956" y="1647489"/>
                </a:lnTo>
                <a:lnTo>
                  <a:pt x="2750194" y="1654787"/>
                </a:lnTo>
                <a:lnTo>
                  <a:pt x="2745433" y="1662085"/>
                </a:lnTo>
                <a:lnTo>
                  <a:pt x="2740355" y="1669383"/>
                </a:lnTo>
                <a:lnTo>
                  <a:pt x="2734641" y="1676364"/>
                </a:lnTo>
                <a:lnTo>
                  <a:pt x="2716549" y="1697941"/>
                </a:lnTo>
                <a:lnTo>
                  <a:pt x="2670206" y="1751249"/>
                </a:lnTo>
                <a:lnTo>
                  <a:pt x="2639417" y="1786470"/>
                </a:lnTo>
                <a:lnTo>
                  <a:pt x="2605136" y="1824865"/>
                </a:lnTo>
                <a:lnTo>
                  <a:pt x="2569586" y="1864529"/>
                </a:lnTo>
                <a:lnTo>
                  <a:pt x="2532766" y="1904827"/>
                </a:lnTo>
                <a:lnTo>
                  <a:pt x="2508325" y="1930529"/>
                </a:lnTo>
                <a:lnTo>
                  <a:pt x="2484519" y="1955914"/>
                </a:lnTo>
                <a:lnTo>
                  <a:pt x="2461030" y="1979712"/>
                </a:lnTo>
                <a:lnTo>
                  <a:pt x="2438811" y="2001606"/>
                </a:lnTo>
                <a:lnTo>
                  <a:pt x="2426115" y="2013347"/>
                </a:lnTo>
                <a:lnTo>
                  <a:pt x="2413418" y="2025087"/>
                </a:lnTo>
                <a:lnTo>
                  <a:pt x="2400722" y="2035876"/>
                </a:lnTo>
                <a:lnTo>
                  <a:pt x="2387708" y="2046664"/>
                </a:lnTo>
                <a:lnTo>
                  <a:pt x="2380090" y="2052376"/>
                </a:lnTo>
                <a:lnTo>
                  <a:pt x="2371837" y="2058405"/>
                </a:lnTo>
                <a:lnTo>
                  <a:pt x="2362314" y="2064751"/>
                </a:lnTo>
                <a:lnTo>
                  <a:pt x="2351205" y="2071414"/>
                </a:lnTo>
                <a:lnTo>
                  <a:pt x="2343904" y="2075222"/>
                </a:lnTo>
                <a:lnTo>
                  <a:pt x="2335969" y="2079347"/>
                </a:lnTo>
                <a:lnTo>
                  <a:pt x="2326447" y="2083155"/>
                </a:lnTo>
                <a:lnTo>
                  <a:pt x="2315337" y="2087280"/>
                </a:lnTo>
                <a:lnTo>
                  <a:pt x="2307719" y="2089501"/>
                </a:lnTo>
                <a:lnTo>
                  <a:pt x="2300101" y="2091405"/>
                </a:lnTo>
                <a:lnTo>
                  <a:pt x="2292801" y="2093309"/>
                </a:lnTo>
                <a:lnTo>
                  <a:pt x="2284865" y="2094578"/>
                </a:lnTo>
                <a:lnTo>
                  <a:pt x="2277565" y="2095530"/>
                </a:lnTo>
                <a:lnTo>
                  <a:pt x="2270582" y="2096164"/>
                </a:lnTo>
                <a:lnTo>
                  <a:pt x="2262964" y="2096799"/>
                </a:lnTo>
                <a:lnTo>
                  <a:pt x="2255981" y="2097116"/>
                </a:lnTo>
                <a:lnTo>
                  <a:pt x="2244871" y="2096799"/>
                </a:lnTo>
                <a:lnTo>
                  <a:pt x="2234397" y="2095530"/>
                </a:lnTo>
                <a:lnTo>
                  <a:pt x="2224557" y="2093943"/>
                </a:lnTo>
                <a:lnTo>
                  <a:pt x="2215034" y="2092357"/>
                </a:lnTo>
                <a:lnTo>
                  <a:pt x="2206147" y="2090453"/>
                </a:lnTo>
                <a:lnTo>
                  <a:pt x="2197894" y="2087597"/>
                </a:lnTo>
                <a:lnTo>
                  <a:pt x="2190593" y="2085058"/>
                </a:lnTo>
                <a:lnTo>
                  <a:pt x="2183610" y="2082520"/>
                </a:lnTo>
                <a:lnTo>
                  <a:pt x="2176945" y="2079982"/>
                </a:lnTo>
                <a:lnTo>
                  <a:pt x="2170596" y="2077126"/>
                </a:lnTo>
                <a:lnTo>
                  <a:pt x="2159487" y="2071097"/>
                </a:lnTo>
                <a:lnTo>
                  <a:pt x="2149647" y="2065385"/>
                </a:lnTo>
                <a:lnTo>
                  <a:pt x="2140759" y="2059674"/>
                </a:lnTo>
                <a:lnTo>
                  <a:pt x="2133141" y="2053962"/>
                </a:lnTo>
                <a:lnTo>
                  <a:pt x="2125841" y="2048251"/>
                </a:lnTo>
                <a:lnTo>
                  <a:pt x="2119175" y="2043174"/>
                </a:lnTo>
                <a:lnTo>
                  <a:pt x="2113462" y="2037779"/>
                </a:lnTo>
                <a:lnTo>
                  <a:pt x="2102670" y="2027308"/>
                </a:lnTo>
                <a:lnTo>
                  <a:pt x="2092512" y="2017154"/>
                </a:lnTo>
                <a:lnTo>
                  <a:pt x="2083307" y="2006683"/>
                </a:lnTo>
                <a:lnTo>
                  <a:pt x="2074737" y="1996847"/>
                </a:lnTo>
                <a:lnTo>
                  <a:pt x="2066167" y="1986375"/>
                </a:lnTo>
                <a:lnTo>
                  <a:pt x="2057914" y="1975904"/>
                </a:lnTo>
                <a:lnTo>
                  <a:pt x="2049979" y="1965116"/>
                </a:lnTo>
                <a:lnTo>
                  <a:pt x="2042044" y="1954010"/>
                </a:lnTo>
                <a:lnTo>
                  <a:pt x="2026490" y="1931798"/>
                </a:lnTo>
                <a:lnTo>
                  <a:pt x="2013476" y="1912125"/>
                </a:lnTo>
                <a:lnTo>
                  <a:pt x="2000462" y="1891817"/>
                </a:lnTo>
                <a:lnTo>
                  <a:pt x="1987131" y="1870557"/>
                </a:lnTo>
                <a:lnTo>
                  <a:pt x="1974117" y="1848663"/>
                </a:lnTo>
                <a:lnTo>
                  <a:pt x="1961103" y="1826769"/>
                </a:lnTo>
                <a:lnTo>
                  <a:pt x="1948089" y="1803922"/>
                </a:lnTo>
                <a:lnTo>
                  <a:pt x="1922061" y="1758547"/>
                </a:lnTo>
                <a:lnTo>
                  <a:pt x="1922061" y="2143126"/>
                </a:lnTo>
                <a:lnTo>
                  <a:pt x="1428165" y="2143126"/>
                </a:lnTo>
                <a:lnTo>
                  <a:pt x="1455462" y="1826769"/>
                </a:lnTo>
                <a:lnTo>
                  <a:pt x="1455145" y="1818519"/>
                </a:lnTo>
                <a:lnTo>
                  <a:pt x="1454510" y="1810269"/>
                </a:lnTo>
                <a:lnTo>
                  <a:pt x="1452923" y="1802653"/>
                </a:lnTo>
                <a:lnTo>
                  <a:pt x="1450701" y="1795038"/>
                </a:lnTo>
                <a:lnTo>
                  <a:pt x="1448479" y="1788057"/>
                </a:lnTo>
                <a:lnTo>
                  <a:pt x="1445623" y="1781076"/>
                </a:lnTo>
                <a:lnTo>
                  <a:pt x="1441814" y="1774730"/>
                </a:lnTo>
                <a:lnTo>
                  <a:pt x="1438005" y="1769018"/>
                </a:lnTo>
                <a:lnTo>
                  <a:pt x="1433878" y="1763941"/>
                </a:lnTo>
                <a:lnTo>
                  <a:pt x="1429434" y="1759182"/>
                </a:lnTo>
                <a:lnTo>
                  <a:pt x="1424673" y="1755057"/>
                </a:lnTo>
                <a:lnTo>
                  <a:pt x="1419595" y="1751566"/>
                </a:lnTo>
                <a:lnTo>
                  <a:pt x="1413881" y="1748711"/>
                </a:lnTo>
                <a:lnTo>
                  <a:pt x="1408485" y="1746807"/>
                </a:lnTo>
                <a:lnTo>
                  <a:pt x="1402454" y="1745538"/>
                </a:lnTo>
                <a:lnTo>
                  <a:pt x="1396423" y="1744903"/>
                </a:lnTo>
                <a:lnTo>
                  <a:pt x="1390710" y="1745538"/>
                </a:lnTo>
                <a:lnTo>
                  <a:pt x="1384679" y="1746807"/>
                </a:lnTo>
                <a:lnTo>
                  <a:pt x="1378966" y="1748711"/>
                </a:lnTo>
                <a:lnTo>
                  <a:pt x="1373570" y="1751566"/>
                </a:lnTo>
                <a:lnTo>
                  <a:pt x="1368174" y="1755057"/>
                </a:lnTo>
                <a:lnTo>
                  <a:pt x="1363412" y="1759182"/>
                </a:lnTo>
                <a:lnTo>
                  <a:pt x="1358969" y="1763941"/>
                </a:lnTo>
                <a:lnTo>
                  <a:pt x="1354842" y="1769018"/>
                </a:lnTo>
                <a:lnTo>
                  <a:pt x="1351351" y="1774730"/>
                </a:lnTo>
                <a:lnTo>
                  <a:pt x="1347542" y="1781076"/>
                </a:lnTo>
                <a:lnTo>
                  <a:pt x="1344367" y="1788057"/>
                </a:lnTo>
                <a:lnTo>
                  <a:pt x="1342146" y="1795038"/>
                </a:lnTo>
                <a:lnTo>
                  <a:pt x="1339924" y="1802653"/>
                </a:lnTo>
                <a:lnTo>
                  <a:pt x="1338971" y="1810269"/>
                </a:lnTo>
                <a:lnTo>
                  <a:pt x="1337702" y="1818519"/>
                </a:lnTo>
                <a:lnTo>
                  <a:pt x="1337384" y="1826769"/>
                </a:lnTo>
                <a:lnTo>
                  <a:pt x="1364999" y="2143126"/>
                </a:lnTo>
                <a:lnTo>
                  <a:pt x="870151" y="2143126"/>
                </a:lnTo>
                <a:lnTo>
                  <a:pt x="870151" y="1651297"/>
                </a:lnTo>
                <a:lnTo>
                  <a:pt x="869833" y="1651297"/>
                </a:lnTo>
                <a:lnTo>
                  <a:pt x="868881" y="1652249"/>
                </a:lnTo>
                <a:lnTo>
                  <a:pt x="867294" y="1653201"/>
                </a:lnTo>
                <a:lnTo>
                  <a:pt x="864755" y="1656691"/>
                </a:lnTo>
                <a:lnTo>
                  <a:pt x="861581" y="1661133"/>
                </a:lnTo>
                <a:lnTo>
                  <a:pt x="858724" y="1667162"/>
                </a:lnTo>
                <a:lnTo>
                  <a:pt x="855867" y="1674143"/>
                </a:lnTo>
                <a:lnTo>
                  <a:pt x="852376" y="1682710"/>
                </a:lnTo>
                <a:lnTo>
                  <a:pt x="848884" y="1691912"/>
                </a:lnTo>
                <a:lnTo>
                  <a:pt x="845710" y="1702701"/>
                </a:lnTo>
                <a:lnTo>
                  <a:pt x="839044" y="1726816"/>
                </a:lnTo>
                <a:lnTo>
                  <a:pt x="832061" y="1755057"/>
                </a:lnTo>
                <a:lnTo>
                  <a:pt x="824443" y="1786153"/>
                </a:lnTo>
                <a:lnTo>
                  <a:pt x="817460" y="1820423"/>
                </a:lnTo>
                <a:lnTo>
                  <a:pt x="810477" y="1856913"/>
                </a:lnTo>
                <a:lnTo>
                  <a:pt x="803811" y="1895308"/>
                </a:lnTo>
                <a:lnTo>
                  <a:pt x="797145" y="1935606"/>
                </a:lnTo>
                <a:lnTo>
                  <a:pt x="790797" y="1976221"/>
                </a:lnTo>
                <a:lnTo>
                  <a:pt x="784766" y="2018424"/>
                </a:lnTo>
                <a:lnTo>
                  <a:pt x="779688" y="2060308"/>
                </a:lnTo>
                <a:lnTo>
                  <a:pt x="774609" y="2101876"/>
                </a:lnTo>
                <a:lnTo>
                  <a:pt x="771118" y="2143126"/>
                </a:lnTo>
                <a:lnTo>
                  <a:pt x="438150" y="2143126"/>
                </a:lnTo>
                <a:lnTo>
                  <a:pt x="443864" y="2084741"/>
                </a:lnTo>
                <a:lnTo>
                  <a:pt x="449894" y="2028577"/>
                </a:lnTo>
                <a:lnTo>
                  <a:pt x="455925" y="1975269"/>
                </a:lnTo>
                <a:lnTo>
                  <a:pt x="463226" y="1923865"/>
                </a:lnTo>
                <a:lnTo>
                  <a:pt x="470209" y="1875317"/>
                </a:lnTo>
                <a:lnTo>
                  <a:pt x="478144" y="1828990"/>
                </a:lnTo>
                <a:lnTo>
                  <a:pt x="485762" y="1784884"/>
                </a:lnTo>
                <a:lnTo>
                  <a:pt x="494015" y="1742682"/>
                </a:lnTo>
                <a:lnTo>
                  <a:pt x="502585" y="1702701"/>
                </a:lnTo>
                <a:lnTo>
                  <a:pt x="511155" y="1665258"/>
                </a:lnTo>
                <a:lnTo>
                  <a:pt x="520043" y="1629085"/>
                </a:lnTo>
                <a:lnTo>
                  <a:pt x="528931" y="1595450"/>
                </a:lnTo>
                <a:lnTo>
                  <a:pt x="537818" y="1563719"/>
                </a:lnTo>
                <a:lnTo>
                  <a:pt x="547023" y="1533892"/>
                </a:lnTo>
                <a:lnTo>
                  <a:pt x="556228" y="1505969"/>
                </a:lnTo>
                <a:lnTo>
                  <a:pt x="565116" y="1479632"/>
                </a:lnTo>
                <a:lnTo>
                  <a:pt x="574638" y="1454882"/>
                </a:lnTo>
                <a:lnTo>
                  <a:pt x="583526" y="1432036"/>
                </a:lnTo>
                <a:lnTo>
                  <a:pt x="592413" y="1410777"/>
                </a:lnTo>
                <a:lnTo>
                  <a:pt x="601301" y="1391420"/>
                </a:lnTo>
                <a:lnTo>
                  <a:pt x="609871" y="1373334"/>
                </a:lnTo>
                <a:lnTo>
                  <a:pt x="618124" y="1356516"/>
                </a:lnTo>
                <a:lnTo>
                  <a:pt x="626059" y="1341920"/>
                </a:lnTo>
                <a:lnTo>
                  <a:pt x="633995" y="1327959"/>
                </a:lnTo>
                <a:lnTo>
                  <a:pt x="641930" y="1315266"/>
                </a:lnTo>
                <a:lnTo>
                  <a:pt x="648913" y="1304160"/>
                </a:lnTo>
                <a:lnTo>
                  <a:pt x="655579" y="1294324"/>
                </a:lnTo>
                <a:lnTo>
                  <a:pt x="661927" y="1285756"/>
                </a:lnTo>
                <a:lnTo>
                  <a:pt x="667641" y="1278141"/>
                </a:lnTo>
                <a:lnTo>
                  <a:pt x="673037" y="1271478"/>
                </a:lnTo>
                <a:lnTo>
                  <a:pt x="677798" y="1266083"/>
                </a:lnTo>
                <a:lnTo>
                  <a:pt x="681924" y="1261641"/>
                </a:lnTo>
                <a:lnTo>
                  <a:pt x="699065" y="1252756"/>
                </a:lnTo>
                <a:lnTo>
                  <a:pt x="717475" y="1243237"/>
                </a:lnTo>
                <a:lnTo>
                  <a:pt x="737154" y="1234035"/>
                </a:lnTo>
                <a:lnTo>
                  <a:pt x="758104" y="1224833"/>
                </a:lnTo>
                <a:lnTo>
                  <a:pt x="779688" y="1215948"/>
                </a:lnTo>
                <a:lnTo>
                  <a:pt x="801907" y="1206746"/>
                </a:lnTo>
                <a:lnTo>
                  <a:pt x="824761" y="1197227"/>
                </a:lnTo>
                <a:lnTo>
                  <a:pt x="848249" y="1188343"/>
                </a:lnTo>
                <a:lnTo>
                  <a:pt x="895544" y="1170891"/>
                </a:lnTo>
                <a:lnTo>
                  <a:pt x="942204" y="1154390"/>
                </a:lnTo>
                <a:lnTo>
                  <a:pt x="987594" y="1138525"/>
                </a:lnTo>
                <a:lnTo>
                  <a:pt x="1030445" y="1124564"/>
                </a:lnTo>
                <a:lnTo>
                  <a:pt x="1041554" y="1118217"/>
                </a:lnTo>
                <a:lnTo>
                  <a:pt x="1053299" y="1112188"/>
                </a:lnTo>
                <a:lnTo>
                  <a:pt x="1065678" y="1107111"/>
                </a:lnTo>
                <a:lnTo>
                  <a:pt x="1077740" y="1102352"/>
                </a:lnTo>
                <a:lnTo>
                  <a:pt x="1090754" y="1097909"/>
                </a:lnTo>
                <a:lnTo>
                  <a:pt x="1103768" y="1094102"/>
                </a:lnTo>
                <a:lnTo>
                  <a:pt x="1117099" y="1090294"/>
                </a:lnTo>
                <a:lnTo>
                  <a:pt x="1131065" y="1087438"/>
                </a:lnTo>
                <a:close/>
                <a:moveTo>
                  <a:pt x="1401445" y="0"/>
                </a:moveTo>
                <a:lnTo>
                  <a:pt x="1412240" y="318"/>
                </a:lnTo>
                <a:lnTo>
                  <a:pt x="1423353" y="635"/>
                </a:lnTo>
                <a:lnTo>
                  <a:pt x="1433513" y="1588"/>
                </a:lnTo>
                <a:lnTo>
                  <a:pt x="1444308" y="2223"/>
                </a:lnTo>
                <a:lnTo>
                  <a:pt x="1454786" y="3494"/>
                </a:lnTo>
                <a:lnTo>
                  <a:pt x="1465263" y="4764"/>
                </a:lnTo>
                <a:lnTo>
                  <a:pt x="1475423" y="6670"/>
                </a:lnTo>
                <a:lnTo>
                  <a:pt x="1485266" y="8575"/>
                </a:lnTo>
                <a:lnTo>
                  <a:pt x="1495426" y="10798"/>
                </a:lnTo>
                <a:lnTo>
                  <a:pt x="1505268" y="13339"/>
                </a:lnTo>
                <a:lnTo>
                  <a:pt x="1515111" y="15880"/>
                </a:lnTo>
                <a:lnTo>
                  <a:pt x="1524636" y="19056"/>
                </a:lnTo>
                <a:lnTo>
                  <a:pt x="1533843" y="22232"/>
                </a:lnTo>
                <a:lnTo>
                  <a:pt x="1543368" y="25726"/>
                </a:lnTo>
                <a:lnTo>
                  <a:pt x="1552576" y="29219"/>
                </a:lnTo>
                <a:lnTo>
                  <a:pt x="1561466" y="33030"/>
                </a:lnTo>
                <a:lnTo>
                  <a:pt x="1570356" y="37159"/>
                </a:lnTo>
                <a:lnTo>
                  <a:pt x="1578928" y="41605"/>
                </a:lnTo>
                <a:lnTo>
                  <a:pt x="1587818" y="46052"/>
                </a:lnTo>
                <a:lnTo>
                  <a:pt x="1596073" y="50816"/>
                </a:lnTo>
                <a:lnTo>
                  <a:pt x="1604646" y="55897"/>
                </a:lnTo>
                <a:lnTo>
                  <a:pt x="1612583" y="60979"/>
                </a:lnTo>
                <a:lnTo>
                  <a:pt x="1620521" y="66378"/>
                </a:lnTo>
                <a:lnTo>
                  <a:pt x="1628776" y="72095"/>
                </a:lnTo>
                <a:lnTo>
                  <a:pt x="1636078" y="77812"/>
                </a:lnTo>
                <a:lnTo>
                  <a:pt x="1644016" y="83528"/>
                </a:lnTo>
                <a:lnTo>
                  <a:pt x="1651318" y="89880"/>
                </a:lnTo>
                <a:lnTo>
                  <a:pt x="1658303" y="96232"/>
                </a:lnTo>
                <a:lnTo>
                  <a:pt x="1665606" y="102902"/>
                </a:lnTo>
                <a:lnTo>
                  <a:pt x="1672591" y="109571"/>
                </a:lnTo>
                <a:lnTo>
                  <a:pt x="1679258" y="116241"/>
                </a:lnTo>
                <a:lnTo>
                  <a:pt x="1685926" y="123546"/>
                </a:lnTo>
                <a:lnTo>
                  <a:pt x="1692593" y="130851"/>
                </a:lnTo>
                <a:lnTo>
                  <a:pt x="1698943" y="138155"/>
                </a:lnTo>
                <a:lnTo>
                  <a:pt x="1704976" y="145778"/>
                </a:lnTo>
                <a:lnTo>
                  <a:pt x="1710691" y="153400"/>
                </a:lnTo>
                <a:lnTo>
                  <a:pt x="1716723" y="161658"/>
                </a:lnTo>
                <a:lnTo>
                  <a:pt x="1722438" y="169597"/>
                </a:lnTo>
                <a:lnTo>
                  <a:pt x="1727836" y="177537"/>
                </a:lnTo>
                <a:lnTo>
                  <a:pt x="1733233" y="186113"/>
                </a:lnTo>
                <a:lnTo>
                  <a:pt x="1738313" y="194688"/>
                </a:lnTo>
                <a:lnTo>
                  <a:pt x="1743076" y="203263"/>
                </a:lnTo>
                <a:lnTo>
                  <a:pt x="1747838" y="212156"/>
                </a:lnTo>
                <a:lnTo>
                  <a:pt x="1752283" y="221048"/>
                </a:lnTo>
                <a:lnTo>
                  <a:pt x="1760856" y="239469"/>
                </a:lnTo>
                <a:lnTo>
                  <a:pt x="1768793" y="258207"/>
                </a:lnTo>
                <a:lnTo>
                  <a:pt x="1776096" y="277581"/>
                </a:lnTo>
                <a:lnTo>
                  <a:pt x="1782446" y="297272"/>
                </a:lnTo>
                <a:lnTo>
                  <a:pt x="1788161" y="317916"/>
                </a:lnTo>
                <a:lnTo>
                  <a:pt x="1792923" y="338560"/>
                </a:lnTo>
                <a:lnTo>
                  <a:pt x="1797051" y="359521"/>
                </a:lnTo>
                <a:lnTo>
                  <a:pt x="1799908" y="380800"/>
                </a:lnTo>
                <a:lnTo>
                  <a:pt x="1802448" y="402397"/>
                </a:lnTo>
                <a:lnTo>
                  <a:pt x="1804036" y="424946"/>
                </a:lnTo>
                <a:lnTo>
                  <a:pt x="1809751" y="426534"/>
                </a:lnTo>
                <a:lnTo>
                  <a:pt x="1815148" y="428758"/>
                </a:lnTo>
                <a:lnTo>
                  <a:pt x="1819911" y="431616"/>
                </a:lnTo>
                <a:lnTo>
                  <a:pt x="1825308" y="434474"/>
                </a:lnTo>
                <a:lnTo>
                  <a:pt x="1829753" y="437968"/>
                </a:lnTo>
                <a:lnTo>
                  <a:pt x="1834198" y="441144"/>
                </a:lnTo>
                <a:lnTo>
                  <a:pt x="1838326" y="445273"/>
                </a:lnTo>
                <a:lnTo>
                  <a:pt x="1842453" y="449401"/>
                </a:lnTo>
                <a:lnTo>
                  <a:pt x="1845628" y="453848"/>
                </a:lnTo>
                <a:lnTo>
                  <a:pt x="1849121" y="458612"/>
                </a:lnTo>
                <a:lnTo>
                  <a:pt x="1851978" y="463693"/>
                </a:lnTo>
                <a:lnTo>
                  <a:pt x="1854201" y="469728"/>
                </a:lnTo>
                <a:lnTo>
                  <a:pt x="1856423" y="475762"/>
                </a:lnTo>
                <a:lnTo>
                  <a:pt x="1858328" y="482114"/>
                </a:lnTo>
                <a:lnTo>
                  <a:pt x="1859916" y="488784"/>
                </a:lnTo>
                <a:lnTo>
                  <a:pt x="1860868" y="496088"/>
                </a:lnTo>
                <a:lnTo>
                  <a:pt x="1861503" y="502123"/>
                </a:lnTo>
                <a:lnTo>
                  <a:pt x="1862138" y="507839"/>
                </a:lnTo>
                <a:lnTo>
                  <a:pt x="1862138" y="513874"/>
                </a:lnTo>
                <a:lnTo>
                  <a:pt x="1861503" y="519908"/>
                </a:lnTo>
                <a:lnTo>
                  <a:pt x="1861186" y="526260"/>
                </a:lnTo>
                <a:lnTo>
                  <a:pt x="1860868" y="532294"/>
                </a:lnTo>
                <a:lnTo>
                  <a:pt x="1858963" y="544998"/>
                </a:lnTo>
                <a:lnTo>
                  <a:pt x="1856106" y="557385"/>
                </a:lnTo>
                <a:lnTo>
                  <a:pt x="1852296" y="569771"/>
                </a:lnTo>
                <a:lnTo>
                  <a:pt x="1847851" y="582157"/>
                </a:lnTo>
                <a:lnTo>
                  <a:pt x="1842771" y="593908"/>
                </a:lnTo>
                <a:lnTo>
                  <a:pt x="1836738" y="605342"/>
                </a:lnTo>
                <a:lnTo>
                  <a:pt x="1833881" y="611059"/>
                </a:lnTo>
                <a:lnTo>
                  <a:pt x="1830071" y="616140"/>
                </a:lnTo>
                <a:lnTo>
                  <a:pt x="1826578" y="621540"/>
                </a:lnTo>
                <a:lnTo>
                  <a:pt x="1823086" y="626621"/>
                </a:lnTo>
                <a:lnTo>
                  <a:pt x="1818958" y="631385"/>
                </a:lnTo>
                <a:lnTo>
                  <a:pt x="1814831" y="635831"/>
                </a:lnTo>
                <a:lnTo>
                  <a:pt x="1810703" y="640278"/>
                </a:lnTo>
                <a:lnTo>
                  <a:pt x="1806258" y="644407"/>
                </a:lnTo>
                <a:lnTo>
                  <a:pt x="1801813" y="648218"/>
                </a:lnTo>
                <a:lnTo>
                  <a:pt x="1797051" y="652029"/>
                </a:lnTo>
                <a:lnTo>
                  <a:pt x="1792288" y="655205"/>
                </a:lnTo>
                <a:lnTo>
                  <a:pt x="1787208" y="658063"/>
                </a:lnTo>
                <a:lnTo>
                  <a:pt x="1782128" y="660922"/>
                </a:lnTo>
                <a:lnTo>
                  <a:pt x="1777048" y="663145"/>
                </a:lnTo>
                <a:lnTo>
                  <a:pt x="1771651" y="681248"/>
                </a:lnTo>
                <a:lnTo>
                  <a:pt x="1766571" y="699033"/>
                </a:lnTo>
                <a:lnTo>
                  <a:pt x="1760538" y="716501"/>
                </a:lnTo>
                <a:lnTo>
                  <a:pt x="1754188" y="733969"/>
                </a:lnTo>
                <a:lnTo>
                  <a:pt x="1747521" y="751437"/>
                </a:lnTo>
                <a:lnTo>
                  <a:pt x="1740218" y="768587"/>
                </a:lnTo>
                <a:lnTo>
                  <a:pt x="1732598" y="785420"/>
                </a:lnTo>
                <a:lnTo>
                  <a:pt x="1724661" y="801618"/>
                </a:lnTo>
                <a:lnTo>
                  <a:pt x="1716406" y="817497"/>
                </a:lnTo>
                <a:lnTo>
                  <a:pt x="1707516" y="833695"/>
                </a:lnTo>
                <a:lnTo>
                  <a:pt x="1698308" y="848940"/>
                </a:lnTo>
                <a:lnTo>
                  <a:pt x="1688148" y="863867"/>
                </a:lnTo>
                <a:lnTo>
                  <a:pt x="1677988" y="878159"/>
                </a:lnTo>
                <a:lnTo>
                  <a:pt x="1667511" y="892451"/>
                </a:lnTo>
                <a:lnTo>
                  <a:pt x="1656716" y="905790"/>
                </a:lnTo>
                <a:lnTo>
                  <a:pt x="1644968" y="918811"/>
                </a:lnTo>
                <a:lnTo>
                  <a:pt x="1633221" y="931515"/>
                </a:lnTo>
                <a:lnTo>
                  <a:pt x="1620838" y="943266"/>
                </a:lnTo>
                <a:lnTo>
                  <a:pt x="1607821" y="954382"/>
                </a:lnTo>
                <a:lnTo>
                  <a:pt x="1594803" y="964863"/>
                </a:lnTo>
                <a:lnTo>
                  <a:pt x="1581151" y="974709"/>
                </a:lnTo>
                <a:lnTo>
                  <a:pt x="1567181" y="983919"/>
                </a:lnTo>
                <a:lnTo>
                  <a:pt x="1552576" y="992176"/>
                </a:lnTo>
                <a:lnTo>
                  <a:pt x="1545273" y="996305"/>
                </a:lnTo>
                <a:lnTo>
                  <a:pt x="1537336" y="1000116"/>
                </a:lnTo>
                <a:lnTo>
                  <a:pt x="1530033" y="1003610"/>
                </a:lnTo>
                <a:lnTo>
                  <a:pt x="1522096" y="1006786"/>
                </a:lnTo>
                <a:lnTo>
                  <a:pt x="1513841" y="1010279"/>
                </a:lnTo>
                <a:lnTo>
                  <a:pt x="1506221" y="1012820"/>
                </a:lnTo>
                <a:lnTo>
                  <a:pt x="1497966" y="1015679"/>
                </a:lnTo>
                <a:lnTo>
                  <a:pt x="1489711" y="1017902"/>
                </a:lnTo>
                <a:lnTo>
                  <a:pt x="1481456" y="1020443"/>
                </a:lnTo>
                <a:lnTo>
                  <a:pt x="1473201" y="1022348"/>
                </a:lnTo>
                <a:lnTo>
                  <a:pt x="1464628" y="1024254"/>
                </a:lnTo>
                <a:lnTo>
                  <a:pt x="1455738" y="1025842"/>
                </a:lnTo>
                <a:lnTo>
                  <a:pt x="1447166" y="1027112"/>
                </a:lnTo>
                <a:lnTo>
                  <a:pt x="1438276" y="1028383"/>
                </a:lnTo>
                <a:lnTo>
                  <a:pt x="1429068" y="1029018"/>
                </a:lnTo>
                <a:lnTo>
                  <a:pt x="1419860" y="1029971"/>
                </a:lnTo>
                <a:lnTo>
                  <a:pt x="1410653" y="1030288"/>
                </a:lnTo>
                <a:lnTo>
                  <a:pt x="1401445" y="1030288"/>
                </a:lnTo>
                <a:lnTo>
                  <a:pt x="1391920" y="1030288"/>
                </a:lnTo>
                <a:lnTo>
                  <a:pt x="1382713" y="1029971"/>
                </a:lnTo>
                <a:lnTo>
                  <a:pt x="1373823" y="1029018"/>
                </a:lnTo>
                <a:lnTo>
                  <a:pt x="1364933" y="1028383"/>
                </a:lnTo>
                <a:lnTo>
                  <a:pt x="1356043" y="1027112"/>
                </a:lnTo>
                <a:lnTo>
                  <a:pt x="1347153" y="1025842"/>
                </a:lnTo>
                <a:lnTo>
                  <a:pt x="1338580" y="1024254"/>
                </a:lnTo>
                <a:lnTo>
                  <a:pt x="1330008" y="1022348"/>
                </a:lnTo>
                <a:lnTo>
                  <a:pt x="1321753" y="1020443"/>
                </a:lnTo>
                <a:lnTo>
                  <a:pt x="1313180" y="1018219"/>
                </a:lnTo>
                <a:lnTo>
                  <a:pt x="1305243" y="1015679"/>
                </a:lnTo>
                <a:lnTo>
                  <a:pt x="1297305" y="1013138"/>
                </a:lnTo>
                <a:lnTo>
                  <a:pt x="1289050" y="1010279"/>
                </a:lnTo>
                <a:lnTo>
                  <a:pt x="1281430" y="1007104"/>
                </a:lnTo>
                <a:lnTo>
                  <a:pt x="1273493" y="1003928"/>
                </a:lnTo>
                <a:lnTo>
                  <a:pt x="1266190" y="1000434"/>
                </a:lnTo>
                <a:lnTo>
                  <a:pt x="1250950" y="992812"/>
                </a:lnTo>
                <a:lnTo>
                  <a:pt x="1236345" y="984554"/>
                </a:lnTo>
                <a:lnTo>
                  <a:pt x="1222693" y="975344"/>
                </a:lnTo>
                <a:lnTo>
                  <a:pt x="1209040" y="965498"/>
                </a:lnTo>
                <a:lnTo>
                  <a:pt x="1196023" y="955017"/>
                </a:lnTo>
                <a:lnTo>
                  <a:pt x="1183005" y="943901"/>
                </a:lnTo>
                <a:lnTo>
                  <a:pt x="1170623" y="932150"/>
                </a:lnTo>
                <a:lnTo>
                  <a:pt x="1158875" y="919764"/>
                </a:lnTo>
                <a:lnTo>
                  <a:pt x="1147128" y="907378"/>
                </a:lnTo>
                <a:lnTo>
                  <a:pt x="1136333" y="893721"/>
                </a:lnTo>
                <a:lnTo>
                  <a:pt x="1125538" y="879747"/>
                </a:lnTo>
                <a:lnTo>
                  <a:pt x="1115695" y="865455"/>
                </a:lnTo>
                <a:lnTo>
                  <a:pt x="1105853" y="850845"/>
                </a:lnTo>
                <a:lnTo>
                  <a:pt x="1096645" y="835601"/>
                </a:lnTo>
                <a:lnTo>
                  <a:pt x="1087755" y="820038"/>
                </a:lnTo>
                <a:lnTo>
                  <a:pt x="1079183" y="803841"/>
                </a:lnTo>
                <a:lnTo>
                  <a:pt x="1070928" y="787643"/>
                </a:lnTo>
                <a:lnTo>
                  <a:pt x="1063625" y="770811"/>
                </a:lnTo>
                <a:lnTo>
                  <a:pt x="1056323" y="753978"/>
                </a:lnTo>
                <a:lnTo>
                  <a:pt x="1049655" y="737145"/>
                </a:lnTo>
                <a:lnTo>
                  <a:pt x="1043305" y="719677"/>
                </a:lnTo>
                <a:lnTo>
                  <a:pt x="1037273" y="702209"/>
                </a:lnTo>
                <a:lnTo>
                  <a:pt x="1031558" y="684106"/>
                </a:lnTo>
                <a:lnTo>
                  <a:pt x="1026795" y="666321"/>
                </a:lnTo>
                <a:lnTo>
                  <a:pt x="1020763" y="664415"/>
                </a:lnTo>
                <a:lnTo>
                  <a:pt x="1015365" y="662827"/>
                </a:lnTo>
                <a:lnTo>
                  <a:pt x="1009650" y="659969"/>
                </a:lnTo>
                <a:lnTo>
                  <a:pt x="1004253" y="657110"/>
                </a:lnTo>
                <a:lnTo>
                  <a:pt x="998855" y="653617"/>
                </a:lnTo>
                <a:lnTo>
                  <a:pt x="993775" y="650441"/>
                </a:lnTo>
                <a:lnTo>
                  <a:pt x="989013" y="646312"/>
                </a:lnTo>
                <a:lnTo>
                  <a:pt x="984250" y="642183"/>
                </a:lnTo>
                <a:lnTo>
                  <a:pt x="979805" y="637737"/>
                </a:lnTo>
                <a:lnTo>
                  <a:pt x="975360" y="632973"/>
                </a:lnTo>
                <a:lnTo>
                  <a:pt x="970598" y="627891"/>
                </a:lnTo>
                <a:lnTo>
                  <a:pt x="966788" y="622492"/>
                </a:lnTo>
                <a:lnTo>
                  <a:pt x="962978" y="617411"/>
                </a:lnTo>
                <a:lnTo>
                  <a:pt x="959168" y="611376"/>
                </a:lnTo>
                <a:lnTo>
                  <a:pt x="955358" y="605660"/>
                </a:lnTo>
                <a:lnTo>
                  <a:pt x="952500" y="599625"/>
                </a:lnTo>
                <a:lnTo>
                  <a:pt x="949325" y="593591"/>
                </a:lnTo>
                <a:lnTo>
                  <a:pt x="946468" y="587239"/>
                </a:lnTo>
                <a:lnTo>
                  <a:pt x="943610" y="580887"/>
                </a:lnTo>
                <a:lnTo>
                  <a:pt x="941388" y="574535"/>
                </a:lnTo>
                <a:lnTo>
                  <a:pt x="939165" y="567865"/>
                </a:lnTo>
                <a:lnTo>
                  <a:pt x="937260" y="561196"/>
                </a:lnTo>
                <a:lnTo>
                  <a:pt x="935355" y="554526"/>
                </a:lnTo>
                <a:lnTo>
                  <a:pt x="934085" y="547857"/>
                </a:lnTo>
                <a:lnTo>
                  <a:pt x="932815" y="541505"/>
                </a:lnTo>
                <a:lnTo>
                  <a:pt x="931863" y="534835"/>
                </a:lnTo>
                <a:lnTo>
                  <a:pt x="930910" y="528166"/>
                </a:lnTo>
                <a:lnTo>
                  <a:pt x="930593" y="521496"/>
                </a:lnTo>
                <a:lnTo>
                  <a:pt x="930275" y="515144"/>
                </a:lnTo>
                <a:lnTo>
                  <a:pt x="930275" y="508792"/>
                </a:lnTo>
                <a:lnTo>
                  <a:pt x="930593" y="502440"/>
                </a:lnTo>
                <a:lnTo>
                  <a:pt x="931228" y="496088"/>
                </a:lnTo>
                <a:lnTo>
                  <a:pt x="932498" y="488148"/>
                </a:lnTo>
                <a:lnTo>
                  <a:pt x="934403" y="480526"/>
                </a:lnTo>
                <a:lnTo>
                  <a:pt x="936625" y="473539"/>
                </a:lnTo>
                <a:lnTo>
                  <a:pt x="939165" y="466869"/>
                </a:lnTo>
                <a:lnTo>
                  <a:pt x="942023" y="460835"/>
                </a:lnTo>
                <a:lnTo>
                  <a:pt x="945515" y="455436"/>
                </a:lnTo>
                <a:lnTo>
                  <a:pt x="949325" y="450037"/>
                </a:lnTo>
                <a:lnTo>
                  <a:pt x="953770" y="445273"/>
                </a:lnTo>
                <a:lnTo>
                  <a:pt x="958215" y="440826"/>
                </a:lnTo>
                <a:lnTo>
                  <a:pt x="962978" y="437015"/>
                </a:lnTo>
                <a:lnTo>
                  <a:pt x="968058" y="433204"/>
                </a:lnTo>
                <a:lnTo>
                  <a:pt x="973773" y="430345"/>
                </a:lnTo>
                <a:lnTo>
                  <a:pt x="979805" y="427805"/>
                </a:lnTo>
                <a:lnTo>
                  <a:pt x="985520" y="425264"/>
                </a:lnTo>
                <a:lnTo>
                  <a:pt x="992188" y="423358"/>
                </a:lnTo>
                <a:lnTo>
                  <a:pt x="998855" y="421453"/>
                </a:lnTo>
                <a:lnTo>
                  <a:pt x="1000443" y="399538"/>
                </a:lnTo>
                <a:lnTo>
                  <a:pt x="1002983" y="377942"/>
                </a:lnTo>
                <a:lnTo>
                  <a:pt x="1006475" y="356663"/>
                </a:lnTo>
                <a:lnTo>
                  <a:pt x="1010603" y="336019"/>
                </a:lnTo>
                <a:lnTo>
                  <a:pt x="1015365" y="315057"/>
                </a:lnTo>
                <a:lnTo>
                  <a:pt x="1020763" y="295049"/>
                </a:lnTo>
                <a:lnTo>
                  <a:pt x="1027748" y="275358"/>
                </a:lnTo>
                <a:lnTo>
                  <a:pt x="1034733" y="256302"/>
                </a:lnTo>
                <a:lnTo>
                  <a:pt x="1042353" y="237564"/>
                </a:lnTo>
                <a:lnTo>
                  <a:pt x="1051243" y="219143"/>
                </a:lnTo>
                <a:lnTo>
                  <a:pt x="1060768" y="201675"/>
                </a:lnTo>
                <a:lnTo>
                  <a:pt x="1065530" y="193417"/>
                </a:lnTo>
                <a:lnTo>
                  <a:pt x="1070610" y="184842"/>
                </a:lnTo>
                <a:lnTo>
                  <a:pt x="1076008" y="176585"/>
                </a:lnTo>
                <a:lnTo>
                  <a:pt x="1081405" y="168327"/>
                </a:lnTo>
                <a:lnTo>
                  <a:pt x="1087120" y="160070"/>
                </a:lnTo>
                <a:lnTo>
                  <a:pt x="1092835" y="152447"/>
                </a:lnTo>
                <a:lnTo>
                  <a:pt x="1098868" y="144507"/>
                </a:lnTo>
                <a:lnTo>
                  <a:pt x="1104900" y="137202"/>
                </a:lnTo>
                <a:lnTo>
                  <a:pt x="1111250" y="129580"/>
                </a:lnTo>
                <a:lnTo>
                  <a:pt x="1117600" y="122593"/>
                </a:lnTo>
                <a:lnTo>
                  <a:pt x="1124268" y="115606"/>
                </a:lnTo>
                <a:lnTo>
                  <a:pt x="1131253" y="108619"/>
                </a:lnTo>
                <a:lnTo>
                  <a:pt x="1137920" y="101949"/>
                </a:lnTo>
                <a:lnTo>
                  <a:pt x="1144905" y="95597"/>
                </a:lnTo>
                <a:lnTo>
                  <a:pt x="1152525" y="89245"/>
                </a:lnTo>
                <a:lnTo>
                  <a:pt x="1159828" y="82893"/>
                </a:lnTo>
                <a:lnTo>
                  <a:pt x="1167130" y="76859"/>
                </a:lnTo>
                <a:lnTo>
                  <a:pt x="1175068" y="71460"/>
                </a:lnTo>
                <a:lnTo>
                  <a:pt x="1183005" y="65743"/>
                </a:lnTo>
                <a:lnTo>
                  <a:pt x="1190943" y="60661"/>
                </a:lnTo>
                <a:lnTo>
                  <a:pt x="1198880" y="55262"/>
                </a:lnTo>
                <a:lnTo>
                  <a:pt x="1207453" y="50498"/>
                </a:lnTo>
                <a:lnTo>
                  <a:pt x="1216025" y="45734"/>
                </a:lnTo>
                <a:lnTo>
                  <a:pt x="1224598" y="41288"/>
                </a:lnTo>
                <a:lnTo>
                  <a:pt x="1233170" y="36841"/>
                </a:lnTo>
                <a:lnTo>
                  <a:pt x="1242060" y="32713"/>
                </a:lnTo>
                <a:lnTo>
                  <a:pt x="1250950" y="28902"/>
                </a:lnTo>
                <a:lnTo>
                  <a:pt x="1260158" y="25408"/>
                </a:lnTo>
                <a:lnTo>
                  <a:pt x="1269365" y="21914"/>
                </a:lnTo>
                <a:lnTo>
                  <a:pt x="1278890" y="19056"/>
                </a:lnTo>
                <a:lnTo>
                  <a:pt x="1288415" y="15880"/>
                </a:lnTo>
                <a:lnTo>
                  <a:pt x="1297940" y="13339"/>
                </a:lnTo>
                <a:lnTo>
                  <a:pt x="1307783" y="10798"/>
                </a:lnTo>
                <a:lnTo>
                  <a:pt x="1317625" y="8575"/>
                </a:lnTo>
                <a:lnTo>
                  <a:pt x="1327785" y="6670"/>
                </a:lnTo>
                <a:lnTo>
                  <a:pt x="1337945" y="4764"/>
                </a:lnTo>
                <a:lnTo>
                  <a:pt x="1348105" y="3494"/>
                </a:lnTo>
                <a:lnTo>
                  <a:pt x="1358583" y="2223"/>
                </a:lnTo>
                <a:lnTo>
                  <a:pt x="1369060" y="1588"/>
                </a:lnTo>
                <a:lnTo>
                  <a:pt x="1379855" y="635"/>
                </a:lnTo>
                <a:lnTo>
                  <a:pt x="1390650" y="318"/>
                </a:lnTo>
                <a:lnTo>
                  <a:pt x="1401445" y="0"/>
                </a:lnTo>
                <a:close/>
              </a:path>
            </a:pathLst>
          </a:custGeom>
          <a:solidFill>
            <a:srgbClr val="C00000"/>
          </a:solidFill>
          <a:ln>
            <a:noFill/>
          </a:ln>
        </p:spPr>
        <p:txBody>
          <a:bodyPr anchor="ctr">
            <a:scene3d>
              <a:camera prst="orthographicFront"/>
              <a:lightRig rig="threePt" dir="t"/>
            </a:scene3d>
          </a:bodyPr>
          <a:lstStyle/>
          <a:p>
            <a:pPr algn="ctr">
              <a:defRPr/>
            </a:pPr>
            <a:endParaRPr lang="zh-CN" altLang="en-US">
              <a:solidFill>
                <a:srgbClr val="A11752"/>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11" name="矩形 10"/>
          <p:cNvSpPr/>
          <p:nvPr/>
        </p:nvSpPr>
        <p:spPr>
          <a:xfrm>
            <a:off x="4530995" y="2219533"/>
            <a:ext cx="6129290" cy="3582519"/>
          </a:xfrm>
          <a:prstGeom prst="rect">
            <a:avLst/>
          </a:prstGeom>
        </p:spPr>
        <p:txBody>
          <a:bodyPr wrap="square">
            <a:spAutoFit/>
          </a:bodyPr>
          <a:lstStyle/>
          <a:p>
            <a:pPr algn="just">
              <a:lnSpc>
                <a:spcPct val="135000"/>
              </a:lnSpc>
            </a:pPr>
            <a:r>
              <a:rPr lang="zh-CN" altLang="en-US" sz="2400">
                <a:solidFill>
                  <a:prstClr val="black"/>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幸福都是奋斗出来的，新时代是奋斗者的时代，要把爱国之情、报国之志融入祖国改革发展的伟大事业之中、融入人民创造历史的伟大奋斗之中。作为基层党员，只有强化思想认识，严格政治标准，</a:t>
            </a:r>
            <a:r>
              <a:rPr lang="zh-CN" altLang="en-US" sz="2400" b="1">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立足本职岗位，在普通的工作岗位上尽职尽责，才是践行爱国奋斗精神的具体体现。</a:t>
            </a:r>
            <a:endParaRPr lang="zh-CN" altLang="zh-CN" sz="2400" b="1">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18" presetClass="entr" presetSubtype="12"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trips(down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965960" y="1834515"/>
            <a:ext cx="6269990" cy="836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vert="horz" wrap="square" lIns="67015" tIns="33508" rIns="67015" bIns="33508" rtlCol="0" anchor="ctr">
            <a:spAutoFit/>
          </a:bodyPr>
          <a:lstStyle>
            <a:lvl1pPr algn="l" defTabSz="914400" rtl="0" eaLnBrk="1" latinLnBrk="0" hangingPunct="1">
              <a:lnSpc>
                <a:spcPct val="90000"/>
              </a:lnSpc>
              <a:spcBef>
                <a:spcPct val="0"/>
              </a:spcBef>
              <a:buNone/>
              <a:defRPr lang="zh-CN" altLang="en-US" sz="2000" b="0" kern="1200">
                <a:solidFill>
                  <a:schemeClr val="tx1">
                    <a:lumMod val="85000"/>
                    <a:lumOff val="15000"/>
                  </a:schemeClr>
                </a:solidFill>
                <a:latin typeface="微软雅黑" panose="020B0503020204020204" charset="-122"/>
                <a:ea typeface="微软雅黑"/>
                <a:cs typeface="+mn-cs"/>
              </a:defRPr>
            </a:lvl1pPr>
          </a:lstStyle>
          <a:p>
            <a:pPr fontAlgn="base">
              <a:lnSpc>
                <a:spcPct val="100000"/>
              </a:lnSpc>
              <a:spcBef>
                <a:spcPct val="0"/>
              </a:spcBef>
              <a:spcAft>
                <a:spcPct val="0"/>
              </a:spcAft>
            </a:pPr>
            <a:r>
              <a:rPr lang="zh-CN" altLang="en-US" sz="5000" kern="0">
                <a:solidFill>
                  <a:srgbClr val="C00000"/>
                </a:solidFill>
                <a:latin typeface="迷你简粗倩" panose="03000509000000000000" pitchFamily="65" charset="-122"/>
                <a:ea typeface="迷你简粗倩" panose="03000509000000000000" pitchFamily="65" charset="-122"/>
                <a:sym typeface="思源黑体 CN Normal" panose="020B0400000000000000" pitchFamily="34" charset="-122"/>
              </a:rPr>
              <a:t>提高思想认识</a:t>
            </a:r>
          </a:p>
        </p:txBody>
      </p:sp>
      <p:grpSp>
        <p:nvGrpSpPr>
          <p:cNvPr id="5" name="组合 4"/>
          <p:cNvGrpSpPr/>
          <p:nvPr/>
        </p:nvGrpSpPr>
        <p:grpSpPr>
          <a:xfrm>
            <a:off x="7261595" y="1604117"/>
            <a:ext cx="1071309" cy="1298777"/>
            <a:chOff x="347067" y="1692297"/>
            <a:chExt cx="1534895" cy="1817786"/>
          </a:xfrm>
        </p:grpSpPr>
        <p:sp>
          <p:nvSpPr>
            <p:cNvPr id="6" name="剪去对角的矩形 5"/>
            <p:cNvSpPr/>
            <p:nvPr/>
          </p:nvSpPr>
          <p:spPr>
            <a:xfrm>
              <a:off x="347067" y="1775636"/>
              <a:ext cx="1534895" cy="1651111"/>
            </a:xfrm>
            <a:prstGeom prst="snip2DiagRect">
              <a:avLst/>
            </a:prstGeom>
            <a:solidFill>
              <a:srgbClr val="800000"/>
            </a:solidFill>
            <a:ln w="12700" cap="flat" cmpd="sng" algn="ctr">
              <a:noFill/>
              <a:prstDash val="solid"/>
              <a:miter lim="800000"/>
            </a:ln>
            <a:effectLst/>
          </p:spPr>
          <p:txBody>
            <a:bodyPr rtlCol="0" anchor="ctr"/>
            <a:lstStyle/>
            <a:p>
              <a:pPr algn="ctr" defTabSz="914400">
                <a:defRPr/>
              </a:pPr>
              <a:endParaRPr lang="zh-CN" altLang="en-US" kern="0" smtClean="0">
                <a:solidFill>
                  <a:prstClr val="white"/>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 name="标题 1"/>
            <p:cNvSpPr txBox="1"/>
            <p:nvPr/>
          </p:nvSpPr>
          <p:spPr>
            <a:xfrm>
              <a:off x="679099" y="1692297"/>
              <a:ext cx="1144724" cy="1817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vert="horz" wrap="none" lIns="67015" tIns="33508" rIns="67015" bIns="33508" rtlCol="0" anchor="ctr">
              <a:spAutoFit/>
            </a:bodyPr>
            <a:lstStyle>
              <a:lvl1pPr algn="l" defTabSz="914400" rtl="0" eaLnBrk="1" latinLnBrk="0" hangingPunct="1">
                <a:lnSpc>
                  <a:spcPct val="90000"/>
                </a:lnSpc>
                <a:spcBef>
                  <a:spcPct val="0"/>
                </a:spcBef>
                <a:buNone/>
                <a:defRPr lang="zh-CN" altLang="en-US" sz="2000" b="0" kern="1200">
                  <a:solidFill>
                    <a:schemeClr val="tx1">
                      <a:lumMod val="85000"/>
                      <a:lumOff val="15000"/>
                    </a:schemeClr>
                  </a:solidFill>
                  <a:latin typeface="微软雅黑" panose="020B0503020204020204" charset="-122"/>
                  <a:ea typeface="微软雅黑"/>
                  <a:cs typeface="+mn-cs"/>
                </a:defRPr>
              </a:lvl1pPr>
            </a:lstStyle>
            <a:p>
              <a:pPr fontAlgn="base">
                <a:lnSpc>
                  <a:spcPct val="100000"/>
                </a:lnSpc>
                <a:spcBef>
                  <a:spcPct val="0"/>
                </a:spcBef>
                <a:spcAft>
                  <a:spcPct val="0"/>
                </a:spcAft>
                <a:defRPr/>
              </a:pPr>
              <a:r>
                <a:rPr lang="en-US" sz="8000" kern="0" smtClean="0">
                  <a:solidFill>
                    <a:srgbClr val="FFFFFF"/>
                  </a:solidFill>
                  <a:latin typeface="Broadway" panose="04040905080B02020502" pitchFamily="82" charset="0"/>
                  <a:ea typeface="思源黑体 CN Normal" panose="020B0400000000000000" pitchFamily="34" charset="-122"/>
                  <a:sym typeface="思源黑体 CN Normal" panose="020B0400000000000000" pitchFamily="34" charset="-122"/>
                </a:rPr>
                <a:t>1</a:t>
              </a:r>
              <a:endParaRPr sz="8000" kern="0">
                <a:solidFill>
                  <a:srgbClr val="FFFFFF"/>
                </a:solidFill>
                <a:latin typeface="Broadway" panose="04040905080B02020502" pitchFamily="82" charset="0"/>
                <a:ea typeface="思源黑体 CN Normal" panose="020B0400000000000000" pitchFamily="34" charset="-122"/>
                <a:sym typeface="思源黑体 CN Normal" panose="020B0400000000000000" pitchFamily="34" charset="-122"/>
              </a:endParaRPr>
            </a:p>
          </p:txBody>
        </p:sp>
      </p:grpSp>
      <p:sp>
        <p:nvSpPr>
          <p:cNvPr id="9" name="矩形 8"/>
          <p:cNvSpPr/>
          <p:nvPr/>
        </p:nvSpPr>
        <p:spPr>
          <a:xfrm>
            <a:off x="1020098" y="2971389"/>
            <a:ext cx="7176303" cy="3231654"/>
          </a:xfrm>
          <a:prstGeom prst="rect">
            <a:avLst/>
          </a:prstGeom>
          <a:noFill/>
        </p:spPr>
        <p:txBody>
          <a:bodyPr wrap="square">
            <a:spAutoFit/>
          </a:bodyPr>
          <a:lstStyle/>
          <a:p>
            <a:pPr algn="just" fontAlgn="base">
              <a:lnSpc>
                <a:spcPct val="150000"/>
              </a:lnSpc>
              <a:spcBef>
                <a:spcPct val="0"/>
              </a:spcBef>
              <a:spcAft>
                <a:spcPct val="0"/>
              </a:spcAft>
              <a:defRPr/>
            </a:pPr>
            <a:r>
              <a:rPr lang="zh-CN" altLang="en-US" sz="1700" kern="0">
                <a:solidFill>
                  <a:prstClr val="black">
                    <a:lumMod val="95000"/>
                    <a:lumOff val="5000"/>
                  </a:prst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爱国奋斗精神是中华民族精神的核心，具有很强的时代性，在不同的历史时期、不同阶段具有不同的具体内涵。在战争年代，爱国奋斗精神体现在为国抛头颅、洒热血，为新中国的建立奉献终身乃至生命。而现如今，我国进入了新时代，在新时代就要充分认识到爱国奋斗精神的具体内涵和要求，不能有在如今和平年代和经济社会蓬勃发展时代无需要爱国奋斗精神的错误思想，也不能有可以麻痹松懈的错误理念。在新时代，我们更要继承和发扬前辈可歌可泣的爱国奋斗精神，面对新的困难和挑战，提高思想认识，紧听习总书记的召唤，践行爱国奋斗精神。</a:t>
            </a:r>
            <a:endParaRPr lang="en-US" altLang="zh-CN" sz="1700" b="1" kern="0">
              <a:solidFill>
                <a:srgbClr val="E60000"/>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428150" y="1663662"/>
            <a:ext cx="3008876" cy="450056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6144260" y="1858645"/>
            <a:ext cx="3982720" cy="836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vert="horz" wrap="none" lIns="67015" tIns="33508" rIns="67015" bIns="33508" rtlCol="0" anchor="ctr">
            <a:spAutoFit/>
          </a:bodyPr>
          <a:lstStyle>
            <a:lvl1pPr algn="l" defTabSz="914400" rtl="0" eaLnBrk="1" latinLnBrk="0" hangingPunct="1">
              <a:lnSpc>
                <a:spcPct val="90000"/>
              </a:lnSpc>
              <a:spcBef>
                <a:spcPct val="0"/>
              </a:spcBef>
              <a:buNone/>
              <a:defRPr lang="zh-CN" altLang="en-US" sz="2000" b="0" kern="1200">
                <a:solidFill>
                  <a:schemeClr val="tx1">
                    <a:lumMod val="85000"/>
                    <a:lumOff val="15000"/>
                  </a:schemeClr>
                </a:solidFill>
                <a:latin typeface="微软雅黑" panose="020B0503020204020204" charset="-122"/>
                <a:ea typeface="微软雅黑"/>
                <a:cs typeface="+mn-cs"/>
              </a:defRPr>
            </a:lvl1pPr>
          </a:lstStyle>
          <a:p>
            <a:pPr fontAlgn="base">
              <a:lnSpc>
                <a:spcPct val="100000"/>
              </a:lnSpc>
              <a:spcBef>
                <a:spcPct val="0"/>
              </a:spcBef>
              <a:spcAft>
                <a:spcPct val="0"/>
              </a:spcAft>
            </a:pPr>
            <a:r>
              <a:rPr lang="zh-CN" altLang="en-US" sz="5000" kern="0">
                <a:solidFill>
                  <a:srgbClr val="C00000"/>
                </a:solidFill>
                <a:latin typeface="迷你简粗倩" panose="03000509000000000000" pitchFamily="65" charset="-122"/>
                <a:ea typeface="迷你简粗倩" panose="03000509000000000000" pitchFamily="65" charset="-122"/>
                <a:sym typeface="思源黑体 CN Normal" panose="020B0400000000000000" pitchFamily="34" charset="-122"/>
              </a:rPr>
              <a:t>严格政治标准</a:t>
            </a:r>
          </a:p>
        </p:txBody>
      </p:sp>
      <p:grpSp>
        <p:nvGrpSpPr>
          <p:cNvPr id="5" name="组合 4"/>
          <p:cNvGrpSpPr/>
          <p:nvPr/>
        </p:nvGrpSpPr>
        <p:grpSpPr>
          <a:xfrm>
            <a:off x="3847118" y="1615692"/>
            <a:ext cx="1071309" cy="1298777"/>
            <a:chOff x="347067" y="1692297"/>
            <a:chExt cx="1534895" cy="1817786"/>
          </a:xfrm>
        </p:grpSpPr>
        <p:sp>
          <p:nvSpPr>
            <p:cNvPr id="6" name="剪去对角的矩形 5"/>
            <p:cNvSpPr/>
            <p:nvPr/>
          </p:nvSpPr>
          <p:spPr>
            <a:xfrm>
              <a:off x="347067" y="1775636"/>
              <a:ext cx="1534895" cy="1651111"/>
            </a:xfrm>
            <a:prstGeom prst="snip2DiagRect">
              <a:avLst/>
            </a:prstGeom>
            <a:solidFill>
              <a:srgbClr val="800000"/>
            </a:solidFill>
            <a:ln w="12700" cap="flat" cmpd="sng" algn="ctr">
              <a:noFill/>
              <a:prstDash val="solid"/>
              <a:miter lim="800000"/>
            </a:ln>
            <a:effectLst/>
          </p:spPr>
          <p:txBody>
            <a:bodyPr rtlCol="0" anchor="ctr"/>
            <a:lstStyle/>
            <a:p>
              <a:pPr algn="ctr" defTabSz="914400">
                <a:defRPr/>
              </a:pPr>
              <a:endParaRPr lang="zh-CN" altLang="en-US" kern="0" smtClean="0">
                <a:solidFill>
                  <a:prstClr val="white"/>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 name="标题 1"/>
            <p:cNvSpPr txBox="1"/>
            <p:nvPr/>
          </p:nvSpPr>
          <p:spPr>
            <a:xfrm>
              <a:off x="679099" y="1692297"/>
              <a:ext cx="1144724" cy="1817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vert="horz" wrap="none" lIns="67015" tIns="33508" rIns="67015" bIns="33508" rtlCol="0" anchor="ctr">
              <a:spAutoFit/>
            </a:bodyPr>
            <a:lstStyle>
              <a:lvl1pPr algn="l" defTabSz="914400" rtl="0" eaLnBrk="1" latinLnBrk="0" hangingPunct="1">
                <a:lnSpc>
                  <a:spcPct val="90000"/>
                </a:lnSpc>
                <a:spcBef>
                  <a:spcPct val="0"/>
                </a:spcBef>
                <a:buNone/>
                <a:defRPr lang="zh-CN" altLang="en-US" sz="2000" b="0" kern="1200">
                  <a:solidFill>
                    <a:schemeClr val="tx1">
                      <a:lumMod val="85000"/>
                      <a:lumOff val="15000"/>
                    </a:schemeClr>
                  </a:solidFill>
                  <a:latin typeface="微软雅黑" panose="020B0503020204020204" charset="-122"/>
                  <a:ea typeface="微软雅黑"/>
                  <a:cs typeface="+mn-cs"/>
                </a:defRPr>
              </a:lvl1pPr>
            </a:lstStyle>
            <a:p>
              <a:pPr fontAlgn="base">
                <a:lnSpc>
                  <a:spcPct val="100000"/>
                </a:lnSpc>
                <a:spcBef>
                  <a:spcPct val="0"/>
                </a:spcBef>
                <a:spcAft>
                  <a:spcPct val="0"/>
                </a:spcAft>
                <a:defRPr/>
              </a:pPr>
              <a:r>
                <a:rPr lang="en-US" altLang="en-US" sz="8000" kern="0">
                  <a:solidFill>
                    <a:srgbClr val="FFFFFF"/>
                  </a:solidFill>
                  <a:latin typeface="Broadway" panose="04040905080B02020502" pitchFamily="82" charset="0"/>
                  <a:ea typeface="思源黑体 CN Normal" panose="020B0400000000000000" pitchFamily="34" charset="-122"/>
                  <a:sym typeface="思源黑体 CN Normal" panose="020B0400000000000000" pitchFamily="34" charset="-122"/>
                </a:rPr>
                <a:t>2</a:t>
              </a:r>
              <a:endParaRPr lang="zh-CN" altLang="en-US" sz="8000" kern="0">
                <a:solidFill>
                  <a:srgbClr val="FFFFFF"/>
                </a:solidFill>
                <a:latin typeface="Broadway" panose="04040905080B02020502" pitchFamily="82" charset="0"/>
                <a:ea typeface="思源黑体 CN Normal" panose="020B0400000000000000" pitchFamily="34" charset="-122"/>
                <a:sym typeface="思源黑体 CN Normal" panose="020B0400000000000000" pitchFamily="34" charset="-122"/>
              </a:endParaRPr>
            </a:p>
          </p:txBody>
        </p:sp>
      </p:grp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5383" y="1675237"/>
            <a:ext cx="3100414" cy="4387654"/>
          </a:xfrm>
          <a:prstGeom prst="rect">
            <a:avLst/>
          </a:prstGeom>
        </p:spPr>
      </p:pic>
      <p:sp>
        <p:nvSpPr>
          <p:cNvPr id="10" name="矩形 9"/>
          <p:cNvSpPr/>
          <p:nvPr/>
        </p:nvSpPr>
        <p:spPr>
          <a:xfrm>
            <a:off x="3986424" y="2918452"/>
            <a:ext cx="7176303" cy="3194721"/>
          </a:xfrm>
          <a:prstGeom prst="rect">
            <a:avLst/>
          </a:prstGeom>
          <a:noFill/>
        </p:spPr>
        <p:txBody>
          <a:bodyPr wrap="square">
            <a:spAutoFit/>
          </a:bodyPr>
          <a:lstStyle/>
          <a:p>
            <a:pPr algn="just" fontAlgn="base">
              <a:lnSpc>
                <a:spcPct val="140000"/>
              </a:lnSpc>
              <a:spcBef>
                <a:spcPct val="0"/>
              </a:spcBef>
              <a:spcAft>
                <a:spcPct val="0"/>
              </a:spcAft>
              <a:defRPr/>
            </a:pPr>
            <a:r>
              <a:rPr lang="zh-CN" altLang="en-US" kern="0">
                <a:solidFill>
                  <a:prstClr val="black">
                    <a:lumMod val="95000"/>
                    <a:lumOff val="5000"/>
                  </a:prst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作为新时代的一名干部，政治标准始终是第一位的。我们要以习近平新时代中国特色社会主义思想武装头脑，强化“四个意识”和“四个自信”，通过不断学习和实践，逐步提高自身政治理论修养，始终坚定政治信念，做到对党绝对忠诚，站在全局的高度认识问题、处理问题，在大是大非问题上头脑清醒，旗帜鲜明，态度坚决。并树立正确的世界观、人生观、价值观，牢固树立全心全意为人民服务观念，加强党性修养，不计较个人得失，以集体和国家利益为重，从而为践行爱国奋斗精神奠定政治思想基础。</a:t>
            </a:r>
            <a:endParaRPr lang="en-US" altLang="zh-CN" b="1" kern="0">
              <a:solidFill>
                <a:srgbClr val="E60000"/>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926590" y="1835150"/>
            <a:ext cx="6269990" cy="836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vert="horz" wrap="square" lIns="67015" tIns="33508" rIns="67015" bIns="33508" rtlCol="0" anchor="ctr">
            <a:spAutoFit/>
          </a:bodyPr>
          <a:lstStyle>
            <a:lvl1pPr algn="l" defTabSz="914400" rtl="0" eaLnBrk="1" latinLnBrk="0" hangingPunct="1">
              <a:lnSpc>
                <a:spcPct val="90000"/>
              </a:lnSpc>
              <a:spcBef>
                <a:spcPct val="0"/>
              </a:spcBef>
              <a:buNone/>
              <a:defRPr lang="zh-CN" altLang="en-US" sz="2000" b="0" kern="1200">
                <a:solidFill>
                  <a:schemeClr val="tx1">
                    <a:lumMod val="85000"/>
                    <a:lumOff val="15000"/>
                  </a:schemeClr>
                </a:solidFill>
                <a:latin typeface="微软雅黑" panose="020B0503020204020204" charset="-122"/>
                <a:ea typeface="微软雅黑"/>
                <a:cs typeface="+mn-cs"/>
              </a:defRPr>
            </a:lvl1pPr>
          </a:lstStyle>
          <a:p>
            <a:pPr fontAlgn="base">
              <a:lnSpc>
                <a:spcPct val="100000"/>
              </a:lnSpc>
              <a:spcBef>
                <a:spcPct val="0"/>
              </a:spcBef>
              <a:spcAft>
                <a:spcPct val="0"/>
              </a:spcAft>
            </a:pPr>
            <a:r>
              <a:rPr lang="zh-CN" altLang="en-US" sz="5000" kern="0">
                <a:solidFill>
                  <a:srgbClr val="C00000"/>
                </a:solidFill>
                <a:latin typeface="迷你简粗倩" panose="03000509000000000000" pitchFamily="65" charset="-122"/>
                <a:ea typeface="迷你简粗倩" panose="03000509000000000000" pitchFamily="65" charset="-122"/>
                <a:sym typeface="思源黑体 CN Normal" panose="020B0400000000000000" pitchFamily="34" charset="-122"/>
              </a:rPr>
              <a:t>切实爱岗敬业</a:t>
            </a:r>
          </a:p>
        </p:txBody>
      </p:sp>
      <p:grpSp>
        <p:nvGrpSpPr>
          <p:cNvPr id="5" name="组合 4"/>
          <p:cNvGrpSpPr/>
          <p:nvPr/>
        </p:nvGrpSpPr>
        <p:grpSpPr>
          <a:xfrm>
            <a:off x="7261595" y="1604117"/>
            <a:ext cx="1071309" cy="1298777"/>
            <a:chOff x="347067" y="1692297"/>
            <a:chExt cx="1534895" cy="1817786"/>
          </a:xfrm>
        </p:grpSpPr>
        <p:sp>
          <p:nvSpPr>
            <p:cNvPr id="6" name="剪去对角的矩形 5"/>
            <p:cNvSpPr/>
            <p:nvPr/>
          </p:nvSpPr>
          <p:spPr>
            <a:xfrm>
              <a:off x="347067" y="1775636"/>
              <a:ext cx="1534895" cy="1651111"/>
            </a:xfrm>
            <a:prstGeom prst="snip2DiagRect">
              <a:avLst/>
            </a:prstGeom>
            <a:solidFill>
              <a:srgbClr val="800000"/>
            </a:solidFill>
            <a:ln w="12700" cap="flat" cmpd="sng" algn="ctr">
              <a:noFill/>
              <a:prstDash val="solid"/>
              <a:miter lim="800000"/>
            </a:ln>
            <a:effectLst/>
          </p:spPr>
          <p:txBody>
            <a:bodyPr rtlCol="0" anchor="ctr"/>
            <a:lstStyle/>
            <a:p>
              <a:pPr algn="ctr" defTabSz="914400">
                <a:defRPr/>
              </a:pPr>
              <a:endParaRPr lang="zh-CN" altLang="en-US" kern="0" smtClean="0">
                <a:solidFill>
                  <a:prstClr val="white"/>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 name="标题 1"/>
            <p:cNvSpPr txBox="1"/>
            <p:nvPr/>
          </p:nvSpPr>
          <p:spPr>
            <a:xfrm>
              <a:off x="679099" y="1692297"/>
              <a:ext cx="1144724" cy="1817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vert="horz" wrap="none" lIns="67015" tIns="33508" rIns="67015" bIns="33508" rtlCol="0" anchor="ctr">
              <a:spAutoFit/>
            </a:bodyPr>
            <a:lstStyle>
              <a:lvl1pPr algn="l" defTabSz="914400" rtl="0" eaLnBrk="1" latinLnBrk="0" hangingPunct="1">
                <a:lnSpc>
                  <a:spcPct val="90000"/>
                </a:lnSpc>
                <a:spcBef>
                  <a:spcPct val="0"/>
                </a:spcBef>
                <a:buNone/>
                <a:defRPr lang="zh-CN" altLang="en-US" sz="2000" b="0" kern="1200">
                  <a:solidFill>
                    <a:schemeClr val="tx1">
                      <a:lumMod val="85000"/>
                      <a:lumOff val="15000"/>
                    </a:schemeClr>
                  </a:solidFill>
                  <a:latin typeface="微软雅黑" panose="020B0503020204020204" charset="-122"/>
                  <a:ea typeface="微软雅黑"/>
                  <a:cs typeface="+mn-cs"/>
                </a:defRPr>
              </a:lvl1pPr>
            </a:lstStyle>
            <a:p>
              <a:pPr fontAlgn="base">
                <a:lnSpc>
                  <a:spcPct val="100000"/>
                </a:lnSpc>
                <a:spcBef>
                  <a:spcPct val="0"/>
                </a:spcBef>
                <a:spcAft>
                  <a:spcPct val="0"/>
                </a:spcAft>
                <a:defRPr/>
              </a:pPr>
              <a:r>
                <a:rPr lang="en-US" altLang="en-US" sz="8000" kern="0" smtClean="0">
                  <a:solidFill>
                    <a:srgbClr val="FFFFFF"/>
                  </a:solidFill>
                  <a:latin typeface="Broadway" panose="04040905080B02020502" pitchFamily="82" charset="0"/>
                  <a:ea typeface="思源黑体 CN Normal" panose="020B0400000000000000" pitchFamily="34" charset="-122"/>
                  <a:sym typeface="思源黑体 CN Normal" panose="020B0400000000000000" pitchFamily="34" charset="-122"/>
                </a:rPr>
                <a:t>3</a:t>
              </a:r>
              <a:endParaRPr lang="zh-CN" altLang="en-US" sz="8000" kern="0">
                <a:solidFill>
                  <a:srgbClr val="FFFFFF"/>
                </a:solidFill>
                <a:latin typeface="Broadway" panose="04040905080B02020502" pitchFamily="82" charset="0"/>
                <a:ea typeface="思源黑体 CN Normal" panose="020B0400000000000000" pitchFamily="34" charset="-122"/>
                <a:sym typeface="思源黑体 CN Normal" panose="020B0400000000000000" pitchFamily="34" charset="-122"/>
              </a:endParaRPr>
            </a:p>
          </p:txBody>
        </p:sp>
      </p:grpSp>
      <p:sp>
        <p:nvSpPr>
          <p:cNvPr id="9" name="矩形 8"/>
          <p:cNvSpPr/>
          <p:nvPr/>
        </p:nvSpPr>
        <p:spPr>
          <a:xfrm>
            <a:off x="1020098" y="2971389"/>
            <a:ext cx="7176303" cy="3231654"/>
          </a:xfrm>
          <a:prstGeom prst="rect">
            <a:avLst/>
          </a:prstGeom>
          <a:noFill/>
        </p:spPr>
        <p:txBody>
          <a:bodyPr wrap="square">
            <a:spAutoFit/>
          </a:bodyPr>
          <a:lstStyle/>
          <a:p>
            <a:pPr algn="just" fontAlgn="base">
              <a:lnSpc>
                <a:spcPct val="150000"/>
              </a:lnSpc>
              <a:spcBef>
                <a:spcPct val="0"/>
              </a:spcBef>
              <a:spcAft>
                <a:spcPct val="0"/>
              </a:spcAft>
              <a:defRPr/>
            </a:pPr>
            <a:r>
              <a:rPr lang="zh-CN" altLang="en-US" sz="1700" kern="0">
                <a:solidFill>
                  <a:prstClr val="black">
                    <a:lumMod val="95000"/>
                    <a:lumOff val="5000"/>
                  </a:prst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在新时代，践行爱国奋斗精神的最终落脚点即是在自身的本质岗位上踏实肯干，兢兢业业，艰苦奋斗，任劳任怨。做到干一行爱一行，杜绝假大空的爱国腔调和“远大理想”，摈弃英雄无用武之地的悲观心态。做到真正静下心来，在普通的工作岗位上，奉献自己的聪明才智和满腔热血，发光发热，从一点一滴做起，工作中不拉后腿，不满腹牢骚抱怨，不好高骛远，不斤斤计较，为国家的发展和荣辱贡献自己的青春力量。作为一名乡镇基层干部，爱国奋斗精神就是要对农村农民有真感情，真正与群众打成一片，真正做到为基层群众排忧解难，无私奉献。</a:t>
            </a:r>
            <a:endParaRPr lang="en-US" altLang="zh-CN" sz="1700" b="1" kern="0">
              <a:solidFill>
                <a:srgbClr val="E60000"/>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428150" y="1663662"/>
            <a:ext cx="3008876" cy="450056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988759" y="2973079"/>
            <a:ext cx="6109365" cy="1107996"/>
          </a:xfrm>
          <a:prstGeom prst="rect">
            <a:avLst/>
          </a:prstGeom>
        </p:spPr>
        <p:txBody>
          <a:bodyPr wrap="none">
            <a:spAutoFit/>
          </a:bodyPr>
          <a:lstStyle/>
          <a:p>
            <a:pPr algn="ctr" defTabSz="914400" fontAlgn="base">
              <a:spcBef>
                <a:spcPct val="0"/>
              </a:spcBef>
              <a:spcAft>
                <a:spcPct val="0"/>
              </a:spcAft>
            </a:pPr>
            <a:r>
              <a:rPr lang="zh-CN" altLang="en-US" sz="6600" b="1">
                <a:solidFill>
                  <a:srgbClr val="C00000"/>
                </a:solidFill>
                <a:latin typeface="迷你简粗倩" panose="03000509000000000000" pitchFamily="65" charset="-122"/>
                <a:ea typeface="迷你简粗倩" panose="03000509000000000000" pitchFamily="65" charset="-122"/>
                <a:sym typeface="思源黑体 CN Normal" panose="020B0400000000000000" pitchFamily="34" charset="-122"/>
              </a:rPr>
              <a:t>在新的历史时期</a:t>
            </a:r>
          </a:p>
        </p:txBody>
      </p:sp>
      <p:sp>
        <p:nvSpPr>
          <p:cNvPr id="13" name="矩形 12"/>
          <p:cNvSpPr/>
          <p:nvPr/>
        </p:nvSpPr>
        <p:spPr>
          <a:xfrm>
            <a:off x="1027210" y="4331020"/>
            <a:ext cx="10181358" cy="1532727"/>
          </a:xfrm>
          <a:prstGeom prst="rect">
            <a:avLst/>
          </a:prstGeom>
        </p:spPr>
        <p:txBody>
          <a:bodyPr wrap="square">
            <a:spAutoFit/>
          </a:bodyPr>
          <a:lstStyle/>
          <a:p>
            <a:pPr algn="ctr" defTabSz="914400" fontAlgn="base">
              <a:lnSpc>
                <a:spcPct val="120000"/>
              </a:lnSpc>
              <a:spcBef>
                <a:spcPct val="0"/>
              </a:spcBef>
              <a:spcAft>
                <a:spcPct val="0"/>
              </a:spcAft>
            </a:pPr>
            <a:r>
              <a:rPr lang="zh-CN" altLang="en-US" sz="2600">
                <a:latin typeface="思源黑体 CN Normal" panose="020B0400000000000000" pitchFamily="34" charset="-122"/>
                <a:ea typeface="思源黑体 CN Normal" panose="020B0400000000000000" pitchFamily="34" charset="-122"/>
                <a:sym typeface="思源黑体 CN Normal" panose="020B0400000000000000" pitchFamily="34" charset="-122"/>
              </a:rPr>
              <a:t>让我们深刻认识时代赋予我们的使命和担当，立足本职岗位，用自己的实际行动谱写爱国奋斗之曲，为我们伟大的祖国繁荣昌盛贡献自己的青春力量。</a:t>
            </a:r>
          </a:p>
        </p:txBody>
      </p:sp>
      <p:pic>
        <p:nvPicPr>
          <p:cNvPr id="15" name="图片 1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14661" y="882427"/>
            <a:ext cx="2781562" cy="22978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par>
                                <p:cTn id="10" presetID="35" presetClass="path" presetSubtype="0" accel="50000" decel="50000" fill="hold" nodeType="withEffect">
                                  <p:stCondLst>
                                    <p:cond delay="0"/>
                                  </p:stCondLst>
                                  <p:childTnLst>
                                    <p:animMotion origin="layout" path="M 1.875E-06 1.85185E-06 L 0.18997 1.85185E-06" pathEditMode="relative" rAng="0" ptsTypes="AA">
                                      <p:cBhvr>
                                        <p:cTn id="11" dur="1000" spd="-100000" fill="hold"/>
                                        <p:tgtEl>
                                          <p:spTgt spid="15"/>
                                        </p:tgtEl>
                                        <p:attrNameLst>
                                          <p:attrName>ppt_x</p:attrName>
                                          <p:attrName>ppt_y</p:attrName>
                                        </p:attrNameLst>
                                      </p:cBhvr>
                                      <p:rCtr x="9492" y="0"/>
                                    </p:animMotion>
                                  </p:childTnLst>
                                </p:cTn>
                              </p:par>
                            </p:childTnLst>
                          </p:cTn>
                        </p:par>
                        <p:par>
                          <p:cTn id="12" fill="hold" nodeType="afterGroup">
                            <p:stCondLst>
                              <p:cond delay="1000"/>
                            </p:stCondLst>
                            <p:childTnLst>
                              <p:par>
                                <p:cTn id="13" presetID="53"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500" fill="hold"/>
                                        <p:tgtEl>
                                          <p:spTgt spid="12"/>
                                        </p:tgtEl>
                                        <p:attrNameLst>
                                          <p:attrName>ppt_w</p:attrName>
                                        </p:attrNameLst>
                                      </p:cBhvr>
                                      <p:tavLst>
                                        <p:tav tm="0">
                                          <p:val>
                                            <p:fltVal val="0"/>
                                          </p:val>
                                        </p:tav>
                                        <p:tav tm="100000">
                                          <p:val>
                                            <p:strVal val="#ppt_w"/>
                                          </p:val>
                                        </p:tav>
                                      </p:tavLst>
                                    </p:anim>
                                    <p:anim calcmode="lin" valueType="num">
                                      <p:cBhvr>
                                        <p:cTn id="16" dur="500" fill="hold"/>
                                        <p:tgtEl>
                                          <p:spTgt spid="12"/>
                                        </p:tgtEl>
                                        <p:attrNameLst>
                                          <p:attrName>ppt_h</p:attrName>
                                        </p:attrNameLst>
                                      </p:cBhvr>
                                      <p:tavLst>
                                        <p:tav tm="0">
                                          <p:val>
                                            <p:fltVal val="0"/>
                                          </p:val>
                                        </p:tav>
                                        <p:tav tm="100000">
                                          <p:val>
                                            <p:strVal val="#ppt_h"/>
                                          </p:val>
                                        </p:tav>
                                      </p:tavLst>
                                    </p:anim>
                                    <p:animEffect transition="in" filter="fade">
                                      <p:cBhvr>
                                        <p:cTn id="17" dur="500"/>
                                        <p:tgtEl>
                                          <p:spTgt spid="12"/>
                                        </p:tgtEl>
                                      </p:cBhvr>
                                    </p:animEffect>
                                  </p:childTnLst>
                                </p:cTn>
                              </p:par>
                              <p:par>
                                <p:cTn id="18" presetID="35" presetClass="path" presetSubtype="0" accel="50000" decel="50000" fill="hold" grpId="1" nodeType="withEffect">
                                  <p:stCondLst>
                                    <p:cond delay="0"/>
                                  </p:stCondLst>
                                  <p:childTnLst>
                                    <p:animMotion origin="layout" path="M -3.125E-06 4.07407E-06 L -0.41185 4.07407E-06" pathEditMode="relative" rAng="0" ptsTypes="AA">
                                      <p:cBhvr>
                                        <p:cTn id="19" dur="1000" spd="-100000" fill="hold"/>
                                        <p:tgtEl>
                                          <p:spTgt spid="12"/>
                                        </p:tgtEl>
                                        <p:attrNameLst>
                                          <p:attrName>ppt_x</p:attrName>
                                          <p:attrName>ppt_y</p:attrName>
                                        </p:attrNameLst>
                                      </p:cBhvr>
                                      <p:rCtr x="-20599" y="0"/>
                                    </p:animMotion>
                                  </p:childTnLst>
                                </p:cTn>
                              </p:par>
                            </p:childTnLst>
                          </p:cTn>
                        </p:par>
                        <p:par>
                          <p:cTn id="20" fill="hold" nodeType="afterGroup">
                            <p:stCondLst>
                              <p:cond delay="2000"/>
                            </p:stCondLst>
                            <p:childTnLst>
                              <p:par>
                                <p:cTn id="21" presetID="53" presetClass="entr" presetSubtype="0" fill="hold" grpId="0" nodeType="afterEffect">
                                  <p:stCondLst>
                                    <p:cond delay="0"/>
                                  </p:stCondLst>
                                  <p:iterate type="lt">
                                    <p:tmPct val="10000"/>
                                  </p:iterate>
                                  <p:childTnLst>
                                    <p:set>
                                      <p:cBhvr>
                                        <p:cTn id="22" dur="1" fill="hold">
                                          <p:stCondLst>
                                            <p:cond delay="0"/>
                                          </p:stCondLst>
                                        </p:cTn>
                                        <p:tgtEl>
                                          <p:spTgt spid="13"/>
                                        </p:tgtEl>
                                        <p:attrNameLst>
                                          <p:attrName>style.visibility</p:attrName>
                                        </p:attrNameLst>
                                      </p:cBhvr>
                                      <p:to>
                                        <p:strVal val="visible"/>
                                      </p:to>
                                    </p:set>
                                    <p:anim calcmode="lin" valueType="num">
                                      <p:cBhvr>
                                        <p:cTn id="23" dur="250" fill="hold"/>
                                        <p:tgtEl>
                                          <p:spTgt spid="13"/>
                                        </p:tgtEl>
                                        <p:attrNameLst>
                                          <p:attrName>ppt_w</p:attrName>
                                        </p:attrNameLst>
                                      </p:cBhvr>
                                      <p:tavLst>
                                        <p:tav tm="0">
                                          <p:val>
                                            <p:fltVal val="0"/>
                                          </p:val>
                                        </p:tav>
                                        <p:tav tm="100000">
                                          <p:val>
                                            <p:strVal val="#ppt_w"/>
                                          </p:val>
                                        </p:tav>
                                      </p:tavLst>
                                    </p:anim>
                                    <p:anim calcmode="lin" valueType="num">
                                      <p:cBhvr>
                                        <p:cTn id="24" dur="250" fill="hold"/>
                                        <p:tgtEl>
                                          <p:spTgt spid="13"/>
                                        </p:tgtEl>
                                        <p:attrNameLst>
                                          <p:attrName>ppt_h</p:attrName>
                                        </p:attrNameLst>
                                      </p:cBhvr>
                                      <p:tavLst>
                                        <p:tav tm="0">
                                          <p:val>
                                            <p:fltVal val="0"/>
                                          </p:val>
                                        </p:tav>
                                        <p:tav tm="100000">
                                          <p:val>
                                            <p:strVal val="#ppt_h"/>
                                          </p:val>
                                        </p:tav>
                                      </p:tavLst>
                                    </p:anim>
                                    <p:animEffect transition="in" filter="fade">
                                      <p:cBhvr>
                                        <p:cTn id="25"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1" name="矩形 20"/>
          <p:cNvSpPr/>
          <p:nvPr/>
        </p:nvSpPr>
        <p:spPr>
          <a:xfrm>
            <a:off x="3447992" y="1770449"/>
            <a:ext cx="5155565" cy="1198880"/>
          </a:xfrm>
          <a:prstGeom prst="rect">
            <a:avLst/>
          </a:prstGeom>
        </p:spPr>
        <p:txBody>
          <a:bodyPr wrap="none">
            <a:spAutoFit/>
          </a:bodyPr>
          <a:lstStyle/>
          <a:p>
            <a:pPr algn="ctr">
              <a:lnSpc>
                <a:spcPct val="90000"/>
              </a:lnSpc>
            </a:pPr>
            <a:r>
              <a:rPr lang="zh-CN" altLang="en-US" sz="8000" b="1" smtClean="0">
                <a:solidFill>
                  <a:srgbClr val="FF0000"/>
                </a:solidFill>
                <a:latin typeface="微软雅黑" panose="020B0503020204020204" charset="-122"/>
                <a:ea typeface="微软雅黑"/>
                <a:cs typeface="+mn-ea"/>
                <a:sym typeface="思源黑体 CN Normal" panose="020B0400000000000000" pitchFamily="34" charset="-122"/>
              </a:rPr>
              <a:t>谢 谢 观 看</a:t>
            </a:r>
          </a:p>
        </p:txBody>
      </p:sp>
      <p:sp>
        <p:nvSpPr>
          <p:cNvPr id="23" name="矩形 18"/>
          <p:cNvSpPr/>
          <p:nvPr/>
        </p:nvSpPr>
        <p:spPr>
          <a:xfrm>
            <a:off x="2575861" y="3105772"/>
            <a:ext cx="7040880" cy="464820"/>
          </a:xfrm>
          <a:prstGeom prst="rect">
            <a:avLst/>
          </a:prstGeom>
        </p:spPr>
        <p:txBody>
          <a:bodyPr wrap="none">
            <a:spAutoFit/>
          </a:bodyPr>
          <a:lstStyle/>
          <a:p>
            <a:pPr algn="ctr">
              <a:lnSpc>
                <a:spcPct val="90000"/>
              </a:lnSpc>
              <a:defRPr/>
            </a:pPr>
            <a:r>
              <a:rPr lang="zh-CN" altLang="en-US" sz="2700" kern="0" smtClean="0">
                <a:latin typeface="思源黑体 CN Heavy" panose="020B0A00000000000000" pitchFamily="34" charset="-122"/>
                <a:ea typeface="思源黑体 CN Heavy" panose="020B0A00000000000000" pitchFamily="34" charset="-122"/>
                <a:cs typeface="+mn-ea"/>
                <a:sym typeface="思源黑体 CN Normal" panose="020B0400000000000000" pitchFamily="34" charset="-122"/>
              </a:rPr>
              <a:t>不忘初心牢记使命主题教育爱国主义专题学习</a:t>
            </a:r>
          </a:p>
        </p:txBody>
      </p:sp>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43242" y="247330"/>
            <a:ext cx="1553864" cy="1485369"/>
          </a:xfrm>
          <a:prstGeom prst="rect">
            <a:avLst/>
          </a:prstGeom>
        </p:spPr>
      </p:pic>
      <p:pic>
        <p:nvPicPr>
          <p:cNvPr id="46" name="New picture"/>
          <p:cNvPicPr/>
          <p:nvPr/>
        </p:nvPicPr>
        <p:blipFill>
          <a:blip r:embed="rId5"/>
          <a:stretch>
            <a:fillRect/>
          </a:stretch>
        </p:blipFill>
        <p:spPr>
          <a:xfrm>
            <a:off x="12560300" y="12611100"/>
            <a:ext cx="304800" cy="2159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Scale>
                                      <p:cBhvr>
                                        <p:cTn id="7" dur="1000" decel="50000" fill="hold">
                                          <p:stCondLst>
                                            <p:cond delay="0"/>
                                          </p:stCondLst>
                                        </p:cTn>
                                        <p:tgtEl>
                                          <p:spTgt spid="2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8" dur="1000" decel="50000" fill="hold">
                                          <p:stCondLst>
                                            <p:cond delay="0"/>
                                          </p:stCondLst>
                                        </p:cTn>
                                        <p:tgtEl>
                                          <p:spTgt spid="21"/>
                                        </p:tgtEl>
                                        <p:attrNameLst>
                                          <p:attrName>ppt_x</p:attrName>
                                          <p:attrName>ppt_y</p:attrName>
                                        </p:attrNameLst>
                                      </p:cBhvr>
                                    </p:animMotion>
                                    <p:animEffect transition="in" filter="fade">
                                      <p:cBhvr>
                                        <p:cTn id="9" dur="1000"/>
                                        <p:tgtEl>
                                          <p:spTgt spid="21"/>
                                        </p:tgtEl>
                                      </p:cBhvr>
                                    </p:animEffect>
                                  </p:childTnLst>
                                </p:cTn>
                              </p:par>
                            </p:childTnLst>
                          </p:cTn>
                        </p:par>
                        <p:par>
                          <p:cTn id="10" fill="hold" nodeType="afterGroup">
                            <p:stCondLst>
                              <p:cond delay="1000"/>
                            </p:stCondLst>
                            <p:childTnLst>
                              <p:par>
                                <p:cTn id="11" presetID="53" presetClass="entr" presetSubtype="0" fill="hold" nodeType="after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p:cTn id="13" dur="500" fill="hold"/>
                                        <p:tgtEl>
                                          <p:spTgt spid="33"/>
                                        </p:tgtEl>
                                        <p:attrNameLst>
                                          <p:attrName>ppt_w</p:attrName>
                                        </p:attrNameLst>
                                      </p:cBhvr>
                                      <p:tavLst>
                                        <p:tav tm="0">
                                          <p:val>
                                            <p:fltVal val="0"/>
                                          </p:val>
                                        </p:tav>
                                        <p:tav tm="100000">
                                          <p:val>
                                            <p:strVal val="#ppt_w"/>
                                          </p:val>
                                        </p:tav>
                                      </p:tavLst>
                                    </p:anim>
                                    <p:anim calcmode="lin" valueType="num">
                                      <p:cBhvr>
                                        <p:cTn id="14" dur="500" fill="hold"/>
                                        <p:tgtEl>
                                          <p:spTgt spid="33"/>
                                        </p:tgtEl>
                                        <p:attrNameLst>
                                          <p:attrName>ppt_h</p:attrName>
                                        </p:attrNameLst>
                                      </p:cBhvr>
                                      <p:tavLst>
                                        <p:tav tm="0">
                                          <p:val>
                                            <p:fltVal val="0"/>
                                          </p:val>
                                        </p:tav>
                                        <p:tav tm="100000">
                                          <p:val>
                                            <p:strVal val="#ppt_h"/>
                                          </p:val>
                                        </p:tav>
                                      </p:tavLst>
                                    </p:anim>
                                    <p:animEffect transition="in" filter="fade">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25389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6" name="免费的模板下载：www.ainippt.com_5"/>
          <p:cNvSpPr/>
          <p:nvPr/>
        </p:nvSpPr>
        <p:spPr>
          <a:xfrm rot="10800000" flipH="1">
            <a:off x="11142994" y="3156256"/>
            <a:ext cx="174583" cy="168685"/>
          </a:xfrm>
          <a:prstGeom prst="ellipse">
            <a:avLst/>
          </a:prstGeom>
          <a:solidFill>
            <a:sysClr val="window" lastClr="FFFFFF"/>
          </a:solidFill>
          <a:ln w="12700" cap="flat" cmpd="sng" algn="ctr">
            <a:noFill/>
            <a:prstDash val="solid"/>
            <a:miter lim="800000"/>
          </a:ln>
          <a:effectLst>
            <a:outerShdw blurRad="63500" sx="102000" sy="102000" algn="ctr" rotWithShape="0">
              <a:prstClr val="black">
                <a:alpha val="40000"/>
              </a:prstClr>
            </a:outerShdw>
          </a:effectLst>
        </p:spPr>
        <p:txBody>
          <a:bodyPr rtlCol="0" anchor="ctr"/>
          <a:lstStyle/>
          <a:p>
            <a:pPr algn="ctr">
              <a:defRPr/>
            </a:pPr>
            <a:endParaRPr lang="zh-CN" altLang="en-US" sz="1400" kern="0">
              <a:solidFill>
                <a:prstClr val="white"/>
              </a:solidFill>
              <a:latin typeface="等线"/>
              <a:ea typeface="等线" panose="02010600030101010101" charset="-122"/>
            </a:endParaRPr>
          </a:p>
        </p:txBody>
      </p:sp>
      <p:cxnSp>
        <p:nvCxnSpPr>
          <p:cNvPr id="41" name="免费的模板下载：www.ainippt.com_6"/>
          <p:cNvCxnSpPr>
            <a:stCxn id="36" idx="6"/>
          </p:cNvCxnSpPr>
          <p:nvPr/>
        </p:nvCxnSpPr>
        <p:spPr>
          <a:xfrm rot="10800000" flipH="1">
            <a:off x="11317577" y="3240598"/>
            <a:ext cx="530212" cy="0"/>
          </a:xfrm>
          <a:prstGeom prst="line">
            <a:avLst/>
          </a:prstGeom>
          <a:noFill/>
          <a:ln w="28575" cap="flat" cmpd="sng" algn="ctr">
            <a:solidFill>
              <a:sysClr val="window" lastClr="FFFFFF"/>
            </a:solidFill>
            <a:prstDash val="solid"/>
            <a:miter lim="800000"/>
          </a:ln>
          <a:effectLst>
            <a:outerShdw blurRad="63500" sx="102000" sy="102000" algn="ctr" rotWithShape="0">
              <a:prstClr val="black">
                <a:alpha val="40000"/>
              </a:prstClr>
            </a:outerShdw>
          </a:effectLst>
        </p:spPr>
      </p:cxnSp>
      <p:sp>
        <p:nvSpPr>
          <p:cNvPr id="42" name="免费的模板下载：www.ainippt.com_7"/>
          <p:cNvSpPr/>
          <p:nvPr/>
        </p:nvSpPr>
        <p:spPr>
          <a:xfrm rot="10800000" flipH="1">
            <a:off x="11142994" y="3721661"/>
            <a:ext cx="174583" cy="168685"/>
          </a:xfrm>
          <a:prstGeom prst="ellipse">
            <a:avLst/>
          </a:prstGeom>
          <a:solidFill>
            <a:sysClr val="window" lastClr="FFFFFF"/>
          </a:solidFill>
          <a:ln w="12700" cap="flat" cmpd="sng" algn="ctr">
            <a:noFill/>
            <a:prstDash val="solid"/>
            <a:miter lim="800000"/>
          </a:ln>
          <a:effectLst>
            <a:outerShdw blurRad="63500" sx="102000" sy="102000" algn="ctr" rotWithShape="0">
              <a:prstClr val="black">
                <a:alpha val="40000"/>
              </a:prstClr>
            </a:outerShdw>
          </a:effectLst>
        </p:spPr>
        <p:txBody>
          <a:bodyPr rtlCol="0" anchor="ctr"/>
          <a:lstStyle/>
          <a:p>
            <a:pPr algn="ctr">
              <a:defRPr/>
            </a:pPr>
            <a:endParaRPr lang="zh-CN" altLang="en-US" sz="1400" kern="0">
              <a:solidFill>
                <a:prstClr val="white"/>
              </a:solidFill>
              <a:latin typeface="等线"/>
              <a:ea typeface="等线" panose="02010600030101010101" charset="-122"/>
            </a:endParaRPr>
          </a:p>
        </p:txBody>
      </p:sp>
      <p:cxnSp>
        <p:nvCxnSpPr>
          <p:cNvPr id="43" name="免费的模板下载：www.ainippt.com_8"/>
          <p:cNvCxnSpPr>
            <a:stCxn id="42" idx="6"/>
          </p:cNvCxnSpPr>
          <p:nvPr/>
        </p:nvCxnSpPr>
        <p:spPr>
          <a:xfrm rot="10800000" flipH="1">
            <a:off x="11317577" y="3806003"/>
            <a:ext cx="530212" cy="0"/>
          </a:xfrm>
          <a:prstGeom prst="line">
            <a:avLst/>
          </a:prstGeom>
          <a:noFill/>
          <a:ln w="28575" cap="flat" cmpd="sng" algn="ctr">
            <a:solidFill>
              <a:sysClr val="window" lastClr="FFFFFF"/>
            </a:solidFill>
            <a:prstDash val="solid"/>
            <a:miter lim="800000"/>
          </a:ln>
          <a:effectLst>
            <a:outerShdw blurRad="63500" sx="102000" sy="102000" algn="ctr" rotWithShape="0">
              <a:prstClr val="black">
                <a:alpha val="40000"/>
              </a:prstClr>
            </a:outerShdw>
          </a:effectLst>
        </p:spPr>
      </p:cxnSp>
      <p:sp>
        <p:nvSpPr>
          <p:cNvPr id="46" name="Freeform 5"/>
          <p:cNvSpPr>
            <a:spLocks noChangeArrowheads="1"/>
          </p:cNvSpPr>
          <p:nvPr/>
        </p:nvSpPr>
        <p:spPr bwMode="auto">
          <a:xfrm>
            <a:off x="1404879" y="3493694"/>
            <a:ext cx="1821738" cy="1582119"/>
          </a:xfrm>
          <a:custGeom>
            <a:avLst/>
            <a:gdLst>
              <a:gd name="T0" fmla="*/ 106 w 2269"/>
              <a:gd name="T1" fmla="*/ 1436 h 1979"/>
              <a:gd name="T2" fmla="*/ 242 w 2269"/>
              <a:gd name="T3" fmla="*/ 1297 h 1979"/>
              <a:gd name="T4" fmla="*/ 1296 w 2269"/>
              <a:gd name="T5" fmla="*/ 1499 h 1979"/>
              <a:gd name="T6" fmla="*/ 668 w 2269"/>
              <a:gd name="T7" fmla="*/ 864 h 1979"/>
              <a:gd name="T8" fmla="*/ 496 w 2269"/>
              <a:gd name="T9" fmla="*/ 1040 h 1979"/>
              <a:gd name="T10" fmla="*/ 229 w 2269"/>
              <a:gd name="T11" fmla="*/ 777 h 1979"/>
              <a:gd name="T12" fmla="*/ 699 w 2269"/>
              <a:gd name="T13" fmla="*/ 299 h 1979"/>
              <a:gd name="T14" fmla="*/ 1001 w 2269"/>
              <a:gd name="T15" fmla="*/ 244 h 1979"/>
              <a:gd name="T16" fmla="*/ 1137 w 2269"/>
              <a:gd name="T17" fmla="*/ 383 h 1979"/>
              <a:gd name="T18" fmla="*/ 903 w 2269"/>
              <a:gd name="T19" fmla="*/ 625 h 1979"/>
              <a:gd name="T20" fmla="*/ 1537 w 2269"/>
              <a:gd name="T21" fmla="*/ 1263 h 1979"/>
              <a:gd name="T22" fmla="*/ 1034 w 2269"/>
              <a:gd name="T23" fmla="*/ 0 h 1979"/>
              <a:gd name="T24" fmla="*/ 1775 w 2269"/>
              <a:gd name="T25" fmla="*/ 1500 h 1979"/>
              <a:gd name="T26" fmla="*/ 1946 w 2269"/>
              <a:gd name="T27" fmla="*/ 1677 h 1979"/>
              <a:gd name="T28" fmla="*/ 1720 w 2269"/>
              <a:gd name="T29" fmla="*/ 1897 h 1979"/>
              <a:gd name="T30" fmla="*/ 1543 w 2269"/>
              <a:gd name="T31" fmla="*/ 1732 h 1979"/>
              <a:gd name="T32" fmla="*/ 346 w 2269"/>
              <a:gd name="T33" fmla="*/ 1692 h 1979"/>
              <a:gd name="T34" fmla="*/ 268 w 2269"/>
              <a:gd name="T35" fmla="*/ 1861 h 1979"/>
              <a:gd name="T36" fmla="*/ 75 w 2269"/>
              <a:gd name="T37" fmla="*/ 1827 h 1979"/>
              <a:gd name="T38" fmla="*/ 244 w 2269"/>
              <a:gd name="T39" fmla="*/ 1600 h 1979"/>
              <a:gd name="T40" fmla="*/ 106 w 2269"/>
              <a:gd name="T41" fmla="*/ 1436 h 1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69" h="1979">
                <a:moveTo>
                  <a:pt x="106" y="1436"/>
                </a:moveTo>
                <a:lnTo>
                  <a:pt x="242" y="1297"/>
                </a:lnTo>
                <a:cubicBezTo>
                  <a:pt x="531" y="1545"/>
                  <a:pt x="865" y="1706"/>
                  <a:pt x="1296" y="1499"/>
                </a:cubicBezTo>
                <a:lnTo>
                  <a:pt x="668" y="864"/>
                </a:lnTo>
                <a:lnTo>
                  <a:pt x="496" y="1040"/>
                </a:lnTo>
                <a:lnTo>
                  <a:pt x="229" y="777"/>
                </a:lnTo>
                <a:lnTo>
                  <a:pt x="699" y="299"/>
                </a:lnTo>
                <a:cubicBezTo>
                  <a:pt x="767" y="333"/>
                  <a:pt x="875" y="336"/>
                  <a:pt x="1001" y="244"/>
                </a:cubicBezTo>
                <a:lnTo>
                  <a:pt x="1137" y="383"/>
                </a:lnTo>
                <a:lnTo>
                  <a:pt x="903" y="625"/>
                </a:lnTo>
                <a:lnTo>
                  <a:pt x="1537" y="1263"/>
                </a:lnTo>
                <a:cubicBezTo>
                  <a:pt x="1773" y="865"/>
                  <a:pt x="1579" y="271"/>
                  <a:pt x="1034" y="0"/>
                </a:cubicBezTo>
                <a:cubicBezTo>
                  <a:pt x="1572" y="26"/>
                  <a:pt x="2269" y="643"/>
                  <a:pt x="1775" y="1500"/>
                </a:cubicBezTo>
                <a:lnTo>
                  <a:pt x="1946" y="1677"/>
                </a:lnTo>
                <a:lnTo>
                  <a:pt x="1720" y="1897"/>
                </a:lnTo>
                <a:lnTo>
                  <a:pt x="1543" y="1732"/>
                </a:lnTo>
                <a:cubicBezTo>
                  <a:pt x="1088" y="1979"/>
                  <a:pt x="672" y="1951"/>
                  <a:pt x="346" y="1692"/>
                </a:cubicBezTo>
                <a:cubicBezTo>
                  <a:pt x="365" y="1752"/>
                  <a:pt x="327" y="1823"/>
                  <a:pt x="268" y="1861"/>
                </a:cubicBezTo>
                <a:cubicBezTo>
                  <a:pt x="198" y="1908"/>
                  <a:pt x="119" y="1892"/>
                  <a:pt x="75" y="1827"/>
                </a:cubicBezTo>
                <a:cubicBezTo>
                  <a:pt x="0" y="1712"/>
                  <a:pt x="122" y="1574"/>
                  <a:pt x="244" y="1600"/>
                </a:cubicBezTo>
                <a:cubicBezTo>
                  <a:pt x="195" y="1551"/>
                  <a:pt x="149" y="1496"/>
                  <a:pt x="106" y="1436"/>
                </a:cubicBezTo>
                <a:close/>
              </a:path>
            </a:pathLst>
          </a:custGeom>
          <a:solidFill>
            <a:srgbClr val="C00000"/>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47" name="Freeform 11"/>
          <p:cNvSpPr>
            <a:spLocks noChangeArrowheads="1"/>
          </p:cNvSpPr>
          <p:nvPr/>
        </p:nvSpPr>
        <p:spPr bwMode="auto">
          <a:xfrm>
            <a:off x="3778297" y="1248273"/>
            <a:ext cx="891827" cy="112668"/>
          </a:xfrm>
          <a:custGeom>
            <a:avLst/>
            <a:gdLst>
              <a:gd name="T0" fmla="*/ 111 w 1156"/>
              <a:gd name="T1" fmla="*/ 0 h 142"/>
              <a:gd name="T2" fmla="*/ 1045 w 1156"/>
              <a:gd name="T3" fmla="*/ 0 h 142"/>
              <a:gd name="T4" fmla="*/ 1156 w 1156"/>
              <a:gd name="T5" fmla="*/ 142 h 142"/>
              <a:gd name="T6" fmla="*/ 0 w 1156"/>
              <a:gd name="T7" fmla="*/ 142 h 142"/>
              <a:gd name="T8" fmla="*/ 111 w 1156"/>
              <a:gd name="T9" fmla="*/ 0 h 142"/>
            </a:gdLst>
            <a:ahLst/>
            <a:cxnLst>
              <a:cxn ang="0">
                <a:pos x="T0" y="T1"/>
              </a:cxn>
              <a:cxn ang="0">
                <a:pos x="T2" y="T3"/>
              </a:cxn>
              <a:cxn ang="0">
                <a:pos x="T4" y="T5"/>
              </a:cxn>
              <a:cxn ang="0">
                <a:pos x="T6" y="T7"/>
              </a:cxn>
              <a:cxn ang="0">
                <a:pos x="T8" y="T9"/>
              </a:cxn>
            </a:cxnLst>
            <a:rect l="0" t="0" r="r" b="b"/>
            <a:pathLst>
              <a:path w="1156" h="142">
                <a:moveTo>
                  <a:pt x="111" y="0"/>
                </a:moveTo>
                <a:lnTo>
                  <a:pt x="1045" y="0"/>
                </a:lnTo>
                <a:lnTo>
                  <a:pt x="1156" y="142"/>
                </a:lnTo>
                <a:lnTo>
                  <a:pt x="0" y="142"/>
                </a:lnTo>
                <a:lnTo>
                  <a:pt x="111" y="0"/>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48" name="Freeform 10"/>
          <p:cNvSpPr>
            <a:spLocks noChangeArrowheads="1"/>
          </p:cNvSpPr>
          <p:nvPr/>
        </p:nvSpPr>
        <p:spPr bwMode="auto">
          <a:xfrm>
            <a:off x="3614849" y="1335552"/>
            <a:ext cx="6580076" cy="701401"/>
          </a:xfrm>
          <a:custGeom>
            <a:avLst/>
            <a:gdLst>
              <a:gd name="T0" fmla="*/ 97 w 8676"/>
              <a:gd name="T1" fmla="*/ 0 h 884"/>
              <a:gd name="T2" fmla="*/ 8475 w 8676"/>
              <a:gd name="T3" fmla="*/ 0 h 884"/>
              <a:gd name="T4" fmla="*/ 8676 w 8676"/>
              <a:gd name="T5" fmla="*/ 202 h 884"/>
              <a:gd name="T6" fmla="*/ 8676 w 8676"/>
              <a:gd name="T7" fmla="*/ 788 h 884"/>
              <a:gd name="T8" fmla="*/ 8579 w 8676"/>
              <a:gd name="T9" fmla="*/ 884 h 884"/>
              <a:gd name="T10" fmla="*/ 97 w 8676"/>
              <a:gd name="T11" fmla="*/ 884 h 884"/>
              <a:gd name="T12" fmla="*/ 0 w 8676"/>
              <a:gd name="T13" fmla="*/ 788 h 884"/>
              <a:gd name="T14" fmla="*/ 0 w 8676"/>
              <a:gd name="T15" fmla="*/ 96 h 884"/>
              <a:gd name="T16" fmla="*/ 97 w 8676"/>
              <a:gd name="T17"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a:solidFill>
              <a:srgbClr val="5A5A5A"/>
            </a:solidFill>
            <a:miter lim="800000"/>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49" name="Rectangle 12"/>
          <p:cNvSpPr>
            <a:spLocks noChangeArrowheads="1"/>
          </p:cNvSpPr>
          <p:nvPr/>
        </p:nvSpPr>
        <p:spPr bwMode="auto">
          <a:xfrm>
            <a:off x="3863989" y="1248274"/>
            <a:ext cx="720444" cy="737899"/>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50" name="Freeform 11"/>
          <p:cNvSpPr>
            <a:spLocks noChangeArrowheads="1"/>
          </p:cNvSpPr>
          <p:nvPr/>
        </p:nvSpPr>
        <p:spPr bwMode="auto">
          <a:xfrm>
            <a:off x="3778297" y="2405109"/>
            <a:ext cx="891827" cy="112669"/>
          </a:xfrm>
          <a:custGeom>
            <a:avLst/>
            <a:gdLst>
              <a:gd name="T0" fmla="*/ 111 w 1156"/>
              <a:gd name="T1" fmla="*/ 0 h 142"/>
              <a:gd name="T2" fmla="*/ 1045 w 1156"/>
              <a:gd name="T3" fmla="*/ 0 h 142"/>
              <a:gd name="T4" fmla="*/ 1156 w 1156"/>
              <a:gd name="T5" fmla="*/ 142 h 142"/>
              <a:gd name="T6" fmla="*/ 0 w 1156"/>
              <a:gd name="T7" fmla="*/ 142 h 142"/>
              <a:gd name="T8" fmla="*/ 111 w 1156"/>
              <a:gd name="T9" fmla="*/ 0 h 142"/>
            </a:gdLst>
            <a:ahLst/>
            <a:cxnLst>
              <a:cxn ang="0">
                <a:pos x="T0" y="T1"/>
              </a:cxn>
              <a:cxn ang="0">
                <a:pos x="T2" y="T3"/>
              </a:cxn>
              <a:cxn ang="0">
                <a:pos x="T4" y="T5"/>
              </a:cxn>
              <a:cxn ang="0">
                <a:pos x="T6" y="T7"/>
              </a:cxn>
              <a:cxn ang="0">
                <a:pos x="T8" y="T9"/>
              </a:cxn>
            </a:cxnLst>
            <a:rect l="0" t="0" r="r" b="b"/>
            <a:pathLst>
              <a:path w="1156" h="142">
                <a:moveTo>
                  <a:pt x="111" y="0"/>
                </a:moveTo>
                <a:lnTo>
                  <a:pt x="1045" y="0"/>
                </a:lnTo>
                <a:lnTo>
                  <a:pt x="1156" y="142"/>
                </a:lnTo>
                <a:lnTo>
                  <a:pt x="0" y="142"/>
                </a:lnTo>
                <a:lnTo>
                  <a:pt x="111" y="0"/>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52" name="Freeform 10"/>
          <p:cNvSpPr>
            <a:spLocks noChangeArrowheads="1"/>
          </p:cNvSpPr>
          <p:nvPr/>
        </p:nvSpPr>
        <p:spPr bwMode="auto">
          <a:xfrm>
            <a:off x="3614849" y="2492388"/>
            <a:ext cx="6580076" cy="701401"/>
          </a:xfrm>
          <a:custGeom>
            <a:avLst/>
            <a:gdLst>
              <a:gd name="T0" fmla="*/ 97 w 8676"/>
              <a:gd name="T1" fmla="*/ 0 h 884"/>
              <a:gd name="T2" fmla="*/ 8475 w 8676"/>
              <a:gd name="T3" fmla="*/ 0 h 884"/>
              <a:gd name="T4" fmla="*/ 8676 w 8676"/>
              <a:gd name="T5" fmla="*/ 202 h 884"/>
              <a:gd name="T6" fmla="*/ 8676 w 8676"/>
              <a:gd name="T7" fmla="*/ 788 h 884"/>
              <a:gd name="T8" fmla="*/ 8579 w 8676"/>
              <a:gd name="T9" fmla="*/ 884 h 884"/>
              <a:gd name="T10" fmla="*/ 97 w 8676"/>
              <a:gd name="T11" fmla="*/ 884 h 884"/>
              <a:gd name="T12" fmla="*/ 0 w 8676"/>
              <a:gd name="T13" fmla="*/ 788 h 884"/>
              <a:gd name="T14" fmla="*/ 0 w 8676"/>
              <a:gd name="T15" fmla="*/ 96 h 884"/>
              <a:gd name="T16" fmla="*/ 97 w 8676"/>
              <a:gd name="T17"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a:solidFill>
              <a:srgbClr val="5A5A5A"/>
            </a:solidFill>
            <a:miter lim="800000"/>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75" name="Rectangle 12"/>
          <p:cNvSpPr>
            <a:spLocks noChangeArrowheads="1"/>
          </p:cNvSpPr>
          <p:nvPr/>
        </p:nvSpPr>
        <p:spPr bwMode="auto">
          <a:xfrm>
            <a:off x="3863989" y="2405108"/>
            <a:ext cx="720444" cy="73790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76" name="Freeform 11"/>
          <p:cNvSpPr>
            <a:spLocks noChangeArrowheads="1"/>
          </p:cNvSpPr>
          <p:nvPr/>
        </p:nvSpPr>
        <p:spPr bwMode="auto">
          <a:xfrm>
            <a:off x="3778297" y="3576226"/>
            <a:ext cx="891827" cy="112669"/>
          </a:xfrm>
          <a:custGeom>
            <a:avLst/>
            <a:gdLst>
              <a:gd name="T0" fmla="*/ 111 w 1156"/>
              <a:gd name="T1" fmla="*/ 0 h 142"/>
              <a:gd name="T2" fmla="*/ 1045 w 1156"/>
              <a:gd name="T3" fmla="*/ 0 h 142"/>
              <a:gd name="T4" fmla="*/ 1156 w 1156"/>
              <a:gd name="T5" fmla="*/ 142 h 142"/>
              <a:gd name="T6" fmla="*/ 0 w 1156"/>
              <a:gd name="T7" fmla="*/ 142 h 142"/>
              <a:gd name="T8" fmla="*/ 111 w 1156"/>
              <a:gd name="T9" fmla="*/ 0 h 142"/>
            </a:gdLst>
            <a:ahLst/>
            <a:cxnLst>
              <a:cxn ang="0">
                <a:pos x="T0" y="T1"/>
              </a:cxn>
              <a:cxn ang="0">
                <a:pos x="T2" y="T3"/>
              </a:cxn>
              <a:cxn ang="0">
                <a:pos x="T4" y="T5"/>
              </a:cxn>
              <a:cxn ang="0">
                <a:pos x="T6" y="T7"/>
              </a:cxn>
              <a:cxn ang="0">
                <a:pos x="T8" y="T9"/>
              </a:cxn>
            </a:cxnLst>
            <a:rect l="0" t="0" r="r" b="b"/>
            <a:pathLst>
              <a:path w="1156" h="142">
                <a:moveTo>
                  <a:pt x="111" y="0"/>
                </a:moveTo>
                <a:lnTo>
                  <a:pt x="1045" y="0"/>
                </a:lnTo>
                <a:lnTo>
                  <a:pt x="1156" y="142"/>
                </a:lnTo>
                <a:lnTo>
                  <a:pt x="0" y="142"/>
                </a:lnTo>
                <a:lnTo>
                  <a:pt x="111" y="0"/>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77" name="Freeform 10"/>
          <p:cNvSpPr>
            <a:spLocks noChangeArrowheads="1"/>
          </p:cNvSpPr>
          <p:nvPr/>
        </p:nvSpPr>
        <p:spPr bwMode="auto">
          <a:xfrm>
            <a:off x="3614849" y="3663505"/>
            <a:ext cx="6580076" cy="701401"/>
          </a:xfrm>
          <a:custGeom>
            <a:avLst/>
            <a:gdLst>
              <a:gd name="T0" fmla="*/ 97 w 8676"/>
              <a:gd name="T1" fmla="*/ 0 h 884"/>
              <a:gd name="T2" fmla="*/ 8475 w 8676"/>
              <a:gd name="T3" fmla="*/ 0 h 884"/>
              <a:gd name="T4" fmla="*/ 8676 w 8676"/>
              <a:gd name="T5" fmla="*/ 202 h 884"/>
              <a:gd name="T6" fmla="*/ 8676 w 8676"/>
              <a:gd name="T7" fmla="*/ 788 h 884"/>
              <a:gd name="T8" fmla="*/ 8579 w 8676"/>
              <a:gd name="T9" fmla="*/ 884 h 884"/>
              <a:gd name="T10" fmla="*/ 97 w 8676"/>
              <a:gd name="T11" fmla="*/ 884 h 884"/>
              <a:gd name="T12" fmla="*/ 0 w 8676"/>
              <a:gd name="T13" fmla="*/ 788 h 884"/>
              <a:gd name="T14" fmla="*/ 0 w 8676"/>
              <a:gd name="T15" fmla="*/ 96 h 884"/>
              <a:gd name="T16" fmla="*/ 97 w 8676"/>
              <a:gd name="T17"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a:solidFill>
              <a:srgbClr val="5A5A5A"/>
            </a:solidFill>
            <a:miter lim="800000"/>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78" name="Rectangle 12"/>
          <p:cNvSpPr>
            <a:spLocks noChangeArrowheads="1"/>
          </p:cNvSpPr>
          <p:nvPr/>
        </p:nvSpPr>
        <p:spPr bwMode="auto">
          <a:xfrm>
            <a:off x="3863989" y="3576226"/>
            <a:ext cx="720444" cy="73790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79" name="Freeform 11"/>
          <p:cNvSpPr>
            <a:spLocks noChangeArrowheads="1"/>
          </p:cNvSpPr>
          <p:nvPr/>
        </p:nvSpPr>
        <p:spPr bwMode="auto">
          <a:xfrm>
            <a:off x="3778297" y="4717193"/>
            <a:ext cx="891827" cy="112668"/>
          </a:xfrm>
          <a:custGeom>
            <a:avLst/>
            <a:gdLst>
              <a:gd name="T0" fmla="*/ 111 w 1156"/>
              <a:gd name="T1" fmla="*/ 0 h 142"/>
              <a:gd name="T2" fmla="*/ 1045 w 1156"/>
              <a:gd name="T3" fmla="*/ 0 h 142"/>
              <a:gd name="T4" fmla="*/ 1156 w 1156"/>
              <a:gd name="T5" fmla="*/ 142 h 142"/>
              <a:gd name="T6" fmla="*/ 0 w 1156"/>
              <a:gd name="T7" fmla="*/ 142 h 142"/>
              <a:gd name="T8" fmla="*/ 111 w 1156"/>
              <a:gd name="T9" fmla="*/ 0 h 142"/>
            </a:gdLst>
            <a:ahLst/>
            <a:cxnLst>
              <a:cxn ang="0">
                <a:pos x="T0" y="T1"/>
              </a:cxn>
              <a:cxn ang="0">
                <a:pos x="T2" y="T3"/>
              </a:cxn>
              <a:cxn ang="0">
                <a:pos x="T4" y="T5"/>
              </a:cxn>
              <a:cxn ang="0">
                <a:pos x="T6" y="T7"/>
              </a:cxn>
              <a:cxn ang="0">
                <a:pos x="T8" y="T9"/>
              </a:cxn>
            </a:cxnLst>
            <a:rect l="0" t="0" r="r" b="b"/>
            <a:pathLst>
              <a:path w="1156" h="142">
                <a:moveTo>
                  <a:pt x="111" y="0"/>
                </a:moveTo>
                <a:lnTo>
                  <a:pt x="1045" y="0"/>
                </a:lnTo>
                <a:lnTo>
                  <a:pt x="1156" y="142"/>
                </a:lnTo>
                <a:lnTo>
                  <a:pt x="0" y="142"/>
                </a:lnTo>
                <a:lnTo>
                  <a:pt x="111" y="0"/>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80" name="Freeform 10"/>
          <p:cNvSpPr>
            <a:spLocks noChangeArrowheads="1"/>
          </p:cNvSpPr>
          <p:nvPr/>
        </p:nvSpPr>
        <p:spPr bwMode="auto">
          <a:xfrm>
            <a:off x="3614849" y="4804472"/>
            <a:ext cx="6580076" cy="701401"/>
          </a:xfrm>
          <a:custGeom>
            <a:avLst/>
            <a:gdLst>
              <a:gd name="T0" fmla="*/ 97 w 8676"/>
              <a:gd name="T1" fmla="*/ 0 h 884"/>
              <a:gd name="T2" fmla="*/ 8475 w 8676"/>
              <a:gd name="T3" fmla="*/ 0 h 884"/>
              <a:gd name="T4" fmla="*/ 8676 w 8676"/>
              <a:gd name="T5" fmla="*/ 202 h 884"/>
              <a:gd name="T6" fmla="*/ 8676 w 8676"/>
              <a:gd name="T7" fmla="*/ 788 h 884"/>
              <a:gd name="T8" fmla="*/ 8579 w 8676"/>
              <a:gd name="T9" fmla="*/ 884 h 884"/>
              <a:gd name="T10" fmla="*/ 97 w 8676"/>
              <a:gd name="T11" fmla="*/ 884 h 884"/>
              <a:gd name="T12" fmla="*/ 0 w 8676"/>
              <a:gd name="T13" fmla="*/ 788 h 884"/>
              <a:gd name="T14" fmla="*/ 0 w 8676"/>
              <a:gd name="T15" fmla="*/ 96 h 884"/>
              <a:gd name="T16" fmla="*/ 97 w 8676"/>
              <a:gd name="T17"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a:solidFill>
              <a:srgbClr val="5A5A5A"/>
            </a:solidFill>
            <a:miter lim="800000"/>
          </a:ln>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81" name="Rectangle 12"/>
          <p:cNvSpPr>
            <a:spLocks noChangeArrowheads="1"/>
          </p:cNvSpPr>
          <p:nvPr/>
        </p:nvSpPr>
        <p:spPr bwMode="auto">
          <a:xfrm>
            <a:off x="3863989" y="4717193"/>
            <a:ext cx="720444" cy="737899"/>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defTabSz="913765"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solidFill>
              <a:effectLst/>
              <a:uLnTx/>
              <a:uFillTx/>
              <a:latin typeface="Arial" panose="020B0604020202020204" pitchFamily="34" charset="0"/>
              <a:ea typeface="宋体" panose="02010600030101010101" pitchFamily="2" charset="-122"/>
            </a:endParaRPr>
          </a:p>
        </p:txBody>
      </p:sp>
      <p:sp>
        <p:nvSpPr>
          <p:cNvPr id="82" name="TextBox 45"/>
          <p:cNvSpPr txBox="1">
            <a:spLocks noChangeArrowheads="1"/>
          </p:cNvSpPr>
          <p:nvPr/>
        </p:nvSpPr>
        <p:spPr bwMode="auto">
          <a:xfrm>
            <a:off x="4579887" y="1482395"/>
            <a:ext cx="54636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defTabSz="913765" fontAlgn="base">
              <a:spcBef>
                <a:spcPct val="0"/>
              </a:spcBef>
              <a:spcAft>
                <a:spcPct val="0"/>
              </a:spcAft>
            </a:pPr>
            <a:r>
              <a:rPr lang="zh-CN" altLang="en-US" sz="2000" b="1" dirty="0">
                <a:solidFill>
                  <a:srgbClr val="800000"/>
                </a:solidFill>
                <a:latin typeface="+mn-ea"/>
                <a:ea typeface="+mn-ea"/>
              </a:rPr>
              <a:t>中华民族生生不息的重要精神基因</a:t>
            </a:r>
          </a:p>
        </p:txBody>
      </p:sp>
      <p:sp>
        <p:nvSpPr>
          <p:cNvPr id="83" name="TextBox 46"/>
          <p:cNvSpPr txBox="1">
            <a:spLocks noChangeArrowheads="1"/>
          </p:cNvSpPr>
          <p:nvPr/>
        </p:nvSpPr>
        <p:spPr bwMode="auto">
          <a:xfrm>
            <a:off x="3970310" y="1291119"/>
            <a:ext cx="501454" cy="7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defTabSz="913765" fontAlgn="base">
              <a:spcBef>
                <a:spcPct val="0"/>
              </a:spcBef>
              <a:spcAft>
                <a:spcPct val="0"/>
              </a:spcAft>
            </a:pPr>
            <a:r>
              <a:rPr lang="en-US" altLang="zh-CN" sz="4000" b="1">
                <a:solidFill>
                  <a:srgbClr val="FFFFFF"/>
                </a:solidFill>
                <a:latin typeface="微软雅黑" panose="020B0503020204020204" charset="-122"/>
                <a:ea typeface="微软雅黑"/>
              </a:rPr>
              <a:t>1</a:t>
            </a:r>
            <a:endParaRPr lang="zh-CN" altLang="en-US" sz="4000" b="1">
              <a:solidFill>
                <a:srgbClr val="FFFFFF"/>
              </a:solidFill>
              <a:latin typeface="微软雅黑" panose="020B0503020204020204" charset="-122"/>
              <a:ea typeface="微软雅黑"/>
            </a:endParaRPr>
          </a:p>
        </p:txBody>
      </p:sp>
      <p:sp>
        <p:nvSpPr>
          <p:cNvPr id="84" name="TextBox 47"/>
          <p:cNvSpPr txBox="1">
            <a:spLocks noChangeArrowheads="1"/>
          </p:cNvSpPr>
          <p:nvPr/>
        </p:nvSpPr>
        <p:spPr bwMode="auto">
          <a:xfrm>
            <a:off x="4579887" y="2634469"/>
            <a:ext cx="56150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defTabSz="913765" fontAlgn="base">
              <a:spcBef>
                <a:spcPct val="0"/>
              </a:spcBef>
              <a:spcAft>
                <a:spcPct val="0"/>
              </a:spcAft>
            </a:pPr>
            <a:r>
              <a:rPr lang="zh-CN" altLang="en-US" sz="2000" b="1">
                <a:solidFill>
                  <a:srgbClr val="800000"/>
                </a:solidFill>
                <a:latin typeface="+mn-ea"/>
                <a:ea typeface="+mn-ea"/>
              </a:rPr>
              <a:t>爱国主义在任何情况下都不能弱化，更不能丢掉</a:t>
            </a:r>
          </a:p>
        </p:txBody>
      </p:sp>
      <p:sp>
        <p:nvSpPr>
          <p:cNvPr id="85" name="TextBox 48"/>
          <p:cNvSpPr txBox="1">
            <a:spLocks noChangeArrowheads="1"/>
          </p:cNvSpPr>
          <p:nvPr/>
        </p:nvSpPr>
        <p:spPr bwMode="auto">
          <a:xfrm>
            <a:off x="3970310" y="2424151"/>
            <a:ext cx="501454" cy="7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defTabSz="913765" fontAlgn="base">
              <a:spcBef>
                <a:spcPct val="0"/>
              </a:spcBef>
              <a:spcAft>
                <a:spcPct val="0"/>
              </a:spcAft>
            </a:pPr>
            <a:r>
              <a:rPr lang="en-US" altLang="zh-CN" sz="4000" b="1">
                <a:solidFill>
                  <a:srgbClr val="FFFFFF"/>
                </a:solidFill>
                <a:latin typeface="微软雅黑" panose="020B0503020204020204" charset="-122"/>
                <a:ea typeface="微软雅黑"/>
              </a:rPr>
              <a:t>2</a:t>
            </a:r>
            <a:endParaRPr lang="zh-CN" altLang="en-US" sz="4000" b="1">
              <a:solidFill>
                <a:srgbClr val="FFFFFF"/>
              </a:solidFill>
              <a:latin typeface="微软雅黑" panose="020B0503020204020204" charset="-122"/>
              <a:ea typeface="微软雅黑"/>
            </a:endParaRPr>
          </a:p>
        </p:txBody>
      </p:sp>
      <p:sp>
        <p:nvSpPr>
          <p:cNvPr id="86" name="TextBox 49"/>
          <p:cNvSpPr txBox="1">
            <a:spLocks noChangeArrowheads="1"/>
          </p:cNvSpPr>
          <p:nvPr/>
        </p:nvSpPr>
        <p:spPr bwMode="auto">
          <a:xfrm>
            <a:off x="5091062" y="3884644"/>
            <a:ext cx="63126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defTabSz="913765" fontAlgn="base">
              <a:spcBef>
                <a:spcPct val="0"/>
              </a:spcBef>
              <a:spcAft>
                <a:spcPct val="0"/>
              </a:spcAft>
            </a:pPr>
            <a:r>
              <a:rPr lang="zh-CN" altLang="en-US" sz="2000" b="1">
                <a:solidFill>
                  <a:srgbClr val="800000"/>
                </a:solidFill>
                <a:latin typeface="+mn-ea"/>
                <a:ea typeface="+mn-ea"/>
              </a:rPr>
              <a:t>在新时代的历史方位中更好地弘扬爱国主义</a:t>
            </a:r>
          </a:p>
        </p:txBody>
      </p:sp>
      <p:sp>
        <p:nvSpPr>
          <p:cNvPr id="87" name="TextBox 50"/>
          <p:cNvSpPr txBox="1">
            <a:spLocks noChangeArrowheads="1"/>
          </p:cNvSpPr>
          <p:nvPr/>
        </p:nvSpPr>
        <p:spPr bwMode="auto">
          <a:xfrm>
            <a:off x="3970310" y="3595269"/>
            <a:ext cx="501454" cy="7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defTabSz="913765" fontAlgn="base">
              <a:spcBef>
                <a:spcPct val="0"/>
              </a:spcBef>
              <a:spcAft>
                <a:spcPct val="0"/>
              </a:spcAft>
            </a:pPr>
            <a:r>
              <a:rPr lang="en-US" altLang="zh-CN" sz="4000" b="1">
                <a:solidFill>
                  <a:srgbClr val="FFFFFF"/>
                </a:solidFill>
                <a:latin typeface="微软雅黑" panose="020B0503020204020204" charset="-122"/>
                <a:ea typeface="微软雅黑"/>
              </a:rPr>
              <a:t>3</a:t>
            </a:r>
            <a:endParaRPr lang="zh-CN" altLang="en-US" sz="4000" b="1">
              <a:solidFill>
                <a:srgbClr val="FFFFFF"/>
              </a:solidFill>
              <a:latin typeface="微软雅黑" panose="020B0503020204020204" charset="-122"/>
              <a:ea typeface="微软雅黑"/>
            </a:endParaRPr>
          </a:p>
        </p:txBody>
      </p:sp>
      <p:sp>
        <p:nvSpPr>
          <p:cNvPr id="88" name="TextBox 51"/>
          <p:cNvSpPr txBox="1">
            <a:spLocks noChangeArrowheads="1"/>
          </p:cNvSpPr>
          <p:nvPr/>
        </p:nvSpPr>
        <p:spPr bwMode="auto">
          <a:xfrm>
            <a:off x="5091062" y="5031010"/>
            <a:ext cx="63126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defTabSz="913765" fontAlgn="base">
              <a:spcBef>
                <a:spcPct val="0"/>
              </a:spcBef>
              <a:spcAft>
                <a:spcPct val="0"/>
              </a:spcAft>
            </a:pPr>
            <a:r>
              <a:rPr lang="zh-CN" altLang="en-US" sz="2000" b="1">
                <a:solidFill>
                  <a:srgbClr val="800000"/>
                </a:solidFill>
                <a:latin typeface="+mn-ea"/>
                <a:ea typeface="+mn-ea"/>
              </a:rPr>
              <a:t>立足本职岗位 践行爱国奋斗精神</a:t>
            </a:r>
          </a:p>
        </p:txBody>
      </p:sp>
      <p:sp>
        <p:nvSpPr>
          <p:cNvPr id="89" name="TextBox 52"/>
          <p:cNvSpPr txBox="1">
            <a:spLocks noChangeArrowheads="1"/>
          </p:cNvSpPr>
          <p:nvPr/>
        </p:nvSpPr>
        <p:spPr bwMode="auto">
          <a:xfrm>
            <a:off x="3970310" y="4748931"/>
            <a:ext cx="501454" cy="7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defTabSz="913765" fontAlgn="base">
              <a:spcBef>
                <a:spcPct val="0"/>
              </a:spcBef>
              <a:spcAft>
                <a:spcPct val="0"/>
              </a:spcAft>
            </a:pPr>
            <a:r>
              <a:rPr lang="en-US" altLang="zh-CN" sz="4000" b="1">
                <a:solidFill>
                  <a:srgbClr val="FFFFFF"/>
                </a:solidFill>
                <a:latin typeface="微软雅黑" panose="020B0503020204020204" charset="-122"/>
                <a:ea typeface="微软雅黑"/>
              </a:rPr>
              <a:t>4</a:t>
            </a:r>
            <a:endParaRPr lang="zh-CN" altLang="en-US" sz="4000" b="1">
              <a:solidFill>
                <a:srgbClr val="FFFFFF"/>
              </a:solidFill>
              <a:latin typeface="微软雅黑" panose="020B0503020204020204" charset="-122"/>
              <a:ea typeface="微软雅黑"/>
            </a:endParaRPr>
          </a:p>
        </p:txBody>
      </p:sp>
      <p:sp>
        <p:nvSpPr>
          <p:cNvPr id="35" name="TextBox 33"/>
          <p:cNvSpPr txBox="1"/>
          <p:nvPr/>
        </p:nvSpPr>
        <p:spPr>
          <a:xfrm>
            <a:off x="1782374" y="1482205"/>
            <a:ext cx="1107899" cy="1887648"/>
          </a:xfrm>
          <a:prstGeom prst="rect">
            <a:avLst/>
          </a:prstGeom>
          <a:noFill/>
          <a:effectLst/>
        </p:spPr>
        <p:txBody>
          <a:bodyPr vert="eaVert" wrap="none" lIns="91392" tIns="45696" rIns="91392" bIns="45696" rtlCol="0">
            <a:spAutoFit/>
          </a:bodyPr>
          <a:lstStyle/>
          <a:p>
            <a:pPr defTabSz="1217930">
              <a:defRPr/>
            </a:pPr>
            <a:r>
              <a:rPr lang="zh-CN" altLang="en-US" sz="6000" kern="0">
                <a:solidFill>
                  <a:srgbClr val="FF0000"/>
                </a:solidFill>
                <a:effectLst>
                  <a:outerShdw blurRad="38100" dist="38100" dir="2700000" algn="tl">
                    <a:srgbClr val="000000">
                      <a:alpha val="43137"/>
                    </a:srgbClr>
                  </a:outerShdw>
                </a:effectLst>
                <a:latin typeface="华康新综艺W7(P)" panose="040B0700000000000000" pitchFamily="82" charset="-122"/>
                <a:ea typeface="华康新综艺W7(P)" panose="040B0700000000000000" pitchFamily="82" charset="-122"/>
              </a:rPr>
              <a:t>目 录</a:t>
            </a:r>
          </a:p>
        </p:txBody>
      </p:sp>
      <p:sp>
        <p:nvSpPr>
          <p:cNvPr id="37" name="矩形 36"/>
          <p:cNvSpPr/>
          <p:nvPr/>
        </p:nvSpPr>
        <p:spPr>
          <a:xfrm>
            <a:off x="1288206" y="1445396"/>
            <a:ext cx="615456" cy="2163364"/>
          </a:xfrm>
          <a:prstGeom prst="rect">
            <a:avLst/>
          </a:prstGeom>
          <a:effectLst/>
        </p:spPr>
        <p:txBody>
          <a:bodyPr vert="eaVert" wrap="none" lIns="91392" tIns="45696" rIns="91392" bIns="45696">
            <a:spAutoFit/>
          </a:bodyPr>
          <a:lstStyle/>
          <a:p>
            <a:pPr defTabSz="1217930"/>
            <a:r>
              <a:rPr lang="en-US" altLang="zh-CN" sz="2800" b="1" kern="0">
                <a:solidFill>
                  <a:srgbClr val="D60000"/>
                </a:solidFill>
                <a:latin typeface="思源宋体 CN" panose="02020400000000000000" pitchFamily="18" charset="-122"/>
                <a:ea typeface="思源宋体 CN" panose="02020400000000000000" pitchFamily="18" charset="-122"/>
              </a:rPr>
              <a:t>CONTENTS</a:t>
            </a:r>
          </a:p>
        </p:txBody>
      </p:sp>
    </p:spTree>
  </p:cSld>
  <p:clrMapOvr>
    <a:masterClrMapping/>
  </p:clrMapOvr>
  <mc:AlternateContent xmlns:mc="http://schemas.openxmlformats.org/markup-compatibility/2006" xmlns:p14="http://schemas.microsoft.com/office/powerpoint/2010/main">
    <mc:Choice Requires="p14">
      <p:transition spd="slow" p14:dur="1500" advTm="4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500" fill="hold"/>
                                        <p:tgtEl>
                                          <p:spTgt spid="46"/>
                                        </p:tgtEl>
                                        <p:attrNameLst>
                                          <p:attrName>ppt_w</p:attrName>
                                        </p:attrNameLst>
                                      </p:cBhvr>
                                      <p:tavLst>
                                        <p:tav tm="0">
                                          <p:val>
                                            <p:fltVal val="0"/>
                                          </p:val>
                                        </p:tav>
                                        <p:tav tm="100000">
                                          <p:val>
                                            <p:strVal val="#ppt_w"/>
                                          </p:val>
                                        </p:tav>
                                      </p:tavLst>
                                    </p:anim>
                                    <p:anim calcmode="lin" valueType="num">
                                      <p:cBhvr>
                                        <p:cTn id="8" dur="500" fill="hold"/>
                                        <p:tgtEl>
                                          <p:spTgt spid="46"/>
                                        </p:tgtEl>
                                        <p:attrNameLst>
                                          <p:attrName>ppt_h</p:attrName>
                                        </p:attrNameLst>
                                      </p:cBhvr>
                                      <p:tavLst>
                                        <p:tav tm="0">
                                          <p:val>
                                            <p:fltVal val="0"/>
                                          </p:val>
                                        </p:tav>
                                        <p:tav tm="100000">
                                          <p:val>
                                            <p:strVal val="#ppt_h"/>
                                          </p:val>
                                        </p:tav>
                                      </p:tavLst>
                                    </p:anim>
                                    <p:animEffect transition="in" filter="fade">
                                      <p:cBhvr>
                                        <p:cTn id="9" dur="500"/>
                                        <p:tgtEl>
                                          <p:spTgt spid="46"/>
                                        </p:tgtEl>
                                      </p:cBhvr>
                                    </p:animEffect>
                                  </p:childTnLst>
                                </p:cTn>
                              </p:par>
                            </p:childTnLst>
                          </p:cTn>
                        </p:par>
                        <p:par>
                          <p:cTn id="10" fill="hold" nodeType="afterGroup">
                            <p:stCondLst>
                              <p:cond delay="500"/>
                            </p:stCondLst>
                            <p:childTnLst>
                              <p:par>
                                <p:cTn id="11" presetID="2" presetClass="entr" presetSubtype="12" fill="hold" grpId="0" nodeType="afterEffect">
                                  <p:stCondLst>
                                    <p:cond delay="0"/>
                                  </p:stCondLst>
                                  <p:childTnLst>
                                    <p:set>
                                      <p:cBhvr>
                                        <p:cTn id="12" dur="1" fill="hold">
                                          <p:stCondLst>
                                            <p:cond delay="0"/>
                                          </p:stCondLst>
                                        </p:cTn>
                                        <p:tgtEl>
                                          <p:spTgt spid="48"/>
                                        </p:tgtEl>
                                        <p:attrNameLst>
                                          <p:attrName>style.visibility</p:attrName>
                                        </p:attrNameLst>
                                      </p:cBhvr>
                                      <p:to>
                                        <p:strVal val="visible"/>
                                      </p:to>
                                    </p:set>
                                    <p:anim calcmode="lin" valueType="num">
                                      <p:cBhvr>
                                        <p:cTn id="13" dur="500" fill="hold"/>
                                        <p:tgtEl>
                                          <p:spTgt spid="48"/>
                                        </p:tgtEl>
                                        <p:attrNameLst>
                                          <p:attrName>ppt_x</p:attrName>
                                        </p:attrNameLst>
                                      </p:cBhvr>
                                      <p:tavLst>
                                        <p:tav tm="0">
                                          <p:val>
                                            <p:strVal val="0-#ppt_w/2"/>
                                          </p:val>
                                        </p:tav>
                                        <p:tav tm="100000">
                                          <p:val>
                                            <p:strVal val="#ppt_x"/>
                                          </p:val>
                                        </p:tav>
                                      </p:tavLst>
                                    </p:anim>
                                    <p:anim calcmode="lin" valueType="num">
                                      <p:cBhvr>
                                        <p:cTn id="14" dur="500" fill="hold"/>
                                        <p:tgtEl>
                                          <p:spTgt spid="48"/>
                                        </p:tgtEl>
                                        <p:attrNameLst>
                                          <p:attrName>ppt_y</p:attrName>
                                        </p:attrNameLst>
                                      </p:cBhvr>
                                      <p:tavLst>
                                        <p:tav tm="0">
                                          <p:val>
                                            <p:strVal val="1+#ppt_h/2"/>
                                          </p:val>
                                        </p:tav>
                                        <p:tav tm="100000">
                                          <p:val>
                                            <p:strVal val="#ppt_y"/>
                                          </p:val>
                                        </p:tav>
                                      </p:tavLst>
                                    </p:anim>
                                  </p:childTnLst>
                                </p:cTn>
                              </p:par>
                              <p:par>
                                <p:cTn id="15" presetID="2" presetClass="entr" presetSubtype="12" fill="hold" grpId="0" nodeType="withEffect">
                                  <p:stCondLst>
                                    <p:cond delay="100"/>
                                  </p:stCondLst>
                                  <p:childTnLst>
                                    <p:set>
                                      <p:cBhvr>
                                        <p:cTn id="16" dur="1" fill="hold">
                                          <p:stCondLst>
                                            <p:cond delay="0"/>
                                          </p:stCondLst>
                                        </p:cTn>
                                        <p:tgtEl>
                                          <p:spTgt spid="52"/>
                                        </p:tgtEl>
                                        <p:attrNameLst>
                                          <p:attrName>style.visibility</p:attrName>
                                        </p:attrNameLst>
                                      </p:cBhvr>
                                      <p:to>
                                        <p:strVal val="visible"/>
                                      </p:to>
                                    </p:set>
                                    <p:anim calcmode="lin" valueType="num">
                                      <p:cBhvr>
                                        <p:cTn id="17" dur="500" fill="hold"/>
                                        <p:tgtEl>
                                          <p:spTgt spid="52"/>
                                        </p:tgtEl>
                                        <p:attrNameLst>
                                          <p:attrName>ppt_x</p:attrName>
                                        </p:attrNameLst>
                                      </p:cBhvr>
                                      <p:tavLst>
                                        <p:tav tm="0">
                                          <p:val>
                                            <p:strVal val="0-#ppt_w/2"/>
                                          </p:val>
                                        </p:tav>
                                        <p:tav tm="100000">
                                          <p:val>
                                            <p:strVal val="#ppt_x"/>
                                          </p:val>
                                        </p:tav>
                                      </p:tavLst>
                                    </p:anim>
                                    <p:anim calcmode="lin" valueType="num">
                                      <p:cBhvr>
                                        <p:cTn id="18" dur="500" fill="hold"/>
                                        <p:tgtEl>
                                          <p:spTgt spid="52"/>
                                        </p:tgtEl>
                                        <p:attrNameLst>
                                          <p:attrName>ppt_y</p:attrName>
                                        </p:attrNameLst>
                                      </p:cBhvr>
                                      <p:tavLst>
                                        <p:tav tm="0">
                                          <p:val>
                                            <p:strVal val="1+#ppt_h/2"/>
                                          </p:val>
                                        </p:tav>
                                        <p:tav tm="100000">
                                          <p:val>
                                            <p:strVal val="#ppt_y"/>
                                          </p:val>
                                        </p:tav>
                                      </p:tavLst>
                                    </p:anim>
                                  </p:childTnLst>
                                </p:cTn>
                              </p:par>
                              <p:par>
                                <p:cTn id="19" presetID="2" presetClass="entr" presetSubtype="12" fill="hold" grpId="0" nodeType="withEffect">
                                  <p:stCondLst>
                                    <p:cond delay="200"/>
                                  </p:stCondLst>
                                  <p:childTnLst>
                                    <p:set>
                                      <p:cBhvr>
                                        <p:cTn id="20" dur="1" fill="hold">
                                          <p:stCondLst>
                                            <p:cond delay="0"/>
                                          </p:stCondLst>
                                        </p:cTn>
                                        <p:tgtEl>
                                          <p:spTgt spid="77"/>
                                        </p:tgtEl>
                                        <p:attrNameLst>
                                          <p:attrName>style.visibility</p:attrName>
                                        </p:attrNameLst>
                                      </p:cBhvr>
                                      <p:to>
                                        <p:strVal val="visible"/>
                                      </p:to>
                                    </p:set>
                                    <p:anim calcmode="lin" valueType="num">
                                      <p:cBhvr>
                                        <p:cTn id="21" dur="500" fill="hold"/>
                                        <p:tgtEl>
                                          <p:spTgt spid="77"/>
                                        </p:tgtEl>
                                        <p:attrNameLst>
                                          <p:attrName>ppt_x</p:attrName>
                                        </p:attrNameLst>
                                      </p:cBhvr>
                                      <p:tavLst>
                                        <p:tav tm="0">
                                          <p:val>
                                            <p:strVal val="0-#ppt_w/2"/>
                                          </p:val>
                                        </p:tav>
                                        <p:tav tm="100000">
                                          <p:val>
                                            <p:strVal val="#ppt_x"/>
                                          </p:val>
                                        </p:tav>
                                      </p:tavLst>
                                    </p:anim>
                                    <p:anim calcmode="lin" valueType="num">
                                      <p:cBhvr>
                                        <p:cTn id="22" dur="500" fill="hold"/>
                                        <p:tgtEl>
                                          <p:spTgt spid="77"/>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300"/>
                                  </p:stCondLst>
                                  <p:childTnLst>
                                    <p:set>
                                      <p:cBhvr>
                                        <p:cTn id="24" dur="1" fill="hold">
                                          <p:stCondLst>
                                            <p:cond delay="0"/>
                                          </p:stCondLst>
                                        </p:cTn>
                                        <p:tgtEl>
                                          <p:spTgt spid="80"/>
                                        </p:tgtEl>
                                        <p:attrNameLst>
                                          <p:attrName>style.visibility</p:attrName>
                                        </p:attrNameLst>
                                      </p:cBhvr>
                                      <p:to>
                                        <p:strVal val="visible"/>
                                      </p:to>
                                    </p:set>
                                    <p:anim calcmode="lin" valueType="num">
                                      <p:cBhvr>
                                        <p:cTn id="25" dur="500" fill="hold"/>
                                        <p:tgtEl>
                                          <p:spTgt spid="80"/>
                                        </p:tgtEl>
                                        <p:attrNameLst>
                                          <p:attrName>ppt_x</p:attrName>
                                        </p:attrNameLst>
                                      </p:cBhvr>
                                      <p:tavLst>
                                        <p:tav tm="0">
                                          <p:val>
                                            <p:strVal val="0-#ppt_w/2"/>
                                          </p:val>
                                        </p:tav>
                                        <p:tav tm="100000">
                                          <p:val>
                                            <p:strVal val="#ppt_x"/>
                                          </p:val>
                                        </p:tav>
                                      </p:tavLst>
                                    </p:anim>
                                    <p:anim calcmode="lin" valueType="num">
                                      <p:cBhvr>
                                        <p:cTn id="26" dur="500" fill="hold"/>
                                        <p:tgtEl>
                                          <p:spTgt spid="80"/>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1300"/>
                            </p:stCondLst>
                            <p:childTnLst>
                              <p:par>
                                <p:cTn id="28" presetID="22" presetClass="entr" presetSubtype="4" fill="hold" grpId="0" nodeType="after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wipe(down)">
                                      <p:cBhvr>
                                        <p:cTn id="30" dur="300"/>
                                        <p:tgtEl>
                                          <p:spTgt spid="47"/>
                                        </p:tgtEl>
                                      </p:cBhvr>
                                    </p:animEffect>
                                  </p:childTnLst>
                                </p:cTn>
                              </p:par>
                            </p:childTnLst>
                          </p:cTn>
                        </p:par>
                        <p:par>
                          <p:cTn id="31" fill="hold" nodeType="afterGroup">
                            <p:stCondLst>
                              <p:cond delay="1600"/>
                            </p:stCondLst>
                            <p:childTnLst>
                              <p:par>
                                <p:cTn id="32" presetID="22" presetClass="entr" presetSubtype="1" fill="hold" grpId="0" nodeType="after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wipe(up)">
                                      <p:cBhvr>
                                        <p:cTn id="34" dur="500"/>
                                        <p:tgtEl>
                                          <p:spTgt spid="49"/>
                                        </p:tgtEl>
                                      </p:cBhvr>
                                    </p:animEffect>
                                  </p:childTnLst>
                                </p:cTn>
                              </p:par>
                            </p:childTnLst>
                          </p:cTn>
                        </p:par>
                        <p:par>
                          <p:cTn id="35" fill="hold" nodeType="afterGroup">
                            <p:stCondLst>
                              <p:cond delay="2100"/>
                            </p:stCondLst>
                            <p:childTnLst>
                              <p:par>
                                <p:cTn id="36" presetID="31" presetClass="entr" presetSubtype="0" fill="hold" grpId="0" nodeType="afterEffect">
                                  <p:stCondLst>
                                    <p:cond delay="0"/>
                                  </p:stCondLst>
                                  <p:childTnLst>
                                    <p:set>
                                      <p:cBhvr>
                                        <p:cTn id="37" dur="1" fill="hold">
                                          <p:stCondLst>
                                            <p:cond delay="0"/>
                                          </p:stCondLst>
                                        </p:cTn>
                                        <p:tgtEl>
                                          <p:spTgt spid="83"/>
                                        </p:tgtEl>
                                        <p:attrNameLst>
                                          <p:attrName>style.visibility</p:attrName>
                                        </p:attrNameLst>
                                      </p:cBhvr>
                                      <p:to>
                                        <p:strVal val="visible"/>
                                      </p:to>
                                    </p:set>
                                    <p:anim calcmode="lin" valueType="num">
                                      <p:cBhvr>
                                        <p:cTn id="38" dur="300" fill="hold"/>
                                        <p:tgtEl>
                                          <p:spTgt spid="83"/>
                                        </p:tgtEl>
                                        <p:attrNameLst>
                                          <p:attrName>ppt_w</p:attrName>
                                        </p:attrNameLst>
                                      </p:cBhvr>
                                      <p:tavLst>
                                        <p:tav tm="0">
                                          <p:val>
                                            <p:fltVal val="0"/>
                                          </p:val>
                                        </p:tav>
                                        <p:tav tm="100000">
                                          <p:val>
                                            <p:strVal val="#ppt_w"/>
                                          </p:val>
                                        </p:tav>
                                      </p:tavLst>
                                    </p:anim>
                                    <p:anim calcmode="lin" valueType="num">
                                      <p:cBhvr>
                                        <p:cTn id="39" dur="300" fill="hold"/>
                                        <p:tgtEl>
                                          <p:spTgt spid="83"/>
                                        </p:tgtEl>
                                        <p:attrNameLst>
                                          <p:attrName>ppt_h</p:attrName>
                                        </p:attrNameLst>
                                      </p:cBhvr>
                                      <p:tavLst>
                                        <p:tav tm="0">
                                          <p:val>
                                            <p:fltVal val="0"/>
                                          </p:val>
                                        </p:tav>
                                        <p:tav tm="100000">
                                          <p:val>
                                            <p:strVal val="#ppt_h"/>
                                          </p:val>
                                        </p:tav>
                                      </p:tavLst>
                                    </p:anim>
                                    <p:anim calcmode="lin" valueType="num">
                                      <p:cBhvr>
                                        <p:cTn id="40" dur="300" fill="hold"/>
                                        <p:tgtEl>
                                          <p:spTgt spid="83"/>
                                        </p:tgtEl>
                                        <p:attrNameLst>
                                          <p:attrName>style.rotation</p:attrName>
                                        </p:attrNameLst>
                                      </p:cBhvr>
                                      <p:tavLst>
                                        <p:tav tm="0">
                                          <p:val>
                                            <p:fltVal val="90"/>
                                          </p:val>
                                        </p:tav>
                                        <p:tav tm="100000">
                                          <p:val>
                                            <p:fltVal val="0"/>
                                          </p:val>
                                        </p:tav>
                                      </p:tavLst>
                                    </p:anim>
                                    <p:animEffect transition="in" filter="fade">
                                      <p:cBhvr>
                                        <p:cTn id="41" dur="300"/>
                                        <p:tgtEl>
                                          <p:spTgt spid="83"/>
                                        </p:tgtEl>
                                      </p:cBhvr>
                                    </p:animEffect>
                                  </p:childTnLst>
                                </p:cTn>
                              </p:par>
                            </p:childTnLst>
                          </p:cTn>
                        </p:par>
                        <p:par>
                          <p:cTn id="42" fill="hold" nodeType="afterGroup">
                            <p:stCondLst>
                              <p:cond delay="2400"/>
                            </p:stCondLst>
                            <p:childTnLst>
                              <p:par>
                                <p:cTn id="43" presetID="22" presetClass="entr" presetSubtype="8" fill="hold" grpId="0" nodeType="after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wipe(left)">
                                      <p:cBhvr>
                                        <p:cTn id="45" dur="400"/>
                                        <p:tgtEl>
                                          <p:spTgt spid="82"/>
                                        </p:tgtEl>
                                      </p:cBhvr>
                                    </p:animEffect>
                                  </p:childTnLst>
                                </p:cTn>
                              </p:par>
                            </p:childTnLst>
                          </p:cTn>
                        </p:par>
                        <p:par>
                          <p:cTn id="46" fill="hold" nodeType="afterGroup">
                            <p:stCondLst>
                              <p:cond delay="2800"/>
                            </p:stCondLst>
                            <p:childTnLst>
                              <p:par>
                                <p:cTn id="47" presetID="22" presetClass="entr" presetSubtype="4"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down)">
                                      <p:cBhvr>
                                        <p:cTn id="49" dur="300"/>
                                        <p:tgtEl>
                                          <p:spTgt spid="50"/>
                                        </p:tgtEl>
                                      </p:cBhvr>
                                    </p:animEffect>
                                  </p:childTnLst>
                                </p:cTn>
                              </p:par>
                            </p:childTnLst>
                          </p:cTn>
                        </p:par>
                        <p:par>
                          <p:cTn id="50" fill="hold" nodeType="afterGroup">
                            <p:stCondLst>
                              <p:cond delay="3100"/>
                            </p:stCondLst>
                            <p:childTnLst>
                              <p:par>
                                <p:cTn id="51" presetID="22" presetClass="entr" presetSubtype="1" fill="hold" grpId="0" nodeType="afterEffect">
                                  <p:stCondLst>
                                    <p:cond delay="0"/>
                                  </p:stCondLst>
                                  <p:childTnLst>
                                    <p:set>
                                      <p:cBhvr>
                                        <p:cTn id="52" dur="1" fill="hold">
                                          <p:stCondLst>
                                            <p:cond delay="0"/>
                                          </p:stCondLst>
                                        </p:cTn>
                                        <p:tgtEl>
                                          <p:spTgt spid="75"/>
                                        </p:tgtEl>
                                        <p:attrNameLst>
                                          <p:attrName>style.visibility</p:attrName>
                                        </p:attrNameLst>
                                      </p:cBhvr>
                                      <p:to>
                                        <p:strVal val="visible"/>
                                      </p:to>
                                    </p:set>
                                    <p:animEffect transition="in" filter="wipe(up)">
                                      <p:cBhvr>
                                        <p:cTn id="53" dur="500"/>
                                        <p:tgtEl>
                                          <p:spTgt spid="75"/>
                                        </p:tgtEl>
                                      </p:cBhvr>
                                    </p:animEffect>
                                  </p:childTnLst>
                                </p:cTn>
                              </p:par>
                            </p:childTnLst>
                          </p:cTn>
                        </p:par>
                        <p:par>
                          <p:cTn id="54" fill="hold" nodeType="afterGroup">
                            <p:stCondLst>
                              <p:cond delay="3600"/>
                            </p:stCondLst>
                            <p:childTnLst>
                              <p:par>
                                <p:cTn id="55" presetID="31" presetClass="entr" presetSubtype="0" fill="hold" grpId="0" nodeType="afterEffect">
                                  <p:stCondLst>
                                    <p:cond delay="0"/>
                                  </p:stCondLst>
                                  <p:childTnLst>
                                    <p:set>
                                      <p:cBhvr>
                                        <p:cTn id="56" dur="1" fill="hold">
                                          <p:stCondLst>
                                            <p:cond delay="0"/>
                                          </p:stCondLst>
                                        </p:cTn>
                                        <p:tgtEl>
                                          <p:spTgt spid="85"/>
                                        </p:tgtEl>
                                        <p:attrNameLst>
                                          <p:attrName>style.visibility</p:attrName>
                                        </p:attrNameLst>
                                      </p:cBhvr>
                                      <p:to>
                                        <p:strVal val="visible"/>
                                      </p:to>
                                    </p:set>
                                    <p:anim calcmode="lin" valueType="num">
                                      <p:cBhvr>
                                        <p:cTn id="57" dur="300" fill="hold"/>
                                        <p:tgtEl>
                                          <p:spTgt spid="85"/>
                                        </p:tgtEl>
                                        <p:attrNameLst>
                                          <p:attrName>ppt_w</p:attrName>
                                        </p:attrNameLst>
                                      </p:cBhvr>
                                      <p:tavLst>
                                        <p:tav tm="0">
                                          <p:val>
                                            <p:fltVal val="0"/>
                                          </p:val>
                                        </p:tav>
                                        <p:tav tm="100000">
                                          <p:val>
                                            <p:strVal val="#ppt_w"/>
                                          </p:val>
                                        </p:tav>
                                      </p:tavLst>
                                    </p:anim>
                                    <p:anim calcmode="lin" valueType="num">
                                      <p:cBhvr>
                                        <p:cTn id="58" dur="300" fill="hold"/>
                                        <p:tgtEl>
                                          <p:spTgt spid="85"/>
                                        </p:tgtEl>
                                        <p:attrNameLst>
                                          <p:attrName>ppt_h</p:attrName>
                                        </p:attrNameLst>
                                      </p:cBhvr>
                                      <p:tavLst>
                                        <p:tav tm="0">
                                          <p:val>
                                            <p:fltVal val="0"/>
                                          </p:val>
                                        </p:tav>
                                        <p:tav tm="100000">
                                          <p:val>
                                            <p:strVal val="#ppt_h"/>
                                          </p:val>
                                        </p:tav>
                                      </p:tavLst>
                                    </p:anim>
                                    <p:anim calcmode="lin" valueType="num">
                                      <p:cBhvr>
                                        <p:cTn id="59" dur="300" fill="hold"/>
                                        <p:tgtEl>
                                          <p:spTgt spid="85"/>
                                        </p:tgtEl>
                                        <p:attrNameLst>
                                          <p:attrName>style.rotation</p:attrName>
                                        </p:attrNameLst>
                                      </p:cBhvr>
                                      <p:tavLst>
                                        <p:tav tm="0">
                                          <p:val>
                                            <p:fltVal val="90"/>
                                          </p:val>
                                        </p:tav>
                                        <p:tav tm="100000">
                                          <p:val>
                                            <p:fltVal val="0"/>
                                          </p:val>
                                        </p:tav>
                                      </p:tavLst>
                                    </p:anim>
                                    <p:animEffect transition="in" filter="fade">
                                      <p:cBhvr>
                                        <p:cTn id="60" dur="300"/>
                                        <p:tgtEl>
                                          <p:spTgt spid="85"/>
                                        </p:tgtEl>
                                      </p:cBhvr>
                                    </p:animEffect>
                                  </p:childTnLst>
                                </p:cTn>
                              </p:par>
                            </p:childTnLst>
                          </p:cTn>
                        </p:par>
                        <p:par>
                          <p:cTn id="61" fill="hold" nodeType="afterGroup">
                            <p:stCondLst>
                              <p:cond delay="3900"/>
                            </p:stCondLst>
                            <p:childTnLst>
                              <p:par>
                                <p:cTn id="62" presetID="22" presetClass="entr" presetSubtype="8" fill="hold" grpId="0" nodeType="afterEffect">
                                  <p:stCondLst>
                                    <p:cond delay="0"/>
                                  </p:stCondLst>
                                  <p:childTnLst>
                                    <p:set>
                                      <p:cBhvr>
                                        <p:cTn id="63" dur="1" fill="hold">
                                          <p:stCondLst>
                                            <p:cond delay="0"/>
                                          </p:stCondLst>
                                        </p:cTn>
                                        <p:tgtEl>
                                          <p:spTgt spid="84"/>
                                        </p:tgtEl>
                                        <p:attrNameLst>
                                          <p:attrName>style.visibility</p:attrName>
                                        </p:attrNameLst>
                                      </p:cBhvr>
                                      <p:to>
                                        <p:strVal val="visible"/>
                                      </p:to>
                                    </p:set>
                                    <p:animEffect transition="in" filter="wipe(left)">
                                      <p:cBhvr>
                                        <p:cTn id="64" dur="400"/>
                                        <p:tgtEl>
                                          <p:spTgt spid="84"/>
                                        </p:tgtEl>
                                      </p:cBhvr>
                                    </p:animEffect>
                                  </p:childTnLst>
                                </p:cTn>
                              </p:par>
                            </p:childTnLst>
                          </p:cTn>
                        </p:par>
                        <p:par>
                          <p:cTn id="65" fill="hold" nodeType="afterGroup">
                            <p:stCondLst>
                              <p:cond delay="4300"/>
                            </p:stCondLst>
                            <p:childTnLst>
                              <p:par>
                                <p:cTn id="66" presetID="22" presetClass="entr" presetSubtype="4" fill="hold" grpId="0" nodeType="afterEffect">
                                  <p:stCondLst>
                                    <p:cond delay="0"/>
                                  </p:stCondLst>
                                  <p:childTnLst>
                                    <p:set>
                                      <p:cBhvr>
                                        <p:cTn id="67" dur="1" fill="hold">
                                          <p:stCondLst>
                                            <p:cond delay="0"/>
                                          </p:stCondLst>
                                        </p:cTn>
                                        <p:tgtEl>
                                          <p:spTgt spid="76"/>
                                        </p:tgtEl>
                                        <p:attrNameLst>
                                          <p:attrName>style.visibility</p:attrName>
                                        </p:attrNameLst>
                                      </p:cBhvr>
                                      <p:to>
                                        <p:strVal val="visible"/>
                                      </p:to>
                                    </p:set>
                                    <p:animEffect transition="in" filter="wipe(down)">
                                      <p:cBhvr>
                                        <p:cTn id="68" dur="300"/>
                                        <p:tgtEl>
                                          <p:spTgt spid="76"/>
                                        </p:tgtEl>
                                      </p:cBhvr>
                                    </p:animEffect>
                                  </p:childTnLst>
                                </p:cTn>
                              </p:par>
                            </p:childTnLst>
                          </p:cTn>
                        </p:par>
                        <p:par>
                          <p:cTn id="69" fill="hold" nodeType="afterGroup">
                            <p:stCondLst>
                              <p:cond delay="4600"/>
                            </p:stCondLst>
                            <p:childTnLst>
                              <p:par>
                                <p:cTn id="70" presetID="22" presetClass="entr" presetSubtype="1" fill="hold" grpId="0" nodeType="afterEffect">
                                  <p:stCondLst>
                                    <p:cond delay="0"/>
                                  </p:stCondLst>
                                  <p:childTnLst>
                                    <p:set>
                                      <p:cBhvr>
                                        <p:cTn id="71" dur="1" fill="hold">
                                          <p:stCondLst>
                                            <p:cond delay="0"/>
                                          </p:stCondLst>
                                        </p:cTn>
                                        <p:tgtEl>
                                          <p:spTgt spid="78"/>
                                        </p:tgtEl>
                                        <p:attrNameLst>
                                          <p:attrName>style.visibility</p:attrName>
                                        </p:attrNameLst>
                                      </p:cBhvr>
                                      <p:to>
                                        <p:strVal val="visible"/>
                                      </p:to>
                                    </p:set>
                                    <p:animEffect transition="in" filter="wipe(up)">
                                      <p:cBhvr>
                                        <p:cTn id="72" dur="500"/>
                                        <p:tgtEl>
                                          <p:spTgt spid="78"/>
                                        </p:tgtEl>
                                      </p:cBhvr>
                                    </p:animEffect>
                                  </p:childTnLst>
                                </p:cTn>
                              </p:par>
                            </p:childTnLst>
                          </p:cTn>
                        </p:par>
                        <p:par>
                          <p:cTn id="73" fill="hold" nodeType="afterGroup">
                            <p:stCondLst>
                              <p:cond delay="5100"/>
                            </p:stCondLst>
                            <p:childTnLst>
                              <p:par>
                                <p:cTn id="74" presetID="31" presetClass="entr" presetSubtype="0"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 calcmode="lin" valueType="num">
                                      <p:cBhvr>
                                        <p:cTn id="76" dur="300" fill="hold"/>
                                        <p:tgtEl>
                                          <p:spTgt spid="87"/>
                                        </p:tgtEl>
                                        <p:attrNameLst>
                                          <p:attrName>ppt_w</p:attrName>
                                        </p:attrNameLst>
                                      </p:cBhvr>
                                      <p:tavLst>
                                        <p:tav tm="0">
                                          <p:val>
                                            <p:fltVal val="0"/>
                                          </p:val>
                                        </p:tav>
                                        <p:tav tm="100000">
                                          <p:val>
                                            <p:strVal val="#ppt_w"/>
                                          </p:val>
                                        </p:tav>
                                      </p:tavLst>
                                    </p:anim>
                                    <p:anim calcmode="lin" valueType="num">
                                      <p:cBhvr>
                                        <p:cTn id="77" dur="300" fill="hold"/>
                                        <p:tgtEl>
                                          <p:spTgt spid="87"/>
                                        </p:tgtEl>
                                        <p:attrNameLst>
                                          <p:attrName>ppt_h</p:attrName>
                                        </p:attrNameLst>
                                      </p:cBhvr>
                                      <p:tavLst>
                                        <p:tav tm="0">
                                          <p:val>
                                            <p:fltVal val="0"/>
                                          </p:val>
                                        </p:tav>
                                        <p:tav tm="100000">
                                          <p:val>
                                            <p:strVal val="#ppt_h"/>
                                          </p:val>
                                        </p:tav>
                                      </p:tavLst>
                                    </p:anim>
                                    <p:anim calcmode="lin" valueType="num">
                                      <p:cBhvr>
                                        <p:cTn id="78" dur="300" fill="hold"/>
                                        <p:tgtEl>
                                          <p:spTgt spid="87"/>
                                        </p:tgtEl>
                                        <p:attrNameLst>
                                          <p:attrName>style.rotation</p:attrName>
                                        </p:attrNameLst>
                                      </p:cBhvr>
                                      <p:tavLst>
                                        <p:tav tm="0">
                                          <p:val>
                                            <p:fltVal val="90"/>
                                          </p:val>
                                        </p:tav>
                                        <p:tav tm="100000">
                                          <p:val>
                                            <p:fltVal val="0"/>
                                          </p:val>
                                        </p:tav>
                                      </p:tavLst>
                                    </p:anim>
                                    <p:animEffect transition="in" filter="fade">
                                      <p:cBhvr>
                                        <p:cTn id="79" dur="300"/>
                                        <p:tgtEl>
                                          <p:spTgt spid="87"/>
                                        </p:tgtEl>
                                      </p:cBhvr>
                                    </p:animEffect>
                                  </p:childTnLst>
                                </p:cTn>
                              </p:par>
                            </p:childTnLst>
                          </p:cTn>
                        </p:par>
                        <p:par>
                          <p:cTn id="80" fill="hold" nodeType="afterGroup">
                            <p:stCondLst>
                              <p:cond delay="5400"/>
                            </p:stCondLst>
                            <p:childTnLst>
                              <p:par>
                                <p:cTn id="81" presetID="22" presetClass="entr" presetSubtype="8" fill="hold" grpId="0" nodeType="afterEffect">
                                  <p:stCondLst>
                                    <p:cond delay="0"/>
                                  </p:stCondLst>
                                  <p:childTnLst>
                                    <p:set>
                                      <p:cBhvr>
                                        <p:cTn id="82" dur="1" fill="hold">
                                          <p:stCondLst>
                                            <p:cond delay="0"/>
                                          </p:stCondLst>
                                        </p:cTn>
                                        <p:tgtEl>
                                          <p:spTgt spid="86"/>
                                        </p:tgtEl>
                                        <p:attrNameLst>
                                          <p:attrName>style.visibility</p:attrName>
                                        </p:attrNameLst>
                                      </p:cBhvr>
                                      <p:to>
                                        <p:strVal val="visible"/>
                                      </p:to>
                                    </p:set>
                                    <p:animEffect transition="in" filter="wipe(left)">
                                      <p:cBhvr>
                                        <p:cTn id="83" dur="400"/>
                                        <p:tgtEl>
                                          <p:spTgt spid="86"/>
                                        </p:tgtEl>
                                      </p:cBhvr>
                                    </p:animEffect>
                                  </p:childTnLst>
                                </p:cTn>
                              </p:par>
                            </p:childTnLst>
                          </p:cTn>
                        </p:par>
                        <p:par>
                          <p:cTn id="84" fill="hold" nodeType="afterGroup">
                            <p:stCondLst>
                              <p:cond delay="5800"/>
                            </p:stCondLst>
                            <p:childTnLst>
                              <p:par>
                                <p:cTn id="85" presetID="22" presetClass="entr" presetSubtype="4" fill="hold" grpId="0" nodeType="afterEffect">
                                  <p:stCondLst>
                                    <p:cond delay="0"/>
                                  </p:stCondLst>
                                  <p:childTnLst>
                                    <p:set>
                                      <p:cBhvr>
                                        <p:cTn id="86" dur="1" fill="hold">
                                          <p:stCondLst>
                                            <p:cond delay="0"/>
                                          </p:stCondLst>
                                        </p:cTn>
                                        <p:tgtEl>
                                          <p:spTgt spid="79"/>
                                        </p:tgtEl>
                                        <p:attrNameLst>
                                          <p:attrName>style.visibility</p:attrName>
                                        </p:attrNameLst>
                                      </p:cBhvr>
                                      <p:to>
                                        <p:strVal val="visible"/>
                                      </p:to>
                                    </p:set>
                                    <p:animEffect transition="in" filter="wipe(down)">
                                      <p:cBhvr>
                                        <p:cTn id="87" dur="300"/>
                                        <p:tgtEl>
                                          <p:spTgt spid="79"/>
                                        </p:tgtEl>
                                      </p:cBhvr>
                                    </p:animEffect>
                                  </p:childTnLst>
                                </p:cTn>
                              </p:par>
                            </p:childTnLst>
                          </p:cTn>
                        </p:par>
                        <p:par>
                          <p:cTn id="88" fill="hold" nodeType="afterGroup">
                            <p:stCondLst>
                              <p:cond delay="6100"/>
                            </p:stCondLst>
                            <p:childTnLst>
                              <p:par>
                                <p:cTn id="89" presetID="22" presetClass="entr" presetSubtype="1" fill="hold" grpId="0" nodeType="afterEffect">
                                  <p:stCondLst>
                                    <p:cond delay="0"/>
                                  </p:stCondLst>
                                  <p:childTnLst>
                                    <p:set>
                                      <p:cBhvr>
                                        <p:cTn id="90" dur="1" fill="hold">
                                          <p:stCondLst>
                                            <p:cond delay="0"/>
                                          </p:stCondLst>
                                        </p:cTn>
                                        <p:tgtEl>
                                          <p:spTgt spid="81"/>
                                        </p:tgtEl>
                                        <p:attrNameLst>
                                          <p:attrName>style.visibility</p:attrName>
                                        </p:attrNameLst>
                                      </p:cBhvr>
                                      <p:to>
                                        <p:strVal val="visible"/>
                                      </p:to>
                                    </p:set>
                                    <p:animEffect transition="in" filter="wipe(up)">
                                      <p:cBhvr>
                                        <p:cTn id="91" dur="500"/>
                                        <p:tgtEl>
                                          <p:spTgt spid="81"/>
                                        </p:tgtEl>
                                      </p:cBhvr>
                                    </p:animEffect>
                                  </p:childTnLst>
                                </p:cTn>
                              </p:par>
                            </p:childTnLst>
                          </p:cTn>
                        </p:par>
                        <p:par>
                          <p:cTn id="92" fill="hold" nodeType="afterGroup">
                            <p:stCondLst>
                              <p:cond delay="6600"/>
                            </p:stCondLst>
                            <p:childTnLst>
                              <p:par>
                                <p:cTn id="93" presetID="31" presetClass="entr" presetSubtype="0" fill="hold" grpId="0" nodeType="afterEffect">
                                  <p:stCondLst>
                                    <p:cond delay="0"/>
                                  </p:stCondLst>
                                  <p:childTnLst>
                                    <p:set>
                                      <p:cBhvr>
                                        <p:cTn id="94" dur="1" fill="hold">
                                          <p:stCondLst>
                                            <p:cond delay="0"/>
                                          </p:stCondLst>
                                        </p:cTn>
                                        <p:tgtEl>
                                          <p:spTgt spid="89"/>
                                        </p:tgtEl>
                                        <p:attrNameLst>
                                          <p:attrName>style.visibility</p:attrName>
                                        </p:attrNameLst>
                                      </p:cBhvr>
                                      <p:to>
                                        <p:strVal val="visible"/>
                                      </p:to>
                                    </p:set>
                                    <p:anim calcmode="lin" valueType="num">
                                      <p:cBhvr>
                                        <p:cTn id="95" dur="300" fill="hold"/>
                                        <p:tgtEl>
                                          <p:spTgt spid="89"/>
                                        </p:tgtEl>
                                        <p:attrNameLst>
                                          <p:attrName>ppt_w</p:attrName>
                                        </p:attrNameLst>
                                      </p:cBhvr>
                                      <p:tavLst>
                                        <p:tav tm="0">
                                          <p:val>
                                            <p:fltVal val="0"/>
                                          </p:val>
                                        </p:tav>
                                        <p:tav tm="100000">
                                          <p:val>
                                            <p:strVal val="#ppt_w"/>
                                          </p:val>
                                        </p:tav>
                                      </p:tavLst>
                                    </p:anim>
                                    <p:anim calcmode="lin" valueType="num">
                                      <p:cBhvr>
                                        <p:cTn id="96" dur="300" fill="hold"/>
                                        <p:tgtEl>
                                          <p:spTgt spid="89"/>
                                        </p:tgtEl>
                                        <p:attrNameLst>
                                          <p:attrName>ppt_h</p:attrName>
                                        </p:attrNameLst>
                                      </p:cBhvr>
                                      <p:tavLst>
                                        <p:tav tm="0">
                                          <p:val>
                                            <p:fltVal val="0"/>
                                          </p:val>
                                        </p:tav>
                                        <p:tav tm="100000">
                                          <p:val>
                                            <p:strVal val="#ppt_h"/>
                                          </p:val>
                                        </p:tav>
                                      </p:tavLst>
                                    </p:anim>
                                    <p:anim calcmode="lin" valueType="num">
                                      <p:cBhvr>
                                        <p:cTn id="97" dur="300" fill="hold"/>
                                        <p:tgtEl>
                                          <p:spTgt spid="89"/>
                                        </p:tgtEl>
                                        <p:attrNameLst>
                                          <p:attrName>style.rotation</p:attrName>
                                        </p:attrNameLst>
                                      </p:cBhvr>
                                      <p:tavLst>
                                        <p:tav tm="0">
                                          <p:val>
                                            <p:fltVal val="90"/>
                                          </p:val>
                                        </p:tav>
                                        <p:tav tm="100000">
                                          <p:val>
                                            <p:fltVal val="0"/>
                                          </p:val>
                                        </p:tav>
                                      </p:tavLst>
                                    </p:anim>
                                    <p:animEffect transition="in" filter="fade">
                                      <p:cBhvr>
                                        <p:cTn id="98" dur="300"/>
                                        <p:tgtEl>
                                          <p:spTgt spid="89"/>
                                        </p:tgtEl>
                                      </p:cBhvr>
                                    </p:animEffect>
                                  </p:childTnLst>
                                </p:cTn>
                              </p:par>
                            </p:childTnLst>
                          </p:cTn>
                        </p:par>
                        <p:par>
                          <p:cTn id="99" fill="hold" nodeType="afterGroup">
                            <p:stCondLst>
                              <p:cond delay="6900"/>
                            </p:stCondLst>
                            <p:childTnLst>
                              <p:par>
                                <p:cTn id="100" presetID="22" presetClass="entr" presetSubtype="8" fill="hold" grpId="0" nodeType="afterEffect">
                                  <p:stCondLst>
                                    <p:cond delay="0"/>
                                  </p:stCondLst>
                                  <p:childTnLst>
                                    <p:set>
                                      <p:cBhvr>
                                        <p:cTn id="101" dur="1" fill="hold">
                                          <p:stCondLst>
                                            <p:cond delay="0"/>
                                          </p:stCondLst>
                                        </p:cTn>
                                        <p:tgtEl>
                                          <p:spTgt spid="88"/>
                                        </p:tgtEl>
                                        <p:attrNameLst>
                                          <p:attrName>style.visibility</p:attrName>
                                        </p:attrNameLst>
                                      </p:cBhvr>
                                      <p:to>
                                        <p:strVal val="visible"/>
                                      </p:to>
                                    </p:set>
                                    <p:animEffect transition="in" filter="wipe(left)">
                                      <p:cBhvr>
                                        <p:cTn id="102" dur="400"/>
                                        <p:tgtEl>
                                          <p:spTgt spid="88"/>
                                        </p:tgtEl>
                                      </p:cBhvr>
                                    </p:animEffect>
                                  </p:childTnLst>
                                </p:cTn>
                              </p:par>
                            </p:childTnLst>
                          </p:cTn>
                        </p:par>
                        <p:par>
                          <p:cTn id="103" fill="hold" nodeType="afterGroup">
                            <p:stCondLst>
                              <p:cond delay="7300"/>
                            </p:stCondLst>
                            <p:childTnLst>
                              <p:par>
                                <p:cTn id="104" presetID="2" presetClass="entr" presetSubtype="1" fill="hold" grpId="0" nodeType="afterEffect">
                                  <p:stCondLst>
                                    <p:cond delay="0"/>
                                  </p:stCondLst>
                                  <p:childTnLst>
                                    <p:set>
                                      <p:cBhvr>
                                        <p:cTn id="105" dur="1" fill="hold">
                                          <p:stCondLst>
                                            <p:cond delay="0"/>
                                          </p:stCondLst>
                                        </p:cTn>
                                        <p:tgtEl>
                                          <p:spTgt spid="35"/>
                                        </p:tgtEl>
                                        <p:attrNameLst>
                                          <p:attrName>style.visibility</p:attrName>
                                        </p:attrNameLst>
                                      </p:cBhvr>
                                      <p:to>
                                        <p:strVal val="visible"/>
                                      </p:to>
                                    </p:set>
                                    <p:anim calcmode="lin" valueType="num">
                                      <p:cBhvr additive="base">
                                        <p:cTn id="106" dur="500" fill="hold"/>
                                        <p:tgtEl>
                                          <p:spTgt spid="35"/>
                                        </p:tgtEl>
                                        <p:attrNameLst>
                                          <p:attrName>ppt_x</p:attrName>
                                        </p:attrNameLst>
                                      </p:cBhvr>
                                      <p:tavLst>
                                        <p:tav tm="0">
                                          <p:val>
                                            <p:strVal val="#ppt_x"/>
                                          </p:val>
                                        </p:tav>
                                        <p:tav tm="100000">
                                          <p:val>
                                            <p:strVal val="#ppt_x"/>
                                          </p:val>
                                        </p:tav>
                                      </p:tavLst>
                                    </p:anim>
                                    <p:anim calcmode="lin" valueType="num">
                                      <p:cBhvr additive="base">
                                        <p:cTn id="107" dur="500" fill="hold"/>
                                        <p:tgtEl>
                                          <p:spTgt spid="35"/>
                                        </p:tgtEl>
                                        <p:attrNameLst>
                                          <p:attrName>ppt_y</p:attrName>
                                        </p:attrNameLst>
                                      </p:cBhvr>
                                      <p:tavLst>
                                        <p:tav tm="0">
                                          <p:val>
                                            <p:strVal val="0-#ppt_h/2"/>
                                          </p:val>
                                        </p:tav>
                                        <p:tav tm="100000">
                                          <p:val>
                                            <p:strVal val="#ppt_y"/>
                                          </p:val>
                                        </p:tav>
                                      </p:tavLst>
                                    </p:anim>
                                  </p:childTnLst>
                                </p:cTn>
                              </p:par>
                              <p:par>
                                <p:cTn id="108" presetID="2" presetClass="entr" presetSubtype="1" fill="hold" grpId="0" nodeType="withEffect">
                                  <p:stCondLst>
                                    <p:cond delay="500"/>
                                  </p:stCondLst>
                                  <p:childTnLst>
                                    <p:set>
                                      <p:cBhvr>
                                        <p:cTn id="109" dur="1" fill="hold">
                                          <p:stCondLst>
                                            <p:cond delay="0"/>
                                          </p:stCondLst>
                                        </p:cTn>
                                        <p:tgtEl>
                                          <p:spTgt spid="37"/>
                                        </p:tgtEl>
                                        <p:attrNameLst>
                                          <p:attrName>style.visibility</p:attrName>
                                        </p:attrNameLst>
                                      </p:cBhvr>
                                      <p:to>
                                        <p:strVal val="visible"/>
                                      </p:to>
                                    </p:set>
                                    <p:anim calcmode="lin" valueType="num">
                                      <p:cBhvr additive="base">
                                        <p:cTn id="110" dur="500" fill="hold"/>
                                        <p:tgtEl>
                                          <p:spTgt spid="37"/>
                                        </p:tgtEl>
                                        <p:attrNameLst>
                                          <p:attrName>ppt_x</p:attrName>
                                        </p:attrNameLst>
                                      </p:cBhvr>
                                      <p:tavLst>
                                        <p:tav tm="0">
                                          <p:val>
                                            <p:strVal val="#ppt_x"/>
                                          </p:val>
                                        </p:tav>
                                        <p:tav tm="100000">
                                          <p:val>
                                            <p:strVal val="#ppt_x"/>
                                          </p:val>
                                        </p:tav>
                                      </p:tavLst>
                                    </p:anim>
                                    <p:anim calcmode="lin" valueType="num">
                                      <p:cBhvr additive="base">
                                        <p:cTn id="111"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2" grpId="0" animBg="1"/>
      <p:bldP spid="75" grpId="0" animBg="1"/>
      <p:bldP spid="76" grpId="0" animBg="1"/>
      <p:bldP spid="77" grpId="0" animBg="1"/>
      <p:bldP spid="78" grpId="0" animBg="1"/>
      <p:bldP spid="79" grpId="0" animBg="1"/>
      <p:bldP spid="80" grpId="0" animBg="1"/>
      <p:bldP spid="81" grpId="0" animBg="1"/>
      <p:bldP spid="82" grpId="0"/>
      <p:bldP spid="83" grpId="0"/>
      <p:bldP spid="84" grpId="0"/>
      <p:bldP spid="85" grpId="0"/>
      <p:bldP spid="86" grpId="0"/>
      <p:bldP spid="87" grpId="0"/>
      <p:bldP spid="88" grpId="0"/>
      <p:bldP spid="89" grpId="0"/>
      <p:bldP spid="35" grpId="0"/>
      <p:bldP spid="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4" name="TextBox 28"/>
          <p:cNvSpPr txBox="1"/>
          <p:nvPr/>
        </p:nvSpPr>
        <p:spPr>
          <a:xfrm>
            <a:off x="2299970" y="3072765"/>
            <a:ext cx="7748270" cy="1568450"/>
          </a:xfrm>
          <a:prstGeom prst="rect">
            <a:avLst/>
          </a:prstGeom>
          <a:noFill/>
        </p:spPr>
        <p:txBody>
          <a:bodyPr wrap="square" rtlCol="0">
            <a:spAutoFit/>
          </a:bodyPr>
          <a:lstStyle/>
          <a:p>
            <a:pPr algn="l"/>
            <a:r>
              <a:rPr lang="zh-CN" altLang="en-US" sz="4800" b="1" dirty="0">
                <a:solidFill>
                  <a:srgbClr val="FF0000"/>
                </a:solidFill>
                <a:latin typeface="微软雅黑" panose="020B0503020204020204" charset="-122"/>
                <a:ea typeface="微软雅黑"/>
                <a:cs typeface="+mn-ea"/>
              </a:rPr>
              <a:t>中华民族</a:t>
            </a:r>
            <a:r>
              <a:rPr lang="zh-CN" altLang="en-US" sz="4800" b="1" dirty="0" smtClean="0">
                <a:solidFill>
                  <a:srgbClr val="FF0000"/>
                </a:solidFill>
                <a:latin typeface="微软雅黑" panose="020B0503020204020204" charset="-122"/>
                <a:ea typeface="微软雅黑"/>
                <a:cs typeface="+mn-ea"/>
              </a:rPr>
              <a:t>生生不息的</a:t>
            </a:r>
            <a:r>
              <a:rPr lang="zh-CN" altLang="en-US" sz="4800" b="1" dirty="0">
                <a:solidFill>
                  <a:srgbClr val="FF0000"/>
                </a:solidFill>
                <a:latin typeface="微软雅黑" panose="020B0503020204020204" charset="-122"/>
                <a:ea typeface="微软雅黑"/>
                <a:cs typeface="+mn-ea"/>
              </a:rPr>
              <a:t>重要精神基因</a:t>
            </a:r>
          </a:p>
        </p:txBody>
      </p:sp>
      <p:sp>
        <p:nvSpPr>
          <p:cNvPr id="21" name="剪去单角的矩形 3"/>
          <p:cNvSpPr/>
          <p:nvPr/>
        </p:nvSpPr>
        <p:spPr>
          <a:xfrm>
            <a:off x="4053930" y="1888393"/>
            <a:ext cx="4011114" cy="825069"/>
          </a:xfrm>
          <a:prstGeom prst="roundRect">
            <a:avLst/>
          </a:prstGeom>
          <a:solidFill>
            <a:srgbClr val="D6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endParaRPr>
          </a:p>
        </p:txBody>
      </p:sp>
      <p:sp>
        <p:nvSpPr>
          <p:cNvPr id="3" name="文本框 2"/>
          <p:cNvSpPr txBox="1"/>
          <p:nvPr/>
        </p:nvSpPr>
        <p:spPr>
          <a:xfrm>
            <a:off x="4689475" y="1978660"/>
            <a:ext cx="2595880" cy="645160"/>
          </a:xfrm>
          <a:prstGeom prst="rect">
            <a:avLst/>
          </a:prstGeom>
          <a:noFill/>
        </p:spPr>
        <p:txBody>
          <a:bodyPr wrap="square" rtlCol="0">
            <a:spAutoFit/>
          </a:bodyPr>
          <a:lstStyle/>
          <a:p>
            <a:pPr algn="ctr"/>
            <a:r>
              <a:rPr lang="zh-CN" altLang="en-US" sz="3600" b="1">
                <a:solidFill>
                  <a:schemeClr val="bg1"/>
                </a:solidFill>
                <a:latin typeface="微软雅黑" panose="020B0503020204020204" charset="-122"/>
                <a:ea typeface="微软雅黑"/>
              </a:rPr>
              <a:t>第一章</a:t>
            </a:r>
          </a:p>
        </p:txBody>
      </p:sp>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09942" y="267015"/>
            <a:ext cx="1553864" cy="14853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500"/>
                                        <p:tgtEl>
                                          <p:spTgt spid="21"/>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924958" y="1266735"/>
            <a:ext cx="10313647" cy="1040285"/>
            <a:chOff x="1179601" y="1656615"/>
            <a:chExt cx="10313647" cy="1040285"/>
          </a:xfrm>
        </p:grpSpPr>
        <p:sp>
          <p:nvSpPr>
            <p:cNvPr id="17" name="矩形: 圆角 1"/>
            <p:cNvSpPr/>
            <p:nvPr/>
          </p:nvSpPr>
          <p:spPr>
            <a:xfrm>
              <a:off x="1179601" y="1713051"/>
              <a:ext cx="10313647" cy="983849"/>
            </a:xfrm>
            <a:prstGeom prst="roundRect">
              <a:avLst>
                <a:gd name="adj" fmla="val 6909"/>
              </a:avLst>
            </a:prstGeom>
            <a:solidFill>
              <a:srgbClr val="C00000"/>
            </a:solidFill>
            <a:ln w="12700" cap="flat" cmpd="sng" algn="ctr">
              <a:noFill/>
              <a:prstDash val="solid"/>
              <a:miter lim="800000"/>
            </a:ln>
            <a:effectLst/>
          </p:spPr>
          <p:txBody>
            <a:bodyPr rtlCol="0" anchor="ctr"/>
            <a:lstStyle/>
            <a:p>
              <a:pPr algn="ctr" defTabSz="914400">
                <a:defRPr/>
              </a:pPr>
              <a:endParaRPr lang="zh-CN" altLang="en-US" kern="0">
                <a:solidFill>
                  <a:srgbClr val="FFFFFF"/>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8" name="矩形 17"/>
            <p:cNvSpPr/>
            <p:nvPr/>
          </p:nvSpPr>
          <p:spPr>
            <a:xfrm>
              <a:off x="1484702" y="1656615"/>
              <a:ext cx="9703443" cy="1040285"/>
            </a:xfrm>
            <a:prstGeom prst="rect">
              <a:avLst/>
            </a:prstGeom>
          </p:spPr>
          <p:txBody>
            <a:bodyPr wrap="square">
              <a:spAutoFit/>
            </a:bodyPr>
            <a:lstStyle/>
            <a:p>
              <a:pPr algn="just" defTabSz="913765" eaLnBrk="0" fontAlgn="base" hangingPunct="0">
                <a:lnSpc>
                  <a:spcPct val="140000"/>
                </a:lnSpc>
                <a:spcBef>
                  <a:spcPct val="0"/>
                </a:spcBef>
                <a:spcAft>
                  <a:spcPct val="0"/>
                </a:spcAft>
              </a:pPr>
              <a:r>
                <a:rPr lang="zh-CN" altLang="en-US" sz="4400" dirty="0">
                  <a:solidFill>
                    <a:srgbClr val="FFFFFF"/>
                  </a:solidFill>
                  <a:latin typeface="思源黑体 CN Heavy" panose="020B0A00000000000000" pitchFamily="34" charset="-122"/>
                  <a:ea typeface="思源黑体 CN Heavy" panose="020B0A00000000000000" pitchFamily="34" charset="-122"/>
                  <a:sym typeface="思源黑体 CN Normal" panose="020B0400000000000000" pitchFamily="34" charset="-122"/>
                </a:rPr>
                <a:t>中华民族历来具有深厚的爱国主义精神</a:t>
              </a:r>
            </a:p>
          </p:txBody>
        </p:sp>
      </p:grpSp>
      <p:sp>
        <p:nvSpPr>
          <p:cNvPr id="20" name="矩形 19"/>
          <p:cNvSpPr/>
          <p:nvPr/>
        </p:nvSpPr>
        <p:spPr>
          <a:xfrm>
            <a:off x="924959" y="2409756"/>
            <a:ext cx="1320530" cy="118996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周朝</a:t>
            </a:r>
            <a:endParaRPr lang="en-US" altLang="zh-CN" sz="28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a:p>
            <a:pPr algn="ctr"/>
            <a:r>
              <a:rPr lang="zh-CN" altLang="en-US" sz="28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时期</a:t>
            </a:r>
            <a:endParaRPr lang="zh-CN" altLang="en-US" sz="28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21" name="矩形 20"/>
          <p:cNvSpPr/>
          <p:nvPr/>
        </p:nvSpPr>
        <p:spPr>
          <a:xfrm>
            <a:off x="2337068" y="2432152"/>
            <a:ext cx="8901537" cy="1167572"/>
          </a:xfrm>
          <a:prstGeom prst="rect">
            <a:avLst/>
          </a:prstGeom>
          <a:noFill/>
          <a:ln w="19050" cap="flat" cmpd="sng" algn="ctr">
            <a:solidFill>
              <a:srgbClr val="C00000"/>
            </a:solidFill>
            <a:prstDash val="sysDot"/>
          </a:ln>
          <a:effectLst/>
        </p:spPr>
        <p:txBody>
          <a:bodyPr rtlCol="0" anchor="ctr"/>
          <a:lstStyle/>
          <a:p>
            <a:pPr algn="ctr" fontAlgn="base">
              <a:spcBef>
                <a:spcPct val="0"/>
              </a:spcBef>
              <a:spcAft>
                <a:spcPct val="0"/>
              </a:spcAft>
              <a:defRPr/>
            </a:pPr>
            <a:endParaRPr lang="zh-CN" altLang="en-US" sz="4000" b="1" kern="0" smtClean="0">
              <a:solidFill>
                <a:srgbClr val="FFFDFB"/>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23" name="矩形 22"/>
          <p:cNvSpPr/>
          <p:nvPr/>
        </p:nvSpPr>
        <p:spPr>
          <a:xfrm>
            <a:off x="2418093" y="2431143"/>
            <a:ext cx="8688013" cy="1209562"/>
          </a:xfrm>
          <a:prstGeom prst="rect">
            <a:avLst/>
          </a:prstGeom>
        </p:spPr>
        <p:txBody>
          <a:bodyPr wrap="square">
            <a:spAutoFit/>
          </a:bodyPr>
          <a:lstStyle/>
          <a:p>
            <a:pPr algn="just">
              <a:lnSpc>
                <a:spcPct val="110000"/>
              </a:lnSpc>
            </a:pPr>
            <a:r>
              <a:rPr lang="zh-CN" altLang="en-US" sz="220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已经创制了以周天子为“天下共主”、以各分封诸侯管理地方的政治体制，天下共主统一管理、分封诸侯维护中央权威，形成了天下统一的局面。</a:t>
            </a:r>
            <a:endParaRPr lang="zh-CN" altLang="en-US" sz="2200" b="1">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endParaRPr>
          </a:p>
        </p:txBody>
      </p:sp>
      <p:sp>
        <p:nvSpPr>
          <p:cNvPr id="24" name="矩形 23"/>
          <p:cNvSpPr/>
          <p:nvPr/>
        </p:nvSpPr>
        <p:spPr>
          <a:xfrm>
            <a:off x="924959" y="3702460"/>
            <a:ext cx="1320530" cy="66119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战国时期</a:t>
            </a:r>
            <a:endParaRPr lang="zh-CN" altLang="en-US" sz="22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25" name="矩形 24"/>
          <p:cNvSpPr/>
          <p:nvPr/>
        </p:nvSpPr>
        <p:spPr>
          <a:xfrm>
            <a:off x="2337068" y="3724856"/>
            <a:ext cx="8901537" cy="638795"/>
          </a:xfrm>
          <a:prstGeom prst="rect">
            <a:avLst/>
          </a:prstGeom>
          <a:noFill/>
          <a:ln w="19050" cap="flat" cmpd="sng" algn="ctr">
            <a:solidFill>
              <a:srgbClr val="C00000"/>
            </a:solidFill>
            <a:prstDash val="sysDot"/>
          </a:ln>
          <a:effectLst/>
        </p:spPr>
        <p:txBody>
          <a:bodyPr rtlCol="0" anchor="ctr"/>
          <a:lstStyle/>
          <a:p>
            <a:pPr algn="ctr" fontAlgn="base">
              <a:spcBef>
                <a:spcPct val="0"/>
              </a:spcBef>
              <a:spcAft>
                <a:spcPct val="0"/>
              </a:spcAft>
              <a:defRPr/>
            </a:pPr>
            <a:endParaRPr lang="zh-CN" altLang="en-US" sz="4000" b="1" kern="0" smtClean="0">
              <a:solidFill>
                <a:srgbClr val="FFFDFB"/>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26" name="矩形 25"/>
          <p:cNvSpPr/>
          <p:nvPr/>
        </p:nvSpPr>
        <p:spPr>
          <a:xfrm>
            <a:off x="2418093" y="3828022"/>
            <a:ext cx="8688013" cy="419859"/>
          </a:xfrm>
          <a:prstGeom prst="rect">
            <a:avLst/>
          </a:prstGeom>
        </p:spPr>
        <p:txBody>
          <a:bodyPr wrap="square">
            <a:spAutoFit/>
          </a:bodyPr>
          <a:lstStyle/>
          <a:p>
            <a:pPr algn="just">
              <a:lnSpc>
                <a:spcPct val="110000"/>
              </a:lnSpc>
            </a:pPr>
            <a:r>
              <a:rPr lang="zh-CN" altLang="en-US" sz="205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秦始皇统一天下，建立了中央集权政府，在政治体制上强化了国家的统一</a:t>
            </a:r>
            <a:endParaRPr lang="zh-CN" altLang="en-US" sz="2050" b="1">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endParaRPr>
          </a:p>
        </p:txBody>
      </p:sp>
      <p:sp>
        <p:nvSpPr>
          <p:cNvPr id="27" name="矩形 26"/>
          <p:cNvSpPr/>
          <p:nvPr/>
        </p:nvSpPr>
        <p:spPr>
          <a:xfrm>
            <a:off x="924958" y="4488783"/>
            <a:ext cx="1320530" cy="66119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汉期</a:t>
            </a:r>
          </a:p>
        </p:txBody>
      </p:sp>
      <p:sp>
        <p:nvSpPr>
          <p:cNvPr id="28" name="矩形 27"/>
          <p:cNvSpPr/>
          <p:nvPr/>
        </p:nvSpPr>
        <p:spPr>
          <a:xfrm>
            <a:off x="2337067" y="4511179"/>
            <a:ext cx="8901537" cy="638795"/>
          </a:xfrm>
          <a:prstGeom prst="rect">
            <a:avLst/>
          </a:prstGeom>
          <a:noFill/>
          <a:ln w="19050" cap="flat" cmpd="sng" algn="ctr">
            <a:solidFill>
              <a:srgbClr val="C00000"/>
            </a:solidFill>
            <a:prstDash val="sysDot"/>
          </a:ln>
          <a:effectLst/>
        </p:spPr>
        <p:txBody>
          <a:bodyPr rtlCol="0" anchor="ctr"/>
          <a:lstStyle/>
          <a:p>
            <a:pPr algn="ctr" fontAlgn="base">
              <a:spcBef>
                <a:spcPct val="0"/>
              </a:spcBef>
              <a:spcAft>
                <a:spcPct val="0"/>
              </a:spcAft>
              <a:defRPr/>
            </a:pPr>
            <a:endParaRPr lang="zh-CN" altLang="en-US" sz="4000" b="1" kern="0" smtClean="0">
              <a:solidFill>
                <a:srgbClr val="FFFDFB"/>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29" name="矩形 28"/>
          <p:cNvSpPr/>
          <p:nvPr/>
        </p:nvSpPr>
        <p:spPr>
          <a:xfrm>
            <a:off x="2418092" y="4579620"/>
            <a:ext cx="8688013" cy="475771"/>
          </a:xfrm>
          <a:prstGeom prst="rect">
            <a:avLst/>
          </a:prstGeom>
        </p:spPr>
        <p:txBody>
          <a:bodyPr wrap="square">
            <a:spAutoFit/>
          </a:bodyPr>
          <a:lstStyle/>
          <a:p>
            <a:pPr algn="just">
              <a:lnSpc>
                <a:spcPct val="110000"/>
              </a:lnSpc>
            </a:pPr>
            <a:r>
              <a:rPr lang="zh-CN" altLang="en-US" sz="2400">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进一步加强了统一的国家政权</a:t>
            </a:r>
            <a:endParaRPr lang="zh-CN" altLang="en-US" sz="2400" b="1">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endParaRPr>
          </a:p>
        </p:txBody>
      </p:sp>
      <p:grpSp>
        <p:nvGrpSpPr>
          <p:cNvPr id="30" name="组合 29"/>
          <p:cNvGrpSpPr/>
          <p:nvPr/>
        </p:nvGrpSpPr>
        <p:grpSpPr>
          <a:xfrm>
            <a:off x="924958" y="5254372"/>
            <a:ext cx="10313646" cy="1257783"/>
            <a:chOff x="1193799" y="3696644"/>
            <a:chExt cx="10313646" cy="1257783"/>
          </a:xfrm>
        </p:grpSpPr>
        <p:sp>
          <p:nvSpPr>
            <p:cNvPr id="31" name="矩形 30"/>
            <p:cNvSpPr/>
            <p:nvPr/>
          </p:nvSpPr>
          <p:spPr>
            <a:xfrm>
              <a:off x="1193799" y="3702493"/>
              <a:ext cx="10313646" cy="1251934"/>
            </a:xfrm>
            <a:prstGeom prst="rect">
              <a:avLst/>
            </a:prstGeom>
            <a:solidFill>
              <a:srgbClr val="C00000"/>
            </a:solid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32" name="文本框 31"/>
            <p:cNvSpPr txBox="1"/>
            <p:nvPr/>
          </p:nvSpPr>
          <p:spPr>
            <a:xfrm>
              <a:off x="1286523" y="3696644"/>
              <a:ext cx="10197772" cy="1255728"/>
            </a:xfrm>
            <a:prstGeom prst="rect">
              <a:avLst/>
            </a:prstGeom>
            <a:noFill/>
            <a:ln>
              <a:noFill/>
            </a:ln>
          </p:spPr>
          <p:txBody>
            <a:bodyPr wrap="square">
              <a:spAutoFit/>
            </a:bodyPr>
            <a:lstStyle>
              <a:defPPr>
                <a:defRPr lang="zh-CN"/>
              </a:defPPr>
              <a:lvl1pPr>
                <a:lnSpc>
                  <a:spcPct val="150000"/>
                </a:lnSpc>
                <a:spcAft>
                  <a:spcPts val="2000"/>
                </a:spcAft>
                <a:defRPr sz="1600">
                  <a:solidFill>
                    <a:srgbClr val="591300"/>
                  </a:solidFill>
                  <a:latin typeface="微软雅黑" panose="020B0503020204020204" charset="-122"/>
                  <a:ea typeface="微软雅黑"/>
                </a:defRPr>
              </a:lvl1pPr>
            </a:lstStyle>
            <a:p>
              <a:pPr algn="just">
                <a:lnSpc>
                  <a:spcPct val="120000"/>
                </a:lnSpc>
              </a:pPr>
              <a:r>
                <a:rPr lang="zh-CN" altLang="en-US" sz="210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虽然朝代更迭连绵不断，呈现出分分合合的历史轨迹，但中华民族总体上是以统一为大方向，反对和抵制民族分裂、渴望和维护国家统一成为历史发展的大趋势，严厉谴责分裂者和高度赞扬统一者是中华民族思想的一个核心内容。</a:t>
              </a:r>
              <a:endParaRPr lang="zh-CN" altLang="en-US" sz="21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21" presetClass="entr" presetSubtype="1" fill="hold" grpId="0" nodeType="after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heel(1)">
                                      <p:cBhvr>
                                        <p:cTn id="16" dur="2000"/>
                                        <p:tgtEl>
                                          <p:spTgt spid="21"/>
                                        </p:tgtEl>
                                      </p:cBhvr>
                                    </p:animEffect>
                                  </p:childTnLst>
                                </p:cTn>
                              </p:par>
                            </p:childTnLst>
                          </p:cTn>
                        </p:par>
                        <p:par>
                          <p:cTn id="17" fill="hold" nodeType="afterGroup">
                            <p:stCondLst>
                              <p:cond delay="3000"/>
                            </p:stCondLst>
                            <p:childTnLst>
                              <p:par>
                                <p:cTn id="18" presetID="12" presetClass="entr" presetSubtype="4" fill="hold" grpId="0" nodeType="afterEffect">
                                  <p:stCondLst>
                                    <p:cond delay="0"/>
                                  </p:stCondLst>
                                  <p:childTnLst>
                                    <p:set>
                                      <p:cBhvr>
                                        <p:cTn id="19" dur="1" fill="hold">
                                          <p:stCondLst>
                                            <p:cond delay="0"/>
                                          </p:stCondLst>
                                        </p:cTn>
                                        <p:tgtEl>
                                          <p:spTgt spid="23"/>
                                        </p:tgtEl>
                                        <p:attrNameLst>
                                          <p:attrName>style.visibility</p:attrName>
                                        </p:attrNameLst>
                                      </p:cBhvr>
                                      <p:to>
                                        <p:strVal val="visible"/>
                                      </p:to>
                                    </p:set>
                                    <p:anim calcmode="lin" valueType="num">
                                      <p:cBhvr additive="base">
                                        <p:cTn id="20" dur="1000"/>
                                        <p:tgtEl>
                                          <p:spTgt spid="23"/>
                                        </p:tgtEl>
                                        <p:attrNameLst>
                                          <p:attrName>ppt_y</p:attrName>
                                        </p:attrNameLst>
                                      </p:cBhvr>
                                      <p:tavLst>
                                        <p:tav tm="0">
                                          <p:val>
                                            <p:strVal val="#ppt_y+#ppt_h*1.125000"/>
                                          </p:val>
                                        </p:tav>
                                        <p:tav tm="100000">
                                          <p:val>
                                            <p:strVal val="#ppt_y"/>
                                          </p:val>
                                        </p:tav>
                                      </p:tavLst>
                                    </p:anim>
                                    <p:animEffect transition="in" filter="wipe(up)">
                                      <p:cBhvr>
                                        <p:cTn id="21" dur="1000"/>
                                        <p:tgtEl>
                                          <p:spTgt spid="23"/>
                                        </p:tgtEl>
                                      </p:cBhvr>
                                    </p:animEffect>
                                  </p:childTnLst>
                                </p:cTn>
                              </p:par>
                            </p:childTnLst>
                          </p:cTn>
                        </p:par>
                        <p:par>
                          <p:cTn id="22" fill="hold" nodeType="afterGroup">
                            <p:stCondLst>
                              <p:cond delay="4000"/>
                            </p:stCondLst>
                            <p:childTnLst>
                              <p:par>
                                <p:cTn id="23" presetID="2" presetClass="entr" presetSubtype="4"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4500"/>
                            </p:stCondLst>
                            <p:childTnLst>
                              <p:par>
                                <p:cTn id="28" presetID="21" presetClass="entr" presetSubtype="1"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wheel(1)">
                                      <p:cBhvr>
                                        <p:cTn id="30" dur="2000"/>
                                        <p:tgtEl>
                                          <p:spTgt spid="25"/>
                                        </p:tgtEl>
                                      </p:cBhvr>
                                    </p:animEffect>
                                  </p:childTnLst>
                                </p:cTn>
                              </p:par>
                            </p:childTnLst>
                          </p:cTn>
                        </p:par>
                        <p:par>
                          <p:cTn id="31" fill="hold" nodeType="afterGroup">
                            <p:stCondLst>
                              <p:cond delay="6500"/>
                            </p:stCondLst>
                            <p:childTnLst>
                              <p:par>
                                <p:cTn id="32" presetID="12" presetClass="entr" presetSubtype="4" fill="hold" grpId="0" nodeType="afterEffect">
                                  <p:stCondLst>
                                    <p:cond delay="0"/>
                                  </p:stCondLst>
                                  <p:childTnLst>
                                    <p:set>
                                      <p:cBhvr>
                                        <p:cTn id="33" dur="1" fill="hold">
                                          <p:stCondLst>
                                            <p:cond delay="0"/>
                                          </p:stCondLst>
                                        </p:cTn>
                                        <p:tgtEl>
                                          <p:spTgt spid="26"/>
                                        </p:tgtEl>
                                        <p:attrNameLst>
                                          <p:attrName>style.visibility</p:attrName>
                                        </p:attrNameLst>
                                      </p:cBhvr>
                                      <p:to>
                                        <p:strVal val="visible"/>
                                      </p:to>
                                    </p:set>
                                    <p:anim calcmode="lin" valueType="num">
                                      <p:cBhvr additive="base">
                                        <p:cTn id="34" dur="1000"/>
                                        <p:tgtEl>
                                          <p:spTgt spid="26"/>
                                        </p:tgtEl>
                                        <p:attrNameLst>
                                          <p:attrName>ppt_y</p:attrName>
                                        </p:attrNameLst>
                                      </p:cBhvr>
                                      <p:tavLst>
                                        <p:tav tm="0">
                                          <p:val>
                                            <p:strVal val="#ppt_y+#ppt_h*1.125000"/>
                                          </p:val>
                                        </p:tav>
                                        <p:tav tm="100000">
                                          <p:val>
                                            <p:strVal val="#ppt_y"/>
                                          </p:val>
                                        </p:tav>
                                      </p:tavLst>
                                    </p:anim>
                                    <p:animEffect transition="in" filter="wipe(up)">
                                      <p:cBhvr>
                                        <p:cTn id="35" dur="1000"/>
                                        <p:tgtEl>
                                          <p:spTgt spid="26"/>
                                        </p:tgtEl>
                                      </p:cBhvr>
                                    </p:animEffect>
                                  </p:childTnLst>
                                </p:cTn>
                              </p:par>
                            </p:childTnLst>
                          </p:cTn>
                        </p:par>
                        <p:par>
                          <p:cTn id="36" fill="hold" nodeType="afterGroup">
                            <p:stCondLst>
                              <p:cond delay="7500"/>
                            </p:stCondLst>
                            <p:childTnLst>
                              <p:par>
                                <p:cTn id="37" presetID="2" presetClass="entr" presetSubtype="4" fill="hold" grpId="0" nodeType="afterEffect">
                                  <p:stCondLst>
                                    <p:cond delay="0"/>
                                  </p:stCondLst>
                                  <p:childTnLst>
                                    <p:set>
                                      <p:cBhvr>
                                        <p:cTn id="38" dur="1" fill="hold">
                                          <p:stCondLst>
                                            <p:cond delay="0"/>
                                          </p:stCondLst>
                                        </p:cTn>
                                        <p:tgtEl>
                                          <p:spTgt spid="27"/>
                                        </p:tgtEl>
                                        <p:attrNameLst>
                                          <p:attrName>style.visibility</p:attrName>
                                        </p:attrNameLst>
                                      </p:cBhvr>
                                      <p:to>
                                        <p:strVal val="visible"/>
                                      </p:to>
                                    </p:set>
                                    <p:anim calcmode="lin" valueType="num">
                                      <p:cBhvr additive="base">
                                        <p:cTn id="39" dur="500" fill="hold"/>
                                        <p:tgtEl>
                                          <p:spTgt spid="27"/>
                                        </p:tgtEl>
                                        <p:attrNameLst>
                                          <p:attrName>ppt_x</p:attrName>
                                        </p:attrNameLst>
                                      </p:cBhvr>
                                      <p:tavLst>
                                        <p:tav tm="0">
                                          <p:val>
                                            <p:strVal val="#ppt_x"/>
                                          </p:val>
                                        </p:tav>
                                        <p:tav tm="100000">
                                          <p:val>
                                            <p:strVal val="#ppt_x"/>
                                          </p:val>
                                        </p:tav>
                                      </p:tavLst>
                                    </p:anim>
                                    <p:anim calcmode="lin" valueType="num">
                                      <p:cBhvr additive="base">
                                        <p:cTn id="40" dur="500" fill="hold"/>
                                        <p:tgtEl>
                                          <p:spTgt spid="27"/>
                                        </p:tgtEl>
                                        <p:attrNameLst>
                                          <p:attrName>ppt_y</p:attrName>
                                        </p:attrNameLst>
                                      </p:cBhvr>
                                      <p:tavLst>
                                        <p:tav tm="0">
                                          <p:val>
                                            <p:strVal val="1+#ppt_h/2"/>
                                          </p:val>
                                        </p:tav>
                                        <p:tav tm="100000">
                                          <p:val>
                                            <p:strVal val="#ppt_y"/>
                                          </p:val>
                                        </p:tav>
                                      </p:tavLst>
                                    </p:anim>
                                  </p:childTnLst>
                                </p:cTn>
                              </p:par>
                            </p:childTnLst>
                          </p:cTn>
                        </p:par>
                        <p:par>
                          <p:cTn id="41" fill="hold" nodeType="afterGroup">
                            <p:stCondLst>
                              <p:cond delay="8000"/>
                            </p:stCondLst>
                            <p:childTnLst>
                              <p:par>
                                <p:cTn id="42" presetID="21" presetClass="entr" presetSubtype="1" fill="hold" grpId="0" nodeType="after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wheel(1)">
                                      <p:cBhvr>
                                        <p:cTn id="44" dur="2000"/>
                                        <p:tgtEl>
                                          <p:spTgt spid="28"/>
                                        </p:tgtEl>
                                      </p:cBhvr>
                                    </p:animEffect>
                                  </p:childTnLst>
                                </p:cTn>
                              </p:par>
                            </p:childTnLst>
                          </p:cTn>
                        </p:par>
                        <p:par>
                          <p:cTn id="45" fill="hold" nodeType="afterGroup">
                            <p:stCondLst>
                              <p:cond delay="10000"/>
                            </p:stCondLst>
                            <p:childTnLst>
                              <p:par>
                                <p:cTn id="46" presetID="12" presetClass="entr" presetSubtype="4" fill="hold" grpId="0" nodeType="after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additive="base">
                                        <p:cTn id="48" dur="1000"/>
                                        <p:tgtEl>
                                          <p:spTgt spid="29"/>
                                        </p:tgtEl>
                                        <p:attrNameLst>
                                          <p:attrName>ppt_y</p:attrName>
                                        </p:attrNameLst>
                                      </p:cBhvr>
                                      <p:tavLst>
                                        <p:tav tm="0">
                                          <p:val>
                                            <p:strVal val="#ppt_y+#ppt_h*1.125000"/>
                                          </p:val>
                                        </p:tav>
                                        <p:tav tm="100000">
                                          <p:val>
                                            <p:strVal val="#ppt_y"/>
                                          </p:val>
                                        </p:tav>
                                      </p:tavLst>
                                    </p:anim>
                                    <p:animEffect transition="in" filter="wipe(up)">
                                      <p:cBhvr>
                                        <p:cTn id="49" dur="1000"/>
                                        <p:tgtEl>
                                          <p:spTgt spid="29"/>
                                        </p:tgtEl>
                                      </p:cBhvr>
                                    </p:animEffect>
                                  </p:childTnLst>
                                </p:cTn>
                              </p:par>
                            </p:childTnLst>
                          </p:cTn>
                        </p:par>
                        <p:par>
                          <p:cTn id="50" fill="hold" nodeType="afterGroup">
                            <p:stCondLst>
                              <p:cond delay="11000"/>
                            </p:stCondLst>
                            <p:childTnLst>
                              <p:par>
                                <p:cTn id="51" presetID="18" presetClass="entr" presetSubtype="6"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strips(downRight)">
                                      <p:cBhvr>
                                        <p:cTn id="53" dur="75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3" grpId="0"/>
      <p:bldP spid="24" grpId="0" animBg="1"/>
      <p:bldP spid="25" grpId="0" animBg="1"/>
      <p:bldP spid="26" grpId="0"/>
      <p:bldP spid="27" grpId="0" animBg="1"/>
      <p:bldP spid="28" grpId="0" animBg="1"/>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692785" y="1489710"/>
            <a:ext cx="10509250" cy="1141095"/>
          </a:xfrm>
          <a:prstGeom prst="rect">
            <a:avLst/>
          </a:prstGeom>
          <a:ln>
            <a:noFill/>
          </a:ln>
        </p:spPr>
        <p:txBody>
          <a:bodyPr wrap="square">
            <a:spAutoFit/>
          </a:bodyPr>
          <a:lstStyle>
            <a:defPPr>
              <a:defRPr lang="zh-CN"/>
            </a:defPPr>
            <a:lvl1pPr>
              <a:lnSpc>
                <a:spcPct val="150000"/>
              </a:lnSpc>
              <a:spcAft>
                <a:spcPts val="2000"/>
              </a:spcAft>
              <a:defRPr sz="1600">
                <a:solidFill>
                  <a:srgbClr val="591300"/>
                </a:solidFill>
                <a:latin typeface="微软雅黑" panose="020B0503020204020204" charset="-122"/>
                <a:ea typeface="微软雅黑"/>
              </a:defRPr>
            </a:lvl1pPr>
          </a:lstStyle>
          <a:p>
            <a:pPr algn="just"/>
            <a:r>
              <a:rPr lang="zh-CN" altLang="en-US" sz="2400" b="1" dirty="0">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苏武、岳飞、文天祥、郑成功</a:t>
            </a:r>
            <a:r>
              <a:rPr lang="zh-CN" altLang="en-US" sz="2400" dirty="0">
                <a:latin typeface="思源黑体 CN Normal" panose="020B0400000000000000" pitchFamily="34" charset="-122"/>
                <a:ea typeface="思源黑体 CN Normal" panose="020B0400000000000000" pitchFamily="34" charset="-122"/>
                <a:sym typeface="思源黑体 CN Normal" panose="020B0400000000000000" pitchFamily="34" charset="-122"/>
              </a:rPr>
              <a:t>等集中代表了中华民族捍卫国家尊严、维护民族统一的精神标识，熔铸了中华民族深层的爱国主义精神追求。</a:t>
            </a:r>
            <a:endParaRPr lang="zh-CN" altLang="en-US" sz="2400" b="1" dirty="0">
              <a:solidFill>
                <a:srgbClr val="FF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2219" y="2884625"/>
            <a:ext cx="2797667" cy="2999622"/>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768213" y="2884625"/>
            <a:ext cx="2626960" cy="2999622"/>
          </a:xfrm>
          <a:prstGeom prst="rect">
            <a:avLst/>
          </a:prstGeom>
        </p:spPr>
      </p:pic>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647315" y="2884626"/>
            <a:ext cx="2392956" cy="2999622"/>
          </a:xfrm>
          <a:prstGeom prst="rect">
            <a:avLst/>
          </a:prstGeom>
        </p:spPr>
      </p:pic>
      <p:pic>
        <p:nvPicPr>
          <p:cNvPr id="5" name="图片 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137473" y="2884625"/>
            <a:ext cx="2418582" cy="29996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style.rotation</p:attrName>
                                        </p:attrNameLst>
                                      </p:cBhvr>
                                      <p:tavLst>
                                        <p:tav tm="0">
                                          <p:val>
                                            <p:fltVal val="360"/>
                                          </p:val>
                                        </p:tav>
                                        <p:tav tm="100000">
                                          <p:val>
                                            <p:fltVal val="0"/>
                                          </p:val>
                                        </p:tav>
                                      </p:tavLst>
                                    </p:anim>
                                    <p:animEffect transition="in" filter="fade">
                                      <p:cBhvr>
                                        <p:cTn id="16" dur="500"/>
                                        <p:tgtEl>
                                          <p:spTgt spid="3"/>
                                        </p:tgtEl>
                                      </p:cBhvr>
                                    </p:animEffect>
                                  </p:childTnLst>
                                </p:cTn>
                              </p:par>
                              <p:par>
                                <p:cTn id="17" presetID="49" presetClass="entr" presetSubtype="0" decel="10000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style.rotation</p:attrName>
                                        </p:attrNameLst>
                                      </p:cBhvr>
                                      <p:tavLst>
                                        <p:tav tm="0">
                                          <p:val>
                                            <p:fltVal val="360"/>
                                          </p:val>
                                        </p:tav>
                                        <p:tav tm="100000">
                                          <p:val>
                                            <p:fltVal val="0"/>
                                          </p:val>
                                        </p:tav>
                                      </p:tavLst>
                                    </p:anim>
                                    <p:animEffect transition="in" filter="fade">
                                      <p:cBhvr>
                                        <p:cTn id="22" dur="500"/>
                                        <p:tgtEl>
                                          <p:spTgt spid="4"/>
                                        </p:tgtEl>
                                      </p:cBhvr>
                                    </p:animEffect>
                                  </p:childTnLst>
                                </p:cTn>
                              </p:par>
                              <p:par>
                                <p:cTn id="23" presetID="49" presetClass="entr" presetSubtype="0" decel="10000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style.rotation</p:attrName>
                                        </p:attrNameLst>
                                      </p:cBhvr>
                                      <p:tavLst>
                                        <p:tav tm="0">
                                          <p:val>
                                            <p:fltVal val="360"/>
                                          </p:val>
                                        </p:tav>
                                        <p:tav tm="100000">
                                          <p:val>
                                            <p:fltVal val="0"/>
                                          </p:val>
                                        </p:tav>
                                      </p:tavLst>
                                    </p:anim>
                                    <p:animEffect transition="in" filter="fade">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24959" y="1599526"/>
            <a:ext cx="1320530" cy="118996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近代</a:t>
            </a:r>
            <a:endParaRPr lang="en-US" altLang="zh-CN" sz="28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a:p>
            <a:pPr algn="ctr"/>
            <a:r>
              <a:rPr lang="zh-CN" altLang="en-US" sz="2800" b="1" smtClean="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以后</a:t>
            </a:r>
            <a:endParaRPr lang="zh-CN" altLang="en-US" sz="28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3" name="矩形 2"/>
          <p:cNvSpPr/>
          <p:nvPr/>
        </p:nvSpPr>
        <p:spPr>
          <a:xfrm>
            <a:off x="2337068" y="1621922"/>
            <a:ext cx="8901537" cy="1167572"/>
          </a:xfrm>
          <a:prstGeom prst="rect">
            <a:avLst/>
          </a:prstGeom>
          <a:noFill/>
          <a:ln w="19050" cap="flat" cmpd="sng" algn="ctr">
            <a:solidFill>
              <a:srgbClr val="C00000"/>
            </a:solidFill>
            <a:prstDash val="sysDot"/>
          </a:ln>
          <a:effectLst/>
        </p:spPr>
        <p:txBody>
          <a:bodyPr rtlCol="0" anchor="ctr"/>
          <a:lstStyle/>
          <a:p>
            <a:pPr algn="ctr" fontAlgn="base">
              <a:spcBef>
                <a:spcPct val="0"/>
              </a:spcBef>
              <a:spcAft>
                <a:spcPct val="0"/>
              </a:spcAft>
              <a:defRPr/>
            </a:pPr>
            <a:endParaRPr lang="zh-CN" altLang="en-US" sz="4000" b="1" kern="0" smtClean="0">
              <a:solidFill>
                <a:srgbClr val="FFFDFB"/>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4" name="矩形 3"/>
          <p:cNvSpPr/>
          <p:nvPr/>
        </p:nvSpPr>
        <p:spPr>
          <a:xfrm>
            <a:off x="2418093" y="1574613"/>
            <a:ext cx="8688013" cy="1140569"/>
          </a:xfrm>
          <a:prstGeom prst="rect">
            <a:avLst/>
          </a:prstGeom>
        </p:spPr>
        <p:txBody>
          <a:bodyPr wrap="square">
            <a:spAutoFit/>
          </a:bodyPr>
          <a:lstStyle/>
          <a:p>
            <a:pPr algn="just">
              <a:lnSpc>
                <a:spcPct val="150000"/>
              </a:lnSpc>
            </a:pPr>
            <a:r>
              <a:rPr lang="zh-CN" altLang="en-US" sz="2400" dirty="0">
                <a:solidFill>
                  <a:srgbClr val="591300"/>
                </a:solidFill>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rPr>
              <a:t>中国日益沦落为半殖民地半封建社会，国家失去了独立，民族失去了尊严，人民失去了幸福，中华民族到了生死存亡之秋。</a:t>
            </a:r>
            <a:endParaRPr lang="zh-CN" altLang="en-US" sz="2400" b="1" dirty="0">
              <a:solidFill>
                <a:srgbClr val="C00000"/>
              </a:solidFill>
              <a:latin typeface="思源黑体 CN Normal" panose="020B0400000000000000" pitchFamily="34" charset="-122"/>
              <a:ea typeface="思源黑体 CN Normal" panose="020B0400000000000000" pitchFamily="34" charset="-122"/>
              <a:cs typeface="Times New Roman" panose="02020603050405020304" pitchFamily="18" charset="0"/>
              <a:sym typeface="思源黑体 CN Normal" panose="020B0400000000000000" pitchFamily="34" charset="-122"/>
            </a:endParaRPr>
          </a:p>
        </p:txBody>
      </p:sp>
      <p:grpSp>
        <p:nvGrpSpPr>
          <p:cNvPr id="5" name="组合 4"/>
          <p:cNvGrpSpPr/>
          <p:nvPr/>
        </p:nvGrpSpPr>
        <p:grpSpPr>
          <a:xfrm>
            <a:off x="924958" y="2883103"/>
            <a:ext cx="10313647" cy="1127471"/>
            <a:chOff x="1179601" y="1698353"/>
            <a:chExt cx="10313647" cy="1127471"/>
          </a:xfrm>
        </p:grpSpPr>
        <p:sp>
          <p:nvSpPr>
            <p:cNvPr id="6" name="矩形: 圆角 1"/>
            <p:cNvSpPr/>
            <p:nvPr/>
          </p:nvSpPr>
          <p:spPr>
            <a:xfrm>
              <a:off x="1179601" y="1713051"/>
              <a:ext cx="10313647" cy="1112773"/>
            </a:xfrm>
            <a:prstGeom prst="roundRect">
              <a:avLst>
                <a:gd name="adj" fmla="val 6909"/>
              </a:avLst>
            </a:prstGeom>
            <a:solidFill>
              <a:srgbClr val="C00000"/>
            </a:solidFill>
            <a:ln w="12700" cap="flat" cmpd="sng" algn="ctr">
              <a:noFill/>
              <a:prstDash val="solid"/>
              <a:miter lim="800000"/>
            </a:ln>
            <a:effectLst/>
          </p:spPr>
          <p:txBody>
            <a:bodyPr rtlCol="0" anchor="ctr"/>
            <a:lstStyle/>
            <a:p>
              <a:pPr algn="ctr" defTabSz="914400">
                <a:defRPr/>
              </a:pPr>
              <a:endParaRPr lang="zh-CN" altLang="en-US" kern="0">
                <a:solidFill>
                  <a:srgbClr val="FFFFFF"/>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 name="矩形 6"/>
            <p:cNvSpPr/>
            <p:nvPr/>
          </p:nvSpPr>
          <p:spPr>
            <a:xfrm>
              <a:off x="1296365" y="1698353"/>
              <a:ext cx="10064383" cy="1078309"/>
            </a:xfrm>
            <a:prstGeom prst="rect">
              <a:avLst/>
            </a:prstGeom>
          </p:spPr>
          <p:txBody>
            <a:bodyPr wrap="square">
              <a:spAutoFit/>
            </a:bodyPr>
            <a:lstStyle/>
            <a:p>
              <a:pPr algn="just" defTabSz="913765" eaLnBrk="0" fontAlgn="base" hangingPunct="0">
                <a:lnSpc>
                  <a:spcPct val="140000"/>
                </a:lnSpc>
                <a:spcBef>
                  <a:spcPct val="0"/>
                </a:spcBef>
                <a:spcAft>
                  <a:spcPct val="0"/>
                </a:spcAft>
              </a:pPr>
              <a:r>
                <a:rPr lang="zh-CN" altLang="en-US" sz="2400" dirty="0">
                  <a:solidFill>
                    <a:srgbClr val="FFFFFF"/>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面对苦难，中国人民以高度的爱国主义精神奋起抗争，抵抗侵略，捍卫主权，维护独立，谋求解放，在救亡图存的道路上，百折不挠，前赴后继</a:t>
              </a:r>
            </a:p>
          </p:txBody>
        </p:sp>
      </p:grpSp>
      <p:sp>
        <p:nvSpPr>
          <p:cNvPr id="8" name="矩形 7"/>
          <p:cNvSpPr/>
          <p:nvPr/>
        </p:nvSpPr>
        <p:spPr>
          <a:xfrm>
            <a:off x="924958" y="4117872"/>
            <a:ext cx="3346100" cy="9865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鸦片战争中三元里人民奋起抗击英国侵略者</a:t>
            </a:r>
          </a:p>
        </p:txBody>
      </p:sp>
      <p:sp>
        <p:nvSpPr>
          <p:cNvPr id="9" name="矩形 8"/>
          <p:cNvSpPr/>
          <p:nvPr/>
        </p:nvSpPr>
        <p:spPr>
          <a:xfrm>
            <a:off x="4400863" y="4117872"/>
            <a:ext cx="3346100" cy="9865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光绪年间左宗棠率兵驱逐沙俄收复伊犁捍卫领土主权</a:t>
            </a:r>
          </a:p>
        </p:txBody>
      </p:sp>
      <p:sp>
        <p:nvSpPr>
          <p:cNvPr id="10" name="矩形 9"/>
          <p:cNvSpPr/>
          <p:nvPr/>
        </p:nvSpPr>
        <p:spPr>
          <a:xfrm>
            <a:off x="7892505" y="4117872"/>
            <a:ext cx="3346100" cy="9865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中法战争中老将冯子材反击法国侵略军</a:t>
            </a:r>
          </a:p>
        </p:txBody>
      </p:sp>
      <p:sp>
        <p:nvSpPr>
          <p:cNvPr id="11" name="矩形 10"/>
          <p:cNvSpPr/>
          <p:nvPr/>
        </p:nvSpPr>
        <p:spPr>
          <a:xfrm>
            <a:off x="924958" y="5211733"/>
            <a:ext cx="3346100" cy="9865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甲午海战中北洋官兵与日本侵略者血战大东沟</a:t>
            </a:r>
          </a:p>
        </p:txBody>
      </p:sp>
      <p:sp>
        <p:nvSpPr>
          <p:cNvPr id="12" name="矩形 11"/>
          <p:cNvSpPr/>
          <p:nvPr/>
        </p:nvSpPr>
        <p:spPr>
          <a:xfrm>
            <a:off x="4400863" y="5211733"/>
            <a:ext cx="3346100" cy="9865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辛亥革命推翻帝制建立民国</a:t>
            </a:r>
          </a:p>
        </p:txBody>
      </p:sp>
      <p:sp>
        <p:nvSpPr>
          <p:cNvPr id="13" name="矩形 12"/>
          <p:cNvSpPr/>
          <p:nvPr/>
        </p:nvSpPr>
        <p:spPr>
          <a:xfrm>
            <a:off x="7892505" y="5211733"/>
            <a:ext cx="3346100" cy="98656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五四运动中热血青年抵制巴黎和会、捍卫国家主权</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1" presetClass="entr" presetSubtype="1"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par>
                          <p:cTn id="13" fill="hold" nodeType="afterGroup">
                            <p:stCondLst>
                              <p:cond delay="2500"/>
                            </p:stCondLst>
                            <p:childTnLst>
                              <p:par>
                                <p:cTn id="14" presetID="12" presetClass="entr" presetSubtype="4"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1000"/>
                                        <p:tgtEl>
                                          <p:spTgt spid="4"/>
                                        </p:tgtEl>
                                        <p:attrNameLst>
                                          <p:attrName>ppt_y</p:attrName>
                                        </p:attrNameLst>
                                      </p:cBhvr>
                                      <p:tavLst>
                                        <p:tav tm="0">
                                          <p:val>
                                            <p:strVal val="#ppt_y+#ppt_h*1.125000"/>
                                          </p:val>
                                        </p:tav>
                                        <p:tav tm="100000">
                                          <p:val>
                                            <p:strVal val="#ppt_y"/>
                                          </p:val>
                                        </p:tav>
                                      </p:tavLst>
                                    </p:anim>
                                    <p:animEffect transition="in" filter="wipe(up)">
                                      <p:cBhvr>
                                        <p:cTn id="17" dur="1000"/>
                                        <p:tgtEl>
                                          <p:spTgt spid="4"/>
                                        </p:tgtEl>
                                      </p:cBhvr>
                                    </p:animEffec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par>
                          <p:cTn id="23" fill="hold" nodeType="afterGroup">
                            <p:stCondLst>
                              <p:cond delay="500"/>
                            </p:stCondLst>
                            <p:childTnLst>
                              <p:par>
                                <p:cTn id="24" presetID="2" presetClass="entr" presetSubtype="4"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par>
                          <p:cTn id="28" fill="hold" nodeType="afterGroup">
                            <p:stCondLst>
                              <p:cond delay="1000"/>
                            </p:stCondLst>
                            <p:childTnLst>
                              <p:par>
                                <p:cTn id="29" presetID="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par>
                          <p:cTn id="33" fill="hold" nodeType="afterGroup">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500" fill="hold"/>
                                        <p:tgtEl>
                                          <p:spTgt spid="10"/>
                                        </p:tgtEl>
                                        <p:attrNameLst>
                                          <p:attrName>ppt_x</p:attrName>
                                        </p:attrNameLst>
                                      </p:cBhvr>
                                      <p:tavLst>
                                        <p:tav tm="0">
                                          <p:val>
                                            <p:strVal val="#ppt_x"/>
                                          </p:val>
                                        </p:tav>
                                        <p:tav tm="100000">
                                          <p:val>
                                            <p:strVal val="#ppt_x"/>
                                          </p:val>
                                        </p:tav>
                                      </p:tavLst>
                                    </p:anim>
                                    <p:anim calcmode="lin" valueType="num">
                                      <p:cBhvr additive="base">
                                        <p:cTn id="37" dur="500" fill="hold"/>
                                        <p:tgtEl>
                                          <p:spTgt spid="10"/>
                                        </p:tgtEl>
                                        <p:attrNameLst>
                                          <p:attrName>ppt_y</p:attrName>
                                        </p:attrNameLst>
                                      </p:cBhvr>
                                      <p:tavLst>
                                        <p:tav tm="0">
                                          <p:val>
                                            <p:strVal val="1+#ppt_h/2"/>
                                          </p:val>
                                        </p:tav>
                                        <p:tav tm="100000">
                                          <p:val>
                                            <p:strVal val="#ppt_y"/>
                                          </p:val>
                                        </p:tav>
                                      </p:tavLst>
                                    </p:anim>
                                  </p:childTnLst>
                                </p:cTn>
                              </p:par>
                            </p:childTnLst>
                          </p:cTn>
                        </p:par>
                        <p:par>
                          <p:cTn id="38" fill="hold" nodeType="afterGroup">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par>
                          <p:cTn id="43" fill="hold" nodeType="afterGroup">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ppt_x"/>
                                          </p:val>
                                        </p:tav>
                                        <p:tav tm="100000">
                                          <p:val>
                                            <p:strVal val="#ppt_x"/>
                                          </p:val>
                                        </p:tav>
                                      </p:tavLst>
                                    </p:anim>
                                    <p:anim calcmode="lin" valueType="num">
                                      <p:cBhvr additive="base">
                                        <p:cTn id="47" dur="500" fill="hold"/>
                                        <p:tgtEl>
                                          <p:spTgt spid="12"/>
                                        </p:tgtEl>
                                        <p:attrNameLst>
                                          <p:attrName>ppt_y</p:attrName>
                                        </p:attrNameLst>
                                      </p:cBhvr>
                                      <p:tavLst>
                                        <p:tav tm="0">
                                          <p:val>
                                            <p:strVal val="1+#ppt_h/2"/>
                                          </p:val>
                                        </p:tav>
                                        <p:tav tm="100000">
                                          <p:val>
                                            <p:strVal val="#ppt_y"/>
                                          </p:val>
                                        </p:tav>
                                      </p:tavLst>
                                    </p:anim>
                                  </p:childTnLst>
                                </p:cTn>
                              </p:par>
                            </p:childTnLst>
                          </p:cTn>
                        </p:par>
                        <p:par>
                          <p:cTn id="48" fill="hold" nodeType="afterGroup">
                            <p:stCondLst>
                              <p:cond delay="3000"/>
                            </p:stCondLst>
                            <p:childTnLst>
                              <p:par>
                                <p:cTn id="49" presetID="2" presetClass="entr" presetSubtype="4"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2625" y="2649220"/>
            <a:ext cx="4587875" cy="2014855"/>
          </a:xfrm>
          <a:prstGeom prst="rect">
            <a:avLst/>
          </a:prstGeom>
        </p:spPr>
      </p:pic>
      <p:sp>
        <p:nvSpPr>
          <p:cNvPr id="6" name="文本框 5"/>
          <p:cNvSpPr txBox="1"/>
          <p:nvPr/>
        </p:nvSpPr>
        <p:spPr>
          <a:xfrm>
            <a:off x="5691505" y="1853565"/>
            <a:ext cx="6080760" cy="3399790"/>
          </a:xfrm>
          <a:prstGeom prst="rect">
            <a:avLst/>
          </a:prstGeom>
          <a:ln>
            <a:noFill/>
          </a:ln>
        </p:spPr>
        <p:txBody>
          <a:bodyPr wrap="square">
            <a:spAutoFit/>
          </a:bodyPr>
          <a:lstStyle>
            <a:defPPr>
              <a:defRPr lang="zh-CN"/>
            </a:defPPr>
            <a:lvl1pPr>
              <a:lnSpc>
                <a:spcPct val="150000"/>
              </a:lnSpc>
              <a:spcAft>
                <a:spcPts val="2000"/>
              </a:spcAft>
              <a:defRPr sz="1600">
                <a:solidFill>
                  <a:srgbClr val="591300"/>
                </a:solidFill>
                <a:latin typeface="微软雅黑" panose="020B0503020204020204" charset="-122"/>
                <a:ea typeface="微软雅黑"/>
              </a:defRPr>
            </a:lvl1pPr>
          </a:lstStyle>
          <a:p>
            <a:pPr algn="just">
              <a:lnSpc>
                <a:spcPct val="125000"/>
              </a:lnSpc>
            </a:pPr>
            <a:r>
              <a:rPr lang="zh-CN" altLang="en-US" sz="2800" b="1">
                <a:solidFill>
                  <a:srgbClr val="E60000"/>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五四爱国运动</a:t>
            </a:r>
            <a:r>
              <a:rPr lang="zh-CN" altLang="en-US" sz="2400">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是近代以来中华民族爱国主义精神发展的一个高峰，拉开了新民主主义革命的历史大幕。近百年来，在中国共产党的领导下，中国人民的爱国主义同革命、建设、改革的伟大实践紧紧联系在一起，为实现民族独立解放、国家繁荣发展、人民幸福生活不懈努力、接续奋斗。</a:t>
            </a:r>
            <a:endParaRPr lang="zh-CN" altLang="en-US" sz="2400" b="1">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14" name="TextBox 28"/>
          <p:cNvSpPr txBox="1"/>
          <p:nvPr/>
        </p:nvSpPr>
        <p:spPr>
          <a:xfrm>
            <a:off x="2299970" y="3072765"/>
            <a:ext cx="7748270" cy="1568450"/>
          </a:xfrm>
          <a:prstGeom prst="rect">
            <a:avLst/>
          </a:prstGeom>
          <a:noFill/>
        </p:spPr>
        <p:txBody>
          <a:bodyPr wrap="square" rtlCol="0">
            <a:spAutoFit/>
          </a:bodyPr>
          <a:lstStyle/>
          <a:p>
            <a:pPr algn="dist"/>
            <a:r>
              <a:rPr lang="zh-CN" altLang="en-US" sz="4800" b="1" dirty="0">
                <a:solidFill>
                  <a:srgbClr val="C00000"/>
                </a:solidFill>
                <a:latin typeface="微软雅黑" panose="020B0503020204020204" charset="-122"/>
                <a:ea typeface="微软雅黑"/>
                <a:cs typeface="+mn-ea"/>
                <a:sym typeface="+mn-ea"/>
              </a:rPr>
              <a:t>爱国主义在任何情况下都不能弱化，更不能丢掉</a:t>
            </a:r>
          </a:p>
        </p:txBody>
      </p:sp>
      <p:sp>
        <p:nvSpPr>
          <p:cNvPr id="21" name="剪去单角的矩形 3"/>
          <p:cNvSpPr/>
          <p:nvPr/>
        </p:nvSpPr>
        <p:spPr>
          <a:xfrm>
            <a:off x="4053930" y="1888393"/>
            <a:ext cx="4011114" cy="825069"/>
          </a:xfrm>
          <a:prstGeom prst="roundRect">
            <a:avLst/>
          </a:prstGeom>
          <a:solidFill>
            <a:srgbClr val="D6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宋体 CN" panose="02020400000000000000" pitchFamily="18" charset="-122"/>
              <a:ea typeface="思源宋体 CN" panose="02020400000000000000" pitchFamily="18" charset="-122"/>
            </a:endParaRPr>
          </a:p>
        </p:txBody>
      </p:sp>
      <p:sp>
        <p:nvSpPr>
          <p:cNvPr id="3" name="文本框 2"/>
          <p:cNvSpPr txBox="1"/>
          <p:nvPr/>
        </p:nvSpPr>
        <p:spPr>
          <a:xfrm>
            <a:off x="4689475" y="1978660"/>
            <a:ext cx="2595880" cy="645160"/>
          </a:xfrm>
          <a:prstGeom prst="rect">
            <a:avLst/>
          </a:prstGeom>
          <a:noFill/>
        </p:spPr>
        <p:txBody>
          <a:bodyPr wrap="square" rtlCol="0">
            <a:spAutoFit/>
          </a:bodyPr>
          <a:lstStyle/>
          <a:p>
            <a:pPr algn="ctr"/>
            <a:r>
              <a:rPr lang="zh-CN" altLang="en-US" sz="3600" b="1">
                <a:solidFill>
                  <a:schemeClr val="bg1"/>
                </a:solidFill>
                <a:latin typeface="微软雅黑" panose="020B0503020204020204" charset="-122"/>
                <a:ea typeface="微软雅黑"/>
              </a:rPr>
              <a:t>第二章</a:t>
            </a:r>
          </a:p>
        </p:txBody>
      </p:sp>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09942" y="267015"/>
            <a:ext cx="1553864" cy="14853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500"/>
                                        <p:tgtEl>
                                          <p:spTgt spid="21"/>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OUTPUT_FOLDER" val="C:\Users\admin\Desktop\视频"/>
  <p:tag name="ISPRING_PLAYERS_CUSTOMIZATION" val="UEsDBBQAAgAIAA5nsEo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OZ7BK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A5nsEq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DmewSi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DmewSm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DmewSj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DmewSpr5lmRrAAAAawAAABwAAAB1bml2ZXJzYWwvbG9jYWxfc2V0dGluZ3MueG1ss7GvyM1RKEstKs7Mz7NVMtQzUFJIzUvOT8nMS7dVCg1x07VQUiguScxLSczJz0u1VcrLV1Kwt+OyyclPTswJTi0pASosVijISaxMLQpJzQUySlL9EnOBKp/tmfJ8ya5n09qfr9ivpG/HBQB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DmewSrCHI/RsAQAA9wIAACkAAAB1bml2ZXJzYWwvc2tpbl9jdXN0b21pemF0aW9uX3NldHRpbmdzLnhtbI1S20okMRB99yuCPzBJKreGdiC3lnlR0QGfm+ns0qyml07EZcnHm3Z3GEdHNPVUdU6doiqnTb/GaJ9Snh7Hv30ep3gXch7jz7Q+Q6jdTQ/TfDOHFHJaHSr3Yxym5038MS21Wk25j0M/D3ZB0xqj7vUhJbVyqmbMMIok89Qr5Dy3FWvANWAr5iix7eqdxD/dOexCzKdV29UR+rFhE1OY8yYO4c8ajtlvoeMNLud+GCsvrQVbouynFseWQIxwyX2hGgAEstwRh4uUjdQEecw4hmIUBQqIcE4aUYikHGrWNaKqMN8IxCRj1BXqae1GWhtHbZHQEKLrNK8aW7rOSIwRIQSYK1xAZzCqbKgaGtRyQHBgQBRtNFGAOtuZjhXvvLAcKeoFxoUZAxgfjnvY7u25DtVvr7M/5xeCJ7/gJLp4a3XCXO3uaZ4reRsefz/0OaBxuDi/ufV3/mqrt5vrq/P/vnz18J61mLVu/am3XwBQSwMEFAACAAgAD2ewSiISRfi9EAAAWz4AABcAAAB1bml2ZXJzYWwvdW5pdmVyc2FsLnBuZ+3ba1RSWd8AcE0iy9ScykvmJZ3XLqbmZFqoqKnRvOWltLG84SXHrEkrRVQSUktnNKHmncluKulTmBqO5o2bOJHR5LW84AXENEVBIC+AgMCD7/PMTF+eT+9a7ydYi3PWYf/OPnvvxTn7/1/r7J+CAyH6m3Zs0tLS0v/2uN9pLS0dHy2tdc91gepfskp356p32qmnIUe18D0759QHgESfALWox+itxq5XH2+8cvxcqpaWAW3tq01PqTqvpeX5+Vs/n9CMaD6rszASNvbmI9jOsF3nyr7DW3b//OBHdGhwcOjRSe8Ka8AtLNqmcE9gru732K/W77LRNnJ+4KeT+8f+HW4DEnC3xNC+szr60uAzUo3Avm+l7TlXMBrJOkMluY48gimZbdmIdIVMNDJYEybxwkcSJmkJ7Vo6mw/8uYlIxB4KEAXAAiW90XIvqlLGGyp1vmt32izmhjbQ9F+bmNs53FJxoldu8jh5740Bzy9O3zzfmMMtk72Ec3pKS8GV8dV9V2s3fFF83rRKOVLDeUt4dRB/hfGS9+CvSq1Z3qLecYyXck+ux/wfXzbJCFiNEn840Sdtyf+7ogN3ErwBe5U/TkqKHHgmj3hjou5/F20w2+Jjcxzg/DfdoqbaVuvH953fHvdXL/4TWoyXxmqQBmmQBmmQBmmQBmmQBmmQBmmQBmmQBmmQBmmQBmmQBmmQBmmQBmmQBmmQBmmQBmmQBmmQBmmQBmmQBmmQBmmQBv1/ohghxkt5X3rF7It3ptu9C7WNvl7nf+CLt6tPAf22fD41ETKkz+n/mf4n3e9qnet3R/fv16VjrN/d0F0H3kT2f73vzV8V/ic0TV+k/V9R+2mjNN7Qi5FbeibfJ/aWlZaCYBfFXQd7d5IwoCiYjJs2NHdmtbD8zzOGL+uw5FX0BeXccH+oJJY3VYkBP0zzau5BZQfKV+vZwsOWKf2Sqd2QvmJzt++dyJ9f1ReV5eHJIAqMqJgc40Ov46EMp381hwDER5HSf6BLz9hUCuhDmeYNUfSRZvlsvGNJVkx8l9SKeF1WEITGLnF6U85oNem1BEoG9BK7FrxWP9POZd8+Ikjt9XQjZYm4KLR8MAzaPZ4xVazAwMczEwcYO5YUOxNX8ifkQioVMYKSzeEkkWIW7ym6ZXaxllcbhaIqxGOe9EdZFMdvGtBC57TwwHKwp/vsdTw3iYWxRjTChyXVjAe9cLOD7e3NplX18lawe1KXheLJFFl9Zp7EkHfYF5oYYVjHS2cZXjiJxl526AKxeEofvPszCQvOVlpMOEPlr3/aqjoSvT5Ukc36iMdssMyIUVHj28qmapFToSXZHUFRM0Fg6SelCt/ZFPcsygQ27Gvo2XgghrfEPSwiwMjplF+KNhUZh4ioBfiXmcdGkyKmETvTwrnkocw9nY8aWuYgdzxHSbLeV3cCCki3zWImWndU3eV3PTjobq7lEJnvqLqs/7geR8JPwdpeJ1wDFHs+oS9k+GY82xkN38EzSFHATwIGbb2XBADGIpsyNTIk24vruFpCir14td+RmrXtH69wSlRRfvrZ9SlRYSKVfeQYbMim2qLOoxECtN9HxGxmoVSKVN/qbIGNbScSAzLk36XnBZ4o5cxkhhilmWKsU7jvo72gnYrrBGZk8uYDV84CuSI2fQHJIQb1900TBEL4Tmp0FMO3hDZM8+/7WQj4UObq4hrODUxTzX23hP8aA7AYLz6GKDwnyao6W6ViY/oL88R7Ajp+0Cvd9EjAcTPcbqWAwEZtkUXIwyZm58SIAYk9zhf39NaHvjlz+YmE8QWDKaNPAR6jpHeZYkKB5OV8Q/q5g3cuYaPtr+0U1qZMuugfYb+WeCRDU+d5lfmONaBIgIOZD/+VhblPU6ME6vSBmstFwxGNsV2/cg7XKD6Uw1lNutwNPm65M/4hbBp5ytD/jY0t38VB7vmm7N6T/pbCFprsv4jvkpYJNQoPwmokUt3rYSD3+SnSKgirvMzpm0acbWmCKLK5SVd9Szruq7u9y7+PzMhqtK+arDIw8S5A6Fxj2ly4a2TkonRYoa9+SH1MUxxJzSSRzWJiQoDp0mKtmVtv+qYzBq5eu8+mjgOvzy6aqpttcRQw2D9hTEmuWlcVHeEy47/kG/aMhmP1DYSMEj+OZAcEK7IlUSpi3UZudI9ouUPgrmxiAAbZTQyTpimr5YfYvNu1MnUnjDGAgKUpTvd0h/p5sbM050SJY4eHfo+5bZeVrxO0jXxa1+IcoDsLRRRl9MXWhM7YIc8VZ4KYPimekfBm+9xREm0QxaEUi+0CETJGbSfh1T8obTXytNebsMTofacjqpr3cNucj0pSubw0X9zkU/kRxR5utNL3WHhtgNSS5XbMNDUcHQHIFo8kpqZMcCW0CrbO3LNSVSXJd6YBPnLwSgbQVYGurGEymJ84BmZjnyRgNBQxCM/f7mMP/splhr0xfNkFJ3ZpBZHlzmK2xQ5Z7JWVz06fiLW8ue9F7ytwUcnbLfm/Zd3EqYej2CjcumkKVkcy3g872/HeR0h2XU77A3Q5hApBxN8EseIDO+1Updi9VA9eyWivl4pMvdUl9zBymR/tbev8URuYPtK+L6UgSidCNaW+4ykIREjLLRbNS/rpf0YepbQdQfCbGAJCwEMJjCscV98pikRJo4pFtaipO1MwiMIxXYeuFuD7n0Pr0FDc0554SepYUu3SKRSUk/Re+oLGW6yhkUriFdnZLJmcGAVdlnZGG/OX8Ysya6PGOIB+TlqruQ1QaaooakMujLdlywV5vysgP/JURdZeIchn6mc7w5tifP6Bu5yfKut1vaii3vJmGTjIUqff/UpiI95fvfi6RjiY3CkTomWdTtR51EW923s5CW8Vv9QNUj2Ip76LPY0aZTfFXhvPxNeF5JxFcT1aliJ8QlGj0/WfjyrY2kVlUmfx6n65uj1f5wJLbj2xAhVwxk2LKQJDmX96n9Mxo9dDZ+PR9E06pJSJAivk2b03Ru8MCe63QOyJ8KEIAEx4P+w3JjlzqSxjDtlDHmtNoSrSVSssyDkub6B805N6+GcS3fybti7GDy2/w5SjHKdCbF4bUv4YxN5+1GGdvJ7hyBbAfuuaE6ACR0zX5ooiayMXs+7Q82iq3O2kL2Nhn9GApXROBR9n7ARZGCTeXZu/onV4GW6tmQsfLEufj/2aaRSKUnWYQJlLs2+DAU0QCPH3EHUXuXMJncwFqwZSF2Pe4K7D6r2fsLJx/rUfMDu7ETcTQ4xCXfMdrYy+zrKzfVD4bqFFAvw+hFGqGxcX0nw9qtn0rfNvXaWrSk4jJI7bk5Hd2Poc4kg0CoV/GuOdldGTMHu6EXa+EjQKsVxFKavyf9WgurFyR5TgWG6cChvlfnOhLrGaapUFilS9f2yMFBFYkHtE3CX1Rdnxs4tGPlttZnHlyIcU0VCE3JpoJYLDhgf0xhZSkadIeCEF779FjrRTz9U5Z/T3p+5GRQO6i0rEFcr03ZT1Jy1aJrHRhgPZF8Pk8k05AojkVJlxkIgtDm3NIg43cNTVR8zwmnUvckg9nApIrozT1BMmQaSXA1tm55JtZlVQJtN/GCVQVdDuEXLHOJs/JhWETWwb2l2WESd+Z1/XFY1SiBDgwDKPI4j5eroYY5u/etqKt0+aYfO299sGFKcUBRyKnxh4HnJigx/Jguv11QCqpFnZ/zF8y7Lws6GnBb4NKtHXGQ35KBNiXaeR/DuVe6E1iMzGmKS6+ItBiTyvr1yWRfbY0UpvEVtJ6hFZJZnLskIMnMx9SzCQXKDlRplCwk4M8hQN1B7FYR1lh+ECpvIqt1V0JMQpgw7tdfIrmUqPRNf4BUtMYIhNryrq6LT0jCuehDLTmBgzHROn6MgTAIvlitXMuo0Xg+J5VHfmfRMJ3OpU+PK2+nq4uMDxZT0Up2r3dbdiQa7NeFoIsHVQzI2mA/NvoKoXHW6i48Frf0S/Pm/AYCW4Fyyfz9Ee0K8EJWf3DOiNL7C0vjYzlRcRHJL5dyeUTheNPnHs5jhvMqdLc1Q7DiPE8/+9y2VZt6cCXnCp5QT//V3/oAJewSkEoArNRrkkzV+eGk50CVBk8V2bEA/HIiJ6i7DqseOqwj4NHKzk7s3jH/IXwcakAurWcTubqpP7l15Osj6CToWqsOc9u/lYyI0ZC/FbW0wXWLkyNQJnZ3PiOx3zDMErMaokDNgYChTpJT+AOrJ6HywWEeQp67vlZFnH/F1ruEHYobkls7gYd30mEcYTUP0PTjc/tWgRtFpts4U9CqPPUfMiWM9TUu4FQy9Fb2mk8srwm26KJZ2rY96sukPn06NKIJ4O+PWB2d1EsnEpm0i+2F5LkwehLkFx8m3t6VL8jpt88lBlWELcbMMDeKsu1y+Y8tGHAqyyAsGmkdLpErkVH/qab8mZLoGWUVYmi9Zd6FxX5V+jtQPdnoAk7Df3ERW9QD53yHqYozva4+5Ys2NRiocDTS8AhxaE6x22boYojvh66UCyZehJObTteuZzrerOxbc2s3scq3Z5qMP3FeWYdroOrrpZpRukiJIcFh1g0gy99uf69fWAK1yWXx5MW4lVkA1LDQpIW9dmxfn8HD0Tx9rlxlYaMSqcIzFrIPUIm/ShvFXp0okNd3S5FPDsWuCXue3C+xCmDGPsuTKRp04cfsKuryO410Kf+bptMWAXu3vhIQxbnc2/5BxM7PG71XdHTiO+8DRg48b1k0dwvzd1vrf1KXW/bLNn6VBAmQF8tcygZd5p+Im5bgFp6vVaM9A55m7JtcsybELKJTR3KX/ecnAOVChE8EebfrVcv3g8OKWpTJLWmqUfrHqPVfJyPSySSVPfAi6Dc+8pGPW41bgX6rhX5+NnFmFpipgW9U27t1kV4+ZJwovhmSmDB+yZJdfpRigxLcmhRWK5kXszmDIoIrsdW1ld6hXmByuEypCP3GIj7osGijsz/c0d3dHrgMGldNxqbsRMaw3YLWP2TcdHwZW1bIne3x7LfLM/ldQo6DVbbPnfsG8clMJTZwmx+4mPWvvota+h6meH8hLoWZu/WJ1SgBBCisSvz7jNblY9k46MMBZq7QVlSNncryYlAV4JT5BtPMRmlvfh1YzxnKuU1mj1/XtGp0Yp93nUKiT01J2ryzEj3uYe5q2W0fmXHORCbQci0w7S1zwkHr52XSnlJO4OKttpcRTGlD3edd9AogdmeXui4FvdTosOMRaYE8s8ulTiXqgNbB5pf0ZvrjTIdZbEt4jAsvud6VvjOZ90R4+dD3Fs5THqerlNPk6U5Q85u9IETIJiauAqL7VZalLQL8jH/DtnamZ568eNyW4/zTsaM68YvkzGgF1vuDqnB6KxMu2RgQr3mdz7WY8TvpssfJiVHeypX6UcQ2Uxa+raiKpt1aCTWoT3w2JzfVx57Fp1OVHOvwVITtGZuNIsL1fFatBVciggQAocu84sMnHqWUtialp6BMgB9mDs2PXxx+luGX8noc+Bfn25KKbz9ptL/JJdf2Wn7XhzdWL71jb8ixXEfmZbfNohOWzRGZr0JfOvlJcGFCtXl4Lgube2fLkc2W9tvbGcV0e16am1sXSMK7m7Fh79uY6ZoR+qmleoMzGb46KDX6bJN3O45ZQRlTLD5fiCMGvBHXX77+JQyUC5QrfaSx03wf2kvxt6fXG9TGA1fLScpJ67F9RRWZd64G3zPba9+3I1s3ssVvYMhJNzVFrstO2pHl+N3NZSf771D/TDH43J/SdQSwMEFAACAAgAD2ewSgR8V/xKAAAAagAAABsAAAB1bml2ZXJzYWwvdW5pdmVyc2FsLnBuZy54bWyzsa/IzVEoSy0qzszPs1Uy1DNQsrfj5bIpKEoty0wtV6gAihnpGUCAkkIlKrc8M6Ukw1bJwsASIZaRmpmeUWKrZGZgDhfUBxoJAFBLAQIAABQAAgAIAA5nsEoVDq0oZAQAAAcRAAAdAAAAAAAAAAEAAAAAAAAAAAB1bml2ZXJzYWwvY29tbW9uX21lc3NhZ2VzLmxuZ1BLAQIAABQAAgAIAA5nsEoIfgsjKQMAAIYMAAAnAAAAAAAAAAEAAAAAAJ8EAAB1bml2ZXJzYWwvZmxhc2hfcHVibGlzaGluZ19zZXR0aW5ncy54bWxQSwECAAAUAAIACAAOZ7BKtfwJZLoCAABVCgAAIQAAAAAAAAABAAAAAAANCAAAdW5pdmVyc2FsL2ZsYXNoX3NraW5fc2V0dGluZ3MueG1sUEsBAgAAFAACAAgADmewSiqWD2f+AgAAlwsAACYAAAAAAAAAAQAAAAAABgsAAHVuaXZlcnNhbC9odG1sX3B1Ymxpc2hpbmdfc2V0dGluZ3MueG1sUEsBAgAAFAACAAgADmewSmhxUpGaAQAAHwYAAB8AAAAAAAAAAQAAAAAASA4AAHVuaXZlcnNhbC9odG1sX3NraW5fc2V0dGluZ3MuanNQSwECAAAUAAIACAAOZ7BKPTwv0cEAAADlAQAAGgAAAAAAAAABAAAAAAAfEAAAdW5pdmVyc2FsL2kxOG5fcHJlc2V0cy54bWxQSwECAAAUAAIACAAOZ7BKmvmWZGsAAABrAAAAHAAAAAAAAAABAAAAAAAYEQAAdW5pdmVyc2FsL2xvY2FsX3NldHRpbmdzLnhtbFBLAQIAABQAAgAIAESUV0cjtE77+wIAALAIAAAUAAAAAAAAAAEAAAAAAL0RAAB1bml2ZXJzYWwvcGxheWVyLnhtbFBLAQIAABQAAgAIAA5nsEqwhyP0bAEAAPcCAAApAAAAAAAAAAEAAAAAAOoUAAB1bml2ZXJzYWwvc2tpbl9jdXN0b21pemF0aW9uX3NldHRpbmdzLnhtbFBLAQIAABQAAgAIAA9nsEoiEkX4vRAAAFs+AAAXAAAAAAAAAAAAAAAAAJ0WAAB1bml2ZXJzYWwvdW5pdmVyc2FsLnBuZ1BLAQIAABQAAgAIAA9nsEoEfFf8SgAAAGoAAAAbAAAAAAAAAAEAAAAAAI8nAAB1bml2ZXJzYWwvdW5pdmVyc2FsLnBuZy54bWxQSwUGAAAAAAsACwBJAwAAEigAAAAA"/>
  <p:tag name="ISPRING_PRESENTATION_TITLE" val="9"/>
  <p:tag name="ISPRING_SCORM_ENDPOINT" val="&lt;endpoint&gt;&lt;enable&gt;0&lt;/enable&gt;&lt;lrs&gt;http://&lt;/lrs&gt;&lt;auth&gt;0&lt;/auth&gt;&lt;login&gt;&lt;/login&gt;&lt;password&gt;&lt;/password&gt;&lt;key&gt;&lt;/key&gt;&lt;name&gt;&lt;/name&gt;&lt;email&gt;&lt;/email&gt;&lt;/endpoint&gt;&#10;"/>
  <p:tag name="ISPRING_SCORM_RATE_SLIDES" val="0"/>
  <p:tag name="ISPRING_ULTRA_SCORM_COURSE_ID" val="E7C76369-9ED8-4791-9F0F-38A382C46A15"/>
  <p:tag name="ISPRINGCLOUDFOLDERID" val="0"/>
  <p:tag name="ISPRINGCLOUDFOLDERPATH" val="资源库"/>
  <p:tag name="ISPRINGONLINEFOLDERID" val="0"/>
  <p:tag name="ISPRINGONLINEFOLDERPATH" val="内容列表"/>
</p:tagLst>
</file>

<file path=ppt/theme/theme1.xml><?xml version="1.0" encoding="utf-8"?>
<a:theme xmlns:a="http://schemas.openxmlformats.org/drawingml/2006/main" name="第一PPT模板网-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Arial"/>
        <a:ea typeface="微软雅黑"/>
        <a:cs typeface="Arial"/>
      </a:majorFont>
      <a:minorFont>
        <a:latin typeface="Arial"/>
        <a:ea typeface="微软雅黑"/>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2214</Words>
  <Application>Microsoft Office PowerPoint</Application>
  <PresentationFormat>宽屏</PresentationFormat>
  <Paragraphs>124</Paragraphs>
  <Slides>27</Slides>
  <Notes>27</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27</vt:i4>
      </vt:variant>
    </vt:vector>
  </HeadingPairs>
  <TitlesOfParts>
    <vt:vector size="43" baseType="lpstr">
      <vt:lpstr>Meiryo</vt:lpstr>
      <vt:lpstr>等线</vt:lpstr>
      <vt:lpstr>华康新综艺W7(P)</vt:lpstr>
      <vt:lpstr>迷你简粗倩</vt:lpstr>
      <vt:lpstr>思源黑体 CN Heavy</vt:lpstr>
      <vt:lpstr>思源黑体 CN Normal</vt:lpstr>
      <vt:lpstr>思源宋体 CN</vt:lpstr>
      <vt:lpstr>宋体</vt:lpstr>
      <vt:lpstr>微软雅黑</vt:lpstr>
      <vt:lpstr>Arial</vt:lpstr>
      <vt:lpstr>Broadway</vt:lpstr>
      <vt:lpstr>Calibri</vt:lpstr>
      <vt:lpstr>Calibri Light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2021-06-09T23:19:14Z</cp:lastPrinted>
  <dcterms:created xsi:type="dcterms:W3CDTF">2021-06-09T23:19:14Z</dcterms:created>
  <dcterms:modified xsi:type="dcterms:W3CDTF">2023-04-14T08:37:36Z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