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  <p:sldMasterId id="2147483674" r:id="rId3"/>
    <p:sldMasterId id="2147483688" r:id="rId4"/>
  </p:sldMasterIdLst>
  <p:notesMasterIdLst>
    <p:notesMasterId r:id="rId33"/>
  </p:notesMasterIdLst>
  <p:handoutMasterIdLst>
    <p:handoutMasterId r:id="rId34"/>
  </p:handoutMasterIdLst>
  <p:sldIdLst>
    <p:sldId id="3196" r:id="rId5"/>
    <p:sldId id="3197" r:id="rId6"/>
    <p:sldId id="319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3199" r:id="rId15"/>
    <p:sldId id="267" r:id="rId16"/>
    <p:sldId id="269" r:id="rId17"/>
    <p:sldId id="3200" r:id="rId18"/>
    <p:sldId id="271" r:id="rId19"/>
    <p:sldId id="272" r:id="rId20"/>
    <p:sldId id="273" r:id="rId21"/>
    <p:sldId id="274" r:id="rId22"/>
    <p:sldId id="3201" r:id="rId23"/>
    <p:sldId id="276" r:id="rId24"/>
    <p:sldId id="278" r:id="rId25"/>
    <p:sldId id="3202" r:id="rId26"/>
    <p:sldId id="280" r:id="rId27"/>
    <p:sldId id="282" r:id="rId28"/>
    <p:sldId id="281" r:id="rId29"/>
    <p:sldId id="283" r:id="rId30"/>
    <p:sldId id="284" r:id="rId31"/>
    <p:sldId id="3203" r:id="rId32"/>
  </p:sldIdLst>
  <p:sldSz cx="9144000" cy="5143500" type="screen16x9"/>
  <p:notesSz cx="6858000" cy="9144000"/>
  <p:custDataLst>
    <p:tags r:id="rId35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">
          <p15:clr>
            <a:srgbClr val="A4A3A4"/>
          </p15:clr>
        </p15:guide>
        <p15:guide id="2" orient="horz" pos="2657">
          <p15:clr>
            <a:srgbClr val="A4A3A4"/>
          </p15:clr>
        </p15:guide>
        <p15:guide id="3" orient="horz" pos="2028">
          <p15:clr>
            <a:srgbClr val="A4A3A4"/>
          </p15:clr>
        </p15:guide>
        <p15:guide id="4" pos="2879">
          <p15:clr>
            <a:srgbClr val="A4A3A4"/>
          </p15:clr>
        </p15:guide>
        <p15:guide id="5" pos="2642">
          <p15:clr>
            <a:srgbClr val="A4A3A4"/>
          </p15:clr>
        </p15:guide>
        <p15:guide id="6" pos="581">
          <p15:clr>
            <a:srgbClr val="A4A3A4"/>
          </p15:clr>
        </p15:guide>
        <p15:guide id="7" pos="44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75D60"/>
    <a:srgbClr val="E75B5D"/>
    <a:srgbClr val="E31D1C"/>
    <a:srgbClr val="EE7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6314" autoAdjust="0"/>
  </p:normalViewPr>
  <p:slideViewPr>
    <p:cSldViewPr snapToGrid="0">
      <p:cViewPr varScale="1">
        <p:scale>
          <a:sx n="143" d="100"/>
          <a:sy n="143" d="100"/>
        </p:scale>
        <p:origin x="834" y="102"/>
      </p:cViewPr>
      <p:guideLst>
        <p:guide orient="horz" pos="420"/>
        <p:guide orient="horz" pos="2657"/>
        <p:guide orient="horz" pos="2028"/>
        <p:guide pos="2879"/>
        <p:guide pos="2642"/>
        <p:guide pos="581"/>
        <p:guide pos="445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gs" Target="tags/tag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511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B7E6D-B44F-4D04-8C84-90D77F7F9700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2910E-F15C-4B2C-97DF-362189CD19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8511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F3B77-B5BE-4E93-BF23-DF71530B103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49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F3B77-B5BE-4E93-BF23-DF71530B103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4811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F3B77-B5BE-4E93-BF23-DF71530B103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6448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F3B77-B5BE-4E93-BF23-DF71530B103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037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F3B77-B5BE-4E93-BF23-DF71530B103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109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F3B77-B5BE-4E93-BF23-DF71530B103E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28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F3B77-B5BE-4E93-BF23-DF71530B103E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59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988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9211FB0-8357-4709-83DD-7359D7655B13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3C5F026-929A-4339-BB92-184D2B8E19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 xmlns:p15="http://schemas.microsoft.com/office/powerpoint/2012/main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 userDrawn="1"/>
        </p:nvSpPr>
        <p:spPr>
          <a:xfrm>
            <a:off x="610920" y="263907"/>
            <a:ext cx="130468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1800">
                <a:cs typeface="+mn-ea"/>
                <a:sym typeface="+mn-lt"/>
              </a:rPr>
              <a:t>01</a:t>
            </a:r>
            <a:r>
              <a:rPr lang="zh-CN" altLang="en-US" sz="1800">
                <a:cs typeface="+mn-ea"/>
                <a:sym typeface="+mn-lt"/>
              </a:rPr>
              <a:t>内容简介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 userDrawn="1"/>
        </p:nvSpPr>
        <p:spPr>
          <a:xfrm>
            <a:off x="610919" y="263907"/>
            <a:ext cx="2458847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1800">
                <a:cs typeface="+mn-ea"/>
                <a:sym typeface="+mn-lt"/>
              </a:rPr>
              <a:t>02</a:t>
            </a:r>
            <a:r>
              <a:rPr lang="zh-CN" altLang="en-US" sz="1800">
                <a:cs typeface="+mn-ea"/>
                <a:sym typeface="+mn-lt"/>
              </a:rPr>
              <a:t>哪些行为是性侵害？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 userDrawn="1"/>
        </p:nvSpPr>
        <p:spPr>
          <a:xfrm>
            <a:off x="610920" y="263907"/>
            <a:ext cx="292051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1800">
                <a:cs typeface="+mn-ea"/>
                <a:sym typeface="+mn-lt"/>
              </a:rPr>
              <a:t>03</a:t>
            </a:r>
            <a:r>
              <a:rPr lang="zh-CN" altLang="en-US" sz="1800">
                <a:cs typeface="+mn-ea"/>
                <a:sym typeface="+mn-lt"/>
              </a:rPr>
              <a:t>实施性伤害的有哪些人？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 userDrawn="1"/>
        </p:nvSpPr>
        <p:spPr>
          <a:xfrm>
            <a:off x="610920" y="263907"/>
            <a:ext cx="222801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1800">
                <a:cs typeface="+mn-ea"/>
                <a:sym typeface="+mn-lt"/>
              </a:rPr>
              <a:t>04</a:t>
            </a:r>
            <a:r>
              <a:rPr lang="zh-CN" altLang="en-US" sz="1800">
                <a:cs typeface="+mn-ea"/>
                <a:sym typeface="+mn-lt"/>
              </a:rPr>
              <a:t>怎样预防性侵害？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 userDrawn="1"/>
        </p:nvSpPr>
        <p:spPr>
          <a:xfrm>
            <a:off x="610919" y="263907"/>
            <a:ext cx="2458847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1800">
                <a:cs typeface="+mn-ea"/>
                <a:sym typeface="+mn-lt"/>
              </a:rPr>
              <a:t>05</a:t>
            </a:r>
            <a:r>
              <a:rPr lang="zh-CN" altLang="en-US" sz="1800">
                <a:cs typeface="+mn-ea"/>
                <a:sym typeface="+mn-lt"/>
              </a:rPr>
              <a:t>受到性侵害怎么办？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6E08F8E7-61AE-4BCA-B456-65193BE8CB2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A7CA4136-7C76-4CD9-BA6D-B30477E648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lIns="68580" tIns="34290" rIns="68580" bIns="34290"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6E08F8E7-61AE-4BCA-B456-65193BE8CB2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A7CA4136-7C76-4CD9-BA6D-B30477E648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lIns="68580" tIns="34290" rIns="68580" bIns="34290"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6E08F8E7-61AE-4BCA-B456-65193BE8CB2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A7CA4136-7C76-4CD9-BA6D-B30477E648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6E08F8E7-61AE-4BCA-B456-65193BE8CB2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A7CA4136-7C76-4CD9-BA6D-B30477E648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6E08F8E7-61AE-4BCA-B456-65193BE8CB2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A7CA4136-7C76-4CD9-BA6D-B30477E648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/>
        </p:nvGrpSpPr>
        <p:grpSpPr>
          <a:xfrm rot="876774">
            <a:off x="7555454" y="1805931"/>
            <a:ext cx="787419" cy="484328"/>
            <a:chOff x="2804002" y="1406068"/>
            <a:chExt cx="1613749" cy="992588"/>
          </a:xfrm>
        </p:grpSpPr>
        <p:sp>
          <p:nvSpPr>
            <p:cNvPr id="11" name="心形 10"/>
            <p:cNvSpPr/>
            <p:nvPr/>
          </p:nvSpPr>
          <p:spPr>
            <a:xfrm>
              <a:off x="3466770" y="1580534"/>
              <a:ext cx="950981" cy="818122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心形 11"/>
            <p:cNvSpPr/>
            <p:nvPr/>
          </p:nvSpPr>
          <p:spPr>
            <a:xfrm>
              <a:off x="2804002" y="1406068"/>
              <a:ext cx="1113894" cy="958275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9211FB0-8357-4709-83DD-7359D7655B13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3C5F026-929A-4339-BB92-184D2B8E19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 xmlns:p15="http://schemas.microsoft.com/office/powerpoint/2012/main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362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23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010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94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278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852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504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308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256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4335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7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/>
        </p:nvGrpSpPr>
        <p:grpSpPr>
          <a:xfrm rot="876774">
            <a:off x="7555454" y="1805931"/>
            <a:ext cx="787419" cy="484328"/>
            <a:chOff x="2804002" y="1406068"/>
            <a:chExt cx="1613749" cy="992588"/>
          </a:xfrm>
        </p:grpSpPr>
        <p:sp>
          <p:nvSpPr>
            <p:cNvPr id="11" name="心形 10"/>
            <p:cNvSpPr/>
            <p:nvPr/>
          </p:nvSpPr>
          <p:spPr>
            <a:xfrm>
              <a:off x="3466770" y="1580534"/>
              <a:ext cx="950981" cy="818122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心形 11"/>
            <p:cNvSpPr/>
            <p:nvPr/>
          </p:nvSpPr>
          <p:spPr>
            <a:xfrm>
              <a:off x="2804002" y="1406068"/>
              <a:ext cx="1113894" cy="958275"/>
            </a:xfrm>
            <a:prstGeom prst="hear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015389"/>
            <a:ext cx="9167813" cy="138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0875-1679-4A37-A572-CE5A9B881B36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D9F2-F026-4138-A28D-2741D6E7C8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2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4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81834" y="1655734"/>
            <a:ext cx="7079393" cy="57626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3300" b="1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加强自我防卫共创平安人生</a:t>
            </a:r>
            <a:endParaRPr lang="zh-CN" altLang="en-US" sz="3300" b="1">
              <a:ln w="6350">
                <a:solidFill>
                  <a:schemeClr val="bg1"/>
                </a:solidFill>
              </a:ln>
              <a:solidFill>
                <a:srgbClr val="E75D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34" y="2040359"/>
            <a:ext cx="4599508" cy="40560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7105" y="3143250"/>
            <a:ext cx="9576924" cy="2953088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2169" y="1169670"/>
            <a:ext cx="7480638" cy="1905000"/>
            <a:chOff x="1270000" y="1130300"/>
            <a:chExt cx="9974184" cy="2540000"/>
          </a:xfrm>
        </p:grpSpPr>
        <p:grpSp>
          <p:nvGrpSpPr>
            <p:cNvPr id="26" name="组合 25"/>
            <p:cNvGrpSpPr/>
            <p:nvPr/>
          </p:nvGrpSpPr>
          <p:grpSpPr>
            <a:xfrm>
              <a:off x="1270000" y="1130300"/>
              <a:ext cx="5024514" cy="2540000"/>
              <a:chOff x="1270000" y="1155700"/>
              <a:chExt cx="1117600" cy="152540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9" name="直接连接符 18"/>
              <p:cNvCxnSpPr/>
              <p:nvPr/>
            </p:nvCxnSpPr>
            <p:spPr>
              <a:xfrm>
                <a:off x="1270000" y="1155700"/>
                <a:ext cx="1117600" cy="0"/>
              </a:xfrm>
              <a:prstGeom prst="line">
                <a:avLst/>
              </a:prstGeom>
              <a:ln w="38100" cap="rnd">
                <a:solidFill>
                  <a:srgbClr val="E75D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1270000" y="2681109"/>
                <a:ext cx="1117600" cy="0"/>
              </a:xfrm>
              <a:prstGeom prst="line">
                <a:avLst/>
              </a:prstGeom>
              <a:ln w="38100" cap="rnd">
                <a:solidFill>
                  <a:srgbClr val="E75D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flipH="1">
                <a:off x="1270000" y="1155700"/>
                <a:ext cx="0" cy="1500009"/>
              </a:xfrm>
              <a:prstGeom prst="line">
                <a:avLst/>
              </a:prstGeom>
              <a:ln w="38100" cap="rnd">
                <a:solidFill>
                  <a:srgbClr val="E75D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 flipH="1">
              <a:off x="6219670" y="1130300"/>
              <a:ext cx="5024514" cy="2540000"/>
              <a:chOff x="1270000" y="1155700"/>
              <a:chExt cx="1117600" cy="152540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8" name="直接连接符 27"/>
              <p:cNvCxnSpPr/>
              <p:nvPr/>
            </p:nvCxnSpPr>
            <p:spPr>
              <a:xfrm>
                <a:off x="1270000" y="1155700"/>
                <a:ext cx="1117600" cy="0"/>
              </a:xfrm>
              <a:prstGeom prst="line">
                <a:avLst/>
              </a:prstGeom>
              <a:ln w="38100" cap="rnd">
                <a:solidFill>
                  <a:srgbClr val="E75D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>
                <a:off x="1270000" y="2681109"/>
                <a:ext cx="1117600" cy="0"/>
              </a:xfrm>
              <a:prstGeom prst="line">
                <a:avLst/>
              </a:prstGeom>
              <a:ln w="38100" cap="rnd">
                <a:solidFill>
                  <a:srgbClr val="E75D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1270000" y="1155700"/>
                <a:ext cx="0" cy="1500009"/>
              </a:xfrm>
              <a:prstGeom prst="line">
                <a:avLst/>
              </a:prstGeom>
              <a:ln w="38100" cap="rnd">
                <a:solidFill>
                  <a:srgbClr val="E75D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2398287" y="2953814"/>
            <a:ext cx="4745332" cy="81987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64" name="组合 63"/>
          <p:cNvGrpSpPr/>
          <p:nvPr/>
        </p:nvGrpSpPr>
        <p:grpSpPr>
          <a:xfrm>
            <a:off x="2419521" y="667173"/>
            <a:ext cx="4304959" cy="636468"/>
            <a:chOff x="3367683" y="749229"/>
            <a:chExt cx="5739945" cy="848624"/>
          </a:xfrm>
          <a:solidFill>
            <a:srgbClr val="E75D60"/>
          </a:solidFill>
        </p:grpSpPr>
        <p:grpSp>
          <p:nvGrpSpPr>
            <p:cNvPr id="57" name="组合 56"/>
            <p:cNvGrpSpPr/>
            <p:nvPr/>
          </p:nvGrpSpPr>
          <p:grpSpPr>
            <a:xfrm>
              <a:off x="3367683" y="749229"/>
              <a:ext cx="848624" cy="848624"/>
              <a:chOff x="2999477" y="700393"/>
              <a:chExt cx="848624" cy="848624"/>
            </a:xfrm>
            <a:grpFill/>
          </p:grpSpPr>
          <p:sp>
            <p:nvSpPr>
              <p:cNvPr id="35" name="椭圆 34"/>
              <p:cNvSpPr/>
              <p:nvPr/>
            </p:nvSpPr>
            <p:spPr>
              <a:xfrm>
                <a:off x="2999477" y="700393"/>
                <a:ext cx="848624" cy="848624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3121142" y="863096"/>
                <a:ext cx="605295" cy="55399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100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防</a:t>
                </a:r>
              </a:p>
            </p:txBody>
          </p:sp>
        </p:grpSp>
        <p:grpSp>
          <p:nvGrpSpPr>
            <p:cNvPr id="58" name="组合 57"/>
            <p:cNvGrpSpPr/>
            <p:nvPr/>
          </p:nvGrpSpPr>
          <p:grpSpPr>
            <a:xfrm>
              <a:off x="4182903" y="749229"/>
              <a:ext cx="848624" cy="848624"/>
              <a:chOff x="4055693" y="730100"/>
              <a:chExt cx="848624" cy="848624"/>
            </a:xfrm>
            <a:grpFill/>
          </p:grpSpPr>
          <p:sp>
            <p:nvSpPr>
              <p:cNvPr id="45" name="椭圆 44"/>
              <p:cNvSpPr/>
              <p:nvPr/>
            </p:nvSpPr>
            <p:spPr>
              <a:xfrm>
                <a:off x="4055693" y="730100"/>
                <a:ext cx="848624" cy="848624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4177358" y="892803"/>
                <a:ext cx="605295" cy="55399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100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性</a:t>
                </a:r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4998123" y="749229"/>
              <a:ext cx="848624" cy="848624"/>
              <a:chOff x="5111909" y="742179"/>
              <a:chExt cx="848624" cy="848624"/>
            </a:xfrm>
            <a:grpFill/>
          </p:grpSpPr>
          <p:sp>
            <p:nvSpPr>
              <p:cNvPr id="47" name="椭圆 46"/>
              <p:cNvSpPr/>
              <p:nvPr/>
            </p:nvSpPr>
            <p:spPr>
              <a:xfrm>
                <a:off x="5111909" y="742179"/>
                <a:ext cx="848624" cy="848624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5233576" y="904882"/>
                <a:ext cx="605295" cy="55399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100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侵</a:t>
                </a:r>
              </a:p>
            </p:txBody>
          </p:sp>
        </p:grpSp>
        <p:grpSp>
          <p:nvGrpSpPr>
            <p:cNvPr id="60" name="组合 59"/>
            <p:cNvGrpSpPr/>
            <p:nvPr/>
          </p:nvGrpSpPr>
          <p:grpSpPr>
            <a:xfrm>
              <a:off x="5813343" y="749229"/>
              <a:ext cx="848624" cy="848624"/>
              <a:chOff x="6180866" y="730100"/>
              <a:chExt cx="848624" cy="848624"/>
            </a:xfrm>
            <a:grpFill/>
          </p:grpSpPr>
          <p:sp>
            <p:nvSpPr>
              <p:cNvPr id="49" name="椭圆 48"/>
              <p:cNvSpPr/>
              <p:nvPr/>
            </p:nvSpPr>
            <p:spPr>
              <a:xfrm>
                <a:off x="6180866" y="730100"/>
                <a:ext cx="848624" cy="848624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6302531" y="892803"/>
                <a:ext cx="605295" cy="55399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100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安</a:t>
                </a:r>
              </a:p>
            </p:txBody>
          </p:sp>
        </p:grpSp>
        <p:grpSp>
          <p:nvGrpSpPr>
            <p:cNvPr id="61" name="组合 60"/>
            <p:cNvGrpSpPr/>
            <p:nvPr/>
          </p:nvGrpSpPr>
          <p:grpSpPr>
            <a:xfrm>
              <a:off x="6628563" y="749229"/>
              <a:ext cx="848624" cy="848624"/>
              <a:chOff x="7219256" y="700393"/>
              <a:chExt cx="848624" cy="848624"/>
            </a:xfrm>
            <a:grpFill/>
          </p:grpSpPr>
          <p:sp>
            <p:nvSpPr>
              <p:cNvPr id="51" name="椭圆 50"/>
              <p:cNvSpPr/>
              <p:nvPr/>
            </p:nvSpPr>
            <p:spPr>
              <a:xfrm>
                <a:off x="7219256" y="700393"/>
                <a:ext cx="848624" cy="848624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2" name="文本框 51"/>
              <p:cNvSpPr txBox="1"/>
              <p:nvPr/>
            </p:nvSpPr>
            <p:spPr>
              <a:xfrm>
                <a:off x="7340921" y="863096"/>
                <a:ext cx="605295" cy="55399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100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全</a:t>
                </a:r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7443783" y="749229"/>
              <a:ext cx="848624" cy="848624"/>
              <a:chOff x="8223233" y="798066"/>
              <a:chExt cx="848624" cy="848624"/>
            </a:xfrm>
            <a:grpFill/>
          </p:grpSpPr>
          <p:sp>
            <p:nvSpPr>
              <p:cNvPr id="53" name="椭圆 52"/>
              <p:cNvSpPr/>
              <p:nvPr/>
            </p:nvSpPr>
            <p:spPr>
              <a:xfrm>
                <a:off x="8223233" y="798066"/>
                <a:ext cx="848624" cy="848624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>
                <a:off x="8344898" y="960769"/>
                <a:ext cx="605295" cy="55399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100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教</a:t>
                </a:r>
              </a:p>
            </p:txBody>
          </p:sp>
        </p:grpSp>
        <p:grpSp>
          <p:nvGrpSpPr>
            <p:cNvPr id="63" name="组合 62"/>
            <p:cNvGrpSpPr/>
            <p:nvPr/>
          </p:nvGrpSpPr>
          <p:grpSpPr>
            <a:xfrm>
              <a:off x="8259004" y="749229"/>
              <a:ext cx="848624" cy="848624"/>
              <a:chOff x="9287798" y="721450"/>
              <a:chExt cx="848624" cy="848624"/>
            </a:xfrm>
            <a:grpFill/>
          </p:grpSpPr>
          <p:sp>
            <p:nvSpPr>
              <p:cNvPr id="55" name="椭圆 54"/>
              <p:cNvSpPr/>
              <p:nvPr/>
            </p:nvSpPr>
            <p:spPr>
              <a:xfrm>
                <a:off x="9287798" y="721450"/>
                <a:ext cx="848624" cy="848624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9409463" y="884153"/>
                <a:ext cx="605295" cy="55399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100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育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2760190" y="2366246"/>
            <a:ext cx="3304437" cy="428130"/>
            <a:chOff x="1331281" y="3517742"/>
            <a:chExt cx="6179489" cy="800627"/>
          </a:xfrm>
        </p:grpSpPr>
        <p:grpSp>
          <p:nvGrpSpPr>
            <p:cNvPr id="5" name="组合 4"/>
            <p:cNvGrpSpPr/>
            <p:nvPr/>
          </p:nvGrpSpPr>
          <p:grpSpPr>
            <a:xfrm>
              <a:off x="1331281" y="3517742"/>
              <a:ext cx="2874259" cy="769234"/>
              <a:chOff x="1295421" y="3516602"/>
              <a:chExt cx="2874259" cy="769234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1295421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997096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2698771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3400446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4550282" y="3517742"/>
              <a:ext cx="2874259" cy="769234"/>
              <a:chOff x="1295421" y="3516602"/>
              <a:chExt cx="2874259" cy="769234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1295421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997096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2698771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3400446" y="3516602"/>
                <a:ext cx="769234" cy="7692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800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1345052" y="3541365"/>
              <a:ext cx="6165718" cy="77700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100" b="1" spc="450">
                  <a:solidFill>
                    <a:srgbClr val="EE7679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防性侵害 安全教育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4099524" y="3143250"/>
            <a:ext cx="896720" cy="32316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57175" indent="-257175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500" b="1" kern="0" dirty="0" smtClean="0">
                <a:latin typeface="微软雅黑"/>
                <a:ea typeface="微软雅黑"/>
                <a:sym typeface="微软雅黑"/>
              </a:rPr>
              <a:t>优品</a:t>
            </a:r>
            <a:r>
              <a:rPr lang="en-US" altLang="zh-CN" sz="1500" b="1" kern="0" dirty="0" smtClean="0">
                <a:latin typeface="微软雅黑"/>
                <a:ea typeface="微软雅黑"/>
                <a:sym typeface="微软雅黑"/>
              </a:rPr>
              <a:t>PPT</a:t>
            </a:r>
            <a:endParaRPr lang="en-US" altLang="zh-CN" sz="1500" b="1" kern="0" dirty="0"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533358" y="1574454"/>
            <a:ext cx="3934947" cy="214674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1500" dirty="0">
                <a:latin typeface="微软雅黑"/>
                <a:ea typeface="微软雅黑"/>
                <a:cs typeface="+mn-ea"/>
                <a:sym typeface="微软雅黑"/>
              </a:rPr>
              <a:t>性侵害是指非意愿性的并带有威胁性的各种攻击性行为。</a:t>
            </a:r>
            <a:endParaRPr lang="en-US" altLang="zh-CN" sz="1500" dirty="0">
              <a:latin typeface="微软雅黑"/>
              <a:ea typeface="微软雅黑"/>
              <a:cs typeface="+mn-ea"/>
              <a:sym typeface="微软雅黑"/>
            </a:endParaRPr>
          </a:p>
          <a:p>
            <a:pPr marL="257175" indent="-257175"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1500" dirty="0">
                <a:latin typeface="微软雅黑"/>
                <a:ea typeface="微软雅黑"/>
                <a:cs typeface="+mn-ea"/>
                <a:sym typeface="微软雅黑"/>
              </a:rPr>
              <a:t>加害者以暴力、金钱、物品或甜言蜜语，引诱胁迫他人与其发生性关系，并在性方面造成对受害人伤害的一种行为。</a:t>
            </a:r>
            <a:endParaRPr lang="en-US" altLang="zh-CN" sz="1500" dirty="0">
              <a:latin typeface="微软雅黑"/>
              <a:ea typeface="微软雅黑"/>
              <a:cs typeface="+mn-ea"/>
              <a:sym typeface="微软雅黑"/>
            </a:endParaRPr>
          </a:p>
          <a:p>
            <a:pPr marL="257175" indent="-257175"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1500" dirty="0">
                <a:latin typeface="微软雅黑"/>
                <a:ea typeface="微软雅黑"/>
                <a:cs typeface="+mn-ea"/>
                <a:sym typeface="微软雅黑"/>
              </a:rPr>
              <a:t>如强奸、猥亵等。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067077" y="1403831"/>
            <a:ext cx="1147760" cy="2446824"/>
            <a:chOff x="1422770" y="1871774"/>
            <a:chExt cx="1530346" cy="3262432"/>
          </a:xfrm>
        </p:grpSpPr>
        <p:sp>
          <p:nvSpPr>
            <p:cNvPr id="5" name="矩形 4"/>
            <p:cNvSpPr/>
            <p:nvPr/>
          </p:nvSpPr>
          <p:spPr>
            <a:xfrm>
              <a:off x="1422770" y="1953346"/>
              <a:ext cx="1530346" cy="30992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 rot="16200000">
              <a:off x="556728" y="3311981"/>
              <a:ext cx="3262432" cy="382017"/>
            </a:xfrm>
            <a:prstGeom prst="rect">
              <a:avLst/>
            </a:prstGeom>
            <a:noFill/>
          </p:spPr>
          <p:txBody>
            <a:bodyPr vert="vert" wrap="square">
              <a:sp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100" b="1" dirty="0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什么是性侵害？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533358" y="1465011"/>
            <a:ext cx="4107318" cy="2471746"/>
            <a:chOff x="2985925" y="1953347"/>
            <a:chExt cx="5476424" cy="3295661"/>
          </a:xfrm>
        </p:grpSpPr>
        <p:cxnSp>
          <p:nvCxnSpPr>
            <p:cNvPr id="9" name="直接连接符 8"/>
            <p:cNvCxnSpPr/>
            <p:nvPr/>
          </p:nvCxnSpPr>
          <p:spPr>
            <a:xfrm flipH="1">
              <a:off x="8335108" y="1953347"/>
              <a:ext cx="0" cy="3295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2985925" y="2099272"/>
              <a:ext cx="5476424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2985925" y="5080212"/>
              <a:ext cx="5476424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图片 15" descr="图片包含 箭头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5499" y="2951579"/>
            <a:ext cx="1970354" cy="1970354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34" y="2040359"/>
            <a:ext cx="4599508" cy="40560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7105" y="3143250"/>
            <a:ext cx="9576924" cy="29530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3479483" y="858663"/>
            <a:ext cx="2432198" cy="9306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矩形 9"/>
          <p:cNvSpPr/>
          <p:nvPr/>
        </p:nvSpPr>
        <p:spPr>
          <a:xfrm>
            <a:off x="3861673" y="847219"/>
            <a:ext cx="1489767" cy="61908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70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sym typeface="微软雅黑"/>
              </a:rPr>
              <a:t>PART 0</a:t>
            </a:r>
            <a:r>
              <a:rPr lang="en-US" sz="270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sym typeface="微软雅黑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719148" y="1857420"/>
            <a:ext cx="5023485" cy="62245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en-US" altLang="zh-CN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2.</a:t>
            </a:r>
            <a:r>
              <a:rPr lang="zh-CN" altLang="en-US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哪些行为是性侵害？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1666730" y="1306913"/>
            <a:ext cx="2383523" cy="3924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100" b="1">
                <a:solidFill>
                  <a:prstClr val="white"/>
                </a:solidFill>
                <a:latin typeface="微软雅黑"/>
                <a:ea typeface="微软雅黑"/>
                <a:cs typeface="+mn-ea"/>
                <a:sym typeface="微软雅黑"/>
              </a:rPr>
              <a:t>什么是性侵害？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736998" y="2036239"/>
            <a:ext cx="3585077" cy="1071022"/>
            <a:chOff x="982663" y="2714985"/>
            <a:chExt cx="4780103" cy="1428029"/>
          </a:xfrm>
        </p:grpSpPr>
        <p:sp>
          <p:nvSpPr>
            <p:cNvPr id="3" name="文本框 2"/>
            <p:cNvSpPr txBox="1"/>
            <p:nvPr/>
          </p:nvSpPr>
          <p:spPr>
            <a:xfrm>
              <a:off x="1767564" y="3010268"/>
              <a:ext cx="3902874" cy="988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在隐秘的地方，叫你脱下衣服或裤子，摸你的胸部或生殖器部位；</a:t>
              </a: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982663" y="2714985"/>
              <a:ext cx="4780103" cy="1428029"/>
              <a:chOff x="1349873" y="4129641"/>
              <a:chExt cx="4780103" cy="1428029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1349873" y="4285045"/>
                <a:ext cx="720150" cy="1117222"/>
                <a:chOff x="1349873" y="4285045"/>
                <a:chExt cx="720150" cy="1117222"/>
              </a:xfrm>
            </p:grpSpPr>
            <p:sp>
              <p:nvSpPr>
                <p:cNvPr id="7" name="矩形: 圆顶角 6"/>
                <p:cNvSpPr/>
                <p:nvPr/>
              </p:nvSpPr>
              <p:spPr>
                <a:xfrm rot="16200000">
                  <a:off x="1151337" y="4483581"/>
                  <a:ext cx="1117222" cy="720150"/>
                </a:xfrm>
                <a:prstGeom prst="round2SameRect">
                  <a:avLst>
                    <a:gd name="adj1" fmla="val 36797"/>
                    <a:gd name="adj2" fmla="val 0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  <p:sp>
              <p:nvSpPr>
                <p:cNvPr id="15" name="文本框 14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    <p:cNvSpPr txBox="1">
                  <a:spLocks noChangeArrowheads="1"/>
                </p:cNvSpPr>
                <p:nvPr/>
              </p:nvSpPr>
              <p:spPr bwMode="auto">
                <a:xfrm>
                  <a:off x="1527044" y="4520492"/>
                  <a:ext cx="345718" cy="677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742950" indent="-28575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11430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6002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20574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  <a:lvl6pPr marL="25146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6pPr>
                  <a:lvl7pPr marL="29718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7pPr>
                  <a:lvl8pPr marL="34290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8pPr>
                  <a:lvl9pPr marL="38862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2700" b="1">
                      <a:solidFill>
                        <a:schemeClr val="bg1"/>
                      </a:solidFill>
                      <a:latin typeface="微软雅黑"/>
                      <a:ea typeface="微软雅黑"/>
                      <a:cs typeface="+mn-ea"/>
                      <a:sym typeface="微软雅黑"/>
                    </a:rPr>
                    <a:t>1</a:t>
                  </a:r>
                  <a:endParaRPr lang="zh-CN" altLang="en-US" sz="1500" b="1">
                    <a:solidFill>
                      <a:schemeClr val="bg1"/>
                    </a:solidFill>
                    <a:latin typeface="微软雅黑"/>
                    <a:ea typeface="微软雅黑"/>
                    <a:cs typeface="+mn-ea"/>
                    <a:sym typeface="微软雅黑"/>
                  </a:endParaRPr>
                </a:p>
              </p:txBody>
            </p:sp>
          </p:grpSp>
          <p:sp>
            <p:nvSpPr>
              <p:cNvPr id="9" name="矩形 8"/>
              <p:cNvSpPr/>
              <p:nvPr/>
            </p:nvSpPr>
            <p:spPr>
              <a:xfrm>
                <a:off x="2070023" y="4129641"/>
                <a:ext cx="4059953" cy="14280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735134" y="3282074"/>
            <a:ext cx="3585077" cy="1131079"/>
            <a:chOff x="980178" y="4376097"/>
            <a:chExt cx="4780103" cy="1508105"/>
          </a:xfrm>
        </p:grpSpPr>
        <p:sp>
          <p:nvSpPr>
            <p:cNvPr id="24" name="文本框 23"/>
            <p:cNvSpPr txBox="1"/>
            <p:nvPr/>
          </p:nvSpPr>
          <p:spPr>
            <a:xfrm>
              <a:off x="1778867" y="4376097"/>
              <a:ext cx="3902874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让你摸他的身体的某个地方</a:t>
              </a:r>
              <a:r>
                <a:rPr lang="en-US" altLang="zh-CN" sz="1500">
                  <a:latin typeface="微软雅黑"/>
                  <a:ea typeface="微软雅黑"/>
                  <a:cs typeface="+mn-ea"/>
                  <a:sym typeface="微软雅黑"/>
                </a:rPr>
                <a:t>(</a:t>
              </a: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胸部、生殖器</a:t>
              </a:r>
              <a:r>
                <a:rPr lang="en-US" altLang="zh-CN" sz="1500">
                  <a:latin typeface="微软雅黑"/>
                  <a:ea typeface="微软雅黑"/>
                  <a:cs typeface="+mn-ea"/>
                  <a:sym typeface="微软雅黑"/>
                </a:rPr>
                <a:t>)</a:t>
              </a: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，或者让你看他的裸体或者隐私部位；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980178" y="4378460"/>
              <a:ext cx="4780103" cy="1428029"/>
              <a:chOff x="1349873" y="4129641"/>
              <a:chExt cx="4780103" cy="1428029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1349873" y="4285045"/>
                <a:ext cx="720150" cy="1117222"/>
                <a:chOff x="1349873" y="4285045"/>
                <a:chExt cx="720150" cy="1117222"/>
              </a:xfrm>
            </p:grpSpPr>
            <p:sp>
              <p:nvSpPr>
                <p:cNvPr id="30" name="矩形: 圆顶角 29"/>
                <p:cNvSpPr/>
                <p:nvPr/>
              </p:nvSpPr>
              <p:spPr>
                <a:xfrm rot="16200000">
                  <a:off x="1151337" y="4483581"/>
                  <a:ext cx="1117222" cy="720150"/>
                </a:xfrm>
                <a:prstGeom prst="round2SameRect">
                  <a:avLst>
                    <a:gd name="adj1" fmla="val 36797"/>
                    <a:gd name="adj2" fmla="val 0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  <p:sp>
              <p:nvSpPr>
                <p:cNvPr id="31" name="文本框 30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    <p:cNvSpPr txBox="1">
                  <a:spLocks noChangeArrowheads="1"/>
                </p:cNvSpPr>
                <p:nvPr/>
              </p:nvSpPr>
              <p:spPr bwMode="auto">
                <a:xfrm>
                  <a:off x="1527044" y="4520492"/>
                  <a:ext cx="345718" cy="6771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742950" indent="-28575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11430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6002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20574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  <a:lvl6pPr marL="25146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6pPr>
                  <a:lvl7pPr marL="29718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7pPr>
                  <a:lvl8pPr marL="34290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8pPr>
                  <a:lvl9pPr marL="38862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2700" b="1">
                      <a:solidFill>
                        <a:schemeClr val="bg1"/>
                      </a:solidFill>
                      <a:latin typeface="微软雅黑"/>
                      <a:ea typeface="微软雅黑"/>
                      <a:cs typeface="+mn-ea"/>
                      <a:sym typeface="微软雅黑"/>
                    </a:rPr>
                    <a:t>2</a:t>
                  </a:r>
                  <a:endParaRPr lang="zh-CN" altLang="en-US" sz="1500" b="1">
                    <a:solidFill>
                      <a:schemeClr val="bg1"/>
                    </a:solidFill>
                    <a:latin typeface="微软雅黑"/>
                    <a:ea typeface="微软雅黑"/>
                    <a:cs typeface="+mn-ea"/>
                    <a:sym typeface="微软雅黑"/>
                  </a:endParaRPr>
                </a:p>
              </p:txBody>
            </p:sp>
          </p:grpSp>
          <p:sp>
            <p:nvSpPr>
              <p:cNvPr id="29" name="矩形 28"/>
              <p:cNvSpPr/>
              <p:nvPr/>
            </p:nvSpPr>
            <p:spPr>
              <a:xfrm>
                <a:off x="2070023" y="4129641"/>
                <a:ext cx="4059953" cy="14280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1513671" y="1206559"/>
            <a:ext cx="2800442" cy="726545"/>
            <a:chOff x="1776046" y="1270681"/>
            <a:chExt cx="3733922" cy="968727"/>
          </a:xfrm>
        </p:grpSpPr>
        <p:sp>
          <p:nvSpPr>
            <p:cNvPr id="33" name="矩形: 圆顶角 32"/>
            <p:cNvSpPr/>
            <p:nvPr/>
          </p:nvSpPr>
          <p:spPr>
            <a:xfrm>
              <a:off x="1776046" y="1270681"/>
              <a:ext cx="3733922" cy="968727"/>
            </a:xfrm>
            <a:prstGeom prst="round2SameRect">
              <a:avLst>
                <a:gd name="adj1" fmla="val 36797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2132525" y="1556886"/>
              <a:ext cx="3178031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100" b="1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什么是性侵害？</a:t>
              </a:r>
            </a:p>
          </p:txBody>
        </p:sp>
      </p:grpSp>
      <p:pic>
        <p:nvPicPr>
          <p:cNvPr id="2" name="图片 2" descr="97875056222032316994-fm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316131" y="1294110"/>
            <a:ext cx="2678778" cy="29530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 rot="16200000">
            <a:off x="417589" y="2323389"/>
            <a:ext cx="2800442" cy="726545"/>
            <a:chOff x="1776046" y="1270681"/>
            <a:chExt cx="3733922" cy="968727"/>
          </a:xfrm>
        </p:grpSpPr>
        <p:sp>
          <p:nvSpPr>
            <p:cNvPr id="32" name="矩形: 圆顶角 31"/>
            <p:cNvSpPr/>
            <p:nvPr/>
          </p:nvSpPr>
          <p:spPr>
            <a:xfrm>
              <a:off x="1776046" y="1270681"/>
              <a:ext cx="3733922" cy="968727"/>
            </a:xfrm>
            <a:prstGeom prst="round2SameRect">
              <a:avLst>
                <a:gd name="adj1" fmla="val 36797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011792" y="1583679"/>
              <a:ext cx="3262431" cy="342731"/>
            </a:xfrm>
            <a:prstGeom prst="rect">
              <a:avLst/>
            </a:prstGeom>
            <a:noFill/>
          </p:spPr>
          <p:txBody>
            <a:bodyPr vert="eaVert" wrap="square">
              <a:sp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100" b="1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什么是性侵害？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908022" y="1138662"/>
            <a:ext cx="4569836" cy="825118"/>
            <a:chOff x="3877363" y="1518215"/>
            <a:chExt cx="6093114" cy="1100158"/>
          </a:xfrm>
        </p:grpSpPr>
        <p:sp>
          <p:nvSpPr>
            <p:cNvPr id="3" name="文本框 2"/>
            <p:cNvSpPr txBox="1"/>
            <p:nvPr/>
          </p:nvSpPr>
          <p:spPr>
            <a:xfrm>
              <a:off x="4801238" y="1629639"/>
              <a:ext cx="5056991" cy="98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带你看有很多成人裸体镜头的电影或者视频；</a:t>
              </a: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3877363" y="1518215"/>
              <a:ext cx="6093114" cy="1023899"/>
              <a:chOff x="1349873" y="4129641"/>
              <a:chExt cx="6093114" cy="1428029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1349873" y="4285045"/>
                <a:ext cx="720150" cy="1117222"/>
                <a:chOff x="1349873" y="4285045"/>
                <a:chExt cx="720150" cy="1117222"/>
              </a:xfrm>
            </p:grpSpPr>
            <p:sp>
              <p:nvSpPr>
                <p:cNvPr id="39" name="矩形: 圆顶角 38"/>
                <p:cNvSpPr/>
                <p:nvPr/>
              </p:nvSpPr>
              <p:spPr>
                <a:xfrm rot="16200000">
                  <a:off x="1151337" y="4483581"/>
                  <a:ext cx="1117222" cy="720150"/>
                </a:xfrm>
                <a:prstGeom prst="round2SameRect">
                  <a:avLst>
                    <a:gd name="adj1" fmla="val 36797"/>
                    <a:gd name="adj2" fmla="val 0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  <p:sp>
              <p:nvSpPr>
                <p:cNvPr id="40" name="文本框 39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    <p:cNvSpPr txBox="1">
                  <a:spLocks noChangeArrowheads="1"/>
                </p:cNvSpPr>
                <p:nvPr/>
              </p:nvSpPr>
              <p:spPr bwMode="auto">
                <a:xfrm>
                  <a:off x="1512365" y="4397865"/>
                  <a:ext cx="345717" cy="9443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742950" indent="-28575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11430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6002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20574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  <a:lvl6pPr marL="25146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6pPr>
                  <a:lvl7pPr marL="29718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7pPr>
                  <a:lvl8pPr marL="34290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8pPr>
                  <a:lvl9pPr marL="38862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2700" b="1">
                      <a:solidFill>
                        <a:schemeClr val="bg1"/>
                      </a:solidFill>
                      <a:latin typeface="微软雅黑"/>
                      <a:ea typeface="微软雅黑"/>
                      <a:cs typeface="+mn-ea"/>
                      <a:sym typeface="微软雅黑"/>
                    </a:rPr>
                    <a:t>3</a:t>
                  </a:r>
                  <a:endParaRPr lang="zh-CN" altLang="en-US" sz="1500" b="1">
                    <a:solidFill>
                      <a:schemeClr val="bg1"/>
                    </a:solidFill>
                    <a:latin typeface="微软雅黑"/>
                    <a:ea typeface="微软雅黑"/>
                    <a:cs typeface="+mn-ea"/>
                    <a:sym typeface="微软雅黑"/>
                  </a:endParaRPr>
                </a:p>
              </p:txBody>
            </p:sp>
          </p:grpSp>
          <p:sp>
            <p:nvSpPr>
              <p:cNvPr id="38" name="矩形 37"/>
              <p:cNvSpPr/>
              <p:nvPr/>
            </p:nvSpPr>
            <p:spPr>
              <a:xfrm>
                <a:off x="2070023" y="4129641"/>
                <a:ext cx="5372964" cy="14280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2908022" y="2358799"/>
            <a:ext cx="4569836" cy="770366"/>
            <a:chOff x="3877363" y="3215029"/>
            <a:chExt cx="6093114" cy="1027155"/>
          </a:xfrm>
        </p:grpSpPr>
        <p:sp>
          <p:nvSpPr>
            <p:cNvPr id="24" name="文本框 23"/>
            <p:cNvSpPr txBox="1"/>
            <p:nvPr/>
          </p:nvSpPr>
          <p:spPr>
            <a:xfrm>
              <a:off x="4688990" y="3253450"/>
              <a:ext cx="5281487" cy="98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用他身体的某个部位</a:t>
              </a:r>
              <a:r>
                <a:rPr lang="en-US" altLang="zh-CN" sz="1500">
                  <a:latin typeface="微软雅黑"/>
                  <a:ea typeface="微软雅黑"/>
                  <a:cs typeface="+mn-ea"/>
                  <a:sym typeface="微软雅黑"/>
                </a:rPr>
                <a:t>(</a:t>
              </a: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例如：手、生殖器等</a:t>
              </a:r>
              <a:r>
                <a:rPr lang="en-US" altLang="zh-CN" sz="1500">
                  <a:latin typeface="微软雅黑"/>
                  <a:ea typeface="微软雅黑"/>
                  <a:cs typeface="+mn-ea"/>
                  <a:sym typeface="微软雅黑"/>
                </a:rPr>
                <a:t>)</a:t>
              </a: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接触你身体的隐私部位；</a:t>
              </a:r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3877363" y="3215029"/>
              <a:ext cx="6093114" cy="1023899"/>
              <a:chOff x="1349873" y="4129641"/>
              <a:chExt cx="6093114" cy="1428029"/>
            </a:xfrm>
          </p:grpSpPr>
          <p:grpSp>
            <p:nvGrpSpPr>
              <p:cNvPr id="52" name="组合 51"/>
              <p:cNvGrpSpPr/>
              <p:nvPr/>
            </p:nvGrpSpPr>
            <p:grpSpPr>
              <a:xfrm>
                <a:off x="1349873" y="4285045"/>
                <a:ext cx="720150" cy="1117222"/>
                <a:chOff x="1349873" y="4285045"/>
                <a:chExt cx="720150" cy="1117222"/>
              </a:xfrm>
            </p:grpSpPr>
            <p:sp>
              <p:nvSpPr>
                <p:cNvPr id="54" name="矩形: 圆顶角 53"/>
                <p:cNvSpPr/>
                <p:nvPr/>
              </p:nvSpPr>
              <p:spPr>
                <a:xfrm rot="16200000">
                  <a:off x="1151337" y="4483581"/>
                  <a:ext cx="1117222" cy="720150"/>
                </a:xfrm>
                <a:prstGeom prst="round2SameRect">
                  <a:avLst>
                    <a:gd name="adj1" fmla="val 36797"/>
                    <a:gd name="adj2" fmla="val 0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  <p:sp>
              <p:nvSpPr>
                <p:cNvPr id="55" name="文本框 54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    <p:cNvSpPr txBox="1">
                  <a:spLocks noChangeArrowheads="1"/>
                </p:cNvSpPr>
                <p:nvPr/>
              </p:nvSpPr>
              <p:spPr bwMode="auto">
                <a:xfrm>
                  <a:off x="1512365" y="4397865"/>
                  <a:ext cx="345717" cy="9443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742950" indent="-28575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11430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6002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20574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  <a:lvl6pPr marL="25146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6pPr>
                  <a:lvl7pPr marL="29718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7pPr>
                  <a:lvl8pPr marL="34290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8pPr>
                  <a:lvl9pPr marL="38862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2700" b="1">
                      <a:solidFill>
                        <a:schemeClr val="bg1"/>
                      </a:solidFill>
                      <a:latin typeface="微软雅黑"/>
                      <a:ea typeface="微软雅黑"/>
                      <a:cs typeface="+mn-ea"/>
                      <a:sym typeface="微软雅黑"/>
                    </a:rPr>
                    <a:t>4</a:t>
                  </a:r>
                  <a:endParaRPr lang="zh-CN" altLang="en-US" sz="1500" b="1">
                    <a:solidFill>
                      <a:schemeClr val="bg1"/>
                    </a:solidFill>
                    <a:latin typeface="微软雅黑"/>
                    <a:ea typeface="微软雅黑"/>
                    <a:cs typeface="+mn-ea"/>
                    <a:sym typeface="微软雅黑"/>
                  </a:endParaRPr>
                </a:p>
              </p:txBody>
            </p:sp>
          </p:grpSp>
          <p:sp>
            <p:nvSpPr>
              <p:cNvPr id="53" name="矩形 52"/>
              <p:cNvSpPr/>
              <p:nvPr/>
            </p:nvSpPr>
            <p:spPr>
              <a:xfrm>
                <a:off x="2070023" y="4129641"/>
                <a:ext cx="5372964" cy="14280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908022" y="3578937"/>
            <a:ext cx="4569836" cy="767924"/>
            <a:chOff x="3877363" y="4771915"/>
            <a:chExt cx="6093114" cy="1023899"/>
          </a:xfrm>
        </p:grpSpPr>
        <p:sp>
          <p:nvSpPr>
            <p:cNvPr id="25" name="文本框 24"/>
            <p:cNvSpPr txBox="1"/>
            <p:nvPr/>
          </p:nvSpPr>
          <p:spPr>
            <a:xfrm>
              <a:off x="5000246" y="4803476"/>
              <a:ext cx="4768007" cy="98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在公交车、电影院等公共场所摸你身体的隐私部位。</a:t>
              </a:r>
            </a:p>
          </p:txBody>
        </p:sp>
        <p:grpSp>
          <p:nvGrpSpPr>
            <p:cNvPr id="56" name="组合 55"/>
            <p:cNvGrpSpPr/>
            <p:nvPr/>
          </p:nvGrpSpPr>
          <p:grpSpPr>
            <a:xfrm>
              <a:off x="3877363" y="4771915"/>
              <a:ext cx="6093114" cy="1023899"/>
              <a:chOff x="1349873" y="4129641"/>
              <a:chExt cx="6093114" cy="1428029"/>
            </a:xfrm>
          </p:grpSpPr>
          <p:grpSp>
            <p:nvGrpSpPr>
              <p:cNvPr id="57" name="组合 56"/>
              <p:cNvGrpSpPr/>
              <p:nvPr/>
            </p:nvGrpSpPr>
            <p:grpSpPr>
              <a:xfrm>
                <a:off x="1349873" y="4285045"/>
                <a:ext cx="720150" cy="1117222"/>
                <a:chOff x="1349873" y="4285045"/>
                <a:chExt cx="720150" cy="1117222"/>
              </a:xfrm>
            </p:grpSpPr>
            <p:sp>
              <p:nvSpPr>
                <p:cNvPr id="59" name="矩形: 圆顶角 58"/>
                <p:cNvSpPr/>
                <p:nvPr/>
              </p:nvSpPr>
              <p:spPr>
                <a:xfrm rot="16200000">
                  <a:off x="1151337" y="4483581"/>
                  <a:ext cx="1117222" cy="720150"/>
                </a:xfrm>
                <a:prstGeom prst="round2SameRect">
                  <a:avLst>
                    <a:gd name="adj1" fmla="val 36797"/>
                    <a:gd name="adj2" fmla="val 0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  <p:sp>
              <p:nvSpPr>
                <p:cNvPr id="60" name="文本框 59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    <p:cNvSpPr txBox="1">
                  <a:spLocks noChangeArrowheads="1"/>
                </p:cNvSpPr>
                <p:nvPr/>
              </p:nvSpPr>
              <p:spPr bwMode="auto">
                <a:xfrm>
                  <a:off x="1512365" y="4397865"/>
                  <a:ext cx="345717" cy="9443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742950" indent="-28575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11430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6002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2057400" indent="-228600" defTabSz="514350"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  <a:lvl6pPr marL="25146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6pPr>
                  <a:lvl7pPr marL="29718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7pPr>
                  <a:lvl8pPr marL="34290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8pPr>
                  <a:lvl9pPr marL="3886200" indent="-228600" defTabSz="5143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30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2700" b="1">
                      <a:solidFill>
                        <a:schemeClr val="bg1"/>
                      </a:solidFill>
                      <a:latin typeface="微软雅黑"/>
                      <a:ea typeface="微软雅黑"/>
                      <a:cs typeface="+mn-ea"/>
                      <a:sym typeface="微软雅黑"/>
                    </a:rPr>
                    <a:t>5</a:t>
                  </a:r>
                  <a:endParaRPr lang="zh-CN" altLang="en-US" sz="1500" b="1">
                    <a:solidFill>
                      <a:schemeClr val="bg1"/>
                    </a:solidFill>
                    <a:latin typeface="微软雅黑"/>
                    <a:ea typeface="微软雅黑"/>
                    <a:cs typeface="+mn-ea"/>
                    <a:sym typeface="微软雅黑"/>
                  </a:endParaRPr>
                </a:p>
              </p:txBody>
            </p:sp>
          </p:grpSp>
          <p:sp>
            <p:nvSpPr>
              <p:cNvPr id="58" name="矩形 57"/>
              <p:cNvSpPr/>
              <p:nvPr/>
            </p:nvSpPr>
            <p:spPr>
              <a:xfrm>
                <a:off x="2070023" y="4129641"/>
                <a:ext cx="5372964" cy="14280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34" y="2040359"/>
            <a:ext cx="4599508" cy="40560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7105" y="3143250"/>
            <a:ext cx="9576924" cy="29530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3479483" y="858663"/>
            <a:ext cx="2432198" cy="9306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矩形 9"/>
          <p:cNvSpPr/>
          <p:nvPr/>
        </p:nvSpPr>
        <p:spPr>
          <a:xfrm>
            <a:off x="3861674" y="847219"/>
            <a:ext cx="1489767" cy="61908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70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sym typeface="微软雅黑"/>
              </a:rPr>
              <a:t>PART 03</a:t>
            </a:r>
            <a:endParaRPr lang="en-US" sz="270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74368" y="1857420"/>
            <a:ext cx="5995035" cy="62245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en-US" altLang="zh-CN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3.</a:t>
            </a:r>
            <a:r>
              <a:rPr lang="zh-CN" altLang="en-US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实施性伤害的有哪些人？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861197" y="1601746"/>
            <a:ext cx="4572000" cy="611019"/>
            <a:chOff x="1045029" y="2175251"/>
            <a:chExt cx="6096000" cy="814692"/>
          </a:xfrm>
        </p:grpSpPr>
        <p:sp>
          <p:nvSpPr>
            <p:cNvPr id="3" name="平行四边形 2"/>
            <p:cNvSpPr/>
            <p:nvPr/>
          </p:nvSpPr>
          <p:spPr>
            <a:xfrm>
              <a:off x="1045029" y="2175251"/>
              <a:ext cx="5936343" cy="814692"/>
            </a:xfrm>
            <a:prstGeom prst="parallelogram">
              <a:avLst>
                <a:gd name="adj" fmla="val 6569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045029" y="2320987"/>
              <a:ext cx="6096000" cy="553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100" b="1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对孩子实施性伤害的有哪些人？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367772" y="2543399"/>
            <a:ext cx="3273067" cy="698268"/>
            <a:chOff x="1731911" y="3293603"/>
            <a:chExt cx="4364089" cy="931025"/>
          </a:xfrm>
        </p:grpSpPr>
        <p:sp>
          <p:nvSpPr>
            <p:cNvPr id="33" name="文本框 32"/>
            <p:cNvSpPr txBox="1"/>
            <p:nvPr/>
          </p:nvSpPr>
          <p:spPr>
            <a:xfrm>
              <a:off x="2320691" y="3293603"/>
              <a:ext cx="3153105" cy="931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>
                  <a:latin typeface="微软雅黑"/>
                  <a:ea typeface="微软雅黑"/>
                  <a:cs typeface="+mn-ea"/>
                  <a:sym typeface="微软雅黑"/>
                </a:rPr>
                <a:t>孩子最熟悉、最信赖、最尊重、最亲近、最依赖的人</a:t>
              </a: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731911" y="3408624"/>
              <a:ext cx="4364089" cy="759514"/>
              <a:chOff x="1731911" y="3408624"/>
              <a:chExt cx="4364089" cy="759514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1731911" y="3408624"/>
                <a:ext cx="4364089" cy="759514"/>
                <a:chOff x="1731911" y="3408624"/>
                <a:chExt cx="4364089" cy="759514"/>
              </a:xfrm>
            </p:grpSpPr>
            <p:sp>
              <p:nvSpPr>
                <p:cNvPr id="7" name="平行四边形 6"/>
                <p:cNvSpPr/>
                <p:nvPr/>
              </p:nvSpPr>
              <p:spPr>
                <a:xfrm>
                  <a:off x="1731911" y="3611695"/>
                  <a:ext cx="526822" cy="307285"/>
                </a:xfrm>
                <a:prstGeom prst="parallelogram">
                  <a:avLst>
                    <a:gd name="adj" fmla="val 77505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  <p:sp>
              <p:nvSpPr>
                <p:cNvPr id="8" name="平行四边形 7"/>
                <p:cNvSpPr/>
                <p:nvPr/>
              </p:nvSpPr>
              <p:spPr>
                <a:xfrm>
                  <a:off x="1793869" y="3408624"/>
                  <a:ext cx="4302131" cy="759514"/>
                </a:xfrm>
                <a:prstGeom prst="parallelogram">
                  <a:avLst>
                    <a:gd name="adj" fmla="val 65696"/>
                  </a:avLst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</p:grpSp>
          <p:sp>
            <p:nvSpPr>
              <p:cNvPr id="11" name="文本框 10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  <p:cNvSpPr txBox="1">
                <a:spLocks noChangeArrowheads="1"/>
              </p:cNvSpPr>
              <p:nvPr/>
            </p:nvSpPr>
            <p:spPr bwMode="auto">
              <a:xfrm>
                <a:off x="1822046" y="3605402"/>
                <a:ext cx="345717" cy="348814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100" b="1">
                    <a:solidFill>
                      <a:schemeClr val="bg1"/>
                    </a:solidFill>
                    <a:latin typeface="微软雅黑"/>
                    <a:ea typeface="微软雅黑"/>
                    <a:cs typeface="+mn-ea"/>
                    <a:sym typeface="微软雅黑"/>
                  </a:rPr>
                  <a:t>A</a:t>
                </a:r>
                <a:endParaRPr lang="zh-CN" altLang="en-US" sz="11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4300754" y="3723082"/>
            <a:ext cx="3126111" cy="467852"/>
            <a:chOff x="5187104" y="4964110"/>
            <a:chExt cx="4168148" cy="623802"/>
          </a:xfrm>
        </p:grpSpPr>
        <p:sp>
          <p:nvSpPr>
            <p:cNvPr id="34" name="文本框 33"/>
            <p:cNvSpPr txBox="1"/>
            <p:nvPr/>
          </p:nvSpPr>
          <p:spPr>
            <a:xfrm>
              <a:off x="6264719" y="5079464"/>
              <a:ext cx="964367" cy="5001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>
                  <a:latin typeface="微软雅黑"/>
                  <a:ea typeface="微软雅黑"/>
                  <a:cs typeface="+mn-ea"/>
                  <a:sym typeface="微软雅黑"/>
                </a:rPr>
                <a:t>陌生人</a:t>
              </a: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5187104" y="4964110"/>
              <a:ext cx="4168148" cy="623802"/>
              <a:chOff x="1731911" y="3395760"/>
              <a:chExt cx="4168148" cy="623802"/>
            </a:xfrm>
          </p:grpSpPr>
          <p:grpSp>
            <p:nvGrpSpPr>
              <p:cNvPr id="21" name="组合 20"/>
              <p:cNvGrpSpPr/>
              <p:nvPr/>
            </p:nvGrpSpPr>
            <p:grpSpPr>
              <a:xfrm>
                <a:off x="1731911" y="3511114"/>
                <a:ext cx="4168148" cy="508448"/>
                <a:chOff x="1731911" y="3511114"/>
                <a:chExt cx="4168148" cy="508448"/>
              </a:xfrm>
            </p:grpSpPr>
            <p:sp>
              <p:nvSpPr>
                <p:cNvPr id="23" name="平行四边形 22"/>
                <p:cNvSpPr/>
                <p:nvPr/>
              </p:nvSpPr>
              <p:spPr>
                <a:xfrm>
                  <a:off x="1731911" y="3611695"/>
                  <a:ext cx="526822" cy="307285"/>
                </a:xfrm>
                <a:prstGeom prst="parallelogram">
                  <a:avLst>
                    <a:gd name="adj" fmla="val 77505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  <p:sp>
              <p:nvSpPr>
                <p:cNvPr id="24" name="平行四边形 23"/>
                <p:cNvSpPr/>
                <p:nvPr/>
              </p:nvSpPr>
              <p:spPr>
                <a:xfrm>
                  <a:off x="1899221" y="3511114"/>
                  <a:ext cx="4000838" cy="508448"/>
                </a:xfrm>
                <a:prstGeom prst="parallelogram">
                  <a:avLst>
                    <a:gd name="adj" fmla="val 65696"/>
                  </a:avLst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微软雅黑"/>
                    <a:ea typeface="微软雅黑"/>
                    <a:sym typeface="微软雅黑"/>
                  </a:endParaRPr>
                </a:p>
              </p:txBody>
            </p:sp>
          </p:grpSp>
          <p:sp>
            <p:nvSpPr>
              <p:cNvPr id="22" name="文本框 2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  <p:cNvSpPr txBox="1">
                <a:spLocks noChangeArrowheads="1"/>
              </p:cNvSpPr>
              <p:nvPr/>
            </p:nvSpPr>
            <p:spPr bwMode="auto">
              <a:xfrm>
                <a:off x="1821270" y="3395760"/>
                <a:ext cx="345717" cy="57451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defTabSz="514350"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100" b="1">
                    <a:solidFill>
                      <a:schemeClr val="bg1"/>
                    </a:solidFill>
                    <a:latin typeface="微软雅黑"/>
                    <a:ea typeface="微软雅黑"/>
                    <a:cs typeface="+mn-ea"/>
                    <a:sym typeface="微软雅黑"/>
                  </a:rPr>
                  <a:t> B</a:t>
                </a:r>
                <a:endParaRPr lang="zh-CN" altLang="en-US" sz="11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</p:grpSp>
      <p:pic>
        <p:nvPicPr>
          <p:cNvPr id="19" name="图片 18" descr="图片包含 箭头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212" y="1326051"/>
            <a:ext cx="3746501" cy="3746501"/>
          </a:xfrm>
          <a:prstGeom prst="rect">
            <a:avLst/>
          </a:prstGeom>
        </p:spPr>
      </p:pic>
      <p:sp>
        <p:nvSpPr>
          <p:cNvPr id="2" name="文本框 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4380875" y="3870047"/>
            <a:ext cx="259288" cy="23852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defTabSz="514350"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514350"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514350"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514350"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514350"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b="1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B</a:t>
            </a:r>
            <a:endParaRPr lang="zh-CN" altLang="en-US" sz="1100" b="1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835516" y="3919290"/>
            <a:ext cx="572593" cy="417909"/>
            <a:chOff x="9114022" y="5225720"/>
            <a:chExt cx="763457" cy="557212"/>
          </a:xfrm>
        </p:grpSpPr>
        <p:sp>
          <p:nvSpPr>
            <p:cNvPr id="27" name="椭圆 26"/>
            <p:cNvSpPr/>
            <p:nvPr/>
          </p:nvSpPr>
          <p:spPr>
            <a:xfrm>
              <a:off x="9124539" y="5225720"/>
              <a:ext cx="557212" cy="55721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9114022" y="5313951"/>
              <a:ext cx="763457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15%</a:t>
              </a:r>
              <a:endParaRPr lang="zh-CN" altLang="en-US" b="1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057648" y="3027537"/>
            <a:ext cx="597980" cy="417909"/>
            <a:chOff x="9410189" y="4036716"/>
            <a:chExt cx="797306" cy="557212"/>
          </a:xfrm>
        </p:grpSpPr>
        <p:sp>
          <p:nvSpPr>
            <p:cNvPr id="5" name="椭圆 4"/>
            <p:cNvSpPr/>
            <p:nvPr/>
          </p:nvSpPr>
          <p:spPr>
            <a:xfrm>
              <a:off x="9410189" y="4036716"/>
              <a:ext cx="557212" cy="55721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9444038" y="4118601"/>
              <a:ext cx="763457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85%</a:t>
              </a:r>
              <a:endParaRPr lang="zh-CN" altLang="en-US" b="1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000">
        <p:cut/>
      </p:transition>
    </mc:Choice>
    <mc:Fallback xmlns="" xmlns:p15="http://schemas.microsoft.com/office/powerpoint/2012/main">
      <p:transition advTm="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673803" y="1690407"/>
            <a:ext cx="3796394" cy="521009"/>
            <a:chOff x="3980543" y="2253875"/>
            <a:chExt cx="5061858" cy="694679"/>
          </a:xfrm>
        </p:grpSpPr>
        <p:sp>
          <p:nvSpPr>
            <p:cNvPr id="5" name="平行四边形 4"/>
            <p:cNvSpPr/>
            <p:nvPr/>
          </p:nvSpPr>
          <p:spPr>
            <a:xfrm>
              <a:off x="3980543" y="2253875"/>
              <a:ext cx="5061858" cy="694679"/>
            </a:xfrm>
            <a:prstGeom prst="parallelogram">
              <a:avLst>
                <a:gd name="adj" fmla="val 6569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4187372" y="2309402"/>
              <a:ext cx="485502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100" b="1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熟人也可能很危险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518872" y="2211416"/>
            <a:ext cx="6106258" cy="2072113"/>
            <a:chOff x="2025162" y="2948554"/>
            <a:chExt cx="8141677" cy="2762817"/>
          </a:xfrm>
        </p:grpSpPr>
        <p:sp>
          <p:nvSpPr>
            <p:cNvPr id="3" name="文本框 2"/>
            <p:cNvSpPr txBox="1"/>
            <p:nvPr/>
          </p:nvSpPr>
          <p:spPr>
            <a:xfrm>
              <a:off x="2184401" y="3215243"/>
              <a:ext cx="7823200" cy="2431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孩子天真纯朴，一般认为陌生人非常可怕，实际上大多数侵犯者都认识受害者。</a:t>
              </a:r>
              <a:endParaRPr lang="en-US" altLang="zh-CN" sz="150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这些人一般看上去不像坏人，甚至有可能是非常受欢迎的人，也有可能是我们熟悉的人，</a:t>
              </a:r>
              <a:endParaRPr lang="en-US" altLang="zh-CN" sz="150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比如亲戚、邻居、继养父母或者朋友。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2025162" y="2948554"/>
              <a:ext cx="8141677" cy="27628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000">
        <p:cut/>
      </p:transition>
    </mc:Choice>
    <mc:Fallback xmlns="" xmlns:p15="http://schemas.microsoft.com/office/powerpoint/2012/main">
      <p:transition advTm="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736997" y="1435111"/>
            <a:ext cx="6676175" cy="2891621"/>
            <a:chOff x="982663" y="1913481"/>
            <a:chExt cx="8901566" cy="3855494"/>
          </a:xfrm>
        </p:grpSpPr>
        <p:sp>
          <p:nvSpPr>
            <p:cNvPr id="3" name="文本框 2"/>
            <p:cNvSpPr txBox="1"/>
            <p:nvPr/>
          </p:nvSpPr>
          <p:spPr>
            <a:xfrm>
              <a:off x="1435598" y="2437510"/>
              <a:ext cx="4805545" cy="2893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大多数的亲人和朋友是值得信赖的。</a:t>
              </a:r>
              <a:endParaRPr lang="en-US" altLang="zh-CN" sz="150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父母和亲人在对我们表达他们的爱意时，会拥抱和亲吻我们，</a:t>
              </a:r>
              <a:endParaRPr lang="en-US" altLang="zh-CN" sz="150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>
                  <a:latin typeface="微软雅黑"/>
                  <a:ea typeface="微软雅黑"/>
                  <a:cs typeface="+mn-ea"/>
                  <a:sym typeface="微软雅黑"/>
                </a:rPr>
                <a:t>我们的感觉是非常愉快的。</a:t>
              </a:r>
            </a:p>
          </p:txBody>
        </p:sp>
        <p:sp>
          <p:nvSpPr>
            <p:cNvPr id="2" name="矩形 1"/>
            <p:cNvSpPr/>
            <p:nvPr/>
          </p:nvSpPr>
          <p:spPr>
            <a:xfrm>
              <a:off x="982663" y="1913481"/>
              <a:ext cx="8901566" cy="385549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" name="云形 5"/>
            <p:cNvSpPr/>
            <p:nvPr/>
          </p:nvSpPr>
          <p:spPr>
            <a:xfrm>
              <a:off x="1030127" y="2523081"/>
              <a:ext cx="358005" cy="358005"/>
            </a:xfrm>
            <a:prstGeom prst="clou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云形 7"/>
            <p:cNvSpPr/>
            <p:nvPr/>
          </p:nvSpPr>
          <p:spPr>
            <a:xfrm>
              <a:off x="1030127" y="3429000"/>
              <a:ext cx="358005" cy="358005"/>
            </a:xfrm>
            <a:prstGeom prst="clou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云形 9"/>
            <p:cNvSpPr/>
            <p:nvPr/>
          </p:nvSpPr>
          <p:spPr>
            <a:xfrm>
              <a:off x="1030127" y="4863945"/>
              <a:ext cx="358005" cy="358005"/>
            </a:xfrm>
            <a:prstGeom prst="clou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0000" flipH="1">
            <a:off x="5140643" y="1067753"/>
            <a:ext cx="3276600" cy="3276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000">
        <p:cut/>
      </p:transition>
    </mc:Choice>
    <mc:Fallback xmlns="" xmlns:p15="http://schemas.microsoft.com/office/powerpoint/2012/main">
      <p:transition advTm="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073639" y="1239148"/>
            <a:ext cx="5177504" cy="265457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14313" indent="-214313"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zh-CN">
                <a:latin typeface="微软雅黑"/>
                <a:ea typeface="微软雅黑"/>
                <a:cs typeface="+mn-ea"/>
                <a:sym typeface="微软雅黑"/>
              </a:rPr>
              <a:t>1.</a:t>
            </a: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跟踪、强拉入室或上车。</a:t>
            </a:r>
          </a:p>
          <a:p>
            <a:pPr marL="214313" indent="-214313"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zh-CN">
                <a:latin typeface="微软雅黑"/>
                <a:ea typeface="微软雅黑"/>
                <a:cs typeface="+mn-ea"/>
                <a:sym typeface="微软雅黑"/>
              </a:rPr>
              <a:t>2.</a:t>
            </a: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送玩具、娃娃、糖果、饮料等引诱。</a:t>
            </a:r>
          </a:p>
          <a:p>
            <a:pPr marL="214313" indent="-214313"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zh-CN">
                <a:latin typeface="微软雅黑"/>
                <a:ea typeface="微软雅黑"/>
                <a:cs typeface="+mn-ea"/>
                <a:sym typeface="微软雅黑"/>
              </a:rPr>
              <a:t>3.</a:t>
            </a: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假借玩耍、游戏的形式。</a:t>
            </a:r>
          </a:p>
          <a:p>
            <a:pPr marL="214313" indent="-214313"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zh-CN">
                <a:latin typeface="微软雅黑"/>
                <a:ea typeface="微软雅黑"/>
                <a:cs typeface="+mn-ea"/>
                <a:sym typeface="微软雅黑"/>
              </a:rPr>
              <a:t>4.</a:t>
            </a: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借口问路、带路、找东西等，请儿童帮忙。</a:t>
            </a:r>
          </a:p>
          <a:p>
            <a:pPr marL="214313" indent="-214313"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zh-CN">
                <a:latin typeface="微软雅黑"/>
                <a:ea typeface="微软雅黑"/>
                <a:cs typeface="+mn-ea"/>
                <a:sym typeface="微软雅黑"/>
              </a:rPr>
              <a:t>5.</a:t>
            </a: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冒充维修工、送快递或是父母的同事、朋友进入家中。</a:t>
            </a:r>
          </a:p>
          <a:p>
            <a:pPr marL="214313" indent="-214313"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zh-CN">
                <a:latin typeface="微软雅黑"/>
                <a:ea typeface="微软雅黑"/>
                <a:cs typeface="+mn-ea"/>
                <a:sym typeface="微软雅黑"/>
              </a:rPr>
              <a:t>6.</a:t>
            </a: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一些熟人或亲戚借照料之名。</a:t>
            </a:r>
          </a:p>
        </p:txBody>
      </p:sp>
      <p:sp>
        <p:nvSpPr>
          <p:cNvPr id="9" name="矩形: 圆角 1"/>
          <p:cNvSpPr/>
          <p:nvPr/>
        </p:nvSpPr>
        <p:spPr>
          <a:xfrm>
            <a:off x="900113" y="1535246"/>
            <a:ext cx="2811916" cy="191243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2100" b="1">
                <a:latin typeface="微软雅黑"/>
                <a:ea typeface="微软雅黑"/>
                <a:cs typeface="+mn-ea"/>
                <a:sym typeface="微软雅黑"/>
              </a:rPr>
              <a:t>坏人达到性侵害目的，一般会耍的花招：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000">
        <p:cut/>
      </p:transition>
    </mc:Choice>
    <mc:Fallback xmlns="" xmlns:p15="http://schemas.microsoft.com/office/powerpoint/2012/main">
      <p:transition advTm="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34" y="2040359"/>
            <a:ext cx="4599508" cy="40560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7105" y="3143250"/>
            <a:ext cx="9576924" cy="29530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3479483" y="858663"/>
            <a:ext cx="2432198" cy="9306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矩形 9"/>
          <p:cNvSpPr/>
          <p:nvPr/>
        </p:nvSpPr>
        <p:spPr>
          <a:xfrm>
            <a:off x="3861673" y="847219"/>
            <a:ext cx="1489767" cy="61908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70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sym typeface="微软雅黑"/>
              </a:rPr>
              <a:t>PART 04</a:t>
            </a:r>
            <a:endParaRPr lang="en-US" sz="270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03030" y="1857420"/>
            <a:ext cx="4537710" cy="62245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en-US" altLang="zh-CN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4.</a:t>
            </a:r>
            <a:r>
              <a:rPr lang="zh-CN" altLang="en-US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怎样预防性侵害？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34" y="2040359"/>
            <a:ext cx="4599508" cy="40560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7105" y="3143250"/>
            <a:ext cx="9576924" cy="2953088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869994" y="1296398"/>
            <a:ext cx="1846901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1.</a:t>
            </a:r>
            <a:r>
              <a:rPr lang="zh-CN" altLang="en-US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内容简介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69994" y="1886167"/>
            <a:ext cx="3530054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2.</a:t>
            </a:r>
            <a:r>
              <a:rPr lang="zh-CN" altLang="en-US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哪些行为是性侵害？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870222" y="2448790"/>
            <a:ext cx="4203314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3.</a:t>
            </a:r>
            <a:r>
              <a:rPr lang="zh-CN" altLang="en-US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实施性伤害的有哪些人？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604037" y="1296398"/>
            <a:ext cx="3193423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4.</a:t>
            </a:r>
            <a:r>
              <a:rPr lang="zh-CN" altLang="en-US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怎样预防性侵害？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604036" y="1886167"/>
            <a:ext cx="3530054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5.</a:t>
            </a:r>
            <a:r>
              <a:rPr lang="zh-CN" altLang="en-US" sz="2400" spc="225" dirty="0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受到性侵害怎么办？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870013" y="407434"/>
            <a:ext cx="1347164" cy="7001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4100" b="1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目 录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564158" y="220257"/>
            <a:ext cx="103987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" dirty="0">
                <a:solidFill>
                  <a:srgbClr val="FFFFFF"/>
                </a:solidFill>
              </a:rPr>
              <a:t>https://www.ypppt.com/</a:t>
            </a:r>
            <a:endParaRPr lang="zh-CN" altLang="en-US" sz="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5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grpId="3" nodeType="after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2" presetClass="entr" presetSubtype="0" fill="hold" grpId="1" nodeType="afterEffect"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42" presetClass="entr" presetSubtype="0" fill="hold" grpId="4" nodeType="after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2" presetClass="entr" presetSubtype="0" fill="hold" grpId="2" nodeType="afterEffect"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1"/>
      <p:bldP spid="18" grpId="2"/>
      <p:bldP spid="31" grpId="3"/>
      <p:bldP spid="32" grpId="4"/>
      <p:bldP spid="34" grpId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566978" y="1042901"/>
            <a:ext cx="4772496" cy="37221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 dirty="0">
                <a:latin typeface="微软雅黑"/>
                <a:ea typeface="微软雅黑"/>
                <a:cs typeface="+mn-ea"/>
                <a:sym typeface="微软雅黑"/>
              </a:rPr>
              <a:t>首先，对于不当或不舒服的身体接触，要勇敢说”不”。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566978" y="1934331"/>
            <a:ext cx="4640941" cy="71846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第二：我们要防范陌生人，陌生人可能用糖果、玩具或钱，把你骗到没有人的地方，然后伤害你 。</a:t>
            </a:r>
          </a:p>
        </p:txBody>
      </p:sp>
      <p:pic>
        <p:nvPicPr>
          <p:cNvPr id="4" name="图片 3" descr="图标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955" y="1900272"/>
            <a:ext cx="741023" cy="741023"/>
          </a:xfrm>
          <a:prstGeom prst="rect">
            <a:avLst/>
          </a:prstGeom>
        </p:spPr>
      </p:pic>
      <p:pic>
        <p:nvPicPr>
          <p:cNvPr id="5" name="图片 4" descr="图标&#10;&#10;描述已自动生成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955" y="3783230"/>
            <a:ext cx="741023" cy="741023"/>
          </a:xfrm>
          <a:prstGeom prst="rect">
            <a:avLst/>
          </a:prstGeom>
        </p:spPr>
      </p:pic>
      <p:pic>
        <p:nvPicPr>
          <p:cNvPr id="6" name="图片 5" descr="图标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955" y="958793"/>
            <a:ext cx="741023" cy="741023"/>
          </a:xfrm>
          <a:prstGeom prst="rect">
            <a:avLst/>
          </a:prstGeom>
        </p:spPr>
      </p:pic>
      <p:pic>
        <p:nvPicPr>
          <p:cNvPr id="7" name="图片 6" descr="图标&#10;&#10;描述已自动生成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955" y="2841751"/>
            <a:ext cx="741023" cy="74102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510037" y="3002947"/>
            <a:ext cx="4754822" cy="37221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 第三：父母不在家时，不随便给他人开门。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56866" y="3906165"/>
            <a:ext cx="4772496" cy="71846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第四：尽量不要单独呆在僻静的地方，不要独自去偏僻的公园，无人管理的公厕等地方。</a:t>
            </a:r>
          </a:p>
        </p:txBody>
      </p:sp>
    </p:spTree>
  </p:cSld>
  <p:clrMapOvr>
    <a:masterClrMapping/>
  </p:clrMapOvr>
  <p:transition spd="slow" advTm="3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75465" y="1100309"/>
            <a:ext cx="5988077" cy="37221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第五：出门前，一定要告诉父母返回时间，和谁一起，联系方式等。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675465" y="2600340"/>
            <a:ext cx="5988077" cy="71846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第六：避免在黑夜单独外出，如果回来晚，路途又较远，要让父母亲到回来的路上接。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675465" y="4026040"/>
            <a:ext cx="4403438" cy="37221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第七：牢记父母电话及报警电话</a:t>
            </a: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110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。</a:t>
            </a:r>
          </a:p>
        </p:txBody>
      </p:sp>
      <p:pic>
        <p:nvPicPr>
          <p:cNvPr id="11" name="图片 10" descr="图标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0" y="3844963"/>
            <a:ext cx="742500" cy="742500"/>
          </a:xfrm>
          <a:prstGeom prst="rect">
            <a:avLst/>
          </a:prstGeom>
        </p:spPr>
      </p:pic>
      <p:pic>
        <p:nvPicPr>
          <p:cNvPr id="14" name="图片 13" descr="图标&#10;&#10;描述已自动生成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0" y="1093705"/>
            <a:ext cx="742500" cy="742500"/>
          </a:xfrm>
          <a:prstGeom prst="rect">
            <a:avLst/>
          </a:prstGeom>
        </p:spPr>
      </p:pic>
      <p:pic>
        <p:nvPicPr>
          <p:cNvPr id="36" name="图片 35" descr="图标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0" y="2516138"/>
            <a:ext cx="742500" cy="742500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34" y="2040359"/>
            <a:ext cx="4599508" cy="40560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7105" y="3143250"/>
            <a:ext cx="9576924" cy="29530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3479483" y="858663"/>
            <a:ext cx="2432198" cy="9306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矩形 9"/>
          <p:cNvSpPr/>
          <p:nvPr/>
        </p:nvSpPr>
        <p:spPr>
          <a:xfrm>
            <a:off x="3861674" y="847219"/>
            <a:ext cx="1489767" cy="61908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70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sym typeface="微软雅黑"/>
              </a:rPr>
              <a:t>PART 05</a:t>
            </a:r>
            <a:endParaRPr lang="en-US" sz="270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60143" y="1857420"/>
            <a:ext cx="5023485" cy="62245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en-US" altLang="zh-CN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5.</a:t>
            </a:r>
            <a:r>
              <a:rPr lang="zh-CN" altLang="en-US" sz="36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受到性侵害怎么办？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82558" y="1640086"/>
            <a:ext cx="7378886" cy="1863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79301" y="1794272"/>
            <a:ext cx="6257318" cy="8513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8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第一：当我们发现被坏人盯上、纠缠时，我们要保持冷静，根据周围环境和自己的状态迅速思考对策，向人多的地方跑。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550343" y="2289810"/>
            <a:ext cx="1941195" cy="2516505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900113" y="1862309"/>
            <a:ext cx="7378886" cy="1863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48759" y="2137808"/>
            <a:ext cx="5120596" cy="113377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6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第二：如果有人看过或碰过你身体的隐私部位，或是有人企图这样做，第一时间要告诉可信任的人，父母、老师等。记住，无论是谁，都不能替他保守秘密。</a:t>
            </a:r>
          </a:p>
        </p:txBody>
      </p:sp>
      <p:pic>
        <p:nvPicPr>
          <p:cNvPr id="9" name="图片 8" descr="E:\原来\新建文件夹 (7)\1d5950dd68c550f11d7b4697af0b66e5.png1d5950dd68c550f11d7b4697af0b66e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457" y="2344103"/>
            <a:ext cx="1898809" cy="2044541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0113" y="1885246"/>
            <a:ext cx="7378886" cy="1863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7518" y="2234595"/>
            <a:ext cx="7002916" cy="8513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8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第三：保护好证据，立即报警，不要因为害羞而让坏人逍遥法外。之后到医院进行检查和治疗。</a:t>
            </a: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00113" y="2080603"/>
            <a:ext cx="3831818" cy="214674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1500" dirty="0">
                <a:latin typeface="微软雅黑"/>
                <a:ea typeface="微软雅黑"/>
                <a:cs typeface="+mn-ea"/>
                <a:sym typeface="微软雅黑"/>
              </a:rPr>
              <a:t>1.</a:t>
            </a:r>
            <a:r>
              <a:rPr lang="zh-CN" altLang="en-US" sz="1500" dirty="0">
                <a:latin typeface="微软雅黑"/>
                <a:ea typeface="微软雅黑"/>
                <a:cs typeface="+mn-ea"/>
                <a:sym typeface="微软雅黑"/>
              </a:rPr>
              <a:t>有人敲门，对方说是父母的同事或朋友，可以开门让对方进屋。</a:t>
            </a:r>
          </a:p>
          <a:p>
            <a:pPr marL="257175" indent="-257175"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1500" dirty="0">
                <a:latin typeface="微软雅黑"/>
                <a:ea typeface="微软雅黑"/>
                <a:cs typeface="+mn-ea"/>
                <a:sym typeface="微软雅黑"/>
              </a:rPr>
              <a:t>2.</a:t>
            </a:r>
            <a:r>
              <a:rPr lang="zh-CN" altLang="en-US" sz="1500" dirty="0">
                <a:latin typeface="微软雅黑"/>
                <a:ea typeface="微软雅黑"/>
                <a:cs typeface="+mn-ea"/>
                <a:sym typeface="微软雅黑"/>
              </a:rPr>
              <a:t>如果有陌生人向我们问路，要求我们带路，我们可以给他们带路。</a:t>
            </a:r>
          </a:p>
          <a:p>
            <a:pPr marL="257175" indent="-257175" algn="just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1500" dirty="0">
                <a:latin typeface="微软雅黑"/>
                <a:ea typeface="微软雅黑"/>
                <a:cs typeface="+mn-ea"/>
                <a:sym typeface="微软雅黑"/>
              </a:rPr>
              <a:t>3.</a:t>
            </a:r>
            <a:r>
              <a:rPr lang="zh-CN" altLang="en-US" sz="1500" dirty="0">
                <a:latin typeface="微软雅黑"/>
                <a:ea typeface="微软雅黑"/>
                <a:cs typeface="+mn-ea"/>
                <a:sym typeface="微软雅黑"/>
              </a:rPr>
              <a:t>女孩子应该避免单独去村里熟人如伯伯、叔叔家，不要单独与男子呆在房间里。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09213" y="1368264"/>
            <a:ext cx="3831818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800">
                <a:solidFill>
                  <a:schemeClr val="tx1">
                    <a:lumMod val="95000"/>
                    <a:lumOff val="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你认为下面的做法对吗？说出理由。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14686" y="661725"/>
            <a:ext cx="1682192" cy="397801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5400" b="1">
                <a:latin typeface="微软雅黑"/>
                <a:ea typeface="微软雅黑"/>
                <a:sym typeface="微软雅黑"/>
              </a:rPr>
              <a:t>?</a:t>
            </a:r>
            <a:endParaRPr lang="zh-CN" altLang="en-US" sz="25400" b="1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矩形: 圆角 1"/>
          <p:cNvSpPr/>
          <p:nvPr/>
        </p:nvSpPr>
        <p:spPr>
          <a:xfrm>
            <a:off x="4948030" y="2463403"/>
            <a:ext cx="3295858" cy="387863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2100" b="1">
                <a:latin typeface="微软雅黑"/>
                <a:ea typeface="微软雅黑"/>
                <a:cs typeface="+mn-ea"/>
                <a:sym typeface="微软雅黑"/>
              </a:rPr>
              <a:t>安全小测试</a:t>
            </a:r>
          </a:p>
        </p:txBody>
      </p:sp>
    </p:spTree>
  </p:cSld>
  <p:clrMapOvr>
    <a:masterClrMapping/>
  </p:clrMapOvr>
  <p:transition spd="slow" advTm="3000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82557" y="1947028"/>
            <a:ext cx="7378886" cy="1863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矩形: 圆角 1"/>
          <p:cNvSpPr/>
          <p:nvPr/>
        </p:nvSpPr>
        <p:spPr>
          <a:xfrm>
            <a:off x="2925366" y="1108313"/>
            <a:ext cx="3293269" cy="387863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2100" b="1">
                <a:latin typeface="微软雅黑"/>
                <a:ea typeface="微软雅黑"/>
                <a:cs typeface="+mn-ea"/>
                <a:sym typeface="微软雅黑"/>
              </a:rPr>
              <a:t>安全歌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0992" y="2076623"/>
            <a:ext cx="4389683" cy="1384610"/>
          </a:xfrm>
          <a:prstGeom prst="rect">
            <a:avLst/>
          </a:prstGeom>
          <a:noFill/>
        </p:spPr>
        <p:txBody>
          <a:bodyPr vert="horz" wrap="square" lIns="68580" tIns="34290" rIns="68580" bIns="34290" rtlCol="0">
            <a:spAutoFit/>
          </a:bodyPr>
          <a:lstStyle/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预防遭受性侵害，女童更要高警惕：</a:t>
            </a:r>
          </a:p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穿背心裤衩地方，不许人乱碰乱摸；</a:t>
            </a:r>
          </a:p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不要别人钱和物，减少上当和受骗</a:t>
            </a:r>
            <a:r>
              <a:rPr lang="zh-CN" altLang="en-US" sz="1500" dirty="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。</a:t>
            </a:r>
            <a:endParaRPr lang="zh-CN" altLang="en-US" sz="1500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29176" y="2119486"/>
            <a:ext cx="4389683" cy="1382110"/>
          </a:xfrm>
          <a:prstGeom prst="rect">
            <a:avLst/>
          </a:prstGeom>
          <a:noFill/>
        </p:spPr>
        <p:txBody>
          <a:bodyPr vert="horz" wrap="square" lIns="68580" tIns="34290" rIns="68580" bIns="34290" rtlCol="0">
            <a:spAutoFit/>
          </a:bodyPr>
          <a:lstStyle/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独自一人在家中，拒绝陌生人进屋；</a:t>
            </a:r>
          </a:p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女孩晚上少外出，不在别人家夜宿；</a:t>
            </a:r>
          </a:p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</a:pPr>
            <a:r>
              <a:rPr lang="zh-CN" altLang="en-US" sz="15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遇到性侵或危险，逃跑呼救是上策。</a:t>
            </a:r>
          </a:p>
        </p:txBody>
      </p:sp>
      <p:sp>
        <p:nvSpPr>
          <p:cNvPr id="6" name="矩形 5"/>
          <p:cNvSpPr/>
          <p:nvPr/>
        </p:nvSpPr>
        <p:spPr>
          <a:xfrm>
            <a:off x="4196877" y="1710688"/>
            <a:ext cx="378619" cy="23360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983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34" y="2040359"/>
            <a:ext cx="4599508" cy="40560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7105" y="3143250"/>
            <a:ext cx="9576924" cy="29530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3479483" y="858663"/>
            <a:ext cx="2432198" cy="9306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矩形 9"/>
          <p:cNvSpPr/>
          <p:nvPr/>
        </p:nvSpPr>
        <p:spPr>
          <a:xfrm>
            <a:off x="3861674" y="847219"/>
            <a:ext cx="1489767" cy="61908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70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sym typeface="微软雅黑"/>
              </a:rPr>
              <a:t>PART 01</a:t>
            </a:r>
            <a:endParaRPr lang="zh-CN" altLang="en-US" sz="270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40265" y="1865992"/>
            <a:ext cx="3166110" cy="7610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45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1.</a:t>
            </a:r>
            <a:r>
              <a:rPr lang="zh-CN" altLang="en-US" sz="4500" spc="225">
                <a:solidFill>
                  <a:srgbClr val="E75D60"/>
                </a:solidFill>
                <a:latin typeface="微软雅黑"/>
                <a:ea typeface="微软雅黑"/>
                <a:cs typeface="+mn-ea"/>
                <a:sym typeface="微软雅黑"/>
              </a:rPr>
              <a:t>内容简介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334363" y="801042"/>
            <a:ext cx="2558143" cy="2558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70924" y="1786176"/>
            <a:ext cx="148502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认识隐私部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46790" y="1100613"/>
            <a:ext cx="2105930" cy="200824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100" dirty="0">
                <a:latin typeface="微软雅黑"/>
                <a:ea typeface="微软雅黑"/>
                <a:cs typeface="+mn-ea"/>
                <a:sym typeface="微软雅黑"/>
              </a:rPr>
              <a:t>知道什么行为是性侵害，对实施性侵害的人群有正确的认识。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903747" y="1124152"/>
            <a:ext cx="2228859" cy="221996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800">
                <a:cs typeface="+mn-ea"/>
              </a:defRPr>
            </a:lvl1pPr>
          </a:lstStyle>
          <a:p>
            <a:pPr algn="ctr"/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知道如何预防性侵害，万一受到伤害，能正确处理。</a:t>
            </a: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2" presetClass="entr" presetSubtype="4" fill="hold" grpId="2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1"/>
      <p:bldP spid="1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144269" y="1356855"/>
            <a:ext cx="2558143" cy="2558143"/>
            <a:chOff x="1104778" y="1809140"/>
            <a:chExt cx="3410857" cy="3410857"/>
          </a:xfrm>
        </p:grpSpPr>
        <p:sp>
          <p:nvSpPr>
            <p:cNvPr id="9" name="椭圆 8"/>
            <p:cNvSpPr/>
            <p:nvPr/>
          </p:nvSpPr>
          <p:spPr>
            <a:xfrm>
              <a:off x="1104778" y="1809140"/>
              <a:ext cx="3410857" cy="34108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" name="矩形: 圆角 1"/>
            <p:cNvSpPr/>
            <p:nvPr/>
          </p:nvSpPr>
          <p:spPr>
            <a:xfrm>
              <a:off x="1770460" y="2520748"/>
              <a:ext cx="2079493" cy="51715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1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调查问卷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424475" y="3141384"/>
              <a:ext cx="2771462" cy="1161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 sz="18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你认为身体的隐私部位是哪些地方？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487122" y="1092593"/>
            <a:ext cx="3606039" cy="588389"/>
            <a:chOff x="6303683" y="2179497"/>
            <a:chExt cx="4808051" cy="784518"/>
          </a:xfrm>
        </p:grpSpPr>
        <p:grpSp>
          <p:nvGrpSpPr>
            <p:cNvPr id="7" name="组合 6"/>
            <p:cNvGrpSpPr/>
            <p:nvPr/>
          </p:nvGrpSpPr>
          <p:grpSpPr>
            <a:xfrm>
              <a:off x="6608568" y="2179497"/>
              <a:ext cx="4503166" cy="784518"/>
              <a:chOff x="2043045" y="2513973"/>
              <a:chExt cx="4503166" cy="784518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2559650" y="2647133"/>
                <a:ext cx="3986561" cy="611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zh-CN" altLang="en-US" dirty="0">
                    <a:latin typeface="微软雅黑"/>
                    <a:ea typeface="微软雅黑"/>
                    <a:cs typeface="+mn-ea"/>
                    <a:sym typeface="微软雅黑"/>
                  </a:rPr>
                  <a:t>背心和内裤覆盖的地方   </a:t>
                </a:r>
                <a:r>
                  <a:rPr kumimoji="1" lang="en-US" altLang="zh-CN" sz="1800" b="1" dirty="0">
                    <a:latin typeface="微软雅黑"/>
                    <a:ea typeface="微软雅黑"/>
                    <a:cs typeface="+mn-ea"/>
                    <a:sym typeface="微软雅黑"/>
                  </a:rPr>
                  <a:t>68.83%</a:t>
                </a:r>
                <a:endParaRPr kumimoji="1" lang="zh-CN" altLang="en-US" b="1" dirty="0"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3" name="矩形: 圆角 2"/>
              <p:cNvSpPr/>
              <p:nvPr/>
            </p:nvSpPr>
            <p:spPr>
              <a:xfrm>
                <a:off x="2043045" y="2513973"/>
                <a:ext cx="4150204" cy="78451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6303683" y="2288021"/>
              <a:ext cx="633046" cy="633046"/>
              <a:chOff x="6303683" y="2288021"/>
              <a:chExt cx="633046" cy="633046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6303683" y="2288021"/>
                <a:ext cx="633046" cy="63304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6430952" y="2373712"/>
                <a:ext cx="378508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800" b="1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1</a:t>
                </a:r>
                <a:endParaRPr lang="zh-CN" altLang="en-US" sz="18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4226904" y="2254401"/>
            <a:ext cx="3654779" cy="594379"/>
            <a:chOff x="6309228" y="3299440"/>
            <a:chExt cx="4873040" cy="792504"/>
          </a:xfrm>
        </p:grpSpPr>
        <p:grpSp>
          <p:nvGrpSpPr>
            <p:cNvPr id="8" name="组合 7"/>
            <p:cNvGrpSpPr/>
            <p:nvPr/>
          </p:nvGrpSpPr>
          <p:grpSpPr>
            <a:xfrm>
              <a:off x="6608568" y="3299440"/>
              <a:ext cx="4573700" cy="792504"/>
              <a:chOff x="2043045" y="3633916"/>
              <a:chExt cx="4573700" cy="792504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2559650" y="3814543"/>
                <a:ext cx="4057095" cy="611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zh-CN" altLang="en-US">
                    <a:latin typeface="微软雅黑"/>
                    <a:ea typeface="微软雅黑"/>
                    <a:cs typeface="+mn-ea"/>
                    <a:sym typeface="微软雅黑"/>
                  </a:rPr>
                  <a:t>衣服和裤子覆盖的地方    </a:t>
                </a:r>
                <a:r>
                  <a:rPr kumimoji="1" lang="en-US" altLang="zh-CN" sz="1800" b="1">
                    <a:latin typeface="微软雅黑"/>
                    <a:ea typeface="微软雅黑"/>
                    <a:cs typeface="+mn-ea"/>
                    <a:sym typeface="微软雅黑"/>
                  </a:rPr>
                  <a:t>17.45%</a:t>
                </a:r>
                <a:endParaRPr kumimoji="1" lang="zh-CN" altLang="en-US" b="1"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2043045" y="3633916"/>
                <a:ext cx="4150204" cy="78451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6309228" y="3386461"/>
              <a:ext cx="633046" cy="633046"/>
              <a:chOff x="6303683" y="2288021"/>
              <a:chExt cx="633046" cy="633046"/>
            </a:xfrm>
          </p:grpSpPr>
          <p:sp>
            <p:nvSpPr>
              <p:cNvPr id="76" name="椭圆 75"/>
              <p:cNvSpPr/>
              <p:nvPr/>
            </p:nvSpPr>
            <p:spPr>
              <a:xfrm>
                <a:off x="6303683" y="2288021"/>
                <a:ext cx="633046" cy="63304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77" name="文本框 76"/>
              <p:cNvSpPr txBox="1"/>
              <p:nvPr/>
            </p:nvSpPr>
            <p:spPr>
              <a:xfrm>
                <a:off x="6430952" y="2373712"/>
                <a:ext cx="378507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800" b="1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2</a:t>
                </a:r>
                <a:endParaRPr lang="zh-CN" altLang="en-US" sz="18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3752121" y="3499585"/>
            <a:ext cx="3341317" cy="588389"/>
            <a:chOff x="6303683" y="4484901"/>
            <a:chExt cx="4455089" cy="784518"/>
          </a:xfrm>
        </p:grpSpPr>
        <p:grpSp>
          <p:nvGrpSpPr>
            <p:cNvPr id="6" name="组合 5"/>
            <p:cNvGrpSpPr/>
            <p:nvPr/>
          </p:nvGrpSpPr>
          <p:grpSpPr>
            <a:xfrm>
              <a:off x="6608568" y="4484901"/>
              <a:ext cx="4150204" cy="784518"/>
              <a:chOff x="2043045" y="4819377"/>
              <a:chExt cx="4150204" cy="784518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2871188" y="4977148"/>
                <a:ext cx="3268416" cy="611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zh-CN" altLang="en-US">
                    <a:latin typeface="微软雅黑"/>
                    <a:ea typeface="微软雅黑"/>
                    <a:cs typeface="+mn-ea"/>
                    <a:sym typeface="微软雅黑"/>
                  </a:rPr>
                  <a:t>身体的任何地方   </a:t>
                </a:r>
                <a:r>
                  <a:rPr kumimoji="1" lang="en-US" altLang="zh-CN" sz="1800" b="1">
                    <a:latin typeface="微软雅黑"/>
                    <a:ea typeface="微软雅黑"/>
                    <a:cs typeface="+mn-ea"/>
                    <a:sym typeface="微软雅黑"/>
                  </a:rPr>
                  <a:t>13.72%</a:t>
                </a:r>
                <a:endParaRPr kumimoji="1" lang="zh-CN" altLang="en-US" b="1"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5" name="矩形: 圆角 4"/>
              <p:cNvSpPr/>
              <p:nvPr/>
            </p:nvSpPr>
            <p:spPr>
              <a:xfrm>
                <a:off x="2043045" y="4819377"/>
                <a:ext cx="4150204" cy="78451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6303683" y="4586951"/>
              <a:ext cx="633046" cy="633046"/>
              <a:chOff x="6303683" y="2288021"/>
              <a:chExt cx="633046" cy="633046"/>
            </a:xfrm>
          </p:grpSpPr>
          <p:sp>
            <p:nvSpPr>
              <p:cNvPr id="79" name="椭圆 78"/>
              <p:cNvSpPr/>
              <p:nvPr/>
            </p:nvSpPr>
            <p:spPr>
              <a:xfrm>
                <a:off x="6303683" y="2288021"/>
                <a:ext cx="633046" cy="63304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81" name="文本框 80"/>
              <p:cNvSpPr txBox="1"/>
              <p:nvPr/>
            </p:nvSpPr>
            <p:spPr>
              <a:xfrm>
                <a:off x="6430952" y="2373712"/>
                <a:ext cx="378508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800" b="1">
                    <a:solidFill>
                      <a:schemeClr val="bg1"/>
                    </a:solidFill>
                    <a:latin typeface="微软雅黑"/>
                    <a:ea typeface="微软雅黑"/>
                    <a:sym typeface="微软雅黑"/>
                  </a:rPr>
                  <a:t>3</a:t>
                </a:r>
                <a:endParaRPr lang="zh-CN" altLang="en-US" sz="18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900112" y="1726469"/>
            <a:ext cx="2779259" cy="1913439"/>
            <a:chOff x="4565654" y="2271327"/>
            <a:chExt cx="1530346" cy="2551252"/>
          </a:xfrm>
        </p:grpSpPr>
        <p:sp>
          <p:nvSpPr>
            <p:cNvPr id="14" name="矩形 13"/>
            <p:cNvSpPr/>
            <p:nvPr/>
          </p:nvSpPr>
          <p:spPr>
            <a:xfrm>
              <a:off x="4565654" y="2271327"/>
              <a:ext cx="1530346" cy="25512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" name="矩形: 圆角 4"/>
            <p:cNvSpPr/>
            <p:nvPr/>
          </p:nvSpPr>
          <p:spPr>
            <a:xfrm rot="16200000">
              <a:off x="4080001" y="3021172"/>
              <a:ext cx="2454535" cy="954845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zh-CN" altLang="en-US" sz="36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隐私</a:t>
              </a:r>
              <a:endParaRPr lang="en-US" altLang="zh-CN" sz="3600" b="1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ctr"/>
              <a:r>
                <a:rPr lang="zh-CN" altLang="en-US" sz="3600" b="1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部位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83720" y="1106802"/>
            <a:ext cx="1839344" cy="667139"/>
            <a:chOff x="2368949" y="2446864"/>
            <a:chExt cx="2452459" cy="889517"/>
          </a:xfrm>
        </p:grpSpPr>
        <p:sp>
          <p:nvSpPr>
            <p:cNvPr id="7" name="矩形: 圆角 6"/>
            <p:cNvSpPr/>
            <p:nvPr/>
          </p:nvSpPr>
          <p:spPr>
            <a:xfrm>
              <a:off x="2368949" y="2446864"/>
              <a:ext cx="2452459" cy="5171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 b="1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434332" y="2474607"/>
              <a:ext cx="2321691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zh-CN" altLang="en-US" sz="1800" b="1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泳衣覆盖的部位</a:t>
              </a:r>
            </a:p>
          </p:txBody>
        </p:sp>
      </p:grpSp>
      <p:pic>
        <p:nvPicPr>
          <p:cNvPr id="37891" name="Picture 4" descr="C:\Documents and Settings\Administrator\桌面\图片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418942" y="1682259"/>
            <a:ext cx="3739734" cy="1929077"/>
          </a:xfrm>
          <a:prstGeom prst="roundRect">
            <a:avLst>
              <a:gd name="adj" fmla="val 1172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37642" y="1098026"/>
            <a:ext cx="4234358" cy="3239374"/>
            <a:chOff x="450190" y="1797862"/>
            <a:chExt cx="5645810" cy="4319165"/>
          </a:xfrm>
        </p:grpSpPr>
        <p:pic>
          <p:nvPicPr>
            <p:cNvPr id="8" name="图片 7" descr="图标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45732" y="2942534"/>
              <a:ext cx="3178466" cy="3174493"/>
            </a:xfrm>
            <a:prstGeom prst="rect">
              <a:avLst/>
            </a:prstGeom>
          </p:spPr>
        </p:pic>
        <p:grpSp>
          <p:nvGrpSpPr>
            <p:cNvPr id="11" name="组合 10"/>
            <p:cNvGrpSpPr/>
            <p:nvPr/>
          </p:nvGrpSpPr>
          <p:grpSpPr>
            <a:xfrm>
              <a:off x="450190" y="1797862"/>
              <a:ext cx="5645810" cy="3000666"/>
              <a:chOff x="550891" y="1797862"/>
              <a:chExt cx="5645810" cy="3000666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2176461" y="4143208"/>
                <a:ext cx="2054618" cy="655320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sz="5000" b="1">
                    <a:solidFill>
                      <a:schemeClr val="tx1"/>
                    </a:solidFill>
                    <a:latin typeface="微软雅黑"/>
                    <a:ea typeface="微软雅黑"/>
                    <a:cs typeface="+mn-ea"/>
                    <a:sym typeface="微软雅黑"/>
                  </a:rPr>
                  <a:t>禁止触摸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550891" y="1797862"/>
                <a:ext cx="5645810" cy="553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zh-CN" altLang="en-US" sz="2100" b="1" dirty="0">
                    <a:latin typeface="微软雅黑"/>
                    <a:ea typeface="微软雅黑"/>
                    <a:cs typeface="+mn-ea"/>
                    <a:sym typeface="微软雅黑"/>
                  </a:rPr>
                  <a:t>隐私部位不允许别人触摸</a:t>
                </a: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4193381" y="2112809"/>
            <a:ext cx="4234358" cy="2169825"/>
            <a:chOff x="5992691" y="2254535"/>
            <a:chExt cx="5645810" cy="2893100"/>
          </a:xfrm>
        </p:grpSpPr>
        <p:sp>
          <p:nvSpPr>
            <p:cNvPr id="3" name="文本框 2"/>
            <p:cNvSpPr txBox="1"/>
            <p:nvPr/>
          </p:nvSpPr>
          <p:spPr>
            <a:xfrm>
              <a:off x="6561266" y="2254535"/>
              <a:ext cx="5077235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我们要保护好自己的隐私。</a:t>
              </a: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当别人想触摸你的隐私部位时，应坚决拒绝。</a:t>
              </a: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但如果当你生病了，亲人或医生要为你治疗，那就是可以的。</a:t>
              </a: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5965259" y="2407423"/>
              <a:ext cx="397764" cy="3429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等腰三角形 13"/>
            <p:cNvSpPr/>
            <p:nvPr/>
          </p:nvSpPr>
          <p:spPr>
            <a:xfrm rot="5400000">
              <a:off x="5965259" y="3340060"/>
              <a:ext cx="397764" cy="3429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等腰三角形 15"/>
            <p:cNvSpPr/>
            <p:nvPr/>
          </p:nvSpPr>
          <p:spPr>
            <a:xfrm rot="5400000">
              <a:off x="5965259" y="4263417"/>
              <a:ext cx="397764" cy="3429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00113" y="1841746"/>
            <a:ext cx="3819525" cy="2169825"/>
            <a:chOff x="4082561" y="2673376"/>
            <a:chExt cx="5092700" cy="2893099"/>
          </a:xfrm>
        </p:grpSpPr>
        <p:sp>
          <p:nvSpPr>
            <p:cNvPr id="3" name="文本框 2"/>
            <p:cNvSpPr txBox="1"/>
            <p:nvPr/>
          </p:nvSpPr>
          <p:spPr>
            <a:xfrm>
              <a:off x="4431176" y="2673376"/>
              <a:ext cx="4744085" cy="2893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医生在为我们检查时，也会触摸我们的身体，这是正常的。</a:t>
              </a: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当然，医生在为我们检查时，必须要有爸爸或妈妈或护士陪着我们。</a:t>
              </a:r>
            </a:p>
          </p:txBody>
        </p:sp>
        <p:sp>
          <p:nvSpPr>
            <p:cNvPr id="5" name="等腰三角形 4"/>
            <p:cNvSpPr/>
            <p:nvPr/>
          </p:nvSpPr>
          <p:spPr>
            <a:xfrm rot="5400000">
              <a:off x="4055129" y="2745284"/>
              <a:ext cx="397764" cy="3429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等腰三角形 6"/>
            <p:cNvSpPr/>
            <p:nvPr/>
          </p:nvSpPr>
          <p:spPr>
            <a:xfrm rot="5400000">
              <a:off x="4055129" y="4154984"/>
              <a:ext cx="397764" cy="3429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2" name="图片 2" descr="97875056222032316994-fm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316131" y="1294110"/>
            <a:ext cx="2678778" cy="29530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3866209" y="1822615"/>
            <a:ext cx="4063907" cy="1823576"/>
            <a:chOff x="1163515" y="2793010"/>
            <a:chExt cx="5418543" cy="2431434"/>
          </a:xfrm>
        </p:grpSpPr>
        <p:sp>
          <p:nvSpPr>
            <p:cNvPr id="3" name="文本框 2"/>
            <p:cNvSpPr txBox="1"/>
            <p:nvPr/>
          </p:nvSpPr>
          <p:spPr>
            <a:xfrm>
              <a:off x="1582615" y="2793010"/>
              <a:ext cx="4999443" cy="2431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不能在公众场所暴露自己的隐私部位。</a:t>
              </a: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endParaRPr lang="en-US" altLang="zh-CN" sz="1500" dirty="0"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just">
                <a:lnSpc>
                  <a:spcPct val="150000"/>
                </a:lnSpc>
                <a:buClr>
                  <a:schemeClr val="accent2"/>
                </a:buClr>
                <a:buFont typeface="Wingdings" pitchFamily="2" charset="2"/>
              </a:pPr>
              <a:r>
                <a:rPr lang="zh-CN" altLang="en-US" sz="1500" dirty="0">
                  <a:latin typeface="微软雅黑"/>
                  <a:ea typeface="微软雅黑"/>
                  <a:cs typeface="+mn-ea"/>
                  <a:sym typeface="微软雅黑"/>
                </a:rPr>
                <a:t>你也应该尊重他人的隐私，不能随便去触摸他人的隐私部位。</a:t>
              </a:r>
            </a:p>
          </p:txBody>
        </p:sp>
        <p:sp>
          <p:nvSpPr>
            <p:cNvPr id="5" name="等腰三角形 4"/>
            <p:cNvSpPr/>
            <p:nvPr/>
          </p:nvSpPr>
          <p:spPr>
            <a:xfrm rot="5400000">
              <a:off x="1136083" y="2894753"/>
              <a:ext cx="397764" cy="3429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等腰三角形 6"/>
            <p:cNvSpPr/>
            <p:nvPr/>
          </p:nvSpPr>
          <p:spPr>
            <a:xfrm rot="5400000">
              <a:off x="1136083" y="4304453"/>
              <a:ext cx="397764" cy="3429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377" y="1344454"/>
            <a:ext cx="2315528" cy="3002280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heme/theme1.xml><?xml version="1.0" encoding="utf-8"?>
<a:theme xmlns:a="http://schemas.openxmlformats.org/drawingml/2006/main" name="第一PPT模板网-WWW.1PPT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自定义 60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75D6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1170</Words>
  <Application>Microsoft Office PowerPoint</Application>
  <PresentationFormat>全屏显示(16:9)</PresentationFormat>
  <Paragraphs>137</Paragraphs>
  <Slides>28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28</vt:i4>
      </vt:variant>
    </vt:vector>
  </HeadingPairs>
  <TitlesOfParts>
    <vt:vector size="41" baseType="lpstr">
      <vt:lpstr>Meiryo</vt:lpstr>
      <vt:lpstr>等线</vt:lpstr>
      <vt:lpstr>等线 Light</vt:lpstr>
      <vt:lpstr>宋体</vt:lpstr>
      <vt:lpstr>微软雅黑</vt:lpstr>
      <vt:lpstr>Arial</vt:lpstr>
      <vt:lpstr>Calibri</vt:lpstr>
      <vt:lpstr>Calibri Light</vt:lpstr>
      <vt:lpstr>Wingdings</vt:lpstr>
      <vt:lpstr>第一PPT模板网-WWW.1PPT.COM​​</vt:lpstr>
      <vt:lpstr>自定义设计方案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2020-12-22T10:57:51Z</cp:lastPrinted>
  <dcterms:created xsi:type="dcterms:W3CDTF">2020-12-22T10:57:51Z</dcterms:created>
  <dcterms:modified xsi:type="dcterms:W3CDTF">2023-04-19T08:05:56Z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