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/>
  <p:cmAuthor id="2" name="作者" initials="A" lastIdx="0" clrIdx="1"/>
  <p:cmAuthor id="3" name="fafa" initials="f" lastIdx="0" clrIdx="1"/>
  <p:cmAuthor id="4" name="王习习" initials="王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zh-CN" altLang="en-US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cs typeface="思源黑体 CN Bold" panose="020B0800000000000000" charset="-122"/>
              </a:rPr>
              <a:pPr/>
              <a:t>2023/3/10</a:t>
            </a:fld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zh-CN" altLang="en-US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cs typeface="思源黑体 CN Bold" panose="020B0800000000000000" charset="-122"/>
              </a:rPr>
              <a:pPr/>
              <a:t>‹#›</a:t>
            </a:fld>
            <a:endParaRPr lang="zh-CN" altLang="en-US">
              <a:cs typeface="思源黑体 CN Bold" panose="020B08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53323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944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930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784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defPPr/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defPPr/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4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19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01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196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05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85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839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97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3492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5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defPPr/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defPPr/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defPPr/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defPPr/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2023/3/10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51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2264410"/>
          </a:xfrm>
          <a:prstGeom prst="rect">
            <a:avLst/>
          </a:prstGeom>
        </p:spPr>
      </p:pic>
      <p:sp>
        <p:nvSpPr>
          <p:cNvPr id="11" name="椭圆 10"/>
          <p:cNvSpPr/>
          <p:nvPr/>
        </p:nvSpPr>
        <p:spPr>
          <a:xfrm>
            <a:off x="212092" y="97790"/>
            <a:ext cx="11767185" cy="8991600"/>
          </a:xfrm>
          <a:prstGeom prst="ellipse">
            <a:avLst/>
          </a:prstGeom>
          <a:solidFill>
            <a:srgbClr val="D8ED8B">
              <a:alpha val="11000"/>
            </a:srgbClr>
          </a:solidFill>
          <a:ln>
            <a:solidFill>
              <a:srgbClr val="D0E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223897"/>
            <a:ext cx="12192000" cy="33293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497707"/>
            <a:ext cx="12192000" cy="236029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987551" y="2026921"/>
            <a:ext cx="8216900" cy="1446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8800">
                <a:solidFill>
                  <a:srgbClr val="107823"/>
                </a:solidFill>
                <a:latin typeface="思源宋体 Heavy" panose="02020900000000000000" charset="-122"/>
                <a:ea typeface="思源宋体 Heavy" panose="02020900000000000000" charset="-122"/>
                <a:cs typeface="思源黑体 CN Bold" panose="020B0800000000000000" charset="-122"/>
              </a:rPr>
              <a:t>夏季用电安全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3837306" y="1110615"/>
            <a:ext cx="4517391" cy="538480"/>
            <a:chOff x="5997" y="2198"/>
            <a:chExt cx="7114" cy="848"/>
          </a:xfrm>
          <a:solidFill>
            <a:srgbClr val="D0E86C"/>
          </a:solidFill>
        </p:grpSpPr>
        <p:sp>
          <p:nvSpPr>
            <p:cNvPr id="16" name="椭圆 15"/>
            <p:cNvSpPr/>
            <p:nvPr/>
          </p:nvSpPr>
          <p:spPr>
            <a:xfrm>
              <a:off x="5997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炎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6781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炎</a:t>
              </a:r>
            </a:p>
          </p:txBody>
        </p:sp>
        <p:sp>
          <p:nvSpPr>
            <p:cNvPr id="18" name="椭圆 17"/>
            <p:cNvSpPr/>
            <p:nvPr/>
          </p:nvSpPr>
          <p:spPr>
            <a:xfrm>
              <a:off x="7564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夏</a:t>
              </a:r>
            </a:p>
          </p:txBody>
        </p:sp>
        <p:sp>
          <p:nvSpPr>
            <p:cNvPr id="19" name="椭圆 18"/>
            <p:cNvSpPr/>
            <p:nvPr/>
          </p:nvSpPr>
          <p:spPr>
            <a:xfrm>
              <a:off x="8347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日</a:t>
              </a:r>
            </a:p>
          </p:txBody>
        </p:sp>
        <p:sp>
          <p:nvSpPr>
            <p:cNvPr id="20" name="椭圆 19"/>
            <p:cNvSpPr/>
            <p:nvPr/>
          </p:nvSpPr>
          <p:spPr>
            <a:xfrm>
              <a:off x="9130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用</a:t>
              </a:r>
            </a:p>
          </p:txBody>
        </p:sp>
        <p:sp>
          <p:nvSpPr>
            <p:cNvPr id="21" name="椭圆 20"/>
            <p:cNvSpPr/>
            <p:nvPr/>
          </p:nvSpPr>
          <p:spPr>
            <a:xfrm>
              <a:off x="9913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电</a:t>
              </a:r>
            </a:p>
          </p:txBody>
        </p:sp>
        <p:sp>
          <p:nvSpPr>
            <p:cNvPr id="22" name="椭圆 21"/>
            <p:cNvSpPr/>
            <p:nvPr/>
          </p:nvSpPr>
          <p:spPr>
            <a:xfrm>
              <a:off x="10697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小</a:t>
              </a:r>
            </a:p>
          </p:txBody>
        </p:sp>
        <p:sp>
          <p:nvSpPr>
            <p:cNvPr id="23" name="椭圆 22"/>
            <p:cNvSpPr/>
            <p:nvPr/>
          </p:nvSpPr>
          <p:spPr>
            <a:xfrm>
              <a:off x="11480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贴</a:t>
              </a:r>
            </a:p>
          </p:txBody>
        </p:sp>
        <p:sp>
          <p:nvSpPr>
            <p:cNvPr id="24" name="椭圆 23"/>
            <p:cNvSpPr/>
            <p:nvPr/>
          </p:nvSpPr>
          <p:spPr>
            <a:xfrm>
              <a:off x="12263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士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2816860" y="3702685"/>
            <a:ext cx="6558280" cy="398780"/>
          </a:xfrm>
          <a:prstGeom prst="rect">
            <a:avLst/>
          </a:prstGeom>
          <a:solidFill>
            <a:srgbClr val="107823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2000">
                <a:solidFill>
                  <a:schemeClr val="bg1"/>
                </a:solidFill>
                <a:latin typeface="字魂59号-创粗黑" panose="00000500000000000000" charset="-122"/>
                <a:ea typeface="字魂59号-创粗黑" panose="00000500000000000000" charset="-122"/>
                <a:cs typeface="字魂59号-创粗黑" panose="00000500000000000000" charset="-122"/>
              </a:rPr>
              <a:t>—用电安全教育宣传主题班会—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127" y="3473471"/>
            <a:ext cx="2582545" cy="310769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29752" y="4975881"/>
            <a:ext cx="1974215" cy="181229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80486" y="4314642"/>
            <a:ext cx="4364905" cy="36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学校                   班级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3591560" y="1837690"/>
            <a:ext cx="48768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1"/>
      <p:bldP spid="5" grpId="2" animBg="1"/>
      <p:bldP spid="8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7"/>
            <a:ext cx="11257280" cy="6006465"/>
            <a:chOff x="736" y="543"/>
            <a:chExt cx="17728" cy="9459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夏季安全用电常识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1030605" y="2037716"/>
            <a:ext cx="3275256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40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07  </a:t>
            </a:r>
            <a:r>
              <a:rPr lang="zh-CN" altLang="en-US" sz="2000" b="1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预防“积污导电”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30606" y="3056892"/>
            <a:ext cx="5325745" cy="21698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cs typeface="思源黑体 CN Bold" panose="020B0800000000000000" charset="-122"/>
              </a:rPr>
              <a:t>家中一些区域的插座常常因未清理而污渍斑斑，比如厨房，卫生间等，长此以往，落满灰尘的插线板将存在“积污导电”的安全隐患，会引起电路接触不良，严重的还会导致局部发热，导致插座的绝缘树脂变形，进而造成短路引发火灾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9665" y="2476500"/>
            <a:ext cx="3022600" cy="3022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67360" y="344807"/>
            <a:ext cx="11257280" cy="6006465"/>
            <a:chOff x="736" y="543"/>
            <a:chExt cx="17728" cy="9459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夏季安全用电常识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1349375" y="2155826"/>
            <a:ext cx="4307589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40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08  </a:t>
            </a:r>
            <a:r>
              <a:rPr lang="zh-CN" altLang="en-US" sz="2000" b="1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电源、火源要保持安全距离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49376" y="3006727"/>
            <a:ext cx="4825365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要将电表箱安装在安全的地方，严禁在电表箱下方堆放易燃可燃物，更不能设置燃气炉灶烧火做饭。电表箱上连接多路电器、电线，一旦发生火灾，后果将是不堪设想。</a:t>
            </a:r>
            <a:endParaRPr lang="zh-CN" altLang="en-US">
              <a:cs typeface="思源黑体 CN Bold" panose="020B0800000000000000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0985" y="1962150"/>
            <a:ext cx="3886200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497707"/>
            <a:ext cx="12192000" cy="23602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8140" y="3810637"/>
            <a:ext cx="2286000" cy="27514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6766" y="4956810"/>
            <a:ext cx="1974215" cy="18122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25645" cy="6858000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3388996" y="1508127"/>
            <a:ext cx="7649845" cy="3448685"/>
          </a:xfrm>
          <a:prstGeom prst="roundRect">
            <a:avLst/>
          </a:prstGeom>
          <a:solidFill>
            <a:srgbClr val="D8ED8B">
              <a:alpha val="11000"/>
            </a:srgbClr>
          </a:solidFill>
          <a:ln>
            <a:solidFill>
              <a:srgbClr val="D0E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flipH="1">
            <a:off x="3834766" y="3247390"/>
            <a:ext cx="67589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6000" dirty="0">
                <a:solidFill>
                  <a:schemeClr val="tx1"/>
                </a:solidFill>
                <a:latin typeface="思源宋体 Heavy" panose="02020900000000000000" charset="-122"/>
                <a:ea typeface="思源宋体 Heavy" panose="02020900000000000000" charset="-122"/>
                <a:cs typeface="思源黑体 CN Bold" panose="020B0800000000000000" charset="-122"/>
              </a:rPr>
              <a:t>电器火灾怎么处理</a:t>
            </a:r>
          </a:p>
        </p:txBody>
      </p:sp>
      <p:sp>
        <p:nvSpPr>
          <p:cNvPr id="7" name="文本框 6"/>
          <p:cNvSpPr txBox="1"/>
          <p:nvPr/>
        </p:nvSpPr>
        <p:spPr>
          <a:xfrm flipH="1">
            <a:off x="3834766" y="2049780"/>
            <a:ext cx="67589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6000">
                <a:solidFill>
                  <a:srgbClr val="3D6C3D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第二部分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1"/>
      <p:bldP spid="7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5"/>
            <a:ext cx="11257280" cy="6007100"/>
            <a:chOff x="736" y="543"/>
            <a:chExt cx="17728" cy="9460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电器火灾怎么处理</a:t>
              </a:r>
            </a:p>
          </p:txBody>
        </p:sp>
      </p:grpSp>
      <p:sp>
        <p:nvSpPr>
          <p:cNvPr id="14" name="矩形 13"/>
          <p:cNvSpPr/>
          <p:nvPr/>
        </p:nvSpPr>
        <p:spPr>
          <a:xfrm>
            <a:off x="1437641" y="2491107"/>
            <a:ext cx="2698175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20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首先应设法</a:t>
            </a:r>
            <a:r>
              <a:rPr lang="zh-CN" altLang="en-US" sz="24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切断电源</a:t>
            </a:r>
          </a:p>
        </p:txBody>
      </p:sp>
      <p:sp>
        <p:nvSpPr>
          <p:cNvPr id="16" name="矩形 15"/>
          <p:cNvSpPr/>
          <p:nvPr/>
        </p:nvSpPr>
        <p:spPr>
          <a:xfrm>
            <a:off x="1437640" y="3082926"/>
            <a:ext cx="2991485" cy="1338828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人要与电源保持一定的安全距离，避免切断电源时被电弧喷射烧伤。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79946" y="2206625"/>
            <a:ext cx="3445511" cy="263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如果无法及时切断电源，需要带电灭火时，要注意以下几点：应选用不导电的灭火器材灭火，请用</a:t>
            </a:r>
            <a:r>
              <a:rPr lang="zh-CN" altLang="en-US" sz="2000" b="1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干粉灭火器、沙土</a:t>
            </a: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等灭火；千万别用水或者泡沫灭火器来扑救电气火灾。</a:t>
            </a:r>
            <a:endParaRPr lang="zh-CN" altLang="en-US" dirty="0">
              <a:cs typeface="思源黑体 CN Bold" panose="020B0800000000000000" charset="-122"/>
            </a:endParaRPr>
          </a:p>
        </p:txBody>
      </p:sp>
      <p:sp>
        <p:nvSpPr>
          <p:cNvPr id="8" name="剪去对角的矩形 7"/>
          <p:cNvSpPr/>
          <p:nvPr/>
        </p:nvSpPr>
        <p:spPr>
          <a:xfrm>
            <a:off x="929006" y="1912622"/>
            <a:ext cx="4142105" cy="3391535"/>
          </a:xfrm>
          <a:prstGeom prst="snip2DiagRect">
            <a:avLst/>
          </a:prstGeom>
          <a:noFill/>
          <a:ln>
            <a:solidFill>
              <a:srgbClr val="3D6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9" name="剪去对角的矩形 8"/>
          <p:cNvSpPr/>
          <p:nvPr/>
        </p:nvSpPr>
        <p:spPr>
          <a:xfrm>
            <a:off x="6831332" y="1826262"/>
            <a:ext cx="4142105" cy="3391535"/>
          </a:xfrm>
          <a:prstGeom prst="snip2DiagRect">
            <a:avLst/>
          </a:prstGeom>
          <a:noFill/>
          <a:ln>
            <a:solidFill>
              <a:srgbClr val="3D6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1"/>
      <p:bldP spid="3" grpId="2"/>
      <p:bldP spid="8" grpId="3" animBg="1"/>
      <p:bldP spid="9" grpId="4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32105"/>
            <a:ext cx="11257280" cy="6007100"/>
            <a:chOff x="736" y="543"/>
            <a:chExt cx="17728" cy="9460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电器火灾怎么处理</a:t>
              </a: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6288405" y="2620646"/>
            <a:ext cx="423037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200000"/>
              </a:lnSpc>
            </a:pPr>
            <a:r>
              <a:rPr lang="zh-CN" altLang="en-US" sz="24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如火势较大，则应该立即撤离，就近求援并及时拨打</a:t>
            </a:r>
            <a:r>
              <a:rPr lang="en-US" altLang="zh-CN" sz="3200">
                <a:solidFill>
                  <a:srgbClr val="C00000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119</a:t>
            </a:r>
            <a:r>
              <a:rPr lang="zh-CN" altLang="en-US" sz="24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报警。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86864" y="2808607"/>
            <a:ext cx="4519931" cy="186118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zh-CN" sz="11500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119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497707"/>
            <a:ext cx="12192000" cy="23602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8140" y="3810637"/>
            <a:ext cx="2286000" cy="27514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6766" y="4956810"/>
            <a:ext cx="1974215" cy="18122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25645" cy="6858000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3388996" y="1508127"/>
            <a:ext cx="7649845" cy="3448685"/>
          </a:xfrm>
          <a:prstGeom prst="roundRect">
            <a:avLst/>
          </a:prstGeom>
          <a:solidFill>
            <a:srgbClr val="D8ED8B">
              <a:alpha val="11000"/>
            </a:srgbClr>
          </a:solidFill>
          <a:ln>
            <a:solidFill>
              <a:srgbClr val="D0E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flipH="1">
            <a:off x="3834766" y="3247390"/>
            <a:ext cx="67589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6000" dirty="0">
                <a:solidFill>
                  <a:schemeClr val="tx1"/>
                </a:solidFill>
                <a:latin typeface="思源宋体 Heavy" panose="02020900000000000000" charset="-122"/>
                <a:ea typeface="思源宋体 Heavy" panose="02020900000000000000" charset="-122"/>
                <a:cs typeface="思源黑体 CN Bold" panose="020B0800000000000000" charset="-122"/>
              </a:rPr>
              <a:t>遇到触电怎么办</a:t>
            </a:r>
          </a:p>
        </p:txBody>
      </p:sp>
      <p:sp>
        <p:nvSpPr>
          <p:cNvPr id="7" name="文本框 6"/>
          <p:cNvSpPr txBox="1"/>
          <p:nvPr/>
        </p:nvSpPr>
        <p:spPr>
          <a:xfrm flipH="1">
            <a:off x="3834766" y="2049780"/>
            <a:ext cx="67589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6000">
                <a:solidFill>
                  <a:srgbClr val="3D6C3D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第三部分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1"/>
      <p:bldP spid="7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5"/>
            <a:ext cx="11257280" cy="6007100"/>
            <a:chOff x="736" y="543"/>
            <a:chExt cx="17728" cy="9460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遇到触电怎么办</a:t>
              </a: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234941" y="2340611"/>
            <a:ext cx="48387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200000"/>
              </a:lnSpc>
            </a:pPr>
            <a:r>
              <a:rPr lang="zh-CN" altLang="en-US" sz="20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触电是由于电流流过人体所导致的，触电后身体上的电流出入口会有灼伤痕迹，引发短暂刺痛及肌肉收缩，丧失知觉、肌肉痉挛，甚至呼吸及心跳停止。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5885" y="1902460"/>
            <a:ext cx="3429000" cy="3429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5"/>
            <a:ext cx="11257280" cy="6007100"/>
            <a:chOff x="736" y="543"/>
            <a:chExt cx="17728" cy="9460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遇到触电怎么办</a:t>
              </a: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1287781" y="4558030"/>
            <a:ext cx="481330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342900" lvl="0" indent="-342900" algn="l">
              <a:lnSpc>
                <a:spcPct val="150000"/>
              </a:lnSpc>
              <a:buClrTx/>
              <a:buSzTx/>
              <a:buFont typeface="汉仪正圆-55W" panose="00020600040101010101" charset="-122"/>
              <a:buChar char="•"/>
            </a:pPr>
            <a:r>
              <a:rPr lang="zh-CN" altLang="en-US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可以一边呼救，一边奋力跳起，使流经身体的电流失去导电的线路。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76680" y="1599567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r>
              <a:rPr lang="zh-CN" altLang="en-US" sz="2400" b="1" dirty="0">
                <a:cs typeface="思源黑体 CN Bold" panose="020B0800000000000000" charset="-122"/>
              </a:rPr>
              <a:t>触电自救篇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15391" y="2432052"/>
            <a:ext cx="4957445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342900" indent="-34290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如果发生触电，附近找不到人救援，触电者需要镇定地进行自救：“在触电后的最初几秒钟内，人的意识还没有丧失，理智有序地判断处置是成功解脱的关键。”</a:t>
            </a:r>
            <a:endParaRPr lang="zh-CN" altLang="en-US" dirty="0">
              <a:cs typeface="思源黑体 CN Bold" panose="020B0800000000000000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3430" y="1814195"/>
            <a:ext cx="4039871" cy="40398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1"/>
      <p:bldP spid="3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32105"/>
            <a:ext cx="11257280" cy="6007100"/>
            <a:chOff x="736" y="543"/>
            <a:chExt cx="17728" cy="9460"/>
          </a:xfrm>
        </p:grpSpPr>
        <p:sp>
          <p:nvSpPr>
            <p:cNvPr id="3" name="圆角矩形 2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遇到触电怎么办</a:t>
              </a: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1739780" y="1504924"/>
            <a:ext cx="1989059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 anchor="t">
            <a:spAutoFit/>
          </a:bodyPr>
          <a:lstStyle>
            <a:defPPr/>
          </a:lstStyle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bg1"/>
                </a:solidFill>
                <a:cs typeface="思源黑体 CN Bold" panose="020B0800000000000000" charset="-122"/>
                <a:sym typeface="+mn-ea"/>
              </a:rPr>
              <a:t>触电抢救篇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186931" y="2797811"/>
            <a:ext cx="2874645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b="1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②斩断电路</a:t>
            </a:r>
          </a:p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在野外或施工时碰触被刮断在地的电线而触电时，可用干燥的木柄大刀、斧头、铁锹等斩断电线，中断电流。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964057" y="2797812"/>
            <a:ext cx="2414905" cy="2168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b="1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①关闭电源</a:t>
            </a:r>
            <a:endParaRPr lang="zh-CN" altLang="en-US" b="0" i="0" dirty="0">
              <a:effectLst/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迅速拔去电源插座、关闭电源开关或拉开电源总闸刀，切断电流。</a:t>
            </a:r>
            <a:endParaRPr lang="zh-CN" altLang="en-US" dirty="0">
              <a:cs typeface="思源黑体 CN Bold" panose="020B0800000000000000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605282" y="2413002"/>
            <a:ext cx="3249295" cy="3550285"/>
          </a:xfrm>
          <a:prstGeom prst="round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855462" y="2413002"/>
            <a:ext cx="3249295" cy="3550285"/>
          </a:xfrm>
          <a:prstGeom prst="round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1"/>
      <p:bldP spid="2" grpId="2"/>
      <p:bldP spid="7" grpId="3" animBg="1"/>
      <p:bldP spid="8" grpId="4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5"/>
            <a:ext cx="11257280" cy="6007100"/>
            <a:chOff x="736" y="543"/>
            <a:chExt cx="17728" cy="9460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遇到触电怎么办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769109" y="4297680"/>
            <a:ext cx="8462011" cy="14300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i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④拉开触电者</a:t>
            </a:r>
          </a:p>
          <a:p>
            <a:pPr marL="342900" indent="-34290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sz="2000" i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情况描述：</a:t>
            </a:r>
            <a:r>
              <a:rPr lang="zh-CN" altLang="en-US" i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如果触电者的手与电线连接紧密，无法挑开。</a:t>
            </a:r>
          </a:p>
          <a:p>
            <a:pPr marL="342900" indent="-34290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sz="2000" i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处理方法：</a:t>
            </a:r>
            <a:r>
              <a:rPr lang="zh-CN" altLang="en-US" i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可用干燥的大木棒将触电者拨离触电处。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345566" y="1585597"/>
            <a:ext cx="9436100" cy="2411095"/>
          </a:xfrm>
          <a:prstGeom prst="roundRect">
            <a:avLst>
              <a:gd name="adj" fmla="val 950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>
              <a:lnSpc>
                <a:spcPct val="150000"/>
              </a:lnSpc>
            </a:pPr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630681" y="1585597"/>
            <a:ext cx="8865235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b="1" i="0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③挑开电线</a:t>
            </a:r>
          </a:p>
          <a:p>
            <a:pPr marL="342900" indent="-34290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i="0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情况描述：如果触电者因躯体触及下垂的电线而被击倒，电线与躯体连接得很紧密，附近又找不到电源开关。</a:t>
            </a:r>
          </a:p>
          <a:p>
            <a:pPr marL="342900" indent="-34290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i="0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处理方法：这时救助者可站在干燥的木板或塑料板等绝缘物上，用干燥的木棍、扁担、竹竿、手杖、椅子、塑料棒、扫帚等绝缘物将接触触电者躯体的电线挑开。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1345566" y="4187190"/>
            <a:ext cx="9436100" cy="1733550"/>
          </a:xfrm>
          <a:prstGeom prst="roundRect">
            <a:avLst>
              <a:gd name="adj" fmla="val 950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>
              <a:lnSpc>
                <a:spcPct val="150000"/>
              </a:lnSpc>
            </a:pPr>
            <a:endParaRPr lang="zh-CN" altLang="en-US">
              <a:cs typeface="思源黑体 CN Bold" panose="020B08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1" animBg="1"/>
      <p:bldP spid="15" grpId="2"/>
      <p:bldP spid="3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22644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497707"/>
            <a:ext cx="12192000" cy="2360295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3837306" y="1110615"/>
            <a:ext cx="4517391" cy="538480"/>
            <a:chOff x="5997" y="2198"/>
            <a:chExt cx="7114" cy="848"/>
          </a:xfrm>
          <a:solidFill>
            <a:srgbClr val="D0E86C"/>
          </a:solidFill>
        </p:grpSpPr>
        <p:sp>
          <p:nvSpPr>
            <p:cNvPr id="16" name="椭圆 15"/>
            <p:cNvSpPr/>
            <p:nvPr/>
          </p:nvSpPr>
          <p:spPr>
            <a:xfrm>
              <a:off x="5997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炎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6781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炎</a:t>
              </a:r>
            </a:p>
          </p:txBody>
        </p:sp>
        <p:sp>
          <p:nvSpPr>
            <p:cNvPr id="18" name="椭圆 17"/>
            <p:cNvSpPr/>
            <p:nvPr/>
          </p:nvSpPr>
          <p:spPr>
            <a:xfrm>
              <a:off x="7564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 dirty="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夏</a:t>
              </a:r>
            </a:p>
          </p:txBody>
        </p:sp>
        <p:sp>
          <p:nvSpPr>
            <p:cNvPr id="19" name="椭圆 18"/>
            <p:cNvSpPr/>
            <p:nvPr/>
          </p:nvSpPr>
          <p:spPr>
            <a:xfrm>
              <a:off x="8347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日</a:t>
              </a:r>
            </a:p>
          </p:txBody>
        </p:sp>
        <p:sp>
          <p:nvSpPr>
            <p:cNvPr id="20" name="椭圆 19"/>
            <p:cNvSpPr/>
            <p:nvPr/>
          </p:nvSpPr>
          <p:spPr>
            <a:xfrm>
              <a:off x="9130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用</a:t>
              </a:r>
            </a:p>
          </p:txBody>
        </p:sp>
        <p:sp>
          <p:nvSpPr>
            <p:cNvPr id="21" name="椭圆 20"/>
            <p:cNvSpPr/>
            <p:nvPr/>
          </p:nvSpPr>
          <p:spPr>
            <a:xfrm>
              <a:off x="9913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电</a:t>
              </a:r>
            </a:p>
          </p:txBody>
        </p:sp>
        <p:sp>
          <p:nvSpPr>
            <p:cNvPr id="22" name="椭圆 21"/>
            <p:cNvSpPr/>
            <p:nvPr/>
          </p:nvSpPr>
          <p:spPr>
            <a:xfrm>
              <a:off x="10697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小</a:t>
              </a:r>
            </a:p>
          </p:txBody>
        </p:sp>
        <p:sp>
          <p:nvSpPr>
            <p:cNvPr id="23" name="椭圆 22"/>
            <p:cNvSpPr/>
            <p:nvPr/>
          </p:nvSpPr>
          <p:spPr>
            <a:xfrm>
              <a:off x="11480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贴</a:t>
              </a:r>
            </a:p>
          </p:txBody>
        </p:sp>
        <p:sp>
          <p:nvSpPr>
            <p:cNvPr id="24" name="椭圆 23"/>
            <p:cNvSpPr/>
            <p:nvPr/>
          </p:nvSpPr>
          <p:spPr>
            <a:xfrm>
              <a:off x="12263" y="2198"/>
              <a:ext cx="848" cy="8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r>
                <a:rPr lang="zh-CN" altLang="en-US" sz="2400"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</a:rPr>
                <a:t>士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8140" y="3810637"/>
            <a:ext cx="2286000" cy="27514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6766" y="4956810"/>
            <a:ext cx="1974215" cy="1812290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3578860" y="2031365"/>
            <a:ext cx="48768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2004697" y="2413637"/>
            <a:ext cx="8181975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8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炎炎夏日，也是用电高峰不管是冰箱、空调还是热水器每一样夏季必备的电器都是“烧电侠”因此，安全用电也不能忽视夏季安全用电要注意些什么呢？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3379" y="1740023"/>
            <a:ext cx="14559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8F8F8"/>
                </a:solidFill>
              </a:rPr>
              <a:t>https://www.ypppt.com/</a:t>
            </a:r>
            <a:endParaRPr lang="zh-CN" altLang="en-US" sz="600" dirty="0">
              <a:solidFill>
                <a:srgbClr val="F8F8F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5"/>
            <a:ext cx="11257280" cy="6007100"/>
            <a:chOff x="736" y="543"/>
            <a:chExt cx="17728" cy="9460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遇到触电怎么办</a:t>
              </a: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2886075" y="2044701"/>
            <a:ext cx="6419851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zh-CN" altLang="en-US" sz="4400" b="1" i="0" dirty="0">
                <a:solidFill>
                  <a:srgbClr val="E83428"/>
                </a:solidFill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特别注意！</a:t>
            </a:r>
          </a:p>
          <a:p>
            <a:pPr algn="ctr">
              <a:lnSpc>
                <a:spcPct val="150000"/>
              </a:lnSpc>
            </a:pPr>
            <a:r>
              <a:rPr lang="zh-CN" altLang="en-US" sz="2400" i="0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救助触电者时，援救人员要注意自己的安全，不要用自己的身体接触触电者，也不要用金属或潮湿的物体接触触电者，以免自己也触电。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5"/>
            <a:ext cx="11257280" cy="6007100"/>
            <a:chOff x="736" y="543"/>
            <a:chExt cx="17728" cy="9460"/>
          </a:xfrm>
        </p:grpSpPr>
        <p:sp>
          <p:nvSpPr>
            <p:cNvPr id="3" name="圆角矩形 2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遇到触电怎么办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423367" y="1565932"/>
            <a:ext cx="205198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lvl="0" algn="l">
              <a:buClrTx/>
              <a:buSzTx/>
              <a:buFontTx/>
            </a:pPr>
            <a:r>
              <a:rPr lang="zh-CN" altLang="en-US" sz="2400" b="1">
                <a:cs typeface="思源黑体 CN Bold" panose="020B0800000000000000" charset="-122"/>
                <a:sym typeface="+mn-ea"/>
              </a:rPr>
              <a:t>触电抢救篇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23671" y="2344421"/>
            <a:ext cx="5727700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b="1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⑤采取急救措施</a:t>
            </a:r>
            <a:endParaRPr lang="zh-CN" altLang="en-US" b="1" i="0" dirty="0">
              <a:effectLst/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拉开触电者后，要移到通风良好的地面或床上，仰卧，头向后仰，松开其衣领和腰带，清除口腔中的异物、取下假牙以保持呼吸道通畅。</a:t>
            </a:r>
            <a:endParaRPr lang="zh-CN" altLang="en-US" i="0" dirty="0">
              <a:effectLst/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迅速检查触电者的呼吸、心跳情况，就地抢救，及时进行人工呼吸和胸外心脏按摩；</a:t>
            </a:r>
            <a:endParaRPr lang="zh-CN" altLang="en-US" i="0" dirty="0">
              <a:effectLst/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effectLst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立即请医生抢救，或在不中断抢救的前提下，送往医院急救。</a:t>
            </a:r>
            <a:endParaRPr lang="zh-CN" altLang="en-US" dirty="0">
              <a:cs typeface="思源黑体 CN Bold" panose="020B0800000000000000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1371" y="1898650"/>
            <a:ext cx="3860800" cy="3860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67360" y="344805"/>
            <a:ext cx="11257280" cy="6007100"/>
            <a:chOff x="736" y="543"/>
            <a:chExt cx="17728" cy="9460"/>
          </a:xfrm>
        </p:grpSpPr>
        <p:sp>
          <p:nvSpPr>
            <p:cNvPr id="3" name="圆角矩形 2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遇到触电怎么办</a:t>
              </a:r>
            </a:p>
          </p:txBody>
        </p:sp>
      </p:grpSp>
      <p:sp>
        <p:nvSpPr>
          <p:cNvPr id="9" name="矩形 8"/>
          <p:cNvSpPr/>
          <p:nvPr/>
        </p:nvSpPr>
        <p:spPr>
          <a:xfrm>
            <a:off x="1422400" y="2073911"/>
            <a:ext cx="7411720" cy="89255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endParaRPr lang="zh-CN" altLang="en-US" sz="200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r>
              <a:rPr lang="zh-CN" altLang="en-US" sz="20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一定不要救人心切去直接拉扯触电者，要</a:t>
            </a:r>
            <a:r>
              <a:rPr lang="zh-CN" altLang="en-US" sz="3200" b="1">
                <a:solidFill>
                  <a:srgbClr val="E83428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先切断电源。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22400" y="349059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r>
              <a:rPr lang="zh-CN" altLang="en-US" sz="2800" b="1">
                <a:cs typeface="思源黑体 CN Bold" panose="020B0800000000000000" charset="-122"/>
              </a:rPr>
              <a:t>千万注意！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22400" y="4209416"/>
            <a:ext cx="510476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r>
              <a:rPr lang="zh-CN" altLang="en-US" sz="3200">
                <a:solidFill>
                  <a:srgbClr val="E83428"/>
                </a:solidFill>
                <a:cs typeface="思源黑体 CN Bold" panose="020B0800000000000000" charset="-122"/>
              </a:rPr>
              <a:t>用电千万条，安全第一条！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8037" y="2667637"/>
            <a:ext cx="3466465" cy="34664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1"/>
      <p:bldP spid="7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52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/>
        </p:nvSpPr>
        <p:spPr>
          <a:xfrm>
            <a:off x="4237991" y="708025"/>
            <a:ext cx="6510020" cy="5030470"/>
          </a:xfrm>
          <a:prstGeom prst="roundRect">
            <a:avLst/>
          </a:prstGeom>
          <a:solidFill>
            <a:srgbClr val="D8ED8B">
              <a:alpha val="11000"/>
            </a:srgbClr>
          </a:solidFill>
          <a:ln>
            <a:solidFill>
              <a:srgbClr val="D0E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22644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497707"/>
            <a:ext cx="12192000" cy="236029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738369" y="1765935"/>
            <a:ext cx="502793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l"/>
            <a:r>
              <a:rPr lang="zh-CN" altLang="en-US" sz="2800">
                <a:solidFill>
                  <a:schemeClr val="tx1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一、夏季安全用电常识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738371" y="2994660"/>
            <a:ext cx="6099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l"/>
            <a:r>
              <a:rPr lang="zh-CN" altLang="en-US" sz="2800">
                <a:solidFill>
                  <a:schemeClr val="tx1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二、电器火灾怎么处理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738371" y="4223385"/>
            <a:ext cx="5892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l"/>
            <a:r>
              <a:rPr lang="zh-CN" altLang="en-US" sz="2800">
                <a:solidFill>
                  <a:schemeClr val="tx1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三、遇到触电怎么办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765301" y="1263017"/>
            <a:ext cx="1229995" cy="2553335"/>
          </a:xfrm>
          <a:prstGeom prst="rect">
            <a:avLst/>
          </a:prstGeom>
          <a:noFill/>
          <a:ln w="47625">
            <a:noFill/>
          </a:ln>
        </p:spPr>
        <p:txBody>
          <a:bodyPr wrap="square" rtlCol="0">
            <a:spAutoFit/>
          </a:bodyPr>
          <a:lstStyle>
            <a:defPPr/>
          </a:lstStyle>
          <a:p>
            <a:pPr algn="dist"/>
            <a:r>
              <a:rPr lang="zh-CN" altLang="en-US" sz="8000">
                <a:ln w="31750">
                  <a:noFill/>
                </a:ln>
                <a:solidFill>
                  <a:srgbClr val="3D6C3D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目录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304938" y="1574802"/>
            <a:ext cx="615553" cy="29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/>
          </a:lstStyle>
          <a:p>
            <a:pPr algn="dist"/>
            <a:r>
              <a:rPr lang="en-US" altLang="zh-CN" sz="2800">
                <a:solidFill>
                  <a:schemeClr val="tx1">
                    <a:lumMod val="65000"/>
                    <a:lumOff val="35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思源黑体 CN Bold" panose="020B0800000000000000" charset="-122"/>
              </a:rPr>
              <a:t>CONTENTS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43280" y="3816352"/>
            <a:ext cx="2286000" cy="27514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1"/>
      <p:bldP spid="33" grpId="2"/>
      <p:bldP spid="34" grpId="3"/>
      <p:bldP spid="2" grpId="4"/>
      <p:bldP spid="3" grpId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497707"/>
            <a:ext cx="12192000" cy="23602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8140" y="3810637"/>
            <a:ext cx="2286000" cy="27514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6766" y="4956810"/>
            <a:ext cx="1974215" cy="18122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25645" cy="6858000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3388996" y="1508127"/>
            <a:ext cx="7649845" cy="3448685"/>
          </a:xfrm>
          <a:prstGeom prst="roundRect">
            <a:avLst/>
          </a:prstGeom>
          <a:solidFill>
            <a:srgbClr val="D8ED8B">
              <a:alpha val="11000"/>
            </a:srgbClr>
          </a:solidFill>
          <a:ln>
            <a:solidFill>
              <a:srgbClr val="D0E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 flipH="1">
            <a:off x="3834766" y="3247390"/>
            <a:ext cx="67589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6000" dirty="0">
                <a:solidFill>
                  <a:schemeClr val="tx1"/>
                </a:solidFill>
                <a:latin typeface="思源宋体 Heavy" panose="02020900000000000000" charset="-122"/>
                <a:ea typeface="思源宋体 Heavy" panose="02020900000000000000" charset="-122"/>
                <a:cs typeface="思源黑体 CN Bold" panose="020B0800000000000000" charset="-122"/>
              </a:rPr>
              <a:t>夏季安全用电常识</a:t>
            </a:r>
          </a:p>
        </p:txBody>
      </p:sp>
      <p:sp>
        <p:nvSpPr>
          <p:cNvPr id="2" name="文本框 1"/>
          <p:cNvSpPr txBox="1"/>
          <p:nvPr/>
        </p:nvSpPr>
        <p:spPr>
          <a:xfrm flipH="1">
            <a:off x="3834766" y="2049780"/>
            <a:ext cx="67589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zh-CN" altLang="en-US" sz="6000">
                <a:solidFill>
                  <a:srgbClr val="3D6C3D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第一部分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1"/>
      <p:bldP spid="2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67360" y="344807"/>
            <a:ext cx="11257280" cy="6006465"/>
            <a:chOff x="736" y="543"/>
            <a:chExt cx="17728" cy="9459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夏季安全用电常识</a:t>
              </a:r>
            </a:p>
          </p:txBody>
        </p:sp>
      </p:grpSp>
      <p:sp>
        <p:nvSpPr>
          <p:cNvPr id="14" name="矩形 13"/>
          <p:cNvSpPr/>
          <p:nvPr/>
        </p:nvSpPr>
        <p:spPr>
          <a:xfrm>
            <a:off x="5581650" y="3367406"/>
            <a:ext cx="5965191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避免大功率电器同时使用，特别是在用电高峰时段。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空调、烤箱等大容量用电设备必须使用专用线路。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电线不能乱拉乱接，多台电器不能用同一个插座。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开空调的同时应关好门窗，尽量减少不必要的能耗。</a:t>
            </a:r>
          </a:p>
        </p:txBody>
      </p:sp>
      <p:sp>
        <p:nvSpPr>
          <p:cNvPr id="15" name="矩形 14"/>
          <p:cNvSpPr/>
          <p:nvPr/>
        </p:nvSpPr>
        <p:spPr>
          <a:xfrm>
            <a:off x="5670551" y="2434591"/>
            <a:ext cx="3017173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40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01  </a:t>
            </a:r>
            <a:r>
              <a:rPr lang="zh-CN" altLang="en-US" sz="2000" b="1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不要超负荷用电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28701" y="2161540"/>
            <a:ext cx="4476751" cy="2959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67360" y="344807"/>
            <a:ext cx="11257280" cy="6006465"/>
            <a:chOff x="736" y="543"/>
            <a:chExt cx="17728" cy="9459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夏季安全用电常识</a:t>
              </a:r>
            </a:p>
          </p:txBody>
        </p:sp>
      </p:grpSp>
      <p:sp>
        <p:nvSpPr>
          <p:cNvPr id="18" name="矩形 17"/>
          <p:cNvSpPr/>
          <p:nvPr/>
        </p:nvSpPr>
        <p:spPr>
          <a:xfrm>
            <a:off x="6946900" y="2296160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20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定期检查电气线路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25212" y="2910207"/>
            <a:ext cx="4949825" cy="21698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定期对电气线路开展检查。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重点检查线路的接头部位，发现线路老化问题，应及时更换成新的线路。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1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各种电器的插座应远离火源，电源线如有破损应及时加裹绝缘胶布，防止出现短路。</a:t>
            </a:r>
            <a:endParaRPr lang="zh-CN" altLang="en-US" dirty="0">
              <a:cs typeface="思源黑体 CN Bold" panose="020B0800000000000000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63285" y="2080262"/>
            <a:ext cx="1107996" cy="83099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en-US" altLang="zh-CN" sz="48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02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2701" y="1828165"/>
            <a:ext cx="4025900" cy="4025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1"/>
      <p:bldP spid="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67360" y="344807"/>
            <a:ext cx="11257280" cy="6006465"/>
            <a:chOff x="736" y="543"/>
            <a:chExt cx="17728" cy="9459"/>
          </a:xfrm>
        </p:grpSpPr>
        <p:sp>
          <p:nvSpPr>
            <p:cNvPr id="4" name="圆角矩形 3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夏季安全用电常识</a:t>
              </a:r>
            </a:p>
          </p:txBody>
        </p:sp>
      </p:grpSp>
      <p:sp>
        <p:nvSpPr>
          <p:cNvPr id="11" name="矩形 10"/>
          <p:cNvSpPr/>
          <p:nvPr/>
        </p:nvSpPr>
        <p:spPr>
          <a:xfrm>
            <a:off x="5737550" y="2146321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40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03  </a:t>
            </a:r>
            <a:r>
              <a:rPr lang="zh-CN" altLang="en-US" sz="2000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正确放置电器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902960" y="3082927"/>
            <a:ext cx="5069840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dirty="0">
                <a:cs typeface="思源黑体 CN Bold" panose="020B0800000000000000" charset="-122"/>
              </a:rPr>
              <a:t>夏天阳光强烈，电器应放置在无阳光直射或阴暗的地方，保持通风良好，电器使用一段时间，要让其适当休息，尽量避免长时间连续使用，电器周围禁止放置易燃物品。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6501" y="1884682"/>
            <a:ext cx="3734435" cy="37344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67360" y="344807"/>
            <a:ext cx="11257280" cy="6006465"/>
            <a:chOff x="736" y="543"/>
            <a:chExt cx="17728" cy="9459"/>
          </a:xfrm>
        </p:grpSpPr>
        <p:sp>
          <p:nvSpPr>
            <p:cNvPr id="11" name="圆角矩形 10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夏季安全用电常识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1347377" y="1594754"/>
            <a:ext cx="3275256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40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05  </a:t>
            </a:r>
            <a:r>
              <a:rPr lang="zh-CN" altLang="en-US" sz="2000" b="1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小心接触带电设备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49071" y="2301240"/>
            <a:ext cx="9306560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/>
          </a:lstStyle>
          <a:p>
            <a:pPr>
              <a:lnSpc>
                <a:spcPct val="200000"/>
              </a:lnSpc>
            </a:pPr>
            <a:r>
              <a:rPr lang="zh-CN" altLang="en-US" b="1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高温季节，人出汗多，手经常是湿的，而汗是导电的。</a:t>
            </a:r>
            <a:endParaRPr lang="en-US" altLang="zh-CN" b="1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20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高温天不要用手去移动台扇、洗衣机等正在运转的家用电器。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20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如需搬动，应先关上开关，拔去电源。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20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如果发现有人触电，应立即关闭电源开关或拔掉电源插头，让触电者迅速脱离电源。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20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使用电熨斗、电吹风等电器时，人不要离开。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20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+mn-ea"/>
              </a:rPr>
              <a:t>不要请无资质的装修队及人员铺设电线和接装用电设备。</a:t>
            </a:r>
            <a:endParaRPr lang="zh-CN" altLang="en-US" dirty="0">
              <a:cs typeface="思源黑体 CN Bold" panose="020B08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67360" y="344807"/>
            <a:ext cx="11257280" cy="6006465"/>
            <a:chOff x="736" y="543"/>
            <a:chExt cx="17728" cy="9459"/>
          </a:xfrm>
        </p:grpSpPr>
        <p:sp>
          <p:nvSpPr>
            <p:cNvPr id="3" name="圆角矩形 2"/>
            <p:cNvSpPr/>
            <p:nvPr/>
          </p:nvSpPr>
          <p:spPr>
            <a:xfrm>
              <a:off x="736" y="1814"/>
              <a:ext cx="17728" cy="8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D0E8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22" y="543"/>
              <a:ext cx="8356" cy="822"/>
            </a:xfrm>
            <a:prstGeom prst="rect">
              <a:avLst/>
            </a:prstGeom>
            <a:solidFill>
              <a:srgbClr val="3D6C3D"/>
            </a:solidFill>
          </p:spPr>
          <p:txBody>
            <a:bodyPr wrap="square" rtlCol="0" anchor="t">
              <a:spAutoFit/>
            </a:bodyPr>
            <a:lstStyle>
              <a:defPPr/>
            </a:lstStyle>
            <a:p>
              <a:pPr algn="ctr"/>
              <a:r>
                <a:rPr lang="zh-CN" altLang="en-US" sz="2800" b="1">
                  <a:solidFill>
                    <a:schemeClr val="bg1"/>
                  </a:solidFill>
                  <a:cs typeface="思源黑体 CN Bold" panose="020B0800000000000000" charset="-122"/>
                </a:rPr>
                <a:t>夏季安全用电常识</a:t>
              </a:r>
            </a:p>
          </p:txBody>
        </p:sp>
      </p:grpSp>
      <p:sp>
        <p:nvSpPr>
          <p:cNvPr id="9" name="矩形 8"/>
          <p:cNvSpPr/>
          <p:nvPr/>
        </p:nvSpPr>
        <p:spPr>
          <a:xfrm>
            <a:off x="4281804" y="1724681"/>
            <a:ext cx="3275256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40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06  </a:t>
            </a:r>
            <a:r>
              <a:rPr lang="zh-CN" altLang="en-US" sz="2000" b="1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科学应对雷电天气</a:t>
            </a:r>
          </a:p>
        </p:txBody>
      </p:sp>
      <p:sp>
        <p:nvSpPr>
          <p:cNvPr id="11" name="矩形 10"/>
          <p:cNvSpPr/>
          <p:nvPr/>
        </p:nvSpPr>
        <p:spPr>
          <a:xfrm>
            <a:off x="1216026" y="2650490"/>
            <a:ext cx="9549765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marL="285750" indent="-285750">
              <a:lnSpc>
                <a:spcPct val="2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雷雨天气来临前，应事先将室内电器关掉，拔掉插头、电话线和闭路天线；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2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雷雨过程中，不要接触电源开关和用电设备，不宜使用太阳能热水器，避免站在进户的金属水管以及与屋顶相连的下水管道旁等，以防雷电击；</a:t>
            </a:r>
            <a:endParaRPr lang="en-US" altLang="zh-CN" dirty="0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  <a:p>
            <a:pPr marL="285750" indent="-285750">
              <a:lnSpc>
                <a:spcPct val="250000"/>
              </a:lnSpc>
              <a:buFont typeface="汉仪正圆-55W" panose="00020600040101010101" charset="-122"/>
              <a:buChar char="•"/>
            </a:pPr>
            <a:r>
              <a:rPr lang="zh-CN" altLang="en-US" dirty="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rPr>
              <a:t>如身在室外，千万不要靠近铁塔、电杆、变压器、配电箱等电力设施，还要远离高压电线。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思源黑体 CN Bold"/>
        <a:font script="Hebr" typeface="思源黑体 CN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思源黑体 CN Bold"/>
        <a:font script="Hebr" typeface="思源黑体 CN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思源黑体 CN Bold"/>
        <a:font script="Hebr" typeface="思源黑体 CN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1240</Words>
  <Application>Microsoft Office PowerPoint</Application>
  <PresentationFormat>宽屏</PresentationFormat>
  <Paragraphs>119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Meiryo</vt:lpstr>
      <vt:lpstr>汉仪正圆-55W</vt:lpstr>
      <vt:lpstr>思源黑体 CN Bold</vt:lpstr>
      <vt:lpstr>思源宋体 Heavy</vt:lpstr>
      <vt:lpstr>宋体</vt:lpstr>
      <vt:lpstr>微软雅黑</vt:lpstr>
      <vt:lpstr>字魂36号-正文宋楷</vt:lpstr>
      <vt:lpstr>字魂59号-创粗黑</vt:lpstr>
      <vt:lpstr>Arial</vt:lpstr>
      <vt:lpstr>Calibri</vt:lpstr>
      <vt:lpstr>Calibri Light</vt:lpstr>
      <vt:lpstr>Office 主题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dcterms:created xsi:type="dcterms:W3CDTF">2022-06-10T05:47:00Z</dcterms:created>
  <dcterms:modified xsi:type="dcterms:W3CDTF">2023-03-10T10:29:34Z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