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4"/>
  </p:notesMasterIdLst>
  <p:handoutMasterIdLst>
    <p:handoutMasterId r:id="rId25"/>
  </p:handoutMasterIdLst>
  <p:sldIdLst>
    <p:sldId id="257" r:id="rId3"/>
    <p:sldId id="260" r:id="rId4"/>
    <p:sldId id="259" r:id="rId5"/>
    <p:sldId id="264" r:id="rId6"/>
    <p:sldId id="265" r:id="rId7"/>
    <p:sldId id="261" r:id="rId8"/>
    <p:sldId id="266" r:id="rId9"/>
    <p:sldId id="267" r:id="rId10"/>
    <p:sldId id="268" r:id="rId11"/>
    <p:sldId id="269" r:id="rId12"/>
    <p:sldId id="270" r:id="rId13"/>
    <p:sldId id="262" r:id="rId14"/>
    <p:sldId id="271" r:id="rId15"/>
    <p:sldId id="272" r:id="rId16"/>
    <p:sldId id="263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5">
          <p15:clr>
            <a:srgbClr val="A4A3A4"/>
          </p15:clr>
        </p15:guide>
        <p15:guide id="2" orient="horz" pos="38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48" y="114"/>
      </p:cViewPr>
      <p:guideLst>
        <p:guide pos="415"/>
        <p:guide orient="horz" pos="3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164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051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387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909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1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09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95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4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3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5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3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9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42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2023/4/9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面-上"/>
          <p:cNvSpPr/>
          <p:nvPr userDrawn="1"/>
        </p:nvSpPr>
        <p:spPr>
          <a:xfrm>
            <a:off x="5778500" y="-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页面-下"/>
          <p:cNvSpPr/>
          <p:nvPr userDrawn="1"/>
        </p:nvSpPr>
        <p:spPr>
          <a:xfrm>
            <a:off x="5778500" y="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0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644524" y="3398125"/>
            <a:ext cx="3696138" cy="277210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12860"/>
            <a:ext cx="3048000" cy="254513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630400"/>
            <a:ext cx="2781300" cy="22276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2200" y="5102699"/>
            <a:ext cx="4749800" cy="1755301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925" y="1319881"/>
            <a:ext cx="911205" cy="92535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23" y="0"/>
            <a:ext cx="1752977" cy="269240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4698" y="0"/>
            <a:ext cx="2717302" cy="335280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9700" y="-1"/>
            <a:ext cx="3162300" cy="2584517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5845" y="4848117"/>
            <a:ext cx="675183" cy="855348"/>
          </a:xfrm>
          <a:prstGeom prst="rect">
            <a:avLst/>
          </a:prstGeom>
        </p:spPr>
      </p:pic>
      <p:grpSp>
        <p:nvGrpSpPr>
          <p:cNvPr id="41" name="组合 40"/>
          <p:cNvGrpSpPr/>
          <p:nvPr/>
        </p:nvGrpSpPr>
        <p:grpSpPr>
          <a:xfrm>
            <a:off x="3800285" y="1845272"/>
            <a:ext cx="3581590" cy="2308324"/>
            <a:chOff x="4390461" y="2421377"/>
            <a:chExt cx="2840920" cy="2308324"/>
          </a:xfrm>
        </p:grpSpPr>
        <p:sp>
          <p:nvSpPr>
            <p:cNvPr id="37" name="文本框 36"/>
            <p:cNvSpPr txBox="1"/>
            <p:nvPr/>
          </p:nvSpPr>
          <p:spPr>
            <a:xfrm>
              <a:off x="4390461" y="2421377"/>
              <a:ext cx="284092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7200">
                  <a:ln w="25400">
                    <a:solidFill>
                      <a:srgbClr val="FFFFFF"/>
                    </a:solidFill>
                  </a:ln>
                  <a:solidFill>
                    <a:srgbClr val="24412A"/>
                  </a:solidFill>
                  <a:effectLst>
                    <a:outerShdw dist="37357" dir="2700000" rotWithShape="0">
                      <a:srgbClr val="24412A">
                        <a:alpha val="40000"/>
                      </a:srgbClr>
                    </a:outerShdw>
                  </a:effectLst>
                  <a:latin typeface="思源宋体 CN Heavy" panose="02020900000000000000" pitchFamily="18" charset="-122"/>
                  <a:ea typeface="思源宋体 CN Heavy" panose="02020900000000000000" pitchFamily="18" charset="-122"/>
                  <a:sym typeface="Arial" panose="020B0604020202020204" pitchFamily="34" charset="0"/>
                </a:rPr>
                <a:t>家长会</a:t>
              </a:r>
              <a:endParaRPr lang="zh-CN" altLang="en-US" sz="9600">
                <a:ln w="25400">
                  <a:solidFill>
                    <a:srgbClr val="FFFFFF"/>
                  </a:solidFill>
                </a:ln>
                <a:solidFill>
                  <a:srgbClr val="24412A"/>
                </a:solidFill>
                <a:effectLst>
                  <a:outerShdw dist="37357" dir="2700000" rotWithShape="0">
                    <a:srgbClr val="24412A">
                      <a:alpha val="4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4390461" y="2421377"/>
              <a:ext cx="284092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7200">
                  <a:solidFill>
                    <a:srgbClr val="24412A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sym typeface="Arial" panose="020B0604020202020204" pitchFamily="34" charset="0"/>
                </a:rPr>
                <a:t>家长会</a:t>
              </a:r>
              <a:endParaRPr lang="zh-CN" altLang="en-US" sz="9600">
                <a:solidFill>
                  <a:srgbClr val="24412A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43" name="直接连接符 42"/>
          <p:cNvCxnSpPr/>
          <p:nvPr/>
        </p:nvCxnSpPr>
        <p:spPr>
          <a:xfrm>
            <a:off x="2152650" y="3091020"/>
            <a:ext cx="64389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045671" y="3343785"/>
            <a:ext cx="6179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6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矩形: 圆角 44"/>
          <p:cNvSpPr/>
          <p:nvPr/>
        </p:nvSpPr>
        <p:spPr>
          <a:xfrm>
            <a:off x="7120124" y="2119471"/>
            <a:ext cx="1499235" cy="723899"/>
          </a:xfrm>
          <a:prstGeom prst="roundRect">
            <a:avLst>
              <a:gd name="adj" fmla="val 10481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27583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20XX</a:t>
            </a:r>
            <a:endParaRPr lang="zh-CN" altLang="en-US" sz="3600" dirty="0">
              <a:solidFill>
                <a:srgbClr val="27583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76412" y="524173"/>
            <a:ext cx="335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XX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学校赢战高考主题班会</a:t>
            </a:r>
            <a:endParaRPr lang="zh-CN" altLang="en-US" sz="8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3514" y="3110581"/>
            <a:ext cx="340581" cy="345868"/>
          </a:xfrm>
          <a:prstGeom prst="rect">
            <a:avLst/>
          </a:prstGeom>
        </p:spPr>
      </p:pic>
      <p:sp>
        <p:nvSpPr>
          <p:cNvPr id="50" name="文本框 49"/>
          <p:cNvSpPr txBox="1"/>
          <p:nvPr/>
        </p:nvSpPr>
        <p:spPr>
          <a:xfrm>
            <a:off x="2022138" y="3801293"/>
            <a:ext cx="4077804" cy="777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defRPr>
            </a:lvl1pPr>
          </a:lstStyle>
          <a:p>
            <a:r>
              <a:rPr lang="zh-CN" altLang="en-US" dirty="0">
                <a:sym typeface="Arial" panose="020B0604020202020204" pitchFamily="34" charset="0"/>
              </a:rPr>
              <a:t>高考临近，班上同学团结友爱</a:t>
            </a:r>
            <a:r>
              <a:rPr lang="en-US" altLang="zh-CN" dirty="0">
                <a:sym typeface="Arial" panose="020B0604020202020204" pitchFamily="34" charset="0"/>
              </a:rPr>
              <a:t>,</a:t>
            </a:r>
            <a:r>
              <a:rPr lang="zh-CN" altLang="en-US" dirty="0">
                <a:sym typeface="Arial" panose="020B0604020202020204" pitchFamily="34" charset="0"/>
              </a:rPr>
              <a:t>相互督促</a:t>
            </a:r>
            <a:r>
              <a:rPr lang="en-US" altLang="zh-CN" dirty="0">
                <a:sym typeface="Arial" panose="020B0604020202020204" pitchFamily="34" charset="0"/>
              </a:rPr>
              <a:t>,</a:t>
            </a:r>
            <a:r>
              <a:rPr lang="zh-CN" altLang="en-US" dirty="0">
                <a:sym typeface="Arial" panose="020B0604020202020204" pitchFamily="34" charset="0"/>
              </a:rPr>
              <a:t>相互学习，积极进取，高考浓厚的学习空气和复习氛围日渐形成，比学赶超的竞争意识和比拼态势蔚然成风。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685925" y="1335268"/>
            <a:ext cx="1620957" cy="1862048"/>
            <a:chOff x="1181100" y="-1672326"/>
            <a:chExt cx="1620957" cy="1862048"/>
          </a:xfrm>
        </p:grpSpPr>
        <p:sp>
          <p:nvSpPr>
            <p:cNvPr id="42" name="文本框 41"/>
            <p:cNvSpPr txBox="1"/>
            <p:nvPr/>
          </p:nvSpPr>
          <p:spPr>
            <a:xfrm>
              <a:off x="1181100" y="-1672326"/>
              <a:ext cx="1620957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500" spc="-300">
                  <a:ln w="25400">
                    <a:solidFill>
                      <a:srgbClr val="FFFFFF"/>
                    </a:solidFill>
                  </a:ln>
                  <a:gradFill>
                    <a:gsLst>
                      <a:gs pos="44000">
                        <a:srgbClr val="245233"/>
                      </a:gs>
                      <a:gs pos="100000">
                        <a:srgbClr val="275831"/>
                      </a:gs>
                    </a:gsLst>
                    <a:lin ang="5400000" scaled="1"/>
                  </a:gradFill>
                  <a:effectLst>
                    <a:outerShdw dist="37357" dir="2700000" rotWithShape="0">
                      <a:srgbClr val="245233">
                        <a:alpha val="40000"/>
                      </a:srgbClr>
                    </a:outerShdw>
                  </a:effectLst>
                  <a:latin typeface="汉仪许静行楷W" panose="00020600040101010101" pitchFamily="18" charset="-122"/>
                  <a:ea typeface="汉仪许静行楷W" panose="00020600040101010101" pitchFamily="18" charset="-122"/>
                  <a:sym typeface="Arial" panose="020B0604020202020204" pitchFamily="34" charset="0"/>
                </a:rPr>
                <a:t>高</a:t>
              </a:r>
              <a:endParaRPr lang="zh-CN" altLang="en-US" sz="11500" spc="-300">
                <a:ln w="25400">
                  <a:solidFill>
                    <a:srgbClr val="FFFFFF"/>
                  </a:solidFill>
                </a:ln>
                <a:gradFill>
                  <a:gsLst>
                    <a:gs pos="44000">
                      <a:srgbClr val="245233"/>
                    </a:gs>
                    <a:gs pos="100000">
                      <a:srgbClr val="275831"/>
                    </a:gs>
                  </a:gsLst>
                  <a:lin ang="5400000" scaled="1"/>
                </a:gradFill>
                <a:effectLst>
                  <a:outerShdw dist="37357" dir="2700000" rotWithShape="0">
                    <a:srgbClr val="245233">
                      <a:alpha val="4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181100" y="-1672326"/>
              <a:ext cx="1620957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500" spc="-300">
                  <a:gradFill>
                    <a:gsLst>
                      <a:gs pos="44000">
                        <a:srgbClr val="245233"/>
                      </a:gs>
                      <a:gs pos="100000">
                        <a:srgbClr val="275831"/>
                      </a:gs>
                    </a:gsLst>
                    <a:lin ang="5400000" scaled="1"/>
                  </a:gradFill>
                  <a:latin typeface="汉仪许静行楷W" panose="00020600040101010101" pitchFamily="18" charset="-122"/>
                  <a:ea typeface="汉仪许静行楷W" panose="00020600040101010101" pitchFamily="18" charset="-122"/>
                  <a:sym typeface="Arial" panose="020B0604020202020204" pitchFamily="34" charset="0"/>
                </a:rPr>
                <a:t>高</a:t>
              </a:r>
              <a:endParaRPr lang="zh-CN" altLang="en-US" sz="11500" spc="-300">
                <a:gradFill>
                  <a:gsLst>
                    <a:gs pos="44000">
                      <a:srgbClr val="245233"/>
                    </a:gs>
                    <a:gs pos="100000">
                      <a:srgbClr val="27583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792532" y="1335268"/>
            <a:ext cx="1620957" cy="1862048"/>
            <a:chOff x="2802057" y="-1672326"/>
            <a:chExt cx="1620957" cy="1862048"/>
          </a:xfrm>
        </p:grpSpPr>
        <p:sp>
          <p:nvSpPr>
            <p:cNvPr id="44" name="文本框 43"/>
            <p:cNvSpPr txBox="1"/>
            <p:nvPr/>
          </p:nvSpPr>
          <p:spPr>
            <a:xfrm>
              <a:off x="2802057" y="-1672326"/>
              <a:ext cx="1620957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500" spc="-300">
                  <a:ln w="25400">
                    <a:solidFill>
                      <a:srgbClr val="FFFFFF"/>
                    </a:solidFill>
                  </a:ln>
                  <a:gradFill>
                    <a:gsLst>
                      <a:gs pos="44000">
                        <a:srgbClr val="245233"/>
                      </a:gs>
                      <a:gs pos="100000">
                        <a:srgbClr val="275831"/>
                      </a:gs>
                    </a:gsLst>
                    <a:lin ang="5400000" scaled="1"/>
                  </a:gradFill>
                  <a:effectLst>
                    <a:outerShdw dist="37357" dir="2700000" rotWithShape="0">
                      <a:srgbClr val="245233">
                        <a:alpha val="40000"/>
                      </a:srgbClr>
                    </a:outerShdw>
                  </a:effectLst>
                  <a:latin typeface="汉仪许静行楷W" panose="00020600040101010101" pitchFamily="18" charset="-122"/>
                  <a:ea typeface="汉仪许静行楷W" panose="00020600040101010101" pitchFamily="18" charset="-122"/>
                  <a:sym typeface="Arial" panose="020B0604020202020204" pitchFamily="34" charset="0"/>
                </a:rPr>
                <a:t>考</a:t>
              </a:r>
              <a:endParaRPr lang="zh-CN" altLang="en-US" sz="11500" spc="-300">
                <a:ln w="25400">
                  <a:solidFill>
                    <a:srgbClr val="FFFFFF"/>
                  </a:solidFill>
                </a:ln>
                <a:gradFill>
                  <a:gsLst>
                    <a:gs pos="44000">
                      <a:srgbClr val="245233"/>
                    </a:gs>
                    <a:gs pos="100000">
                      <a:srgbClr val="275831"/>
                    </a:gs>
                  </a:gsLst>
                  <a:lin ang="5400000" scaled="1"/>
                </a:gradFill>
                <a:effectLst>
                  <a:outerShdw dist="37357" dir="2700000" rotWithShape="0">
                    <a:srgbClr val="245233">
                      <a:alpha val="4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802057" y="-1672326"/>
              <a:ext cx="1620957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1500" spc="-300" dirty="0">
                  <a:gradFill>
                    <a:gsLst>
                      <a:gs pos="44000">
                        <a:srgbClr val="245233"/>
                      </a:gs>
                      <a:gs pos="100000">
                        <a:srgbClr val="275831"/>
                      </a:gs>
                    </a:gsLst>
                    <a:lin ang="5400000" scaled="1"/>
                  </a:gradFill>
                  <a:latin typeface="汉仪许静行楷W" panose="00020600040101010101" pitchFamily="18" charset="-122"/>
                  <a:ea typeface="汉仪许静行楷W" panose="00020600040101010101" pitchFamily="18" charset="-122"/>
                  <a:sym typeface="Arial" panose="020B0604020202020204" pitchFamily="34" charset="0"/>
                </a:rPr>
                <a:t>考</a:t>
              </a:r>
              <a:endParaRPr lang="zh-CN" altLang="en-US" sz="11500" spc="-300" dirty="0">
                <a:gradFill>
                  <a:gsLst>
                    <a:gs pos="44000">
                      <a:srgbClr val="245233"/>
                    </a:gs>
                    <a:gs pos="100000">
                      <a:srgbClr val="27583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  <p:cond evt="onBegin" delay="0">
                          <p:tn val="46"/>
                        </p:cond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  <p:cond evt="onBegin" delay="0">
                          <p:tn val="51"/>
                        </p:cond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  <p:cond evt="onBegin" delay="0">
                          <p:tn val="56"/>
                        </p:cond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  <p:cond evt="onBegin" delay="0">
                          <p:tn val="64"/>
                        </p:cond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  <p:cond evt="onBegin" delay="0">
                          <p:tn val="94"/>
                        </p:cond>
                      </p:stCondLst>
                      <p:childTnLst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5" grpId="0" animBg="1"/>
      <p:bldP spid="46" grpId="0"/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任意多边形: 形状 34"/>
          <p:cNvSpPr/>
          <p:nvPr/>
        </p:nvSpPr>
        <p:spPr>
          <a:xfrm>
            <a:off x="0" y="5918200"/>
            <a:ext cx="12192000" cy="939800"/>
          </a:xfrm>
          <a:custGeom>
            <a:avLst/>
            <a:gdLst>
              <a:gd name="connsiteX0" fmla="*/ 0 w 12192000"/>
              <a:gd name="connsiteY0" fmla="*/ 0 h 939800"/>
              <a:gd name="connsiteX1" fmla="*/ 12192000 w 12192000"/>
              <a:gd name="connsiteY1" fmla="*/ 0 h 939800"/>
              <a:gd name="connsiteX2" fmla="*/ 12192000 w 12192000"/>
              <a:gd name="connsiteY2" fmla="*/ 939800 h 939800"/>
              <a:gd name="connsiteX3" fmla="*/ 0 w 12192000"/>
              <a:gd name="connsiteY3" fmla="*/ 939800 h 93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939800">
                <a:moveTo>
                  <a:pt x="0" y="0"/>
                </a:moveTo>
                <a:lnTo>
                  <a:pt x="12192000" y="0"/>
                </a:lnTo>
                <a:lnTo>
                  <a:pt x="12192000" y="939800"/>
                </a:lnTo>
                <a:lnTo>
                  <a:pt x="0" y="939800"/>
                </a:lnTo>
                <a:close/>
              </a:path>
            </a:pathLst>
          </a:cu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走出误区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052824" y="2383155"/>
            <a:ext cx="3021076" cy="2343627"/>
            <a:chOff x="661924" y="2605780"/>
            <a:chExt cx="5599176" cy="2343627"/>
          </a:xfrm>
        </p:grpSpPr>
        <p:sp>
          <p:nvSpPr>
            <p:cNvPr id="32" name="文本框 31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误区之四：过分唠叨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61924" y="3788192"/>
              <a:ext cx="5599176" cy="1161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一些家长总爱在孩子面前反复念叨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"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你要加把劲啊！ ”、“你一定要考上安高呀！ ”等等，这容易让孩 子产生逆反心理，加重思想包袱。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: 圆角 9"/>
          <p:cNvSpPr/>
          <p:nvPr/>
        </p:nvSpPr>
        <p:spPr>
          <a:xfrm>
            <a:off x="7529286" y="2133600"/>
            <a:ext cx="3468914" cy="3581400"/>
          </a:xfrm>
          <a:prstGeom prst="roundRect">
            <a:avLst>
              <a:gd name="adj" fmla="val 248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7768391" y="2383155"/>
            <a:ext cx="2990704" cy="3175398"/>
            <a:chOff x="472300" y="2605780"/>
            <a:chExt cx="5978425" cy="3175398"/>
          </a:xfrm>
        </p:grpSpPr>
        <p:sp>
          <p:nvSpPr>
            <p:cNvPr id="25" name="文本框 24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建议：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72300" y="3511967"/>
              <a:ext cx="5978425" cy="226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孩子一天熬十几个小时念书，身心都很疲惫，家 长应尽量宽容他，开导他，不要责备他</a:t>
              </a:r>
              <a:r>
                <a:rPr lang="en-US" alt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.</a:t>
              </a: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如果碰到他不 顺心而闹小别扭，要允许他发泄，让他把心中的不快吐 出来。</a:t>
              </a: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500" y="2146300"/>
            <a:ext cx="3619500" cy="3619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  <p:cond evt="onBegin" delay="0">
                          <p:tn val="39"/>
                        </p:cond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4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走出误区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7324" y="2383155"/>
            <a:ext cx="3643376" cy="2343627"/>
            <a:chOff x="661924" y="2605780"/>
            <a:chExt cx="5599176" cy="2343627"/>
          </a:xfrm>
        </p:grpSpPr>
        <p:sp>
          <p:nvSpPr>
            <p:cNvPr id="32" name="文本框 31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误区之五：忽视言传身教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61924" y="3788192"/>
              <a:ext cx="5599176" cy="1161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高考在即，有的家长在星期六、星期天或平时下 班后，沉浸在电视中、奔走在宴会间。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: 圆角 9"/>
          <p:cNvSpPr/>
          <p:nvPr/>
        </p:nvSpPr>
        <p:spPr>
          <a:xfrm>
            <a:off x="5027386" y="2133600"/>
            <a:ext cx="3468914" cy="3581400"/>
          </a:xfrm>
          <a:prstGeom prst="roundRect">
            <a:avLst>
              <a:gd name="adj" fmla="val 248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5266491" y="2383155"/>
            <a:ext cx="2990704" cy="3175398"/>
            <a:chOff x="472300" y="2605780"/>
            <a:chExt cx="5978425" cy="3175398"/>
          </a:xfrm>
        </p:grpSpPr>
        <p:sp>
          <p:nvSpPr>
            <p:cNvPr id="25" name="文本框 24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建议：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472300" y="3511967"/>
              <a:ext cx="5978425" cy="226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建议：腾出空来赶快了解一下孩子目前的学习成绩、思 想动态，然后对症下药，并陪他（她）学习一段时间， 让他感到马虎不得，感到再不认真也说不过去。</a:t>
              </a: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800" y="1860958"/>
            <a:ext cx="2692400" cy="3828642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825500" y="4327901"/>
            <a:ext cx="4051300" cy="1963780"/>
            <a:chOff x="825500" y="4327901"/>
            <a:chExt cx="4051300" cy="1963780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913020" y="4327901"/>
              <a:ext cx="1963780" cy="1963780"/>
            </a:xfrm>
            <a:prstGeom prst="rect">
              <a:avLst/>
            </a:prstGeom>
          </p:spPr>
        </p:pic>
        <p:cxnSp>
          <p:nvCxnSpPr>
            <p:cNvPr id="20" name="直接连接符 19"/>
            <p:cNvCxnSpPr/>
            <p:nvPr/>
          </p:nvCxnSpPr>
          <p:spPr>
            <a:xfrm>
              <a:off x="825500" y="5943600"/>
              <a:ext cx="20955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矩形: 圆角 37"/>
          <p:cNvSpPr/>
          <p:nvPr/>
        </p:nvSpPr>
        <p:spPr>
          <a:xfrm>
            <a:off x="914400" y="5041900"/>
            <a:ext cx="1759515" cy="673092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言传身教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107440" y="1611630"/>
            <a:ext cx="4980148" cy="49801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549028"/>
            <a:ext cx="2882899" cy="230897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23" y="0"/>
            <a:ext cx="1752977" cy="26924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576412" y="616248"/>
            <a:ext cx="335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XX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学校赢战高考主题班会</a:t>
            </a:r>
            <a:endParaRPr lang="zh-CN" altLang="en-US" sz="8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14949" y="1617237"/>
            <a:ext cx="909850" cy="115263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95740" y="5703860"/>
            <a:ext cx="754309" cy="955588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6366449" y="3016522"/>
            <a:ext cx="6063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300" dirty="0">
                <a:solidFill>
                  <a:srgbClr val="31593A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家长心理调整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424086" y="3851882"/>
            <a:ext cx="43805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矩形: 圆角 48"/>
          <p:cNvSpPr/>
          <p:nvPr/>
        </p:nvSpPr>
        <p:spPr>
          <a:xfrm>
            <a:off x="6507440" y="2308196"/>
            <a:ext cx="1769876" cy="542048"/>
          </a:xfrm>
          <a:prstGeom prst="roundRect">
            <a:avLst>
              <a:gd name="adj" fmla="val 10481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27583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第三部分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6520906" y="4223113"/>
            <a:ext cx="4140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6391029" y="4319582"/>
            <a:ext cx="4077804" cy="79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高考临近，班上同学团结友爱</a:t>
            </a: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相互督促</a:t>
            </a: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相互学习，积极进取，高考浓厚的学习空气和复习氛围日渐形成，比学赶超的竞争意识和比拼态势蔚然成风。</a:t>
            </a: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9650" y="5618831"/>
            <a:ext cx="702750" cy="71366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1350" y="1592931"/>
            <a:ext cx="296349" cy="300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2" grpId="0"/>
      <p:bldP spid="44" grpId="0"/>
      <p:bldP spid="49" grpId="0" animBg="1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任意多边形: 形状 35"/>
          <p:cNvSpPr/>
          <p:nvPr/>
        </p:nvSpPr>
        <p:spPr>
          <a:xfrm>
            <a:off x="0" y="6096000"/>
            <a:ext cx="12192000" cy="762000"/>
          </a:xfrm>
          <a:custGeom>
            <a:avLst/>
            <a:gdLst>
              <a:gd name="connsiteX0" fmla="*/ 0 w 12192000"/>
              <a:gd name="connsiteY0" fmla="*/ 0 h 1981200"/>
              <a:gd name="connsiteX1" fmla="*/ 12192000 w 12192000"/>
              <a:gd name="connsiteY1" fmla="*/ 0 h 1981200"/>
              <a:gd name="connsiteX2" fmla="*/ 12192000 w 12192000"/>
              <a:gd name="connsiteY2" fmla="*/ 1981200 h 1981200"/>
              <a:gd name="connsiteX3" fmla="*/ 0 w 12192000"/>
              <a:gd name="connsiteY3" fmla="*/ 198120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981200">
                <a:moveTo>
                  <a:pt x="0" y="0"/>
                </a:moveTo>
                <a:lnTo>
                  <a:pt x="12192000" y="0"/>
                </a:lnTo>
                <a:lnTo>
                  <a:pt x="12192000" y="1981200"/>
                </a:lnTo>
                <a:lnTo>
                  <a:pt x="0" y="1981200"/>
                </a:lnTo>
                <a:close/>
              </a:path>
            </a:pathLst>
          </a:cu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家长心理调整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687324" y="1824355"/>
            <a:ext cx="3643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考前疏导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87324" y="2740067"/>
            <a:ext cx="4938776" cy="1899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调整心态，不要给孩子过大的压力，不同分数上不同学校；营造一个良好的学习环境：减少会客、 创造文化氛围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;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顺其自然做孩子的知心朋友 ，少批评、多鼓励、多一点表扬；主动与孩子沟通、交流、关心孩子的情绪心理变化。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687324" y="2506694"/>
            <a:ext cx="104759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6032500" y="2740067"/>
            <a:ext cx="5207000" cy="1899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生活上贴心照顾，加强营养、注意饮食、防止疾病。饮食小贴士：草莓、白莱可缓解紧张情绪。柠檬能使人精力充沛，提高接受能力。每天食用半个洋葱头可以稀释血液，从而改善大脑氧的供应状况，可消除过度紧张和焦急情绪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800" y="4521200"/>
            <a:ext cx="1981200" cy="1981200"/>
          </a:xfrm>
          <a:prstGeom prst="rect">
            <a:avLst/>
          </a:prstGeom>
        </p:spPr>
      </p:pic>
      <p:sp>
        <p:nvSpPr>
          <p:cNvPr id="18" name="矩形: 圆角 17"/>
          <p:cNvSpPr/>
          <p:nvPr/>
        </p:nvSpPr>
        <p:spPr>
          <a:xfrm>
            <a:off x="2514600" y="5156200"/>
            <a:ext cx="1932010" cy="596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加强营养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38" name="矩形: 圆角 37"/>
          <p:cNvSpPr/>
          <p:nvPr/>
        </p:nvSpPr>
        <p:spPr>
          <a:xfrm>
            <a:off x="4732330" y="5156200"/>
            <a:ext cx="1932010" cy="596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注意饮食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39" name="矩形: 圆角 38"/>
          <p:cNvSpPr/>
          <p:nvPr/>
        </p:nvSpPr>
        <p:spPr>
          <a:xfrm>
            <a:off x="6950060" y="5156200"/>
            <a:ext cx="1932010" cy="596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防止疾病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40" name="矩形: 圆角 39"/>
          <p:cNvSpPr/>
          <p:nvPr/>
        </p:nvSpPr>
        <p:spPr>
          <a:xfrm>
            <a:off x="9167790" y="5156200"/>
            <a:ext cx="1932010" cy="596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创造文化氛围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4" grpId="0"/>
      <p:bldP spid="32" grpId="0"/>
      <p:bldP spid="34" grpId="0"/>
      <p:bldP spid="35" grpId="0"/>
      <p:bldP spid="18" grpId="0" animBg="1"/>
      <p:bldP spid="38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9158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家长心理调整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814324" y="1824355"/>
            <a:ext cx="3643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考后调整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814324" y="2506694"/>
            <a:ext cx="104759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96"/>
          <p:cNvGrpSpPr/>
          <p:nvPr/>
        </p:nvGrpSpPr>
        <p:grpSpPr>
          <a:xfrm>
            <a:off x="8305801" y="3017836"/>
            <a:ext cx="3127330" cy="3031187"/>
            <a:chOff x="8085931" y="4575572"/>
            <a:chExt cx="457200" cy="442913"/>
          </a:xfrm>
          <a:solidFill>
            <a:srgbClr val="31593A"/>
          </a:solidFill>
        </p:grpSpPr>
        <p:sp>
          <p:nvSpPr>
            <p:cNvPr id="47" name="Freeform 17"/>
            <p:cNvSpPr/>
            <p:nvPr/>
          </p:nvSpPr>
          <p:spPr bwMode="auto">
            <a:xfrm>
              <a:off x="8314531" y="4818459"/>
              <a:ext cx="57150" cy="57150"/>
            </a:xfrm>
            <a:custGeom>
              <a:avLst/>
              <a:gdLst>
                <a:gd name="T0" fmla="*/ 65 w 144"/>
                <a:gd name="T1" fmla="*/ 0 h 143"/>
                <a:gd name="T2" fmla="*/ 51 w 144"/>
                <a:gd name="T3" fmla="*/ 3 h 143"/>
                <a:gd name="T4" fmla="*/ 38 w 144"/>
                <a:gd name="T5" fmla="*/ 8 h 143"/>
                <a:gd name="T6" fmla="*/ 26 w 144"/>
                <a:gd name="T7" fmla="*/ 16 h 143"/>
                <a:gd name="T8" fmla="*/ 16 w 144"/>
                <a:gd name="T9" fmla="*/ 26 h 143"/>
                <a:gd name="T10" fmla="*/ 9 w 144"/>
                <a:gd name="T11" fmla="*/ 37 h 143"/>
                <a:gd name="T12" fmla="*/ 3 w 144"/>
                <a:gd name="T13" fmla="*/ 50 h 143"/>
                <a:gd name="T14" fmla="*/ 0 w 144"/>
                <a:gd name="T15" fmla="*/ 64 h 143"/>
                <a:gd name="T16" fmla="*/ 0 w 144"/>
                <a:gd name="T17" fmla="*/ 80 h 143"/>
                <a:gd name="T18" fmla="*/ 3 w 144"/>
                <a:gd name="T19" fmla="*/ 94 h 143"/>
                <a:gd name="T20" fmla="*/ 9 w 144"/>
                <a:gd name="T21" fmla="*/ 105 h 143"/>
                <a:gd name="T22" fmla="*/ 16 w 144"/>
                <a:gd name="T23" fmla="*/ 117 h 143"/>
                <a:gd name="T24" fmla="*/ 26 w 144"/>
                <a:gd name="T25" fmla="*/ 127 h 143"/>
                <a:gd name="T26" fmla="*/ 38 w 144"/>
                <a:gd name="T27" fmla="*/ 135 h 143"/>
                <a:gd name="T28" fmla="*/ 51 w 144"/>
                <a:gd name="T29" fmla="*/ 140 h 143"/>
                <a:gd name="T30" fmla="*/ 65 w 144"/>
                <a:gd name="T31" fmla="*/ 143 h 143"/>
                <a:gd name="T32" fmla="*/ 79 w 144"/>
                <a:gd name="T33" fmla="*/ 143 h 143"/>
                <a:gd name="T34" fmla="*/ 93 w 144"/>
                <a:gd name="T35" fmla="*/ 140 h 143"/>
                <a:gd name="T36" fmla="*/ 106 w 144"/>
                <a:gd name="T37" fmla="*/ 135 h 143"/>
                <a:gd name="T38" fmla="*/ 118 w 144"/>
                <a:gd name="T39" fmla="*/ 127 h 143"/>
                <a:gd name="T40" fmla="*/ 128 w 144"/>
                <a:gd name="T41" fmla="*/ 117 h 143"/>
                <a:gd name="T42" fmla="*/ 135 w 144"/>
                <a:gd name="T43" fmla="*/ 105 h 143"/>
                <a:gd name="T44" fmla="*/ 141 w 144"/>
                <a:gd name="T45" fmla="*/ 94 h 143"/>
                <a:gd name="T46" fmla="*/ 144 w 144"/>
                <a:gd name="T47" fmla="*/ 80 h 143"/>
                <a:gd name="T48" fmla="*/ 144 w 144"/>
                <a:gd name="T49" fmla="*/ 64 h 143"/>
                <a:gd name="T50" fmla="*/ 141 w 144"/>
                <a:gd name="T51" fmla="*/ 50 h 143"/>
                <a:gd name="T52" fmla="*/ 135 w 144"/>
                <a:gd name="T53" fmla="*/ 37 h 143"/>
                <a:gd name="T54" fmla="*/ 128 w 144"/>
                <a:gd name="T55" fmla="*/ 26 h 143"/>
                <a:gd name="T56" fmla="*/ 118 w 144"/>
                <a:gd name="T57" fmla="*/ 16 h 143"/>
                <a:gd name="T58" fmla="*/ 106 w 144"/>
                <a:gd name="T59" fmla="*/ 8 h 143"/>
                <a:gd name="T60" fmla="*/ 93 w 144"/>
                <a:gd name="T61" fmla="*/ 3 h 143"/>
                <a:gd name="T62" fmla="*/ 79 w 144"/>
                <a:gd name="T6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4" h="143">
                  <a:moveTo>
                    <a:pt x="73" y="0"/>
                  </a:moveTo>
                  <a:lnTo>
                    <a:pt x="65" y="0"/>
                  </a:lnTo>
                  <a:lnTo>
                    <a:pt x="57" y="1"/>
                  </a:lnTo>
                  <a:lnTo>
                    <a:pt x="51" y="3"/>
                  </a:lnTo>
                  <a:lnTo>
                    <a:pt x="44" y="5"/>
                  </a:lnTo>
                  <a:lnTo>
                    <a:pt x="38" y="8"/>
                  </a:lnTo>
                  <a:lnTo>
                    <a:pt x="31" y="12"/>
                  </a:lnTo>
                  <a:lnTo>
                    <a:pt x="26" y="16"/>
                  </a:lnTo>
                  <a:lnTo>
                    <a:pt x="21" y="21"/>
                  </a:lnTo>
                  <a:lnTo>
                    <a:pt x="16" y="26"/>
                  </a:lnTo>
                  <a:lnTo>
                    <a:pt x="12" y="31"/>
                  </a:lnTo>
                  <a:lnTo>
                    <a:pt x="9" y="37"/>
                  </a:lnTo>
                  <a:lnTo>
                    <a:pt x="6" y="44"/>
                  </a:lnTo>
                  <a:lnTo>
                    <a:pt x="3" y="50"/>
                  </a:lnTo>
                  <a:lnTo>
                    <a:pt x="1" y="57"/>
                  </a:lnTo>
                  <a:lnTo>
                    <a:pt x="0" y="64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" y="86"/>
                  </a:lnTo>
                  <a:lnTo>
                    <a:pt x="3" y="94"/>
                  </a:lnTo>
                  <a:lnTo>
                    <a:pt x="6" y="100"/>
                  </a:lnTo>
                  <a:lnTo>
                    <a:pt x="9" y="105"/>
                  </a:lnTo>
                  <a:lnTo>
                    <a:pt x="12" y="112"/>
                  </a:lnTo>
                  <a:lnTo>
                    <a:pt x="16" y="117"/>
                  </a:lnTo>
                  <a:lnTo>
                    <a:pt x="21" y="123"/>
                  </a:lnTo>
                  <a:lnTo>
                    <a:pt x="26" y="127"/>
                  </a:lnTo>
                  <a:lnTo>
                    <a:pt x="31" y="131"/>
                  </a:lnTo>
                  <a:lnTo>
                    <a:pt x="38" y="135"/>
                  </a:lnTo>
                  <a:lnTo>
                    <a:pt x="44" y="138"/>
                  </a:lnTo>
                  <a:lnTo>
                    <a:pt x="51" y="140"/>
                  </a:lnTo>
                  <a:lnTo>
                    <a:pt x="57" y="142"/>
                  </a:lnTo>
                  <a:lnTo>
                    <a:pt x="65" y="143"/>
                  </a:lnTo>
                  <a:lnTo>
                    <a:pt x="73" y="143"/>
                  </a:lnTo>
                  <a:lnTo>
                    <a:pt x="79" y="143"/>
                  </a:lnTo>
                  <a:lnTo>
                    <a:pt x="87" y="142"/>
                  </a:lnTo>
                  <a:lnTo>
                    <a:pt x="93" y="140"/>
                  </a:lnTo>
                  <a:lnTo>
                    <a:pt x="100" y="138"/>
                  </a:lnTo>
                  <a:lnTo>
                    <a:pt x="106" y="135"/>
                  </a:lnTo>
                  <a:lnTo>
                    <a:pt x="112" y="131"/>
                  </a:lnTo>
                  <a:lnTo>
                    <a:pt x="118" y="127"/>
                  </a:lnTo>
                  <a:lnTo>
                    <a:pt x="123" y="123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5"/>
                  </a:lnTo>
                  <a:lnTo>
                    <a:pt x="138" y="100"/>
                  </a:lnTo>
                  <a:lnTo>
                    <a:pt x="141" y="94"/>
                  </a:lnTo>
                  <a:lnTo>
                    <a:pt x="143" y="86"/>
                  </a:lnTo>
                  <a:lnTo>
                    <a:pt x="144" y="80"/>
                  </a:lnTo>
                  <a:lnTo>
                    <a:pt x="144" y="72"/>
                  </a:lnTo>
                  <a:lnTo>
                    <a:pt x="144" y="64"/>
                  </a:lnTo>
                  <a:lnTo>
                    <a:pt x="143" y="57"/>
                  </a:lnTo>
                  <a:lnTo>
                    <a:pt x="141" y="50"/>
                  </a:lnTo>
                  <a:lnTo>
                    <a:pt x="138" y="44"/>
                  </a:lnTo>
                  <a:lnTo>
                    <a:pt x="135" y="37"/>
                  </a:lnTo>
                  <a:lnTo>
                    <a:pt x="132" y="31"/>
                  </a:lnTo>
                  <a:lnTo>
                    <a:pt x="128" y="26"/>
                  </a:lnTo>
                  <a:lnTo>
                    <a:pt x="123" y="21"/>
                  </a:lnTo>
                  <a:lnTo>
                    <a:pt x="118" y="16"/>
                  </a:lnTo>
                  <a:lnTo>
                    <a:pt x="112" y="12"/>
                  </a:lnTo>
                  <a:lnTo>
                    <a:pt x="106" y="8"/>
                  </a:lnTo>
                  <a:lnTo>
                    <a:pt x="100" y="5"/>
                  </a:lnTo>
                  <a:lnTo>
                    <a:pt x="93" y="3"/>
                  </a:lnTo>
                  <a:lnTo>
                    <a:pt x="87" y="1"/>
                  </a:lnTo>
                  <a:lnTo>
                    <a:pt x="79" y="0"/>
                  </a:lnTo>
                  <a:lnTo>
                    <a:pt x="7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80" tIns="91440" rIns="182880" bIns="91440" numCol="1" anchor="t" anchorCtr="0" compatLnSpc="1"/>
            <a:lstStyle/>
            <a:p>
              <a:pPr marL="0" marR="0" lvl="0" indent="0" defTabSz="18288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8" name="Freeform 18"/>
            <p:cNvSpPr>
              <a:spLocks noEditPoints="1"/>
            </p:cNvSpPr>
            <p:nvPr/>
          </p:nvSpPr>
          <p:spPr bwMode="auto">
            <a:xfrm>
              <a:off x="8085931" y="4575572"/>
              <a:ext cx="457200" cy="442913"/>
            </a:xfrm>
            <a:custGeom>
              <a:avLst/>
              <a:gdLst>
                <a:gd name="T0" fmla="*/ 606 w 1152"/>
                <a:gd name="T1" fmla="*/ 784 h 1117"/>
                <a:gd name="T2" fmla="*/ 559 w 1152"/>
                <a:gd name="T3" fmla="*/ 745 h 1117"/>
                <a:gd name="T4" fmla="*/ 541 w 1152"/>
                <a:gd name="T5" fmla="*/ 685 h 1117"/>
                <a:gd name="T6" fmla="*/ 559 w 1152"/>
                <a:gd name="T7" fmla="*/ 625 h 1117"/>
                <a:gd name="T8" fmla="*/ 606 w 1152"/>
                <a:gd name="T9" fmla="*/ 586 h 1117"/>
                <a:gd name="T10" fmla="*/ 980 w 1152"/>
                <a:gd name="T11" fmla="*/ 576 h 1117"/>
                <a:gd name="T12" fmla="*/ 1024 w 1152"/>
                <a:gd name="T13" fmla="*/ 554 h 1117"/>
                <a:gd name="T14" fmla="*/ 1049 w 1152"/>
                <a:gd name="T15" fmla="*/ 542 h 1117"/>
                <a:gd name="T16" fmla="*/ 1079 w 1152"/>
                <a:gd name="T17" fmla="*/ 632 h 1117"/>
                <a:gd name="T18" fmla="*/ 1055 w 1152"/>
                <a:gd name="T19" fmla="*/ 745 h 1117"/>
                <a:gd name="T20" fmla="*/ 971 w 1152"/>
                <a:gd name="T21" fmla="*/ 931 h 1117"/>
                <a:gd name="T22" fmla="*/ 943 w 1152"/>
                <a:gd name="T23" fmla="*/ 999 h 1117"/>
                <a:gd name="T24" fmla="*/ 884 w 1152"/>
                <a:gd name="T25" fmla="*/ 1039 h 1117"/>
                <a:gd name="T26" fmla="*/ 172 w 1152"/>
                <a:gd name="T27" fmla="*/ 1042 h 1117"/>
                <a:gd name="T28" fmla="*/ 108 w 1152"/>
                <a:gd name="T29" fmla="*/ 1008 h 1117"/>
                <a:gd name="T30" fmla="*/ 75 w 1152"/>
                <a:gd name="T31" fmla="*/ 944 h 1117"/>
                <a:gd name="T32" fmla="*/ 114 w 1152"/>
                <a:gd name="T33" fmla="*/ 378 h 1117"/>
                <a:gd name="T34" fmla="*/ 792 w 1152"/>
                <a:gd name="T35" fmla="*/ 397 h 1117"/>
                <a:gd name="T36" fmla="*/ 966 w 1152"/>
                <a:gd name="T37" fmla="*/ 413 h 1117"/>
                <a:gd name="T38" fmla="*/ 629 w 1152"/>
                <a:gd name="T39" fmla="*/ 506 h 1117"/>
                <a:gd name="T40" fmla="*/ 534 w 1152"/>
                <a:gd name="T41" fmla="*/ 546 h 1117"/>
                <a:gd name="T42" fmla="*/ 476 w 1152"/>
                <a:gd name="T43" fmla="*/ 631 h 1117"/>
                <a:gd name="T44" fmla="*/ 476 w 1152"/>
                <a:gd name="T45" fmla="*/ 738 h 1117"/>
                <a:gd name="T46" fmla="*/ 534 w 1152"/>
                <a:gd name="T47" fmla="*/ 823 h 1117"/>
                <a:gd name="T48" fmla="*/ 629 w 1152"/>
                <a:gd name="T49" fmla="*/ 864 h 1117"/>
                <a:gd name="T50" fmla="*/ 792 w 1152"/>
                <a:gd name="T51" fmla="*/ 324 h 1117"/>
                <a:gd name="T52" fmla="*/ 144 w 1152"/>
                <a:gd name="T53" fmla="*/ 289 h 1117"/>
                <a:gd name="T54" fmla="*/ 900 w 1152"/>
                <a:gd name="T55" fmla="*/ 253 h 1117"/>
                <a:gd name="T56" fmla="*/ 198 w 1152"/>
                <a:gd name="T57" fmla="*/ 73 h 1117"/>
                <a:gd name="T58" fmla="*/ 962 w 1152"/>
                <a:gd name="T59" fmla="*/ 83 h 1117"/>
                <a:gd name="T60" fmla="*/ 973 w 1152"/>
                <a:gd name="T61" fmla="*/ 216 h 1117"/>
                <a:gd name="T62" fmla="*/ 936 w 1152"/>
                <a:gd name="T63" fmla="*/ 289 h 1117"/>
                <a:gd name="T64" fmla="*/ 925 w 1152"/>
                <a:gd name="T65" fmla="*/ 119 h 1117"/>
                <a:gd name="T66" fmla="*/ 137 w 1152"/>
                <a:gd name="T67" fmla="*/ 109 h 1117"/>
                <a:gd name="T68" fmla="*/ 108 w 1152"/>
                <a:gd name="T69" fmla="*/ 137 h 1117"/>
                <a:gd name="T70" fmla="*/ 87 w 1152"/>
                <a:gd name="T71" fmla="*/ 258 h 1117"/>
                <a:gd name="T72" fmla="*/ 73 w 1152"/>
                <a:gd name="T73" fmla="*/ 186 h 1117"/>
                <a:gd name="T74" fmla="*/ 101 w 1152"/>
                <a:gd name="T75" fmla="*/ 119 h 1117"/>
                <a:gd name="T76" fmla="*/ 160 w 1152"/>
                <a:gd name="T77" fmla="*/ 78 h 1117"/>
                <a:gd name="T78" fmla="*/ 1044 w 1152"/>
                <a:gd name="T79" fmla="*/ 216 h 1117"/>
                <a:gd name="T80" fmla="*/ 1035 w 1152"/>
                <a:gd name="T81" fmla="*/ 66 h 1117"/>
                <a:gd name="T82" fmla="*/ 996 w 1152"/>
                <a:gd name="T83" fmla="*/ 19 h 1117"/>
                <a:gd name="T84" fmla="*/ 936 w 1152"/>
                <a:gd name="T85" fmla="*/ 0 h 1117"/>
                <a:gd name="T86" fmla="*/ 121 w 1152"/>
                <a:gd name="T87" fmla="*/ 16 h 1117"/>
                <a:gd name="T88" fmla="*/ 34 w 1152"/>
                <a:gd name="T89" fmla="*/ 88 h 1117"/>
                <a:gd name="T90" fmla="*/ 0 w 1152"/>
                <a:gd name="T91" fmla="*/ 199 h 1117"/>
                <a:gd name="T92" fmla="*/ 24 w 1152"/>
                <a:gd name="T93" fmla="*/ 1013 h 1117"/>
                <a:gd name="T94" fmla="*/ 104 w 1152"/>
                <a:gd name="T95" fmla="*/ 1093 h 1117"/>
                <a:gd name="T96" fmla="*/ 846 w 1152"/>
                <a:gd name="T97" fmla="*/ 1117 h 1117"/>
                <a:gd name="T98" fmla="*/ 956 w 1152"/>
                <a:gd name="T99" fmla="*/ 1082 h 1117"/>
                <a:gd name="T100" fmla="*/ 1029 w 1152"/>
                <a:gd name="T101" fmla="*/ 996 h 1117"/>
                <a:gd name="T102" fmla="*/ 1044 w 1152"/>
                <a:gd name="T103" fmla="*/ 864 h 1117"/>
                <a:gd name="T104" fmla="*/ 1110 w 1152"/>
                <a:gd name="T105" fmla="*/ 794 h 1117"/>
                <a:gd name="T106" fmla="*/ 1145 w 1152"/>
                <a:gd name="T107" fmla="*/ 709 h 1117"/>
                <a:gd name="T108" fmla="*/ 1151 w 1152"/>
                <a:gd name="T109" fmla="*/ 618 h 1117"/>
                <a:gd name="T110" fmla="*/ 1125 w 1152"/>
                <a:gd name="T111" fmla="*/ 531 h 1117"/>
                <a:gd name="T112" fmla="*/ 1070 w 1152"/>
                <a:gd name="T113" fmla="*/ 454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52" h="1117">
                  <a:moveTo>
                    <a:pt x="1018" y="793"/>
                  </a:moveTo>
                  <a:lnTo>
                    <a:pt x="649" y="793"/>
                  </a:lnTo>
                  <a:lnTo>
                    <a:pt x="637" y="792"/>
                  </a:lnTo>
                  <a:lnTo>
                    <a:pt x="626" y="791"/>
                  </a:lnTo>
                  <a:lnTo>
                    <a:pt x="616" y="788"/>
                  </a:lnTo>
                  <a:lnTo>
                    <a:pt x="606" y="784"/>
                  </a:lnTo>
                  <a:lnTo>
                    <a:pt x="597" y="780"/>
                  </a:lnTo>
                  <a:lnTo>
                    <a:pt x="588" y="775"/>
                  </a:lnTo>
                  <a:lnTo>
                    <a:pt x="579" y="768"/>
                  </a:lnTo>
                  <a:lnTo>
                    <a:pt x="572" y="761"/>
                  </a:lnTo>
                  <a:lnTo>
                    <a:pt x="564" y="753"/>
                  </a:lnTo>
                  <a:lnTo>
                    <a:pt x="559" y="745"/>
                  </a:lnTo>
                  <a:lnTo>
                    <a:pt x="553" y="736"/>
                  </a:lnTo>
                  <a:lnTo>
                    <a:pt x="548" y="727"/>
                  </a:lnTo>
                  <a:lnTo>
                    <a:pt x="545" y="716"/>
                  </a:lnTo>
                  <a:lnTo>
                    <a:pt x="543" y="707"/>
                  </a:lnTo>
                  <a:lnTo>
                    <a:pt x="541" y="696"/>
                  </a:lnTo>
                  <a:lnTo>
                    <a:pt x="541" y="685"/>
                  </a:lnTo>
                  <a:lnTo>
                    <a:pt x="541" y="674"/>
                  </a:lnTo>
                  <a:lnTo>
                    <a:pt x="543" y="663"/>
                  </a:lnTo>
                  <a:lnTo>
                    <a:pt x="545" y="653"/>
                  </a:lnTo>
                  <a:lnTo>
                    <a:pt x="548" y="643"/>
                  </a:lnTo>
                  <a:lnTo>
                    <a:pt x="553" y="633"/>
                  </a:lnTo>
                  <a:lnTo>
                    <a:pt x="559" y="625"/>
                  </a:lnTo>
                  <a:lnTo>
                    <a:pt x="564" y="616"/>
                  </a:lnTo>
                  <a:lnTo>
                    <a:pt x="572" y="608"/>
                  </a:lnTo>
                  <a:lnTo>
                    <a:pt x="579" y="602"/>
                  </a:lnTo>
                  <a:lnTo>
                    <a:pt x="588" y="595"/>
                  </a:lnTo>
                  <a:lnTo>
                    <a:pt x="597" y="590"/>
                  </a:lnTo>
                  <a:lnTo>
                    <a:pt x="606" y="586"/>
                  </a:lnTo>
                  <a:lnTo>
                    <a:pt x="616" y="581"/>
                  </a:lnTo>
                  <a:lnTo>
                    <a:pt x="626" y="579"/>
                  </a:lnTo>
                  <a:lnTo>
                    <a:pt x="637" y="577"/>
                  </a:lnTo>
                  <a:lnTo>
                    <a:pt x="649" y="577"/>
                  </a:lnTo>
                  <a:lnTo>
                    <a:pt x="973" y="577"/>
                  </a:lnTo>
                  <a:lnTo>
                    <a:pt x="980" y="576"/>
                  </a:lnTo>
                  <a:lnTo>
                    <a:pt x="989" y="575"/>
                  </a:lnTo>
                  <a:lnTo>
                    <a:pt x="996" y="572"/>
                  </a:lnTo>
                  <a:lnTo>
                    <a:pt x="1004" y="568"/>
                  </a:lnTo>
                  <a:lnTo>
                    <a:pt x="1011" y="565"/>
                  </a:lnTo>
                  <a:lnTo>
                    <a:pt x="1018" y="560"/>
                  </a:lnTo>
                  <a:lnTo>
                    <a:pt x="1024" y="554"/>
                  </a:lnTo>
                  <a:lnTo>
                    <a:pt x="1030" y="548"/>
                  </a:lnTo>
                  <a:lnTo>
                    <a:pt x="1035" y="540"/>
                  </a:lnTo>
                  <a:lnTo>
                    <a:pt x="1038" y="532"/>
                  </a:lnTo>
                  <a:lnTo>
                    <a:pt x="1039" y="531"/>
                  </a:lnTo>
                  <a:lnTo>
                    <a:pt x="1039" y="529"/>
                  </a:lnTo>
                  <a:lnTo>
                    <a:pt x="1049" y="542"/>
                  </a:lnTo>
                  <a:lnTo>
                    <a:pt x="1057" y="555"/>
                  </a:lnTo>
                  <a:lnTo>
                    <a:pt x="1064" y="571"/>
                  </a:lnTo>
                  <a:lnTo>
                    <a:pt x="1070" y="585"/>
                  </a:lnTo>
                  <a:lnTo>
                    <a:pt x="1074" y="601"/>
                  </a:lnTo>
                  <a:lnTo>
                    <a:pt x="1077" y="616"/>
                  </a:lnTo>
                  <a:lnTo>
                    <a:pt x="1079" y="632"/>
                  </a:lnTo>
                  <a:lnTo>
                    <a:pt x="1081" y="648"/>
                  </a:lnTo>
                  <a:lnTo>
                    <a:pt x="1079" y="669"/>
                  </a:lnTo>
                  <a:lnTo>
                    <a:pt x="1076" y="689"/>
                  </a:lnTo>
                  <a:lnTo>
                    <a:pt x="1071" y="709"/>
                  </a:lnTo>
                  <a:lnTo>
                    <a:pt x="1064" y="727"/>
                  </a:lnTo>
                  <a:lnTo>
                    <a:pt x="1055" y="745"/>
                  </a:lnTo>
                  <a:lnTo>
                    <a:pt x="1045" y="763"/>
                  </a:lnTo>
                  <a:lnTo>
                    <a:pt x="1032" y="778"/>
                  </a:lnTo>
                  <a:lnTo>
                    <a:pt x="1018" y="793"/>
                  </a:lnTo>
                  <a:lnTo>
                    <a:pt x="1018" y="793"/>
                  </a:lnTo>
                  <a:close/>
                  <a:moveTo>
                    <a:pt x="973" y="918"/>
                  </a:moveTo>
                  <a:lnTo>
                    <a:pt x="971" y="931"/>
                  </a:lnTo>
                  <a:lnTo>
                    <a:pt x="969" y="944"/>
                  </a:lnTo>
                  <a:lnTo>
                    <a:pt x="966" y="956"/>
                  </a:lnTo>
                  <a:lnTo>
                    <a:pt x="962" y="968"/>
                  </a:lnTo>
                  <a:lnTo>
                    <a:pt x="956" y="979"/>
                  </a:lnTo>
                  <a:lnTo>
                    <a:pt x="951" y="990"/>
                  </a:lnTo>
                  <a:lnTo>
                    <a:pt x="943" y="999"/>
                  </a:lnTo>
                  <a:lnTo>
                    <a:pt x="935" y="1008"/>
                  </a:lnTo>
                  <a:lnTo>
                    <a:pt x="926" y="1015"/>
                  </a:lnTo>
                  <a:lnTo>
                    <a:pt x="916" y="1023"/>
                  </a:lnTo>
                  <a:lnTo>
                    <a:pt x="906" y="1030"/>
                  </a:lnTo>
                  <a:lnTo>
                    <a:pt x="895" y="1035"/>
                  </a:lnTo>
                  <a:lnTo>
                    <a:pt x="884" y="1039"/>
                  </a:lnTo>
                  <a:lnTo>
                    <a:pt x="871" y="1042"/>
                  </a:lnTo>
                  <a:lnTo>
                    <a:pt x="859" y="1044"/>
                  </a:lnTo>
                  <a:lnTo>
                    <a:pt x="846" y="1045"/>
                  </a:lnTo>
                  <a:lnTo>
                    <a:pt x="198" y="1045"/>
                  </a:lnTo>
                  <a:lnTo>
                    <a:pt x="185" y="1044"/>
                  </a:lnTo>
                  <a:lnTo>
                    <a:pt x="172" y="1042"/>
                  </a:lnTo>
                  <a:lnTo>
                    <a:pt x="160" y="1039"/>
                  </a:lnTo>
                  <a:lnTo>
                    <a:pt x="148" y="1035"/>
                  </a:lnTo>
                  <a:lnTo>
                    <a:pt x="138" y="1030"/>
                  </a:lnTo>
                  <a:lnTo>
                    <a:pt x="128" y="1023"/>
                  </a:lnTo>
                  <a:lnTo>
                    <a:pt x="118" y="1015"/>
                  </a:lnTo>
                  <a:lnTo>
                    <a:pt x="108" y="1008"/>
                  </a:lnTo>
                  <a:lnTo>
                    <a:pt x="101" y="999"/>
                  </a:lnTo>
                  <a:lnTo>
                    <a:pt x="93" y="990"/>
                  </a:lnTo>
                  <a:lnTo>
                    <a:pt x="87" y="979"/>
                  </a:lnTo>
                  <a:lnTo>
                    <a:pt x="81" y="968"/>
                  </a:lnTo>
                  <a:lnTo>
                    <a:pt x="77" y="956"/>
                  </a:lnTo>
                  <a:lnTo>
                    <a:pt x="75" y="944"/>
                  </a:lnTo>
                  <a:lnTo>
                    <a:pt x="73" y="931"/>
                  </a:lnTo>
                  <a:lnTo>
                    <a:pt x="72" y="918"/>
                  </a:lnTo>
                  <a:lnTo>
                    <a:pt x="72" y="351"/>
                  </a:lnTo>
                  <a:lnTo>
                    <a:pt x="86" y="361"/>
                  </a:lnTo>
                  <a:lnTo>
                    <a:pt x="100" y="371"/>
                  </a:lnTo>
                  <a:lnTo>
                    <a:pt x="114" y="378"/>
                  </a:lnTo>
                  <a:lnTo>
                    <a:pt x="130" y="385"/>
                  </a:lnTo>
                  <a:lnTo>
                    <a:pt x="146" y="390"/>
                  </a:lnTo>
                  <a:lnTo>
                    <a:pt x="162" y="393"/>
                  </a:lnTo>
                  <a:lnTo>
                    <a:pt x="180" y="396"/>
                  </a:lnTo>
                  <a:lnTo>
                    <a:pt x="198" y="397"/>
                  </a:lnTo>
                  <a:lnTo>
                    <a:pt x="792" y="397"/>
                  </a:lnTo>
                  <a:lnTo>
                    <a:pt x="936" y="397"/>
                  </a:lnTo>
                  <a:lnTo>
                    <a:pt x="943" y="398"/>
                  </a:lnTo>
                  <a:lnTo>
                    <a:pt x="950" y="400"/>
                  </a:lnTo>
                  <a:lnTo>
                    <a:pt x="956" y="403"/>
                  </a:lnTo>
                  <a:lnTo>
                    <a:pt x="962" y="407"/>
                  </a:lnTo>
                  <a:lnTo>
                    <a:pt x="966" y="413"/>
                  </a:lnTo>
                  <a:lnTo>
                    <a:pt x="969" y="418"/>
                  </a:lnTo>
                  <a:lnTo>
                    <a:pt x="971" y="426"/>
                  </a:lnTo>
                  <a:lnTo>
                    <a:pt x="973" y="432"/>
                  </a:lnTo>
                  <a:lnTo>
                    <a:pt x="973" y="505"/>
                  </a:lnTo>
                  <a:lnTo>
                    <a:pt x="649" y="505"/>
                  </a:lnTo>
                  <a:lnTo>
                    <a:pt x="629" y="506"/>
                  </a:lnTo>
                  <a:lnTo>
                    <a:pt x="612" y="508"/>
                  </a:lnTo>
                  <a:lnTo>
                    <a:pt x="595" y="513"/>
                  </a:lnTo>
                  <a:lnTo>
                    <a:pt x="578" y="519"/>
                  </a:lnTo>
                  <a:lnTo>
                    <a:pt x="562" y="526"/>
                  </a:lnTo>
                  <a:lnTo>
                    <a:pt x="547" y="536"/>
                  </a:lnTo>
                  <a:lnTo>
                    <a:pt x="534" y="546"/>
                  </a:lnTo>
                  <a:lnTo>
                    <a:pt x="521" y="558"/>
                  </a:lnTo>
                  <a:lnTo>
                    <a:pt x="509" y="571"/>
                  </a:lnTo>
                  <a:lnTo>
                    <a:pt x="498" y="585"/>
                  </a:lnTo>
                  <a:lnTo>
                    <a:pt x="490" y="599"/>
                  </a:lnTo>
                  <a:lnTo>
                    <a:pt x="482" y="615"/>
                  </a:lnTo>
                  <a:lnTo>
                    <a:pt x="476" y="631"/>
                  </a:lnTo>
                  <a:lnTo>
                    <a:pt x="471" y="648"/>
                  </a:lnTo>
                  <a:lnTo>
                    <a:pt x="469" y="667"/>
                  </a:lnTo>
                  <a:lnTo>
                    <a:pt x="468" y="685"/>
                  </a:lnTo>
                  <a:lnTo>
                    <a:pt x="469" y="703"/>
                  </a:lnTo>
                  <a:lnTo>
                    <a:pt x="471" y="721"/>
                  </a:lnTo>
                  <a:lnTo>
                    <a:pt x="476" y="738"/>
                  </a:lnTo>
                  <a:lnTo>
                    <a:pt x="482" y="755"/>
                  </a:lnTo>
                  <a:lnTo>
                    <a:pt x="490" y="770"/>
                  </a:lnTo>
                  <a:lnTo>
                    <a:pt x="498" y="785"/>
                  </a:lnTo>
                  <a:lnTo>
                    <a:pt x="509" y="799"/>
                  </a:lnTo>
                  <a:lnTo>
                    <a:pt x="521" y="812"/>
                  </a:lnTo>
                  <a:lnTo>
                    <a:pt x="534" y="823"/>
                  </a:lnTo>
                  <a:lnTo>
                    <a:pt x="547" y="834"/>
                  </a:lnTo>
                  <a:lnTo>
                    <a:pt x="562" y="843"/>
                  </a:lnTo>
                  <a:lnTo>
                    <a:pt x="578" y="850"/>
                  </a:lnTo>
                  <a:lnTo>
                    <a:pt x="595" y="857"/>
                  </a:lnTo>
                  <a:lnTo>
                    <a:pt x="612" y="861"/>
                  </a:lnTo>
                  <a:lnTo>
                    <a:pt x="629" y="864"/>
                  </a:lnTo>
                  <a:lnTo>
                    <a:pt x="649" y="864"/>
                  </a:lnTo>
                  <a:lnTo>
                    <a:pt x="973" y="864"/>
                  </a:lnTo>
                  <a:lnTo>
                    <a:pt x="973" y="918"/>
                  </a:lnTo>
                  <a:close/>
                  <a:moveTo>
                    <a:pt x="900" y="289"/>
                  </a:moveTo>
                  <a:lnTo>
                    <a:pt x="900" y="324"/>
                  </a:lnTo>
                  <a:lnTo>
                    <a:pt x="792" y="324"/>
                  </a:lnTo>
                  <a:lnTo>
                    <a:pt x="198" y="324"/>
                  </a:lnTo>
                  <a:lnTo>
                    <a:pt x="184" y="324"/>
                  </a:lnTo>
                  <a:lnTo>
                    <a:pt x="170" y="321"/>
                  </a:lnTo>
                  <a:lnTo>
                    <a:pt x="157" y="318"/>
                  </a:lnTo>
                  <a:lnTo>
                    <a:pt x="144" y="312"/>
                  </a:lnTo>
                  <a:lnTo>
                    <a:pt x="144" y="289"/>
                  </a:lnTo>
                  <a:lnTo>
                    <a:pt x="900" y="289"/>
                  </a:lnTo>
                  <a:close/>
                  <a:moveTo>
                    <a:pt x="900" y="253"/>
                  </a:moveTo>
                  <a:lnTo>
                    <a:pt x="144" y="253"/>
                  </a:lnTo>
                  <a:lnTo>
                    <a:pt x="144" y="216"/>
                  </a:lnTo>
                  <a:lnTo>
                    <a:pt x="900" y="216"/>
                  </a:lnTo>
                  <a:lnTo>
                    <a:pt x="900" y="253"/>
                  </a:lnTo>
                  <a:close/>
                  <a:moveTo>
                    <a:pt x="900" y="181"/>
                  </a:moveTo>
                  <a:lnTo>
                    <a:pt x="144" y="181"/>
                  </a:lnTo>
                  <a:lnTo>
                    <a:pt x="144" y="145"/>
                  </a:lnTo>
                  <a:lnTo>
                    <a:pt x="900" y="145"/>
                  </a:lnTo>
                  <a:lnTo>
                    <a:pt x="900" y="181"/>
                  </a:lnTo>
                  <a:close/>
                  <a:moveTo>
                    <a:pt x="198" y="73"/>
                  </a:moveTo>
                  <a:lnTo>
                    <a:pt x="792" y="73"/>
                  </a:lnTo>
                  <a:lnTo>
                    <a:pt x="936" y="73"/>
                  </a:lnTo>
                  <a:lnTo>
                    <a:pt x="943" y="74"/>
                  </a:lnTo>
                  <a:lnTo>
                    <a:pt x="950" y="76"/>
                  </a:lnTo>
                  <a:lnTo>
                    <a:pt x="956" y="79"/>
                  </a:lnTo>
                  <a:lnTo>
                    <a:pt x="962" y="83"/>
                  </a:lnTo>
                  <a:lnTo>
                    <a:pt x="966" y="89"/>
                  </a:lnTo>
                  <a:lnTo>
                    <a:pt x="969" y="94"/>
                  </a:lnTo>
                  <a:lnTo>
                    <a:pt x="971" y="102"/>
                  </a:lnTo>
                  <a:lnTo>
                    <a:pt x="973" y="108"/>
                  </a:lnTo>
                  <a:lnTo>
                    <a:pt x="973" y="199"/>
                  </a:lnTo>
                  <a:lnTo>
                    <a:pt x="973" y="216"/>
                  </a:lnTo>
                  <a:lnTo>
                    <a:pt x="973" y="332"/>
                  </a:lnTo>
                  <a:lnTo>
                    <a:pt x="964" y="329"/>
                  </a:lnTo>
                  <a:lnTo>
                    <a:pt x="954" y="326"/>
                  </a:lnTo>
                  <a:lnTo>
                    <a:pt x="946" y="325"/>
                  </a:lnTo>
                  <a:lnTo>
                    <a:pt x="936" y="324"/>
                  </a:lnTo>
                  <a:lnTo>
                    <a:pt x="936" y="289"/>
                  </a:lnTo>
                  <a:lnTo>
                    <a:pt x="936" y="216"/>
                  </a:lnTo>
                  <a:lnTo>
                    <a:pt x="936" y="145"/>
                  </a:lnTo>
                  <a:lnTo>
                    <a:pt x="936" y="137"/>
                  </a:lnTo>
                  <a:lnTo>
                    <a:pt x="934" y="131"/>
                  </a:lnTo>
                  <a:lnTo>
                    <a:pt x="929" y="124"/>
                  </a:lnTo>
                  <a:lnTo>
                    <a:pt x="925" y="119"/>
                  </a:lnTo>
                  <a:lnTo>
                    <a:pt x="920" y="115"/>
                  </a:lnTo>
                  <a:lnTo>
                    <a:pt x="914" y="112"/>
                  </a:lnTo>
                  <a:lnTo>
                    <a:pt x="908" y="109"/>
                  </a:lnTo>
                  <a:lnTo>
                    <a:pt x="900" y="108"/>
                  </a:lnTo>
                  <a:lnTo>
                    <a:pt x="144" y="108"/>
                  </a:lnTo>
                  <a:lnTo>
                    <a:pt x="137" y="109"/>
                  </a:lnTo>
                  <a:lnTo>
                    <a:pt x="130" y="112"/>
                  </a:lnTo>
                  <a:lnTo>
                    <a:pt x="124" y="115"/>
                  </a:lnTo>
                  <a:lnTo>
                    <a:pt x="118" y="119"/>
                  </a:lnTo>
                  <a:lnTo>
                    <a:pt x="114" y="124"/>
                  </a:lnTo>
                  <a:lnTo>
                    <a:pt x="111" y="131"/>
                  </a:lnTo>
                  <a:lnTo>
                    <a:pt x="108" y="137"/>
                  </a:lnTo>
                  <a:lnTo>
                    <a:pt x="108" y="145"/>
                  </a:lnTo>
                  <a:lnTo>
                    <a:pt x="108" y="216"/>
                  </a:lnTo>
                  <a:lnTo>
                    <a:pt x="108" y="286"/>
                  </a:lnTo>
                  <a:lnTo>
                    <a:pt x="100" y="278"/>
                  </a:lnTo>
                  <a:lnTo>
                    <a:pt x="93" y="268"/>
                  </a:lnTo>
                  <a:lnTo>
                    <a:pt x="87" y="258"/>
                  </a:lnTo>
                  <a:lnTo>
                    <a:pt x="81" y="247"/>
                  </a:lnTo>
                  <a:lnTo>
                    <a:pt x="77" y="236"/>
                  </a:lnTo>
                  <a:lnTo>
                    <a:pt x="75" y="224"/>
                  </a:lnTo>
                  <a:lnTo>
                    <a:pt x="73" y="211"/>
                  </a:lnTo>
                  <a:lnTo>
                    <a:pt x="72" y="199"/>
                  </a:lnTo>
                  <a:lnTo>
                    <a:pt x="73" y="186"/>
                  </a:lnTo>
                  <a:lnTo>
                    <a:pt x="75" y="173"/>
                  </a:lnTo>
                  <a:lnTo>
                    <a:pt x="77" y="161"/>
                  </a:lnTo>
                  <a:lnTo>
                    <a:pt x="81" y="149"/>
                  </a:lnTo>
                  <a:lnTo>
                    <a:pt x="87" y="139"/>
                  </a:lnTo>
                  <a:lnTo>
                    <a:pt x="93" y="128"/>
                  </a:lnTo>
                  <a:lnTo>
                    <a:pt x="101" y="119"/>
                  </a:lnTo>
                  <a:lnTo>
                    <a:pt x="108" y="109"/>
                  </a:lnTo>
                  <a:lnTo>
                    <a:pt x="118" y="102"/>
                  </a:lnTo>
                  <a:lnTo>
                    <a:pt x="128" y="94"/>
                  </a:lnTo>
                  <a:lnTo>
                    <a:pt x="138" y="88"/>
                  </a:lnTo>
                  <a:lnTo>
                    <a:pt x="148" y="82"/>
                  </a:lnTo>
                  <a:lnTo>
                    <a:pt x="160" y="78"/>
                  </a:lnTo>
                  <a:lnTo>
                    <a:pt x="172" y="75"/>
                  </a:lnTo>
                  <a:lnTo>
                    <a:pt x="185" y="74"/>
                  </a:lnTo>
                  <a:lnTo>
                    <a:pt x="198" y="73"/>
                  </a:lnTo>
                  <a:close/>
                  <a:moveTo>
                    <a:pt x="1044" y="432"/>
                  </a:moveTo>
                  <a:lnTo>
                    <a:pt x="1044" y="432"/>
                  </a:lnTo>
                  <a:lnTo>
                    <a:pt x="1044" y="216"/>
                  </a:lnTo>
                  <a:lnTo>
                    <a:pt x="1044" y="199"/>
                  </a:lnTo>
                  <a:lnTo>
                    <a:pt x="1044" y="108"/>
                  </a:lnTo>
                  <a:lnTo>
                    <a:pt x="1044" y="97"/>
                  </a:lnTo>
                  <a:lnTo>
                    <a:pt x="1042" y="87"/>
                  </a:lnTo>
                  <a:lnTo>
                    <a:pt x="1039" y="77"/>
                  </a:lnTo>
                  <a:lnTo>
                    <a:pt x="1035" y="66"/>
                  </a:lnTo>
                  <a:lnTo>
                    <a:pt x="1031" y="58"/>
                  </a:lnTo>
                  <a:lnTo>
                    <a:pt x="1025" y="48"/>
                  </a:lnTo>
                  <a:lnTo>
                    <a:pt x="1019" y="40"/>
                  </a:lnTo>
                  <a:lnTo>
                    <a:pt x="1012" y="33"/>
                  </a:lnTo>
                  <a:lnTo>
                    <a:pt x="1005" y="25"/>
                  </a:lnTo>
                  <a:lnTo>
                    <a:pt x="996" y="19"/>
                  </a:lnTo>
                  <a:lnTo>
                    <a:pt x="988" y="13"/>
                  </a:lnTo>
                  <a:lnTo>
                    <a:pt x="978" y="9"/>
                  </a:lnTo>
                  <a:lnTo>
                    <a:pt x="968" y="6"/>
                  </a:lnTo>
                  <a:lnTo>
                    <a:pt x="957" y="2"/>
                  </a:lnTo>
                  <a:lnTo>
                    <a:pt x="947" y="1"/>
                  </a:lnTo>
                  <a:lnTo>
                    <a:pt x="936" y="0"/>
                  </a:lnTo>
                  <a:lnTo>
                    <a:pt x="792" y="0"/>
                  </a:lnTo>
                  <a:lnTo>
                    <a:pt x="198" y="0"/>
                  </a:lnTo>
                  <a:lnTo>
                    <a:pt x="178" y="1"/>
                  </a:lnTo>
                  <a:lnTo>
                    <a:pt x="158" y="5"/>
                  </a:lnTo>
                  <a:lnTo>
                    <a:pt x="139" y="10"/>
                  </a:lnTo>
                  <a:lnTo>
                    <a:pt x="121" y="16"/>
                  </a:lnTo>
                  <a:lnTo>
                    <a:pt x="104" y="25"/>
                  </a:lnTo>
                  <a:lnTo>
                    <a:pt x="87" y="35"/>
                  </a:lnTo>
                  <a:lnTo>
                    <a:pt x="72" y="46"/>
                  </a:lnTo>
                  <a:lnTo>
                    <a:pt x="58" y="59"/>
                  </a:lnTo>
                  <a:lnTo>
                    <a:pt x="45" y="73"/>
                  </a:lnTo>
                  <a:lnTo>
                    <a:pt x="34" y="88"/>
                  </a:lnTo>
                  <a:lnTo>
                    <a:pt x="24" y="104"/>
                  </a:lnTo>
                  <a:lnTo>
                    <a:pt x="16" y="121"/>
                  </a:lnTo>
                  <a:lnTo>
                    <a:pt x="9" y="140"/>
                  </a:lnTo>
                  <a:lnTo>
                    <a:pt x="4" y="159"/>
                  </a:lnTo>
                  <a:lnTo>
                    <a:pt x="0" y="178"/>
                  </a:lnTo>
                  <a:lnTo>
                    <a:pt x="0" y="199"/>
                  </a:lnTo>
                  <a:lnTo>
                    <a:pt x="0" y="918"/>
                  </a:lnTo>
                  <a:lnTo>
                    <a:pt x="0" y="939"/>
                  </a:lnTo>
                  <a:lnTo>
                    <a:pt x="4" y="958"/>
                  </a:lnTo>
                  <a:lnTo>
                    <a:pt x="9" y="978"/>
                  </a:lnTo>
                  <a:lnTo>
                    <a:pt x="16" y="996"/>
                  </a:lnTo>
                  <a:lnTo>
                    <a:pt x="24" y="1013"/>
                  </a:lnTo>
                  <a:lnTo>
                    <a:pt x="34" y="1030"/>
                  </a:lnTo>
                  <a:lnTo>
                    <a:pt x="45" y="1045"/>
                  </a:lnTo>
                  <a:lnTo>
                    <a:pt x="58" y="1059"/>
                  </a:lnTo>
                  <a:lnTo>
                    <a:pt x="72" y="1072"/>
                  </a:lnTo>
                  <a:lnTo>
                    <a:pt x="87" y="1082"/>
                  </a:lnTo>
                  <a:lnTo>
                    <a:pt x="104" y="1093"/>
                  </a:lnTo>
                  <a:lnTo>
                    <a:pt x="121" y="1101"/>
                  </a:lnTo>
                  <a:lnTo>
                    <a:pt x="139" y="1107"/>
                  </a:lnTo>
                  <a:lnTo>
                    <a:pt x="158" y="1113"/>
                  </a:lnTo>
                  <a:lnTo>
                    <a:pt x="178" y="1116"/>
                  </a:lnTo>
                  <a:lnTo>
                    <a:pt x="198" y="1117"/>
                  </a:lnTo>
                  <a:lnTo>
                    <a:pt x="846" y="1117"/>
                  </a:lnTo>
                  <a:lnTo>
                    <a:pt x="867" y="1116"/>
                  </a:lnTo>
                  <a:lnTo>
                    <a:pt x="886" y="1113"/>
                  </a:lnTo>
                  <a:lnTo>
                    <a:pt x="904" y="1107"/>
                  </a:lnTo>
                  <a:lnTo>
                    <a:pt x="923" y="1101"/>
                  </a:lnTo>
                  <a:lnTo>
                    <a:pt x="940" y="1093"/>
                  </a:lnTo>
                  <a:lnTo>
                    <a:pt x="956" y="1082"/>
                  </a:lnTo>
                  <a:lnTo>
                    <a:pt x="971" y="1072"/>
                  </a:lnTo>
                  <a:lnTo>
                    <a:pt x="985" y="1059"/>
                  </a:lnTo>
                  <a:lnTo>
                    <a:pt x="998" y="1045"/>
                  </a:lnTo>
                  <a:lnTo>
                    <a:pt x="1010" y="1030"/>
                  </a:lnTo>
                  <a:lnTo>
                    <a:pt x="1020" y="1013"/>
                  </a:lnTo>
                  <a:lnTo>
                    <a:pt x="1029" y="996"/>
                  </a:lnTo>
                  <a:lnTo>
                    <a:pt x="1035" y="978"/>
                  </a:lnTo>
                  <a:lnTo>
                    <a:pt x="1039" y="958"/>
                  </a:lnTo>
                  <a:lnTo>
                    <a:pt x="1043" y="939"/>
                  </a:lnTo>
                  <a:lnTo>
                    <a:pt x="1044" y="918"/>
                  </a:lnTo>
                  <a:lnTo>
                    <a:pt x="1044" y="864"/>
                  </a:lnTo>
                  <a:lnTo>
                    <a:pt x="1044" y="864"/>
                  </a:lnTo>
                  <a:lnTo>
                    <a:pt x="1057" y="855"/>
                  </a:lnTo>
                  <a:lnTo>
                    <a:pt x="1070" y="844"/>
                  </a:lnTo>
                  <a:lnTo>
                    <a:pt x="1081" y="832"/>
                  </a:lnTo>
                  <a:lnTo>
                    <a:pt x="1091" y="820"/>
                  </a:lnTo>
                  <a:lnTo>
                    <a:pt x="1101" y="807"/>
                  </a:lnTo>
                  <a:lnTo>
                    <a:pt x="1110" y="794"/>
                  </a:lnTo>
                  <a:lnTo>
                    <a:pt x="1118" y="780"/>
                  </a:lnTo>
                  <a:lnTo>
                    <a:pt x="1125" y="767"/>
                  </a:lnTo>
                  <a:lnTo>
                    <a:pt x="1131" y="753"/>
                  </a:lnTo>
                  <a:lnTo>
                    <a:pt x="1137" y="738"/>
                  </a:lnTo>
                  <a:lnTo>
                    <a:pt x="1141" y="724"/>
                  </a:lnTo>
                  <a:lnTo>
                    <a:pt x="1145" y="709"/>
                  </a:lnTo>
                  <a:lnTo>
                    <a:pt x="1149" y="694"/>
                  </a:lnTo>
                  <a:lnTo>
                    <a:pt x="1151" y="679"/>
                  </a:lnTo>
                  <a:lnTo>
                    <a:pt x="1152" y="663"/>
                  </a:lnTo>
                  <a:lnTo>
                    <a:pt x="1152" y="648"/>
                  </a:lnTo>
                  <a:lnTo>
                    <a:pt x="1152" y="633"/>
                  </a:lnTo>
                  <a:lnTo>
                    <a:pt x="1151" y="618"/>
                  </a:lnTo>
                  <a:lnTo>
                    <a:pt x="1149" y="603"/>
                  </a:lnTo>
                  <a:lnTo>
                    <a:pt x="1145" y="589"/>
                  </a:lnTo>
                  <a:lnTo>
                    <a:pt x="1141" y="574"/>
                  </a:lnTo>
                  <a:lnTo>
                    <a:pt x="1137" y="559"/>
                  </a:lnTo>
                  <a:lnTo>
                    <a:pt x="1131" y="545"/>
                  </a:lnTo>
                  <a:lnTo>
                    <a:pt x="1125" y="531"/>
                  </a:lnTo>
                  <a:lnTo>
                    <a:pt x="1118" y="517"/>
                  </a:lnTo>
                  <a:lnTo>
                    <a:pt x="1110" y="504"/>
                  </a:lnTo>
                  <a:lnTo>
                    <a:pt x="1101" y="491"/>
                  </a:lnTo>
                  <a:lnTo>
                    <a:pt x="1091" y="478"/>
                  </a:lnTo>
                  <a:lnTo>
                    <a:pt x="1081" y="466"/>
                  </a:lnTo>
                  <a:lnTo>
                    <a:pt x="1070" y="454"/>
                  </a:lnTo>
                  <a:lnTo>
                    <a:pt x="1057" y="443"/>
                  </a:lnTo>
                  <a:lnTo>
                    <a:pt x="1044" y="4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82880" tIns="91440" rIns="182880" bIns="91440" numCol="1" anchor="t" anchorCtr="0" compatLnSpc="1"/>
            <a:lstStyle/>
            <a:p>
              <a:pPr marL="0" marR="0" lvl="0" indent="0" defTabSz="18288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2222500" y="2867067"/>
            <a:ext cx="5753100" cy="153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高考期间不加压，让孩子心情轻松、自信、健康，保持最佳发挥状态。心态平常大考门槛轻松过。</a:t>
            </a:r>
          </a:p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创造良好的环境，让孩子在温馨、宽松的氛围中发挥出最佳水平。</a:t>
            </a:r>
          </a:p>
        </p:txBody>
      </p:sp>
      <p:sp>
        <p:nvSpPr>
          <p:cNvPr id="9" name="椭圆 8"/>
          <p:cNvSpPr/>
          <p:nvPr/>
        </p:nvSpPr>
        <p:spPr>
          <a:xfrm>
            <a:off x="850900" y="3142874"/>
            <a:ext cx="762000" cy="762000"/>
          </a:xfrm>
          <a:prstGeom prst="ellipse">
            <a:avLst/>
          </a:prstGeom>
          <a:solidFill>
            <a:srgbClr val="3159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01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222500" y="4473617"/>
            <a:ext cx="5753100" cy="153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孩子每考完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一门，家长切忌问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:“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考 的怎们样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?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有没有做不出的题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?” </a:t>
            </a:r>
          </a:p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家长应尽量避免询问与考试有关的内容，陪孩子说说生活中的趣闻轶事，转移一下他们的注意力。</a:t>
            </a:r>
          </a:p>
        </p:txBody>
      </p:sp>
      <p:sp>
        <p:nvSpPr>
          <p:cNvPr id="51" name="椭圆 50"/>
          <p:cNvSpPr/>
          <p:nvPr/>
        </p:nvSpPr>
        <p:spPr>
          <a:xfrm>
            <a:off x="850900" y="4832490"/>
            <a:ext cx="762000" cy="762000"/>
          </a:xfrm>
          <a:prstGeom prst="ellipse">
            <a:avLst/>
          </a:prstGeom>
          <a:solidFill>
            <a:srgbClr val="3159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02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1955800" y="2959100"/>
            <a:ext cx="0" cy="30861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2" grpId="0"/>
      <p:bldP spid="34" grpId="0"/>
      <p:bldP spid="9" grpId="0" animBg="1"/>
      <p:bldP spid="50" grpId="0"/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107440" y="1611630"/>
            <a:ext cx="4980148" cy="49801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549028"/>
            <a:ext cx="2882899" cy="230897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23" y="0"/>
            <a:ext cx="1752977" cy="26924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576412" y="616248"/>
            <a:ext cx="335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XX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学校赢战高考主题班会</a:t>
            </a:r>
            <a:endParaRPr lang="zh-CN" altLang="en-US" sz="8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14949" y="1617237"/>
            <a:ext cx="909850" cy="115263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95740" y="5703860"/>
            <a:ext cx="754309" cy="955588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6366449" y="3016522"/>
            <a:ext cx="6063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300" dirty="0">
                <a:solidFill>
                  <a:srgbClr val="31593A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考前最佳状态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424086" y="3851882"/>
            <a:ext cx="43805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矩形: 圆角 48"/>
          <p:cNvSpPr/>
          <p:nvPr/>
        </p:nvSpPr>
        <p:spPr>
          <a:xfrm>
            <a:off x="6507440" y="2308196"/>
            <a:ext cx="1769876" cy="542048"/>
          </a:xfrm>
          <a:prstGeom prst="roundRect">
            <a:avLst>
              <a:gd name="adj" fmla="val 10481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27583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第四部分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6520906" y="4223113"/>
            <a:ext cx="4140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6391029" y="4319582"/>
            <a:ext cx="4077804" cy="79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高考临近，班上同学团结友爱</a:t>
            </a: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相互督促</a:t>
            </a: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相互学习，积极进取，高考浓厚的学习空气和复习氛围日渐形成，比学赶超的竞争意识和比拼态势蔚然成风。</a:t>
            </a: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9650" y="5618831"/>
            <a:ext cx="702750" cy="71366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1350" y="1592931"/>
            <a:ext cx="296349" cy="300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2" grpId="0"/>
      <p:bldP spid="44" grpId="0"/>
      <p:bldP spid="49" grpId="0" animBg="1"/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考前最佳状态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814324" y="2268855"/>
            <a:ext cx="3643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考前最佳状态</a:t>
            </a:r>
            <a:r>
              <a:rPr lang="en-US" altLang="zh-CN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:“</a:t>
            </a:r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适度紧张”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814324" y="2951194"/>
            <a:ext cx="104759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8149803" y="3503009"/>
            <a:ext cx="3115098" cy="1970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前两种情况都不足取，只有“适度紧张”才是最佳状态，在这种状态下，考生信心十足，平心静气，精回区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[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力集中，思维敏锐，答题准确。</a:t>
            </a:r>
          </a:p>
        </p:txBody>
      </p:sp>
      <p:sp>
        <p:nvSpPr>
          <p:cNvPr id="9" name="椭圆 8"/>
          <p:cNvSpPr/>
          <p:nvPr/>
        </p:nvSpPr>
        <p:spPr>
          <a:xfrm>
            <a:off x="1003140" y="3491698"/>
            <a:ext cx="1917113" cy="1917114"/>
          </a:xfrm>
          <a:prstGeom prst="ellipse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一种是过度紧张</a:t>
            </a:r>
          </a:p>
        </p:txBody>
      </p:sp>
      <p:sp>
        <p:nvSpPr>
          <p:cNvPr id="31" name="椭圆 30"/>
          <p:cNvSpPr/>
          <p:nvPr/>
        </p:nvSpPr>
        <p:spPr>
          <a:xfrm>
            <a:off x="3251221" y="3491698"/>
            <a:ext cx="1917113" cy="1917114"/>
          </a:xfrm>
          <a:prstGeom prst="ellipse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一种是满不在乎</a:t>
            </a:r>
          </a:p>
        </p:txBody>
      </p:sp>
      <p:sp>
        <p:nvSpPr>
          <p:cNvPr id="33" name="椭圆 32"/>
          <p:cNvSpPr/>
          <p:nvPr/>
        </p:nvSpPr>
        <p:spPr>
          <a:xfrm>
            <a:off x="5499302" y="3491698"/>
            <a:ext cx="1917113" cy="1917114"/>
          </a:xfrm>
          <a:prstGeom prst="ellipse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还有一种是适度紧张</a:t>
            </a:r>
          </a:p>
        </p:txBody>
      </p:sp>
      <p:sp>
        <p:nvSpPr>
          <p:cNvPr id="12" name="椭圆 11"/>
          <p:cNvSpPr/>
          <p:nvPr/>
        </p:nvSpPr>
        <p:spPr>
          <a:xfrm>
            <a:off x="2857137" y="3467100"/>
            <a:ext cx="457200" cy="457200"/>
          </a:xfrm>
          <a:prstGeom prst="ellipse">
            <a:avLst/>
          </a:prstGeom>
          <a:solidFill>
            <a:srgbClr val="31593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1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5105218" y="3467100"/>
            <a:ext cx="457200" cy="457200"/>
          </a:xfrm>
          <a:prstGeom prst="ellipse">
            <a:avLst/>
          </a:prstGeom>
          <a:solidFill>
            <a:srgbClr val="31593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2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7353300" y="3467100"/>
            <a:ext cx="457200" cy="457200"/>
          </a:xfrm>
          <a:prstGeom prst="ellipse">
            <a:avLst/>
          </a:prstGeom>
          <a:solidFill>
            <a:srgbClr val="31593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3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  <p:cond evt="onBegin" delay="0">
                          <p:tn val="68"/>
                        </p:cond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2" grpId="0"/>
      <p:bldP spid="50" grpId="0"/>
      <p:bldP spid="9" grpId="0" animBg="1"/>
      <p:bldP spid="31" grpId="0" animBg="1"/>
      <p:bldP spid="33" grpId="0" animBg="1"/>
      <p:bldP spid="12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/>
          <p:cNvSpPr/>
          <p:nvPr/>
        </p:nvSpPr>
        <p:spPr>
          <a:xfrm>
            <a:off x="800100" y="5969000"/>
            <a:ext cx="10591800" cy="181037"/>
          </a:xfrm>
          <a:prstGeom prst="roundRect">
            <a:avLst>
              <a:gd name="adj" fmla="val 50000"/>
            </a:avLst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43029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考前最佳状态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547624" y="1913255"/>
            <a:ext cx="707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调整考前心理状态的小窍门：</a:t>
            </a:r>
          </a:p>
        </p:txBody>
      </p:sp>
      <p:cxnSp>
        <p:nvCxnSpPr>
          <p:cNvPr id="37" name="直接连接符 36"/>
          <p:cNvCxnSpPr/>
          <p:nvPr/>
        </p:nvCxnSpPr>
        <p:spPr>
          <a:xfrm flipH="1" flipV="1">
            <a:off x="4358553" y="3009106"/>
            <a:ext cx="0" cy="257889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1092201" y="3275806"/>
            <a:ext cx="2868240" cy="1899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劳逸结合，有张有弛。有这样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一个著名的公式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:‘“8-1&gt; 8”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，意思是从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小时中拿出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小时运动、娱乐或休息，尽管只学了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7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小时，效率却胜过学满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小时。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756665" y="3275806"/>
            <a:ext cx="2868240" cy="1899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在紧张的备考阶段，考生要克服心理压力，合适的体育锻炼能起到很好的调节作用，合适指的是那些对抗性不强的运动，例如在复习间歇跳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10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分钟绳等等。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8421127" y="3275806"/>
            <a:ext cx="2678674" cy="116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此外，散散步，听听音乐，晚上看看新闻，都有助于调节情绪、缓解压力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,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思源黑体 Regular" panose="020B0500000000000000" pitchFamily="34" charset="-122"/>
              <a:ea typeface="思源黑体 Regular" panose="020B0500000000000000" pitchFamily="34" charset="-122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/>
        </p:nvCxnSpPr>
        <p:spPr>
          <a:xfrm flipH="1" flipV="1">
            <a:off x="8023017" y="3009106"/>
            <a:ext cx="0" cy="257889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: 圆角 14"/>
          <p:cNvSpPr/>
          <p:nvPr/>
        </p:nvSpPr>
        <p:spPr>
          <a:xfrm>
            <a:off x="1871185" y="2768600"/>
            <a:ext cx="1310273" cy="342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1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39" name="矩形: 圆角 38"/>
          <p:cNvSpPr/>
          <p:nvPr/>
        </p:nvSpPr>
        <p:spPr>
          <a:xfrm>
            <a:off x="5488256" y="2768600"/>
            <a:ext cx="1310273" cy="342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2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40" name="矩形: 圆角 39"/>
          <p:cNvSpPr/>
          <p:nvPr/>
        </p:nvSpPr>
        <p:spPr>
          <a:xfrm>
            <a:off x="9105328" y="2768600"/>
            <a:ext cx="1310273" cy="342900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3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525000" y="4721944"/>
            <a:ext cx="2667000" cy="21360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  <p:cond evt="onBegin" delay="0">
                          <p:tn val="39"/>
                        </p:cond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4" grpId="0"/>
      <p:bldP spid="32" grpId="0"/>
      <p:bldP spid="50" grpId="0"/>
      <p:bldP spid="30" grpId="0"/>
      <p:bldP spid="34" grpId="0"/>
      <p:bldP spid="15" grpId="0" animBg="1"/>
      <p:bldP spid="39" grpId="0" animBg="1"/>
      <p:bldP spid="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777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考前最佳状态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547624" y="2306955"/>
            <a:ext cx="8215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向考生提供几个调整考前心理状态的小窍门</a:t>
            </a:r>
            <a:r>
              <a:rPr lang="en-US" altLang="zh-CN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: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558801" y="4088606"/>
            <a:ext cx="7010400" cy="153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许多考生在考前都有开夜车的习惯，晚上比白天更兴奋，学习效率更高。</a:t>
            </a:r>
            <a:endParaRPr lang="en-US" altLang="zh-CN" sz="1600">
              <a:solidFill>
                <a:schemeClr val="tx1">
                  <a:lumMod val="75000"/>
                  <a:lumOff val="25000"/>
                </a:schemeClr>
              </a:solidFill>
              <a:latin typeface="思源黑体 Regular" panose="020B0500000000000000" pitchFamily="34" charset="-122"/>
              <a:ea typeface="思源黑体 Regular" panose="020B0500000000000000" pitchFamily="34" charset="-122"/>
              <a:sym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然而考试都是在白天进行，调整自己的“生物钟”，让自已能在白天进入最佳状态，这一点对考生来说非常重要。</a:t>
            </a:r>
            <a:endParaRPr lang="en-US" altLang="zh-CN" sz="1600">
              <a:solidFill>
                <a:schemeClr val="tx1">
                  <a:lumMod val="75000"/>
                  <a:lumOff val="25000"/>
                </a:schemeClr>
              </a:solidFill>
              <a:latin typeface="思源黑体 Regular" panose="020B0500000000000000" pitchFamily="34" charset="-122"/>
              <a:ea typeface="思源黑体 Regular" panose="020B0500000000000000" pitchFamily="34" charset="-122"/>
              <a:sym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可以采用每天晚上有意识地比前晚早睡几分钟的办法， 逐步调整过来。</a:t>
            </a:r>
          </a:p>
        </p:txBody>
      </p:sp>
      <p:sp>
        <p:nvSpPr>
          <p:cNvPr id="15" name="矩形: 圆角 14"/>
          <p:cNvSpPr/>
          <p:nvPr/>
        </p:nvSpPr>
        <p:spPr>
          <a:xfrm>
            <a:off x="690085" y="3098800"/>
            <a:ext cx="3831115" cy="533400"/>
          </a:xfrm>
          <a:prstGeom prst="roundRect">
            <a:avLst>
              <a:gd name="adj" fmla="val 50000"/>
            </a:avLst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不开夜车，调整“生物钟”</a:t>
            </a:r>
          </a:p>
        </p:txBody>
      </p:sp>
      <p:sp>
        <p:nvSpPr>
          <p:cNvPr id="9" name="矩形: 圆角 8"/>
          <p:cNvSpPr/>
          <p:nvPr/>
        </p:nvSpPr>
        <p:spPr>
          <a:xfrm>
            <a:off x="8026400" y="2400300"/>
            <a:ext cx="2997200" cy="3218853"/>
          </a:xfrm>
          <a:prstGeom prst="roundRect">
            <a:avLst>
              <a:gd name="adj" fmla="val 7243"/>
            </a:avLst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5300" y="2692400"/>
            <a:ext cx="2933700" cy="2933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2" grpId="0"/>
      <p:bldP spid="50" grpId="0"/>
      <p:bldP spid="15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777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考前最佳状态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547624" y="2306955"/>
            <a:ext cx="8215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向考生提供几个调整考前心理状态的小窍门</a:t>
            </a:r>
            <a:r>
              <a:rPr lang="en-US" altLang="zh-CN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: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558801" y="4088606"/>
            <a:ext cx="6362699" cy="153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每天复习之后，考生通过回想自己这一天的收获，比如“我今天又做对了哪道题”、“我今天又发现了哪个漏洞”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,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对自己一点一滴的收获都加以肯定，以此来调节情绪，以良好的心态迎接高考。</a:t>
            </a:r>
          </a:p>
        </p:txBody>
      </p:sp>
      <p:sp>
        <p:nvSpPr>
          <p:cNvPr id="15" name="矩形: 圆角 14"/>
          <p:cNvSpPr/>
          <p:nvPr/>
        </p:nvSpPr>
        <p:spPr>
          <a:xfrm>
            <a:off x="690085" y="3213100"/>
            <a:ext cx="4212115" cy="533400"/>
          </a:xfrm>
          <a:prstGeom prst="roundRect">
            <a:avLst>
              <a:gd name="adj" fmla="val 50000"/>
            </a:avLst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每天给自己一个积极的心理暗示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3800" y="1727200"/>
            <a:ext cx="4648200" cy="4648200"/>
          </a:xfrm>
          <a:prstGeom prst="rect">
            <a:avLst/>
          </a:prstGeom>
        </p:spPr>
      </p:pic>
      <p:sp>
        <p:nvSpPr>
          <p:cNvPr id="11" name="椭圆 10"/>
          <p:cNvSpPr/>
          <p:nvPr/>
        </p:nvSpPr>
        <p:spPr>
          <a:xfrm>
            <a:off x="10172700" y="2247900"/>
            <a:ext cx="1041400" cy="1041400"/>
          </a:xfrm>
          <a:prstGeom prst="ellipse">
            <a:avLst/>
          </a:prstGeom>
          <a:solidFill>
            <a:srgbClr val="31593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心理暗示</a:t>
            </a:r>
          </a:p>
        </p:txBody>
      </p:sp>
      <p:sp>
        <p:nvSpPr>
          <p:cNvPr id="24" name="椭圆 23"/>
          <p:cNvSpPr/>
          <p:nvPr/>
        </p:nvSpPr>
        <p:spPr>
          <a:xfrm>
            <a:off x="9804400" y="2984500"/>
            <a:ext cx="165100" cy="165100"/>
          </a:xfrm>
          <a:prstGeom prst="ellipse">
            <a:avLst/>
          </a:prstGeom>
          <a:solidFill>
            <a:srgbClr val="31593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2" grpId="0"/>
      <p:bldP spid="50" grpId="0"/>
      <p:bldP spid="15" grpId="0" animBg="1"/>
      <p:bldP spid="11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12860"/>
            <a:ext cx="3048000" cy="254513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5080000"/>
            <a:ext cx="2219946" cy="177800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23" y="0"/>
            <a:ext cx="1752977" cy="269240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49398" y="0"/>
            <a:ext cx="1942602" cy="3238500"/>
          </a:xfrm>
          <a:custGeom>
            <a:avLst/>
            <a:gdLst>
              <a:gd name="connsiteX0" fmla="*/ 0 w 1942602"/>
              <a:gd name="connsiteY0" fmla="*/ 0 h 3238500"/>
              <a:gd name="connsiteX1" fmla="*/ 1942602 w 1942602"/>
              <a:gd name="connsiteY1" fmla="*/ 0 h 3238500"/>
              <a:gd name="connsiteX2" fmla="*/ 1942602 w 1942602"/>
              <a:gd name="connsiteY2" fmla="*/ 3238500 h 3238500"/>
              <a:gd name="connsiteX3" fmla="*/ 0 w 1942602"/>
              <a:gd name="connsiteY3" fmla="*/ 3238500 h 323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2602" h="3238500">
                <a:moveTo>
                  <a:pt x="0" y="0"/>
                </a:moveTo>
                <a:lnTo>
                  <a:pt x="1942602" y="0"/>
                </a:lnTo>
                <a:lnTo>
                  <a:pt x="1942602" y="3238500"/>
                </a:lnTo>
                <a:lnTo>
                  <a:pt x="0" y="3238500"/>
                </a:lnTo>
                <a:close/>
              </a:path>
            </a:pathLst>
          </a:custGeom>
        </p:spPr>
      </p:pic>
      <p:grpSp>
        <p:nvGrpSpPr>
          <p:cNvPr id="39" name="组合 38"/>
          <p:cNvGrpSpPr/>
          <p:nvPr/>
        </p:nvGrpSpPr>
        <p:grpSpPr>
          <a:xfrm>
            <a:off x="4715616" y="246009"/>
            <a:ext cx="2760768" cy="1200329"/>
            <a:chOff x="2176992" y="2149498"/>
            <a:chExt cx="2760768" cy="1200329"/>
          </a:xfrm>
        </p:grpSpPr>
        <p:sp>
          <p:nvSpPr>
            <p:cNvPr id="36" name="文本框 35"/>
            <p:cNvSpPr txBox="1"/>
            <p:nvPr/>
          </p:nvSpPr>
          <p:spPr>
            <a:xfrm>
              <a:off x="2176992" y="2149498"/>
              <a:ext cx="27607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7200" spc="-150">
                  <a:ln w="25400">
                    <a:solidFill>
                      <a:srgbClr val="FFFFFF"/>
                    </a:solidFill>
                  </a:ln>
                  <a:gradFill>
                    <a:gsLst>
                      <a:gs pos="44000">
                        <a:srgbClr val="F9E09D"/>
                      </a:gs>
                      <a:gs pos="100000">
                        <a:srgbClr val="F9E09D"/>
                      </a:gs>
                    </a:gsLst>
                    <a:lin ang="5400000" scaled="1"/>
                  </a:gradFill>
                  <a:effectLst>
                    <a:outerShdw dist="37357" dir="2700000" rotWithShape="0">
                      <a:srgbClr val="F9E09D">
                        <a:alpha val="40000"/>
                      </a:srgbClr>
                    </a:outerShdw>
                  </a:effectLst>
                  <a:latin typeface="汉仪许静行楷W" panose="00020600040101010101" pitchFamily="18" charset="-122"/>
                  <a:ea typeface="汉仪许静行楷W" panose="00020600040101010101" pitchFamily="18" charset="-122"/>
                  <a:sym typeface="Arial" panose="020B0604020202020204" pitchFamily="34" charset="0"/>
                </a:rPr>
                <a:t>目录</a:t>
              </a:r>
              <a:endParaRPr lang="zh-CN" altLang="en-US" sz="7200" spc="-150">
                <a:ln w="25400">
                  <a:solidFill>
                    <a:srgbClr val="FFFFFF"/>
                  </a:solidFill>
                </a:ln>
                <a:gradFill>
                  <a:gsLst>
                    <a:gs pos="44000">
                      <a:srgbClr val="F9E09D"/>
                    </a:gs>
                    <a:gs pos="100000">
                      <a:srgbClr val="F9E09D"/>
                    </a:gs>
                  </a:gsLst>
                  <a:lin ang="5400000" scaled="1"/>
                </a:gradFill>
                <a:effectLst>
                  <a:outerShdw dist="37357" dir="2700000" rotWithShape="0">
                    <a:srgbClr val="F9E09D">
                      <a:alpha val="4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2176992" y="2149498"/>
              <a:ext cx="27607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7200" spc="-150">
                  <a:gradFill>
                    <a:gsLst>
                      <a:gs pos="44000">
                        <a:srgbClr val="245233"/>
                      </a:gs>
                      <a:gs pos="100000">
                        <a:srgbClr val="275831"/>
                      </a:gs>
                    </a:gsLst>
                    <a:lin ang="5400000" scaled="1"/>
                  </a:gradFill>
                  <a:latin typeface="汉仪许静行楷W" panose="00020600040101010101" pitchFamily="18" charset="-122"/>
                  <a:ea typeface="汉仪许静行楷W" panose="00020600040101010101" pitchFamily="18" charset="-122"/>
                  <a:sym typeface="Arial" panose="020B0604020202020204" pitchFamily="34" charset="0"/>
                </a:rPr>
                <a:t>目录</a:t>
              </a:r>
              <a:endParaRPr lang="zh-CN" altLang="en-US" sz="7200" spc="-150">
                <a:gradFill>
                  <a:gsLst>
                    <a:gs pos="44000">
                      <a:srgbClr val="245233"/>
                    </a:gs>
                    <a:gs pos="100000">
                      <a:srgbClr val="275831"/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4518660" y="1328962"/>
            <a:ext cx="3154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catalog</a:t>
            </a:r>
            <a:endParaRPr lang="zh-CN" altLang="en-US" sz="6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320196" y="1977571"/>
            <a:ext cx="3771326" cy="889000"/>
            <a:chOff x="5788283" y="2298700"/>
            <a:chExt cx="3771326" cy="889000"/>
          </a:xfrm>
        </p:grpSpPr>
        <p:cxnSp>
          <p:nvCxnSpPr>
            <p:cNvPr id="17" name="直接连接符 16"/>
            <p:cNvCxnSpPr/>
            <p:nvPr/>
          </p:nvCxnSpPr>
          <p:spPr>
            <a:xfrm flipH="1">
              <a:off x="6642100" y="2298700"/>
              <a:ext cx="0" cy="889000"/>
            </a:xfrm>
            <a:prstGeom prst="line">
              <a:avLst/>
            </a:prstGeom>
            <a:ln>
              <a:solidFill>
                <a:srgbClr val="2758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组合 17"/>
            <p:cNvGrpSpPr/>
            <p:nvPr/>
          </p:nvGrpSpPr>
          <p:grpSpPr>
            <a:xfrm>
              <a:off x="5788283" y="2437960"/>
              <a:ext cx="750630" cy="610480"/>
              <a:chOff x="5788283" y="2481931"/>
              <a:chExt cx="750630" cy="610480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63024" y="2481931"/>
                <a:ext cx="601149" cy="610480"/>
              </a:xfrm>
              <a:prstGeom prst="rect">
                <a:avLst/>
              </a:prstGeom>
            </p:spPr>
          </p:pic>
          <p:sp>
            <p:nvSpPr>
              <p:cNvPr id="42" name="文本框 41"/>
              <p:cNvSpPr txBox="1"/>
              <p:nvPr/>
            </p:nvSpPr>
            <p:spPr>
              <a:xfrm>
                <a:off x="5788283" y="2556159"/>
                <a:ext cx="750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>
                    <a:solidFill>
                      <a:srgbClr val="245233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01</a:t>
                </a:r>
                <a:endParaRPr lang="zh-CN" altLang="en-US" sz="36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6748720" y="2382883"/>
              <a:ext cx="2810889" cy="709852"/>
              <a:chOff x="6709350" y="2471783"/>
              <a:chExt cx="2810889" cy="709852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6709350" y="2471783"/>
                <a:ext cx="26870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300" dirty="0">
                    <a:solidFill>
                      <a:srgbClr val="31593A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家长会介绍</a:t>
                </a:r>
              </a:p>
            </p:txBody>
          </p:sp>
          <p:sp>
            <p:nvSpPr>
              <p:cNvPr id="67" name="文本框 66"/>
              <p:cNvSpPr txBox="1"/>
              <p:nvPr/>
            </p:nvSpPr>
            <p:spPr>
              <a:xfrm>
                <a:off x="6730385" y="2950803"/>
                <a:ext cx="278985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900">
                    <a:solidFill>
                      <a:schemeClr val="bg1">
                        <a:lumMod val="75000"/>
                      </a:schemeClr>
                    </a:solidFill>
                    <a:latin typeface="+mn-ea"/>
                    <a:sym typeface="Arial" panose="020B0604020202020204" pitchFamily="34" charset="0"/>
                  </a:rPr>
                  <a:t>parents' meeting of college entrance</a:t>
                </a:r>
                <a:endParaRPr lang="zh-CN" altLang="en-US" sz="4800">
                  <a:solidFill>
                    <a:schemeClr val="bg1">
                      <a:lumMod val="75000"/>
                    </a:schemeClr>
                  </a:solidFill>
                  <a:latin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68" name="组合 67"/>
          <p:cNvGrpSpPr/>
          <p:nvPr/>
        </p:nvGrpSpPr>
        <p:grpSpPr>
          <a:xfrm>
            <a:off x="7192539" y="3022297"/>
            <a:ext cx="3771326" cy="889000"/>
            <a:chOff x="5788283" y="2298700"/>
            <a:chExt cx="3771326" cy="889000"/>
          </a:xfrm>
        </p:grpSpPr>
        <p:cxnSp>
          <p:nvCxnSpPr>
            <p:cNvPr id="69" name="直接连接符 68"/>
            <p:cNvCxnSpPr/>
            <p:nvPr/>
          </p:nvCxnSpPr>
          <p:spPr>
            <a:xfrm flipH="1">
              <a:off x="6642100" y="2298700"/>
              <a:ext cx="0" cy="889000"/>
            </a:xfrm>
            <a:prstGeom prst="line">
              <a:avLst/>
            </a:prstGeom>
            <a:ln>
              <a:solidFill>
                <a:srgbClr val="2758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组合 69"/>
            <p:cNvGrpSpPr/>
            <p:nvPr/>
          </p:nvGrpSpPr>
          <p:grpSpPr>
            <a:xfrm>
              <a:off x="5788283" y="2437960"/>
              <a:ext cx="750630" cy="610480"/>
              <a:chOff x="5788283" y="2481931"/>
              <a:chExt cx="750630" cy="610480"/>
            </a:xfrm>
          </p:grpSpPr>
          <p:pic>
            <p:nvPicPr>
              <p:cNvPr id="74" name="图片 73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63024" y="2481931"/>
                <a:ext cx="601149" cy="610480"/>
              </a:xfrm>
              <a:prstGeom prst="rect">
                <a:avLst/>
              </a:prstGeom>
            </p:spPr>
          </p:pic>
          <p:sp>
            <p:nvSpPr>
              <p:cNvPr id="75" name="文本框 74"/>
              <p:cNvSpPr txBox="1"/>
              <p:nvPr/>
            </p:nvSpPr>
            <p:spPr>
              <a:xfrm>
                <a:off x="5788283" y="2556159"/>
                <a:ext cx="750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>
                    <a:solidFill>
                      <a:srgbClr val="245233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02</a:t>
                </a:r>
                <a:endParaRPr lang="zh-CN" altLang="en-US" sz="36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71" name="组合 70"/>
            <p:cNvGrpSpPr/>
            <p:nvPr/>
          </p:nvGrpSpPr>
          <p:grpSpPr>
            <a:xfrm>
              <a:off x="6748720" y="2382883"/>
              <a:ext cx="2810889" cy="709852"/>
              <a:chOff x="6709350" y="2471783"/>
              <a:chExt cx="2810889" cy="709852"/>
            </a:xfrm>
          </p:grpSpPr>
          <p:sp>
            <p:nvSpPr>
              <p:cNvPr id="72" name="文本框 71"/>
              <p:cNvSpPr txBox="1"/>
              <p:nvPr/>
            </p:nvSpPr>
            <p:spPr>
              <a:xfrm>
                <a:off x="6709350" y="2471783"/>
                <a:ext cx="26870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300">
                    <a:solidFill>
                      <a:srgbClr val="31593A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走出误区</a:t>
                </a:r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6730385" y="2950803"/>
                <a:ext cx="278985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900">
                    <a:solidFill>
                      <a:schemeClr val="bg1">
                        <a:lumMod val="75000"/>
                      </a:schemeClr>
                    </a:solidFill>
                    <a:latin typeface="+mn-ea"/>
                    <a:sym typeface="Arial" panose="020B0604020202020204" pitchFamily="34" charset="0"/>
                  </a:rPr>
                  <a:t>parents' meeting of college entrance</a:t>
                </a:r>
                <a:endParaRPr lang="zh-CN" altLang="en-US" sz="4800">
                  <a:solidFill>
                    <a:schemeClr val="bg1">
                      <a:lumMod val="75000"/>
                    </a:schemeClr>
                  </a:solidFill>
                  <a:latin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76" name="组合 75"/>
          <p:cNvGrpSpPr/>
          <p:nvPr/>
        </p:nvGrpSpPr>
        <p:grpSpPr>
          <a:xfrm>
            <a:off x="5320196" y="4067023"/>
            <a:ext cx="3892746" cy="889000"/>
            <a:chOff x="5788283" y="2298700"/>
            <a:chExt cx="3892746" cy="889000"/>
          </a:xfrm>
        </p:grpSpPr>
        <p:cxnSp>
          <p:nvCxnSpPr>
            <p:cNvPr id="77" name="直接连接符 76"/>
            <p:cNvCxnSpPr/>
            <p:nvPr/>
          </p:nvCxnSpPr>
          <p:spPr>
            <a:xfrm flipH="1">
              <a:off x="6642100" y="2298700"/>
              <a:ext cx="0" cy="889000"/>
            </a:xfrm>
            <a:prstGeom prst="line">
              <a:avLst/>
            </a:prstGeom>
            <a:ln>
              <a:solidFill>
                <a:srgbClr val="2758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组合 77"/>
            <p:cNvGrpSpPr/>
            <p:nvPr/>
          </p:nvGrpSpPr>
          <p:grpSpPr>
            <a:xfrm>
              <a:off x="5788283" y="2437960"/>
              <a:ext cx="750630" cy="610480"/>
              <a:chOff x="5788283" y="2481931"/>
              <a:chExt cx="750630" cy="610480"/>
            </a:xfrm>
          </p:grpSpPr>
          <p:pic>
            <p:nvPicPr>
              <p:cNvPr id="82" name="图片 81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63024" y="2481931"/>
                <a:ext cx="601149" cy="610480"/>
              </a:xfrm>
              <a:prstGeom prst="rect">
                <a:avLst/>
              </a:prstGeom>
            </p:spPr>
          </p:pic>
          <p:sp>
            <p:nvSpPr>
              <p:cNvPr id="83" name="文本框 82"/>
              <p:cNvSpPr txBox="1"/>
              <p:nvPr/>
            </p:nvSpPr>
            <p:spPr>
              <a:xfrm>
                <a:off x="5788283" y="2556159"/>
                <a:ext cx="750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>
                    <a:solidFill>
                      <a:srgbClr val="245233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03</a:t>
                </a:r>
                <a:endParaRPr lang="zh-CN" altLang="en-US" sz="36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79" name="组合 78"/>
            <p:cNvGrpSpPr/>
            <p:nvPr/>
          </p:nvGrpSpPr>
          <p:grpSpPr>
            <a:xfrm>
              <a:off x="6748720" y="2382883"/>
              <a:ext cx="2932309" cy="709852"/>
              <a:chOff x="6709350" y="2471783"/>
              <a:chExt cx="2932309" cy="709852"/>
            </a:xfrm>
          </p:grpSpPr>
          <p:sp>
            <p:nvSpPr>
              <p:cNvPr id="80" name="文本框 79"/>
              <p:cNvSpPr txBox="1"/>
              <p:nvPr/>
            </p:nvSpPr>
            <p:spPr>
              <a:xfrm>
                <a:off x="6709350" y="2471783"/>
                <a:ext cx="29323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300">
                    <a:solidFill>
                      <a:srgbClr val="31593A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家长心理调整</a:t>
                </a:r>
              </a:p>
            </p:txBody>
          </p:sp>
          <p:sp>
            <p:nvSpPr>
              <p:cNvPr id="81" name="文本框 80"/>
              <p:cNvSpPr txBox="1"/>
              <p:nvPr/>
            </p:nvSpPr>
            <p:spPr>
              <a:xfrm>
                <a:off x="6730385" y="2950803"/>
                <a:ext cx="278985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900">
                    <a:solidFill>
                      <a:schemeClr val="bg1">
                        <a:lumMod val="75000"/>
                      </a:schemeClr>
                    </a:solidFill>
                    <a:latin typeface="+mn-ea"/>
                    <a:sym typeface="Arial" panose="020B0604020202020204" pitchFamily="34" charset="0"/>
                  </a:rPr>
                  <a:t>parents' meeting of college entrance</a:t>
                </a:r>
                <a:endParaRPr lang="zh-CN" altLang="en-US" sz="4800">
                  <a:solidFill>
                    <a:schemeClr val="bg1">
                      <a:lumMod val="75000"/>
                    </a:schemeClr>
                  </a:solidFill>
                  <a:latin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>
            <a:off x="7192539" y="5111749"/>
            <a:ext cx="3972054" cy="889000"/>
            <a:chOff x="5788283" y="2298700"/>
            <a:chExt cx="3972054" cy="889000"/>
          </a:xfrm>
        </p:grpSpPr>
        <p:cxnSp>
          <p:nvCxnSpPr>
            <p:cNvPr id="85" name="直接连接符 84"/>
            <p:cNvCxnSpPr/>
            <p:nvPr/>
          </p:nvCxnSpPr>
          <p:spPr>
            <a:xfrm flipH="1">
              <a:off x="6642100" y="2298700"/>
              <a:ext cx="0" cy="889000"/>
            </a:xfrm>
            <a:prstGeom prst="line">
              <a:avLst/>
            </a:prstGeom>
            <a:ln>
              <a:solidFill>
                <a:srgbClr val="2758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组合 85"/>
            <p:cNvGrpSpPr/>
            <p:nvPr/>
          </p:nvGrpSpPr>
          <p:grpSpPr>
            <a:xfrm>
              <a:off x="5788283" y="2437960"/>
              <a:ext cx="750630" cy="610480"/>
              <a:chOff x="5788283" y="2481931"/>
              <a:chExt cx="750630" cy="610480"/>
            </a:xfrm>
          </p:grpSpPr>
          <p:pic>
            <p:nvPicPr>
              <p:cNvPr id="90" name="图片 89"/>
              <p:cNvPicPr>
                <a:picLocks noChangeAspect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63024" y="2481931"/>
                <a:ext cx="601149" cy="610480"/>
              </a:xfrm>
              <a:prstGeom prst="rect">
                <a:avLst/>
              </a:prstGeom>
            </p:spPr>
          </p:pic>
          <p:sp>
            <p:nvSpPr>
              <p:cNvPr id="91" name="文本框 90"/>
              <p:cNvSpPr txBox="1"/>
              <p:nvPr/>
            </p:nvSpPr>
            <p:spPr>
              <a:xfrm>
                <a:off x="5788283" y="2556159"/>
                <a:ext cx="750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>
                    <a:solidFill>
                      <a:srgbClr val="245233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04</a:t>
                </a:r>
                <a:endParaRPr lang="zh-CN" altLang="en-US" sz="36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87" name="组合 86"/>
            <p:cNvGrpSpPr/>
            <p:nvPr/>
          </p:nvGrpSpPr>
          <p:grpSpPr>
            <a:xfrm>
              <a:off x="6748720" y="2382883"/>
              <a:ext cx="3011617" cy="709852"/>
              <a:chOff x="6709350" y="2471783"/>
              <a:chExt cx="3011617" cy="709852"/>
            </a:xfrm>
          </p:grpSpPr>
          <p:sp>
            <p:nvSpPr>
              <p:cNvPr id="88" name="文本框 87"/>
              <p:cNvSpPr txBox="1"/>
              <p:nvPr/>
            </p:nvSpPr>
            <p:spPr>
              <a:xfrm>
                <a:off x="6709350" y="2471783"/>
                <a:ext cx="30116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spc="300">
                    <a:solidFill>
                      <a:srgbClr val="31593A"/>
                    </a:solidFill>
                    <a:latin typeface="思源黑体 Bold" panose="020B0800000000000000" pitchFamily="34" charset="-122"/>
                    <a:ea typeface="思源黑体 Bold" panose="020B0800000000000000" pitchFamily="34" charset="-122"/>
                    <a:sym typeface="Arial" panose="020B0604020202020204" pitchFamily="34" charset="0"/>
                  </a:rPr>
                  <a:t>考前最佳状态</a:t>
                </a:r>
              </a:p>
            </p:txBody>
          </p:sp>
          <p:sp>
            <p:nvSpPr>
              <p:cNvPr id="89" name="文本框 88"/>
              <p:cNvSpPr txBox="1"/>
              <p:nvPr/>
            </p:nvSpPr>
            <p:spPr>
              <a:xfrm>
                <a:off x="6730385" y="2950803"/>
                <a:ext cx="278985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900">
                    <a:solidFill>
                      <a:schemeClr val="bg1">
                        <a:lumMod val="75000"/>
                      </a:schemeClr>
                    </a:solidFill>
                    <a:latin typeface="+mn-ea"/>
                    <a:sym typeface="Arial" panose="020B0604020202020204" pitchFamily="34" charset="0"/>
                  </a:rPr>
                  <a:t>parents' meeting of college entrance</a:t>
                </a:r>
                <a:endParaRPr lang="zh-CN" altLang="en-US" sz="4800">
                  <a:solidFill>
                    <a:schemeClr val="bg1">
                      <a:lumMod val="75000"/>
                    </a:schemeClr>
                  </a:solidFill>
                  <a:latin typeface="+mn-ea"/>
                  <a:sym typeface="Arial" panose="020B0604020202020204" pitchFamily="34" charset="0"/>
                </a:endParaRPr>
              </a:p>
            </p:txBody>
          </p:sp>
        </p:grpSp>
      </p:grp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2914" y="1719943"/>
            <a:ext cx="4074886" cy="4074886"/>
          </a:xfrm>
          <a:prstGeom prst="rect">
            <a:avLst/>
          </a:prstGeom>
        </p:spPr>
      </p:pic>
      <p:pic>
        <p:nvPicPr>
          <p:cNvPr id="92" name="图片 91"/>
          <p:cNvPicPr>
            <a:picLocks noChangeAspect="1"/>
          </p:cNvPicPr>
          <p:nvPr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945" y="1425466"/>
            <a:ext cx="909850" cy="1152633"/>
          </a:xfrm>
          <a:prstGeom prst="rect">
            <a:avLst/>
          </a:prstGeom>
        </p:spPr>
      </p:pic>
      <p:pic>
        <p:nvPicPr>
          <p:cNvPr id="93" name="图片 92"/>
          <p:cNvPicPr>
            <a:picLocks noChangeAspect="1"/>
          </p:cNvPicPr>
          <p:nvPr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3645" y="6454666"/>
            <a:ext cx="909850" cy="115263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032986" y="692458"/>
            <a:ext cx="13937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8F9F8"/>
                </a:solidFill>
              </a:rPr>
              <a:t>https://www.ypppt.com/</a:t>
            </a:r>
            <a:endParaRPr lang="zh-CN" altLang="en-US" sz="800" dirty="0">
              <a:solidFill>
                <a:srgbClr val="F8F9F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  <p:cond evt="onBegin" delay="0">
                          <p:tn val="41"/>
                        </p:cond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59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任意多边形: 形状 32"/>
          <p:cNvSpPr/>
          <p:nvPr/>
        </p:nvSpPr>
        <p:spPr>
          <a:xfrm>
            <a:off x="0" y="0"/>
            <a:ext cx="12192000" cy="6496050"/>
          </a:xfrm>
          <a:custGeom>
            <a:avLst/>
            <a:gdLst>
              <a:gd name="connsiteX0" fmla="*/ 0 w 12192000"/>
              <a:gd name="connsiteY0" fmla="*/ 0 h 6496050"/>
              <a:gd name="connsiteX1" fmla="*/ 12192000 w 12192000"/>
              <a:gd name="connsiteY1" fmla="*/ 0 h 6496050"/>
              <a:gd name="connsiteX2" fmla="*/ 12192000 w 12192000"/>
              <a:gd name="connsiteY2" fmla="*/ 5177660 h 6496050"/>
              <a:gd name="connsiteX3" fmla="*/ 11863963 w 12192000"/>
              <a:gd name="connsiteY3" fmla="*/ 5336750 h 6496050"/>
              <a:gd name="connsiteX4" fmla="*/ 6096000 w 12192000"/>
              <a:gd name="connsiteY4" fmla="*/ 6496050 h 6496050"/>
              <a:gd name="connsiteX5" fmla="*/ 328037 w 12192000"/>
              <a:gd name="connsiteY5" fmla="*/ 5336750 h 6496050"/>
              <a:gd name="connsiteX6" fmla="*/ 0 w 12192000"/>
              <a:gd name="connsiteY6" fmla="*/ 5177661 h 649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496050">
                <a:moveTo>
                  <a:pt x="0" y="0"/>
                </a:moveTo>
                <a:lnTo>
                  <a:pt x="12192000" y="0"/>
                </a:lnTo>
                <a:lnTo>
                  <a:pt x="12192000" y="5177660"/>
                </a:lnTo>
                <a:lnTo>
                  <a:pt x="11863963" y="5336750"/>
                </a:lnTo>
                <a:cubicBezTo>
                  <a:pt x="10296513" y="6060989"/>
                  <a:pt x="8287004" y="6496050"/>
                  <a:pt x="6096000" y="6496050"/>
                </a:cubicBezTo>
                <a:cubicBezTo>
                  <a:pt x="3904997" y="6496050"/>
                  <a:pt x="1895488" y="6060989"/>
                  <a:pt x="328037" y="5336750"/>
                </a:cubicBezTo>
                <a:lnTo>
                  <a:pt x="0" y="51776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921304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祝愿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905945" y="2776536"/>
            <a:ext cx="6183376" cy="2016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您的孩子考出满意的成绩</a:t>
            </a:r>
            <a:r>
              <a:rPr lang="en-US" altLang="zh-CN" sz="4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, </a:t>
            </a:r>
            <a:r>
              <a:rPr lang="zh-CN" altLang="en-US" sz="4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考上满意的学校</a:t>
            </a:r>
            <a:r>
              <a:rPr lang="en-US" altLang="zh-CN" sz="4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!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9171" y="1562100"/>
            <a:ext cx="4102100" cy="4102100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878990" y="2514600"/>
            <a:ext cx="6237287" cy="2540000"/>
            <a:chOff x="658813" y="2616200"/>
            <a:chExt cx="6237287" cy="2540000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658813" y="5156200"/>
              <a:ext cx="623728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658813" y="2616200"/>
              <a:ext cx="623728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64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107440" y="1611630"/>
            <a:ext cx="4980148" cy="49801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549028"/>
            <a:ext cx="2882899" cy="230897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23" y="0"/>
            <a:ext cx="1752977" cy="26924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576412" y="616248"/>
            <a:ext cx="335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XX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学校赢战高考主题班会</a:t>
            </a:r>
            <a:endParaRPr lang="zh-CN" altLang="en-US" sz="8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14949" y="1617237"/>
            <a:ext cx="909850" cy="115263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95740" y="5703860"/>
            <a:ext cx="754309" cy="955588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6366449" y="3016522"/>
            <a:ext cx="6063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300" dirty="0">
                <a:solidFill>
                  <a:srgbClr val="31593A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家长会介绍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424086" y="3851882"/>
            <a:ext cx="43805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矩形: 圆角 48"/>
          <p:cNvSpPr/>
          <p:nvPr/>
        </p:nvSpPr>
        <p:spPr>
          <a:xfrm>
            <a:off x="6507440" y="2308196"/>
            <a:ext cx="1769876" cy="542048"/>
          </a:xfrm>
          <a:prstGeom prst="roundRect">
            <a:avLst>
              <a:gd name="adj" fmla="val 10481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27583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第一部分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6520906" y="4223113"/>
            <a:ext cx="4140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6391029" y="4319582"/>
            <a:ext cx="4077804" cy="79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高考临近，班上同学团结友爱</a:t>
            </a: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相互督促</a:t>
            </a: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相互学习，积极进取，高考浓厚的学习空气和复习氛围日渐形成，比学赶超的竞争意识和比拼态势蔚然成风。</a:t>
            </a: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9650" y="5618831"/>
            <a:ext cx="702750" cy="71366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1350" y="1592931"/>
            <a:ext cx="296349" cy="300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2" grpId="0"/>
      <p:bldP spid="44" grpId="0"/>
      <p:bldP spid="49" grpId="0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59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任意多边形: 形状 44"/>
          <p:cNvSpPr/>
          <p:nvPr/>
        </p:nvSpPr>
        <p:spPr>
          <a:xfrm>
            <a:off x="0" y="0"/>
            <a:ext cx="12192000" cy="6429830"/>
          </a:xfrm>
          <a:custGeom>
            <a:avLst/>
            <a:gdLst>
              <a:gd name="connsiteX0" fmla="*/ 0 w 12192000"/>
              <a:gd name="connsiteY0" fmla="*/ 0 h 6429830"/>
              <a:gd name="connsiteX1" fmla="*/ 12192000 w 12192000"/>
              <a:gd name="connsiteY1" fmla="*/ 0 h 6429830"/>
              <a:gd name="connsiteX2" fmla="*/ 12192000 w 12192000"/>
              <a:gd name="connsiteY2" fmla="*/ 5551180 h 6429830"/>
              <a:gd name="connsiteX3" fmla="*/ 12055728 w 12192000"/>
              <a:gd name="connsiteY3" fmla="*/ 5595011 h 6429830"/>
              <a:gd name="connsiteX4" fmla="*/ 6096002 w 12192000"/>
              <a:gd name="connsiteY4" fmla="*/ 6429830 h 6429830"/>
              <a:gd name="connsiteX5" fmla="*/ 136275 w 12192000"/>
              <a:gd name="connsiteY5" fmla="*/ 5595011 h 6429830"/>
              <a:gd name="connsiteX6" fmla="*/ 0 w 12192000"/>
              <a:gd name="connsiteY6" fmla="*/ 5551179 h 642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429830">
                <a:moveTo>
                  <a:pt x="0" y="0"/>
                </a:moveTo>
                <a:lnTo>
                  <a:pt x="12192000" y="0"/>
                </a:lnTo>
                <a:lnTo>
                  <a:pt x="12192000" y="5551180"/>
                </a:lnTo>
                <a:lnTo>
                  <a:pt x="12055728" y="5595011"/>
                </a:lnTo>
                <a:cubicBezTo>
                  <a:pt x="10317967" y="6124766"/>
                  <a:pt x="8277992" y="6429830"/>
                  <a:pt x="6096002" y="6429830"/>
                </a:cubicBezTo>
                <a:cubicBezTo>
                  <a:pt x="3914011" y="6429830"/>
                  <a:pt x="1874036" y="6124766"/>
                  <a:pt x="136275" y="5595011"/>
                </a:cubicBezTo>
                <a:lnTo>
                  <a:pt x="0" y="55511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4332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家长会介绍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954024" y="1907280"/>
            <a:ext cx="193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班级现状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954024" y="3159026"/>
            <a:ext cx="4176776" cy="153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高考临近，班上同学团结友爱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相互督促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Regular" panose="020B0500000000000000" pitchFamily="34" charset="-122"/>
                <a:ea typeface="思源黑体 Regular" panose="020B0500000000000000" pitchFamily="34" charset="-122"/>
                <a:sym typeface="Arial" panose="020B0604020202020204" pitchFamily="34" charset="0"/>
              </a:rPr>
              <a:t>相互学习，积极进取，高考浓厚的学习空气和复习氛围日渐形成，比学赶超的竞争意识和比拼态势蔚然成风。</a:t>
            </a:r>
          </a:p>
        </p:txBody>
      </p:sp>
      <p:cxnSp>
        <p:nvCxnSpPr>
          <p:cNvPr id="19" name="直接连接符 18"/>
          <p:cNvCxnSpPr/>
          <p:nvPr/>
        </p:nvCxnSpPr>
        <p:spPr>
          <a:xfrm>
            <a:off x="1028700" y="5016500"/>
            <a:ext cx="406422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1028700" y="2832100"/>
            <a:ext cx="406422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7251967" y="2218714"/>
            <a:ext cx="193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高考信息</a:t>
            </a:r>
          </a:p>
        </p:txBody>
      </p:sp>
      <p:graphicFrame>
        <p:nvGraphicFramePr>
          <p:cNvPr id="39" name="表格 38"/>
          <p:cNvGraphicFramePr>
            <a:graphicFrameLocks noGrp="1"/>
          </p:cNvGraphicFramePr>
          <p:nvPr/>
        </p:nvGraphicFramePr>
        <p:xfrm>
          <a:off x="5571235" y="2791841"/>
          <a:ext cx="5299993" cy="223669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642337"/>
                <a:gridCol w="2657656"/>
              </a:tblGrid>
              <a:tr h="378625">
                <a:tc>
                  <a:txBody>
                    <a:bodyPr/>
                    <a:lstStyle/>
                    <a:p>
                      <a:pPr indent="0" algn="ctr"/>
                      <a:r>
                        <a:rPr lang="zh-TW" sz="2000">
                          <a:solidFill>
                            <a:srgbClr val="31593A"/>
                          </a:solidFill>
                          <a:latin typeface="思源黑体 Bold" panose="020B0800000000000000" pitchFamily="34" charset="-122"/>
                          <a:ea typeface="思源黑体 Bold" panose="020B0800000000000000" pitchFamily="34" charset="-122"/>
                          <a:sym typeface="Arial" panose="020B0604020202020204" pitchFamily="34" charset="0"/>
                        </a:rPr>
                        <a:t>学科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zh-TW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分值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1614">
                <a:tc>
                  <a:txBody>
                    <a:bodyPr/>
                    <a:lstStyle/>
                    <a:p>
                      <a:pPr indent="0" algn="ctr"/>
                      <a:r>
                        <a:rPr lang="zh-TW" sz="2000">
                          <a:solidFill>
                            <a:srgbClr val="31593A"/>
                          </a:solidFill>
                          <a:latin typeface="思源黑体 Bold" panose="020B0800000000000000" pitchFamily="34" charset="-122"/>
                          <a:ea typeface="思源黑体 Bold" panose="020B0800000000000000" pitchFamily="34" charset="-122"/>
                          <a:sym typeface="Arial" panose="020B0604020202020204" pitchFamily="34" charset="0"/>
                        </a:rPr>
                        <a:t>语文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0" algn="just"/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en-US" alt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5</a:t>
                      </a:r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0</a:t>
                      </a:r>
                      <a:r>
                        <a:rPr lang="zh-TW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1614">
                <a:tc>
                  <a:txBody>
                    <a:bodyPr/>
                    <a:lstStyle/>
                    <a:p>
                      <a:pPr indent="0" algn="ctr"/>
                      <a:r>
                        <a:rPr lang="zh-TW" sz="2000">
                          <a:solidFill>
                            <a:srgbClr val="31593A"/>
                          </a:solidFill>
                          <a:latin typeface="思源黑体 Bold" panose="020B0800000000000000" pitchFamily="34" charset="-122"/>
                          <a:ea typeface="思源黑体 Bold" panose="020B0800000000000000" pitchFamily="34" charset="-122"/>
                          <a:sym typeface="Arial" panose="020B0604020202020204" pitchFamily="34" charset="0"/>
                        </a:rPr>
                        <a:t>数学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0" algn="just"/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en-US" alt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5</a:t>
                      </a:r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0</a:t>
                      </a:r>
                      <a:r>
                        <a:rPr lang="zh-TW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602">
                <a:tc>
                  <a:txBody>
                    <a:bodyPr/>
                    <a:lstStyle/>
                    <a:p>
                      <a:pPr indent="0" algn="ctr"/>
                      <a:r>
                        <a:rPr lang="zh-TW" sz="2000">
                          <a:solidFill>
                            <a:srgbClr val="31593A"/>
                          </a:solidFill>
                          <a:latin typeface="思源黑体 Bold" panose="020B0800000000000000" pitchFamily="34" charset="-122"/>
                          <a:ea typeface="思源黑体 Bold" panose="020B0800000000000000" pitchFamily="34" charset="-122"/>
                          <a:sym typeface="Arial" panose="020B0604020202020204" pitchFamily="34" charset="0"/>
                        </a:rPr>
                        <a:t>英语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0" algn="just"/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1</a:t>
                      </a:r>
                      <a:r>
                        <a:rPr lang="en-US" alt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5</a:t>
                      </a:r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0</a:t>
                      </a:r>
                      <a:r>
                        <a:rPr lang="zh-TW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602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2000">
                          <a:solidFill>
                            <a:srgbClr val="31593A"/>
                          </a:solidFill>
                          <a:latin typeface="思源黑体 Bold" panose="020B0800000000000000" pitchFamily="34" charset="-122"/>
                          <a:ea typeface="思源黑体 Bold" panose="020B0800000000000000" pitchFamily="34" charset="-122"/>
                          <a:sym typeface="Arial" panose="020B0604020202020204" pitchFamily="34" charset="0"/>
                        </a:rPr>
                        <a:t>文综</a:t>
                      </a:r>
                      <a:endParaRPr lang="zh-TW" sz="2000">
                        <a:solidFill>
                          <a:srgbClr val="31593A"/>
                        </a:solidFill>
                        <a:latin typeface="思源黑体 Bold" panose="020B0800000000000000" pitchFamily="34" charset="-122"/>
                        <a:ea typeface="思源黑体 Bold" panose="020B08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0" algn="just"/>
                      <a:r>
                        <a:rPr lang="en-US" alt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300</a:t>
                      </a:r>
                      <a:r>
                        <a:rPr lang="zh-TW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分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5636">
                <a:tc>
                  <a:txBody>
                    <a:bodyPr/>
                    <a:lstStyle/>
                    <a:p>
                      <a:pPr indent="0" algn="ctr"/>
                      <a:r>
                        <a:rPr lang="zh-CN" altLang="en-US" sz="2000">
                          <a:solidFill>
                            <a:srgbClr val="31593A"/>
                          </a:solidFill>
                          <a:latin typeface="思源黑体 Bold" panose="020B0800000000000000" pitchFamily="34" charset="-122"/>
                          <a:ea typeface="思源黑体 Bold" panose="020B0800000000000000" pitchFamily="34" charset="-122"/>
                          <a:sym typeface="Arial" panose="020B0604020202020204" pitchFamily="34" charset="0"/>
                        </a:rPr>
                        <a:t>体育</a:t>
                      </a:r>
                      <a:endParaRPr lang="zh-TW" sz="2000">
                        <a:solidFill>
                          <a:srgbClr val="31593A"/>
                        </a:solidFill>
                        <a:latin typeface="思源黑体 Bold" panose="020B0800000000000000" pitchFamily="34" charset="-122"/>
                        <a:ea typeface="思源黑体 Bold" panose="020B08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9505" indent="0" algn="just"/>
                      <a:r>
                        <a:rPr lang="en-US" alt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60</a:t>
                      </a:r>
                      <a:r>
                        <a:rPr lang="zh-TW" sz="16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 </a:t>
                      </a:r>
                      <a:r>
                        <a:rPr lang="zh-TW"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思源黑体 Regular" panose="020B0500000000000000" pitchFamily="34" charset="-122"/>
                          <a:ea typeface="思源黑体 Regular" panose="020B0500000000000000" pitchFamily="34" charset="-122"/>
                          <a:sym typeface="Arial" panose="020B0604020202020204" pitchFamily="34" charset="0"/>
                        </a:rPr>
                        <a:t>分</a:t>
                      </a:r>
                      <a:endParaRPr 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思源黑体 Regular" panose="020B0500000000000000" pitchFamily="34" charset="-122"/>
                        <a:ea typeface="思源黑体 Regular" panose="020B05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矩形 39"/>
          <p:cNvSpPr/>
          <p:nvPr/>
        </p:nvSpPr>
        <p:spPr>
          <a:xfrm>
            <a:off x="3980548" y="5377432"/>
            <a:ext cx="4230904" cy="36405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TW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高考时间：</a:t>
            </a:r>
            <a:r>
              <a:rPr lang="en-US" altLang="zh-TW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6</a:t>
            </a:r>
            <a:r>
              <a:rPr lang="zh-TW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月</a:t>
            </a:r>
            <a:r>
              <a:rPr lang="en-US" altLang="zh-TW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7</a:t>
            </a:r>
            <a:r>
              <a:rPr lang="zh-TW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日至</a:t>
            </a:r>
            <a:r>
              <a:rPr lang="en-US" altLang="zh-TW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6</a:t>
            </a:r>
            <a:r>
              <a:rPr lang="zh-TW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月</a:t>
            </a:r>
            <a:r>
              <a:rPr lang="en-US" altLang="zh-TW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8</a:t>
            </a:r>
            <a:r>
              <a:rPr lang="zh-TW" altLang="en-US" sz="2400">
                <a:solidFill>
                  <a:srgbClr val="245233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日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  <p:cond evt="onBegin" delay="0">
                          <p:tn val="44"/>
                        </p:cond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2" grpId="0"/>
      <p:bldP spid="34" grpId="0"/>
      <p:bldP spid="38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任意多边形: 形状 23"/>
          <p:cNvSpPr/>
          <p:nvPr/>
        </p:nvSpPr>
        <p:spPr>
          <a:xfrm>
            <a:off x="0" y="1878286"/>
            <a:ext cx="12192000" cy="3937000"/>
          </a:xfrm>
          <a:custGeom>
            <a:avLst/>
            <a:gdLst>
              <a:gd name="connsiteX0" fmla="*/ 0 w 12192000"/>
              <a:gd name="connsiteY0" fmla="*/ 0 h 3937000"/>
              <a:gd name="connsiteX1" fmla="*/ 12192000 w 12192000"/>
              <a:gd name="connsiteY1" fmla="*/ 0 h 3937000"/>
              <a:gd name="connsiteX2" fmla="*/ 12192000 w 12192000"/>
              <a:gd name="connsiteY2" fmla="*/ 3937000 h 3937000"/>
              <a:gd name="connsiteX3" fmla="*/ 0 w 12192000"/>
              <a:gd name="connsiteY3" fmla="*/ 3937000 h 393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937000">
                <a:moveTo>
                  <a:pt x="0" y="0"/>
                </a:moveTo>
                <a:lnTo>
                  <a:pt x="12192000" y="0"/>
                </a:lnTo>
                <a:lnTo>
                  <a:pt x="12192000" y="3937000"/>
                </a:lnTo>
                <a:lnTo>
                  <a:pt x="0" y="3937000"/>
                </a:lnTo>
                <a:close/>
              </a:path>
            </a:pathLst>
          </a:custGeom>
          <a:solidFill>
            <a:srgbClr val="31593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家长会介绍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148324" y="2644537"/>
            <a:ext cx="4659376" cy="2343627"/>
            <a:chOff x="661924" y="2605780"/>
            <a:chExt cx="5599176" cy="2343627"/>
          </a:xfrm>
        </p:grpSpPr>
        <p:sp>
          <p:nvSpPr>
            <p:cNvPr id="32" name="文本框 31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chemeClr val="bg1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孩子即将高考，您准备好了吗</a:t>
              </a:r>
              <a:r>
                <a:rPr lang="en-US" altLang="zh-CN" sz="2400">
                  <a:solidFill>
                    <a:schemeClr val="bg1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?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61924" y="3788192"/>
              <a:ext cx="5599176" cy="1161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教育专家指出，家长在高考冲刺阶段 的作用不容忽视，方法得当，就可在帮助 孩子学习方面起到力挽狂澜的作用。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90600" y="1473200"/>
            <a:ext cx="4610100" cy="4610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107440" y="1611630"/>
            <a:ext cx="4980148" cy="49801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549028"/>
            <a:ext cx="2882899" cy="230897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23" y="0"/>
            <a:ext cx="1752977" cy="2692400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576412" y="616248"/>
            <a:ext cx="335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XX</a:t>
            </a: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学校赢战高考主题班会</a:t>
            </a:r>
            <a:endParaRPr lang="zh-CN" altLang="en-US" sz="8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14949" y="1617237"/>
            <a:ext cx="909850" cy="115263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95740" y="5703860"/>
            <a:ext cx="754309" cy="955588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6366449" y="3016522"/>
            <a:ext cx="6063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300" dirty="0">
                <a:solidFill>
                  <a:srgbClr val="31593A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走出误区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424086" y="3851882"/>
            <a:ext cx="43805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矩形: 圆角 48"/>
          <p:cNvSpPr/>
          <p:nvPr/>
        </p:nvSpPr>
        <p:spPr>
          <a:xfrm>
            <a:off x="6507440" y="2308196"/>
            <a:ext cx="1769876" cy="542048"/>
          </a:xfrm>
          <a:prstGeom prst="roundRect">
            <a:avLst>
              <a:gd name="adj" fmla="val 10481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27583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第二部分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6520906" y="4223113"/>
            <a:ext cx="41402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6391029" y="4319582"/>
            <a:ext cx="4077804" cy="794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高考临近，班上同学团结友爱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相互督促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,</a:t>
            </a:r>
            <a:r>
              <a:rPr lang="zh-CN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sym typeface="Arial" panose="020B0604020202020204" pitchFamily="34" charset="0"/>
              </a:rPr>
              <a:t>相互学习，积极进取，高考浓厚的学习空气和复习氛围日渐形成，比学赶超的竞争意识和比拼态势蔚然成风。</a:t>
            </a: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9650" y="5618831"/>
            <a:ext cx="702750" cy="71366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1350" y="1592931"/>
            <a:ext cx="296349" cy="300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2" grpId="0"/>
      <p:bldP spid="44" grpId="0"/>
      <p:bldP spid="49" grpId="0" animBg="1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走出误区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7324" y="2548255"/>
            <a:ext cx="4659376" cy="3235723"/>
            <a:chOff x="661924" y="3647180"/>
            <a:chExt cx="5599176" cy="3235723"/>
          </a:xfrm>
        </p:grpSpPr>
        <p:sp>
          <p:nvSpPr>
            <p:cNvPr id="32" name="文本框 31"/>
            <p:cNvSpPr txBox="1"/>
            <p:nvPr/>
          </p:nvSpPr>
          <p:spPr>
            <a:xfrm>
              <a:off x="661924" y="36471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误区之一：期望过高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61924" y="4613692"/>
              <a:ext cx="4332463" cy="226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不少家长对孩子抱有不切实际的期望，爱把“至少要 考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500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分”、“一定要上安高”之类的话挂在嘴边，殊不知这样做不仅起不到激励作用，反而让孩子愈发悲观、焦 虑，给孩子造成不必要的心理压力。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61924" y="43295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: 圆角 9"/>
          <p:cNvSpPr/>
          <p:nvPr/>
        </p:nvSpPr>
        <p:spPr>
          <a:xfrm>
            <a:off x="7144657" y="2191658"/>
            <a:ext cx="4089400" cy="3581400"/>
          </a:xfrm>
          <a:prstGeom prst="roundRect">
            <a:avLst>
              <a:gd name="adj" fmla="val 248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7538357" y="2441213"/>
            <a:ext cx="3302000" cy="2343627"/>
            <a:chOff x="661924" y="2605780"/>
            <a:chExt cx="5599176" cy="2343627"/>
          </a:xfrm>
        </p:grpSpPr>
        <p:sp>
          <p:nvSpPr>
            <p:cNvPr id="25" name="文本框 24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建议：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61924" y="3788192"/>
              <a:ext cx="5599176" cy="1161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家长的首要任务就是要正确了解孩子的状况，接纳孩子的现状，不提不切实际的要求，你不妨告诉孩子：“只要尽到最大努力就行了！”</a:t>
              </a: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0451" y="2139271"/>
            <a:ext cx="1478756" cy="1269206"/>
          </a:xfrm>
          <a:prstGeom prst="rect">
            <a:avLst/>
          </a:prstGeom>
        </p:spPr>
      </p:pic>
      <p:sp>
        <p:nvSpPr>
          <p:cNvPr id="19" name="矩形: 圆角 18"/>
          <p:cNvSpPr/>
          <p:nvPr/>
        </p:nvSpPr>
        <p:spPr>
          <a:xfrm>
            <a:off x="4828177" y="3753758"/>
            <a:ext cx="1892300" cy="820174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接纳孩子的现状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  <p:sp>
        <p:nvSpPr>
          <p:cNvPr id="35" name="矩形: 圆角 34"/>
          <p:cNvSpPr/>
          <p:nvPr/>
        </p:nvSpPr>
        <p:spPr>
          <a:xfrm>
            <a:off x="4828177" y="4749684"/>
            <a:ext cx="1892300" cy="820174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  <a:sym typeface="Arial" panose="020B0604020202020204" pitchFamily="34" charset="0"/>
              </a:rPr>
              <a:t>不提不切实际的要求</a:t>
            </a:r>
            <a:endParaRPr lang="zh-CN" altLang="en-US" sz="2000">
              <a:solidFill>
                <a:schemeClr val="bg1"/>
              </a:solidFill>
              <a:latin typeface="思源黑体 Bold" panose="020B0800000000000000" pitchFamily="34" charset="-122"/>
              <a:ea typeface="思源黑体 Bold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  <p:cond evt="onBegin" delay="0">
                          <p:tn val="44"/>
                        </p:cond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 animBg="1"/>
      <p:bldP spid="19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走出误区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60324" y="2383155"/>
            <a:ext cx="6780276" cy="1988027"/>
            <a:chOff x="509308" y="2605780"/>
            <a:chExt cx="8147863" cy="1988027"/>
          </a:xfrm>
        </p:grpSpPr>
        <p:sp>
          <p:nvSpPr>
            <p:cNvPr id="32" name="文本框 31"/>
            <p:cNvSpPr txBox="1"/>
            <p:nvPr/>
          </p:nvSpPr>
          <p:spPr>
            <a:xfrm>
              <a:off x="509308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误区之二：制造紧张空气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61924" y="3432592"/>
              <a:ext cx="7995247" cy="1161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为了给孩子督战助阵，有些家长刻意制造出“一级战备”的考前状态，如周末请假在家做“专职后勤”，晚上绝不打开电视等等。其实，这样做反而会让孩子觉得压抑、烦闷，“透不过气” 来。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61924" y="32754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: 圆角 9"/>
          <p:cNvSpPr/>
          <p:nvPr/>
        </p:nvSpPr>
        <p:spPr>
          <a:xfrm>
            <a:off x="7779657" y="2133600"/>
            <a:ext cx="3189514" cy="3581400"/>
          </a:xfrm>
          <a:prstGeom prst="roundRect">
            <a:avLst>
              <a:gd name="adj" fmla="val 248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8086722" y="2383155"/>
            <a:ext cx="2575384" cy="2379131"/>
            <a:chOff x="661924" y="2605780"/>
            <a:chExt cx="5599176" cy="2379131"/>
          </a:xfrm>
        </p:grpSpPr>
        <p:sp>
          <p:nvSpPr>
            <p:cNvPr id="25" name="文本框 24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建议：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61924" y="3454364"/>
              <a:ext cx="5599176" cy="153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家长该干嘛就干嘛，同时，尽量避免出现对孩子 的心理产生消极影响的事件，如夫妻吵架、邻居冲突等 等，营造温馨、宽松的家庭氛围。</a:t>
              </a: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61924" y="3340734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矩形 10"/>
          <p:cNvSpPr/>
          <p:nvPr/>
        </p:nvSpPr>
        <p:spPr>
          <a:xfrm>
            <a:off x="687324" y="4857751"/>
            <a:ext cx="3831336" cy="742114"/>
          </a:xfrm>
          <a:prstGeom prst="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营造温馨、宽松的家庭氛围。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1794" y="3845584"/>
            <a:ext cx="2587896" cy="24155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2" y="0"/>
            <a:ext cx="1257298" cy="100699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610739" y="5852361"/>
            <a:ext cx="754309" cy="408215"/>
          </a:xfrm>
          <a:custGeom>
            <a:avLst/>
            <a:gdLst>
              <a:gd name="connsiteX0" fmla="*/ 754309 w 754309"/>
              <a:gd name="connsiteY0" fmla="*/ 0 h 408215"/>
              <a:gd name="connsiteX1" fmla="*/ 754309 w 754309"/>
              <a:gd name="connsiteY1" fmla="*/ 408215 h 408215"/>
              <a:gd name="connsiteX2" fmla="*/ 0 w 754309"/>
              <a:gd name="connsiteY2" fmla="*/ 408215 h 408215"/>
              <a:gd name="connsiteX3" fmla="*/ 0 w 754309"/>
              <a:gd name="connsiteY3" fmla="*/ 0 h 40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4309" h="408215">
                <a:moveTo>
                  <a:pt x="754309" y="0"/>
                </a:moveTo>
                <a:lnTo>
                  <a:pt x="754309" y="408215"/>
                </a:lnTo>
                <a:lnTo>
                  <a:pt x="0" y="40821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4" name="文本框 43"/>
          <p:cNvSpPr txBox="1"/>
          <p:nvPr/>
        </p:nvSpPr>
        <p:spPr>
          <a:xfrm>
            <a:off x="3550921" y="1184888"/>
            <a:ext cx="509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parents' meeting of college entrance examination</a:t>
            </a:r>
            <a:endParaRPr lang="zh-CN" altLang="en-US" sz="4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18660" y="490916"/>
            <a:ext cx="3154680" cy="591760"/>
            <a:chOff x="4594860" y="487741"/>
            <a:chExt cx="3154680" cy="591760"/>
          </a:xfrm>
        </p:grpSpPr>
        <p:sp>
          <p:nvSpPr>
            <p:cNvPr id="49" name="矩形: 圆角 48"/>
            <p:cNvSpPr/>
            <p:nvPr/>
          </p:nvSpPr>
          <p:spPr>
            <a:xfrm>
              <a:off x="4857750" y="487741"/>
              <a:ext cx="2628900" cy="5917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rgbClr val="27583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rPr>
                <a:t>走出误区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459486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  <p:sp>
          <p:nvSpPr>
            <p:cNvPr id="29" name="椭圆 28"/>
            <p:cNvSpPr/>
            <p:nvPr/>
          </p:nvSpPr>
          <p:spPr>
            <a:xfrm>
              <a:off x="7635240" y="726470"/>
              <a:ext cx="114300" cy="114300"/>
            </a:xfrm>
            <a:prstGeom prst="ellipse">
              <a:avLst/>
            </a:prstGeom>
            <a:gradFill>
              <a:gsLst>
                <a:gs pos="44000">
                  <a:srgbClr val="245233"/>
                </a:gs>
                <a:gs pos="100000">
                  <a:srgbClr val="27583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7324" y="2383155"/>
            <a:ext cx="4240276" cy="3082291"/>
            <a:chOff x="661924" y="2605780"/>
            <a:chExt cx="5599176" cy="3082291"/>
          </a:xfrm>
        </p:grpSpPr>
        <p:sp>
          <p:nvSpPr>
            <p:cNvPr id="32" name="文本框 31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误区之三：打击孩子的自信心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61924" y="3788192"/>
              <a:ext cx="5599176" cy="1899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自信心能让考生把现有水平发挥到最佳程度，在考前阶段，家长对孩子要鼓励、肯定，不要动辄批评、 指责。当孩子某一次考前测验失利时，一味责骂只会让孩子更加缺乏自信，甚至自暴自弃。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: 圆角 9"/>
          <p:cNvSpPr/>
          <p:nvPr/>
        </p:nvSpPr>
        <p:spPr>
          <a:xfrm>
            <a:off x="5281386" y="2133600"/>
            <a:ext cx="2884714" cy="3581400"/>
          </a:xfrm>
          <a:prstGeom prst="roundRect">
            <a:avLst>
              <a:gd name="adj" fmla="val 248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5559107" y="2383155"/>
            <a:ext cx="2329272" cy="2343627"/>
            <a:chOff x="661924" y="2605780"/>
            <a:chExt cx="5599176" cy="2343627"/>
          </a:xfrm>
        </p:grpSpPr>
        <p:sp>
          <p:nvSpPr>
            <p:cNvPr id="25" name="文本框 24"/>
            <p:cNvSpPr txBox="1"/>
            <p:nvPr/>
          </p:nvSpPr>
          <p:spPr>
            <a:xfrm>
              <a:off x="661924" y="2605780"/>
              <a:ext cx="5599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>
                  <a:solidFill>
                    <a:srgbClr val="245233"/>
                  </a:solidFill>
                  <a:latin typeface="思源黑体 Bold" panose="020B0800000000000000" pitchFamily="34" charset="-122"/>
                  <a:ea typeface="思源黑体 Bold" panose="020B0800000000000000" pitchFamily="34" charset="-122"/>
                  <a:sym typeface="Arial" panose="020B0604020202020204" pitchFamily="34" charset="0"/>
                </a:rPr>
                <a:t>建议：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61924" y="3788192"/>
              <a:ext cx="5599176" cy="1161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Regular" panose="020B0500000000000000" pitchFamily="34" charset="-122"/>
                  <a:ea typeface="思源黑体 Regular" panose="020B0500000000000000" pitchFamily="34" charset="-122"/>
                  <a:sym typeface="Arial" panose="020B0604020202020204" pitchFamily="34" charset="0"/>
                </a:rPr>
                <a:t>这时家长最好多与老师、孩子沟通，共同找出 失利的原因，帮助孩子尽快走出失利的阴影。</a:t>
              </a: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661924" y="3427819"/>
              <a:ext cx="559917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500" y="1485900"/>
            <a:ext cx="2730500" cy="2730500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8902700" y="4000498"/>
            <a:ext cx="889000" cy="539924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鼓励</a:t>
            </a:r>
          </a:p>
        </p:txBody>
      </p:sp>
      <p:sp>
        <p:nvSpPr>
          <p:cNvPr id="41" name="矩形: 圆角 40"/>
          <p:cNvSpPr/>
          <p:nvPr/>
        </p:nvSpPr>
        <p:spPr>
          <a:xfrm>
            <a:off x="8902700" y="4908374"/>
            <a:ext cx="889000" cy="539924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肯定</a:t>
            </a:r>
          </a:p>
        </p:txBody>
      </p:sp>
      <p:sp>
        <p:nvSpPr>
          <p:cNvPr id="42" name="矩形: 圆角 41"/>
          <p:cNvSpPr/>
          <p:nvPr/>
        </p:nvSpPr>
        <p:spPr>
          <a:xfrm>
            <a:off x="9931400" y="4000498"/>
            <a:ext cx="889000" cy="539924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沟通</a:t>
            </a:r>
          </a:p>
        </p:txBody>
      </p:sp>
      <p:sp>
        <p:nvSpPr>
          <p:cNvPr id="43" name="矩形: 圆角 42"/>
          <p:cNvSpPr/>
          <p:nvPr/>
        </p:nvSpPr>
        <p:spPr>
          <a:xfrm>
            <a:off x="9931400" y="4908374"/>
            <a:ext cx="889000" cy="539924"/>
          </a:xfrm>
          <a:prstGeom prst="roundRect">
            <a:avLst/>
          </a:prstGeom>
          <a:solidFill>
            <a:srgbClr val="31593A"/>
          </a:solidFill>
          <a:ln>
            <a:noFill/>
          </a:ln>
          <a:effectLst>
            <a:reflection blurRad="6350" stA="200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思源黑体 Bold" panose="020B0800000000000000" pitchFamily="34" charset="-122"/>
                <a:ea typeface="思源黑体 Bold" panose="020B0800000000000000" pitchFamily="34" charset="-122"/>
              </a:rPr>
              <a:t>自信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  <p:cond evt="onBegin" delay="0">
                          <p:tn val="46"/>
                        </p:cond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 animBg="1"/>
      <p:bldP spid="17" grpId="0" animBg="1"/>
      <p:bldP spid="41" grpId="0" animBg="1"/>
      <p:bldP spid="42" grpId="0" animBg="1"/>
      <p:bldP spid="4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1748</Words>
  <Application>Microsoft Office PowerPoint</Application>
  <PresentationFormat>宽屏</PresentationFormat>
  <Paragraphs>171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Meiryo</vt:lpstr>
      <vt:lpstr>等线</vt:lpstr>
      <vt:lpstr>等线 Light</vt:lpstr>
      <vt:lpstr>汉仪许静行楷W</vt:lpstr>
      <vt:lpstr>思源黑体 Bold</vt:lpstr>
      <vt:lpstr>思源黑体 Regular</vt:lpstr>
      <vt:lpstr>思源宋体 CN Heavy</vt:lpstr>
      <vt:lpstr>宋体</vt:lpstr>
      <vt:lpstr>微软雅黑</vt:lpstr>
      <vt:lpstr>Arial</vt:lpstr>
      <vt:lpstr>Calibri</vt:lpstr>
      <vt:lpstr>Calibri Light</vt:lpstr>
      <vt:lpstr>第一PPT模板网-WWW.1PPT.COM​​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2021-06-05T00:07:31Z</cp:lastPrinted>
  <dcterms:created xsi:type="dcterms:W3CDTF">2021-06-05T00:07:31Z</dcterms:created>
  <dcterms:modified xsi:type="dcterms:W3CDTF">2023-04-09T02:01:52Z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