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2"/>
  </p:sldMasterIdLst>
  <p:notesMasterIdLst>
    <p:notesMasterId r:id="rId23"/>
  </p:notesMasterIdLst>
  <p:sldIdLst>
    <p:sldId id="257" r:id="rId3"/>
    <p:sldId id="259" r:id="rId4"/>
    <p:sldId id="260" r:id="rId5"/>
    <p:sldId id="264" r:id="rId6"/>
    <p:sldId id="265" r:id="rId7"/>
    <p:sldId id="261" r:id="rId8"/>
    <p:sldId id="266" r:id="rId9"/>
    <p:sldId id="268" r:id="rId10"/>
    <p:sldId id="267" r:id="rId11"/>
    <p:sldId id="269" r:id="rId12"/>
    <p:sldId id="270" r:id="rId13"/>
    <p:sldId id="271" r:id="rId14"/>
    <p:sldId id="262" r:id="rId15"/>
    <p:sldId id="272" r:id="rId16"/>
    <p:sldId id="273" r:id="rId17"/>
    <p:sldId id="263" r:id="rId18"/>
    <p:sldId id="274" r:id="rId19"/>
    <p:sldId id="275" r:id="rId20"/>
    <p:sldId id="276" r:id="rId21"/>
    <p:sldId id="277" r:id="rId22"/>
  </p:sldIdLst>
  <p:sldSz cx="12192000" cy="6858000"/>
  <p:notesSz cx="6858000" cy="9144000"/>
  <p:custDataLst>
    <p:tags r:id="rId24"/>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 uri="{1BD7E111-0CB8-44D6-8891-C1BB2F81B7CC}">
      <p1710:readonlyRecommended xmlns="" xmlns:p1710="http://schemas.microsoft.com/office/powerpoint/2017/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6314" autoAdjust="0"/>
  </p:normalViewPr>
  <p:slideViewPr>
    <p:cSldViewPr snapToGrid="0">
      <p:cViewPr varScale="1">
        <p:scale>
          <a:sx n="108" d="100"/>
          <a:sy n="108" d="100"/>
        </p:scale>
        <p:origin x="654" y="90"/>
      </p:cViewPr>
      <p:guideLst>
        <p:guide orient="horz" pos="2160"/>
        <p:guide pos="3840"/>
      </p:guideLst>
    </p:cSldViewPr>
  </p:slideViewPr>
  <p:notesTextViewPr>
    <p:cViewPr>
      <p:scale>
        <a:sx n="1" d="1"/>
        <a:sy n="1" d="1"/>
      </p:scale>
      <p:origin x="0" y="0"/>
    </p:cViewPr>
  </p:notesTextViewPr>
  <p:notesViewPr>
    <p:cSldViewPr>
      <p:cViewPr>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gs" Target="tags/tag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764B01F-B1B0-49C9-9496-BCBA6FD909EB}" type="datetimeFigureOut">
              <a:rPr lang="zh-CN" altLang="en-US" smtClean="0"/>
              <a:t>2023/4/15</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CBEA545-5022-40C7-8815-EECABECF6619}" type="slidenum">
              <a:rPr lang="zh-CN" altLang="en-US" smtClean="0"/>
              <a:t>‹#›</a:t>
            </a:fld>
            <a:endParaRPr lang="zh-CN" altLang="en-US"/>
          </a:p>
        </p:txBody>
      </p:sp>
    </p:spTree>
    <p:extLst>
      <p:ext uri="{BB962C8B-B14F-4D97-AF65-F5344CB8AC3E}">
        <p14:creationId xmlns:p14="http://schemas.microsoft.com/office/powerpoint/2010/main" val="189699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10"/>
          </p:nvPr>
        </p:nvSpPr>
        <p:spPr/>
        <p:txBody>
          <a:bodyPr/>
          <a:lstStyle/>
          <a:p>
            <a:fld id="{0CBEA545-5022-40C7-8815-EECABECF6619}" type="slidenum">
              <a:rPr lang="zh-CN" altLang="en-US" smtClean="0"/>
              <a:t>10</a:t>
            </a:fld>
            <a:endParaRPr lang="zh-CN" altLang="en-US"/>
          </a:p>
        </p:txBody>
      </p:sp>
    </p:spTree>
    <p:extLst>
      <p:ext uri="{BB962C8B-B14F-4D97-AF65-F5344CB8AC3E}">
        <p14:creationId xmlns:p14="http://schemas.microsoft.com/office/powerpoint/2010/main" val="2193270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幻灯片图像占位符 1"/>
          <p:cNvSpPr>
            <a:spLocks noGrp="1" noRot="1" noChangeAspect="1" noTextEdit="1"/>
          </p:cNvSpPr>
          <p:nvPr>
            <p:ph type="sldImg"/>
          </p:nvPr>
        </p:nvSpPr>
        <p:spPr bwMode="auto">
          <a:xfrm>
            <a:off x="685800" y="1143000"/>
            <a:ext cx="54864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zh-CN" altLang="en-US" dirty="0" smtClean="0"/>
              <a:t>模板来自于 优品</a:t>
            </a:r>
            <a:r>
              <a:rPr lang="en-US" altLang="zh-CN" dirty="0" smtClean="0"/>
              <a:t>PPT</a:t>
            </a:r>
            <a:r>
              <a:rPr lang="zh-CN" altLang="en-US" dirty="0" smtClean="0"/>
              <a:t> </a:t>
            </a:r>
            <a:r>
              <a:rPr lang="en-US" altLang="zh-CN" smtClean="0"/>
              <a:t>https://www.ypppt.com/</a:t>
            </a:r>
            <a:endParaRPr lang="zh-CN" altLang="en-US" dirty="0" smtClean="0"/>
          </a:p>
        </p:txBody>
      </p:sp>
      <p:sp>
        <p:nvSpPr>
          <p:cNvPr id="6148"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Narrow" panose="020B0606020202030204" pitchFamily="34" charset="0"/>
                <a:ea typeface="微软雅黑" panose="020B0503020204020204" pitchFamily="34" charset="-122"/>
              </a:defRPr>
            </a:lvl1pPr>
            <a:lvl2pPr marL="742950" indent="-285750">
              <a:defRPr>
                <a:solidFill>
                  <a:schemeClr val="tx1"/>
                </a:solidFill>
                <a:latin typeface="Arial Narrow" panose="020B0606020202030204" pitchFamily="34" charset="0"/>
                <a:ea typeface="微软雅黑" panose="020B0503020204020204" pitchFamily="34" charset="-122"/>
              </a:defRPr>
            </a:lvl2pPr>
            <a:lvl3pPr marL="1143000" indent="-228600">
              <a:defRPr>
                <a:solidFill>
                  <a:schemeClr val="tx1"/>
                </a:solidFill>
                <a:latin typeface="Arial Narrow" panose="020B0606020202030204" pitchFamily="34" charset="0"/>
                <a:ea typeface="微软雅黑" panose="020B0503020204020204" pitchFamily="34" charset="-122"/>
              </a:defRPr>
            </a:lvl3pPr>
            <a:lvl4pPr marL="1600200" indent="-228600">
              <a:defRPr>
                <a:solidFill>
                  <a:schemeClr val="tx1"/>
                </a:solidFill>
                <a:latin typeface="Arial Narrow" panose="020B0606020202030204" pitchFamily="34" charset="0"/>
                <a:ea typeface="微软雅黑" panose="020B0503020204020204" pitchFamily="34" charset="-122"/>
              </a:defRPr>
            </a:lvl4pPr>
            <a:lvl5pPr marL="2057400" indent="-228600">
              <a:defRPr>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9pPr>
          </a:lstStyle>
          <a:p>
            <a:pPr fontAlgn="base">
              <a:spcBef>
                <a:spcPct val="0"/>
              </a:spcBef>
              <a:spcAft>
                <a:spcPct val="0"/>
              </a:spcAft>
            </a:pPr>
            <a:fld id="{E5ED1824-6DB2-4029-B0DF-1D3CDCF11CDA}" type="slidenum">
              <a:rPr lang="zh-CN" altLang="en-US" smtClean="0">
                <a:solidFill>
                  <a:prstClr val="black"/>
                </a:solidFill>
                <a:latin typeface="Calibri" panose="020F0502020204030204" pitchFamily="34" charset="0"/>
                <a:ea typeface="宋体" panose="02010600030101010101" pitchFamily="2" charset="-122"/>
              </a:rPr>
              <a:pPr fontAlgn="base">
                <a:spcBef>
                  <a:spcPct val="0"/>
                </a:spcBef>
                <a:spcAft>
                  <a:spcPct val="0"/>
                </a:spcAft>
              </a:pPr>
              <a:t>20</a:t>
            </a:fld>
            <a:endParaRPr lang="zh-CN" altLang="en-US" smtClean="0">
              <a:solidFill>
                <a:prstClr val="black"/>
              </a:solidFill>
              <a:latin typeface="Calibri" panose="020F0502020204030204" pitchFamily="34" charset="0"/>
              <a:ea typeface="宋体" panose="02010600030101010101" pitchFamily="2" charset="-122"/>
            </a:endParaRPr>
          </a:p>
        </p:txBody>
      </p:sp>
    </p:spTree>
    <p:extLst>
      <p:ext uri="{BB962C8B-B14F-4D97-AF65-F5344CB8AC3E}">
        <p14:creationId xmlns:p14="http://schemas.microsoft.com/office/powerpoint/2010/main" val="22495009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B7185D51-3D05-4571-A283-B4A35CD20CD1}" type="datetimeFigureOut">
              <a:rPr lang="zh-CN" altLang="en-US" smtClean="0"/>
              <a:t>2023/4/15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0FB187E-2E7E-4C60-849C-ECEFA0A1AE2E}" type="slidenum">
              <a:rPr lang="zh-CN" altLang="en-US" smtClean="0"/>
              <a:t>‹#›</a:t>
            </a:fld>
            <a:endParaRPr lang="zh-CN" alt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B7185D51-3D05-4571-A283-B4A35CD20CD1}" type="datetimeFigureOut">
              <a:rPr lang="zh-CN" altLang="en-US" smtClean="0"/>
              <a:t>2023/4/15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0FB187E-2E7E-4C60-849C-ECEFA0A1AE2E}" type="slidenum">
              <a:rPr lang="zh-CN" altLang="en-US" smtClean="0"/>
              <a:t>‹#›</a:t>
            </a:fld>
            <a:endParaRPr lang="zh-CN" alt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B7185D51-3D05-4571-A283-B4A35CD20CD1}" type="datetimeFigureOut">
              <a:rPr lang="zh-CN" altLang="en-US" smtClean="0"/>
              <a:t>2023/4/15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0FB187E-2E7E-4C60-849C-ECEFA0A1AE2E}" type="slidenum">
              <a:rPr lang="zh-CN" altLang="en-US" smtClean="0"/>
              <a:t>‹#›</a:t>
            </a:fld>
            <a:endParaRPr lang="zh-CN" alt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2023/4/15</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8038035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2023/4/15</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90471920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2023/4/15</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57383883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2023/4/15</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11366436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2023/4/15</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11444426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2023/4/15</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26572087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2023/4/15</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67986725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2023/4/15</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6719829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B7185D51-3D05-4571-A283-B4A35CD20CD1}" type="datetimeFigureOut">
              <a:rPr lang="zh-CN" altLang="en-US" smtClean="0"/>
              <a:t>2023/4/15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0FB187E-2E7E-4C60-849C-ECEFA0A1AE2E}" type="slidenum">
              <a:rPr lang="zh-CN" altLang="en-US" smtClean="0"/>
              <a:t>‹#›</a:t>
            </a:fld>
            <a:endParaRPr lang="zh-CN" altLang="en-US"/>
          </a:p>
        </p:txBody>
      </p:sp>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2023/4/15</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8912366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2023/4/15</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8894334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2023/4/15</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8344283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B7185D51-3D05-4571-A283-B4A35CD20CD1}" type="datetimeFigureOut">
              <a:rPr lang="zh-CN" altLang="en-US" smtClean="0"/>
              <a:t>2023/4/15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0FB187E-2E7E-4C60-849C-ECEFA0A1AE2E}" type="slidenum">
              <a:rPr lang="zh-CN" altLang="en-US" smtClean="0"/>
              <a:t>‹#›</a:t>
            </a:fld>
            <a:endParaRPr lang="zh-CN" alt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p:cNvSpPr>
            <a:spLocks noGrp="1"/>
          </p:cNvSpPr>
          <p:nvPr>
            <p:ph type="dt" sz="half" idx="10"/>
          </p:nvPr>
        </p:nvSpPr>
        <p:spPr/>
        <p:txBody>
          <a:bodyPr/>
          <a:lstStyle/>
          <a:p>
            <a:fld id="{B7185D51-3D05-4571-A283-B4A35CD20CD1}" type="datetimeFigureOut">
              <a:rPr lang="zh-CN" altLang="en-US" smtClean="0"/>
              <a:t>2023/4/15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60FB187E-2E7E-4C60-849C-ECEFA0A1AE2E}" type="slidenum">
              <a:rPr lang="zh-CN" altLang="en-US" smtClean="0"/>
              <a:t>‹#›</a:t>
            </a:fld>
            <a:endParaRPr lang="zh-CN" alt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p:cNvSpPr>
            <a:spLocks noGrp="1"/>
          </p:cNvSpPr>
          <p:nvPr>
            <p:ph type="dt" sz="half" idx="10"/>
          </p:nvPr>
        </p:nvSpPr>
        <p:spPr/>
        <p:txBody>
          <a:bodyPr/>
          <a:lstStyle/>
          <a:p>
            <a:fld id="{B7185D51-3D05-4571-A283-B4A35CD20CD1}" type="datetimeFigureOut">
              <a:rPr lang="zh-CN" altLang="en-US" smtClean="0"/>
              <a:t>2023/4/15</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60FB187E-2E7E-4C60-849C-ECEFA0A1AE2E}" type="slidenum">
              <a:rPr lang="zh-CN" altLang="en-US" smtClean="0"/>
              <a:t>‹#›</a:t>
            </a:fld>
            <a:endParaRPr lang="zh-CN" alt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B7185D51-3D05-4571-A283-B4A35CD20CD1}" type="datetimeFigureOut">
              <a:rPr lang="zh-CN" altLang="en-US" smtClean="0"/>
              <a:t>2023/4/15</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60FB187E-2E7E-4C60-849C-ECEFA0A1AE2E}" type="slidenum">
              <a:rPr lang="zh-CN" altLang="en-US" smtClean="0"/>
              <a:t>‹#›</a:t>
            </a:fld>
            <a:endParaRPr lang="zh-CN" alt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B7185D51-3D05-4571-A283-B4A35CD20CD1}" type="datetimeFigureOut">
              <a:rPr lang="zh-CN" altLang="en-US" smtClean="0"/>
              <a:t>2023/4/15</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60FB187E-2E7E-4C60-849C-ECEFA0A1AE2E}" type="slidenum">
              <a:rPr lang="zh-CN" altLang="en-US" smtClean="0"/>
              <a:t>‹#›</a:t>
            </a:fld>
            <a:endParaRPr lang="zh-CN" alt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B7185D51-3D05-4571-A283-B4A35CD20CD1}" type="datetimeFigureOut">
              <a:rPr lang="zh-CN" altLang="en-US" smtClean="0"/>
              <a:t>2023/4/15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60FB187E-2E7E-4C60-849C-ECEFA0A1AE2E}" type="slidenum">
              <a:rPr lang="zh-CN" altLang="en-US" smtClean="0"/>
              <a:t>‹#›</a:t>
            </a:fld>
            <a:endParaRPr lang="zh-CN" alt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B7185D51-3D05-4571-A283-B4A35CD20CD1}" type="datetimeFigureOut">
              <a:rPr lang="zh-CN" altLang="en-US" smtClean="0"/>
              <a:t>2023/4/15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60FB187E-2E7E-4C60-849C-ECEFA0A1AE2E}" type="slidenum">
              <a:rPr lang="zh-CN" altLang="en-US" smtClean="0"/>
              <a:t>‹#›</a:t>
            </a:fld>
            <a:endParaRPr lang="zh-CN" alt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185D51-3D05-4571-A283-B4A35CD20CD1}" type="datetimeFigureOut">
              <a:rPr lang="zh-CN" altLang="en-US" smtClean="0"/>
              <a:t>2023/4/15</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FB187E-2E7E-4C60-849C-ECEFA0A1AE2E}"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E5758D-A3C3-4E88-8AC0-22500507BD7E}" type="datetimeFigureOut">
              <a:rPr lang="zh-CN" altLang="en-US" smtClean="0">
                <a:solidFill>
                  <a:prstClr val="black">
                    <a:tint val="75000"/>
                  </a:prstClr>
                </a:solidFill>
              </a:rPr>
              <a:pPr/>
              <a:t>2023/4/15</a:t>
            </a:fld>
            <a:endParaRPr lang="zh-CN" alt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5225239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8.png"/><Relationship Id="rId4" Type="http://schemas.openxmlformats.org/officeDocument/2006/relationships/image" Target="../media/image6.png"/></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 Id="rId4" Type="http://schemas.openxmlformats.org/officeDocument/2006/relationships/image" Target="../media/image11.png"/></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 Id="rId4" Type="http://schemas.openxmlformats.org/officeDocument/2006/relationships/image" Target="../media/image12.png"/></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 Id="rId4" Type="http://schemas.openxmlformats.org/officeDocument/2006/relationships/image" Target="../media/image13.png"/></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8" Type="http://schemas.openxmlformats.org/officeDocument/2006/relationships/hyperlink" Target="https://www.ypppt.com/jiaocheng/" TargetMode="External"/><Relationship Id="rId3" Type="http://schemas.openxmlformats.org/officeDocument/2006/relationships/hyperlink" Target="https://www.ypppt.com/moban/" TargetMode="External"/><Relationship Id="rId7" Type="http://schemas.openxmlformats.org/officeDocument/2006/relationships/hyperlink" Target="http://www.ypppt.com/sucai/" TargetMode="External"/><Relationship Id="rId2" Type="http://schemas.openxmlformats.org/officeDocument/2006/relationships/notesSlide" Target="../notesSlides/notesSlide2.xml"/><Relationship Id="rId1" Type="http://schemas.openxmlformats.org/officeDocument/2006/relationships/slideLayout" Target="../slideLayouts/slideLayout18.xml"/><Relationship Id="rId6" Type="http://schemas.openxmlformats.org/officeDocument/2006/relationships/hyperlink" Target="https://www.ypppt.com/tubiao/" TargetMode="External"/><Relationship Id="rId11" Type="http://schemas.openxmlformats.org/officeDocument/2006/relationships/hyperlink" Target="https://www.ypppt.com/kejian/" TargetMode="External"/><Relationship Id="rId5" Type="http://schemas.openxmlformats.org/officeDocument/2006/relationships/hyperlink" Target="https://www.ypppt.com/beijing/" TargetMode="External"/><Relationship Id="rId10" Type="http://schemas.openxmlformats.org/officeDocument/2006/relationships/hyperlink" Target="http://www.ypppt.com/gushi/" TargetMode="External"/><Relationship Id="rId4" Type="http://schemas.openxmlformats.org/officeDocument/2006/relationships/hyperlink" Target="https://www.ypppt.com/jieri/" TargetMode="External"/><Relationship Id="rId9" Type="http://schemas.openxmlformats.org/officeDocument/2006/relationships/hyperlink" Target="http://www.ypppt.com/ziti/"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 Id="rId4" Type="http://schemas.openxmlformats.org/officeDocument/2006/relationships/image" Target="../media/image9.jpeg"/></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 Id="rId4" Type="http://schemas.openxmlformats.org/officeDocument/2006/relationships/image" Target="../media/image10.jpeg"/></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圆角 2"/>
          <p:cNvSpPr/>
          <p:nvPr/>
        </p:nvSpPr>
        <p:spPr>
          <a:xfrm>
            <a:off x="0" y="0"/>
            <a:ext cx="12192000" cy="6858000"/>
          </a:xfrm>
          <a:prstGeom prst="roundRect">
            <a:avLst>
              <a:gd name="adj" fmla="val 0"/>
            </a:avLst>
          </a:prstGeom>
          <a:gradFill>
            <a:gsLst>
              <a:gs pos="0">
                <a:srgbClr val="D7A527"/>
              </a:gs>
              <a:gs pos="100000">
                <a:srgbClr val="A66D06"/>
              </a:gs>
            </a:gsLst>
            <a:lin ang="2700000" scaled="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圆角 9"/>
          <p:cNvSpPr/>
          <p:nvPr/>
        </p:nvSpPr>
        <p:spPr>
          <a:xfrm>
            <a:off x="687388" y="657225"/>
            <a:ext cx="10817225" cy="5543550"/>
          </a:xfrm>
          <a:prstGeom prst="roundRect">
            <a:avLst>
              <a:gd name="adj" fmla="val 3241"/>
            </a:avLst>
          </a:prstGeom>
          <a:solidFill>
            <a:schemeClr val="bg1"/>
          </a:solidFill>
          <a:ln w="12700" cap="flat" cmpd="sng" algn="ctr">
            <a:noFill/>
            <a:prstDash val="solid"/>
            <a:miter lim="800000"/>
          </a:ln>
          <a:effectLst>
            <a:outerShdw blurRad="165100" algn="ctr" rotWithShape="0">
              <a:schemeClr val="tx1">
                <a:lumMod val="85000"/>
                <a:lumOff val="1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文本框 23"/>
          <p:cNvSpPr txBox="1"/>
          <p:nvPr/>
        </p:nvSpPr>
        <p:spPr>
          <a:xfrm>
            <a:off x="1636712" y="1388894"/>
            <a:ext cx="5106988" cy="2554545"/>
          </a:xfrm>
          <a:prstGeom prst="rect">
            <a:avLst/>
          </a:prstGeom>
          <a:noFill/>
        </p:spPr>
        <p:txBody>
          <a:bodyPr wrap="square" rtlCol="0">
            <a:spAutoFit/>
          </a:bodyPr>
          <a:lstStyle/>
          <a:p>
            <a:pPr algn="dist"/>
            <a:r>
              <a:rPr lang="zh-CN" altLang="en-US" sz="8000">
                <a:gradFill>
                  <a:gsLst>
                    <a:gs pos="0">
                      <a:srgbClr val="D7A527"/>
                    </a:gs>
                    <a:gs pos="100000">
                      <a:srgbClr val="A66D06"/>
                    </a:gs>
                  </a:gsLst>
                  <a:lin ang="2700000" scaled="0"/>
                </a:gradFill>
                <a:effectLst>
                  <a:outerShdw blurRad="76200" dist="38100" dir="2700000" algn="tl" rotWithShape="0">
                    <a:srgbClr val="E0BA57">
                      <a:alpha val="40000"/>
                    </a:srgbClr>
                  </a:outerShdw>
                </a:effectLst>
                <a:latin typeface="汉仪滇黑 W" panose="00020600040101010101" pitchFamily="18" charset="-122"/>
                <a:ea typeface="汉仪滇黑 W" panose="00020600040101010101" pitchFamily="18" charset="-122"/>
              </a:rPr>
              <a:t>纪念袁老</a:t>
            </a:r>
            <a:endParaRPr lang="en-US" altLang="zh-CN" sz="8000">
              <a:gradFill>
                <a:gsLst>
                  <a:gs pos="0">
                    <a:srgbClr val="D7A527"/>
                  </a:gs>
                  <a:gs pos="100000">
                    <a:srgbClr val="A66D06"/>
                  </a:gs>
                </a:gsLst>
                <a:lin ang="2700000" scaled="0"/>
              </a:gradFill>
              <a:effectLst>
                <a:outerShdw blurRad="76200" dist="38100" dir="2700000" algn="tl" rotWithShape="0">
                  <a:srgbClr val="E0BA57">
                    <a:alpha val="40000"/>
                  </a:srgbClr>
                </a:outerShdw>
              </a:effectLst>
              <a:latin typeface="汉仪滇黑 W" panose="00020600040101010101" pitchFamily="18" charset="-122"/>
              <a:ea typeface="汉仪滇黑 W" panose="00020600040101010101" pitchFamily="18" charset="-122"/>
            </a:endParaRPr>
          </a:p>
          <a:p>
            <a:pPr algn="dist"/>
            <a:r>
              <a:rPr lang="zh-CN" altLang="en-US" sz="8000">
                <a:gradFill>
                  <a:gsLst>
                    <a:gs pos="0">
                      <a:srgbClr val="D7A527"/>
                    </a:gs>
                    <a:gs pos="100000">
                      <a:srgbClr val="A66D06"/>
                    </a:gs>
                  </a:gsLst>
                  <a:lin ang="2700000" scaled="0"/>
                </a:gradFill>
                <a:effectLst>
                  <a:outerShdw blurRad="76200" dist="38100" dir="2700000" algn="tl" rotWithShape="0">
                    <a:srgbClr val="E0BA57">
                      <a:alpha val="40000"/>
                    </a:srgbClr>
                  </a:outerShdw>
                </a:effectLst>
                <a:latin typeface="汉仪滇黑 W" panose="00020600040101010101" pitchFamily="18" charset="-122"/>
                <a:ea typeface="汉仪滇黑 W" panose="00020600040101010101" pitchFamily="18" charset="-122"/>
              </a:rPr>
              <a:t>珍惜粮食</a:t>
            </a:r>
          </a:p>
        </p:txBody>
      </p:sp>
      <p:pic>
        <p:nvPicPr>
          <p:cNvPr id="31" name="图片 30"/>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flipH="1">
            <a:off x="8375649" y="2716641"/>
            <a:ext cx="3136899" cy="3446035"/>
          </a:xfrm>
          <a:custGeom>
            <a:avLst/>
            <a:gdLst>
              <a:gd name="connsiteX0" fmla="*/ 3112722 w 3112722"/>
              <a:gd name="connsiteY0" fmla="*/ 0 h 3419475"/>
              <a:gd name="connsiteX1" fmla="*/ 0 w 3112722"/>
              <a:gd name="connsiteY1" fmla="*/ 0 h 3419475"/>
              <a:gd name="connsiteX2" fmla="*/ 0 w 3112722"/>
              <a:gd name="connsiteY2" fmla="*/ 3239809 h 3419475"/>
              <a:gd name="connsiteX3" fmla="*/ 179666 w 3112722"/>
              <a:gd name="connsiteY3" fmla="*/ 3419475 h 3419475"/>
              <a:gd name="connsiteX4" fmla="*/ 3112722 w 3112722"/>
              <a:gd name="connsiteY4" fmla="*/ 3419475 h 34194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12722" h="3419475">
                <a:moveTo>
                  <a:pt x="3112722" y="0"/>
                </a:moveTo>
                <a:lnTo>
                  <a:pt x="0" y="0"/>
                </a:lnTo>
                <a:lnTo>
                  <a:pt x="0" y="3239809"/>
                </a:lnTo>
                <a:cubicBezTo>
                  <a:pt x="0" y="3339036"/>
                  <a:pt x="80439" y="3419475"/>
                  <a:pt x="179666" y="3419475"/>
                </a:cubicBezTo>
                <a:lnTo>
                  <a:pt x="3112722" y="3419475"/>
                </a:lnTo>
                <a:close/>
              </a:path>
            </a:pathLst>
          </a:custGeom>
          <a:effectLst>
            <a:outerShdw blurRad="50800" dist="38100" dir="8100000" algn="tr" rotWithShape="0">
              <a:prstClr val="black">
                <a:alpha val="40000"/>
              </a:prstClr>
            </a:outerShdw>
          </a:effectLst>
        </p:spPr>
      </p:pic>
      <p:pic>
        <p:nvPicPr>
          <p:cNvPr id="21" name="图片 20"/>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flipH="1">
            <a:off x="7124700" y="762000"/>
            <a:ext cx="5561180" cy="6102350"/>
          </a:xfrm>
          <a:prstGeom prst="rect">
            <a:avLst/>
          </a:prstGeom>
          <a:effectLst>
            <a:outerShdw blurRad="50800" dist="38100" dir="8100000" algn="tr" rotWithShape="0">
              <a:prstClr val="black">
                <a:alpha val="40000"/>
              </a:prstClr>
            </a:outerShdw>
          </a:effectLst>
        </p:spPr>
      </p:pic>
      <p:grpSp>
        <p:nvGrpSpPr>
          <p:cNvPr id="32" name="组合 31"/>
          <p:cNvGrpSpPr/>
          <p:nvPr/>
        </p:nvGrpSpPr>
        <p:grpSpPr>
          <a:xfrm>
            <a:off x="2266156" y="4241889"/>
            <a:ext cx="3848100" cy="577850"/>
            <a:chOff x="0" y="0"/>
            <a:chExt cx="3848100" cy="577850"/>
          </a:xfrm>
        </p:grpSpPr>
        <p:grpSp>
          <p:nvGrpSpPr>
            <p:cNvPr id="33" name="组合 32"/>
            <p:cNvGrpSpPr/>
            <p:nvPr/>
          </p:nvGrpSpPr>
          <p:grpSpPr>
            <a:xfrm>
              <a:off x="19050" y="19050"/>
              <a:ext cx="3800618" cy="444500"/>
              <a:chOff x="0" y="0"/>
              <a:chExt cx="3800618" cy="444500"/>
            </a:xfrm>
          </p:grpSpPr>
          <p:sp>
            <p:nvSpPr>
              <p:cNvPr id="35" name="椭圆 34"/>
              <p:cNvSpPr/>
              <p:nvPr/>
            </p:nvSpPr>
            <p:spPr>
              <a:xfrm>
                <a:off x="0" y="0"/>
                <a:ext cx="444500" cy="444500"/>
              </a:xfrm>
              <a:prstGeom prst="ellipse">
                <a:avLst/>
              </a:prstGeom>
              <a:gradFill>
                <a:gsLst>
                  <a:gs pos="0">
                    <a:srgbClr val="D7A527"/>
                  </a:gs>
                  <a:gs pos="100000">
                    <a:srgbClr val="A66D06"/>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p>
                <a:endParaRPr lang="zh-CN" altLang="en-US">
                  <a:solidFill>
                    <a:schemeClr val="bg1"/>
                  </a:solidFill>
                </a:endParaRPr>
              </a:p>
            </p:txBody>
          </p:sp>
          <p:sp>
            <p:nvSpPr>
              <p:cNvPr id="36" name="椭圆 35"/>
              <p:cNvSpPr/>
              <p:nvPr/>
            </p:nvSpPr>
            <p:spPr>
              <a:xfrm>
                <a:off x="559353" y="0"/>
                <a:ext cx="444500" cy="444500"/>
              </a:xfrm>
              <a:prstGeom prst="ellipse">
                <a:avLst/>
              </a:prstGeom>
              <a:gradFill>
                <a:gsLst>
                  <a:gs pos="0">
                    <a:srgbClr val="D7A527"/>
                  </a:gs>
                  <a:gs pos="100000">
                    <a:srgbClr val="A66D06"/>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p>
                <a:endParaRPr lang="zh-CN" altLang="en-US">
                  <a:solidFill>
                    <a:schemeClr val="bg1"/>
                  </a:solidFill>
                </a:endParaRPr>
              </a:p>
            </p:txBody>
          </p:sp>
          <p:sp>
            <p:nvSpPr>
              <p:cNvPr id="37" name="椭圆 36"/>
              <p:cNvSpPr/>
              <p:nvPr/>
            </p:nvSpPr>
            <p:spPr>
              <a:xfrm>
                <a:off x="1118706" y="0"/>
                <a:ext cx="444500" cy="444500"/>
              </a:xfrm>
              <a:prstGeom prst="ellipse">
                <a:avLst/>
              </a:prstGeom>
              <a:gradFill>
                <a:gsLst>
                  <a:gs pos="0">
                    <a:srgbClr val="D7A527"/>
                  </a:gs>
                  <a:gs pos="100000">
                    <a:srgbClr val="A66D06"/>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p>
                <a:endParaRPr lang="zh-CN" altLang="en-US">
                  <a:solidFill>
                    <a:schemeClr val="bg1"/>
                  </a:solidFill>
                </a:endParaRPr>
              </a:p>
            </p:txBody>
          </p:sp>
          <p:sp>
            <p:nvSpPr>
              <p:cNvPr id="38" name="椭圆 37"/>
              <p:cNvSpPr/>
              <p:nvPr/>
            </p:nvSpPr>
            <p:spPr>
              <a:xfrm>
                <a:off x="1678059" y="0"/>
                <a:ext cx="444500" cy="444500"/>
              </a:xfrm>
              <a:prstGeom prst="ellipse">
                <a:avLst/>
              </a:prstGeom>
              <a:gradFill>
                <a:gsLst>
                  <a:gs pos="0">
                    <a:srgbClr val="D7A527"/>
                  </a:gs>
                  <a:gs pos="100000">
                    <a:srgbClr val="A66D06"/>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p>
                <a:endParaRPr lang="zh-CN" altLang="en-US">
                  <a:solidFill>
                    <a:schemeClr val="bg1"/>
                  </a:solidFill>
                </a:endParaRPr>
              </a:p>
            </p:txBody>
          </p:sp>
          <p:sp>
            <p:nvSpPr>
              <p:cNvPr id="39" name="椭圆 38"/>
              <p:cNvSpPr/>
              <p:nvPr/>
            </p:nvSpPr>
            <p:spPr>
              <a:xfrm>
                <a:off x="2237412" y="0"/>
                <a:ext cx="444500" cy="444500"/>
              </a:xfrm>
              <a:prstGeom prst="ellipse">
                <a:avLst/>
              </a:prstGeom>
              <a:gradFill>
                <a:gsLst>
                  <a:gs pos="0">
                    <a:srgbClr val="D7A527"/>
                  </a:gs>
                  <a:gs pos="100000">
                    <a:srgbClr val="A66D06"/>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p>
                <a:endParaRPr lang="zh-CN" altLang="en-US">
                  <a:solidFill>
                    <a:schemeClr val="bg1"/>
                  </a:solidFill>
                </a:endParaRPr>
              </a:p>
            </p:txBody>
          </p:sp>
          <p:sp>
            <p:nvSpPr>
              <p:cNvPr id="40" name="椭圆 39"/>
              <p:cNvSpPr/>
              <p:nvPr/>
            </p:nvSpPr>
            <p:spPr>
              <a:xfrm>
                <a:off x="2796765" y="0"/>
                <a:ext cx="444500" cy="444500"/>
              </a:xfrm>
              <a:prstGeom prst="ellipse">
                <a:avLst/>
              </a:prstGeom>
              <a:gradFill>
                <a:gsLst>
                  <a:gs pos="0">
                    <a:srgbClr val="D7A527"/>
                  </a:gs>
                  <a:gs pos="100000">
                    <a:srgbClr val="A66D06"/>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p>
                <a:endParaRPr lang="zh-CN" altLang="en-US">
                  <a:solidFill>
                    <a:schemeClr val="bg1"/>
                  </a:solidFill>
                </a:endParaRPr>
              </a:p>
            </p:txBody>
          </p:sp>
          <p:sp>
            <p:nvSpPr>
              <p:cNvPr id="41" name="椭圆 40"/>
              <p:cNvSpPr/>
              <p:nvPr/>
            </p:nvSpPr>
            <p:spPr>
              <a:xfrm>
                <a:off x="3356118" y="0"/>
                <a:ext cx="444500" cy="444500"/>
              </a:xfrm>
              <a:prstGeom prst="ellipse">
                <a:avLst/>
              </a:prstGeom>
              <a:gradFill>
                <a:gsLst>
                  <a:gs pos="0">
                    <a:srgbClr val="D7A527"/>
                  </a:gs>
                  <a:gs pos="100000">
                    <a:srgbClr val="A66D06"/>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p>
                <a:endParaRPr lang="zh-CN" altLang="en-US">
                  <a:solidFill>
                    <a:schemeClr val="bg1"/>
                  </a:solidFill>
                </a:endParaRPr>
              </a:p>
            </p:txBody>
          </p:sp>
        </p:grpSp>
        <p:sp>
          <p:nvSpPr>
            <p:cNvPr id="34" name="文本框 9"/>
            <p:cNvSpPr txBox="1"/>
            <p:nvPr/>
          </p:nvSpPr>
          <p:spPr>
            <a:xfrm>
              <a:off x="0" y="0"/>
              <a:ext cx="3848100" cy="577850"/>
            </a:xfrm>
            <a:prstGeom prst="rect">
              <a:avLst/>
            </a:prstGeom>
            <a:noFill/>
          </p:spPr>
          <p:txBody>
            <a:bodyPr wrap="square" rtlCol="0">
              <a:noAutofit/>
            </a:bodyPr>
            <a:lstStyle/>
            <a:p>
              <a:pPr algn="dist"/>
              <a:r>
                <a:rPr lang="zh-CN" altLang="en-US" sz="2400" kern="1200" dirty="0">
                  <a:solidFill>
                    <a:schemeClr val="bg1"/>
                  </a:solidFill>
                  <a:effectLst/>
                  <a:latin typeface="等线" panose="02010600030101010101" pitchFamily="2" charset="-122"/>
                  <a:ea typeface="汉仪大宋简" panose="02010609000101010101" pitchFamily="2" charset="-122"/>
                  <a:cs typeface="David"/>
                </a:rPr>
                <a:t>九州人民无饥馑</a:t>
              </a:r>
              <a:endParaRPr lang="zh-CN" sz="1050" kern="100" dirty="0">
                <a:solidFill>
                  <a:schemeClr val="bg1"/>
                </a:solidFill>
                <a:effectLst/>
                <a:latin typeface="等线" panose="02010600030101010101" pitchFamily="2" charset="-122"/>
                <a:ea typeface="等线" panose="02010600030101010101" pitchFamily="2" charset="-122"/>
                <a:cs typeface="Times New Roman" panose="02020603050405020304" pitchFamily="18" charset="0"/>
              </a:endParaRPr>
            </a:p>
          </p:txBody>
        </p:sp>
      </p:grpSp>
    </p:spTree>
  </p:cSld>
  <p:clrMapOvr>
    <a:masterClrMapping/>
  </p:clrMapOvr>
  <p:transition spd="slow">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圆角 2"/>
          <p:cNvSpPr/>
          <p:nvPr/>
        </p:nvSpPr>
        <p:spPr>
          <a:xfrm>
            <a:off x="0" y="0"/>
            <a:ext cx="12192000" cy="6858000"/>
          </a:xfrm>
          <a:prstGeom prst="roundRect">
            <a:avLst>
              <a:gd name="adj" fmla="val 0"/>
            </a:avLst>
          </a:prstGeom>
          <a:gradFill>
            <a:gsLst>
              <a:gs pos="0">
                <a:srgbClr val="D7A527"/>
              </a:gs>
              <a:gs pos="100000">
                <a:srgbClr val="A66D06"/>
              </a:gs>
            </a:gsLst>
            <a:lin ang="2700000" scaled="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圆角 9"/>
          <p:cNvSpPr/>
          <p:nvPr/>
        </p:nvSpPr>
        <p:spPr>
          <a:xfrm>
            <a:off x="124619" y="112713"/>
            <a:ext cx="11942762" cy="6632575"/>
          </a:xfrm>
          <a:prstGeom prst="roundRect">
            <a:avLst>
              <a:gd name="adj" fmla="val 3241"/>
            </a:avLst>
          </a:prstGeom>
          <a:solidFill>
            <a:schemeClr val="bg1"/>
          </a:solidFill>
          <a:ln w="12700" cap="flat" cmpd="sng" algn="ctr">
            <a:noFill/>
            <a:prstDash val="solid"/>
            <a:miter lim="800000"/>
          </a:ln>
          <a:effectLst>
            <a:outerShdw blurRad="165100" algn="ctr" rotWithShape="0">
              <a:schemeClr val="tx1">
                <a:lumMod val="85000"/>
                <a:lumOff val="1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31" name="图片 30"/>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flipH="1">
            <a:off x="11243679" y="5715000"/>
            <a:ext cx="823702" cy="904876"/>
          </a:xfrm>
          <a:custGeom>
            <a:avLst/>
            <a:gdLst>
              <a:gd name="connsiteX0" fmla="*/ 3112722 w 3112722"/>
              <a:gd name="connsiteY0" fmla="*/ 0 h 3419475"/>
              <a:gd name="connsiteX1" fmla="*/ 0 w 3112722"/>
              <a:gd name="connsiteY1" fmla="*/ 0 h 3419475"/>
              <a:gd name="connsiteX2" fmla="*/ 0 w 3112722"/>
              <a:gd name="connsiteY2" fmla="*/ 3239809 h 3419475"/>
              <a:gd name="connsiteX3" fmla="*/ 179666 w 3112722"/>
              <a:gd name="connsiteY3" fmla="*/ 3419475 h 3419475"/>
              <a:gd name="connsiteX4" fmla="*/ 3112722 w 3112722"/>
              <a:gd name="connsiteY4" fmla="*/ 3419475 h 34194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12722" h="3419475">
                <a:moveTo>
                  <a:pt x="3112722" y="0"/>
                </a:moveTo>
                <a:lnTo>
                  <a:pt x="0" y="0"/>
                </a:lnTo>
                <a:lnTo>
                  <a:pt x="0" y="3239809"/>
                </a:lnTo>
                <a:cubicBezTo>
                  <a:pt x="0" y="3339036"/>
                  <a:pt x="80439" y="3419475"/>
                  <a:pt x="179666" y="3419475"/>
                </a:cubicBezTo>
                <a:lnTo>
                  <a:pt x="3112722" y="3419475"/>
                </a:lnTo>
                <a:close/>
              </a:path>
            </a:pathLst>
          </a:custGeom>
          <a:effectLst>
            <a:outerShdw blurRad="50800" dist="38100" dir="8100000" algn="tr" rotWithShape="0">
              <a:prstClr val="black">
                <a:alpha val="40000"/>
              </a:prstClr>
            </a:outerShdw>
          </a:effectLst>
        </p:spPr>
      </p:pic>
      <p:pic>
        <p:nvPicPr>
          <p:cNvPr id="21" name="图片 20"/>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flipH="1">
            <a:off x="10868516" y="5243513"/>
            <a:ext cx="1574028" cy="1727200"/>
          </a:xfrm>
          <a:prstGeom prst="rect">
            <a:avLst/>
          </a:prstGeom>
          <a:effectLst>
            <a:outerShdw blurRad="50800" dist="38100" dir="8100000" algn="tr" rotWithShape="0">
              <a:prstClr val="black">
                <a:alpha val="40000"/>
              </a:prstClr>
            </a:outerShdw>
          </a:effectLst>
        </p:spPr>
      </p:pic>
      <p:sp>
        <p:nvSpPr>
          <p:cNvPr id="17" name="文本框 16"/>
          <p:cNvSpPr txBox="1"/>
          <p:nvPr/>
        </p:nvSpPr>
        <p:spPr>
          <a:xfrm>
            <a:off x="189783" y="169973"/>
            <a:ext cx="2959817" cy="523220"/>
          </a:xfrm>
          <a:prstGeom prst="rect">
            <a:avLst/>
          </a:prstGeom>
          <a:noFill/>
        </p:spPr>
        <p:txBody>
          <a:bodyPr wrap="square" rtlCol="0">
            <a:spAutoFit/>
          </a:bodyPr>
          <a:lstStyle/>
          <a:p>
            <a:pPr algn="dist"/>
            <a:r>
              <a:rPr lang="zh-CN" altLang="en-US" sz="2800">
                <a:solidFill>
                  <a:schemeClr val="tx1">
                    <a:lumMod val="75000"/>
                    <a:lumOff val="25000"/>
                  </a:schemeClr>
                </a:solidFill>
                <a:latin typeface="汉仪滇黑 W" panose="00020600040101010101" pitchFamily="18" charset="-122"/>
                <a:ea typeface="汉仪滇黑 W" panose="00020600040101010101" pitchFamily="18" charset="-122"/>
              </a:rPr>
              <a:t>袁隆平主要贡献</a:t>
            </a:r>
          </a:p>
        </p:txBody>
      </p:sp>
      <p:sp>
        <p:nvSpPr>
          <p:cNvPr id="12" name="文本框 11"/>
          <p:cNvSpPr txBox="1"/>
          <p:nvPr/>
        </p:nvSpPr>
        <p:spPr>
          <a:xfrm>
            <a:off x="5101326" y="1830762"/>
            <a:ext cx="5839724" cy="582147"/>
          </a:xfrm>
          <a:prstGeom prst="rect">
            <a:avLst/>
          </a:prstGeom>
          <a:noFill/>
        </p:spPr>
        <p:txBody>
          <a:bodyPr wrap="square">
            <a:spAutoFit/>
          </a:bodyPr>
          <a:lstStyle/>
          <a:p>
            <a:pPr lvl="0" algn="just">
              <a:lnSpc>
                <a:spcPct val="150000"/>
              </a:lnSpc>
              <a:defRPr/>
            </a:pPr>
            <a:r>
              <a:rPr lang="zh-CN" altLang="en-US" sz="2400" dirty="0">
                <a:solidFill>
                  <a:schemeClr val="tx1">
                    <a:lumMod val="75000"/>
                    <a:lumOff val="25000"/>
                  </a:schemeClr>
                </a:solidFill>
                <a:latin typeface="汉仪大宋简" panose="02010609000101010101" pitchFamily="2" charset="-122"/>
                <a:ea typeface="汉仪大宋简" panose="02010609000101010101" pitchFamily="2" charset="-122"/>
              </a:rPr>
              <a:t>袁隆平提出了杂交水稻的育种发展战略。</a:t>
            </a:r>
          </a:p>
        </p:txBody>
      </p:sp>
      <p:sp>
        <p:nvSpPr>
          <p:cNvPr id="11" name="文本框 10"/>
          <p:cNvSpPr txBox="1"/>
          <p:nvPr/>
        </p:nvSpPr>
        <p:spPr>
          <a:xfrm>
            <a:off x="5126726" y="2819740"/>
            <a:ext cx="5598424" cy="2807948"/>
          </a:xfrm>
          <a:prstGeom prst="rect">
            <a:avLst/>
          </a:prstGeom>
          <a:noFill/>
        </p:spPr>
        <p:txBody>
          <a:bodyPr wrap="square">
            <a:spAutoFit/>
          </a:bodyPr>
          <a:lstStyle/>
          <a:p>
            <a:pPr lvl="0" algn="just">
              <a:lnSpc>
                <a:spcPct val="150000"/>
              </a:lnSpc>
              <a:defRPr/>
            </a:pPr>
            <a:r>
              <a:rPr lang="zh-CN" altLang="en-US" sz="2000" dirty="0">
                <a:solidFill>
                  <a:schemeClr val="tx1">
                    <a:lumMod val="75000"/>
                    <a:lumOff val="25000"/>
                  </a:schemeClr>
                </a:solidFill>
                <a:latin typeface="微软雅黑" panose="020B0503020204020204" pitchFamily="34" charset="-122"/>
                <a:ea typeface="微软雅黑" panose="020B0503020204020204" pitchFamily="34" charset="-122"/>
              </a:rPr>
              <a:t>即方法上由三系到两系再到一系，程序越来越简单而效率越来越高；杂种优势水平上由品种间到亚种间再到远缘杂种优势利用，优势越来越强，促使杂交水稻一步一步向新的台阶迈进。这一思路已被国内外同行采用，并成为杂交水稻育种发展的指导思想。</a:t>
            </a:r>
          </a:p>
        </p:txBody>
      </p:sp>
      <p:pic>
        <p:nvPicPr>
          <p:cNvPr id="9" name="图片 8"/>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914559" y="630176"/>
            <a:ext cx="3871951" cy="5476937"/>
          </a:xfrm>
          <a:prstGeom prst="rect">
            <a:avLst/>
          </a:prstGeom>
        </p:spPr>
      </p:pic>
    </p:spTree>
  </p:cSld>
  <p:clrMapOvr>
    <a:masterClrMapping/>
  </p:clrMapOvr>
  <p:transition spd="slow">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圆角 2"/>
          <p:cNvSpPr/>
          <p:nvPr/>
        </p:nvSpPr>
        <p:spPr>
          <a:xfrm>
            <a:off x="0" y="0"/>
            <a:ext cx="12192000" cy="6858000"/>
          </a:xfrm>
          <a:prstGeom prst="roundRect">
            <a:avLst>
              <a:gd name="adj" fmla="val 0"/>
            </a:avLst>
          </a:prstGeom>
          <a:gradFill>
            <a:gsLst>
              <a:gs pos="0">
                <a:srgbClr val="D7A527"/>
              </a:gs>
              <a:gs pos="100000">
                <a:srgbClr val="A66D06"/>
              </a:gs>
            </a:gsLst>
            <a:lin ang="2700000" scaled="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圆角 9"/>
          <p:cNvSpPr/>
          <p:nvPr/>
        </p:nvSpPr>
        <p:spPr>
          <a:xfrm>
            <a:off x="124619" y="112713"/>
            <a:ext cx="11942762" cy="6632575"/>
          </a:xfrm>
          <a:prstGeom prst="roundRect">
            <a:avLst>
              <a:gd name="adj" fmla="val 3241"/>
            </a:avLst>
          </a:prstGeom>
          <a:solidFill>
            <a:schemeClr val="bg1"/>
          </a:solidFill>
          <a:ln w="12700" cap="flat" cmpd="sng" algn="ctr">
            <a:noFill/>
            <a:prstDash val="solid"/>
            <a:miter lim="800000"/>
          </a:ln>
          <a:effectLst>
            <a:outerShdw blurRad="165100" algn="ctr" rotWithShape="0">
              <a:schemeClr val="tx1">
                <a:lumMod val="85000"/>
                <a:lumOff val="1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31" name="图片 30"/>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flipH="1">
            <a:off x="11243679" y="5715000"/>
            <a:ext cx="823702" cy="904876"/>
          </a:xfrm>
          <a:custGeom>
            <a:avLst/>
            <a:gdLst>
              <a:gd name="connsiteX0" fmla="*/ 3112722 w 3112722"/>
              <a:gd name="connsiteY0" fmla="*/ 0 h 3419475"/>
              <a:gd name="connsiteX1" fmla="*/ 0 w 3112722"/>
              <a:gd name="connsiteY1" fmla="*/ 0 h 3419475"/>
              <a:gd name="connsiteX2" fmla="*/ 0 w 3112722"/>
              <a:gd name="connsiteY2" fmla="*/ 3239809 h 3419475"/>
              <a:gd name="connsiteX3" fmla="*/ 179666 w 3112722"/>
              <a:gd name="connsiteY3" fmla="*/ 3419475 h 3419475"/>
              <a:gd name="connsiteX4" fmla="*/ 3112722 w 3112722"/>
              <a:gd name="connsiteY4" fmla="*/ 3419475 h 34194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12722" h="3419475">
                <a:moveTo>
                  <a:pt x="3112722" y="0"/>
                </a:moveTo>
                <a:lnTo>
                  <a:pt x="0" y="0"/>
                </a:lnTo>
                <a:lnTo>
                  <a:pt x="0" y="3239809"/>
                </a:lnTo>
                <a:cubicBezTo>
                  <a:pt x="0" y="3339036"/>
                  <a:pt x="80439" y="3419475"/>
                  <a:pt x="179666" y="3419475"/>
                </a:cubicBezTo>
                <a:lnTo>
                  <a:pt x="3112722" y="3419475"/>
                </a:lnTo>
                <a:close/>
              </a:path>
            </a:pathLst>
          </a:custGeom>
          <a:effectLst>
            <a:outerShdw blurRad="50800" dist="38100" dir="8100000" algn="tr" rotWithShape="0">
              <a:prstClr val="black">
                <a:alpha val="40000"/>
              </a:prstClr>
            </a:outerShdw>
          </a:effectLst>
        </p:spPr>
      </p:pic>
      <p:pic>
        <p:nvPicPr>
          <p:cNvPr id="21" name="图片 20"/>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flipH="1">
            <a:off x="10868516" y="5243513"/>
            <a:ext cx="1574028" cy="1727200"/>
          </a:xfrm>
          <a:prstGeom prst="rect">
            <a:avLst/>
          </a:prstGeom>
          <a:effectLst>
            <a:outerShdw blurRad="50800" dist="38100" dir="8100000" algn="tr" rotWithShape="0">
              <a:prstClr val="black">
                <a:alpha val="40000"/>
              </a:prstClr>
            </a:outerShdw>
          </a:effectLst>
        </p:spPr>
      </p:pic>
      <p:sp>
        <p:nvSpPr>
          <p:cNvPr id="17" name="文本框 16"/>
          <p:cNvSpPr txBox="1"/>
          <p:nvPr/>
        </p:nvSpPr>
        <p:spPr>
          <a:xfrm>
            <a:off x="189783" y="169973"/>
            <a:ext cx="2959817" cy="523220"/>
          </a:xfrm>
          <a:prstGeom prst="rect">
            <a:avLst/>
          </a:prstGeom>
          <a:noFill/>
        </p:spPr>
        <p:txBody>
          <a:bodyPr wrap="square" rtlCol="0">
            <a:spAutoFit/>
          </a:bodyPr>
          <a:lstStyle/>
          <a:p>
            <a:pPr algn="dist"/>
            <a:r>
              <a:rPr lang="zh-CN" altLang="en-US" sz="2800">
                <a:solidFill>
                  <a:schemeClr val="tx1">
                    <a:lumMod val="75000"/>
                    <a:lumOff val="25000"/>
                  </a:schemeClr>
                </a:solidFill>
                <a:latin typeface="汉仪滇黑 W" panose="00020600040101010101" pitchFamily="18" charset="-122"/>
                <a:ea typeface="汉仪滇黑 W" panose="00020600040101010101" pitchFamily="18" charset="-122"/>
              </a:rPr>
              <a:t>袁隆平主要贡献</a:t>
            </a:r>
          </a:p>
        </p:txBody>
      </p:sp>
      <p:sp>
        <p:nvSpPr>
          <p:cNvPr id="12" name="文本框 11"/>
          <p:cNvSpPr txBox="1"/>
          <p:nvPr/>
        </p:nvSpPr>
        <p:spPr>
          <a:xfrm>
            <a:off x="1424676" y="1634264"/>
            <a:ext cx="9228348" cy="582147"/>
          </a:xfrm>
          <a:prstGeom prst="rect">
            <a:avLst/>
          </a:prstGeom>
          <a:noFill/>
        </p:spPr>
        <p:txBody>
          <a:bodyPr wrap="square">
            <a:spAutoFit/>
          </a:bodyPr>
          <a:lstStyle/>
          <a:p>
            <a:pPr lvl="0" algn="just">
              <a:lnSpc>
                <a:spcPct val="150000"/>
              </a:lnSpc>
              <a:defRPr/>
            </a:pPr>
            <a:r>
              <a:rPr lang="zh-CN" altLang="en-US" sz="2400" dirty="0">
                <a:solidFill>
                  <a:schemeClr val="tx1">
                    <a:lumMod val="75000"/>
                    <a:lumOff val="25000"/>
                  </a:schemeClr>
                </a:solidFill>
                <a:latin typeface="汉仪大宋简" panose="02010609000101010101" pitchFamily="2" charset="-122"/>
                <a:ea typeface="汉仪大宋简" panose="02010609000101010101" pitchFamily="2" charset="-122"/>
              </a:rPr>
              <a:t>袁隆平解决了两系法中的一些关键技术难题。</a:t>
            </a:r>
          </a:p>
        </p:txBody>
      </p:sp>
      <p:sp>
        <p:nvSpPr>
          <p:cNvPr id="11" name="文本框 10"/>
          <p:cNvSpPr txBox="1"/>
          <p:nvPr/>
        </p:nvSpPr>
        <p:spPr>
          <a:xfrm>
            <a:off x="1450076" y="2801042"/>
            <a:ext cx="9497324" cy="2807948"/>
          </a:xfrm>
          <a:prstGeom prst="rect">
            <a:avLst/>
          </a:prstGeom>
          <a:noFill/>
        </p:spPr>
        <p:txBody>
          <a:bodyPr wrap="square">
            <a:spAutoFit/>
          </a:bodyPr>
          <a:lstStyle/>
          <a:p>
            <a:pPr lvl="0" algn="just">
              <a:lnSpc>
                <a:spcPct val="150000"/>
              </a:lnSpc>
              <a:defRPr/>
            </a:pPr>
            <a:r>
              <a:rPr lang="zh-CN" altLang="en-US" sz="2000">
                <a:solidFill>
                  <a:schemeClr val="tx1">
                    <a:lumMod val="75000"/>
                    <a:lumOff val="25000"/>
                  </a:schemeClr>
                </a:solidFill>
                <a:latin typeface="微软雅黑" panose="020B0503020204020204" pitchFamily="34" charset="-122"/>
                <a:ea typeface="微软雅黑" panose="020B0503020204020204" pitchFamily="34" charset="-122"/>
              </a:rPr>
              <a:t>如</a:t>
            </a:r>
            <a:r>
              <a:rPr lang="en-US" altLang="zh-CN" sz="2000">
                <a:solidFill>
                  <a:schemeClr val="tx1">
                    <a:lumMod val="75000"/>
                    <a:lumOff val="25000"/>
                  </a:schemeClr>
                </a:solidFill>
                <a:latin typeface="微软雅黑" panose="020B0503020204020204" pitchFamily="34" charset="-122"/>
                <a:ea typeface="微软雅黑" panose="020B0503020204020204" pitchFamily="34" charset="-122"/>
              </a:rPr>
              <a:t>1989</a:t>
            </a:r>
            <a:r>
              <a:rPr lang="zh-CN" altLang="en-US" sz="2000">
                <a:solidFill>
                  <a:schemeClr val="tx1">
                    <a:lumMod val="75000"/>
                    <a:lumOff val="25000"/>
                  </a:schemeClr>
                </a:solidFill>
                <a:latin typeface="微软雅黑" panose="020B0503020204020204" pitchFamily="34" charset="-122"/>
                <a:ea typeface="微软雅黑" panose="020B0503020204020204" pitchFamily="34" charset="-122"/>
              </a:rPr>
              <a:t>年在两系法研究遇到重大挫折的时候，他提出了选育实用光温敏核不育系导致不育的起点温度指标和选育的技术策略，使两系法杂交水稻研究走出了低谷。后来又研究并提出了核心种子生产程序和冷水串灌繁殖等重大技术，使两系法杂交水稻研究最终取得成功并推广应用。他</a:t>
            </a:r>
            <a:r>
              <a:rPr lang="en-US" altLang="zh-CN" sz="2000">
                <a:solidFill>
                  <a:schemeClr val="tx1">
                    <a:lumMod val="75000"/>
                    <a:lumOff val="25000"/>
                  </a:schemeClr>
                </a:solidFill>
                <a:latin typeface="微软雅黑" panose="020B0503020204020204" pitchFamily="34" charset="-122"/>
                <a:ea typeface="微软雅黑" panose="020B0503020204020204" pitchFamily="34" charset="-122"/>
              </a:rPr>
              <a:t>1987</a:t>
            </a:r>
            <a:r>
              <a:rPr lang="zh-CN" altLang="en-US" sz="2000">
                <a:solidFill>
                  <a:schemeClr val="tx1">
                    <a:lumMod val="75000"/>
                    <a:lumOff val="25000"/>
                  </a:schemeClr>
                </a:solidFill>
                <a:latin typeface="微软雅黑" panose="020B0503020204020204" pitchFamily="34" charset="-122"/>
                <a:ea typeface="微软雅黑" panose="020B0503020204020204" pitchFamily="34" charset="-122"/>
              </a:rPr>
              <a:t>年起担任“</a:t>
            </a:r>
            <a:r>
              <a:rPr lang="en-US" altLang="zh-CN" sz="2000">
                <a:solidFill>
                  <a:schemeClr val="tx1">
                    <a:lumMod val="75000"/>
                    <a:lumOff val="25000"/>
                  </a:schemeClr>
                </a:solidFill>
                <a:latin typeface="微软雅黑" panose="020B0503020204020204" pitchFamily="34" charset="-122"/>
                <a:ea typeface="微软雅黑" panose="020B0503020204020204" pitchFamily="34" charset="-122"/>
              </a:rPr>
              <a:t>863”</a:t>
            </a:r>
            <a:r>
              <a:rPr lang="zh-CN" altLang="en-US" sz="2000">
                <a:solidFill>
                  <a:schemeClr val="tx1">
                    <a:lumMod val="75000"/>
                    <a:lumOff val="25000"/>
                  </a:schemeClr>
                </a:solidFill>
                <a:latin typeface="微软雅黑" panose="020B0503020204020204" pitchFamily="34" charset="-122"/>
                <a:ea typeface="微软雅黑" panose="020B0503020204020204" pitchFamily="34" charset="-122"/>
              </a:rPr>
              <a:t>项目两系法杂交水稻技术研究专题责任专家，主持中国性协作攻关。</a:t>
            </a:r>
            <a:r>
              <a:rPr lang="en-US" altLang="zh-CN" sz="2000">
                <a:solidFill>
                  <a:schemeClr val="tx1">
                    <a:lumMod val="75000"/>
                    <a:lumOff val="25000"/>
                  </a:schemeClr>
                </a:solidFill>
                <a:latin typeface="微软雅黑" panose="020B0503020204020204" pitchFamily="34" charset="-122"/>
                <a:ea typeface="微软雅黑" panose="020B0503020204020204" pitchFamily="34" charset="-122"/>
              </a:rPr>
              <a:t>1995</a:t>
            </a:r>
            <a:r>
              <a:rPr lang="zh-CN" altLang="en-US" sz="2000">
                <a:solidFill>
                  <a:schemeClr val="tx1">
                    <a:lumMod val="75000"/>
                    <a:lumOff val="25000"/>
                  </a:schemeClr>
                </a:solidFill>
                <a:latin typeface="微软雅黑" panose="020B0503020204020204" pitchFamily="34" charset="-122"/>
                <a:ea typeface="微软雅黑" panose="020B0503020204020204" pitchFamily="34" charset="-122"/>
              </a:rPr>
              <a:t>年两系法杂交水稻研究成功，两系杂交稻比同熟期三系杂交稻增产</a:t>
            </a:r>
            <a:r>
              <a:rPr lang="en-US" altLang="zh-CN" sz="2000">
                <a:solidFill>
                  <a:schemeClr val="tx1">
                    <a:lumMod val="75000"/>
                    <a:lumOff val="25000"/>
                  </a:schemeClr>
                </a:solidFill>
                <a:latin typeface="微软雅黑" panose="020B0503020204020204" pitchFamily="34" charset="-122"/>
                <a:ea typeface="微软雅黑" panose="020B0503020204020204" pitchFamily="34" charset="-122"/>
              </a:rPr>
              <a:t>5%</a:t>
            </a:r>
            <a:r>
              <a:rPr lang="zh-CN" altLang="en-US" sz="2000">
                <a:solidFill>
                  <a:schemeClr val="tx1">
                    <a:lumMod val="75000"/>
                    <a:lumOff val="25000"/>
                  </a:schemeClr>
                </a:solidFill>
                <a:latin typeface="微软雅黑" panose="020B0503020204020204" pitchFamily="34" charset="-122"/>
                <a:ea typeface="微软雅黑" panose="020B0503020204020204" pitchFamily="34" charset="-122"/>
              </a:rPr>
              <a:t>～</a:t>
            </a:r>
            <a:r>
              <a:rPr lang="en-US" altLang="zh-CN" sz="2000">
                <a:solidFill>
                  <a:schemeClr val="tx1">
                    <a:lumMod val="75000"/>
                    <a:lumOff val="25000"/>
                  </a:schemeClr>
                </a:solidFill>
                <a:latin typeface="微软雅黑" panose="020B0503020204020204" pitchFamily="34" charset="-122"/>
                <a:ea typeface="微软雅黑" panose="020B0503020204020204" pitchFamily="34" charset="-122"/>
              </a:rPr>
              <a:t>10% </a:t>
            </a:r>
            <a:r>
              <a:rPr lang="zh-CN" altLang="en-US" sz="2000">
                <a:solidFill>
                  <a:schemeClr val="tx1">
                    <a:lumMod val="75000"/>
                    <a:lumOff val="25000"/>
                  </a:schemeClr>
                </a:solidFill>
                <a:latin typeface="微软雅黑" panose="020B0503020204020204" pitchFamily="34" charset="-122"/>
                <a:ea typeface="微软雅黑" panose="020B0503020204020204" pitchFamily="34" charset="-122"/>
              </a:rPr>
              <a:t>。</a:t>
            </a:r>
          </a:p>
        </p:txBody>
      </p:sp>
    </p:spTree>
  </p:cSld>
  <p:clrMapOvr>
    <a:masterClrMapping/>
  </p:clrMapOvr>
  <p:transition spd="slow">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圆角 2"/>
          <p:cNvSpPr/>
          <p:nvPr/>
        </p:nvSpPr>
        <p:spPr>
          <a:xfrm>
            <a:off x="0" y="0"/>
            <a:ext cx="12192000" cy="6858000"/>
          </a:xfrm>
          <a:prstGeom prst="roundRect">
            <a:avLst>
              <a:gd name="adj" fmla="val 0"/>
            </a:avLst>
          </a:prstGeom>
          <a:gradFill>
            <a:gsLst>
              <a:gs pos="0">
                <a:srgbClr val="D7A527"/>
              </a:gs>
              <a:gs pos="100000">
                <a:srgbClr val="A66D06"/>
              </a:gs>
            </a:gsLst>
            <a:lin ang="2700000" scaled="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圆角 9"/>
          <p:cNvSpPr/>
          <p:nvPr/>
        </p:nvSpPr>
        <p:spPr>
          <a:xfrm>
            <a:off x="124619" y="112713"/>
            <a:ext cx="11942762" cy="6632575"/>
          </a:xfrm>
          <a:prstGeom prst="roundRect">
            <a:avLst>
              <a:gd name="adj" fmla="val 3241"/>
            </a:avLst>
          </a:prstGeom>
          <a:solidFill>
            <a:schemeClr val="bg1"/>
          </a:solidFill>
          <a:ln w="12700" cap="flat" cmpd="sng" algn="ctr">
            <a:noFill/>
            <a:prstDash val="solid"/>
            <a:miter lim="800000"/>
          </a:ln>
          <a:effectLst>
            <a:outerShdw blurRad="165100" algn="ctr" rotWithShape="0">
              <a:schemeClr val="tx1">
                <a:lumMod val="85000"/>
                <a:lumOff val="1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31" name="图片 30"/>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flipH="1">
            <a:off x="11243679" y="5715000"/>
            <a:ext cx="823702" cy="904876"/>
          </a:xfrm>
          <a:custGeom>
            <a:avLst/>
            <a:gdLst>
              <a:gd name="connsiteX0" fmla="*/ 3112722 w 3112722"/>
              <a:gd name="connsiteY0" fmla="*/ 0 h 3419475"/>
              <a:gd name="connsiteX1" fmla="*/ 0 w 3112722"/>
              <a:gd name="connsiteY1" fmla="*/ 0 h 3419475"/>
              <a:gd name="connsiteX2" fmla="*/ 0 w 3112722"/>
              <a:gd name="connsiteY2" fmla="*/ 3239809 h 3419475"/>
              <a:gd name="connsiteX3" fmla="*/ 179666 w 3112722"/>
              <a:gd name="connsiteY3" fmla="*/ 3419475 h 3419475"/>
              <a:gd name="connsiteX4" fmla="*/ 3112722 w 3112722"/>
              <a:gd name="connsiteY4" fmla="*/ 3419475 h 34194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12722" h="3419475">
                <a:moveTo>
                  <a:pt x="3112722" y="0"/>
                </a:moveTo>
                <a:lnTo>
                  <a:pt x="0" y="0"/>
                </a:lnTo>
                <a:lnTo>
                  <a:pt x="0" y="3239809"/>
                </a:lnTo>
                <a:cubicBezTo>
                  <a:pt x="0" y="3339036"/>
                  <a:pt x="80439" y="3419475"/>
                  <a:pt x="179666" y="3419475"/>
                </a:cubicBezTo>
                <a:lnTo>
                  <a:pt x="3112722" y="3419475"/>
                </a:lnTo>
                <a:close/>
              </a:path>
            </a:pathLst>
          </a:custGeom>
          <a:effectLst>
            <a:outerShdw blurRad="50800" dist="38100" dir="8100000" algn="tr" rotWithShape="0">
              <a:prstClr val="black">
                <a:alpha val="40000"/>
              </a:prstClr>
            </a:outerShdw>
          </a:effectLst>
        </p:spPr>
      </p:pic>
      <p:pic>
        <p:nvPicPr>
          <p:cNvPr id="21" name="图片 20"/>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flipH="1">
            <a:off x="10868516" y="5243513"/>
            <a:ext cx="1574028" cy="1727200"/>
          </a:xfrm>
          <a:prstGeom prst="rect">
            <a:avLst/>
          </a:prstGeom>
          <a:effectLst>
            <a:outerShdw blurRad="50800" dist="38100" dir="8100000" algn="tr" rotWithShape="0">
              <a:prstClr val="black">
                <a:alpha val="40000"/>
              </a:prstClr>
            </a:outerShdw>
          </a:effectLst>
        </p:spPr>
      </p:pic>
      <p:sp>
        <p:nvSpPr>
          <p:cNvPr id="17" name="文本框 16"/>
          <p:cNvSpPr txBox="1"/>
          <p:nvPr/>
        </p:nvSpPr>
        <p:spPr>
          <a:xfrm>
            <a:off x="189783" y="169973"/>
            <a:ext cx="2959817" cy="523220"/>
          </a:xfrm>
          <a:prstGeom prst="rect">
            <a:avLst/>
          </a:prstGeom>
          <a:noFill/>
        </p:spPr>
        <p:txBody>
          <a:bodyPr wrap="square" rtlCol="0">
            <a:spAutoFit/>
          </a:bodyPr>
          <a:lstStyle/>
          <a:p>
            <a:pPr algn="dist"/>
            <a:r>
              <a:rPr lang="zh-CN" altLang="en-US" sz="2800">
                <a:solidFill>
                  <a:schemeClr val="tx1">
                    <a:lumMod val="75000"/>
                    <a:lumOff val="25000"/>
                  </a:schemeClr>
                </a:solidFill>
                <a:latin typeface="汉仪滇黑 W" panose="00020600040101010101" pitchFamily="18" charset="-122"/>
                <a:ea typeface="汉仪滇黑 W" panose="00020600040101010101" pitchFamily="18" charset="-122"/>
              </a:rPr>
              <a:t>袁隆平主要贡献</a:t>
            </a:r>
          </a:p>
        </p:txBody>
      </p:sp>
      <p:sp>
        <p:nvSpPr>
          <p:cNvPr id="12" name="文本框 11"/>
          <p:cNvSpPr txBox="1"/>
          <p:nvPr/>
        </p:nvSpPr>
        <p:spPr>
          <a:xfrm>
            <a:off x="1424676" y="1450114"/>
            <a:ext cx="9228348" cy="1049198"/>
          </a:xfrm>
          <a:prstGeom prst="rect">
            <a:avLst/>
          </a:prstGeom>
          <a:noFill/>
        </p:spPr>
        <p:txBody>
          <a:bodyPr wrap="square">
            <a:spAutoFit/>
          </a:bodyPr>
          <a:lstStyle/>
          <a:p>
            <a:pPr lvl="0" algn="just">
              <a:lnSpc>
                <a:spcPct val="150000"/>
              </a:lnSpc>
              <a:defRPr/>
            </a:pPr>
            <a:r>
              <a:rPr lang="zh-CN" altLang="en-US" sz="2200">
                <a:solidFill>
                  <a:schemeClr val="tx1">
                    <a:lumMod val="75000"/>
                    <a:lumOff val="25000"/>
                  </a:schemeClr>
                </a:solidFill>
                <a:latin typeface="汉仪大宋简" panose="02010609000101010101" pitchFamily="2" charset="-122"/>
                <a:ea typeface="汉仪大宋简" panose="02010609000101010101" pitchFamily="2" charset="-122"/>
              </a:rPr>
              <a:t>袁隆平设计出了以高冠层、矮穗层和中大穗为特征的超高产株型模式和培育超级杂交稻的技术路线</a:t>
            </a:r>
            <a:r>
              <a:rPr lang="en-US" altLang="zh-CN" sz="2200">
                <a:solidFill>
                  <a:schemeClr val="tx1">
                    <a:lumMod val="75000"/>
                    <a:lumOff val="25000"/>
                  </a:schemeClr>
                </a:solidFill>
                <a:latin typeface="汉仪大宋简" panose="02010609000101010101" pitchFamily="2" charset="-122"/>
                <a:ea typeface="汉仪大宋简" panose="02010609000101010101" pitchFamily="2" charset="-122"/>
              </a:rPr>
              <a:t>,</a:t>
            </a:r>
            <a:r>
              <a:rPr lang="zh-CN" altLang="en-US" sz="2200">
                <a:solidFill>
                  <a:schemeClr val="tx1">
                    <a:lumMod val="75000"/>
                    <a:lumOff val="25000"/>
                  </a:schemeClr>
                </a:solidFill>
                <a:latin typeface="汉仪大宋简" panose="02010609000101010101" pitchFamily="2" charset="-122"/>
                <a:ea typeface="汉仪大宋简" panose="02010609000101010101" pitchFamily="2" charset="-122"/>
              </a:rPr>
              <a:t>并在超级杂交稻研究方面连续取得重大进展。</a:t>
            </a:r>
          </a:p>
        </p:txBody>
      </p:sp>
      <p:sp>
        <p:nvSpPr>
          <p:cNvPr id="11" name="文本框 10"/>
          <p:cNvSpPr txBox="1"/>
          <p:nvPr/>
        </p:nvSpPr>
        <p:spPr>
          <a:xfrm>
            <a:off x="1450076" y="2972492"/>
            <a:ext cx="9497324" cy="2951898"/>
          </a:xfrm>
          <a:prstGeom prst="rect">
            <a:avLst/>
          </a:prstGeom>
          <a:noFill/>
        </p:spPr>
        <p:txBody>
          <a:bodyPr wrap="square">
            <a:spAutoFit/>
          </a:bodyPr>
          <a:lstStyle/>
          <a:p>
            <a:pPr lvl="0" algn="just">
              <a:lnSpc>
                <a:spcPct val="150000"/>
              </a:lnSpc>
              <a:defRPr/>
            </a:pPr>
            <a:r>
              <a:rPr lang="en-US" altLang="zh-CN" dirty="0">
                <a:solidFill>
                  <a:schemeClr val="tx1">
                    <a:lumMod val="75000"/>
                    <a:lumOff val="25000"/>
                  </a:schemeClr>
                </a:solidFill>
                <a:latin typeface="微软雅黑" panose="020B0503020204020204" pitchFamily="34" charset="-122"/>
                <a:ea typeface="微软雅黑" panose="020B0503020204020204" pitchFamily="34" charset="-122"/>
              </a:rPr>
              <a:t>1997</a:t>
            </a:r>
            <a:r>
              <a:rPr lang="zh-CN" altLang="en-US" dirty="0">
                <a:solidFill>
                  <a:schemeClr val="tx1">
                    <a:lumMod val="75000"/>
                    <a:lumOff val="25000"/>
                  </a:schemeClr>
                </a:solidFill>
                <a:latin typeface="微软雅黑" panose="020B0503020204020204" pitchFamily="34" charset="-122"/>
                <a:ea typeface="微软雅黑" panose="020B0503020204020204" pitchFamily="34" charset="-122"/>
              </a:rPr>
              <a:t>年，袁隆平又开展超级杂交稻研究。已于</a:t>
            </a:r>
            <a:r>
              <a:rPr lang="en-US" altLang="zh-CN" dirty="0">
                <a:solidFill>
                  <a:schemeClr val="tx1">
                    <a:lumMod val="75000"/>
                    <a:lumOff val="25000"/>
                  </a:schemeClr>
                </a:solidFill>
                <a:latin typeface="微软雅黑" panose="020B0503020204020204" pitchFamily="34" charset="-122"/>
                <a:ea typeface="微软雅黑" panose="020B0503020204020204" pitchFamily="34" charset="-122"/>
              </a:rPr>
              <a:t>2000</a:t>
            </a:r>
            <a:r>
              <a:rPr lang="zh-CN" altLang="en-US" dirty="0">
                <a:solidFill>
                  <a:schemeClr val="tx1">
                    <a:lumMod val="75000"/>
                    <a:lumOff val="25000"/>
                  </a:schemeClr>
                </a:solidFill>
                <a:latin typeface="微软雅黑" panose="020B0503020204020204" pitchFamily="34" charset="-122"/>
                <a:ea typeface="微软雅黑" panose="020B0503020204020204" pitchFamily="34" charset="-122"/>
              </a:rPr>
              <a:t>年、</a:t>
            </a:r>
            <a:r>
              <a:rPr lang="en-US" altLang="zh-CN" dirty="0">
                <a:solidFill>
                  <a:schemeClr val="tx1">
                    <a:lumMod val="75000"/>
                    <a:lumOff val="25000"/>
                  </a:schemeClr>
                </a:solidFill>
                <a:latin typeface="微软雅黑" panose="020B0503020204020204" pitchFamily="34" charset="-122"/>
                <a:ea typeface="微软雅黑" panose="020B0503020204020204" pitchFamily="34" charset="-122"/>
              </a:rPr>
              <a:t>2004</a:t>
            </a:r>
            <a:r>
              <a:rPr lang="zh-CN" altLang="en-US" dirty="0">
                <a:solidFill>
                  <a:schemeClr val="tx1">
                    <a:lumMod val="75000"/>
                    <a:lumOff val="25000"/>
                  </a:schemeClr>
                </a:solidFill>
                <a:latin typeface="微软雅黑" panose="020B0503020204020204" pitchFamily="34" charset="-122"/>
                <a:ea typeface="微软雅黑" panose="020B0503020204020204" pitchFamily="34" charset="-122"/>
              </a:rPr>
              <a:t>年、</a:t>
            </a:r>
            <a:r>
              <a:rPr lang="en-US" altLang="zh-CN" dirty="0">
                <a:solidFill>
                  <a:schemeClr val="tx1">
                    <a:lumMod val="75000"/>
                    <a:lumOff val="25000"/>
                  </a:schemeClr>
                </a:solidFill>
                <a:latin typeface="微软雅黑" panose="020B0503020204020204" pitchFamily="34" charset="-122"/>
                <a:ea typeface="微软雅黑" panose="020B0503020204020204" pitchFamily="34" charset="-122"/>
              </a:rPr>
              <a:t>2012</a:t>
            </a:r>
            <a:r>
              <a:rPr lang="zh-CN" altLang="en-US" dirty="0">
                <a:solidFill>
                  <a:schemeClr val="tx1">
                    <a:lumMod val="75000"/>
                    <a:lumOff val="25000"/>
                  </a:schemeClr>
                </a:solidFill>
                <a:latin typeface="微软雅黑" panose="020B0503020204020204" pitchFamily="34" charset="-122"/>
                <a:ea typeface="微软雅黑" panose="020B0503020204020204" pitchFamily="34" charset="-122"/>
              </a:rPr>
              <a:t>年分别实现中国超级稻百亩示范片亩产</a:t>
            </a:r>
            <a:r>
              <a:rPr lang="en-US" altLang="zh-CN" dirty="0">
                <a:solidFill>
                  <a:schemeClr val="tx1">
                    <a:lumMod val="75000"/>
                    <a:lumOff val="25000"/>
                  </a:schemeClr>
                </a:solidFill>
                <a:latin typeface="微软雅黑" panose="020B0503020204020204" pitchFamily="34" charset="-122"/>
                <a:ea typeface="微软雅黑" panose="020B0503020204020204" pitchFamily="34" charset="-122"/>
              </a:rPr>
              <a:t>700</a:t>
            </a:r>
            <a:r>
              <a:rPr lang="zh-CN" altLang="en-US" dirty="0">
                <a:solidFill>
                  <a:schemeClr val="tx1">
                    <a:lumMod val="75000"/>
                    <a:lumOff val="25000"/>
                  </a:schemeClr>
                </a:solidFill>
                <a:latin typeface="微软雅黑" panose="020B0503020204020204" pitchFamily="34" charset="-122"/>
                <a:ea typeface="微软雅黑" panose="020B0503020204020204" pitchFamily="34" charset="-122"/>
              </a:rPr>
              <a:t>公斤、</a:t>
            </a:r>
            <a:r>
              <a:rPr lang="en-US" altLang="zh-CN" dirty="0">
                <a:solidFill>
                  <a:schemeClr val="tx1">
                    <a:lumMod val="75000"/>
                    <a:lumOff val="25000"/>
                  </a:schemeClr>
                </a:solidFill>
                <a:latin typeface="微软雅黑" panose="020B0503020204020204" pitchFamily="34" charset="-122"/>
                <a:ea typeface="微软雅黑" panose="020B0503020204020204" pitchFamily="34" charset="-122"/>
              </a:rPr>
              <a:t>800</a:t>
            </a:r>
            <a:r>
              <a:rPr lang="zh-CN" altLang="en-US" dirty="0">
                <a:solidFill>
                  <a:schemeClr val="tx1">
                    <a:lumMod val="75000"/>
                    <a:lumOff val="25000"/>
                  </a:schemeClr>
                </a:solidFill>
                <a:latin typeface="微软雅黑" panose="020B0503020204020204" pitchFamily="34" charset="-122"/>
                <a:ea typeface="微软雅黑" panose="020B0503020204020204" pitchFamily="34" charset="-122"/>
              </a:rPr>
              <a:t>公斤、</a:t>
            </a:r>
            <a:r>
              <a:rPr lang="en-US" altLang="zh-CN" dirty="0">
                <a:solidFill>
                  <a:schemeClr val="tx1">
                    <a:lumMod val="75000"/>
                    <a:lumOff val="25000"/>
                  </a:schemeClr>
                </a:solidFill>
                <a:latin typeface="微软雅黑" panose="020B0503020204020204" pitchFamily="34" charset="-122"/>
                <a:ea typeface="微软雅黑" panose="020B0503020204020204" pitchFamily="34" charset="-122"/>
              </a:rPr>
              <a:t>900</a:t>
            </a:r>
            <a:r>
              <a:rPr lang="zh-CN" altLang="en-US" dirty="0">
                <a:solidFill>
                  <a:schemeClr val="tx1">
                    <a:lumMod val="75000"/>
                    <a:lumOff val="25000"/>
                  </a:schemeClr>
                </a:solidFill>
                <a:latin typeface="微软雅黑" panose="020B0503020204020204" pitchFamily="34" charset="-122"/>
                <a:ea typeface="微软雅黑" panose="020B0503020204020204" pitchFamily="34" charset="-122"/>
              </a:rPr>
              <a:t>公斤的第一期、第二期、第三期目标。</a:t>
            </a:r>
            <a:r>
              <a:rPr lang="en-US" altLang="zh-CN" dirty="0">
                <a:solidFill>
                  <a:schemeClr val="tx1">
                    <a:lumMod val="75000"/>
                    <a:lumOff val="25000"/>
                  </a:schemeClr>
                </a:solidFill>
                <a:latin typeface="微软雅黑" panose="020B0503020204020204" pitchFamily="34" charset="-122"/>
                <a:ea typeface="微软雅黑" panose="020B0503020204020204" pitchFamily="34" charset="-122"/>
              </a:rPr>
              <a:t>2013</a:t>
            </a:r>
            <a:r>
              <a:rPr lang="zh-CN" altLang="en-US" dirty="0">
                <a:solidFill>
                  <a:schemeClr val="tx1">
                    <a:lumMod val="75000"/>
                    <a:lumOff val="25000"/>
                  </a:schemeClr>
                </a:solidFill>
                <a:latin typeface="微软雅黑" panose="020B0503020204020204" pitchFamily="34" charset="-122"/>
                <a:ea typeface="微软雅黑" panose="020B0503020204020204" pitchFamily="34" charset="-122"/>
              </a:rPr>
              <a:t>年，他启动了百亩示范片亩产</a:t>
            </a:r>
            <a:r>
              <a:rPr lang="en-US" altLang="zh-CN" dirty="0">
                <a:solidFill>
                  <a:schemeClr val="tx1">
                    <a:lumMod val="75000"/>
                    <a:lumOff val="25000"/>
                  </a:schemeClr>
                </a:solidFill>
                <a:latin typeface="微软雅黑" panose="020B0503020204020204" pitchFamily="34" charset="-122"/>
                <a:ea typeface="微软雅黑" panose="020B0503020204020204" pitchFamily="34" charset="-122"/>
              </a:rPr>
              <a:t>1000</a:t>
            </a:r>
            <a:r>
              <a:rPr lang="zh-CN" altLang="en-US" dirty="0">
                <a:solidFill>
                  <a:schemeClr val="tx1">
                    <a:lumMod val="75000"/>
                    <a:lumOff val="25000"/>
                  </a:schemeClr>
                </a:solidFill>
                <a:latin typeface="微软雅黑" panose="020B0503020204020204" pitchFamily="34" charset="-122"/>
                <a:ea typeface="微软雅黑" panose="020B0503020204020204" pitchFamily="34" charset="-122"/>
              </a:rPr>
              <a:t>公斤的超级杂交稻第四期目标攻关，计划到</a:t>
            </a:r>
            <a:r>
              <a:rPr lang="en-US" altLang="zh-CN" dirty="0">
                <a:solidFill>
                  <a:schemeClr val="tx1">
                    <a:lumMod val="75000"/>
                    <a:lumOff val="25000"/>
                  </a:schemeClr>
                </a:solidFill>
                <a:latin typeface="微软雅黑" panose="020B0503020204020204" pitchFamily="34" charset="-122"/>
                <a:ea typeface="微软雅黑" panose="020B0503020204020204" pitchFamily="34" charset="-122"/>
              </a:rPr>
              <a:t>2020</a:t>
            </a:r>
            <a:r>
              <a:rPr lang="zh-CN" altLang="en-US" dirty="0">
                <a:solidFill>
                  <a:schemeClr val="tx1">
                    <a:lumMod val="75000"/>
                    <a:lumOff val="25000"/>
                  </a:schemeClr>
                </a:solidFill>
                <a:latin typeface="微软雅黑" panose="020B0503020204020204" pitchFamily="34" charset="-122"/>
                <a:ea typeface="微软雅黑" panose="020B0503020204020204" pitchFamily="34" charset="-122"/>
              </a:rPr>
              <a:t>年前实现目标。同时实施超级杂交稻“种三产四”丰产工程，促进科技成果的生产应用。自</a:t>
            </a:r>
            <a:r>
              <a:rPr lang="en-US" altLang="zh-CN" dirty="0">
                <a:solidFill>
                  <a:schemeClr val="tx1">
                    <a:lumMod val="75000"/>
                    <a:lumOff val="25000"/>
                  </a:schemeClr>
                </a:solidFill>
                <a:latin typeface="微软雅黑" panose="020B0503020204020204" pitchFamily="34" charset="-122"/>
                <a:ea typeface="微软雅黑" panose="020B0503020204020204" pitchFamily="34" charset="-122"/>
              </a:rPr>
              <a:t>2007</a:t>
            </a:r>
            <a:r>
              <a:rPr lang="zh-CN" altLang="en-US" dirty="0">
                <a:solidFill>
                  <a:schemeClr val="tx1">
                    <a:lumMod val="75000"/>
                    <a:lumOff val="25000"/>
                  </a:schemeClr>
                </a:solidFill>
                <a:latin typeface="微软雅黑" panose="020B0503020204020204" pitchFamily="34" charset="-122"/>
                <a:ea typeface="微软雅黑" panose="020B0503020204020204" pitchFamily="34" charset="-122"/>
              </a:rPr>
              <a:t>年以来取得巨大的增产、增收效应，中国已有</a:t>
            </a:r>
            <a:r>
              <a:rPr lang="en-US" altLang="zh-CN" dirty="0">
                <a:solidFill>
                  <a:schemeClr val="tx1">
                    <a:lumMod val="75000"/>
                    <a:lumOff val="25000"/>
                  </a:schemeClr>
                </a:solidFill>
                <a:latin typeface="微软雅黑" panose="020B0503020204020204" pitchFamily="34" charset="-122"/>
                <a:ea typeface="微软雅黑" panose="020B0503020204020204" pitchFamily="34" charset="-122"/>
              </a:rPr>
              <a:t>7</a:t>
            </a:r>
            <a:r>
              <a:rPr lang="zh-CN" altLang="en-US" dirty="0">
                <a:solidFill>
                  <a:schemeClr val="tx1">
                    <a:lumMod val="75000"/>
                    <a:lumOff val="25000"/>
                  </a:schemeClr>
                </a:solidFill>
                <a:latin typeface="微软雅黑" panose="020B0503020204020204" pitchFamily="34" charset="-122"/>
                <a:ea typeface="微软雅黑" panose="020B0503020204020204" pitchFamily="34" charset="-122"/>
              </a:rPr>
              <a:t>个省市实施，其中湖南省全省参加的县（市、区）由</a:t>
            </a:r>
            <a:r>
              <a:rPr lang="en-US" altLang="zh-CN" dirty="0">
                <a:solidFill>
                  <a:schemeClr val="tx1">
                    <a:lumMod val="75000"/>
                    <a:lumOff val="25000"/>
                  </a:schemeClr>
                </a:solidFill>
                <a:latin typeface="微软雅黑" panose="020B0503020204020204" pitchFamily="34" charset="-122"/>
                <a:ea typeface="微软雅黑" panose="020B0503020204020204" pitchFamily="34" charset="-122"/>
              </a:rPr>
              <a:t>20</a:t>
            </a:r>
            <a:r>
              <a:rPr lang="zh-CN" altLang="en-US" dirty="0">
                <a:solidFill>
                  <a:schemeClr val="tx1">
                    <a:lumMod val="75000"/>
                    <a:lumOff val="25000"/>
                  </a:schemeClr>
                </a:solidFill>
                <a:latin typeface="微软雅黑" panose="020B0503020204020204" pitchFamily="34" charset="-122"/>
                <a:ea typeface="微软雅黑" panose="020B0503020204020204" pitchFamily="34" charset="-122"/>
              </a:rPr>
              <a:t>个增加至</a:t>
            </a:r>
            <a:r>
              <a:rPr lang="en-US" altLang="zh-CN" dirty="0">
                <a:solidFill>
                  <a:schemeClr val="tx1">
                    <a:lumMod val="75000"/>
                    <a:lumOff val="25000"/>
                  </a:schemeClr>
                </a:solidFill>
                <a:latin typeface="微软雅黑" panose="020B0503020204020204" pitchFamily="34" charset="-122"/>
                <a:ea typeface="微软雅黑" panose="020B0503020204020204" pitchFamily="34" charset="-122"/>
              </a:rPr>
              <a:t>2012</a:t>
            </a:r>
            <a:r>
              <a:rPr lang="zh-CN" altLang="en-US" dirty="0">
                <a:solidFill>
                  <a:schemeClr val="tx1">
                    <a:lumMod val="75000"/>
                    <a:lumOff val="25000"/>
                  </a:schemeClr>
                </a:solidFill>
                <a:latin typeface="微软雅黑" panose="020B0503020204020204" pitchFamily="34" charset="-122"/>
                <a:ea typeface="微软雅黑" panose="020B0503020204020204" pitchFamily="34" charset="-122"/>
              </a:rPr>
              <a:t>年</a:t>
            </a:r>
            <a:r>
              <a:rPr lang="en-US" altLang="zh-CN" dirty="0">
                <a:solidFill>
                  <a:schemeClr val="tx1">
                    <a:lumMod val="75000"/>
                    <a:lumOff val="25000"/>
                  </a:schemeClr>
                </a:solidFill>
                <a:latin typeface="微软雅黑" panose="020B0503020204020204" pitchFamily="34" charset="-122"/>
                <a:ea typeface="微软雅黑" panose="020B0503020204020204" pitchFamily="34" charset="-122"/>
              </a:rPr>
              <a:t>50</a:t>
            </a:r>
            <a:r>
              <a:rPr lang="zh-CN" altLang="en-US" dirty="0">
                <a:solidFill>
                  <a:schemeClr val="tx1">
                    <a:lumMod val="75000"/>
                    <a:lumOff val="25000"/>
                  </a:schemeClr>
                </a:solidFill>
                <a:latin typeface="微软雅黑" panose="020B0503020204020204" pitchFamily="34" charset="-122"/>
                <a:ea typeface="微软雅黑" panose="020B0503020204020204" pitchFamily="34" charset="-122"/>
              </a:rPr>
              <a:t>个，面积达</a:t>
            </a:r>
            <a:r>
              <a:rPr lang="en-US" altLang="zh-CN" dirty="0">
                <a:solidFill>
                  <a:schemeClr val="tx1">
                    <a:lumMod val="75000"/>
                    <a:lumOff val="25000"/>
                  </a:schemeClr>
                </a:solidFill>
                <a:latin typeface="微软雅黑" panose="020B0503020204020204" pitchFamily="34" charset="-122"/>
                <a:ea typeface="微软雅黑" panose="020B0503020204020204" pitchFamily="34" charset="-122"/>
              </a:rPr>
              <a:t>882</a:t>
            </a:r>
            <a:r>
              <a:rPr lang="zh-CN" altLang="en-US" dirty="0">
                <a:solidFill>
                  <a:schemeClr val="tx1">
                    <a:lumMod val="75000"/>
                    <a:lumOff val="25000"/>
                  </a:schemeClr>
                </a:solidFill>
                <a:latin typeface="微软雅黑" panose="020B0503020204020204" pitchFamily="34" charset="-122"/>
                <a:ea typeface="微软雅黑" panose="020B0503020204020204" pitchFamily="34" charset="-122"/>
              </a:rPr>
              <a:t>万亩。截至</a:t>
            </a:r>
            <a:r>
              <a:rPr lang="en-US" altLang="zh-CN" dirty="0">
                <a:solidFill>
                  <a:schemeClr val="tx1">
                    <a:lumMod val="75000"/>
                    <a:lumOff val="25000"/>
                  </a:schemeClr>
                </a:solidFill>
                <a:latin typeface="微软雅黑" panose="020B0503020204020204" pitchFamily="34" charset="-122"/>
                <a:ea typeface="微软雅黑" panose="020B0503020204020204" pitchFamily="34" charset="-122"/>
              </a:rPr>
              <a:t>2012</a:t>
            </a:r>
            <a:r>
              <a:rPr lang="zh-CN" altLang="en-US" dirty="0">
                <a:solidFill>
                  <a:schemeClr val="tx1">
                    <a:lumMod val="75000"/>
                    <a:lumOff val="25000"/>
                  </a:schemeClr>
                </a:solidFill>
                <a:latin typeface="微软雅黑" panose="020B0503020204020204" pitchFamily="34" charset="-122"/>
                <a:ea typeface="微软雅黑" panose="020B0503020204020204" pitchFamily="34" charset="-122"/>
              </a:rPr>
              <a:t>年，累计示范推广面积</a:t>
            </a:r>
            <a:r>
              <a:rPr lang="en-US" altLang="zh-CN" dirty="0">
                <a:solidFill>
                  <a:schemeClr val="tx1">
                    <a:lumMod val="75000"/>
                    <a:lumOff val="25000"/>
                  </a:schemeClr>
                </a:solidFill>
                <a:latin typeface="微软雅黑" panose="020B0503020204020204" pitchFamily="34" charset="-122"/>
                <a:ea typeface="微软雅黑" panose="020B0503020204020204" pitchFamily="34" charset="-122"/>
              </a:rPr>
              <a:t>2000</a:t>
            </a:r>
            <a:r>
              <a:rPr lang="zh-CN" altLang="en-US" dirty="0">
                <a:solidFill>
                  <a:schemeClr val="tx1">
                    <a:lumMod val="75000"/>
                    <a:lumOff val="25000"/>
                  </a:schemeClr>
                </a:solidFill>
                <a:latin typeface="微软雅黑" panose="020B0503020204020204" pitchFamily="34" charset="-122"/>
                <a:ea typeface="微软雅黑" panose="020B0503020204020204" pitchFamily="34" charset="-122"/>
              </a:rPr>
              <a:t>多万亩，增产</a:t>
            </a:r>
            <a:r>
              <a:rPr lang="en-US" altLang="zh-CN" dirty="0">
                <a:solidFill>
                  <a:schemeClr val="tx1">
                    <a:lumMod val="75000"/>
                    <a:lumOff val="25000"/>
                  </a:schemeClr>
                </a:solidFill>
                <a:latin typeface="微软雅黑" panose="020B0503020204020204" pitchFamily="34" charset="-122"/>
                <a:ea typeface="微软雅黑" panose="020B0503020204020204" pitchFamily="34" charset="-122"/>
              </a:rPr>
              <a:t>20</a:t>
            </a:r>
            <a:r>
              <a:rPr lang="zh-CN" altLang="en-US" dirty="0">
                <a:solidFill>
                  <a:schemeClr val="tx1">
                    <a:lumMod val="75000"/>
                    <a:lumOff val="25000"/>
                  </a:schemeClr>
                </a:solidFill>
                <a:latin typeface="微软雅黑" panose="020B0503020204020204" pitchFamily="34" charset="-122"/>
                <a:ea typeface="微软雅黑" panose="020B0503020204020204" pitchFamily="34" charset="-122"/>
              </a:rPr>
              <a:t>多亿公斤，为粮食持续稳定增产做出了新的贡献。</a:t>
            </a:r>
          </a:p>
        </p:txBody>
      </p:sp>
    </p:spTree>
  </p:cSld>
  <p:clrMapOvr>
    <a:masterClrMapping/>
  </p:clrMapOvr>
  <p:transition spd="slow">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圆角 2"/>
          <p:cNvSpPr/>
          <p:nvPr/>
        </p:nvSpPr>
        <p:spPr>
          <a:xfrm>
            <a:off x="0" y="0"/>
            <a:ext cx="12192000" cy="6858000"/>
          </a:xfrm>
          <a:prstGeom prst="roundRect">
            <a:avLst>
              <a:gd name="adj" fmla="val 0"/>
            </a:avLst>
          </a:prstGeom>
          <a:gradFill>
            <a:gsLst>
              <a:gs pos="0">
                <a:srgbClr val="D7A527"/>
              </a:gs>
              <a:gs pos="100000">
                <a:srgbClr val="A66D06"/>
              </a:gs>
            </a:gsLst>
            <a:lin ang="2700000" scaled="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圆角 9"/>
          <p:cNvSpPr/>
          <p:nvPr/>
        </p:nvSpPr>
        <p:spPr>
          <a:xfrm>
            <a:off x="687388" y="657225"/>
            <a:ext cx="10817225" cy="5543550"/>
          </a:xfrm>
          <a:prstGeom prst="roundRect">
            <a:avLst>
              <a:gd name="adj" fmla="val 3241"/>
            </a:avLst>
          </a:prstGeom>
          <a:solidFill>
            <a:schemeClr val="bg1"/>
          </a:solidFill>
          <a:ln w="12700" cap="flat" cmpd="sng" algn="ctr">
            <a:noFill/>
            <a:prstDash val="solid"/>
            <a:miter lim="800000"/>
          </a:ln>
          <a:effectLst>
            <a:outerShdw blurRad="165100" algn="ctr" rotWithShape="0">
              <a:schemeClr val="tx1">
                <a:lumMod val="85000"/>
                <a:lumOff val="1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文本框 23"/>
          <p:cNvSpPr txBox="1"/>
          <p:nvPr/>
        </p:nvSpPr>
        <p:spPr>
          <a:xfrm>
            <a:off x="1636712" y="1592094"/>
            <a:ext cx="5106988" cy="2554545"/>
          </a:xfrm>
          <a:prstGeom prst="rect">
            <a:avLst/>
          </a:prstGeom>
          <a:noFill/>
        </p:spPr>
        <p:txBody>
          <a:bodyPr wrap="square" rtlCol="0">
            <a:spAutoFit/>
          </a:bodyPr>
          <a:lstStyle/>
          <a:p>
            <a:pPr algn="dist"/>
            <a:r>
              <a:rPr lang="zh-CN" altLang="en-US" sz="8000">
                <a:gradFill>
                  <a:gsLst>
                    <a:gs pos="0">
                      <a:srgbClr val="D7A527"/>
                    </a:gs>
                    <a:gs pos="100000">
                      <a:srgbClr val="A66D06"/>
                    </a:gs>
                  </a:gsLst>
                  <a:lin ang="2700000" scaled="0"/>
                </a:gradFill>
                <a:effectLst>
                  <a:outerShdw blurRad="76200" dist="38100" dir="2700000" algn="tl" rotWithShape="0">
                    <a:srgbClr val="E0BA57">
                      <a:alpha val="40000"/>
                    </a:srgbClr>
                  </a:outerShdw>
                </a:effectLst>
                <a:latin typeface="汉仪滇黑 W" panose="00020600040101010101" pitchFamily="18" charset="-122"/>
                <a:ea typeface="汉仪滇黑 W" panose="00020600040101010101" pitchFamily="18" charset="-122"/>
              </a:rPr>
              <a:t>纪念袁老</a:t>
            </a:r>
            <a:endParaRPr lang="en-US" altLang="zh-CN" sz="8000">
              <a:gradFill>
                <a:gsLst>
                  <a:gs pos="0">
                    <a:srgbClr val="D7A527"/>
                  </a:gs>
                  <a:gs pos="100000">
                    <a:srgbClr val="A66D06"/>
                  </a:gs>
                </a:gsLst>
                <a:lin ang="2700000" scaled="0"/>
              </a:gradFill>
              <a:effectLst>
                <a:outerShdw blurRad="76200" dist="38100" dir="2700000" algn="tl" rotWithShape="0">
                  <a:srgbClr val="E0BA57">
                    <a:alpha val="40000"/>
                  </a:srgbClr>
                </a:outerShdw>
              </a:effectLst>
              <a:latin typeface="汉仪滇黑 W" panose="00020600040101010101" pitchFamily="18" charset="-122"/>
              <a:ea typeface="汉仪滇黑 W" panose="00020600040101010101" pitchFamily="18" charset="-122"/>
            </a:endParaRPr>
          </a:p>
          <a:p>
            <a:pPr algn="dist"/>
            <a:r>
              <a:rPr lang="zh-CN" altLang="en-US" sz="8000">
                <a:gradFill>
                  <a:gsLst>
                    <a:gs pos="0">
                      <a:srgbClr val="D7A527"/>
                    </a:gs>
                    <a:gs pos="100000">
                      <a:srgbClr val="A66D06"/>
                    </a:gs>
                  </a:gsLst>
                  <a:lin ang="2700000" scaled="0"/>
                </a:gradFill>
                <a:effectLst>
                  <a:outerShdw blurRad="76200" dist="38100" dir="2700000" algn="tl" rotWithShape="0">
                    <a:srgbClr val="E0BA57">
                      <a:alpha val="40000"/>
                    </a:srgbClr>
                  </a:outerShdw>
                </a:effectLst>
                <a:latin typeface="汉仪滇黑 W" panose="00020600040101010101" pitchFamily="18" charset="-122"/>
                <a:ea typeface="汉仪滇黑 W" panose="00020600040101010101" pitchFamily="18" charset="-122"/>
              </a:rPr>
              <a:t>珍惜粮食</a:t>
            </a:r>
          </a:p>
        </p:txBody>
      </p:sp>
      <p:pic>
        <p:nvPicPr>
          <p:cNvPr id="31" name="图片 30"/>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flipH="1">
            <a:off x="8375649" y="2716641"/>
            <a:ext cx="3136899" cy="3446035"/>
          </a:xfrm>
          <a:custGeom>
            <a:avLst/>
            <a:gdLst>
              <a:gd name="connsiteX0" fmla="*/ 3112722 w 3112722"/>
              <a:gd name="connsiteY0" fmla="*/ 0 h 3419475"/>
              <a:gd name="connsiteX1" fmla="*/ 0 w 3112722"/>
              <a:gd name="connsiteY1" fmla="*/ 0 h 3419475"/>
              <a:gd name="connsiteX2" fmla="*/ 0 w 3112722"/>
              <a:gd name="connsiteY2" fmla="*/ 3239809 h 3419475"/>
              <a:gd name="connsiteX3" fmla="*/ 179666 w 3112722"/>
              <a:gd name="connsiteY3" fmla="*/ 3419475 h 3419475"/>
              <a:gd name="connsiteX4" fmla="*/ 3112722 w 3112722"/>
              <a:gd name="connsiteY4" fmla="*/ 3419475 h 34194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12722" h="3419475">
                <a:moveTo>
                  <a:pt x="3112722" y="0"/>
                </a:moveTo>
                <a:lnTo>
                  <a:pt x="0" y="0"/>
                </a:lnTo>
                <a:lnTo>
                  <a:pt x="0" y="3239809"/>
                </a:lnTo>
                <a:cubicBezTo>
                  <a:pt x="0" y="3339036"/>
                  <a:pt x="80439" y="3419475"/>
                  <a:pt x="179666" y="3419475"/>
                </a:cubicBezTo>
                <a:lnTo>
                  <a:pt x="3112722" y="3419475"/>
                </a:lnTo>
                <a:close/>
              </a:path>
            </a:pathLst>
          </a:custGeom>
          <a:effectLst>
            <a:outerShdw blurRad="50800" dist="38100" dir="8100000" algn="tr" rotWithShape="0">
              <a:prstClr val="black">
                <a:alpha val="40000"/>
              </a:prstClr>
            </a:outerShdw>
          </a:effectLst>
        </p:spPr>
      </p:pic>
      <p:pic>
        <p:nvPicPr>
          <p:cNvPr id="21" name="图片 20"/>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flipH="1">
            <a:off x="7124700" y="762000"/>
            <a:ext cx="5561180" cy="6102350"/>
          </a:xfrm>
          <a:prstGeom prst="rect">
            <a:avLst/>
          </a:prstGeom>
          <a:effectLst>
            <a:outerShdw blurRad="50800" dist="38100" dir="8100000" algn="tr" rotWithShape="0">
              <a:prstClr val="black">
                <a:alpha val="40000"/>
              </a:prstClr>
            </a:outerShdw>
          </a:effectLst>
        </p:spPr>
      </p:pic>
      <p:grpSp>
        <p:nvGrpSpPr>
          <p:cNvPr id="32" name="组合 31"/>
          <p:cNvGrpSpPr/>
          <p:nvPr/>
        </p:nvGrpSpPr>
        <p:grpSpPr>
          <a:xfrm>
            <a:off x="2266156" y="4705439"/>
            <a:ext cx="3848100" cy="577850"/>
            <a:chOff x="0" y="0"/>
            <a:chExt cx="3848100" cy="577850"/>
          </a:xfrm>
        </p:grpSpPr>
        <p:grpSp>
          <p:nvGrpSpPr>
            <p:cNvPr id="33" name="组合 32"/>
            <p:cNvGrpSpPr/>
            <p:nvPr/>
          </p:nvGrpSpPr>
          <p:grpSpPr>
            <a:xfrm>
              <a:off x="19050" y="19050"/>
              <a:ext cx="3800618" cy="444500"/>
              <a:chOff x="0" y="0"/>
              <a:chExt cx="3800618" cy="444500"/>
            </a:xfrm>
          </p:grpSpPr>
          <p:sp>
            <p:nvSpPr>
              <p:cNvPr id="35" name="椭圆 34"/>
              <p:cNvSpPr/>
              <p:nvPr/>
            </p:nvSpPr>
            <p:spPr>
              <a:xfrm>
                <a:off x="0" y="0"/>
                <a:ext cx="444500" cy="444500"/>
              </a:xfrm>
              <a:prstGeom prst="ellipse">
                <a:avLst/>
              </a:prstGeom>
              <a:gradFill>
                <a:gsLst>
                  <a:gs pos="0">
                    <a:srgbClr val="D7A527"/>
                  </a:gs>
                  <a:gs pos="100000">
                    <a:srgbClr val="A66D06"/>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p>
                <a:endParaRPr lang="zh-CN" altLang="en-US">
                  <a:solidFill>
                    <a:schemeClr val="bg1"/>
                  </a:solidFill>
                </a:endParaRPr>
              </a:p>
            </p:txBody>
          </p:sp>
          <p:sp>
            <p:nvSpPr>
              <p:cNvPr id="36" name="椭圆 35"/>
              <p:cNvSpPr/>
              <p:nvPr/>
            </p:nvSpPr>
            <p:spPr>
              <a:xfrm>
                <a:off x="559353" y="0"/>
                <a:ext cx="444500" cy="444500"/>
              </a:xfrm>
              <a:prstGeom prst="ellipse">
                <a:avLst/>
              </a:prstGeom>
              <a:gradFill>
                <a:gsLst>
                  <a:gs pos="0">
                    <a:srgbClr val="D7A527"/>
                  </a:gs>
                  <a:gs pos="100000">
                    <a:srgbClr val="A66D06"/>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p>
                <a:endParaRPr lang="zh-CN" altLang="en-US">
                  <a:solidFill>
                    <a:schemeClr val="bg1"/>
                  </a:solidFill>
                </a:endParaRPr>
              </a:p>
            </p:txBody>
          </p:sp>
          <p:sp>
            <p:nvSpPr>
              <p:cNvPr id="37" name="椭圆 36"/>
              <p:cNvSpPr/>
              <p:nvPr/>
            </p:nvSpPr>
            <p:spPr>
              <a:xfrm>
                <a:off x="1118706" y="0"/>
                <a:ext cx="444500" cy="444500"/>
              </a:xfrm>
              <a:prstGeom prst="ellipse">
                <a:avLst/>
              </a:prstGeom>
              <a:gradFill>
                <a:gsLst>
                  <a:gs pos="0">
                    <a:srgbClr val="D7A527"/>
                  </a:gs>
                  <a:gs pos="100000">
                    <a:srgbClr val="A66D06"/>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p>
                <a:endParaRPr lang="zh-CN" altLang="en-US">
                  <a:solidFill>
                    <a:schemeClr val="bg1"/>
                  </a:solidFill>
                </a:endParaRPr>
              </a:p>
            </p:txBody>
          </p:sp>
          <p:sp>
            <p:nvSpPr>
              <p:cNvPr id="38" name="椭圆 37"/>
              <p:cNvSpPr/>
              <p:nvPr/>
            </p:nvSpPr>
            <p:spPr>
              <a:xfrm>
                <a:off x="1678059" y="0"/>
                <a:ext cx="444500" cy="444500"/>
              </a:xfrm>
              <a:prstGeom prst="ellipse">
                <a:avLst/>
              </a:prstGeom>
              <a:gradFill>
                <a:gsLst>
                  <a:gs pos="0">
                    <a:srgbClr val="D7A527"/>
                  </a:gs>
                  <a:gs pos="100000">
                    <a:srgbClr val="A66D06"/>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p>
                <a:endParaRPr lang="zh-CN" altLang="en-US">
                  <a:solidFill>
                    <a:schemeClr val="bg1"/>
                  </a:solidFill>
                </a:endParaRPr>
              </a:p>
            </p:txBody>
          </p:sp>
          <p:sp>
            <p:nvSpPr>
              <p:cNvPr id="39" name="椭圆 38"/>
              <p:cNvSpPr/>
              <p:nvPr/>
            </p:nvSpPr>
            <p:spPr>
              <a:xfrm>
                <a:off x="2237412" y="0"/>
                <a:ext cx="444500" cy="444500"/>
              </a:xfrm>
              <a:prstGeom prst="ellipse">
                <a:avLst/>
              </a:prstGeom>
              <a:gradFill>
                <a:gsLst>
                  <a:gs pos="0">
                    <a:srgbClr val="D7A527"/>
                  </a:gs>
                  <a:gs pos="100000">
                    <a:srgbClr val="A66D06"/>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p>
                <a:endParaRPr lang="zh-CN" altLang="en-US">
                  <a:solidFill>
                    <a:schemeClr val="bg1"/>
                  </a:solidFill>
                </a:endParaRPr>
              </a:p>
            </p:txBody>
          </p:sp>
          <p:sp>
            <p:nvSpPr>
              <p:cNvPr id="40" name="椭圆 39"/>
              <p:cNvSpPr/>
              <p:nvPr/>
            </p:nvSpPr>
            <p:spPr>
              <a:xfrm>
                <a:off x="2796765" y="0"/>
                <a:ext cx="444500" cy="444500"/>
              </a:xfrm>
              <a:prstGeom prst="ellipse">
                <a:avLst/>
              </a:prstGeom>
              <a:gradFill>
                <a:gsLst>
                  <a:gs pos="0">
                    <a:srgbClr val="D7A527"/>
                  </a:gs>
                  <a:gs pos="100000">
                    <a:srgbClr val="A66D06"/>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p>
                <a:endParaRPr lang="zh-CN" altLang="en-US">
                  <a:solidFill>
                    <a:schemeClr val="bg1"/>
                  </a:solidFill>
                </a:endParaRPr>
              </a:p>
            </p:txBody>
          </p:sp>
          <p:sp>
            <p:nvSpPr>
              <p:cNvPr id="41" name="椭圆 40"/>
              <p:cNvSpPr/>
              <p:nvPr/>
            </p:nvSpPr>
            <p:spPr>
              <a:xfrm>
                <a:off x="3356118" y="0"/>
                <a:ext cx="444500" cy="444500"/>
              </a:xfrm>
              <a:prstGeom prst="ellipse">
                <a:avLst/>
              </a:prstGeom>
              <a:gradFill>
                <a:gsLst>
                  <a:gs pos="0">
                    <a:srgbClr val="D7A527"/>
                  </a:gs>
                  <a:gs pos="100000">
                    <a:srgbClr val="A66D06"/>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p>
                <a:endParaRPr lang="zh-CN" altLang="en-US">
                  <a:solidFill>
                    <a:schemeClr val="bg1"/>
                  </a:solidFill>
                </a:endParaRPr>
              </a:p>
            </p:txBody>
          </p:sp>
        </p:grpSp>
        <p:sp>
          <p:nvSpPr>
            <p:cNvPr id="34" name="文本框 9"/>
            <p:cNvSpPr txBox="1"/>
            <p:nvPr/>
          </p:nvSpPr>
          <p:spPr>
            <a:xfrm>
              <a:off x="0" y="0"/>
              <a:ext cx="3848100" cy="577850"/>
            </a:xfrm>
            <a:prstGeom prst="rect">
              <a:avLst/>
            </a:prstGeom>
            <a:noFill/>
          </p:spPr>
          <p:txBody>
            <a:bodyPr wrap="square" rtlCol="0">
              <a:noAutofit/>
            </a:bodyPr>
            <a:lstStyle/>
            <a:p>
              <a:pPr algn="dist"/>
              <a:r>
                <a:rPr lang="zh-CN" altLang="en-US" sz="2400" kern="1200">
                  <a:solidFill>
                    <a:schemeClr val="bg1"/>
                  </a:solidFill>
                  <a:effectLst/>
                  <a:latin typeface="等线" panose="02010600030101010101" pitchFamily="2" charset="-122"/>
                  <a:ea typeface="汉仪大宋简" panose="02010609000101010101" pitchFamily="2" charset="-122"/>
                  <a:cs typeface="David"/>
                </a:rPr>
                <a:t>粮食的来之不易</a:t>
              </a:r>
            </a:p>
          </p:txBody>
        </p:sp>
      </p:grpSp>
    </p:spTree>
  </p:cSld>
  <p:clrMapOvr>
    <a:masterClrMapping/>
  </p:clrMapOvr>
  <p:transition spd="slow">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圆角 2"/>
          <p:cNvSpPr/>
          <p:nvPr/>
        </p:nvSpPr>
        <p:spPr>
          <a:xfrm>
            <a:off x="0" y="0"/>
            <a:ext cx="12192000" cy="6858000"/>
          </a:xfrm>
          <a:prstGeom prst="roundRect">
            <a:avLst>
              <a:gd name="adj" fmla="val 0"/>
            </a:avLst>
          </a:prstGeom>
          <a:gradFill>
            <a:gsLst>
              <a:gs pos="0">
                <a:srgbClr val="D7A527"/>
              </a:gs>
              <a:gs pos="100000">
                <a:srgbClr val="A66D06"/>
              </a:gs>
            </a:gsLst>
            <a:lin ang="2700000" scaled="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圆角 9"/>
          <p:cNvSpPr/>
          <p:nvPr/>
        </p:nvSpPr>
        <p:spPr>
          <a:xfrm>
            <a:off x="124619" y="112713"/>
            <a:ext cx="11942762" cy="6632575"/>
          </a:xfrm>
          <a:prstGeom prst="roundRect">
            <a:avLst>
              <a:gd name="adj" fmla="val 3241"/>
            </a:avLst>
          </a:prstGeom>
          <a:solidFill>
            <a:schemeClr val="bg1"/>
          </a:solidFill>
          <a:ln w="12700" cap="flat" cmpd="sng" algn="ctr">
            <a:noFill/>
            <a:prstDash val="solid"/>
            <a:miter lim="800000"/>
          </a:ln>
          <a:effectLst>
            <a:outerShdw blurRad="165100" algn="ctr" rotWithShape="0">
              <a:schemeClr val="tx1">
                <a:lumMod val="85000"/>
                <a:lumOff val="1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31" name="图片 30"/>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flipH="1">
            <a:off x="11243679" y="5715000"/>
            <a:ext cx="823702" cy="904876"/>
          </a:xfrm>
          <a:custGeom>
            <a:avLst/>
            <a:gdLst>
              <a:gd name="connsiteX0" fmla="*/ 3112722 w 3112722"/>
              <a:gd name="connsiteY0" fmla="*/ 0 h 3419475"/>
              <a:gd name="connsiteX1" fmla="*/ 0 w 3112722"/>
              <a:gd name="connsiteY1" fmla="*/ 0 h 3419475"/>
              <a:gd name="connsiteX2" fmla="*/ 0 w 3112722"/>
              <a:gd name="connsiteY2" fmla="*/ 3239809 h 3419475"/>
              <a:gd name="connsiteX3" fmla="*/ 179666 w 3112722"/>
              <a:gd name="connsiteY3" fmla="*/ 3419475 h 3419475"/>
              <a:gd name="connsiteX4" fmla="*/ 3112722 w 3112722"/>
              <a:gd name="connsiteY4" fmla="*/ 3419475 h 34194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12722" h="3419475">
                <a:moveTo>
                  <a:pt x="3112722" y="0"/>
                </a:moveTo>
                <a:lnTo>
                  <a:pt x="0" y="0"/>
                </a:lnTo>
                <a:lnTo>
                  <a:pt x="0" y="3239809"/>
                </a:lnTo>
                <a:cubicBezTo>
                  <a:pt x="0" y="3339036"/>
                  <a:pt x="80439" y="3419475"/>
                  <a:pt x="179666" y="3419475"/>
                </a:cubicBezTo>
                <a:lnTo>
                  <a:pt x="3112722" y="3419475"/>
                </a:lnTo>
                <a:close/>
              </a:path>
            </a:pathLst>
          </a:custGeom>
          <a:effectLst>
            <a:outerShdw blurRad="50800" dist="38100" dir="8100000" algn="tr" rotWithShape="0">
              <a:prstClr val="black">
                <a:alpha val="40000"/>
              </a:prstClr>
            </a:outerShdw>
          </a:effectLst>
        </p:spPr>
      </p:pic>
      <p:pic>
        <p:nvPicPr>
          <p:cNvPr id="21" name="图片 20"/>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flipH="1">
            <a:off x="10868516" y="5243513"/>
            <a:ext cx="1574028" cy="1727200"/>
          </a:xfrm>
          <a:prstGeom prst="rect">
            <a:avLst/>
          </a:prstGeom>
          <a:effectLst>
            <a:outerShdw blurRad="50800" dist="38100" dir="8100000" algn="tr" rotWithShape="0">
              <a:prstClr val="black">
                <a:alpha val="40000"/>
              </a:prstClr>
            </a:outerShdw>
          </a:effectLst>
        </p:spPr>
      </p:pic>
      <p:sp>
        <p:nvSpPr>
          <p:cNvPr id="17" name="文本框 16"/>
          <p:cNvSpPr txBox="1"/>
          <p:nvPr/>
        </p:nvSpPr>
        <p:spPr>
          <a:xfrm>
            <a:off x="189783" y="169973"/>
            <a:ext cx="2959817" cy="523220"/>
          </a:xfrm>
          <a:prstGeom prst="rect">
            <a:avLst/>
          </a:prstGeom>
          <a:noFill/>
        </p:spPr>
        <p:txBody>
          <a:bodyPr wrap="square" rtlCol="0">
            <a:spAutoFit/>
          </a:bodyPr>
          <a:lstStyle/>
          <a:p>
            <a:pPr algn="dist"/>
            <a:r>
              <a:rPr lang="zh-CN" altLang="en-US" sz="2800">
                <a:solidFill>
                  <a:schemeClr val="tx1">
                    <a:lumMod val="75000"/>
                    <a:lumOff val="25000"/>
                  </a:schemeClr>
                </a:solidFill>
                <a:latin typeface="汉仪滇黑 W" panose="00020600040101010101" pitchFamily="18" charset="-122"/>
                <a:ea typeface="汉仪滇黑 W" panose="00020600040101010101" pitchFamily="18" charset="-122"/>
              </a:rPr>
              <a:t>粮食的来之不易</a:t>
            </a:r>
          </a:p>
        </p:txBody>
      </p:sp>
      <p:sp>
        <p:nvSpPr>
          <p:cNvPr id="9" name="文本框 8"/>
          <p:cNvSpPr txBox="1"/>
          <p:nvPr/>
        </p:nvSpPr>
        <p:spPr>
          <a:xfrm>
            <a:off x="5330136" y="1783842"/>
            <a:ext cx="5788924" cy="3731278"/>
          </a:xfrm>
          <a:prstGeom prst="rect">
            <a:avLst/>
          </a:prstGeom>
          <a:noFill/>
        </p:spPr>
        <p:txBody>
          <a:bodyPr wrap="square">
            <a:spAutoFit/>
          </a:bodyPr>
          <a:lstStyle/>
          <a:p>
            <a:pPr lvl="0" algn="just">
              <a:lnSpc>
                <a:spcPct val="150000"/>
              </a:lnSpc>
              <a:defRPr/>
            </a:pPr>
            <a:r>
              <a:rPr lang="zh-CN" altLang="en-US" sz="2000">
                <a:solidFill>
                  <a:schemeClr val="tx1">
                    <a:lumMod val="75000"/>
                    <a:lumOff val="25000"/>
                  </a:schemeClr>
                </a:solidFill>
                <a:latin typeface="微软雅黑" panose="020B0503020204020204" pitchFamily="34" charset="-122"/>
                <a:ea typeface="微软雅黑" panose="020B0503020204020204" pitchFamily="34" charset="-122"/>
              </a:rPr>
              <a:t>我国人口已超过</a:t>
            </a:r>
            <a:r>
              <a:rPr lang="en-US" altLang="zh-CN" sz="2000">
                <a:solidFill>
                  <a:schemeClr val="tx1">
                    <a:lumMod val="75000"/>
                    <a:lumOff val="25000"/>
                  </a:schemeClr>
                </a:solidFill>
                <a:latin typeface="微软雅黑" panose="020B0503020204020204" pitchFamily="34" charset="-122"/>
                <a:ea typeface="微软雅黑" panose="020B0503020204020204" pitchFamily="34" charset="-122"/>
              </a:rPr>
              <a:t>14</a:t>
            </a:r>
            <a:r>
              <a:rPr lang="zh-CN" altLang="en-US" sz="2000">
                <a:solidFill>
                  <a:schemeClr val="tx1">
                    <a:lumMod val="75000"/>
                    <a:lumOff val="25000"/>
                  </a:schemeClr>
                </a:solidFill>
                <a:latin typeface="微软雅黑" panose="020B0503020204020204" pitchFamily="34" charset="-122"/>
                <a:ea typeface="微软雅黑" panose="020B0503020204020204" pitchFamily="34" charset="-122"/>
              </a:rPr>
              <a:t>亿，每年的净增长是</a:t>
            </a:r>
            <a:r>
              <a:rPr lang="en-US" altLang="zh-CN" sz="2000">
                <a:solidFill>
                  <a:schemeClr val="tx1">
                    <a:lumMod val="75000"/>
                    <a:lumOff val="25000"/>
                  </a:schemeClr>
                </a:solidFill>
                <a:latin typeface="微软雅黑" panose="020B0503020204020204" pitchFamily="34" charset="-122"/>
                <a:ea typeface="微软雅黑" panose="020B0503020204020204" pitchFamily="34" charset="-122"/>
              </a:rPr>
              <a:t>1200</a:t>
            </a:r>
            <a:r>
              <a:rPr lang="zh-CN" altLang="en-US" sz="2000">
                <a:solidFill>
                  <a:schemeClr val="tx1">
                    <a:lumMod val="75000"/>
                    <a:lumOff val="25000"/>
                  </a:schemeClr>
                </a:solidFill>
                <a:latin typeface="微软雅黑" panose="020B0503020204020204" pitchFamily="34" charset="-122"/>
                <a:ea typeface="微软雅黑" panose="020B0503020204020204" pitchFamily="34" charset="-122"/>
              </a:rPr>
              <a:t>万人；人均耕地面积</a:t>
            </a:r>
            <a:r>
              <a:rPr lang="en-US" altLang="zh-CN" sz="2000">
                <a:solidFill>
                  <a:schemeClr val="tx1">
                    <a:lumMod val="75000"/>
                    <a:lumOff val="25000"/>
                  </a:schemeClr>
                </a:solidFill>
                <a:latin typeface="微软雅黑" panose="020B0503020204020204" pitchFamily="34" charset="-122"/>
                <a:ea typeface="微软雅黑" panose="020B0503020204020204" pitchFamily="34" charset="-122"/>
              </a:rPr>
              <a:t>1.2</a:t>
            </a:r>
            <a:r>
              <a:rPr lang="zh-CN" altLang="en-US" sz="2000">
                <a:solidFill>
                  <a:schemeClr val="tx1">
                    <a:lumMod val="75000"/>
                    <a:lumOff val="25000"/>
                  </a:schemeClr>
                </a:solidFill>
                <a:latin typeface="微软雅黑" panose="020B0503020204020204" pitchFamily="34" charset="-122"/>
                <a:ea typeface="微软雅黑" panose="020B0503020204020204" pitchFamily="34" charset="-122"/>
              </a:rPr>
              <a:t>亩，是世界人均值</a:t>
            </a:r>
            <a:r>
              <a:rPr lang="en-US" altLang="zh-CN" sz="2000">
                <a:solidFill>
                  <a:schemeClr val="tx1">
                    <a:lumMod val="75000"/>
                    <a:lumOff val="25000"/>
                  </a:schemeClr>
                </a:solidFill>
                <a:latin typeface="微软雅黑" panose="020B0503020204020204" pitchFamily="34" charset="-122"/>
                <a:ea typeface="微软雅黑" panose="020B0503020204020204" pitchFamily="34" charset="-122"/>
              </a:rPr>
              <a:t>1/4</a:t>
            </a:r>
            <a:r>
              <a:rPr lang="zh-CN" altLang="en-US" sz="2000">
                <a:solidFill>
                  <a:schemeClr val="tx1">
                    <a:lumMod val="75000"/>
                    <a:lumOff val="25000"/>
                  </a:schemeClr>
                </a:solidFill>
                <a:latin typeface="微软雅黑" panose="020B0503020204020204" pitchFamily="34" charset="-122"/>
                <a:ea typeface="微软雅黑" panose="020B0503020204020204" pitchFamily="34" charset="-122"/>
              </a:rPr>
              <a:t>；目前耕地面积正以每年</a:t>
            </a:r>
            <a:r>
              <a:rPr lang="en-US" altLang="zh-CN" sz="2000">
                <a:solidFill>
                  <a:schemeClr val="tx1">
                    <a:lumMod val="75000"/>
                    <a:lumOff val="25000"/>
                  </a:schemeClr>
                </a:solidFill>
                <a:latin typeface="微软雅黑" panose="020B0503020204020204" pitchFamily="34" charset="-122"/>
                <a:ea typeface="微软雅黑" panose="020B0503020204020204" pitchFamily="34" charset="-122"/>
              </a:rPr>
              <a:t>30</a:t>
            </a:r>
            <a:r>
              <a:rPr lang="zh-CN" altLang="en-US" sz="2000">
                <a:solidFill>
                  <a:schemeClr val="tx1">
                    <a:lumMod val="75000"/>
                    <a:lumOff val="25000"/>
                  </a:schemeClr>
                </a:solidFill>
                <a:latin typeface="微软雅黑" panose="020B0503020204020204" pitchFamily="34" charset="-122"/>
                <a:ea typeface="微软雅黑" panose="020B0503020204020204" pitchFamily="34" charset="-122"/>
              </a:rPr>
              <a:t>多万亩的速度减少；全国</a:t>
            </a:r>
            <a:r>
              <a:rPr lang="en-US" altLang="zh-CN" sz="2000">
                <a:solidFill>
                  <a:schemeClr val="tx1">
                    <a:lumMod val="75000"/>
                    <a:lumOff val="25000"/>
                  </a:schemeClr>
                </a:solidFill>
                <a:latin typeface="微软雅黑" panose="020B0503020204020204" pitchFamily="34" charset="-122"/>
                <a:ea typeface="微软雅黑" panose="020B0503020204020204" pitchFamily="34" charset="-122"/>
              </a:rPr>
              <a:t>40%</a:t>
            </a:r>
            <a:r>
              <a:rPr lang="zh-CN" altLang="en-US" sz="2000">
                <a:solidFill>
                  <a:schemeClr val="tx1">
                    <a:lumMod val="75000"/>
                    <a:lumOff val="25000"/>
                  </a:schemeClr>
                </a:solidFill>
                <a:latin typeface="微软雅黑" panose="020B0503020204020204" pitchFamily="34" charset="-122"/>
                <a:ea typeface="微软雅黑" panose="020B0503020204020204" pitchFamily="34" charset="-122"/>
              </a:rPr>
              <a:t>的城市人口消耗的粮食依靠进口。在</a:t>
            </a:r>
            <a:r>
              <a:rPr lang="en-US" altLang="zh-CN" sz="2000">
                <a:solidFill>
                  <a:schemeClr val="tx1">
                    <a:lumMod val="75000"/>
                    <a:lumOff val="25000"/>
                  </a:schemeClr>
                </a:solidFill>
                <a:latin typeface="微软雅黑" panose="020B0503020204020204" pitchFamily="34" charset="-122"/>
                <a:ea typeface="微软雅黑" panose="020B0503020204020204" pitchFamily="34" charset="-122"/>
              </a:rPr>
              <a:t>1981</a:t>
            </a:r>
            <a:r>
              <a:rPr lang="zh-CN" altLang="en-US" sz="2000">
                <a:solidFill>
                  <a:schemeClr val="tx1">
                    <a:lumMod val="75000"/>
                    <a:lumOff val="25000"/>
                  </a:schemeClr>
                </a:solidFill>
                <a:latin typeface="微软雅黑" panose="020B0503020204020204" pitchFamily="34" charset="-122"/>
                <a:ea typeface="微软雅黑" panose="020B0503020204020204" pitchFamily="34" charset="-122"/>
              </a:rPr>
              <a:t>－</a:t>
            </a:r>
            <a:r>
              <a:rPr lang="en-US" altLang="zh-CN" sz="2000">
                <a:solidFill>
                  <a:schemeClr val="tx1">
                    <a:lumMod val="75000"/>
                    <a:lumOff val="25000"/>
                  </a:schemeClr>
                </a:solidFill>
                <a:latin typeface="微软雅黑" panose="020B0503020204020204" pitchFamily="34" charset="-122"/>
                <a:ea typeface="微软雅黑" panose="020B0503020204020204" pitchFamily="34" charset="-122"/>
              </a:rPr>
              <a:t>1995</a:t>
            </a:r>
            <a:r>
              <a:rPr lang="zh-CN" altLang="en-US" sz="2000">
                <a:solidFill>
                  <a:schemeClr val="tx1">
                    <a:lumMod val="75000"/>
                    <a:lumOff val="25000"/>
                  </a:schemeClr>
                </a:solidFill>
                <a:latin typeface="微软雅黑" panose="020B0503020204020204" pitchFamily="34" charset="-122"/>
                <a:ea typeface="微软雅黑" panose="020B0503020204020204" pitchFamily="34" charset="-122"/>
              </a:rPr>
              <a:t>年间，全国共减少了耕地</a:t>
            </a:r>
            <a:r>
              <a:rPr lang="en-US" altLang="zh-CN" sz="2000">
                <a:solidFill>
                  <a:schemeClr val="tx1">
                    <a:lumMod val="75000"/>
                    <a:lumOff val="25000"/>
                  </a:schemeClr>
                </a:solidFill>
                <a:latin typeface="微软雅黑" panose="020B0503020204020204" pitchFamily="34" charset="-122"/>
                <a:ea typeface="微软雅黑" panose="020B0503020204020204" pitchFamily="34" charset="-122"/>
              </a:rPr>
              <a:t>8100</a:t>
            </a:r>
            <a:r>
              <a:rPr lang="zh-CN" altLang="en-US" sz="2000">
                <a:solidFill>
                  <a:schemeClr val="tx1">
                    <a:lumMod val="75000"/>
                    <a:lumOff val="25000"/>
                  </a:schemeClr>
                </a:solidFill>
                <a:latin typeface="微软雅黑" panose="020B0503020204020204" pitchFamily="34" charset="-122"/>
                <a:ea typeface="微软雅黑" panose="020B0503020204020204" pitchFamily="34" charset="-122"/>
              </a:rPr>
              <a:t>万亩，因此减少粮食</a:t>
            </a:r>
            <a:r>
              <a:rPr lang="en-US" altLang="zh-CN" sz="2000">
                <a:solidFill>
                  <a:schemeClr val="tx1">
                    <a:lumMod val="75000"/>
                    <a:lumOff val="25000"/>
                  </a:schemeClr>
                </a:solidFill>
                <a:latin typeface="微软雅黑" panose="020B0503020204020204" pitchFamily="34" charset="-122"/>
                <a:ea typeface="微软雅黑" panose="020B0503020204020204" pitchFamily="34" charset="-122"/>
              </a:rPr>
              <a:t>500</a:t>
            </a:r>
            <a:r>
              <a:rPr lang="zh-CN" altLang="en-US" sz="2000">
                <a:solidFill>
                  <a:schemeClr val="tx1">
                    <a:lumMod val="75000"/>
                    <a:lumOff val="25000"/>
                  </a:schemeClr>
                </a:solidFill>
                <a:latin typeface="微软雅黑" panose="020B0503020204020204" pitchFamily="34" charset="-122"/>
                <a:ea typeface="微软雅黑" panose="020B0503020204020204" pitchFamily="34" charset="-122"/>
              </a:rPr>
              <a:t>亿斤。而且现在这个减少速度仍然在不断加快。乱占耕地、挖沙、土地质量下降、荒漠化等种种现象在蚕食着耕地。</a:t>
            </a:r>
          </a:p>
        </p:txBody>
      </p:sp>
      <p:pic>
        <p:nvPicPr>
          <p:cNvPr id="4" name="图片 3"/>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583255" y="1566046"/>
            <a:ext cx="4370660" cy="4370660"/>
          </a:xfrm>
          <a:prstGeom prst="rect">
            <a:avLst/>
          </a:prstGeom>
        </p:spPr>
      </p:pic>
    </p:spTree>
  </p:cSld>
  <p:clrMapOvr>
    <a:masterClrMapping/>
  </p:clrMapOvr>
  <p:transition spd="slow">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圆角 2"/>
          <p:cNvSpPr/>
          <p:nvPr/>
        </p:nvSpPr>
        <p:spPr>
          <a:xfrm>
            <a:off x="0" y="0"/>
            <a:ext cx="12192000" cy="6858000"/>
          </a:xfrm>
          <a:prstGeom prst="roundRect">
            <a:avLst>
              <a:gd name="adj" fmla="val 0"/>
            </a:avLst>
          </a:prstGeom>
          <a:gradFill>
            <a:gsLst>
              <a:gs pos="0">
                <a:srgbClr val="D7A527"/>
              </a:gs>
              <a:gs pos="100000">
                <a:srgbClr val="A66D06"/>
              </a:gs>
            </a:gsLst>
            <a:lin ang="2700000" scaled="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圆角 9"/>
          <p:cNvSpPr/>
          <p:nvPr/>
        </p:nvSpPr>
        <p:spPr>
          <a:xfrm>
            <a:off x="124619" y="112713"/>
            <a:ext cx="11942762" cy="6632575"/>
          </a:xfrm>
          <a:prstGeom prst="roundRect">
            <a:avLst>
              <a:gd name="adj" fmla="val 3241"/>
            </a:avLst>
          </a:prstGeom>
          <a:solidFill>
            <a:schemeClr val="bg1"/>
          </a:solidFill>
          <a:ln w="12700" cap="flat" cmpd="sng" algn="ctr">
            <a:noFill/>
            <a:prstDash val="solid"/>
            <a:miter lim="800000"/>
          </a:ln>
          <a:effectLst>
            <a:outerShdw blurRad="165100" algn="ctr" rotWithShape="0">
              <a:schemeClr val="tx1">
                <a:lumMod val="85000"/>
                <a:lumOff val="1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31" name="图片 30"/>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flipH="1">
            <a:off x="11243679" y="5715000"/>
            <a:ext cx="823702" cy="904876"/>
          </a:xfrm>
          <a:custGeom>
            <a:avLst/>
            <a:gdLst>
              <a:gd name="connsiteX0" fmla="*/ 3112722 w 3112722"/>
              <a:gd name="connsiteY0" fmla="*/ 0 h 3419475"/>
              <a:gd name="connsiteX1" fmla="*/ 0 w 3112722"/>
              <a:gd name="connsiteY1" fmla="*/ 0 h 3419475"/>
              <a:gd name="connsiteX2" fmla="*/ 0 w 3112722"/>
              <a:gd name="connsiteY2" fmla="*/ 3239809 h 3419475"/>
              <a:gd name="connsiteX3" fmla="*/ 179666 w 3112722"/>
              <a:gd name="connsiteY3" fmla="*/ 3419475 h 3419475"/>
              <a:gd name="connsiteX4" fmla="*/ 3112722 w 3112722"/>
              <a:gd name="connsiteY4" fmla="*/ 3419475 h 34194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12722" h="3419475">
                <a:moveTo>
                  <a:pt x="3112722" y="0"/>
                </a:moveTo>
                <a:lnTo>
                  <a:pt x="0" y="0"/>
                </a:lnTo>
                <a:lnTo>
                  <a:pt x="0" y="3239809"/>
                </a:lnTo>
                <a:cubicBezTo>
                  <a:pt x="0" y="3339036"/>
                  <a:pt x="80439" y="3419475"/>
                  <a:pt x="179666" y="3419475"/>
                </a:cubicBezTo>
                <a:lnTo>
                  <a:pt x="3112722" y="3419475"/>
                </a:lnTo>
                <a:close/>
              </a:path>
            </a:pathLst>
          </a:custGeom>
          <a:effectLst>
            <a:outerShdw blurRad="50800" dist="38100" dir="8100000" algn="tr" rotWithShape="0">
              <a:prstClr val="black">
                <a:alpha val="40000"/>
              </a:prstClr>
            </a:outerShdw>
          </a:effectLst>
        </p:spPr>
      </p:pic>
      <p:pic>
        <p:nvPicPr>
          <p:cNvPr id="21" name="图片 20"/>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flipH="1">
            <a:off x="10868516" y="5243513"/>
            <a:ext cx="1574028" cy="1727200"/>
          </a:xfrm>
          <a:prstGeom prst="rect">
            <a:avLst/>
          </a:prstGeom>
          <a:effectLst>
            <a:outerShdw blurRad="50800" dist="38100" dir="8100000" algn="tr" rotWithShape="0">
              <a:prstClr val="black">
                <a:alpha val="40000"/>
              </a:prstClr>
            </a:outerShdw>
          </a:effectLst>
        </p:spPr>
      </p:pic>
      <p:sp>
        <p:nvSpPr>
          <p:cNvPr id="17" name="文本框 16"/>
          <p:cNvSpPr txBox="1"/>
          <p:nvPr/>
        </p:nvSpPr>
        <p:spPr>
          <a:xfrm>
            <a:off x="189783" y="169973"/>
            <a:ext cx="2959817" cy="523220"/>
          </a:xfrm>
          <a:prstGeom prst="rect">
            <a:avLst/>
          </a:prstGeom>
          <a:noFill/>
        </p:spPr>
        <p:txBody>
          <a:bodyPr wrap="square" rtlCol="0">
            <a:spAutoFit/>
          </a:bodyPr>
          <a:lstStyle/>
          <a:p>
            <a:pPr algn="dist"/>
            <a:r>
              <a:rPr lang="zh-CN" altLang="en-US" sz="2800">
                <a:solidFill>
                  <a:schemeClr val="tx1">
                    <a:lumMod val="75000"/>
                    <a:lumOff val="25000"/>
                  </a:schemeClr>
                </a:solidFill>
                <a:latin typeface="汉仪滇黑 W" panose="00020600040101010101" pitchFamily="18" charset="-122"/>
                <a:ea typeface="汉仪滇黑 W" panose="00020600040101010101" pitchFamily="18" charset="-122"/>
              </a:rPr>
              <a:t>粮食的来之不易</a:t>
            </a:r>
          </a:p>
        </p:txBody>
      </p:sp>
      <p:sp>
        <p:nvSpPr>
          <p:cNvPr id="9" name="文本框 8"/>
          <p:cNvSpPr txBox="1"/>
          <p:nvPr/>
        </p:nvSpPr>
        <p:spPr>
          <a:xfrm>
            <a:off x="1387370" y="1622769"/>
            <a:ext cx="9417260" cy="4192943"/>
          </a:xfrm>
          <a:prstGeom prst="rect">
            <a:avLst/>
          </a:prstGeom>
          <a:noFill/>
        </p:spPr>
        <p:txBody>
          <a:bodyPr wrap="square">
            <a:spAutoFit/>
          </a:bodyPr>
          <a:lstStyle/>
          <a:p>
            <a:pPr lvl="0" algn="just">
              <a:lnSpc>
                <a:spcPct val="150000"/>
              </a:lnSpc>
              <a:defRPr/>
            </a:pPr>
            <a:r>
              <a:rPr lang="zh-CN" altLang="en-US" sz="2000">
                <a:solidFill>
                  <a:schemeClr val="tx1">
                    <a:lumMod val="75000"/>
                    <a:lumOff val="25000"/>
                  </a:schemeClr>
                </a:solidFill>
                <a:latin typeface="微软雅黑" panose="020B0503020204020204" pitchFamily="34" charset="-122"/>
                <a:ea typeface="微软雅黑" panose="020B0503020204020204" pitchFamily="34" charset="-122"/>
              </a:rPr>
              <a:t>“手中有粮，心中不慌。”粮食是生命之本，人类自古以来将粮食作为生存的首要条件，在粮食种类和供应不多的年代，一份粮食可以引发一场战争，可见粮食是人的命根。但现在全球粮食浪费还是巨大的，据媒体报道，全球每年约三分之一的粮食被损耗和浪费，每年总量达到</a:t>
            </a:r>
            <a:r>
              <a:rPr lang="en-US" altLang="zh-CN" sz="2000">
                <a:solidFill>
                  <a:schemeClr val="tx1">
                    <a:lumMod val="75000"/>
                    <a:lumOff val="25000"/>
                  </a:schemeClr>
                </a:solidFill>
                <a:latin typeface="微软雅黑" panose="020B0503020204020204" pitchFamily="34" charset="-122"/>
                <a:ea typeface="微软雅黑" panose="020B0503020204020204" pitchFamily="34" charset="-122"/>
              </a:rPr>
              <a:t>13</a:t>
            </a:r>
            <a:r>
              <a:rPr lang="zh-CN" altLang="en-US" sz="2000">
                <a:solidFill>
                  <a:schemeClr val="tx1">
                    <a:lumMod val="75000"/>
                    <a:lumOff val="25000"/>
                  </a:schemeClr>
                </a:solidFill>
                <a:latin typeface="微软雅黑" panose="020B0503020204020204" pitchFamily="34" charset="-122"/>
                <a:ea typeface="微软雅黑" panose="020B0503020204020204" pitchFamily="34" charset="-122"/>
              </a:rPr>
              <a:t>亿吨，直接经济损失达到</a:t>
            </a:r>
            <a:r>
              <a:rPr lang="en-US" altLang="zh-CN" sz="2000">
                <a:solidFill>
                  <a:schemeClr val="tx1">
                    <a:lumMod val="75000"/>
                    <a:lumOff val="25000"/>
                  </a:schemeClr>
                </a:solidFill>
                <a:latin typeface="微软雅黑" panose="020B0503020204020204" pitchFamily="34" charset="-122"/>
                <a:ea typeface="微软雅黑" panose="020B0503020204020204" pitchFamily="34" charset="-122"/>
              </a:rPr>
              <a:t>7500</a:t>
            </a:r>
            <a:r>
              <a:rPr lang="zh-CN" altLang="en-US" sz="2000">
                <a:solidFill>
                  <a:schemeClr val="tx1">
                    <a:lumMod val="75000"/>
                    <a:lumOff val="25000"/>
                  </a:schemeClr>
                </a:solidFill>
                <a:latin typeface="微软雅黑" panose="020B0503020204020204" pitchFamily="34" charset="-122"/>
                <a:ea typeface="微软雅黑" panose="020B0503020204020204" pitchFamily="34" charset="-122"/>
              </a:rPr>
              <a:t>亿美元。而此同时，全球</a:t>
            </a:r>
            <a:r>
              <a:rPr lang="en-US" altLang="zh-CN" sz="2000">
                <a:solidFill>
                  <a:schemeClr val="tx1">
                    <a:lumMod val="75000"/>
                    <a:lumOff val="25000"/>
                  </a:schemeClr>
                </a:solidFill>
                <a:latin typeface="微软雅黑" panose="020B0503020204020204" pitchFamily="34" charset="-122"/>
                <a:ea typeface="微软雅黑" panose="020B0503020204020204" pitchFamily="34" charset="-122"/>
              </a:rPr>
              <a:t>76</a:t>
            </a:r>
            <a:r>
              <a:rPr lang="zh-CN" altLang="en-US" sz="2000">
                <a:solidFill>
                  <a:schemeClr val="tx1">
                    <a:lumMod val="75000"/>
                    <a:lumOff val="25000"/>
                  </a:schemeClr>
                </a:solidFill>
                <a:latin typeface="微软雅黑" panose="020B0503020204020204" pitchFamily="34" charset="-122"/>
                <a:ea typeface="微软雅黑" panose="020B0503020204020204" pitchFamily="34" charset="-122"/>
              </a:rPr>
              <a:t>亿人口中，至少还有</a:t>
            </a:r>
            <a:r>
              <a:rPr lang="en-US" altLang="zh-CN" sz="2000">
                <a:solidFill>
                  <a:schemeClr val="tx1">
                    <a:lumMod val="75000"/>
                    <a:lumOff val="25000"/>
                  </a:schemeClr>
                </a:solidFill>
                <a:latin typeface="微软雅黑" panose="020B0503020204020204" pitchFamily="34" charset="-122"/>
                <a:ea typeface="微软雅黑" panose="020B0503020204020204" pitchFamily="34" charset="-122"/>
              </a:rPr>
              <a:t>8.2</a:t>
            </a:r>
            <a:r>
              <a:rPr lang="zh-CN" altLang="en-US" sz="2000">
                <a:solidFill>
                  <a:schemeClr val="tx1">
                    <a:lumMod val="75000"/>
                    <a:lumOff val="25000"/>
                  </a:schemeClr>
                </a:solidFill>
                <a:latin typeface="微软雅黑" panose="020B0503020204020204" pitchFamily="34" charset="-122"/>
                <a:ea typeface="微软雅黑" panose="020B0503020204020204" pitchFamily="34" charset="-122"/>
              </a:rPr>
              <a:t>亿人口面临粮食短缺。我国每年同样有</a:t>
            </a:r>
            <a:r>
              <a:rPr lang="en-US" altLang="zh-CN" sz="2000">
                <a:solidFill>
                  <a:schemeClr val="tx1">
                    <a:lumMod val="75000"/>
                    <a:lumOff val="25000"/>
                  </a:schemeClr>
                </a:solidFill>
                <a:latin typeface="微软雅黑" panose="020B0503020204020204" pitchFamily="34" charset="-122"/>
                <a:ea typeface="微软雅黑" panose="020B0503020204020204" pitchFamily="34" charset="-122"/>
              </a:rPr>
              <a:t>3500</a:t>
            </a:r>
            <a:r>
              <a:rPr lang="zh-CN" altLang="en-US" sz="2000">
                <a:solidFill>
                  <a:schemeClr val="tx1">
                    <a:lumMod val="75000"/>
                    <a:lumOff val="25000"/>
                  </a:schemeClr>
                </a:solidFill>
                <a:latin typeface="微软雅黑" panose="020B0503020204020204" pitchFamily="34" charset="-122"/>
                <a:ea typeface="微软雅黑" panose="020B0503020204020204" pitchFamily="34" charset="-122"/>
              </a:rPr>
              <a:t>万吨粮食被浪费，占我国粮食总产量的</a:t>
            </a:r>
            <a:r>
              <a:rPr lang="en-US" altLang="zh-CN" sz="2000">
                <a:solidFill>
                  <a:schemeClr val="tx1">
                    <a:lumMod val="75000"/>
                    <a:lumOff val="25000"/>
                  </a:schemeClr>
                </a:solidFill>
                <a:latin typeface="微软雅黑" panose="020B0503020204020204" pitchFamily="34" charset="-122"/>
                <a:ea typeface="微软雅黑" panose="020B0503020204020204" pitchFamily="34" charset="-122"/>
              </a:rPr>
              <a:t>6%</a:t>
            </a:r>
            <a:r>
              <a:rPr lang="zh-CN" altLang="en-US" sz="2000">
                <a:solidFill>
                  <a:schemeClr val="tx1">
                    <a:lumMod val="75000"/>
                    <a:lumOff val="25000"/>
                  </a:schemeClr>
                </a:solidFill>
                <a:latin typeface="微软雅黑" panose="020B0503020204020204" pitchFamily="34" charset="-122"/>
                <a:ea typeface="微软雅黑" panose="020B0503020204020204" pitchFamily="34" charset="-122"/>
              </a:rPr>
              <a:t>。据统计，我国大型聚会食物浪费率达到</a:t>
            </a:r>
            <a:r>
              <a:rPr lang="en-US" altLang="zh-CN" sz="2000">
                <a:solidFill>
                  <a:schemeClr val="tx1">
                    <a:lumMod val="75000"/>
                    <a:lumOff val="25000"/>
                  </a:schemeClr>
                </a:solidFill>
                <a:latin typeface="微软雅黑" panose="020B0503020204020204" pitchFamily="34" charset="-122"/>
                <a:ea typeface="微软雅黑" panose="020B0503020204020204" pitchFamily="34" charset="-122"/>
              </a:rPr>
              <a:t>38%</a:t>
            </a:r>
            <a:r>
              <a:rPr lang="zh-CN" altLang="en-US" sz="2000">
                <a:solidFill>
                  <a:schemeClr val="tx1">
                    <a:lumMod val="75000"/>
                    <a:lumOff val="25000"/>
                  </a:schemeClr>
                </a:solidFill>
                <a:latin typeface="微软雅黑" panose="020B0503020204020204" pitchFamily="34" charset="-122"/>
                <a:ea typeface="微软雅黑" panose="020B0503020204020204" pitchFamily="34" charset="-122"/>
              </a:rPr>
              <a:t>，学生盒饭三分之一被扔掉。中科院曾经的一份调查数据显示，中国餐饮食物浪费量约为每年</a:t>
            </a:r>
            <a:r>
              <a:rPr lang="en-US" altLang="zh-CN" sz="2000">
                <a:solidFill>
                  <a:schemeClr val="tx1">
                    <a:lumMod val="75000"/>
                    <a:lumOff val="25000"/>
                  </a:schemeClr>
                </a:solidFill>
                <a:latin typeface="微软雅黑" panose="020B0503020204020204" pitchFamily="34" charset="-122"/>
                <a:ea typeface="微软雅黑" panose="020B0503020204020204" pitchFamily="34" charset="-122"/>
              </a:rPr>
              <a:t>1700</a:t>
            </a:r>
            <a:r>
              <a:rPr lang="zh-CN" altLang="en-US" sz="2000">
                <a:solidFill>
                  <a:schemeClr val="tx1">
                    <a:lumMod val="75000"/>
                    <a:lumOff val="25000"/>
                  </a:schemeClr>
                </a:solidFill>
                <a:latin typeface="微软雅黑" panose="020B0503020204020204" pitchFamily="34" charset="-122"/>
                <a:ea typeface="微软雅黑" panose="020B0503020204020204" pitchFamily="34" charset="-122"/>
              </a:rPr>
              <a:t>万至</a:t>
            </a:r>
            <a:r>
              <a:rPr lang="en-US" altLang="zh-CN" sz="2000">
                <a:solidFill>
                  <a:schemeClr val="tx1">
                    <a:lumMod val="75000"/>
                    <a:lumOff val="25000"/>
                  </a:schemeClr>
                </a:solidFill>
                <a:latin typeface="微软雅黑" panose="020B0503020204020204" pitchFamily="34" charset="-122"/>
                <a:ea typeface="微软雅黑" panose="020B0503020204020204" pitchFamily="34" charset="-122"/>
              </a:rPr>
              <a:t>1800</a:t>
            </a:r>
            <a:r>
              <a:rPr lang="zh-CN" altLang="en-US" sz="2000">
                <a:solidFill>
                  <a:schemeClr val="tx1">
                    <a:lumMod val="75000"/>
                    <a:lumOff val="25000"/>
                  </a:schemeClr>
                </a:solidFill>
                <a:latin typeface="微软雅黑" panose="020B0503020204020204" pitchFamily="34" charset="-122"/>
                <a:ea typeface="微软雅黑" panose="020B0503020204020204" pitchFamily="34" charset="-122"/>
              </a:rPr>
              <a:t>万吨，相当于</a:t>
            </a:r>
            <a:r>
              <a:rPr lang="en-US" altLang="zh-CN" sz="2000">
                <a:solidFill>
                  <a:schemeClr val="tx1">
                    <a:lumMod val="75000"/>
                    <a:lumOff val="25000"/>
                  </a:schemeClr>
                </a:solidFill>
                <a:latin typeface="微软雅黑" panose="020B0503020204020204" pitchFamily="34" charset="-122"/>
                <a:ea typeface="微软雅黑" panose="020B0503020204020204" pitchFamily="34" charset="-122"/>
              </a:rPr>
              <a:t>3000</a:t>
            </a:r>
            <a:r>
              <a:rPr lang="zh-CN" altLang="en-US" sz="2000">
                <a:solidFill>
                  <a:schemeClr val="tx1">
                    <a:lumMod val="75000"/>
                    <a:lumOff val="25000"/>
                  </a:schemeClr>
                </a:solidFill>
                <a:latin typeface="微软雅黑" panose="020B0503020204020204" pitchFamily="34" charset="-122"/>
                <a:ea typeface="微软雅黑" panose="020B0503020204020204" pitchFamily="34" charset="-122"/>
              </a:rPr>
              <a:t>万到</a:t>
            </a:r>
            <a:r>
              <a:rPr lang="en-US" altLang="zh-CN" sz="2000">
                <a:solidFill>
                  <a:schemeClr val="tx1">
                    <a:lumMod val="75000"/>
                    <a:lumOff val="25000"/>
                  </a:schemeClr>
                </a:solidFill>
                <a:latin typeface="微软雅黑" panose="020B0503020204020204" pitchFamily="34" charset="-122"/>
                <a:ea typeface="微软雅黑" panose="020B0503020204020204" pitchFamily="34" charset="-122"/>
              </a:rPr>
              <a:t>5000</a:t>
            </a:r>
            <a:r>
              <a:rPr lang="zh-CN" altLang="en-US" sz="2000">
                <a:solidFill>
                  <a:schemeClr val="tx1">
                    <a:lumMod val="75000"/>
                    <a:lumOff val="25000"/>
                  </a:schemeClr>
                </a:solidFill>
                <a:latin typeface="微软雅黑" panose="020B0503020204020204" pitchFamily="34" charset="-122"/>
                <a:ea typeface="微软雅黑" panose="020B0503020204020204" pitchFamily="34" charset="-122"/>
              </a:rPr>
              <a:t>万人一年的口粮。如此巨大的浪费，触目惊心。</a:t>
            </a:r>
          </a:p>
        </p:txBody>
      </p:sp>
    </p:spTree>
  </p:cSld>
  <p:clrMapOvr>
    <a:masterClrMapping/>
  </p:clrMapOvr>
  <p:transition spd="slow">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圆角 2"/>
          <p:cNvSpPr/>
          <p:nvPr/>
        </p:nvSpPr>
        <p:spPr>
          <a:xfrm>
            <a:off x="0" y="0"/>
            <a:ext cx="12192000" cy="6858000"/>
          </a:xfrm>
          <a:prstGeom prst="roundRect">
            <a:avLst>
              <a:gd name="adj" fmla="val 0"/>
            </a:avLst>
          </a:prstGeom>
          <a:gradFill>
            <a:gsLst>
              <a:gs pos="0">
                <a:srgbClr val="D7A527"/>
              </a:gs>
              <a:gs pos="100000">
                <a:srgbClr val="A66D06"/>
              </a:gs>
            </a:gsLst>
            <a:lin ang="2700000" scaled="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圆角 9"/>
          <p:cNvSpPr/>
          <p:nvPr/>
        </p:nvSpPr>
        <p:spPr>
          <a:xfrm>
            <a:off x="687388" y="657225"/>
            <a:ext cx="10817225" cy="5543550"/>
          </a:xfrm>
          <a:prstGeom prst="roundRect">
            <a:avLst>
              <a:gd name="adj" fmla="val 3241"/>
            </a:avLst>
          </a:prstGeom>
          <a:solidFill>
            <a:schemeClr val="bg1"/>
          </a:solidFill>
          <a:ln w="12700" cap="flat" cmpd="sng" algn="ctr">
            <a:noFill/>
            <a:prstDash val="solid"/>
            <a:miter lim="800000"/>
          </a:ln>
          <a:effectLst>
            <a:outerShdw blurRad="165100" algn="ctr" rotWithShape="0">
              <a:schemeClr val="tx1">
                <a:lumMod val="85000"/>
                <a:lumOff val="1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文本框 23"/>
          <p:cNvSpPr txBox="1"/>
          <p:nvPr/>
        </p:nvSpPr>
        <p:spPr>
          <a:xfrm>
            <a:off x="1636712" y="1592094"/>
            <a:ext cx="5106988" cy="2554545"/>
          </a:xfrm>
          <a:prstGeom prst="rect">
            <a:avLst/>
          </a:prstGeom>
          <a:noFill/>
        </p:spPr>
        <p:txBody>
          <a:bodyPr wrap="square" rtlCol="0">
            <a:spAutoFit/>
          </a:bodyPr>
          <a:lstStyle/>
          <a:p>
            <a:pPr algn="dist"/>
            <a:r>
              <a:rPr lang="zh-CN" altLang="en-US" sz="8000">
                <a:gradFill>
                  <a:gsLst>
                    <a:gs pos="0">
                      <a:srgbClr val="D7A527"/>
                    </a:gs>
                    <a:gs pos="100000">
                      <a:srgbClr val="A66D06"/>
                    </a:gs>
                  </a:gsLst>
                  <a:lin ang="2700000" scaled="0"/>
                </a:gradFill>
                <a:effectLst>
                  <a:outerShdw blurRad="76200" dist="38100" dir="2700000" algn="tl" rotWithShape="0">
                    <a:srgbClr val="E0BA57">
                      <a:alpha val="40000"/>
                    </a:srgbClr>
                  </a:outerShdw>
                </a:effectLst>
                <a:latin typeface="汉仪滇黑 W" panose="00020600040101010101" pitchFamily="18" charset="-122"/>
                <a:ea typeface="汉仪滇黑 W" panose="00020600040101010101" pitchFamily="18" charset="-122"/>
              </a:rPr>
              <a:t>纪念袁老</a:t>
            </a:r>
            <a:endParaRPr lang="en-US" altLang="zh-CN" sz="8000">
              <a:gradFill>
                <a:gsLst>
                  <a:gs pos="0">
                    <a:srgbClr val="D7A527"/>
                  </a:gs>
                  <a:gs pos="100000">
                    <a:srgbClr val="A66D06"/>
                  </a:gs>
                </a:gsLst>
                <a:lin ang="2700000" scaled="0"/>
              </a:gradFill>
              <a:effectLst>
                <a:outerShdw blurRad="76200" dist="38100" dir="2700000" algn="tl" rotWithShape="0">
                  <a:srgbClr val="E0BA57">
                    <a:alpha val="40000"/>
                  </a:srgbClr>
                </a:outerShdw>
              </a:effectLst>
              <a:latin typeface="汉仪滇黑 W" panose="00020600040101010101" pitchFamily="18" charset="-122"/>
              <a:ea typeface="汉仪滇黑 W" panose="00020600040101010101" pitchFamily="18" charset="-122"/>
            </a:endParaRPr>
          </a:p>
          <a:p>
            <a:pPr algn="dist"/>
            <a:r>
              <a:rPr lang="zh-CN" altLang="en-US" sz="8000">
                <a:gradFill>
                  <a:gsLst>
                    <a:gs pos="0">
                      <a:srgbClr val="D7A527"/>
                    </a:gs>
                    <a:gs pos="100000">
                      <a:srgbClr val="A66D06"/>
                    </a:gs>
                  </a:gsLst>
                  <a:lin ang="2700000" scaled="0"/>
                </a:gradFill>
                <a:effectLst>
                  <a:outerShdw blurRad="76200" dist="38100" dir="2700000" algn="tl" rotWithShape="0">
                    <a:srgbClr val="E0BA57">
                      <a:alpha val="40000"/>
                    </a:srgbClr>
                  </a:outerShdw>
                </a:effectLst>
                <a:latin typeface="汉仪滇黑 W" panose="00020600040101010101" pitchFamily="18" charset="-122"/>
                <a:ea typeface="汉仪滇黑 W" panose="00020600040101010101" pitchFamily="18" charset="-122"/>
              </a:rPr>
              <a:t>珍惜粮食</a:t>
            </a:r>
          </a:p>
        </p:txBody>
      </p:sp>
      <p:pic>
        <p:nvPicPr>
          <p:cNvPr id="31" name="图片 30"/>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flipH="1">
            <a:off x="8375649" y="2716641"/>
            <a:ext cx="3136899" cy="3446035"/>
          </a:xfrm>
          <a:custGeom>
            <a:avLst/>
            <a:gdLst>
              <a:gd name="connsiteX0" fmla="*/ 3112722 w 3112722"/>
              <a:gd name="connsiteY0" fmla="*/ 0 h 3419475"/>
              <a:gd name="connsiteX1" fmla="*/ 0 w 3112722"/>
              <a:gd name="connsiteY1" fmla="*/ 0 h 3419475"/>
              <a:gd name="connsiteX2" fmla="*/ 0 w 3112722"/>
              <a:gd name="connsiteY2" fmla="*/ 3239809 h 3419475"/>
              <a:gd name="connsiteX3" fmla="*/ 179666 w 3112722"/>
              <a:gd name="connsiteY3" fmla="*/ 3419475 h 3419475"/>
              <a:gd name="connsiteX4" fmla="*/ 3112722 w 3112722"/>
              <a:gd name="connsiteY4" fmla="*/ 3419475 h 34194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12722" h="3419475">
                <a:moveTo>
                  <a:pt x="3112722" y="0"/>
                </a:moveTo>
                <a:lnTo>
                  <a:pt x="0" y="0"/>
                </a:lnTo>
                <a:lnTo>
                  <a:pt x="0" y="3239809"/>
                </a:lnTo>
                <a:cubicBezTo>
                  <a:pt x="0" y="3339036"/>
                  <a:pt x="80439" y="3419475"/>
                  <a:pt x="179666" y="3419475"/>
                </a:cubicBezTo>
                <a:lnTo>
                  <a:pt x="3112722" y="3419475"/>
                </a:lnTo>
                <a:close/>
              </a:path>
            </a:pathLst>
          </a:custGeom>
          <a:effectLst>
            <a:outerShdw blurRad="50800" dist="38100" dir="8100000" algn="tr" rotWithShape="0">
              <a:prstClr val="black">
                <a:alpha val="40000"/>
              </a:prstClr>
            </a:outerShdw>
          </a:effectLst>
        </p:spPr>
      </p:pic>
      <p:pic>
        <p:nvPicPr>
          <p:cNvPr id="21" name="图片 20"/>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flipH="1">
            <a:off x="7124700" y="762000"/>
            <a:ext cx="5561180" cy="6102350"/>
          </a:xfrm>
          <a:prstGeom prst="rect">
            <a:avLst/>
          </a:prstGeom>
          <a:effectLst>
            <a:outerShdw blurRad="50800" dist="38100" dir="8100000" algn="tr" rotWithShape="0">
              <a:prstClr val="black">
                <a:alpha val="40000"/>
              </a:prstClr>
            </a:outerShdw>
          </a:effectLst>
        </p:spPr>
      </p:pic>
      <p:grpSp>
        <p:nvGrpSpPr>
          <p:cNvPr id="32" name="组合 31"/>
          <p:cNvGrpSpPr/>
          <p:nvPr/>
        </p:nvGrpSpPr>
        <p:grpSpPr>
          <a:xfrm>
            <a:off x="2266156" y="4705439"/>
            <a:ext cx="3848100" cy="577850"/>
            <a:chOff x="0" y="0"/>
            <a:chExt cx="3848100" cy="577850"/>
          </a:xfrm>
        </p:grpSpPr>
        <p:grpSp>
          <p:nvGrpSpPr>
            <p:cNvPr id="33" name="组合 32"/>
            <p:cNvGrpSpPr/>
            <p:nvPr/>
          </p:nvGrpSpPr>
          <p:grpSpPr>
            <a:xfrm>
              <a:off x="19050" y="19050"/>
              <a:ext cx="3800618" cy="444500"/>
              <a:chOff x="0" y="0"/>
              <a:chExt cx="3800618" cy="444500"/>
            </a:xfrm>
          </p:grpSpPr>
          <p:sp>
            <p:nvSpPr>
              <p:cNvPr id="35" name="椭圆 34"/>
              <p:cNvSpPr/>
              <p:nvPr/>
            </p:nvSpPr>
            <p:spPr>
              <a:xfrm>
                <a:off x="0" y="0"/>
                <a:ext cx="444500" cy="444500"/>
              </a:xfrm>
              <a:prstGeom prst="ellipse">
                <a:avLst/>
              </a:prstGeom>
              <a:gradFill>
                <a:gsLst>
                  <a:gs pos="0">
                    <a:srgbClr val="D7A527"/>
                  </a:gs>
                  <a:gs pos="100000">
                    <a:srgbClr val="A66D06"/>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p>
                <a:endParaRPr lang="zh-CN" altLang="en-US">
                  <a:solidFill>
                    <a:schemeClr val="bg1"/>
                  </a:solidFill>
                </a:endParaRPr>
              </a:p>
            </p:txBody>
          </p:sp>
          <p:sp>
            <p:nvSpPr>
              <p:cNvPr id="36" name="椭圆 35"/>
              <p:cNvSpPr/>
              <p:nvPr/>
            </p:nvSpPr>
            <p:spPr>
              <a:xfrm>
                <a:off x="559353" y="0"/>
                <a:ext cx="444500" cy="444500"/>
              </a:xfrm>
              <a:prstGeom prst="ellipse">
                <a:avLst/>
              </a:prstGeom>
              <a:gradFill>
                <a:gsLst>
                  <a:gs pos="0">
                    <a:srgbClr val="D7A527"/>
                  </a:gs>
                  <a:gs pos="100000">
                    <a:srgbClr val="A66D06"/>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p>
                <a:endParaRPr lang="zh-CN" altLang="en-US">
                  <a:solidFill>
                    <a:schemeClr val="bg1"/>
                  </a:solidFill>
                </a:endParaRPr>
              </a:p>
            </p:txBody>
          </p:sp>
          <p:sp>
            <p:nvSpPr>
              <p:cNvPr id="37" name="椭圆 36"/>
              <p:cNvSpPr/>
              <p:nvPr/>
            </p:nvSpPr>
            <p:spPr>
              <a:xfrm>
                <a:off x="1118706" y="0"/>
                <a:ext cx="444500" cy="444500"/>
              </a:xfrm>
              <a:prstGeom prst="ellipse">
                <a:avLst/>
              </a:prstGeom>
              <a:gradFill>
                <a:gsLst>
                  <a:gs pos="0">
                    <a:srgbClr val="D7A527"/>
                  </a:gs>
                  <a:gs pos="100000">
                    <a:srgbClr val="A66D06"/>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p>
                <a:endParaRPr lang="zh-CN" altLang="en-US">
                  <a:solidFill>
                    <a:schemeClr val="bg1"/>
                  </a:solidFill>
                </a:endParaRPr>
              </a:p>
            </p:txBody>
          </p:sp>
          <p:sp>
            <p:nvSpPr>
              <p:cNvPr id="38" name="椭圆 37"/>
              <p:cNvSpPr/>
              <p:nvPr/>
            </p:nvSpPr>
            <p:spPr>
              <a:xfrm>
                <a:off x="1678059" y="0"/>
                <a:ext cx="444500" cy="444500"/>
              </a:xfrm>
              <a:prstGeom prst="ellipse">
                <a:avLst/>
              </a:prstGeom>
              <a:gradFill>
                <a:gsLst>
                  <a:gs pos="0">
                    <a:srgbClr val="D7A527"/>
                  </a:gs>
                  <a:gs pos="100000">
                    <a:srgbClr val="A66D06"/>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p>
                <a:endParaRPr lang="zh-CN" altLang="en-US">
                  <a:solidFill>
                    <a:schemeClr val="bg1"/>
                  </a:solidFill>
                </a:endParaRPr>
              </a:p>
            </p:txBody>
          </p:sp>
          <p:sp>
            <p:nvSpPr>
              <p:cNvPr id="39" name="椭圆 38"/>
              <p:cNvSpPr/>
              <p:nvPr/>
            </p:nvSpPr>
            <p:spPr>
              <a:xfrm>
                <a:off x="2237412" y="0"/>
                <a:ext cx="444500" cy="444500"/>
              </a:xfrm>
              <a:prstGeom prst="ellipse">
                <a:avLst/>
              </a:prstGeom>
              <a:gradFill>
                <a:gsLst>
                  <a:gs pos="0">
                    <a:srgbClr val="D7A527"/>
                  </a:gs>
                  <a:gs pos="100000">
                    <a:srgbClr val="A66D06"/>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p>
                <a:endParaRPr lang="zh-CN" altLang="en-US">
                  <a:solidFill>
                    <a:schemeClr val="bg1"/>
                  </a:solidFill>
                </a:endParaRPr>
              </a:p>
            </p:txBody>
          </p:sp>
          <p:sp>
            <p:nvSpPr>
              <p:cNvPr id="40" name="椭圆 39"/>
              <p:cNvSpPr/>
              <p:nvPr/>
            </p:nvSpPr>
            <p:spPr>
              <a:xfrm>
                <a:off x="2796765" y="0"/>
                <a:ext cx="444500" cy="444500"/>
              </a:xfrm>
              <a:prstGeom prst="ellipse">
                <a:avLst/>
              </a:prstGeom>
              <a:gradFill>
                <a:gsLst>
                  <a:gs pos="0">
                    <a:srgbClr val="D7A527"/>
                  </a:gs>
                  <a:gs pos="100000">
                    <a:srgbClr val="A66D06"/>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p>
                <a:endParaRPr lang="zh-CN" altLang="en-US">
                  <a:solidFill>
                    <a:schemeClr val="bg1"/>
                  </a:solidFill>
                </a:endParaRPr>
              </a:p>
            </p:txBody>
          </p:sp>
          <p:sp>
            <p:nvSpPr>
              <p:cNvPr id="41" name="椭圆 40"/>
              <p:cNvSpPr/>
              <p:nvPr/>
            </p:nvSpPr>
            <p:spPr>
              <a:xfrm>
                <a:off x="3356118" y="0"/>
                <a:ext cx="444500" cy="444500"/>
              </a:xfrm>
              <a:prstGeom prst="ellipse">
                <a:avLst/>
              </a:prstGeom>
              <a:gradFill>
                <a:gsLst>
                  <a:gs pos="0">
                    <a:srgbClr val="D7A527"/>
                  </a:gs>
                  <a:gs pos="100000">
                    <a:srgbClr val="A66D06"/>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p>
                <a:endParaRPr lang="zh-CN" altLang="en-US">
                  <a:solidFill>
                    <a:schemeClr val="bg1"/>
                  </a:solidFill>
                </a:endParaRPr>
              </a:p>
            </p:txBody>
          </p:sp>
        </p:grpSp>
        <p:sp>
          <p:nvSpPr>
            <p:cNvPr id="34" name="文本框 9"/>
            <p:cNvSpPr txBox="1"/>
            <p:nvPr/>
          </p:nvSpPr>
          <p:spPr>
            <a:xfrm>
              <a:off x="0" y="0"/>
              <a:ext cx="3848100" cy="577850"/>
            </a:xfrm>
            <a:prstGeom prst="rect">
              <a:avLst/>
            </a:prstGeom>
            <a:noFill/>
          </p:spPr>
          <p:txBody>
            <a:bodyPr wrap="square" rtlCol="0">
              <a:noAutofit/>
            </a:bodyPr>
            <a:lstStyle/>
            <a:p>
              <a:pPr algn="dist"/>
              <a:r>
                <a:rPr lang="zh-CN" altLang="en-US" sz="2400" kern="1200">
                  <a:solidFill>
                    <a:schemeClr val="bg1"/>
                  </a:solidFill>
                  <a:effectLst/>
                  <a:latin typeface="等线" panose="02010600030101010101" pitchFamily="2" charset="-122"/>
                  <a:ea typeface="汉仪大宋简" panose="02010609000101010101" pitchFamily="2" charset="-122"/>
                  <a:cs typeface="David"/>
                </a:rPr>
                <a:t>懂感恩珍惜粮食</a:t>
              </a:r>
            </a:p>
          </p:txBody>
        </p:sp>
      </p:grpSp>
    </p:spTree>
  </p:cSld>
  <p:clrMapOvr>
    <a:masterClrMapping/>
  </p:clrMapOvr>
  <p:transition spd="slow">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圆角 2"/>
          <p:cNvSpPr/>
          <p:nvPr/>
        </p:nvSpPr>
        <p:spPr>
          <a:xfrm>
            <a:off x="0" y="0"/>
            <a:ext cx="12192000" cy="6858000"/>
          </a:xfrm>
          <a:prstGeom prst="roundRect">
            <a:avLst>
              <a:gd name="adj" fmla="val 0"/>
            </a:avLst>
          </a:prstGeom>
          <a:gradFill>
            <a:gsLst>
              <a:gs pos="0">
                <a:srgbClr val="D7A527"/>
              </a:gs>
              <a:gs pos="100000">
                <a:srgbClr val="A66D06"/>
              </a:gs>
            </a:gsLst>
            <a:lin ang="2700000" scaled="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圆角 9"/>
          <p:cNvSpPr/>
          <p:nvPr/>
        </p:nvSpPr>
        <p:spPr>
          <a:xfrm>
            <a:off x="124619" y="112713"/>
            <a:ext cx="11942762" cy="6632575"/>
          </a:xfrm>
          <a:prstGeom prst="roundRect">
            <a:avLst>
              <a:gd name="adj" fmla="val 3241"/>
            </a:avLst>
          </a:prstGeom>
          <a:solidFill>
            <a:schemeClr val="bg1"/>
          </a:solidFill>
          <a:ln w="12700" cap="flat" cmpd="sng" algn="ctr">
            <a:noFill/>
            <a:prstDash val="solid"/>
            <a:miter lim="800000"/>
          </a:ln>
          <a:effectLst>
            <a:outerShdw blurRad="165100" algn="ctr" rotWithShape="0">
              <a:schemeClr val="tx1">
                <a:lumMod val="85000"/>
                <a:lumOff val="1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31" name="图片 30"/>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flipH="1">
            <a:off x="11243679" y="5715000"/>
            <a:ext cx="823702" cy="904876"/>
          </a:xfrm>
          <a:custGeom>
            <a:avLst/>
            <a:gdLst>
              <a:gd name="connsiteX0" fmla="*/ 3112722 w 3112722"/>
              <a:gd name="connsiteY0" fmla="*/ 0 h 3419475"/>
              <a:gd name="connsiteX1" fmla="*/ 0 w 3112722"/>
              <a:gd name="connsiteY1" fmla="*/ 0 h 3419475"/>
              <a:gd name="connsiteX2" fmla="*/ 0 w 3112722"/>
              <a:gd name="connsiteY2" fmla="*/ 3239809 h 3419475"/>
              <a:gd name="connsiteX3" fmla="*/ 179666 w 3112722"/>
              <a:gd name="connsiteY3" fmla="*/ 3419475 h 3419475"/>
              <a:gd name="connsiteX4" fmla="*/ 3112722 w 3112722"/>
              <a:gd name="connsiteY4" fmla="*/ 3419475 h 34194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12722" h="3419475">
                <a:moveTo>
                  <a:pt x="3112722" y="0"/>
                </a:moveTo>
                <a:lnTo>
                  <a:pt x="0" y="0"/>
                </a:lnTo>
                <a:lnTo>
                  <a:pt x="0" y="3239809"/>
                </a:lnTo>
                <a:cubicBezTo>
                  <a:pt x="0" y="3339036"/>
                  <a:pt x="80439" y="3419475"/>
                  <a:pt x="179666" y="3419475"/>
                </a:cubicBezTo>
                <a:lnTo>
                  <a:pt x="3112722" y="3419475"/>
                </a:lnTo>
                <a:close/>
              </a:path>
            </a:pathLst>
          </a:custGeom>
          <a:effectLst>
            <a:outerShdw blurRad="50800" dist="38100" dir="8100000" algn="tr" rotWithShape="0">
              <a:prstClr val="black">
                <a:alpha val="40000"/>
              </a:prstClr>
            </a:outerShdw>
          </a:effectLst>
        </p:spPr>
      </p:pic>
      <p:pic>
        <p:nvPicPr>
          <p:cNvPr id="21" name="图片 20"/>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flipH="1">
            <a:off x="10868516" y="5243513"/>
            <a:ext cx="1574028" cy="1727200"/>
          </a:xfrm>
          <a:prstGeom prst="rect">
            <a:avLst/>
          </a:prstGeom>
          <a:effectLst>
            <a:outerShdw blurRad="50800" dist="38100" dir="8100000" algn="tr" rotWithShape="0">
              <a:prstClr val="black">
                <a:alpha val="40000"/>
              </a:prstClr>
            </a:outerShdw>
          </a:effectLst>
        </p:spPr>
      </p:pic>
      <p:sp>
        <p:nvSpPr>
          <p:cNvPr id="17" name="文本框 16"/>
          <p:cNvSpPr txBox="1"/>
          <p:nvPr/>
        </p:nvSpPr>
        <p:spPr>
          <a:xfrm>
            <a:off x="189783" y="169973"/>
            <a:ext cx="2959817" cy="523220"/>
          </a:xfrm>
          <a:prstGeom prst="rect">
            <a:avLst/>
          </a:prstGeom>
          <a:noFill/>
        </p:spPr>
        <p:txBody>
          <a:bodyPr wrap="square" rtlCol="0">
            <a:spAutoFit/>
          </a:bodyPr>
          <a:lstStyle/>
          <a:p>
            <a:pPr algn="dist"/>
            <a:r>
              <a:rPr lang="zh-CN" altLang="en-US" sz="2800">
                <a:solidFill>
                  <a:schemeClr val="tx1">
                    <a:lumMod val="75000"/>
                    <a:lumOff val="25000"/>
                  </a:schemeClr>
                </a:solidFill>
                <a:latin typeface="汉仪滇黑 W" panose="00020600040101010101" pitchFamily="18" charset="-122"/>
                <a:ea typeface="汉仪滇黑 W" panose="00020600040101010101" pitchFamily="18" charset="-122"/>
              </a:rPr>
              <a:t>懂感恩珍惜粮食</a:t>
            </a:r>
          </a:p>
        </p:txBody>
      </p:sp>
      <p:sp>
        <p:nvSpPr>
          <p:cNvPr id="9" name="文本框 8"/>
          <p:cNvSpPr txBox="1"/>
          <p:nvPr/>
        </p:nvSpPr>
        <p:spPr>
          <a:xfrm>
            <a:off x="4714677" y="1875749"/>
            <a:ext cx="6429783" cy="3782895"/>
          </a:xfrm>
          <a:prstGeom prst="rect">
            <a:avLst/>
          </a:prstGeom>
          <a:noFill/>
        </p:spPr>
        <p:txBody>
          <a:bodyPr wrap="square">
            <a:spAutoFit/>
          </a:bodyPr>
          <a:lstStyle/>
          <a:p>
            <a:pPr lvl="0" algn="just">
              <a:lnSpc>
                <a:spcPct val="150000"/>
              </a:lnSpc>
              <a:defRPr/>
            </a:pPr>
            <a:r>
              <a:rPr lang="zh-CN" altLang="en-US">
                <a:solidFill>
                  <a:schemeClr val="tx1">
                    <a:lumMod val="75000"/>
                    <a:lumOff val="25000"/>
                  </a:schemeClr>
                </a:solidFill>
                <a:latin typeface="微软雅黑" panose="020B0503020204020204" pitchFamily="34" charset="-122"/>
                <a:ea typeface="微软雅黑" panose="020B0503020204020204" pitchFamily="34" charset="-122"/>
              </a:rPr>
              <a:t>“民以食为天，食以粮为先。”中国一直以节俭为优良传统，面对浪费，每个人都应该以行动来改变这一现状。</a:t>
            </a:r>
            <a:endParaRPr lang="en-US" altLang="zh-CN">
              <a:solidFill>
                <a:schemeClr val="tx1">
                  <a:lumMod val="75000"/>
                  <a:lumOff val="25000"/>
                </a:schemeClr>
              </a:solidFill>
              <a:latin typeface="微软雅黑" panose="020B0503020204020204" pitchFamily="34" charset="-122"/>
              <a:ea typeface="微软雅黑" panose="020B0503020204020204" pitchFamily="34" charset="-122"/>
            </a:endParaRPr>
          </a:p>
          <a:p>
            <a:pPr lvl="0" algn="just">
              <a:lnSpc>
                <a:spcPct val="150000"/>
              </a:lnSpc>
              <a:defRPr/>
            </a:pPr>
            <a:r>
              <a:rPr lang="zh-CN" altLang="en-US">
                <a:solidFill>
                  <a:schemeClr val="tx1">
                    <a:lumMod val="75000"/>
                    <a:lumOff val="25000"/>
                  </a:schemeClr>
                </a:solidFill>
                <a:latin typeface="微软雅黑" panose="020B0503020204020204" pitchFamily="34" charset="-122"/>
                <a:ea typeface="微软雅黑" panose="020B0503020204020204" pitchFamily="34" charset="-122"/>
              </a:rPr>
              <a:t>近年来，各级大力倡导“光盘行动”，这一行动也得到了广大群众的认可，也在各餐饮企业得到了较好的普及，“舌尖上的浪费”现象有所改观，但与真正的“少浪费”“不浪费”还有很大的差距。有的还存在请客吃饭时不多点几个菜就是不尊重人家，不多上几个盘子就显得“小家子气”，不弄个“满汉全席”就显不出气派，请客吃饭时不剩点显得“抠门”，余下的饭菜打包那不是“要饭的”了吗等等错误思想。</a:t>
            </a:r>
          </a:p>
        </p:txBody>
      </p:sp>
      <p:pic>
        <p:nvPicPr>
          <p:cNvPr id="4" name="图片 3"/>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880982" y="1932105"/>
            <a:ext cx="3782895" cy="3782895"/>
          </a:xfrm>
          <a:prstGeom prst="rect">
            <a:avLst/>
          </a:prstGeom>
        </p:spPr>
      </p:pic>
    </p:spTree>
  </p:cSld>
  <p:clrMapOvr>
    <a:masterClrMapping/>
  </p:clrMapOvr>
  <p:transition spd="slow">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圆角 2"/>
          <p:cNvSpPr/>
          <p:nvPr/>
        </p:nvSpPr>
        <p:spPr>
          <a:xfrm>
            <a:off x="0" y="0"/>
            <a:ext cx="12192000" cy="6858000"/>
          </a:xfrm>
          <a:prstGeom prst="roundRect">
            <a:avLst>
              <a:gd name="adj" fmla="val 0"/>
            </a:avLst>
          </a:prstGeom>
          <a:gradFill>
            <a:gsLst>
              <a:gs pos="0">
                <a:srgbClr val="D7A527"/>
              </a:gs>
              <a:gs pos="100000">
                <a:srgbClr val="A66D06"/>
              </a:gs>
            </a:gsLst>
            <a:lin ang="2700000" scaled="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圆角 9"/>
          <p:cNvSpPr/>
          <p:nvPr/>
        </p:nvSpPr>
        <p:spPr>
          <a:xfrm>
            <a:off x="124619" y="112713"/>
            <a:ext cx="11942762" cy="6632575"/>
          </a:xfrm>
          <a:prstGeom prst="roundRect">
            <a:avLst>
              <a:gd name="adj" fmla="val 3241"/>
            </a:avLst>
          </a:prstGeom>
          <a:solidFill>
            <a:schemeClr val="bg1"/>
          </a:solidFill>
          <a:ln w="12700" cap="flat" cmpd="sng" algn="ctr">
            <a:noFill/>
            <a:prstDash val="solid"/>
            <a:miter lim="800000"/>
          </a:ln>
          <a:effectLst>
            <a:outerShdw blurRad="165100" algn="ctr" rotWithShape="0">
              <a:schemeClr val="tx1">
                <a:lumMod val="85000"/>
                <a:lumOff val="1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31" name="图片 30"/>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flipH="1">
            <a:off x="11243679" y="5715000"/>
            <a:ext cx="823702" cy="904876"/>
          </a:xfrm>
          <a:custGeom>
            <a:avLst/>
            <a:gdLst>
              <a:gd name="connsiteX0" fmla="*/ 3112722 w 3112722"/>
              <a:gd name="connsiteY0" fmla="*/ 0 h 3419475"/>
              <a:gd name="connsiteX1" fmla="*/ 0 w 3112722"/>
              <a:gd name="connsiteY1" fmla="*/ 0 h 3419475"/>
              <a:gd name="connsiteX2" fmla="*/ 0 w 3112722"/>
              <a:gd name="connsiteY2" fmla="*/ 3239809 h 3419475"/>
              <a:gd name="connsiteX3" fmla="*/ 179666 w 3112722"/>
              <a:gd name="connsiteY3" fmla="*/ 3419475 h 3419475"/>
              <a:gd name="connsiteX4" fmla="*/ 3112722 w 3112722"/>
              <a:gd name="connsiteY4" fmla="*/ 3419475 h 34194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12722" h="3419475">
                <a:moveTo>
                  <a:pt x="3112722" y="0"/>
                </a:moveTo>
                <a:lnTo>
                  <a:pt x="0" y="0"/>
                </a:lnTo>
                <a:lnTo>
                  <a:pt x="0" y="3239809"/>
                </a:lnTo>
                <a:cubicBezTo>
                  <a:pt x="0" y="3339036"/>
                  <a:pt x="80439" y="3419475"/>
                  <a:pt x="179666" y="3419475"/>
                </a:cubicBezTo>
                <a:lnTo>
                  <a:pt x="3112722" y="3419475"/>
                </a:lnTo>
                <a:close/>
              </a:path>
            </a:pathLst>
          </a:custGeom>
          <a:effectLst>
            <a:outerShdw blurRad="50800" dist="38100" dir="8100000" algn="tr" rotWithShape="0">
              <a:prstClr val="black">
                <a:alpha val="40000"/>
              </a:prstClr>
            </a:outerShdw>
          </a:effectLst>
        </p:spPr>
      </p:pic>
      <p:pic>
        <p:nvPicPr>
          <p:cNvPr id="21" name="图片 20"/>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flipH="1">
            <a:off x="10868516" y="5243513"/>
            <a:ext cx="1574028" cy="1727200"/>
          </a:xfrm>
          <a:prstGeom prst="rect">
            <a:avLst/>
          </a:prstGeom>
          <a:effectLst>
            <a:outerShdw blurRad="50800" dist="38100" dir="8100000" algn="tr" rotWithShape="0">
              <a:prstClr val="black">
                <a:alpha val="40000"/>
              </a:prstClr>
            </a:outerShdw>
          </a:effectLst>
        </p:spPr>
      </p:pic>
      <p:sp>
        <p:nvSpPr>
          <p:cNvPr id="17" name="文本框 16"/>
          <p:cNvSpPr txBox="1"/>
          <p:nvPr/>
        </p:nvSpPr>
        <p:spPr>
          <a:xfrm>
            <a:off x="189783" y="169973"/>
            <a:ext cx="2959817" cy="523220"/>
          </a:xfrm>
          <a:prstGeom prst="rect">
            <a:avLst/>
          </a:prstGeom>
          <a:noFill/>
        </p:spPr>
        <p:txBody>
          <a:bodyPr wrap="square" rtlCol="0">
            <a:spAutoFit/>
          </a:bodyPr>
          <a:lstStyle/>
          <a:p>
            <a:pPr algn="dist"/>
            <a:r>
              <a:rPr lang="zh-CN" altLang="en-US" sz="2800">
                <a:solidFill>
                  <a:schemeClr val="tx1">
                    <a:lumMod val="75000"/>
                    <a:lumOff val="25000"/>
                  </a:schemeClr>
                </a:solidFill>
                <a:latin typeface="汉仪滇黑 W" panose="00020600040101010101" pitchFamily="18" charset="-122"/>
                <a:ea typeface="汉仪滇黑 W" panose="00020600040101010101" pitchFamily="18" charset="-122"/>
              </a:rPr>
              <a:t>懂感恩珍惜粮食</a:t>
            </a:r>
          </a:p>
        </p:txBody>
      </p:sp>
      <p:sp>
        <p:nvSpPr>
          <p:cNvPr id="9" name="文本框 8"/>
          <p:cNvSpPr txBox="1"/>
          <p:nvPr/>
        </p:nvSpPr>
        <p:spPr>
          <a:xfrm>
            <a:off x="5102027" y="1728905"/>
            <a:ext cx="5946973" cy="3782895"/>
          </a:xfrm>
          <a:prstGeom prst="rect">
            <a:avLst/>
          </a:prstGeom>
          <a:noFill/>
        </p:spPr>
        <p:txBody>
          <a:bodyPr wrap="square">
            <a:spAutoFit/>
          </a:bodyPr>
          <a:lstStyle/>
          <a:p>
            <a:pPr lvl="0" algn="just">
              <a:lnSpc>
                <a:spcPct val="150000"/>
              </a:lnSpc>
              <a:defRPr/>
            </a:pPr>
            <a:r>
              <a:rPr lang="zh-CN" altLang="en-US">
                <a:solidFill>
                  <a:schemeClr val="tx1">
                    <a:lumMod val="75000"/>
                    <a:lumOff val="25000"/>
                  </a:schemeClr>
                </a:solidFill>
                <a:latin typeface="微软雅黑" panose="020B0503020204020204" pitchFamily="34" charset="-122"/>
                <a:ea typeface="微软雅黑" panose="020B0503020204020204" pitchFamily="34" charset="-122"/>
              </a:rPr>
              <a:t>“谁知盘中餐，粒粒皆辛苦。”其实每个人都懂得这个道理，但在实际行动上还得需要各级部门和餐饮行业加以引导和规劝。</a:t>
            </a:r>
            <a:endParaRPr lang="en-US" altLang="zh-CN">
              <a:solidFill>
                <a:schemeClr val="tx1">
                  <a:lumMod val="75000"/>
                  <a:lumOff val="25000"/>
                </a:schemeClr>
              </a:solidFill>
              <a:latin typeface="微软雅黑" panose="020B0503020204020204" pitchFamily="34" charset="-122"/>
              <a:ea typeface="微软雅黑" panose="020B0503020204020204" pitchFamily="34" charset="-122"/>
            </a:endParaRPr>
          </a:p>
          <a:p>
            <a:pPr lvl="0" algn="just">
              <a:lnSpc>
                <a:spcPct val="150000"/>
              </a:lnSpc>
              <a:defRPr/>
            </a:pPr>
            <a:endParaRPr lang="en-US" altLang="zh-CN">
              <a:solidFill>
                <a:schemeClr val="tx1">
                  <a:lumMod val="75000"/>
                  <a:lumOff val="25000"/>
                </a:schemeClr>
              </a:solidFill>
              <a:latin typeface="微软雅黑" panose="020B0503020204020204" pitchFamily="34" charset="-122"/>
              <a:ea typeface="微软雅黑" panose="020B0503020204020204" pitchFamily="34" charset="-122"/>
            </a:endParaRPr>
          </a:p>
          <a:p>
            <a:pPr lvl="0" algn="just">
              <a:lnSpc>
                <a:spcPct val="150000"/>
              </a:lnSpc>
              <a:defRPr/>
            </a:pPr>
            <a:r>
              <a:rPr lang="zh-CN" altLang="en-US">
                <a:solidFill>
                  <a:schemeClr val="tx1">
                    <a:lumMod val="75000"/>
                    <a:lumOff val="25000"/>
                  </a:schemeClr>
                </a:solidFill>
                <a:latin typeface="微软雅黑" panose="020B0503020204020204" pitchFamily="34" charset="-122"/>
                <a:ea typeface="微软雅黑" panose="020B0503020204020204" pitchFamily="34" charset="-122"/>
              </a:rPr>
              <a:t>一是大力倡导理性消费，让每个人都做到限量点菜，多少人吃多少饭，对多点菜的餐饮企业实行劝说提醒制度。二是大力宣传节俭传统。“俭，德之共也；侈，恶之大也。”要通过全方位的宣传让广大群众重拾节俭之风，重塑节俭之德，使得人人以节俭为荣，以浪费为止。</a:t>
            </a:r>
          </a:p>
        </p:txBody>
      </p:sp>
      <p:pic>
        <p:nvPicPr>
          <p:cNvPr id="5" name="图片 4"/>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849902" y="1655487"/>
            <a:ext cx="4127506" cy="4127506"/>
          </a:xfrm>
          <a:prstGeom prst="rect">
            <a:avLst/>
          </a:prstGeom>
        </p:spPr>
      </p:pic>
    </p:spTree>
  </p:cSld>
  <p:clrMapOvr>
    <a:masterClrMapping/>
  </p:clrMapOvr>
  <p:transition spd="slow">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圆角 2"/>
          <p:cNvSpPr/>
          <p:nvPr/>
        </p:nvSpPr>
        <p:spPr>
          <a:xfrm>
            <a:off x="0" y="0"/>
            <a:ext cx="12192000" cy="6858000"/>
          </a:xfrm>
          <a:prstGeom prst="roundRect">
            <a:avLst>
              <a:gd name="adj" fmla="val 0"/>
            </a:avLst>
          </a:prstGeom>
          <a:gradFill>
            <a:gsLst>
              <a:gs pos="0">
                <a:srgbClr val="D7A527"/>
              </a:gs>
              <a:gs pos="100000">
                <a:srgbClr val="A66D06"/>
              </a:gs>
            </a:gsLst>
            <a:lin ang="2700000" scaled="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圆角 9"/>
          <p:cNvSpPr/>
          <p:nvPr/>
        </p:nvSpPr>
        <p:spPr>
          <a:xfrm>
            <a:off x="687388" y="657225"/>
            <a:ext cx="10817225" cy="5543550"/>
          </a:xfrm>
          <a:prstGeom prst="roundRect">
            <a:avLst>
              <a:gd name="adj" fmla="val 3241"/>
            </a:avLst>
          </a:prstGeom>
          <a:solidFill>
            <a:schemeClr val="bg1"/>
          </a:solidFill>
          <a:ln w="12700" cap="flat" cmpd="sng" algn="ctr">
            <a:noFill/>
            <a:prstDash val="solid"/>
            <a:miter lim="800000"/>
          </a:ln>
          <a:effectLst>
            <a:outerShdw blurRad="165100" algn="ctr" rotWithShape="0">
              <a:schemeClr val="tx1">
                <a:lumMod val="85000"/>
                <a:lumOff val="1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文本框 23"/>
          <p:cNvSpPr txBox="1"/>
          <p:nvPr/>
        </p:nvSpPr>
        <p:spPr>
          <a:xfrm>
            <a:off x="1636712" y="1388894"/>
            <a:ext cx="5106988" cy="2554545"/>
          </a:xfrm>
          <a:prstGeom prst="rect">
            <a:avLst/>
          </a:prstGeom>
          <a:noFill/>
        </p:spPr>
        <p:txBody>
          <a:bodyPr wrap="square" rtlCol="0">
            <a:spAutoFit/>
          </a:bodyPr>
          <a:lstStyle/>
          <a:p>
            <a:pPr algn="dist"/>
            <a:r>
              <a:rPr lang="zh-CN" altLang="en-US" sz="8000">
                <a:gradFill>
                  <a:gsLst>
                    <a:gs pos="0">
                      <a:srgbClr val="D7A527"/>
                    </a:gs>
                    <a:gs pos="100000">
                      <a:srgbClr val="A66D06"/>
                    </a:gs>
                  </a:gsLst>
                  <a:lin ang="2700000" scaled="0"/>
                </a:gradFill>
                <a:effectLst>
                  <a:outerShdw blurRad="76200" dist="38100" dir="2700000" algn="tl" rotWithShape="0">
                    <a:srgbClr val="E0BA57">
                      <a:alpha val="40000"/>
                    </a:srgbClr>
                  </a:outerShdw>
                </a:effectLst>
                <a:latin typeface="汉仪滇黑 W" panose="00020600040101010101" pitchFamily="18" charset="-122"/>
                <a:ea typeface="汉仪滇黑 W" panose="00020600040101010101" pitchFamily="18" charset="-122"/>
              </a:rPr>
              <a:t>纪念袁老</a:t>
            </a:r>
            <a:endParaRPr lang="en-US" altLang="zh-CN" sz="8000">
              <a:gradFill>
                <a:gsLst>
                  <a:gs pos="0">
                    <a:srgbClr val="D7A527"/>
                  </a:gs>
                  <a:gs pos="100000">
                    <a:srgbClr val="A66D06"/>
                  </a:gs>
                </a:gsLst>
                <a:lin ang="2700000" scaled="0"/>
              </a:gradFill>
              <a:effectLst>
                <a:outerShdw blurRad="76200" dist="38100" dir="2700000" algn="tl" rotWithShape="0">
                  <a:srgbClr val="E0BA57">
                    <a:alpha val="40000"/>
                  </a:srgbClr>
                </a:outerShdw>
              </a:effectLst>
              <a:latin typeface="汉仪滇黑 W" panose="00020600040101010101" pitchFamily="18" charset="-122"/>
              <a:ea typeface="汉仪滇黑 W" panose="00020600040101010101" pitchFamily="18" charset="-122"/>
            </a:endParaRPr>
          </a:p>
          <a:p>
            <a:pPr algn="dist"/>
            <a:r>
              <a:rPr lang="zh-CN" altLang="en-US" sz="8000">
                <a:gradFill>
                  <a:gsLst>
                    <a:gs pos="0">
                      <a:srgbClr val="D7A527"/>
                    </a:gs>
                    <a:gs pos="100000">
                      <a:srgbClr val="A66D06"/>
                    </a:gs>
                  </a:gsLst>
                  <a:lin ang="2700000" scaled="0"/>
                </a:gradFill>
                <a:effectLst>
                  <a:outerShdw blurRad="76200" dist="38100" dir="2700000" algn="tl" rotWithShape="0">
                    <a:srgbClr val="E0BA57">
                      <a:alpha val="40000"/>
                    </a:srgbClr>
                  </a:outerShdw>
                </a:effectLst>
                <a:latin typeface="汉仪滇黑 W" panose="00020600040101010101" pitchFamily="18" charset="-122"/>
                <a:ea typeface="汉仪滇黑 W" panose="00020600040101010101" pitchFamily="18" charset="-122"/>
              </a:rPr>
              <a:t>珍惜粮食</a:t>
            </a:r>
          </a:p>
        </p:txBody>
      </p:sp>
      <p:pic>
        <p:nvPicPr>
          <p:cNvPr id="31" name="图片 30"/>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flipH="1">
            <a:off x="8375649" y="2716641"/>
            <a:ext cx="3136899" cy="3446035"/>
          </a:xfrm>
          <a:custGeom>
            <a:avLst/>
            <a:gdLst>
              <a:gd name="connsiteX0" fmla="*/ 3112722 w 3112722"/>
              <a:gd name="connsiteY0" fmla="*/ 0 h 3419475"/>
              <a:gd name="connsiteX1" fmla="*/ 0 w 3112722"/>
              <a:gd name="connsiteY1" fmla="*/ 0 h 3419475"/>
              <a:gd name="connsiteX2" fmla="*/ 0 w 3112722"/>
              <a:gd name="connsiteY2" fmla="*/ 3239809 h 3419475"/>
              <a:gd name="connsiteX3" fmla="*/ 179666 w 3112722"/>
              <a:gd name="connsiteY3" fmla="*/ 3419475 h 3419475"/>
              <a:gd name="connsiteX4" fmla="*/ 3112722 w 3112722"/>
              <a:gd name="connsiteY4" fmla="*/ 3419475 h 34194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12722" h="3419475">
                <a:moveTo>
                  <a:pt x="3112722" y="0"/>
                </a:moveTo>
                <a:lnTo>
                  <a:pt x="0" y="0"/>
                </a:lnTo>
                <a:lnTo>
                  <a:pt x="0" y="3239809"/>
                </a:lnTo>
                <a:cubicBezTo>
                  <a:pt x="0" y="3339036"/>
                  <a:pt x="80439" y="3419475"/>
                  <a:pt x="179666" y="3419475"/>
                </a:cubicBezTo>
                <a:lnTo>
                  <a:pt x="3112722" y="3419475"/>
                </a:lnTo>
                <a:close/>
              </a:path>
            </a:pathLst>
          </a:custGeom>
          <a:effectLst>
            <a:outerShdw blurRad="50800" dist="38100" dir="8100000" algn="tr" rotWithShape="0">
              <a:prstClr val="black">
                <a:alpha val="40000"/>
              </a:prstClr>
            </a:outerShdw>
          </a:effectLst>
        </p:spPr>
      </p:pic>
      <p:pic>
        <p:nvPicPr>
          <p:cNvPr id="21" name="图片 20"/>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flipH="1">
            <a:off x="7124700" y="762000"/>
            <a:ext cx="5561180" cy="6102350"/>
          </a:xfrm>
          <a:prstGeom prst="rect">
            <a:avLst/>
          </a:prstGeom>
          <a:effectLst>
            <a:outerShdw blurRad="50800" dist="38100" dir="8100000" algn="tr" rotWithShape="0">
              <a:prstClr val="black">
                <a:alpha val="40000"/>
              </a:prstClr>
            </a:outerShdw>
          </a:effectLst>
        </p:spPr>
      </p:pic>
      <p:grpSp>
        <p:nvGrpSpPr>
          <p:cNvPr id="32" name="组合 31"/>
          <p:cNvGrpSpPr/>
          <p:nvPr/>
        </p:nvGrpSpPr>
        <p:grpSpPr>
          <a:xfrm>
            <a:off x="2266156" y="4241889"/>
            <a:ext cx="3848100" cy="577850"/>
            <a:chOff x="0" y="0"/>
            <a:chExt cx="3848100" cy="577850"/>
          </a:xfrm>
        </p:grpSpPr>
        <p:grpSp>
          <p:nvGrpSpPr>
            <p:cNvPr id="33" name="组合 32"/>
            <p:cNvGrpSpPr/>
            <p:nvPr/>
          </p:nvGrpSpPr>
          <p:grpSpPr>
            <a:xfrm>
              <a:off x="19050" y="19050"/>
              <a:ext cx="3800618" cy="444500"/>
              <a:chOff x="0" y="0"/>
              <a:chExt cx="3800618" cy="444500"/>
            </a:xfrm>
          </p:grpSpPr>
          <p:sp>
            <p:nvSpPr>
              <p:cNvPr id="35" name="椭圆 34"/>
              <p:cNvSpPr/>
              <p:nvPr/>
            </p:nvSpPr>
            <p:spPr>
              <a:xfrm>
                <a:off x="0" y="0"/>
                <a:ext cx="444500" cy="444500"/>
              </a:xfrm>
              <a:prstGeom prst="ellipse">
                <a:avLst/>
              </a:prstGeom>
              <a:gradFill>
                <a:gsLst>
                  <a:gs pos="0">
                    <a:srgbClr val="D7A527"/>
                  </a:gs>
                  <a:gs pos="100000">
                    <a:srgbClr val="A66D06"/>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p>
                <a:endParaRPr lang="zh-CN" altLang="en-US">
                  <a:solidFill>
                    <a:schemeClr val="bg1"/>
                  </a:solidFill>
                </a:endParaRPr>
              </a:p>
            </p:txBody>
          </p:sp>
          <p:sp>
            <p:nvSpPr>
              <p:cNvPr id="36" name="椭圆 35"/>
              <p:cNvSpPr/>
              <p:nvPr/>
            </p:nvSpPr>
            <p:spPr>
              <a:xfrm>
                <a:off x="559353" y="0"/>
                <a:ext cx="444500" cy="444500"/>
              </a:xfrm>
              <a:prstGeom prst="ellipse">
                <a:avLst/>
              </a:prstGeom>
              <a:gradFill>
                <a:gsLst>
                  <a:gs pos="0">
                    <a:srgbClr val="D7A527"/>
                  </a:gs>
                  <a:gs pos="100000">
                    <a:srgbClr val="A66D06"/>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p>
                <a:endParaRPr lang="zh-CN" altLang="en-US">
                  <a:solidFill>
                    <a:schemeClr val="bg1"/>
                  </a:solidFill>
                </a:endParaRPr>
              </a:p>
            </p:txBody>
          </p:sp>
          <p:sp>
            <p:nvSpPr>
              <p:cNvPr id="37" name="椭圆 36"/>
              <p:cNvSpPr/>
              <p:nvPr/>
            </p:nvSpPr>
            <p:spPr>
              <a:xfrm>
                <a:off x="1118706" y="0"/>
                <a:ext cx="444500" cy="444500"/>
              </a:xfrm>
              <a:prstGeom prst="ellipse">
                <a:avLst/>
              </a:prstGeom>
              <a:gradFill>
                <a:gsLst>
                  <a:gs pos="0">
                    <a:srgbClr val="D7A527"/>
                  </a:gs>
                  <a:gs pos="100000">
                    <a:srgbClr val="A66D06"/>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p>
                <a:endParaRPr lang="zh-CN" altLang="en-US">
                  <a:solidFill>
                    <a:schemeClr val="bg1"/>
                  </a:solidFill>
                </a:endParaRPr>
              </a:p>
            </p:txBody>
          </p:sp>
          <p:sp>
            <p:nvSpPr>
              <p:cNvPr id="38" name="椭圆 37"/>
              <p:cNvSpPr/>
              <p:nvPr/>
            </p:nvSpPr>
            <p:spPr>
              <a:xfrm>
                <a:off x="1678059" y="0"/>
                <a:ext cx="444500" cy="444500"/>
              </a:xfrm>
              <a:prstGeom prst="ellipse">
                <a:avLst/>
              </a:prstGeom>
              <a:gradFill>
                <a:gsLst>
                  <a:gs pos="0">
                    <a:srgbClr val="D7A527"/>
                  </a:gs>
                  <a:gs pos="100000">
                    <a:srgbClr val="A66D06"/>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p>
                <a:endParaRPr lang="zh-CN" altLang="en-US">
                  <a:solidFill>
                    <a:schemeClr val="bg1"/>
                  </a:solidFill>
                </a:endParaRPr>
              </a:p>
            </p:txBody>
          </p:sp>
          <p:sp>
            <p:nvSpPr>
              <p:cNvPr id="39" name="椭圆 38"/>
              <p:cNvSpPr/>
              <p:nvPr/>
            </p:nvSpPr>
            <p:spPr>
              <a:xfrm>
                <a:off x="2237412" y="0"/>
                <a:ext cx="444500" cy="444500"/>
              </a:xfrm>
              <a:prstGeom prst="ellipse">
                <a:avLst/>
              </a:prstGeom>
              <a:gradFill>
                <a:gsLst>
                  <a:gs pos="0">
                    <a:srgbClr val="D7A527"/>
                  </a:gs>
                  <a:gs pos="100000">
                    <a:srgbClr val="A66D06"/>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p>
                <a:endParaRPr lang="zh-CN" altLang="en-US">
                  <a:solidFill>
                    <a:schemeClr val="bg1"/>
                  </a:solidFill>
                </a:endParaRPr>
              </a:p>
            </p:txBody>
          </p:sp>
          <p:sp>
            <p:nvSpPr>
              <p:cNvPr id="40" name="椭圆 39"/>
              <p:cNvSpPr/>
              <p:nvPr/>
            </p:nvSpPr>
            <p:spPr>
              <a:xfrm>
                <a:off x="2796765" y="0"/>
                <a:ext cx="444500" cy="444500"/>
              </a:xfrm>
              <a:prstGeom prst="ellipse">
                <a:avLst/>
              </a:prstGeom>
              <a:gradFill>
                <a:gsLst>
                  <a:gs pos="0">
                    <a:srgbClr val="D7A527"/>
                  </a:gs>
                  <a:gs pos="100000">
                    <a:srgbClr val="A66D06"/>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p>
                <a:endParaRPr lang="zh-CN" altLang="en-US">
                  <a:solidFill>
                    <a:schemeClr val="bg1"/>
                  </a:solidFill>
                </a:endParaRPr>
              </a:p>
            </p:txBody>
          </p:sp>
          <p:sp>
            <p:nvSpPr>
              <p:cNvPr id="41" name="椭圆 40"/>
              <p:cNvSpPr/>
              <p:nvPr/>
            </p:nvSpPr>
            <p:spPr>
              <a:xfrm>
                <a:off x="3356118" y="0"/>
                <a:ext cx="444500" cy="444500"/>
              </a:xfrm>
              <a:prstGeom prst="ellipse">
                <a:avLst/>
              </a:prstGeom>
              <a:gradFill>
                <a:gsLst>
                  <a:gs pos="0">
                    <a:srgbClr val="D7A527"/>
                  </a:gs>
                  <a:gs pos="100000">
                    <a:srgbClr val="A66D06"/>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p>
                <a:endParaRPr lang="zh-CN" altLang="en-US">
                  <a:solidFill>
                    <a:schemeClr val="bg1"/>
                  </a:solidFill>
                </a:endParaRPr>
              </a:p>
            </p:txBody>
          </p:sp>
        </p:grpSp>
        <p:sp>
          <p:nvSpPr>
            <p:cNvPr id="34" name="文本框 9"/>
            <p:cNvSpPr txBox="1"/>
            <p:nvPr/>
          </p:nvSpPr>
          <p:spPr>
            <a:xfrm>
              <a:off x="0" y="0"/>
              <a:ext cx="3848100" cy="577850"/>
            </a:xfrm>
            <a:prstGeom prst="rect">
              <a:avLst/>
            </a:prstGeom>
            <a:noFill/>
          </p:spPr>
          <p:txBody>
            <a:bodyPr wrap="square" rtlCol="0">
              <a:noAutofit/>
            </a:bodyPr>
            <a:lstStyle/>
            <a:p>
              <a:pPr algn="dist"/>
              <a:r>
                <a:rPr lang="zh-CN" altLang="en-US" sz="2400">
                  <a:solidFill>
                    <a:schemeClr val="bg1"/>
                  </a:solidFill>
                  <a:latin typeface="等线" panose="02010600030101010101" pitchFamily="2" charset="-122"/>
                  <a:ea typeface="汉仪大宋简" panose="02010609000101010101" pitchFamily="2" charset="-122"/>
                  <a:cs typeface="Times New Roman" panose="02020603050405020304" pitchFamily="18" charset="0"/>
                </a:rPr>
                <a:t>感谢您观看学习</a:t>
              </a:r>
              <a:endParaRPr lang="zh-CN" sz="1050" kern="100">
                <a:solidFill>
                  <a:schemeClr val="bg1"/>
                </a:solidFill>
                <a:effectLst/>
                <a:latin typeface="等线" panose="02010600030101010101" pitchFamily="2" charset="-122"/>
                <a:ea typeface="等线" panose="02010600030101010101" pitchFamily="2" charset="-122"/>
                <a:cs typeface="Times New Roman" panose="02020603050405020304" pitchFamily="18" charset="0"/>
              </a:endParaRPr>
            </a:p>
          </p:txBody>
        </p:sp>
      </p:grpSp>
    </p:spTree>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圆角 2"/>
          <p:cNvSpPr/>
          <p:nvPr/>
        </p:nvSpPr>
        <p:spPr>
          <a:xfrm>
            <a:off x="0" y="0"/>
            <a:ext cx="12192000" cy="6858000"/>
          </a:xfrm>
          <a:prstGeom prst="roundRect">
            <a:avLst>
              <a:gd name="adj" fmla="val 0"/>
            </a:avLst>
          </a:prstGeom>
          <a:gradFill>
            <a:gsLst>
              <a:gs pos="0">
                <a:srgbClr val="D7A527"/>
              </a:gs>
              <a:gs pos="100000">
                <a:srgbClr val="A66D06"/>
              </a:gs>
            </a:gsLst>
            <a:lin ang="2700000" scaled="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圆角 9"/>
          <p:cNvSpPr/>
          <p:nvPr/>
        </p:nvSpPr>
        <p:spPr>
          <a:xfrm>
            <a:off x="687388" y="657225"/>
            <a:ext cx="10817225" cy="5543550"/>
          </a:xfrm>
          <a:prstGeom prst="roundRect">
            <a:avLst>
              <a:gd name="adj" fmla="val 3241"/>
            </a:avLst>
          </a:prstGeom>
          <a:solidFill>
            <a:schemeClr val="bg1"/>
          </a:solidFill>
          <a:ln w="12700" cap="flat" cmpd="sng" algn="ctr">
            <a:noFill/>
            <a:prstDash val="solid"/>
            <a:miter lim="800000"/>
          </a:ln>
          <a:effectLst>
            <a:outerShdw blurRad="165100" algn="ctr" rotWithShape="0">
              <a:schemeClr val="tx1">
                <a:lumMod val="85000"/>
                <a:lumOff val="1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文本框 23"/>
          <p:cNvSpPr txBox="1"/>
          <p:nvPr/>
        </p:nvSpPr>
        <p:spPr>
          <a:xfrm>
            <a:off x="8451851" y="1550680"/>
            <a:ext cx="1962150" cy="923330"/>
          </a:xfrm>
          <a:prstGeom prst="rect">
            <a:avLst/>
          </a:prstGeom>
          <a:noFill/>
        </p:spPr>
        <p:txBody>
          <a:bodyPr wrap="square" rtlCol="0">
            <a:spAutoFit/>
          </a:bodyPr>
          <a:lstStyle/>
          <a:p>
            <a:pPr algn="dist"/>
            <a:r>
              <a:rPr lang="zh-CN" altLang="en-US" sz="5400">
                <a:gradFill>
                  <a:gsLst>
                    <a:gs pos="0">
                      <a:srgbClr val="D7A527"/>
                    </a:gs>
                    <a:gs pos="100000">
                      <a:srgbClr val="A66D06"/>
                    </a:gs>
                  </a:gsLst>
                  <a:lin ang="2700000" scaled="0"/>
                </a:gradFill>
                <a:effectLst>
                  <a:outerShdw blurRad="76200" dist="38100" dir="2700000" algn="tl" rotWithShape="0">
                    <a:srgbClr val="E0BA57">
                      <a:alpha val="40000"/>
                    </a:srgbClr>
                  </a:outerShdw>
                </a:effectLst>
                <a:latin typeface="汉仪滇黑 W" panose="00020600040101010101" pitchFamily="18" charset="-122"/>
                <a:ea typeface="汉仪滇黑 W" panose="00020600040101010101" pitchFamily="18" charset="-122"/>
              </a:rPr>
              <a:t>目录</a:t>
            </a:r>
          </a:p>
        </p:txBody>
      </p:sp>
      <p:pic>
        <p:nvPicPr>
          <p:cNvPr id="31" name="图片 30"/>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flipH="1">
            <a:off x="8495026" y="3727450"/>
            <a:ext cx="2274571" cy="2498726"/>
          </a:xfrm>
          <a:custGeom>
            <a:avLst/>
            <a:gdLst>
              <a:gd name="connsiteX0" fmla="*/ 3112722 w 3112722"/>
              <a:gd name="connsiteY0" fmla="*/ 0 h 3419475"/>
              <a:gd name="connsiteX1" fmla="*/ 0 w 3112722"/>
              <a:gd name="connsiteY1" fmla="*/ 0 h 3419475"/>
              <a:gd name="connsiteX2" fmla="*/ 0 w 3112722"/>
              <a:gd name="connsiteY2" fmla="*/ 3239809 h 3419475"/>
              <a:gd name="connsiteX3" fmla="*/ 179666 w 3112722"/>
              <a:gd name="connsiteY3" fmla="*/ 3419475 h 3419475"/>
              <a:gd name="connsiteX4" fmla="*/ 3112722 w 3112722"/>
              <a:gd name="connsiteY4" fmla="*/ 3419475 h 34194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12722" h="3419475">
                <a:moveTo>
                  <a:pt x="3112722" y="0"/>
                </a:moveTo>
                <a:lnTo>
                  <a:pt x="0" y="0"/>
                </a:lnTo>
                <a:lnTo>
                  <a:pt x="0" y="3239809"/>
                </a:lnTo>
                <a:cubicBezTo>
                  <a:pt x="0" y="3339036"/>
                  <a:pt x="80439" y="3419475"/>
                  <a:pt x="179666" y="3419475"/>
                </a:cubicBezTo>
                <a:lnTo>
                  <a:pt x="3112722" y="3419475"/>
                </a:lnTo>
                <a:close/>
              </a:path>
            </a:pathLst>
          </a:custGeom>
          <a:effectLst>
            <a:outerShdw blurRad="50800" dist="38100" dir="8100000" algn="tr" rotWithShape="0">
              <a:prstClr val="black">
                <a:alpha val="40000"/>
              </a:prstClr>
            </a:outerShdw>
          </a:effectLst>
        </p:spPr>
      </p:pic>
      <p:pic>
        <p:nvPicPr>
          <p:cNvPr id="21" name="图片 20"/>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flipH="1">
            <a:off x="7943806" y="2716640"/>
            <a:ext cx="3779881" cy="4147709"/>
          </a:xfrm>
          <a:prstGeom prst="rect">
            <a:avLst/>
          </a:prstGeom>
          <a:effectLst>
            <a:outerShdw blurRad="50800" dist="38100" dir="8100000" algn="tr" rotWithShape="0">
              <a:prstClr val="black">
                <a:alpha val="40000"/>
              </a:prstClr>
            </a:outerShdw>
          </a:effectLst>
        </p:spPr>
      </p:pic>
      <p:grpSp>
        <p:nvGrpSpPr>
          <p:cNvPr id="18" name="组合 17"/>
          <p:cNvGrpSpPr/>
          <p:nvPr/>
        </p:nvGrpSpPr>
        <p:grpSpPr>
          <a:xfrm>
            <a:off x="1703998" y="1293923"/>
            <a:ext cx="5344502" cy="784830"/>
            <a:chOff x="5823185" y="1363423"/>
            <a:chExt cx="5344502" cy="784830"/>
          </a:xfrm>
        </p:grpSpPr>
        <p:sp>
          <p:nvSpPr>
            <p:cNvPr id="19" name="文本框 18"/>
            <p:cNvSpPr txBox="1"/>
            <p:nvPr/>
          </p:nvSpPr>
          <p:spPr>
            <a:xfrm>
              <a:off x="6658470" y="1363423"/>
              <a:ext cx="4509217" cy="784830"/>
            </a:xfrm>
            <a:prstGeom prst="rect">
              <a:avLst/>
            </a:prstGeom>
            <a:noFill/>
          </p:spPr>
          <p:txBody>
            <a:bodyPr wrap="square" rtlCol="0">
              <a:spAutoFit/>
            </a:bodyPr>
            <a:lstStyle/>
            <a:p>
              <a:pPr algn="dist"/>
              <a:r>
                <a:rPr lang="zh-CN" altLang="en-US" sz="4500">
                  <a:solidFill>
                    <a:schemeClr val="tx1">
                      <a:lumMod val="75000"/>
                      <a:lumOff val="25000"/>
                    </a:schemeClr>
                  </a:solidFill>
                  <a:latin typeface="汉仪滇黑 W" panose="00020600040101010101" pitchFamily="18" charset="-122"/>
                  <a:ea typeface="汉仪滇黑 W" panose="00020600040101010101" pitchFamily="18" charset="-122"/>
                </a:rPr>
                <a:t>袁隆平生平介绍</a:t>
              </a:r>
            </a:p>
          </p:txBody>
        </p:sp>
        <p:sp>
          <p:nvSpPr>
            <p:cNvPr id="20" name="椭圆 19"/>
            <p:cNvSpPr/>
            <p:nvPr/>
          </p:nvSpPr>
          <p:spPr>
            <a:xfrm>
              <a:off x="5930105" y="1406949"/>
              <a:ext cx="646331" cy="646331"/>
            </a:xfrm>
            <a:prstGeom prst="ellipse">
              <a:avLst/>
            </a:prstGeom>
            <a:gradFill>
              <a:gsLst>
                <a:gs pos="0">
                  <a:srgbClr val="D7A527"/>
                </a:gs>
                <a:gs pos="100000">
                  <a:srgbClr val="A66D06"/>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文本框 21"/>
            <p:cNvSpPr txBox="1"/>
            <p:nvPr/>
          </p:nvSpPr>
          <p:spPr>
            <a:xfrm>
              <a:off x="5823185" y="1413299"/>
              <a:ext cx="879735" cy="646331"/>
            </a:xfrm>
            <a:prstGeom prst="rect">
              <a:avLst/>
            </a:prstGeom>
            <a:noFill/>
          </p:spPr>
          <p:txBody>
            <a:bodyPr wrap="square" rtlCol="0">
              <a:spAutoFit/>
            </a:bodyPr>
            <a:lstStyle/>
            <a:p>
              <a:pPr algn="dist"/>
              <a:r>
                <a:rPr lang="zh-CN" altLang="en-US" sz="3600">
                  <a:solidFill>
                    <a:schemeClr val="bg1"/>
                  </a:solidFill>
                  <a:latin typeface="汉仪滇黑 W" panose="00020600040101010101" pitchFamily="18" charset="-122"/>
                  <a:ea typeface="汉仪滇黑 W" panose="00020600040101010101" pitchFamily="18" charset="-122"/>
                </a:rPr>
                <a:t>壹</a:t>
              </a:r>
            </a:p>
          </p:txBody>
        </p:sp>
      </p:grpSp>
      <p:grpSp>
        <p:nvGrpSpPr>
          <p:cNvPr id="23" name="组合 22"/>
          <p:cNvGrpSpPr/>
          <p:nvPr/>
        </p:nvGrpSpPr>
        <p:grpSpPr>
          <a:xfrm>
            <a:off x="1703998" y="2506539"/>
            <a:ext cx="5344502" cy="784830"/>
            <a:chOff x="5823185" y="1363423"/>
            <a:chExt cx="5344502" cy="784830"/>
          </a:xfrm>
        </p:grpSpPr>
        <p:sp>
          <p:nvSpPr>
            <p:cNvPr id="25" name="文本框 24"/>
            <p:cNvSpPr txBox="1"/>
            <p:nvPr/>
          </p:nvSpPr>
          <p:spPr>
            <a:xfrm>
              <a:off x="6658470" y="1363423"/>
              <a:ext cx="4509217" cy="784830"/>
            </a:xfrm>
            <a:prstGeom prst="rect">
              <a:avLst/>
            </a:prstGeom>
            <a:noFill/>
          </p:spPr>
          <p:txBody>
            <a:bodyPr wrap="square" rtlCol="0">
              <a:spAutoFit/>
            </a:bodyPr>
            <a:lstStyle/>
            <a:p>
              <a:pPr algn="dist"/>
              <a:r>
                <a:rPr lang="zh-CN" altLang="en-US" sz="4500">
                  <a:solidFill>
                    <a:schemeClr val="tx1">
                      <a:lumMod val="75000"/>
                      <a:lumOff val="25000"/>
                    </a:schemeClr>
                  </a:solidFill>
                  <a:latin typeface="汉仪滇黑 W" panose="00020600040101010101" pitchFamily="18" charset="-122"/>
                  <a:ea typeface="汉仪滇黑 W" panose="00020600040101010101" pitchFamily="18" charset="-122"/>
                </a:rPr>
                <a:t>袁隆平主要贡献</a:t>
              </a:r>
            </a:p>
          </p:txBody>
        </p:sp>
        <p:sp>
          <p:nvSpPr>
            <p:cNvPr id="26" name="椭圆 25"/>
            <p:cNvSpPr/>
            <p:nvPr/>
          </p:nvSpPr>
          <p:spPr>
            <a:xfrm>
              <a:off x="5930105" y="1406949"/>
              <a:ext cx="646331" cy="646331"/>
            </a:xfrm>
            <a:prstGeom prst="ellipse">
              <a:avLst/>
            </a:prstGeom>
            <a:gradFill>
              <a:gsLst>
                <a:gs pos="0">
                  <a:srgbClr val="D7A527"/>
                </a:gs>
                <a:gs pos="100000">
                  <a:srgbClr val="A66D06"/>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文本框 26"/>
            <p:cNvSpPr txBox="1"/>
            <p:nvPr/>
          </p:nvSpPr>
          <p:spPr>
            <a:xfrm>
              <a:off x="5823185" y="1413299"/>
              <a:ext cx="879735" cy="646331"/>
            </a:xfrm>
            <a:prstGeom prst="rect">
              <a:avLst/>
            </a:prstGeom>
            <a:noFill/>
          </p:spPr>
          <p:txBody>
            <a:bodyPr wrap="square" rtlCol="0">
              <a:spAutoFit/>
            </a:bodyPr>
            <a:lstStyle/>
            <a:p>
              <a:pPr algn="dist"/>
              <a:r>
                <a:rPr lang="zh-CN" altLang="en-US" sz="3600">
                  <a:solidFill>
                    <a:schemeClr val="bg1"/>
                  </a:solidFill>
                  <a:latin typeface="汉仪滇黑 W" panose="00020600040101010101" pitchFamily="18" charset="-122"/>
                  <a:ea typeface="汉仪滇黑 W" panose="00020600040101010101" pitchFamily="18" charset="-122"/>
                </a:rPr>
                <a:t>贰</a:t>
              </a:r>
            </a:p>
          </p:txBody>
        </p:sp>
      </p:grpSp>
      <p:grpSp>
        <p:nvGrpSpPr>
          <p:cNvPr id="28" name="组合 27"/>
          <p:cNvGrpSpPr/>
          <p:nvPr/>
        </p:nvGrpSpPr>
        <p:grpSpPr>
          <a:xfrm>
            <a:off x="1703998" y="3698298"/>
            <a:ext cx="5344502" cy="784830"/>
            <a:chOff x="5823185" y="1363423"/>
            <a:chExt cx="5344502" cy="784830"/>
          </a:xfrm>
        </p:grpSpPr>
        <p:sp>
          <p:nvSpPr>
            <p:cNvPr id="29" name="文本框 28"/>
            <p:cNvSpPr txBox="1"/>
            <p:nvPr/>
          </p:nvSpPr>
          <p:spPr>
            <a:xfrm>
              <a:off x="6658470" y="1363423"/>
              <a:ext cx="4509217" cy="784830"/>
            </a:xfrm>
            <a:prstGeom prst="rect">
              <a:avLst/>
            </a:prstGeom>
            <a:noFill/>
          </p:spPr>
          <p:txBody>
            <a:bodyPr wrap="square" rtlCol="0">
              <a:spAutoFit/>
            </a:bodyPr>
            <a:lstStyle/>
            <a:p>
              <a:pPr algn="dist"/>
              <a:r>
                <a:rPr lang="zh-CN" altLang="en-US" sz="4500">
                  <a:solidFill>
                    <a:schemeClr val="tx1">
                      <a:lumMod val="75000"/>
                      <a:lumOff val="25000"/>
                    </a:schemeClr>
                  </a:solidFill>
                  <a:latin typeface="汉仪滇黑 W" panose="00020600040101010101" pitchFamily="18" charset="-122"/>
                  <a:ea typeface="汉仪滇黑 W" panose="00020600040101010101" pitchFamily="18" charset="-122"/>
                </a:rPr>
                <a:t>粮食的来之不易</a:t>
              </a:r>
            </a:p>
          </p:txBody>
        </p:sp>
        <p:sp>
          <p:nvSpPr>
            <p:cNvPr id="30" name="椭圆 29"/>
            <p:cNvSpPr/>
            <p:nvPr/>
          </p:nvSpPr>
          <p:spPr>
            <a:xfrm>
              <a:off x="5930105" y="1406949"/>
              <a:ext cx="646331" cy="646331"/>
            </a:xfrm>
            <a:prstGeom prst="ellipse">
              <a:avLst/>
            </a:prstGeom>
            <a:gradFill>
              <a:gsLst>
                <a:gs pos="0">
                  <a:srgbClr val="D7A527"/>
                </a:gs>
                <a:gs pos="100000">
                  <a:srgbClr val="A66D06"/>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3" name="文本框 42"/>
            <p:cNvSpPr txBox="1"/>
            <p:nvPr/>
          </p:nvSpPr>
          <p:spPr>
            <a:xfrm>
              <a:off x="5823185" y="1413299"/>
              <a:ext cx="879735" cy="646331"/>
            </a:xfrm>
            <a:prstGeom prst="rect">
              <a:avLst/>
            </a:prstGeom>
            <a:noFill/>
          </p:spPr>
          <p:txBody>
            <a:bodyPr wrap="square" rtlCol="0">
              <a:spAutoFit/>
            </a:bodyPr>
            <a:lstStyle/>
            <a:p>
              <a:pPr algn="dist"/>
              <a:r>
                <a:rPr lang="zh-CN" altLang="en-US" sz="3600">
                  <a:solidFill>
                    <a:schemeClr val="bg1"/>
                  </a:solidFill>
                  <a:latin typeface="汉仪滇黑 W" panose="00020600040101010101" pitchFamily="18" charset="-122"/>
                  <a:ea typeface="汉仪滇黑 W" panose="00020600040101010101" pitchFamily="18" charset="-122"/>
                </a:rPr>
                <a:t>叁</a:t>
              </a:r>
            </a:p>
          </p:txBody>
        </p:sp>
      </p:grpSp>
      <p:grpSp>
        <p:nvGrpSpPr>
          <p:cNvPr id="44" name="组合 43"/>
          <p:cNvGrpSpPr/>
          <p:nvPr/>
        </p:nvGrpSpPr>
        <p:grpSpPr>
          <a:xfrm>
            <a:off x="1703998" y="4885658"/>
            <a:ext cx="5344502" cy="784830"/>
            <a:chOff x="5823185" y="1363423"/>
            <a:chExt cx="5344502" cy="784830"/>
          </a:xfrm>
        </p:grpSpPr>
        <p:sp>
          <p:nvSpPr>
            <p:cNvPr id="45" name="文本框 44"/>
            <p:cNvSpPr txBox="1"/>
            <p:nvPr/>
          </p:nvSpPr>
          <p:spPr>
            <a:xfrm>
              <a:off x="6658470" y="1363423"/>
              <a:ext cx="4509217" cy="784830"/>
            </a:xfrm>
            <a:prstGeom prst="rect">
              <a:avLst/>
            </a:prstGeom>
            <a:noFill/>
          </p:spPr>
          <p:txBody>
            <a:bodyPr wrap="square" rtlCol="0">
              <a:spAutoFit/>
            </a:bodyPr>
            <a:lstStyle/>
            <a:p>
              <a:pPr algn="dist"/>
              <a:r>
                <a:rPr lang="zh-CN" altLang="en-US" sz="4500">
                  <a:solidFill>
                    <a:schemeClr val="tx1">
                      <a:lumMod val="75000"/>
                      <a:lumOff val="25000"/>
                    </a:schemeClr>
                  </a:solidFill>
                  <a:latin typeface="汉仪滇黑 W" panose="00020600040101010101" pitchFamily="18" charset="-122"/>
                  <a:ea typeface="汉仪滇黑 W" panose="00020600040101010101" pitchFamily="18" charset="-122"/>
                </a:rPr>
                <a:t>懂感恩珍惜粮食</a:t>
              </a:r>
            </a:p>
          </p:txBody>
        </p:sp>
        <p:sp>
          <p:nvSpPr>
            <p:cNvPr id="46" name="椭圆 45"/>
            <p:cNvSpPr/>
            <p:nvPr/>
          </p:nvSpPr>
          <p:spPr>
            <a:xfrm>
              <a:off x="5930105" y="1406949"/>
              <a:ext cx="646331" cy="646331"/>
            </a:xfrm>
            <a:prstGeom prst="ellipse">
              <a:avLst/>
            </a:prstGeom>
            <a:gradFill>
              <a:gsLst>
                <a:gs pos="0">
                  <a:srgbClr val="D7A527"/>
                </a:gs>
                <a:gs pos="100000">
                  <a:srgbClr val="A66D06"/>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7" name="文本框 46"/>
            <p:cNvSpPr txBox="1"/>
            <p:nvPr/>
          </p:nvSpPr>
          <p:spPr>
            <a:xfrm>
              <a:off x="5823185" y="1413299"/>
              <a:ext cx="879735" cy="646331"/>
            </a:xfrm>
            <a:prstGeom prst="rect">
              <a:avLst/>
            </a:prstGeom>
            <a:noFill/>
          </p:spPr>
          <p:txBody>
            <a:bodyPr wrap="square" rtlCol="0">
              <a:spAutoFit/>
            </a:bodyPr>
            <a:lstStyle/>
            <a:p>
              <a:pPr algn="dist"/>
              <a:r>
                <a:rPr lang="zh-CN" altLang="en-US" sz="3600">
                  <a:solidFill>
                    <a:schemeClr val="bg1"/>
                  </a:solidFill>
                  <a:latin typeface="汉仪滇黑 W" panose="00020600040101010101" pitchFamily="18" charset="-122"/>
                  <a:ea typeface="汉仪滇黑 W" panose="00020600040101010101" pitchFamily="18" charset="-122"/>
                </a:rPr>
                <a:t>肆</a:t>
              </a:r>
            </a:p>
          </p:txBody>
        </p:sp>
      </p:grpSp>
    </p:spTree>
  </p:cSld>
  <p:clrMapOvr>
    <a:masterClrMapping/>
  </p:clrMapOvr>
  <p:transition spd="slow">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 y="2949865"/>
            <a:ext cx="12191999" cy="657225"/>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0" rIns="180000" bIns="0" anchor="ctr"/>
          <a:lstStyle/>
          <a:p>
            <a:pPr algn="ctr">
              <a:defRPr/>
            </a:pPr>
            <a:r>
              <a:rPr lang="en-US" altLang="zh-CN" sz="2800" dirty="0" smtClean="0">
                <a:solidFill>
                  <a:prstClr val="white"/>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rPr>
              <a:t>                                             www.ypppt.com</a:t>
            </a:r>
            <a:endParaRPr lang="zh-CN" altLang="en-US" sz="2800" dirty="0">
              <a:solidFill>
                <a:srgbClr val="CEEAB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endParaRPr>
          </a:p>
        </p:txBody>
      </p:sp>
      <p:sp>
        <p:nvSpPr>
          <p:cNvPr id="7" name="矩形 6"/>
          <p:cNvSpPr/>
          <p:nvPr/>
        </p:nvSpPr>
        <p:spPr>
          <a:xfrm>
            <a:off x="0" y="2182092"/>
            <a:ext cx="12191999" cy="775277"/>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defRPr/>
            </a:pPr>
            <a:r>
              <a:rPr lang="zh-CN" altLang="en-US" sz="2800" spc="200" dirty="0" smtClean="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更多</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精品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资源尽在</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优品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p>
        </p:txBody>
      </p:sp>
      <p:sp>
        <p:nvSpPr>
          <p:cNvPr id="12" name="矩形 11"/>
          <p:cNvSpPr/>
          <p:nvPr/>
        </p:nvSpPr>
        <p:spPr>
          <a:xfrm>
            <a:off x="2581830" y="3921022"/>
            <a:ext cx="6906409" cy="1692771"/>
          </a:xfrm>
          <a:prstGeom prst="rect">
            <a:avLst/>
          </a:prstGeom>
          <a:noFill/>
          <a:ln w="25400" cap="flat" cmpd="sng" algn="ctr">
            <a:noFill/>
            <a:prstDash val="solid"/>
          </a:ln>
          <a:effectLst/>
        </p:spPr>
        <p:txBody>
          <a:bodyPr rtlCol="0" anchor="ctr"/>
          <a:lstStyle/>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模板下载</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3"/>
              </a:rPr>
              <a:t>www.ypppt.com/moban/</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节</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日</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4"/>
              </a:rPr>
              <a:t>www.ypppt.com/jieri/</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背景图片：</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5"/>
              </a:rPr>
              <a:t>www.ypppt.com/beijing/</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图表下载：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6"/>
              </a:rPr>
              <a:t>www.ypppt.com/tubiao/</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素材下载：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7"/>
              </a:rPr>
              <a:t>www.ypppt.com/sucai/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教程下载：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8"/>
              </a:rPr>
              <a:t>www.ypppt.com/jiaocheng</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8"/>
              </a:rPr>
              <a:t>/</a:t>
            </a:r>
            <a:endPar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字</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体下载：</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9"/>
              </a:rPr>
              <a:t>www.ypppt.com/ziti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9"/>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绘本故事</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10"/>
              </a:rPr>
              <a:t>www.ypppt.com/gushi/</a:t>
            </a:r>
            <a:endPar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课件：</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11"/>
              </a:rPr>
              <a:t>www.ypppt.com/kejian/</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5055912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圆角 2"/>
          <p:cNvSpPr/>
          <p:nvPr/>
        </p:nvSpPr>
        <p:spPr>
          <a:xfrm>
            <a:off x="0" y="0"/>
            <a:ext cx="12192000" cy="6858000"/>
          </a:xfrm>
          <a:prstGeom prst="roundRect">
            <a:avLst>
              <a:gd name="adj" fmla="val 0"/>
            </a:avLst>
          </a:prstGeom>
          <a:gradFill>
            <a:gsLst>
              <a:gs pos="0">
                <a:srgbClr val="D7A527"/>
              </a:gs>
              <a:gs pos="100000">
                <a:srgbClr val="A66D06"/>
              </a:gs>
            </a:gsLst>
            <a:lin ang="2700000" scaled="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圆角 9"/>
          <p:cNvSpPr/>
          <p:nvPr/>
        </p:nvSpPr>
        <p:spPr>
          <a:xfrm>
            <a:off x="687388" y="657225"/>
            <a:ext cx="10817225" cy="5543550"/>
          </a:xfrm>
          <a:prstGeom prst="roundRect">
            <a:avLst>
              <a:gd name="adj" fmla="val 3241"/>
            </a:avLst>
          </a:prstGeom>
          <a:solidFill>
            <a:schemeClr val="bg1"/>
          </a:solidFill>
          <a:ln w="12700" cap="flat" cmpd="sng" algn="ctr">
            <a:noFill/>
            <a:prstDash val="solid"/>
            <a:miter lim="800000"/>
          </a:ln>
          <a:effectLst>
            <a:outerShdw blurRad="165100" algn="ctr" rotWithShape="0">
              <a:schemeClr val="tx1">
                <a:lumMod val="85000"/>
                <a:lumOff val="1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文本框 23"/>
          <p:cNvSpPr txBox="1"/>
          <p:nvPr/>
        </p:nvSpPr>
        <p:spPr>
          <a:xfrm>
            <a:off x="1636712" y="1592094"/>
            <a:ext cx="5106988" cy="2554545"/>
          </a:xfrm>
          <a:prstGeom prst="rect">
            <a:avLst/>
          </a:prstGeom>
          <a:noFill/>
        </p:spPr>
        <p:txBody>
          <a:bodyPr wrap="square" rtlCol="0">
            <a:spAutoFit/>
          </a:bodyPr>
          <a:lstStyle/>
          <a:p>
            <a:pPr algn="dist"/>
            <a:r>
              <a:rPr lang="zh-CN" altLang="en-US" sz="8000" dirty="0">
                <a:gradFill>
                  <a:gsLst>
                    <a:gs pos="0">
                      <a:srgbClr val="D7A527"/>
                    </a:gs>
                    <a:gs pos="100000">
                      <a:srgbClr val="A66D06"/>
                    </a:gs>
                  </a:gsLst>
                  <a:lin ang="2700000" scaled="0"/>
                </a:gradFill>
                <a:effectLst>
                  <a:outerShdw blurRad="76200" dist="38100" dir="2700000" algn="tl" rotWithShape="0">
                    <a:srgbClr val="E0BA57">
                      <a:alpha val="40000"/>
                    </a:srgbClr>
                  </a:outerShdw>
                </a:effectLst>
                <a:latin typeface="汉仪滇黑 W" panose="00020600040101010101" pitchFamily="18" charset="-122"/>
                <a:ea typeface="汉仪滇黑 W" panose="00020600040101010101" pitchFamily="18" charset="-122"/>
              </a:rPr>
              <a:t>纪念袁老</a:t>
            </a:r>
            <a:endParaRPr lang="en-US" altLang="zh-CN" sz="8000" dirty="0">
              <a:gradFill>
                <a:gsLst>
                  <a:gs pos="0">
                    <a:srgbClr val="D7A527"/>
                  </a:gs>
                  <a:gs pos="100000">
                    <a:srgbClr val="A66D06"/>
                  </a:gs>
                </a:gsLst>
                <a:lin ang="2700000" scaled="0"/>
              </a:gradFill>
              <a:effectLst>
                <a:outerShdw blurRad="76200" dist="38100" dir="2700000" algn="tl" rotWithShape="0">
                  <a:srgbClr val="E0BA57">
                    <a:alpha val="40000"/>
                  </a:srgbClr>
                </a:outerShdw>
              </a:effectLst>
              <a:latin typeface="汉仪滇黑 W" panose="00020600040101010101" pitchFamily="18" charset="-122"/>
              <a:ea typeface="汉仪滇黑 W" panose="00020600040101010101" pitchFamily="18" charset="-122"/>
            </a:endParaRPr>
          </a:p>
          <a:p>
            <a:pPr algn="dist"/>
            <a:r>
              <a:rPr lang="zh-CN" altLang="en-US" sz="8000" dirty="0">
                <a:gradFill>
                  <a:gsLst>
                    <a:gs pos="0">
                      <a:srgbClr val="D7A527"/>
                    </a:gs>
                    <a:gs pos="100000">
                      <a:srgbClr val="A66D06"/>
                    </a:gs>
                  </a:gsLst>
                  <a:lin ang="2700000" scaled="0"/>
                </a:gradFill>
                <a:effectLst>
                  <a:outerShdw blurRad="76200" dist="38100" dir="2700000" algn="tl" rotWithShape="0">
                    <a:srgbClr val="E0BA57">
                      <a:alpha val="40000"/>
                    </a:srgbClr>
                  </a:outerShdw>
                </a:effectLst>
                <a:latin typeface="汉仪滇黑 W" panose="00020600040101010101" pitchFamily="18" charset="-122"/>
                <a:ea typeface="汉仪滇黑 W" panose="00020600040101010101" pitchFamily="18" charset="-122"/>
              </a:rPr>
              <a:t>珍惜粮食</a:t>
            </a:r>
          </a:p>
        </p:txBody>
      </p:sp>
      <p:pic>
        <p:nvPicPr>
          <p:cNvPr id="31" name="图片 30"/>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flipH="1">
            <a:off x="8375649" y="2716641"/>
            <a:ext cx="3136899" cy="3446035"/>
          </a:xfrm>
          <a:custGeom>
            <a:avLst/>
            <a:gdLst>
              <a:gd name="connsiteX0" fmla="*/ 3112722 w 3112722"/>
              <a:gd name="connsiteY0" fmla="*/ 0 h 3419475"/>
              <a:gd name="connsiteX1" fmla="*/ 0 w 3112722"/>
              <a:gd name="connsiteY1" fmla="*/ 0 h 3419475"/>
              <a:gd name="connsiteX2" fmla="*/ 0 w 3112722"/>
              <a:gd name="connsiteY2" fmla="*/ 3239809 h 3419475"/>
              <a:gd name="connsiteX3" fmla="*/ 179666 w 3112722"/>
              <a:gd name="connsiteY3" fmla="*/ 3419475 h 3419475"/>
              <a:gd name="connsiteX4" fmla="*/ 3112722 w 3112722"/>
              <a:gd name="connsiteY4" fmla="*/ 3419475 h 34194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12722" h="3419475">
                <a:moveTo>
                  <a:pt x="3112722" y="0"/>
                </a:moveTo>
                <a:lnTo>
                  <a:pt x="0" y="0"/>
                </a:lnTo>
                <a:lnTo>
                  <a:pt x="0" y="3239809"/>
                </a:lnTo>
                <a:cubicBezTo>
                  <a:pt x="0" y="3339036"/>
                  <a:pt x="80439" y="3419475"/>
                  <a:pt x="179666" y="3419475"/>
                </a:cubicBezTo>
                <a:lnTo>
                  <a:pt x="3112722" y="3419475"/>
                </a:lnTo>
                <a:close/>
              </a:path>
            </a:pathLst>
          </a:custGeom>
          <a:effectLst>
            <a:outerShdw blurRad="50800" dist="38100" dir="8100000" algn="tr" rotWithShape="0">
              <a:prstClr val="black">
                <a:alpha val="40000"/>
              </a:prstClr>
            </a:outerShdw>
          </a:effectLst>
        </p:spPr>
      </p:pic>
      <p:pic>
        <p:nvPicPr>
          <p:cNvPr id="21" name="图片 20"/>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flipH="1">
            <a:off x="7124700" y="762000"/>
            <a:ext cx="5561180" cy="6102350"/>
          </a:xfrm>
          <a:prstGeom prst="rect">
            <a:avLst/>
          </a:prstGeom>
          <a:effectLst>
            <a:outerShdw blurRad="50800" dist="38100" dir="8100000" algn="tr" rotWithShape="0">
              <a:prstClr val="black">
                <a:alpha val="40000"/>
              </a:prstClr>
            </a:outerShdw>
          </a:effectLst>
        </p:spPr>
      </p:pic>
      <p:grpSp>
        <p:nvGrpSpPr>
          <p:cNvPr id="32" name="组合 31"/>
          <p:cNvGrpSpPr/>
          <p:nvPr/>
        </p:nvGrpSpPr>
        <p:grpSpPr>
          <a:xfrm>
            <a:off x="2266156" y="4705439"/>
            <a:ext cx="3848100" cy="577850"/>
            <a:chOff x="0" y="0"/>
            <a:chExt cx="3848100" cy="577850"/>
          </a:xfrm>
        </p:grpSpPr>
        <p:grpSp>
          <p:nvGrpSpPr>
            <p:cNvPr id="33" name="组合 32"/>
            <p:cNvGrpSpPr/>
            <p:nvPr/>
          </p:nvGrpSpPr>
          <p:grpSpPr>
            <a:xfrm>
              <a:off x="19050" y="19050"/>
              <a:ext cx="3800618" cy="444500"/>
              <a:chOff x="0" y="0"/>
              <a:chExt cx="3800618" cy="444500"/>
            </a:xfrm>
          </p:grpSpPr>
          <p:sp>
            <p:nvSpPr>
              <p:cNvPr id="35" name="椭圆 34"/>
              <p:cNvSpPr/>
              <p:nvPr/>
            </p:nvSpPr>
            <p:spPr>
              <a:xfrm>
                <a:off x="0" y="0"/>
                <a:ext cx="444500" cy="444500"/>
              </a:xfrm>
              <a:prstGeom prst="ellipse">
                <a:avLst/>
              </a:prstGeom>
              <a:gradFill>
                <a:gsLst>
                  <a:gs pos="0">
                    <a:srgbClr val="D7A527"/>
                  </a:gs>
                  <a:gs pos="100000">
                    <a:srgbClr val="A66D06"/>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p>
                <a:endParaRPr lang="zh-CN" altLang="en-US">
                  <a:solidFill>
                    <a:schemeClr val="bg1"/>
                  </a:solidFill>
                </a:endParaRPr>
              </a:p>
            </p:txBody>
          </p:sp>
          <p:sp>
            <p:nvSpPr>
              <p:cNvPr id="36" name="椭圆 35"/>
              <p:cNvSpPr/>
              <p:nvPr/>
            </p:nvSpPr>
            <p:spPr>
              <a:xfrm>
                <a:off x="559353" y="0"/>
                <a:ext cx="444500" cy="444500"/>
              </a:xfrm>
              <a:prstGeom prst="ellipse">
                <a:avLst/>
              </a:prstGeom>
              <a:gradFill>
                <a:gsLst>
                  <a:gs pos="0">
                    <a:srgbClr val="D7A527"/>
                  </a:gs>
                  <a:gs pos="100000">
                    <a:srgbClr val="A66D06"/>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p>
                <a:endParaRPr lang="zh-CN" altLang="en-US">
                  <a:solidFill>
                    <a:schemeClr val="bg1"/>
                  </a:solidFill>
                </a:endParaRPr>
              </a:p>
            </p:txBody>
          </p:sp>
          <p:sp>
            <p:nvSpPr>
              <p:cNvPr id="37" name="椭圆 36"/>
              <p:cNvSpPr/>
              <p:nvPr/>
            </p:nvSpPr>
            <p:spPr>
              <a:xfrm>
                <a:off x="1118706" y="0"/>
                <a:ext cx="444500" cy="444500"/>
              </a:xfrm>
              <a:prstGeom prst="ellipse">
                <a:avLst/>
              </a:prstGeom>
              <a:gradFill>
                <a:gsLst>
                  <a:gs pos="0">
                    <a:srgbClr val="D7A527"/>
                  </a:gs>
                  <a:gs pos="100000">
                    <a:srgbClr val="A66D06"/>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p>
                <a:endParaRPr lang="zh-CN" altLang="en-US">
                  <a:solidFill>
                    <a:schemeClr val="bg1"/>
                  </a:solidFill>
                </a:endParaRPr>
              </a:p>
            </p:txBody>
          </p:sp>
          <p:sp>
            <p:nvSpPr>
              <p:cNvPr id="38" name="椭圆 37"/>
              <p:cNvSpPr/>
              <p:nvPr/>
            </p:nvSpPr>
            <p:spPr>
              <a:xfrm>
                <a:off x="1678059" y="0"/>
                <a:ext cx="444500" cy="444500"/>
              </a:xfrm>
              <a:prstGeom prst="ellipse">
                <a:avLst/>
              </a:prstGeom>
              <a:gradFill>
                <a:gsLst>
                  <a:gs pos="0">
                    <a:srgbClr val="D7A527"/>
                  </a:gs>
                  <a:gs pos="100000">
                    <a:srgbClr val="A66D06"/>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p>
                <a:endParaRPr lang="zh-CN" altLang="en-US">
                  <a:solidFill>
                    <a:schemeClr val="bg1"/>
                  </a:solidFill>
                </a:endParaRPr>
              </a:p>
            </p:txBody>
          </p:sp>
          <p:sp>
            <p:nvSpPr>
              <p:cNvPr id="39" name="椭圆 38"/>
              <p:cNvSpPr/>
              <p:nvPr/>
            </p:nvSpPr>
            <p:spPr>
              <a:xfrm>
                <a:off x="2237412" y="0"/>
                <a:ext cx="444500" cy="444500"/>
              </a:xfrm>
              <a:prstGeom prst="ellipse">
                <a:avLst/>
              </a:prstGeom>
              <a:gradFill>
                <a:gsLst>
                  <a:gs pos="0">
                    <a:srgbClr val="D7A527"/>
                  </a:gs>
                  <a:gs pos="100000">
                    <a:srgbClr val="A66D06"/>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p>
                <a:endParaRPr lang="zh-CN" altLang="en-US">
                  <a:solidFill>
                    <a:schemeClr val="bg1"/>
                  </a:solidFill>
                </a:endParaRPr>
              </a:p>
            </p:txBody>
          </p:sp>
          <p:sp>
            <p:nvSpPr>
              <p:cNvPr id="40" name="椭圆 39"/>
              <p:cNvSpPr/>
              <p:nvPr/>
            </p:nvSpPr>
            <p:spPr>
              <a:xfrm>
                <a:off x="2796765" y="0"/>
                <a:ext cx="444500" cy="444500"/>
              </a:xfrm>
              <a:prstGeom prst="ellipse">
                <a:avLst/>
              </a:prstGeom>
              <a:gradFill>
                <a:gsLst>
                  <a:gs pos="0">
                    <a:srgbClr val="D7A527"/>
                  </a:gs>
                  <a:gs pos="100000">
                    <a:srgbClr val="A66D06"/>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p>
                <a:endParaRPr lang="zh-CN" altLang="en-US">
                  <a:solidFill>
                    <a:schemeClr val="bg1"/>
                  </a:solidFill>
                </a:endParaRPr>
              </a:p>
            </p:txBody>
          </p:sp>
          <p:sp>
            <p:nvSpPr>
              <p:cNvPr id="41" name="椭圆 40"/>
              <p:cNvSpPr/>
              <p:nvPr/>
            </p:nvSpPr>
            <p:spPr>
              <a:xfrm>
                <a:off x="3356118" y="0"/>
                <a:ext cx="444500" cy="444500"/>
              </a:xfrm>
              <a:prstGeom prst="ellipse">
                <a:avLst/>
              </a:prstGeom>
              <a:gradFill>
                <a:gsLst>
                  <a:gs pos="0">
                    <a:srgbClr val="D7A527"/>
                  </a:gs>
                  <a:gs pos="100000">
                    <a:srgbClr val="A66D06"/>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p>
                <a:endParaRPr lang="zh-CN" altLang="en-US">
                  <a:solidFill>
                    <a:schemeClr val="bg1"/>
                  </a:solidFill>
                </a:endParaRPr>
              </a:p>
            </p:txBody>
          </p:sp>
        </p:grpSp>
        <p:sp>
          <p:nvSpPr>
            <p:cNvPr id="34" name="文本框 9"/>
            <p:cNvSpPr txBox="1"/>
            <p:nvPr/>
          </p:nvSpPr>
          <p:spPr>
            <a:xfrm>
              <a:off x="0" y="0"/>
              <a:ext cx="3848100" cy="577850"/>
            </a:xfrm>
            <a:prstGeom prst="rect">
              <a:avLst/>
            </a:prstGeom>
            <a:noFill/>
          </p:spPr>
          <p:txBody>
            <a:bodyPr wrap="square" rtlCol="0">
              <a:noAutofit/>
            </a:bodyPr>
            <a:lstStyle/>
            <a:p>
              <a:pPr algn="dist"/>
              <a:r>
                <a:rPr lang="zh-CN" altLang="en-US" sz="2400" kern="1200">
                  <a:solidFill>
                    <a:schemeClr val="bg1"/>
                  </a:solidFill>
                  <a:effectLst/>
                  <a:latin typeface="等线" panose="02010600030101010101" pitchFamily="2" charset="-122"/>
                  <a:ea typeface="汉仪大宋简" panose="02010609000101010101" pitchFamily="2" charset="-122"/>
                  <a:cs typeface="David"/>
                </a:rPr>
                <a:t>袁隆平生平介绍</a:t>
              </a:r>
            </a:p>
          </p:txBody>
        </p:sp>
      </p:grpSp>
    </p:spTree>
  </p:cSld>
  <p:clrMapOvr>
    <a:masterClrMapping/>
  </p:clrMapOvr>
  <p:transition spd="slow">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圆角 2"/>
          <p:cNvSpPr/>
          <p:nvPr/>
        </p:nvSpPr>
        <p:spPr>
          <a:xfrm>
            <a:off x="0" y="0"/>
            <a:ext cx="12192000" cy="6858000"/>
          </a:xfrm>
          <a:prstGeom prst="roundRect">
            <a:avLst>
              <a:gd name="adj" fmla="val 0"/>
            </a:avLst>
          </a:prstGeom>
          <a:gradFill>
            <a:gsLst>
              <a:gs pos="0">
                <a:srgbClr val="D7A527"/>
              </a:gs>
              <a:gs pos="100000">
                <a:srgbClr val="A66D06"/>
              </a:gs>
            </a:gsLst>
            <a:lin ang="2700000" scaled="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圆角 9"/>
          <p:cNvSpPr/>
          <p:nvPr/>
        </p:nvSpPr>
        <p:spPr>
          <a:xfrm>
            <a:off x="124619" y="112713"/>
            <a:ext cx="11942762" cy="6632575"/>
          </a:xfrm>
          <a:prstGeom prst="roundRect">
            <a:avLst>
              <a:gd name="adj" fmla="val 3241"/>
            </a:avLst>
          </a:prstGeom>
          <a:solidFill>
            <a:schemeClr val="bg1"/>
          </a:solidFill>
          <a:ln w="12700" cap="flat" cmpd="sng" algn="ctr">
            <a:noFill/>
            <a:prstDash val="solid"/>
            <a:miter lim="800000"/>
          </a:ln>
          <a:effectLst>
            <a:outerShdw blurRad="165100" algn="ctr" rotWithShape="0">
              <a:schemeClr val="tx1">
                <a:lumMod val="85000"/>
                <a:lumOff val="1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31" name="图片 30"/>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flipH="1">
            <a:off x="11243679" y="5715000"/>
            <a:ext cx="823702" cy="904876"/>
          </a:xfrm>
          <a:custGeom>
            <a:avLst/>
            <a:gdLst>
              <a:gd name="connsiteX0" fmla="*/ 3112722 w 3112722"/>
              <a:gd name="connsiteY0" fmla="*/ 0 h 3419475"/>
              <a:gd name="connsiteX1" fmla="*/ 0 w 3112722"/>
              <a:gd name="connsiteY1" fmla="*/ 0 h 3419475"/>
              <a:gd name="connsiteX2" fmla="*/ 0 w 3112722"/>
              <a:gd name="connsiteY2" fmla="*/ 3239809 h 3419475"/>
              <a:gd name="connsiteX3" fmla="*/ 179666 w 3112722"/>
              <a:gd name="connsiteY3" fmla="*/ 3419475 h 3419475"/>
              <a:gd name="connsiteX4" fmla="*/ 3112722 w 3112722"/>
              <a:gd name="connsiteY4" fmla="*/ 3419475 h 34194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12722" h="3419475">
                <a:moveTo>
                  <a:pt x="3112722" y="0"/>
                </a:moveTo>
                <a:lnTo>
                  <a:pt x="0" y="0"/>
                </a:lnTo>
                <a:lnTo>
                  <a:pt x="0" y="3239809"/>
                </a:lnTo>
                <a:cubicBezTo>
                  <a:pt x="0" y="3339036"/>
                  <a:pt x="80439" y="3419475"/>
                  <a:pt x="179666" y="3419475"/>
                </a:cubicBezTo>
                <a:lnTo>
                  <a:pt x="3112722" y="3419475"/>
                </a:lnTo>
                <a:close/>
              </a:path>
            </a:pathLst>
          </a:custGeom>
          <a:effectLst>
            <a:outerShdw blurRad="50800" dist="38100" dir="8100000" algn="tr" rotWithShape="0">
              <a:prstClr val="black">
                <a:alpha val="40000"/>
              </a:prstClr>
            </a:outerShdw>
          </a:effectLst>
        </p:spPr>
      </p:pic>
      <p:pic>
        <p:nvPicPr>
          <p:cNvPr id="21" name="图片 20"/>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flipH="1">
            <a:off x="10868516" y="5243513"/>
            <a:ext cx="1574028" cy="1727200"/>
          </a:xfrm>
          <a:prstGeom prst="rect">
            <a:avLst/>
          </a:prstGeom>
          <a:effectLst>
            <a:outerShdw blurRad="50800" dist="38100" dir="8100000" algn="tr" rotWithShape="0">
              <a:prstClr val="black">
                <a:alpha val="40000"/>
              </a:prstClr>
            </a:outerShdw>
          </a:effectLst>
        </p:spPr>
      </p:pic>
      <p:sp>
        <p:nvSpPr>
          <p:cNvPr id="17" name="文本框 16"/>
          <p:cNvSpPr txBox="1"/>
          <p:nvPr/>
        </p:nvSpPr>
        <p:spPr>
          <a:xfrm>
            <a:off x="189783" y="169973"/>
            <a:ext cx="2959817" cy="523220"/>
          </a:xfrm>
          <a:prstGeom prst="rect">
            <a:avLst/>
          </a:prstGeom>
          <a:noFill/>
        </p:spPr>
        <p:txBody>
          <a:bodyPr wrap="square" rtlCol="0">
            <a:spAutoFit/>
          </a:bodyPr>
          <a:lstStyle/>
          <a:p>
            <a:pPr algn="dist"/>
            <a:r>
              <a:rPr lang="zh-CN" altLang="en-US" sz="2800" dirty="0">
                <a:solidFill>
                  <a:schemeClr val="tx1">
                    <a:lumMod val="75000"/>
                    <a:lumOff val="25000"/>
                  </a:schemeClr>
                </a:solidFill>
                <a:latin typeface="汉仪滇黑 W" panose="00020600040101010101" pitchFamily="18" charset="-122"/>
                <a:ea typeface="汉仪滇黑 W" panose="00020600040101010101" pitchFamily="18" charset="-122"/>
              </a:rPr>
              <a:t>袁隆平生平介绍</a:t>
            </a:r>
          </a:p>
        </p:txBody>
      </p:sp>
      <p:sp>
        <p:nvSpPr>
          <p:cNvPr id="18" name="矩形 17"/>
          <p:cNvSpPr/>
          <p:nvPr/>
        </p:nvSpPr>
        <p:spPr>
          <a:xfrm>
            <a:off x="1708526" y="1962492"/>
            <a:ext cx="1739150" cy="576322"/>
          </a:xfrm>
          <a:prstGeom prst="rect">
            <a:avLst/>
          </a:prstGeom>
          <a:solidFill>
            <a:schemeClr val="bg1"/>
          </a:solidFill>
          <a:ln w="19050" cap="flat" cmpd="sng" algn="ctr">
            <a:solidFill>
              <a:schemeClr val="tx1"/>
            </a:solid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文本框 18"/>
          <p:cNvSpPr txBox="1"/>
          <p:nvPr/>
        </p:nvSpPr>
        <p:spPr>
          <a:xfrm>
            <a:off x="1837005" y="1989043"/>
            <a:ext cx="1482192" cy="523220"/>
          </a:xfrm>
          <a:prstGeom prst="rect">
            <a:avLst/>
          </a:prstGeom>
          <a:noFill/>
        </p:spPr>
        <p:txBody>
          <a:bodyPr wrap="square">
            <a:spAutoFit/>
          </a:bodyPr>
          <a:lstStyle/>
          <a:p>
            <a:pPr lvl="0" algn="dist">
              <a:defRPr/>
            </a:pPr>
            <a:r>
              <a:rPr lang="zh-CN" altLang="en-US" sz="2800" dirty="0">
                <a:solidFill>
                  <a:schemeClr val="tx1">
                    <a:lumMod val="75000"/>
                    <a:lumOff val="25000"/>
                  </a:schemeClr>
                </a:solidFill>
                <a:latin typeface="汉仪大宋简" panose="02010609000101010101" pitchFamily="2" charset="-122"/>
                <a:ea typeface="汉仪大宋简" panose="02010609000101010101" pitchFamily="2" charset="-122"/>
              </a:rPr>
              <a:t>袁隆平</a:t>
            </a:r>
          </a:p>
        </p:txBody>
      </p:sp>
      <p:sp>
        <p:nvSpPr>
          <p:cNvPr id="20" name="文本框 19"/>
          <p:cNvSpPr txBox="1"/>
          <p:nvPr/>
        </p:nvSpPr>
        <p:spPr>
          <a:xfrm>
            <a:off x="1588621" y="3225539"/>
            <a:ext cx="4666129" cy="2347181"/>
          </a:xfrm>
          <a:prstGeom prst="rect">
            <a:avLst/>
          </a:prstGeom>
          <a:noFill/>
        </p:spPr>
        <p:txBody>
          <a:bodyPr wrap="square">
            <a:spAutoFit/>
          </a:bodyPr>
          <a:lstStyle/>
          <a:p>
            <a:pPr lvl="0" algn="just">
              <a:lnSpc>
                <a:spcPct val="150000"/>
              </a:lnSpc>
              <a:defRPr/>
            </a:pPr>
            <a:r>
              <a:rPr lang="zh-CN" altLang="en-US" sz="2000" dirty="0">
                <a:solidFill>
                  <a:schemeClr val="tx1">
                    <a:lumMod val="75000"/>
                    <a:lumOff val="25000"/>
                  </a:schemeClr>
                </a:solidFill>
                <a:latin typeface="微软雅黑" panose="020B0503020204020204" pitchFamily="34" charset="-122"/>
                <a:ea typeface="微软雅黑" panose="020B0503020204020204" pitchFamily="34" charset="-122"/>
              </a:rPr>
              <a:t>男，汉族，生于北京，无党派人士，江西省九江市德安县人。</a:t>
            </a:r>
            <a:endParaRPr lang="en-US" altLang="zh-CN" sz="2000" dirty="0">
              <a:solidFill>
                <a:schemeClr val="tx1">
                  <a:lumMod val="75000"/>
                  <a:lumOff val="25000"/>
                </a:schemeClr>
              </a:solidFill>
              <a:latin typeface="微软雅黑" panose="020B0503020204020204" pitchFamily="34" charset="-122"/>
              <a:ea typeface="微软雅黑" panose="020B0503020204020204" pitchFamily="34" charset="-122"/>
            </a:endParaRPr>
          </a:p>
          <a:p>
            <a:pPr lvl="0" algn="just">
              <a:lnSpc>
                <a:spcPct val="150000"/>
              </a:lnSpc>
              <a:defRPr/>
            </a:pPr>
            <a:r>
              <a:rPr lang="zh-CN" altLang="en-US" sz="2000" dirty="0">
                <a:solidFill>
                  <a:schemeClr val="tx1">
                    <a:lumMod val="75000"/>
                    <a:lumOff val="25000"/>
                  </a:schemeClr>
                </a:solidFill>
                <a:latin typeface="微软雅黑" panose="020B0503020204020204" pitchFamily="34" charset="-122"/>
                <a:ea typeface="微软雅黑" panose="020B0503020204020204" pitchFamily="34" charset="-122"/>
              </a:rPr>
              <a:t>中国杂交水稻育种专家，中国研究与发展杂交水稻的开创者，被誉为</a:t>
            </a:r>
            <a:r>
              <a:rPr lang="zh-CN" altLang="en-US" sz="2000" b="1" dirty="0">
                <a:solidFill>
                  <a:srgbClr val="C00000"/>
                </a:solidFill>
                <a:latin typeface="微软雅黑" panose="020B0503020204020204" pitchFamily="34" charset="-122"/>
                <a:ea typeface="微软雅黑" panose="020B0503020204020204" pitchFamily="34" charset="-122"/>
              </a:rPr>
              <a:t>“杂交水稻之父”</a:t>
            </a:r>
            <a:r>
              <a:rPr lang="zh-CN" altLang="en-US" sz="2000" dirty="0">
                <a:solidFill>
                  <a:schemeClr val="tx1">
                    <a:lumMod val="75000"/>
                    <a:lumOff val="25000"/>
                  </a:schemeClr>
                </a:solidFill>
                <a:latin typeface="微软雅黑" panose="020B0503020204020204" pitchFamily="34" charset="-122"/>
                <a:ea typeface="微软雅黑" panose="020B0503020204020204" pitchFamily="34" charset="-122"/>
              </a:rPr>
              <a:t>。</a:t>
            </a:r>
          </a:p>
        </p:txBody>
      </p:sp>
      <p:sp>
        <p:nvSpPr>
          <p:cNvPr id="22" name="文本框 21"/>
          <p:cNvSpPr txBox="1"/>
          <p:nvPr/>
        </p:nvSpPr>
        <p:spPr>
          <a:xfrm>
            <a:off x="3443817" y="2088889"/>
            <a:ext cx="3083984" cy="500522"/>
          </a:xfrm>
          <a:prstGeom prst="rect">
            <a:avLst/>
          </a:prstGeom>
          <a:noFill/>
        </p:spPr>
        <p:txBody>
          <a:bodyPr wrap="square">
            <a:spAutoFit/>
          </a:bodyPr>
          <a:lstStyle/>
          <a:p>
            <a:pPr lvl="0" algn="just">
              <a:lnSpc>
                <a:spcPct val="150000"/>
              </a:lnSpc>
              <a:defRPr/>
            </a:pPr>
            <a:r>
              <a:rPr lang="zh-CN" altLang="en-US" sz="2000">
                <a:solidFill>
                  <a:schemeClr val="tx1">
                    <a:lumMod val="75000"/>
                    <a:lumOff val="25000"/>
                  </a:schemeClr>
                </a:solidFill>
                <a:latin typeface="汉仪大宋简" panose="02010609000101010101" pitchFamily="2" charset="-122"/>
                <a:ea typeface="汉仪大宋简" panose="02010609000101010101" pitchFamily="2" charset="-122"/>
              </a:rPr>
              <a:t>（</a:t>
            </a:r>
            <a:r>
              <a:rPr lang="en-US" altLang="zh-CN" sz="2000">
                <a:solidFill>
                  <a:schemeClr val="tx1">
                    <a:lumMod val="75000"/>
                    <a:lumOff val="25000"/>
                  </a:schemeClr>
                </a:solidFill>
                <a:latin typeface="汉仪大宋简" panose="02010609000101010101" pitchFamily="2" charset="-122"/>
                <a:ea typeface="汉仪大宋简" panose="02010609000101010101" pitchFamily="2" charset="-122"/>
              </a:rPr>
              <a:t>1930.9.7-2021.5.22</a:t>
            </a:r>
            <a:r>
              <a:rPr lang="zh-CN" altLang="en-US" sz="2000">
                <a:solidFill>
                  <a:schemeClr val="tx1">
                    <a:lumMod val="75000"/>
                    <a:lumOff val="25000"/>
                  </a:schemeClr>
                </a:solidFill>
                <a:latin typeface="汉仪大宋简" panose="02010609000101010101" pitchFamily="2" charset="-122"/>
                <a:ea typeface="汉仪大宋简" panose="02010609000101010101" pitchFamily="2" charset="-122"/>
              </a:rPr>
              <a:t>）</a:t>
            </a:r>
            <a:endParaRPr lang="en-US" altLang="zh-CN" sz="2000">
              <a:solidFill>
                <a:schemeClr val="tx1">
                  <a:lumMod val="75000"/>
                  <a:lumOff val="25000"/>
                </a:schemeClr>
              </a:solidFill>
              <a:latin typeface="汉仪大宋简" panose="02010609000101010101" pitchFamily="2" charset="-122"/>
              <a:ea typeface="汉仪大宋简" panose="02010609000101010101" pitchFamily="2" charset="-122"/>
            </a:endParaRPr>
          </a:p>
        </p:txBody>
      </p:sp>
      <p:pic>
        <p:nvPicPr>
          <p:cNvPr id="4" name="图片 3"/>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7849844" y="1800126"/>
            <a:ext cx="2578233" cy="3829247"/>
          </a:xfrm>
          <a:prstGeom prst="rect">
            <a:avLst/>
          </a:prstGeom>
        </p:spPr>
      </p:pic>
      <p:sp>
        <p:nvSpPr>
          <p:cNvPr id="2" name="文本框 1"/>
          <p:cNvSpPr txBox="1"/>
          <p:nvPr/>
        </p:nvSpPr>
        <p:spPr>
          <a:xfrm>
            <a:off x="4154750" y="693193"/>
            <a:ext cx="1642368" cy="246221"/>
          </a:xfrm>
          <a:prstGeom prst="rect">
            <a:avLst/>
          </a:prstGeom>
          <a:noFill/>
        </p:spPr>
        <p:txBody>
          <a:bodyPr wrap="square" rtlCol="0">
            <a:spAutoFit/>
          </a:bodyPr>
          <a:lstStyle/>
          <a:p>
            <a:r>
              <a:rPr lang="en-US" altLang="zh-CN" sz="1000" dirty="0">
                <a:solidFill>
                  <a:srgbClr val="FFFFFF"/>
                </a:solidFill>
              </a:rPr>
              <a:t>https://www.ypppt.com/</a:t>
            </a:r>
            <a:endParaRPr lang="zh-CN" altLang="en-US" sz="1000" dirty="0">
              <a:solidFill>
                <a:srgbClr val="FFFFFF"/>
              </a:solidFill>
            </a:endParaRPr>
          </a:p>
        </p:txBody>
      </p:sp>
    </p:spTree>
  </p:cSld>
  <p:clrMapOvr>
    <a:masterClrMapping/>
  </p:clrMapOvr>
  <p:transition spd="slow">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圆角 2"/>
          <p:cNvSpPr/>
          <p:nvPr/>
        </p:nvSpPr>
        <p:spPr>
          <a:xfrm>
            <a:off x="0" y="0"/>
            <a:ext cx="12192000" cy="6858000"/>
          </a:xfrm>
          <a:prstGeom prst="roundRect">
            <a:avLst>
              <a:gd name="adj" fmla="val 0"/>
            </a:avLst>
          </a:prstGeom>
          <a:gradFill>
            <a:gsLst>
              <a:gs pos="0">
                <a:srgbClr val="D7A527"/>
              </a:gs>
              <a:gs pos="100000">
                <a:srgbClr val="A66D06"/>
              </a:gs>
            </a:gsLst>
            <a:lin ang="2700000" scaled="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圆角 9"/>
          <p:cNvSpPr/>
          <p:nvPr/>
        </p:nvSpPr>
        <p:spPr>
          <a:xfrm>
            <a:off x="124619" y="112713"/>
            <a:ext cx="11942762" cy="6632575"/>
          </a:xfrm>
          <a:prstGeom prst="roundRect">
            <a:avLst>
              <a:gd name="adj" fmla="val 3241"/>
            </a:avLst>
          </a:prstGeom>
          <a:solidFill>
            <a:schemeClr val="bg1"/>
          </a:solidFill>
          <a:ln w="12700" cap="flat" cmpd="sng" algn="ctr">
            <a:noFill/>
            <a:prstDash val="solid"/>
            <a:miter lim="800000"/>
          </a:ln>
          <a:effectLst>
            <a:outerShdw blurRad="165100" algn="ctr" rotWithShape="0">
              <a:schemeClr val="tx1">
                <a:lumMod val="85000"/>
                <a:lumOff val="1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31" name="图片 30"/>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flipH="1">
            <a:off x="11243679" y="5715000"/>
            <a:ext cx="823702" cy="904876"/>
          </a:xfrm>
          <a:custGeom>
            <a:avLst/>
            <a:gdLst>
              <a:gd name="connsiteX0" fmla="*/ 3112722 w 3112722"/>
              <a:gd name="connsiteY0" fmla="*/ 0 h 3419475"/>
              <a:gd name="connsiteX1" fmla="*/ 0 w 3112722"/>
              <a:gd name="connsiteY1" fmla="*/ 0 h 3419475"/>
              <a:gd name="connsiteX2" fmla="*/ 0 w 3112722"/>
              <a:gd name="connsiteY2" fmla="*/ 3239809 h 3419475"/>
              <a:gd name="connsiteX3" fmla="*/ 179666 w 3112722"/>
              <a:gd name="connsiteY3" fmla="*/ 3419475 h 3419475"/>
              <a:gd name="connsiteX4" fmla="*/ 3112722 w 3112722"/>
              <a:gd name="connsiteY4" fmla="*/ 3419475 h 34194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12722" h="3419475">
                <a:moveTo>
                  <a:pt x="3112722" y="0"/>
                </a:moveTo>
                <a:lnTo>
                  <a:pt x="0" y="0"/>
                </a:lnTo>
                <a:lnTo>
                  <a:pt x="0" y="3239809"/>
                </a:lnTo>
                <a:cubicBezTo>
                  <a:pt x="0" y="3339036"/>
                  <a:pt x="80439" y="3419475"/>
                  <a:pt x="179666" y="3419475"/>
                </a:cubicBezTo>
                <a:lnTo>
                  <a:pt x="3112722" y="3419475"/>
                </a:lnTo>
                <a:close/>
              </a:path>
            </a:pathLst>
          </a:custGeom>
          <a:effectLst>
            <a:outerShdw blurRad="50800" dist="38100" dir="8100000" algn="tr" rotWithShape="0">
              <a:prstClr val="black">
                <a:alpha val="40000"/>
              </a:prstClr>
            </a:outerShdw>
          </a:effectLst>
        </p:spPr>
      </p:pic>
      <p:pic>
        <p:nvPicPr>
          <p:cNvPr id="21" name="图片 20"/>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flipH="1">
            <a:off x="10868516" y="5243513"/>
            <a:ext cx="1574028" cy="1727200"/>
          </a:xfrm>
          <a:prstGeom prst="rect">
            <a:avLst/>
          </a:prstGeom>
          <a:effectLst>
            <a:outerShdw blurRad="50800" dist="38100" dir="8100000" algn="tr" rotWithShape="0">
              <a:prstClr val="black">
                <a:alpha val="40000"/>
              </a:prstClr>
            </a:outerShdw>
          </a:effectLst>
        </p:spPr>
      </p:pic>
      <p:sp>
        <p:nvSpPr>
          <p:cNvPr id="17" name="文本框 16"/>
          <p:cNvSpPr txBox="1"/>
          <p:nvPr/>
        </p:nvSpPr>
        <p:spPr>
          <a:xfrm>
            <a:off x="189783" y="169973"/>
            <a:ext cx="2959817" cy="523220"/>
          </a:xfrm>
          <a:prstGeom prst="rect">
            <a:avLst/>
          </a:prstGeom>
          <a:noFill/>
        </p:spPr>
        <p:txBody>
          <a:bodyPr wrap="square" rtlCol="0">
            <a:spAutoFit/>
          </a:bodyPr>
          <a:lstStyle/>
          <a:p>
            <a:pPr algn="dist"/>
            <a:r>
              <a:rPr lang="zh-CN" altLang="en-US" sz="2800">
                <a:solidFill>
                  <a:schemeClr val="tx1">
                    <a:lumMod val="75000"/>
                    <a:lumOff val="25000"/>
                  </a:schemeClr>
                </a:solidFill>
                <a:latin typeface="汉仪滇黑 W" panose="00020600040101010101" pitchFamily="18" charset="-122"/>
                <a:ea typeface="汉仪滇黑 W" panose="00020600040101010101" pitchFamily="18" charset="-122"/>
              </a:rPr>
              <a:t>袁隆平生平介绍</a:t>
            </a:r>
          </a:p>
        </p:txBody>
      </p:sp>
      <p:sp>
        <p:nvSpPr>
          <p:cNvPr id="20" name="文本框 19"/>
          <p:cNvSpPr txBox="1"/>
          <p:nvPr/>
        </p:nvSpPr>
        <p:spPr>
          <a:xfrm>
            <a:off x="5499661" y="1825520"/>
            <a:ext cx="5174689" cy="3693703"/>
          </a:xfrm>
          <a:prstGeom prst="rect">
            <a:avLst/>
          </a:prstGeom>
          <a:noFill/>
        </p:spPr>
        <p:txBody>
          <a:bodyPr wrap="square">
            <a:spAutoFit/>
          </a:bodyPr>
          <a:lstStyle/>
          <a:p>
            <a:pPr lvl="0" algn="just">
              <a:lnSpc>
                <a:spcPct val="200000"/>
              </a:lnSpc>
              <a:defRPr/>
            </a:pPr>
            <a:r>
              <a:rPr lang="zh-CN" altLang="en-US" sz="2000" dirty="0">
                <a:solidFill>
                  <a:schemeClr val="tx1">
                    <a:lumMod val="75000"/>
                    <a:lumOff val="25000"/>
                  </a:schemeClr>
                </a:solidFill>
                <a:latin typeface="微软雅黑" panose="020B0503020204020204" pitchFamily="34" charset="-122"/>
                <a:ea typeface="微软雅黑" panose="020B0503020204020204" pitchFamily="34" charset="-122"/>
              </a:rPr>
              <a:t>袁隆平致力于杂交水稻技术的研究、应用与推广，发明“三系法”籼型杂交水稻，成功研究出“两系法”杂交水稻，创建了超级杂交稻技术体系。并提出并实施“种三产四丰产工程”，运用超级杂交稻的技术成果，出版中、英文专著</a:t>
            </a:r>
            <a:r>
              <a:rPr lang="en-US" altLang="zh-CN" sz="2000" dirty="0">
                <a:solidFill>
                  <a:schemeClr val="tx1">
                    <a:lumMod val="75000"/>
                    <a:lumOff val="25000"/>
                  </a:schemeClr>
                </a:solidFill>
                <a:latin typeface="微软雅黑" panose="020B0503020204020204" pitchFamily="34" charset="-122"/>
                <a:ea typeface="微软雅黑" panose="020B0503020204020204" pitchFamily="34" charset="-122"/>
              </a:rPr>
              <a:t>6</a:t>
            </a:r>
            <a:r>
              <a:rPr lang="zh-CN" altLang="en-US" sz="2000" dirty="0">
                <a:solidFill>
                  <a:schemeClr val="tx1">
                    <a:lumMod val="75000"/>
                    <a:lumOff val="25000"/>
                  </a:schemeClr>
                </a:solidFill>
                <a:latin typeface="微软雅黑" panose="020B0503020204020204" pitchFamily="34" charset="-122"/>
                <a:ea typeface="微软雅黑" panose="020B0503020204020204" pitchFamily="34" charset="-122"/>
              </a:rPr>
              <a:t>部，发表论文</a:t>
            </a:r>
            <a:r>
              <a:rPr lang="en-US" altLang="zh-CN" sz="2000" dirty="0">
                <a:solidFill>
                  <a:schemeClr val="tx1">
                    <a:lumMod val="75000"/>
                    <a:lumOff val="25000"/>
                  </a:schemeClr>
                </a:solidFill>
                <a:latin typeface="微软雅黑" panose="020B0503020204020204" pitchFamily="34" charset="-122"/>
                <a:ea typeface="微软雅黑" panose="020B0503020204020204" pitchFamily="34" charset="-122"/>
              </a:rPr>
              <a:t>60</a:t>
            </a:r>
            <a:r>
              <a:rPr lang="zh-CN" altLang="en-US" sz="2000" dirty="0">
                <a:solidFill>
                  <a:schemeClr val="tx1">
                    <a:lumMod val="75000"/>
                    <a:lumOff val="25000"/>
                  </a:schemeClr>
                </a:solidFill>
                <a:latin typeface="微软雅黑" panose="020B0503020204020204" pitchFamily="34" charset="-122"/>
                <a:ea typeface="微软雅黑" panose="020B0503020204020204" pitchFamily="34" charset="-122"/>
              </a:rPr>
              <a:t>余篇。</a:t>
            </a:r>
          </a:p>
        </p:txBody>
      </p:sp>
      <p:pic>
        <p:nvPicPr>
          <p:cNvPr id="5" name="图片 4"/>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014393" y="610643"/>
            <a:ext cx="3871951" cy="5476937"/>
          </a:xfrm>
          <a:prstGeom prst="rect">
            <a:avLst/>
          </a:prstGeom>
        </p:spPr>
      </p:pic>
    </p:spTree>
  </p:cSld>
  <p:clrMapOvr>
    <a:masterClrMapping/>
  </p:clrMapOvr>
  <p:transition spd="slow">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圆角 2"/>
          <p:cNvSpPr/>
          <p:nvPr/>
        </p:nvSpPr>
        <p:spPr>
          <a:xfrm>
            <a:off x="0" y="0"/>
            <a:ext cx="12192000" cy="6858000"/>
          </a:xfrm>
          <a:prstGeom prst="roundRect">
            <a:avLst>
              <a:gd name="adj" fmla="val 0"/>
            </a:avLst>
          </a:prstGeom>
          <a:gradFill>
            <a:gsLst>
              <a:gs pos="0">
                <a:srgbClr val="D7A527"/>
              </a:gs>
              <a:gs pos="100000">
                <a:srgbClr val="A66D06"/>
              </a:gs>
            </a:gsLst>
            <a:lin ang="2700000" scaled="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圆角 9"/>
          <p:cNvSpPr/>
          <p:nvPr/>
        </p:nvSpPr>
        <p:spPr>
          <a:xfrm>
            <a:off x="687388" y="657225"/>
            <a:ext cx="10817225" cy="5543550"/>
          </a:xfrm>
          <a:prstGeom prst="roundRect">
            <a:avLst>
              <a:gd name="adj" fmla="val 3241"/>
            </a:avLst>
          </a:prstGeom>
          <a:solidFill>
            <a:schemeClr val="bg1"/>
          </a:solidFill>
          <a:ln w="12700" cap="flat" cmpd="sng" algn="ctr">
            <a:noFill/>
            <a:prstDash val="solid"/>
            <a:miter lim="800000"/>
          </a:ln>
          <a:effectLst>
            <a:outerShdw blurRad="165100" algn="ctr" rotWithShape="0">
              <a:schemeClr val="tx1">
                <a:lumMod val="85000"/>
                <a:lumOff val="1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文本框 23"/>
          <p:cNvSpPr txBox="1"/>
          <p:nvPr/>
        </p:nvSpPr>
        <p:spPr>
          <a:xfrm>
            <a:off x="1636712" y="1592094"/>
            <a:ext cx="5106988" cy="2554545"/>
          </a:xfrm>
          <a:prstGeom prst="rect">
            <a:avLst/>
          </a:prstGeom>
          <a:noFill/>
        </p:spPr>
        <p:txBody>
          <a:bodyPr wrap="square" rtlCol="0">
            <a:spAutoFit/>
          </a:bodyPr>
          <a:lstStyle/>
          <a:p>
            <a:pPr algn="dist"/>
            <a:r>
              <a:rPr lang="zh-CN" altLang="en-US" sz="8000">
                <a:gradFill>
                  <a:gsLst>
                    <a:gs pos="0">
                      <a:srgbClr val="D7A527"/>
                    </a:gs>
                    <a:gs pos="100000">
                      <a:srgbClr val="A66D06"/>
                    </a:gs>
                  </a:gsLst>
                  <a:lin ang="2700000" scaled="0"/>
                </a:gradFill>
                <a:effectLst>
                  <a:outerShdw blurRad="76200" dist="38100" dir="2700000" algn="tl" rotWithShape="0">
                    <a:srgbClr val="E0BA57">
                      <a:alpha val="40000"/>
                    </a:srgbClr>
                  </a:outerShdw>
                </a:effectLst>
                <a:latin typeface="汉仪滇黑 W" panose="00020600040101010101" pitchFamily="18" charset="-122"/>
                <a:ea typeface="汉仪滇黑 W" panose="00020600040101010101" pitchFamily="18" charset="-122"/>
              </a:rPr>
              <a:t>纪念袁老</a:t>
            </a:r>
            <a:endParaRPr lang="en-US" altLang="zh-CN" sz="8000">
              <a:gradFill>
                <a:gsLst>
                  <a:gs pos="0">
                    <a:srgbClr val="D7A527"/>
                  </a:gs>
                  <a:gs pos="100000">
                    <a:srgbClr val="A66D06"/>
                  </a:gs>
                </a:gsLst>
                <a:lin ang="2700000" scaled="0"/>
              </a:gradFill>
              <a:effectLst>
                <a:outerShdw blurRad="76200" dist="38100" dir="2700000" algn="tl" rotWithShape="0">
                  <a:srgbClr val="E0BA57">
                    <a:alpha val="40000"/>
                  </a:srgbClr>
                </a:outerShdw>
              </a:effectLst>
              <a:latin typeface="汉仪滇黑 W" panose="00020600040101010101" pitchFamily="18" charset="-122"/>
              <a:ea typeface="汉仪滇黑 W" panose="00020600040101010101" pitchFamily="18" charset="-122"/>
            </a:endParaRPr>
          </a:p>
          <a:p>
            <a:pPr algn="dist"/>
            <a:r>
              <a:rPr lang="zh-CN" altLang="en-US" sz="8000">
                <a:gradFill>
                  <a:gsLst>
                    <a:gs pos="0">
                      <a:srgbClr val="D7A527"/>
                    </a:gs>
                    <a:gs pos="100000">
                      <a:srgbClr val="A66D06"/>
                    </a:gs>
                  </a:gsLst>
                  <a:lin ang="2700000" scaled="0"/>
                </a:gradFill>
                <a:effectLst>
                  <a:outerShdw blurRad="76200" dist="38100" dir="2700000" algn="tl" rotWithShape="0">
                    <a:srgbClr val="E0BA57">
                      <a:alpha val="40000"/>
                    </a:srgbClr>
                  </a:outerShdw>
                </a:effectLst>
                <a:latin typeface="汉仪滇黑 W" panose="00020600040101010101" pitchFamily="18" charset="-122"/>
                <a:ea typeface="汉仪滇黑 W" panose="00020600040101010101" pitchFamily="18" charset="-122"/>
              </a:rPr>
              <a:t>珍惜粮食</a:t>
            </a:r>
          </a:p>
        </p:txBody>
      </p:sp>
      <p:pic>
        <p:nvPicPr>
          <p:cNvPr id="31" name="图片 30"/>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flipH="1">
            <a:off x="8375649" y="2716641"/>
            <a:ext cx="3136899" cy="3446035"/>
          </a:xfrm>
          <a:custGeom>
            <a:avLst/>
            <a:gdLst>
              <a:gd name="connsiteX0" fmla="*/ 3112722 w 3112722"/>
              <a:gd name="connsiteY0" fmla="*/ 0 h 3419475"/>
              <a:gd name="connsiteX1" fmla="*/ 0 w 3112722"/>
              <a:gd name="connsiteY1" fmla="*/ 0 h 3419475"/>
              <a:gd name="connsiteX2" fmla="*/ 0 w 3112722"/>
              <a:gd name="connsiteY2" fmla="*/ 3239809 h 3419475"/>
              <a:gd name="connsiteX3" fmla="*/ 179666 w 3112722"/>
              <a:gd name="connsiteY3" fmla="*/ 3419475 h 3419475"/>
              <a:gd name="connsiteX4" fmla="*/ 3112722 w 3112722"/>
              <a:gd name="connsiteY4" fmla="*/ 3419475 h 34194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12722" h="3419475">
                <a:moveTo>
                  <a:pt x="3112722" y="0"/>
                </a:moveTo>
                <a:lnTo>
                  <a:pt x="0" y="0"/>
                </a:lnTo>
                <a:lnTo>
                  <a:pt x="0" y="3239809"/>
                </a:lnTo>
                <a:cubicBezTo>
                  <a:pt x="0" y="3339036"/>
                  <a:pt x="80439" y="3419475"/>
                  <a:pt x="179666" y="3419475"/>
                </a:cubicBezTo>
                <a:lnTo>
                  <a:pt x="3112722" y="3419475"/>
                </a:lnTo>
                <a:close/>
              </a:path>
            </a:pathLst>
          </a:custGeom>
          <a:effectLst>
            <a:outerShdw blurRad="50800" dist="38100" dir="8100000" algn="tr" rotWithShape="0">
              <a:prstClr val="black">
                <a:alpha val="40000"/>
              </a:prstClr>
            </a:outerShdw>
          </a:effectLst>
        </p:spPr>
      </p:pic>
      <p:pic>
        <p:nvPicPr>
          <p:cNvPr id="21" name="图片 20"/>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flipH="1">
            <a:off x="7124700" y="762000"/>
            <a:ext cx="5561180" cy="6102350"/>
          </a:xfrm>
          <a:prstGeom prst="rect">
            <a:avLst/>
          </a:prstGeom>
          <a:effectLst>
            <a:outerShdw blurRad="50800" dist="38100" dir="8100000" algn="tr" rotWithShape="0">
              <a:prstClr val="black">
                <a:alpha val="40000"/>
              </a:prstClr>
            </a:outerShdw>
          </a:effectLst>
        </p:spPr>
      </p:pic>
      <p:grpSp>
        <p:nvGrpSpPr>
          <p:cNvPr id="32" name="组合 31"/>
          <p:cNvGrpSpPr/>
          <p:nvPr/>
        </p:nvGrpSpPr>
        <p:grpSpPr>
          <a:xfrm>
            <a:off x="2266156" y="4705439"/>
            <a:ext cx="3848100" cy="577850"/>
            <a:chOff x="0" y="0"/>
            <a:chExt cx="3848100" cy="577850"/>
          </a:xfrm>
        </p:grpSpPr>
        <p:grpSp>
          <p:nvGrpSpPr>
            <p:cNvPr id="33" name="组合 32"/>
            <p:cNvGrpSpPr/>
            <p:nvPr/>
          </p:nvGrpSpPr>
          <p:grpSpPr>
            <a:xfrm>
              <a:off x="19050" y="19050"/>
              <a:ext cx="3800618" cy="444500"/>
              <a:chOff x="0" y="0"/>
              <a:chExt cx="3800618" cy="444500"/>
            </a:xfrm>
          </p:grpSpPr>
          <p:sp>
            <p:nvSpPr>
              <p:cNvPr id="35" name="椭圆 34"/>
              <p:cNvSpPr/>
              <p:nvPr/>
            </p:nvSpPr>
            <p:spPr>
              <a:xfrm>
                <a:off x="0" y="0"/>
                <a:ext cx="444500" cy="444500"/>
              </a:xfrm>
              <a:prstGeom prst="ellipse">
                <a:avLst/>
              </a:prstGeom>
              <a:gradFill>
                <a:gsLst>
                  <a:gs pos="0">
                    <a:srgbClr val="D7A527"/>
                  </a:gs>
                  <a:gs pos="100000">
                    <a:srgbClr val="A66D06"/>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p>
                <a:endParaRPr lang="zh-CN" altLang="en-US">
                  <a:solidFill>
                    <a:schemeClr val="bg1"/>
                  </a:solidFill>
                </a:endParaRPr>
              </a:p>
            </p:txBody>
          </p:sp>
          <p:sp>
            <p:nvSpPr>
              <p:cNvPr id="36" name="椭圆 35"/>
              <p:cNvSpPr/>
              <p:nvPr/>
            </p:nvSpPr>
            <p:spPr>
              <a:xfrm>
                <a:off x="559353" y="0"/>
                <a:ext cx="444500" cy="444500"/>
              </a:xfrm>
              <a:prstGeom prst="ellipse">
                <a:avLst/>
              </a:prstGeom>
              <a:gradFill>
                <a:gsLst>
                  <a:gs pos="0">
                    <a:srgbClr val="D7A527"/>
                  </a:gs>
                  <a:gs pos="100000">
                    <a:srgbClr val="A66D06"/>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p>
                <a:endParaRPr lang="zh-CN" altLang="en-US">
                  <a:solidFill>
                    <a:schemeClr val="bg1"/>
                  </a:solidFill>
                </a:endParaRPr>
              </a:p>
            </p:txBody>
          </p:sp>
          <p:sp>
            <p:nvSpPr>
              <p:cNvPr id="37" name="椭圆 36"/>
              <p:cNvSpPr/>
              <p:nvPr/>
            </p:nvSpPr>
            <p:spPr>
              <a:xfrm>
                <a:off x="1118706" y="0"/>
                <a:ext cx="444500" cy="444500"/>
              </a:xfrm>
              <a:prstGeom prst="ellipse">
                <a:avLst/>
              </a:prstGeom>
              <a:gradFill>
                <a:gsLst>
                  <a:gs pos="0">
                    <a:srgbClr val="D7A527"/>
                  </a:gs>
                  <a:gs pos="100000">
                    <a:srgbClr val="A66D06"/>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p>
                <a:endParaRPr lang="zh-CN" altLang="en-US">
                  <a:solidFill>
                    <a:schemeClr val="bg1"/>
                  </a:solidFill>
                </a:endParaRPr>
              </a:p>
            </p:txBody>
          </p:sp>
          <p:sp>
            <p:nvSpPr>
              <p:cNvPr id="38" name="椭圆 37"/>
              <p:cNvSpPr/>
              <p:nvPr/>
            </p:nvSpPr>
            <p:spPr>
              <a:xfrm>
                <a:off x="1678059" y="0"/>
                <a:ext cx="444500" cy="444500"/>
              </a:xfrm>
              <a:prstGeom prst="ellipse">
                <a:avLst/>
              </a:prstGeom>
              <a:gradFill>
                <a:gsLst>
                  <a:gs pos="0">
                    <a:srgbClr val="D7A527"/>
                  </a:gs>
                  <a:gs pos="100000">
                    <a:srgbClr val="A66D06"/>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p>
                <a:endParaRPr lang="zh-CN" altLang="en-US">
                  <a:solidFill>
                    <a:schemeClr val="bg1"/>
                  </a:solidFill>
                </a:endParaRPr>
              </a:p>
            </p:txBody>
          </p:sp>
          <p:sp>
            <p:nvSpPr>
              <p:cNvPr id="39" name="椭圆 38"/>
              <p:cNvSpPr/>
              <p:nvPr/>
            </p:nvSpPr>
            <p:spPr>
              <a:xfrm>
                <a:off x="2237412" y="0"/>
                <a:ext cx="444500" cy="444500"/>
              </a:xfrm>
              <a:prstGeom prst="ellipse">
                <a:avLst/>
              </a:prstGeom>
              <a:gradFill>
                <a:gsLst>
                  <a:gs pos="0">
                    <a:srgbClr val="D7A527"/>
                  </a:gs>
                  <a:gs pos="100000">
                    <a:srgbClr val="A66D06"/>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p>
                <a:endParaRPr lang="zh-CN" altLang="en-US">
                  <a:solidFill>
                    <a:schemeClr val="bg1"/>
                  </a:solidFill>
                </a:endParaRPr>
              </a:p>
            </p:txBody>
          </p:sp>
          <p:sp>
            <p:nvSpPr>
              <p:cNvPr id="40" name="椭圆 39"/>
              <p:cNvSpPr/>
              <p:nvPr/>
            </p:nvSpPr>
            <p:spPr>
              <a:xfrm>
                <a:off x="2796765" y="0"/>
                <a:ext cx="444500" cy="444500"/>
              </a:xfrm>
              <a:prstGeom prst="ellipse">
                <a:avLst/>
              </a:prstGeom>
              <a:gradFill>
                <a:gsLst>
                  <a:gs pos="0">
                    <a:srgbClr val="D7A527"/>
                  </a:gs>
                  <a:gs pos="100000">
                    <a:srgbClr val="A66D06"/>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p>
                <a:endParaRPr lang="zh-CN" altLang="en-US">
                  <a:solidFill>
                    <a:schemeClr val="bg1"/>
                  </a:solidFill>
                </a:endParaRPr>
              </a:p>
            </p:txBody>
          </p:sp>
          <p:sp>
            <p:nvSpPr>
              <p:cNvPr id="41" name="椭圆 40"/>
              <p:cNvSpPr/>
              <p:nvPr/>
            </p:nvSpPr>
            <p:spPr>
              <a:xfrm>
                <a:off x="3356118" y="0"/>
                <a:ext cx="444500" cy="444500"/>
              </a:xfrm>
              <a:prstGeom prst="ellipse">
                <a:avLst/>
              </a:prstGeom>
              <a:gradFill>
                <a:gsLst>
                  <a:gs pos="0">
                    <a:srgbClr val="D7A527"/>
                  </a:gs>
                  <a:gs pos="100000">
                    <a:srgbClr val="A66D06"/>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p>
                <a:endParaRPr lang="zh-CN" altLang="en-US">
                  <a:solidFill>
                    <a:schemeClr val="bg1"/>
                  </a:solidFill>
                </a:endParaRPr>
              </a:p>
            </p:txBody>
          </p:sp>
        </p:grpSp>
        <p:sp>
          <p:nvSpPr>
            <p:cNvPr id="34" name="文本框 9"/>
            <p:cNvSpPr txBox="1"/>
            <p:nvPr/>
          </p:nvSpPr>
          <p:spPr>
            <a:xfrm>
              <a:off x="0" y="0"/>
              <a:ext cx="3848100" cy="577850"/>
            </a:xfrm>
            <a:prstGeom prst="rect">
              <a:avLst/>
            </a:prstGeom>
            <a:noFill/>
          </p:spPr>
          <p:txBody>
            <a:bodyPr wrap="square" rtlCol="0">
              <a:noAutofit/>
            </a:bodyPr>
            <a:lstStyle/>
            <a:p>
              <a:pPr algn="dist"/>
              <a:r>
                <a:rPr lang="zh-CN" altLang="en-US" sz="2400" kern="1200">
                  <a:solidFill>
                    <a:schemeClr val="bg1"/>
                  </a:solidFill>
                  <a:effectLst/>
                  <a:latin typeface="等线" panose="02010600030101010101" pitchFamily="2" charset="-122"/>
                  <a:ea typeface="汉仪大宋简" panose="02010609000101010101" pitchFamily="2" charset="-122"/>
                  <a:cs typeface="David"/>
                </a:rPr>
                <a:t>袁隆平主要贡献</a:t>
              </a:r>
            </a:p>
          </p:txBody>
        </p:sp>
      </p:grpSp>
    </p:spTree>
  </p:cSld>
  <p:clrMapOvr>
    <a:masterClrMapping/>
  </p:clrMapOvr>
  <p:transition spd="slow">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圆角 2"/>
          <p:cNvSpPr/>
          <p:nvPr/>
        </p:nvSpPr>
        <p:spPr>
          <a:xfrm>
            <a:off x="0" y="0"/>
            <a:ext cx="12192000" cy="6858000"/>
          </a:xfrm>
          <a:prstGeom prst="roundRect">
            <a:avLst>
              <a:gd name="adj" fmla="val 0"/>
            </a:avLst>
          </a:prstGeom>
          <a:gradFill>
            <a:gsLst>
              <a:gs pos="0">
                <a:srgbClr val="D7A527"/>
              </a:gs>
              <a:gs pos="100000">
                <a:srgbClr val="A66D06"/>
              </a:gs>
            </a:gsLst>
            <a:lin ang="2700000" scaled="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圆角 9"/>
          <p:cNvSpPr/>
          <p:nvPr/>
        </p:nvSpPr>
        <p:spPr>
          <a:xfrm>
            <a:off x="124619" y="112713"/>
            <a:ext cx="11942762" cy="6632575"/>
          </a:xfrm>
          <a:prstGeom prst="roundRect">
            <a:avLst>
              <a:gd name="adj" fmla="val 3241"/>
            </a:avLst>
          </a:prstGeom>
          <a:solidFill>
            <a:schemeClr val="bg1"/>
          </a:solidFill>
          <a:ln w="12700" cap="flat" cmpd="sng" algn="ctr">
            <a:noFill/>
            <a:prstDash val="solid"/>
            <a:miter lim="800000"/>
          </a:ln>
          <a:effectLst>
            <a:outerShdw blurRad="165100" algn="ctr" rotWithShape="0">
              <a:schemeClr val="tx1">
                <a:lumMod val="85000"/>
                <a:lumOff val="1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31" name="图片 30"/>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flipH="1">
            <a:off x="11243679" y="5715000"/>
            <a:ext cx="823702" cy="904876"/>
          </a:xfrm>
          <a:custGeom>
            <a:avLst/>
            <a:gdLst>
              <a:gd name="connsiteX0" fmla="*/ 3112722 w 3112722"/>
              <a:gd name="connsiteY0" fmla="*/ 0 h 3419475"/>
              <a:gd name="connsiteX1" fmla="*/ 0 w 3112722"/>
              <a:gd name="connsiteY1" fmla="*/ 0 h 3419475"/>
              <a:gd name="connsiteX2" fmla="*/ 0 w 3112722"/>
              <a:gd name="connsiteY2" fmla="*/ 3239809 h 3419475"/>
              <a:gd name="connsiteX3" fmla="*/ 179666 w 3112722"/>
              <a:gd name="connsiteY3" fmla="*/ 3419475 h 3419475"/>
              <a:gd name="connsiteX4" fmla="*/ 3112722 w 3112722"/>
              <a:gd name="connsiteY4" fmla="*/ 3419475 h 34194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12722" h="3419475">
                <a:moveTo>
                  <a:pt x="3112722" y="0"/>
                </a:moveTo>
                <a:lnTo>
                  <a:pt x="0" y="0"/>
                </a:lnTo>
                <a:lnTo>
                  <a:pt x="0" y="3239809"/>
                </a:lnTo>
                <a:cubicBezTo>
                  <a:pt x="0" y="3339036"/>
                  <a:pt x="80439" y="3419475"/>
                  <a:pt x="179666" y="3419475"/>
                </a:cubicBezTo>
                <a:lnTo>
                  <a:pt x="3112722" y="3419475"/>
                </a:lnTo>
                <a:close/>
              </a:path>
            </a:pathLst>
          </a:custGeom>
          <a:effectLst>
            <a:outerShdw blurRad="50800" dist="38100" dir="8100000" algn="tr" rotWithShape="0">
              <a:prstClr val="black">
                <a:alpha val="40000"/>
              </a:prstClr>
            </a:outerShdw>
          </a:effectLst>
        </p:spPr>
      </p:pic>
      <p:pic>
        <p:nvPicPr>
          <p:cNvPr id="21" name="图片 20"/>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flipH="1">
            <a:off x="10868516" y="5243513"/>
            <a:ext cx="1574028" cy="1727200"/>
          </a:xfrm>
          <a:prstGeom prst="rect">
            <a:avLst/>
          </a:prstGeom>
          <a:effectLst>
            <a:outerShdw blurRad="50800" dist="38100" dir="8100000" algn="tr" rotWithShape="0">
              <a:prstClr val="black">
                <a:alpha val="40000"/>
              </a:prstClr>
            </a:outerShdw>
          </a:effectLst>
        </p:spPr>
      </p:pic>
      <p:sp>
        <p:nvSpPr>
          <p:cNvPr id="17" name="文本框 16"/>
          <p:cNvSpPr txBox="1"/>
          <p:nvPr/>
        </p:nvSpPr>
        <p:spPr>
          <a:xfrm>
            <a:off x="189783" y="169973"/>
            <a:ext cx="2959817" cy="523220"/>
          </a:xfrm>
          <a:prstGeom prst="rect">
            <a:avLst/>
          </a:prstGeom>
          <a:noFill/>
        </p:spPr>
        <p:txBody>
          <a:bodyPr wrap="square" rtlCol="0">
            <a:spAutoFit/>
          </a:bodyPr>
          <a:lstStyle/>
          <a:p>
            <a:pPr algn="dist"/>
            <a:r>
              <a:rPr lang="zh-CN" altLang="en-US" sz="2800" dirty="0">
                <a:solidFill>
                  <a:schemeClr val="tx1">
                    <a:lumMod val="75000"/>
                    <a:lumOff val="25000"/>
                  </a:schemeClr>
                </a:solidFill>
                <a:latin typeface="汉仪滇黑 W" panose="00020600040101010101" pitchFamily="18" charset="-122"/>
                <a:ea typeface="汉仪滇黑 W" panose="00020600040101010101" pitchFamily="18" charset="-122"/>
              </a:rPr>
              <a:t>袁隆平主要贡献</a:t>
            </a:r>
          </a:p>
        </p:txBody>
      </p:sp>
      <p:sp>
        <p:nvSpPr>
          <p:cNvPr id="12" name="文本框 11"/>
          <p:cNvSpPr txBox="1"/>
          <p:nvPr/>
        </p:nvSpPr>
        <p:spPr>
          <a:xfrm>
            <a:off x="1475476" y="1507264"/>
            <a:ext cx="9228348" cy="1690143"/>
          </a:xfrm>
          <a:prstGeom prst="rect">
            <a:avLst/>
          </a:prstGeom>
          <a:noFill/>
        </p:spPr>
        <p:txBody>
          <a:bodyPr wrap="square">
            <a:spAutoFit/>
          </a:bodyPr>
          <a:lstStyle/>
          <a:p>
            <a:pPr lvl="0" algn="just">
              <a:lnSpc>
                <a:spcPct val="150000"/>
              </a:lnSpc>
              <a:defRPr/>
            </a:pPr>
            <a:r>
              <a:rPr lang="zh-CN" altLang="en-US" sz="2400">
                <a:solidFill>
                  <a:schemeClr val="tx1">
                    <a:lumMod val="75000"/>
                    <a:lumOff val="25000"/>
                  </a:schemeClr>
                </a:solidFill>
                <a:latin typeface="汉仪大宋简" panose="02010609000101010101" pitchFamily="2" charset="-122"/>
                <a:ea typeface="汉仪大宋简" panose="02010609000101010101" pitchFamily="2" charset="-122"/>
              </a:rPr>
              <a:t>“科学探索无止境，在这条漫长而又艰辛的路上，我一直有两个梦，一个是禾下乘凉梦，一个是杂交水稻覆盖全球梦。”</a:t>
            </a:r>
          </a:p>
          <a:p>
            <a:pPr lvl="0" algn="r">
              <a:lnSpc>
                <a:spcPct val="150000"/>
              </a:lnSpc>
              <a:defRPr/>
            </a:pPr>
            <a:r>
              <a:rPr lang="zh-CN" altLang="en-US" sz="2400">
                <a:solidFill>
                  <a:schemeClr val="tx1">
                    <a:lumMod val="75000"/>
                    <a:lumOff val="25000"/>
                  </a:schemeClr>
                </a:solidFill>
                <a:latin typeface="汉仪大宋简" panose="02010609000101010101" pitchFamily="2" charset="-122"/>
                <a:ea typeface="汉仪大宋简" panose="02010609000101010101" pitchFamily="2" charset="-122"/>
              </a:rPr>
              <a:t>　　</a:t>
            </a:r>
            <a:r>
              <a:rPr lang="en-US" altLang="zh-CN" sz="2400">
                <a:solidFill>
                  <a:schemeClr val="tx1">
                    <a:lumMod val="75000"/>
                    <a:lumOff val="25000"/>
                  </a:schemeClr>
                </a:solidFill>
                <a:latin typeface="汉仪大宋简" panose="02010609000101010101" pitchFamily="2" charset="-122"/>
                <a:ea typeface="汉仪大宋简" panose="02010609000101010101" pitchFamily="2" charset="-122"/>
              </a:rPr>
              <a:t>——</a:t>
            </a:r>
            <a:r>
              <a:rPr lang="zh-CN" altLang="en-US" sz="2400">
                <a:solidFill>
                  <a:schemeClr val="tx1">
                    <a:lumMod val="75000"/>
                    <a:lumOff val="25000"/>
                  </a:schemeClr>
                </a:solidFill>
                <a:latin typeface="汉仪大宋简" panose="02010609000101010101" pitchFamily="2" charset="-122"/>
                <a:ea typeface="汉仪大宋简" panose="02010609000101010101" pitchFamily="2" charset="-122"/>
              </a:rPr>
              <a:t>袁隆平</a:t>
            </a:r>
          </a:p>
        </p:txBody>
      </p:sp>
      <p:pic>
        <p:nvPicPr>
          <p:cNvPr id="5" name="图片 4"/>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a:xfrm>
            <a:off x="1452648" y="3530600"/>
            <a:ext cx="9310508" cy="2566714"/>
          </a:xfrm>
          <a:prstGeom prst="rect">
            <a:avLst/>
          </a:prstGeom>
        </p:spPr>
      </p:pic>
    </p:spTree>
  </p:cSld>
  <p:clrMapOvr>
    <a:masterClrMapping/>
  </p:clrMapOvr>
  <p:transition spd="slow">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圆角 2"/>
          <p:cNvSpPr/>
          <p:nvPr/>
        </p:nvSpPr>
        <p:spPr>
          <a:xfrm>
            <a:off x="0" y="0"/>
            <a:ext cx="12192000" cy="6858000"/>
          </a:xfrm>
          <a:prstGeom prst="roundRect">
            <a:avLst>
              <a:gd name="adj" fmla="val 0"/>
            </a:avLst>
          </a:prstGeom>
          <a:gradFill>
            <a:gsLst>
              <a:gs pos="0">
                <a:srgbClr val="D7A527"/>
              </a:gs>
              <a:gs pos="100000">
                <a:srgbClr val="A66D06"/>
              </a:gs>
            </a:gsLst>
            <a:lin ang="2700000" scaled="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圆角 9"/>
          <p:cNvSpPr/>
          <p:nvPr/>
        </p:nvSpPr>
        <p:spPr>
          <a:xfrm>
            <a:off x="124619" y="112713"/>
            <a:ext cx="11942762" cy="6632575"/>
          </a:xfrm>
          <a:prstGeom prst="roundRect">
            <a:avLst>
              <a:gd name="adj" fmla="val 3241"/>
            </a:avLst>
          </a:prstGeom>
          <a:solidFill>
            <a:schemeClr val="bg1"/>
          </a:solidFill>
          <a:ln w="12700" cap="flat" cmpd="sng" algn="ctr">
            <a:noFill/>
            <a:prstDash val="solid"/>
            <a:miter lim="800000"/>
          </a:ln>
          <a:effectLst>
            <a:outerShdw blurRad="165100" algn="ctr" rotWithShape="0">
              <a:schemeClr val="tx1">
                <a:lumMod val="85000"/>
                <a:lumOff val="1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31" name="图片 30"/>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flipH="1">
            <a:off x="11243679" y="5715000"/>
            <a:ext cx="823702" cy="904876"/>
          </a:xfrm>
          <a:custGeom>
            <a:avLst/>
            <a:gdLst>
              <a:gd name="connsiteX0" fmla="*/ 3112722 w 3112722"/>
              <a:gd name="connsiteY0" fmla="*/ 0 h 3419475"/>
              <a:gd name="connsiteX1" fmla="*/ 0 w 3112722"/>
              <a:gd name="connsiteY1" fmla="*/ 0 h 3419475"/>
              <a:gd name="connsiteX2" fmla="*/ 0 w 3112722"/>
              <a:gd name="connsiteY2" fmla="*/ 3239809 h 3419475"/>
              <a:gd name="connsiteX3" fmla="*/ 179666 w 3112722"/>
              <a:gd name="connsiteY3" fmla="*/ 3419475 h 3419475"/>
              <a:gd name="connsiteX4" fmla="*/ 3112722 w 3112722"/>
              <a:gd name="connsiteY4" fmla="*/ 3419475 h 34194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12722" h="3419475">
                <a:moveTo>
                  <a:pt x="3112722" y="0"/>
                </a:moveTo>
                <a:lnTo>
                  <a:pt x="0" y="0"/>
                </a:lnTo>
                <a:lnTo>
                  <a:pt x="0" y="3239809"/>
                </a:lnTo>
                <a:cubicBezTo>
                  <a:pt x="0" y="3339036"/>
                  <a:pt x="80439" y="3419475"/>
                  <a:pt x="179666" y="3419475"/>
                </a:cubicBezTo>
                <a:lnTo>
                  <a:pt x="3112722" y="3419475"/>
                </a:lnTo>
                <a:close/>
              </a:path>
            </a:pathLst>
          </a:custGeom>
          <a:effectLst>
            <a:outerShdw blurRad="50800" dist="38100" dir="8100000" algn="tr" rotWithShape="0">
              <a:prstClr val="black">
                <a:alpha val="40000"/>
              </a:prstClr>
            </a:outerShdw>
          </a:effectLst>
        </p:spPr>
      </p:pic>
      <p:pic>
        <p:nvPicPr>
          <p:cNvPr id="21" name="图片 20"/>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flipH="1">
            <a:off x="10868516" y="5243513"/>
            <a:ext cx="1574028" cy="1727200"/>
          </a:xfrm>
          <a:prstGeom prst="rect">
            <a:avLst/>
          </a:prstGeom>
          <a:effectLst>
            <a:outerShdw blurRad="50800" dist="38100" dir="8100000" algn="tr" rotWithShape="0">
              <a:prstClr val="black">
                <a:alpha val="40000"/>
              </a:prstClr>
            </a:outerShdw>
          </a:effectLst>
        </p:spPr>
      </p:pic>
      <p:sp>
        <p:nvSpPr>
          <p:cNvPr id="17" name="文本框 16"/>
          <p:cNvSpPr txBox="1"/>
          <p:nvPr/>
        </p:nvSpPr>
        <p:spPr>
          <a:xfrm>
            <a:off x="189783" y="169973"/>
            <a:ext cx="2959817" cy="523220"/>
          </a:xfrm>
          <a:prstGeom prst="rect">
            <a:avLst/>
          </a:prstGeom>
          <a:noFill/>
        </p:spPr>
        <p:txBody>
          <a:bodyPr wrap="square" rtlCol="0">
            <a:spAutoFit/>
          </a:bodyPr>
          <a:lstStyle/>
          <a:p>
            <a:pPr algn="dist"/>
            <a:r>
              <a:rPr lang="zh-CN" altLang="en-US" sz="2800">
                <a:solidFill>
                  <a:schemeClr val="tx1">
                    <a:lumMod val="75000"/>
                    <a:lumOff val="25000"/>
                  </a:schemeClr>
                </a:solidFill>
                <a:latin typeface="汉仪滇黑 W" panose="00020600040101010101" pitchFamily="18" charset="-122"/>
                <a:ea typeface="汉仪滇黑 W" panose="00020600040101010101" pitchFamily="18" charset="-122"/>
              </a:rPr>
              <a:t>袁隆平主要贡献</a:t>
            </a:r>
          </a:p>
        </p:txBody>
      </p:sp>
      <p:sp>
        <p:nvSpPr>
          <p:cNvPr id="12" name="文本框 11"/>
          <p:cNvSpPr txBox="1"/>
          <p:nvPr/>
        </p:nvSpPr>
        <p:spPr>
          <a:xfrm>
            <a:off x="1424676" y="1500914"/>
            <a:ext cx="9228348" cy="582147"/>
          </a:xfrm>
          <a:prstGeom prst="rect">
            <a:avLst/>
          </a:prstGeom>
          <a:noFill/>
        </p:spPr>
        <p:txBody>
          <a:bodyPr wrap="square">
            <a:spAutoFit/>
          </a:bodyPr>
          <a:lstStyle/>
          <a:p>
            <a:pPr lvl="0" algn="just">
              <a:lnSpc>
                <a:spcPct val="150000"/>
              </a:lnSpc>
              <a:defRPr/>
            </a:pPr>
            <a:r>
              <a:rPr lang="zh-CN" altLang="en-US" sz="2400" dirty="0">
                <a:solidFill>
                  <a:schemeClr val="tx1">
                    <a:lumMod val="75000"/>
                    <a:lumOff val="25000"/>
                  </a:schemeClr>
                </a:solidFill>
                <a:latin typeface="汉仪大宋简" panose="02010609000101010101" pitchFamily="2" charset="-122"/>
                <a:ea typeface="汉仪大宋简" panose="02010609000101010101" pitchFamily="2" charset="-122"/>
              </a:rPr>
              <a:t>袁隆平在中国率先开展水稻杂种优势利用研究。</a:t>
            </a:r>
          </a:p>
        </p:txBody>
      </p:sp>
      <p:pic>
        <p:nvPicPr>
          <p:cNvPr id="4" name="图片 3"/>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a:xfrm>
            <a:off x="7706970" y="2794899"/>
            <a:ext cx="2883672" cy="3155106"/>
          </a:xfrm>
          <a:prstGeom prst="rect">
            <a:avLst/>
          </a:prstGeom>
        </p:spPr>
      </p:pic>
      <p:sp>
        <p:nvSpPr>
          <p:cNvPr id="11" name="文本框 10"/>
          <p:cNvSpPr txBox="1"/>
          <p:nvPr/>
        </p:nvSpPr>
        <p:spPr>
          <a:xfrm>
            <a:off x="1450076" y="2680392"/>
            <a:ext cx="5382524" cy="3269613"/>
          </a:xfrm>
          <a:prstGeom prst="rect">
            <a:avLst/>
          </a:prstGeom>
          <a:noFill/>
        </p:spPr>
        <p:txBody>
          <a:bodyPr wrap="square">
            <a:spAutoFit/>
          </a:bodyPr>
          <a:lstStyle/>
          <a:p>
            <a:pPr lvl="0" algn="just">
              <a:lnSpc>
                <a:spcPct val="150000"/>
              </a:lnSpc>
              <a:defRPr/>
            </a:pPr>
            <a:r>
              <a:rPr lang="zh-CN" altLang="en-US" sz="2000" dirty="0">
                <a:solidFill>
                  <a:schemeClr val="tx1">
                    <a:lumMod val="75000"/>
                    <a:lumOff val="25000"/>
                  </a:schemeClr>
                </a:solidFill>
                <a:latin typeface="微软雅黑" panose="020B0503020204020204" pitchFamily="34" charset="-122"/>
                <a:ea typeface="微软雅黑" panose="020B0503020204020204" pitchFamily="34" charset="-122"/>
              </a:rPr>
              <a:t>在他撰写的第一篇论文</a:t>
            </a:r>
            <a:r>
              <a:rPr lang="en-US" altLang="zh-CN" sz="2000" dirty="0">
                <a:solidFill>
                  <a:schemeClr val="tx1">
                    <a:lumMod val="75000"/>
                    <a:lumOff val="25000"/>
                  </a:schemeClr>
                </a:solidFill>
                <a:latin typeface="微软雅黑" panose="020B0503020204020204" pitchFamily="34" charset="-122"/>
                <a:ea typeface="微软雅黑" panose="020B0503020204020204" pitchFamily="34" charset="-122"/>
              </a:rPr>
              <a:t>《</a:t>
            </a:r>
            <a:r>
              <a:rPr lang="zh-CN" altLang="en-US" sz="2000" dirty="0">
                <a:solidFill>
                  <a:schemeClr val="tx1">
                    <a:lumMod val="75000"/>
                    <a:lumOff val="25000"/>
                  </a:schemeClr>
                </a:solidFill>
                <a:latin typeface="微软雅黑" panose="020B0503020204020204" pitchFamily="34" charset="-122"/>
                <a:ea typeface="微软雅黑" panose="020B0503020204020204" pitchFamily="34" charset="-122"/>
              </a:rPr>
              <a:t>水稻的雄性不孕性</a:t>
            </a:r>
            <a:r>
              <a:rPr lang="en-US" altLang="zh-CN" sz="2000" dirty="0">
                <a:solidFill>
                  <a:schemeClr val="tx1">
                    <a:lumMod val="75000"/>
                    <a:lumOff val="25000"/>
                  </a:schemeClr>
                </a:solidFill>
                <a:latin typeface="微软雅黑" panose="020B0503020204020204" pitchFamily="34" charset="-122"/>
                <a:ea typeface="微软雅黑" panose="020B0503020204020204" pitchFamily="34" charset="-122"/>
              </a:rPr>
              <a:t>》</a:t>
            </a:r>
            <a:r>
              <a:rPr lang="zh-CN" altLang="en-US" sz="2000" dirty="0">
                <a:solidFill>
                  <a:schemeClr val="tx1">
                    <a:lumMod val="75000"/>
                    <a:lumOff val="25000"/>
                  </a:schemeClr>
                </a:solidFill>
                <a:latin typeface="微软雅黑" panose="020B0503020204020204" pitchFamily="34" charset="-122"/>
                <a:ea typeface="微软雅黑" panose="020B0503020204020204" pitchFamily="34" charset="-122"/>
              </a:rPr>
              <a:t>中，提出了：“要想利用水稻杂种优势，首推利用雄性不孕性”。</a:t>
            </a:r>
            <a:endParaRPr lang="en-US" altLang="zh-CN" sz="2000" dirty="0">
              <a:solidFill>
                <a:schemeClr val="tx1">
                  <a:lumMod val="75000"/>
                  <a:lumOff val="25000"/>
                </a:schemeClr>
              </a:solidFill>
              <a:latin typeface="微软雅黑" panose="020B0503020204020204" pitchFamily="34" charset="-122"/>
              <a:ea typeface="微软雅黑" panose="020B0503020204020204" pitchFamily="34" charset="-122"/>
            </a:endParaRPr>
          </a:p>
          <a:p>
            <a:pPr lvl="0" algn="just">
              <a:lnSpc>
                <a:spcPct val="150000"/>
              </a:lnSpc>
              <a:defRPr/>
            </a:pPr>
            <a:r>
              <a:rPr lang="zh-CN" altLang="en-US" sz="2000" dirty="0">
                <a:solidFill>
                  <a:schemeClr val="tx1">
                    <a:lumMod val="75000"/>
                    <a:lumOff val="25000"/>
                  </a:schemeClr>
                </a:solidFill>
                <a:latin typeface="微软雅黑" panose="020B0503020204020204" pitchFamily="34" charset="-122"/>
                <a:ea typeface="微软雅黑" panose="020B0503020204020204" pitchFamily="34" charset="-122"/>
              </a:rPr>
              <a:t>他的理论与研究实践是对经典遗传学理论的挑战，否定了水稻等“自花授粉作物没有杂种优势”的传统观点，极大地丰富了作物遗传育种的理论和技术。</a:t>
            </a:r>
          </a:p>
        </p:txBody>
      </p:sp>
    </p:spTree>
  </p:cSld>
  <p:clrMapOvr>
    <a:masterClrMapping/>
  </p:clrMapOvr>
  <p:transition spd="slow">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圆角 2"/>
          <p:cNvSpPr/>
          <p:nvPr/>
        </p:nvSpPr>
        <p:spPr>
          <a:xfrm>
            <a:off x="0" y="0"/>
            <a:ext cx="12192000" cy="6858000"/>
          </a:xfrm>
          <a:prstGeom prst="roundRect">
            <a:avLst>
              <a:gd name="adj" fmla="val 0"/>
            </a:avLst>
          </a:prstGeom>
          <a:gradFill>
            <a:gsLst>
              <a:gs pos="0">
                <a:srgbClr val="D7A527"/>
              </a:gs>
              <a:gs pos="100000">
                <a:srgbClr val="A66D06"/>
              </a:gs>
            </a:gsLst>
            <a:lin ang="2700000" scaled="0"/>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圆角 9"/>
          <p:cNvSpPr/>
          <p:nvPr/>
        </p:nvSpPr>
        <p:spPr>
          <a:xfrm>
            <a:off x="124619" y="112713"/>
            <a:ext cx="11942762" cy="6632575"/>
          </a:xfrm>
          <a:prstGeom prst="roundRect">
            <a:avLst>
              <a:gd name="adj" fmla="val 3241"/>
            </a:avLst>
          </a:prstGeom>
          <a:solidFill>
            <a:schemeClr val="bg1"/>
          </a:solidFill>
          <a:ln w="12700" cap="flat" cmpd="sng" algn="ctr">
            <a:noFill/>
            <a:prstDash val="solid"/>
            <a:miter lim="800000"/>
          </a:ln>
          <a:effectLst>
            <a:outerShdw blurRad="165100" algn="ctr" rotWithShape="0">
              <a:schemeClr val="tx1">
                <a:lumMod val="85000"/>
                <a:lumOff val="1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31" name="图片 30"/>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flipH="1">
            <a:off x="11243679" y="5715000"/>
            <a:ext cx="823702" cy="904876"/>
          </a:xfrm>
          <a:custGeom>
            <a:avLst/>
            <a:gdLst>
              <a:gd name="connsiteX0" fmla="*/ 3112722 w 3112722"/>
              <a:gd name="connsiteY0" fmla="*/ 0 h 3419475"/>
              <a:gd name="connsiteX1" fmla="*/ 0 w 3112722"/>
              <a:gd name="connsiteY1" fmla="*/ 0 h 3419475"/>
              <a:gd name="connsiteX2" fmla="*/ 0 w 3112722"/>
              <a:gd name="connsiteY2" fmla="*/ 3239809 h 3419475"/>
              <a:gd name="connsiteX3" fmla="*/ 179666 w 3112722"/>
              <a:gd name="connsiteY3" fmla="*/ 3419475 h 3419475"/>
              <a:gd name="connsiteX4" fmla="*/ 3112722 w 3112722"/>
              <a:gd name="connsiteY4" fmla="*/ 3419475 h 34194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12722" h="3419475">
                <a:moveTo>
                  <a:pt x="3112722" y="0"/>
                </a:moveTo>
                <a:lnTo>
                  <a:pt x="0" y="0"/>
                </a:lnTo>
                <a:lnTo>
                  <a:pt x="0" y="3239809"/>
                </a:lnTo>
                <a:cubicBezTo>
                  <a:pt x="0" y="3339036"/>
                  <a:pt x="80439" y="3419475"/>
                  <a:pt x="179666" y="3419475"/>
                </a:cubicBezTo>
                <a:lnTo>
                  <a:pt x="3112722" y="3419475"/>
                </a:lnTo>
                <a:close/>
              </a:path>
            </a:pathLst>
          </a:custGeom>
          <a:effectLst>
            <a:outerShdw blurRad="50800" dist="38100" dir="8100000" algn="tr" rotWithShape="0">
              <a:prstClr val="black">
                <a:alpha val="40000"/>
              </a:prstClr>
            </a:outerShdw>
          </a:effectLst>
        </p:spPr>
      </p:pic>
      <p:pic>
        <p:nvPicPr>
          <p:cNvPr id="21" name="图片 20"/>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flipH="1">
            <a:off x="10868516" y="5243513"/>
            <a:ext cx="1574028" cy="1727200"/>
          </a:xfrm>
          <a:prstGeom prst="rect">
            <a:avLst/>
          </a:prstGeom>
          <a:effectLst>
            <a:outerShdw blurRad="50800" dist="38100" dir="8100000" algn="tr" rotWithShape="0">
              <a:prstClr val="black">
                <a:alpha val="40000"/>
              </a:prstClr>
            </a:outerShdw>
          </a:effectLst>
        </p:spPr>
      </p:pic>
      <p:sp>
        <p:nvSpPr>
          <p:cNvPr id="17" name="文本框 16"/>
          <p:cNvSpPr txBox="1"/>
          <p:nvPr/>
        </p:nvSpPr>
        <p:spPr>
          <a:xfrm>
            <a:off x="189783" y="169973"/>
            <a:ext cx="2959817" cy="523220"/>
          </a:xfrm>
          <a:prstGeom prst="rect">
            <a:avLst/>
          </a:prstGeom>
          <a:noFill/>
        </p:spPr>
        <p:txBody>
          <a:bodyPr wrap="square" rtlCol="0">
            <a:spAutoFit/>
          </a:bodyPr>
          <a:lstStyle/>
          <a:p>
            <a:pPr algn="dist"/>
            <a:r>
              <a:rPr lang="zh-CN" altLang="en-US" sz="2800">
                <a:solidFill>
                  <a:schemeClr val="tx1">
                    <a:lumMod val="75000"/>
                    <a:lumOff val="25000"/>
                  </a:schemeClr>
                </a:solidFill>
                <a:latin typeface="汉仪滇黑 W" panose="00020600040101010101" pitchFamily="18" charset="-122"/>
                <a:ea typeface="汉仪滇黑 W" panose="00020600040101010101" pitchFamily="18" charset="-122"/>
              </a:rPr>
              <a:t>袁隆平主要贡献</a:t>
            </a:r>
          </a:p>
        </p:txBody>
      </p:sp>
      <p:sp>
        <p:nvSpPr>
          <p:cNvPr id="12" name="文本框 11"/>
          <p:cNvSpPr txBox="1"/>
          <p:nvPr/>
        </p:nvSpPr>
        <p:spPr>
          <a:xfrm>
            <a:off x="1424676" y="1342164"/>
            <a:ext cx="9228348" cy="582147"/>
          </a:xfrm>
          <a:prstGeom prst="rect">
            <a:avLst/>
          </a:prstGeom>
          <a:noFill/>
        </p:spPr>
        <p:txBody>
          <a:bodyPr wrap="square">
            <a:spAutoFit/>
          </a:bodyPr>
          <a:lstStyle/>
          <a:p>
            <a:pPr lvl="0" algn="just">
              <a:lnSpc>
                <a:spcPct val="150000"/>
              </a:lnSpc>
              <a:defRPr/>
            </a:pPr>
            <a:r>
              <a:rPr lang="zh-CN" altLang="en-US" sz="2400" dirty="0">
                <a:solidFill>
                  <a:schemeClr val="tx1">
                    <a:lumMod val="75000"/>
                    <a:lumOff val="25000"/>
                  </a:schemeClr>
                </a:solidFill>
                <a:latin typeface="汉仪大宋简" panose="02010609000101010101" pitchFamily="2" charset="-122"/>
                <a:ea typeface="汉仪大宋简" panose="02010609000101010101" pitchFamily="2" charset="-122"/>
              </a:rPr>
              <a:t>袁隆平解决了三系法杂交稻研究中的三大难题。</a:t>
            </a:r>
          </a:p>
        </p:txBody>
      </p:sp>
      <p:sp>
        <p:nvSpPr>
          <p:cNvPr id="11" name="文本框 10"/>
          <p:cNvSpPr txBox="1"/>
          <p:nvPr/>
        </p:nvSpPr>
        <p:spPr>
          <a:xfrm>
            <a:off x="1450076" y="2248592"/>
            <a:ext cx="9497324" cy="3731278"/>
          </a:xfrm>
          <a:prstGeom prst="rect">
            <a:avLst/>
          </a:prstGeom>
          <a:noFill/>
        </p:spPr>
        <p:txBody>
          <a:bodyPr wrap="square">
            <a:spAutoFit/>
          </a:bodyPr>
          <a:lstStyle/>
          <a:p>
            <a:pPr lvl="0" algn="just">
              <a:lnSpc>
                <a:spcPct val="150000"/>
              </a:lnSpc>
              <a:defRPr/>
            </a:pPr>
            <a:r>
              <a:rPr lang="zh-CN" altLang="en-US" sz="2000" dirty="0">
                <a:solidFill>
                  <a:schemeClr val="tx1">
                    <a:lumMod val="75000"/>
                    <a:lumOff val="25000"/>
                  </a:schemeClr>
                </a:solidFill>
                <a:latin typeface="微软雅黑" panose="020B0503020204020204" pitchFamily="34" charset="-122"/>
                <a:ea typeface="微软雅黑" panose="020B0503020204020204" pitchFamily="34" charset="-122"/>
              </a:rPr>
              <a:t>一是提出用“野生稻与栽培稻进行远缘杂交”的技术方案，终于找到了培育雄性不育系的有效途径，于</a:t>
            </a:r>
            <a:r>
              <a:rPr lang="en-US" altLang="zh-CN" sz="2000" dirty="0">
                <a:solidFill>
                  <a:schemeClr val="tx1">
                    <a:lumMod val="75000"/>
                    <a:lumOff val="25000"/>
                  </a:schemeClr>
                </a:solidFill>
                <a:latin typeface="微软雅黑" panose="020B0503020204020204" pitchFamily="34" charset="-122"/>
                <a:ea typeface="微软雅黑" panose="020B0503020204020204" pitchFamily="34" charset="-122"/>
              </a:rPr>
              <a:t>1973</a:t>
            </a:r>
            <a:r>
              <a:rPr lang="zh-CN" altLang="en-US" sz="2000" dirty="0">
                <a:solidFill>
                  <a:schemeClr val="tx1">
                    <a:lumMod val="75000"/>
                    <a:lumOff val="25000"/>
                  </a:schemeClr>
                </a:solidFill>
                <a:latin typeface="微软雅黑" panose="020B0503020204020204" pitchFamily="34" charset="-122"/>
                <a:ea typeface="微软雅黑" panose="020B0503020204020204" pitchFamily="34" charset="-122"/>
              </a:rPr>
              <a:t>年实现了不育系、保持系和恢复系的“三系”配套。二是育成强优势的杂交水稻“南优</a:t>
            </a:r>
            <a:r>
              <a:rPr lang="en-US" altLang="zh-CN" sz="2000" dirty="0">
                <a:solidFill>
                  <a:schemeClr val="tx1">
                    <a:lumMod val="75000"/>
                    <a:lumOff val="25000"/>
                  </a:schemeClr>
                </a:solidFill>
                <a:latin typeface="微软雅黑" panose="020B0503020204020204" pitchFamily="34" charset="-122"/>
                <a:ea typeface="微软雅黑" panose="020B0503020204020204" pitchFamily="34" charset="-122"/>
              </a:rPr>
              <a:t>2</a:t>
            </a:r>
            <a:r>
              <a:rPr lang="zh-CN" altLang="en-US" sz="2000" dirty="0">
                <a:solidFill>
                  <a:schemeClr val="tx1">
                    <a:lumMod val="75000"/>
                    <a:lumOff val="25000"/>
                  </a:schemeClr>
                </a:solidFill>
                <a:latin typeface="微软雅黑" panose="020B0503020204020204" pitchFamily="34" charset="-122"/>
                <a:ea typeface="微软雅黑" panose="020B0503020204020204" pitchFamily="34" charset="-122"/>
              </a:rPr>
              <a:t>号”等一批组合，并在生产上大面积应用，成为世界上第一位成功利用水稻杂种优势的科学家。三是突破了制种关，过去的研究认为，水稻异交率仅</a:t>
            </a:r>
            <a:r>
              <a:rPr lang="en-US" altLang="zh-CN" sz="2000" dirty="0">
                <a:solidFill>
                  <a:schemeClr val="tx1">
                    <a:lumMod val="75000"/>
                    <a:lumOff val="25000"/>
                  </a:schemeClr>
                </a:solidFill>
                <a:latin typeface="微软雅黑" panose="020B0503020204020204" pitchFamily="34" charset="-122"/>
                <a:ea typeface="微软雅黑" panose="020B0503020204020204" pitchFamily="34" charset="-122"/>
              </a:rPr>
              <a:t>2.4%</a:t>
            </a:r>
            <a:r>
              <a:rPr lang="zh-CN" altLang="en-US" sz="2000" dirty="0">
                <a:solidFill>
                  <a:schemeClr val="tx1">
                    <a:lumMod val="75000"/>
                    <a:lumOff val="25000"/>
                  </a:schemeClr>
                </a:solidFill>
                <a:latin typeface="微软雅黑" panose="020B0503020204020204" pitchFamily="34" charset="-122"/>
                <a:ea typeface="微软雅黑" panose="020B0503020204020204" pitchFamily="34" charset="-122"/>
              </a:rPr>
              <a:t>，杂种一代种子产量极低，离生产要求相距甚远；国际水稻所</a:t>
            </a:r>
            <a:r>
              <a:rPr lang="en-US" altLang="zh-CN" sz="2000" dirty="0">
                <a:solidFill>
                  <a:schemeClr val="tx1">
                    <a:lumMod val="75000"/>
                    <a:lumOff val="25000"/>
                  </a:schemeClr>
                </a:solidFill>
                <a:latin typeface="微软雅黑" panose="020B0503020204020204" pitchFamily="34" charset="-122"/>
                <a:ea typeface="微软雅黑" panose="020B0503020204020204" pitchFamily="34" charset="-122"/>
              </a:rPr>
              <a:t>1971</a:t>
            </a:r>
            <a:r>
              <a:rPr lang="zh-CN" altLang="en-US" sz="2000" dirty="0">
                <a:solidFill>
                  <a:schemeClr val="tx1">
                    <a:lumMod val="75000"/>
                    <a:lumOff val="25000"/>
                  </a:schemeClr>
                </a:solidFill>
                <a:latin typeface="微软雅黑" panose="020B0503020204020204" pitchFamily="34" charset="-122"/>
                <a:ea typeface="微软雅黑" panose="020B0503020204020204" pitchFamily="34" charset="-122"/>
              </a:rPr>
              <a:t>年开始研究，</a:t>
            </a:r>
            <a:r>
              <a:rPr lang="en-US" altLang="zh-CN" sz="2000" dirty="0">
                <a:solidFill>
                  <a:schemeClr val="tx1">
                    <a:lumMod val="75000"/>
                    <a:lumOff val="25000"/>
                  </a:schemeClr>
                </a:solidFill>
                <a:latin typeface="微软雅黑" panose="020B0503020204020204" pitchFamily="34" charset="-122"/>
                <a:ea typeface="微软雅黑" panose="020B0503020204020204" pitchFamily="34" charset="-122"/>
              </a:rPr>
              <a:t>1973</a:t>
            </a:r>
            <a:r>
              <a:rPr lang="zh-CN" altLang="en-US" sz="2000" dirty="0">
                <a:solidFill>
                  <a:schemeClr val="tx1">
                    <a:lumMod val="75000"/>
                    <a:lumOff val="25000"/>
                  </a:schemeClr>
                </a:solidFill>
                <a:latin typeface="微软雅黑" panose="020B0503020204020204" pitchFamily="34" charset="-122"/>
                <a:ea typeface="微软雅黑" panose="020B0503020204020204" pitchFamily="34" charset="-122"/>
              </a:rPr>
              <a:t>年放弃，原因也就是当时在该所没有人相信可以解决制种难题。而袁隆平领导的课题组成功地解决了这一难题，制种产量逐渐提高，现在高的已达亩产</a:t>
            </a:r>
            <a:r>
              <a:rPr lang="en-US" altLang="zh-CN" sz="2000" dirty="0">
                <a:solidFill>
                  <a:schemeClr val="tx1">
                    <a:lumMod val="75000"/>
                    <a:lumOff val="25000"/>
                  </a:schemeClr>
                </a:solidFill>
                <a:latin typeface="微软雅黑" panose="020B0503020204020204" pitchFamily="34" charset="-122"/>
                <a:ea typeface="微软雅黑" panose="020B0503020204020204" pitchFamily="34" charset="-122"/>
              </a:rPr>
              <a:t>300</a:t>
            </a:r>
            <a:r>
              <a:rPr lang="zh-CN" altLang="en-US" sz="2000" dirty="0">
                <a:solidFill>
                  <a:schemeClr val="tx1">
                    <a:lumMod val="75000"/>
                    <a:lumOff val="25000"/>
                  </a:schemeClr>
                </a:solidFill>
                <a:latin typeface="微软雅黑" panose="020B0503020204020204" pitchFamily="34" charset="-122"/>
                <a:ea typeface="微软雅黑" panose="020B0503020204020204" pitchFamily="34" charset="-122"/>
              </a:rPr>
              <a:t>公斤以上 。</a:t>
            </a:r>
          </a:p>
        </p:txBody>
      </p:sp>
    </p:spTree>
  </p:cSld>
  <p:clrMapOvr>
    <a:masterClrMapping/>
  </p:clrMapOvr>
  <p:transition spd="slow">
    <p:fade/>
  </p:transition>
</p:sld>
</file>

<file path=ppt/tags/tag1.xml><?xml version="1.0" encoding="utf-8"?>
<p:tagLst xmlns:a="http://schemas.openxmlformats.org/drawingml/2006/main" xmlns:r="http://schemas.openxmlformats.org/officeDocument/2006/relationships" xmlns:p="http://schemas.openxmlformats.org/presentationml/2006/main">
  <p:tag name="AS_OS" val="Unix 3.10 unknown"/>
  <p:tag name="AS_RELEASE_DATE" val="2020.11.30"/>
  <p:tag name="AS_TITLE" val="Aspose.Slides for Java"/>
  <p:tag name="AS_VERSION" val="20.11"/>
</p:tagLst>
</file>

<file path=ppt/theme/theme1.xml><?xml version="1.0" encoding="utf-8"?>
<a:theme xmlns:a="http://schemas.openxmlformats.org/drawingml/2006/main" name="第一PPT模板网-WWW.1PPT.COM">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1596</Words>
  <Application>Microsoft Office PowerPoint</Application>
  <PresentationFormat>宽屏</PresentationFormat>
  <Paragraphs>76</Paragraphs>
  <Slides>20</Slides>
  <Notes>2</Notes>
  <HiddenSlides>0</HiddenSlides>
  <MMClips>0</MMClips>
  <ScaleCrop>false</ScaleCrop>
  <HeadingPairs>
    <vt:vector size="6" baseType="variant">
      <vt:variant>
        <vt:lpstr>已用的字体</vt:lpstr>
      </vt:variant>
      <vt:variant>
        <vt:i4>12</vt:i4>
      </vt:variant>
      <vt:variant>
        <vt:lpstr>主题</vt:lpstr>
      </vt:variant>
      <vt:variant>
        <vt:i4>2</vt:i4>
      </vt:variant>
      <vt:variant>
        <vt:lpstr>幻灯片标题</vt:lpstr>
      </vt:variant>
      <vt:variant>
        <vt:i4>20</vt:i4>
      </vt:variant>
    </vt:vector>
  </HeadingPairs>
  <TitlesOfParts>
    <vt:vector size="34" baseType="lpstr">
      <vt:lpstr>David</vt:lpstr>
      <vt:lpstr>Meiryo</vt:lpstr>
      <vt:lpstr>等线</vt:lpstr>
      <vt:lpstr>等线 Light</vt:lpstr>
      <vt:lpstr>汉仪大宋简</vt:lpstr>
      <vt:lpstr>汉仪滇黑 W</vt:lpstr>
      <vt:lpstr>宋体</vt:lpstr>
      <vt:lpstr>微软雅黑</vt:lpstr>
      <vt:lpstr>Arial</vt:lpstr>
      <vt:lpstr>Calibri</vt:lpstr>
      <vt:lpstr>Calibri Light</vt:lpstr>
      <vt:lpstr>Times New Roman</vt:lpstr>
      <vt:lpstr>第一PPT模板网-WWW.1PPT.COM</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https://www.ypppt.com/</dc:title>
  <dc:subject>https://www.ypppt.com/</dc:subject>
  <dc:creator>优品PPT</dc:creator>
  <cp:lastModifiedBy>kan</cp:lastModifiedBy>
  <cp:revision>3</cp:revision>
  <cp:lastPrinted>2021-06-06T03:15:13Z</cp:lastPrinted>
  <dcterms:created xsi:type="dcterms:W3CDTF">2021-06-06T03:15:13Z</dcterms:created>
  <dcterms:modified xsi:type="dcterms:W3CDTF">2023-04-15T01:54:22Z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lbum">
    <vt:lpwstr>rbm.xkw.com</vt:lpwstr>
  </property>
  <property fmtid="{D5CDD505-2E9C-101B-9397-08002B2CF9AE}" pid="3" name="author">
    <vt:lpwstr>rbm.xkw.com</vt:lpwstr>
  </property>
  <property fmtid="{D5CDD505-2E9C-101B-9397-08002B2CF9AE}" pid="4" name="company">
    <vt:lpwstr>学科网</vt:lpwstr>
  </property>
  <property fmtid="{D5CDD505-2E9C-101B-9397-08002B2CF9AE}" pid="5" name="copyright">
    <vt:lpwstr>学科网版权所有</vt:lpwstr>
  </property>
</Properties>
</file>