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0" r:id="rId2"/>
    <p:sldMasterId id="2147483651" r:id="rId3"/>
  </p:sldMasterIdLst>
  <p:notesMasterIdLst>
    <p:notesMasterId r:id="rId28"/>
  </p:notesMasterIdLst>
  <p:sldIdLst>
    <p:sldId id="7719" r:id="rId4"/>
    <p:sldId id="7720" r:id="rId5"/>
    <p:sldId id="7721" r:id="rId6"/>
    <p:sldId id="7722" r:id="rId7"/>
    <p:sldId id="7723" r:id="rId8"/>
    <p:sldId id="7724" r:id="rId9"/>
    <p:sldId id="7725" r:id="rId10"/>
    <p:sldId id="7726" r:id="rId11"/>
    <p:sldId id="7727" r:id="rId12"/>
    <p:sldId id="7728" r:id="rId13"/>
    <p:sldId id="7729" r:id="rId14"/>
    <p:sldId id="7730" r:id="rId15"/>
    <p:sldId id="7731" r:id="rId16"/>
    <p:sldId id="7732" r:id="rId17"/>
    <p:sldId id="7733" r:id="rId18"/>
    <p:sldId id="7734" r:id="rId19"/>
    <p:sldId id="7735" r:id="rId20"/>
    <p:sldId id="7736" r:id="rId21"/>
    <p:sldId id="7738" r:id="rId22"/>
    <p:sldId id="7739" r:id="rId23"/>
    <p:sldId id="7737" r:id="rId24"/>
    <p:sldId id="7740" r:id="rId25"/>
    <p:sldId id="7741" r:id="rId26"/>
    <p:sldId id="7742" r:id="rId27"/>
  </p:sldIdLst>
  <p:sldSz cx="12192000" cy="6858000"/>
  <p:notesSz cx="6858000" cy="9144000"/>
  <p:custDataLst>
    <p:tags r:id="rId2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7D1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4" autoAdjust="0"/>
    <p:restoredTop sz="96314" autoAdjust="0"/>
  </p:normalViewPr>
  <p:slideViewPr>
    <p:cSldViewPr snapToGrid="0">
      <p:cViewPr varScale="1">
        <p:scale>
          <a:sx n="108" d="100"/>
          <a:sy n="108" d="100"/>
        </p:scale>
        <p:origin x="654" y="114"/>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 Id="rId8"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244BAE-34FC-49C8-AC71-C29D8580878B}" type="datetimeFigureOut">
              <a:rPr lang="zh-CN" altLang="en-US" smtClean="0"/>
              <a:t>2023/4/15</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3B3835-E7B5-4F27-8867-0C024147C432}" type="slidenum">
              <a:rPr lang="zh-CN" altLang="en-US" smtClean="0"/>
              <a:t>‹#›</a:t>
            </a:fld>
            <a:endParaRPr lang="zh-CN" altLang="en-US"/>
          </a:p>
        </p:txBody>
      </p:sp>
    </p:spTree>
    <p:extLst>
      <p:ext uri="{BB962C8B-B14F-4D97-AF65-F5344CB8AC3E}">
        <p14:creationId xmlns:p14="http://schemas.microsoft.com/office/powerpoint/2010/main" val="5519263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33B3835-E7B5-4F27-8867-0C024147C432}" type="slidenum">
              <a:rPr lang="zh-CN" altLang="en-US" smtClean="0"/>
              <a:t>1</a:t>
            </a:fld>
            <a:endParaRPr lang="zh-CN" altLang="en-US"/>
          </a:p>
        </p:txBody>
      </p:sp>
    </p:spTree>
    <p:extLst>
      <p:ext uri="{BB962C8B-B14F-4D97-AF65-F5344CB8AC3E}">
        <p14:creationId xmlns:p14="http://schemas.microsoft.com/office/powerpoint/2010/main" val="641890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33B3835-E7B5-4F27-8867-0C024147C432}" type="slidenum">
              <a:rPr lang="zh-CN" altLang="en-US" smtClean="0"/>
              <a:t>10</a:t>
            </a:fld>
            <a:endParaRPr lang="zh-CN" altLang="en-US"/>
          </a:p>
        </p:txBody>
      </p:sp>
    </p:spTree>
    <p:extLst>
      <p:ext uri="{BB962C8B-B14F-4D97-AF65-F5344CB8AC3E}">
        <p14:creationId xmlns:p14="http://schemas.microsoft.com/office/powerpoint/2010/main" val="7013945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33B3835-E7B5-4F27-8867-0C024147C432}" type="slidenum">
              <a:rPr lang="zh-CN" altLang="en-US" smtClean="0"/>
              <a:t>11</a:t>
            </a:fld>
            <a:endParaRPr lang="zh-CN" altLang="en-US"/>
          </a:p>
        </p:txBody>
      </p:sp>
    </p:spTree>
    <p:extLst>
      <p:ext uri="{BB962C8B-B14F-4D97-AF65-F5344CB8AC3E}">
        <p14:creationId xmlns:p14="http://schemas.microsoft.com/office/powerpoint/2010/main" val="9132178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5"/>
          </p:nvPr>
        </p:nvSpPr>
        <p:spPr/>
        <p:txBody>
          <a:bodyPr/>
          <a:lstStyle/>
          <a:p>
            <a:fld id="{633B3835-E7B5-4F27-8867-0C024147C432}" type="slidenum">
              <a:rPr lang="zh-CN" altLang="en-US" smtClean="0"/>
              <a:t>12</a:t>
            </a:fld>
            <a:endParaRPr lang="zh-CN" altLang="en-US"/>
          </a:p>
        </p:txBody>
      </p:sp>
    </p:spTree>
    <p:extLst>
      <p:ext uri="{BB962C8B-B14F-4D97-AF65-F5344CB8AC3E}">
        <p14:creationId xmlns:p14="http://schemas.microsoft.com/office/powerpoint/2010/main" val="33104071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33B3835-E7B5-4F27-8867-0C024147C432}" type="slidenum">
              <a:rPr lang="zh-CN" altLang="en-US" smtClean="0"/>
              <a:t>13</a:t>
            </a:fld>
            <a:endParaRPr lang="zh-CN" altLang="en-US"/>
          </a:p>
        </p:txBody>
      </p:sp>
    </p:spTree>
    <p:extLst>
      <p:ext uri="{BB962C8B-B14F-4D97-AF65-F5344CB8AC3E}">
        <p14:creationId xmlns:p14="http://schemas.microsoft.com/office/powerpoint/2010/main" val="26513912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33B3835-E7B5-4F27-8867-0C024147C432}" type="slidenum">
              <a:rPr lang="zh-CN" altLang="en-US" smtClean="0"/>
              <a:t>14</a:t>
            </a:fld>
            <a:endParaRPr lang="zh-CN" altLang="en-US"/>
          </a:p>
        </p:txBody>
      </p:sp>
    </p:spTree>
    <p:extLst>
      <p:ext uri="{BB962C8B-B14F-4D97-AF65-F5344CB8AC3E}">
        <p14:creationId xmlns:p14="http://schemas.microsoft.com/office/powerpoint/2010/main" val="16313283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33B3835-E7B5-4F27-8867-0C024147C432}" type="slidenum">
              <a:rPr lang="zh-CN" altLang="en-US" smtClean="0"/>
              <a:t>15</a:t>
            </a:fld>
            <a:endParaRPr lang="zh-CN" altLang="en-US"/>
          </a:p>
        </p:txBody>
      </p:sp>
    </p:spTree>
    <p:extLst>
      <p:ext uri="{BB962C8B-B14F-4D97-AF65-F5344CB8AC3E}">
        <p14:creationId xmlns:p14="http://schemas.microsoft.com/office/powerpoint/2010/main" val="12764399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33B3835-E7B5-4F27-8867-0C024147C432}" type="slidenum">
              <a:rPr lang="zh-CN" altLang="en-US" smtClean="0"/>
              <a:t>16</a:t>
            </a:fld>
            <a:endParaRPr lang="zh-CN" altLang="en-US"/>
          </a:p>
        </p:txBody>
      </p:sp>
    </p:spTree>
    <p:extLst>
      <p:ext uri="{BB962C8B-B14F-4D97-AF65-F5344CB8AC3E}">
        <p14:creationId xmlns:p14="http://schemas.microsoft.com/office/powerpoint/2010/main" val="42239126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33B3835-E7B5-4F27-8867-0C024147C432}" type="slidenum">
              <a:rPr lang="zh-CN" altLang="en-US" smtClean="0"/>
              <a:t>17</a:t>
            </a:fld>
            <a:endParaRPr lang="zh-CN" altLang="en-US"/>
          </a:p>
        </p:txBody>
      </p:sp>
    </p:spTree>
    <p:extLst>
      <p:ext uri="{BB962C8B-B14F-4D97-AF65-F5344CB8AC3E}">
        <p14:creationId xmlns:p14="http://schemas.microsoft.com/office/powerpoint/2010/main" val="28890730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33B3835-E7B5-4F27-8867-0C024147C432}" type="slidenum">
              <a:rPr lang="zh-CN" altLang="en-US" smtClean="0"/>
              <a:t>18</a:t>
            </a:fld>
            <a:endParaRPr lang="zh-CN" altLang="en-US"/>
          </a:p>
        </p:txBody>
      </p:sp>
    </p:spTree>
    <p:extLst>
      <p:ext uri="{BB962C8B-B14F-4D97-AF65-F5344CB8AC3E}">
        <p14:creationId xmlns:p14="http://schemas.microsoft.com/office/powerpoint/2010/main" val="28480887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33B3835-E7B5-4F27-8867-0C024147C432}" type="slidenum">
              <a:rPr lang="zh-CN" altLang="en-US" smtClean="0"/>
              <a:t>19</a:t>
            </a:fld>
            <a:endParaRPr lang="zh-CN" altLang="en-US"/>
          </a:p>
        </p:txBody>
      </p:sp>
    </p:spTree>
    <p:extLst>
      <p:ext uri="{BB962C8B-B14F-4D97-AF65-F5344CB8AC3E}">
        <p14:creationId xmlns:p14="http://schemas.microsoft.com/office/powerpoint/2010/main" val="115997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33B3835-E7B5-4F27-8867-0C024147C432}" type="slidenum">
              <a:rPr lang="zh-CN" altLang="en-US" smtClean="0"/>
              <a:t>2</a:t>
            </a:fld>
            <a:endParaRPr lang="zh-CN" altLang="en-US"/>
          </a:p>
        </p:txBody>
      </p:sp>
    </p:spTree>
    <p:extLst>
      <p:ext uri="{BB962C8B-B14F-4D97-AF65-F5344CB8AC3E}">
        <p14:creationId xmlns:p14="http://schemas.microsoft.com/office/powerpoint/2010/main" val="27914746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33B3835-E7B5-4F27-8867-0C024147C432}" type="slidenum">
              <a:rPr lang="zh-CN" altLang="en-US" smtClean="0"/>
              <a:t>20</a:t>
            </a:fld>
            <a:endParaRPr lang="zh-CN" altLang="en-US"/>
          </a:p>
        </p:txBody>
      </p:sp>
    </p:spTree>
    <p:extLst>
      <p:ext uri="{BB962C8B-B14F-4D97-AF65-F5344CB8AC3E}">
        <p14:creationId xmlns:p14="http://schemas.microsoft.com/office/powerpoint/2010/main" val="6572482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33B3835-E7B5-4F27-8867-0C024147C432}" type="slidenum">
              <a:rPr lang="zh-CN" altLang="en-US" smtClean="0"/>
              <a:t>21</a:t>
            </a:fld>
            <a:endParaRPr lang="zh-CN" altLang="en-US"/>
          </a:p>
        </p:txBody>
      </p:sp>
    </p:spTree>
    <p:extLst>
      <p:ext uri="{BB962C8B-B14F-4D97-AF65-F5344CB8AC3E}">
        <p14:creationId xmlns:p14="http://schemas.microsoft.com/office/powerpoint/2010/main" val="26182930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33B3835-E7B5-4F27-8867-0C024147C432}" type="slidenum">
              <a:rPr lang="zh-CN" altLang="en-US" smtClean="0"/>
              <a:t>22</a:t>
            </a:fld>
            <a:endParaRPr lang="zh-CN" altLang="en-US"/>
          </a:p>
        </p:txBody>
      </p:sp>
    </p:spTree>
    <p:extLst>
      <p:ext uri="{BB962C8B-B14F-4D97-AF65-F5344CB8AC3E}">
        <p14:creationId xmlns:p14="http://schemas.microsoft.com/office/powerpoint/2010/main" val="31145886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33B3835-E7B5-4F27-8867-0C024147C432}" type="slidenum">
              <a:rPr lang="zh-CN" altLang="en-US" smtClean="0"/>
              <a:t>23</a:t>
            </a:fld>
            <a:endParaRPr lang="zh-CN" altLang="en-US"/>
          </a:p>
        </p:txBody>
      </p:sp>
    </p:spTree>
    <p:extLst>
      <p:ext uri="{BB962C8B-B14F-4D97-AF65-F5344CB8AC3E}">
        <p14:creationId xmlns:p14="http://schemas.microsoft.com/office/powerpoint/2010/main" val="39647921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24</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4080609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33B3835-E7B5-4F27-8867-0C024147C432}" type="slidenum">
              <a:rPr lang="zh-CN" altLang="en-US" smtClean="0"/>
              <a:t>3</a:t>
            </a:fld>
            <a:endParaRPr lang="zh-CN" altLang="en-US"/>
          </a:p>
        </p:txBody>
      </p:sp>
    </p:spTree>
    <p:extLst>
      <p:ext uri="{BB962C8B-B14F-4D97-AF65-F5344CB8AC3E}">
        <p14:creationId xmlns:p14="http://schemas.microsoft.com/office/powerpoint/2010/main" val="17499144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33B3835-E7B5-4F27-8867-0C024147C432}" type="slidenum">
              <a:rPr lang="zh-CN" altLang="en-US" smtClean="0"/>
              <a:t>4</a:t>
            </a:fld>
            <a:endParaRPr lang="zh-CN" altLang="en-US"/>
          </a:p>
        </p:txBody>
      </p:sp>
    </p:spTree>
    <p:extLst>
      <p:ext uri="{BB962C8B-B14F-4D97-AF65-F5344CB8AC3E}">
        <p14:creationId xmlns:p14="http://schemas.microsoft.com/office/powerpoint/2010/main" val="21982075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33B3835-E7B5-4F27-8867-0C024147C432}" type="slidenum">
              <a:rPr lang="zh-CN" altLang="en-US" smtClean="0"/>
              <a:t>5</a:t>
            </a:fld>
            <a:endParaRPr lang="zh-CN" altLang="en-US"/>
          </a:p>
        </p:txBody>
      </p:sp>
    </p:spTree>
    <p:extLst>
      <p:ext uri="{BB962C8B-B14F-4D97-AF65-F5344CB8AC3E}">
        <p14:creationId xmlns:p14="http://schemas.microsoft.com/office/powerpoint/2010/main" val="23111439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33B3835-E7B5-4F27-8867-0C024147C432}" type="slidenum">
              <a:rPr lang="zh-CN" altLang="en-US" smtClean="0"/>
              <a:t>6</a:t>
            </a:fld>
            <a:endParaRPr lang="zh-CN" altLang="en-US"/>
          </a:p>
        </p:txBody>
      </p:sp>
    </p:spTree>
    <p:extLst>
      <p:ext uri="{BB962C8B-B14F-4D97-AF65-F5344CB8AC3E}">
        <p14:creationId xmlns:p14="http://schemas.microsoft.com/office/powerpoint/2010/main" val="13643106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33B3835-E7B5-4F27-8867-0C024147C432}" type="slidenum">
              <a:rPr lang="zh-CN" altLang="en-US" smtClean="0"/>
              <a:t>7</a:t>
            </a:fld>
            <a:endParaRPr lang="zh-CN" altLang="en-US"/>
          </a:p>
        </p:txBody>
      </p:sp>
    </p:spTree>
    <p:extLst>
      <p:ext uri="{BB962C8B-B14F-4D97-AF65-F5344CB8AC3E}">
        <p14:creationId xmlns:p14="http://schemas.microsoft.com/office/powerpoint/2010/main" val="38995421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33B3835-E7B5-4F27-8867-0C024147C432}" type="slidenum">
              <a:rPr lang="zh-CN" altLang="en-US" smtClean="0"/>
              <a:t>8</a:t>
            </a:fld>
            <a:endParaRPr lang="zh-CN" altLang="en-US"/>
          </a:p>
        </p:txBody>
      </p:sp>
    </p:spTree>
    <p:extLst>
      <p:ext uri="{BB962C8B-B14F-4D97-AF65-F5344CB8AC3E}">
        <p14:creationId xmlns:p14="http://schemas.microsoft.com/office/powerpoint/2010/main" val="36869085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33B3835-E7B5-4F27-8867-0C024147C432}" type="slidenum">
              <a:rPr lang="zh-CN" altLang="en-US" smtClean="0"/>
              <a:t>9</a:t>
            </a:fld>
            <a:endParaRPr lang="zh-CN" altLang="en-US"/>
          </a:p>
        </p:txBody>
      </p:sp>
    </p:spTree>
    <p:extLst>
      <p:ext uri="{BB962C8B-B14F-4D97-AF65-F5344CB8AC3E}">
        <p14:creationId xmlns:p14="http://schemas.microsoft.com/office/powerpoint/2010/main" val="2203941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D05E4B49-C16F-44B8-8C71-1A8FBC3FAFE8}" type="datetimeFigureOut">
              <a:rPr lang="zh-CN" altLang="en-US" smtClean="0"/>
              <a:t>2023/4/15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5A4C976-55F9-4687-A160-BE648D4A153C}" type="slidenum">
              <a:rPr lang="zh-CN" altLang="en-US" smtClean="0"/>
              <a:t>‹#›</a:t>
            </a:fld>
            <a:endParaRPr lang="zh-CN" altLang="en-US"/>
          </a:p>
        </p:txBody>
      </p:sp>
    </p:spTree>
  </p:cSld>
  <p:clrMapOvr>
    <a:masterClrMapping/>
  </p:clrMapOvr>
  <p:transition spd="slow" advClick="0">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37102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377309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40104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54014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64956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57965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24293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94193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11006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48752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830233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heme" Target="../theme/theme2.xml"/><Relationship Id="rId4" Type="http://schemas.openxmlformats.org/officeDocument/2006/relationships/tags" Target="../tags/tag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5E4B49-C16F-44B8-8C71-1A8FBC3FAFE8}" type="datetimeFigureOut">
              <a:rPr lang="zh-CN" altLang="en-US" smtClean="0"/>
              <a:t>2023/4/15</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4C976-55F9-4687-A160-BE648D4A153C}" type="slidenum">
              <a:rPr lang="zh-CN" altLang="en-US" smtClean="0"/>
              <a:t>‹#›</a:t>
            </a:fld>
            <a:endParaRPr lang="zh-CN" altLang="en-US"/>
          </a:p>
        </p:txBody>
      </p:sp>
      <p:pic>
        <p:nvPicPr>
          <p:cNvPr id="8" name="图片 7"/>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Lst>
  <p:transition spd="slow" advClick="0">
    <p:comb/>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标题占位符 1"/>
          <p:cNvSpPr>
            <a:spLocks noGrp="1"/>
          </p:cNvSpPr>
          <p:nvPr>
            <p:ph type="title"/>
            <p:custDataLst>
              <p:tags r:id="rId2"/>
            </p:custDataLst>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8" name="文本占位符 2"/>
          <p:cNvSpPr>
            <a:spLocks noGrp="1"/>
          </p:cNvSpPr>
          <p:nvPr>
            <p:ph type="body" idx="1"/>
            <p:custDataLst>
              <p:tags r:id="rId3"/>
            </p:custDataLst>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9"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ctr">
              <a:defRPr sz="1200">
                <a:solidFill>
                  <a:schemeClr val="bg1">
                    <a:lumMod val="50000"/>
                  </a:schemeClr>
                </a:solidFill>
                <a:latin typeface="黑体" panose="02010609060101010101" pitchFamily="49" charset="-122"/>
                <a:ea typeface="黑体" panose="02010609060101010101" pitchFamily="49" charset="-122"/>
              </a:defRPr>
            </a:lvl1pPr>
          </a:lstStyle>
          <a:p>
            <a:fld id="{D997B5FA-0921-464F-AAE1-844C04324D75}" type="datetimeFigureOut">
              <a:rPr lang="zh-CN" altLang="en-US" smtClean="0"/>
              <a:t>2023/4/15</a:t>
            </a:fld>
            <a:endParaRPr lang="zh-CN" altLang="en-US"/>
          </a:p>
        </p:txBody>
      </p:sp>
      <p:sp>
        <p:nvSpPr>
          <p:cNvPr id="10"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bg1">
                    <a:lumMod val="50000"/>
                  </a:schemeClr>
                </a:solidFill>
                <a:latin typeface="黑体" panose="02010609060101010101" pitchFamily="49" charset="-122"/>
                <a:ea typeface="黑体" panose="02010609060101010101" pitchFamily="49" charset="-122"/>
              </a:defRPr>
            </a:lvl1pPr>
          </a:lstStyle>
          <a:p>
            <a:endParaRPr lang="zh-CN" altLang="en-US"/>
          </a:p>
        </p:txBody>
      </p:sp>
      <p:sp>
        <p:nvSpPr>
          <p:cNvPr id="11"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ctr">
              <a:defRPr sz="1200">
                <a:solidFill>
                  <a:schemeClr val="bg1">
                    <a:lumMod val="50000"/>
                  </a:schemeClr>
                </a:solidFill>
                <a:latin typeface="黑体" panose="02010609060101010101" pitchFamily="49" charset="-122"/>
                <a:ea typeface="黑体" panose="02010609060101010101" pitchFamily="49" charset="-122"/>
              </a:defRPr>
            </a:lvl1pPr>
          </a:lstStyle>
          <a:p>
            <a:fld id="{565CE74E-AB26-4998-AD42-012C4C1AD076}" type="slidenum">
              <a:rPr lang="zh-CN" altLang="en-US" smtClean="0"/>
              <a:t>‹#›</a:t>
            </a:fld>
            <a:endParaRPr lang="zh-CN" altLang="en-US"/>
          </a:p>
        </p:txBody>
      </p:sp>
      <p:sp>
        <p:nvSpPr>
          <p:cNvPr id="2" name="KSO_TEMPLATE" hidden="1"/>
          <p:cNvSpPr/>
          <p:nvPr userDrawn="1">
            <p:custDataLst>
              <p:tags r:id="rId4"/>
            </p:custDataLst>
          </p:nvPr>
        </p:nvSpPr>
        <p:spPr>
          <a:xfrm flipH="1">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transition spd="slow" advClick="0">
    <p:comb/>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2023/4/15</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51631421"/>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image" Target="../media/image22.png"/><Relationship Id="rId4" Type="http://schemas.openxmlformats.org/officeDocument/2006/relationships/image" Target="../media/image21.png"/></Relationships>
</file>

<file path=ppt/slides/_rels/slide24.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4.xml"/><Relationship Id="rId1" Type="http://schemas.openxmlformats.org/officeDocument/2006/relationships/slideLayout" Target="../slideLayouts/slideLayout8.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2.jpeg"/><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59" name="Rectangle 4"/>
          <p:cNvSpPr>
            <a:spLocks noGrp="1" noChangeArrowheads="1"/>
          </p:cNvSpPr>
          <p:nvPr>
            <p:ph type="ctrTitle"/>
          </p:nvPr>
        </p:nvSpPr>
        <p:spPr>
          <a:xfrm>
            <a:off x="1956729" y="520945"/>
            <a:ext cx="8116305" cy="1659194"/>
          </a:xfrm>
          <a:effectLst>
            <a:reflection blurRad="6350" stA="52000" endA="300" endPos="35000" dir="5400000" sy="-100000" algn="bl" rotWithShape="0"/>
          </a:effectLst>
        </p:spPr>
        <p:txBody>
          <a:bodyPr>
            <a:normAutofit/>
          </a:bodyPr>
          <a:lstStyle/>
          <a:p>
            <a:r>
              <a:rPr lang="zh-CN" altLang="en-US" sz="4000" b="1">
                <a:solidFill>
                  <a:srgbClr val="00B050"/>
                </a:solidFill>
                <a:latin typeface="+mn-lt"/>
                <a:ea typeface="+mn-ea"/>
                <a:cs typeface="+mn-ea"/>
                <a:sym typeface="+mn-lt"/>
              </a:rPr>
              <a:t> </a:t>
            </a:r>
            <a:r>
              <a:rPr lang="zh-CN" altLang="en-US" b="1">
                <a:solidFill>
                  <a:schemeClr val="bg1"/>
                </a:solidFill>
                <a:latin typeface="+mn-lt"/>
                <a:ea typeface="+mn-ea"/>
                <a:cs typeface="+mn-ea"/>
                <a:sym typeface="+mn-lt"/>
              </a:rPr>
              <a:t>我 心 目 中 的 英 雄</a:t>
            </a:r>
            <a:endParaRPr lang="zh-CN" altLang="zh-CN" sz="4000" b="1">
              <a:solidFill>
                <a:schemeClr val="bg1"/>
              </a:solidFill>
              <a:latin typeface="+mn-lt"/>
              <a:ea typeface="+mn-ea"/>
              <a:cs typeface="+mn-ea"/>
              <a:sym typeface="+mn-lt"/>
            </a:endParaRPr>
          </a:p>
        </p:txBody>
      </p:sp>
      <p:sp>
        <p:nvSpPr>
          <p:cNvPr id="60" name="Rectangle 4"/>
          <p:cNvSpPr txBox="1">
            <a:spLocks noChangeArrowheads="1"/>
          </p:cNvSpPr>
          <p:nvPr/>
        </p:nvSpPr>
        <p:spPr>
          <a:xfrm>
            <a:off x="4101490" y="2487435"/>
            <a:ext cx="3830691" cy="1659194"/>
          </a:xfrm>
          <a:prstGeom prst="rect">
            <a:avLst/>
          </a:prstGeom>
          <a:effectLst>
            <a:outerShdw blurRad="76200" dir="13500000" sy="23000" kx="1200000" algn="br" rotWithShape="0">
              <a:prstClr val="black">
                <a:alpha val="20000"/>
              </a:prstClr>
            </a:outerShdw>
            <a:reflection blurRad="6350" stA="52000" endA="300" endPos="35000" dir="5400000" sy="-100000" algn="bl" rotWithShape="0"/>
          </a:effectLst>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zh-CN" altLang="en-US" sz="4800" b="1" dirty="0">
                <a:solidFill>
                  <a:srgbClr val="00B050"/>
                </a:solidFill>
                <a:latin typeface="+mn-lt"/>
                <a:ea typeface="+mn-ea"/>
                <a:cs typeface="+mn-ea"/>
                <a:sym typeface="+mn-lt"/>
              </a:rPr>
              <a:t> </a:t>
            </a:r>
            <a:r>
              <a:rPr lang="en-US" altLang="zh-CN" sz="4800" b="1" dirty="0">
                <a:solidFill>
                  <a:schemeClr val="bg1"/>
                </a:solidFill>
                <a:latin typeface="+mn-lt"/>
                <a:ea typeface="+mn-ea"/>
                <a:cs typeface="+mn-ea"/>
                <a:sym typeface="+mn-lt"/>
              </a:rPr>
              <a:t>——</a:t>
            </a:r>
            <a:r>
              <a:rPr lang="zh-CN" altLang="en-US" sz="4800" b="1" dirty="0">
                <a:solidFill>
                  <a:schemeClr val="bg1"/>
                </a:solidFill>
                <a:latin typeface="+mn-lt"/>
                <a:ea typeface="+mn-ea"/>
                <a:cs typeface="+mn-ea"/>
                <a:sym typeface="+mn-lt"/>
              </a:rPr>
              <a:t>袁隆平</a:t>
            </a:r>
            <a:endParaRPr lang="zh-CN" altLang="zh-CN" sz="4800" b="1" dirty="0">
              <a:solidFill>
                <a:schemeClr val="bg1"/>
              </a:solidFill>
              <a:latin typeface="+mn-lt"/>
              <a:ea typeface="+mn-ea"/>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600" advClick="0">
        <p:blinds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blinds dir="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5" presetClass="entr" presetSubtype="0" fill="hold" grpId="0" nodeType="afterEffect">
                                  <p:stCondLst>
                                    <p:cond delay="0"/>
                                  </p:stCondLst>
                                  <p:iterate type="lt">
                                    <p:tmPct val="0"/>
                                  </p:iterate>
                                  <p:childTnLst>
                                    <p:set>
                                      <p:cBhvr>
                                        <p:cTn id="6" dur="1" fill="hold">
                                          <p:stCondLst>
                                            <p:cond delay="0"/>
                                          </p:stCondLst>
                                        </p:cTn>
                                        <p:tgtEl>
                                          <p:spTgt spid="59"/>
                                        </p:tgtEl>
                                        <p:attrNameLst>
                                          <p:attrName>style.visibility</p:attrName>
                                        </p:attrNameLst>
                                      </p:cBhvr>
                                      <p:to>
                                        <p:strVal val="visible"/>
                                      </p:to>
                                    </p:set>
                                    <p:anim calcmode="lin" valueType="num">
                                      <p:cBhvr>
                                        <p:cTn id="7" dur="500" decel="50000" fill="hold">
                                          <p:stCondLst>
                                            <p:cond delay="0"/>
                                          </p:stCondLst>
                                        </p:cTn>
                                        <p:tgtEl>
                                          <p:spTgt spid="59"/>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59"/>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59"/>
                                        </p:tgtEl>
                                        <p:attrNameLst>
                                          <p:attrName>ppt_w</p:attrName>
                                        </p:attrNameLst>
                                      </p:cBhvr>
                                      <p:tavLst>
                                        <p:tav tm="0">
                                          <p:val>
                                            <p:strVal val="#ppt_w*.05"/>
                                          </p:val>
                                        </p:tav>
                                        <p:tav tm="100000">
                                          <p:val>
                                            <p:strVal val="#ppt_w"/>
                                          </p:val>
                                        </p:tav>
                                      </p:tavLst>
                                    </p:anim>
                                    <p:anim calcmode="lin" valueType="num">
                                      <p:cBhvr>
                                        <p:cTn id="10" dur="1000" fill="hold"/>
                                        <p:tgtEl>
                                          <p:spTgt spid="59"/>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59"/>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59"/>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59"/>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59"/>
                                        </p:tgtEl>
                                      </p:cBhvr>
                                    </p:animEffect>
                                  </p:childTnLst>
                                </p:cTn>
                              </p:par>
                              <p:par>
                                <p:cTn id="15" presetID="25" presetClass="entr" presetSubtype="0" fill="hold" grpId="0" nodeType="withEffect">
                                  <p:stCondLst>
                                    <p:cond delay="0"/>
                                  </p:stCondLst>
                                  <p:iterate type="lt">
                                    <p:tmPct val="0"/>
                                  </p:iterate>
                                  <p:childTnLst>
                                    <p:set>
                                      <p:cBhvr>
                                        <p:cTn id="16" dur="1" fill="hold">
                                          <p:stCondLst>
                                            <p:cond delay="0"/>
                                          </p:stCondLst>
                                        </p:cTn>
                                        <p:tgtEl>
                                          <p:spTgt spid="60"/>
                                        </p:tgtEl>
                                        <p:attrNameLst>
                                          <p:attrName>style.visibility</p:attrName>
                                        </p:attrNameLst>
                                      </p:cBhvr>
                                      <p:to>
                                        <p:strVal val="visible"/>
                                      </p:to>
                                    </p:set>
                                    <p:anim calcmode="lin" valueType="num">
                                      <p:cBhvr>
                                        <p:cTn id="17" dur="500" decel="50000" fill="hold">
                                          <p:stCondLst>
                                            <p:cond delay="0"/>
                                          </p:stCondLst>
                                        </p:cTn>
                                        <p:tgtEl>
                                          <p:spTgt spid="60"/>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60"/>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60"/>
                                        </p:tgtEl>
                                        <p:attrNameLst>
                                          <p:attrName>ppt_w</p:attrName>
                                        </p:attrNameLst>
                                      </p:cBhvr>
                                      <p:tavLst>
                                        <p:tav tm="0">
                                          <p:val>
                                            <p:strVal val="#ppt_w*.05"/>
                                          </p:val>
                                        </p:tav>
                                        <p:tav tm="100000">
                                          <p:val>
                                            <p:strVal val="#ppt_w"/>
                                          </p:val>
                                        </p:tav>
                                      </p:tavLst>
                                    </p:anim>
                                    <p:anim calcmode="lin" valueType="num">
                                      <p:cBhvr>
                                        <p:cTn id="20" dur="1000" fill="hold"/>
                                        <p:tgtEl>
                                          <p:spTgt spid="60"/>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60"/>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60"/>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60"/>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P spid="6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组合 29"/>
          <p:cNvGrpSpPr/>
          <p:nvPr/>
        </p:nvGrpSpPr>
        <p:grpSpPr>
          <a:xfrm>
            <a:off x="519646" y="417394"/>
            <a:ext cx="11152707" cy="6168512"/>
            <a:chOff x="519646" y="447982"/>
            <a:chExt cx="11152707" cy="6168512"/>
          </a:xfrm>
        </p:grpSpPr>
        <p:sp>
          <p:nvSpPr>
            <p:cNvPr id="31" name="矩形 30"/>
            <p:cNvSpPr/>
            <p:nvPr/>
          </p:nvSpPr>
          <p:spPr>
            <a:xfrm>
              <a:off x="519646" y="447982"/>
              <a:ext cx="11152707" cy="6168512"/>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2" name="矩形 31"/>
            <p:cNvSpPr/>
            <p:nvPr/>
          </p:nvSpPr>
          <p:spPr>
            <a:xfrm>
              <a:off x="791761" y="707923"/>
              <a:ext cx="10608476" cy="5648630"/>
            </a:xfrm>
            <a:prstGeom prst="rect">
              <a:avLst/>
            </a:prstGeom>
            <a:noFill/>
            <a:ln w="76200">
              <a:solidFill>
                <a:srgbClr val="FFE9AA"/>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4" name="Rectangle 4"/>
          <p:cNvSpPr txBox="1">
            <a:spLocks noChangeArrowheads="1"/>
          </p:cNvSpPr>
          <p:nvPr/>
        </p:nvSpPr>
        <p:spPr>
          <a:xfrm>
            <a:off x="3955681" y="890187"/>
            <a:ext cx="4280636" cy="658220"/>
          </a:xfrm>
          <a:prstGeom prst="rect">
            <a:avLst/>
          </a:prstGeom>
          <a:effectLst>
            <a:outerShdw blurRad="76200" dir="13500000" sy="23000" kx="1200000" algn="br" rotWithShape="0">
              <a:prstClr val="black">
                <a:alpha val="20000"/>
              </a:prstClr>
            </a:outerShdw>
            <a:reflection blurRad="6350" stA="52000" endA="300" endPos="35000" dir="5400000" sy="-100000" algn="bl" rotWithShape="0"/>
          </a:effectLst>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CN" altLang="en-US" sz="3200" b="1" dirty="0">
                <a:solidFill>
                  <a:srgbClr val="3A9289"/>
                </a:solidFill>
                <a:latin typeface="+mn-lt"/>
                <a:ea typeface="+mn-ea"/>
                <a:cs typeface="+mn-ea"/>
                <a:sym typeface="+mn-lt"/>
              </a:rPr>
              <a:t>艰辛的历程</a:t>
            </a:r>
          </a:p>
        </p:txBody>
      </p:sp>
      <p:sp>
        <p:nvSpPr>
          <p:cNvPr id="11" name="TextBox 46"/>
          <p:cNvSpPr txBox="1">
            <a:spLocks noChangeArrowheads="1"/>
          </p:cNvSpPr>
          <p:nvPr/>
        </p:nvSpPr>
        <p:spPr bwMode="auto">
          <a:xfrm>
            <a:off x="1698165" y="3292125"/>
            <a:ext cx="5145088" cy="23160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521970">
              <a:defRPr sz="1300">
                <a:solidFill>
                  <a:schemeClr val="tx1"/>
                </a:solidFill>
                <a:latin typeface="Calibri" panose="020F0502020204030204" pitchFamily="34" charset="0"/>
                <a:ea typeface="宋体" panose="02010600030101010101" pitchFamily="2" charset="-122"/>
              </a:defRPr>
            </a:lvl1pPr>
            <a:lvl2pPr marL="742950" indent="-285750" defTabSz="521970">
              <a:defRPr sz="1300">
                <a:solidFill>
                  <a:schemeClr val="tx1"/>
                </a:solidFill>
                <a:latin typeface="Calibri" panose="020F0502020204030204" pitchFamily="34" charset="0"/>
                <a:ea typeface="宋体" panose="02010600030101010101" pitchFamily="2" charset="-122"/>
              </a:defRPr>
            </a:lvl2pPr>
            <a:lvl3pPr marL="1143000" indent="-228600" defTabSz="521970">
              <a:defRPr sz="1300">
                <a:solidFill>
                  <a:schemeClr val="tx1"/>
                </a:solidFill>
                <a:latin typeface="Calibri" panose="020F0502020204030204" pitchFamily="34" charset="0"/>
                <a:ea typeface="宋体" panose="02010600030101010101" pitchFamily="2" charset="-122"/>
              </a:defRPr>
            </a:lvl3pPr>
            <a:lvl4pPr marL="1600200" indent="-228600" defTabSz="521970">
              <a:defRPr sz="1300">
                <a:solidFill>
                  <a:schemeClr val="tx1"/>
                </a:solidFill>
                <a:latin typeface="Calibri" panose="020F0502020204030204" pitchFamily="34" charset="0"/>
                <a:ea typeface="宋体" panose="02010600030101010101" pitchFamily="2" charset="-122"/>
              </a:defRPr>
            </a:lvl4pPr>
            <a:lvl5pPr marL="2057400" indent="-228600" defTabSz="521970">
              <a:defRPr sz="1300">
                <a:solidFill>
                  <a:schemeClr val="tx1"/>
                </a:solidFill>
                <a:latin typeface="Calibri" panose="020F0502020204030204" pitchFamily="34" charset="0"/>
                <a:ea typeface="宋体" panose="02010600030101010101" pitchFamily="2" charset="-122"/>
              </a:defRPr>
            </a:lvl5pPr>
            <a:lvl6pPr marL="25146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9718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34290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8862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defTabSz="695960">
              <a:lnSpc>
                <a:spcPct val="150000"/>
              </a:lnSpc>
              <a:defRPr/>
            </a:pPr>
            <a:r>
              <a:rPr lang="zh-CN" altLang="en-US" sz="1400" dirty="0">
                <a:solidFill>
                  <a:schemeClr val="tx1">
                    <a:lumMod val="85000"/>
                    <a:lumOff val="15000"/>
                  </a:schemeClr>
                </a:solidFill>
                <a:latin typeface="+mn-lt"/>
                <a:ea typeface="+mn-ea"/>
                <a:cs typeface="+mn-ea"/>
                <a:sym typeface="+mn-lt"/>
              </a:rPr>
              <a:t>袁隆平凭着丰富的想象、敏锐的直觉和大胆的创造精神，认真总结了百年农作物育种史和</a:t>
            </a:r>
            <a:r>
              <a:rPr lang="en-US" altLang="zh-CN" sz="1400" dirty="0">
                <a:solidFill>
                  <a:schemeClr val="tx1">
                    <a:lumMod val="85000"/>
                    <a:lumOff val="15000"/>
                  </a:schemeClr>
                </a:solidFill>
                <a:latin typeface="+mn-lt"/>
                <a:ea typeface="+mn-ea"/>
                <a:cs typeface="+mn-ea"/>
                <a:sym typeface="+mn-lt"/>
              </a:rPr>
              <a:t>20</a:t>
            </a:r>
            <a:r>
              <a:rPr lang="zh-CN" altLang="en-US" sz="1400" dirty="0">
                <a:solidFill>
                  <a:schemeClr val="tx1">
                    <a:lumMod val="85000"/>
                    <a:lumOff val="15000"/>
                  </a:schemeClr>
                </a:solidFill>
                <a:latin typeface="+mn-lt"/>
                <a:ea typeface="+mn-ea"/>
                <a:cs typeface="+mn-ea"/>
                <a:sym typeface="+mn-lt"/>
              </a:rPr>
              <a:t>年“三系杂交稻”育种经验，以及他所掌握的丰富的育种材料，于</a:t>
            </a:r>
            <a:r>
              <a:rPr lang="en-US" altLang="zh-CN" sz="1400" dirty="0">
                <a:solidFill>
                  <a:schemeClr val="tx1">
                    <a:lumMod val="85000"/>
                    <a:lumOff val="15000"/>
                  </a:schemeClr>
                </a:solidFill>
                <a:latin typeface="+mn-lt"/>
                <a:ea typeface="+mn-ea"/>
                <a:cs typeface="+mn-ea"/>
                <a:sym typeface="+mn-lt"/>
              </a:rPr>
              <a:t>1986</a:t>
            </a:r>
            <a:r>
              <a:rPr lang="zh-CN" altLang="en-US" sz="1400" dirty="0">
                <a:solidFill>
                  <a:schemeClr val="tx1">
                    <a:lumMod val="85000"/>
                    <a:lumOff val="15000"/>
                  </a:schemeClr>
                </a:solidFill>
                <a:latin typeface="+mn-lt"/>
                <a:ea typeface="+mn-ea"/>
                <a:cs typeface="+mn-ea"/>
                <a:sym typeface="+mn-lt"/>
              </a:rPr>
              <a:t>年</a:t>
            </a:r>
            <a:r>
              <a:rPr lang="en-US" altLang="zh-CN" sz="1400" dirty="0">
                <a:solidFill>
                  <a:schemeClr val="tx1">
                    <a:lumMod val="85000"/>
                    <a:lumOff val="15000"/>
                  </a:schemeClr>
                </a:solidFill>
                <a:latin typeface="+mn-lt"/>
                <a:ea typeface="+mn-ea"/>
                <a:cs typeface="+mn-ea"/>
                <a:sym typeface="+mn-lt"/>
              </a:rPr>
              <a:t>10</a:t>
            </a:r>
            <a:r>
              <a:rPr lang="zh-CN" altLang="en-US" sz="1400" dirty="0">
                <a:solidFill>
                  <a:schemeClr val="tx1">
                    <a:lumMod val="85000"/>
                    <a:lumOff val="15000"/>
                  </a:schemeClr>
                </a:solidFill>
                <a:latin typeface="+mn-lt"/>
                <a:ea typeface="+mn-ea"/>
                <a:cs typeface="+mn-ea"/>
                <a:sym typeface="+mn-lt"/>
              </a:rPr>
              <a:t>月提出了“杂交水稻育种的战略设想”，高瞻远瞩地设想了杂交水稻的二个战略发展阶段，即三系法为主的器种间杂种优势利用；两系法为主的籼粳亚种杂种优势利用；一系法为主的远缘杂种优势利用。这是袁隆平杂交水稻理论发展的又一座新高峰。 </a:t>
            </a:r>
          </a:p>
        </p:txBody>
      </p:sp>
      <p:grpSp>
        <p:nvGrpSpPr>
          <p:cNvPr id="12" name="组合 11"/>
          <p:cNvGrpSpPr/>
          <p:nvPr/>
        </p:nvGrpSpPr>
        <p:grpSpPr>
          <a:xfrm>
            <a:off x="2512167" y="2347837"/>
            <a:ext cx="3287299" cy="490394"/>
            <a:chOff x="1547547" y="2671761"/>
            <a:chExt cx="4233821" cy="490394"/>
          </a:xfrm>
        </p:grpSpPr>
        <p:sp>
          <p:nvSpPr>
            <p:cNvPr id="13" name="矩形: 圆角 12"/>
            <p:cNvSpPr/>
            <p:nvPr/>
          </p:nvSpPr>
          <p:spPr>
            <a:xfrm>
              <a:off x="1547547" y="2722199"/>
              <a:ext cx="4233821" cy="439956"/>
            </a:xfrm>
            <a:prstGeom prst="roundRect">
              <a:avLst>
                <a:gd name="adj" fmla="val 37531"/>
              </a:avLst>
            </a:prstGeom>
            <a:solidFill>
              <a:srgbClr val="3084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Rectangle 4"/>
            <p:cNvSpPr txBox="1">
              <a:spLocks noChangeArrowheads="1"/>
            </p:cNvSpPr>
            <p:nvPr/>
          </p:nvSpPr>
          <p:spPr>
            <a:xfrm>
              <a:off x="1756602" y="2671761"/>
              <a:ext cx="3858036" cy="43995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zh-CN" altLang="en-US" sz="1600" b="1" dirty="0">
                  <a:solidFill>
                    <a:schemeClr val="bg1"/>
                  </a:solidFill>
                  <a:latin typeface="+mn-lt"/>
                  <a:ea typeface="+mn-ea"/>
                  <a:cs typeface="+mn-ea"/>
                  <a:sym typeface="+mn-lt"/>
                </a:rPr>
                <a:t> 知识</a:t>
              </a:r>
              <a:r>
                <a:rPr lang="en-US" altLang="zh-CN" sz="1600" b="1" dirty="0">
                  <a:solidFill>
                    <a:schemeClr val="bg1"/>
                  </a:solidFill>
                  <a:latin typeface="+mn-lt"/>
                  <a:ea typeface="+mn-ea"/>
                  <a:cs typeface="+mn-ea"/>
                  <a:sym typeface="+mn-lt"/>
                </a:rPr>
                <a:t>+</a:t>
              </a:r>
              <a:r>
                <a:rPr lang="zh-CN" altLang="en-US" sz="1600" b="1" dirty="0">
                  <a:solidFill>
                    <a:schemeClr val="bg1"/>
                  </a:solidFill>
                  <a:latin typeface="+mn-lt"/>
                  <a:ea typeface="+mn-ea"/>
                  <a:cs typeface="+mn-ea"/>
                  <a:sym typeface="+mn-lt"/>
                </a:rPr>
                <a:t>汗水</a:t>
              </a:r>
              <a:r>
                <a:rPr lang="en-US" altLang="zh-CN" sz="1600" b="1" dirty="0">
                  <a:solidFill>
                    <a:schemeClr val="bg1"/>
                  </a:solidFill>
                  <a:latin typeface="+mn-lt"/>
                  <a:ea typeface="+mn-ea"/>
                  <a:cs typeface="+mn-ea"/>
                  <a:sym typeface="+mn-lt"/>
                </a:rPr>
                <a:t>+</a:t>
              </a:r>
              <a:r>
                <a:rPr lang="zh-CN" altLang="en-US" sz="1600" b="1" dirty="0">
                  <a:solidFill>
                    <a:schemeClr val="bg1"/>
                  </a:solidFill>
                  <a:latin typeface="+mn-lt"/>
                  <a:ea typeface="+mn-ea"/>
                  <a:cs typeface="+mn-ea"/>
                  <a:sym typeface="+mn-lt"/>
                </a:rPr>
                <a:t>灵感</a:t>
              </a:r>
              <a:r>
                <a:rPr lang="en-US" altLang="zh-CN" sz="1600" b="1" dirty="0">
                  <a:solidFill>
                    <a:schemeClr val="bg1"/>
                  </a:solidFill>
                  <a:latin typeface="+mn-lt"/>
                  <a:ea typeface="+mn-ea"/>
                  <a:cs typeface="+mn-ea"/>
                  <a:sym typeface="+mn-lt"/>
                </a:rPr>
                <a:t>+</a:t>
              </a:r>
              <a:r>
                <a:rPr lang="zh-CN" altLang="en-US" sz="1600" b="1" dirty="0">
                  <a:solidFill>
                    <a:schemeClr val="bg1"/>
                  </a:solidFill>
                  <a:latin typeface="+mn-lt"/>
                  <a:ea typeface="+mn-ea"/>
                  <a:cs typeface="+mn-ea"/>
                  <a:sym typeface="+mn-lt"/>
                </a:rPr>
                <a:t>机遇</a:t>
              </a:r>
              <a:r>
                <a:rPr lang="en-US" altLang="zh-CN" sz="1600" b="1" dirty="0">
                  <a:solidFill>
                    <a:schemeClr val="bg1"/>
                  </a:solidFill>
                  <a:latin typeface="+mn-lt"/>
                  <a:ea typeface="+mn-ea"/>
                  <a:cs typeface="+mn-ea"/>
                  <a:sym typeface="+mn-lt"/>
                </a:rPr>
                <a:t>=</a:t>
              </a:r>
              <a:r>
                <a:rPr lang="zh-CN" altLang="en-US" sz="1600" b="1" dirty="0">
                  <a:solidFill>
                    <a:schemeClr val="bg1"/>
                  </a:solidFill>
                  <a:latin typeface="+mn-lt"/>
                  <a:ea typeface="+mn-ea"/>
                  <a:cs typeface="+mn-ea"/>
                  <a:sym typeface="+mn-lt"/>
                </a:rPr>
                <a:t>成功 </a:t>
              </a:r>
            </a:p>
          </p:txBody>
        </p:sp>
      </p:grpSp>
      <p:pic>
        <p:nvPicPr>
          <p:cNvPr id="3" name="图片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552734" y="2073946"/>
            <a:ext cx="3014010" cy="377537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400" advClick="0">
        <p14:doors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5" presetClass="entr" presetSubtype="0" fill="hold" grpId="0" nodeType="withEffect">
                                  <p:stCondLst>
                                    <p:cond delay="0"/>
                                  </p:stCondLst>
                                  <p:iterate type="lt">
                                    <p:tmPct val="0"/>
                                  </p:iterate>
                                  <p:childTnLst>
                                    <p:set>
                                      <p:cBhvr>
                                        <p:cTn id="6" dur="1" fill="hold">
                                          <p:stCondLst>
                                            <p:cond delay="0"/>
                                          </p:stCondLst>
                                        </p:cTn>
                                        <p:tgtEl>
                                          <p:spTgt spid="14"/>
                                        </p:tgtEl>
                                        <p:attrNameLst>
                                          <p:attrName>style.visibility</p:attrName>
                                        </p:attrNameLst>
                                      </p:cBhvr>
                                      <p:to>
                                        <p:strVal val="visible"/>
                                      </p:to>
                                    </p:set>
                                    <p:anim calcmode="lin" valueType="num">
                                      <p:cBhvr>
                                        <p:cTn id="7"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 dur="1000" fill="hold"/>
                                        <p:tgtEl>
                                          <p:spTgt spid="1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4"/>
                                        </p:tgtEl>
                                      </p:cBhvr>
                                    </p:animEffect>
                                  </p:childTnLst>
                                </p:cTn>
                              </p:par>
                            </p:childTnLst>
                          </p:cTn>
                        </p:par>
                        <p:par>
                          <p:cTn id="15" fill="hold" nodeType="afterGroup">
                            <p:stCondLst>
                              <p:cond delay="1000"/>
                            </p:stCondLst>
                            <p:childTnLst>
                              <p:par>
                                <p:cTn id="16" presetID="2" presetClass="entr" presetSubtype="4" fill="hold" nodeType="afterEffect">
                                  <p:stCondLst>
                                    <p:cond delay="0"/>
                                  </p:stCondLst>
                                  <p:childTnLst>
                                    <p:set>
                                      <p:cBhvr>
                                        <p:cTn id="17" dur="1" fill="hold">
                                          <p:stCondLst>
                                            <p:cond delay="0"/>
                                          </p:stCondLst>
                                        </p:cTn>
                                        <p:tgtEl>
                                          <p:spTgt spid="12"/>
                                        </p:tgtEl>
                                        <p:attrNameLst>
                                          <p:attrName>style.visibility</p:attrName>
                                        </p:attrNameLst>
                                      </p:cBhvr>
                                      <p:to>
                                        <p:strVal val="visible"/>
                                      </p:to>
                                    </p:set>
                                    <p:anim calcmode="lin" valueType="num">
                                      <p:cBhvr additive="base">
                                        <p:cTn id="18" dur="500" fill="hold"/>
                                        <p:tgtEl>
                                          <p:spTgt spid="12"/>
                                        </p:tgtEl>
                                        <p:attrNameLst>
                                          <p:attrName>ppt_x</p:attrName>
                                        </p:attrNameLst>
                                      </p:cBhvr>
                                      <p:tavLst>
                                        <p:tav tm="0">
                                          <p:val>
                                            <p:strVal val="#ppt_x"/>
                                          </p:val>
                                        </p:tav>
                                        <p:tav tm="100000">
                                          <p:val>
                                            <p:strVal val="#ppt_x"/>
                                          </p:val>
                                        </p:tav>
                                      </p:tavLst>
                                    </p:anim>
                                    <p:anim calcmode="lin" valueType="num">
                                      <p:cBhvr additive="base">
                                        <p:cTn id="19" dur="500" fill="hold"/>
                                        <p:tgtEl>
                                          <p:spTgt spid="12"/>
                                        </p:tgtEl>
                                        <p:attrNameLst>
                                          <p:attrName>ppt_y</p:attrName>
                                        </p:attrNameLst>
                                      </p:cBhvr>
                                      <p:tavLst>
                                        <p:tav tm="0">
                                          <p:val>
                                            <p:strVal val="1+#ppt_h/2"/>
                                          </p:val>
                                        </p:tav>
                                        <p:tav tm="100000">
                                          <p:val>
                                            <p:strVal val="#ppt_y"/>
                                          </p:val>
                                        </p:tav>
                                      </p:tavLst>
                                    </p:anim>
                                  </p:childTnLst>
                                </p:cTn>
                              </p:par>
                            </p:childTnLst>
                          </p:cTn>
                        </p:par>
                        <p:par>
                          <p:cTn id="20" fill="hold" nodeType="afterGroup">
                            <p:stCondLst>
                              <p:cond delay="1500"/>
                            </p:stCondLst>
                            <p:childTnLst>
                              <p:par>
                                <p:cTn id="21" presetID="37" presetClass="entr" presetSubtype="0" fill="hold" grpId="0"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1000"/>
                                        <p:tgtEl>
                                          <p:spTgt spid="11"/>
                                        </p:tgtEl>
                                      </p:cBhvr>
                                    </p:animEffect>
                                    <p:anim calcmode="lin" valueType="num">
                                      <p:cBhvr>
                                        <p:cTn id="24" dur="1000" fill="hold"/>
                                        <p:tgtEl>
                                          <p:spTgt spid="11"/>
                                        </p:tgtEl>
                                        <p:attrNameLst>
                                          <p:attrName>ppt_x</p:attrName>
                                        </p:attrNameLst>
                                      </p:cBhvr>
                                      <p:tavLst>
                                        <p:tav tm="0">
                                          <p:val>
                                            <p:strVal val="#ppt_x"/>
                                          </p:val>
                                        </p:tav>
                                        <p:tav tm="100000">
                                          <p:val>
                                            <p:strVal val="#ppt_x"/>
                                          </p:val>
                                        </p:tav>
                                      </p:tavLst>
                                    </p:anim>
                                    <p:anim calcmode="lin" valueType="num">
                                      <p:cBhvr>
                                        <p:cTn id="25" dur="900" decel="100000" fill="hold"/>
                                        <p:tgtEl>
                                          <p:spTgt spid="11"/>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11"/>
                                        </p:tgtEl>
                                        <p:attrNameLst>
                                          <p:attrName>ppt_y</p:attrName>
                                        </p:attrNameLst>
                                      </p:cBhvr>
                                      <p:tavLst>
                                        <p:tav tm="0">
                                          <p:val>
                                            <p:strVal val="#ppt_y-.03"/>
                                          </p:val>
                                        </p:tav>
                                        <p:tav tm="100000">
                                          <p:val>
                                            <p:strVal val="#ppt_y"/>
                                          </p:val>
                                        </p:tav>
                                      </p:tavLst>
                                    </p:anim>
                                  </p:childTnLst>
                                </p:cTn>
                              </p:par>
                            </p:childTnLst>
                          </p:cTn>
                        </p:par>
                        <p:par>
                          <p:cTn id="27" fill="hold" nodeType="afterGroup">
                            <p:stCondLst>
                              <p:cond delay="2500"/>
                            </p:stCondLst>
                            <p:childTnLst>
                              <p:par>
                                <p:cTn id="28" presetID="42" presetClass="entr" presetSubtype="0" fill="hold" nodeType="after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fade">
                                      <p:cBhvr>
                                        <p:cTn id="30" dur="1000"/>
                                        <p:tgtEl>
                                          <p:spTgt spid="3"/>
                                        </p:tgtEl>
                                      </p:cBhvr>
                                    </p:animEffect>
                                    <p:anim calcmode="lin" valueType="num">
                                      <p:cBhvr>
                                        <p:cTn id="31" dur="1000" fill="hold"/>
                                        <p:tgtEl>
                                          <p:spTgt spid="3"/>
                                        </p:tgtEl>
                                        <p:attrNameLst>
                                          <p:attrName>ppt_x</p:attrName>
                                        </p:attrNameLst>
                                      </p:cBhvr>
                                      <p:tavLst>
                                        <p:tav tm="0">
                                          <p:val>
                                            <p:strVal val="#ppt_x"/>
                                          </p:val>
                                        </p:tav>
                                        <p:tav tm="100000">
                                          <p:val>
                                            <p:strVal val="#ppt_x"/>
                                          </p:val>
                                        </p:tav>
                                      </p:tavLst>
                                    </p:anim>
                                    <p:anim calcmode="lin" valueType="num">
                                      <p:cBhvr>
                                        <p:cTn id="32"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组合 29"/>
          <p:cNvGrpSpPr/>
          <p:nvPr/>
        </p:nvGrpSpPr>
        <p:grpSpPr>
          <a:xfrm>
            <a:off x="519646" y="417394"/>
            <a:ext cx="11152707" cy="6168512"/>
            <a:chOff x="519646" y="447982"/>
            <a:chExt cx="11152707" cy="6168512"/>
          </a:xfrm>
        </p:grpSpPr>
        <p:sp>
          <p:nvSpPr>
            <p:cNvPr id="31" name="矩形 30"/>
            <p:cNvSpPr/>
            <p:nvPr/>
          </p:nvSpPr>
          <p:spPr>
            <a:xfrm>
              <a:off x="519646" y="447982"/>
              <a:ext cx="11152707" cy="6168512"/>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2" name="矩形 31"/>
            <p:cNvSpPr/>
            <p:nvPr/>
          </p:nvSpPr>
          <p:spPr>
            <a:xfrm>
              <a:off x="791761" y="707923"/>
              <a:ext cx="10608476" cy="5648630"/>
            </a:xfrm>
            <a:prstGeom prst="rect">
              <a:avLst/>
            </a:prstGeom>
            <a:noFill/>
            <a:ln w="76200">
              <a:solidFill>
                <a:srgbClr val="FFE9AA"/>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59" name="Rectangle 4"/>
          <p:cNvSpPr>
            <a:spLocks noGrp="1" noChangeArrowheads="1"/>
          </p:cNvSpPr>
          <p:nvPr>
            <p:ph type="ctrTitle"/>
          </p:nvPr>
        </p:nvSpPr>
        <p:spPr>
          <a:xfrm>
            <a:off x="2039801" y="2996220"/>
            <a:ext cx="8116305" cy="1659194"/>
          </a:xfrm>
          <a:effectLst>
            <a:outerShdw blurRad="76200" dir="13500000" sy="23000" kx="1200000" algn="br" rotWithShape="0">
              <a:prstClr val="black">
                <a:alpha val="20000"/>
              </a:prstClr>
            </a:outerShdw>
            <a:reflection blurRad="6350" stA="52000" endA="300" endPos="35000" dir="5400000" sy="-100000" algn="bl" rotWithShape="0"/>
          </a:effectLst>
        </p:spPr>
        <p:txBody>
          <a:bodyPr>
            <a:normAutofit/>
          </a:bodyPr>
          <a:lstStyle/>
          <a:p>
            <a:r>
              <a:rPr lang="zh-CN" altLang="en-US" sz="4800" b="1" dirty="0">
                <a:solidFill>
                  <a:srgbClr val="3A9289"/>
                </a:solidFill>
                <a:latin typeface="+mn-lt"/>
                <a:ea typeface="+mn-ea"/>
                <a:cs typeface="+mn-ea"/>
                <a:sym typeface="+mn-lt"/>
              </a:rPr>
              <a:t>中国的袁隆平</a:t>
            </a:r>
            <a:endParaRPr lang="zh-CN" altLang="zh-CN" sz="4000" b="1" dirty="0">
              <a:solidFill>
                <a:srgbClr val="3A9289"/>
              </a:solidFill>
              <a:latin typeface="+mn-lt"/>
              <a:ea typeface="+mn-ea"/>
              <a:cs typeface="+mn-ea"/>
              <a:sym typeface="+mn-lt"/>
            </a:endParaRPr>
          </a:p>
        </p:txBody>
      </p:sp>
      <p:grpSp>
        <p:nvGrpSpPr>
          <p:cNvPr id="64" name="组合 63"/>
          <p:cNvGrpSpPr/>
          <p:nvPr/>
        </p:nvGrpSpPr>
        <p:grpSpPr>
          <a:xfrm>
            <a:off x="840969" y="4581688"/>
            <a:ext cx="10513968" cy="1704663"/>
            <a:chOff x="2939323" y="4568041"/>
            <a:chExt cx="9728799" cy="1704663"/>
          </a:xfrm>
        </p:grpSpPr>
        <p:pic>
          <p:nvPicPr>
            <p:cNvPr id="58" name="图片 5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939323" y="4568043"/>
              <a:ext cx="2432988" cy="1704661"/>
            </a:xfrm>
            <a:prstGeom prst="rect">
              <a:avLst/>
            </a:prstGeom>
          </p:spPr>
        </p:pic>
        <p:pic>
          <p:nvPicPr>
            <p:cNvPr id="61" name="图片 6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5370662" y="4568042"/>
              <a:ext cx="2432988" cy="1704661"/>
            </a:xfrm>
            <a:prstGeom prst="rect">
              <a:avLst/>
            </a:prstGeom>
          </p:spPr>
        </p:pic>
        <p:pic>
          <p:nvPicPr>
            <p:cNvPr id="62" name="图片 6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803795" y="4568042"/>
              <a:ext cx="2432988" cy="1704661"/>
            </a:xfrm>
            <a:prstGeom prst="rect">
              <a:avLst/>
            </a:prstGeom>
          </p:spPr>
        </p:pic>
        <p:pic>
          <p:nvPicPr>
            <p:cNvPr id="63" name="图片 6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10235134" y="4568041"/>
              <a:ext cx="2432988" cy="1704661"/>
            </a:xfrm>
            <a:prstGeom prst="rect">
              <a:avLst/>
            </a:prstGeom>
          </p:spPr>
        </p:pic>
      </p:grpSp>
      <p:sp>
        <p:nvSpPr>
          <p:cNvPr id="18" name="Rectangle 4"/>
          <p:cNvSpPr txBox="1">
            <a:spLocks noChangeArrowheads="1"/>
          </p:cNvSpPr>
          <p:nvPr/>
        </p:nvSpPr>
        <p:spPr>
          <a:xfrm>
            <a:off x="4618355" y="2642156"/>
            <a:ext cx="2955287" cy="876983"/>
          </a:xfrm>
          <a:prstGeom prst="rect">
            <a:avLst/>
          </a:prstGeom>
          <a:effectLst>
            <a:outerShdw blurRad="76200" dir="13500000" sy="23000" kx="1200000" algn="br" rotWithShape="0">
              <a:prstClr val="black">
                <a:alpha val="20000"/>
              </a:prstClr>
            </a:outerShdw>
            <a:reflection blurRad="6350" stA="52000" endA="300" endPos="35000" dir="5400000" sy="-100000" algn="bl" rotWithShape="0"/>
          </a:effectLst>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CN" altLang="en-US" sz="4400" b="1">
                <a:solidFill>
                  <a:srgbClr val="3A9289"/>
                </a:solidFill>
                <a:latin typeface="+mn-lt"/>
                <a:ea typeface="+mn-ea"/>
                <a:cs typeface="+mn-ea"/>
                <a:sym typeface="+mn-lt"/>
              </a:rPr>
              <a:t>第二章</a:t>
            </a:r>
            <a:endParaRPr lang="zh-CN" altLang="zh-CN" sz="3600" b="1">
              <a:solidFill>
                <a:srgbClr val="3A9289"/>
              </a:solidFill>
              <a:latin typeface="+mn-lt"/>
              <a:ea typeface="+mn-ea"/>
              <a:cs typeface="+mn-ea"/>
              <a:sym typeface="+mn-lt"/>
            </a:endParaRPr>
          </a:p>
        </p:txBody>
      </p:sp>
      <p:pic>
        <p:nvPicPr>
          <p:cNvPr id="3" name="图片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803892" y="789542"/>
            <a:ext cx="2584215" cy="19381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500" advClick="0">
        <p:checke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checker/>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1000"/>
                                        <p:tgtEl>
                                          <p:spTgt spid="30"/>
                                        </p:tgtEl>
                                      </p:cBhvr>
                                    </p:animEffect>
                                    <p:anim calcmode="lin" valueType="num">
                                      <p:cBhvr>
                                        <p:cTn id="8" dur="1000" fill="hold"/>
                                        <p:tgtEl>
                                          <p:spTgt spid="30"/>
                                        </p:tgtEl>
                                        <p:attrNameLst>
                                          <p:attrName>ppt_x</p:attrName>
                                        </p:attrNameLst>
                                      </p:cBhvr>
                                      <p:tavLst>
                                        <p:tav tm="0">
                                          <p:val>
                                            <p:strVal val="#ppt_x"/>
                                          </p:val>
                                        </p:tav>
                                        <p:tav tm="100000">
                                          <p:val>
                                            <p:strVal val="#ppt_x"/>
                                          </p:val>
                                        </p:tav>
                                      </p:tavLst>
                                    </p:anim>
                                    <p:anim calcmode="lin" valueType="num">
                                      <p:cBhvr>
                                        <p:cTn id="9" dur="1000" fill="hold"/>
                                        <p:tgtEl>
                                          <p:spTgt spid="30"/>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42" presetClass="entr" presetSubtype="0" fill="hold" nodeType="afterEffect">
                                  <p:stCondLst>
                                    <p:cond delay="0"/>
                                  </p:stCondLst>
                                  <p:childTnLst>
                                    <p:set>
                                      <p:cBhvr>
                                        <p:cTn id="12" dur="1" fill="hold">
                                          <p:stCondLst>
                                            <p:cond delay="0"/>
                                          </p:stCondLst>
                                        </p:cTn>
                                        <p:tgtEl>
                                          <p:spTgt spid="64"/>
                                        </p:tgtEl>
                                        <p:attrNameLst>
                                          <p:attrName>style.visibility</p:attrName>
                                        </p:attrNameLst>
                                      </p:cBhvr>
                                      <p:to>
                                        <p:strVal val="visible"/>
                                      </p:to>
                                    </p:set>
                                    <p:animEffect transition="in" filter="fade">
                                      <p:cBhvr>
                                        <p:cTn id="13" dur="1000"/>
                                        <p:tgtEl>
                                          <p:spTgt spid="64"/>
                                        </p:tgtEl>
                                      </p:cBhvr>
                                    </p:animEffect>
                                    <p:anim calcmode="lin" valueType="num">
                                      <p:cBhvr>
                                        <p:cTn id="14" dur="1000" fill="hold"/>
                                        <p:tgtEl>
                                          <p:spTgt spid="64"/>
                                        </p:tgtEl>
                                        <p:attrNameLst>
                                          <p:attrName>ppt_x</p:attrName>
                                        </p:attrNameLst>
                                      </p:cBhvr>
                                      <p:tavLst>
                                        <p:tav tm="0">
                                          <p:val>
                                            <p:strVal val="#ppt_x"/>
                                          </p:val>
                                        </p:tav>
                                        <p:tav tm="100000">
                                          <p:val>
                                            <p:strVal val="#ppt_x"/>
                                          </p:val>
                                        </p:tav>
                                      </p:tavLst>
                                    </p:anim>
                                    <p:anim calcmode="lin" valueType="num">
                                      <p:cBhvr>
                                        <p:cTn id="15" dur="1000" fill="hold"/>
                                        <p:tgtEl>
                                          <p:spTgt spid="64"/>
                                        </p:tgtEl>
                                        <p:attrNameLst>
                                          <p:attrName>ppt_y</p:attrName>
                                        </p:attrNameLst>
                                      </p:cBhvr>
                                      <p:tavLst>
                                        <p:tav tm="0">
                                          <p:val>
                                            <p:strVal val="#ppt_y+.1"/>
                                          </p:val>
                                        </p:tav>
                                        <p:tav tm="100000">
                                          <p:val>
                                            <p:strVal val="#ppt_y"/>
                                          </p:val>
                                        </p:tav>
                                      </p:tavLst>
                                    </p:anim>
                                  </p:childTnLst>
                                </p:cTn>
                              </p:par>
                              <p:par>
                                <p:cTn id="16" presetID="47" presetClass="entr" presetSubtype="0" fill="hold" nodeType="with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fade">
                                      <p:cBhvr>
                                        <p:cTn id="18" dur="1000"/>
                                        <p:tgtEl>
                                          <p:spTgt spid="3"/>
                                        </p:tgtEl>
                                      </p:cBhvr>
                                    </p:animEffect>
                                    <p:anim calcmode="lin" valueType="num">
                                      <p:cBhvr>
                                        <p:cTn id="19" dur="1000" fill="hold"/>
                                        <p:tgtEl>
                                          <p:spTgt spid="3"/>
                                        </p:tgtEl>
                                        <p:attrNameLst>
                                          <p:attrName>ppt_x</p:attrName>
                                        </p:attrNameLst>
                                      </p:cBhvr>
                                      <p:tavLst>
                                        <p:tav tm="0">
                                          <p:val>
                                            <p:strVal val="#ppt_x"/>
                                          </p:val>
                                        </p:tav>
                                        <p:tav tm="100000">
                                          <p:val>
                                            <p:strVal val="#ppt_x"/>
                                          </p:val>
                                        </p:tav>
                                      </p:tavLst>
                                    </p:anim>
                                    <p:anim calcmode="lin" valueType="num">
                                      <p:cBhvr>
                                        <p:cTn id="20" dur="1000" fill="hold"/>
                                        <p:tgtEl>
                                          <p:spTgt spid="3"/>
                                        </p:tgtEl>
                                        <p:attrNameLst>
                                          <p:attrName>ppt_y</p:attrName>
                                        </p:attrNameLst>
                                      </p:cBhvr>
                                      <p:tavLst>
                                        <p:tav tm="0">
                                          <p:val>
                                            <p:strVal val="#ppt_y-.1"/>
                                          </p:val>
                                        </p:tav>
                                        <p:tav tm="100000">
                                          <p:val>
                                            <p:strVal val="#ppt_y"/>
                                          </p:val>
                                        </p:tav>
                                      </p:tavLst>
                                    </p:anim>
                                  </p:childTnLst>
                                </p:cTn>
                              </p:par>
                            </p:childTnLst>
                          </p:cTn>
                        </p:par>
                        <p:par>
                          <p:cTn id="21" fill="hold" nodeType="afterGroup">
                            <p:stCondLst>
                              <p:cond delay="2000"/>
                            </p:stCondLst>
                            <p:childTnLst>
                              <p:par>
                                <p:cTn id="22" presetID="25" presetClass="entr" presetSubtype="0" fill="hold" grpId="0" nodeType="afterEffect">
                                  <p:stCondLst>
                                    <p:cond delay="0"/>
                                  </p:stCondLst>
                                  <p:iterate type="lt">
                                    <p:tmPct val="0"/>
                                  </p:iterate>
                                  <p:childTnLst>
                                    <p:set>
                                      <p:cBhvr>
                                        <p:cTn id="23" dur="1" fill="hold">
                                          <p:stCondLst>
                                            <p:cond delay="0"/>
                                          </p:stCondLst>
                                        </p:cTn>
                                        <p:tgtEl>
                                          <p:spTgt spid="18"/>
                                        </p:tgtEl>
                                        <p:attrNameLst>
                                          <p:attrName>style.visibility</p:attrName>
                                        </p:attrNameLst>
                                      </p:cBhvr>
                                      <p:to>
                                        <p:strVal val="visible"/>
                                      </p:to>
                                    </p:set>
                                    <p:anim calcmode="lin" valueType="num">
                                      <p:cBhvr>
                                        <p:cTn id="24" dur="500" decel="50000" fill="hold">
                                          <p:stCondLst>
                                            <p:cond delay="0"/>
                                          </p:stCondLst>
                                        </p:cTn>
                                        <p:tgtEl>
                                          <p:spTgt spid="18"/>
                                        </p:tgtEl>
                                        <p:attrNameLst>
                                          <p:attrName>style.rotation</p:attrName>
                                        </p:attrNameLst>
                                      </p:cBhvr>
                                      <p:tavLst>
                                        <p:tav tm="0">
                                          <p:val>
                                            <p:fltVal val="-90"/>
                                          </p:val>
                                        </p:tav>
                                        <p:tav tm="100000">
                                          <p:val>
                                            <p:fltVal val="0"/>
                                          </p:val>
                                        </p:tav>
                                      </p:tavLst>
                                    </p:anim>
                                    <p:anim calcmode="lin" valueType="num">
                                      <p:cBhvr>
                                        <p:cTn id="25" dur="500" decel="50000" fill="hold">
                                          <p:stCondLst>
                                            <p:cond delay="0"/>
                                          </p:stCondLst>
                                        </p:cTn>
                                        <p:tgtEl>
                                          <p:spTgt spid="18"/>
                                        </p:tgtEl>
                                        <p:attrNameLst>
                                          <p:attrName>ppt_w</p:attrName>
                                        </p:attrNameLst>
                                      </p:cBhvr>
                                      <p:tavLst>
                                        <p:tav tm="0">
                                          <p:val>
                                            <p:strVal val="#ppt_w"/>
                                          </p:val>
                                        </p:tav>
                                        <p:tav tm="100000">
                                          <p:val>
                                            <p:strVal val="#ppt_w*.05"/>
                                          </p:val>
                                        </p:tav>
                                      </p:tavLst>
                                    </p:anim>
                                    <p:anim calcmode="lin" valueType="num">
                                      <p:cBhvr>
                                        <p:cTn id="26" dur="500" accel="50000" fill="hold">
                                          <p:stCondLst>
                                            <p:cond delay="500"/>
                                          </p:stCondLst>
                                        </p:cTn>
                                        <p:tgtEl>
                                          <p:spTgt spid="18"/>
                                        </p:tgtEl>
                                        <p:attrNameLst>
                                          <p:attrName>ppt_w</p:attrName>
                                        </p:attrNameLst>
                                      </p:cBhvr>
                                      <p:tavLst>
                                        <p:tav tm="0">
                                          <p:val>
                                            <p:strVal val="#ppt_w*.05"/>
                                          </p:val>
                                        </p:tav>
                                        <p:tav tm="100000">
                                          <p:val>
                                            <p:strVal val="#ppt_w"/>
                                          </p:val>
                                        </p:tav>
                                      </p:tavLst>
                                    </p:anim>
                                    <p:anim calcmode="lin" valueType="num">
                                      <p:cBhvr>
                                        <p:cTn id="27" dur="1000" fill="hold"/>
                                        <p:tgtEl>
                                          <p:spTgt spid="18"/>
                                        </p:tgtEl>
                                        <p:attrNameLst>
                                          <p:attrName>ppt_h</p:attrName>
                                        </p:attrNameLst>
                                      </p:cBhvr>
                                      <p:tavLst>
                                        <p:tav tm="0">
                                          <p:val>
                                            <p:strVal val="#ppt_h"/>
                                          </p:val>
                                        </p:tav>
                                        <p:tav tm="100000">
                                          <p:val>
                                            <p:strVal val="#ppt_h"/>
                                          </p:val>
                                        </p:tav>
                                      </p:tavLst>
                                    </p:anim>
                                    <p:anim calcmode="lin" valueType="num">
                                      <p:cBhvr>
                                        <p:cTn id="28" dur="500" decel="50000" fill="hold">
                                          <p:stCondLst>
                                            <p:cond delay="0"/>
                                          </p:stCondLst>
                                        </p:cTn>
                                        <p:tgtEl>
                                          <p:spTgt spid="18"/>
                                        </p:tgtEl>
                                        <p:attrNameLst>
                                          <p:attrName>ppt_x</p:attrName>
                                        </p:attrNameLst>
                                      </p:cBhvr>
                                      <p:tavLst>
                                        <p:tav tm="0">
                                          <p:val>
                                            <p:strVal val="#ppt_x+.4"/>
                                          </p:val>
                                        </p:tav>
                                        <p:tav tm="100000">
                                          <p:val>
                                            <p:strVal val="#ppt_x"/>
                                          </p:val>
                                        </p:tav>
                                      </p:tavLst>
                                    </p:anim>
                                    <p:anim calcmode="lin" valueType="num">
                                      <p:cBhvr>
                                        <p:cTn id="29" dur="500" decel="50000" fill="hold">
                                          <p:stCondLst>
                                            <p:cond delay="0"/>
                                          </p:stCondLst>
                                        </p:cTn>
                                        <p:tgtEl>
                                          <p:spTgt spid="18"/>
                                        </p:tgtEl>
                                        <p:attrNameLst>
                                          <p:attrName>ppt_y</p:attrName>
                                        </p:attrNameLst>
                                      </p:cBhvr>
                                      <p:tavLst>
                                        <p:tav tm="0">
                                          <p:val>
                                            <p:strVal val="#ppt_y-.2"/>
                                          </p:val>
                                        </p:tav>
                                        <p:tav tm="100000">
                                          <p:val>
                                            <p:strVal val="#ppt_y+.1"/>
                                          </p:val>
                                        </p:tav>
                                      </p:tavLst>
                                    </p:anim>
                                    <p:anim calcmode="lin" valueType="num">
                                      <p:cBhvr>
                                        <p:cTn id="30" dur="500" accel="50000" fill="hold">
                                          <p:stCondLst>
                                            <p:cond delay="500"/>
                                          </p:stCondLst>
                                        </p:cTn>
                                        <p:tgtEl>
                                          <p:spTgt spid="18"/>
                                        </p:tgtEl>
                                        <p:attrNameLst>
                                          <p:attrName>ppt_y</p:attrName>
                                        </p:attrNameLst>
                                      </p:cBhvr>
                                      <p:tavLst>
                                        <p:tav tm="0">
                                          <p:val>
                                            <p:strVal val="#ppt_y+.1"/>
                                          </p:val>
                                        </p:tav>
                                        <p:tav tm="100000">
                                          <p:val>
                                            <p:strVal val="#ppt_y"/>
                                          </p:val>
                                        </p:tav>
                                      </p:tavLst>
                                    </p:anim>
                                    <p:animEffect transition="in" filter="fade">
                                      <p:cBhvr>
                                        <p:cTn id="31" dur="1000" decel="50000">
                                          <p:stCondLst>
                                            <p:cond delay="0"/>
                                          </p:stCondLst>
                                        </p:cTn>
                                        <p:tgtEl>
                                          <p:spTgt spid="18"/>
                                        </p:tgtEl>
                                      </p:cBhvr>
                                    </p:animEffect>
                                  </p:childTnLst>
                                </p:cTn>
                              </p:par>
                              <p:par>
                                <p:cTn id="32" presetID="25" presetClass="entr" presetSubtype="0" fill="hold" grpId="0" nodeType="withEffect">
                                  <p:stCondLst>
                                    <p:cond delay="0"/>
                                  </p:stCondLst>
                                  <p:iterate type="lt">
                                    <p:tmPct val="0"/>
                                  </p:iterate>
                                  <p:childTnLst>
                                    <p:set>
                                      <p:cBhvr>
                                        <p:cTn id="33" dur="1" fill="hold">
                                          <p:stCondLst>
                                            <p:cond delay="0"/>
                                          </p:stCondLst>
                                        </p:cTn>
                                        <p:tgtEl>
                                          <p:spTgt spid="59"/>
                                        </p:tgtEl>
                                        <p:attrNameLst>
                                          <p:attrName>style.visibility</p:attrName>
                                        </p:attrNameLst>
                                      </p:cBhvr>
                                      <p:to>
                                        <p:strVal val="visible"/>
                                      </p:to>
                                    </p:set>
                                    <p:anim calcmode="lin" valueType="num">
                                      <p:cBhvr>
                                        <p:cTn id="34" dur="500" decel="50000" fill="hold">
                                          <p:stCondLst>
                                            <p:cond delay="0"/>
                                          </p:stCondLst>
                                        </p:cTn>
                                        <p:tgtEl>
                                          <p:spTgt spid="59"/>
                                        </p:tgtEl>
                                        <p:attrNameLst>
                                          <p:attrName>style.rotation</p:attrName>
                                        </p:attrNameLst>
                                      </p:cBhvr>
                                      <p:tavLst>
                                        <p:tav tm="0">
                                          <p:val>
                                            <p:fltVal val="-90"/>
                                          </p:val>
                                        </p:tav>
                                        <p:tav tm="100000">
                                          <p:val>
                                            <p:fltVal val="0"/>
                                          </p:val>
                                        </p:tav>
                                      </p:tavLst>
                                    </p:anim>
                                    <p:anim calcmode="lin" valueType="num">
                                      <p:cBhvr>
                                        <p:cTn id="35" dur="500" decel="50000" fill="hold">
                                          <p:stCondLst>
                                            <p:cond delay="0"/>
                                          </p:stCondLst>
                                        </p:cTn>
                                        <p:tgtEl>
                                          <p:spTgt spid="59"/>
                                        </p:tgtEl>
                                        <p:attrNameLst>
                                          <p:attrName>ppt_w</p:attrName>
                                        </p:attrNameLst>
                                      </p:cBhvr>
                                      <p:tavLst>
                                        <p:tav tm="0">
                                          <p:val>
                                            <p:strVal val="#ppt_w"/>
                                          </p:val>
                                        </p:tav>
                                        <p:tav tm="100000">
                                          <p:val>
                                            <p:strVal val="#ppt_w*.05"/>
                                          </p:val>
                                        </p:tav>
                                      </p:tavLst>
                                    </p:anim>
                                    <p:anim calcmode="lin" valueType="num">
                                      <p:cBhvr>
                                        <p:cTn id="36" dur="500" accel="50000" fill="hold">
                                          <p:stCondLst>
                                            <p:cond delay="500"/>
                                          </p:stCondLst>
                                        </p:cTn>
                                        <p:tgtEl>
                                          <p:spTgt spid="59"/>
                                        </p:tgtEl>
                                        <p:attrNameLst>
                                          <p:attrName>ppt_w</p:attrName>
                                        </p:attrNameLst>
                                      </p:cBhvr>
                                      <p:tavLst>
                                        <p:tav tm="0">
                                          <p:val>
                                            <p:strVal val="#ppt_w*.05"/>
                                          </p:val>
                                        </p:tav>
                                        <p:tav tm="100000">
                                          <p:val>
                                            <p:strVal val="#ppt_w"/>
                                          </p:val>
                                        </p:tav>
                                      </p:tavLst>
                                    </p:anim>
                                    <p:anim calcmode="lin" valueType="num">
                                      <p:cBhvr>
                                        <p:cTn id="37" dur="1000" fill="hold"/>
                                        <p:tgtEl>
                                          <p:spTgt spid="59"/>
                                        </p:tgtEl>
                                        <p:attrNameLst>
                                          <p:attrName>ppt_h</p:attrName>
                                        </p:attrNameLst>
                                      </p:cBhvr>
                                      <p:tavLst>
                                        <p:tav tm="0">
                                          <p:val>
                                            <p:strVal val="#ppt_h"/>
                                          </p:val>
                                        </p:tav>
                                        <p:tav tm="100000">
                                          <p:val>
                                            <p:strVal val="#ppt_h"/>
                                          </p:val>
                                        </p:tav>
                                      </p:tavLst>
                                    </p:anim>
                                    <p:anim calcmode="lin" valueType="num">
                                      <p:cBhvr>
                                        <p:cTn id="38" dur="500" decel="50000" fill="hold">
                                          <p:stCondLst>
                                            <p:cond delay="0"/>
                                          </p:stCondLst>
                                        </p:cTn>
                                        <p:tgtEl>
                                          <p:spTgt spid="59"/>
                                        </p:tgtEl>
                                        <p:attrNameLst>
                                          <p:attrName>ppt_x</p:attrName>
                                        </p:attrNameLst>
                                      </p:cBhvr>
                                      <p:tavLst>
                                        <p:tav tm="0">
                                          <p:val>
                                            <p:strVal val="#ppt_x+.4"/>
                                          </p:val>
                                        </p:tav>
                                        <p:tav tm="100000">
                                          <p:val>
                                            <p:strVal val="#ppt_x"/>
                                          </p:val>
                                        </p:tav>
                                      </p:tavLst>
                                    </p:anim>
                                    <p:anim calcmode="lin" valueType="num">
                                      <p:cBhvr>
                                        <p:cTn id="39" dur="500" decel="50000" fill="hold">
                                          <p:stCondLst>
                                            <p:cond delay="0"/>
                                          </p:stCondLst>
                                        </p:cTn>
                                        <p:tgtEl>
                                          <p:spTgt spid="59"/>
                                        </p:tgtEl>
                                        <p:attrNameLst>
                                          <p:attrName>ppt_y</p:attrName>
                                        </p:attrNameLst>
                                      </p:cBhvr>
                                      <p:tavLst>
                                        <p:tav tm="0">
                                          <p:val>
                                            <p:strVal val="#ppt_y-.2"/>
                                          </p:val>
                                        </p:tav>
                                        <p:tav tm="100000">
                                          <p:val>
                                            <p:strVal val="#ppt_y+.1"/>
                                          </p:val>
                                        </p:tav>
                                      </p:tavLst>
                                    </p:anim>
                                    <p:anim calcmode="lin" valueType="num">
                                      <p:cBhvr>
                                        <p:cTn id="40" dur="500" accel="50000" fill="hold">
                                          <p:stCondLst>
                                            <p:cond delay="500"/>
                                          </p:stCondLst>
                                        </p:cTn>
                                        <p:tgtEl>
                                          <p:spTgt spid="59"/>
                                        </p:tgtEl>
                                        <p:attrNameLst>
                                          <p:attrName>ppt_y</p:attrName>
                                        </p:attrNameLst>
                                      </p:cBhvr>
                                      <p:tavLst>
                                        <p:tav tm="0">
                                          <p:val>
                                            <p:strVal val="#ppt_y+.1"/>
                                          </p:val>
                                        </p:tav>
                                        <p:tav tm="100000">
                                          <p:val>
                                            <p:strVal val="#ppt_y"/>
                                          </p:val>
                                        </p:tav>
                                      </p:tavLst>
                                    </p:anim>
                                    <p:animEffect transition="in" filter="fade">
                                      <p:cBhvr>
                                        <p:cTn id="41" dur="1000" decel="50000">
                                          <p:stCondLst>
                                            <p:cond delay="0"/>
                                          </p:stCondLst>
                                        </p:cTn>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P spid="1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组合 29"/>
          <p:cNvGrpSpPr/>
          <p:nvPr/>
        </p:nvGrpSpPr>
        <p:grpSpPr>
          <a:xfrm>
            <a:off x="519646" y="417394"/>
            <a:ext cx="11152707" cy="6168512"/>
            <a:chOff x="519646" y="447982"/>
            <a:chExt cx="11152707" cy="6168512"/>
          </a:xfrm>
        </p:grpSpPr>
        <p:sp>
          <p:nvSpPr>
            <p:cNvPr id="31" name="矩形 30"/>
            <p:cNvSpPr/>
            <p:nvPr/>
          </p:nvSpPr>
          <p:spPr>
            <a:xfrm>
              <a:off x="519646" y="447982"/>
              <a:ext cx="11152707" cy="6168512"/>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2" name="矩形 31"/>
            <p:cNvSpPr/>
            <p:nvPr/>
          </p:nvSpPr>
          <p:spPr>
            <a:xfrm>
              <a:off x="791761" y="707923"/>
              <a:ext cx="10608476" cy="5648630"/>
            </a:xfrm>
            <a:prstGeom prst="rect">
              <a:avLst/>
            </a:prstGeom>
            <a:noFill/>
            <a:ln w="76200">
              <a:solidFill>
                <a:srgbClr val="FFE9AA"/>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4" name="Rectangle 4"/>
          <p:cNvSpPr txBox="1">
            <a:spLocks noChangeArrowheads="1"/>
          </p:cNvSpPr>
          <p:nvPr/>
        </p:nvSpPr>
        <p:spPr>
          <a:xfrm>
            <a:off x="3955681" y="890187"/>
            <a:ext cx="4280636" cy="658220"/>
          </a:xfrm>
          <a:prstGeom prst="rect">
            <a:avLst/>
          </a:prstGeom>
          <a:effectLst>
            <a:outerShdw blurRad="76200" dir="13500000" sy="23000" kx="1200000" algn="br" rotWithShape="0">
              <a:prstClr val="black">
                <a:alpha val="20000"/>
              </a:prstClr>
            </a:outerShdw>
            <a:reflection blurRad="6350" stA="52000" endA="300" endPos="35000" dir="5400000" sy="-100000" algn="bl" rotWithShape="0"/>
          </a:effectLst>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CN" altLang="en-US" sz="3200" b="1" dirty="0">
                <a:solidFill>
                  <a:srgbClr val="3A9289"/>
                </a:solidFill>
                <a:latin typeface="+mn-lt"/>
                <a:ea typeface="+mn-ea"/>
                <a:cs typeface="+mn-ea"/>
                <a:sym typeface="+mn-lt"/>
              </a:rPr>
              <a:t>中国的袁隆平</a:t>
            </a:r>
          </a:p>
        </p:txBody>
      </p:sp>
      <p:sp>
        <p:nvSpPr>
          <p:cNvPr id="11" name="TextBox 46"/>
          <p:cNvSpPr txBox="1">
            <a:spLocks noChangeArrowheads="1"/>
          </p:cNvSpPr>
          <p:nvPr/>
        </p:nvSpPr>
        <p:spPr bwMode="auto">
          <a:xfrm>
            <a:off x="1845825" y="2902344"/>
            <a:ext cx="4569899" cy="19928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521970">
              <a:defRPr sz="1300">
                <a:solidFill>
                  <a:schemeClr val="tx1"/>
                </a:solidFill>
                <a:latin typeface="Calibri" panose="020F0502020204030204" pitchFamily="34" charset="0"/>
                <a:ea typeface="宋体" panose="02010600030101010101" pitchFamily="2" charset="-122"/>
              </a:defRPr>
            </a:lvl1pPr>
            <a:lvl2pPr marL="742950" indent="-285750" defTabSz="521970">
              <a:defRPr sz="1300">
                <a:solidFill>
                  <a:schemeClr val="tx1"/>
                </a:solidFill>
                <a:latin typeface="Calibri" panose="020F0502020204030204" pitchFamily="34" charset="0"/>
                <a:ea typeface="宋体" panose="02010600030101010101" pitchFamily="2" charset="-122"/>
              </a:defRPr>
            </a:lvl2pPr>
            <a:lvl3pPr marL="1143000" indent="-228600" defTabSz="521970">
              <a:defRPr sz="1300">
                <a:solidFill>
                  <a:schemeClr val="tx1"/>
                </a:solidFill>
                <a:latin typeface="Calibri" panose="020F0502020204030204" pitchFamily="34" charset="0"/>
                <a:ea typeface="宋体" panose="02010600030101010101" pitchFamily="2" charset="-122"/>
              </a:defRPr>
            </a:lvl3pPr>
            <a:lvl4pPr marL="1600200" indent="-228600" defTabSz="521970">
              <a:defRPr sz="1300">
                <a:solidFill>
                  <a:schemeClr val="tx1"/>
                </a:solidFill>
                <a:latin typeface="Calibri" panose="020F0502020204030204" pitchFamily="34" charset="0"/>
                <a:ea typeface="宋体" panose="02010600030101010101" pitchFamily="2" charset="-122"/>
              </a:defRPr>
            </a:lvl4pPr>
            <a:lvl5pPr marL="2057400" indent="-228600" defTabSz="521970">
              <a:defRPr sz="1300">
                <a:solidFill>
                  <a:schemeClr val="tx1"/>
                </a:solidFill>
                <a:latin typeface="Calibri" panose="020F0502020204030204" pitchFamily="34" charset="0"/>
                <a:ea typeface="宋体" panose="02010600030101010101" pitchFamily="2" charset="-122"/>
              </a:defRPr>
            </a:lvl5pPr>
            <a:lvl6pPr marL="25146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9718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34290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8862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defTabSz="695960">
              <a:lnSpc>
                <a:spcPct val="150000"/>
              </a:lnSpc>
              <a:defRPr/>
            </a:pPr>
            <a:r>
              <a:rPr lang="en-US" altLang="zh-CN" sz="1400" dirty="0">
                <a:solidFill>
                  <a:schemeClr val="tx1">
                    <a:lumMod val="85000"/>
                    <a:lumOff val="15000"/>
                  </a:schemeClr>
                </a:solidFill>
                <a:latin typeface="+mn-lt"/>
                <a:ea typeface="+mn-ea"/>
                <a:cs typeface="+mn-ea"/>
                <a:sym typeface="+mn-lt"/>
              </a:rPr>
              <a:t>20</a:t>
            </a:r>
            <a:r>
              <a:rPr lang="zh-CN" altLang="en-US" sz="1400" dirty="0">
                <a:solidFill>
                  <a:schemeClr val="tx1">
                    <a:lumMod val="85000"/>
                    <a:lumOff val="15000"/>
                  </a:schemeClr>
                </a:solidFill>
                <a:latin typeface="+mn-lt"/>
                <a:ea typeface="+mn-ea"/>
                <a:cs typeface="+mn-ea"/>
                <a:sym typeface="+mn-lt"/>
              </a:rPr>
              <a:t>世纪</a:t>
            </a:r>
            <a:r>
              <a:rPr lang="en-US" altLang="zh-CN" sz="1400" dirty="0">
                <a:solidFill>
                  <a:schemeClr val="tx1">
                    <a:lumMod val="85000"/>
                    <a:lumOff val="15000"/>
                  </a:schemeClr>
                </a:solidFill>
                <a:latin typeface="+mn-lt"/>
                <a:ea typeface="+mn-ea"/>
                <a:cs typeface="+mn-ea"/>
                <a:sym typeface="+mn-lt"/>
              </a:rPr>
              <a:t>90</a:t>
            </a:r>
            <a:r>
              <a:rPr lang="zh-CN" altLang="en-US" sz="1400" dirty="0">
                <a:solidFill>
                  <a:schemeClr val="tx1">
                    <a:lumMod val="85000"/>
                    <a:lumOff val="15000"/>
                  </a:schemeClr>
                </a:solidFill>
                <a:latin typeface="+mn-lt"/>
                <a:ea typeface="+mn-ea"/>
                <a:cs typeface="+mn-ea"/>
                <a:sym typeface="+mn-lt"/>
              </a:rPr>
              <a:t>年代后期，美国学者布朗抛出“中国威胁论”，撰文说到</a:t>
            </a:r>
            <a:r>
              <a:rPr lang="en-US" altLang="zh-CN" sz="1400" dirty="0">
                <a:solidFill>
                  <a:schemeClr val="tx1">
                    <a:lumMod val="85000"/>
                    <a:lumOff val="15000"/>
                  </a:schemeClr>
                </a:solidFill>
                <a:latin typeface="+mn-lt"/>
                <a:ea typeface="+mn-ea"/>
                <a:cs typeface="+mn-ea"/>
                <a:sym typeface="+mn-lt"/>
              </a:rPr>
              <a:t>21</a:t>
            </a:r>
            <a:r>
              <a:rPr lang="zh-CN" altLang="en-US" sz="1400" dirty="0">
                <a:solidFill>
                  <a:schemeClr val="tx1">
                    <a:lumMod val="85000"/>
                    <a:lumOff val="15000"/>
                  </a:schemeClr>
                </a:solidFill>
                <a:latin typeface="+mn-lt"/>
                <a:ea typeface="+mn-ea"/>
                <a:cs typeface="+mn-ea"/>
                <a:sym typeface="+mn-lt"/>
              </a:rPr>
              <a:t>世纪</a:t>
            </a:r>
            <a:r>
              <a:rPr lang="en-US" altLang="zh-CN" sz="1400" dirty="0">
                <a:solidFill>
                  <a:schemeClr val="tx1">
                    <a:lumMod val="85000"/>
                    <a:lumOff val="15000"/>
                  </a:schemeClr>
                </a:solidFill>
                <a:latin typeface="+mn-lt"/>
                <a:ea typeface="+mn-ea"/>
                <a:cs typeface="+mn-ea"/>
                <a:sym typeface="+mn-lt"/>
              </a:rPr>
              <a:t>30</a:t>
            </a:r>
            <a:r>
              <a:rPr lang="zh-CN" altLang="en-US" sz="1400" dirty="0">
                <a:solidFill>
                  <a:schemeClr val="tx1">
                    <a:lumMod val="85000"/>
                    <a:lumOff val="15000"/>
                  </a:schemeClr>
                </a:solidFill>
                <a:latin typeface="+mn-lt"/>
                <a:ea typeface="+mn-ea"/>
                <a:cs typeface="+mn-ea"/>
                <a:sym typeface="+mn-lt"/>
              </a:rPr>
              <a:t>年代，中国人口将达到</a:t>
            </a:r>
            <a:r>
              <a:rPr lang="en-US" altLang="zh-CN" sz="1400" dirty="0">
                <a:solidFill>
                  <a:schemeClr val="tx1">
                    <a:lumMod val="85000"/>
                    <a:lumOff val="15000"/>
                  </a:schemeClr>
                </a:solidFill>
                <a:latin typeface="+mn-lt"/>
                <a:ea typeface="+mn-ea"/>
                <a:cs typeface="+mn-ea"/>
                <a:sym typeface="+mn-lt"/>
              </a:rPr>
              <a:t>16</a:t>
            </a:r>
            <a:r>
              <a:rPr lang="zh-CN" altLang="en-US" sz="1400" dirty="0">
                <a:solidFill>
                  <a:schemeClr val="tx1">
                    <a:lumMod val="85000"/>
                    <a:lumOff val="15000"/>
                  </a:schemeClr>
                </a:solidFill>
                <a:latin typeface="+mn-lt"/>
                <a:ea typeface="+mn-ea"/>
                <a:cs typeface="+mn-ea"/>
                <a:sym typeface="+mn-lt"/>
              </a:rPr>
              <a:t>亿，到时谁来养活中国，谁来拯救由此引发的全球性粮食短缺和动荡危机？这时，袁隆平向世界宣布：“中国完全能解决自己的吃饭问题，中国还能帮助世界人民解决吃饭问题”。 </a:t>
            </a:r>
          </a:p>
        </p:txBody>
      </p:sp>
      <p:pic>
        <p:nvPicPr>
          <p:cNvPr id="4" name="图片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957984" y="2169837"/>
            <a:ext cx="3534697" cy="3534697"/>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400" advClick="0">
        <p14:doors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5" presetClass="entr" presetSubtype="0" fill="hold" grpId="0" nodeType="withEffect">
                                  <p:stCondLst>
                                    <p:cond delay="0"/>
                                  </p:stCondLst>
                                  <p:iterate type="lt">
                                    <p:tmPct val="0"/>
                                  </p:iterate>
                                  <p:childTnLst>
                                    <p:set>
                                      <p:cBhvr>
                                        <p:cTn id="6" dur="1" fill="hold">
                                          <p:stCondLst>
                                            <p:cond delay="0"/>
                                          </p:stCondLst>
                                        </p:cTn>
                                        <p:tgtEl>
                                          <p:spTgt spid="14"/>
                                        </p:tgtEl>
                                        <p:attrNameLst>
                                          <p:attrName>style.visibility</p:attrName>
                                        </p:attrNameLst>
                                      </p:cBhvr>
                                      <p:to>
                                        <p:strVal val="visible"/>
                                      </p:to>
                                    </p:set>
                                    <p:anim calcmode="lin" valueType="num">
                                      <p:cBhvr>
                                        <p:cTn id="7"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 dur="1000" fill="hold"/>
                                        <p:tgtEl>
                                          <p:spTgt spid="1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4"/>
                                        </p:tgtEl>
                                      </p:cBhvr>
                                    </p:animEffect>
                                  </p:childTnLst>
                                </p:cTn>
                              </p:par>
                            </p:childTnLst>
                          </p:cTn>
                        </p:par>
                        <p:par>
                          <p:cTn id="15" fill="hold" nodeType="afterGroup">
                            <p:stCondLst>
                              <p:cond delay="1000"/>
                            </p:stCondLst>
                            <p:childTnLst>
                              <p:par>
                                <p:cTn id="16" presetID="37" presetClass="entr" presetSubtype="0"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1000"/>
                                        <p:tgtEl>
                                          <p:spTgt spid="11"/>
                                        </p:tgtEl>
                                      </p:cBhvr>
                                    </p:animEffect>
                                    <p:anim calcmode="lin" valueType="num">
                                      <p:cBhvr>
                                        <p:cTn id="19" dur="1000" fill="hold"/>
                                        <p:tgtEl>
                                          <p:spTgt spid="11"/>
                                        </p:tgtEl>
                                        <p:attrNameLst>
                                          <p:attrName>ppt_x</p:attrName>
                                        </p:attrNameLst>
                                      </p:cBhvr>
                                      <p:tavLst>
                                        <p:tav tm="0">
                                          <p:val>
                                            <p:strVal val="#ppt_x"/>
                                          </p:val>
                                        </p:tav>
                                        <p:tav tm="100000">
                                          <p:val>
                                            <p:strVal val="#ppt_x"/>
                                          </p:val>
                                        </p:tav>
                                      </p:tavLst>
                                    </p:anim>
                                    <p:anim calcmode="lin" valueType="num">
                                      <p:cBhvr>
                                        <p:cTn id="20" dur="900" decel="100000" fill="hold"/>
                                        <p:tgtEl>
                                          <p:spTgt spid="11"/>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11"/>
                                        </p:tgtEl>
                                        <p:attrNameLst>
                                          <p:attrName>ppt_y</p:attrName>
                                        </p:attrNameLst>
                                      </p:cBhvr>
                                      <p:tavLst>
                                        <p:tav tm="0">
                                          <p:val>
                                            <p:strVal val="#ppt_y-.03"/>
                                          </p:val>
                                        </p:tav>
                                        <p:tav tm="100000">
                                          <p:val>
                                            <p:strVal val="#ppt_y"/>
                                          </p:val>
                                        </p:tav>
                                      </p:tavLst>
                                    </p:anim>
                                  </p:childTnLst>
                                </p:cTn>
                              </p:par>
                            </p:childTnLst>
                          </p:cTn>
                        </p:par>
                        <p:par>
                          <p:cTn id="22" fill="hold" nodeType="afterGroup">
                            <p:stCondLst>
                              <p:cond delay="2000"/>
                            </p:stCondLst>
                            <p:childTnLst>
                              <p:par>
                                <p:cTn id="23" presetID="42" presetClass="entr" presetSubtype="0" fill="hold" nodeType="after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1000"/>
                                        <p:tgtEl>
                                          <p:spTgt spid="4"/>
                                        </p:tgtEl>
                                      </p:cBhvr>
                                    </p:animEffect>
                                    <p:anim calcmode="lin" valueType="num">
                                      <p:cBhvr>
                                        <p:cTn id="26" dur="1000" fill="hold"/>
                                        <p:tgtEl>
                                          <p:spTgt spid="4"/>
                                        </p:tgtEl>
                                        <p:attrNameLst>
                                          <p:attrName>ppt_x</p:attrName>
                                        </p:attrNameLst>
                                      </p:cBhvr>
                                      <p:tavLst>
                                        <p:tav tm="0">
                                          <p:val>
                                            <p:strVal val="#ppt_x"/>
                                          </p:val>
                                        </p:tav>
                                        <p:tav tm="100000">
                                          <p:val>
                                            <p:strVal val="#ppt_x"/>
                                          </p:val>
                                        </p:tav>
                                      </p:tavLst>
                                    </p:anim>
                                    <p:anim calcmode="lin" valueType="num">
                                      <p:cBhvr>
                                        <p:cTn id="2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组合 29"/>
          <p:cNvGrpSpPr/>
          <p:nvPr/>
        </p:nvGrpSpPr>
        <p:grpSpPr>
          <a:xfrm>
            <a:off x="519646" y="417394"/>
            <a:ext cx="11152707" cy="6168512"/>
            <a:chOff x="519646" y="447982"/>
            <a:chExt cx="11152707" cy="6168512"/>
          </a:xfrm>
        </p:grpSpPr>
        <p:sp>
          <p:nvSpPr>
            <p:cNvPr id="31" name="矩形 30"/>
            <p:cNvSpPr/>
            <p:nvPr/>
          </p:nvSpPr>
          <p:spPr>
            <a:xfrm>
              <a:off x="519646" y="447982"/>
              <a:ext cx="11152707" cy="6168512"/>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2" name="矩形 31"/>
            <p:cNvSpPr/>
            <p:nvPr/>
          </p:nvSpPr>
          <p:spPr>
            <a:xfrm>
              <a:off x="791761" y="707923"/>
              <a:ext cx="10608476" cy="5648630"/>
            </a:xfrm>
            <a:prstGeom prst="rect">
              <a:avLst/>
            </a:prstGeom>
            <a:noFill/>
            <a:ln w="76200">
              <a:solidFill>
                <a:srgbClr val="FFE9AA"/>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4" name="Rectangle 4"/>
          <p:cNvSpPr txBox="1">
            <a:spLocks noChangeArrowheads="1"/>
          </p:cNvSpPr>
          <p:nvPr/>
        </p:nvSpPr>
        <p:spPr>
          <a:xfrm>
            <a:off x="3955681" y="890187"/>
            <a:ext cx="4280636" cy="658220"/>
          </a:xfrm>
          <a:prstGeom prst="rect">
            <a:avLst/>
          </a:prstGeom>
          <a:effectLst>
            <a:outerShdw blurRad="76200" dir="13500000" sy="23000" kx="1200000" algn="br" rotWithShape="0">
              <a:prstClr val="black">
                <a:alpha val="20000"/>
              </a:prstClr>
            </a:outerShdw>
            <a:reflection blurRad="6350" stA="52000" endA="300" endPos="35000" dir="5400000" sy="-100000" algn="bl" rotWithShape="0"/>
          </a:effectLst>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CN" altLang="en-US" sz="3200" b="1">
                <a:solidFill>
                  <a:srgbClr val="3A9289"/>
                </a:solidFill>
                <a:latin typeface="+mn-lt"/>
                <a:ea typeface="+mn-ea"/>
                <a:cs typeface="+mn-ea"/>
                <a:sym typeface="+mn-lt"/>
              </a:rPr>
              <a:t>中国的袁隆平</a:t>
            </a:r>
          </a:p>
        </p:txBody>
      </p:sp>
      <p:sp>
        <p:nvSpPr>
          <p:cNvPr id="11" name="TextBox 46"/>
          <p:cNvSpPr txBox="1">
            <a:spLocks noChangeArrowheads="1"/>
          </p:cNvSpPr>
          <p:nvPr/>
        </p:nvSpPr>
        <p:spPr bwMode="auto">
          <a:xfrm>
            <a:off x="1826367" y="3831090"/>
            <a:ext cx="4569899" cy="1346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521970">
              <a:defRPr sz="1300">
                <a:solidFill>
                  <a:schemeClr val="tx1"/>
                </a:solidFill>
                <a:latin typeface="Calibri" panose="020F0502020204030204" pitchFamily="34" charset="0"/>
                <a:ea typeface="宋体" panose="02010600030101010101" pitchFamily="2" charset="-122"/>
              </a:defRPr>
            </a:lvl1pPr>
            <a:lvl2pPr marL="742950" indent="-285750" defTabSz="521970">
              <a:defRPr sz="1300">
                <a:solidFill>
                  <a:schemeClr val="tx1"/>
                </a:solidFill>
                <a:latin typeface="Calibri" panose="020F0502020204030204" pitchFamily="34" charset="0"/>
                <a:ea typeface="宋体" panose="02010600030101010101" pitchFamily="2" charset="-122"/>
              </a:defRPr>
            </a:lvl2pPr>
            <a:lvl3pPr marL="1143000" indent="-228600" defTabSz="521970">
              <a:defRPr sz="1300">
                <a:solidFill>
                  <a:schemeClr val="tx1"/>
                </a:solidFill>
                <a:latin typeface="Calibri" panose="020F0502020204030204" pitchFamily="34" charset="0"/>
                <a:ea typeface="宋体" panose="02010600030101010101" pitchFamily="2" charset="-122"/>
              </a:defRPr>
            </a:lvl3pPr>
            <a:lvl4pPr marL="1600200" indent="-228600" defTabSz="521970">
              <a:defRPr sz="1300">
                <a:solidFill>
                  <a:schemeClr val="tx1"/>
                </a:solidFill>
                <a:latin typeface="Calibri" panose="020F0502020204030204" pitchFamily="34" charset="0"/>
                <a:ea typeface="宋体" panose="02010600030101010101" pitchFamily="2" charset="-122"/>
              </a:defRPr>
            </a:lvl4pPr>
            <a:lvl5pPr marL="2057400" indent="-228600" defTabSz="521970">
              <a:defRPr sz="1300">
                <a:solidFill>
                  <a:schemeClr val="tx1"/>
                </a:solidFill>
                <a:latin typeface="Calibri" panose="020F0502020204030204" pitchFamily="34" charset="0"/>
                <a:ea typeface="宋体" panose="02010600030101010101" pitchFamily="2" charset="-122"/>
              </a:defRPr>
            </a:lvl5pPr>
            <a:lvl6pPr marL="25146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9718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34290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8862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defTabSz="695960">
              <a:lnSpc>
                <a:spcPct val="150000"/>
              </a:lnSpc>
              <a:defRPr/>
            </a:pPr>
            <a:r>
              <a:rPr lang="zh-CN" altLang="en-US" sz="1400" dirty="0">
                <a:solidFill>
                  <a:schemeClr val="tx1">
                    <a:lumMod val="85000"/>
                    <a:lumOff val="15000"/>
                  </a:schemeClr>
                </a:solidFill>
                <a:latin typeface="+mn-lt"/>
                <a:ea typeface="+mn-ea"/>
                <a:cs typeface="+mn-ea"/>
                <a:sym typeface="+mn-lt"/>
              </a:rPr>
              <a:t>一、袁隆平是中国人吃饱饭的恩人</a:t>
            </a:r>
          </a:p>
          <a:p>
            <a:pPr defTabSz="695960">
              <a:lnSpc>
                <a:spcPct val="150000"/>
              </a:lnSpc>
              <a:defRPr/>
            </a:pPr>
            <a:r>
              <a:rPr lang="zh-CN" altLang="en-US" sz="1400" dirty="0">
                <a:solidFill>
                  <a:schemeClr val="tx1">
                    <a:lumMod val="85000"/>
                    <a:lumOff val="15000"/>
                  </a:schemeClr>
                </a:solidFill>
                <a:latin typeface="+mn-lt"/>
                <a:ea typeface="+mn-ea"/>
                <a:cs typeface="+mn-ea"/>
                <a:sym typeface="+mn-lt"/>
              </a:rPr>
              <a:t>二、袁隆平的“杂交水稻”技术使得我国粮食安全在战  </a:t>
            </a:r>
            <a:endParaRPr lang="en-US" altLang="zh-CN" sz="1400" dirty="0">
              <a:solidFill>
                <a:schemeClr val="tx1">
                  <a:lumMod val="85000"/>
                  <a:lumOff val="15000"/>
                </a:schemeClr>
              </a:solidFill>
              <a:latin typeface="+mn-lt"/>
              <a:ea typeface="+mn-ea"/>
              <a:cs typeface="+mn-ea"/>
              <a:sym typeface="+mn-lt"/>
            </a:endParaRPr>
          </a:p>
          <a:p>
            <a:pPr defTabSz="695960">
              <a:lnSpc>
                <a:spcPct val="150000"/>
              </a:lnSpc>
              <a:defRPr/>
            </a:pPr>
            <a:r>
              <a:rPr lang="en-US" altLang="zh-CN" sz="1400" dirty="0">
                <a:solidFill>
                  <a:schemeClr val="tx1">
                    <a:lumMod val="85000"/>
                    <a:lumOff val="15000"/>
                  </a:schemeClr>
                </a:solidFill>
                <a:latin typeface="+mn-lt"/>
                <a:ea typeface="+mn-ea"/>
                <a:cs typeface="+mn-ea"/>
                <a:sym typeface="+mn-lt"/>
              </a:rPr>
              <a:t>       </a:t>
            </a:r>
            <a:r>
              <a:rPr lang="zh-CN" altLang="en-US" sz="1400" dirty="0">
                <a:solidFill>
                  <a:schemeClr val="tx1">
                    <a:lumMod val="85000"/>
                    <a:lumOff val="15000"/>
                  </a:schemeClr>
                </a:solidFill>
                <a:latin typeface="+mn-lt"/>
                <a:ea typeface="+mn-ea"/>
                <a:cs typeface="+mn-ea"/>
                <a:sym typeface="+mn-lt"/>
              </a:rPr>
              <a:t>略上处于绝对主动</a:t>
            </a:r>
          </a:p>
          <a:p>
            <a:pPr defTabSz="695960">
              <a:lnSpc>
                <a:spcPct val="150000"/>
              </a:lnSpc>
              <a:defRPr/>
            </a:pPr>
            <a:r>
              <a:rPr lang="zh-CN" altLang="en-US" sz="1400" dirty="0">
                <a:solidFill>
                  <a:schemeClr val="tx1">
                    <a:lumMod val="85000"/>
                    <a:lumOff val="15000"/>
                  </a:schemeClr>
                </a:solidFill>
                <a:latin typeface="+mn-lt"/>
                <a:ea typeface="+mn-ea"/>
                <a:cs typeface="+mn-ea"/>
                <a:sym typeface="+mn-lt"/>
              </a:rPr>
              <a:t>三、袁隆平的“杂交水稻”技术正在创造一个个新突破</a:t>
            </a:r>
          </a:p>
        </p:txBody>
      </p:sp>
      <p:grpSp>
        <p:nvGrpSpPr>
          <p:cNvPr id="12" name="组合 11"/>
          <p:cNvGrpSpPr/>
          <p:nvPr/>
        </p:nvGrpSpPr>
        <p:grpSpPr>
          <a:xfrm>
            <a:off x="2059153" y="2696046"/>
            <a:ext cx="3822265" cy="490394"/>
            <a:chOff x="1547547" y="2671761"/>
            <a:chExt cx="4233821" cy="490394"/>
          </a:xfrm>
        </p:grpSpPr>
        <p:sp>
          <p:nvSpPr>
            <p:cNvPr id="13" name="矩形: 圆角 12"/>
            <p:cNvSpPr/>
            <p:nvPr/>
          </p:nvSpPr>
          <p:spPr>
            <a:xfrm>
              <a:off x="1547547" y="2722199"/>
              <a:ext cx="4233821" cy="439956"/>
            </a:xfrm>
            <a:prstGeom prst="roundRect">
              <a:avLst>
                <a:gd name="adj" fmla="val 37531"/>
              </a:avLst>
            </a:prstGeom>
            <a:solidFill>
              <a:srgbClr val="3084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Rectangle 4"/>
            <p:cNvSpPr txBox="1">
              <a:spLocks noChangeArrowheads="1"/>
            </p:cNvSpPr>
            <p:nvPr/>
          </p:nvSpPr>
          <p:spPr>
            <a:xfrm>
              <a:off x="1756602" y="2671761"/>
              <a:ext cx="3858036" cy="43995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zh-CN" altLang="en-US" sz="1600" b="1" dirty="0">
                  <a:solidFill>
                    <a:schemeClr val="bg1"/>
                  </a:solidFill>
                  <a:latin typeface="+mn-lt"/>
                  <a:ea typeface="+mn-ea"/>
                  <a:cs typeface="+mn-ea"/>
                  <a:sym typeface="+mn-lt"/>
                </a:rPr>
                <a:t>杂交水稻的发明使中国人摆脱了饥饿</a:t>
              </a:r>
            </a:p>
          </p:txBody>
        </p:sp>
      </p:grpSp>
      <p:pic>
        <p:nvPicPr>
          <p:cNvPr id="3" name="图片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011878" y="2326341"/>
            <a:ext cx="3408422" cy="3408422"/>
          </a:xfrm>
          <a:prstGeom prst="rect">
            <a:avLst/>
          </a:prstGeom>
          <a:ln>
            <a:noFill/>
          </a:ln>
          <a:effectLst>
            <a:softEdge rad="112500"/>
          </a:effectLst>
        </p:spPr>
      </p:pic>
    </p:spTree>
  </p:cSld>
  <p:clrMapOvr>
    <a:masterClrMapping/>
  </p:clrMapOvr>
  <mc:AlternateContent xmlns:mc="http://schemas.openxmlformats.org/markup-compatibility/2006" xmlns:p14="http://schemas.microsoft.com/office/powerpoint/2010/main">
    <mc:Choice Requires="p14">
      <p:transition spd="slow" p14:dur="1400" advClick="0">
        <p14:doors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5" presetClass="entr" presetSubtype="0" fill="hold" grpId="0" nodeType="withEffect">
                                  <p:stCondLst>
                                    <p:cond delay="0"/>
                                  </p:stCondLst>
                                  <p:iterate type="lt">
                                    <p:tmPct val="0"/>
                                  </p:iterate>
                                  <p:childTnLst>
                                    <p:set>
                                      <p:cBhvr>
                                        <p:cTn id="6" dur="1" fill="hold">
                                          <p:stCondLst>
                                            <p:cond delay="0"/>
                                          </p:stCondLst>
                                        </p:cTn>
                                        <p:tgtEl>
                                          <p:spTgt spid="14"/>
                                        </p:tgtEl>
                                        <p:attrNameLst>
                                          <p:attrName>style.visibility</p:attrName>
                                        </p:attrNameLst>
                                      </p:cBhvr>
                                      <p:to>
                                        <p:strVal val="visible"/>
                                      </p:to>
                                    </p:set>
                                    <p:anim calcmode="lin" valueType="num">
                                      <p:cBhvr>
                                        <p:cTn id="7"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 dur="1000" fill="hold"/>
                                        <p:tgtEl>
                                          <p:spTgt spid="1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4"/>
                                        </p:tgtEl>
                                      </p:cBhvr>
                                    </p:animEffect>
                                  </p:childTnLst>
                                </p:cTn>
                              </p:par>
                            </p:childTnLst>
                          </p:cTn>
                        </p:par>
                        <p:par>
                          <p:cTn id="15" fill="hold" nodeType="afterGroup">
                            <p:stCondLst>
                              <p:cond delay="1000"/>
                            </p:stCondLst>
                            <p:childTnLst>
                              <p:par>
                                <p:cTn id="16" presetID="2" presetClass="entr" presetSubtype="4" fill="hold" nodeType="afterEffect">
                                  <p:stCondLst>
                                    <p:cond delay="0"/>
                                  </p:stCondLst>
                                  <p:childTnLst>
                                    <p:set>
                                      <p:cBhvr>
                                        <p:cTn id="17" dur="1" fill="hold">
                                          <p:stCondLst>
                                            <p:cond delay="0"/>
                                          </p:stCondLst>
                                        </p:cTn>
                                        <p:tgtEl>
                                          <p:spTgt spid="12"/>
                                        </p:tgtEl>
                                        <p:attrNameLst>
                                          <p:attrName>style.visibility</p:attrName>
                                        </p:attrNameLst>
                                      </p:cBhvr>
                                      <p:to>
                                        <p:strVal val="visible"/>
                                      </p:to>
                                    </p:set>
                                    <p:anim calcmode="lin" valueType="num">
                                      <p:cBhvr additive="base">
                                        <p:cTn id="18" dur="500" fill="hold"/>
                                        <p:tgtEl>
                                          <p:spTgt spid="12"/>
                                        </p:tgtEl>
                                        <p:attrNameLst>
                                          <p:attrName>ppt_x</p:attrName>
                                        </p:attrNameLst>
                                      </p:cBhvr>
                                      <p:tavLst>
                                        <p:tav tm="0">
                                          <p:val>
                                            <p:strVal val="#ppt_x"/>
                                          </p:val>
                                        </p:tav>
                                        <p:tav tm="100000">
                                          <p:val>
                                            <p:strVal val="#ppt_x"/>
                                          </p:val>
                                        </p:tav>
                                      </p:tavLst>
                                    </p:anim>
                                    <p:anim calcmode="lin" valueType="num">
                                      <p:cBhvr additive="base">
                                        <p:cTn id="19" dur="500" fill="hold"/>
                                        <p:tgtEl>
                                          <p:spTgt spid="12"/>
                                        </p:tgtEl>
                                        <p:attrNameLst>
                                          <p:attrName>ppt_y</p:attrName>
                                        </p:attrNameLst>
                                      </p:cBhvr>
                                      <p:tavLst>
                                        <p:tav tm="0">
                                          <p:val>
                                            <p:strVal val="1+#ppt_h/2"/>
                                          </p:val>
                                        </p:tav>
                                        <p:tav tm="100000">
                                          <p:val>
                                            <p:strVal val="#ppt_y"/>
                                          </p:val>
                                        </p:tav>
                                      </p:tavLst>
                                    </p:anim>
                                  </p:childTnLst>
                                </p:cTn>
                              </p:par>
                            </p:childTnLst>
                          </p:cTn>
                        </p:par>
                        <p:par>
                          <p:cTn id="20" fill="hold" nodeType="afterGroup">
                            <p:stCondLst>
                              <p:cond delay="1500"/>
                            </p:stCondLst>
                            <p:childTnLst>
                              <p:par>
                                <p:cTn id="21" presetID="37" presetClass="entr" presetSubtype="0" fill="hold" grpId="0"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1000"/>
                                        <p:tgtEl>
                                          <p:spTgt spid="11"/>
                                        </p:tgtEl>
                                      </p:cBhvr>
                                    </p:animEffect>
                                    <p:anim calcmode="lin" valueType="num">
                                      <p:cBhvr>
                                        <p:cTn id="24" dur="1000" fill="hold"/>
                                        <p:tgtEl>
                                          <p:spTgt spid="11"/>
                                        </p:tgtEl>
                                        <p:attrNameLst>
                                          <p:attrName>ppt_x</p:attrName>
                                        </p:attrNameLst>
                                      </p:cBhvr>
                                      <p:tavLst>
                                        <p:tav tm="0">
                                          <p:val>
                                            <p:strVal val="#ppt_x"/>
                                          </p:val>
                                        </p:tav>
                                        <p:tav tm="100000">
                                          <p:val>
                                            <p:strVal val="#ppt_x"/>
                                          </p:val>
                                        </p:tav>
                                      </p:tavLst>
                                    </p:anim>
                                    <p:anim calcmode="lin" valueType="num">
                                      <p:cBhvr>
                                        <p:cTn id="25" dur="900" decel="100000" fill="hold"/>
                                        <p:tgtEl>
                                          <p:spTgt spid="11"/>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11"/>
                                        </p:tgtEl>
                                        <p:attrNameLst>
                                          <p:attrName>ppt_y</p:attrName>
                                        </p:attrNameLst>
                                      </p:cBhvr>
                                      <p:tavLst>
                                        <p:tav tm="0">
                                          <p:val>
                                            <p:strVal val="#ppt_y-.03"/>
                                          </p:val>
                                        </p:tav>
                                        <p:tav tm="100000">
                                          <p:val>
                                            <p:strVal val="#ppt_y"/>
                                          </p:val>
                                        </p:tav>
                                      </p:tavLst>
                                    </p:anim>
                                  </p:childTnLst>
                                </p:cTn>
                              </p:par>
                            </p:childTnLst>
                          </p:cTn>
                        </p:par>
                        <p:par>
                          <p:cTn id="27" fill="hold" nodeType="afterGroup">
                            <p:stCondLst>
                              <p:cond delay="2500"/>
                            </p:stCondLst>
                            <p:childTnLst>
                              <p:par>
                                <p:cTn id="28" presetID="42" presetClass="entr" presetSubtype="0" fill="hold" nodeType="after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fade">
                                      <p:cBhvr>
                                        <p:cTn id="30" dur="1000"/>
                                        <p:tgtEl>
                                          <p:spTgt spid="3"/>
                                        </p:tgtEl>
                                      </p:cBhvr>
                                    </p:animEffect>
                                    <p:anim calcmode="lin" valueType="num">
                                      <p:cBhvr>
                                        <p:cTn id="31" dur="1000" fill="hold"/>
                                        <p:tgtEl>
                                          <p:spTgt spid="3"/>
                                        </p:tgtEl>
                                        <p:attrNameLst>
                                          <p:attrName>ppt_x</p:attrName>
                                        </p:attrNameLst>
                                      </p:cBhvr>
                                      <p:tavLst>
                                        <p:tav tm="0">
                                          <p:val>
                                            <p:strVal val="#ppt_x"/>
                                          </p:val>
                                        </p:tav>
                                        <p:tav tm="100000">
                                          <p:val>
                                            <p:strVal val="#ppt_x"/>
                                          </p:val>
                                        </p:tav>
                                      </p:tavLst>
                                    </p:anim>
                                    <p:anim calcmode="lin" valueType="num">
                                      <p:cBhvr>
                                        <p:cTn id="32"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组合 29"/>
          <p:cNvGrpSpPr/>
          <p:nvPr/>
        </p:nvGrpSpPr>
        <p:grpSpPr>
          <a:xfrm>
            <a:off x="519646" y="417394"/>
            <a:ext cx="11152707" cy="6168512"/>
            <a:chOff x="519646" y="447982"/>
            <a:chExt cx="11152707" cy="6168512"/>
          </a:xfrm>
        </p:grpSpPr>
        <p:sp>
          <p:nvSpPr>
            <p:cNvPr id="31" name="矩形 30"/>
            <p:cNvSpPr/>
            <p:nvPr/>
          </p:nvSpPr>
          <p:spPr>
            <a:xfrm>
              <a:off x="519646" y="447982"/>
              <a:ext cx="11152707" cy="6168512"/>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2" name="矩形 31"/>
            <p:cNvSpPr/>
            <p:nvPr/>
          </p:nvSpPr>
          <p:spPr>
            <a:xfrm>
              <a:off x="791761" y="707923"/>
              <a:ext cx="10608476" cy="5648630"/>
            </a:xfrm>
            <a:prstGeom prst="rect">
              <a:avLst/>
            </a:prstGeom>
            <a:noFill/>
            <a:ln w="76200">
              <a:solidFill>
                <a:srgbClr val="FFE9AA"/>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59" name="Rectangle 4"/>
          <p:cNvSpPr>
            <a:spLocks noGrp="1" noChangeArrowheads="1"/>
          </p:cNvSpPr>
          <p:nvPr>
            <p:ph type="ctrTitle"/>
          </p:nvPr>
        </p:nvSpPr>
        <p:spPr>
          <a:xfrm>
            <a:off x="2039801" y="2996220"/>
            <a:ext cx="8116305" cy="1659194"/>
          </a:xfrm>
          <a:effectLst>
            <a:outerShdw blurRad="76200" dir="13500000" sy="23000" kx="1200000" algn="br" rotWithShape="0">
              <a:prstClr val="black">
                <a:alpha val="20000"/>
              </a:prstClr>
            </a:outerShdw>
            <a:reflection blurRad="6350" stA="52000" endA="300" endPos="35000" dir="5400000" sy="-100000" algn="bl" rotWithShape="0"/>
          </a:effectLst>
        </p:spPr>
        <p:txBody>
          <a:bodyPr>
            <a:normAutofit/>
          </a:bodyPr>
          <a:lstStyle/>
          <a:p>
            <a:r>
              <a:rPr lang="zh-CN" altLang="en-US" sz="4800" b="1" dirty="0">
                <a:solidFill>
                  <a:srgbClr val="3A9289"/>
                </a:solidFill>
                <a:latin typeface="+mn-lt"/>
                <a:ea typeface="+mn-ea"/>
                <a:cs typeface="+mn-ea"/>
                <a:sym typeface="+mn-lt"/>
              </a:rPr>
              <a:t>世界的袁隆平</a:t>
            </a:r>
            <a:endParaRPr lang="zh-CN" altLang="zh-CN" sz="4000" b="1" dirty="0">
              <a:solidFill>
                <a:srgbClr val="3A9289"/>
              </a:solidFill>
              <a:latin typeface="+mn-lt"/>
              <a:ea typeface="+mn-ea"/>
              <a:cs typeface="+mn-ea"/>
              <a:sym typeface="+mn-lt"/>
            </a:endParaRPr>
          </a:p>
        </p:txBody>
      </p:sp>
      <p:grpSp>
        <p:nvGrpSpPr>
          <p:cNvPr id="64" name="组合 63"/>
          <p:cNvGrpSpPr/>
          <p:nvPr/>
        </p:nvGrpSpPr>
        <p:grpSpPr>
          <a:xfrm>
            <a:off x="840969" y="4581688"/>
            <a:ext cx="10513968" cy="1704663"/>
            <a:chOff x="2939323" y="4568041"/>
            <a:chExt cx="9728799" cy="1704663"/>
          </a:xfrm>
        </p:grpSpPr>
        <p:pic>
          <p:nvPicPr>
            <p:cNvPr id="58" name="图片 5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939323" y="4568043"/>
              <a:ext cx="2432988" cy="1704661"/>
            </a:xfrm>
            <a:prstGeom prst="rect">
              <a:avLst/>
            </a:prstGeom>
          </p:spPr>
        </p:pic>
        <p:pic>
          <p:nvPicPr>
            <p:cNvPr id="61" name="图片 6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5370662" y="4568042"/>
              <a:ext cx="2432988" cy="1704661"/>
            </a:xfrm>
            <a:prstGeom prst="rect">
              <a:avLst/>
            </a:prstGeom>
          </p:spPr>
        </p:pic>
        <p:pic>
          <p:nvPicPr>
            <p:cNvPr id="62" name="图片 6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803795" y="4568042"/>
              <a:ext cx="2432988" cy="1704661"/>
            </a:xfrm>
            <a:prstGeom prst="rect">
              <a:avLst/>
            </a:prstGeom>
          </p:spPr>
        </p:pic>
        <p:pic>
          <p:nvPicPr>
            <p:cNvPr id="63" name="图片 6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10235134" y="4568041"/>
              <a:ext cx="2432988" cy="1704661"/>
            </a:xfrm>
            <a:prstGeom prst="rect">
              <a:avLst/>
            </a:prstGeom>
          </p:spPr>
        </p:pic>
      </p:grpSp>
      <p:sp>
        <p:nvSpPr>
          <p:cNvPr id="18" name="Rectangle 4"/>
          <p:cNvSpPr txBox="1">
            <a:spLocks noChangeArrowheads="1"/>
          </p:cNvSpPr>
          <p:nvPr/>
        </p:nvSpPr>
        <p:spPr>
          <a:xfrm>
            <a:off x="4618355" y="2642156"/>
            <a:ext cx="2955287" cy="876983"/>
          </a:xfrm>
          <a:prstGeom prst="rect">
            <a:avLst/>
          </a:prstGeom>
          <a:effectLst>
            <a:outerShdw blurRad="76200" dir="13500000" sy="23000" kx="1200000" algn="br" rotWithShape="0">
              <a:prstClr val="black">
                <a:alpha val="20000"/>
              </a:prstClr>
            </a:outerShdw>
            <a:reflection blurRad="6350" stA="52000" endA="300" endPos="35000" dir="5400000" sy="-100000" algn="bl" rotWithShape="0"/>
          </a:effectLst>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CN" altLang="en-US" sz="4400" b="1">
                <a:solidFill>
                  <a:srgbClr val="3A9289"/>
                </a:solidFill>
                <a:latin typeface="+mn-lt"/>
                <a:ea typeface="+mn-ea"/>
                <a:cs typeface="+mn-ea"/>
                <a:sym typeface="+mn-lt"/>
              </a:rPr>
              <a:t>第三章</a:t>
            </a:r>
            <a:endParaRPr lang="zh-CN" altLang="zh-CN" sz="3600" b="1">
              <a:solidFill>
                <a:srgbClr val="3A9289"/>
              </a:solidFill>
              <a:latin typeface="+mn-lt"/>
              <a:ea typeface="+mn-ea"/>
              <a:cs typeface="+mn-ea"/>
              <a:sym typeface="+mn-lt"/>
            </a:endParaRPr>
          </a:p>
        </p:txBody>
      </p:sp>
      <p:pic>
        <p:nvPicPr>
          <p:cNvPr id="3" name="图片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803892" y="789542"/>
            <a:ext cx="2584215" cy="19381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500" advClick="0">
        <p:checke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checker/>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1000"/>
                                        <p:tgtEl>
                                          <p:spTgt spid="30"/>
                                        </p:tgtEl>
                                      </p:cBhvr>
                                    </p:animEffect>
                                    <p:anim calcmode="lin" valueType="num">
                                      <p:cBhvr>
                                        <p:cTn id="8" dur="1000" fill="hold"/>
                                        <p:tgtEl>
                                          <p:spTgt spid="30"/>
                                        </p:tgtEl>
                                        <p:attrNameLst>
                                          <p:attrName>ppt_x</p:attrName>
                                        </p:attrNameLst>
                                      </p:cBhvr>
                                      <p:tavLst>
                                        <p:tav tm="0">
                                          <p:val>
                                            <p:strVal val="#ppt_x"/>
                                          </p:val>
                                        </p:tav>
                                        <p:tav tm="100000">
                                          <p:val>
                                            <p:strVal val="#ppt_x"/>
                                          </p:val>
                                        </p:tav>
                                      </p:tavLst>
                                    </p:anim>
                                    <p:anim calcmode="lin" valueType="num">
                                      <p:cBhvr>
                                        <p:cTn id="9" dur="1000" fill="hold"/>
                                        <p:tgtEl>
                                          <p:spTgt spid="30"/>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42" presetClass="entr" presetSubtype="0" fill="hold" nodeType="afterEffect">
                                  <p:stCondLst>
                                    <p:cond delay="0"/>
                                  </p:stCondLst>
                                  <p:childTnLst>
                                    <p:set>
                                      <p:cBhvr>
                                        <p:cTn id="12" dur="1" fill="hold">
                                          <p:stCondLst>
                                            <p:cond delay="0"/>
                                          </p:stCondLst>
                                        </p:cTn>
                                        <p:tgtEl>
                                          <p:spTgt spid="64"/>
                                        </p:tgtEl>
                                        <p:attrNameLst>
                                          <p:attrName>style.visibility</p:attrName>
                                        </p:attrNameLst>
                                      </p:cBhvr>
                                      <p:to>
                                        <p:strVal val="visible"/>
                                      </p:to>
                                    </p:set>
                                    <p:animEffect transition="in" filter="fade">
                                      <p:cBhvr>
                                        <p:cTn id="13" dur="1000"/>
                                        <p:tgtEl>
                                          <p:spTgt spid="64"/>
                                        </p:tgtEl>
                                      </p:cBhvr>
                                    </p:animEffect>
                                    <p:anim calcmode="lin" valueType="num">
                                      <p:cBhvr>
                                        <p:cTn id="14" dur="1000" fill="hold"/>
                                        <p:tgtEl>
                                          <p:spTgt spid="64"/>
                                        </p:tgtEl>
                                        <p:attrNameLst>
                                          <p:attrName>ppt_x</p:attrName>
                                        </p:attrNameLst>
                                      </p:cBhvr>
                                      <p:tavLst>
                                        <p:tav tm="0">
                                          <p:val>
                                            <p:strVal val="#ppt_x"/>
                                          </p:val>
                                        </p:tav>
                                        <p:tav tm="100000">
                                          <p:val>
                                            <p:strVal val="#ppt_x"/>
                                          </p:val>
                                        </p:tav>
                                      </p:tavLst>
                                    </p:anim>
                                    <p:anim calcmode="lin" valueType="num">
                                      <p:cBhvr>
                                        <p:cTn id="15" dur="1000" fill="hold"/>
                                        <p:tgtEl>
                                          <p:spTgt spid="64"/>
                                        </p:tgtEl>
                                        <p:attrNameLst>
                                          <p:attrName>ppt_y</p:attrName>
                                        </p:attrNameLst>
                                      </p:cBhvr>
                                      <p:tavLst>
                                        <p:tav tm="0">
                                          <p:val>
                                            <p:strVal val="#ppt_y+.1"/>
                                          </p:val>
                                        </p:tav>
                                        <p:tav tm="100000">
                                          <p:val>
                                            <p:strVal val="#ppt_y"/>
                                          </p:val>
                                        </p:tav>
                                      </p:tavLst>
                                    </p:anim>
                                  </p:childTnLst>
                                </p:cTn>
                              </p:par>
                              <p:par>
                                <p:cTn id="16" presetID="47" presetClass="entr" presetSubtype="0" fill="hold" nodeType="with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fade">
                                      <p:cBhvr>
                                        <p:cTn id="18" dur="1000"/>
                                        <p:tgtEl>
                                          <p:spTgt spid="3"/>
                                        </p:tgtEl>
                                      </p:cBhvr>
                                    </p:animEffect>
                                    <p:anim calcmode="lin" valueType="num">
                                      <p:cBhvr>
                                        <p:cTn id="19" dur="1000" fill="hold"/>
                                        <p:tgtEl>
                                          <p:spTgt spid="3"/>
                                        </p:tgtEl>
                                        <p:attrNameLst>
                                          <p:attrName>ppt_x</p:attrName>
                                        </p:attrNameLst>
                                      </p:cBhvr>
                                      <p:tavLst>
                                        <p:tav tm="0">
                                          <p:val>
                                            <p:strVal val="#ppt_x"/>
                                          </p:val>
                                        </p:tav>
                                        <p:tav tm="100000">
                                          <p:val>
                                            <p:strVal val="#ppt_x"/>
                                          </p:val>
                                        </p:tav>
                                      </p:tavLst>
                                    </p:anim>
                                    <p:anim calcmode="lin" valueType="num">
                                      <p:cBhvr>
                                        <p:cTn id="20" dur="1000" fill="hold"/>
                                        <p:tgtEl>
                                          <p:spTgt spid="3"/>
                                        </p:tgtEl>
                                        <p:attrNameLst>
                                          <p:attrName>ppt_y</p:attrName>
                                        </p:attrNameLst>
                                      </p:cBhvr>
                                      <p:tavLst>
                                        <p:tav tm="0">
                                          <p:val>
                                            <p:strVal val="#ppt_y-.1"/>
                                          </p:val>
                                        </p:tav>
                                        <p:tav tm="100000">
                                          <p:val>
                                            <p:strVal val="#ppt_y"/>
                                          </p:val>
                                        </p:tav>
                                      </p:tavLst>
                                    </p:anim>
                                  </p:childTnLst>
                                </p:cTn>
                              </p:par>
                            </p:childTnLst>
                          </p:cTn>
                        </p:par>
                        <p:par>
                          <p:cTn id="21" fill="hold" nodeType="afterGroup">
                            <p:stCondLst>
                              <p:cond delay="2000"/>
                            </p:stCondLst>
                            <p:childTnLst>
                              <p:par>
                                <p:cTn id="22" presetID="25" presetClass="entr" presetSubtype="0" fill="hold" grpId="0" nodeType="afterEffect">
                                  <p:stCondLst>
                                    <p:cond delay="0"/>
                                  </p:stCondLst>
                                  <p:iterate type="lt">
                                    <p:tmPct val="0"/>
                                  </p:iterate>
                                  <p:childTnLst>
                                    <p:set>
                                      <p:cBhvr>
                                        <p:cTn id="23" dur="1" fill="hold">
                                          <p:stCondLst>
                                            <p:cond delay="0"/>
                                          </p:stCondLst>
                                        </p:cTn>
                                        <p:tgtEl>
                                          <p:spTgt spid="18"/>
                                        </p:tgtEl>
                                        <p:attrNameLst>
                                          <p:attrName>style.visibility</p:attrName>
                                        </p:attrNameLst>
                                      </p:cBhvr>
                                      <p:to>
                                        <p:strVal val="visible"/>
                                      </p:to>
                                    </p:set>
                                    <p:anim calcmode="lin" valueType="num">
                                      <p:cBhvr>
                                        <p:cTn id="24" dur="500" decel="50000" fill="hold">
                                          <p:stCondLst>
                                            <p:cond delay="0"/>
                                          </p:stCondLst>
                                        </p:cTn>
                                        <p:tgtEl>
                                          <p:spTgt spid="18"/>
                                        </p:tgtEl>
                                        <p:attrNameLst>
                                          <p:attrName>style.rotation</p:attrName>
                                        </p:attrNameLst>
                                      </p:cBhvr>
                                      <p:tavLst>
                                        <p:tav tm="0">
                                          <p:val>
                                            <p:fltVal val="-90"/>
                                          </p:val>
                                        </p:tav>
                                        <p:tav tm="100000">
                                          <p:val>
                                            <p:fltVal val="0"/>
                                          </p:val>
                                        </p:tav>
                                      </p:tavLst>
                                    </p:anim>
                                    <p:anim calcmode="lin" valueType="num">
                                      <p:cBhvr>
                                        <p:cTn id="25" dur="500" decel="50000" fill="hold">
                                          <p:stCondLst>
                                            <p:cond delay="0"/>
                                          </p:stCondLst>
                                        </p:cTn>
                                        <p:tgtEl>
                                          <p:spTgt spid="18"/>
                                        </p:tgtEl>
                                        <p:attrNameLst>
                                          <p:attrName>ppt_w</p:attrName>
                                        </p:attrNameLst>
                                      </p:cBhvr>
                                      <p:tavLst>
                                        <p:tav tm="0">
                                          <p:val>
                                            <p:strVal val="#ppt_w"/>
                                          </p:val>
                                        </p:tav>
                                        <p:tav tm="100000">
                                          <p:val>
                                            <p:strVal val="#ppt_w*.05"/>
                                          </p:val>
                                        </p:tav>
                                      </p:tavLst>
                                    </p:anim>
                                    <p:anim calcmode="lin" valueType="num">
                                      <p:cBhvr>
                                        <p:cTn id="26" dur="500" accel="50000" fill="hold">
                                          <p:stCondLst>
                                            <p:cond delay="500"/>
                                          </p:stCondLst>
                                        </p:cTn>
                                        <p:tgtEl>
                                          <p:spTgt spid="18"/>
                                        </p:tgtEl>
                                        <p:attrNameLst>
                                          <p:attrName>ppt_w</p:attrName>
                                        </p:attrNameLst>
                                      </p:cBhvr>
                                      <p:tavLst>
                                        <p:tav tm="0">
                                          <p:val>
                                            <p:strVal val="#ppt_w*.05"/>
                                          </p:val>
                                        </p:tav>
                                        <p:tav tm="100000">
                                          <p:val>
                                            <p:strVal val="#ppt_w"/>
                                          </p:val>
                                        </p:tav>
                                      </p:tavLst>
                                    </p:anim>
                                    <p:anim calcmode="lin" valueType="num">
                                      <p:cBhvr>
                                        <p:cTn id="27" dur="1000" fill="hold"/>
                                        <p:tgtEl>
                                          <p:spTgt spid="18"/>
                                        </p:tgtEl>
                                        <p:attrNameLst>
                                          <p:attrName>ppt_h</p:attrName>
                                        </p:attrNameLst>
                                      </p:cBhvr>
                                      <p:tavLst>
                                        <p:tav tm="0">
                                          <p:val>
                                            <p:strVal val="#ppt_h"/>
                                          </p:val>
                                        </p:tav>
                                        <p:tav tm="100000">
                                          <p:val>
                                            <p:strVal val="#ppt_h"/>
                                          </p:val>
                                        </p:tav>
                                      </p:tavLst>
                                    </p:anim>
                                    <p:anim calcmode="lin" valueType="num">
                                      <p:cBhvr>
                                        <p:cTn id="28" dur="500" decel="50000" fill="hold">
                                          <p:stCondLst>
                                            <p:cond delay="0"/>
                                          </p:stCondLst>
                                        </p:cTn>
                                        <p:tgtEl>
                                          <p:spTgt spid="18"/>
                                        </p:tgtEl>
                                        <p:attrNameLst>
                                          <p:attrName>ppt_x</p:attrName>
                                        </p:attrNameLst>
                                      </p:cBhvr>
                                      <p:tavLst>
                                        <p:tav tm="0">
                                          <p:val>
                                            <p:strVal val="#ppt_x+.4"/>
                                          </p:val>
                                        </p:tav>
                                        <p:tav tm="100000">
                                          <p:val>
                                            <p:strVal val="#ppt_x"/>
                                          </p:val>
                                        </p:tav>
                                      </p:tavLst>
                                    </p:anim>
                                    <p:anim calcmode="lin" valueType="num">
                                      <p:cBhvr>
                                        <p:cTn id="29" dur="500" decel="50000" fill="hold">
                                          <p:stCondLst>
                                            <p:cond delay="0"/>
                                          </p:stCondLst>
                                        </p:cTn>
                                        <p:tgtEl>
                                          <p:spTgt spid="18"/>
                                        </p:tgtEl>
                                        <p:attrNameLst>
                                          <p:attrName>ppt_y</p:attrName>
                                        </p:attrNameLst>
                                      </p:cBhvr>
                                      <p:tavLst>
                                        <p:tav tm="0">
                                          <p:val>
                                            <p:strVal val="#ppt_y-.2"/>
                                          </p:val>
                                        </p:tav>
                                        <p:tav tm="100000">
                                          <p:val>
                                            <p:strVal val="#ppt_y+.1"/>
                                          </p:val>
                                        </p:tav>
                                      </p:tavLst>
                                    </p:anim>
                                    <p:anim calcmode="lin" valueType="num">
                                      <p:cBhvr>
                                        <p:cTn id="30" dur="500" accel="50000" fill="hold">
                                          <p:stCondLst>
                                            <p:cond delay="500"/>
                                          </p:stCondLst>
                                        </p:cTn>
                                        <p:tgtEl>
                                          <p:spTgt spid="18"/>
                                        </p:tgtEl>
                                        <p:attrNameLst>
                                          <p:attrName>ppt_y</p:attrName>
                                        </p:attrNameLst>
                                      </p:cBhvr>
                                      <p:tavLst>
                                        <p:tav tm="0">
                                          <p:val>
                                            <p:strVal val="#ppt_y+.1"/>
                                          </p:val>
                                        </p:tav>
                                        <p:tav tm="100000">
                                          <p:val>
                                            <p:strVal val="#ppt_y"/>
                                          </p:val>
                                        </p:tav>
                                      </p:tavLst>
                                    </p:anim>
                                    <p:animEffect transition="in" filter="fade">
                                      <p:cBhvr>
                                        <p:cTn id="31" dur="1000" decel="50000">
                                          <p:stCondLst>
                                            <p:cond delay="0"/>
                                          </p:stCondLst>
                                        </p:cTn>
                                        <p:tgtEl>
                                          <p:spTgt spid="18"/>
                                        </p:tgtEl>
                                      </p:cBhvr>
                                    </p:animEffect>
                                  </p:childTnLst>
                                </p:cTn>
                              </p:par>
                              <p:par>
                                <p:cTn id="32" presetID="25" presetClass="entr" presetSubtype="0" fill="hold" grpId="0" nodeType="withEffect">
                                  <p:stCondLst>
                                    <p:cond delay="0"/>
                                  </p:stCondLst>
                                  <p:iterate type="lt">
                                    <p:tmPct val="0"/>
                                  </p:iterate>
                                  <p:childTnLst>
                                    <p:set>
                                      <p:cBhvr>
                                        <p:cTn id="33" dur="1" fill="hold">
                                          <p:stCondLst>
                                            <p:cond delay="0"/>
                                          </p:stCondLst>
                                        </p:cTn>
                                        <p:tgtEl>
                                          <p:spTgt spid="59"/>
                                        </p:tgtEl>
                                        <p:attrNameLst>
                                          <p:attrName>style.visibility</p:attrName>
                                        </p:attrNameLst>
                                      </p:cBhvr>
                                      <p:to>
                                        <p:strVal val="visible"/>
                                      </p:to>
                                    </p:set>
                                    <p:anim calcmode="lin" valueType="num">
                                      <p:cBhvr>
                                        <p:cTn id="34" dur="500" decel="50000" fill="hold">
                                          <p:stCondLst>
                                            <p:cond delay="0"/>
                                          </p:stCondLst>
                                        </p:cTn>
                                        <p:tgtEl>
                                          <p:spTgt spid="59"/>
                                        </p:tgtEl>
                                        <p:attrNameLst>
                                          <p:attrName>style.rotation</p:attrName>
                                        </p:attrNameLst>
                                      </p:cBhvr>
                                      <p:tavLst>
                                        <p:tav tm="0">
                                          <p:val>
                                            <p:fltVal val="-90"/>
                                          </p:val>
                                        </p:tav>
                                        <p:tav tm="100000">
                                          <p:val>
                                            <p:fltVal val="0"/>
                                          </p:val>
                                        </p:tav>
                                      </p:tavLst>
                                    </p:anim>
                                    <p:anim calcmode="lin" valueType="num">
                                      <p:cBhvr>
                                        <p:cTn id="35" dur="500" decel="50000" fill="hold">
                                          <p:stCondLst>
                                            <p:cond delay="0"/>
                                          </p:stCondLst>
                                        </p:cTn>
                                        <p:tgtEl>
                                          <p:spTgt spid="59"/>
                                        </p:tgtEl>
                                        <p:attrNameLst>
                                          <p:attrName>ppt_w</p:attrName>
                                        </p:attrNameLst>
                                      </p:cBhvr>
                                      <p:tavLst>
                                        <p:tav tm="0">
                                          <p:val>
                                            <p:strVal val="#ppt_w"/>
                                          </p:val>
                                        </p:tav>
                                        <p:tav tm="100000">
                                          <p:val>
                                            <p:strVal val="#ppt_w*.05"/>
                                          </p:val>
                                        </p:tav>
                                      </p:tavLst>
                                    </p:anim>
                                    <p:anim calcmode="lin" valueType="num">
                                      <p:cBhvr>
                                        <p:cTn id="36" dur="500" accel="50000" fill="hold">
                                          <p:stCondLst>
                                            <p:cond delay="500"/>
                                          </p:stCondLst>
                                        </p:cTn>
                                        <p:tgtEl>
                                          <p:spTgt spid="59"/>
                                        </p:tgtEl>
                                        <p:attrNameLst>
                                          <p:attrName>ppt_w</p:attrName>
                                        </p:attrNameLst>
                                      </p:cBhvr>
                                      <p:tavLst>
                                        <p:tav tm="0">
                                          <p:val>
                                            <p:strVal val="#ppt_w*.05"/>
                                          </p:val>
                                        </p:tav>
                                        <p:tav tm="100000">
                                          <p:val>
                                            <p:strVal val="#ppt_w"/>
                                          </p:val>
                                        </p:tav>
                                      </p:tavLst>
                                    </p:anim>
                                    <p:anim calcmode="lin" valueType="num">
                                      <p:cBhvr>
                                        <p:cTn id="37" dur="1000" fill="hold"/>
                                        <p:tgtEl>
                                          <p:spTgt spid="59"/>
                                        </p:tgtEl>
                                        <p:attrNameLst>
                                          <p:attrName>ppt_h</p:attrName>
                                        </p:attrNameLst>
                                      </p:cBhvr>
                                      <p:tavLst>
                                        <p:tav tm="0">
                                          <p:val>
                                            <p:strVal val="#ppt_h"/>
                                          </p:val>
                                        </p:tav>
                                        <p:tav tm="100000">
                                          <p:val>
                                            <p:strVal val="#ppt_h"/>
                                          </p:val>
                                        </p:tav>
                                      </p:tavLst>
                                    </p:anim>
                                    <p:anim calcmode="lin" valueType="num">
                                      <p:cBhvr>
                                        <p:cTn id="38" dur="500" decel="50000" fill="hold">
                                          <p:stCondLst>
                                            <p:cond delay="0"/>
                                          </p:stCondLst>
                                        </p:cTn>
                                        <p:tgtEl>
                                          <p:spTgt spid="59"/>
                                        </p:tgtEl>
                                        <p:attrNameLst>
                                          <p:attrName>ppt_x</p:attrName>
                                        </p:attrNameLst>
                                      </p:cBhvr>
                                      <p:tavLst>
                                        <p:tav tm="0">
                                          <p:val>
                                            <p:strVal val="#ppt_x+.4"/>
                                          </p:val>
                                        </p:tav>
                                        <p:tav tm="100000">
                                          <p:val>
                                            <p:strVal val="#ppt_x"/>
                                          </p:val>
                                        </p:tav>
                                      </p:tavLst>
                                    </p:anim>
                                    <p:anim calcmode="lin" valueType="num">
                                      <p:cBhvr>
                                        <p:cTn id="39" dur="500" decel="50000" fill="hold">
                                          <p:stCondLst>
                                            <p:cond delay="0"/>
                                          </p:stCondLst>
                                        </p:cTn>
                                        <p:tgtEl>
                                          <p:spTgt spid="59"/>
                                        </p:tgtEl>
                                        <p:attrNameLst>
                                          <p:attrName>ppt_y</p:attrName>
                                        </p:attrNameLst>
                                      </p:cBhvr>
                                      <p:tavLst>
                                        <p:tav tm="0">
                                          <p:val>
                                            <p:strVal val="#ppt_y-.2"/>
                                          </p:val>
                                        </p:tav>
                                        <p:tav tm="100000">
                                          <p:val>
                                            <p:strVal val="#ppt_y+.1"/>
                                          </p:val>
                                        </p:tav>
                                      </p:tavLst>
                                    </p:anim>
                                    <p:anim calcmode="lin" valueType="num">
                                      <p:cBhvr>
                                        <p:cTn id="40" dur="500" accel="50000" fill="hold">
                                          <p:stCondLst>
                                            <p:cond delay="500"/>
                                          </p:stCondLst>
                                        </p:cTn>
                                        <p:tgtEl>
                                          <p:spTgt spid="59"/>
                                        </p:tgtEl>
                                        <p:attrNameLst>
                                          <p:attrName>ppt_y</p:attrName>
                                        </p:attrNameLst>
                                      </p:cBhvr>
                                      <p:tavLst>
                                        <p:tav tm="0">
                                          <p:val>
                                            <p:strVal val="#ppt_y+.1"/>
                                          </p:val>
                                        </p:tav>
                                        <p:tav tm="100000">
                                          <p:val>
                                            <p:strVal val="#ppt_y"/>
                                          </p:val>
                                        </p:tav>
                                      </p:tavLst>
                                    </p:anim>
                                    <p:animEffect transition="in" filter="fade">
                                      <p:cBhvr>
                                        <p:cTn id="41" dur="1000" decel="50000">
                                          <p:stCondLst>
                                            <p:cond delay="0"/>
                                          </p:stCondLst>
                                        </p:cTn>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P spid="1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组合 29"/>
          <p:cNvGrpSpPr/>
          <p:nvPr/>
        </p:nvGrpSpPr>
        <p:grpSpPr>
          <a:xfrm>
            <a:off x="519646" y="417394"/>
            <a:ext cx="11152707" cy="6168512"/>
            <a:chOff x="519646" y="447982"/>
            <a:chExt cx="11152707" cy="6168512"/>
          </a:xfrm>
        </p:grpSpPr>
        <p:sp>
          <p:nvSpPr>
            <p:cNvPr id="31" name="矩形 30"/>
            <p:cNvSpPr/>
            <p:nvPr/>
          </p:nvSpPr>
          <p:spPr>
            <a:xfrm>
              <a:off x="519646" y="447982"/>
              <a:ext cx="11152707" cy="6168512"/>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2" name="矩形 31"/>
            <p:cNvSpPr/>
            <p:nvPr/>
          </p:nvSpPr>
          <p:spPr>
            <a:xfrm>
              <a:off x="791761" y="707923"/>
              <a:ext cx="10608476" cy="5648630"/>
            </a:xfrm>
            <a:prstGeom prst="rect">
              <a:avLst/>
            </a:prstGeom>
            <a:noFill/>
            <a:ln w="76200">
              <a:solidFill>
                <a:srgbClr val="FFE9AA"/>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4" name="Rectangle 4"/>
          <p:cNvSpPr txBox="1">
            <a:spLocks noChangeArrowheads="1"/>
          </p:cNvSpPr>
          <p:nvPr/>
        </p:nvSpPr>
        <p:spPr>
          <a:xfrm>
            <a:off x="3955681" y="890187"/>
            <a:ext cx="4280636" cy="658220"/>
          </a:xfrm>
          <a:prstGeom prst="rect">
            <a:avLst/>
          </a:prstGeom>
          <a:effectLst>
            <a:outerShdw blurRad="76200" dir="13500000" sy="23000" kx="1200000" algn="br" rotWithShape="0">
              <a:prstClr val="black">
                <a:alpha val="20000"/>
              </a:prstClr>
            </a:outerShdw>
            <a:reflection blurRad="6350" stA="52000" endA="300" endPos="35000" dir="5400000" sy="-100000" algn="bl" rotWithShape="0"/>
          </a:effectLst>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CN" altLang="en-US" sz="3200" b="1">
                <a:solidFill>
                  <a:srgbClr val="3A9289"/>
                </a:solidFill>
                <a:latin typeface="+mn-lt"/>
                <a:ea typeface="+mn-ea"/>
                <a:cs typeface="+mn-ea"/>
                <a:sym typeface="+mn-lt"/>
              </a:rPr>
              <a:t>世界的袁隆平</a:t>
            </a:r>
          </a:p>
        </p:txBody>
      </p:sp>
      <p:sp>
        <p:nvSpPr>
          <p:cNvPr id="11" name="TextBox 46"/>
          <p:cNvSpPr txBox="1">
            <a:spLocks noChangeArrowheads="1"/>
          </p:cNvSpPr>
          <p:nvPr/>
        </p:nvSpPr>
        <p:spPr bwMode="auto">
          <a:xfrm>
            <a:off x="1601124" y="2191533"/>
            <a:ext cx="9202982" cy="3930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521970">
              <a:defRPr sz="1300">
                <a:solidFill>
                  <a:schemeClr val="tx1"/>
                </a:solidFill>
                <a:latin typeface="Calibri" panose="020F0502020204030204" pitchFamily="34" charset="0"/>
                <a:ea typeface="宋体" panose="02010600030101010101" pitchFamily="2" charset="-122"/>
              </a:defRPr>
            </a:lvl1pPr>
            <a:lvl2pPr marL="742950" indent="-285750" defTabSz="521970">
              <a:defRPr sz="1300">
                <a:solidFill>
                  <a:schemeClr val="tx1"/>
                </a:solidFill>
                <a:latin typeface="Calibri" panose="020F0502020204030204" pitchFamily="34" charset="0"/>
                <a:ea typeface="宋体" panose="02010600030101010101" pitchFamily="2" charset="-122"/>
              </a:defRPr>
            </a:lvl2pPr>
            <a:lvl3pPr marL="1143000" indent="-228600" defTabSz="521970">
              <a:defRPr sz="1300">
                <a:solidFill>
                  <a:schemeClr val="tx1"/>
                </a:solidFill>
                <a:latin typeface="Calibri" panose="020F0502020204030204" pitchFamily="34" charset="0"/>
                <a:ea typeface="宋体" panose="02010600030101010101" pitchFamily="2" charset="-122"/>
              </a:defRPr>
            </a:lvl3pPr>
            <a:lvl4pPr marL="1600200" indent="-228600" defTabSz="521970">
              <a:defRPr sz="1300">
                <a:solidFill>
                  <a:schemeClr val="tx1"/>
                </a:solidFill>
                <a:latin typeface="Calibri" panose="020F0502020204030204" pitchFamily="34" charset="0"/>
                <a:ea typeface="宋体" panose="02010600030101010101" pitchFamily="2" charset="-122"/>
              </a:defRPr>
            </a:lvl4pPr>
            <a:lvl5pPr marL="2057400" indent="-228600" defTabSz="521970">
              <a:defRPr sz="1300">
                <a:solidFill>
                  <a:schemeClr val="tx1"/>
                </a:solidFill>
                <a:latin typeface="Calibri" panose="020F0502020204030204" pitchFamily="34" charset="0"/>
                <a:ea typeface="宋体" panose="02010600030101010101" pitchFamily="2" charset="-122"/>
              </a:defRPr>
            </a:lvl5pPr>
            <a:lvl6pPr marL="25146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9718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34290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8862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defTabSz="695960">
              <a:lnSpc>
                <a:spcPct val="150000"/>
              </a:lnSpc>
              <a:defRPr/>
            </a:pPr>
            <a:r>
              <a:rPr lang="zh-CN" altLang="en-US" sz="1400" dirty="0">
                <a:solidFill>
                  <a:schemeClr val="tx1">
                    <a:lumMod val="85000"/>
                    <a:lumOff val="15000"/>
                  </a:schemeClr>
                </a:solidFill>
                <a:latin typeface="+mn-lt"/>
                <a:ea typeface="+mn-ea"/>
                <a:cs typeface="+mn-ea"/>
                <a:sym typeface="+mn-lt"/>
              </a:rPr>
              <a:t>世界著名科学家、诺贝尔化学奖获得者、美国科学院院长西瑟罗纳先生在新当选院士就职典礼上介绍袁隆平院士的当选理由时说：袁隆平先生发明的杂交水稻技术，为世界粮食安全作出了杰出贡献，增产的粮食每年为世界解决了</a:t>
            </a:r>
            <a:r>
              <a:rPr lang="en-US" altLang="zh-CN" sz="1400" dirty="0">
                <a:solidFill>
                  <a:schemeClr val="tx1">
                    <a:lumMod val="85000"/>
                    <a:lumOff val="15000"/>
                  </a:schemeClr>
                </a:solidFill>
                <a:latin typeface="+mn-lt"/>
                <a:ea typeface="+mn-ea"/>
                <a:cs typeface="+mn-ea"/>
                <a:sym typeface="+mn-lt"/>
              </a:rPr>
              <a:t>3500</a:t>
            </a:r>
            <a:r>
              <a:rPr lang="zh-CN" altLang="en-US" sz="1400" dirty="0">
                <a:solidFill>
                  <a:schemeClr val="tx1">
                    <a:lumMod val="85000"/>
                    <a:lumOff val="15000"/>
                  </a:schemeClr>
                </a:solidFill>
                <a:latin typeface="+mn-lt"/>
                <a:ea typeface="+mn-ea"/>
                <a:cs typeface="+mn-ea"/>
                <a:sym typeface="+mn-lt"/>
              </a:rPr>
              <a:t>万人的吃饭问题。</a:t>
            </a:r>
            <a:endParaRPr lang="en-US" altLang="zh-CN" sz="1400" dirty="0">
              <a:solidFill>
                <a:schemeClr val="tx1">
                  <a:lumMod val="85000"/>
                  <a:lumOff val="15000"/>
                </a:schemeClr>
              </a:solidFill>
              <a:latin typeface="+mn-lt"/>
              <a:ea typeface="+mn-ea"/>
              <a:cs typeface="+mn-ea"/>
              <a:sym typeface="+mn-lt"/>
            </a:endParaRPr>
          </a:p>
          <a:p>
            <a:pPr defTabSz="695960">
              <a:lnSpc>
                <a:spcPct val="150000"/>
              </a:lnSpc>
              <a:defRPr/>
            </a:pPr>
            <a:endParaRPr lang="zh-CN" altLang="en-US" sz="1400" dirty="0">
              <a:solidFill>
                <a:schemeClr val="tx1">
                  <a:lumMod val="85000"/>
                  <a:lumOff val="15000"/>
                </a:schemeClr>
              </a:solidFill>
              <a:latin typeface="+mn-lt"/>
              <a:ea typeface="+mn-ea"/>
              <a:cs typeface="+mn-ea"/>
              <a:sym typeface="+mn-lt"/>
            </a:endParaRPr>
          </a:p>
          <a:p>
            <a:pPr defTabSz="695960">
              <a:lnSpc>
                <a:spcPct val="150000"/>
              </a:lnSpc>
              <a:defRPr/>
            </a:pPr>
            <a:r>
              <a:rPr lang="zh-CN" altLang="en-US" sz="1400" dirty="0">
                <a:solidFill>
                  <a:schemeClr val="tx1">
                    <a:lumMod val="85000"/>
                    <a:lumOff val="15000"/>
                  </a:schemeClr>
                </a:solidFill>
                <a:latin typeface="+mn-lt"/>
                <a:ea typeface="+mn-ea"/>
                <a:cs typeface="+mn-ea"/>
                <a:sym typeface="+mn-lt"/>
              </a:rPr>
              <a:t>世界著名科学家认为：“如果杂交水稻种植面积占到水稻总种植面积的一半，那么世界上的总水稻产量可以增加</a:t>
            </a:r>
            <a:r>
              <a:rPr lang="en-US" altLang="zh-CN" sz="1400" dirty="0">
                <a:solidFill>
                  <a:schemeClr val="tx1">
                    <a:lumMod val="85000"/>
                    <a:lumOff val="15000"/>
                  </a:schemeClr>
                </a:solidFill>
                <a:latin typeface="+mn-lt"/>
                <a:ea typeface="+mn-ea"/>
                <a:cs typeface="+mn-ea"/>
                <a:sym typeface="+mn-lt"/>
              </a:rPr>
              <a:t>1.5</a:t>
            </a:r>
            <a:r>
              <a:rPr lang="zh-CN" altLang="en-US" sz="1400" dirty="0">
                <a:solidFill>
                  <a:schemeClr val="tx1">
                    <a:lumMod val="85000"/>
                    <a:lumOff val="15000"/>
                  </a:schemeClr>
                </a:solidFill>
                <a:latin typeface="+mn-lt"/>
                <a:ea typeface="+mn-ea"/>
                <a:cs typeface="+mn-ea"/>
                <a:sym typeface="+mn-lt"/>
              </a:rPr>
              <a:t>亿吨，每年可以多养活</a:t>
            </a:r>
            <a:r>
              <a:rPr lang="en-US" altLang="zh-CN" sz="1400" dirty="0">
                <a:solidFill>
                  <a:schemeClr val="tx1">
                    <a:lumMod val="85000"/>
                    <a:lumOff val="15000"/>
                  </a:schemeClr>
                </a:solidFill>
                <a:latin typeface="+mn-lt"/>
                <a:ea typeface="+mn-ea"/>
                <a:cs typeface="+mn-ea"/>
                <a:sym typeface="+mn-lt"/>
              </a:rPr>
              <a:t>4</a:t>
            </a:r>
            <a:r>
              <a:rPr lang="zh-CN" altLang="en-US" sz="1400" dirty="0">
                <a:solidFill>
                  <a:schemeClr val="tx1">
                    <a:lumMod val="85000"/>
                    <a:lumOff val="15000"/>
                  </a:schemeClr>
                </a:solidFill>
                <a:latin typeface="+mn-lt"/>
                <a:ea typeface="+mn-ea"/>
                <a:cs typeface="+mn-ea"/>
                <a:sym typeface="+mn-lt"/>
              </a:rPr>
              <a:t>亿人 </a:t>
            </a:r>
            <a:endParaRPr lang="en-US" altLang="zh-CN" sz="1400" dirty="0">
              <a:solidFill>
                <a:schemeClr val="tx1">
                  <a:lumMod val="85000"/>
                  <a:lumOff val="15000"/>
                </a:schemeClr>
              </a:solidFill>
              <a:latin typeface="+mn-lt"/>
              <a:ea typeface="+mn-ea"/>
              <a:cs typeface="+mn-ea"/>
              <a:sym typeface="+mn-lt"/>
            </a:endParaRPr>
          </a:p>
          <a:p>
            <a:pPr defTabSz="695960">
              <a:lnSpc>
                <a:spcPct val="150000"/>
              </a:lnSpc>
              <a:defRPr/>
            </a:pPr>
            <a:endParaRPr lang="en-US" altLang="zh-CN" sz="1400" dirty="0">
              <a:solidFill>
                <a:schemeClr val="tx1">
                  <a:lumMod val="85000"/>
                  <a:lumOff val="15000"/>
                </a:schemeClr>
              </a:solidFill>
              <a:latin typeface="+mn-lt"/>
              <a:ea typeface="+mn-ea"/>
              <a:cs typeface="+mn-ea"/>
              <a:sym typeface="+mn-lt"/>
            </a:endParaRPr>
          </a:p>
          <a:p>
            <a:pPr defTabSz="695960">
              <a:lnSpc>
                <a:spcPct val="150000"/>
              </a:lnSpc>
              <a:defRPr/>
            </a:pPr>
            <a:r>
              <a:rPr lang="zh-CN" altLang="en-US" sz="1400" dirty="0">
                <a:solidFill>
                  <a:schemeClr val="tx1">
                    <a:lumMod val="85000"/>
                    <a:lumOff val="15000"/>
                  </a:schemeClr>
                </a:solidFill>
                <a:latin typeface="+mn-lt"/>
                <a:ea typeface="+mn-ea"/>
                <a:cs typeface="+mn-ea"/>
                <a:sym typeface="+mn-lt"/>
              </a:rPr>
              <a:t>国际水稻研究所所长、印度前农业部长斯瓦米纳森博士高度评价说：“我们把袁</a:t>
            </a:r>
            <a:endParaRPr lang="en-US" altLang="zh-CN" sz="1400" dirty="0">
              <a:solidFill>
                <a:schemeClr val="tx1">
                  <a:lumMod val="85000"/>
                  <a:lumOff val="15000"/>
                </a:schemeClr>
              </a:solidFill>
              <a:latin typeface="+mn-lt"/>
              <a:ea typeface="+mn-ea"/>
              <a:cs typeface="+mn-ea"/>
              <a:sym typeface="+mn-lt"/>
            </a:endParaRPr>
          </a:p>
          <a:p>
            <a:pPr defTabSz="695960">
              <a:lnSpc>
                <a:spcPct val="150000"/>
              </a:lnSpc>
              <a:defRPr/>
            </a:pPr>
            <a:r>
              <a:rPr lang="zh-CN" altLang="en-US" sz="1400" dirty="0">
                <a:solidFill>
                  <a:schemeClr val="tx1">
                    <a:lumMod val="85000"/>
                    <a:lumOff val="15000"/>
                  </a:schemeClr>
                </a:solidFill>
                <a:latin typeface="+mn-lt"/>
                <a:ea typeface="+mn-ea"/>
                <a:cs typeface="+mn-ea"/>
                <a:sym typeface="+mn-lt"/>
              </a:rPr>
              <a:t>隆平先生称为‘杂交水稻之父’，因为他的成就不仅是中国的骄傲，也是世界的</a:t>
            </a:r>
            <a:endParaRPr lang="en-US" altLang="zh-CN" sz="1400" dirty="0">
              <a:solidFill>
                <a:schemeClr val="tx1">
                  <a:lumMod val="85000"/>
                  <a:lumOff val="15000"/>
                </a:schemeClr>
              </a:solidFill>
              <a:latin typeface="+mn-lt"/>
              <a:ea typeface="+mn-ea"/>
              <a:cs typeface="+mn-ea"/>
              <a:sym typeface="+mn-lt"/>
            </a:endParaRPr>
          </a:p>
          <a:p>
            <a:pPr defTabSz="695960">
              <a:lnSpc>
                <a:spcPct val="150000"/>
              </a:lnSpc>
              <a:defRPr/>
            </a:pPr>
            <a:r>
              <a:rPr lang="zh-CN" altLang="en-US" sz="1400" dirty="0">
                <a:solidFill>
                  <a:schemeClr val="tx1">
                    <a:lumMod val="85000"/>
                    <a:lumOff val="15000"/>
                  </a:schemeClr>
                </a:solidFill>
                <a:latin typeface="+mn-lt"/>
                <a:ea typeface="+mn-ea"/>
                <a:cs typeface="+mn-ea"/>
                <a:sym typeface="+mn-lt"/>
              </a:rPr>
              <a:t>骄傲，他的成就给人类带来了福音。</a:t>
            </a:r>
          </a:p>
          <a:p>
            <a:pPr defTabSz="695960">
              <a:lnSpc>
                <a:spcPct val="150000"/>
              </a:lnSpc>
              <a:defRPr/>
            </a:pPr>
            <a:endParaRPr lang="en-US" altLang="zh-CN" sz="1400" dirty="0">
              <a:solidFill>
                <a:schemeClr val="tx1">
                  <a:lumMod val="85000"/>
                  <a:lumOff val="15000"/>
                </a:schemeClr>
              </a:solidFill>
              <a:latin typeface="+mn-lt"/>
              <a:ea typeface="+mn-ea"/>
              <a:cs typeface="+mn-ea"/>
              <a:sym typeface="+mn-lt"/>
            </a:endParaRPr>
          </a:p>
          <a:p>
            <a:pPr defTabSz="695960">
              <a:lnSpc>
                <a:spcPct val="150000"/>
              </a:lnSpc>
              <a:defRPr/>
            </a:pPr>
            <a:endParaRPr lang="zh-CN" altLang="en-US" sz="1400" dirty="0">
              <a:solidFill>
                <a:schemeClr val="tx1">
                  <a:lumMod val="85000"/>
                  <a:lumOff val="15000"/>
                </a:schemeClr>
              </a:solidFill>
              <a:latin typeface="+mn-lt"/>
              <a:ea typeface="+mn-ea"/>
              <a:cs typeface="+mn-ea"/>
              <a:sym typeface="+mn-lt"/>
            </a:endParaRPr>
          </a:p>
        </p:txBody>
      </p:sp>
      <p:pic>
        <p:nvPicPr>
          <p:cNvPr id="4" name="图片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9046715" y="4127222"/>
            <a:ext cx="2340438" cy="2169247"/>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400" advClick="0">
        <p14:doors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5" presetClass="entr" presetSubtype="0" fill="hold" grpId="0" nodeType="withEffect">
                                  <p:stCondLst>
                                    <p:cond delay="0"/>
                                  </p:stCondLst>
                                  <p:iterate type="lt">
                                    <p:tmPct val="0"/>
                                  </p:iterate>
                                  <p:childTnLst>
                                    <p:set>
                                      <p:cBhvr>
                                        <p:cTn id="6" dur="1" fill="hold">
                                          <p:stCondLst>
                                            <p:cond delay="0"/>
                                          </p:stCondLst>
                                        </p:cTn>
                                        <p:tgtEl>
                                          <p:spTgt spid="14"/>
                                        </p:tgtEl>
                                        <p:attrNameLst>
                                          <p:attrName>style.visibility</p:attrName>
                                        </p:attrNameLst>
                                      </p:cBhvr>
                                      <p:to>
                                        <p:strVal val="visible"/>
                                      </p:to>
                                    </p:set>
                                    <p:anim calcmode="lin" valueType="num">
                                      <p:cBhvr>
                                        <p:cTn id="7"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 dur="1000" fill="hold"/>
                                        <p:tgtEl>
                                          <p:spTgt spid="1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4"/>
                                        </p:tgtEl>
                                      </p:cBhvr>
                                    </p:animEffect>
                                  </p:childTnLst>
                                </p:cTn>
                              </p:par>
                            </p:childTnLst>
                          </p:cTn>
                        </p:par>
                        <p:par>
                          <p:cTn id="15" fill="hold" nodeType="afterGroup">
                            <p:stCondLst>
                              <p:cond delay="1000"/>
                            </p:stCondLst>
                            <p:childTnLst>
                              <p:par>
                                <p:cTn id="16" presetID="37" presetClass="entr" presetSubtype="0"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2500"/>
                                        <p:tgtEl>
                                          <p:spTgt spid="11"/>
                                        </p:tgtEl>
                                      </p:cBhvr>
                                    </p:animEffect>
                                    <p:anim calcmode="lin" valueType="num">
                                      <p:cBhvr>
                                        <p:cTn id="19" dur="2500" fill="hold"/>
                                        <p:tgtEl>
                                          <p:spTgt spid="11"/>
                                        </p:tgtEl>
                                        <p:attrNameLst>
                                          <p:attrName>ppt_x</p:attrName>
                                        </p:attrNameLst>
                                      </p:cBhvr>
                                      <p:tavLst>
                                        <p:tav tm="0">
                                          <p:val>
                                            <p:strVal val="#ppt_x"/>
                                          </p:val>
                                        </p:tav>
                                        <p:tav tm="100000">
                                          <p:val>
                                            <p:strVal val="#ppt_x"/>
                                          </p:val>
                                        </p:tav>
                                      </p:tavLst>
                                    </p:anim>
                                    <p:anim calcmode="lin" valueType="num">
                                      <p:cBhvr>
                                        <p:cTn id="20" dur="2250" decel="100000" fill="hold"/>
                                        <p:tgtEl>
                                          <p:spTgt spid="11"/>
                                        </p:tgtEl>
                                        <p:attrNameLst>
                                          <p:attrName>ppt_y</p:attrName>
                                        </p:attrNameLst>
                                      </p:cBhvr>
                                      <p:tavLst>
                                        <p:tav tm="0">
                                          <p:val>
                                            <p:strVal val="#ppt_y+1"/>
                                          </p:val>
                                        </p:tav>
                                        <p:tav tm="100000">
                                          <p:val>
                                            <p:strVal val="#ppt_y-.03"/>
                                          </p:val>
                                        </p:tav>
                                      </p:tavLst>
                                    </p:anim>
                                    <p:anim calcmode="lin" valueType="num">
                                      <p:cBhvr>
                                        <p:cTn id="21" dur="250" accel="100000" fill="hold">
                                          <p:stCondLst>
                                            <p:cond delay="2250"/>
                                          </p:stCondLst>
                                        </p:cTn>
                                        <p:tgtEl>
                                          <p:spTgt spid="11"/>
                                        </p:tgtEl>
                                        <p:attrNameLst>
                                          <p:attrName>ppt_y</p:attrName>
                                        </p:attrNameLst>
                                      </p:cBhvr>
                                      <p:tavLst>
                                        <p:tav tm="0">
                                          <p:val>
                                            <p:strVal val="#ppt_y-.03"/>
                                          </p:val>
                                        </p:tav>
                                        <p:tav tm="100000">
                                          <p:val>
                                            <p:strVal val="#ppt_y"/>
                                          </p:val>
                                        </p:tav>
                                      </p:tavLst>
                                    </p:anim>
                                  </p:childTnLst>
                                </p:cTn>
                              </p:par>
                            </p:childTnLst>
                          </p:cTn>
                        </p:par>
                        <p:par>
                          <p:cTn id="22" fill="hold" nodeType="afterGroup">
                            <p:stCondLst>
                              <p:cond delay="3500"/>
                            </p:stCondLst>
                            <p:childTnLst>
                              <p:par>
                                <p:cTn id="23" presetID="42" presetClass="entr" presetSubtype="0" fill="hold" nodeType="after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1000"/>
                                        <p:tgtEl>
                                          <p:spTgt spid="4"/>
                                        </p:tgtEl>
                                      </p:cBhvr>
                                    </p:animEffect>
                                    <p:anim calcmode="lin" valueType="num">
                                      <p:cBhvr>
                                        <p:cTn id="26" dur="1000" fill="hold"/>
                                        <p:tgtEl>
                                          <p:spTgt spid="4"/>
                                        </p:tgtEl>
                                        <p:attrNameLst>
                                          <p:attrName>ppt_x</p:attrName>
                                        </p:attrNameLst>
                                      </p:cBhvr>
                                      <p:tavLst>
                                        <p:tav tm="0">
                                          <p:val>
                                            <p:strVal val="#ppt_x"/>
                                          </p:val>
                                        </p:tav>
                                        <p:tav tm="100000">
                                          <p:val>
                                            <p:strVal val="#ppt_x"/>
                                          </p:val>
                                        </p:tav>
                                      </p:tavLst>
                                    </p:anim>
                                    <p:anim calcmode="lin" valueType="num">
                                      <p:cBhvr>
                                        <p:cTn id="2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组合 29"/>
          <p:cNvGrpSpPr/>
          <p:nvPr/>
        </p:nvGrpSpPr>
        <p:grpSpPr>
          <a:xfrm>
            <a:off x="519646" y="417394"/>
            <a:ext cx="11152707" cy="6168512"/>
            <a:chOff x="519646" y="447982"/>
            <a:chExt cx="11152707" cy="6168512"/>
          </a:xfrm>
        </p:grpSpPr>
        <p:sp>
          <p:nvSpPr>
            <p:cNvPr id="31" name="矩形 30"/>
            <p:cNvSpPr/>
            <p:nvPr/>
          </p:nvSpPr>
          <p:spPr>
            <a:xfrm>
              <a:off x="519646" y="447982"/>
              <a:ext cx="11152707" cy="6168512"/>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2" name="矩形 31"/>
            <p:cNvSpPr/>
            <p:nvPr/>
          </p:nvSpPr>
          <p:spPr>
            <a:xfrm>
              <a:off x="791761" y="707923"/>
              <a:ext cx="10608476" cy="5648630"/>
            </a:xfrm>
            <a:prstGeom prst="rect">
              <a:avLst/>
            </a:prstGeom>
            <a:noFill/>
            <a:ln w="76200">
              <a:solidFill>
                <a:srgbClr val="FFE9AA"/>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4" name="Rectangle 4"/>
          <p:cNvSpPr txBox="1">
            <a:spLocks noChangeArrowheads="1"/>
          </p:cNvSpPr>
          <p:nvPr/>
        </p:nvSpPr>
        <p:spPr>
          <a:xfrm>
            <a:off x="3955681" y="890187"/>
            <a:ext cx="4280636" cy="658220"/>
          </a:xfrm>
          <a:prstGeom prst="rect">
            <a:avLst/>
          </a:prstGeom>
          <a:effectLst>
            <a:outerShdw blurRad="76200" dir="13500000" sy="23000" kx="1200000" algn="br" rotWithShape="0">
              <a:prstClr val="black">
                <a:alpha val="20000"/>
              </a:prstClr>
            </a:outerShdw>
            <a:reflection blurRad="6350" stA="52000" endA="300" endPos="35000" dir="5400000" sy="-100000" algn="bl" rotWithShape="0"/>
          </a:effectLst>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CN" altLang="en-US" sz="3200" b="1" dirty="0">
                <a:solidFill>
                  <a:srgbClr val="3A9289"/>
                </a:solidFill>
                <a:latin typeface="+mn-lt"/>
                <a:ea typeface="+mn-ea"/>
                <a:cs typeface="+mn-ea"/>
                <a:sym typeface="+mn-lt"/>
              </a:rPr>
              <a:t>世界的袁隆平</a:t>
            </a:r>
          </a:p>
        </p:txBody>
      </p:sp>
      <p:sp>
        <p:nvSpPr>
          <p:cNvPr id="11" name="TextBox 46"/>
          <p:cNvSpPr txBox="1">
            <a:spLocks noChangeArrowheads="1"/>
          </p:cNvSpPr>
          <p:nvPr/>
        </p:nvSpPr>
        <p:spPr bwMode="auto">
          <a:xfrm>
            <a:off x="1483137" y="3617113"/>
            <a:ext cx="4539121" cy="2314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521970">
              <a:defRPr sz="1300">
                <a:solidFill>
                  <a:schemeClr val="tx1"/>
                </a:solidFill>
                <a:latin typeface="Calibri" panose="020F0502020204030204" pitchFamily="34" charset="0"/>
                <a:ea typeface="宋体" panose="02010600030101010101" pitchFamily="2" charset="-122"/>
              </a:defRPr>
            </a:lvl1pPr>
            <a:lvl2pPr marL="742950" indent="-285750" defTabSz="521970">
              <a:defRPr sz="1300">
                <a:solidFill>
                  <a:schemeClr val="tx1"/>
                </a:solidFill>
                <a:latin typeface="Calibri" panose="020F0502020204030204" pitchFamily="34" charset="0"/>
                <a:ea typeface="宋体" panose="02010600030101010101" pitchFamily="2" charset="-122"/>
              </a:defRPr>
            </a:lvl2pPr>
            <a:lvl3pPr marL="1143000" indent="-228600" defTabSz="521970">
              <a:defRPr sz="1300">
                <a:solidFill>
                  <a:schemeClr val="tx1"/>
                </a:solidFill>
                <a:latin typeface="Calibri" panose="020F0502020204030204" pitchFamily="34" charset="0"/>
                <a:ea typeface="宋体" panose="02010600030101010101" pitchFamily="2" charset="-122"/>
              </a:defRPr>
            </a:lvl3pPr>
            <a:lvl4pPr marL="1600200" indent="-228600" defTabSz="521970">
              <a:defRPr sz="1300">
                <a:solidFill>
                  <a:schemeClr val="tx1"/>
                </a:solidFill>
                <a:latin typeface="Calibri" panose="020F0502020204030204" pitchFamily="34" charset="0"/>
                <a:ea typeface="宋体" panose="02010600030101010101" pitchFamily="2" charset="-122"/>
              </a:defRPr>
            </a:lvl4pPr>
            <a:lvl5pPr marL="2057400" indent="-228600" defTabSz="521970">
              <a:defRPr sz="1300">
                <a:solidFill>
                  <a:schemeClr val="tx1"/>
                </a:solidFill>
                <a:latin typeface="Calibri" panose="020F0502020204030204" pitchFamily="34" charset="0"/>
                <a:ea typeface="宋体" panose="02010600030101010101" pitchFamily="2" charset="-122"/>
              </a:defRPr>
            </a:lvl5pPr>
            <a:lvl6pPr marL="25146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9718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34290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8862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defTabSz="695960">
              <a:lnSpc>
                <a:spcPct val="150000"/>
              </a:lnSpc>
              <a:defRPr/>
            </a:pPr>
            <a:r>
              <a:rPr lang="zh-CN" altLang="en-US" sz="1400" dirty="0">
                <a:solidFill>
                  <a:schemeClr val="tx1">
                    <a:lumMod val="85000"/>
                    <a:lumOff val="15000"/>
                  </a:schemeClr>
                </a:solidFill>
                <a:latin typeface="+mn-lt"/>
                <a:ea typeface="+mn-ea"/>
                <a:cs typeface="+mn-ea"/>
                <a:sym typeface="+mn-lt"/>
              </a:rPr>
              <a:t>世界杰出的农业经济学家唐</a:t>
            </a:r>
            <a:r>
              <a:rPr lang="en-US" altLang="zh-CN" sz="1400" dirty="0">
                <a:solidFill>
                  <a:schemeClr val="tx1">
                    <a:lumMod val="85000"/>
                    <a:lumOff val="15000"/>
                  </a:schemeClr>
                </a:solidFill>
                <a:latin typeface="+mn-lt"/>
                <a:ea typeface="+mn-ea"/>
                <a:cs typeface="+mn-ea"/>
                <a:sym typeface="+mn-lt"/>
              </a:rPr>
              <a:t>·</a:t>
            </a:r>
            <a:r>
              <a:rPr lang="zh-CN" altLang="en-US" sz="1400" dirty="0">
                <a:solidFill>
                  <a:schemeClr val="tx1">
                    <a:lumMod val="85000"/>
                    <a:lumOff val="15000"/>
                  </a:schemeClr>
                </a:solidFill>
                <a:latin typeface="+mn-lt"/>
                <a:ea typeface="+mn-ea"/>
                <a:cs typeface="+mn-ea"/>
                <a:sym typeface="+mn-lt"/>
              </a:rPr>
              <a:t>帕尔伯格写了一部名著，叫</a:t>
            </a:r>
            <a:r>
              <a:rPr lang="en-US" altLang="zh-CN" sz="1400" dirty="0">
                <a:solidFill>
                  <a:schemeClr val="tx1">
                    <a:lumMod val="85000"/>
                    <a:lumOff val="15000"/>
                  </a:schemeClr>
                </a:solidFill>
                <a:latin typeface="+mn-lt"/>
                <a:ea typeface="+mn-ea"/>
                <a:cs typeface="+mn-ea"/>
                <a:sym typeface="+mn-lt"/>
              </a:rPr>
              <a:t>《</a:t>
            </a:r>
            <a:r>
              <a:rPr lang="zh-CN" altLang="en-US" sz="1400" dirty="0">
                <a:solidFill>
                  <a:schemeClr val="tx1">
                    <a:lumMod val="85000"/>
                    <a:lumOff val="15000"/>
                  </a:schemeClr>
                </a:solidFill>
                <a:latin typeface="+mn-lt"/>
                <a:ea typeface="+mn-ea"/>
                <a:cs typeface="+mn-ea"/>
                <a:sym typeface="+mn-lt"/>
              </a:rPr>
              <a:t>走向丰衣足食的世界</a:t>
            </a:r>
            <a:r>
              <a:rPr lang="en-US" altLang="zh-CN" sz="1400" dirty="0">
                <a:solidFill>
                  <a:schemeClr val="tx1">
                    <a:lumMod val="85000"/>
                    <a:lumOff val="15000"/>
                  </a:schemeClr>
                </a:solidFill>
                <a:latin typeface="+mn-lt"/>
                <a:ea typeface="+mn-ea"/>
                <a:cs typeface="+mn-ea"/>
                <a:sym typeface="+mn-lt"/>
              </a:rPr>
              <a:t>》</a:t>
            </a:r>
            <a:r>
              <a:rPr lang="zh-CN" altLang="en-US" sz="1400" dirty="0">
                <a:solidFill>
                  <a:schemeClr val="tx1">
                    <a:lumMod val="85000"/>
                    <a:lumOff val="15000"/>
                  </a:schemeClr>
                </a:solidFill>
                <a:latin typeface="+mn-lt"/>
                <a:ea typeface="+mn-ea"/>
                <a:cs typeface="+mn-ea"/>
                <a:sym typeface="+mn-lt"/>
              </a:rPr>
              <a:t>书中写到“袁隆平为中国赢得了宝贵的时间，他增产的粮食实质上降低了人口增长率。他在农业科学的成就击败了饥饿的威胁。他正引导我们走向一个丰衣足食的世界。” </a:t>
            </a:r>
          </a:p>
          <a:p>
            <a:pPr defTabSz="695960">
              <a:lnSpc>
                <a:spcPct val="150000"/>
              </a:lnSpc>
              <a:defRPr/>
            </a:pPr>
            <a:endParaRPr lang="en-US" altLang="zh-CN" sz="1400" dirty="0">
              <a:solidFill>
                <a:schemeClr val="tx1">
                  <a:lumMod val="85000"/>
                  <a:lumOff val="15000"/>
                </a:schemeClr>
              </a:solidFill>
              <a:latin typeface="+mn-lt"/>
              <a:ea typeface="+mn-ea"/>
              <a:cs typeface="+mn-ea"/>
              <a:sym typeface="+mn-lt"/>
            </a:endParaRPr>
          </a:p>
          <a:p>
            <a:pPr defTabSz="695960">
              <a:lnSpc>
                <a:spcPct val="150000"/>
              </a:lnSpc>
              <a:defRPr/>
            </a:pPr>
            <a:endParaRPr lang="zh-CN" altLang="en-US" sz="1400" dirty="0">
              <a:solidFill>
                <a:schemeClr val="tx1">
                  <a:lumMod val="85000"/>
                  <a:lumOff val="15000"/>
                </a:schemeClr>
              </a:solidFill>
              <a:latin typeface="+mn-lt"/>
              <a:ea typeface="+mn-ea"/>
              <a:cs typeface="+mn-ea"/>
              <a:sym typeface="+mn-lt"/>
            </a:endParaRPr>
          </a:p>
        </p:txBody>
      </p:sp>
      <p:grpSp>
        <p:nvGrpSpPr>
          <p:cNvPr id="12" name="组合 11"/>
          <p:cNvGrpSpPr/>
          <p:nvPr/>
        </p:nvGrpSpPr>
        <p:grpSpPr>
          <a:xfrm>
            <a:off x="2377842" y="2554453"/>
            <a:ext cx="2564466" cy="490394"/>
            <a:chOff x="1547547" y="2671761"/>
            <a:chExt cx="4233821" cy="490394"/>
          </a:xfrm>
        </p:grpSpPr>
        <p:sp>
          <p:nvSpPr>
            <p:cNvPr id="13" name="矩形: 圆角 12"/>
            <p:cNvSpPr/>
            <p:nvPr/>
          </p:nvSpPr>
          <p:spPr>
            <a:xfrm>
              <a:off x="1547547" y="2722199"/>
              <a:ext cx="4233821" cy="439956"/>
            </a:xfrm>
            <a:prstGeom prst="roundRect">
              <a:avLst>
                <a:gd name="adj" fmla="val 37531"/>
              </a:avLst>
            </a:prstGeom>
            <a:solidFill>
              <a:srgbClr val="3084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Rectangle 4"/>
            <p:cNvSpPr txBox="1">
              <a:spLocks noChangeArrowheads="1"/>
            </p:cNvSpPr>
            <p:nvPr/>
          </p:nvSpPr>
          <p:spPr>
            <a:xfrm>
              <a:off x="1756602" y="2671761"/>
              <a:ext cx="3858036" cy="43995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zh-CN" altLang="en-US" sz="1600" b="1" dirty="0">
                  <a:solidFill>
                    <a:schemeClr val="bg1"/>
                  </a:solidFill>
                  <a:latin typeface="+mn-lt"/>
                  <a:ea typeface="+mn-ea"/>
                  <a:cs typeface="+mn-ea"/>
                  <a:sym typeface="+mn-lt"/>
                </a:rPr>
                <a:t>获得“沃尔夫”农业奖</a:t>
              </a:r>
            </a:p>
          </p:txBody>
        </p:sp>
      </p:grpSp>
      <p:pic>
        <p:nvPicPr>
          <p:cNvPr id="3" name="图片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350684" y="2080654"/>
            <a:ext cx="2767360" cy="3931203"/>
          </a:xfrm>
          <a:prstGeom prst="rect">
            <a:avLst/>
          </a:prstGeom>
          <a:ln>
            <a:noFill/>
          </a:ln>
          <a:effectLst>
            <a:softEdge rad="112500"/>
          </a:effectLst>
        </p:spPr>
      </p:pic>
    </p:spTree>
  </p:cSld>
  <p:clrMapOvr>
    <a:masterClrMapping/>
  </p:clrMapOvr>
  <mc:AlternateContent xmlns:mc="http://schemas.openxmlformats.org/markup-compatibility/2006" xmlns:p14="http://schemas.microsoft.com/office/powerpoint/2010/main">
    <mc:Choice Requires="p14">
      <p:transition spd="slow" p14:dur="1400" advClick="0">
        <p14:doors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5" presetClass="entr" presetSubtype="0" fill="hold" grpId="0" nodeType="withEffect">
                                  <p:stCondLst>
                                    <p:cond delay="0"/>
                                  </p:stCondLst>
                                  <p:iterate type="lt">
                                    <p:tmPct val="0"/>
                                  </p:iterate>
                                  <p:childTnLst>
                                    <p:set>
                                      <p:cBhvr>
                                        <p:cTn id="6" dur="1" fill="hold">
                                          <p:stCondLst>
                                            <p:cond delay="0"/>
                                          </p:stCondLst>
                                        </p:cTn>
                                        <p:tgtEl>
                                          <p:spTgt spid="14"/>
                                        </p:tgtEl>
                                        <p:attrNameLst>
                                          <p:attrName>style.visibility</p:attrName>
                                        </p:attrNameLst>
                                      </p:cBhvr>
                                      <p:to>
                                        <p:strVal val="visible"/>
                                      </p:to>
                                    </p:set>
                                    <p:anim calcmode="lin" valueType="num">
                                      <p:cBhvr>
                                        <p:cTn id="7"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 dur="1000" fill="hold"/>
                                        <p:tgtEl>
                                          <p:spTgt spid="1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4"/>
                                        </p:tgtEl>
                                      </p:cBhvr>
                                    </p:animEffect>
                                  </p:childTnLst>
                                </p:cTn>
                              </p:par>
                            </p:childTnLst>
                          </p:cTn>
                        </p:par>
                        <p:par>
                          <p:cTn id="15" fill="hold" nodeType="afterGroup">
                            <p:stCondLst>
                              <p:cond delay="1000"/>
                            </p:stCondLst>
                            <p:childTnLst>
                              <p:par>
                                <p:cTn id="16" presetID="2" presetClass="entr" presetSubtype="4" fill="hold" nodeType="afterEffect">
                                  <p:stCondLst>
                                    <p:cond delay="0"/>
                                  </p:stCondLst>
                                  <p:childTnLst>
                                    <p:set>
                                      <p:cBhvr>
                                        <p:cTn id="17" dur="1" fill="hold">
                                          <p:stCondLst>
                                            <p:cond delay="0"/>
                                          </p:stCondLst>
                                        </p:cTn>
                                        <p:tgtEl>
                                          <p:spTgt spid="12"/>
                                        </p:tgtEl>
                                        <p:attrNameLst>
                                          <p:attrName>style.visibility</p:attrName>
                                        </p:attrNameLst>
                                      </p:cBhvr>
                                      <p:to>
                                        <p:strVal val="visible"/>
                                      </p:to>
                                    </p:set>
                                    <p:anim calcmode="lin" valueType="num">
                                      <p:cBhvr additive="base">
                                        <p:cTn id="18" dur="500" fill="hold"/>
                                        <p:tgtEl>
                                          <p:spTgt spid="12"/>
                                        </p:tgtEl>
                                        <p:attrNameLst>
                                          <p:attrName>ppt_x</p:attrName>
                                        </p:attrNameLst>
                                      </p:cBhvr>
                                      <p:tavLst>
                                        <p:tav tm="0">
                                          <p:val>
                                            <p:strVal val="#ppt_x"/>
                                          </p:val>
                                        </p:tav>
                                        <p:tav tm="100000">
                                          <p:val>
                                            <p:strVal val="#ppt_x"/>
                                          </p:val>
                                        </p:tav>
                                      </p:tavLst>
                                    </p:anim>
                                    <p:anim calcmode="lin" valueType="num">
                                      <p:cBhvr additive="base">
                                        <p:cTn id="19" dur="500" fill="hold"/>
                                        <p:tgtEl>
                                          <p:spTgt spid="12"/>
                                        </p:tgtEl>
                                        <p:attrNameLst>
                                          <p:attrName>ppt_y</p:attrName>
                                        </p:attrNameLst>
                                      </p:cBhvr>
                                      <p:tavLst>
                                        <p:tav tm="0">
                                          <p:val>
                                            <p:strVal val="1+#ppt_h/2"/>
                                          </p:val>
                                        </p:tav>
                                        <p:tav tm="100000">
                                          <p:val>
                                            <p:strVal val="#ppt_y"/>
                                          </p:val>
                                        </p:tav>
                                      </p:tavLst>
                                    </p:anim>
                                  </p:childTnLst>
                                </p:cTn>
                              </p:par>
                            </p:childTnLst>
                          </p:cTn>
                        </p:par>
                        <p:par>
                          <p:cTn id="20" fill="hold" nodeType="afterGroup">
                            <p:stCondLst>
                              <p:cond delay="1500"/>
                            </p:stCondLst>
                            <p:childTnLst>
                              <p:par>
                                <p:cTn id="21" presetID="37" presetClass="entr" presetSubtype="0" fill="hold" grpId="0"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1000"/>
                                        <p:tgtEl>
                                          <p:spTgt spid="11"/>
                                        </p:tgtEl>
                                      </p:cBhvr>
                                    </p:animEffect>
                                    <p:anim calcmode="lin" valueType="num">
                                      <p:cBhvr>
                                        <p:cTn id="24" dur="1000" fill="hold"/>
                                        <p:tgtEl>
                                          <p:spTgt spid="11"/>
                                        </p:tgtEl>
                                        <p:attrNameLst>
                                          <p:attrName>ppt_x</p:attrName>
                                        </p:attrNameLst>
                                      </p:cBhvr>
                                      <p:tavLst>
                                        <p:tav tm="0">
                                          <p:val>
                                            <p:strVal val="#ppt_x"/>
                                          </p:val>
                                        </p:tav>
                                        <p:tav tm="100000">
                                          <p:val>
                                            <p:strVal val="#ppt_x"/>
                                          </p:val>
                                        </p:tav>
                                      </p:tavLst>
                                    </p:anim>
                                    <p:anim calcmode="lin" valueType="num">
                                      <p:cBhvr>
                                        <p:cTn id="25" dur="900" decel="100000" fill="hold"/>
                                        <p:tgtEl>
                                          <p:spTgt spid="11"/>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11"/>
                                        </p:tgtEl>
                                        <p:attrNameLst>
                                          <p:attrName>ppt_y</p:attrName>
                                        </p:attrNameLst>
                                      </p:cBhvr>
                                      <p:tavLst>
                                        <p:tav tm="0">
                                          <p:val>
                                            <p:strVal val="#ppt_y-.03"/>
                                          </p:val>
                                        </p:tav>
                                        <p:tav tm="100000">
                                          <p:val>
                                            <p:strVal val="#ppt_y"/>
                                          </p:val>
                                        </p:tav>
                                      </p:tavLst>
                                    </p:anim>
                                  </p:childTnLst>
                                </p:cTn>
                              </p:par>
                            </p:childTnLst>
                          </p:cTn>
                        </p:par>
                        <p:par>
                          <p:cTn id="27" fill="hold" nodeType="afterGroup">
                            <p:stCondLst>
                              <p:cond delay="2500"/>
                            </p:stCondLst>
                            <p:childTnLst>
                              <p:par>
                                <p:cTn id="28" presetID="42" presetClass="entr" presetSubtype="0" fill="hold" nodeType="after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fade">
                                      <p:cBhvr>
                                        <p:cTn id="30" dur="1000"/>
                                        <p:tgtEl>
                                          <p:spTgt spid="3"/>
                                        </p:tgtEl>
                                      </p:cBhvr>
                                    </p:animEffect>
                                    <p:anim calcmode="lin" valueType="num">
                                      <p:cBhvr>
                                        <p:cTn id="31" dur="1000" fill="hold"/>
                                        <p:tgtEl>
                                          <p:spTgt spid="3"/>
                                        </p:tgtEl>
                                        <p:attrNameLst>
                                          <p:attrName>ppt_x</p:attrName>
                                        </p:attrNameLst>
                                      </p:cBhvr>
                                      <p:tavLst>
                                        <p:tav tm="0">
                                          <p:val>
                                            <p:strVal val="#ppt_x"/>
                                          </p:val>
                                        </p:tav>
                                        <p:tav tm="100000">
                                          <p:val>
                                            <p:strVal val="#ppt_x"/>
                                          </p:val>
                                        </p:tav>
                                      </p:tavLst>
                                    </p:anim>
                                    <p:anim calcmode="lin" valueType="num">
                                      <p:cBhvr>
                                        <p:cTn id="32"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组合 29"/>
          <p:cNvGrpSpPr/>
          <p:nvPr/>
        </p:nvGrpSpPr>
        <p:grpSpPr>
          <a:xfrm>
            <a:off x="519646" y="417394"/>
            <a:ext cx="11152707" cy="6168512"/>
            <a:chOff x="519646" y="447982"/>
            <a:chExt cx="11152707" cy="6168512"/>
          </a:xfrm>
        </p:grpSpPr>
        <p:sp>
          <p:nvSpPr>
            <p:cNvPr id="31" name="矩形 30"/>
            <p:cNvSpPr/>
            <p:nvPr/>
          </p:nvSpPr>
          <p:spPr>
            <a:xfrm>
              <a:off x="519646" y="447982"/>
              <a:ext cx="11152707" cy="6168512"/>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2" name="矩形 31"/>
            <p:cNvSpPr/>
            <p:nvPr/>
          </p:nvSpPr>
          <p:spPr>
            <a:xfrm>
              <a:off x="791761" y="707923"/>
              <a:ext cx="10608476" cy="5648630"/>
            </a:xfrm>
            <a:prstGeom prst="rect">
              <a:avLst/>
            </a:prstGeom>
            <a:noFill/>
            <a:ln w="76200">
              <a:solidFill>
                <a:srgbClr val="FFE9AA"/>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59" name="Rectangle 4"/>
          <p:cNvSpPr>
            <a:spLocks noGrp="1" noChangeArrowheads="1"/>
          </p:cNvSpPr>
          <p:nvPr>
            <p:ph type="ctrTitle"/>
          </p:nvPr>
        </p:nvSpPr>
        <p:spPr>
          <a:xfrm>
            <a:off x="2039801" y="2996220"/>
            <a:ext cx="8116305" cy="1659194"/>
          </a:xfrm>
          <a:effectLst>
            <a:outerShdw blurRad="76200" dir="13500000" sy="23000" kx="1200000" algn="br" rotWithShape="0">
              <a:prstClr val="black">
                <a:alpha val="20000"/>
              </a:prstClr>
            </a:outerShdw>
            <a:reflection blurRad="6350" stA="52000" endA="300" endPos="35000" dir="5400000" sy="-100000" algn="bl" rotWithShape="0"/>
          </a:effectLst>
        </p:spPr>
        <p:txBody>
          <a:bodyPr>
            <a:normAutofit/>
          </a:bodyPr>
          <a:lstStyle/>
          <a:p>
            <a:r>
              <a:rPr lang="zh-CN" altLang="en-US" sz="4800" b="1" dirty="0">
                <a:solidFill>
                  <a:srgbClr val="3A9289"/>
                </a:solidFill>
                <a:latin typeface="+mn-lt"/>
                <a:ea typeface="+mn-ea"/>
                <a:cs typeface="+mn-ea"/>
                <a:sym typeface="+mn-lt"/>
              </a:rPr>
              <a:t>生活中的袁老</a:t>
            </a:r>
            <a:endParaRPr lang="zh-CN" altLang="zh-CN" sz="4000" b="1" dirty="0">
              <a:solidFill>
                <a:srgbClr val="3A9289"/>
              </a:solidFill>
              <a:latin typeface="+mn-lt"/>
              <a:ea typeface="+mn-ea"/>
              <a:cs typeface="+mn-ea"/>
              <a:sym typeface="+mn-lt"/>
            </a:endParaRPr>
          </a:p>
        </p:txBody>
      </p:sp>
      <p:grpSp>
        <p:nvGrpSpPr>
          <p:cNvPr id="64" name="组合 63"/>
          <p:cNvGrpSpPr/>
          <p:nvPr/>
        </p:nvGrpSpPr>
        <p:grpSpPr>
          <a:xfrm>
            <a:off x="840969" y="4581688"/>
            <a:ext cx="10513968" cy="1704663"/>
            <a:chOff x="2939323" y="4568041"/>
            <a:chExt cx="9728799" cy="1704663"/>
          </a:xfrm>
        </p:grpSpPr>
        <p:pic>
          <p:nvPicPr>
            <p:cNvPr id="58" name="图片 5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939323" y="4568043"/>
              <a:ext cx="2432988" cy="1704661"/>
            </a:xfrm>
            <a:prstGeom prst="rect">
              <a:avLst/>
            </a:prstGeom>
          </p:spPr>
        </p:pic>
        <p:pic>
          <p:nvPicPr>
            <p:cNvPr id="61" name="图片 6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5370662" y="4568042"/>
              <a:ext cx="2432988" cy="1704661"/>
            </a:xfrm>
            <a:prstGeom prst="rect">
              <a:avLst/>
            </a:prstGeom>
          </p:spPr>
        </p:pic>
        <p:pic>
          <p:nvPicPr>
            <p:cNvPr id="62" name="图片 6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803795" y="4568042"/>
              <a:ext cx="2432988" cy="1704661"/>
            </a:xfrm>
            <a:prstGeom prst="rect">
              <a:avLst/>
            </a:prstGeom>
          </p:spPr>
        </p:pic>
        <p:pic>
          <p:nvPicPr>
            <p:cNvPr id="63" name="图片 6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10235134" y="4568041"/>
              <a:ext cx="2432988" cy="1704661"/>
            </a:xfrm>
            <a:prstGeom prst="rect">
              <a:avLst/>
            </a:prstGeom>
          </p:spPr>
        </p:pic>
      </p:grpSp>
      <p:sp>
        <p:nvSpPr>
          <p:cNvPr id="18" name="Rectangle 4"/>
          <p:cNvSpPr txBox="1">
            <a:spLocks noChangeArrowheads="1"/>
          </p:cNvSpPr>
          <p:nvPr/>
        </p:nvSpPr>
        <p:spPr>
          <a:xfrm>
            <a:off x="4618355" y="2642156"/>
            <a:ext cx="2955287" cy="876983"/>
          </a:xfrm>
          <a:prstGeom prst="rect">
            <a:avLst/>
          </a:prstGeom>
          <a:effectLst>
            <a:outerShdw blurRad="76200" dir="13500000" sy="23000" kx="1200000" algn="br" rotWithShape="0">
              <a:prstClr val="black">
                <a:alpha val="20000"/>
              </a:prstClr>
            </a:outerShdw>
            <a:reflection blurRad="6350" stA="52000" endA="300" endPos="35000" dir="5400000" sy="-100000" algn="bl" rotWithShape="0"/>
          </a:effectLst>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CN" altLang="en-US" sz="4400" b="1">
                <a:solidFill>
                  <a:srgbClr val="3A9289"/>
                </a:solidFill>
                <a:latin typeface="+mn-lt"/>
                <a:ea typeface="+mn-ea"/>
                <a:cs typeface="+mn-ea"/>
                <a:sym typeface="+mn-lt"/>
              </a:rPr>
              <a:t>第四章</a:t>
            </a:r>
            <a:endParaRPr lang="zh-CN" altLang="zh-CN" sz="3600" b="1">
              <a:solidFill>
                <a:srgbClr val="3A9289"/>
              </a:solidFill>
              <a:latin typeface="+mn-lt"/>
              <a:ea typeface="+mn-ea"/>
              <a:cs typeface="+mn-ea"/>
              <a:sym typeface="+mn-lt"/>
            </a:endParaRPr>
          </a:p>
        </p:txBody>
      </p:sp>
      <p:pic>
        <p:nvPicPr>
          <p:cNvPr id="3" name="图片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803892" y="789542"/>
            <a:ext cx="2584215" cy="19381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500" advClick="0">
        <p:checke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checker/>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1000"/>
                                        <p:tgtEl>
                                          <p:spTgt spid="30"/>
                                        </p:tgtEl>
                                      </p:cBhvr>
                                    </p:animEffect>
                                    <p:anim calcmode="lin" valueType="num">
                                      <p:cBhvr>
                                        <p:cTn id="8" dur="1000" fill="hold"/>
                                        <p:tgtEl>
                                          <p:spTgt spid="30"/>
                                        </p:tgtEl>
                                        <p:attrNameLst>
                                          <p:attrName>ppt_x</p:attrName>
                                        </p:attrNameLst>
                                      </p:cBhvr>
                                      <p:tavLst>
                                        <p:tav tm="0">
                                          <p:val>
                                            <p:strVal val="#ppt_x"/>
                                          </p:val>
                                        </p:tav>
                                        <p:tav tm="100000">
                                          <p:val>
                                            <p:strVal val="#ppt_x"/>
                                          </p:val>
                                        </p:tav>
                                      </p:tavLst>
                                    </p:anim>
                                    <p:anim calcmode="lin" valueType="num">
                                      <p:cBhvr>
                                        <p:cTn id="9" dur="1000" fill="hold"/>
                                        <p:tgtEl>
                                          <p:spTgt spid="30"/>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42" presetClass="entr" presetSubtype="0" fill="hold" nodeType="afterEffect">
                                  <p:stCondLst>
                                    <p:cond delay="0"/>
                                  </p:stCondLst>
                                  <p:childTnLst>
                                    <p:set>
                                      <p:cBhvr>
                                        <p:cTn id="12" dur="1" fill="hold">
                                          <p:stCondLst>
                                            <p:cond delay="0"/>
                                          </p:stCondLst>
                                        </p:cTn>
                                        <p:tgtEl>
                                          <p:spTgt spid="64"/>
                                        </p:tgtEl>
                                        <p:attrNameLst>
                                          <p:attrName>style.visibility</p:attrName>
                                        </p:attrNameLst>
                                      </p:cBhvr>
                                      <p:to>
                                        <p:strVal val="visible"/>
                                      </p:to>
                                    </p:set>
                                    <p:animEffect transition="in" filter="fade">
                                      <p:cBhvr>
                                        <p:cTn id="13" dur="1000"/>
                                        <p:tgtEl>
                                          <p:spTgt spid="64"/>
                                        </p:tgtEl>
                                      </p:cBhvr>
                                    </p:animEffect>
                                    <p:anim calcmode="lin" valueType="num">
                                      <p:cBhvr>
                                        <p:cTn id="14" dur="1000" fill="hold"/>
                                        <p:tgtEl>
                                          <p:spTgt spid="64"/>
                                        </p:tgtEl>
                                        <p:attrNameLst>
                                          <p:attrName>ppt_x</p:attrName>
                                        </p:attrNameLst>
                                      </p:cBhvr>
                                      <p:tavLst>
                                        <p:tav tm="0">
                                          <p:val>
                                            <p:strVal val="#ppt_x"/>
                                          </p:val>
                                        </p:tav>
                                        <p:tav tm="100000">
                                          <p:val>
                                            <p:strVal val="#ppt_x"/>
                                          </p:val>
                                        </p:tav>
                                      </p:tavLst>
                                    </p:anim>
                                    <p:anim calcmode="lin" valueType="num">
                                      <p:cBhvr>
                                        <p:cTn id="15" dur="1000" fill="hold"/>
                                        <p:tgtEl>
                                          <p:spTgt spid="64"/>
                                        </p:tgtEl>
                                        <p:attrNameLst>
                                          <p:attrName>ppt_y</p:attrName>
                                        </p:attrNameLst>
                                      </p:cBhvr>
                                      <p:tavLst>
                                        <p:tav tm="0">
                                          <p:val>
                                            <p:strVal val="#ppt_y+.1"/>
                                          </p:val>
                                        </p:tav>
                                        <p:tav tm="100000">
                                          <p:val>
                                            <p:strVal val="#ppt_y"/>
                                          </p:val>
                                        </p:tav>
                                      </p:tavLst>
                                    </p:anim>
                                  </p:childTnLst>
                                </p:cTn>
                              </p:par>
                              <p:par>
                                <p:cTn id="16" presetID="47" presetClass="entr" presetSubtype="0" fill="hold" nodeType="with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fade">
                                      <p:cBhvr>
                                        <p:cTn id="18" dur="1000"/>
                                        <p:tgtEl>
                                          <p:spTgt spid="3"/>
                                        </p:tgtEl>
                                      </p:cBhvr>
                                    </p:animEffect>
                                    <p:anim calcmode="lin" valueType="num">
                                      <p:cBhvr>
                                        <p:cTn id="19" dur="1000" fill="hold"/>
                                        <p:tgtEl>
                                          <p:spTgt spid="3"/>
                                        </p:tgtEl>
                                        <p:attrNameLst>
                                          <p:attrName>ppt_x</p:attrName>
                                        </p:attrNameLst>
                                      </p:cBhvr>
                                      <p:tavLst>
                                        <p:tav tm="0">
                                          <p:val>
                                            <p:strVal val="#ppt_x"/>
                                          </p:val>
                                        </p:tav>
                                        <p:tav tm="100000">
                                          <p:val>
                                            <p:strVal val="#ppt_x"/>
                                          </p:val>
                                        </p:tav>
                                      </p:tavLst>
                                    </p:anim>
                                    <p:anim calcmode="lin" valueType="num">
                                      <p:cBhvr>
                                        <p:cTn id="20" dur="1000" fill="hold"/>
                                        <p:tgtEl>
                                          <p:spTgt spid="3"/>
                                        </p:tgtEl>
                                        <p:attrNameLst>
                                          <p:attrName>ppt_y</p:attrName>
                                        </p:attrNameLst>
                                      </p:cBhvr>
                                      <p:tavLst>
                                        <p:tav tm="0">
                                          <p:val>
                                            <p:strVal val="#ppt_y-.1"/>
                                          </p:val>
                                        </p:tav>
                                        <p:tav tm="100000">
                                          <p:val>
                                            <p:strVal val="#ppt_y"/>
                                          </p:val>
                                        </p:tav>
                                      </p:tavLst>
                                    </p:anim>
                                  </p:childTnLst>
                                </p:cTn>
                              </p:par>
                            </p:childTnLst>
                          </p:cTn>
                        </p:par>
                        <p:par>
                          <p:cTn id="21" fill="hold" nodeType="afterGroup">
                            <p:stCondLst>
                              <p:cond delay="2000"/>
                            </p:stCondLst>
                            <p:childTnLst>
                              <p:par>
                                <p:cTn id="22" presetID="25" presetClass="entr" presetSubtype="0" fill="hold" grpId="0" nodeType="afterEffect">
                                  <p:stCondLst>
                                    <p:cond delay="0"/>
                                  </p:stCondLst>
                                  <p:iterate type="lt">
                                    <p:tmPct val="0"/>
                                  </p:iterate>
                                  <p:childTnLst>
                                    <p:set>
                                      <p:cBhvr>
                                        <p:cTn id="23" dur="1" fill="hold">
                                          <p:stCondLst>
                                            <p:cond delay="0"/>
                                          </p:stCondLst>
                                        </p:cTn>
                                        <p:tgtEl>
                                          <p:spTgt spid="18"/>
                                        </p:tgtEl>
                                        <p:attrNameLst>
                                          <p:attrName>style.visibility</p:attrName>
                                        </p:attrNameLst>
                                      </p:cBhvr>
                                      <p:to>
                                        <p:strVal val="visible"/>
                                      </p:to>
                                    </p:set>
                                    <p:anim calcmode="lin" valueType="num">
                                      <p:cBhvr>
                                        <p:cTn id="24" dur="500" decel="50000" fill="hold">
                                          <p:stCondLst>
                                            <p:cond delay="0"/>
                                          </p:stCondLst>
                                        </p:cTn>
                                        <p:tgtEl>
                                          <p:spTgt spid="18"/>
                                        </p:tgtEl>
                                        <p:attrNameLst>
                                          <p:attrName>style.rotation</p:attrName>
                                        </p:attrNameLst>
                                      </p:cBhvr>
                                      <p:tavLst>
                                        <p:tav tm="0">
                                          <p:val>
                                            <p:fltVal val="-90"/>
                                          </p:val>
                                        </p:tav>
                                        <p:tav tm="100000">
                                          <p:val>
                                            <p:fltVal val="0"/>
                                          </p:val>
                                        </p:tav>
                                      </p:tavLst>
                                    </p:anim>
                                    <p:anim calcmode="lin" valueType="num">
                                      <p:cBhvr>
                                        <p:cTn id="25" dur="500" decel="50000" fill="hold">
                                          <p:stCondLst>
                                            <p:cond delay="0"/>
                                          </p:stCondLst>
                                        </p:cTn>
                                        <p:tgtEl>
                                          <p:spTgt spid="18"/>
                                        </p:tgtEl>
                                        <p:attrNameLst>
                                          <p:attrName>ppt_w</p:attrName>
                                        </p:attrNameLst>
                                      </p:cBhvr>
                                      <p:tavLst>
                                        <p:tav tm="0">
                                          <p:val>
                                            <p:strVal val="#ppt_w"/>
                                          </p:val>
                                        </p:tav>
                                        <p:tav tm="100000">
                                          <p:val>
                                            <p:strVal val="#ppt_w*.05"/>
                                          </p:val>
                                        </p:tav>
                                      </p:tavLst>
                                    </p:anim>
                                    <p:anim calcmode="lin" valueType="num">
                                      <p:cBhvr>
                                        <p:cTn id="26" dur="500" accel="50000" fill="hold">
                                          <p:stCondLst>
                                            <p:cond delay="500"/>
                                          </p:stCondLst>
                                        </p:cTn>
                                        <p:tgtEl>
                                          <p:spTgt spid="18"/>
                                        </p:tgtEl>
                                        <p:attrNameLst>
                                          <p:attrName>ppt_w</p:attrName>
                                        </p:attrNameLst>
                                      </p:cBhvr>
                                      <p:tavLst>
                                        <p:tav tm="0">
                                          <p:val>
                                            <p:strVal val="#ppt_w*.05"/>
                                          </p:val>
                                        </p:tav>
                                        <p:tav tm="100000">
                                          <p:val>
                                            <p:strVal val="#ppt_w"/>
                                          </p:val>
                                        </p:tav>
                                      </p:tavLst>
                                    </p:anim>
                                    <p:anim calcmode="lin" valueType="num">
                                      <p:cBhvr>
                                        <p:cTn id="27" dur="1000" fill="hold"/>
                                        <p:tgtEl>
                                          <p:spTgt spid="18"/>
                                        </p:tgtEl>
                                        <p:attrNameLst>
                                          <p:attrName>ppt_h</p:attrName>
                                        </p:attrNameLst>
                                      </p:cBhvr>
                                      <p:tavLst>
                                        <p:tav tm="0">
                                          <p:val>
                                            <p:strVal val="#ppt_h"/>
                                          </p:val>
                                        </p:tav>
                                        <p:tav tm="100000">
                                          <p:val>
                                            <p:strVal val="#ppt_h"/>
                                          </p:val>
                                        </p:tav>
                                      </p:tavLst>
                                    </p:anim>
                                    <p:anim calcmode="lin" valueType="num">
                                      <p:cBhvr>
                                        <p:cTn id="28" dur="500" decel="50000" fill="hold">
                                          <p:stCondLst>
                                            <p:cond delay="0"/>
                                          </p:stCondLst>
                                        </p:cTn>
                                        <p:tgtEl>
                                          <p:spTgt spid="18"/>
                                        </p:tgtEl>
                                        <p:attrNameLst>
                                          <p:attrName>ppt_x</p:attrName>
                                        </p:attrNameLst>
                                      </p:cBhvr>
                                      <p:tavLst>
                                        <p:tav tm="0">
                                          <p:val>
                                            <p:strVal val="#ppt_x+.4"/>
                                          </p:val>
                                        </p:tav>
                                        <p:tav tm="100000">
                                          <p:val>
                                            <p:strVal val="#ppt_x"/>
                                          </p:val>
                                        </p:tav>
                                      </p:tavLst>
                                    </p:anim>
                                    <p:anim calcmode="lin" valueType="num">
                                      <p:cBhvr>
                                        <p:cTn id="29" dur="500" decel="50000" fill="hold">
                                          <p:stCondLst>
                                            <p:cond delay="0"/>
                                          </p:stCondLst>
                                        </p:cTn>
                                        <p:tgtEl>
                                          <p:spTgt spid="18"/>
                                        </p:tgtEl>
                                        <p:attrNameLst>
                                          <p:attrName>ppt_y</p:attrName>
                                        </p:attrNameLst>
                                      </p:cBhvr>
                                      <p:tavLst>
                                        <p:tav tm="0">
                                          <p:val>
                                            <p:strVal val="#ppt_y-.2"/>
                                          </p:val>
                                        </p:tav>
                                        <p:tav tm="100000">
                                          <p:val>
                                            <p:strVal val="#ppt_y+.1"/>
                                          </p:val>
                                        </p:tav>
                                      </p:tavLst>
                                    </p:anim>
                                    <p:anim calcmode="lin" valueType="num">
                                      <p:cBhvr>
                                        <p:cTn id="30" dur="500" accel="50000" fill="hold">
                                          <p:stCondLst>
                                            <p:cond delay="500"/>
                                          </p:stCondLst>
                                        </p:cTn>
                                        <p:tgtEl>
                                          <p:spTgt spid="18"/>
                                        </p:tgtEl>
                                        <p:attrNameLst>
                                          <p:attrName>ppt_y</p:attrName>
                                        </p:attrNameLst>
                                      </p:cBhvr>
                                      <p:tavLst>
                                        <p:tav tm="0">
                                          <p:val>
                                            <p:strVal val="#ppt_y+.1"/>
                                          </p:val>
                                        </p:tav>
                                        <p:tav tm="100000">
                                          <p:val>
                                            <p:strVal val="#ppt_y"/>
                                          </p:val>
                                        </p:tav>
                                      </p:tavLst>
                                    </p:anim>
                                    <p:animEffect transition="in" filter="fade">
                                      <p:cBhvr>
                                        <p:cTn id="31" dur="1000" decel="50000">
                                          <p:stCondLst>
                                            <p:cond delay="0"/>
                                          </p:stCondLst>
                                        </p:cTn>
                                        <p:tgtEl>
                                          <p:spTgt spid="18"/>
                                        </p:tgtEl>
                                      </p:cBhvr>
                                    </p:animEffect>
                                  </p:childTnLst>
                                </p:cTn>
                              </p:par>
                              <p:par>
                                <p:cTn id="32" presetID="25" presetClass="entr" presetSubtype="0" fill="hold" grpId="0" nodeType="withEffect">
                                  <p:stCondLst>
                                    <p:cond delay="0"/>
                                  </p:stCondLst>
                                  <p:iterate type="lt">
                                    <p:tmPct val="0"/>
                                  </p:iterate>
                                  <p:childTnLst>
                                    <p:set>
                                      <p:cBhvr>
                                        <p:cTn id="33" dur="1" fill="hold">
                                          <p:stCondLst>
                                            <p:cond delay="0"/>
                                          </p:stCondLst>
                                        </p:cTn>
                                        <p:tgtEl>
                                          <p:spTgt spid="59"/>
                                        </p:tgtEl>
                                        <p:attrNameLst>
                                          <p:attrName>style.visibility</p:attrName>
                                        </p:attrNameLst>
                                      </p:cBhvr>
                                      <p:to>
                                        <p:strVal val="visible"/>
                                      </p:to>
                                    </p:set>
                                    <p:anim calcmode="lin" valueType="num">
                                      <p:cBhvr>
                                        <p:cTn id="34" dur="500" decel="50000" fill="hold">
                                          <p:stCondLst>
                                            <p:cond delay="0"/>
                                          </p:stCondLst>
                                        </p:cTn>
                                        <p:tgtEl>
                                          <p:spTgt spid="59"/>
                                        </p:tgtEl>
                                        <p:attrNameLst>
                                          <p:attrName>style.rotation</p:attrName>
                                        </p:attrNameLst>
                                      </p:cBhvr>
                                      <p:tavLst>
                                        <p:tav tm="0">
                                          <p:val>
                                            <p:fltVal val="-90"/>
                                          </p:val>
                                        </p:tav>
                                        <p:tav tm="100000">
                                          <p:val>
                                            <p:fltVal val="0"/>
                                          </p:val>
                                        </p:tav>
                                      </p:tavLst>
                                    </p:anim>
                                    <p:anim calcmode="lin" valueType="num">
                                      <p:cBhvr>
                                        <p:cTn id="35" dur="500" decel="50000" fill="hold">
                                          <p:stCondLst>
                                            <p:cond delay="0"/>
                                          </p:stCondLst>
                                        </p:cTn>
                                        <p:tgtEl>
                                          <p:spTgt spid="59"/>
                                        </p:tgtEl>
                                        <p:attrNameLst>
                                          <p:attrName>ppt_w</p:attrName>
                                        </p:attrNameLst>
                                      </p:cBhvr>
                                      <p:tavLst>
                                        <p:tav tm="0">
                                          <p:val>
                                            <p:strVal val="#ppt_w"/>
                                          </p:val>
                                        </p:tav>
                                        <p:tav tm="100000">
                                          <p:val>
                                            <p:strVal val="#ppt_w*.05"/>
                                          </p:val>
                                        </p:tav>
                                      </p:tavLst>
                                    </p:anim>
                                    <p:anim calcmode="lin" valueType="num">
                                      <p:cBhvr>
                                        <p:cTn id="36" dur="500" accel="50000" fill="hold">
                                          <p:stCondLst>
                                            <p:cond delay="500"/>
                                          </p:stCondLst>
                                        </p:cTn>
                                        <p:tgtEl>
                                          <p:spTgt spid="59"/>
                                        </p:tgtEl>
                                        <p:attrNameLst>
                                          <p:attrName>ppt_w</p:attrName>
                                        </p:attrNameLst>
                                      </p:cBhvr>
                                      <p:tavLst>
                                        <p:tav tm="0">
                                          <p:val>
                                            <p:strVal val="#ppt_w*.05"/>
                                          </p:val>
                                        </p:tav>
                                        <p:tav tm="100000">
                                          <p:val>
                                            <p:strVal val="#ppt_w"/>
                                          </p:val>
                                        </p:tav>
                                      </p:tavLst>
                                    </p:anim>
                                    <p:anim calcmode="lin" valueType="num">
                                      <p:cBhvr>
                                        <p:cTn id="37" dur="1000" fill="hold"/>
                                        <p:tgtEl>
                                          <p:spTgt spid="59"/>
                                        </p:tgtEl>
                                        <p:attrNameLst>
                                          <p:attrName>ppt_h</p:attrName>
                                        </p:attrNameLst>
                                      </p:cBhvr>
                                      <p:tavLst>
                                        <p:tav tm="0">
                                          <p:val>
                                            <p:strVal val="#ppt_h"/>
                                          </p:val>
                                        </p:tav>
                                        <p:tav tm="100000">
                                          <p:val>
                                            <p:strVal val="#ppt_h"/>
                                          </p:val>
                                        </p:tav>
                                      </p:tavLst>
                                    </p:anim>
                                    <p:anim calcmode="lin" valueType="num">
                                      <p:cBhvr>
                                        <p:cTn id="38" dur="500" decel="50000" fill="hold">
                                          <p:stCondLst>
                                            <p:cond delay="0"/>
                                          </p:stCondLst>
                                        </p:cTn>
                                        <p:tgtEl>
                                          <p:spTgt spid="59"/>
                                        </p:tgtEl>
                                        <p:attrNameLst>
                                          <p:attrName>ppt_x</p:attrName>
                                        </p:attrNameLst>
                                      </p:cBhvr>
                                      <p:tavLst>
                                        <p:tav tm="0">
                                          <p:val>
                                            <p:strVal val="#ppt_x+.4"/>
                                          </p:val>
                                        </p:tav>
                                        <p:tav tm="100000">
                                          <p:val>
                                            <p:strVal val="#ppt_x"/>
                                          </p:val>
                                        </p:tav>
                                      </p:tavLst>
                                    </p:anim>
                                    <p:anim calcmode="lin" valueType="num">
                                      <p:cBhvr>
                                        <p:cTn id="39" dur="500" decel="50000" fill="hold">
                                          <p:stCondLst>
                                            <p:cond delay="0"/>
                                          </p:stCondLst>
                                        </p:cTn>
                                        <p:tgtEl>
                                          <p:spTgt spid="59"/>
                                        </p:tgtEl>
                                        <p:attrNameLst>
                                          <p:attrName>ppt_y</p:attrName>
                                        </p:attrNameLst>
                                      </p:cBhvr>
                                      <p:tavLst>
                                        <p:tav tm="0">
                                          <p:val>
                                            <p:strVal val="#ppt_y-.2"/>
                                          </p:val>
                                        </p:tav>
                                        <p:tav tm="100000">
                                          <p:val>
                                            <p:strVal val="#ppt_y+.1"/>
                                          </p:val>
                                        </p:tav>
                                      </p:tavLst>
                                    </p:anim>
                                    <p:anim calcmode="lin" valueType="num">
                                      <p:cBhvr>
                                        <p:cTn id="40" dur="500" accel="50000" fill="hold">
                                          <p:stCondLst>
                                            <p:cond delay="500"/>
                                          </p:stCondLst>
                                        </p:cTn>
                                        <p:tgtEl>
                                          <p:spTgt spid="59"/>
                                        </p:tgtEl>
                                        <p:attrNameLst>
                                          <p:attrName>ppt_y</p:attrName>
                                        </p:attrNameLst>
                                      </p:cBhvr>
                                      <p:tavLst>
                                        <p:tav tm="0">
                                          <p:val>
                                            <p:strVal val="#ppt_y+.1"/>
                                          </p:val>
                                        </p:tav>
                                        <p:tav tm="100000">
                                          <p:val>
                                            <p:strVal val="#ppt_y"/>
                                          </p:val>
                                        </p:tav>
                                      </p:tavLst>
                                    </p:anim>
                                    <p:animEffect transition="in" filter="fade">
                                      <p:cBhvr>
                                        <p:cTn id="41" dur="1000" decel="50000">
                                          <p:stCondLst>
                                            <p:cond delay="0"/>
                                          </p:stCondLst>
                                        </p:cTn>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P spid="1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组合 29"/>
          <p:cNvGrpSpPr/>
          <p:nvPr/>
        </p:nvGrpSpPr>
        <p:grpSpPr>
          <a:xfrm>
            <a:off x="519646" y="417394"/>
            <a:ext cx="11152707" cy="6168512"/>
            <a:chOff x="519646" y="447982"/>
            <a:chExt cx="11152707" cy="6168512"/>
          </a:xfrm>
        </p:grpSpPr>
        <p:sp>
          <p:nvSpPr>
            <p:cNvPr id="31" name="矩形 30"/>
            <p:cNvSpPr/>
            <p:nvPr/>
          </p:nvSpPr>
          <p:spPr>
            <a:xfrm>
              <a:off x="519646" y="447982"/>
              <a:ext cx="11152707" cy="6168512"/>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2" name="矩形 31"/>
            <p:cNvSpPr/>
            <p:nvPr/>
          </p:nvSpPr>
          <p:spPr>
            <a:xfrm>
              <a:off x="791761" y="707923"/>
              <a:ext cx="10608476" cy="5648630"/>
            </a:xfrm>
            <a:prstGeom prst="rect">
              <a:avLst/>
            </a:prstGeom>
            <a:noFill/>
            <a:ln w="76200">
              <a:solidFill>
                <a:srgbClr val="FFE9AA"/>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4" name="Rectangle 4"/>
          <p:cNvSpPr txBox="1">
            <a:spLocks noChangeArrowheads="1"/>
          </p:cNvSpPr>
          <p:nvPr/>
        </p:nvSpPr>
        <p:spPr>
          <a:xfrm>
            <a:off x="3955681" y="890187"/>
            <a:ext cx="4280636" cy="658220"/>
          </a:xfrm>
          <a:prstGeom prst="rect">
            <a:avLst/>
          </a:prstGeom>
          <a:effectLst>
            <a:outerShdw blurRad="76200" dir="13500000" sy="23000" kx="1200000" algn="br" rotWithShape="0">
              <a:prstClr val="black">
                <a:alpha val="20000"/>
              </a:prstClr>
            </a:outerShdw>
            <a:reflection blurRad="6350" stA="52000" endA="300" endPos="35000" dir="5400000" sy="-100000" algn="bl" rotWithShape="0"/>
          </a:effectLst>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CN" altLang="en-US" sz="3200" b="1">
                <a:solidFill>
                  <a:srgbClr val="3A9289"/>
                </a:solidFill>
                <a:latin typeface="+mn-lt"/>
                <a:ea typeface="+mn-ea"/>
                <a:cs typeface="+mn-ea"/>
                <a:sym typeface="+mn-lt"/>
              </a:rPr>
              <a:t>生活中的袁老</a:t>
            </a:r>
          </a:p>
        </p:txBody>
      </p:sp>
      <p:sp>
        <p:nvSpPr>
          <p:cNvPr id="11" name="TextBox 46"/>
          <p:cNvSpPr txBox="1">
            <a:spLocks noChangeArrowheads="1"/>
          </p:cNvSpPr>
          <p:nvPr/>
        </p:nvSpPr>
        <p:spPr bwMode="auto">
          <a:xfrm>
            <a:off x="1972443" y="2575723"/>
            <a:ext cx="3870527" cy="3284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521970">
              <a:defRPr sz="1300">
                <a:solidFill>
                  <a:schemeClr val="tx1"/>
                </a:solidFill>
                <a:latin typeface="Calibri" panose="020F0502020204030204" pitchFamily="34" charset="0"/>
                <a:ea typeface="宋体" panose="02010600030101010101" pitchFamily="2" charset="-122"/>
              </a:defRPr>
            </a:lvl1pPr>
            <a:lvl2pPr marL="742950" indent="-285750" defTabSz="521970">
              <a:defRPr sz="1300">
                <a:solidFill>
                  <a:schemeClr val="tx1"/>
                </a:solidFill>
                <a:latin typeface="Calibri" panose="020F0502020204030204" pitchFamily="34" charset="0"/>
                <a:ea typeface="宋体" panose="02010600030101010101" pitchFamily="2" charset="-122"/>
              </a:defRPr>
            </a:lvl2pPr>
            <a:lvl3pPr marL="1143000" indent="-228600" defTabSz="521970">
              <a:defRPr sz="1300">
                <a:solidFill>
                  <a:schemeClr val="tx1"/>
                </a:solidFill>
                <a:latin typeface="Calibri" panose="020F0502020204030204" pitchFamily="34" charset="0"/>
                <a:ea typeface="宋体" panose="02010600030101010101" pitchFamily="2" charset="-122"/>
              </a:defRPr>
            </a:lvl3pPr>
            <a:lvl4pPr marL="1600200" indent="-228600" defTabSz="521970">
              <a:defRPr sz="1300">
                <a:solidFill>
                  <a:schemeClr val="tx1"/>
                </a:solidFill>
                <a:latin typeface="Calibri" panose="020F0502020204030204" pitchFamily="34" charset="0"/>
                <a:ea typeface="宋体" panose="02010600030101010101" pitchFamily="2" charset="-122"/>
              </a:defRPr>
            </a:lvl4pPr>
            <a:lvl5pPr marL="2057400" indent="-228600" defTabSz="521970">
              <a:defRPr sz="1300">
                <a:solidFill>
                  <a:schemeClr val="tx1"/>
                </a:solidFill>
                <a:latin typeface="Calibri" panose="020F0502020204030204" pitchFamily="34" charset="0"/>
                <a:ea typeface="宋体" panose="02010600030101010101" pitchFamily="2" charset="-122"/>
              </a:defRPr>
            </a:lvl5pPr>
            <a:lvl6pPr marL="25146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9718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34290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8862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defTabSz="695960">
              <a:lnSpc>
                <a:spcPct val="150000"/>
              </a:lnSpc>
              <a:defRPr/>
            </a:pPr>
            <a:r>
              <a:rPr lang="zh-CN" altLang="en-US" sz="1400">
                <a:solidFill>
                  <a:schemeClr val="tx1">
                    <a:lumMod val="85000"/>
                    <a:lumOff val="15000"/>
                  </a:schemeClr>
                </a:solidFill>
                <a:latin typeface="+mn-lt"/>
                <a:ea typeface="+mn-ea"/>
                <a:cs typeface="+mn-ea"/>
                <a:sym typeface="+mn-lt"/>
              </a:rPr>
              <a:t>爱好：自由。</a:t>
            </a:r>
          </a:p>
          <a:p>
            <a:pPr defTabSz="695960">
              <a:lnSpc>
                <a:spcPct val="150000"/>
              </a:lnSpc>
              <a:defRPr/>
            </a:pPr>
            <a:endParaRPr lang="zh-CN" altLang="en-US" sz="1400">
              <a:solidFill>
                <a:schemeClr val="tx1">
                  <a:lumMod val="85000"/>
                  <a:lumOff val="15000"/>
                </a:schemeClr>
              </a:solidFill>
              <a:latin typeface="+mn-lt"/>
              <a:ea typeface="+mn-ea"/>
              <a:cs typeface="+mn-ea"/>
              <a:sym typeface="+mn-lt"/>
            </a:endParaRPr>
          </a:p>
          <a:p>
            <a:pPr defTabSz="695960">
              <a:lnSpc>
                <a:spcPct val="150000"/>
              </a:lnSpc>
              <a:defRPr/>
            </a:pPr>
            <a:r>
              <a:rPr lang="zh-CN" altLang="en-US" sz="1400">
                <a:solidFill>
                  <a:schemeClr val="tx1">
                    <a:lumMod val="85000"/>
                    <a:lumOff val="15000"/>
                  </a:schemeClr>
                </a:solidFill>
                <a:latin typeface="+mn-lt"/>
                <a:ea typeface="+mn-ea"/>
                <a:cs typeface="+mn-ea"/>
                <a:sym typeface="+mn-lt"/>
              </a:rPr>
              <a:t>特长：散漫。</a:t>
            </a:r>
          </a:p>
          <a:p>
            <a:pPr defTabSz="695960">
              <a:lnSpc>
                <a:spcPct val="150000"/>
              </a:lnSpc>
              <a:defRPr/>
            </a:pPr>
            <a:endParaRPr lang="zh-CN" altLang="en-US" sz="1400">
              <a:solidFill>
                <a:schemeClr val="tx1">
                  <a:lumMod val="85000"/>
                  <a:lumOff val="15000"/>
                </a:schemeClr>
              </a:solidFill>
              <a:latin typeface="+mn-lt"/>
              <a:ea typeface="+mn-ea"/>
              <a:cs typeface="+mn-ea"/>
              <a:sym typeface="+mn-lt"/>
            </a:endParaRPr>
          </a:p>
          <a:p>
            <a:pPr defTabSz="695960">
              <a:lnSpc>
                <a:spcPct val="150000"/>
              </a:lnSpc>
              <a:defRPr/>
            </a:pPr>
            <a:r>
              <a:rPr lang="zh-CN" altLang="en-US" sz="1400">
                <a:solidFill>
                  <a:schemeClr val="tx1">
                    <a:lumMod val="85000"/>
                    <a:lumOff val="15000"/>
                  </a:schemeClr>
                </a:solidFill>
                <a:latin typeface="+mn-lt"/>
                <a:ea typeface="+mn-ea"/>
                <a:cs typeface="+mn-ea"/>
                <a:sym typeface="+mn-lt"/>
              </a:rPr>
              <a:t>上班不打卡，下田最快乐。</a:t>
            </a:r>
          </a:p>
          <a:p>
            <a:pPr defTabSz="695960">
              <a:lnSpc>
                <a:spcPct val="150000"/>
              </a:lnSpc>
              <a:defRPr/>
            </a:pPr>
            <a:endParaRPr lang="zh-CN" altLang="en-US" sz="1400">
              <a:solidFill>
                <a:schemeClr val="tx1">
                  <a:lumMod val="85000"/>
                  <a:lumOff val="15000"/>
                </a:schemeClr>
              </a:solidFill>
              <a:latin typeface="+mn-lt"/>
              <a:ea typeface="+mn-ea"/>
              <a:cs typeface="+mn-ea"/>
              <a:sym typeface="+mn-lt"/>
            </a:endParaRPr>
          </a:p>
          <a:p>
            <a:pPr defTabSz="695960">
              <a:lnSpc>
                <a:spcPct val="150000"/>
              </a:lnSpc>
              <a:defRPr/>
            </a:pPr>
            <a:r>
              <a:rPr lang="zh-CN" altLang="en-US" sz="1400">
                <a:solidFill>
                  <a:schemeClr val="tx1">
                    <a:lumMod val="85000"/>
                    <a:lumOff val="15000"/>
                  </a:schemeClr>
                </a:solidFill>
                <a:latin typeface="+mn-lt"/>
                <a:ea typeface="+mn-ea"/>
                <a:cs typeface="+mn-ea"/>
                <a:sym typeface="+mn-lt"/>
              </a:rPr>
              <a:t>采访里老先生幽默风趣，语言条理清晰，</a:t>
            </a:r>
            <a:endParaRPr lang="en-US" altLang="zh-CN" sz="1400">
              <a:solidFill>
                <a:schemeClr val="tx1">
                  <a:lumMod val="85000"/>
                  <a:lumOff val="15000"/>
                </a:schemeClr>
              </a:solidFill>
              <a:latin typeface="+mn-lt"/>
              <a:ea typeface="+mn-ea"/>
              <a:cs typeface="+mn-ea"/>
              <a:sym typeface="+mn-lt"/>
            </a:endParaRPr>
          </a:p>
          <a:p>
            <a:pPr defTabSz="695960">
              <a:lnSpc>
                <a:spcPct val="150000"/>
              </a:lnSpc>
              <a:defRPr/>
            </a:pPr>
            <a:r>
              <a:rPr lang="zh-CN" altLang="en-US" sz="1400">
                <a:solidFill>
                  <a:schemeClr val="tx1">
                    <a:lumMod val="85000"/>
                    <a:lumOff val="15000"/>
                  </a:schemeClr>
                </a:solidFill>
                <a:latin typeface="+mn-lt"/>
                <a:ea typeface="+mn-ea"/>
                <a:cs typeface="+mn-ea"/>
                <a:sym typeface="+mn-lt"/>
              </a:rPr>
              <a:t>身体看上去也特别硬朗。</a:t>
            </a:r>
          </a:p>
          <a:p>
            <a:pPr defTabSz="695960">
              <a:lnSpc>
                <a:spcPct val="150000"/>
              </a:lnSpc>
              <a:defRPr/>
            </a:pPr>
            <a:endParaRPr lang="en-US" altLang="zh-CN" sz="1400">
              <a:solidFill>
                <a:schemeClr val="tx1">
                  <a:lumMod val="85000"/>
                  <a:lumOff val="15000"/>
                </a:schemeClr>
              </a:solidFill>
              <a:latin typeface="+mn-lt"/>
              <a:ea typeface="+mn-ea"/>
              <a:cs typeface="+mn-ea"/>
              <a:sym typeface="+mn-lt"/>
            </a:endParaRPr>
          </a:p>
          <a:p>
            <a:pPr defTabSz="695960">
              <a:lnSpc>
                <a:spcPct val="150000"/>
              </a:lnSpc>
              <a:defRPr/>
            </a:pPr>
            <a:endParaRPr lang="zh-CN" altLang="en-US" sz="1400">
              <a:solidFill>
                <a:schemeClr val="tx1">
                  <a:lumMod val="85000"/>
                  <a:lumOff val="15000"/>
                </a:schemeClr>
              </a:solidFill>
              <a:latin typeface="+mn-lt"/>
              <a:ea typeface="+mn-ea"/>
              <a:cs typeface="+mn-ea"/>
              <a:sym typeface="+mn-lt"/>
            </a:endParaRPr>
          </a:p>
        </p:txBody>
      </p:sp>
      <p:pic>
        <p:nvPicPr>
          <p:cNvPr id="4" name="图片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11765" y="1607842"/>
            <a:ext cx="5050155" cy="378761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400" advClick="0">
        <p14:doors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5" presetClass="entr" presetSubtype="0" fill="hold" grpId="0" nodeType="withEffect">
                                  <p:stCondLst>
                                    <p:cond delay="0"/>
                                  </p:stCondLst>
                                  <p:iterate type="lt">
                                    <p:tmPct val="0"/>
                                  </p:iterate>
                                  <p:childTnLst>
                                    <p:set>
                                      <p:cBhvr>
                                        <p:cTn id="6" dur="1" fill="hold">
                                          <p:stCondLst>
                                            <p:cond delay="0"/>
                                          </p:stCondLst>
                                        </p:cTn>
                                        <p:tgtEl>
                                          <p:spTgt spid="14"/>
                                        </p:tgtEl>
                                        <p:attrNameLst>
                                          <p:attrName>style.visibility</p:attrName>
                                        </p:attrNameLst>
                                      </p:cBhvr>
                                      <p:to>
                                        <p:strVal val="visible"/>
                                      </p:to>
                                    </p:set>
                                    <p:anim calcmode="lin" valueType="num">
                                      <p:cBhvr>
                                        <p:cTn id="7"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 dur="1000" fill="hold"/>
                                        <p:tgtEl>
                                          <p:spTgt spid="1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4"/>
                                        </p:tgtEl>
                                      </p:cBhvr>
                                    </p:animEffect>
                                  </p:childTnLst>
                                </p:cTn>
                              </p:par>
                            </p:childTnLst>
                          </p:cTn>
                        </p:par>
                        <p:par>
                          <p:cTn id="15" fill="hold" nodeType="afterGroup">
                            <p:stCondLst>
                              <p:cond delay="1000"/>
                            </p:stCondLst>
                            <p:childTnLst>
                              <p:par>
                                <p:cTn id="16" presetID="37" presetClass="entr" presetSubtype="0"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1000"/>
                                        <p:tgtEl>
                                          <p:spTgt spid="11"/>
                                        </p:tgtEl>
                                      </p:cBhvr>
                                    </p:animEffect>
                                    <p:anim calcmode="lin" valueType="num">
                                      <p:cBhvr>
                                        <p:cTn id="19" dur="1000" fill="hold"/>
                                        <p:tgtEl>
                                          <p:spTgt spid="11"/>
                                        </p:tgtEl>
                                        <p:attrNameLst>
                                          <p:attrName>ppt_x</p:attrName>
                                        </p:attrNameLst>
                                      </p:cBhvr>
                                      <p:tavLst>
                                        <p:tav tm="0">
                                          <p:val>
                                            <p:strVal val="#ppt_x"/>
                                          </p:val>
                                        </p:tav>
                                        <p:tav tm="100000">
                                          <p:val>
                                            <p:strVal val="#ppt_x"/>
                                          </p:val>
                                        </p:tav>
                                      </p:tavLst>
                                    </p:anim>
                                    <p:anim calcmode="lin" valueType="num">
                                      <p:cBhvr>
                                        <p:cTn id="20" dur="900" decel="100000" fill="hold"/>
                                        <p:tgtEl>
                                          <p:spTgt spid="11"/>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11"/>
                                        </p:tgtEl>
                                        <p:attrNameLst>
                                          <p:attrName>ppt_y</p:attrName>
                                        </p:attrNameLst>
                                      </p:cBhvr>
                                      <p:tavLst>
                                        <p:tav tm="0">
                                          <p:val>
                                            <p:strVal val="#ppt_y-.03"/>
                                          </p:val>
                                        </p:tav>
                                        <p:tav tm="100000">
                                          <p:val>
                                            <p:strVal val="#ppt_y"/>
                                          </p:val>
                                        </p:tav>
                                      </p:tavLst>
                                    </p:anim>
                                  </p:childTnLst>
                                </p:cTn>
                              </p:par>
                            </p:childTnLst>
                          </p:cTn>
                        </p:par>
                        <p:par>
                          <p:cTn id="22" fill="hold" nodeType="afterGroup">
                            <p:stCondLst>
                              <p:cond delay="2000"/>
                            </p:stCondLst>
                            <p:childTnLst>
                              <p:par>
                                <p:cTn id="23" presetID="42" presetClass="entr" presetSubtype="0" fill="hold" nodeType="after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1000"/>
                                        <p:tgtEl>
                                          <p:spTgt spid="4"/>
                                        </p:tgtEl>
                                      </p:cBhvr>
                                    </p:animEffect>
                                    <p:anim calcmode="lin" valueType="num">
                                      <p:cBhvr>
                                        <p:cTn id="26" dur="1000" fill="hold"/>
                                        <p:tgtEl>
                                          <p:spTgt spid="4"/>
                                        </p:tgtEl>
                                        <p:attrNameLst>
                                          <p:attrName>ppt_x</p:attrName>
                                        </p:attrNameLst>
                                      </p:cBhvr>
                                      <p:tavLst>
                                        <p:tav tm="0">
                                          <p:val>
                                            <p:strVal val="#ppt_x"/>
                                          </p:val>
                                        </p:tav>
                                        <p:tav tm="100000">
                                          <p:val>
                                            <p:strVal val="#ppt_x"/>
                                          </p:val>
                                        </p:tav>
                                      </p:tavLst>
                                    </p:anim>
                                    <p:anim calcmode="lin" valueType="num">
                                      <p:cBhvr>
                                        <p:cTn id="2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组合 29"/>
          <p:cNvGrpSpPr/>
          <p:nvPr/>
        </p:nvGrpSpPr>
        <p:grpSpPr>
          <a:xfrm>
            <a:off x="519646" y="417394"/>
            <a:ext cx="11152707" cy="6168512"/>
            <a:chOff x="519646" y="447982"/>
            <a:chExt cx="11152707" cy="6168512"/>
          </a:xfrm>
        </p:grpSpPr>
        <p:sp>
          <p:nvSpPr>
            <p:cNvPr id="31" name="矩形 30"/>
            <p:cNvSpPr/>
            <p:nvPr/>
          </p:nvSpPr>
          <p:spPr>
            <a:xfrm>
              <a:off x="519646" y="447982"/>
              <a:ext cx="11152707" cy="6168512"/>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2" name="矩形 31"/>
            <p:cNvSpPr/>
            <p:nvPr/>
          </p:nvSpPr>
          <p:spPr>
            <a:xfrm>
              <a:off x="791761" y="707923"/>
              <a:ext cx="10608476" cy="5648630"/>
            </a:xfrm>
            <a:prstGeom prst="rect">
              <a:avLst/>
            </a:prstGeom>
            <a:noFill/>
            <a:ln w="76200">
              <a:solidFill>
                <a:srgbClr val="FFE9AA"/>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4" name="Rectangle 4"/>
          <p:cNvSpPr txBox="1">
            <a:spLocks noChangeArrowheads="1"/>
          </p:cNvSpPr>
          <p:nvPr/>
        </p:nvSpPr>
        <p:spPr>
          <a:xfrm>
            <a:off x="3955681" y="890187"/>
            <a:ext cx="4280636" cy="658220"/>
          </a:xfrm>
          <a:prstGeom prst="rect">
            <a:avLst/>
          </a:prstGeom>
          <a:effectLst>
            <a:outerShdw blurRad="76200" dir="13500000" sy="23000" kx="1200000" algn="br" rotWithShape="0">
              <a:prstClr val="black">
                <a:alpha val="20000"/>
              </a:prstClr>
            </a:outerShdw>
            <a:reflection blurRad="6350" stA="52000" endA="300" endPos="35000" dir="5400000" sy="-100000" algn="bl" rotWithShape="0"/>
          </a:effectLst>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CN" altLang="en-US" sz="3200" b="1">
                <a:solidFill>
                  <a:srgbClr val="3A9289"/>
                </a:solidFill>
                <a:latin typeface="+mn-lt"/>
                <a:ea typeface="+mn-ea"/>
                <a:cs typeface="+mn-ea"/>
                <a:sym typeface="+mn-lt"/>
              </a:rPr>
              <a:t>生活中的袁老</a:t>
            </a:r>
          </a:p>
        </p:txBody>
      </p:sp>
      <p:sp>
        <p:nvSpPr>
          <p:cNvPr id="11" name="TextBox 46"/>
          <p:cNvSpPr txBox="1">
            <a:spLocks noChangeArrowheads="1"/>
          </p:cNvSpPr>
          <p:nvPr/>
        </p:nvSpPr>
        <p:spPr bwMode="auto">
          <a:xfrm>
            <a:off x="1824579" y="3093697"/>
            <a:ext cx="8542840" cy="1345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521970">
              <a:defRPr sz="1300">
                <a:solidFill>
                  <a:schemeClr val="tx1"/>
                </a:solidFill>
                <a:latin typeface="Calibri" panose="020F0502020204030204" pitchFamily="34" charset="0"/>
                <a:ea typeface="宋体" panose="02010600030101010101" pitchFamily="2" charset="-122"/>
              </a:defRPr>
            </a:lvl1pPr>
            <a:lvl2pPr marL="742950" indent="-285750" defTabSz="521970">
              <a:defRPr sz="1300">
                <a:solidFill>
                  <a:schemeClr val="tx1"/>
                </a:solidFill>
                <a:latin typeface="Calibri" panose="020F0502020204030204" pitchFamily="34" charset="0"/>
                <a:ea typeface="宋体" panose="02010600030101010101" pitchFamily="2" charset="-122"/>
              </a:defRPr>
            </a:lvl2pPr>
            <a:lvl3pPr marL="1143000" indent="-228600" defTabSz="521970">
              <a:defRPr sz="1300">
                <a:solidFill>
                  <a:schemeClr val="tx1"/>
                </a:solidFill>
                <a:latin typeface="Calibri" panose="020F0502020204030204" pitchFamily="34" charset="0"/>
                <a:ea typeface="宋体" panose="02010600030101010101" pitchFamily="2" charset="-122"/>
              </a:defRPr>
            </a:lvl3pPr>
            <a:lvl4pPr marL="1600200" indent="-228600" defTabSz="521970">
              <a:defRPr sz="1300">
                <a:solidFill>
                  <a:schemeClr val="tx1"/>
                </a:solidFill>
                <a:latin typeface="Calibri" panose="020F0502020204030204" pitchFamily="34" charset="0"/>
                <a:ea typeface="宋体" panose="02010600030101010101" pitchFamily="2" charset="-122"/>
              </a:defRPr>
            </a:lvl4pPr>
            <a:lvl5pPr marL="2057400" indent="-228600" defTabSz="521970">
              <a:defRPr sz="1300">
                <a:solidFill>
                  <a:schemeClr val="tx1"/>
                </a:solidFill>
                <a:latin typeface="Calibri" panose="020F0502020204030204" pitchFamily="34" charset="0"/>
                <a:ea typeface="宋体" panose="02010600030101010101" pitchFamily="2" charset="-122"/>
              </a:defRPr>
            </a:lvl5pPr>
            <a:lvl6pPr marL="25146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9718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34290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8862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defTabSz="695960">
              <a:lnSpc>
                <a:spcPct val="150000"/>
              </a:lnSpc>
              <a:defRPr/>
            </a:pPr>
            <a:r>
              <a:rPr lang="zh-CN" altLang="en-US" sz="1400">
                <a:solidFill>
                  <a:schemeClr val="tx1">
                    <a:lumMod val="85000"/>
                    <a:lumOff val="15000"/>
                  </a:schemeClr>
                </a:solidFill>
                <a:latin typeface="+mn-lt"/>
                <a:ea typeface="+mn-ea"/>
                <a:cs typeface="+mn-ea"/>
                <a:sym typeface="+mn-lt"/>
              </a:rPr>
              <a:t>“我梦见试验田的超级杂交稻长得比高粱还高，穗子有扫帚那么长，籽粒像花生米那么大，我和同事就坐在瀑布般的稻穗下乘凉。”</a:t>
            </a:r>
          </a:p>
          <a:p>
            <a:pPr defTabSz="695960">
              <a:lnSpc>
                <a:spcPct val="150000"/>
              </a:lnSpc>
              <a:defRPr/>
            </a:pPr>
            <a:endParaRPr lang="en-US" altLang="zh-CN" sz="1400">
              <a:solidFill>
                <a:schemeClr val="tx1">
                  <a:lumMod val="85000"/>
                  <a:lumOff val="15000"/>
                </a:schemeClr>
              </a:solidFill>
              <a:latin typeface="+mn-lt"/>
              <a:ea typeface="+mn-ea"/>
              <a:cs typeface="+mn-ea"/>
              <a:sym typeface="+mn-lt"/>
            </a:endParaRPr>
          </a:p>
          <a:p>
            <a:pPr defTabSz="695960">
              <a:lnSpc>
                <a:spcPct val="150000"/>
              </a:lnSpc>
              <a:defRPr/>
            </a:pPr>
            <a:endParaRPr lang="zh-CN" altLang="en-US" sz="1400">
              <a:solidFill>
                <a:schemeClr val="tx1">
                  <a:lumMod val="85000"/>
                  <a:lumOff val="15000"/>
                </a:schemeClr>
              </a:solidFill>
              <a:latin typeface="+mn-lt"/>
              <a:ea typeface="+mn-ea"/>
              <a:cs typeface="+mn-ea"/>
              <a:sym typeface="+mn-lt"/>
            </a:endParaRPr>
          </a:p>
        </p:txBody>
      </p:sp>
      <p:grpSp>
        <p:nvGrpSpPr>
          <p:cNvPr id="12" name="组合 11"/>
          <p:cNvGrpSpPr/>
          <p:nvPr/>
        </p:nvGrpSpPr>
        <p:grpSpPr>
          <a:xfrm>
            <a:off x="3760142" y="2324595"/>
            <a:ext cx="4884944" cy="490394"/>
            <a:chOff x="1547547" y="2671761"/>
            <a:chExt cx="4233821" cy="490394"/>
          </a:xfrm>
        </p:grpSpPr>
        <p:sp>
          <p:nvSpPr>
            <p:cNvPr id="13" name="矩形: 圆角 12"/>
            <p:cNvSpPr/>
            <p:nvPr/>
          </p:nvSpPr>
          <p:spPr>
            <a:xfrm>
              <a:off x="1547547" y="2722199"/>
              <a:ext cx="4233821" cy="439956"/>
            </a:xfrm>
            <a:prstGeom prst="roundRect">
              <a:avLst>
                <a:gd name="adj" fmla="val 37531"/>
              </a:avLst>
            </a:prstGeom>
            <a:solidFill>
              <a:srgbClr val="3084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Rectangle 4"/>
            <p:cNvSpPr txBox="1">
              <a:spLocks noChangeArrowheads="1"/>
            </p:cNvSpPr>
            <p:nvPr/>
          </p:nvSpPr>
          <p:spPr>
            <a:xfrm>
              <a:off x="1756602" y="2671761"/>
              <a:ext cx="3858036" cy="43995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zh-CN" altLang="en-US" sz="1600" b="1">
                  <a:solidFill>
                    <a:schemeClr val="bg1"/>
                  </a:solidFill>
                  <a:latin typeface="+mn-lt"/>
                  <a:ea typeface="+mn-ea"/>
                  <a:cs typeface="+mn-ea"/>
                  <a:sym typeface="+mn-lt"/>
                </a:rPr>
                <a:t>他说自己还有两个心愿，一个是“禾下乘凉梦”</a:t>
              </a:r>
            </a:p>
          </p:txBody>
        </p:sp>
      </p:grpSp>
      <p:grpSp>
        <p:nvGrpSpPr>
          <p:cNvPr id="16" name="组合 15"/>
          <p:cNvGrpSpPr/>
          <p:nvPr/>
        </p:nvGrpSpPr>
        <p:grpSpPr>
          <a:xfrm>
            <a:off x="4721075" y="4311534"/>
            <a:ext cx="2749848" cy="490394"/>
            <a:chOff x="1547547" y="2671761"/>
            <a:chExt cx="4233821" cy="490394"/>
          </a:xfrm>
        </p:grpSpPr>
        <p:sp>
          <p:nvSpPr>
            <p:cNvPr id="17" name="矩形: 圆角 16"/>
            <p:cNvSpPr/>
            <p:nvPr/>
          </p:nvSpPr>
          <p:spPr>
            <a:xfrm>
              <a:off x="1547547" y="2722199"/>
              <a:ext cx="4233821" cy="439956"/>
            </a:xfrm>
            <a:prstGeom prst="roundRect">
              <a:avLst>
                <a:gd name="adj" fmla="val 37531"/>
              </a:avLst>
            </a:prstGeom>
            <a:solidFill>
              <a:srgbClr val="3084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8" name="Rectangle 4"/>
            <p:cNvSpPr txBox="1">
              <a:spLocks noChangeArrowheads="1"/>
            </p:cNvSpPr>
            <p:nvPr/>
          </p:nvSpPr>
          <p:spPr>
            <a:xfrm>
              <a:off x="1756602" y="2671761"/>
              <a:ext cx="3858036" cy="43995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zh-CN" altLang="en-US" sz="1600" b="1">
                  <a:solidFill>
                    <a:schemeClr val="bg1"/>
                  </a:solidFill>
                  <a:latin typeface="+mn-lt"/>
                  <a:ea typeface="+mn-ea"/>
                  <a:cs typeface="+mn-ea"/>
                  <a:sym typeface="+mn-lt"/>
                </a:rPr>
                <a:t>还有一个是“覆盖全球梦”</a:t>
              </a:r>
            </a:p>
          </p:txBody>
        </p:sp>
      </p:grpSp>
      <p:sp>
        <p:nvSpPr>
          <p:cNvPr id="19" name="TextBox 46"/>
          <p:cNvSpPr txBox="1">
            <a:spLocks noChangeArrowheads="1"/>
          </p:cNvSpPr>
          <p:nvPr/>
        </p:nvSpPr>
        <p:spPr bwMode="auto">
          <a:xfrm>
            <a:off x="1824578" y="4973778"/>
            <a:ext cx="8542839" cy="1345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521970">
              <a:defRPr sz="1300">
                <a:solidFill>
                  <a:schemeClr val="tx1"/>
                </a:solidFill>
                <a:latin typeface="Calibri" panose="020F0502020204030204" pitchFamily="34" charset="0"/>
                <a:ea typeface="宋体" panose="02010600030101010101" pitchFamily="2" charset="-122"/>
              </a:defRPr>
            </a:lvl1pPr>
            <a:lvl2pPr marL="742950" indent="-285750" defTabSz="521970">
              <a:defRPr sz="1300">
                <a:solidFill>
                  <a:schemeClr val="tx1"/>
                </a:solidFill>
                <a:latin typeface="Calibri" panose="020F0502020204030204" pitchFamily="34" charset="0"/>
                <a:ea typeface="宋体" panose="02010600030101010101" pitchFamily="2" charset="-122"/>
              </a:defRPr>
            </a:lvl2pPr>
            <a:lvl3pPr marL="1143000" indent="-228600" defTabSz="521970">
              <a:defRPr sz="1300">
                <a:solidFill>
                  <a:schemeClr val="tx1"/>
                </a:solidFill>
                <a:latin typeface="Calibri" panose="020F0502020204030204" pitchFamily="34" charset="0"/>
                <a:ea typeface="宋体" panose="02010600030101010101" pitchFamily="2" charset="-122"/>
              </a:defRPr>
            </a:lvl3pPr>
            <a:lvl4pPr marL="1600200" indent="-228600" defTabSz="521970">
              <a:defRPr sz="1300">
                <a:solidFill>
                  <a:schemeClr val="tx1"/>
                </a:solidFill>
                <a:latin typeface="Calibri" panose="020F0502020204030204" pitchFamily="34" charset="0"/>
                <a:ea typeface="宋体" panose="02010600030101010101" pitchFamily="2" charset="-122"/>
              </a:defRPr>
            </a:lvl4pPr>
            <a:lvl5pPr marL="2057400" indent="-228600" defTabSz="521970">
              <a:defRPr sz="1300">
                <a:solidFill>
                  <a:schemeClr val="tx1"/>
                </a:solidFill>
                <a:latin typeface="Calibri" panose="020F0502020204030204" pitchFamily="34" charset="0"/>
                <a:ea typeface="宋体" panose="02010600030101010101" pitchFamily="2" charset="-122"/>
              </a:defRPr>
            </a:lvl5pPr>
            <a:lvl6pPr marL="25146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9718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34290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8862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defTabSz="695960">
              <a:lnSpc>
                <a:spcPct val="150000"/>
              </a:lnSpc>
              <a:defRPr/>
            </a:pPr>
            <a:r>
              <a:rPr lang="zh-CN" altLang="en-US" sz="1400">
                <a:solidFill>
                  <a:schemeClr val="tx1">
                    <a:lumMod val="85000"/>
                    <a:lumOff val="15000"/>
                  </a:schemeClr>
                </a:solidFill>
                <a:latin typeface="+mn-lt"/>
                <a:ea typeface="+mn-ea"/>
                <a:cs typeface="+mn-ea"/>
                <a:sym typeface="+mn-lt"/>
              </a:rPr>
              <a:t>“如果全球一半的稻田种植杂交水稻，所增产的粮食，可以多养活</a:t>
            </a:r>
            <a:r>
              <a:rPr lang="en-US" altLang="zh-CN" sz="1400">
                <a:solidFill>
                  <a:schemeClr val="tx1">
                    <a:lumMod val="85000"/>
                    <a:lumOff val="15000"/>
                  </a:schemeClr>
                </a:solidFill>
                <a:latin typeface="+mn-lt"/>
                <a:ea typeface="+mn-ea"/>
                <a:cs typeface="+mn-ea"/>
                <a:sym typeface="+mn-lt"/>
              </a:rPr>
              <a:t>4</a:t>
            </a:r>
            <a:r>
              <a:rPr lang="zh-CN" altLang="en-US" sz="1400">
                <a:solidFill>
                  <a:schemeClr val="tx1">
                    <a:lumMod val="85000"/>
                    <a:lumOff val="15000"/>
                  </a:schemeClr>
                </a:solidFill>
                <a:latin typeface="+mn-lt"/>
                <a:ea typeface="+mn-ea"/>
                <a:cs typeface="+mn-ea"/>
                <a:sym typeface="+mn-lt"/>
              </a:rPr>
              <a:t>亿</a:t>
            </a:r>
            <a:r>
              <a:rPr lang="en-US" altLang="zh-CN" sz="1400">
                <a:solidFill>
                  <a:schemeClr val="tx1">
                    <a:lumMod val="85000"/>
                    <a:lumOff val="15000"/>
                  </a:schemeClr>
                </a:solidFill>
                <a:latin typeface="+mn-lt"/>
                <a:ea typeface="+mn-ea"/>
                <a:cs typeface="+mn-ea"/>
                <a:sym typeface="+mn-lt"/>
              </a:rPr>
              <a:t>~5</a:t>
            </a:r>
            <a:r>
              <a:rPr lang="zh-CN" altLang="en-US" sz="1400">
                <a:solidFill>
                  <a:schemeClr val="tx1">
                    <a:lumMod val="85000"/>
                    <a:lumOff val="15000"/>
                  </a:schemeClr>
                </a:solidFill>
                <a:latin typeface="+mn-lt"/>
                <a:ea typeface="+mn-ea"/>
                <a:cs typeface="+mn-ea"/>
                <a:sym typeface="+mn-lt"/>
              </a:rPr>
              <a:t>亿人，这将为世界粮食安全作出很大贡献。我还要继续工作，实现我的梦想，向水稻的更高产量攀登。”</a:t>
            </a:r>
          </a:p>
          <a:p>
            <a:pPr defTabSz="695960">
              <a:lnSpc>
                <a:spcPct val="150000"/>
              </a:lnSpc>
              <a:defRPr/>
            </a:pPr>
            <a:endParaRPr lang="en-US" altLang="zh-CN" sz="1400">
              <a:solidFill>
                <a:schemeClr val="tx1">
                  <a:lumMod val="85000"/>
                  <a:lumOff val="15000"/>
                </a:schemeClr>
              </a:solidFill>
              <a:latin typeface="+mn-lt"/>
              <a:ea typeface="+mn-ea"/>
              <a:cs typeface="+mn-ea"/>
              <a:sym typeface="+mn-lt"/>
            </a:endParaRPr>
          </a:p>
          <a:p>
            <a:pPr defTabSz="695960">
              <a:lnSpc>
                <a:spcPct val="150000"/>
              </a:lnSpc>
              <a:defRPr/>
            </a:pPr>
            <a:endParaRPr lang="zh-CN" altLang="en-US" sz="1400">
              <a:solidFill>
                <a:schemeClr val="tx1">
                  <a:lumMod val="85000"/>
                  <a:lumOff val="15000"/>
                </a:schemeClr>
              </a:solidFill>
              <a:latin typeface="+mn-lt"/>
              <a:ea typeface="+mn-ea"/>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400" advClick="0">
        <p14:doors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5" presetClass="entr" presetSubtype="0" fill="hold" grpId="0" nodeType="withEffect">
                                  <p:stCondLst>
                                    <p:cond delay="0"/>
                                  </p:stCondLst>
                                  <p:iterate type="lt">
                                    <p:tmPct val="0"/>
                                  </p:iterate>
                                  <p:childTnLst>
                                    <p:set>
                                      <p:cBhvr>
                                        <p:cTn id="6" dur="1" fill="hold">
                                          <p:stCondLst>
                                            <p:cond delay="0"/>
                                          </p:stCondLst>
                                        </p:cTn>
                                        <p:tgtEl>
                                          <p:spTgt spid="14"/>
                                        </p:tgtEl>
                                        <p:attrNameLst>
                                          <p:attrName>style.visibility</p:attrName>
                                        </p:attrNameLst>
                                      </p:cBhvr>
                                      <p:to>
                                        <p:strVal val="visible"/>
                                      </p:to>
                                    </p:set>
                                    <p:anim calcmode="lin" valueType="num">
                                      <p:cBhvr>
                                        <p:cTn id="7"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 dur="1000" fill="hold"/>
                                        <p:tgtEl>
                                          <p:spTgt spid="1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4"/>
                                        </p:tgtEl>
                                      </p:cBhvr>
                                    </p:animEffect>
                                  </p:childTnLst>
                                </p:cTn>
                              </p:par>
                            </p:childTnLst>
                          </p:cTn>
                        </p:par>
                        <p:par>
                          <p:cTn id="15" fill="hold" nodeType="afterGroup">
                            <p:stCondLst>
                              <p:cond delay="1000"/>
                            </p:stCondLst>
                            <p:childTnLst>
                              <p:par>
                                <p:cTn id="16" presetID="2" presetClass="entr" presetSubtype="4" fill="hold" nodeType="afterEffect">
                                  <p:stCondLst>
                                    <p:cond delay="0"/>
                                  </p:stCondLst>
                                  <p:childTnLst>
                                    <p:set>
                                      <p:cBhvr>
                                        <p:cTn id="17" dur="1" fill="hold">
                                          <p:stCondLst>
                                            <p:cond delay="0"/>
                                          </p:stCondLst>
                                        </p:cTn>
                                        <p:tgtEl>
                                          <p:spTgt spid="12"/>
                                        </p:tgtEl>
                                        <p:attrNameLst>
                                          <p:attrName>style.visibility</p:attrName>
                                        </p:attrNameLst>
                                      </p:cBhvr>
                                      <p:to>
                                        <p:strVal val="visible"/>
                                      </p:to>
                                    </p:set>
                                    <p:anim calcmode="lin" valueType="num">
                                      <p:cBhvr additive="base">
                                        <p:cTn id="18" dur="500" fill="hold"/>
                                        <p:tgtEl>
                                          <p:spTgt spid="12"/>
                                        </p:tgtEl>
                                        <p:attrNameLst>
                                          <p:attrName>ppt_x</p:attrName>
                                        </p:attrNameLst>
                                      </p:cBhvr>
                                      <p:tavLst>
                                        <p:tav tm="0">
                                          <p:val>
                                            <p:strVal val="#ppt_x"/>
                                          </p:val>
                                        </p:tav>
                                        <p:tav tm="100000">
                                          <p:val>
                                            <p:strVal val="#ppt_x"/>
                                          </p:val>
                                        </p:tav>
                                      </p:tavLst>
                                    </p:anim>
                                    <p:anim calcmode="lin" valueType="num">
                                      <p:cBhvr additive="base">
                                        <p:cTn id="19" dur="500" fill="hold"/>
                                        <p:tgtEl>
                                          <p:spTgt spid="12"/>
                                        </p:tgtEl>
                                        <p:attrNameLst>
                                          <p:attrName>ppt_y</p:attrName>
                                        </p:attrNameLst>
                                      </p:cBhvr>
                                      <p:tavLst>
                                        <p:tav tm="0">
                                          <p:val>
                                            <p:strVal val="1+#ppt_h/2"/>
                                          </p:val>
                                        </p:tav>
                                        <p:tav tm="100000">
                                          <p:val>
                                            <p:strVal val="#ppt_y"/>
                                          </p:val>
                                        </p:tav>
                                      </p:tavLst>
                                    </p:anim>
                                  </p:childTnLst>
                                </p:cTn>
                              </p:par>
                            </p:childTnLst>
                          </p:cTn>
                        </p:par>
                        <p:par>
                          <p:cTn id="20" fill="hold" nodeType="afterGroup">
                            <p:stCondLst>
                              <p:cond delay="1500"/>
                            </p:stCondLst>
                            <p:childTnLst>
                              <p:par>
                                <p:cTn id="21" presetID="37" presetClass="entr" presetSubtype="0" fill="hold" grpId="0"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1000"/>
                                        <p:tgtEl>
                                          <p:spTgt spid="11"/>
                                        </p:tgtEl>
                                      </p:cBhvr>
                                    </p:animEffect>
                                    <p:anim calcmode="lin" valueType="num">
                                      <p:cBhvr>
                                        <p:cTn id="24" dur="1000" fill="hold"/>
                                        <p:tgtEl>
                                          <p:spTgt spid="11"/>
                                        </p:tgtEl>
                                        <p:attrNameLst>
                                          <p:attrName>ppt_x</p:attrName>
                                        </p:attrNameLst>
                                      </p:cBhvr>
                                      <p:tavLst>
                                        <p:tav tm="0">
                                          <p:val>
                                            <p:strVal val="#ppt_x"/>
                                          </p:val>
                                        </p:tav>
                                        <p:tav tm="100000">
                                          <p:val>
                                            <p:strVal val="#ppt_x"/>
                                          </p:val>
                                        </p:tav>
                                      </p:tavLst>
                                    </p:anim>
                                    <p:anim calcmode="lin" valueType="num">
                                      <p:cBhvr>
                                        <p:cTn id="25" dur="900" decel="100000" fill="hold"/>
                                        <p:tgtEl>
                                          <p:spTgt spid="11"/>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11"/>
                                        </p:tgtEl>
                                        <p:attrNameLst>
                                          <p:attrName>ppt_y</p:attrName>
                                        </p:attrNameLst>
                                      </p:cBhvr>
                                      <p:tavLst>
                                        <p:tav tm="0">
                                          <p:val>
                                            <p:strVal val="#ppt_y-.03"/>
                                          </p:val>
                                        </p:tav>
                                        <p:tav tm="100000">
                                          <p:val>
                                            <p:strVal val="#ppt_y"/>
                                          </p:val>
                                        </p:tav>
                                      </p:tavLst>
                                    </p:anim>
                                  </p:childTnLst>
                                </p:cTn>
                              </p:par>
                            </p:childTnLst>
                          </p:cTn>
                        </p:par>
                        <p:par>
                          <p:cTn id="27" fill="hold" nodeType="afterGroup">
                            <p:stCondLst>
                              <p:cond delay="2500"/>
                            </p:stCondLst>
                            <p:childTnLst>
                              <p:par>
                                <p:cTn id="28" presetID="2" presetClass="entr" presetSubtype="4" fill="hold" nodeType="afterEffect">
                                  <p:stCondLst>
                                    <p:cond delay="0"/>
                                  </p:stCondLst>
                                  <p:childTnLst>
                                    <p:set>
                                      <p:cBhvr>
                                        <p:cTn id="29" dur="1" fill="hold">
                                          <p:stCondLst>
                                            <p:cond delay="0"/>
                                          </p:stCondLst>
                                        </p:cTn>
                                        <p:tgtEl>
                                          <p:spTgt spid="16"/>
                                        </p:tgtEl>
                                        <p:attrNameLst>
                                          <p:attrName>style.visibility</p:attrName>
                                        </p:attrNameLst>
                                      </p:cBhvr>
                                      <p:to>
                                        <p:strVal val="visible"/>
                                      </p:to>
                                    </p:set>
                                    <p:anim calcmode="lin" valueType="num">
                                      <p:cBhvr additive="base">
                                        <p:cTn id="30" dur="500" fill="hold"/>
                                        <p:tgtEl>
                                          <p:spTgt spid="16"/>
                                        </p:tgtEl>
                                        <p:attrNameLst>
                                          <p:attrName>ppt_x</p:attrName>
                                        </p:attrNameLst>
                                      </p:cBhvr>
                                      <p:tavLst>
                                        <p:tav tm="0">
                                          <p:val>
                                            <p:strVal val="#ppt_x"/>
                                          </p:val>
                                        </p:tav>
                                        <p:tav tm="100000">
                                          <p:val>
                                            <p:strVal val="#ppt_x"/>
                                          </p:val>
                                        </p:tav>
                                      </p:tavLst>
                                    </p:anim>
                                    <p:anim calcmode="lin" valueType="num">
                                      <p:cBhvr additive="base">
                                        <p:cTn id="31" dur="500" fill="hold"/>
                                        <p:tgtEl>
                                          <p:spTgt spid="16"/>
                                        </p:tgtEl>
                                        <p:attrNameLst>
                                          <p:attrName>ppt_y</p:attrName>
                                        </p:attrNameLst>
                                      </p:cBhvr>
                                      <p:tavLst>
                                        <p:tav tm="0">
                                          <p:val>
                                            <p:strVal val="1+#ppt_h/2"/>
                                          </p:val>
                                        </p:tav>
                                        <p:tav tm="100000">
                                          <p:val>
                                            <p:strVal val="#ppt_y"/>
                                          </p:val>
                                        </p:tav>
                                      </p:tavLst>
                                    </p:anim>
                                  </p:childTnLst>
                                </p:cTn>
                              </p:par>
                            </p:childTnLst>
                          </p:cTn>
                        </p:par>
                        <p:par>
                          <p:cTn id="32" fill="hold" nodeType="afterGroup">
                            <p:stCondLst>
                              <p:cond delay="3000"/>
                            </p:stCondLst>
                            <p:childTnLst>
                              <p:par>
                                <p:cTn id="33" presetID="37" presetClass="entr" presetSubtype="0" fill="hold" grpId="0" nodeType="after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fade">
                                      <p:cBhvr>
                                        <p:cTn id="35" dur="1000"/>
                                        <p:tgtEl>
                                          <p:spTgt spid="19"/>
                                        </p:tgtEl>
                                      </p:cBhvr>
                                    </p:animEffect>
                                    <p:anim calcmode="lin" valueType="num">
                                      <p:cBhvr>
                                        <p:cTn id="36" dur="1000" fill="hold"/>
                                        <p:tgtEl>
                                          <p:spTgt spid="19"/>
                                        </p:tgtEl>
                                        <p:attrNameLst>
                                          <p:attrName>ppt_x</p:attrName>
                                        </p:attrNameLst>
                                      </p:cBhvr>
                                      <p:tavLst>
                                        <p:tav tm="0">
                                          <p:val>
                                            <p:strVal val="#ppt_x"/>
                                          </p:val>
                                        </p:tav>
                                        <p:tav tm="100000">
                                          <p:val>
                                            <p:strVal val="#ppt_x"/>
                                          </p:val>
                                        </p:tav>
                                      </p:tavLst>
                                    </p:anim>
                                    <p:anim calcmode="lin" valueType="num">
                                      <p:cBhvr>
                                        <p:cTn id="37" dur="900" decel="100000" fill="hold"/>
                                        <p:tgtEl>
                                          <p:spTgt spid="19"/>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19"/>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1" grpId="0"/>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图片 1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19" name="Rectangle 4"/>
          <p:cNvSpPr txBox="1">
            <a:spLocks noChangeArrowheads="1"/>
          </p:cNvSpPr>
          <p:nvPr/>
        </p:nvSpPr>
        <p:spPr>
          <a:xfrm>
            <a:off x="3396736" y="161729"/>
            <a:ext cx="4913503" cy="1659194"/>
          </a:xfrm>
          <a:prstGeom prst="rect">
            <a:avLst/>
          </a:prstGeom>
          <a:effectLst>
            <a:outerShdw blurRad="76200" dir="13500000" sy="23000" kx="1200000" algn="br" rotWithShape="0">
              <a:prstClr val="black">
                <a:alpha val="20000"/>
              </a:prstClr>
            </a:outerShdw>
            <a:reflection blurRad="6350" stA="52000" endA="300" endPos="35000" dir="5400000" sy="-100000" algn="bl" rotWithShape="0"/>
          </a:effectLst>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zh-CN" altLang="en-US" sz="4000" b="1">
                <a:solidFill>
                  <a:schemeClr val="bg1"/>
                </a:solidFill>
                <a:latin typeface="+mn-lt"/>
                <a:ea typeface="+mn-ea"/>
                <a:cs typeface="+mn-ea"/>
                <a:sym typeface="+mn-lt"/>
              </a:rPr>
              <a:t>稻田守望者（袁隆平）</a:t>
            </a:r>
            <a:endParaRPr lang="en-US" altLang="zh-CN" sz="4000" b="1">
              <a:solidFill>
                <a:schemeClr val="bg1"/>
              </a:solidFill>
              <a:latin typeface="+mn-lt"/>
              <a:ea typeface="+mn-ea"/>
              <a:cs typeface="+mn-ea"/>
              <a:sym typeface="+mn-lt"/>
            </a:endParaRPr>
          </a:p>
        </p:txBody>
      </p:sp>
      <p:sp>
        <p:nvSpPr>
          <p:cNvPr id="24" name="TextBox 46"/>
          <p:cNvSpPr txBox="1">
            <a:spLocks noChangeArrowheads="1"/>
          </p:cNvSpPr>
          <p:nvPr/>
        </p:nvSpPr>
        <p:spPr bwMode="auto">
          <a:xfrm>
            <a:off x="3232030" y="3429000"/>
            <a:ext cx="4979735" cy="111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521970">
              <a:defRPr sz="1300">
                <a:solidFill>
                  <a:schemeClr val="tx1"/>
                </a:solidFill>
                <a:latin typeface="Calibri" panose="020F0502020204030204" pitchFamily="34" charset="0"/>
                <a:ea typeface="宋体" panose="02010600030101010101" pitchFamily="2" charset="-122"/>
              </a:defRPr>
            </a:lvl1pPr>
            <a:lvl2pPr marL="742950" indent="-285750" defTabSz="521970">
              <a:defRPr sz="1300">
                <a:solidFill>
                  <a:schemeClr val="tx1"/>
                </a:solidFill>
                <a:latin typeface="Calibri" panose="020F0502020204030204" pitchFamily="34" charset="0"/>
                <a:ea typeface="宋体" panose="02010600030101010101" pitchFamily="2" charset="-122"/>
              </a:defRPr>
            </a:lvl2pPr>
            <a:lvl3pPr marL="1143000" indent="-228600" defTabSz="521970">
              <a:defRPr sz="1300">
                <a:solidFill>
                  <a:schemeClr val="tx1"/>
                </a:solidFill>
                <a:latin typeface="Calibri" panose="020F0502020204030204" pitchFamily="34" charset="0"/>
                <a:ea typeface="宋体" panose="02010600030101010101" pitchFamily="2" charset="-122"/>
              </a:defRPr>
            </a:lvl3pPr>
            <a:lvl4pPr marL="1600200" indent="-228600" defTabSz="521970">
              <a:defRPr sz="1300">
                <a:solidFill>
                  <a:schemeClr val="tx1"/>
                </a:solidFill>
                <a:latin typeface="Calibri" panose="020F0502020204030204" pitchFamily="34" charset="0"/>
                <a:ea typeface="宋体" panose="02010600030101010101" pitchFamily="2" charset="-122"/>
              </a:defRPr>
            </a:lvl4pPr>
            <a:lvl5pPr marL="2057400" indent="-228600" defTabSz="521970">
              <a:defRPr sz="1300">
                <a:solidFill>
                  <a:schemeClr val="tx1"/>
                </a:solidFill>
                <a:latin typeface="Calibri" panose="020F0502020204030204" pitchFamily="34" charset="0"/>
                <a:ea typeface="宋体" panose="02010600030101010101" pitchFamily="2" charset="-122"/>
              </a:defRPr>
            </a:lvl5pPr>
            <a:lvl6pPr marL="25146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9718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34290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8862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defTabSz="695960">
              <a:lnSpc>
                <a:spcPct val="200000"/>
              </a:lnSpc>
              <a:defRPr/>
            </a:pPr>
            <a:r>
              <a:rPr lang="zh-CN" altLang="en-US" sz="1800">
                <a:solidFill>
                  <a:schemeClr val="bg1"/>
                </a:solidFill>
                <a:latin typeface="+mn-lt"/>
                <a:ea typeface="+mn-ea"/>
                <a:cs typeface="+mn-ea"/>
                <a:sym typeface="+mn-lt"/>
              </a:rPr>
              <a:t>一穗穗沉甸甸的水稻</a:t>
            </a:r>
            <a:br>
              <a:rPr lang="zh-CN" altLang="en-US" sz="1800">
                <a:solidFill>
                  <a:schemeClr val="bg1"/>
                </a:solidFill>
                <a:latin typeface="+mn-lt"/>
                <a:ea typeface="+mn-ea"/>
                <a:cs typeface="+mn-ea"/>
                <a:sym typeface="+mn-lt"/>
              </a:rPr>
            </a:br>
            <a:r>
              <a:rPr lang="zh-CN" altLang="en-US" sz="1800">
                <a:solidFill>
                  <a:schemeClr val="bg1"/>
                </a:solidFill>
                <a:latin typeface="+mn-lt"/>
                <a:ea typeface="+mn-ea"/>
                <a:cs typeface="+mn-ea"/>
                <a:sym typeface="+mn-lt"/>
              </a:rPr>
              <a:t>一如袁老在科学研究上取得的硕果累累</a:t>
            </a:r>
          </a:p>
        </p:txBody>
      </p:sp>
    </p:spTree>
  </p:cSld>
  <p:clrMapOvr>
    <a:masterClrMapping/>
  </p:clrMapOvr>
  <mc:AlternateContent xmlns:mc="http://schemas.openxmlformats.org/markup-compatibility/2006" xmlns:p14="http://schemas.microsoft.com/office/powerpoint/2010/main">
    <mc:Choice Requires="p14">
      <p:transition spd="slow" p14:dur="1600" advClick="0">
        <p:blinds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blinds dir="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5" presetClass="entr" presetSubtype="0" fill="hold" grpId="0" nodeType="withEffect">
                                  <p:stCondLst>
                                    <p:cond delay="0"/>
                                  </p:stCondLst>
                                  <p:iterate type="lt">
                                    <p:tmPct val="0"/>
                                  </p:iterate>
                                  <p:childTnLst>
                                    <p:set>
                                      <p:cBhvr>
                                        <p:cTn id="6" dur="1" fill="hold">
                                          <p:stCondLst>
                                            <p:cond delay="0"/>
                                          </p:stCondLst>
                                        </p:cTn>
                                        <p:tgtEl>
                                          <p:spTgt spid="19"/>
                                        </p:tgtEl>
                                        <p:attrNameLst>
                                          <p:attrName>style.visibility</p:attrName>
                                        </p:attrNameLst>
                                      </p:cBhvr>
                                      <p:to>
                                        <p:strVal val="visible"/>
                                      </p:to>
                                    </p:set>
                                    <p:anim calcmode="lin" valueType="num">
                                      <p:cBhvr>
                                        <p:cTn id="7" dur="500" decel="50000" fill="hold">
                                          <p:stCondLst>
                                            <p:cond delay="0"/>
                                          </p:stCondLst>
                                        </p:cTn>
                                        <p:tgtEl>
                                          <p:spTgt spid="19"/>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9"/>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9"/>
                                        </p:tgtEl>
                                        <p:attrNameLst>
                                          <p:attrName>ppt_w</p:attrName>
                                        </p:attrNameLst>
                                      </p:cBhvr>
                                      <p:tavLst>
                                        <p:tav tm="0">
                                          <p:val>
                                            <p:strVal val="#ppt_w*.05"/>
                                          </p:val>
                                        </p:tav>
                                        <p:tav tm="100000">
                                          <p:val>
                                            <p:strVal val="#ppt_w"/>
                                          </p:val>
                                        </p:tav>
                                      </p:tavLst>
                                    </p:anim>
                                    <p:anim calcmode="lin" valueType="num">
                                      <p:cBhvr>
                                        <p:cTn id="10" dur="1000" fill="hold"/>
                                        <p:tgtEl>
                                          <p:spTgt spid="19"/>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9"/>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9"/>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9"/>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9"/>
                                        </p:tgtEl>
                                      </p:cBhvr>
                                    </p:animEffect>
                                  </p:childTnLst>
                                </p:cTn>
                              </p:par>
                            </p:childTnLst>
                          </p:cTn>
                        </p:par>
                        <p:par>
                          <p:cTn id="15" fill="hold" nodeType="afterGroup">
                            <p:stCondLst>
                              <p:cond delay="1000"/>
                            </p:stCondLst>
                            <p:childTnLst>
                              <p:par>
                                <p:cTn id="16" presetID="37" presetClass="entr" presetSubtype="0" fill="hold" grpId="0" nodeType="after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fade">
                                      <p:cBhvr>
                                        <p:cTn id="18" dur="1000"/>
                                        <p:tgtEl>
                                          <p:spTgt spid="24"/>
                                        </p:tgtEl>
                                      </p:cBhvr>
                                    </p:animEffect>
                                    <p:anim calcmode="lin" valueType="num">
                                      <p:cBhvr>
                                        <p:cTn id="19" dur="1000" fill="hold"/>
                                        <p:tgtEl>
                                          <p:spTgt spid="24"/>
                                        </p:tgtEl>
                                        <p:attrNameLst>
                                          <p:attrName>ppt_x</p:attrName>
                                        </p:attrNameLst>
                                      </p:cBhvr>
                                      <p:tavLst>
                                        <p:tav tm="0">
                                          <p:val>
                                            <p:strVal val="#ppt_x"/>
                                          </p:val>
                                        </p:tav>
                                        <p:tav tm="100000">
                                          <p:val>
                                            <p:strVal val="#ppt_x"/>
                                          </p:val>
                                        </p:tav>
                                      </p:tavLst>
                                    </p:anim>
                                    <p:anim calcmode="lin" valueType="num">
                                      <p:cBhvr>
                                        <p:cTn id="20" dur="900" decel="100000" fill="hold"/>
                                        <p:tgtEl>
                                          <p:spTgt spid="24"/>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组合 29"/>
          <p:cNvGrpSpPr/>
          <p:nvPr/>
        </p:nvGrpSpPr>
        <p:grpSpPr>
          <a:xfrm>
            <a:off x="519646" y="417394"/>
            <a:ext cx="11152707" cy="6168512"/>
            <a:chOff x="519646" y="447982"/>
            <a:chExt cx="11152707" cy="6168512"/>
          </a:xfrm>
        </p:grpSpPr>
        <p:sp>
          <p:nvSpPr>
            <p:cNvPr id="31" name="矩形 30"/>
            <p:cNvSpPr/>
            <p:nvPr/>
          </p:nvSpPr>
          <p:spPr>
            <a:xfrm>
              <a:off x="519646" y="447982"/>
              <a:ext cx="11152707" cy="6168512"/>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2" name="矩形 31"/>
            <p:cNvSpPr/>
            <p:nvPr/>
          </p:nvSpPr>
          <p:spPr>
            <a:xfrm>
              <a:off x="791761" y="707923"/>
              <a:ext cx="10608476" cy="5648630"/>
            </a:xfrm>
            <a:prstGeom prst="rect">
              <a:avLst/>
            </a:prstGeom>
            <a:noFill/>
            <a:ln w="76200">
              <a:solidFill>
                <a:srgbClr val="FFE9AA"/>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4" name="Rectangle 4"/>
          <p:cNvSpPr txBox="1">
            <a:spLocks noChangeArrowheads="1"/>
          </p:cNvSpPr>
          <p:nvPr/>
        </p:nvSpPr>
        <p:spPr>
          <a:xfrm>
            <a:off x="3955681" y="890187"/>
            <a:ext cx="4280636" cy="658220"/>
          </a:xfrm>
          <a:prstGeom prst="rect">
            <a:avLst/>
          </a:prstGeom>
          <a:effectLst>
            <a:outerShdw blurRad="76200" dir="13500000" sy="23000" kx="1200000" algn="br" rotWithShape="0">
              <a:prstClr val="black">
                <a:alpha val="20000"/>
              </a:prstClr>
            </a:outerShdw>
            <a:reflection blurRad="6350" stA="52000" endA="300" endPos="35000" dir="5400000" sy="-100000" algn="bl" rotWithShape="0"/>
          </a:effectLst>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CN" altLang="en-US" sz="3200" b="1">
                <a:solidFill>
                  <a:srgbClr val="3A9289"/>
                </a:solidFill>
                <a:latin typeface="+mn-lt"/>
                <a:ea typeface="+mn-ea"/>
                <a:cs typeface="+mn-ea"/>
                <a:sym typeface="+mn-lt"/>
              </a:rPr>
              <a:t>三湘第一棒</a:t>
            </a:r>
          </a:p>
        </p:txBody>
      </p:sp>
      <p:sp>
        <p:nvSpPr>
          <p:cNvPr id="11" name="TextBox 46"/>
          <p:cNvSpPr txBox="1">
            <a:spLocks noChangeArrowheads="1"/>
          </p:cNvSpPr>
          <p:nvPr/>
        </p:nvSpPr>
        <p:spPr bwMode="auto">
          <a:xfrm>
            <a:off x="1430084" y="2575723"/>
            <a:ext cx="4908060" cy="3607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521970">
              <a:defRPr sz="1300">
                <a:solidFill>
                  <a:schemeClr val="tx1"/>
                </a:solidFill>
                <a:latin typeface="Calibri" panose="020F0502020204030204" pitchFamily="34" charset="0"/>
                <a:ea typeface="宋体" panose="02010600030101010101" pitchFamily="2" charset="-122"/>
              </a:defRPr>
            </a:lvl1pPr>
            <a:lvl2pPr marL="742950" indent="-285750" defTabSz="521970">
              <a:defRPr sz="1300">
                <a:solidFill>
                  <a:schemeClr val="tx1"/>
                </a:solidFill>
                <a:latin typeface="Calibri" panose="020F0502020204030204" pitchFamily="34" charset="0"/>
                <a:ea typeface="宋体" panose="02010600030101010101" pitchFamily="2" charset="-122"/>
              </a:defRPr>
            </a:lvl2pPr>
            <a:lvl3pPr marL="1143000" indent="-228600" defTabSz="521970">
              <a:defRPr sz="1300">
                <a:solidFill>
                  <a:schemeClr val="tx1"/>
                </a:solidFill>
                <a:latin typeface="Calibri" panose="020F0502020204030204" pitchFamily="34" charset="0"/>
                <a:ea typeface="宋体" panose="02010600030101010101" pitchFamily="2" charset="-122"/>
              </a:defRPr>
            </a:lvl3pPr>
            <a:lvl4pPr marL="1600200" indent="-228600" defTabSz="521970">
              <a:defRPr sz="1300">
                <a:solidFill>
                  <a:schemeClr val="tx1"/>
                </a:solidFill>
                <a:latin typeface="Calibri" panose="020F0502020204030204" pitchFamily="34" charset="0"/>
                <a:ea typeface="宋体" panose="02010600030101010101" pitchFamily="2" charset="-122"/>
              </a:defRPr>
            </a:lvl4pPr>
            <a:lvl5pPr marL="2057400" indent="-228600" defTabSz="521970">
              <a:defRPr sz="1300">
                <a:solidFill>
                  <a:schemeClr val="tx1"/>
                </a:solidFill>
                <a:latin typeface="Calibri" panose="020F0502020204030204" pitchFamily="34" charset="0"/>
                <a:ea typeface="宋体" panose="02010600030101010101" pitchFamily="2" charset="-122"/>
              </a:defRPr>
            </a:lvl5pPr>
            <a:lvl6pPr marL="25146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9718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34290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8862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defTabSz="695960">
              <a:lnSpc>
                <a:spcPct val="150000"/>
              </a:lnSpc>
              <a:defRPr/>
            </a:pPr>
            <a:r>
              <a:rPr lang="zh-CN" altLang="en-US" sz="1400">
                <a:solidFill>
                  <a:schemeClr val="tx1">
                    <a:lumMod val="85000"/>
                    <a:lumOff val="15000"/>
                  </a:schemeClr>
                </a:solidFill>
                <a:latin typeface="+mn-lt"/>
                <a:ea typeface="+mn-ea"/>
                <a:cs typeface="+mn-ea"/>
                <a:sym typeface="+mn-lt"/>
              </a:rPr>
              <a:t>袁隆平担当湖南第一棒火炬手时，湖南省体育局副局长陈正湘说，奥运圣火在岳阳楼前开始传递，而</a:t>
            </a:r>
            <a:r>
              <a:rPr lang="en-US" altLang="zh-CN" sz="1400">
                <a:solidFill>
                  <a:schemeClr val="tx1">
                    <a:lumMod val="85000"/>
                    <a:lumOff val="15000"/>
                  </a:schemeClr>
                </a:solidFill>
                <a:latin typeface="+mn-lt"/>
                <a:ea typeface="+mn-ea"/>
                <a:cs typeface="+mn-ea"/>
                <a:sym typeface="+mn-lt"/>
              </a:rPr>
              <a:t>《</a:t>
            </a:r>
            <a:r>
              <a:rPr lang="zh-CN" altLang="en-US" sz="1400">
                <a:solidFill>
                  <a:schemeClr val="tx1">
                    <a:lumMod val="85000"/>
                    <a:lumOff val="15000"/>
                  </a:schemeClr>
                </a:solidFill>
                <a:latin typeface="+mn-lt"/>
                <a:ea typeface="+mn-ea"/>
                <a:cs typeface="+mn-ea"/>
                <a:sym typeface="+mn-lt"/>
              </a:rPr>
              <a:t>岳阳楼记</a:t>
            </a:r>
            <a:r>
              <a:rPr lang="en-US" altLang="zh-CN" sz="1400">
                <a:solidFill>
                  <a:schemeClr val="tx1">
                    <a:lumMod val="85000"/>
                    <a:lumOff val="15000"/>
                  </a:schemeClr>
                </a:solidFill>
                <a:latin typeface="+mn-lt"/>
                <a:ea typeface="+mn-ea"/>
                <a:cs typeface="+mn-ea"/>
                <a:sym typeface="+mn-lt"/>
              </a:rPr>
              <a:t>》</a:t>
            </a:r>
            <a:r>
              <a:rPr lang="zh-CN" altLang="en-US" sz="1400">
                <a:solidFill>
                  <a:schemeClr val="tx1">
                    <a:lumMod val="85000"/>
                    <a:lumOff val="15000"/>
                  </a:schemeClr>
                </a:solidFill>
                <a:latin typeface="+mn-lt"/>
                <a:ea typeface="+mn-ea"/>
                <a:cs typeface="+mn-ea"/>
                <a:sym typeface="+mn-lt"/>
              </a:rPr>
              <a:t>中所倡导的“先天下之忧而忧，后天下之乐而乐”的忧乐精神正好与袁隆平这种心忧天下的奉献精神相契合。他认为，由袁隆平在岳阳楼前传递三湘第一棒，是最合适不过的。</a:t>
            </a:r>
            <a:endParaRPr lang="en-US" altLang="zh-CN" sz="1400">
              <a:solidFill>
                <a:schemeClr val="tx1">
                  <a:lumMod val="85000"/>
                  <a:lumOff val="15000"/>
                </a:schemeClr>
              </a:solidFill>
              <a:latin typeface="+mn-lt"/>
              <a:ea typeface="+mn-ea"/>
              <a:cs typeface="+mn-ea"/>
              <a:sym typeface="+mn-lt"/>
            </a:endParaRPr>
          </a:p>
          <a:p>
            <a:pPr defTabSz="695960">
              <a:lnSpc>
                <a:spcPct val="150000"/>
              </a:lnSpc>
              <a:defRPr/>
            </a:pPr>
            <a:endParaRPr lang="en-US" altLang="zh-CN" sz="1400">
              <a:solidFill>
                <a:schemeClr val="tx1">
                  <a:lumMod val="85000"/>
                  <a:lumOff val="15000"/>
                </a:schemeClr>
              </a:solidFill>
              <a:latin typeface="+mn-lt"/>
              <a:ea typeface="+mn-ea"/>
              <a:cs typeface="+mn-ea"/>
              <a:sym typeface="+mn-lt"/>
            </a:endParaRPr>
          </a:p>
          <a:p>
            <a:pPr defTabSz="695960">
              <a:lnSpc>
                <a:spcPct val="150000"/>
              </a:lnSpc>
              <a:defRPr/>
            </a:pPr>
            <a:r>
              <a:rPr lang="zh-CN" altLang="en-US" sz="1400">
                <a:solidFill>
                  <a:schemeClr val="tx1">
                    <a:lumMod val="85000"/>
                    <a:lumOff val="15000"/>
                  </a:schemeClr>
                </a:solidFill>
                <a:latin typeface="+mn-lt"/>
                <a:ea typeface="+mn-ea"/>
                <a:cs typeface="+mn-ea"/>
                <a:sym typeface="+mn-lt"/>
              </a:rPr>
              <a:t>除了传递奥运精神之外，袁隆平还惦记着四川受灾的人们。他希望用火炬将爱心传递到灾区，帮助灾区的人们重建家园。</a:t>
            </a:r>
          </a:p>
          <a:p>
            <a:pPr defTabSz="695960">
              <a:lnSpc>
                <a:spcPct val="150000"/>
              </a:lnSpc>
              <a:defRPr/>
            </a:pPr>
            <a:endParaRPr lang="zh-CN" altLang="en-US" sz="1400">
              <a:solidFill>
                <a:schemeClr val="tx1">
                  <a:lumMod val="85000"/>
                  <a:lumOff val="15000"/>
                </a:schemeClr>
              </a:solidFill>
              <a:latin typeface="+mn-lt"/>
              <a:ea typeface="+mn-ea"/>
              <a:cs typeface="+mn-ea"/>
              <a:sym typeface="+mn-lt"/>
            </a:endParaRPr>
          </a:p>
          <a:p>
            <a:pPr defTabSz="695960">
              <a:lnSpc>
                <a:spcPct val="150000"/>
              </a:lnSpc>
              <a:defRPr/>
            </a:pPr>
            <a:endParaRPr lang="en-US" altLang="zh-CN" sz="1400">
              <a:solidFill>
                <a:schemeClr val="tx1">
                  <a:lumMod val="85000"/>
                  <a:lumOff val="15000"/>
                </a:schemeClr>
              </a:solidFill>
              <a:latin typeface="+mn-lt"/>
              <a:ea typeface="+mn-ea"/>
              <a:cs typeface="+mn-ea"/>
              <a:sym typeface="+mn-lt"/>
            </a:endParaRPr>
          </a:p>
          <a:p>
            <a:pPr defTabSz="695960">
              <a:lnSpc>
                <a:spcPct val="150000"/>
              </a:lnSpc>
              <a:defRPr/>
            </a:pPr>
            <a:endParaRPr lang="zh-CN" altLang="en-US" sz="1400">
              <a:solidFill>
                <a:schemeClr val="tx1">
                  <a:lumMod val="85000"/>
                  <a:lumOff val="15000"/>
                </a:schemeClr>
              </a:solidFill>
              <a:latin typeface="+mn-lt"/>
              <a:ea typeface="+mn-ea"/>
              <a:cs typeface="+mn-ea"/>
              <a:sym typeface="+mn-lt"/>
            </a:endParaRPr>
          </a:p>
        </p:txBody>
      </p:sp>
      <p:pic>
        <p:nvPicPr>
          <p:cNvPr id="3" name="图片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129493" y="2608927"/>
            <a:ext cx="3298615" cy="2639324"/>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400" advClick="0">
        <p14:doors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5" presetClass="entr" presetSubtype="0" fill="hold" grpId="0" nodeType="withEffect">
                                  <p:stCondLst>
                                    <p:cond delay="0"/>
                                  </p:stCondLst>
                                  <p:iterate type="lt">
                                    <p:tmPct val="0"/>
                                  </p:iterate>
                                  <p:childTnLst>
                                    <p:set>
                                      <p:cBhvr>
                                        <p:cTn id="6" dur="1" fill="hold">
                                          <p:stCondLst>
                                            <p:cond delay="0"/>
                                          </p:stCondLst>
                                        </p:cTn>
                                        <p:tgtEl>
                                          <p:spTgt spid="14"/>
                                        </p:tgtEl>
                                        <p:attrNameLst>
                                          <p:attrName>style.visibility</p:attrName>
                                        </p:attrNameLst>
                                      </p:cBhvr>
                                      <p:to>
                                        <p:strVal val="visible"/>
                                      </p:to>
                                    </p:set>
                                    <p:anim calcmode="lin" valueType="num">
                                      <p:cBhvr>
                                        <p:cTn id="7"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 dur="1000" fill="hold"/>
                                        <p:tgtEl>
                                          <p:spTgt spid="1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4"/>
                                        </p:tgtEl>
                                      </p:cBhvr>
                                    </p:animEffect>
                                  </p:childTnLst>
                                </p:cTn>
                              </p:par>
                            </p:childTnLst>
                          </p:cTn>
                        </p:par>
                        <p:par>
                          <p:cTn id="15" fill="hold" nodeType="afterGroup">
                            <p:stCondLst>
                              <p:cond delay="1000"/>
                            </p:stCondLst>
                            <p:childTnLst>
                              <p:par>
                                <p:cTn id="16" presetID="37" presetClass="entr" presetSubtype="0"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1000"/>
                                        <p:tgtEl>
                                          <p:spTgt spid="11"/>
                                        </p:tgtEl>
                                      </p:cBhvr>
                                    </p:animEffect>
                                    <p:anim calcmode="lin" valueType="num">
                                      <p:cBhvr>
                                        <p:cTn id="19" dur="1000" fill="hold"/>
                                        <p:tgtEl>
                                          <p:spTgt spid="11"/>
                                        </p:tgtEl>
                                        <p:attrNameLst>
                                          <p:attrName>ppt_x</p:attrName>
                                        </p:attrNameLst>
                                      </p:cBhvr>
                                      <p:tavLst>
                                        <p:tav tm="0">
                                          <p:val>
                                            <p:strVal val="#ppt_x"/>
                                          </p:val>
                                        </p:tav>
                                        <p:tav tm="100000">
                                          <p:val>
                                            <p:strVal val="#ppt_x"/>
                                          </p:val>
                                        </p:tav>
                                      </p:tavLst>
                                    </p:anim>
                                    <p:anim calcmode="lin" valueType="num">
                                      <p:cBhvr>
                                        <p:cTn id="20" dur="900" decel="100000" fill="hold"/>
                                        <p:tgtEl>
                                          <p:spTgt spid="11"/>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11"/>
                                        </p:tgtEl>
                                        <p:attrNameLst>
                                          <p:attrName>ppt_y</p:attrName>
                                        </p:attrNameLst>
                                      </p:cBhvr>
                                      <p:tavLst>
                                        <p:tav tm="0">
                                          <p:val>
                                            <p:strVal val="#ppt_y-.03"/>
                                          </p:val>
                                        </p:tav>
                                        <p:tav tm="100000">
                                          <p:val>
                                            <p:strVal val="#ppt_y"/>
                                          </p:val>
                                        </p:tav>
                                      </p:tavLst>
                                    </p:anim>
                                  </p:childTnLst>
                                </p:cTn>
                              </p:par>
                            </p:childTnLst>
                          </p:cTn>
                        </p:par>
                        <p:par>
                          <p:cTn id="22" fill="hold" nodeType="afterGroup">
                            <p:stCondLst>
                              <p:cond delay="2000"/>
                            </p:stCondLst>
                            <p:childTnLst>
                              <p:par>
                                <p:cTn id="23" presetID="42" presetClass="entr" presetSubtype="0" fill="hold" nodeType="after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fade">
                                      <p:cBhvr>
                                        <p:cTn id="25" dur="1000"/>
                                        <p:tgtEl>
                                          <p:spTgt spid="3"/>
                                        </p:tgtEl>
                                      </p:cBhvr>
                                    </p:animEffect>
                                    <p:anim calcmode="lin" valueType="num">
                                      <p:cBhvr>
                                        <p:cTn id="26" dur="1000" fill="hold"/>
                                        <p:tgtEl>
                                          <p:spTgt spid="3"/>
                                        </p:tgtEl>
                                        <p:attrNameLst>
                                          <p:attrName>ppt_x</p:attrName>
                                        </p:attrNameLst>
                                      </p:cBhvr>
                                      <p:tavLst>
                                        <p:tav tm="0">
                                          <p:val>
                                            <p:strVal val="#ppt_x"/>
                                          </p:val>
                                        </p:tav>
                                        <p:tav tm="100000">
                                          <p:val>
                                            <p:strVal val="#ppt_x"/>
                                          </p:val>
                                        </p:tav>
                                      </p:tavLst>
                                    </p:anim>
                                    <p:anim calcmode="lin" valueType="num">
                                      <p:cBhvr>
                                        <p:cTn id="2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组合 29"/>
          <p:cNvGrpSpPr/>
          <p:nvPr/>
        </p:nvGrpSpPr>
        <p:grpSpPr>
          <a:xfrm>
            <a:off x="519646" y="417394"/>
            <a:ext cx="11152707" cy="6168512"/>
            <a:chOff x="519646" y="447982"/>
            <a:chExt cx="11152707" cy="6168512"/>
          </a:xfrm>
        </p:grpSpPr>
        <p:sp>
          <p:nvSpPr>
            <p:cNvPr id="31" name="矩形 30"/>
            <p:cNvSpPr/>
            <p:nvPr/>
          </p:nvSpPr>
          <p:spPr>
            <a:xfrm>
              <a:off x="519646" y="447982"/>
              <a:ext cx="11152707" cy="6168512"/>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2" name="矩形 31"/>
            <p:cNvSpPr/>
            <p:nvPr/>
          </p:nvSpPr>
          <p:spPr>
            <a:xfrm>
              <a:off x="791761" y="707923"/>
              <a:ext cx="10608476" cy="5648630"/>
            </a:xfrm>
            <a:prstGeom prst="rect">
              <a:avLst/>
            </a:prstGeom>
            <a:noFill/>
            <a:ln w="76200">
              <a:solidFill>
                <a:srgbClr val="FFE9AA"/>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4" name="Rectangle 4"/>
          <p:cNvSpPr txBox="1">
            <a:spLocks noChangeArrowheads="1"/>
          </p:cNvSpPr>
          <p:nvPr/>
        </p:nvSpPr>
        <p:spPr>
          <a:xfrm>
            <a:off x="3689518" y="786948"/>
            <a:ext cx="4812964" cy="813251"/>
          </a:xfrm>
          <a:prstGeom prst="rect">
            <a:avLst/>
          </a:prstGeom>
          <a:effectLst>
            <a:outerShdw blurRad="76200" dir="13500000" sy="23000" kx="1200000" algn="br" rotWithShape="0">
              <a:prstClr val="black">
                <a:alpha val="20000"/>
              </a:prstClr>
            </a:outerShdw>
            <a:reflection blurRad="6350" stA="52000" endA="300" endPos="35000" dir="5400000" sy="-100000" algn="bl" rotWithShape="0"/>
          </a:effectLst>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altLang="zh-CN" sz="3200" b="1">
                <a:solidFill>
                  <a:srgbClr val="3A9289"/>
                </a:solidFill>
                <a:latin typeface="+mn-lt"/>
                <a:ea typeface="+mn-ea"/>
                <a:cs typeface="+mn-ea"/>
                <a:sym typeface="+mn-lt"/>
              </a:rPr>
              <a:t>2004</a:t>
            </a:r>
            <a:r>
              <a:rPr lang="zh-CN" altLang="en-US" sz="3200" b="1">
                <a:solidFill>
                  <a:srgbClr val="3A9289"/>
                </a:solidFill>
                <a:latin typeface="+mn-lt"/>
                <a:ea typeface="+mn-ea"/>
                <a:cs typeface="+mn-ea"/>
                <a:sym typeface="+mn-lt"/>
              </a:rPr>
              <a:t>年度感动中国颁奖词</a:t>
            </a:r>
          </a:p>
        </p:txBody>
      </p:sp>
      <p:sp>
        <p:nvSpPr>
          <p:cNvPr id="11" name="TextBox 46"/>
          <p:cNvSpPr txBox="1">
            <a:spLocks noChangeArrowheads="1"/>
          </p:cNvSpPr>
          <p:nvPr/>
        </p:nvSpPr>
        <p:spPr bwMode="auto">
          <a:xfrm>
            <a:off x="1384650" y="2083736"/>
            <a:ext cx="6949174" cy="4576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521970">
              <a:defRPr sz="1300">
                <a:solidFill>
                  <a:schemeClr val="tx1"/>
                </a:solidFill>
                <a:latin typeface="Calibri" panose="020F0502020204030204" pitchFamily="34" charset="0"/>
                <a:ea typeface="宋体" panose="02010600030101010101" pitchFamily="2" charset="-122"/>
              </a:defRPr>
            </a:lvl1pPr>
            <a:lvl2pPr marL="742950" indent="-285750" defTabSz="521970">
              <a:defRPr sz="1300">
                <a:solidFill>
                  <a:schemeClr val="tx1"/>
                </a:solidFill>
                <a:latin typeface="Calibri" panose="020F0502020204030204" pitchFamily="34" charset="0"/>
                <a:ea typeface="宋体" panose="02010600030101010101" pitchFamily="2" charset="-122"/>
              </a:defRPr>
            </a:lvl2pPr>
            <a:lvl3pPr marL="1143000" indent="-228600" defTabSz="521970">
              <a:defRPr sz="1300">
                <a:solidFill>
                  <a:schemeClr val="tx1"/>
                </a:solidFill>
                <a:latin typeface="Calibri" panose="020F0502020204030204" pitchFamily="34" charset="0"/>
                <a:ea typeface="宋体" panose="02010600030101010101" pitchFamily="2" charset="-122"/>
              </a:defRPr>
            </a:lvl3pPr>
            <a:lvl4pPr marL="1600200" indent="-228600" defTabSz="521970">
              <a:defRPr sz="1300">
                <a:solidFill>
                  <a:schemeClr val="tx1"/>
                </a:solidFill>
                <a:latin typeface="Calibri" panose="020F0502020204030204" pitchFamily="34" charset="0"/>
                <a:ea typeface="宋体" panose="02010600030101010101" pitchFamily="2" charset="-122"/>
              </a:defRPr>
            </a:lvl4pPr>
            <a:lvl5pPr marL="2057400" indent="-228600" defTabSz="521970">
              <a:defRPr sz="1300">
                <a:solidFill>
                  <a:schemeClr val="tx1"/>
                </a:solidFill>
                <a:latin typeface="Calibri" panose="020F0502020204030204" pitchFamily="34" charset="0"/>
                <a:ea typeface="宋体" panose="02010600030101010101" pitchFamily="2" charset="-122"/>
              </a:defRPr>
            </a:lvl5pPr>
            <a:lvl6pPr marL="25146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9718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34290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8862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defTabSz="695960">
              <a:lnSpc>
                <a:spcPct val="150000"/>
              </a:lnSpc>
              <a:defRPr/>
            </a:pPr>
            <a:r>
              <a:rPr lang="zh-CN" altLang="en-US" sz="1400">
                <a:solidFill>
                  <a:schemeClr val="tx1">
                    <a:lumMod val="85000"/>
                    <a:lumOff val="15000"/>
                  </a:schemeClr>
                </a:solidFill>
                <a:latin typeface="+mn-lt"/>
                <a:ea typeface="+mn-ea"/>
                <a:cs typeface="+mn-ea"/>
                <a:sym typeface="+mn-lt"/>
              </a:rPr>
              <a:t>毕生梦想消除饥饿 </a:t>
            </a:r>
            <a:r>
              <a:rPr lang="en-US" altLang="zh-CN" sz="1400">
                <a:solidFill>
                  <a:schemeClr val="tx1">
                    <a:lumMod val="85000"/>
                    <a:lumOff val="15000"/>
                  </a:schemeClr>
                </a:solidFill>
                <a:latin typeface="+mn-lt"/>
                <a:ea typeface="+mn-ea"/>
                <a:cs typeface="+mn-ea"/>
                <a:sym typeface="+mn-lt"/>
              </a:rPr>
              <a:t>——</a:t>
            </a:r>
            <a:r>
              <a:rPr lang="zh-CN" altLang="en-US" sz="1400">
                <a:solidFill>
                  <a:schemeClr val="tx1">
                    <a:lumMod val="85000"/>
                    <a:lumOff val="15000"/>
                  </a:schemeClr>
                </a:solidFill>
                <a:latin typeface="+mn-lt"/>
                <a:ea typeface="+mn-ea"/>
                <a:cs typeface="+mn-ea"/>
                <a:sym typeface="+mn-lt"/>
              </a:rPr>
              <a:t>袁隆平：他是一位真正的耕耘者。当他还是一个乡村教师的时候</a:t>
            </a:r>
            <a:r>
              <a:rPr lang="en-US" altLang="zh-CN" sz="1400">
                <a:solidFill>
                  <a:schemeClr val="tx1">
                    <a:lumMod val="85000"/>
                    <a:lumOff val="15000"/>
                  </a:schemeClr>
                </a:solidFill>
                <a:latin typeface="+mn-lt"/>
                <a:ea typeface="+mn-ea"/>
                <a:cs typeface="+mn-ea"/>
                <a:sym typeface="+mn-lt"/>
              </a:rPr>
              <a:t>,</a:t>
            </a:r>
            <a:r>
              <a:rPr lang="zh-CN" altLang="en-US" sz="1400">
                <a:solidFill>
                  <a:schemeClr val="tx1">
                    <a:lumMod val="85000"/>
                    <a:lumOff val="15000"/>
                  </a:schemeClr>
                </a:solidFill>
                <a:latin typeface="+mn-lt"/>
                <a:ea typeface="+mn-ea"/>
                <a:cs typeface="+mn-ea"/>
                <a:sym typeface="+mn-lt"/>
              </a:rPr>
              <a:t>已经具有颠覆世界权威的胆识</a:t>
            </a:r>
            <a:r>
              <a:rPr lang="en-US" altLang="zh-CN" sz="1400">
                <a:solidFill>
                  <a:schemeClr val="tx1">
                    <a:lumMod val="85000"/>
                    <a:lumOff val="15000"/>
                  </a:schemeClr>
                </a:solidFill>
                <a:latin typeface="+mn-lt"/>
                <a:ea typeface="+mn-ea"/>
                <a:cs typeface="+mn-ea"/>
                <a:sym typeface="+mn-lt"/>
              </a:rPr>
              <a:t>;</a:t>
            </a:r>
            <a:r>
              <a:rPr lang="zh-CN" altLang="en-US" sz="1400">
                <a:solidFill>
                  <a:schemeClr val="tx1">
                    <a:lumMod val="85000"/>
                    <a:lumOff val="15000"/>
                  </a:schemeClr>
                </a:solidFill>
                <a:latin typeface="+mn-lt"/>
                <a:ea typeface="+mn-ea"/>
                <a:cs typeface="+mn-ea"/>
                <a:sym typeface="+mn-lt"/>
              </a:rPr>
              <a:t>当他名满天下的时候</a:t>
            </a:r>
            <a:r>
              <a:rPr lang="en-US" altLang="zh-CN" sz="1400">
                <a:solidFill>
                  <a:schemeClr val="tx1">
                    <a:lumMod val="85000"/>
                    <a:lumOff val="15000"/>
                  </a:schemeClr>
                </a:solidFill>
                <a:latin typeface="+mn-lt"/>
                <a:ea typeface="+mn-ea"/>
                <a:cs typeface="+mn-ea"/>
                <a:sym typeface="+mn-lt"/>
              </a:rPr>
              <a:t>,</a:t>
            </a:r>
            <a:r>
              <a:rPr lang="zh-CN" altLang="en-US" sz="1400">
                <a:solidFill>
                  <a:schemeClr val="tx1">
                    <a:lumMod val="85000"/>
                    <a:lumOff val="15000"/>
                  </a:schemeClr>
                </a:solidFill>
                <a:latin typeface="+mn-lt"/>
                <a:ea typeface="+mn-ea"/>
                <a:cs typeface="+mn-ea"/>
                <a:sym typeface="+mn-lt"/>
              </a:rPr>
              <a:t>却仍然只是专注于田畴</a:t>
            </a:r>
            <a:r>
              <a:rPr lang="en-US" altLang="zh-CN" sz="1400">
                <a:solidFill>
                  <a:schemeClr val="tx1">
                    <a:lumMod val="85000"/>
                    <a:lumOff val="15000"/>
                  </a:schemeClr>
                </a:solidFill>
                <a:latin typeface="+mn-lt"/>
                <a:ea typeface="+mn-ea"/>
                <a:cs typeface="+mn-ea"/>
                <a:sym typeface="+mn-lt"/>
              </a:rPr>
              <a:t>,</a:t>
            </a:r>
            <a:r>
              <a:rPr lang="zh-CN" altLang="en-US" sz="1400">
                <a:solidFill>
                  <a:schemeClr val="tx1">
                    <a:lumMod val="85000"/>
                    <a:lumOff val="15000"/>
                  </a:schemeClr>
                </a:solidFill>
                <a:latin typeface="+mn-lt"/>
                <a:ea typeface="+mn-ea"/>
                <a:cs typeface="+mn-ea"/>
                <a:sym typeface="+mn-lt"/>
              </a:rPr>
              <a:t>淡泊名利</a:t>
            </a:r>
            <a:r>
              <a:rPr lang="en-US" altLang="zh-CN" sz="1400">
                <a:solidFill>
                  <a:schemeClr val="tx1">
                    <a:lumMod val="85000"/>
                    <a:lumOff val="15000"/>
                  </a:schemeClr>
                </a:solidFill>
                <a:latin typeface="+mn-lt"/>
                <a:ea typeface="+mn-ea"/>
                <a:cs typeface="+mn-ea"/>
                <a:sym typeface="+mn-lt"/>
              </a:rPr>
              <a:t>,</a:t>
            </a:r>
            <a:r>
              <a:rPr lang="zh-CN" altLang="en-US" sz="1400">
                <a:solidFill>
                  <a:schemeClr val="tx1">
                    <a:lumMod val="85000"/>
                    <a:lumOff val="15000"/>
                  </a:schemeClr>
                </a:solidFill>
                <a:latin typeface="+mn-lt"/>
                <a:ea typeface="+mn-ea"/>
                <a:cs typeface="+mn-ea"/>
                <a:sym typeface="+mn-lt"/>
              </a:rPr>
              <a:t>一介农夫</a:t>
            </a:r>
            <a:r>
              <a:rPr lang="en-US" altLang="zh-CN" sz="1400">
                <a:solidFill>
                  <a:schemeClr val="tx1">
                    <a:lumMod val="85000"/>
                    <a:lumOff val="15000"/>
                  </a:schemeClr>
                </a:solidFill>
                <a:latin typeface="+mn-lt"/>
                <a:ea typeface="+mn-ea"/>
                <a:cs typeface="+mn-ea"/>
                <a:sym typeface="+mn-lt"/>
              </a:rPr>
              <a:t>,</a:t>
            </a:r>
            <a:r>
              <a:rPr lang="zh-CN" altLang="en-US" sz="1400">
                <a:solidFill>
                  <a:schemeClr val="tx1">
                    <a:lumMod val="85000"/>
                    <a:lumOff val="15000"/>
                  </a:schemeClr>
                </a:solidFill>
                <a:latin typeface="+mn-lt"/>
                <a:ea typeface="+mn-ea"/>
                <a:cs typeface="+mn-ea"/>
                <a:sym typeface="+mn-lt"/>
              </a:rPr>
              <a:t>播撒智慧</a:t>
            </a:r>
            <a:r>
              <a:rPr lang="en-US" altLang="zh-CN" sz="1400">
                <a:solidFill>
                  <a:schemeClr val="tx1">
                    <a:lumMod val="85000"/>
                    <a:lumOff val="15000"/>
                  </a:schemeClr>
                </a:solidFill>
                <a:latin typeface="+mn-lt"/>
                <a:ea typeface="+mn-ea"/>
                <a:cs typeface="+mn-ea"/>
                <a:sym typeface="+mn-lt"/>
              </a:rPr>
              <a:t>,</a:t>
            </a:r>
            <a:r>
              <a:rPr lang="zh-CN" altLang="en-US" sz="1400">
                <a:solidFill>
                  <a:schemeClr val="tx1">
                    <a:lumMod val="85000"/>
                    <a:lumOff val="15000"/>
                  </a:schemeClr>
                </a:solidFill>
                <a:latin typeface="+mn-lt"/>
                <a:ea typeface="+mn-ea"/>
                <a:cs typeface="+mn-ea"/>
                <a:sym typeface="+mn-lt"/>
              </a:rPr>
              <a:t>收获富足。他毕生的梦想</a:t>
            </a:r>
            <a:r>
              <a:rPr lang="en-US" altLang="zh-CN" sz="1400">
                <a:solidFill>
                  <a:schemeClr val="tx1">
                    <a:lumMod val="85000"/>
                    <a:lumOff val="15000"/>
                  </a:schemeClr>
                </a:solidFill>
                <a:latin typeface="+mn-lt"/>
                <a:ea typeface="+mn-ea"/>
                <a:cs typeface="+mn-ea"/>
                <a:sym typeface="+mn-lt"/>
              </a:rPr>
              <a:t>,</a:t>
            </a:r>
            <a:r>
              <a:rPr lang="zh-CN" altLang="en-US" sz="1400">
                <a:solidFill>
                  <a:schemeClr val="tx1">
                    <a:lumMod val="85000"/>
                    <a:lumOff val="15000"/>
                  </a:schemeClr>
                </a:solidFill>
                <a:latin typeface="+mn-lt"/>
                <a:ea typeface="+mn-ea"/>
                <a:cs typeface="+mn-ea"/>
                <a:sym typeface="+mn-lt"/>
              </a:rPr>
              <a:t>就是让所有的人远离饥饿。喜看稻菽千重浪</a:t>
            </a:r>
            <a:r>
              <a:rPr lang="en-US" altLang="zh-CN" sz="1400">
                <a:solidFill>
                  <a:schemeClr val="tx1">
                    <a:lumMod val="85000"/>
                    <a:lumOff val="15000"/>
                  </a:schemeClr>
                </a:solidFill>
                <a:latin typeface="+mn-lt"/>
                <a:ea typeface="+mn-ea"/>
                <a:cs typeface="+mn-ea"/>
                <a:sym typeface="+mn-lt"/>
              </a:rPr>
              <a:t>,</a:t>
            </a:r>
            <a:r>
              <a:rPr lang="zh-CN" altLang="en-US" sz="1400">
                <a:solidFill>
                  <a:schemeClr val="tx1">
                    <a:lumMod val="85000"/>
                    <a:lumOff val="15000"/>
                  </a:schemeClr>
                </a:solidFill>
                <a:latin typeface="+mn-lt"/>
                <a:ea typeface="+mn-ea"/>
                <a:cs typeface="+mn-ea"/>
                <a:sym typeface="+mn-lt"/>
              </a:rPr>
              <a:t>最是风流袁隆平。 </a:t>
            </a:r>
            <a:endParaRPr lang="en-US" altLang="zh-CN" sz="1400">
              <a:solidFill>
                <a:schemeClr val="tx1">
                  <a:lumMod val="85000"/>
                  <a:lumOff val="15000"/>
                </a:schemeClr>
              </a:solidFill>
              <a:latin typeface="+mn-lt"/>
              <a:ea typeface="+mn-ea"/>
              <a:cs typeface="+mn-ea"/>
              <a:sym typeface="+mn-lt"/>
            </a:endParaRPr>
          </a:p>
          <a:p>
            <a:pPr defTabSz="695960">
              <a:lnSpc>
                <a:spcPct val="150000"/>
              </a:lnSpc>
              <a:defRPr/>
            </a:pPr>
            <a:endParaRPr lang="zh-CN" altLang="en-US" sz="1400">
              <a:solidFill>
                <a:schemeClr val="tx1">
                  <a:lumMod val="85000"/>
                  <a:lumOff val="15000"/>
                </a:schemeClr>
              </a:solidFill>
              <a:latin typeface="+mn-lt"/>
              <a:ea typeface="+mn-ea"/>
              <a:cs typeface="+mn-ea"/>
              <a:sym typeface="+mn-lt"/>
            </a:endParaRPr>
          </a:p>
          <a:p>
            <a:pPr defTabSz="695960">
              <a:lnSpc>
                <a:spcPct val="150000"/>
              </a:lnSpc>
              <a:defRPr/>
            </a:pPr>
            <a:r>
              <a:rPr lang="zh-CN" altLang="en-US" sz="1400">
                <a:solidFill>
                  <a:schemeClr val="tx1">
                    <a:lumMod val="85000"/>
                    <a:lumOff val="15000"/>
                  </a:schemeClr>
                </a:solidFill>
                <a:latin typeface="+mn-lt"/>
                <a:ea typeface="+mn-ea"/>
                <a:cs typeface="+mn-ea"/>
                <a:sym typeface="+mn-lt"/>
              </a:rPr>
              <a:t>赏析：全词紧扣“耕耘者”来构思立意，不罗列他“中国工程院院士”、“著名杂交水稻专家”、“国家科学技术奖获得者”、“中国第一个国家特等发明奖获得者”、“国际上</a:t>
            </a:r>
            <a:r>
              <a:rPr lang="en-US" altLang="zh-CN" sz="1400">
                <a:solidFill>
                  <a:schemeClr val="tx1">
                    <a:lumMod val="85000"/>
                    <a:lumOff val="15000"/>
                  </a:schemeClr>
                </a:solidFill>
                <a:latin typeface="+mn-lt"/>
                <a:ea typeface="+mn-ea"/>
                <a:cs typeface="+mn-ea"/>
                <a:sym typeface="+mn-lt"/>
              </a:rPr>
              <a:t>11</a:t>
            </a:r>
            <a:r>
              <a:rPr lang="zh-CN" altLang="en-US" sz="1400">
                <a:solidFill>
                  <a:schemeClr val="tx1">
                    <a:lumMod val="85000"/>
                    <a:lumOff val="15000"/>
                  </a:schemeClr>
                </a:solidFill>
                <a:latin typeface="+mn-lt"/>
                <a:ea typeface="+mn-ea"/>
                <a:cs typeface="+mn-ea"/>
                <a:sym typeface="+mn-lt"/>
              </a:rPr>
              <a:t>次捧回大奖”等等头衔，只说他成名前的胆识，尤其强调他淡泊名利的境界，“淡泊名利</a:t>
            </a:r>
            <a:r>
              <a:rPr lang="en-US" altLang="zh-CN" sz="1400">
                <a:solidFill>
                  <a:schemeClr val="tx1">
                    <a:lumMod val="85000"/>
                    <a:lumOff val="15000"/>
                  </a:schemeClr>
                </a:solidFill>
                <a:latin typeface="+mn-lt"/>
                <a:ea typeface="+mn-ea"/>
                <a:cs typeface="+mn-ea"/>
                <a:sym typeface="+mn-lt"/>
              </a:rPr>
              <a:t>,</a:t>
            </a:r>
            <a:r>
              <a:rPr lang="zh-CN" altLang="en-US" sz="1400">
                <a:solidFill>
                  <a:schemeClr val="tx1">
                    <a:lumMod val="85000"/>
                    <a:lumOff val="15000"/>
                  </a:schemeClr>
                </a:solidFill>
                <a:latin typeface="+mn-lt"/>
                <a:ea typeface="+mn-ea"/>
                <a:cs typeface="+mn-ea"/>
                <a:sym typeface="+mn-lt"/>
              </a:rPr>
              <a:t>一介农夫</a:t>
            </a:r>
            <a:r>
              <a:rPr lang="en-US" altLang="zh-CN" sz="1400">
                <a:solidFill>
                  <a:schemeClr val="tx1">
                    <a:lumMod val="85000"/>
                    <a:lumOff val="15000"/>
                  </a:schemeClr>
                </a:solidFill>
                <a:latin typeface="+mn-lt"/>
                <a:ea typeface="+mn-ea"/>
                <a:cs typeface="+mn-ea"/>
                <a:sym typeface="+mn-lt"/>
              </a:rPr>
              <a:t>,</a:t>
            </a:r>
            <a:r>
              <a:rPr lang="zh-CN" altLang="en-US" sz="1400">
                <a:solidFill>
                  <a:schemeClr val="tx1">
                    <a:lumMod val="85000"/>
                    <a:lumOff val="15000"/>
                  </a:schemeClr>
                </a:solidFill>
                <a:latin typeface="+mn-lt"/>
                <a:ea typeface="+mn-ea"/>
                <a:cs typeface="+mn-ea"/>
                <a:sym typeface="+mn-lt"/>
              </a:rPr>
              <a:t>播撒智慧</a:t>
            </a:r>
            <a:r>
              <a:rPr lang="en-US" altLang="zh-CN" sz="1400">
                <a:solidFill>
                  <a:schemeClr val="tx1">
                    <a:lumMod val="85000"/>
                    <a:lumOff val="15000"/>
                  </a:schemeClr>
                </a:solidFill>
                <a:latin typeface="+mn-lt"/>
                <a:ea typeface="+mn-ea"/>
                <a:cs typeface="+mn-ea"/>
                <a:sym typeface="+mn-lt"/>
              </a:rPr>
              <a:t>,</a:t>
            </a:r>
            <a:r>
              <a:rPr lang="zh-CN" altLang="en-US" sz="1400">
                <a:solidFill>
                  <a:schemeClr val="tx1">
                    <a:lumMod val="85000"/>
                    <a:lumOff val="15000"/>
                  </a:schemeClr>
                </a:solidFill>
                <a:latin typeface="+mn-lt"/>
                <a:ea typeface="+mn-ea"/>
                <a:cs typeface="+mn-ea"/>
                <a:sym typeface="+mn-lt"/>
              </a:rPr>
              <a:t>收获富足”四个四字短句整齐排列，一气呵成，酣畅淋漓，有赞美的情意，有含蓄的意蕴，“农夫”“播撒”“收获”三词既与袁隆平杂交水稻专家身份相符，又在开头“耕耘者”的统摄之下。结尾“喜看稻菽千重浪”和“最是风流”分别直接和间接引用毛泽东的诗句，诗意地表达了对袁隆平的由衷赞美。 </a:t>
            </a:r>
          </a:p>
          <a:p>
            <a:pPr defTabSz="695960">
              <a:lnSpc>
                <a:spcPct val="150000"/>
              </a:lnSpc>
              <a:defRPr/>
            </a:pPr>
            <a:endParaRPr lang="en-US" altLang="zh-CN" sz="1400">
              <a:solidFill>
                <a:schemeClr val="tx1">
                  <a:lumMod val="85000"/>
                  <a:lumOff val="15000"/>
                </a:schemeClr>
              </a:solidFill>
              <a:latin typeface="+mn-lt"/>
              <a:ea typeface="+mn-ea"/>
              <a:cs typeface="+mn-ea"/>
              <a:sym typeface="+mn-lt"/>
            </a:endParaRPr>
          </a:p>
          <a:p>
            <a:pPr defTabSz="695960">
              <a:lnSpc>
                <a:spcPct val="150000"/>
              </a:lnSpc>
              <a:defRPr/>
            </a:pPr>
            <a:endParaRPr lang="zh-CN" altLang="en-US" sz="1400">
              <a:solidFill>
                <a:schemeClr val="tx1">
                  <a:lumMod val="85000"/>
                  <a:lumOff val="15000"/>
                </a:schemeClr>
              </a:solidFill>
              <a:latin typeface="+mn-lt"/>
              <a:ea typeface="+mn-ea"/>
              <a:cs typeface="+mn-ea"/>
              <a:sym typeface="+mn-lt"/>
            </a:endParaRPr>
          </a:p>
        </p:txBody>
      </p:sp>
      <p:pic>
        <p:nvPicPr>
          <p:cNvPr id="7" name="图片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655326" y="2412452"/>
            <a:ext cx="2695524" cy="376821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400" advClick="0">
        <p14:doors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5" presetClass="entr" presetSubtype="0" fill="hold" grpId="0" nodeType="withEffect">
                                  <p:stCondLst>
                                    <p:cond delay="0"/>
                                  </p:stCondLst>
                                  <p:iterate type="lt">
                                    <p:tmPct val="0"/>
                                  </p:iterate>
                                  <p:childTnLst>
                                    <p:set>
                                      <p:cBhvr>
                                        <p:cTn id="6" dur="1" fill="hold">
                                          <p:stCondLst>
                                            <p:cond delay="0"/>
                                          </p:stCondLst>
                                        </p:cTn>
                                        <p:tgtEl>
                                          <p:spTgt spid="14"/>
                                        </p:tgtEl>
                                        <p:attrNameLst>
                                          <p:attrName>style.visibility</p:attrName>
                                        </p:attrNameLst>
                                      </p:cBhvr>
                                      <p:to>
                                        <p:strVal val="visible"/>
                                      </p:to>
                                    </p:set>
                                    <p:anim calcmode="lin" valueType="num">
                                      <p:cBhvr>
                                        <p:cTn id="7"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 dur="1000" fill="hold"/>
                                        <p:tgtEl>
                                          <p:spTgt spid="1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4"/>
                                        </p:tgtEl>
                                      </p:cBhvr>
                                    </p:animEffect>
                                  </p:childTnLst>
                                </p:cTn>
                              </p:par>
                            </p:childTnLst>
                          </p:cTn>
                        </p:par>
                        <p:par>
                          <p:cTn id="15" fill="hold" nodeType="afterGroup">
                            <p:stCondLst>
                              <p:cond delay="1000"/>
                            </p:stCondLst>
                            <p:childTnLst>
                              <p:par>
                                <p:cTn id="16" presetID="37" presetClass="entr" presetSubtype="0"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1000"/>
                                        <p:tgtEl>
                                          <p:spTgt spid="11"/>
                                        </p:tgtEl>
                                      </p:cBhvr>
                                    </p:animEffect>
                                    <p:anim calcmode="lin" valueType="num">
                                      <p:cBhvr>
                                        <p:cTn id="19" dur="1000" fill="hold"/>
                                        <p:tgtEl>
                                          <p:spTgt spid="11"/>
                                        </p:tgtEl>
                                        <p:attrNameLst>
                                          <p:attrName>ppt_x</p:attrName>
                                        </p:attrNameLst>
                                      </p:cBhvr>
                                      <p:tavLst>
                                        <p:tav tm="0">
                                          <p:val>
                                            <p:strVal val="#ppt_x"/>
                                          </p:val>
                                        </p:tav>
                                        <p:tav tm="100000">
                                          <p:val>
                                            <p:strVal val="#ppt_x"/>
                                          </p:val>
                                        </p:tav>
                                      </p:tavLst>
                                    </p:anim>
                                    <p:anim calcmode="lin" valueType="num">
                                      <p:cBhvr>
                                        <p:cTn id="20" dur="900" decel="100000" fill="hold"/>
                                        <p:tgtEl>
                                          <p:spTgt spid="11"/>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11"/>
                                        </p:tgtEl>
                                        <p:attrNameLst>
                                          <p:attrName>ppt_y</p:attrName>
                                        </p:attrNameLst>
                                      </p:cBhvr>
                                      <p:tavLst>
                                        <p:tav tm="0">
                                          <p:val>
                                            <p:strVal val="#ppt_y-.03"/>
                                          </p:val>
                                        </p:tav>
                                        <p:tav tm="100000">
                                          <p:val>
                                            <p:strVal val="#ppt_y"/>
                                          </p:val>
                                        </p:tav>
                                      </p:tavLst>
                                    </p:anim>
                                  </p:childTnLst>
                                </p:cTn>
                              </p:par>
                            </p:childTnLst>
                          </p:cTn>
                        </p:par>
                        <p:par>
                          <p:cTn id="22" fill="hold" nodeType="afterGroup">
                            <p:stCondLst>
                              <p:cond delay="2000"/>
                            </p:stCondLst>
                            <p:childTnLst>
                              <p:par>
                                <p:cTn id="23" presetID="42" presetClass="entr" presetSubtype="0" fill="hold" nodeType="after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1000"/>
                                        <p:tgtEl>
                                          <p:spTgt spid="7"/>
                                        </p:tgtEl>
                                      </p:cBhvr>
                                    </p:animEffect>
                                    <p:anim calcmode="lin" valueType="num">
                                      <p:cBhvr>
                                        <p:cTn id="26" dur="1000" fill="hold"/>
                                        <p:tgtEl>
                                          <p:spTgt spid="7"/>
                                        </p:tgtEl>
                                        <p:attrNameLst>
                                          <p:attrName>ppt_x</p:attrName>
                                        </p:attrNameLst>
                                      </p:cBhvr>
                                      <p:tavLst>
                                        <p:tav tm="0">
                                          <p:val>
                                            <p:strVal val="#ppt_x"/>
                                          </p:val>
                                        </p:tav>
                                        <p:tav tm="100000">
                                          <p:val>
                                            <p:strVal val="#ppt_x"/>
                                          </p:val>
                                        </p:tav>
                                      </p:tavLst>
                                    </p:anim>
                                    <p:anim calcmode="lin" valueType="num">
                                      <p:cBhvr>
                                        <p:cTn id="2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组合 29"/>
          <p:cNvGrpSpPr/>
          <p:nvPr/>
        </p:nvGrpSpPr>
        <p:grpSpPr>
          <a:xfrm>
            <a:off x="519646" y="417394"/>
            <a:ext cx="11152707" cy="6168512"/>
            <a:chOff x="519646" y="447982"/>
            <a:chExt cx="11152707" cy="6168512"/>
          </a:xfrm>
        </p:grpSpPr>
        <p:sp>
          <p:nvSpPr>
            <p:cNvPr id="31" name="矩形 30"/>
            <p:cNvSpPr/>
            <p:nvPr/>
          </p:nvSpPr>
          <p:spPr>
            <a:xfrm>
              <a:off x="519646" y="447982"/>
              <a:ext cx="11152707" cy="6168512"/>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2" name="矩形 31"/>
            <p:cNvSpPr/>
            <p:nvPr/>
          </p:nvSpPr>
          <p:spPr>
            <a:xfrm>
              <a:off x="791761" y="707923"/>
              <a:ext cx="10608476" cy="5648630"/>
            </a:xfrm>
            <a:prstGeom prst="rect">
              <a:avLst/>
            </a:prstGeom>
            <a:noFill/>
            <a:ln w="76200">
              <a:solidFill>
                <a:srgbClr val="FFE9AA"/>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4" name="Rectangle 4"/>
          <p:cNvSpPr txBox="1">
            <a:spLocks noChangeArrowheads="1"/>
          </p:cNvSpPr>
          <p:nvPr/>
        </p:nvSpPr>
        <p:spPr>
          <a:xfrm>
            <a:off x="3689518" y="786948"/>
            <a:ext cx="4812964" cy="813251"/>
          </a:xfrm>
          <a:prstGeom prst="rect">
            <a:avLst/>
          </a:prstGeom>
          <a:effectLst>
            <a:outerShdw blurRad="76200" dir="13500000" sy="23000" kx="1200000" algn="br" rotWithShape="0">
              <a:prstClr val="black">
                <a:alpha val="20000"/>
              </a:prstClr>
            </a:outerShdw>
            <a:reflection blurRad="6350" stA="52000" endA="300" endPos="35000" dir="5400000" sy="-100000" algn="bl" rotWithShape="0"/>
          </a:effectLst>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CN" altLang="en-US" sz="3200" b="1">
                <a:solidFill>
                  <a:srgbClr val="3A9289"/>
                </a:solidFill>
                <a:latin typeface="+mn-lt"/>
                <a:ea typeface="+mn-ea"/>
                <a:cs typeface="+mn-ea"/>
                <a:sym typeface="+mn-lt"/>
              </a:rPr>
              <a:t>豪车门真相</a:t>
            </a:r>
          </a:p>
        </p:txBody>
      </p:sp>
      <p:sp>
        <p:nvSpPr>
          <p:cNvPr id="11" name="TextBox 46"/>
          <p:cNvSpPr txBox="1">
            <a:spLocks noChangeArrowheads="1"/>
          </p:cNvSpPr>
          <p:nvPr/>
        </p:nvSpPr>
        <p:spPr bwMode="auto">
          <a:xfrm>
            <a:off x="1508416" y="3141797"/>
            <a:ext cx="6367223" cy="3930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521970">
              <a:defRPr sz="1300">
                <a:solidFill>
                  <a:schemeClr val="tx1"/>
                </a:solidFill>
                <a:latin typeface="Calibri" panose="020F0502020204030204" pitchFamily="34" charset="0"/>
                <a:ea typeface="宋体" panose="02010600030101010101" pitchFamily="2" charset="-122"/>
              </a:defRPr>
            </a:lvl1pPr>
            <a:lvl2pPr marL="742950" indent="-285750" defTabSz="521970">
              <a:defRPr sz="1300">
                <a:solidFill>
                  <a:schemeClr val="tx1"/>
                </a:solidFill>
                <a:latin typeface="Calibri" panose="020F0502020204030204" pitchFamily="34" charset="0"/>
                <a:ea typeface="宋体" panose="02010600030101010101" pitchFamily="2" charset="-122"/>
              </a:defRPr>
            </a:lvl2pPr>
            <a:lvl3pPr marL="1143000" indent="-228600" defTabSz="521970">
              <a:defRPr sz="1300">
                <a:solidFill>
                  <a:schemeClr val="tx1"/>
                </a:solidFill>
                <a:latin typeface="Calibri" panose="020F0502020204030204" pitchFamily="34" charset="0"/>
                <a:ea typeface="宋体" panose="02010600030101010101" pitchFamily="2" charset="-122"/>
              </a:defRPr>
            </a:lvl3pPr>
            <a:lvl4pPr marL="1600200" indent="-228600" defTabSz="521970">
              <a:defRPr sz="1300">
                <a:solidFill>
                  <a:schemeClr val="tx1"/>
                </a:solidFill>
                <a:latin typeface="Calibri" panose="020F0502020204030204" pitchFamily="34" charset="0"/>
                <a:ea typeface="宋体" panose="02010600030101010101" pitchFamily="2" charset="-122"/>
              </a:defRPr>
            </a:lvl4pPr>
            <a:lvl5pPr marL="2057400" indent="-228600" defTabSz="521970">
              <a:defRPr sz="1300">
                <a:solidFill>
                  <a:schemeClr val="tx1"/>
                </a:solidFill>
                <a:latin typeface="Calibri" panose="020F0502020204030204" pitchFamily="34" charset="0"/>
                <a:ea typeface="宋体" panose="02010600030101010101" pitchFamily="2" charset="-122"/>
              </a:defRPr>
            </a:lvl5pPr>
            <a:lvl6pPr marL="25146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9718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34290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8862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defTabSz="695960">
              <a:lnSpc>
                <a:spcPct val="150000"/>
              </a:lnSpc>
              <a:defRPr/>
            </a:pPr>
            <a:r>
              <a:rPr lang="zh-CN" altLang="en-US" sz="1400" dirty="0">
                <a:solidFill>
                  <a:schemeClr val="tx1">
                    <a:lumMod val="85000"/>
                    <a:lumOff val="15000"/>
                  </a:schemeClr>
                </a:solidFill>
                <a:latin typeface="+mn-lt"/>
                <a:ea typeface="+mn-ea"/>
                <a:cs typeface="+mn-ea"/>
                <a:sym typeface="+mn-lt"/>
              </a:rPr>
              <a:t>事实却是，老人根本未曾也没有计划购进价值</a:t>
            </a:r>
            <a:r>
              <a:rPr lang="en-US" altLang="zh-CN" sz="1400" dirty="0">
                <a:solidFill>
                  <a:schemeClr val="tx1">
                    <a:lumMod val="85000"/>
                    <a:lumOff val="15000"/>
                  </a:schemeClr>
                </a:solidFill>
                <a:latin typeface="+mn-lt"/>
                <a:ea typeface="+mn-ea"/>
                <a:cs typeface="+mn-ea"/>
                <a:sym typeface="+mn-lt"/>
              </a:rPr>
              <a:t>68.8</a:t>
            </a:r>
            <a:r>
              <a:rPr lang="zh-CN" altLang="en-US" sz="1400" dirty="0">
                <a:solidFill>
                  <a:schemeClr val="tx1">
                    <a:lumMod val="85000"/>
                    <a:lumOff val="15000"/>
                  </a:schemeClr>
                </a:solidFill>
                <a:latin typeface="+mn-lt"/>
                <a:ea typeface="+mn-ea"/>
                <a:cs typeface="+mn-ea"/>
                <a:sym typeface="+mn-lt"/>
              </a:rPr>
              <a:t>万的奔驰，而且，老人“家里”的六七辆车都很普通，分属其子女所有，袁老自己只有一辆十几万的赛欧。</a:t>
            </a:r>
            <a:endParaRPr lang="en-US" altLang="zh-CN" sz="1400" dirty="0">
              <a:solidFill>
                <a:schemeClr val="tx1">
                  <a:lumMod val="85000"/>
                  <a:lumOff val="15000"/>
                </a:schemeClr>
              </a:solidFill>
              <a:latin typeface="+mn-lt"/>
              <a:ea typeface="+mn-ea"/>
              <a:cs typeface="+mn-ea"/>
              <a:sym typeface="+mn-lt"/>
            </a:endParaRPr>
          </a:p>
          <a:p>
            <a:pPr defTabSz="695960">
              <a:lnSpc>
                <a:spcPct val="150000"/>
              </a:lnSpc>
              <a:defRPr/>
            </a:pPr>
            <a:endParaRPr lang="zh-CN" altLang="en-US" sz="1400" dirty="0">
              <a:solidFill>
                <a:schemeClr val="tx1">
                  <a:lumMod val="85000"/>
                  <a:lumOff val="15000"/>
                </a:schemeClr>
              </a:solidFill>
              <a:latin typeface="+mn-lt"/>
              <a:ea typeface="+mn-ea"/>
              <a:cs typeface="+mn-ea"/>
              <a:sym typeface="+mn-lt"/>
            </a:endParaRPr>
          </a:p>
          <a:p>
            <a:pPr defTabSz="695960">
              <a:lnSpc>
                <a:spcPct val="150000"/>
              </a:lnSpc>
              <a:defRPr/>
            </a:pPr>
            <a:r>
              <a:rPr lang="zh-CN" altLang="en-US" sz="1400" dirty="0">
                <a:solidFill>
                  <a:schemeClr val="tx1">
                    <a:lumMod val="85000"/>
                    <a:lumOff val="15000"/>
                  </a:schemeClr>
                </a:solidFill>
                <a:latin typeface="+mn-lt"/>
                <a:ea typeface="+mn-ea"/>
                <a:cs typeface="+mn-ea"/>
                <a:sym typeface="+mn-lt"/>
              </a:rPr>
              <a:t>况且，闻知事件后的公众非但没有任何责难之意，反而一边倒站出来给予热捧，甚至认为“袁老有七八架私人小飞机也配”。</a:t>
            </a:r>
            <a:endParaRPr lang="en-US" altLang="zh-CN" sz="1400" dirty="0">
              <a:solidFill>
                <a:schemeClr val="tx1">
                  <a:lumMod val="85000"/>
                  <a:lumOff val="15000"/>
                </a:schemeClr>
              </a:solidFill>
              <a:latin typeface="+mn-lt"/>
              <a:ea typeface="+mn-ea"/>
              <a:cs typeface="+mn-ea"/>
              <a:sym typeface="+mn-lt"/>
            </a:endParaRPr>
          </a:p>
          <a:p>
            <a:pPr defTabSz="695960">
              <a:lnSpc>
                <a:spcPct val="150000"/>
              </a:lnSpc>
              <a:defRPr/>
            </a:pPr>
            <a:endParaRPr lang="en-US" altLang="zh-CN" sz="1400" dirty="0">
              <a:solidFill>
                <a:schemeClr val="tx1">
                  <a:lumMod val="85000"/>
                  <a:lumOff val="15000"/>
                </a:schemeClr>
              </a:solidFill>
              <a:latin typeface="+mn-lt"/>
              <a:ea typeface="+mn-ea"/>
              <a:cs typeface="+mn-ea"/>
              <a:sym typeface="+mn-lt"/>
            </a:endParaRPr>
          </a:p>
          <a:p>
            <a:pPr defTabSz="695960">
              <a:lnSpc>
                <a:spcPct val="150000"/>
              </a:lnSpc>
              <a:defRPr/>
            </a:pPr>
            <a:r>
              <a:rPr lang="zh-CN" altLang="en-US" sz="1400" dirty="0">
                <a:solidFill>
                  <a:schemeClr val="tx1">
                    <a:lumMod val="85000"/>
                    <a:lumOff val="15000"/>
                  </a:schemeClr>
                </a:solidFill>
                <a:latin typeface="+mn-lt"/>
                <a:ea typeface="+mn-ea"/>
                <a:cs typeface="+mn-ea"/>
                <a:sym typeface="+mn-lt"/>
              </a:rPr>
              <a:t>由此，还反映了群众的眼睛是雪亮的，真正靠合法劳动富起来的人，以及那些对社会充满责任和爱心的人，公众是绝不会“仇视”的，相反，会像对待袁隆平一样，由理解、宽容到发自内心的钦佩、尊重和支持。</a:t>
            </a:r>
          </a:p>
          <a:p>
            <a:pPr defTabSz="695960">
              <a:lnSpc>
                <a:spcPct val="150000"/>
              </a:lnSpc>
              <a:defRPr/>
            </a:pPr>
            <a:endParaRPr lang="en-US" altLang="zh-CN" sz="1400" dirty="0">
              <a:solidFill>
                <a:schemeClr val="tx1">
                  <a:lumMod val="85000"/>
                  <a:lumOff val="15000"/>
                </a:schemeClr>
              </a:solidFill>
              <a:latin typeface="+mn-lt"/>
              <a:ea typeface="+mn-ea"/>
              <a:cs typeface="+mn-ea"/>
              <a:sym typeface="+mn-lt"/>
            </a:endParaRPr>
          </a:p>
          <a:p>
            <a:pPr defTabSz="695960">
              <a:lnSpc>
                <a:spcPct val="150000"/>
              </a:lnSpc>
              <a:defRPr/>
            </a:pPr>
            <a:endParaRPr lang="en-US" altLang="zh-CN" sz="1400" dirty="0">
              <a:solidFill>
                <a:schemeClr val="tx1">
                  <a:lumMod val="85000"/>
                  <a:lumOff val="15000"/>
                </a:schemeClr>
              </a:solidFill>
              <a:latin typeface="+mn-lt"/>
              <a:ea typeface="+mn-ea"/>
              <a:cs typeface="+mn-ea"/>
              <a:sym typeface="+mn-lt"/>
            </a:endParaRPr>
          </a:p>
          <a:p>
            <a:pPr defTabSz="695960">
              <a:lnSpc>
                <a:spcPct val="150000"/>
              </a:lnSpc>
              <a:defRPr/>
            </a:pPr>
            <a:endParaRPr lang="zh-CN" altLang="en-US" sz="1400" dirty="0">
              <a:solidFill>
                <a:schemeClr val="tx1">
                  <a:lumMod val="85000"/>
                  <a:lumOff val="15000"/>
                </a:schemeClr>
              </a:solidFill>
              <a:latin typeface="+mn-lt"/>
              <a:ea typeface="+mn-ea"/>
              <a:cs typeface="+mn-ea"/>
              <a:sym typeface="+mn-lt"/>
            </a:endParaRPr>
          </a:p>
        </p:txBody>
      </p:sp>
      <p:grpSp>
        <p:nvGrpSpPr>
          <p:cNvPr id="12" name="组合 11"/>
          <p:cNvGrpSpPr/>
          <p:nvPr/>
        </p:nvGrpSpPr>
        <p:grpSpPr>
          <a:xfrm>
            <a:off x="2431489" y="2177305"/>
            <a:ext cx="4521076" cy="719204"/>
            <a:chOff x="1547547" y="2442951"/>
            <a:chExt cx="3918454" cy="719204"/>
          </a:xfrm>
        </p:grpSpPr>
        <p:sp>
          <p:nvSpPr>
            <p:cNvPr id="13" name="矩形: 圆角 12"/>
            <p:cNvSpPr/>
            <p:nvPr/>
          </p:nvSpPr>
          <p:spPr>
            <a:xfrm>
              <a:off x="1547547" y="2442951"/>
              <a:ext cx="3918454" cy="719204"/>
            </a:xfrm>
            <a:prstGeom prst="roundRect">
              <a:avLst>
                <a:gd name="adj" fmla="val 37531"/>
              </a:avLst>
            </a:prstGeom>
            <a:solidFill>
              <a:srgbClr val="3084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Rectangle 4"/>
            <p:cNvSpPr txBox="1">
              <a:spLocks noChangeArrowheads="1"/>
            </p:cNvSpPr>
            <p:nvPr/>
          </p:nvSpPr>
          <p:spPr>
            <a:xfrm>
              <a:off x="1756603" y="2442951"/>
              <a:ext cx="3601882" cy="66876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zh-CN" altLang="en-US" sz="1600" b="1">
                  <a:solidFill>
                    <a:schemeClr val="bg1"/>
                  </a:solidFill>
                  <a:latin typeface="+mn-lt"/>
                  <a:ea typeface="+mn-ea"/>
                  <a:cs typeface="+mn-ea"/>
                  <a:sym typeface="+mn-lt"/>
                </a:rPr>
                <a:t>然而，就是对这样一位高尚无私的老人，某些不怀好意的人还虚构豪车事件，企图中伤</a:t>
              </a:r>
            </a:p>
          </p:txBody>
        </p:sp>
      </p:grpSp>
      <p:pic>
        <p:nvPicPr>
          <p:cNvPr id="16" name="图片 1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852247" y="2637347"/>
            <a:ext cx="3242803" cy="324280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400" advClick="0">
        <p14:doors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5" presetClass="entr" presetSubtype="0" fill="hold" grpId="0" nodeType="withEffect">
                                  <p:stCondLst>
                                    <p:cond delay="0"/>
                                  </p:stCondLst>
                                  <p:iterate type="lt">
                                    <p:tmPct val="0"/>
                                  </p:iterate>
                                  <p:childTnLst>
                                    <p:set>
                                      <p:cBhvr>
                                        <p:cTn id="6" dur="1" fill="hold">
                                          <p:stCondLst>
                                            <p:cond delay="0"/>
                                          </p:stCondLst>
                                        </p:cTn>
                                        <p:tgtEl>
                                          <p:spTgt spid="14"/>
                                        </p:tgtEl>
                                        <p:attrNameLst>
                                          <p:attrName>style.visibility</p:attrName>
                                        </p:attrNameLst>
                                      </p:cBhvr>
                                      <p:to>
                                        <p:strVal val="visible"/>
                                      </p:to>
                                    </p:set>
                                    <p:anim calcmode="lin" valueType="num">
                                      <p:cBhvr>
                                        <p:cTn id="7"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 dur="1000" fill="hold"/>
                                        <p:tgtEl>
                                          <p:spTgt spid="1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4"/>
                                        </p:tgtEl>
                                      </p:cBhvr>
                                    </p:animEffect>
                                  </p:childTnLst>
                                </p:cTn>
                              </p:par>
                            </p:childTnLst>
                          </p:cTn>
                        </p:par>
                        <p:par>
                          <p:cTn id="15" fill="hold" nodeType="afterGroup">
                            <p:stCondLst>
                              <p:cond delay="1000"/>
                            </p:stCondLst>
                            <p:childTnLst>
                              <p:par>
                                <p:cTn id="16" presetID="2" presetClass="entr" presetSubtype="4" fill="hold" nodeType="afterEffect">
                                  <p:stCondLst>
                                    <p:cond delay="0"/>
                                  </p:stCondLst>
                                  <p:childTnLst>
                                    <p:set>
                                      <p:cBhvr>
                                        <p:cTn id="17" dur="1" fill="hold">
                                          <p:stCondLst>
                                            <p:cond delay="0"/>
                                          </p:stCondLst>
                                        </p:cTn>
                                        <p:tgtEl>
                                          <p:spTgt spid="12"/>
                                        </p:tgtEl>
                                        <p:attrNameLst>
                                          <p:attrName>style.visibility</p:attrName>
                                        </p:attrNameLst>
                                      </p:cBhvr>
                                      <p:to>
                                        <p:strVal val="visible"/>
                                      </p:to>
                                    </p:set>
                                    <p:anim calcmode="lin" valueType="num">
                                      <p:cBhvr additive="base">
                                        <p:cTn id="18" dur="500" fill="hold"/>
                                        <p:tgtEl>
                                          <p:spTgt spid="12"/>
                                        </p:tgtEl>
                                        <p:attrNameLst>
                                          <p:attrName>ppt_x</p:attrName>
                                        </p:attrNameLst>
                                      </p:cBhvr>
                                      <p:tavLst>
                                        <p:tav tm="0">
                                          <p:val>
                                            <p:strVal val="#ppt_x"/>
                                          </p:val>
                                        </p:tav>
                                        <p:tav tm="100000">
                                          <p:val>
                                            <p:strVal val="#ppt_x"/>
                                          </p:val>
                                        </p:tav>
                                      </p:tavLst>
                                    </p:anim>
                                    <p:anim calcmode="lin" valueType="num">
                                      <p:cBhvr additive="base">
                                        <p:cTn id="19" dur="500" fill="hold"/>
                                        <p:tgtEl>
                                          <p:spTgt spid="12"/>
                                        </p:tgtEl>
                                        <p:attrNameLst>
                                          <p:attrName>ppt_y</p:attrName>
                                        </p:attrNameLst>
                                      </p:cBhvr>
                                      <p:tavLst>
                                        <p:tav tm="0">
                                          <p:val>
                                            <p:strVal val="1+#ppt_h/2"/>
                                          </p:val>
                                        </p:tav>
                                        <p:tav tm="100000">
                                          <p:val>
                                            <p:strVal val="#ppt_y"/>
                                          </p:val>
                                        </p:tav>
                                      </p:tavLst>
                                    </p:anim>
                                  </p:childTnLst>
                                </p:cTn>
                              </p:par>
                            </p:childTnLst>
                          </p:cTn>
                        </p:par>
                        <p:par>
                          <p:cTn id="20" fill="hold" nodeType="afterGroup">
                            <p:stCondLst>
                              <p:cond delay="1500"/>
                            </p:stCondLst>
                            <p:childTnLst>
                              <p:par>
                                <p:cTn id="21" presetID="37" presetClass="entr" presetSubtype="0" fill="hold" grpId="0"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1000"/>
                                        <p:tgtEl>
                                          <p:spTgt spid="11"/>
                                        </p:tgtEl>
                                      </p:cBhvr>
                                    </p:animEffect>
                                    <p:anim calcmode="lin" valueType="num">
                                      <p:cBhvr>
                                        <p:cTn id="24" dur="1000" fill="hold"/>
                                        <p:tgtEl>
                                          <p:spTgt spid="11"/>
                                        </p:tgtEl>
                                        <p:attrNameLst>
                                          <p:attrName>ppt_x</p:attrName>
                                        </p:attrNameLst>
                                      </p:cBhvr>
                                      <p:tavLst>
                                        <p:tav tm="0">
                                          <p:val>
                                            <p:strVal val="#ppt_x"/>
                                          </p:val>
                                        </p:tav>
                                        <p:tav tm="100000">
                                          <p:val>
                                            <p:strVal val="#ppt_x"/>
                                          </p:val>
                                        </p:tav>
                                      </p:tavLst>
                                    </p:anim>
                                    <p:anim calcmode="lin" valueType="num">
                                      <p:cBhvr>
                                        <p:cTn id="25" dur="900" decel="100000" fill="hold"/>
                                        <p:tgtEl>
                                          <p:spTgt spid="11"/>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11"/>
                                        </p:tgtEl>
                                        <p:attrNameLst>
                                          <p:attrName>ppt_y</p:attrName>
                                        </p:attrNameLst>
                                      </p:cBhvr>
                                      <p:tavLst>
                                        <p:tav tm="0">
                                          <p:val>
                                            <p:strVal val="#ppt_y-.03"/>
                                          </p:val>
                                        </p:tav>
                                        <p:tav tm="100000">
                                          <p:val>
                                            <p:strVal val="#ppt_y"/>
                                          </p:val>
                                        </p:tav>
                                      </p:tavLst>
                                    </p:anim>
                                  </p:childTnLst>
                                </p:cTn>
                              </p:par>
                            </p:childTnLst>
                          </p:cTn>
                        </p:par>
                        <p:par>
                          <p:cTn id="27" fill="hold" nodeType="afterGroup">
                            <p:stCondLst>
                              <p:cond delay="2500"/>
                            </p:stCondLst>
                            <p:childTnLst>
                              <p:par>
                                <p:cTn id="28" presetID="2" presetClass="entr" presetSubtype="2" fill="hold" nodeType="afterEffect">
                                  <p:stCondLst>
                                    <p:cond delay="0"/>
                                  </p:stCondLst>
                                  <p:childTnLst>
                                    <p:set>
                                      <p:cBhvr>
                                        <p:cTn id="29" dur="1" fill="hold">
                                          <p:stCondLst>
                                            <p:cond delay="0"/>
                                          </p:stCondLst>
                                        </p:cTn>
                                        <p:tgtEl>
                                          <p:spTgt spid="16"/>
                                        </p:tgtEl>
                                        <p:attrNameLst>
                                          <p:attrName>style.visibility</p:attrName>
                                        </p:attrNameLst>
                                      </p:cBhvr>
                                      <p:to>
                                        <p:strVal val="visible"/>
                                      </p:to>
                                    </p:set>
                                    <p:anim calcmode="lin" valueType="num">
                                      <p:cBhvr additive="base">
                                        <p:cTn id="30" dur="750" fill="hold"/>
                                        <p:tgtEl>
                                          <p:spTgt spid="16"/>
                                        </p:tgtEl>
                                        <p:attrNameLst>
                                          <p:attrName>ppt_x</p:attrName>
                                        </p:attrNameLst>
                                      </p:cBhvr>
                                      <p:tavLst>
                                        <p:tav tm="0">
                                          <p:val>
                                            <p:strVal val="1+#ppt_w/2"/>
                                          </p:val>
                                        </p:tav>
                                        <p:tav tm="100000">
                                          <p:val>
                                            <p:strVal val="#ppt_x"/>
                                          </p:val>
                                        </p:tav>
                                      </p:tavLst>
                                    </p:anim>
                                    <p:anim calcmode="lin" valueType="num">
                                      <p:cBhvr additive="base">
                                        <p:cTn id="31" dur="750" fill="hold"/>
                                        <p:tgtEl>
                                          <p:spTgt spid="1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组合 29"/>
          <p:cNvGrpSpPr/>
          <p:nvPr/>
        </p:nvGrpSpPr>
        <p:grpSpPr>
          <a:xfrm>
            <a:off x="519646" y="417394"/>
            <a:ext cx="11152707" cy="6168512"/>
            <a:chOff x="519646" y="447982"/>
            <a:chExt cx="11152707" cy="6168512"/>
          </a:xfrm>
        </p:grpSpPr>
        <p:sp>
          <p:nvSpPr>
            <p:cNvPr id="31" name="矩形 30"/>
            <p:cNvSpPr/>
            <p:nvPr/>
          </p:nvSpPr>
          <p:spPr>
            <a:xfrm>
              <a:off x="519646" y="447982"/>
              <a:ext cx="11152707" cy="6168512"/>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2" name="矩形 31"/>
            <p:cNvSpPr/>
            <p:nvPr/>
          </p:nvSpPr>
          <p:spPr>
            <a:xfrm>
              <a:off x="791761" y="707923"/>
              <a:ext cx="10608476" cy="5648630"/>
            </a:xfrm>
            <a:prstGeom prst="rect">
              <a:avLst/>
            </a:prstGeom>
            <a:noFill/>
            <a:ln w="76200">
              <a:solidFill>
                <a:srgbClr val="FFE9AA"/>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59" name="Rectangle 4"/>
          <p:cNvSpPr>
            <a:spLocks noGrp="1" noChangeArrowheads="1"/>
          </p:cNvSpPr>
          <p:nvPr>
            <p:ph type="ctrTitle"/>
          </p:nvPr>
        </p:nvSpPr>
        <p:spPr>
          <a:xfrm>
            <a:off x="2155641" y="1261450"/>
            <a:ext cx="8116305" cy="3801410"/>
          </a:xfrm>
          <a:effectLst>
            <a:outerShdw blurRad="76200" dir="13500000" sy="23000" kx="1200000" algn="br" rotWithShape="0">
              <a:prstClr val="black">
                <a:alpha val="20000"/>
              </a:prstClr>
            </a:outerShdw>
            <a:reflection blurRad="6350" stA="52000" endA="300" endPos="35000" dir="5400000" sy="-100000" algn="bl" rotWithShape="0"/>
          </a:effectLst>
        </p:spPr>
        <p:txBody>
          <a:bodyPr>
            <a:normAutofit fontScale="90000"/>
          </a:bodyPr>
          <a:lstStyle/>
          <a:p>
            <a:pPr>
              <a:lnSpc>
                <a:spcPct val="150000"/>
              </a:lnSpc>
            </a:pPr>
            <a:r>
              <a:rPr lang="zh-CN" altLang="en-US" sz="4000" b="1">
                <a:solidFill>
                  <a:srgbClr val="00B050"/>
                </a:solidFill>
                <a:latin typeface="+mn-lt"/>
                <a:ea typeface="+mn-ea"/>
                <a:cs typeface="+mn-ea"/>
                <a:sym typeface="+mn-lt"/>
              </a:rPr>
              <a:t> </a:t>
            </a:r>
            <a:r>
              <a:rPr lang="zh-CN" altLang="en-US" sz="4400" b="1">
                <a:solidFill>
                  <a:srgbClr val="3A9289"/>
                </a:solidFill>
                <a:latin typeface="+mn-lt"/>
                <a:ea typeface="+mn-ea"/>
                <a:cs typeface="+mn-ea"/>
                <a:sym typeface="+mn-lt"/>
              </a:rPr>
              <a:t>天地</a:t>
            </a:r>
            <a:r>
              <a:rPr lang="en-US" altLang="zh-CN" sz="4400" b="1">
                <a:solidFill>
                  <a:srgbClr val="3A9289"/>
                </a:solidFill>
                <a:latin typeface="+mn-lt"/>
                <a:ea typeface="+mn-ea"/>
                <a:cs typeface="+mn-ea"/>
                <a:sym typeface="+mn-lt"/>
              </a:rPr>
              <a:t>"</a:t>
            </a:r>
            <a:r>
              <a:rPr lang="zh-CN" altLang="en-US" sz="4400" b="1">
                <a:solidFill>
                  <a:srgbClr val="3A9289"/>
                </a:solidFill>
                <a:latin typeface="+mn-lt"/>
                <a:ea typeface="+mn-ea"/>
                <a:cs typeface="+mn-ea"/>
                <a:sym typeface="+mn-lt"/>
              </a:rPr>
              <a:t>粮</a:t>
            </a:r>
            <a:r>
              <a:rPr lang="en-US" altLang="zh-CN" sz="4400" b="1">
                <a:solidFill>
                  <a:srgbClr val="3A9289"/>
                </a:solidFill>
                <a:latin typeface="+mn-lt"/>
                <a:ea typeface="+mn-ea"/>
                <a:cs typeface="+mn-ea"/>
                <a:sym typeface="+mn-lt"/>
              </a:rPr>
              <a:t>"</a:t>
            </a:r>
            <a:r>
              <a:rPr lang="zh-CN" altLang="en-US" sz="4400" b="1">
                <a:solidFill>
                  <a:srgbClr val="3A9289"/>
                </a:solidFill>
                <a:latin typeface="+mn-lt"/>
                <a:ea typeface="+mn-ea"/>
                <a:cs typeface="+mn-ea"/>
                <a:sym typeface="+mn-lt"/>
              </a:rPr>
              <a:t>心</a:t>
            </a:r>
            <a:r>
              <a:rPr lang="en-US" altLang="zh-CN" sz="4400" b="1">
                <a:solidFill>
                  <a:srgbClr val="3A9289"/>
                </a:solidFill>
                <a:latin typeface="+mn-lt"/>
                <a:ea typeface="+mn-ea"/>
                <a:cs typeface="+mn-ea"/>
                <a:sym typeface="+mn-lt"/>
              </a:rPr>
              <a:t/>
            </a:r>
            <a:br>
              <a:rPr lang="en-US" altLang="zh-CN" sz="4400" b="1">
                <a:solidFill>
                  <a:srgbClr val="3A9289"/>
                </a:solidFill>
                <a:latin typeface="+mn-lt"/>
                <a:ea typeface="+mn-ea"/>
                <a:cs typeface="+mn-ea"/>
                <a:sym typeface="+mn-lt"/>
              </a:rPr>
            </a:br>
            <a:r>
              <a:rPr lang="zh-CN" altLang="en-US" sz="4400" b="1">
                <a:solidFill>
                  <a:srgbClr val="3A9289"/>
                </a:solidFill>
                <a:latin typeface="+mn-lt"/>
                <a:ea typeface="+mn-ea"/>
                <a:cs typeface="+mn-ea"/>
                <a:sym typeface="+mn-lt"/>
              </a:rPr>
              <a:t>珍食莫蚀请爱惜我们的粮食</a:t>
            </a:r>
            <a:r>
              <a:rPr lang="en-US" altLang="zh-CN" sz="4400" b="1">
                <a:solidFill>
                  <a:srgbClr val="3A9289"/>
                </a:solidFill>
                <a:latin typeface="+mn-lt"/>
                <a:ea typeface="+mn-ea"/>
                <a:cs typeface="+mn-ea"/>
                <a:sym typeface="+mn-lt"/>
              </a:rPr>
              <a:t/>
            </a:r>
            <a:br>
              <a:rPr lang="en-US" altLang="zh-CN" sz="4400" b="1">
                <a:solidFill>
                  <a:srgbClr val="3A9289"/>
                </a:solidFill>
                <a:latin typeface="+mn-lt"/>
                <a:ea typeface="+mn-ea"/>
                <a:cs typeface="+mn-ea"/>
                <a:sym typeface="+mn-lt"/>
              </a:rPr>
            </a:br>
            <a:r>
              <a:rPr lang="zh-CN" altLang="en-US" sz="4400" b="1">
                <a:solidFill>
                  <a:srgbClr val="3A9289"/>
                </a:solidFill>
                <a:latin typeface="+mn-lt"/>
                <a:ea typeface="+mn-ea"/>
                <a:cs typeface="+mn-ea"/>
                <a:sym typeface="+mn-lt"/>
              </a:rPr>
              <a:t>杜绝浪费</a:t>
            </a:r>
            <a:r>
              <a:rPr lang="en-US" altLang="zh-CN" sz="4400" b="1">
                <a:solidFill>
                  <a:srgbClr val="3A9289"/>
                </a:solidFill>
                <a:latin typeface="+mn-lt"/>
                <a:ea typeface="+mn-ea"/>
                <a:cs typeface="+mn-ea"/>
                <a:sym typeface="+mn-lt"/>
              </a:rPr>
              <a:t>!</a:t>
            </a:r>
            <a:br>
              <a:rPr lang="en-US" altLang="zh-CN" sz="4400" b="1">
                <a:solidFill>
                  <a:srgbClr val="3A9289"/>
                </a:solidFill>
                <a:latin typeface="+mn-lt"/>
                <a:ea typeface="+mn-ea"/>
                <a:cs typeface="+mn-ea"/>
                <a:sym typeface="+mn-lt"/>
              </a:rPr>
            </a:br>
            <a:endParaRPr lang="zh-CN" altLang="zh-CN" sz="4000" b="1">
              <a:solidFill>
                <a:srgbClr val="3A9289"/>
              </a:solidFill>
              <a:latin typeface="+mn-lt"/>
              <a:ea typeface="+mn-ea"/>
              <a:cs typeface="+mn-ea"/>
              <a:sym typeface="+mn-lt"/>
            </a:endParaRPr>
          </a:p>
        </p:txBody>
      </p:sp>
      <p:grpSp>
        <p:nvGrpSpPr>
          <p:cNvPr id="64" name="组合 63"/>
          <p:cNvGrpSpPr/>
          <p:nvPr/>
        </p:nvGrpSpPr>
        <p:grpSpPr>
          <a:xfrm>
            <a:off x="840969" y="4581688"/>
            <a:ext cx="10513968" cy="1704663"/>
            <a:chOff x="2939323" y="4568041"/>
            <a:chExt cx="9728799" cy="1704663"/>
          </a:xfrm>
        </p:grpSpPr>
        <p:pic>
          <p:nvPicPr>
            <p:cNvPr id="58" name="图片 5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939323" y="4568043"/>
              <a:ext cx="2432988" cy="1704661"/>
            </a:xfrm>
            <a:prstGeom prst="rect">
              <a:avLst/>
            </a:prstGeom>
          </p:spPr>
        </p:pic>
        <p:pic>
          <p:nvPicPr>
            <p:cNvPr id="61" name="图片 6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5370662" y="4568042"/>
              <a:ext cx="2432988" cy="1704661"/>
            </a:xfrm>
            <a:prstGeom prst="rect">
              <a:avLst/>
            </a:prstGeom>
          </p:spPr>
        </p:pic>
        <p:pic>
          <p:nvPicPr>
            <p:cNvPr id="62" name="图片 6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803795" y="4568042"/>
              <a:ext cx="2432988" cy="1704661"/>
            </a:xfrm>
            <a:prstGeom prst="rect">
              <a:avLst/>
            </a:prstGeom>
          </p:spPr>
        </p:pic>
        <p:pic>
          <p:nvPicPr>
            <p:cNvPr id="63" name="图片 6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10235134" y="4568041"/>
              <a:ext cx="2432988" cy="1704661"/>
            </a:xfrm>
            <a:prstGeom prst="rect">
              <a:avLst/>
            </a:prstGeom>
          </p:spPr>
        </p:pic>
      </p:grpSp>
      <p:pic>
        <p:nvPicPr>
          <p:cNvPr id="56" name="图片 5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91605" y="3032184"/>
            <a:ext cx="3242803" cy="3242803"/>
          </a:xfrm>
          <a:prstGeom prst="rect">
            <a:avLst/>
          </a:prstGeom>
        </p:spPr>
      </p:pic>
      <p:pic>
        <p:nvPicPr>
          <p:cNvPr id="65" name="New picture"/>
          <p:cNvPicPr/>
          <p:nvPr/>
        </p:nvPicPr>
        <p:blipFill>
          <a:blip r:embed="rId5"/>
          <a:stretch>
            <a:fillRect/>
          </a:stretch>
        </p:blipFill>
        <p:spPr>
          <a:xfrm>
            <a:off x="12433300" y="10998200"/>
            <a:ext cx="317500" cy="241300"/>
          </a:xfrm>
          <a:prstGeom prst="cube">
            <a:avLst/>
          </a:prstGeom>
        </p:spPr>
      </p:pic>
    </p:spTree>
  </p:cSld>
  <p:clrMapOvr>
    <a:masterClrMapping/>
  </p:clrMapOvr>
  <mc:AlternateContent xmlns:mc="http://schemas.openxmlformats.org/markup-compatibility/2006" xmlns:p14="http://schemas.microsoft.com/office/powerpoint/2010/main">
    <mc:Choice Requires="p14">
      <p:transition spd="slow" p14:dur="1600" advClick="0">
        <p:blinds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blinds dir="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1000"/>
                                        <p:tgtEl>
                                          <p:spTgt spid="30"/>
                                        </p:tgtEl>
                                      </p:cBhvr>
                                    </p:animEffect>
                                    <p:anim calcmode="lin" valueType="num">
                                      <p:cBhvr>
                                        <p:cTn id="8" dur="1000" fill="hold"/>
                                        <p:tgtEl>
                                          <p:spTgt spid="30"/>
                                        </p:tgtEl>
                                        <p:attrNameLst>
                                          <p:attrName>ppt_x</p:attrName>
                                        </p:attrNameLst>
                                      </p:cBhvr>
                                      <p:tavLst>
                                        <p:tav tm="0">
                                          <p:val>
                                            <p:strVal val="#ppt_x"/>
                                          </p:val>
                                        </p:tav>
                                        <p:tav tm="100000">
                                          <p:val>
                                            <p:strVal val="#ppt_x"/>
                                          </p:val>
                                        </p:tav>
                                      </p:tavLst>
                                    </p:anim>
                                    <p:anim calcmode="lin" valueType="num">
                                      <p:cBhvr>
                                        <p:cTn id="9" dur="1000" fill="hold"/>
                                        <p:tgtEl>
                                          <p:spTgt spid="30"/>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42" presetClass="entr" presetSubtype="0" fill="hold" nodeType="afterEffect">
                                  <p:stCondLst>
                                    <p:cond delay="0"/>
                                  </p:stCondLst>
                                  <p:childTnLst>
                                    <p:set>
                                      <p:cBhvr>
                                        <p:cTn id="12" dur="1" fill="hold">
                                          <p:stCondLst>
                                            <p:cond delay="0"/>
                                          </p:stCondLst>
                                        </p:cTn>
                                        <p:tgtEl>
                                          <p:spTgt spid="64"/>
                                        </p:tgtEl>
                                        <p:attrNameLst>
                                          <p:attrName>style.visibility</p:attrName>
                                        </p:attrNameLst>
                                      </p:cBhvr>
                                      <p:to>
                                        <p:strVal val="visible"/>
                                      </p:to>
                                    </p:set>
                                    <p:animEffect transition="in" filter="fade">
                                      <p:cBhvr>
                                        <p:cTn id="13" dur="1000"/>
                                        <p:tgtEl>
                                          <p:spTgt spid="64"/>
                                        </p:tgtEl>
                                      </p:cBhvr>
                                    </p:animEffect>
                                    <p:anim calcmode="lin" valueType="num">
                                      <p:cBhvr>
                                        <p:cTn id="14" dur="1000" fill="hold"/>
                                        <p:tgtEl>
                                          <p:spTgt spid="64"/>
                                        </p:tgtEl>
                                        <p:attrNameLst>
                                          <p:attrName>ppt_x</p:attrName>
                                        </p:attrNameLst>
                                      </p:cBhvr>
                                      <p:tavLst>
                                        <p:tav tm="0">
                                          <p:val>
                                            <p:strVal val="#ppt_x"/>
                                          </p:val>
                                        </p:tav>
                                        <p:tav tm="100000">
                                          <p:val>
                                            <p:strVal val="#ppt_x"/>
                                          </p:val>
                                        </p:tav>
                                      </p:tavLst>
                                    </p:anim>
                                    <p:anim calcmode="lin" valueType="num">
                                      <p:cBhvr>
                                        <p:cTn id="15" dur="1000" fill="hold"/>
                                        <p:tgtEl>
                                          <p:spTgt spid="64"/>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2000"/>
                            </p:stCondLst>
                            <p:childTnLst>
                              <p:par>
                                <p:cTn id="17" presetID="2" presetClass="entr" presetSubtype="2" fill="hold" nodeType="afterEffect">
                                  <p:stCondLst>
                                    <p:cond delay="0"/>
                                  </p:stCondLst>
                                  <p:childTnLst>
                                    <p:set>
                                      <p:cBhvr>
                                        <p:cTn id="18" dur="1" fill="hold">
                                          <p:stCondLst>
                                            <p:cond delay="0"/>
                                          </p:stCondLst>
                                        </p:cTn>
                                        <p:tgtEl>
                                          <p:spTgt spid="56"/>
                                        </p:tgtEl>
                                        <p:attrNameLst>
                                          <p:attrName>style.visibility</p:attrName>
                                        </p:attrNameLst>
                                      </p:cBhvr>
                                      <p:to>
                                        <p:strVal val="visible"/>
                                      </p:to>
                                    </p:set>
                                    <p:anim calcmode="lin" valueType="num">
                                      <p:cBhvr additive="base">
                                        <p:cTn id="19" dur="2000" fill="hold"/>
                                        <p:tgtEl>
                                          <p:spTgt spid="56"/>
                                        </p:tgtEl>
                                        <p:attrNameLst>
                                          <p:attrName>ppt_x</p:attrName>
                                        </p:attrNameLst>
                                      </p:cBhvr>
                                      <p:tavLst>
                                        <p:tav tm="0">
                                          <p:val>
                                            <p:strVal val="1+#ppt_w/2"/>
                                          </p:val>
                                        </p:tav>
                                        <p:tav tm="100000">
                                          <p:val>
                                            <p:strVal val="#ppt_x"/>
                                          </p:val>
                                        </p:tav>
                                      </p:tavLst>
                                    </p:anim>
                                    <p:anim calcmode="lin" valueType="num">
                                      <p:cBhvr additive="base">
                                        <p:cTn id="20" dur="2000" fill="hold"/>
                                        <p:tgtEl>
                                          <p:spTgt spid="56"/>
                                        </p:tgtEl>
                                        <p:attrNameLst>
                                          <p:attrName>ppt_y</p:attrName>
                                        </p:attrNameLst>
                                      </p:cBhvr>
                                      <p:tavLst>
                                        <p:tav tm="0">
                                          <p:val>
                                            <p:strVal val="#ppt_y"/>
                                          </p:val>
                                        </p:tav>
                                        <p:tav tm="100000">
                                          <p:val>
                                            <p:strVal val="#ppt_y"/>
                                          </p:val>
                                        </p:tav>
                                      </p:tavLst>
                                    </p:anim>
                                  </p:childTnLst>
                                </p:cTn>
                              </p:par>
                            </p:childTnLst>
                          </p:cTn>
                        </p:par>
                        <p:par>
                          <p:cTn id="21" fill="hold" nodeType="afterGroup">
                            <p:stCondLst>
                              <p:cond delay="4000"/>
                            </p:stCondLst>
                            <p:childTnLst>
                              <p:par>
                                <p:cTn id="22" presetID="25" presetClass="entr" presetSubtype="0" fill="hold" grpId="0" nodeType="afterEffect">
                                  <p:stCondLst>
                                    <p:cond delay="0"/>
                                  </p:stCondLst>
                                  <p:iterate type="lt">
                                    <p:tmPct val="0"/>
                                  </p:iterate>
                                  <p:childTnLst>
                                    <p:set>
                                      <p:cBhvr>
                                        <p:cTn id="23" dur="1" fill="hold">
                                          <p:stCondLst>
                                            <p:cond delay="0"/>
                                          </p:stCondLst>
                                        </p:cTn>
                                        <p:tgtEl>
                                          <p:spTgt spid="59"/>
                                        </p:tgtEl>
                                        <p:attrNameLst>
                                          <p:attrName>style.visibility</p:attrName>
                                        </p:attrNameLst>
                                      </p:cBhvr>
                                      <p:to>
                                        <p:strVal val="visible"/>
                                      </p:to>
                                    </p:set>
                                    <p:anim calcmode="lin" valueType="num">
                                      <p:cBhvr>
                                        <p:cTn id="24" dur="500" decel="50000" fill="hold">
                                          <p:stCondLst>
                                            <p:cond delay="0"/>
                                          </p:stCondLst>
                                        </p:cTn>
                                        <p:tgtEl>
                                          <p:spTgt spid="59"/>
                                        </p:tgtEl>
                                        <p:attrNameLst>
                                          <p:attrName>style.rotation</p:attrName>
                                        </p:attrNameLst>
                                      </p:cBhvr>
                                      <p:tavLst>
                                        <p:tav tm="0">
                                          <p:val>
                                            <p:fltVal val="-90"/>
                                          </p:val>
                                        </p:tav>
                                        <p:tav tm="100000">
                                          <p:val>
                                            <p:fltVal val="0"/>
                                          </p:val>
                                        </p:tav>
                                      </p:tavLst>
                                    </p:anim>
                                    <p:anim calcmode="lin" valueType="num">
                                      <p:cBhvr>
                                        <p:cTn id="25" dur="500" decel="50000" fill="hold">
                                          <p:stCondLst>
                                            <p:cond delay="0"/>
                                          </p:stCondLst>
                                        </p:cTn>
                                        <p:tgtEl>
                                          <p:spTgt spid="59"/>
                                        </p:tgtEl>
                                        <p:attrNameLst>
                                          <p:attrName>ppt_w</p:attrName>
                                        </p:attrNameLst>
                                      </p:cBhvr>
                                      <p:tavLst>
                                        <p:tav tm="0">
                                          <p:val>
                                            <p:strVal val="#ppt_w"/>
                                          </p:val>
                                        </p:tav>
                                        <p:tav tm="100000">
                                          <p:val>
                                            <p:strVal val="#ppt_w*.05"/>
                                          </p:val>
                                        </p:tav>
                                      </p:tavLst>
                                    </p:anim>
                                    <p:anim calcmode="lin" valueType="num">
                                      <p:cBhvr>
                                        <p:cTn id="26" dur="500" accel="50000" fill="hold">
                                          <p:stCondLst>
                                            <p:cond delay="500"/>
                                          </p:stCondLst>
                                        </p:cTn>
                                        <p:tgtEl>
                                          <p:spTgt spid="59"/>
                                        </p:tgtEl>
                                        <p:attrNameLst>
                                          <p:attrName>ppt_w</p:attrName>
                                        </p:attrNameLst>
                                      </p:cBhvr>
                                      <p:tavLst>
                                        <p:tav tm="0">
                                          <p:val>
                                            <p:strVal val="#ppt_w*.05"/>
                                          </p:val>
                                        </p:tav>
                                        <p:tav tm="100000">
                                          <p:val>
                                            <p:strVal val="#ppt_w"/>
                                          </p:val>
                                        </p:tav>
                                      </p:tavLst>
                                    </p:anim>
                                    <p:anim calcmode="lin" valueType="num">
                                      <p:cBhvr>
                                        <p:cTn id="27" dur="1000" fill="hold"/>
                                        <p:tgtEl>
                                          <p:spTgt spid="59"/>
                                        </p:tgtEl>
                                        <p:attrNameLst>
                                          <p:attrName>ppt_h</p:attrName>
                                        </p:attrNameLst>
                                      </p:cBhvr>
                                      <p:tavLst>
                                        <p:tav tm="0">
                                          <p:val>
                                            <p:strVal val="#ppt_h"/>
                                          </p:val>
                                        </p:tav>
                                        <p:tav tm="100000">
                                          <p:val>
                                            <p:strVal val="#ppt_h"/>
                                          </p:val>
                                        </p:tav>
                                      </p:tavLst>
                                    </p:anim>
                                    <p:anim calcmode="lin" valueType="num">
                                      <p:cBhvr>
                                        <p:cTn id="28" dur="500" decel="50000" fill="hold">
                                          <p:stCondLst>
                                            <p:cond delay="0"/>
                                          </p:stCondLst>
                                        </p:cTn>
                                        <p:tgtEl>
                                          <p:spTgt spid="59"/>
                                        </p:tgtEl>
                                        <p:attrNameLst>
                                          <p:attrName>ppt_x</p:attrName>
                                        </p:attrNameLst>
                                      </p:cBhvr>
                                      <p:tavLst>
                                        <p:tav tm="0">
                                          <p:val>
                                            <p:strVal val="#ppt_x+.4"/>
                                          </p:val>
                                        </p:tav>
                                        <p:tav tm="100000">
                                          <p:val>
                                            <p:strVal val="#ppt_x"/>
                                          </p:val>
                                        </p:tav>
                                      </p:tavLst>
                                    </p:anim>
                                    <p:anim calcmode="lin" valueType="num">
                                      <p:cBhvr>
                                        <p:cTn id="29" dur="500" decel="50000" fill="hold">
                                          <p:stCondLst>
                                            <p:cond delay="0"/>
                                          </p:stCondLst>
                                        </p:cTn>
                                        <p:tgtEl>
                                          <p:spTgt spid="59"/>
                                        </p:tgtEl>
                                        <p:attrNameLst>
                                          <p:attrName>ppt_y</p:attrName>
                                        </p:attrNameLst>
                                      </p:cBhvr>
                                      <p:tavLst>
                                        <p:tav tm="0">
                                          <p:val>
                                            <p:strVal val="#ppt_y-.2"/>
                                          </p:val>
                                        </p:tav>
                                        <p:tav tm="100000">
                                          <p:val>
                                            <p:strVal val="#ppt_y+.1"/>
                                          </p:val>
                                        </p:tav>
                                      </p:tavLst>
                                    </p:anim>
                                    <p:anim calcmode="lin" valueType="num">
                                      <p:cBhvr>
                                        <p:cTn id="30" dur="500" accel="50000" fill="hold">
                                          <p:stCondLst>
                                            <p:cond delay="500"/>
                                          </p:stCondLst>
                                        </p:cTn>
                                        <p:tgtEl>
                                          <p:spTgt spid="59"/>
                                        </p:tgtEl>
                                        <p:attrNameLst>
                                          <p:attrName>ppt_y</p:attrName>
                                        </p:attrNameLst>
                                      </p:cBhvr>
                                      <p:tavLst>
                                        <p:tav tm="0">
                                          <p:val>
                                            <p:strVal val="#ppt_y+.1"/>
                                          </p:val>
                                        </p:tav>
                                        <p:tav tm="100000">
                                          <p:val>
                                            <p:strVal val="#ppt_y"/>
                                          </p:val>
                                        </p:tav>
                                      </p:tavLst>
                                    </p:anim>
                                    <p:animEffect transition="in" filter="fade">
                                      <p:cBhvr>
                                        <p:cTn id="31" dur="1000" decel="50000">
                                          <p:stCondLst>
                                            <p:cond delay="0"/>
                                          </p:stCondLst>
                                        </p:cTn>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695425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组合 29"/>
          <p:cNvGrpSpPr/>
          <p:nvPr/>
        </p:nvGrpSpPr>
        <p:grpSpPr>
          <a:xfrm>
            <a:off x="519646" y="417394"/>
            <a:ext cx="11152707" cy="6168512"/>
            <a:chOff x="519646" y="447982"/>
            <a:chExt cx="11152707" cy="6168512"/>
          </a:xfrm>
        </p:grpSpPr>
        <p:sp>
          <p:nvSpPr>
            <p:cNvPr id="31" name="矩形 30"/>
            <p:cNvSpPr/>
            <p:nvPr/>
          </p:nvSpPr>
          <p:spPr>
            <a:xfrm>
              <a:off x="519646" y="447982"/>
              <a:ext cx="11152707" cy="6168512"/>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2" name="矩形 31"/>
            <p:cNvSpPr/>
            <p:nvPr/>
          </p:nvSpPr>
          <p:spPr>
            <a:xfrm>
              <a:off x="791761" y="707923"/>
              <a:ext cx="10608476" cy="5648630"/>
            </a:xfrm>
            <a:prstGeom prst="rect">
              <a:avLst/>
            </a:prstGeom>
            <a:noFill/>
            <a:ln w="76200">
              <a:solidFill>
                <a:srgbClr val="FFE9AA"/>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64" name="组合 63"/>
          <p:cNvGrpSpPr/>
          <p:nvPr/>
        </p:nvGrpSpPr>
        <p:grpSpPr>
          <a:xfrm>
            <a:off x="840969" y="4581688"/>
            <a:ext cx="10513968" cy="1704663"/>
            <a:chOff x="2939323" y="4568041"/>
            <a:chExt cx="9728799" cy="1704663"/>
          </a:xfrm>
        </p:grpSpPr>
        <p:pic>
          <p:nvPicPr>
            <p:cNvPr id="58" name="图片 5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939323" y="4568043"/>
              <a:ext cx="2432988" cy="1704661"/>
            </a:xfrm>
            <a:prstGeom prst="rect">
              <a:avLst/>
            </a:prstGeom>
          </p:spPr>
        </p:pic>
        <p:pic>
          <p:nvPicPr>
            <p:cNvPr id="61" name="图片 6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5370662" y="4568042"/>
              <a:ext cx="2432988" cy="1704661"/>
            </a:xfrm>
            <a:prstGeom prst="rect">
              <a:avLst/>
            </a:prstGeom>
          </p:spPr>
        </p:pic>
        <p:pic>
          <p:nvPicPr>
            <p:cNvPr id="62" name="图片 6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803795" y="4568042"/>
              <a:ext cx="2432988" cy="1704661"/>
            </a:xfrm>
            <a:prstGeom prst="rect">
              <a:avLst/>
            </a:prstGeom>
          </p:spPr>
        </p:pic>
        <p:pic>
          <p:nvPicPr>
            <p:cNvPr id="63" name="图片 6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10235134" y="4568041"/>
              <a:ext cx="2432988" cy="1704661"/>
            </a:xfrm>
            <a:prstGeom prst="rect">
              <a:avLst/>
            </a:prstGeom>
          </p:spPr>
        </p:pic>
      </p:grpSp>
      <p:pic>
        <p:nvPicPr>
          <p:cNvPr id="6" name="图片 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615207" y="1241947"/>
            <a:ext cx="736981" cy="839337"/>
          </a:xfrm>
          <a:prstGeom prst="rect">
            <a:avLst/>
          </a:prstGeom>
        </p:spPr>
      </p:pic>
      <p:sp>
        <p:nvSpPr>
          <p:cNvPr id="22" name="Rectangle 4"/>
          <p:cNvSpPr txBox="1">
            <a:spLocks noChangeArrowheads="1"/>
          </p:cNvSpPr>
          <p:nvPr/>
        </p:nvSpPr>
        <p:spPr>
          <a:xfrm>
            <a:off x="1751726" y="3211110"/>
            <a:ext cx="2384507" cy="880315"/>
          </a:xfrm>
          <a:prstGeom prst="rect">
            <a:avLst/>
          </a:prstGeom>
          <a:effectLst>
            <a:outerShdw blurRad="76200" dir="13500000" sy="23000" kx="1200000" algn="br" rotWithShape="0">
              <a:prstClr val="black">
                <a:alpha val="20000"/>
              </a:prstClr>
            </a:outerShdw>
            <a:reflection blurRad="6350" stA="52000" endA="300" endPos="35000" dir="5400000" sy="-100000" algn="bl" rotWithShape="0"/>
          </a:effectLst>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altLang="zh-CN" sz="2000" b="1">
                <a:solidFill>
                  <a:srgbClr val="3A9289"/>
                </a:solidFill>
                <a:latin typeface="+mn-lt"/>
                <a:ea typeface="+mn-ea"/>
                <a:cs typeface="+mn-ea"/>
                <a:sym typeface="+mn-lt"/>
              </a:rPr>
              <a:t>CONTENTES</a:t>
            </a:r>
            <a:endParaRPr lang="zh-CN" altLang="en-US" sz="2000" b="1">
              <a:solidFill>
                <a:srgbClr val="3A9289"/>
              </a:solidFill>
              <a:latin typeface="+mn-lt"/>
              <a:ea typeface="+mn-ea"/>
              <a:cs typeface="+mn-ea"/>
              <a:sym typeface="+mn-lt"/>
            </a:endParaRPr>
          </a:p>
          <a:p>
            <a:endParaRPr lang="zh-CN" altLang="zh-CN" sz="4000" b="1">
              <a:solidFill>
                <a:srgbClr val="3A9289"/>
              </a:solidFill>
              <a:effectLst>
                <a:innerShdw blurRad="63500" dist="50800" dir="13500000">
                  <a:prstClr val="black">
                    <a:alpha val="50000"/>
                  </a:prstClr>
                </a:innerShdw>
              </a:effectLst>
              <a:latin typeface="+mn-lt"/>
              <a:ea typeface="+mn-ea"/>
              <a:cs typeface="+mn-ea"/>
              <a:sym typeface="+mn-lt"/>
            </a:endParaRPr>
          </a:p>
        </p:txBody>
      </p:sp>
      <p:sp>
        <p:nvSpPr>
          <p:cNvPr id="25" name="Rectangle 4"/>
          <p:cNvSpPr txBox="1">
            <a:spLocks noChangeArrowheads="1"/>
          </p:cNvSpPr>
          <p:nvPr/>
        </p:nvSpPr>
        <p:spPr>
          <a:xfrm>
            <a:off x="1797725" y="1361936"/>
            <a:ext cx="2384507" cy="1659194"/>
          </a:xfrm>
          <a:prstGeom prst="rect">
            <a:avLst/>
          </a:prstGeom>
          <a:effectLst>
            <a:outerShdw blurRad="76200" dir="13500000" sy="23000" kx="1200000" algn="br" rotWithShape="0">
              <a:prstClr val="black">
                <a:alpha val="20000"/>
              </a:prstClr>
            </a:outerShdw>
            <a:reflection blurRad="6350" stA="52000" endA="300" endPos="35000" dir="5400000" sy="-100000" algn="bl" rotWithShape="0"/>
          </a:effectLst>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CN" altLang="en-US" b="1">
                <a:solidFill>
                  <a:srgbClr val="3A9289"/>
                </a:solidFill>
                <a:latin typeface="+mn-lt"/>
                <a:ea typeface="+mn-ea"/>
                <a:cs typeface="+mn-ea"/>
                <a:sym typeface="+mn-lt"/>
              </a:rPr>
              <a:t>目  录</a:t>
            </a:r>
            <a:endParaRPr lang="zh-CN" altLang="zh-CN" sz="4000" b="1">
              <a:solidFill>
                <a:srgbClr val="3A9289"/>
              </a:solidFill>
              <a:latin typeface="+mn-lt"/>
              <a:ea typeface="+mn-ea"/>
              <a:cs typeface="+mn-ea"/>
              <a:sym typeface="+mn-lt"/>
            </a:endParaRPr>
          </a:p>
        </p:txBody>
      </p:sp>
      <p:pic>
        <p:nvPicPr>
          <p:cNvPr id="28" name="图片 27"/>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615207" y="2113640"/>
            <a:ext cx="736981" cy="839337"/>
          </a:xfrm>
          <a:prstGeom prst="rect">
            <a:avLst/>
          </a:prstGeom>
        </p:spPr>
      </p:pic>
      <p:sp>
        <p:nvSpPr>
          <p:cNvPr id="29" name="TextBox 46"/>
          <p:cNvSpPr txBox="1">
            <a:spLocks noChangeArrowheads="1"/>
          </p:cNvSpPr>
          <p:nvPr/>
        </p:nvSpPr>
        <p:spPr bwMode="auto">
          <a:xfrm>
            <a:off x="6554311" y="2151743"/>
            <a:ext cx="2350391" cy="823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521970">
              <a:defRPr sz="1300">
                <a:solidFill>
                  <a:schemeClr val="tx1"/>
                </a:solidFill>
                <a:latin typeface="Calibri" panose="020F0502020204030204" pitchFamily="34" charset="0"/>
                <a:ea typeface="宋体" panose="02010600030101010101" pitchFamily="2" charset="-122"/>
              </a:defRPr>
            </a:lvl1pPr>
            <a:lvl2pPr marL="742950" indent="-285750" defTabSz="521970">
              <a:defRPr sz="1300">
                <a:solidFill>
                  <a:schemeClr val="tx1"/>
                </a:solidFill>
                <a:latin typeface="Calibri" panose="020F0502020204030204" pitchFamily="34" charset="0"/>
                <a:ea typeface="宋体" panose="02010600030101010101" pitchFamily="2" charset="-122"/>
              </a:defRPr>
            </a:lvl2pPr>
            <a:lvl3pPr marL="1143000" indent="-228600" defTabSz="521970">
              <a:defRPr sz="1300">
                <a:solidFill>
                  <a:schemeClr val="tx1"/>
                </a:solidFill>
                <a:latin typeface="Calibri" panose="020F0502020204030204" pitchFamily="34" charset="0"/>
                <a:ea typeface="宋体" panose="02010600030101010101" pitchFamily="2" charset="-122"/>
              </a:defRPr>
            </a:lvl3pPr>
            <a:lvl4pPr marL="1600200" indent="-228600" defTabSz="521970">
              <a:defRPr sz="1300">
                <a:solidFill>
                  <a:schemeClr val="tx1"/>
                </a:solidFill>
                <a:latin typeface="Calibri" panose="020F0502020204030204" pitchFamily="34" charset="0"/>
                <a:ea typeface="宋体" panose="02010600030101010101" pitchFamily="2" charset="-122"/>
              </a:defRPr>
            </a:lvl4pPr>
            <a:lvl5pPr marL="2057400" indent="-228600" defTabSz="521970">
              <a:defRPr sz="1300">
                <a:solidFill>
                  <a:schemeClr val="tx1"/>
                </a:solidFill>
                <a:latin typeface="Calibri" panose="020F0502020204030204" pitchFamily="34" charset="0"/>
                <a:ea typeface="宋体" panose="02010600030101010101" pitchFamily="2" charset="-122"/>
              </a:defRPr>
            </a:lvl5pPr>
            <a:lvl6pPr marL="25146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9718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34290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8862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defTabSz="695960">
              <a:lnSpc>
                <a:spcPct val="200000"/>
              </a:lnSpc>
              <a:defRPr/>
            </a:pPr>
            <a:r>
              <a:rPr lang="zh-CN" altLang="en-US" sz="2800" b="1">
                <a:solidFill>
                  <a:srgbClr val="3A9289"/>
                </a:solidFill>
                <a:latin typeface="+mn-lt"/>
                <a:ea typeface="+mn-ea"/>
                <a:cs typeface="+mn-ea"/>
                <a:sym typeface="+mn-lt"/>
              </a:rPr>
              <a:t>中国的袁隆平</a:t>
            </a:r>
          </a:p>
        </p:txBody>
      </p:sp>
      <p:pic>
        <p:nvPicPr>
          <p:cNvPr id="33" name="图片 3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615207" y="3029724"/>
            <a:ext cx="736981" cy="839337"/>
          </a:xfrm>
          <a:prstGeom prst="rect">
            <a:avLst/>
          </a:prstGeom>
        </p:spPr>
      </p:pic>
      <p:sp>
        <p:nvSpPr>
          <p:cNvPr id="34" name="TextBox 46"/>
          <p:cNvSpPr txBox="1">
            <a:spLocks noChangeArrowheads="1"/>
          </p:cNvSpPr>
          <p:nvPr/>
        </p:nvSpPr>
        <p:spPr bwMode="auto">
          <a:xfrm>
            <a:off x="6554311" y="3067827"/>
            <a:ext cx="2350391" cy="823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521970">
              <a:defRPr sz="1300">
                <a:solidFill>
                  <a:schemeClr val="tx1"/>
                </a:solidFill>
                <a:latin typeface="Calibri" panose="020F0502020204030204" pitchFamily="34" charset="0"/>
                <a:ea typeface="宋体" panose="02010600030101010101" pitchFamily="2" charset="-122"/>
              </a:defRPr>
            </a:lvl1pPr>
            <a:lvl2pPr marL="742950" indent="-285750" defTabSz="521970">
              <a:defRPr sz="1300">
                <a:solidFill>
                  <a:schemeClr val="tx1"/>
                </a:solidFill>
                <a:latin typeface="Calibri" panose="020F0502020204030204" pitchFamily="34" charset="0"/>
                <a:ea typeface="宋体" panose="02010600030101010101" pitchFamily="2" charset="-122"/>
              </a:defRPr>
            </a:lvl2pPr>
            <a:lvl3pPr marL="1143000" indent="-228600" defTabSz="521970">
              <a:defRPr sz="1300">
                <a:solidFill>
                  <a:schemeClr val="tx1"/>
                </a:solidFill>
                <a:latin typeface="Calibri" panose="020F0502020204030204" pitchFamily="34" charset="0"/>
                <a:ea typeface="宋体" panose="02010600030101010101" pitchFamily="2" charset="-122"/>
              </a:defRPr>
            </a:lvl3pPr>
            <a:lvl4pPr marL="1600200" indent="-228600" defTabSz="521970">
              <a:defRPr sz="1300">
                <a:solidFill>
                  <a:schemeClr val="tx1"/>
                </a:solidFill>
                <a:latin typeface="Calibri" panose="020F0502020204030204" pitchFamily="34" charset="0"/>
                <a:ea typeface="宋体" panose="02010600030101010101" pitchFamily="2" charset="-122"/>
              </a:defRPr>
            </a:lvl4pPr>
            <a:lvl5pPr marL="2057400" indent="-228600" defTabSz="521970">
              <a:defRPr sz="1300">
                <a:solidFill>
                  <a:schemeClr val="tx1"/>
                </a:solidFill>
                <a:latin typeface="Calibri" panose="020F0502020204030204" pitchFamily="34" charset="0"/>
                <a:ea typeface="宋体" panose="02010600030101010101" pitchFamily="2" charset="-122"/>
              </a:defRPr>
            </a:lvl5pPr>
            <a:lvl6pPr marL="25146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9718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34290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8862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defTabSz="695960">
              <a:lnSpc>
                <a:spcPct val="200000"/>
              </a:lnSpc>
              <a:defRPr/>
            </a:pPr>
            <a:r>
              <a:rPr lang="zh-CN" altLang="en-US" sz="2800" b="1">
                <a:solidFill>
                  <a:srgbClr val="3A9289"/>
                </a:solidFill>
                <a:latin typeface="+mn-lt"/>
                <a:ea typeface="+mn-ea"/>
                <a:cs typeface="+mn-ea"/>
                <a:sym typeface="+mn-lt"/>
              </a:rPr>
              <a:t>世界的袁隆平</a:t>
            </a:r>
          </a:p>
        </p:txBody>
      </p:sp>
      <p:pic>
        <p:nvPicPr>
          <p:cNvPr id="35" name="图片 3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615207" y="3951551"/>
            <a:ext cx="736981" cy="839337"/>
          </a:xfrm>
          <a:prstGeom prst="rect">
            <a:avLst/>
          </a:prstGeom>
        </p:spPr>
      </p:pic>
      <p:sp>
        <p:nvSpPr>
          <p:cNvPr id="36" name="TextBox 46"/>
          <p:cNvSpPr txBox="1">
            <a:spLocks noChangeArrowheads="1"/>
          </p:cNvSpPr>
          <p:nvPr/>
        </p:nvSpPr>
        <p:spPr bwMode="auto">
          <a:xfrm>
            <a:off x="6554311" y="3989654"/>
            <a:ext cx="2350391" cy="823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521970">
              <a:defRPr sz="1300">
                <a:solidFill>
                  <a:schemeClr val="tx1"/>
                </a:solidFill>
                <a:latin typeface="Calibri" panose="020F0502020204030204" pitchFamily="34" charset="0"/>
                <a:ea typeface="宋体" panose="02010600030101010101" pitchFamily="2" charset="-122"/>
              </a:defRPr>
            </a:lvl1pPr>
            <a:lvl2pPr marL="742950" indent="-285750" defTabSz="521970">
              <a:defRPr sz="1300">
                <a:solidFill>
                  <a:schemeClr val="tx1"/>
                </a:solidFill>
                <a:latin typeface="Calibri" panose="020F0502020204030204" pitchFamily="34" charset="0"/>
                <a:ea typeface="宋体" panose="02010600030101010101" pitchFamily="2" charset="-122"/>
              </a:defRPr>
            </a:lvl2pPr>
            <a:lvl3pPr marL="1143000" indent="-228600" defTabSz="521970">
              <a:defRPr sz="1300">
                <a:solidFill>
                  <a:schemeClr val="tx1"/>
                </a:solidFill>
                <a:latin typeface="Calibri" panose="020F0502020204030204" pitchFamily="34" charset="0"/>
                <a:ea typeface="宋体" panose="02010600030101010101" pitchFamily="2" charset="-122"/>
              </a:defRPr>
            </a:lvl3pPr>
            <a:lvl4pPr marL="1600200" indent="-228600" defTabSz="521970">
              <a:defRPr sz="1300">
                <a:solidFill>
                  <a:schemeClr val="tx1"/>
                </a:solidFill>
                <a:latin typeface="Calibri" panose="020F0502020204030204" pitchFamily="34" charset="0"/>
                <a:ea typeface="宋体" panose="02010600030101010101" pitchFamily="2" charset="-122"/>
              </a:defRPr>
            </a:lvl4pPr>
            <a:lvl5pPr marL="2057400" indent="-228600" defTabSz="521970">
              <a:defRPr sz="1300">
                <a:solidFill>
                  <a:schemeClr val="tx1"/>
                </a:solidFill>
                <a:latin typeface="Calibri" panose="020F0502020204030204" pitchFamily="34" charset="0"/>
                <a:ea typeface="宋体" panose="02010600030101010101" pitchFamily="2" charset="-122"/>
              </a:defRPr>
            </a:lvl5pPr>
            <a:lvl6pPr marL="25146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9718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34290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8862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defTabSz="695960">
              <a:lnSpc>
                <a:spcPct val="200000"/>
              </a:lnSpc>
              <a:defRPr/>
            </a:pPr>
            <a:r>
              <a:rPr lang="zh-CN" altLang="en-US" sz="2800" b="1">
                <a:solidFill>
                  <a:srgbClr val="3A9289"/>
                </a:solidFill>
                <a:latin typeface="+mn-lt"/>
                <a:ea typeface="+mn-ea"/>
                <a:cs typeface="+mn-ea"/>
                <a:sym typeface="+mn-lt"/>
              </a:rPr>
              <a:t>生活中的袁老</a:t>
            </a:r>
          </a:p>
        </p:txBody>
      </p:sp>
      <p:sp>
        <p:nvSpPr>
          <p:cNvPr id="27" name="TextBox 46"/>
          <p:cNvSpPr txBox="1">
            <a:spLocks noChangeArrowheads="1"/>
          </p:cNvSpPr>
          <p:nvPr/>
        </p:nvSpPr>
        <p:spPr bwMode="auto">
          <a:xfrm>
            <a:off x="6554311" y="1280050"/>
            <a:ext cx="2862534" cy="823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521970">
              <a:defRPr sz="1300">
                <a:solidFill>
                  <a:schemeClr val="tx1"/>
                </a:solidFill>
                <a:latin typeface="Calibri" panose="020F0502020204030204" pitchFamily="34" charset="0"/>
                <a:ea typeface="宋体" panose="02010600030101010101" pitchFamily="2" charset="-122"/>
              </a:defRPr>
            </a:lvl1pPr>
            <a:lvl2pPr marL="742950" indent="-285750" defTabSz="521970">
              <a:defRPr sz="1300">
                <a:solidFill>
                  <a:schemeClr val="tx1"/>
                </a:solidFill>
                <a:latin typeface="Calibri" panose="020F0502020204030204" pitchFamily="34" charset="0"/>
                <a:ea typeface="宋体" panose="02010600030101010101" pitchFamily="2" charset="-122"/>
              </a:defRPr>
            </a:lvl2pPr>
            <a:lvl3pPr marL="1143000" indent="-228600" defTabSz="521970">
              <a:defRPr sz="1300">
                <a:solidFill>
                  <a:schemeClr val="tx1"/>
                </a:solidFill>
                <a:latin typeface="Calibri" panose="020F0502020204030204" pitchFamily="34" charset="0"/>
                <a:ea typeface="宋体" panose="02010600030101010101" pitchFamily="2" charset="-122"/>
              </a:defRPr>
            </a:lvl3pPr>
            <a:lvl4pPr marL="1600200" indent="-228600" defTabSz="521970">
              <a:defRPr sz="1300">
                <a:solidFill>
                  <a:schemeClr val="tx1"/>
                </a:solidFill>
                <a:latin typeface="Calibri" panose="020F0502020204030204" pitchFamily="34" charset="0"/>
                <a:ea typeface="宋体" panose="02010600030101010101" pitchFamily="2" charset="-122"/>
              </a:defRPr>
            </a:lvl4pPr>
            <a:lvl5pPr marL="2057400" indent="-228600" defTabSz="521970">
              <a:defRPr sz="1300">
                <a:solidFill>
                  <a:schemeClr val="tx1"/>
                </a:solidFill>
                <a:latin typeface="Calibri" panose="020F0502020204030204" pitchFamily="34" charset="0"/>
                <a:ea typeface="宋体" panose="02010600030101010101" pitchFamily="2" charset="-122"/>
              </a:defRPr>
            </a:lvl5pPr>
            <a:lvl6pPr marL="25146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9718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34290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8862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defTabSz="695960">
              <a:lnSpc>
                <a:spcPct val="200000"/>
              </a:lnSpc>
              <a:defRPr/>
            </a:pPr>
            <a:r>
              <a:rPr lang="zh-CN" altLang="en-US" sz="2800" b="1">
                <a:solidFill>
                  <a:srgbClr val="3A9289"/>
                </a:solidFill>
                <a:latin typeface="+mn-lt"/>
                <a:ea typeface="+mn-ea"/>
                <a:cs typeface="+mn-ea"/>
                <a:sym typeface="+mn-lt"/>
              </a:rPr>
              <a:t>袁隆平生平简介</a:t>
            </a:r>
          </a:p>
        </p:txBody>
      </p:sp>
      <p:sp>
        <p:nvSpPr>
          <p:cNvPr id="2" name="文本框 1"/>
          <p:cNvSpPr txBox="1"/>
          <p:nvPr/>
        </p:nvSpPr>
        <p:spPr>
          <a:xfrm>
            <a:off x="2743200" y="1056443"/>
            <a:ext cx="1225118" cy="184666"/>
          </a:xfrm>
          <a:prstGeom prst="rect">
            <a:avLst/>
          </a:prstGeom>
          <a:noFill/>
        </p:spPr>
        <p:txBody>
          <a:bodyPr wrap="square" rtlCol="0">
            <a:spAutoFit/>
          </a:bodyPr>
          <a:lstStyle/>
          <a:p>
            <a:r>
              <a:rPr lang="en-US" altLang="zh-CN" sz="600">
                <a:solidFill>
                  <a:srgbClr val="B7D1D2"/>
                </a:solidFill>
              </a:rPr>
              <a:t>https://www.ypppt.com/</a:t>
            </a:r>
            <a:endParaRPr lang="zh-CN" altLang="en-US" sz="600" dirty="0">
              <a:solidFill>
                <a:srgbClr val="B7D1D2"/>
              </a:solidFill>
            </a:endParaRPr>
          </a:p>
        </p:txBody>
      </p:sp>
    </p:spTree>
  </p:cSld>
  <p:clrMapOvr>
    <a:masterClrMapping/>
  </p:clrMapOvr>
  <mc:AlternateContent xmlns:mc="http://schemas.openxmlformats.org/markup-compatibility/2006" xmlns:p14="http://schemas.microsoft.com/office/powerpoint/2010/main">
    <mc:Choice Requires="p14">
      <p:transition spd="slow" p14:dur="1600" advClick="0">
        <p:blinds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blinds dir="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1000"/>
                                        <p:tgtEl>
                                          <p:spTgt spid="30"/>
                                        </p:tgtEl>
                                      </p:cBhvr>
                                    </p:animEffect>
                                    <p:anim calcmode="lin" valueType="num">
                                      <p:cBhvr>
                                        <p:cTn id="8" dur="1000" fill="hold"/>
                                        <p:tgtEl>
                                          <p:spTgt spid="30"/>
                                        </p:tgtEl>
                                        <p:attrNameLst>
                                          <p:attrName>ppt_x</p:attrName>
                                        </p:attrNameLst>
                                      </p:cBhvr>
                                      <p:tavLst>
                                        <p:tav tm="0">
                                          <p:val>
                                            <p:strVal val="#ppt_x"/>
                                          </p:val>
                                        </p:tav>
                                        <p:tav tm="100000">
                                          <p:val>
                                            <p:strVal val="#ppt_x"/>
                                          </p:val>
                                        </p:tav>
                                      </p:tavLst>
                                    </p:anim>
                                    <p:anim calcmode="lin" valueType="num">
                                      <p:cBhvr>
                                        <p:cTn id="9" dur="1000" fill="hold"/>
                                        <p:tgtEl>
                                          <p:spTgt spid="30"/>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42" presetClass="entr" presetSubtype="0" fill="hold" nodeType="afterEffect">
                                  <p:stCondLst>
                                    <p:cond delay="0"/>
                                  </p:stCondLst>
                                  <p:childTnLst>
                                    <p:set>
                                      <p:cBhvr>
                                        <p:cTn id="12" dur="1" fill="hold">
                                          <p:stCondLst>
                                            <p:cond delay="0"/>
                                          </p:stCondLst>
                                        </p:cTn>
                                        <p:tgtEl>
                                          <p:spTgt spid="64"/>
                                        </p:tgtEl>
                                        <p:attrNameLst>
                                          <p:attrName>style.visibility</p:attrName>
                                        </p:attrNameLst>
                                      </p:cBhvr>
                                      <p:to>
                                        <p:strVal val="visible"/>
                                      </p:to>
                                    </p:set>
                                    <p:animEffect transition="in" filter="fade">
                                      <p:cBhvr>
                                        <p:cTn id="13" dur="1000"/>
                                        <p:tgtEl>
                                          <p:spTgt spid="64"/>
                                        </p:tgtEl>
                                      </p:cBhvr>
                                    </p:animEffect>
                                    <p:anim calcmode="lin" valueType="num">
                                      <p:cBhvr>
                                        <p:cTn id="14" dur="1000" fill="hold"/>
                                        <p:tgtEl>
                                          <p:spTgt spid="64"/>
                                        </p:tgtEl>
                                        <p:attrNameLst>
                                          <p:attrName>ppt_x</p:attrName>
                                        </p:attrNameLst>
                                      </p:cBhvr>
                                      <p:tavLst>
                                        <p:tav tm="0">
                                          <p:val>
                                            <p:strVal val="#ppt_x"/>
                                          </p:val>
                                        </p:tav>
                                        <p:tav tm="100000">
                                          <p:val>
                                            <p:strVal val="#ppt_x"/>
                                          </p:val>
                                        </p:tav>
                                      </p:tavLst>
                                    </p:anim>
                                    <p:anim calcmode="lin" valueType="num">
                                      <p:cBhvr>
                                        <p:cTn id="15" dur="1000" fill="hold"/>
                                        <p:tgtEl>
                                          <p:spTgt spid="64"/>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2000"/>
                            </p:stCondLst>
                            <p:childTnLst>
                              <p:par>
                                <p:cTn id="17" presetID="25" presetClass="entr" presetSubtype="0" fill="hold" grpId="0" nodeType="afterEffect">
                                  <p:stCondLst>
                                    <p:cond delay="0"/>
                                  </p:stCondLst>
                                  <p:iterate type="lt">
                                    <p:tmPct val="0"/>
                                  </p:iterate>
                                  <p:childTnLst>
                                    <p:set>
                                      <p:cBhvr>
                                        <p:cTn id="18" dur="1" fill="hold">
                                          <p:stCondLst>
                                            <p:cond delay="0"/>
                                          </p:stCondLst>
                                        </p:cTn>
                                        <p:tgtEl>
                                          <p:spTgt spid="22"/>
                                        </p:tgtEl>
                                        <p:attrNameLst>
                                          <p:attrName>style.visibility</p:attrName>
                                        </p:attrNameLst>
                                      </p:cBhvr>
                                      <p:to>
                                        <p:strVal val="visible"/>
                                      </p:to>
                                    </p:set>
                                    <p:anim calcmode="lin" valueType="num">
                                      <p:cBhvr>
                                        <p:cTn id="19" dur="500" decel="50000" fill="hold">
                                          <p:stCondLst>
                                            <p:cond delay="0"/>
                                          </p:stCondLst>
                                        </p:cTn>
                                        <p:tgtEl>
                                          <p:spTgt spid="22"/>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22"/>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22"/>
                                        </p:tgtEl>
                                        <p:attrNameLst>
                                          <p:attrName>ppt_w</p:attrName>
                                        </p:attrNameLst>
                                      </p:cBhvr>
                                      <p:tavLst>
                                        <p:tav tm="0">
                                          <p:val>
                                            <p:strVal val="#ppt_w*.05"/>
                                          </p:val>
                                        </p:tav>
                                        <p:tav tm="100000">
                                          <p:val>
                                            <p:strVal val="#ppt_w"/>
                                          </p:val>
                                        </p:tav>
                                      </p:tavLst>
                                    </p:anim>
                                    <p:anim calcmode="lin" valueType="num">
                                      <p:cBhvr>
                                        <p:cTn id="22" dur="1000" fill="hold"/>
                                        <p:tgtEl>
                                          <p:spTgt spid="22"/>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22"/>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22"/>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22"/>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22"/>
                                        </p:tgtEl>
                                      </p:cBhvr>
                                    </p:animEffect>
                                  </p:childTnLst>
                                </p:cTn>
                              </p:par>
                            </p:childTnLst>
                          </p:cTn>
                        </p:par>
                        <p:par>
                          <p:cTn id="27" fill="hold" nodeType="afterGroup">
                            <p:stCondLst>
                              <p:cond delay="3000"/>
                            </p:stCondLst>
                            <p:childTnLst>
                              <p:par>
                                <p:cTn id="28" presetID="25" presetClass="entr" presetSubtype="0" fill="hold" grpId="0" nodeType="afterEffect">
                                  <p:stCondLst>
                                    <p:cond delay="0"/>
                                  </p:stCondLst>
                                  <p:iterate type="lt">
                                    <p:tmPct val="0"/>
                                  </p:iterate>
                                  <p:childTnLst>
                                    <p:set>
                                      <p:cBhvr>
                                        <p:cTn id="29" dur="1" fill="hold">
                                          <p:stCondLst>
                                            <p:cond delay="0"/>
                                          </p:stCondLst>
                                        </p:cTn>
                                        <p:tgtEl>
                                          <p:spTgt spid="25"/>
                                        </p:tgtEl>
                                        <p:attrNameLst>
                                          <p:attrName>style.visibility</p:attrName>
                                        </p:attrNameLst>
                                      </p:cBhvr>
                                      <p:to>
                                        <p:strVal val="visible"/>
                                      </p:to>
                                    </p:set>
                                    <p:anim calcmode="lin" valueType="num">
                                      <p:cBhvr>
                                        <p:cTn id="30" dur="500" decel="50000" fill="hold">
                                          <p:stCondLst>
                                            <p:cond delay="0"/>
                                          </p:stCondLst>
                                        </p:cTn>
                                        <p:tgtEl>
                                          <p:spTgt spid="25"/>
                                        </p:tgtEl>
                                        <p:attrNameLst>
                                          <p:attrName>style.rotation</p:attrName>
                                        </p:attrNameLst>
                                      </p:cBhvr>
                                      <p:tavLst>
                                        <p:tav tm="0">
                                          <p:val>
                                            <p:fltVal val="-90"/>
                                          </p:val>
                                        </p:tav>
                                        <p:tav tm="100000">
                                          <p:val>
                                            <p:fltVal val="0"/>
                                          </p:val>
                                        </p:tav>
                                      </p:tavLst>
                                    </p:anim>
                                    <p:anim calcmode="lin" valueType="num">
                                      <p:cBhvr>
                                        <p:cTn id="31" dur="500" decel="50000" fill="hold">
                                          <p:stCondLst>
                                            <p:cond delay="0"/>
                                          </p:stCondLst>
                                        </p:cTn>
                                        <p:tgtEl>
                                          <p:spTgt spid="25"/>
                                        </p:tgtEl>
                                        <p:attrNameLst>
                                          <p:attrName>ppt_w</p:attrName>
                                        </p:attrNameLst>
                                      </p:cBhvr>
                                      <p:tavLst>
                                        <p:tav tm="0">
                                          <p:val>
                                            <p:strVal val="#ppt_w"/>
                                          </p:val>
                                        </p:tav>
                                        <p:tav tm="100000">
                                          <p:val>
                                            <p:strVal val="#ppt_w*.05"/>
                                          </p:val>
                                        </p:tav>
                                      </p:tavLst>
                                    </p:anim>
                                    <p:anim calcmode="lin" valueType="num">
                                      <p:cBhvr>
                                        <p:cTn id="32" dur="500" accel="50000" fill="hold">
                                          <p:stCondLst>
                                            <p:cond delay="500"/>
                                          </p:stCondLst>
                                        </p:cTn>
                                        <p:tgtEl>
                                          <p:spTgt spid="25"/>
                                        </p:tgtEl>
                                        <p:attrNameLst>
                                          <p:attrName>ppt_w</p:attrName>
                                        </p:attrNameLst>
                                      </p:cBhvr>
                                      <p:tavLst>
                                        <p:tav tm="0">
                                          <p:val>
                                            <p:strVal val="#ppt_w*.05"/>
                                          </p:val>
                                        </p:tav>
                                        <p:tav tm="100000">
                                          <p:val>
                                            <p:strVal val="#ppt_w"/>
                                          </p:val>
                                        </p:tav>
                                      </p:tavLst>
                                    </p:anim>
                                    <p:anim calcmode="lin" valueType="num">
                                      <p:cBhvr>
                                        <p:cTn id="33" dur="1000" fill="hold"/>
                                        <p:tgtEl>
                                          <p:spTgt spid="25"/>
                                        </p:tgtEl>
                                        <p:attrNameLst>
                                          <p:attrName>ppt_h</p:attrName>
                                        </p:attrNameLst>
                                      </p:cBhvr>
                                      <p:tavLst>
                                        <p:tav tm="0">
                                          <p:val>
                                            <p:strVal val="#ppt_h"/>
                                          </p:val>
                                        </p:tav>
                                        <p:tav tm="100000">
                                          <p:val>
                                            <p:strVal val="#ppt_h"/>
                                          </p:val>
                                        </p:tav>
                                      </p:tavLst>
                                    </p:anim>
                                    <p:anim calcmode="lin" valueType="num">
                                      <p:cBhvr>
                                        <p:cTn id="34" dur="500" decel="50000" fill="hold">
                                          <p:stCondLst>
                                            <p:cond delay="0"/>
                                          </p:stCondLst>
                                        </p:cTn>
                                        <p:tgtEl>
                                          <p:spTgt spid="25"/>
                                        </p:tgtEl>
                                        <p:attrNameLst>
                                          <p:attrName>ppt_x</p:attrName>
                                        </p:attrNameLst>
                                      </p:cBhvr>
                                      <p:tavLst>
                                        <p:tav tm="0">
                                          <p:val>
                                            <p:strVal val="#ppt_x+.4"/>
                                          </p:val>
                                        </p:tav>
                                        <p:tav tm="100000">
                                          <p:val>
                                            <p:strVal val="#ppt_x"/>
                                          </p:val>
                                        </p:tav>
                                      </p:tavLst>
                                    </p:anim>
                                    <p:anim calcmode="lin" valueType="num">
                                      <p:cBhvr>
                                        <p:cTn id="35" dur="500" decel="50000" fill="hold">
                                          <p:stCondLst>
                                            <p:cond delay="0"/>
                                          </p:stCondLst>
                                        </p:cTn>
                                        <p:tgtEl>
                                          <p:spTgt spid="25"/>
                                        </p:tgtEl>
                                        <p:attrNameLst>
                                          <p:attrName>ppt_y</p:attrName>
                                        </p:attrNameLst>
                                      </p:cBhvr>
                                      <p:tavLst>
                                        <p:tav tm="0">
                                          <p:val>
                                            <p:strVal val="#ppt_y-.2"/>
                                          </p:val>
                                        </p:tav>
                                        <p:tav tm="100000">
                                          <p:val>
                                            <p:strVal val="#ppt_y+.1"/>
                                          </p:val>
                                        </p:tav>
                                      </p:tavLst>
                                    </p:anim>
                                    <p:anim calcmode="lin" valueType="num">
                                      <p:cBhvr>
                                        <p:cTn id="36" dur="500" accel="50000" fill="hold">
                                          <p:stCondLst>
                                            <p:cond delay="500"/>
                                          </p:stCondLst>
                                        </p:cTn>
                                        <p:tgtEl>
                                          <p:spTgt spid="25"/>
                                        </p:tgtEl>
                                        <p:attrNameLst>
                                          <p:attrName>ppt_y</p:attrName>
                                        </p:attrNameLst>
                                      </p:cBhvr>
                                      <p:tavLst>
                                        <p:tav tm="0">
                                          <p:val>
                                            <p:strVal val="#ppt_y+.1"/>
                                          </p:val>
                                        </p:tav>
                                        <p:tav tm="100000">
                                          <p:val>
                                            <p:strVal val="#ppt_y"/>
                                          </p:val>
                                        </p:tav>
                                      </p:tavLst>
                                    </p:anim>
                                    <p:animEffect transition="in" filter="fade">
                                      <p:cBhvr>
                                        <p:cTn id="37" dur="1000" decel="50000">
                                          <p:stCondLst>
                                            <p:cond delay="0"/>
                                          </p:stCondLst>
                                        </p:cTn>
                                        <p:tgtEl>
                                          <p:spTgt spid="25"/>
                                        </p:tgtEl>
                                      </p:cBhvr>
                                    </p:animEffect>
                                  </p:childTnLst>
                                </p:cTn>
                              </p:par>
                            </p:childTnLst>
                          </p:cTn>
                        </p:par>
                        <p:par>
                          <p:cTn id="38" fill="hold" nodeType="afterGroup">
                            <p:stCondLst>
                              <p:cond delay="4000"/>
                            </p:stCondLst>
                            <p:childTnLst>
                              <p:par>
                                <p:cTn id="39" presetID="2" presetClass="entr" presetSubtype="8" fill="hold" nodeType="afterEffect">
                                  <p:stCondLst>
                                    <p:cond delay="0"/>
                                  </p:stCondLst>
                                  <p:childTnLst>
                                    <p:set>
                                      <p:cBhvr>
                                        <p:cTn id="40" dur="1" fill="hold">
                                          <p:stCondLst>
                                            <p:cond delay="0"/>
                                          </p:stCondLst>
                                        </p:cTn>
                                        <p:tgtEl>
                                          <p:spTgt spid="6"/>
                                        </p:tgtEl>
                                        <p:attrNameLst>
                                          <p:attrName>style.visibility</p:attrName>
                                        </p:attrNameLst>
                                      </p:cBhvr>
                                      <p:to>
                                        <p:strVal val="visible"/>
                                      </p:to>
                                    </p:set>
                                    <p:anim calcmode="lin" valueType="num">
                                      <p:cBhvr additive="base">
                                        <p:cTn id="41" dur="500" fill="hold"/>
                                        <p:tgtEl>
                                          <p:spTgt spid="6"/>
                                        </p:tgtEl>
                                        <p:attrNameLst>
                                          <p:attrName>ppt_x</p:attrName>
                                        </p:attrNameLst>
                                      </p:cBhvr>
                                      <p:tavLst>
                                        <p:tav tm="0">
                                          <p:val>
                                            <p:strVal val="0-#ppt_w/2"/>
                                          </p:val>
                                        </p:tav>
                                        <p:tav tm="100000">
                                          <p:val>
                                            <p:strVal val="#ppt_x"/>
                                          </p:val>
                                        </p:tav>
                                      </p:tavLst>
                                    </p:anim>
                                    <p:anim calcmode="lin" valueType="num">
                                      <p:cBhvr additive="base">
                                        <p:cTn id="42" dur="500" fill="hold"/>
                                        <p:tgtEl>
                                          <p:spTgt spid="6"/>
                                        </p:tgtEl>
                                        <p:attrNameLst>
                                          <p:attrName>ppt_y</p:attrName>
                                        </p:attrNameLst>
                                      </p:cBhvr>
                                      <p:tavLst>
                                        <p:tav tm="0">
                                          <p:val>
                                            <p:strVal val="#ppt_y"/>
                                          </p:val>
                                        </p:tav>
                                        <p:tav tm="100000">
                                          <p:val>
                                            <p:strVal val="#ppt_y"/>
                                          </p:val>
                                        </p:tav>
                                      </p:tavLst>
                                    </p:anim>
                                  </p:childTnLst>
                                </p:cTn>
                              </p:par>
                              <p:par>
                                <p:cTn id="43" presetID="37" presetClass="entr" presetSubtype="0" fill="hold" grpId="0" nodeType="withEffect">
                                  <p:stCondLst>
                                    <p:cond delay="0"/>
                                  </p:stCondLst>
                                  <p:childTnLst>
                                    <p:set>
                                      <p:cBhvr>
                                        <p:cTn id="44" dur="1" fill="hold">
                                          <p:stCondLst>
                                            <p:cond delay="0"/>
                                          </p:stCondLst>
                                        </p:cTn>
                                        <p:tgtEl>
                                          <p:spTgt spid="27"/>
                                        </p:tgtEl>
                                        <p:attrNameLst>
                                          <p:attrName>style.visibility</p:attrName>
                                        </p:attrNameLst>
                                      </p:cBhvr>
                                      <p:to>
                                        <p:strVal val="visible"/>
                                      </p:to>
                                    </p:set>
                                    <p:animEffect transition="in" filter="fade">
                                      <p:cBhvr>
                                        <p:cTn id="45" dur="1000"/>
                                        <p:tgtEl>
                                          <p:spTgt spid="27"/>
                                        </p:tgtEl>
                                      </p:cBhvr>
                                    </p:animEffect>
                                    <p:anim calcmode="lin" valueType="num">
                                      <p:cBhvr>
                                        <p:cTn id="46" dur="1000" fill="hold"/>
                                        <p:tgtEl>
                                          <p:spTgt spid="27"/>
                                        </p:tgtEl>
                                        <p:attrNameLst>
                                          <p:attrName>ppt_x</p:attrName>
                                        </p:attrNameLst>
                                      </p:cBhvr>
                                      <p:tavLst>
                                        <p:tav tm="0">
                                          <p:val>
                                            <p:strVal val="#ppt_x"/>
                                          </p:val>
                                        </p:tav>
                                        <p:tav tm="100000">
                                          <p:val>
                                            <p:strVal val="#ppt_x"/>
                                          </p:val>
                                        </p:tav>
                                      </p:tavLst>
                                    </p:anim>
                                    <p:anim calcmode="lin" valueType="num">
                                      <p:cBhvr>
                                        <p:cTn id="47" dur="900" decel="100000" fill="hold"/>
                                        <p:tgtEl>
                                          <p:spTgt spid="27"/>
                                        </p:tgtEl>
                                        <p:attrNameLst>
                                          <p:attrName>ppt_y</p:attrName>
                                        </p:attrNameLst>
                                      </p:cBhvr>
                                      <p:tavLst>
                                        <p:tav tm="0">
                                          <p:val>
                                            <p:strVal val="#ppt_y+1"/>
                                          </p:val>
                                        </p:tav>
                                        <p:tav tm="100000">
                                          <p:val>
                                            <p:strVal val="#ppt_y-.03"/>
                                          </p:val>
                                        </p:tav>
                                      </p:tavLst>
                                    </p:anim>
                                    <p:anim calcmode="lin" valueType="num">
                                      <p:cBhvr>
                                        <p:cTn id="48"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id="49" fill="hold" nodeType="afterGroup">
                            <p:stCondLst>
                              <p:cond delay="5000"/>
                            </p:stCondLst>
                            <p:childTnLst>
                              <p:par>
                                <p:cTn id="50" presetID="2" presetClass="entr" presetSubtype="8" fill="hold" nodeType="afterEffect">
                                  <p:stCondLst>
                                    <p:cond delay="0"/>
                                  </p:stCondLst>
                                  <p:childTnLst>
                                    <p:set>
                                      <p:cBhvr>
                                        <p:cTn id="51" dur="1" fill="hold">
                                          <p:stCondLst>
                                            <p:cond delay="0"/>
                                          </p:stCondLst>
                                        </p:cTn>
                                        <p:tgtEl>
                                          <p:spTgt spid="28"/>
                                        </p:tgtEl>
                                        <p:attrNameLst>
                                          <p:attrName>style.visibility</p:attrName>
                                        </p:attrNameLst>
                                      </p:cBhvr>
                                      <p:to>
                                        <p:strVal val="visible"/>
                                      </p:to>
                                    </p:set>
                                    <p:anim calcmode="lin" valueType="num">
                                      <p:cBhvr additive="base">
                                        <p:cTn id="52" dur="500" fill="hold"/>
                                        <p:tgtEl>
                                          <p:spTgt spid="28"/>
                                        </p:tgtEl>
                                        <p:attrNameLst>
                                          <p:attrName>ppt_x</p:attrName>
                                        </p:attrNameLst>
                                      </p:cBhvr>
                                      <p:tavLst>
                                        <p:tav tm="0">
                                          <p:val>
                                            <p:strVal val="0-#ppt_w/2"/>
                                          </p:val>
                                        </p:tav>
                                        <p:tav tm="100000">
                                          <p:val>
                                            <p:strVal val="#ppt_x"/>
                                          </p:val>
                                        </p:tav>
                                      </p:tavLst>
                                    </p:anim>
                                    <p:anim calcmode="lin" valueType="num">
                                      <p:cBhvr additive="base">
                                        <p:cTn id="53" dur="500" fill="hold"/>
                                        <p:tgtEl>
                                          <p:spTgt spid="28"/>
                                        </p:tgtEl>
                                        <p:attrNameLst>
                                          <p:attrName>ppt_y</p:attrName>
                                        </p:attrNameLst>
                                      </p:cBhvr>
                                      <p:tavLst>
                                        <p:tav tm="0">
                                          <p:val>
                                            <p:strVal val="#ppt_y"/>
                                          </p:val>
                                        </p:tav>
                                        <p:tav tm="100000">
                                          <p:val>
                                            <p:strVal val="#ppt_y"/>
                                          </p:val>
                                        </p:tav>
                                      </p:tavLst>
                                    </p:anim>
                                  </p:childTnLst>
                                </p:cTn>
                              </p:par>
                              <p:par>
                                <p:cTn id="54" presetID="37" presetClass="entr" presetSubtype="0" fill="hold" grpId="0" nodeType="withEffect">
                                  <p:stCondLst>
                                    <p:cond delay="0"/>
                                  </p:stCondLst>
                                  <p:childTnLst>
                                    <p:set>
                                      <p:cBhvr>
                                        <p:cTn id="55" dur="1" fill="hold">
                                          <p:stCondLst>
                                            <p:cond delay="0"/>
                                          </p:stCondLst>
                                        </p:cTn>
                                        <p:tgtEl>
                                          <p:spTgt spid="29"/>
                                        </p:tgtEl>
                                        <p:attrNameLst>
                                          <p:attrName>style.visibility</p:attrName>
                                        </p:attrNameLst>
                                      </p:cBhvr>
                                      <p:to>
                                        <p:strVal val="visible"/>
                                      </p:to>
                                    </p:set>
                                    <p:animEffect transition="in" filter="fade">
                                      <p:cBhvr>
                                        <p:cTn id="56" dur="1000"/>
                                        <p:tgtEl>
                                          <p:spTgt spid="29"/>
                                        </p:tgtEl>
                                      </p:cBhvr>
                                    </p:animEffect>
                                    <p:anim calcmode="lin" valueType="num">
                                      <p:cBhvr>
                                        <p:cTn id="57" dur="1000" fill="hold"/>
                                        <p:tgtEl>
                                          <p:spTgt spid="29"/>
                                        </p:tgtEl>
                                        <p:attrNameLst>
                                          <p:attrName>ppt_x</p:attrName>
                                        </p:attrNameLst>
                                      </p:cBhvr>
                                      <p:tavLst>
                                        <p:tav tm="0">
                                          <p:val>
                                            <p:strVal val="#ppt_x"/>
                                          </p:val>
                                        </p:tav>
                                        <p:tav tm="100000">
                                          <p:val>
                                            <p:strVal val="#ppt_x"/>
                                          </p:val>
                                        </p:tav>
                                      </p:tavLst>
                                    </p:anim>
                                    <p:anim calcmode="lin" valueType="num">
                                      <p:cBhvr>
                                        <p:cTn id="58" dur="900" decel="100000" fill="hold"/>
                                        <p:tgtEl>
                                          <p:spTgt spid="29"/>
                                        </p:tgtEl>
                                        <p:attrNameLst>
                                          <p:attrName>ppt_y</p:attrName>
                                        </p:attrNameLst>
                                      </p:cBhvr>
                                      <p:tavLst>
                                        <p:tav tm="0">
                                          <p:val>
                                            <p:strVal val="#ppt_y+1"/>
                                          </p:val>
                                        </p:tav>
                                        <p:tav tm="100000">
                                          <p:val>
                                            <p:strVal val="#ppt_y-.03"/>
                                          </p:val>
                                        </p:tav>
                                      </p:tavLst>
                                    </p:anim>
                                    <p:anim calcmode="lin" valueType="num">
                                      <p:cBhvr>
                                        <p:cTn id="59"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childTnLst>
                          </p:cTn>
                        </p:par>
                        <p:par>
                          <p:cTn id="60" fill="hold" nodeType="afterGroup">
                            <p:stCondLst>
                              <p:cond delay="6000"/>
                            </p:stCondLst>
                            <p:childTnLst>
                              <p:par>
                                <p:cTn id="61" presetID="2" presetClass="entr" presetSubtype="8" fill="hold" nodeType="afterEffect">
                                  <p:stCondLst>
                                    <p:cond delay="0"/>
                                  </p:stCondLst>
                                  <p:childTnLst>
                                    <p:set>
                                      <p:cBhvr>
                                        <p:cTn id="62" dur="1" fill="hold">
                                          <p:stCondLst>
                                            <p:cond delay="0"/>
                                          </p:stCondLst>
                                        </p:cTn>
                                        <p:tgtEl>
                                          <p:spTgt spid="33"/>
                                        </p:tgtEl>
                                        <p:attrNameLst>
                                          <p:attrName>style.visibility</p:attrName>
                                        </p:attrNameLst>
                                      </p:cBhvr>
                                      <p:to>
                                        <p:strVal val="visible"/>
                                      </p:to>
                                    </p:set>
                                    <p:anim calcmode="lin" valueType="num">
                                      <p:cBhvr additive="base">
                                        <p:cTn id="63" dur="500" fill="hold"/>
                                        <p:tgtEl>
                                          <p:spTgt spid="33"/>
                                        </p:tgtEl>
                                        <p:attrNameLst>
                                          <p:attrName>ppt_x</p:attrName>
                                        </p:attrNameLst>
                                      </p:cBhvr>
                                      <p:tavLst>
                                        <p:tav tm="0">
                                          <p:val>
                                            <p:strVal val="0-#ppt_w/2"/>
                                          </p:val>
                                        </p:tav>
                                        <p:tav tm="100000">
                                          <p:val>
                                            <p:strVal val="#ppt_x"/>
                                          </p:val>
                                        </p:tav>
                                      </p:tavLst>
                                    </p:anim>
                                    <p:anim calcmode="lin" valueType="num">
                                      <p:cBhvr additive="base">
                                        <p:cTn id="64" dur="500" fill="hold"/>
                                        <p:tgtEl>
                                          <p:spTgt spid="33"/>
                                        </p:tgtEl>
                                        <p:attrNameLst>
                                          <p:attrName>ppt_y</p:attrName>
                                        </p:attrNameLst>
                                      </p:cBhvr>
                                      <p:tavLst>
                                        <p:tav tm="0">
                                          <p:val>
                                            <p:strVal val="#ppt_y"/>
                                          </p:val>
                                        </p:tav>
                                        <p:tav tm="100000">
                                          <p:val>
                                            <p:strVal val="#ppt_y"/>
                                          </p:val>
                                        </p:tav>
                                      </p:tavLst>
                                    </p:anim>
                                  </p:childTnLst>
                                </p:cTn>
                              </p:par>
                              <p:par>
                                <p:cTn id="65" presetID="37" presetClass="entr" presetSubtype="0" fill="hold" grpId="0" nodeType="withEffect">
                                  <p:stCondLst>
                                    <p:cond delay="0"/>
                                  </p:stCondLst>
                                  <p:childTnLst>
                                    <p:set>
                                      <p:cBhvr>
                                        <p:cTn id="66" dur="1" fill="hold">
                                          <p:stCondLst>
                                            <p:cond delay="0"/>
                                          </p:stCondLst>
                                        </p:cTn>
                                        <p:tgtEl>
                                          <p:spTgt spid="34"/>
                                        </p:tgtEl>
                                        <p:attrNameLst>
                                          <p:attrName>style.visibility</p:attrName>
                                        </p:attrNameLst>
                                      </p:cBhvr>
                                      <p:to>
                                        <p:strVal val="visible"/>
                                      </p:to>
                                    </p:set>
                                    <p:animEffect transition="in" filter="fade">
                                      <p:cBhvr>
                                        <p:cTn id="67" dur="1000"/>
                                        <p:tgtEl>
                                          <p:spTgt spid="34"/>
                                        </p:tgtEl>
                                      </p:cBhvr>
                                    </p:animEffect>
                                    <p:anim calcmode="lin" valueType="num">
                                      <p:cBhvr>
                                        <p:cTn id="68" dur="1000" fill="hold"/>
                                        <p:tgtEl>
                                          <p:spTgt spid="34"/>
                                        </p:tgtEl>
                                        <p:attrNameLst>
                                          <p:attrName>ppt_x</p:attrName>
                                        </p:attrNameLst>
                                      </p:cBhvr>
                                      <p:tavLst>
                                        <p:tav tm="0">
                                          <p:val>
                                            <p:strVal val="#ppt_x"/>
                                          </p:val>
                                        </p:tav>
                                        <p:tav tm="100000">
                                          <p:val>
                                            <p:strVal val="#ppt_x"/>
                                          </p:val>
                                        </p:tav>
                                      </p:tavLst>
                                    </p:anim>
                                    <p:anim calcmode="lin" valueType="num">
                                      <p:cBhvr>
                                        <p:cTn id="69" dur="900" decel="100000" fill="hold"/>
                                        <p:tgtEl>
                                          <p:spTgt spid="34"/>
                                        </p:tgtEl>
                                        <p:attrNameLst>
                                          <p:attrName>ppt_y</p:attrName>
                                        </p:attrNameLst>
                                      </p:cBhvr>
                                      <p:tavLst>
                                        <p:tav tm="0">
                                          <p:val>
                                            <p:strVal val="#ppt_y+1"/>
                                          </p:val>
                                        </p:tav>
                                        <p:tav tm="100000">
                                          <p:val>
                                            <p:strVal val="#ppt_y-.03"/>
                                          </p:val>
                                        </p:tav>
                                      </p:tavLst>
                                    </p:anim>
                                    <p:anim calcmode="lin" valueType="num">
                                      <p:cBhvr>
                                        <p:cTn id="70" dur="100" accel="100000" fill="hold">
                                          <p:stCondLst>
                                            <p:cond delay="900"/>
                                          </p:stCondLst>
                                        </p:cTn>
                                        <p:tgtEl>
                                          <p:spTgt spid="34"/>
                                        </p:tgtEl>
                                        <p:attrNameLst>
                                          <p:attrName>ppt_y</p:attrName>
                                        </p:attrNameLst>
                                      </p:cBhvr>
                                      <p:tavLst>
                                        <p:tav tm="0">
                                          <p:val>
                                            <p:strVal val="#ppt_y-.03"/>
                                          </p:val>
                                        </p:tav>
                                        <p:tav tm="100000">
                                          <p:val>
                                            <p:strVal val="#ppt_y"/>
                                          </p:val>
                                        </p:tav>
                                      </p:tavLst>
                                    </p:anim>
                                  </p:childTnLst>
                                </p:cTn>
                              </p:par>
                            </p:childTnLst>
                          </p:cTn>
                        </p:par>
                        <p:par>
                          <p:cTn id="71" fill="hold" nodeType="afterGroup">
                            <p:stCondLst>
                              <p:cond delay="7000"/>
                            </p:stCondLst>
                            <p:childTnLst>
                              <p:par>
                                <p:cTn id="72" presetID="2" presetClass="entr" presetSubtype="8" fill="hold" nodeType="afterEffect">
                                  <p:stCondLst>
                                    <p:cond delay="0"/>
                                  </p:stCondLst>
                                  <p:childTnLst>
                                    <p:set>
                                      <p:cBhvr>
                                        <p:cTn id="73" dur="1" fill="hold">
                                          <p:stCondLst>
                                            <p:cond delay="0"/>
                                          </p:stCondLst>
                                        </p:cTn>
                                        <p:tgtEl>
                                          <p:spTgt spid="35"/>
                                        </p:tgtEl>
                                        <p:attrNameLst>
                                          <p:attrName>style.visibility</p:attrName>
                                        </p:attrNameLst>
                                      </p:cBhvr>
                                      <p:to>
                                        <p:strVal val="visible"/>
                                      </p:to>
                                    </p:set>
                                    <p:anim calcmode="lin" valueType="num">
                                      <p:cBhvr additive="base">
                                        <p:cTn id="74" dur="500" fill="hold"/>
                                        <p:tgtEl>
                                          <p:spTgt spid="35"/>
                                        </p:tgtEl>
                                        <p:attrNameLst>
                                          <p:attrName>ppt_x</p:attrName>
                                        </p:attrNameLst>
                                      </p:cBhvr>
                                      <p:tavLst>
                                        <p:tav tm="0">
                                          <p:val>
                                            <p:strVal val="0-#ppt_w/2"/>
                                          </p:val>
                                        </p:tav>
                                        <p:tav tm="100000">
                                          <p:val>
                                            <p:strVal val="#ppt_x"/>
                                          </p:val>
                                        </p:tav>
                                      </p:tavLst>
                                    </p:anim>
                                    <p:anim calcmode="lin" valueType="num">
                                      <p:cBhvr additive="base">
                                        <p:cTn id="75" dur="500" fill="hold"/>
                                        <p:tgtEl>
                                          <p:spTgt spid="35"/>
                                        </p:tgtEl>
                                        <p:attrNameLst>
                                          <p:attrName>ppt_y</p:attrName>
                                        </p:attrNameLst>
                                      </p:cBhvr>
                                      <p:tavLst>
                                        <p:tav tm="0">
                                          <p:val>
                                            <p:strVal val="#ppt_y"/>
                                          </p:val>
                                        </p:tav>
                                        <p:tav tm="100000">
                                          <p:val>
                                            <p:strVal val="#ppt_y"/>
                                          </p:val>
                                        </p:tav>
                                      </p:tavLst>
                                    </p:anim>
                                  </p:childTnLst>
                                </p:cTn>
                              </p:par>
                              <p:par>
                                <p:cTn id="76" presetID="37" presetClass="entr" presetSubtype="0" fill="hold" grpId="0" nodeType="withEffect">
                                  <p:stCondLst>
                                    <p:cond delay="0"/>
                                  </p:stCondLst>
                                  <p:childTnLst>
                                    <p:set>
                                      <p:cBhvr>
                                        <p:cTn id="77" dur="1" fill="hold">
                                          <p:stCondLst>
                                            <p:cond delay="0"/>
                                          </p:stCondLst>
                                        </p:cTn>
                                        <p:tgtEl>
                                          <p:spTgt spid="36"/>
                                        </p:tgtEl>
                                        <p:attrNameLst>
                                          <p:attrName>style.visibility</p:attrName>
                                        </p:attrNameLst>
                                      </p:cBhvr>
                                      <p:to>
                                        <p:strVal val="visible"/>
                                      </p:to>
                                    </p:set>
                                    <p:animEffect transition="in" filter="fade">
                                      <p:cBhvr>
                                        <p:cTn id="78" dur="1000"/>
                                        <p:tgtEl>
                                          <p:spTgt spid="36"/>
                                        </p:tgtEl>
                                      </p:cBhvr>
                                    </p:animEffect>
                                    <p:anim calcmode="lin" valueType="num">
                                      <p:cBhvr>
                                        <p:cTn id="79" dur="1000" fill="hold"/>
                                        <p:tgtEl>
                                          <p:spTgt spid="36"/>
                                        </p:tgtEl>
                                        <p:attrNameLst>
                                          <p:attrName>ppt_x</p:attrName>
                                        </p:attrNameLst>
                                      </p:cBhvr>
                                      <p:tavLst>
                                        <p:tav tm="0">
                                          <p:val>
                                            <p:strVal val="#ppt_x"/>
                                          </p:val>
                                        </p:tav>
                                        <p:tav tm="100000">
                                          <p:val>
                                            <p:strVal val="#ppt_x"/>
                                          </p:val>
                                        </p:tav>
                                      </p:tavLst>
                                    </p:anim>
                                    <p:anim calcmode="lin" valueType="num">
                                      <p:cBhvr>
                                        <p:cTn id="80" dur="900" decel="100000" fill="hold"/>
                                        <p:tgtEl>
                                          <p:spTgt spid="36"/>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3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5" grpId="0"/>
      <p:bldP spid="29" grpId="0"/>
      <p:bldP spid="34" grpId="0"/>
      <p:bldP spid="36" grpId="0"/>
      <p:bldP spid="2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组合 29"/>
          <p:cNvGrpSpPr/>
          <p:nvPr/>
        </p:nvGrpSpPr>
        <p:grpSpPr>
          <a:xfrm>
            <a:off x="519646" y="417394"/>
            <a:ext cx="11152707" cy="6168512"/>
            <a:chOff x="519646" y="447982"/>
            <a:chExt cx="11152707" cy="6168512"/>
          </a:xfrm>
        </p:grpSpPr>
        <p:sp>
          <p:nvSpPr>
            <p:cNvPr id="31" name="矩形 30"/>
            <p:cNvSpPr/>
            <p:nvPr/>
          </p:nvSpPr>
          <p:spPr>
            <a:xfrm>
              <a:off x="519646" y="447982"/>
              <a:ext cx="11152707" cy="6168512"/>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2" name="矩形 31"/>
            <p:cNvSpPr/>
            <p:nvPr/>
          </p:nvSpPr>
          <p:spPr>
            <a:xfrm>
              <a:off x="791761" y="707923"/>
              <a:ext cx="10608476" cy="5648630"/>
            </a:xfrm>
            <a:prstGeom prst="rect">
              <a:avLst/>
            </a:prstGeom>
            <a:noFill/>
            <a:ln w="76200">
              <a:solidFill>
                <a:srgbClr val="FFE9AA"/>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59" name="Rectangle 4"/>
          <p:cNvSpPr>
            <a:spLocks noGrp="1" noChangeArrowheads="1"/>
          </p:cNvSpPr>
          <p:nvPr>
            <p:ph type="ctrTitle"/>
          </p:nvPr>
        </p:nvSpPr>
        <p:spPr>
          <a:xfrm>
            <a:off x="2039801" y="3606000"/>
            <a:ext cx="8116305" cy="1659194"/>
          </a:xfrm>
          <a:effectLst>
            <a:outerShdw blurRad="76200" dir="13500000" sy="23000" kx="1200000" algn="br" rotWithShape="0">
              <a:prstClr val="black">
                <a:alpha val="20000"/>
              </a:prstClr>
            </a:outerShdw>
            <a:reflection blurRad="6350" stA="52000" endA="300" endPos="35000" dir="5400000" sy="-100000" algn="bl" rotWithShape="0"/>
          </a:effectLst>
        </p:spPr>
        <p:txBody>
          <a:bodyPr>
            <a:normAutofit/>
          </a:bodyPr>
          <a:lstStyle/>
          <a:p>
            <a:r>
              <a:rPr lang="zh-CN" altLang="en-US" sz="4800" b="1" dirty="0">
                <a:solidFill>
                  <a:srgbClr val="3A9289"/>
                </a:solidFill>
                <a:latin typeface="+mn-lt"/>
                <a:ea typeface="+mn-ea"/>
                <a:cs typeface="+mn-ea"/>
                <a:sym typeface="+mn-lt"/>
              </a:rPr>
              <a:t>袁隆平生平简介</a:t>
            </a:r>
            <a:r>
              <a:rPr lang="zh-CN" altLang="en-US" b="1" dirty="0">
                <a:solidFill>
                  <a:srgbClr val="3A9289"/>
                </a:solidFill>
                <a:latin typeface="+mn-lt"/>
                <a:ea typeface="+mn-ea"/>
                <a:cs typeface="+mn-ea"/>
                <a:sym typeface="+mn-lt"/>
              </a:rPr>
              <a:t/>
            </a:r>
            <a:br>
              <a:rPr lang="zh-CN" altLang="en-US" b="1" dirty="0">
                <a:solidFill>
                  <a:srgbClr val="3A9289"/>
                </a:solidFill>
                <a:latin typeface="+mn-lt"/>
                <a:ea typeface="+mn-ea"/>
                <a:cs typeface="+mn-ea"/>
                <a:sym typeface="+mn-lt"/>
              </a:rPr>
            </a:br>
            <a:endParaRPr lang="zh-CN" altLang="zh-CN" sz="4000" b="1" dirty="0">
              <a:solidFill>
                <a:srgbClr val="3A9289"/>
              </a:solidFill>
              <a:latin typeface="+mn-lt"/>
              <a:ea typeface="+mn-ea"/>
              <a:cs typeface="+mn-ea"/>
              <a:sym typeface="+mn-lt"/>
            </a:endParaRPr>
          </a:p>
        </p:txBody>
      </p:sp>
      <p:grpSp>
        <p:nvGrpSpPr>
          <p:cNvPr id="64" name="组合 63"/>
          <p:cNvGrpSpPr/>
          <p:nvPr/>
        </p:nvGrpSpPr>
        <p:grpSpPr>
          <a:xfrm>
            <a:off x="840969" y="4581688"/>
            <a:ext cx="10513968" cy="1704663"/>
            <a:chOff x="2939323" y="4568041"/>
            <a:chExt cx="9728799" cy="1704663"/>
          </a:xfrm>
        </p:grpSpPr>
        <p:pic>
          <p:nvPicPr>
            <p:cNvPr id="58" name="图片 5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939323" y="4568043"/>
              <a:ext cx="2432988" cy="1704661"/>
            </a:xfrm>
            <a:prstGeom prst="rect">
              <a:avLst/>
            </a:prstGeom>
          </p:spPr>
        </p:pic>
        <p:pic>
          <p:nvPicPr>
            <p:cNvPr id="61" name="图片 6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5370662" y="4568042"/>
              <a:ext cx="2432988" cy="1704661"/>
            </a:xfrm>
            <a:prstGeom prst="rect">
              <a:avLst/>
            </a:prstGeom>
          </p:spPr>
        </p:pic>
        <p:pic>
          <p:nvPicPr>
            <p:cNvPr id="62" name="图片 6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803795" y="4568042"/>
              <a:ext cx="2432988" cy="1704661"/>
            </a:xfrm>
            <a:prstGeom prst="rect">
              <a:avLst/>
            </a:prstGeom>
          </p:spPr>
        </p:pic>
        <p:pic>
          <p:nvPicPr>
            <p:cNvPr id="63" name="图片 6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10235134" y="4568041"/>
              <a:ext cx="2432988" cy="1704661"/>
            </a:xfrm>
            <a:prstGeom prst="rect">
              <a:avLst/>
            </a:prstGeom>
          </p:spPr>
        </p:pic>
      </p:grpSp>
      <p:sp>
        <p:nvSpPr>
          <p:cNvPr id="18" name="Rectangle 4"/>
          <p:cNvSpPr txBox="1">
            <a:spLocks noChangeArrowheads="1"/>
          </p:cNvSpPr>
          <p:nvPr/>
        </p:nvSpPr>
        <p:spPr>
          <a:xfrm>
            <a:off x="4618355" y="2642156"/>
            <a:ext cx="2955287" cy="876983"/>
          </a:xfrm>
          <a:prstGeom prst="rect">
            <a:avLst/>
          </a:prstGeom>
          <a:effectLst>
            <a:outerShdw blurRad="76200" dir="13500000" sy="23000" kx="1200000" algn="br" rotWithShape="0">
              <a:prstClr val="black">
                <a:alpha val="20000"/>
              </a:prstClr>
            </a:outerShdw>
            <a:reflection blurRad="6350" stA="52000" endA="300" endPos="35000" dir="5400000" sy="-100000" algn="bl" rotWithShape="0"/>
          </a:effectLst>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CN" altLang="en-US" sz="4400" b="1">
                <a:solidFill>
                  <a:srgbClr val="3A9289"/>
                </a:solidFill>
                <a:latin typeface="+mn-lt"/>
                <a:ea typeface="+mn-ea"/>
                <a:cs typeface="+mn-ea"/>
                <a:sym typeface="+mn-lt"/>
              </a:rPr>
              <a:t>第一章</a:t>
            </a:r>
            <a:endParaRPr lang="zh-CN" altLang="zh-CN" sz="3600" b="1">
              <a:solidFill>
                <a:srgbClr val="3A9289"/>
              </a:solidFill>
              <a:latin typeface="+mn-lt"/>
              <a:ea typeface="+mn-ea"/>
              <a:cs typeface="+mn-ea"/>
              <a:sym typeface="+mn-lt"/>
            </a:endParaRPr>
          </a:p>
        </p:txBody>
      </p:sp>
      <p:pic>
        <p:nvPicPr>
          <p:cNvPr id="3" name="图片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803892" y="789542"/>
            <a:ext cx="2584215" cy="19381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500" advClick="0">
        <p:checke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checker/>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1000"/>
                                        <p:tgtEl>
                                          <p:spTgt spid="30"/>
                                        </p:tgtEl>
                                      </p:cBhvr>
                                    </p:animEffect>
                                    <p:anim calcmode="lin" valueType="num">
                                      <p:cBhvr>
                                        <p:cTn id="8" dur="1000" fill="hold"/>
                                        <p:tgtEl>
                                          <p:spTgt spid="30"/>
                                        </p:tgtEl>
                                        <p:attrNameLst>
                                          <p:attrName>ppt_x</p:attrName>
                                        </p:attrNameLst>
                                      </p:cBhvr>
                                      <p:tavLst>
                                        <p:tav tm="0">
                                          <p:val>
                                            <p:strVal val="#ppt_x"/>
                                          </p:val>
                                        </p:tav>
                                        <p:tav tm="100000">
                                          <p:val>
                                            <p:strVal val="#ppt_x"/>
                                          </p:val>
                                        </p:tav>
                                      </p:tavLst>
                                    </p:anim>
                                    <p:anim calcmode="lin" valueType="num">
                                      <p:cBhvr>
                                        <p:cTn id="9" dur="1000" fill="hold"/>
                                        <p:tgtEl>
                                          <p:spTgt spid="30"/>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42" presetClass="entr" presetSubtype="0" fill="hold" nodeType="afterEffect">
                                  <p:stCondLst>
                                    <p:cond delay="0"/>
                                  </p:stCondLst>
                                  <p:childTnLst>
                                    <p:set>
                                      <p:cBhvr>
                                        <p:cTn id="12" dur="1" fill="hold">
                                          <p:stCondLst>
                                            <p:cond delay="0"/>
                                          </p:stCondLst>
                                        </p:cTn>
                                        <p:tgtEl>
                                          <p:spTgt spid="64"/>
                                        </p:tgtEl>
                                        <p:attrNameLst>
                                          <p:attrName>style.visibility</p:attrName>
                                        </p:attrNameLst>
                                      </p:cBhvr>
                                      <p:to>
                                        <p:strVal val="visible"/>
                                      </p:to>
                                    </p:set>
                                    <p:animEffect transition="in" filter="fade">
                                      <p:cBhvr>
                                        <p:cTn id="13" dur="1000"/>
                                        <p:tgtEl>
                                          <p:spTgt spid="64"/>
                                        </p:tgtEl>
                                      </p:cBhvr>
                                    </p:animEffect>
                                    <p:anim calcmode="lin" valueType="num">
                                      <p:cBhvr>
                                        <p:cTn id="14" dur="1000" fill="hold"/>
                                        <p:tgtEl>
                                          <p:spTgt spid="64"/>
                                        </p:tgtEl>
                                        <p:attrNameLst>
                                          <p:attrName>ppt_x</p:attrName>
                                        </p:attrNameLst>
                                      </p:cBhvr>
                                      <p:tavLst>
                                        <p:tav tm="0">
                                          <p:val>
                                            <p:strVal val="#ppt_x"/>
                                          </p:val>
                                        </p:tav>
                                        <p:tav tm="100000">
                                          <p:val>
                                            <p:strVal val="#ppt_x"/>
                                          </p:val>
                                        </p:tav>
                                      </p:tavLst>
                                    </p:anim>
                                    <p:anim calcmode="lin" valueType="num">
                                      <p:cBhvr>
                                        <p:cTn id="15" dur="1000" fill="hold"/>
                                        <p:tgtEl>
                                          <p:spTgt spid="64"/>
                                        </p:tgtEl>
                                        <p:attrNameLst>
                                          <p:attrName>ppt_y</p:attrName>
                                        </p:attrNameLst>
                                      </p:cBhvr>
                                      <p:tavLst>
                                        <p:tav tm="0">
                                          <p:val>
                                            <p:strVal val="#ppt_y+.1"/>
                                          </p:val>
                                        </p:tav>
                                        <p:tav tm="100000">
                                          <p:val>
                                            <p:strVal val="#ppt_y"/>
                                          </p:val>
                                        </p:tav>
                                      </p:tavLst>
                                    </p:anim>
                                  </p:childTnLst>
                                </p:cTn>
                              </p:par>
                              <p:par>
                                <p:cTn id="16" presetID="47" presetClass="entr" presetSubtype="0" fill="hold" nodeType="with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fade">
                                      <p:cBhvr>
                                        <p:cTn id="18" dur="1000"/>
                                        <p:tgtEl>
                                          <p:spTgt spid="3"/>
                                        </p:tgtEl>
                                      </p:cBhvr>
                                    </p:animEffect>
                                    <p:anim calcmode="lin" valueType="num">
                                      <p:cBhvr>
                                        <p:cTn id="19" dur="1000" fill="hold"/>
                                        <p:tgtEl>
                                          <p:spTgt spid="3"/>
                                        </p:tgtEl>
                                        <p:attrNameLst>
                                          <p:attrName>ppt_x</p:attrName>
                                        </p:attrNameLst>
                                      </p:cBhvr>
                                      <p:tavLst>
                                        <p:tav tm="0">
                                          <p:val>
                                            <p:strVal val="#ppt_x"/>
                                          </p:val>
                                        </p:tav>
                                        <p:tav tm="100000">
                                          <p:val>
                                            <p:strVal val="#ppt_x"/>
                                          </p:val>
                                        </p:tav>
                                      </p:tavLst>
                                    </p:anim>
                                    <p:anim calcmode="lin" valueType="num">
                                      <p:cBhvr>
                                        <p:cTn id="20" dur="1000" fill="hold"/>
                                        <p:tgtEl>
                                          <p:spTgt spid="3"/>
                                        </p:tgtEl>
                                        <p:attrNameLst>
                                          <p:attrName>ppt_y</p:attrName>
                                        </p:attrNameLst>
                                      </p:cBhvr>
                                      <p:tavLst>
                                        <p:tav tm="0">
                                          <p:val>
                                            <p:strVal val="#ppt_y-.1"/>
                                          </p:val>
                                        </p:tav>
                                        <p:tav tm="100000">
                                          <p:val>
                                            <p:strVal val="#ppt_y"/>
                                          </p:val>
                                        </p:tav>
                                      </p:tavLst>
                                    </p:anim>
                                  </p:childTnLst>
                                </p:cTn>
                              </p:par>
                            </p:childTnLst>
                          </p:cTn>
                        </p:par>
                        <p:par>
                          <p:cTn id="21" fill="hold" nodeType="afterGroup">
                            <p:stCondLst>
                              <p:cond delay="2000"/>
                            </p:stCondLst>
                            <p:childTnLst>
                              <p:par>
                                <p:cTn id="22" presetID="25" presetClass="entr" presetSubtype="0" fill="hold" grpId="0" nodeType="afterEffect">
                                  <p:stCondLst>
                                    <p:cond delay="0"/>
                                  </p:stCondLst>
                                  <p:iterate type="lt">
                                    <p:tmPct val="0"/>
                                  </p:iterate>
                                  <p:childTnLst>
                                    <p:set>
                                      <p:cBhvr>
                                        <p:cTn id="23" dur="1" fill="hold">
                                          <p:stCondLst>
                                            <p:cond delay="0"/>
                                          </p:stCondLst>
                                        </p:cTn>
                                        <p:tgtEl>
                                          <p:spTgt spid="18"/>
                                        </p:tgtEl>
                                        <p:attrNameLst>
                                          <p:attrName>style.visibility</p:attrName>
                                        </p:attrNameLst>
                                      </p:cBhvr>
                                      <p:to>
                                        <p:strVal val="visible"/>
                                      </p:to>
                                    </p:set>
                                    <p:anim calcmode="lin" valueType="num">
                                      <p:cBhvr>
                                        <p:cTn id="24" dur="500" decel="50000" fill="hold">
                                          <p:stCondLst>
                                            <p:cond delay="0"/>
                                          </p:stCondLst>
                                        </p:cTn>
                                        <p:tgtEl>
                                          <p:spTgt spid="18"/>
                                        </p:tgtEl>
                                        <p:attrNameLst>
                                          <p:attrName>style.rotation</p:attrName>
                                        </p:attrNameLst>
                                      </p:cBhvr>
                                      <p:tavLst>
                                        <p:tav tm="0">
                                          <p:val>
                                            <p:fltVal val="-90"/>
                                          </p:val>
                                        </p:tav>
                                        <p:tav tm="100000">
                                          <p:val>
                                            <p:fltVal val="0"/>
                                          </p:val>
                                        </p:tav>
                                      </p:tavLst>
                                    </p:anim>
                                    <p:anim calcmode="lin" valueType="num">
                                      <p:cBhvr>
                                        <p:cTn id="25" dur="500" decel="50000" fill="hold">
                                          <p:stCondLst>
                                            <p:cond delay="0"/>
                                          </p:stCondLst>
                                        </p:cTn>
                                        <p:tgtEl>
                                          <p:spTgt spid="18"/>
                                        </p:tgtEl>
                                        <p:attrNameLst>
                                          <p:attrName>ppt_w</p:attrName>
                                        </p:attrNameLst>
                                      </p:cBhvr>
                                      <p:tavLst>
                                        <p:tav tm="0">
                                          <p:val>
                                            <p:strVal val="#ppt_w"/>
                                          </p:val>
                                        </p:tav>
                                        <p:tav tm="100000">
                                          <p:val>
                                            <p:strVal val="#ppt_w*.05"/>
                                          </p:val>
                                        </p:tav>
                                      </p:tavLst>
                                    </p:anim>
                                    <p:anim calcmode="lin" valueType="num">
                                      <p:cBhvr>
                                        <p:cTn id="26" dur="500" accel="50000" fill="hold">
                                          <p:stCondLst>
                                            <p:cond delay="500"/>
                                          </p:stCondLst>
                                        </p:cTn>
                                        <p:tgtEl>
                                          <p:spTgt spid="18"/>
                                        </p:tgtEl>
                                        <p:attrNameLst>
                                          <p:attrName>ppt_w</p:attrName>
                                        </p:attrNameLst>
                                      </p:cBhvr>
                                      <p:tavLst>
                                        <p:tav tm="0">
                                          <p:val>
                                            <p:strVal val="#ppt_w*.05"/>
                                          </p:val>
                                        </p:tav>
                                        <p:tav tm="100000">
                                          <p:val>
                                            <p:strVal val="#ppt_w"/>
                                          </p:val>
                                        </p:tav>
                                      </p:tavLst>
                                    </p:anim>
                                    <p:anim calcmode="lin" valueType="num">
                                      <p:cBhvr>
                                        <p:cTn id="27" dur="1000" fill="hold"/>
                                        <p:tgtEl>
                                          <p:spTgt spid="18"/>
                                        </p:tgtEl>
                                        <p:attrNameLst>
                                          <p:attrName>ppt_h</p:attrName>
                                        </p:attrNameLst>
                                      </p:cBhvr>
                                      <p:tavLst>
                                        <p:tav tm="0">
                                          <p:val>
                                            <p:strVal val="#ppt_h"/>
                                          </p:val>
                                        </p:tav>
                                        <p:tav tm="100000">
                                          <p:val>
                                            <p:strVal val="#ppt_h"/>
                                          </p:val>
                                        </p:tav>
                                      </p:tavLst>
                                    </p:anim>
                                    <p:anim calcmode="lin" valueType="num">
                                      <p:cBhvr>
                                        <p:cTn id="28" dur="500" decel="50000" fill="hold">
                                          <p:stCondLst>
                                            <p:cond delay="0"/>
                                          </p:stCondLst>
                                        </p:cTn>
                                        <p:tgtEl>
                                          <p:spTgt spid="18"/>
                                        </p:tgtEl>
                                        <p:attrNameLst>
                                          <p:attrName>ppt_x</p:attrName>
                                        </p:attrNameLst>
                                      </p:cBhvr>
                                      <p:tavLst>
                                        <p:tav tm="0">
                                          <p:val>
                                            <p:strVal val="#ppt_x+.4"/>
                                          </p:val>
                                        </p:tav>
                                        <p:tav tm="100000">
                                          <p:val>
                                            <p:strVal val="#ppt_x"/>
                                          </p:val>
                                        </p:tav>
                                      </p:tavLst>
                                    </p:anim>
                                    <p:anim calcmode="lin" valueType="num">
                                      <p:cBhvr>
                                        <p:cTn id="29" dur="500" decel="50000" fill="hold">
                                          <p:stCondLst>
                                            <p:cond delay="0"/>
                                          </p:stCondLst>
                                        </p:cTn>
                                        <p:tgtEl>
                                          <p:spTgt spid="18"/>
                                        </p:tgtEl>
                                        <p:attrNameLst>
                                          <p:attrName>ppt_y</p:attrName>
                                        </p:attrNameLst>
                                      </p:cBhvr>
                                      <p:tavLst>
                                        <p:tav tm="0">
                                          <p:val>
                                            <p:strVal val="#ppt_y-.2"/>
                                          </p:val>
                                        </p:tav>
                                        <p:tav tm="100000">
                                          <p:val>
                                            <p:strVal val="#ppt_y+.1"/>
                                          </p:val>
                                        </p:tav>
                                      </p:tavLst>
                                    </p:anim>
                                    <p:anim calcmode="lin" valueType="num">
                                      <p:cBhvr>
                                        <p:cTn id="30" dur="500" accel="50000" fill="hold">
                                          <p:stCondLst>
                                            <p:cond delay="500"/>
                                          </p:stCondLst>
                                        </p:cTn>
                                        <p:tgtEl>
                                          <p:spTgt spid="18"/>
                                        </p:tgtEl>
                                        <p:attrNameLst>
                                          <p:attrName>ppt_y</p:attrName>
                                        </p:attrNameLst>
                                      </p:cBhvr>
                                      <p:tavLst>
                                        <p:tav tm="0">
                                          <p:val>
                                            <p:strVal val="#ppt_y+.1"/>
                                          </p:val>
                                        </p:tav>
                                        <p:tav tm="100000">
                                          <p:val>
                                            <p:strVal val="#ppt_y"/>
                                          </p:val>
                                        </p:tav>
                                      </p:tavLst>
                                    </p:anim>
                                    <p:animEffect transition="in" filter="fade">
                                      <p:cBhvr>
                                        <p:cTn id="31" dur="1000" decel="50000">
                                          <p:stCondLst>
                                            <p:cond delay="0"/>
                                          </p:stCondLst>
                                        </p:cTn>
                                        <p:tgtEl>
                                          <p:spTgt spid="18"/>
                                        </p:tgtEl>
                                      </p:cBhvr>
                                    </p:animEffect>
                                  </p:childTnLst>
                                </p:cTn>
                              </p:par>
                              <p:par>
                                <p:cTn id="32" presetID="25" presetClass="entr" presetSubtype="0" fill="hold" grpId="0" nodeType="withEffect">
                                  <p:stCondLst>
                                    <p:cond delay="0"/>
                                  </p:stCondLst>
                                  <p:iterate type="lt">
                                    <p:tmPct val="0"/>
                                  </p:iterate>
                                  <p:childTnLst>
                                    <p:set>
                                      <p:cBhvr>
                                        <p:cTn id="33" dur="1" fill="hold">
                                          <p:stCondLst>
                                            <p:cond delay="0"/>
                                          </p:stCondLst>
                                        </p:cTn>
                                        <p:tgtEl>
                                          <p:spTgt spid="59"/>
                                        </p:tgtEl>
                                        <p:attrNameLst>
                                          <p:attrName>style.visibility</p:attrName>
                                        </p:attrNameLst>
                                      </p:cBhvr>
                                      <p:to>
                                        <p:strVal val="visible"/>
                                      </p:to>
                                    </p:set>
                                    <p:anim calcmode="lin" valueType="num">
                                      <p:cBhvr>
                                        <p:cTn id="34" dur="500" decel="50000" fill="hold">
                                          <p:stCondLst>
                                            <p:cond delay="0"/>
                                          </p:stCondLst>
                                        </p:cTn>
                                        <p:tgtEl>
                                          <p:spTgt spid="59"/>
                                        </p:tgtEl>
                                        <p:attrNameLst>
                                          <p:attrName>style.rotation</p:attrName>
                                        </p:attrNameLst>
                                      </p:cBhvr>
                                      <p:tavLst>
                                        <p:tav tm="0">
                                          <p:val>
                                            <p:fltVal val="-90"/>
                                          </p:val>
                                        </p:tav>
                                        <p:tav tm="100000">
                                          <p:val>
                                            <p:fltVal val="0"/>
                                          </p:val>
                                        </p:tav>
                                      </p:tavLst>
                                    </p:anim>
                                    <p:anim calcmode="lin" valueType="num">
                                      <p:cBhvr>
                                        <p:cTn id="35" dur="500" decel="50000" fill="hold">
                                          <p:stCondLst>
                                            <p:cond delay="0"/>
                                          </p:stCondLst>
                                        </p:cTn>
                                        <p:tgtEl>
                                          <p:spTgt spid="59"/>
                                        </p:tgtEl>
                                        <p:attrNameLst>
                                          <p:attrName>ppt_w</p:attrName>
                                        </p:attrNameLst>
                                      </p:cBhvr>
                                      <p:tavLst>
                                        <p:tav tm="0">
                                          <p:val>
                                            <p:strVal val="#ppt_w"/>
                                          </p:val>
                                        </p:tav>
                                        <p:tav tm="100000">
                                          <p:val>
                                            <p:strVal val="#ppt_w*.05"/>
                                          </p:val>
                                        </p:tav>
                                      </p:tavLst>
                                    </p:anim>
                                    <p:anim calcmode="lin" valueType="num">
                                      <p:cBhvr>
                                        <p:cTn id="36" dur="500" accel="50000" fill="hold">
                                          <p:stCondLst>
                                            <p:cond delay="500"/>
                                          </p:stCondLst>
                                        </p:cTn>
                                        <p:tgtEl>
                                          <p:spTgt spid="59"/>
                                        </p:tgtEl>
                                        <p:attrNameLst>
                                          <p:attrName>ppt_w</p:attrName>
                                        </p:attrNameLst>
                                      </p:cBhvr>
                                      <p:tavLst>
                                        <p:tav tm="0">
                                          <p:val>
                                            <p:strVal val="#ppt_w*.05"/>
                                          </p:val>
                                        </p:tav>
                                        <p:tav tm="100000">
                                          <p:val>
                                            <p:strVal val="#ppt_w"/>
                                          </p:val>
                                        </p:tav>
                                      </p:tavLst>
                                    </p:anim>
                                    <p:anim calcmode="lin" valueType="num">
                                      <p:cBhvr>
                                        <p:cTn id="37" dur="1000" fill="hold"/>
                                        <p:tgtEl>
                                          <p:spTgt spid="59"/>
                                        </p:tgtEl>
                                        <p:attrNameLst>
                                          <p:attrName>ppt_h</p:attrName>
                                        </p:attrNameLst>
                                      </p:cBhvr>
                                      <p:tavLst>
                                        <p:tav tm="0">
                                          <p:val>
                                            <p:strVal val="#ppt_h"/>
                                          </p:val>
                                        </p:tav>
                                        <p:tav tm="100000">
                                          <p:val>
                                            <p:strVal val="#ppt_h"/>
                                          </p:val>
                                        </p:tav>
                                      </p:tavLst>
                                    </p:anim>
                                    <p:anim calcmode="lin" valueType="num">
                                      <p:cBhvr>
                                        <p:cTn id="38" dur="500" decel="50000" fill="hold">
                                          <p:stCondLst>
                                            <p:cond delay="0"/>
                                          </p:stCondLst>
                                        </p:cTn>
                                        <p:tgtEl>
                                          <p:spTgt spid="59"/>
                                        </p:tgtEl>
                                        <p:attrNameLst>
                                          <p:attrName>ppt_x</p:attrName>
                                        </p:attrNameLst>
                                      </p:cBhvr>
                                      <p:tavLst>
                                        <p:tav tm="0">
                                          <p:val>
                                            <p:strVal val="#ppt_x+.4"/>
                                          </p:val>
                                        </p:tav>
                                        <p:tav tm="100000">
                                          <p:val>
                                            <p:strVal val="#ppt_x"/>
                                          </p:val>
                                        </p:tav>
                                      </p:tavLst>
                                    </p:anim>
                                    <p:anim calcmode="lin" valueType="num">
                                      <p:cBhvr>
                                        <p:cTn id="39" dur="500" decel="50000" fill="hold">
                                          <p:stCondLst>
                                            <p:cond delay="0"/>
                                          </p:stCondLst>
                                        </p:cTn>
                                        <p:tgtEl>
                                          <p:spTgt spid="59"/>
                                        </p:tgtEl>
                                        <p:attrNameLst>
                                          <p:attrName>ppt_y</p:attrName>
                                        </p:attrNameLst>
                                      </p:cBhvr>
                                      <p:tavLst>
                                        <p:tav tm="0">
                                          <p:val>
                                            <p:strVal val="#ppt_y-.2"/>
                                          </p:val>
                                        </p:tav>
                                        <p:tav tm="100000">
                                          <p:val>
                                            <p:strVal val="#ppt_y+.1"/>
                                          </p:val>
                                        </p:tav>
                                      </p:tavLst>
                                    </p:anim>
                                    <p:anim calcmode="lin" valueType="num">
                                      <p:cBhvr>
                                        <p:cTn id="40" dur="500" accel="50000" fill="hold">
                                          <p:stCondLst>
                                            <p:cond delay="500"/>
                                          </p:stCondLst>
                                        </p:cTn>
                                        <p:tgtEl>
                                          <p:spTgt spid="59"/>
                                        </p:tgtEl>
                                        <p:attrNameLst>
                                          <p:attrName>ppt_y</p:attrName>
                                        </p:attrNameLst>
                                      </p:cBhvr>
                                      <p:tavLst>
                                        <p:tav tm="0">
                                          <p:val>
                                            <p:strVal val="#ppt_y+.1"/>
                                          </p:val>
                                        </p:tav>
                                        <p:tav tm="100000">
                                          <p:val>
                                            <p:strVal val="#ppt_y"/>
                                          </p:val>
                                        </p:tav>
                                      </p:tavLst>
                                    </p:anim>
                                    <p:animEffect transition="in" filter="fade">
                                      <p:cBhvr>
                                        <p:cTn id="41" dur="1000" decel="50000">
                                          <p:stCondLst>
                                            <p:cond delay="0"/>
                                          </p:stCondLst>
                                        </p:cTn>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组合 29"/>
          <p:cNvGrpSpPr/>
          <p:nvPr/>
        </p:nvGrpSpPr>
        <p:grpSpPr>
          <a:xfrm>
            <a:off x="519646" y="417394"/>
            <a:ext cx="11152707" cy="6168512"/>
            <a:chOff x="519646" y="447982"/>
            <a:chExt cx="11152707" cy="6168512"/>
          </a:xfrm>
        </p:grpSpPr>
        <p:sp>
          <p:nvSpPr>
            <p:cNvPr id="31" name="矩形 30"/>
            <p:cNvSpPr/>
            <p:nvPr/>
          </p:nvSpPr>
          <p:spPr>
            <a:xfrm>
              <a:off x="519646" y="447982"/>
              <a:ext cx="11152707" cy="6168512"/>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2" name="矩形 31"/>
            <p:cNvSpPr/>
            <p:nvPr/>
          </p:nvSpPr>
          <p:spPr>
            <a:xfrm>
              <a:off x="791761" y="707923"/>
              <a:ext cx="10608476" cy="5648630"/>
            </a:xfrm>
            <a:prstGeom prst="rect">
              <a:avLst/>
            </a:prstGeom>
            <a:noFill/>
            <a:ln w="76200">
              <a:solidFill>
                <a:srgbClr val="FFE9AA"/>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9" name="Rectangle 4"/>
          <p:cNvSpPr txBox="1">
            <a:spLocks noChangeArrowheads="1"/>
          </p:cNvSpPr>
          <p:nvPr/>
        </p:nvSpPr>
        <p:spPr>
          <a:xfrm>
            <a:off x="3955681" y="890187"/>
            <a:ext cx="4280636" cy="658220"/>
          </a:xfrm>
          <a:prstGeom prst="rect">
            <a:avLst/>
          </a:prstGeom>
          <a:effectLst>
            <a:outerShdw blurRad="76200" dir="13500000" sy="23000" kx="1200000" algn="br" rotWithShape="0">
              <a:prstClr val="black">
                <a:alpha val="20000"/>
              </a:prstClr>
            </a:outerShdw>
            <a:reflection blurRad="6350" stA="52000" endA="300" endPos="35000" dir="5400000" sy="-100000" algn="bl" rotWithShape="0"/>
          </a:effectLst>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CN" altLang="en-US" sz="3200" b="1">
                <a:solidFill>
                  <a:srgbClr val="3A9289"/>
                </a:solidFill>
                <a:latin typeface="+mn-lt"/>
                <a:ea typeface="+mn-ea"/>
                <a:cs typeface="+mn-ea"/>
                <a:sym typeface="+mn-lt"/>
              </a:rPr>
              <a:t>袁隆平生平简介</a:t>
            </a:r>
            <a:endParaRPr lang="zh-CN" altLang="zh-CN" sz="2800" b="1">
              <a:solidFill>
                <a:srgbClr val="3A9289"/>
              </a:solidFill>
              <a:latin typeface="+mn-lt"/>
              <a:ea typeface="+mn-ea"/>
              <a:cs typeface="+mn-ea"/>
              <a:sym typeface="+mn-lt"/>
            </a:endParaRPr>
          </a:p>
        </p:txBody>
      </p:sp>
      <p:sp>
        <p:nvSpPr>
          <p:cNvPr id="20" name="TextBox 46"/>
          <p:cNvSpPr txBox="1">
            <a:spLocks noChangeArrowheads="1"/>
          </p:cNvSpPr>
          <p:nvPr/>
        </p:nvSpPr>
        <p:spPr bwMode="auto">
          <a:xfrm>
            <a:off x="1791160" y="3293538"/>
            <a:ext cx="4725885" cy="167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521970">
              <a:defRPr sz="1300">
                <a:solidFill>
                  <a:schemeClr val="tx1"/>
                </a:solidFill>
                <a:latin typeface="Calibri" panose="020F0502020204030204" pitchFamily="34" charset="0"/>
                <a:ea typeface="宋体" panose="02010600030101010101" pitchFamily="2" charset="-122"/>
              </a:defRPr>
            </a:lvl1pPr>
            <a:lvl2pPr marL="742950" indent="-285750" defTabSz="521970">
              <a:defRPr sz="1300">
                <a:solidFill>
                  <a:schemeClr val="tx1"/>
                </a:solidFill>
                <a:latin typeface="Calibri" panose="020F0502020204030204" pitchFamily="34" charset="0"/>
                <a:ea typeface="宋体" panose="02010600030101010101" pitchFamily="2" charset="-122"/>
              </a:defRPr>
            </a:lvl2pPr>
            <a:lvl3pPr marL="1143000" indent="-228600" defTabSz="521970">
              <a:defRPr sz="1300">
                <a:solidFill>
                  <a:schemeClr val="tx1"/>
                </a:solidFill>
                <a:latin typeface="Calibri" panose="020F0502020204030204" pitchFamily="34" charset="0"/>
                <a:ea typeface="宋体" panose="02010600030101010101" pitchFamily="2" charset="-122"/>
              </a:defRPr>
            </a:lvl3pPr>
            <a:lvl4pPr marL="1600200" indent="-228600" defTabSz="521970">
              <a:defRPr sz="1300">
                <a:solidFill>
                  <a:schemeClr val="tx1"/>
                </a:solidFill>
                <a:latin typeface="Calibri" panose="020F0502020204030204" pitchFamily="34" charset="0"/>
                <a:ea typeface="宋体" panose="02010600030101010101" pitchFamily="2" charset="-122"/>
              </a:defRPr>
            </a:lvl4pPr>
            <a:lvl5pPr marL="2057400" indent="-228600" defTabSz="521970">
              <a:defRPr sz="1300">
                <a:solidFill>
                  <a:schemeClr val="tx1"/>
                </a:solidFill>
                <a:latin typeface="Calibri" panose="020F0502020204030204" pitchFamily="34" charset="0"/>
                <a:ea typeface="宋体" panose="02010600030101010101" pitchFamily="2" charset="-122"/>
              </a:defRPr>
            </a:lvl5pPr>
            <a:lvl6pPr marL="25146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9718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34290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8862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defTabSz="695960">
              <a:lnSpc>
                <a:spcPct val="200000"/>
              </a:lnSpc>
              <a:defRPr/>
            </a:pPr>
            <a:r>
              <a:rPr lang="zh-CN" altLang="en-US" sz="1800" dirty="0">
                <a:solidFill>
                  <a:schemeClr val="tx1">
                    <a:lumMod val="85000"/>
                    <a:lumOff val="15000"/>
                  </a:schemeClr>
                </a:solidFill>
                <a:latin typeface="+mn-lt"/>
                <a:ea typeface="+mn-ea"/>
                <a:cs typeface="+mn-ea"/>
                <a:sym typeface="+mn-lt"/>
              </a:rPr>
              <a:t/>
            </a:r>
            <a:br>
              <a:rPr lang="zh-CN" altLang="en-US" sz="1800" dirty="0">
                <a:solidFill>
                  <a:schemeClr val="tx1">
                    <a:lumMod val="85000"/>
                    <a:lumOff val="15000"/>
                  </a:schemeClr>
                </a:solidFill>
                <a:latin typeface="+mn-lt"/>
                <a:ea typeface="+mn-ea"/>
                <a:cs typeface="+mn-ea"/>
                <a:sym typeface="+mn-lt"/>
              </a:rPr>
            </a:br>
            <a:r>
              <a:rPr lang="zh-CN" altLang="en-US" sz="1800" dirty="0">
                <a:solidFill>
                  <a:schemeClr val="tx1">
                    <a:lumMod val="85000"/>
                    <a:lumOff val="15000"/>
                  </a:schemeClr>
                </a:solidFill>
                <a:latin typeface="+mn-lt"/>
                <a:ea typeface="+mn-ea"/>
                <a:cs typeface="+mn-ea"/>
                <a:sym typeface="+mn-lt"/>
              </a:rPr>
              <a:t>也被称为：“米神”、“当代神农” </a:t>
            </a:r>
            <a:endParaRPr lang="en-US" altLang="zh-CN" sz="1800" dirty="0">
              <a:solidFill>
                <a:schemeClr val="tx1">
                  <a:lumMod val="85000"/>
                  <a:lumOff val="15000"/>
                </a:schemeClr>
              </a:solidFill>
              <a:latin typeface="+mn-lt"/>
              <a:ea typeface="+mn-ea"/>
              <a:cs typeface="+mn-ea"/>
              <a:sym typeface="+mn-lt"/>
            </a:endParaRPr>
          </a:p>
          <a:p>
            <a:pPr defTabSz="695960">
              <a:lnSpc>
                <a:spcPct val="200000"/>
              </a:lnSpc>
              <a:defRPr/>
            </a:pPr>
            <a:r>
              <a:rPr lang="zh-CN" altLang="en-US" sz="1800" dirty="0">
                <a:solidFill>
                  <a:schemeClr val="tx1">
                    <a:lumMod val="85000"/>
                    <a:lumOff val="15000"/>
                  </a:schemeClr>
                </a:solidFill>
                <a:latin typeface="+mn-lt"/>
                <a:ea typeface="+mn-ea"/>
                <a:cs typeface="+mn-ea"/>
                <a:sym typeface="+mn-lt"/>
              </a:rPr>
              <a:t>并曾获得很多国际荣誉： </a:t>
            </a:r>
          </a:p>
        </p:txBody>
      </p:sp>
      <p:pic>
        <p:nvPicPr>
          <p:cNvPr id="7" name="图片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323588" y="2527398"/>
            <a:ext cx="3434346" cy="2972639"/>
          </a:xfrm>
          <a:prstGeom prst="rect">
            <a:avLst/>
          </a:prstGeom>
        </p:spPr>
      </p:pic>
      <p:grpSp>
        <p:nvGrpSpPr>
          <p:cNvPr id="8" name="组合 7"/>
          <p:cNvGrpSpPr/>
          <p:nvPr/>
        </p:nvGrpSpPr>
        <p:grpSpPr>
          <a:xfrm>
            <a:off x="1643411" y="2798010"/>
            <a:ext cx="4233821" cy="490394"/>
            <a:chOff x="1547547" y="2671761"/>
            <a:chExt cx="4233821" cy="490394"/>
          </a:xfrm>
        </p:grpSpPr>
        <p:sp>
          <p:nvSpPr>
            <p:cNvPr id="23" name="矩形: 圆角 22"/>
            <p:cNvSpPr/>
            <p:nvPr/>
          </p:nvSpPr>
          <p:spPr>
            <a:xfrm>
              <a:off x="1547547" y="2722199"/>
              <a:ext cx="4233821" cy="439956"/>
            </a:xfrm>
            <a:prstGeom prst="roundRect">
              <a:avLst>
                <a:gd name="adj" fmla="val 37531"/>
              </a:avLst>
            </a:prstGeom>
            <a:solidFill>
              <a:srgbClr val="3084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4" name="Rectangle 4"/>
            <p:cNvSpPr txBox="1">
              <a:spLocks noChangeArrowheads="1"/>
            </p:cNvSpPr>
            <p:nvPr/>
          </p:nvSpPr>
          <p:spPr>
            <a:xfrm>
              <a:off x="1756602" y="2671761"/>
              <a:ext cx="3858036" cy="43995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zh-CN" altLang="en-US" sz="1600" b="1" dirty="0">
                  <a:solidFill>
                    <a:schemeClr val="bg1"/>
                  </a:solidFill>
                  <a:latin typeface="+mn-lt"/>
                  <a:ea typeface="+mn-ea"/>
                  <a:cs typeface="+mn-ea"/>
                  <a:sym typeface="+mn-lt"/>
                </a:rPr>
                <a:t>袁隆平  中国工程院院士，杂交水稻之父</a:t>
              </a:r>
            </a:p>
          </p:txBody>
        </p:sp>
      </p:grpSp>
    </p:spTree>
  </p:cSld>
  <p:clrMapOvr>
    <a:masterClrMapping/>
  </p:clrMapOvr>
  <mc:AlternateContent xmlns:mc="http://schemas.openxmlformats.org/markup-compatibility/2006" xmlns:p14="http://schemas.microsoft.com/office/powerpoint/2010/main">
    <mc:Choice Requires="p14">
      <p:transition spd="slow" p14:dur="1400" advClick="0">
        <p14:doors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5" presetClass="entr" presetSubtype="0" fill="hold" grpId="0" nodeType="afterEffect">
                                  <p:stCondLst>
                                    <p:cond delay="0"/>
                                  </p:stCondLst>
                                  <p:iterate type="lt">
                                    <p:tmPct val="0"/>
                                  </p:iterate>
                                  <p:childTnLst>
                                    <p:set>
                                      <p:cBhvr>
                                        <p:cTn id="6" dur="1" fill="hold">
                                          <p:stCondLst>
                                            <p:cond delay="0"/>
                                          </p:stCondLst>
                                        </p:cTn>
                                        <p:tgtEl>
                                          <p:spTgt spid="19"/>
                                        </p:tgtEl>
                                        <p:attrNameLst>
                                          <p:attrName>style.visibility</p:attrName>
                                        </p:attrNameLst>
                                      </p:cBhvr>
                                      <p:to>
                                        <p:strVal val="visible"/>
                                      </p:to>
                                    </p:set>
                                    <p:anim calcmode="lin" valueType="num">
                                      <p:cBhvr>
                                        <p:cTn id="7" dur="500" decel="50000" fill="hold">
                                          <p:stCondLst>
                                            <p:cond delay="0"/>
                                          </p:stCondLst>
                                        </p:cTn>
                                        <p:tgtEl>
                                          <p:spTgt spid="19"/>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9"/>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9"/>
                                        </p:tgtEl>
                                        <p:attrNameLst>
                                          <p:attrName>ppt_w</p:attrName>
                                        </p:attrNameLst>
                                      </p:cBhvr>
                                      <p:tavLst>
                                        <p:tav tm="0">
                                          <p:val>
                                            <p:strVal val="#ppt_w*.05"/>
                                          </p:val>
                                        </p:tav>
                                        <p:tav tm="100000">
                                          <p:val>
                                            <p:strVal val="#ppt_w"/>
                                          </p:val>
                                        </p:tav>
                                      </p:tavLst>
                                    </p:anim>
                                    <p:anim calcmode="lin" valueType="num">
                                      <p:cBhvr>
                                        <p:cTn id="10" dur="1000" fill="hold"/>
                                        <p:tgtEl>
                                          <p:spTgt spid="19"/>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9"/>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9"/>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9"/>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9"/>
                                        </p:tgtEl>
                                      </p:cBhvr>
                                    </p:animEffect>
                                  </p:childTnLst>
                                </p:cTn>
                              </p:par>
                            </p:childTnLst>
                          </p:cTn>
                        </p:par>
                        <p:par>
                          <p:cTn id="15" fill="hold" nodeType="afterGroup">
                            <p:stCondLst>
                              <p:cond delay="1000"/>
                            </p:stCondLst>
                            <p:childTnLst>
                              <p:par>
                                <p:cTn id="16" presetID="2" presetClass="entr" presetSubtype="4" fill="hold" nodeType="after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additive="base">
                                        <p:cTn id="18" dur="500" fill="hold"/>
                                        <p:tgtEl>
                                          <p:spTgt spid="8"/>
                                        </p:tgtEl>
                                        <p:attrNameLst>
                                          <p:attrName>ppt_x</p:attrName>
                                        </p:attrNameLst>
                                      </p:cBhvr>
                                      <p:tavLst>
                                        <p:tav tm="0">
                                          <p:val>
                                            <p:strVal val="#ppt_x"/>
                                          </p:val>
                                        </p:tav>
                                        <p:tav tm="100000">
                                          <p:val>
                                            <p:strVal val="#ppt_x"/>
                                          </p:val>
                                        </p:tav>
                                      </p:tavLst>
                                    </p:anim>
                                    <p:anim calcmode="lin" valueType="num">
                                      <p:cBhvr additive="base">
                                        <p:cTn id="19" dur="500" fill="hold"/>
                                        <p:tgtEl>
                                          <p:spTgt spid="8"/>
                                        </p:tgtEl>
                                        <p:attrNameLst>
                                          <p:attrName>ppt_y</p:attrName>
                                        </p:attrNameLst>
                                      </p:cBhvr>
                                      <p:tavLst>
                                        <p:tav tm="0">
                                          <p:val>
                                            <p:strVal val="1+#ppt_h/2"/>
                                          </p:val>
                                        </p:tav>
                                        <p:tav tm="100000">
                                          <p:val>
                                            <p:strVal val="#ppt_y"/>
                                          </p:val>
                                        </p:tav>
                                      </p:tavLst>
                                    </p:anim>
                                  </p:childTnLst>
                                </p:cTn>
                              </p:par>
                            </p:childTnLst>
                          </p:cTn>
                        </p:par>
                        <p:par>
                          <p:cTn id="20" fill="hold" nodeType="afterGroup">
                            <p:stCondLst>
                              <p:cond delay="1500"/>
                            </p:stCondLst>
                            <p:childTnLst>
                              <p:par>
                                <p:cTn id="21" presetID="37" presetClass="entr" presetSubtype="0" fill="hold" grpId="0" nodeType="after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fade">
                                      <p:cBhvr>
                                        <p:cTn id="23" dur="1000"/>
                                        <p:tgtEl>
                                          <p:spTgt spid="20"/>
                                        </p:tgtEl>
                                      </p:cBhvr>
                                    </p:animEffect>
                                    <p:anim calcmode="lin" valueType="num">
                                      <p:cBhvr>
                                        <p:cTn id="24" dur="1000" fill="hold"/>
                                        <p:tgtEl>
                                          <p:spTgt spid="20"/>
                                        </p:tgtEl>
                                        <p:attrNameLst>
                                          <p:attrName>ppt_x</p:attrName>
                                        </p:attrNameLst>
                                      </p:cBhvr>
                                      <p:tavLst>
                                        <p:tav tm="0">
                                          <p:val>
                                            <p:strVal val="#ppt_x"/>
                                          </p:val>
                                        </p:tav>
                                        <p:tav tm="100000">
                                          <p:val>
                                            <p:strVal val="#ppt_x"/>
                                          </p:val>
                                        </p:tav>
                                      </p:tavLst>
                                    </p:anim>
                                    <p:anim calcmode="lin" valueType="num">
                                      <p:cBhvr>
                                        <p:cTn id="25" dur="900" decel="100000" fill="hold"/>
                                        <p:tgtEl>
                                          <p:spTgt spid="20"/>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27" fill="hold" nodeType="afterGroup">
                            <p:stCondLst>
                              <p:cond delay="2500"/>
                            </p:stCondLst>
                            <p:childTnLst>
                              <p:par>
                                <p:cTn id="28" presetID="42" presetClass="entr" presetSubtype="0" fill="hold" nodeType="after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fade">
                                      <p:cBhvr>
                                        <p:cTn id="30" dur="1000"/>
                                        <p:tgtEl>
                                          <p:spTgt spid="7"/>
                                        </p:tgtEl>
                                      </p:cBhvr>
                                    </p:animEffect>
                                    <p:anim calcmode="lin" valueType="num">
                                      <p:cBhvr>
                                        <p:cTn id="31" dur="1000" fill="hold"/>
                                        <p:tgtEl>
                                          <p:spTgt spid="7"/>
                                        </p:tgtEl>
                                        <p:attrNameLst>
                                          <p:attrName>ppt_x</p:attrName>
                                        </p:attrNameLst>
                                      </p:cBhvr>
                                      <p:tavLst>
                                        <p:tav tm="0">
                                          <p:val>
                                            <p:strVal val="#ppt_x"/>
                                          </p:val>
                                        </p:tav>
                                        <p:tav tm="100000">
                                          <p:val>
                                            <p:strVal val="#ppt_x"/>
                                          </p:val>
                                        </p:tav>
                                      </p:tavLst>
                                    </p:anim>
                                    <p:anim calcmode="lin" valueType="num">
                                      <p:cBhvr>
                                        <p:cTn id="32"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组合 29"/>
          <p:cNvGrpSpPr/>
          <p:nvPr/>
        </p:nvGrpSpPr>
        <p:grpSpPr>
          <a:xfrm>
            <a:off x="519646" y="417394"/>
            <a:ext cx="11152707" cy="6168512"/>
            <a:chOff x="519646" y="447982"/>
            <a:chExt cx="11152707" cy="6168512"/>
          </a:xfrm>
        </p:grpSpPr>
        <p:sp>
          <p:nvSpPr>
            <p:cNvPr id="31" name="矩形 30"/>
            <p:cNvSpPr/>
            <p:nvPr/>
          </p:nvSpPr>
          <p:spPr>
            <a:xfrm>
              <a:off x="519646" y="447982"/>
              <a:ext cx="11152707" cy="6168512"/>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2" name="矩形 31"/>
            <p:cNvSpPr/>
            <p:nvPr/>
          </p:nvSpPr>
          <p:spPr>
            <a:xfrm>
              <a:off x="791761" y="707923"/>
              <a:ext cx="10608476" cy="5648630"/>
            </a:xfrm>
            <a:prstGeom prst="rect">
              <a:avLst/>
            </a:prstGeom>
            <a:noFill/>
            <a:ln w="76200">
              <a:solidFill>
                <a:srgbClr val="FFE9AA"/>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20" name="TextBox 46"/>
          <p:cNvSpPr txBox="1">
            <a:spLocks noChangeArrowheads="1"/>
          </p:cNvSpPr>
          <p:nvPr/>
        </p:nvSpPr>
        <p:spPr bwMode="auto">
          <a:xfrm>
            <a:off x="1482523" y="2254967"/>
            <a:ext cx="6702515" cy="3609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521970">
              <a:defRPr sz="1300">
                <a:solidFill>
                  <a:schemeClr val="tx1"/>
                </a:solidFill>
                <a:latin typeface="Calibri" panose="020F0502020204030204" pitchFamily="34" charset="0"/>
                <a:ea typeface="宋体" panose="02010600030101010101" pitchFamily="2" charset="-122"/>
              </a:defRPr>
            </a:lvl1pPr>
            <a:lvl2pPr marL="742950" indent="-285750" defTabSz="521970">
              <a:defRPr sz="1300">
                <a:solidFill>
                  <a:schemeClr val="tx1"/>
                </a:solidFill>
                <a:latin typeface="Calibri" panose="020F0502020204030204" pitchFamily="34" charset="0"/>
                <a:ea typeface="宋体" panose="02010600030101010101" pitchFamily="2" charset="-122"/>
              </a:defRPr>
            </a:lvl2pPr>
            <a:lvl3pPr marL="1143000" indent="-228600" defTabSz="521970">
              <a:defRPr sz="1300">
                <a:solidFill>
                  <a:schemeClr val="tx1"/>
                </a:solidFill>
                <a:latin typeface="Calibri" panose="020F0502020204030204" pitchFamily="34" charset="0"/>
                <a:ea typeface="宋体" panose="02010600030101010101" pitchFamily="2" charset="-122"/>
              </a:defRPr>
            </a:lvl3pPr>
            <a:lvl4pPr marL="1600200" indent="-228600" defTabSz="521970">
              <a:defRPr sz="1300">
                <a:solidFill>
                  <a:schemeClr val="tx1"/>
                </a:solidFill>
                <a:latin typeface="Calibri" panose="020F0502020204030204" pitchFamily="34" charset="0"/>
                <a:ea typeface="宋体" panose="02010600030101010101" pitchFamily="2" charset="-122"/>
              </a:defRPr>
            </a:lvl4pPr>
            <a:lvl5pPr marL="2057400" indent="-228600" defTabSz="521970">
              <a:defRPr sz="1300">
                <a:solidFill>
                  <a:schemeClr val="tx1"/>
                </a:solidFill>
                <a:latin typeface="Calibri" panose="020F0502020204030204" pitchFamily="34" charset="0"/>
                <a:ea typeface="宋体" panose="02010600030101010101" pitchFamily="2" charset="-122"/>
              </a:defRPr>
            </a:lvl5pPr>
            <a:lvl6pPr marL="25146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9718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34290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8862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defTabSz="695960">
              <a:lnSpc>
                <a:spcPct val="150000"/>
              </a:lnSpc>
              <a:defRPr/>
            </a:pPr>
            <a:r>
              <a:rPr lang="zh-CN" altLang="en-US" sz="1400" dirty="0">
                <a:solidFill>
                  <a:schemeClr val="tx1">
                    <a:lumMod val="85000"/>
                    <a:lumOff val="15000"/>
                  </a:schemeClr>
                </a:solidFill>
                <a:latin typeface="+mn-lt"/>
                <a:ea typeface="+mn-ea"/>
                <a:cs typeface="+mn-ea"/>
                <a:sym typeface="+mn-lt"/>
              </a:rPr>
              <a:t>▪ </a:t>
            </a:r>
            <a:r>
              <a:rPr lang="en-US" altLang="zh-CN" sz="1400" dirty="0">
                <a:solidFill>
                  <a:schemeClr val="tx1">
                    <a:lumMod val="85000"/>
                    <a:lumOff val="15000"/>
                  </a:schemeClr>
                </a:solidFill>
                <a:latin typeface="+mn-lt"/>
                <a:ea typeface="+mn-ea"/>
                <a:cs typeface="+mn-ea"/>
                <a:sym typeface="+mn-lt"/>
              </a:rPr>
              <a:t>2019-10-16    2019</a:t>
            </a:r>
            <a:r>
              <a:rPr lang="zh-CN" altLang="en-US" sz="1400" dirty="0">
                <a:solidFill>
                  <a:schemeClr val="tx1">
                    <a:lumMod val="85000"/>
                    <a:lumOff val="15000"/>
                  </a:schemeClr>
                </a:solidFill>
                <a:latin typeface="+mn-lt"/>
                <a:ea typeface="+mn-ea"/>
                <a:cs typeface="+mn-ea"/>
                <a:sym typeface="+mn-lt"/>
              </a:rPr>
              <a:t>新京报大国匠心致敬礼团队    袁隆平和他的团队获</a:t>
            </a:r>
            <a:endParaRPr lang="en-US" altLang="zh-CN" sz="1400" dirty="0">
              <a:solidFill>
                <a:schemeClr val="tx1">
                  <a:lumMod val="85000"/>
                  <a:lumOff val="15000"/>
                </a:schemeClr>
              </a:solidFill>
              <a:latin typeface="+mn-lt"/>
              <a:ea typeface="+mn-ea"/>
              <a:cs typeface="+mn-ea"/>
              <a:sym typeface="+mn-lt"/>
            </a:endParaRPr>
          </a:p>
          <a:p>
            <a:pPr defTabSz="695960">
              <a:lnSpc>
                <a:spcPct val="150000"/>
              </a:lnSpc>
              <a:defRPr/>
            </a:pPr>
            <a:r>
              <a:rPr lang="zh-CN" altLang="en-US" sz="1400" dirty="0">
                <a:solidFill>
                  <a:schemeClr val="tx1">
                    <a:lumMod val="85000"/>
                    <a:lumOff val="15000"/>
                  </a:schemeClr>
                </a:solidFill>
                <a:latin typeface="+mn-lt"/>
                <a:ea typeface="+mn-ea"/>
                <a:cs typeface="+mn-ea"/>
                <a:sym typeface="+mn-lt"/>
              </a:rPr>
              <a:t>▪ </a:t>
            </a:r>
            <a:r>
              <a:rPr lang="en-US" altLang="zh-CN" sz="1400" dirty="0">
                <a:solidFill>
                  <a:schemeClr val="tx1">
                    <a:lumMod val="85000"/>
                    <a:lumOff val="15000"/>
                  </a:schemeClr>
                </a:solidFill>
                <a:latin typeface="+mn-lt"/>
                <a:ea typeface="+mn-ea"/>
                <a:cs typeface="+mn-ea"/>
                <a:sym typeface="+mn-lt"/>
              </a:rPr>
              <a:t>2018-09-08    </a:t>
            </a:r>
            <a:r>
              <a:rPr lang="zh-CN" altLang="en-US" sz="1400" dirty="0">
                <a:solidFill>
                  <a:schemeClr val="tx1">
                    <a:lumMod val="85000"/>
                    <a:lumOff val="15000"/>
                  </a:schemeClr>
                </a:solidFill>
                <a:latin typeface="+mn-lt"/>
                <a:ea typeface="+mn-ea"/>
                <a:cs typeface="+mn-ea"/>
                <a:sym typeface="+mn-lt"/>
              </a:rPr>
              <a:t>未来科学大奖生命科学奖  系统性地研究水稻特定性状的分子</a:t>
            </a:r>
            <a:endParaRPr lang="en-US" altLang="zh-CN" sz="1400" dirty="0">
              <a:solidFill>
                <a:schemeClr val="tx1">
                  <a:lumMod val="85000"/>
                  <a:lumOff val="15000"/>
                </a:schemeClr>
              </a:solidFill>
              <a:latin typeface="+mn-lt"/>
              <a:ea typeface="+mn-ea"/>
              <a:cs typeface="+mn-ea"/>
              <a:sym typeface="+mn-lt"/>
            </a:endParaRPr>
          </a:p>
          <a:p>
            <a:pPr defTabSz="695960">
              <a:lnSpc>
                <a:spcPct val="150000"/>
              </a:lnSpc>
              <a:defRPr/>
            </a:pPr>
            <a:r>
              <a:rPr lang="en-US" altLang="zh-CN" sz="1400" dirty="0">
                <a:solidFill>
                  <a:schemeClr val="tx1">
                    <a:lumMod val="85000"/>
                    <a:lumOff val="15000"/>
                  </a:schemeClr>
                </a:solidFill>
                <a:latin typeface="+mn-lt"/>
                <a:ea typeface="+mn-ea"/>
                <a:cs typeface="+mn-ea"/>
                <a:sym typeface="+mn-lt"/>
              </a:rPr>
              <a:t>                         </a:t>
            </a:r>
            <a:r>
              <a:rPr lang="zh-CN" altLang="en-US" sz="1400" dirty="0">
                <a:solidFill>
                  <a:schemeClr val="tx1">
                    <a:lumMod val="85000"/>
                    <a:lumOff val="15000"/>
                  </a:schemeClr>
                </a:solidFill>
                <a:latin typeface="+mn-lt"/>
                <a:ea typeface="+mn-ea"/>
                <a:cs typeface="+mn-ea"/>
                <a:sym typeface="+mn-lt"/>
              </a:rPr>
              <a:t>机制和采用新技术选育高产优质水稻新品种中的开创性贡献</a:t>
            </a:r>
          </a:p>
          <a:p>
            <a:pPr defTabSz="695960">
              <a:lnSpc>
                <a:spcPct val="150000"/>
              </a:lnSpc>
              <a:defRPr/>
            </a:pPr>
            <a:r>
              <a:rPr lang="zh-CN" altLang="en-US" sz="1400" dirty="0">
                <a:solidFill>
                  <a:schemeClr val="tx1">
                    <a:lumMod val="85000"/>
                    <a:lumOff val="15000"/>
                  </a:schemeClr>
                </a:solidFill>
                <a:latin typeface="+mn-lt"/>
                <a:ea typeface="+mn-ea"/>
                <a:cs typeface="+mn-ea"/>
                <a:sym typeface="+mn-lt"/>
              </a:rPr>
              <a:t>▪ </a:t>
            </a:r>
            <a:r>
              <a:rPr lang="en-US" altLang="zh-CN" sz="1400" dirty="0">
                <a:solidFill>
                  <a:schemeClr val="tx1">
                    <a:lumMod val="85000"/>
                    <a:lumOff val="15000"/>
                  </a:schemeClr>
                </a:solidFill>
                <a:latin typeface="+mn-lt"/>
                <a:ea typeface="+mn-ea"/>
                <a:cs typeface="+mn-ea"/>
                <a:sym typeface="+mn-lt"/>
              </a:rPr>
              <a:t>2016-10-03    </a:t>
            </a:r>
            <a:r>
              <a:rPr lang="zh-CN" altLang="en-US" sz="1400" dirty="0">
                <a:solidFill>
                  <a:schemeClr val="tx1">
                    <a:lumMod val="85000"/>
                    <a:lumOff val="15000"/>
                  </a:schemeClr>
                </a:solidFill>
                <a:latin typeface="+mn-lt"/>
                <a:ea typeface="+mn-ea"/>
                <a:cs typeface="+mn-ea"/>
                <a:sym typeface="+mn-lt"/>
              </a:rPr>
              <a:t>第一届吕志和奖</a:t>
            </a:r>
            <a:r>
              <a:rPr lang="en-US" altLang="zh-CN" sz="1400" dirty="0">
                <a:solidFill>
                  <a:schemeClr val="tx1">
                    <a:lumMod val="85000"/>
                    <a:lumOff val="15000"/>
                  </a:schemeClr>
                </a:solidFill>
                <a:latin typeface="+mn-lt"/>
                <a:ea typeface="+mn-ea"/>
                <a:cs typeface="+mn-ea"/>
                <a:sym typeface="+mn-lt"/>
              </a:rPr>
              <a:t>—</a:t>
            </a:r>
            <a:r>
              <a:rPr lang="zh-CN" altLang="en-US" sz="1400" dirty="0">
                <a:solidFill>
                  <a:schemeClr val="tx1">
                    <a:lumMod val="85000"/>
                    <a:lumOff val="15000"/>
                  </a:schemeClr>
                </a:solidFill>
                <a:latin typeface="+mn-lt"/>
                <a:ea typeface="+mn-ea"/>
                <a:cs typeface="+mn-ea"/>
                <a:sym typeface="+mn-lt"/>
              </a:rPr>
              <a:t>持续发展奖</a:t>
            </a:r>
          </a:p>
          <a:p>
            <a:pPr defTabSz="695960">
              <a:lnSpc>
                <a:spcPct val="150000"/>
              </a:lnSpc>
              <a:defRPr/>
            </a:pPr>
            <a:r>
              <a:rPr lang="zh-CN" altLang="en-US" sz="1400" dirty="0">
                <a:solidFill>
                  <a:schemeClr val="tx1">
                    <a:lumMod val="85000"/>
                    <a:lumOff val="15000"/>
                  </a:schemeClr>
                </a:solidFill>
                <a:latin typeface="+mn-lt"/>
                <a:ea typeface="+mn-ea"/>
                <a:cs typeface="+mn-ea"/>
                <a:sym typeface="+mn-lt"/>
              </a:rPr>
              <a:t>▪ </a:t>
            </a:r>
            <a:r>
              <a:rPr lang="en-US" altLang="zh-CN" sz="1400" dirty="0">
                <a:solidFill>
                  <a:schemeClr val="tx1">
                    <a:lumMod val="85000"/>
                    <a:lumOff val="15000"/>
                  </a:schemeClr>
                </a:solidFill>
                <a:latin typeface="+mn-lt"/>
                <a:ea typeface="+mn-ea"/>
                <a:cs typeface="+mn-ea"/>
                <a:sym typeface="+mn-lt"/>
              </a:rPr>
              <a:t>2015               </a:t>
            </a:r>
            <a:r>
              <a:rPr lang="zh-CN" altLang="en-US" sz="1400" dirty="0">
                <a:solidFill>
                  <a:schemeClr val="tx1">
                    <a:lumMod val="85000"/>
                    <a:lumOff val="15000"/>
                  </a:schemeClr>
                </a:solidFill>
                <a:latin typeface="+mn-lt"/>
                <a:ea typeface="+mn-ea"/>
                <a:cs typeface="+mn-ea"/>
                <a:sym typeface="+mn-lt"/>
              </a:rPr>
              <a:t>第十四届世界杰出华人奖</a:t>
            </a:r>
          </a:p>
          <a:p>
            <a:pPr defTabSz="695960">
              <a:lnSpc>
                <a:spcPct val="150000"/>
              </a:lnSpc>
              <a:defRPr/>
            </a:pPr>
            <a:r>
              <a:rPr lang="zh-CN" altLang="en-US" sz="1400" dirty="0">
                <a:solidFill>
                  <a:schemeClr val="tx1">
                    <a:lumMod val="85000"/>
                    <a:lumOff val="15000"/>
                  </a:schemeClr>
                </a:solidFill>
                <a:latin typeface="+mn-lt"/>
                <a:ea typeface="+mn-ea"/>
                <a:cs typeface="+mn-ea"/>
                <a:sym typeface="+mn-lt"/>
              </a:rPr>
              <a:t>▪ </a:t>
            </a:r>
            <a:r>
              <a:rPr lang="en-US" altLang="zh-CN" sz="1400" dirty="0">
                <a:solidFill>
                  <a:schemeClr val="tx1">
                    <a:lumMod val="85000"/>
                    <a:lumOff val="15000"/>
                  </a:schemeClr>
                </a:solidFill>
                <a:latin typeface="+mn-lt"/>
                <a:ea typeface="+mn-ea"/>
                <a:cs typeface="+mn-ea"/>
                <a:sym typeface="+mn-lt"/>
              </a:rPr>
              <a:t>2014-01-10    </a:t>
            </a:r>
            <a:r>
              <a:rPr lang="zh-CN" altLang="en-US" sz="1400" dirty="0">
                <a:solidFill>
                  <a:schemeClr val="tx1">
                    <a:lumMod val="85000"/>
                    <a:lumOff val="15000"/>
                  </a:schemeClr>
                </a:solidFill>
                <a:latin typeface="+mn-lt"/>
                <a:ea typeface="+mn-ea"/>
                <a:cs typeface="+mn-ea"/>
                <a:sym typeface="+mn-lt"/>
              </a:rPr>
              <a:t>国家科学技术进步奖、特等奖</a:t>
            </a:r>
          </a:p>
          <a:p>
            <a:pPr defTabSz="695960">
              <a:lnSpc>
                <a:spcPct val="150000"/>
              </a:lnSpc>
              <a:defRPr/>
            </a:pPr>
            <a:r>
              <a:rPr lang="zh-CN" altLang="en-US" sz="1400" dirty="0">
                <a:solidFill>
                  <a:schemeClr val="tx1">
                    <a:lumMod val="85000"/>
                    <a:lumOff val="15000"/>
                  </a:schemeClr>
                </a:solidFill>
                <a:latin typeface="+mn-lt"/>
                <a:ea typeface="+mn-ea"/>
                <a:cs typeface="+mn-ea"/>
                <a:sym typeface="+mn-lt"/>
              </a:rPr>
              <a:t>▪ </a:t>
            </a:r>
            <a:r>
              <a:rPr lang="en-US" altLang="zh-CN" sz="1400" dirty="0">
                <a:solidFill>
                  <a:schemeClr val="tx1">
                    <a:lumMod val="85000"/>
                    <a:lumOff val="15000"/>
                  </a:schemeClr>
                </a:solidFill>
                <a:latin typeface="+mn-lt"/>
                <a:ea typeface="+mn-ea"/>
                <a:cs typeface="+mn-ea"/>
                <a:sym typeface="+mn-lt"/>
              </a:rPr>
              <a:t>2011               </a:t>
            </a:r>
            <a:r>
              <a:rPr lang="zh-CN" altLang="en-US" sz="1400" dirty="0">
                <a:solidFill>
                  <a:schemeClr val="tx1">
                    <a:lumMod val="85000"/>
                    <a:lumOff val="15000"/>
                  </a:schemeClr>
                </a:solidFill>
                <a:latin typeface="+mn-lt"/>
                <a:ea typeface="+mn-ea"/>
                <a:cs typeface="+mn-ea"/>
                <a:sym typeface="+mn-lt"/>
              </a:rPr>
              <a:t>马哈蒂尔科学奖    </a:t>
            </a:r>
          </a:p>
          <a:p>
            <a:pPr defTabSz="695960">
              <a:lnSpc>
                <a:spcPct val="150000"/>
              </a:lnSpc>
              <a:defRPr/>
            </a:pPr>
            <a:r>
              <a:rPr lang="zh-CN" altLang="en-US" sz="1400" dirty="0">
                <a:solidFill>
                  <a:schemeClr val="tx1">
                    <a:lumMod val="85000"/>
                    <a:lumOff val="15000"/>
                  </a:schemeClr>
                </a:solidFill>
                <a:latin typeface="+mn-lt"/>
                <a:ea typeface="+mn-ea"/>
                <a:cs typeface="+mn-ea"/>
                <a:sym typeface="+mn-lt"/>
              </a:rPr>
              <a:t>▪ </a:t>
            </a:r>
            <a:r>
              <a:rPr lang="en-US" altLang="zh-CN" sz="1400" dirty="0">
                <a:solidFill>
                  <a:schemeClr val="tx1">
                    <a:lumMod val="85000"/>
                    <a:lumOff val="15000"/>
                  </a:schemeClr>
                </a:solidFill>
                <a:latin typeface="+mn-lt"/>
                <a:ea typeface="+mn-ea"/>
                <a:cs typeface="+mn-ea"/>
                <a:sym typeface="+mn-lt"/>
              </a:rPr>
              <a:t>2010-03-24    </a:t>
            </a:r>
            <a:r>
              <a:rPr lang="zh-CN" altLang="en-US" sz="1400" dirty="0">
                <a:solidFill>
                  <a:schemeClr val="tx1">
                    <a:lumMod val="85000"/>
                    <a:lumOff val="15000"/>
                  </a:schemeClr>
                </a:solidFill>
                <a:latin typeface="+mn-lt"/>
                <a:ea typeface="+mn-ea"/>
                <a:cs typeface="+mn-ea"/>
                <a:sym typeface="+mn-lt"/>
              </a:rPr>
              <a:t>法国最高农业成就勋章</a:t>
            </a:r>
          </a:p>
          <a:p>
            <a:pPr defTabSz="695960">
              <a:lnSpc>
                <a:spcPct val="150000"/>
              </a:lnSpc>
              <a:defRPr/>
            </a:pPr>
            <a:r>
              <a:rPr lang="zh-CN" altLang="en-US" sz="1400" dirty="0">
                <a:solidFill>
                  <a:schemeClr val="tx1">
                    <a:lumMod val="85000"/>
                    <a:lumOff val="15000"/>
                  </a:schemeClr>
                </a:solidFill>
                <a:latin typeface="+mn-lt"/>
                <a:ea typeface="+mn-ea"/>
                <a:cs typeface="+mn-ea"/>
                <a:sym typeface="+mn-lt"/>
              </a:rPr>
              <a:t>▪ </a:t>
            </a:r>
            <a:r>
              <a:rPr lang="en-US" altLang="zh-CN" sz="1400" dirty="0">
                <a:solidFill>
                  <a:schemeClr val="tx1">
                    <a:lumMod val="85000"/>
                    <a:lumOff val="15000"/>
                  </a:schemeClr>
                </a:solidFill>
                <a:latin typeface="+mn-lt"/>
                <a:ea typeface="+mn-ea"/>
                <a:cs typeface="+mn-ea"/>
                <a:sym typeface="+mn-lt"/>
              </a:rPr>
              <a:t>2008-03-30    </a:t>
            </a:r>
            <a:r>
              <a:rPr lang="zh-CN" altLang="en-US" sz="1400" dirty="0">
                <a:solidFill>
                  <a:schemeClr val="tx1">
                    <a:lumMod val="85000"/>
                    <a:lumOff val="15000"/>
                  </a:schemeClr>
                </a:solidFill>
                <a:latin typeface="+mn-lt"/>
                <a:ea typeface="+mn-ea"/>
                <a:cs typeface="+mn-ea"/>
                <a:sym typeface="+mn-lt"/>
              </a:rPr>
              <a:t>中国著名科学家奖、</a:t>
            </a:r>
            <a:r>
              <a:rPr lang="en-US" altLang="zh-CN" sz="1400" dirty="0">
                <a:solidFill>
                  <a:schemeClr val="tx1">
                    <a:lumMod val="85000"/>
                    <a:lumOff val="15000"/>
                  </a:schemeClr>
                </a:solidFill>
                <a:latin typeface="+mn-lt"/>
                <a:ea typeface="+mn-ea"/>
                <a:cs typeface="+mn-ea"/>
                <a:sym typeface="+mn-lt"/>
              </a:rPr>
              <a:t>2007</a:t>
            </a:r>
            <a:r>
              <a:rPr lang="zh-CN" altLang="en-US" sz="1400" dirty="0">
                <a:solidFill>
                  <a:schemeClr val="tx1">
                    <a:lumMod val="85000"/>
                    <a:lumOff val="15000"/>
                  </a:schemeClr>
                </a:solidFill>
                <a:latin typeface="+mn-lt"/>
                <a:ea typeface="+mn-ea"/>
                <a:cs typeface="+mn-ea"/>
                <a:sym typeface="+mn-lt"/>
              </a:rPr>
              <a:t>影响世界华人终身成就奖    </a:t>
            </a:r>
          </a:p>
          <a:p>
            <a:pPr defTabSz="695960">
              <a:lnSpc>
                <a:spcPct val="150000"/>
              </a:lnSpc>
              <a:defRPr/>
            </a:pPr>
            <a:r>
              <a:rPr lang="zh-CN" altLang="en-US" sz="1400" dirty="0">
                <a:solidFill>
                  <a:schemeClr val="tx1">
                    <a:lumMod val="85000"/>
                    <a:lumOff val="15000"/>
                  </a:schemeClr>
                </a:solidFill>
                <a:latin typeface="+mn-lt"/>
                <a:ea typeface="+mn-ea"/>
                <a:cs typeface="+mn-ea"/>
                <a:sym typeface="+mn-lt"/>
              </a:rPr>
              <a:t>▪ </a:t>
            </a:r>
            <a:r>
              <a:rPr lang="en-US" altLang="zh-CN" sz="1400" dirty="0">
                <a:solidFill>
                  <a:schemeClr val="tx1">
                    <a:lumMod val="85000"/>
                    <a:lumOff val="15000"/>
                  </a:schemeClr>
                </a:solidFill>
                <a:latin typeface="+mn-lt"/>
                <a:ea typeface="+mn-ea"/>
                <a:cs typeface="+mn-ea"/>
                <a:sym typeface="+mn-lt"/>
              </a:rPr>
              <a:t>2007               </a:t>
            </a:r>
            <a:r>
              <a:rPr lang="zh-CN" altLang="en-US" sz="1400" dirty="0">
                <a:solidFill>
                  <a:schemeClr val="tx1">
                    <a:lumMod val="85000"/>
                    <a:lumOff val="15000"/>
                  </a:schemeClr>
                </a:solidFill>
                <a:latin typeface="+mn-lt"/>
                <a:ea typeface="+mn-ea"/>
                <a:cs typeface="+mn-ea"/>
                <a:sym typeface="+mn-lt"/>
              </a:rPr>
              <a:t>十大经济年度特别荣誉奖       </a:t>
            </a:r>
          </a:p>
          <a:p>
            <a:pPr defTabSz="695960">
              <a:lnSpc>
                <a:spcPct val="150000"/>
              </a:lnSpc>
              <a:defRPr/>
            </a:pPr>
            <a:r>
              <a:rPr lang="zh-CN" altLang="en-US" sz="1400" dirty="0">
                <a:solidFill>
                  <a:schemeClr val="tx1">
                    <a:lumMod val="85000"/>
                    <a:lumOff val="15000"/>
                  </a:schemeClr>
                </a:solidFill>
                <a:latin typeface="+mn-lt"/>
                <a:ea typeface="+mn-ea"/>
                <a:cs typeface="+mn-ea"/>
                <a:sym typeface="+mn-lt"/>
              </a:rPr>
              <a:t>▪ </a:t>
            </a:r>
            <a:r>
              <a:rPr lang="en-US" altLang="zh-CN" sz="1400" dirty="0">
                <a:solidFill>
                  <a:schemeClr val="tx1">
                    <a:lumMod val="85000"/>
                    <a:lumOff val="15000"/>
                  </a:schemeClr>
                </a:solidFill>
                <a:latin typeface="+mn-lt"/>
                <a:ea typeface="+mn-ea"/>
                <a:cs typeface="+mn-ea"/>
                <a:sym typeface="+mn-lt"/>
              </a:rPr>
              <a:t>2004-10         </a:t>
            </a:r>
            <a:r>
              <a:rPr lang="zh-CN" altLang="en-US" sz="1400" dirty="0">
                <a:solidFill>
                  <a:schemeClr val="tx1">
                    <a:lumMod val="85000"/>
                    <a:lumOff val="15000"/>
                  </a:schemeClr>
                </a:solidFill>
                <a:latin typeface="+mn-lt"/>
                <a:ea typeface="+mn-ea"/>
                <a:cs typeface="+mn-ea"/>
                <a:sym typeface="+mn-lt"/>
              </a:rPr>
              <a:t>世界粮食奖 </a:t>
            </a:r>
          </a:p>
        </p:txBody>
      </p:sp>
      <p:sp>
        <p:nvSpPr>
          <p:cNvPr id="14" name="Rectangle 4"/>
          <p:cNvSpPr txBox="1">
            <a:spLocks noChangeArrowheads="1"/>
          </p:cNvSpPr>
          <p:nvPr/>
        </p:nvSpPr>
        <p:spPr>
          <a:xfrm>
            <a:off x="3955681" y="890187"/>
            <a:ext cx="4280636" cy="658220"/>
          </a:xfrm>
          <a:prstGeom prst="rect">
            <a:avLst/>
          </a:prstGeom>
          <a:effectLst>
            <a:outerShdw blurRad="76200" dir="13500000" sy="23000" kx="1200000" algn="br" rotWithShape="0">
              <a:prstClr val="black">
                <a:alpha val="20000"/>
              </a:prstClr>
            </a:outerShdw>
            <a:reflection blurRad="6350" stA="52000" endA="300" endPos="35000" dir="5400000" sy="-100000" algn="bl" rotWithShape="0"/>
          </a:effectLst>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CN" altLang="en-US" sz="3200" b="1" dirty="0">
                <a:solidFill>
                  <a:srgbClr val="3A9289"/>
                </a:solidFill>
                <a:latin typeface="+mn-lt"/>
                <a:ea typeface="+mn-ea"/>
                <a:cs typeface="+mn-ea"/>
                <a:sym typeface="+mn-lt"/>
              </a:rPr>
              <a:t>袁隆平生平简介</a:t>
            </a:r>
            <a:endParaRPr lang="zh-CN" altLang="zh-CN" sz="2800" b="1" dirty="0">
              <a:solidFill>
                <a:srgbClr val="3A9289"/>
              </a:solidFill>
              <a:latin typeface="+mn-lt"/>
              <a:ea typeface="+mn-ea"/>
              <a:cs typeface="+mn-ea"/>
              <a:sym typeface="+mn-lt"/>
            </a:endParaRPr>
          </a:p>
        </p:txBody>
      </p:sp>
      <p:pic>
        <p:nvPicPr>
          <p:cNvPr id="3" name="图片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423354" y="2136994"/>
            <a:ext cx="3845009" cy="384500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400" advClick="0">
        <p14:doors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5" presetClass="entr" presetSubtype="0" fill="hold" grpId="0" nodeType="withEffect">
                                  <p:stCondLst>
                                    <p:cond delay="0"/>
                                  </p:stCondLst>
                                  <p:iterate type="lt">
                                    <p:tmPct val="0"/>
                                  </p:iterate>
                                  <p:childTnLst>
                                    <p:set>
                                      <p:cBhvr>
                                        <p:cTn id="6" dur="1" fill="hold">
                                          <p:stCondLst>
                                            <p:cond delay="0"/>
                                          </p:stCondLst>
                                        </p:cTn>
                                        <p:tgtEl>
                                          <p:spTgt spid="14"/>
                                        </p:tgtEl>
                                        <p:attrNameLst>
                                          <p:attrName>style.visibility</p:attrName>
                                        </p:attrNameLst>
                                      </p:cBhvr>
                                      <p:to>
                                        <p:strVal val="visible"/>
                                      </p:to>
                                    </p:set>
                                    <p:anim calcmode="lin" valueType="num">
                                      <p:cBhvr>
                                        <p:cTn id="7"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 dur="1000" fill="hold"/>
                                        <p:tgtEl>
                                          <p:spTgt spid="1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4"/>
                                        </p:tgtEl>
                                      </p:cBhvr>
                                    </p:animEffect>
                                  </p:childTnLst>
                                </p:cTn>
                              </p:par>
                            </p:childTnLst>
                          </p:cTn>
                        </p:par>
                        <p:par>
                          <p:cTn id="15" fill="hold" nodeType="afterGroup">
                            <p:stCondLst>
                              <p:cond delay="1000"/>
                            </p:stCondLst>
                            <p:childTnLst>
                              <p:par>
                                <p:cTn id="16" presetID="37" presetClass="entr" presetSubtype="0" fill="hold" grpId="0" nodeType="afterEffect">
                                  <p:stCondLst>
                                    <p:cond delay="0"/>
                                  </p:stCondLst>
                                  <p:childTnLst>
                                    <p:set>
                                      <p:cBhvr>
                                        <p:cTn id="17" dur="1" fill="hold">
                                          <p:stCondLst>
                                            <p:cond delay="0"/>
                                          </p:stCondLst>
                                        </p:cTn>
                                        <p:tgtEl>
                                          <p:spTgt spid="20"/>
                                        </p:tgtEl>
                                        <p:attrNameLst>
                                          <p:attrName>style.visibility</p:attrName>
                                        </p:attrNameLst>
                                      </p:cBhvr>
                                      <p:to>
                                        <p:strVal val="visible"/>
                                      </p:to>
                                    </p:set>
                                    <p:animEffect transition="in" filter="fade">
                                      <p:cBhvr>
                                        <p:cTn id="18" dur="1000"/>
                                        <p:tgtEl>
                                          <p:spTgt spid="20"/>
                                        </p:tgtEl>
                                      </p:cBhvr>
                                    </p:animEffect>
                                    <p:anim calcmode="lin" valueType="num">
                                      <p:cBhvr>
                                        <p:cTn id="19" dur="1000" fill="hold"/>
                                        <p:tgtEl>
                                          <p:spTgt spid="20"/>
                                        </p:tgtEl>
                                        <p:attrNameLst>
                                          <p:attrName>ppt_x</p:attrName>
                                        </p:attrNameLst>
                                      </p:cBhvr>
                                      <p:tavLst>
                                        <p:tav tm="0">
                                          <p:val>
                                            <p:strVal val="#ppt_x"/>
                                          </p:val>
                                        </p:tav>
                                        <p:tav tm="100000">
                                          <p:val>
                                            <p:strVal val="#ppt_x"/>
                                          </p:val>
                                        </p:tav>
                                      </p:tavLst>
                                    </p:anim>
                                    <p:anim calcmode="lin" valueType="num">
                                      <p:cBhvr>
                                        <p:cTn id="20" dur="900" decel="100000" fill="hold"/>
                                        <p:tgtEl>
                                          <p:spTgt spid="20"/>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22" fill="hold" nodeType="afterGroup">
                            <p:stCondLst>
                              <p:cond delay="2000"/>
                            </p:stCondLst>
                            <p:childTnLst>
                              <p:par>
                                <p:cTn id="23" presetID="42" presetClass="entr" presetSubtype="0" fill="hold" nodeType="after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fade">
                                      <p:cBhvr>
                                        <p:cTn id="25" dur="1000"/>
                                        <p:tgtEl>
                                          <p:spTgt spid="3"/>
                                        </p:tgtEl>
                                      </p:cBhvr>
                                    </p:animEffect>
                                    <p:anim calcmode="lin" valueType="num">
                                      <p:cBhvr>
                                        <p:cTn id="26" dur="1000" fill="hold"/>
                                        <p:tgtEl>
                                          <p:spTgt spid="3"/>
                                        </p:tgtEl>
                                        <p:attrNameLst>
                                          <p:attrName>ppt_x</p:attrName>
                                        </p:attrNameLst>
                                      </p:cBhvr>
                                      <p:tavLst>
                                        <p:tav tm="0">
                                          <p:val>
                                            <p:strVal val="#ppt_x"/>
                                          </p:val>
                                        </p:tav>
                                        <p:tav tm="100000">
                                          <p:val>
                                            <p:strVal val="#ppt_x"/>
                                          </p:val>
                                        </p:tav>
                                      </p:tavLst>
                                    </p:anim>
                                    <p:anim calcmode="lin" valueType="num">
                                      <p:cBhvr>
                                        <p:cTn id="2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组合 29"/>
          <p:cNvGrpSpPr/>
          <p:nvPr/>
        </p:nvGrpSpPr>
        <p:grpSpPr>
          <a:xfrm>
            <a:off x="519646" y="417394"/>
            <a:ext cx="11152707" cy="6168512"/>
            <a:chOff x="519646" y="447982"/>
            <a:chExt cx="11152707" cy="6168512"/>
          </a:xfrm>
        </p:grpSpPr>
        <p:sp>
          <p:nvSpPr>
            <p:cNvPr id="31" name="矩形 30"/>
            <p:cNvSpPr/>
            <p:nvPr/>
          </p:nvSpPr>
          <p:spPr>
            <a:xfrm>
              <a:off x="519646" y="447982"/>
              <a:ext cx="11152707" cy="6168512"/>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2" name="矩形 31"/>
            <p:cNvSpPr/>
            <p:nvPr/>
          </p:nvSpPr>
          <p:spPr>
            <a:xfrm>
              <a:off x="791761" y="707923"/>
              <a:ext cx="10608476" cy="5648630"/>
            </a:xfrm>
            <a:prstGeom prst="rect">
              <a:avLst/>
            </a:prstGeom>
            <a:noFill/>
            <a:ln w="76200">
              <a:solidFill>
                <a:srgbClr val="FFE9AA"/>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20" name="TextBox 46"/>
          <p:cNvSpPr txBox="1">
            <a:spLocks noChangeArrowheads="1"/>
          </p:cNvSpPr>
          <p:nvPr/>
        </p:nvSpPr>
        <p:spPr bwMode="auto">
          <a:xfrm>
            <a:off x="1504646" y="2289785"/>
            <a:ext cx="7609858" cy="37548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521970">
              <a:defRPr sz="1300">
                <a:solidFill>
                  <a:schemeClr val="tx1"/>
                </a:solidFill>
                <a:latin typeface="Calibri" panose="020F0502020204030204" pitchFamily="34" charset="0"/>
                <a:ea typeface="宋体" panose="02010600030101010101" pitchFamily="2" charset="-122"/>
              </a:defRPr>
            </a:lvl1pPr>
            <a:lvl2pPr marL="742950" indent="-285750" defTabSz="521970">
              <a:defRPr sz="1300">
                <a:solidFill>
                  <a:schemeClr val="tx1"/>
                </a:solidFill>
                <a:latin typeface="Calibri" panose="020F0502020204030204" pitchFamily="34" charset="0"/>
                <a:ea typeface="宋体" panose="02010600030101010101" pitchFamily="2" charset="-122"/>
              </a:defRPr>
            </a:lvl2pPr>
            <a:lvl3pPr marL="1143000" indent="-228600" defTabSz="521970">
              <a:defRPr sz="1300">
                <a:solidFill>
                  <a:schemeClr val="tx1"/>
                </a:solidFill>
                <a:latin typeface="Calibri" panose="020F0502020204030204" pitchFamily="34" charset="0"/>
                <a:ea typeface="宋体" panose="02010600030101010101" pitchFamily="2" charset="-122"/>
              </a:defRPr>
            </a:lvl3pPr>
            <a:lvl4pPr marL="1600200" indent="-228600" defTabSz="521970">
              <a:defRPr sz="1300">
                <a:solidFill>
                  <a:schemeClr val="tx1"/>
                </a:solidFill>
                <a:latin typeface="Calibri" panose="020F0502020204030204" pitchFamily="34" charset="0"/>
                <a:ea typeface="宋体" panose="02010600030101010101" pitchFamily="2" charset="-122"/>
              </a:defRPr>
            </a:lvl4pPr>
            <a:lvl5pPr marL="2057400" indent="-228600" defTabSz="521970">
              <a:defRPr sz="1300">
                <a:solidFill>
                  <a:schemeClr val="tx1"/>
                </a:solidFill>
                <a:latin typeface="Calibri" panose="020F0502020204030204" pitchFamily="34" charset="0"/>
                <a:ea typeface="宋体" panose="02010600030101010101" pitchFamily="2" charset="-122"/>
              </a:defRPr>
            </a:lvl5pPr>
            <a:lvl6pPr marL="25146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9718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34290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8862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defTabSz="695960">
              <a:defRPr/>
            </a:pPr>
            <a:r>
              <a:rPr lang="zh-CN" altLang="en-US" sz="1400">
                <a:solidFill>
                  <a:schemeClr val="tx1">
                    <a:lumMod val="85000"/>
                    <a:lumOff val="15000"/>
                  </a:schemeClr>
                </a:solidFill>
                <a:latin typeface="+mn-lt"/>
                <a:ea typeface="+mn-ea"/>
                <a:cs typeface="+mn-ea"/>
                <a:sym typeface="+mn-lt"/>
              </a:rPr>
              <a:t>▪ </a:t>
            </a:r>
            <a:r>
              <a:rPr lang="en-US" altLang="zh-CN" sz="1400">
                <a:solidFill>
                  <a:schemeClr val="tx1">
                    <a:lumMod val="85000"/>
                    <a:lumOff val="15000"/>
                  </a:schemeClr>
                </a:solidFill>
                <a:latin typeface="+mn-lt"/>
                <a:ea typeface="+mn-ea"/>
                <a:cs typeface="+mn-ea"/>
                <a:sym typeface="+mn-lt"/>
              </a:rPr>
              <a:t>2004-10         </a:t>
            </a:r>
            <a:r>
              <a:rPr lang="zh-CN" altLang="en-US" sz="1400">
                <a:solidFill>
                  <a:schemeClr val="tx1">
                    <a:lumMod val="85000"/>
                    <a:lumOff val="15000"/>
                  </a:schemeClr>
                </a:solidFill>
                <a:latin typeface="+mn-lt"/>
                <a:ea typeface="+mn-ea"/>
                <a:cs typeface="+mn-ea"/>
                <a:sym typeface="+mn-lt"/>
              </a:rPr>
              <a:t>世界粮食奖        </a:t>
            </a:r>
          </a:p>
          <a:p>
            <a:pPr defTabSz="695960">
              <a:defRPr/>
            </a:pPr>
            <a:r>
              <a:rPr lang="zh-CN" altLang="en-US" sz="1400">
                <a:solidFill>
                  <a:schemeClr val="tx1">
                    <a:lumMod val="85000"/>
                    <a:lumOff val="15000"/>
                  </a:schemeClr>
                </a:solidFill>
                <a:latin typeface="+mn-lt"/>
                <a:ea typeface="+mn-ea"/>
                <a:cs typeface="+mn-ea"/>
                <a:sym typeface="+mn-lt"/>
              </a:rPr>
              <a:t>▪ </a:t>
            </a:r>
            <a:r>
              <a:rPr lang="en-US" altLang="zh-CN" sz="1400">
                <a:solidFill>
                  <a:schemeClr val="tx1">
                    <a:lumMod val="85000"/>
                    <a:lumOff val="15000"/>
                  </a:schemeClr>
                </a:solidFill>
                <a:latin typeface="+mn-lt"/>
                <a:ea typeface="+mn-ea"/>
                <a:cs typeface="+mn-ea"/>
                <a:sym typeface="+mn-lt"/>
              </a:rPr>
              <a:t>2004-09         </a:t>
            </a:r>
            <a:r>
              <a:rPr lang="zh-CN" altLang="en-US" sz="1400">
                <a:solidFill>
                  <a:schemeClr val="tx1">
                    <a:lumMod val="85000"/>
                    <a:lumOff val="15000"/>
                  </a:schemeClr>
                </a:solidFill>
                <a:latin typeface="+mn-lt"/>
                <a:ea typeface="+mn-ea"/>
                <a:cs typeface="+mn-ea"/>
                <a:sym typeface="+mn-lt"/>
              </a:rPr>
              <a:t>袁隆平获得泰国国王金镰奖       </a:t>
            </a:r>
          </a:p>
          <a:p>
            <a:pPr defTabSz="695960">
              <a:defRPr/>
            </a:pPr>
            <a:r>
              <a:rPr lang="zh-CN" altLang="en-US" sz="1400">
                <a:solidFill>
                  <a:schemeClr val="tx1">
                    <a:lumMod val="85000"/>
                    <a:lumOff val="15000"/>
                  </a:schemeClr>
                </a:solidFill>
                <a:latin typeface="+mn-lt"/>
                <a:ea typeface="+mn-ea"/>
                <a:cs typeface="+mn-ea"/>
                <a:sym typeface="+mn-lt"/>
              </a:rPr>
              <a:t>▪ </a:t>
            </a:r>
            <a:r>
              <a:rPr lang="en-US" altLang="zh-CN" sz="1400">
                <a:solidFill>
                  <a:schemeClr val="tx1">
                    <a:lumMod val="85000"/>
                    <a:lumOff val="15000"/>
                  </a:schemeClr>
                </a:solidFill>
                <a:latin typeface="+mn-lt"/>
                <a:ea typeface="+mn-ea"/>
                <a:cs typeface="+mn-ea"/>
                <a:sym typeface="+mn-lt"/>
              </a:rPr>
              <a:t>2004-05         </a:t>
            </a:r>
            <a:r>
              <a:rPr lang="zh-CN" altLang="en-US" sz="1400">
                <a:solidFill>
                  <a:schemeClr val="tx1">
                    <a:lumMod val="85000"/>
                    <a:lumOff val="15000"/>
                  </a:schemeClr>
                </a:solidFill>
                <a:latin typeface="+mn-lt"/>
                <a:ea typeface="+mn-ea"/>
                <a:cs typeface="+mn-ea"/>
                <a:sym typeface="+mn-lt"/>
              </a:rPr>
              <a:t>袁隆平获得沃尔夫奖，以色列总统为其颁奖</a:t>
            </a:r>
          </a:p>
          <a:p>
            <a:pPr defTabSz="695960">
              <a:defRPr/>
            </a:pPr>
            <a:r>
              <a:rPr lang="zh-CN" altLang="en-US" sz="1400">
                <a:solidFill>
                  <a:schemeClr val="tx1">
                    <a:lumMod val="85000"/>
                    <a:lumOff val="15000"/>
                  </a:schemeClr>
                </a:solidFill>
                <a:latin typeface="+mn-lt"/>
                <a:ea typeface="+mn-ea"/>
                <a:cs typeface="+mn-ea"/>
                <a:sym typeface="+mn-lt"/>
              </a:rPr>
              <a:t>▪ </a:t>
            </a:r>
            <a:r>
              <a:rPr lang="en-US" altLang="zh-CN" sz="1400">
                <a:solidFill>
                  <a:schemeClr val="tx1">
                    <a:lumMod val="85000"/>
                    <a:lumOff val="15000"/>
                  </a:schemeClr>
                </a:solidFill>
                <a:latin typeface="+mn-lt"/>
                <a:ea typeface="+mn-ea"/>
                <a:cs typeface="+mn-ea"/>
                <a:sym typeface="+mn-lt"/>
              </a:rPr>
              <a:t>2001-08         </a:t>
            </a:r>
            <a:r>
              <a:rPr lang="zh-CN" altLang="en-US" sz="1400">
                <a:solidFill>
                  <a:schemeClr val="tx1">
                    <a:lumMod val="85000"/>
                    <a:lumOff val="15000"/>
                  </a:schemeClr>
                </a:solidFill>
                <a:latin typeface="+mn-lt"/>
                <a:ea typeface="+mn-ea"/>
                <a:cs typeface="+mn-ea"/>
                <a:sym typeface="+mn-lt"/>
              </a:rPr>
              <a:t>拉蒙</a:t>
            </a:r>
            <a:r>
              <a:rPr lang="en-US" altLang="zh-CN" sz="1400">
                <a:solidFill>
                  <a:schemeClr val="tx1">
                    <a:lumMod val="85000"/>
                    <a:lumOff val="15000"/>
                  </a:schemeClr>
                </a:solidFill>
                <a:latin typeface="+mn-lt"/>
                <a:ea typeface="+mn-ea"/>
                <a:cs typeface="+mn-ea"/>
                <a:sym typeface="+mn-lt"/>
              </a:rPr>
              <a:t>·</a:t>
            </a:r>
            <a:r>
              <a:rPr lang="zh-CN" altLang="en-US" sz="1400">
                <a:solidFill>
                  <a:schemeClr val="tx1">
                    <a:lumMod val="85000"/>
                    <a:lumOff val="15000"/>
                  </a:schemeClr>
                </a:solidFill>
                <a:latin typeface="+mn-lt"/>
                <a:ea typeface="+mn-ea"/>
                <a:cs typeface="+mn-ea"/>
                <a:sym typeface="+mn-lt"/>
              </a:rPr>
              <a:t>麦格赛赛奖</a:t>
            </a:r>
          </a:p>
          <a:p>
            <a:pPr defTabSz="695960">
              <a:defRPr/>
            </a:pPr>
            <a:r>
              <a:rPr lang="zh-CN" altLang="en-US" sz="1400">
                <a:solidFill>
                  <a:schemeClr val="tx1">
                    <a:lumMod val="85000"/>
                    <a:lumOff val="15000"/>
                  </a:schemeClr>
                </a:solidFill>
                <a:latin typeface="+mn-lt"/>
                <a:ea typeface="+mn-ea"/>
                <a:cs typeface="+mn-ea"/>
                <a:sym typeface="+mn-lt"/>
              </a:rPr>
              <a:t>▪ </a:t>
            </a:r>
            <a:r>
              <a:rPr lang="en-US" altLang="zh-CN" sz="1400">
                <a:solidFill>
                  <a:schemeClr val="tx1">
                    <a:lumMod val="85000"/>
                    <a:lumOff val="15000"/>
                  </a:schemeClr>
                </a:solidFill>
                <a:latin typeface="+mn-lt"/>
                <a:ea typeface="+mn-ea"/>
                <a:cs typeface="+mn-ea"/>
                <a:sym typeface="+mn-lt"/>
              </a:rPr>
              <a:t>2001-02         </a:t>
            </a:r>
            <a:r>
              <a:rPr lang="zh-CN" altLang="en-US" sz="1400">
                <a:solidFill>
                  <a:schemeClr val="tx1">
                    <a:lumMod val="85000"/>
                    <a:lumOff val="15000"/>
                  </a:schemeClr>
                </a:solidFill>
                <a:latin typeface="+mn-lt"/>
                <a:ea typeface="+mn-ea"/>
                <a:cs typeface="+mn-ea"/>
                <a:sym typeface="+mn-lt"/>
              </a:rPr>
              <a:t>首届国家最高科学技术奖    </a:t>
            </a:r>
          </a:p>
          <a:p>
            <a:pPr defTabSz="695960">
              <a:defRPr/>
            </a:pPr>
            <a:r>
              <a:rPr lang="zh-CN" altLang="en-US" sz="1400">
                <a:solidFill>
                  <a:schemeClr val="tx1">
                    <a:lumMod val="85000"/>
                    <a:lumOff val="15000"/>
                  </a:schemeClr>
                </a:solidFill>
                <a:latin typeface="+mn-lt"/>
                <a:ea typeface="+mn-ea"/>
                <a:cs typeface="+mn-ea"/>
                <a:sym typeface="+mn-lt"/>
              </a:rPr>
              <a:t>▪ </a:t>
            </a:r>
            <a:r>
              <a:rPr lang="en-US" altLang="zh-CN" sz="1400">
                <a:solidFill>
                  <a:schemeClr val="tx1">
                    <a:lumMod val="85000"/>
                    <a:lumOff val="15000"/>
                  </a:schemeClr>
                </a:solidFill>
                <a:latin typeface="+mn-lt"/>
                <a:ea typeface="+mn-ea"/>
                <a:cs typeface="+mn-ea"/>
                <a:sym typeface="+mn-lt"/>
              </a:rPr>
              <a:t>1998               </a:t>
            </a:r>
            <a:r>
              <a:rPr lang="zh-CN" altLang="en-US" sz="1400">
                <a:solidFill>
                  <a:schemeClr val="tx1">
                    <a:lumMod val="85000"/>
                    <a:lumOff val="15000"/>
                  </a:schemeClr>
                </a:solidFill>
                <a:latin typeface="+mn-lt"/>
                <a:ea typeface="+mn-ea"/>
                <a:cs typeface="+mn-ea"/>
                <a:sym typeface="+mn-lt"/>
              </a:rPr>
              <a:t>越光国际水稻奖</a:t>
            </a:r>
          </a:p>
          <a:p>
            <a:pPr defTabSz="695960">
              <a:defRPr/>
            </a:pPr>
            <a:r>
              <a:rPr lang="zh-CN" altLang="en-US" sz="1400">
                <a:solidFill>
                  <a:schemeClr val="tx1">
                    <a:lumMod val="85000"/>
                    <a:lumOff val="15000"/>
                  </a:schemeClr>
                </a:solidFill>
                <a:latin typeface="+mn-lt"/>
                <a:ea typeface="+mn-ea"/>
                <a:cs typeface="+mn-ea"/>
                <a:sym typeface="+mn-lt"/>
              </a:rPr>
              <a:t>▪ </a:t>
            </a:r>
            <a:r>
              <a:rPr lang="en-US" altLang="zh-CN" sz="1400">
                <a:solidFill>
                  <a:schemeClr val="tx1">
                    <a:lumMod val="85000"/>
                    <a:lumOff val="15000"/>
                  </a:schemeClr>
                </a:solidFill>
                <a:latin typeface="+mn-lt"/>
                <a:ea typeface="+mn-ea"/>
                <a:cs typeface="+mn-ea"/>
                <a:sym typeface="+mn-lt"/>
              </a:rPr>
              <a:t>1997               </a:t>
            </a:r>
            <a:r>
              <a:rPr lang="zh-CN" altLang="en-US" sz="1400">
                <a:solidFill>
                  <a:schemeClr val="tx1">
                    <a:lumMod val="85000"/>
                    <a:lumOff val="15000"/>
                  </a:schemeClr>
                </a:solidFill>
                <a:latin typeface="+mn-lt"/>
                <a:ea typeface="+mn-ea"/>
                <a:cs typeface="+mn-ea"/>
                <a:sym typeface="+mn-lt"/>
              </a:rPr>
              <a:t>杂种优势利用杰出先驱科学家称号</a:t>
            </a:r>
          </a:p>
          <a:p>
            <a:pPr defTabSz="695960">
              <a:defRPr/>
            </a:pPr>
            <a:r>
              <a:rPr lang="zh-CN" altLang="en-US" sz="1400">
                <a:solidFill>
                  <a:schemeClr val="tx1">
                    <a:lumMod val="85000"/>
                    <a:lumOff val="15000"/>
                  </a:schemeClr>
                </a:solidFill>
                <a:latin typeface="+mn-lt"/>
                <a:ea typeface="+mn-ea"/>
                <a:cs typeface="+mn-ea"/>
                <a:sym typeface="+mn-lt"/>
              </a:rPr>
              <a:t>▪ </a:t>
            </a:r>
            <a:r>
              <a:rPr lang="en-US" altLang="zh-CN" sz="1400">
                <a:solidFill>
                  <a:schemeClr val="tx1">
                    <a:lumMod val="85000"/>
                    <a:lumOff val="15000"/>
                  </a:schemeClr>
                </a:solidFill>
                <a:latin typeface="+mn-lt"/>
                <a:ea typeface="+mn-ea"/>
                <a:cs typeface="+mn-ea"/>
                <a:sym typeface="+mn-lt"/>
              </a:rPr>
              <a:t>1996               </a:t>
            </a:r>
            <a:r>
              <a:rPr lang="zh-CN" altLang="en-US" sz="1400">
                <a:solidFill>
                  <a:schemeClr val="tx1">
                    <a:lumMod val="85000"/>
                    <a:lumOff val="15000"/>
                  </a:schemeClr>
                </a:solidFill>
                <a:latin typeface="+mn-lt"/>
                <a:ea typeface="+mn-ea"/>
                <a:cs typeface="+mn-ea"/>
                <a:sym typeface="+mn-lt"/>
              </a:rPr>
              <a:t>日经亚洲奖</a:t>
            </a:r>
          </a:p>
          <a:p>
            <a:pPr defTabSz="695960">
              <a:defRPr/>
            </a:pPr>
            <a:r>
              <a:rPr lang="zh-CN" altLang="en-US" sz="1400">
                <a:solidFill>
                  <a:schemeClr val="tx1">
                    <a:lumMod val="85000"/>
                    <a:lumOff val="15000"/>
                  </a:schemeClr>
                </a:solidFill>
                <a:latin typeface="+mn-lt"/>
                <a:ea typeface="+mn-ea"/>
                <a:cs typeface="+mn-ea"/>
                <a:sym typeface="+mn-lt"/>
              </a:rPr>
              <a:t>▪ </a:t>
            </a:r>
            <a:r>
              <a:rPr lang="en-US" altLang="zh-CN" sz="1400">
                <a:solidFill>
                  <a:schemeClr val="tx1">
                    <a:lumMod val="85000"/>
                    <a:lumOff val="15000"/>
                  </a:schemeClr>
                </a:solidFill>
                <a:latin typeface="+mn-lt"/>
                <a:ea typeface="+mn-ea"/>
                <a:cs typeface="+mn-ea"/>
                <a:sym typeface="+mn-lt"/>
              </a:rPr>
              <a:t>1994               </a:t>
            </a:r>
            <a:r>
              <a:rPr lang="zh-CN" altLang="en-US" sz="1400">
                <a:solidFill>
                  <a:schemeClr val="tx1">
                    <a:lumMod val="85000"/>
                    <a:lumOff val="15000"/>
                  </a:schemeClr>
                </a:solidFill>
                <a:latin typeface="+mn-lt"/>
                <a:ea typeface="+mn-ea"/>
                <a:cs typeface="+mn-ea"/>
                <a:sym typeface="+mn-lt"/>
              </a:rPr>
              <a:t>何梁何利基金奖</a:t>
            </a:r>
          </a:p>
          <a:p>
            <a:pPr defTabSz="695960">
              <a:defRPr/>
            </a:pPr>
            <a:r>
              <a:rPr lang="zh-CN" altLang="en-US" sz="1400">
                <a:solidFill>
                  <a:schemeClr val="tx1">
                    <a:lumMod val="85000"/>
                    <a:lumOff val="15000"/>
                  </a:schemeClr>
                </a:solidFill>
                <a:latin typeface="+mn-lt"/>
                <a:ea typeface="+mn-ea"/>
                <a:cs typeface="+mn-ea"/>
                <a:sym typeface="+mn-lt"/>
              </a:rPr>
              <a:t>▪ </a:t>
            </a:r>
            <a:r>
              <a:rPr lang="en-US" altLang="zh-CN" sz="1400">
                <a:solidFill>
                  <a:schemeClr val="tx1">
                    <a:lumMod val="85000"/>
                    <a:lumOff val="15000"/>
                  </a:schemeClr>
                </a:solidFill>
                <a:latin typeface="+mn-lt"/>
                <a:ea typeface="+mn-ea"/>
                <a:cs typeface="+mn-ea"/>
                <a:sym typeface="+mn-lt"/>
              </a:rPr>
              <a:t>1993               </a:t>
            </a:r>
            <a:r>
              <a:rPr lang="zh-CN" altLang="en-US" sz="1400">
                <a:solidFill>
                  <a:schemeClr val="tx1">
                    <a:lumMod val="85000"/>
                    <a:lumOff val="15000"/>
                  </a:schemeClr>
                </a:solidFill>
                <a:latin typeface="+mn-lt"/>
                <a:ea typeface="+mn-ea"/>
                <a:cs typeface="+mn-ea"/>
                <a:sym typeface="+mn-lt"/>
              </a:rPr>
              <a:t>美国菲因斯特基金</a:t>
            </a:r>
          </a:p>
          <a:p>
            <a:pPr defTabSz="695960">
              <a:defRPr/>
            </a:pPr>
            <a:r>
              <a:rPr lang="zh-CN" altLang="en-US" sz="1400">
                <a:solidFill>
                  <a:schemeClr val="tx1">
                    <a:lumMod val="85000"/>
                    <a:lumOff val="15000"/>
                  </a:schemeClr>
                </a:solidFill>
                <a:latin typeface="+mn-lt"/>
                <a:ea typeface="+mn-ea"/>
                <a:cs typeface="+mn-ea"/>
                <a:sym typeface="+mn-lt"/>
              </a:rPr>
              <a:t>▪ </a:t>
            </a:r>
            <a:r>
              <a:rPr lang="en-US" altLang="zh-CN" sz="1400">
                <a:solidFill>
                  <a:schemeClr val="tx1">
                    <a:lumMod val="85000"/>
                    <a:lumOff val="15000"/>
                  </a:schemeClr>
                </a:solidFill>
                <a:latin typeface="+mn-lt"/>
                <a:ea typeface="+mn-ea"/>
                <a:cs typeface="+mn-ea"/>
                <a:sym typeface="+mn-lt"/>
              </a:rPr>
              <a:t>1988-03-04    </a:t>
            </a:r>
            <a:r>
              <a:rPr lang="zh-CN" altLang="en-US" sz="1400">
                <a:solidFill>
                  <a:schemeClr val="tx1">
                    <a:lumMod val="85000"/>
                    <a:lumOff val="15000"/>
                  </a:schemeClr>
                </a:solidFill>
                <a:latin typeface="+mn-lt"/>
                <a:ea typeface="+mn-ea"/>
                <a:cs typeface="+mn-ea"/>
                <a:sym typeface="+mn-lt"/>
              </a:rPr>
              <a:t>第三次获国际科学大奖</a:t>
            </a:r>
          </a:p>
          <a:p>
            <a:pPr defTabSz="695960">
              <a:defRPr/>
            </a:pPr>
            <a:r>
              <a:rPr lang="zh-CN" altLang="en-US" sz="1400">
                <a:solidFill>
                  <a:schemeClr val="tx1">
                    <a:lumMod val="85000"/>
                    <a:lumOff val="15000"/>
                  </a:schemeClr>
                </a:solidFill>
                <a:latin typeface="+mn-lt"/>
                <a:ea typeface="+mn-ea"/>
                <a:cs typeface="+mn-ea"/>
                <a:sym typeface="+mn-lt"/>
              </a:rPr>
              <a:t>▪ </a:t>
            </a:r>
            <a:r>
              <a:rPr lang="en-US" altLang="zh-CN" sz="1400">
                <a:solidFill>
                  <a:schemeClr val="tx1">
                    <a:lumMod val="85000"/>
                    <a:lumOff val="15000"/>
                  </a:schemeClr>
                </a:solidFill>
                <a:latin typeface="+mn-lt"/>
                <a:ea typeface="+mn-ea"/>
                <a:cs typeface="+mn-ea"/>
                <a:sym typeface="+mn-lt"/>
              </a:rPr>
              <a:t>1988               </a:t>
            </a:r>
            <a:r>
              <a:rPr lang="zh-CN" altLang="en-US" sz="1400">
                <a:solidFill>
                  <a:schemeClr val="tx1">
                    <a:lumMod val="85000"/>
                    <a:lumOff val="15000"/>
                  </a:schemeClr>
                </a:solidFill>
                <a:latin typeface="+mn-lt"/>
                <a:ea typeface="+mn-ea"/>
                <a:cs typeface="+mn-ea"/>
                <a:sym typeface="+mn-lt"/>
              </a:rPr>
              <a:t>农学与营养奖</a:t>
            </a:r>
          </a:p>
          <a:p>
            <a:pPr defTabSz="695960">
              <a:defRPr/>
            </a:pPr>
            <a:r>
              <a:rPr lang="zh-CN" altLang="en-US" sz="1400">
                <a:solidFill>
                  <a:schemeClr val="tx1">
                    <a:lumMod val="85000"/>
                    <a:lumOff val="15000"/>
                  </a:schemeClr>
                </a:solidFill>
                <a:latin typeface="+mn-lt"/>
                <a:ea typeface="+mn-ea"/>
                <a:cs typeface="+mn-ea"/>
                <a:sym typeface="+mn-lt"/>
              </a:rPr>
              <a:t>▪ </a:t>
            </a:r>
            <a:r>
              <a:rPr lang="en-US" altLang="zh-CN" sz="1400">
                <a:solidFill>
                  <a:schemeClr val="tx1">
                    <a:lumMod val="85000"/>
                    <a:lumOff val="15000"/>
                  </a:schemeClr>
                </a:solidFill>
                <a:latin typeface="+mn-lt"/>
                <a:ea typeface="+mn-ea"/>
                <a:cs typeface="+mn-ea"/>
                <a:sym typeface="+mn-lt"/>
              </a:rPr>
              <a:t>1987               </a:t>
            </a:r>
            <a:r>
              <a:rPr lang="zh-CN" altLang="en-US" sz="1400">
                <a:solidFill>
                  <a:schemeClr val="tx1">
                    <a:lumMod val="85000"/>
                    <a:lumOff val="15000"/>
                  </a:schemeClr>
                </a:solidFill>
                <a:latin typeface="+mn-lt"/>
                <a:ea typeface="+mn-ea"/>
                <a:cs typeface="+mn-ea"/>
                <a:sym typeface="+mn-lt"/>
              </a:rPr>
              <a:t>科学奖</a:t>
            </a:r>
          </a:p>
          <a:p>
            <a:pPr defTabSz="695960">
              <a:defRPr/>
            </a:pPr>
            <a:r>
              <a:rPr lang="zh-CN" altLang="en-US" sz="1400">
                <a:solidFill>
                  <a:schemeClr val="tx1">
                    <a:lumMod val="85000"/>
                    <a:lumOff val="15000"/>
                  </a:schemeClr>
                </a:solidFill>
                <a:latin typeface="+mn-lt"/>
                <a:ea typeface="+mn-ea"/>
                <a:cs typeface="+mn-ea"/>
                <a:sym typeface="+mn-lt"/>
              </a:rPr>
              <a:t>▪ </a:t>
            </a:r>
            <a:r>
              <a:rPr lang="en-US" altLang="zh-CN" sz="1400">
                <a:solidFill>
                  <a:schemeClr val="tx1">
                    <a:lumMod val="85000"/>
                    <a:lumOff val="15000"/>
                  </a:schemeClr>
                </a:solidFill>
                <a:latin typeface="+mn-lt"/>
                <a:ea typeface="+mn-ea"/>
                <a:cs typeface="+mn-ea"/>
                <a:sym typeface="+mn-lt"/>
              </a:rPr>
              <a:t>1985-10-15    </a:t>
            </a:r>
            <a:r>
              <a:rPr lang="zh-CN" altLang="en-US" sz="1400">
                <a:solidFill>
                  <a:schemeClr val="tx1">
                    <a:lumMod val="85000"/>
                    <a:lumOff val="15000"/>
                  </a:schemeClr>
                </a:solidFill>
                <a:latin typeface="+mn-lt"/>
                <a:ea typeface="+mn-ea"/>
                <a:cs typeface="+mn-ea"/>
                <a:sym typeface="+mn-lt"/>
              </a:rPr>
              <a:t>首次获国际奖：联合国知识产权组织“发明和创造”</a:t>
            </a:r>
            <a:endParaRPr lang="en-US" altLang="zh-CN" sz="1400">
              <a:solidFill>
                <a:schemeClr val="tx1">
                  <a:lumMod val="85000"/>
                  <a:lumOff val="15000"/>
                </a:schemeClr>
              </a:solidFill>
              <a:latin typeface="+mn-lt"/>
              <a:ea typeface="+mn-ea"/>
              <a:cs typeface="+mn-ea"/>
              <a:sym typeface="+mn-lt"/>
            </a:endParaRPr>
          </a:p>
          <a:p>
            <a:pPr defTabSz="695960">
              <a:defRPr/>
            </a:pPr>
            <a:r>
              <a:rPr lang="en-US" altLang="zh-CN" sz="1400">
                <a:solidFill>
                  <a:schemeClr val="tx1">
                    <a:lumMod val="85000"/>
                    <a:lumOff val="15000"/>
                  </a:schemeClr>
                </a:solidFill>
                <a:latin typeface="+mn-lt"/>
                <a:ea typeface="+mn-ea"/>
                <a:cs typeface="+mn-ea"/>
                <a:sym typeface="+mn-lt"/>
              </a:rPr>
              <a:t>                         </a:t>
            </a:r>
            <a:r>
              <a:rPr lang="zh-CN" altLang="en-US" sz="1400">
                <a:solidFill>
                  <a:schemeClr val="tx1">
                    <a:lumMod val="85000"/>
                    <a:lumOff val="15000"/>
                  </a:schemeClr>
                </a:solidFill>
                <a:latin typeface="+mn-lt"/>
                <a:ea typeface="+mn-ea"/>
                <a:cs typeface="+mn-ea"/>
                <a:sym typeface="+mn-lt"/>
              </a:rPr>
              <a:t>金质奖章和荣誉证书。</a:t>
            </a:r>
          </a:p>
          <a:p>
            <a:pPr defTabSz="695960">
              <a:defRPr/>
            </a:pPr>
            <a:r>
              <a:rPr lang="zh-CN" altLang="en-US" sz="1400">
                <a:solidFill>
                  <a:schemeClr val="tx1">
                    <a:lumMod val="85000"/>
                    <a:lumOff val="15000"/>
                  </a:schemeClr>
                </a:solidFill>
                <a:latin typeface="+mn-lt"/>
                <a:ea typeface="+mn-ea"/>
                <a:cs typeface="+mn-ea"/>
                <a:sym typeface="+mn-lt"/>
              </a:rPr>
              <a:t>▪ </a:t>
            </a:r>
            <a:r>
              <a:rPr lang="en-US" altLang="zh-CN" sz="1400">
                <a:solidFill>
                  <a:schemeClr val="tx1">
                    <a:lumMod val="85000"/>
                    <a:lumOff val="15000"/>
                  </a:schemeClr>
                </a:solidFill>
                <a:latin typeface="+mn-lt"/>
                <a:ea typeface="+mn-ea"/>
                <a:cs typeface="+mn-ea"/>
                <a:sym typeface="+mn-lt"/>
              </a:rPr>
              <a:t>1985               </a:t>
            </a:r>
            <a:r>
              <a:rPr lang="zh-CN" altLang="en-US" sz="1400">
                <a:solidFill>
                  <a:schemeClr val="tx1">
                    <a:lumMod val="85000"/>
                    <a:lumOff val="15000"/>
                  </a:schemeClr>
                </a:solidFill>
                <a:latin typeface="+mn-lt"/>
                <a:ea typeface="+mn-ea"/>
                <a:cs typeface="+mn-ea"/>
                <a:sym typeface="+mn-lt"/>
              </a:rPr>
              <a:t>创造与发明金奖</a:t>
            </a:r>
          </a:p>
          <a:p>
            <a:pPr defTabSz="695960">
              <a:defRPr/>
            </a:pPr>
            <a:r>
              <a:rPr lang="zh-CN" altLang="en-US" sz="1400">
                <a:solidFill>
                  <a:schemeClr val="tx1">
                    <a:lumMod val="85000"/>
                    <a:lumOff val="15000"/>
                  </a:schemeClr>
                </a:solidFill>
                <a:latin typeface="+mn-lt"/>
                <a:ea typeface="+mn-ea"/>
                <a:cs typeface="+mn-ea"/>
                <a:sym typeface="+mn-lt"/>
              </a:rPr>
              <a:t>▪ </a:t>
            </a:r>
            <a:r>
              <a:rPr lang="en-US" altLang="zh-CN" sz="1400">
                <a:solidFill>
                  <a:schemeClr val="tx1">
                    <a:lumMod val="85000"/>
                    <a:lumOff val="15000"/>
                  </a:schemeClr>
                </a:solidFill>
                <a:latin typeface="+mn-lt"/>
                <a:ea typeface="+mn-ea"/>
                <a:cs typeface="+mn-ea"/>
                <a:sym typeface="+mn-lt"/>
              </a:rPr>
              <a:t>1981-06-06    </a:t>
            </a:r>
            <a:r>
              <a:rPr lang="zh-CN" altLang="en-US" sz="1400">
                <a:solidFill>
                  <a:schemeClr val="tx1">
                    <a:lumMod val="85000"/>
                    <a:lumOff val="15000"/>
                  </a:schemeClr>
                </a:solidFill>
                <a:latin typeface="+mn-lt"/>
                <a:ea typeface="+mn-ea"/>
                <a:cs typeface="+mn-ea"/>
                <a:sym typeface="+mn-lt"/>
              </a:rPr>
              <a:t>获中国第一个特等发明奖    籼型杂交水稻 </a:t>
            </a:r>
          </a:p>
        </p:txBody>
      </p:sp>
      <p:sp>
        <p:nvSpPr>
          <p:cNvPr id="14" name="Rectangle 4"/>
          <p:cNvSpPr txBox="1">
            <a:spLocks noChangeArrowheads="1"/>
          </p:cNvSpPr>
          <p:nvPr/>
        </p:nvSpPr>
        <p:spPr>
          <a:xfrm>
            <a:off x="3955681" y="890187"/>
            <a:ext cx="4280636" cy="658220"/>
          </a:xfrm>
          <a:prstGeom prst="rect">
            <a:avLst/>
          </a:prstGeom>
          <a:effectLst>
            <a:outerShdw blurRad="76200" dir="13500000" sy="23000" kx="1200000" algn="br" rotWithShape="0">
              <a:prstClr val="black">
                <a:alpha val="20000"/>
              </a:prstClr>
            </a:outerShdw>
            <a:reflection blurRad="6350" stA="52000" endA="300" endPos="35000" dir="5400000" sy="-100000" algn="bl" rotWithShape="0"/>
          </a:effectLst>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CN" altLang="en-US" sz="3200" b="1">
                <a:solidFill>
                  <a:srgbClr val="3A9289"/>
                </a:solidFill>
                <a:latin typeface="+mn-lt"/>
                <a:ea typeface="+mn-ea"/>
                <a:cs typeface="+mn-ea"/>
                <a:sym typeface="+mn-lt"/>
              </a:rPr>
              <a:t>袁隆平生平简介</a:t>
            </a:r>
            <a:endParaRPr lang="zh-CN" altLang="zh-CN" sz="2800" b="1">
              <a:solidFill>
                <a:srgbClr val="3A9289"/>
              </a:solidFill>
              <a:latin typeface="+mn-lt"/>
              <a:ea typeface="+mn-ea"/>
              <a:cs typeface="+mn-ea"/>
              <a:sym typeface="+mn-lt"/>
            </a:endParaRPr>
          </a:p>
        </p:txBody>
      </p:sp>
      <p:pic>
        <p:nvPicPr>
          <p:cNvPr id="4" name="图片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860017" y="1816992"/>
            <a:ext cx="4508973" cy="450897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400" advClick="0">
        <p14:doors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5" presetClass="entr" presetSubtype="0" fill="hold" grpId="0" nodeType="withEffect">
                                  <p:stCondLst>
                                    <p:cond delay="0"/>
                                  </p:stCondLst>
                                  <p:iterate type="lt">
                                    <p:tmPct val="0"/>
                                  </p:iterate>
                                  <p:childTnLst>
                                    <p:set>
                                      <p:cBhvr>
                                        <p:cTn id="6" dur="1" fill="hold">
                                          <p:stCondLst>
                                            <p:cond delay="0"/>
                                          </p:stCondLst>
                                        </p:cTn>
                                        <p:tgtEl>
                                          <p:spTgt spid="14"/>
                                        </p:tgtEl>
                                        <p:attrNameLst>
                                          <p:attrName>style.visibility</p:attrName>
                                        </p:attrNameLst>
                                      </p:cBhvr>
                                      <p:to>
                                        <p:strVal val="visible"/>
                                      </p:to>
                                    </p:set>
                                    <p:anim calcmode="lin" valueType="num">
                                      <p:cBhvr>
                                        <p:cTn id="7"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 dur="1000" fill="hold"/>
                                        <p:tgtEl>
                                          <p:spTgt spid="1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4"/>
                                        </p:tgtEl>
                                      </p:cBhvr>
                                    </p:animEffect>
                                  </p:childTnLst>
                                </p:cTn>
                              </p:par>
                            </p:childTnLst>
                          </p:cTn>
                        </p:par>
                        <p:par>
                          <p:cTn id="15" fill="hold" nodeType="afterGroup">
                            <p:stCondLst>
                              <p:cond delay="1000"/>
                            </p:stCondLst>
                            <p:childTnLst>
                              <p:par>
                                <p:cTn id="16" presetID="37" presetClass="entr" presetSubtype="0" fill="hold" grpId="0" nodeType="afterEffect">
                                  <p:stCondLst>
                                    <p:cond delay="0"/>
                                  </p:stCondLst>
                                  <p:childTnLst>
                                    <p:set>
                                      <p:cBhvr>
                                        <p:cTn id="17" dur="1" fill="hold">
                                          <p:stCondLst>
                                            <p:cond delay="0"/>
                                          </p:stCondLst>
                                        </p:cTn>
                                        <p:tgtEl>
                                          <p:spTgt spid="20"/>
                                        </p:tgtEl>
                                        <p:attrNameLst>
                                          <p:attrName>style.visibility</p:attrName>
                                        </p:attrNameLst>
                                      </p:cBhvr>
                                      <p:to>
                                        <p:strVal val="visible"/>
                                      </p:to>
                                    </p:set>
                                    <p:animEffect transition="in" filter="fade">
                                      <p:cBhvr>
                                        <p:cTn id="18" dur="1000"/>
                                        <p:tgtEl>
                                          <p:spTgt spid="20"/>
                                        </p:tgtEl>
                                      </p:cBhvr>
                                    </p:animEffect>
                                    <p:anim calcmode="lin" valueType="num">
                                      <p:cBhvr>
                                        <p:cTn id="19" dur="1000" fill="hold"/>
                                        <p:tgtEl>
                                          <p:spTgt spid="20"/>
                                        </p:tgtEl>
                                        <p:attrNameLst>
                                          <p:attrName>ppt_x</p:attrName>
                                        </p:attrNameLst>
                                      </p:cBhvr>
                                      <p:tavLst>
                                        <p:tav tm="0">
                                          <p:val>
                                            <p:strVal val="#ppt_x"/>
                                          </p:val>
                                        </p:tav>
                                        <p:tav tm="100000">
                                          <p:val>
                                            <p:strVal val="#ppt_x"/>
                                          </p:val>
                                        </p:tav>
                                      </p:tavLst>
                                    </p:anim>
                                    <p:anim calcmode="lin" valueType="num">
                                      <p:cBhvr>
                                        <p:cTn id="20" dur="900" decel="100000" fill="hold"/>
                                        <p:tgtEl>
                                          <p:spTgt spid="20"/>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22" fill="hold" nodeType="afterGroup">
                            <p:stCondLst>
                              <p:cond delay="2000"/>
                            </p:stCondLst>
                            <p:childTnLst>
                              <p:par>
                                <p:cTn id="23" presetID="42" presetClass="entr" presetSubtype="0" fill="hold" nodeType="after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1000"/>
                                        <p:tgtEl>
                                          <p:spTgt spid="4"/>
                                        </p:tgtEl>
                                      </p:cBhvr>
                                    </p:animEffect>
                                    <p:anim calcmode="lin" valueType="num">
                                      <p:cBhvr>
                                        <p:cTn id="26" dur="1000" fill="hold"/>
                                        <p:tgtEl>
                                          <p:spTgt spid="4"/>
                                        </p:tgtEl>
                                        <p:attrNameLst>
                                          <p:attrName>ppt_x</p:attrName>
                                        </p:attrNameLst>
                                      </p:cBhvr>
                                      <p:tavLst>
                                        <p:tav tm="0">
                                          <p:val>
                                            <p:strVal val="#ppt_x"/>
                                          </p:val>
                                        </p:tav>
                                        <p:tav tm="100000">
                                          <p:val>
                                            <p:strVal val="#ppt_x"/>
                                          </p:val>
                                        </p:tav>
                                      </p:tavLst>
                                    </p:anim>
                                    <p:anim calcmode="lin" valueType="num">
                                      <p:cBhvr>
                                        <p:cTn id="2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组合 29"/>
          <p:cNvGrpSpPr/>
          <p:nvPr/>
        </p:nvGrpSpPr>
        <p:grpSpPr>
          <a:xfrm>
            <a:off x="519646" y="417394"/>
            <a:ext cx="11152707" cy="6168512"/>
            <a:chOff x="519646" y="447982"/>
            <a:chExt cx="11152707" cy="6168512"/>
          </a:xfrm>
        </p:grpSpPr>
        <p:sp>
          <p:nvSpPr>
            <p:cNvPr id="31" name="矩形 30"/>
            <p:cNvSpPr/>
            <p:nvPr/>
          </p:nvSpPr>
          <p:spPr>
            <a:xfrm>
              <a:off x="519646" y="447982"/>
              <a:ext cx="11152707" cy="6168512"/>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2" name="矩形 31"/>
            <p:cNvSpPr/>
            <p:nvPr/>
          </p:nvSpPr>
          <p:spPr>
            <a:xfrm>
              <a:off x="791761" y="707923"/>
              <a:ext cx="10608476" cy="5648630"/>
            </a:xfrm>
            <a:prstGeom prst="rect">
              <a:avLst/>
            </a:prstGeom>
            <a:noFill/>
            <a:ln w="76200">
              <a:solidFill>
                <a:srgbClr val="FFE9AA"/>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20" name="TextBox 46"/>
          <p:cNvSpPr txBox="1">
            <a:spLocks noChangeArrowheads="1"/>
          </p:cNvSpPr>
          <p:nvPr/>
        </p:nvSpPr>
        <p:spPr bwMode="auto">
          <a:xfrm>
            <a:off x="1504646" y="2289785"/>
            <a:ext cx="7609858" cy="3609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521970">
              <a:defRPr sz="1300">
                <a:solidFill>
                  <a:schemeClr val="tx1"/>
                </a:solidFill>
                <a:latin typeface="Calibri" panose="020F0502020204030204" pitchFamily="34" charset="0"/>
                <a:ea typeface="宋体" panose="02010600030101010101" pitchFamily="2" charset="-122"/>
              </a:defRPr>
            </a:lvl1pPr>
            <a:lvl2pPr marL="742950" indent="-285750" defTabSz="521970">
              <a:defRPr sz="1300">
                <a:solidFill>
                  <a:schemeClr val="tx1"/>
                </a:solidFill>
                <a:latin typeface="Calibri" panose="020F0502020204030204" pitchFamily="34" charset="0"/>
                <a:ea typeface="宋体" panose="02010600030101010101" pitchFamily="2" charset="-122"/>
              </a:defRPr>
            </a:lvl2pPr>
            <a:lvl3pPr marL="1143000" indent="-228600" defTabSz="521970">
              <a:defRPr sz="1300">
                <a:solidFill>
                  <a:schemeClr val="tx1"/>
                </a:solidFill>
                <a:latin typeface="Calibri" panose="020F0502020204030204" pitchFamily="34" charset="0"/>
                <a:ea typeface="宋体" panose="02010600030101010101" pitchFamily="2" charset="-122"/>
              </a:defRPr>
            </a:lvl3pPr>
            <a:lvl4pPr marL="1600200" indent="-228600" defTabSz="521970">
              <a:defRPr sz="1300">
                <a:solidFill>
                  <a:schemeClr val="tx1"/>
                </a:solidFill>
                <a:latin typeface="Calibri" panose="020F0502020204030204" pitchFamily="34" charset="0"/>
                <a:ea typeface="宋体" panose="02010600030101010101" pitchFamily="2" charset="-122"/>
              </a:defRPr>
            </a:lvl4pPr>
            <a:lvl5pPr marL="2057400" indent="-228600" defTabSz="521970">
              <a:defRPr sz="1300">
                <a:solidFill>
                  <a:schemeClr val="tx1"/>
                </a:solidFill>
                <a:latin typeface="Calibri" panose="020F0502020204030204" pitchFamily="34" charset="0"/>
                <a:ea typeface="宋体" panose="02010600030101010101" pitchFamily="2" charset="-122"/>
              </a:defRPr>
            </a:lvl5pPr>
            <a:lvl6pPr marL="25146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9718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34290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8862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defTabSz="695960">
              <a:lnSpc>
                <a:spcPct val="150000"/>
              </a:lnSpc>
              <a:defRPr/>
            </a:pPr>
            <a:r>
              <a:rPr lang="zh-CN" altLang="en-US" sz="1400" dirty="0">
                <a:solidFill>
                  <a:schemeClr val="tx1">
                    <a:lumMod val="85000"/>
                    <a:lumOff val="15000"/>
                  </a:schemeClr>
                </a:solidFill>
                <a:latin typeface="+mn-lt"/>
                <a:ea typeface="+mn-ea"/>
                <a:cs typeface="+mn-ea"/>
                <a:sym typeface="+mn-lt"/>
              </a:rPr>
              <a:t>▪ </a:t>
            </a:r>
            <a:r>
              <a:rPr lang="en-US" altLang="zh-CN" sz="1400" dirty="0">
                <a:solidFill>
                  <a:schemeClr val="tx1">
                    <a:lumMod val="85000"/>
                    <a:lumOff val="15000"/>
                  </a:schemeClr>
                </a:solidFill>
                <a:latin typeface="+mn-lt"/>
                <a:ea typeface="+mn-ea"/>
                <a:cs typeface="+mn-ea"/>
                <a:sym typeface="+mn-lt"/>
              </a:rPr>
              <a:t>2019</a:t>
            </a:r>
            <a:r>
              <a:rPr lang="zh-CN" altLang="en-US" sz="1400" dirty="0">
                <a:solidFill>
                  <a:schemeClr val="tx1">
                    <a:lumMod val="85000"/>
                    <a:lumOff val="15000"/>
                  </a:schemeClr>
                </a:solidFill>
                <a:latin typeface="+mn-lt"/>
                <a:ea typeface="+mn-ea"/>
                <a:cs typeface="+mn-ea"/>
                <a:sym typeface="+mn-lt"/>
              </a:rPr>
              <a:t>年</a:t>
            </a:r>
            <a:r>
              <a:rPr lang="en-US" altLang="zh-CN" sz="1400" dirty="0">
                <a:solidFill>
                  <a:schemeClr val="tx1">
                    <a:lumMod val="85000"/>
                    <a:lumOff val="15000"/>
                  </a:schemeClr>
                </a:solidFill>
                <a:latin typeface="+mn-lt"/>
                <a:ea typeface="+mn-ea"/>
                <a:cs typeface="+mn-ea"/>
                <a:sym typeface="+mn-lt"/>
              </a:rPr>
              <a:t>9</a:t>
            </a:r>
            <a:r>
              <a:rPr lang="zh-CN" altLang="en-US" sz="1400" dirty="0">
                <a:solidFill>
                  <a:schemeClr val="tx1">
                    <a:lumMod val="85000"/>
                    <a:lumOff val="15000"/>
                  </a:schemeClr>
                </a:solidFill>
                <a:latin typeface="+mn-lt"/>
                <a:ea typeface="+mn-ea"/>
                <a:cs typeface="+mn-ea"/>
                <a:sym typeface="+mn-lt"/>
              </a:rPr>
              <a:t>月      国家主席习近平签署主席令，授予袁隆平“共和国勋章”</a:t>
            </a:r>
          </a:p>
          <a:p>
            <a:pPr defTabSz="695960">
              <a:lnSpc>
                <a:spcPct val="150000"/>
              </a:lnSpc>
              <a:defRPr/>
            </a:pPr>
            <a:r>
              <a:rPr lang="zh-CN" altLang="en-US" sz="1400" dirty="0">
                <a:solidFill>
                  <a:schemeClr val="tx1">
                    <a:lumMod val="85000"/>
                    <a:lumOff val="15000"/>
                  </a:schemeClr>
                </a:solidFill>
                <a:latin typeface="+mn-lt"/>
                <a:ea typeface="+mn-ea"/>
                <a:cs typeface="+mn-ea"/>
                <a:sym typeface="+mn-lt"/>
              </a:rPr>
              <a:t>▪ </a:t>
            </a:r>
            <a:r>
              <a:rPr lang="en-US" altLang="zh-CN" sz="1400" dirty="0">
                <a:solidFill>
                  <a:schemeClr val="tx1">
                    <a:lumMod val="85000"/>
                    <a:lumOff val="15000"/>
                  </a:schemeClr>
                </a:solidFill>
                <a:latin typeface="+mn-lt"/>
                <a:ea typeface="+mn-ea"/>
                <a:cs typeface="+mn-ea"/>
                <a:sym typeface="+mn-lt"/>
              </a:rPr>
              <a:t>2019-09      “</a:t>
            </a:r>
            <a:r>
              <a:rPr lang="zh-CN" altLang="en-US" sz="1400" dirty="0">
                <a:solidFill>
                  <a:schemeClr val="tx1">
                    <a:lumMod val="85000"/>
                    <a:lumOff val="15000"/>
                  </a:schemeClr>
                </a:solidFill>
                <a:latin typeface="+mn-lt"/>
                <a:ea typeface="+mn-ea"/>
                <a:cs typeface="+mn-ea"/>
                <a:sym typeface="+mn-lt"/>
              </a:rPr>
              <a:t>最美奋斗者”个人称号</a:t>
            </a:r>
          </a:p>
          <a:p>
            <a:pPr defTabSz="695960">
              <a:lnSpc>
                <a:spcPct val="150000"/>
              </a:lnSpc>
              <a:defRPr/>
            </a:pPr>
            <a:r>
              <a:rPr lang="zh-CN" altLang="en-US" sz="1400" dirty="0">
                <a:solidFill>
                  <a:schemeClr val="tx1">
                    <a:lumMod val="85000"/>
                    <a:lumOff val="15000"/>
                  </a:schemeClr>
                </a:solidFill>
                <a:latin typeface="+mn-lt"/>
                <a:ea typeface="+mn-ea"/>
                <a:cs typeface="+mn-ea"/>
                <a:sym typeface="+mn-lt"/>
              </a:rPr>
              <a:t>▪ </a:t>
            </a:r>
            <a:r>
              <a:rPr lang="en-US" altLang="zh-CN" sz="1400" dirty="0">
                <a:solidFill>
                  <a:schemeClr val="tx1">
                    <a:lumMod val="85000"/>
                    <a:lumOff val="15000"/>
                  </a:schemeClr>
                </a:solidFill>
                <a:latin typeface="+mn-lt"/>
                <a:ea typeface="+mn-ea"/>
                <a:cs typeface="+mn-ea"/>
                <a:sym typeface="+mn-lt"/>
              </a:rPr>
              <a:t>2018-12-18    </a:t>
            </a:r>
            <a:r>
              <a:rPr lang="zh-CN" altLang="en-US" sz="1400" dirty="0">
                <a:solidFill>
                  <a:schemeClr val="tx1">
                    <a:lumMod val="85000"/>
                    <a:lumOff val="15000"/>
                  </a:schemeClr>
                </a:solidFill>
                <a:latin typeface="+mn-lt"/>
                <a:ea typeface="+mn-ea"/>
                <a:cs typeface="+mn-ea"/>
                <a:sym typeface="+mn-lt"/>
              </a:rPr>
              <a:t>改革先锋</a:t>
            </a:r>
          </a:p>
          <a:p>
            <a:pPr defTabSz="695960">
              <a:lnSpc>
                <a:spcPct val="150000"/>
              </a:lnSpc>
              <a:defRPr/>
            </a:pPr>
            <a:r>
              <a:rPr lang="zh-CN" altLang="en-US" sz="1400" dirty="0">
                <a:solidFill>
                  <a:schemeClr val="tx1">
                    <a:lumMod val="85000"/>
                    <a:lumOff val="15000"/>
                  </a:schemeClr>
                </a:solidFill>
                <a:latin typeface="+mn-lt"/>
                <a:ea typeface="+mn-ea"/>
                <a:cs typeface="+mn-ea"/>
                <a:sym typeface="+mn-lt"/>
              </a:rPr>
              <a:t>▪ </a:t>
            </a:r>
            <a:r>
              <a:rPr lang="en-US" altLang="zh-CN" sz="1400" dirty="0">
                <a:solidFill>
                  <a:schemeClr val="tx1">
                    <a:lumMod val="85000"/>
                    <a:lumOff val="15000"/>
                  </a:schemeClr>
                </a:solidFill>
                <a:latin typeface="+mn-lt"/>
                <a:ea typeface="+mn-ea"/>
                <a:cs typeface="+mn-ea"/>
                <a:sym typeface="+mn-lt"/>
              </a:rPr>
              <a:t>2018-11         100</a:t>
            </a:r>
            <a:r>
              <a:rPr lang="zh-CN" altLang="en-US" sz="1400" dirty="0">
                <a:solidFill>
                  <a:schemeClr val="tx1">
                    <a:lumMod val="85000"/>
                    <a:lumOff val="15000"/>
                  </a:schemeClr>
                </a:solidFill>
                <a:latin typeface="+mn-lt"/>
                <a:ea typeface="+mn-ea"/>
                <a:cs typeface="+mn-ea"/>
                <a:sym typeface="+mn-lt"/>
              </a:rPr>
              <a:t>名改革开放杰出贡献对象</a:t>
            </a:r>
          </a:p>
          <a:p>
            <a:pPr defTabSz="695960">
              <a:lnSpc>
                <a:spcPct val="150000"/>
              </a:lnSpc>
              <a:defRPr/>
            </a:pPr>
            <a:r>
              <a:rPr lang="zh-CN" altLang="en-US" sz="1400" dirty="0">
                <a:solidFill>
                  <a:schemeClr val="tx1">
                    <a:lumMod val="85000"/>
                    <a:lumOff val="15000"/>
                  </a:schemeClr>
                </a:solidFill>
                <a:latin typeface="+mn-lt"/>
                <a:ea typeface="+mn-ea"/>
                <a:cs typeface="+mn-ea"/>
                <a:sym typeface="+mn-lt"/>
              </a:rPr>
              <a:t>▪ </a:t>
            </a:r>
            <a:r>
              <a:rPr lang="en-US" altLang="zh-CN" sz="1400" dirty="0">
                <a:solidFill>
                  <a:schemeClr val="tx1">
                    <a:lumMod val="85000"/>
                    <a:lumOff val="15000"/>
                  </a:schemeClr>
                </a:solidFill>
                <a:latin typeface="+mn-lt"/>
                <a:ea typeface="+mn-ea"/>
                <a:cs typeface="+mn-ea"/>
                <a:sym typeface="+mn-lt"/>
              </a:rPr>
              <a:t>2010-04-28    </a:t>
            </a:r>
            <a:r>
              <a:rPr lang="zh-CN" altLang="en-US" sz="1400" dirty="0">
                <a:solidFill>
                  <a:schemeClr val="tx1">
                    <a:lumMod val="85000"/>
                    <a:lumOff val="15000"/>
                  </a:schemeClr>
                </a:solidFill>
                <a:latin typeface="+mn-lt"/>
                <a:ea typeface="+mn-ea"/>
                <a:cs typeface="+mn-ea"/>
                <a:sym typeface="+mn-lt"/>
              </a:rPr>
              <a:t>荣登</a:t>
            </a:r>
            <a:r>
              <a:rPr lang="en-US" altLang="zh-CN" sz="1400" dirty="0">
                <a:solidFill>
                  <a:schemeClr val="tx1">
                    <a:lumMod val="85000"/>
                    <a:lumOff val="15000"/>
                  </a:schemeClr>
                </a:solidFill>
                <a:latin typeface="+mn-lt"/>
                <a:ea typeface="+mn-ea"/>
                <a:cs typeface="+mn-ea"/>
                <a:sym typeface="+mn-lt"/>
              </a:rPr>
              <a:t>2010</a:t>
            </a:r>
            <a:r>
              <a:rPr lang="zh-CN" altLang="en-US" sz="1400" dirty="0">
                <a:solidFill>
                  <a:schemeClr val="tx1">
                    <a:lumMod val="85000"/>
                    <a:lumOff val="15000"/>
                  </a:schemeClr>
                </a:solidFill>
                <a:latin typeface="+mn-lt"/>
                <a:ea typeface="+mn-ea"/>
                <a:cs typeface="+mn-ea"/>
                <a:sym typeface="+mn-lt"/>
              </a:rPr>
              <a:t>中国心灵富豪榜首富榜      </a:t>
            </a:r>
          </a:p>
          <a:p>
            <a:pPr defTabSz="695960">
              <a:lnSpc>
                <a:spcPct val="150000"/>
              </a:lnSpc>
              <a:defRPr/>
            </a:pPr>
            <a:r>
              <a:rPr lang="zh-CN" altLang="en-US" sz="1400" dirty="0">
                <a:solidFill>
                  <a:schemeClr val="tx1">
                    <a:lumMod val="85000"/>
                    <a:lumOff val="15000"/>
                  </a:schemeClr>
                </a:solidFill>
                <a:latin typeface="+mn-lt"/>
                <a:ea typeface="+mn-ea"/>
                <a:cs typeface="+mn-ea"/>
                <a:sym typeface="+mn-lt"/>
              </a:rPr>
              <a:t>▪ </a:t>
            </a:r>
            <a:r>
              <a:rPr lang="en-US" altLang="zh-CN" sz="1400" dirty="0">
                <a:solidFill>
                  <a:schemeClr val="tx1">
                    <a:lumMod val="85000"/>
                    <a:lumOff val="15000"/>
                  </a:schemeClr>
                </a:solidFill>
                <a:latin typeface="+mn-lt"/>
                <a:ea typeface="+mn-ea"/>
                <a:cs typeface="+mn-ea"/>
                <a:sym typeface="+mn-lt"/>
              </a:rPr>
              <a:t>2004               </a:t>
            </a:r>
            <a:r>
              <a:rPr lang="zh-CN" altLang="en-US" sz="1400" dirty="0">
                <a:solidFill>
                  <a:schemeClr val="tx1">
                    <a:lumMod val="85000"/>
                    <a:lumOff val="15000"/>
                  </a:schemeClr>
                </a:solidFill>
                <a:latin typeface="+mn-lt"/>
                <a:ea typeface="+mn-ea"/>
                <a:cs typeface="+mn-ea"/>
                <a:sym typeface="+mn-lt"/>
              </a:rPr>
              <a:t>袁隆平获评中央电视台“感动中国</a:t>
            </a:r>
            <a:r>
              <a:rPr lang="en-US" altLang="zh-CN" sz="1400" dirty="0">
                <a:solidFill>
                  <a:schemeClr val="tx1">
                    <a:lumMod val="85000"/>
                    <a:lumOff val="15000"/>
                  </a:schemeClr>
                </a:solidFill>
                <a:latin typeface="+mn-lt"/>
                <a:ea typeface="+mn-ea"/>
                <a:cs typeface="+mn-ea"/>
                <a:sym typeface="+mn-lt"/>
              </a:rPr>
              <a:t>·2004</a:t>
            </a:r>
            <a:r>
              <a:rPr lang="zh-CN" altLang="en-US" sz="1400" dirty="0">
                <a:solidFill>
                  <a:schemeClr val="tx1">
                    <a:lumMod val="85000"/>
                    <a:lumOff val="15000"/>
                  </a:schemeClr>
                </a:solidFill>
                <a:latin typeface="+mn-lt"/>
                <a:ea typeface="+mn-ea"/>
                <a:cs typeface="+mn-ea"/>
                <a:sym typeface="+mn-lt"/>
              </a:rPr>
              <a:t>年度人物”十大人物之一      </a:t>
            </a:r>
          </a:p>
          <a:p>
            <a:pPr defTabSz="695960">
              <a:lnSpc>
                <a:spcPct val="150000"/>
              </a:lnSpc>
              <a:defRPr/>
            </a:pPr>
            <a:r>
              <a:rPr lang="zh-CN" altLang="en-US" sz="1400" dirty="0">
                <a:solidFill>
                  <a:schemeClr val="tx1">
                    <a:lumMod val="85000"/>
                    <a:lumOff val="15000"/>
                  </a:schemeClr>
                </a:solidFill>
                <a:latin typeface="+mn-lt"/>
                <a:ea typeface="+mn-ea"/>
                <a:cs typeface="+mn-ea"/>
                <a:sym typeface="+mn-lt"/>
              </a:rPr>
              <a:t>▪ </a:t>
            </a:r>
            <a:r>
              <a:rPr lang="en-US" altLang="zh-CN" sz="1400" dirty="0">
                <a:solidFill>
                  <a:schemeClr val="tx1">
                    <a:lumMod val="85000"/>
                    <a:lumOff val="15000"/>
                  </a:schemeClr>
                </a:solidFill>
                <a:latin typeface="+mn-lt"/>
                <a:ea typeface="+mn-ea"/>
                <a:cs typeface="+mn-ea"/>
                <a:sym typeface="+mn-lt"/>
              </a:rPr>
              <a:t>2002               </a:t>
            </a:r>
            <a:r>
              <a:rPr lang="zh-CN" altLang="en-US" sz="1400" dirty="0">
                <a:solidFill>
                  <a:schemeClr val="tx1">
                    <a:lumMod val="85000"/>
                    <a:lumOff val="15000"/>
                  </a:schemeClr>
                </a:solidFill>
                <a:latin typeface="+mn-lt"/>
                <a:ea typeface="+mn-ea"/>
                <a:cs typeface="+mn-ea"/>
                <a:sym typeface="+mn-lt"/>
              </a:rPr>
              <a:t>袁隆平荣膺“科学中国人（</a:t>
            </a:r>
            <a:r>
              <a:rPr lang="en-US" altLang="zh-CN" sz="1400" dirty="0">
                <a:solidFill>
                  <a:schemeClr val="tx1">
                    <a:lumMod val="85000"/>
                    <a:lumOff val="15000"/>
                  </a:schemeClr>
                </a:solidFill>
                <a:latin typeface="+mn-lt"/>
                <a:ea typeface="+mn-ea"/>
                <a:cs typeface="+mn-ea"/>
                <a:sym typeface="+mn-lt"/>
              </a:rPr>
              <a:t>2002</a:t>
            </a:r>
            <a:r>
              <a:rPr lang="zh-CN" altLang="en-US" sz="1400" dirty="0">
                <a:solidFill>
                  <a:schemeClr val="tx1">
                    <a:lumMod val="85000"/>
                    <a:lumOff val="15000"/>
                  </a:schemeClr>
                </a:solidFill>
                <a:latin typeface="+mn-lt"/>
                <a:ea typeface="+mn-ea"/>
                <a:cs typeface="+mn-ea"/>
                <a:sym typeface="+mn-lt"/>
              </a:rPr>
              <a:t>）年度人物”称号     </a:t>
            </a:r>
          </a:p>
          <a:p>
            <a:pPr defTabSz="695960">
              <a:lnSpc>
                <a:spcPct val="150000"/>
              </a:lnSpc>
              <a:defRPr/>
            </a:pPr>
            <a:r>
              <a:rPr lang="zh-CN" altLang="en-US" sz="1400" dirty="0">
                <a:solidFill>
                  <a:schemeClr val="tx1">
                    <a:lumMod val="85000"/>
                    <a:lumOff val="15000"/>
                  </a:schemeClr>
                </a:solidFill>
                <a:latin typeface="+mn-lt"/>
                <a:ea typeface="+mn-ea"/>
                <a:cs typeface="+mn-ea"/>
                <a:sym typeface="+mn-lt"/>
              </a:rPr>
              <a:t>▪ </a:t>
            </a:r>
            <a:r>
              <a:rPr lang="en-US" altLang="zh-CN" sz="1400" dirty="0">
                <a:solidFill>
                  <a:schemeClr val="tx1">
                    <a:lumMod val="85000"/>
                    <a:lumOff val="15000"/>
                  </a:schemeClr>
                </a:solidFill>
                <a:latin typeface="+mn-lt"/>
                <a:ea typeface="+mn-ea"/>
                <a:cs typeface="+mn-ea"/>
                <a:sym typeface="+mn-lt"/>
              </a:rPr>
              <a:t>1997-08          </a:t>
            </a:r>
            <a:r>
              <a:rPr lang="zh-CN" altLang="en-US" sz="1400" dirty="0">
                <a:solidFill>
                  <a:schemeClr val="tx1">
                    <a:lumMod val="85000"/>
                    <a:lumOff val="15000"/>
                  </a:schemeClr>
                </a:solidFill>
                <a:latin typeface="+mn-lt"/>
                <a:ea typeface="+mn-ea"/>
                <a:cs typeface="+mn-ea"/>
                <a:sym typeface="+mn-lt"/>
              </a:rPr>
              <a:t>获国际农作物杂种优势利用“杰出先驱科学家”荣誉称号        </a:t>
            </a:r>
          </a:p>
          <a:p>
            <a:pPr defTabSz="695960">
              <a:lnSpc>
                <a:spcPct val="150000"/>
              </a:lnSpc>
              <a:defRPr/>
            </a:pPr>
            <a:r>
              <a:rPr lang="zh-CN" altLang="en-US" sz="1400" dirty="0">
                <a:solidFill>
                  <a:schemeClr val="tx1">
                    <a:lumMod val="85000"/>
                    <a:lumOff val="15000"/>
                  </a:schemeClr>
                </a:solidFill>
                <a:latin typeface="+mn-lt"/>
                <a:ea typeface="+mn-ea"/>
                <a:cs typeface="+mn-ea"/>
                <a:sym typeface="+mn-lt"/>
              </a:rPr>
              <a:t>▪ </a:t>
            </a:r>
            <a:r>
              <a:rPr lang="en-US" altLang="zh-CN" sz="1400" dirty="0">
                <a:solidFill>
                  <a:schemeClr val="tx1">
                    <a:lumMod val="85000"/>
                    <a:lumOff val="15000"/>
                  </a:schemeClr>
                </a:solidFill>
                <a:latin typeface="+mn-lt"/>
                <a:ea typeface="+mn-ea"/>
                <a:cs typeface="+mn-ea"/>
                <a:sym typeface="+mn-lt"/>
              </a:rPr>
              <a:t>1989              </a:t>
            </a:r>
            <a:r>
              <a:rPr lang="zh-CN" altLang="en-US" sz="1400" dirty="0">
                <a:solidFill>
                  <a:schemeClr val="tx1">
                    <a:lumMod val="85000"/>
                    <a:lumOff val="15000"/>
                  </a:schemeClr>
                </a:solidFill>
                <a:latin typeface="+mn-lt"/>
                <a:ea typeface="+mn-ea"/>
                <a:cs typeface="+mn-ea"/>
                <a:sym typeface="+mn-lt"/>
              </a:rPr>
              <a:t>被评为中国先进工作者    </a:t>
            </a:r>
          </a:p>
          <a:p>
            <a:pPr defTabSz="695960">
              <a:lnSpc>
                <a:spcPct val="150000"/>
              </a:lnSpc>
              <a:defRPr/>
            </a:pPr>
            <a:r>
              <a:rPr lang="zh-CN" altLang="en-US" sz="1400" dirty="0">
                <a:solidFill>
                  <a:schemeClr val="tx1">
                    <a:lumMod val="85000"/>
                    <a:lumOff val="15000"/>
                  </a:schemeClr>
                </a:solidFill>
                <a:latin typeface="+mn-lt"/>
                <a:ea typeface="+mn-ea"/>
                <a:cs typeface="+mn-ea"/>
                <a:sym typeface="+mn-lt"/>
              </a:rPr>
              <a:t>▪ </a:t>
            </a:r>
            <a:r>
              <a:rPr lang="en-US" altLang="zh-CN" sz="1400" dirty="0">
                <a:solidFill>
                  <a:schemeClr val="tx1">
                    <a:lumMod val="85000"/>
                    <a:lumOff val="15000"/>
                  </a:schemeClr>
                </a:solidFill>
                <a:latin typeface="+mn-lt"/>
                <a:ea typeface="+mn-ea"/>
                <a:cs typeface="+mn-ea"/>
                <a:sym typeface="+mn-lt"/>
              </a:rPr>
              <a:t>1984              </a:t>
            </a:r>
            <a:r>
              <a:rPr lang="zh-CN" altLang="en-US" sz="1400" dirty="0">
                <a:solidFill>
                  <a:schemeClr val="tx1">
                    <a:lumMod val="85000"/>
                    <a:lumOff val="15000"/>
                  </a:schemeClr>
                </a:solidFill>
                <a:latin typeface="+mn-lt"/>
                <a:ea typeface="+mn-ea"/>
                <a:cs typeface="+mn-ea"/>
                <a:sym typeface="+mn-lt"/>
              </a:rPr>
              <a:t>获国家级有突出贡献的中青年专家称号        </a:t>
            </a:r>
          </a:p>
          <a:p>
            <a:pPr defTabSz="695960">
              <a:lnSpc>
                <a:spcPct val="150000"/>
              </a:lnSpc>
              <a:defRPr/>
            </a:pPr>
            <a:r>
              <a:rPr lang="zh-CN" altLang="en-US" sz="1400" dirty="0">
                <a:solidFill>
                  <a:schemeClr val="tx1">
                    <a:lumMod val="85000"/>
                    <a:lumOff val="15000"/>
                  </a:schemeClr>
                </a:solidFill>
                <a:latin typeface="+mn-lt"/>
                <a:ea typeface="+mn-ea"/>
                <a:cs typeface="+mn-ea"/>
                <a:sym typeface="+mn-lt"/>
              </a:rPr>
              <a:t>▪ </a:t>
            </a:r>
            <a:r>
              <a:rPr lang="en-US" altLang="zh-CN" sz="1400" dirty="0">
                <a:solidFill>
                  <a:schemeClr val="tx1">
                    <a:lumMod val="85000"/>
                    <a:lumOff val="15000"/>
                  </a:schemeClr>
                </a:solidFill>
                <a:latin typeface="+mn-lt"/>
                <a:ea typeface="+mn-ea"/>
                <a:cs typeface="+mn-ea"/>
                <a:sym typeface="+mn-lt"/>
              </a:rPr>
              <a:t>1979-12        </a:t>
            </a:r>
            <a:r>
              <a:rPr lang="zh-CN" altLang="en-US" sz="1400" dirty="0">
                <a:solidFill>
                  <a:schemeClr val="tx1">
                    <a:lumMod val="85000"/>
                    <a:lumOff val="15000"/>
                  </a:schemeClr>
                </a:solidFill>
                <a:latin typeface="+mn-lt"/>
                <a:ea typeface="+mn-ea"/>
                <a:cs typeface="+mn-ea"/>
                <a:sym typeface="+mn-lt"/>
              </a:rPr>
              <a:t>国务院授予袁隆平中国先进科技工作者与中国劳动模范的称号 </a:t>
            </a:r>
          </a:p>
        </p:txBody>
      </p:sp>
      <p:sp>
        <p:nvSpPr>
          <p:cNvPr id="14" name="Rectangle 4"/>
          <p:cNvSpPr txBox="1">
            <a:spLocks noChangeArrowheads="1"/>
          </p:cNvSpPr>
          <p:nvPr/>
        </p:nvSpPr>
        <p:spPr>
          <a:xfrm>
            <a:off x="3955681" y="890187"/>
            <a:ext cx="4280636" cy="658220"/>
          </a:xfrm>
          <a:prstGeom prst="rect">
            <a:avLst/>
          </a:prstGeom>
          <a:effectLst>
            <a:outerShdw blurRad="76200" dir="13500000" sy="23000" kx="1200000" algn="br" rotWithShape="0">
              <a:prstClr val="black">
                <a:alpha val="20000"/>
              </a:prstClr>
            </a:outerShdw>
            <a:reflection blurRad="6350" stA="52000" endA="300" endPos="35000" dir="5400000" sy="-100000" algn="bl" rotWithShape="0"/>
          </a:effectLst>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CN" altLang="en-US" sz="3200" b="1">
                <a:solidFill>
                  <a:srgbClr val="3A9289"/>
                </a:solidFill>
                <a:latin typeface="+mn-lt"/>
                <a:ea typeface="+mn-ea"/>
                <a:cs typeface="+mn-ea"/>
                <a:sym typeface="+mn-lt"/>
              </a:rPr>
              <a:t>荣誉称号</a:t>
            </a:r>
          </a:p>
        </p:txBody>
      </p:sp>
      <p:pic>
        <p:nvPicPr>
          <p:cNvPr id="3" name="图片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615570" y="2017420"/>
            <a:ext cx="6423637" cy="40115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400" advClick="0">
        <p14:doors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5" presetClass="entr" presetSubtype="0" fill="hold" grpId="0" nodeType="withEffect">
                                  <p:stCondLst>
                                    <p:cond delay="0"/>
                                  </p:stCondLst>
                                  <p:iterate type="lt">
                                    <p:tmPct val="0"/>
                                  </p:iterate>
                                  <p:childTnLst>
                                    <p:set>
                                      <p:cBhvr>
                                        <p:cTn id="6" dur="1" fill="hold">
                                          <p:stCondLst>
                                            <p:cond delay="0"/>
                                          </p:stCondLst>
                                        </p:cTn>
                                        <p:tgtEl>
                                          <p:spTgt spid="14"/>
                                        </p:tgtEl>
                                        <p:attrNameLst>
                                          <p:attrName>style.visibility</p:attrName>
                                        </p:attrNameLst>
                                      </p:cBhvr>
                                      <p:to>
                                        <p:strVal val="visible"/>
                                      </p:to>
                                    </p:set>
                                    <p:anim calcmode="lin" valueType="num">
                                      <p:cBhvr>
                                        <p:cTn id="7"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 dur="1000" fill="hold"/>
                                        <p:tgtEl>
                                          <p:spTgt spid="1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4"/>
                                        </p:tgtEl>
                                      </p:cBhvr>
                                    </p:animEffect>
                                  </p:childTnLst>
                                </p:cTn>
                              </p:par>
                            </p:childTnLst>
                          </p:cTn>
                        </p:par>
                        <p:par>
                          <p:cTn id="15" fill="hold" nodeType="afterGroup">
                            <p:stCondLst>
                              <p:cond delay="1000"/>
                            </p:stCondLst>
                            <p:childTnLst>
                              <p:par>
                                <p:cTn id="16" presetID="37" presetClass="entr" presetSubtype="0" fill="hold" grpId="0" nodeType="afterEffect">
                                  <p:stCondLst>
                                    <p:cond delay="0"/>
                                  </p:stCondLst>
                                  <p:childTnLst>
                                    <p:set>
                                      <p:cBhvr>
                                        <p:cTn id="17" dur="1" fill="hold">
                                          <p:stCondLst>
                                            <p:cond delay="0"/>
                                          </p:stCondLst>
                                        </p:cTn>
                                        <p:tgtEl>
                                          <p:spTgt spid="20"/>
                                        </p:tgtEl>
                                        <p:attrNameLst>
                                          <p:attrName>style.visibility</p:attrName>
                                        </p:attrNameLst>
                                      </p:cBhvr>
                                      <p:to>
                                        <p:strVal val="visible"/>
                                      </p:to>
                                    </p:set>
                                    <p:animEffect transition="in" filter="fade">
                                      <p:cBhvr>
                                        <p:cTn id="18" dur="1000"/>
                                        <p:tgtEl>
                                          <p:spTgt spid="20"/>
                                        </p:tgtEl>
                                      </p:cBhvr>
                                    </p:animEffect>
                                    <p:anim calcmode="lin" valueType="num">
                                      <p:cBhvr>
                                        <p:cTn id="19" dur="1000" fill="hold"/>
                                        <p:tgtEl>
                                          <p:spTgt spid="20"/>
                                        </p:tgtEl>
                                        <p:attrNameLst>
                                          <p:attrName>ppt_x</p:attrName>
                                        </p:attrNameLst>
                                      </p:cBhvr>
                                      <p:tavLst>
                                        <p:tav tm="0">
                                          <p:val>
                                            <p:strVal val="#ppt_x"/>
                                          </p:val>
                                        </p:tav>
                                        <p:tav tm="100000">
                                          <p:val>
                                            <p:strVal val="#ppt_x"/>
                                          </p:val>
                                        </p:tav>
                                      </p:tavLst>
                                    </p:anim>
                                    <p:anim calcmode="lin" valueType="num">
                                      <p:cBhvr>
                                        <p:cTn id="20" dur="900" decel="100000" fill="hold"/>
                                        <p:tgtEl>
                                          <p:spTgt spid="20"/>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22" fill="hold" nodeType="afterGroup">
                            <p:stCondLst>
                              <p:cond delay="2000"/>
                            </p:stCondLst>
                            <p:childTnLst>
                              <p:par>
                                <p:cTn id="23" presetID="42" presetClass="entr" presetSubtype="0" fill="hold" nodeType="after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fade">
                                      <p:cBhvr>
                                        <p:cTn id="25" dur="1000"/>
                                        <p:tgtEl>
                                          <p:spTgt spid="3"/>
                                        </p:tgtEl>
                                      </p:cBhvr>
                                    </p:animEffect>
                                    <p:anim calcmode="lin" valueType="num">
                                      <p:cBhvr>
                                        <p:cTn id="26" dur="1000" fill="hold"/>
                                        <p:tgtEl>
                                          <p:spTgt spid="3"/>
                                        </p:tgtEl>
                                        <p:attrNameLst>
                                          <p:attrName>ppt_x</p:attrName>
                                        </p:attrNameLst>
                                      </p:cBhvr>
                                      <p:tavLst>
                                        <p:tav tm="0">
                                          <p:val>
                                            <p:strVal val="#ppt_x"/>
                                          </p:val>
                                        </p:tav>
                                        <p:tav tm="100000">
                                          <p:val>
                                            <p:strVal val="#ppt_x"/>
                                          </p:val>
                                        </p:tav>
                                      </p:tavLst>
                                    </p:anim>
                                    <p:anim calcmode="lin" valueType="num">
                                      <p:cBhvr>
                                        <p:cTn id="2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组合 29"/>
          <p:cNvGrpSpPr/>
          <p:nvPr/>
        </p:nvGrpSpPr>
        <p:grpSpPr>
          <a:xfrm>
            <a:off x="519646" y="417394"/>
            <a:ext cx="11152707" cy="6168512"/>
            <a:chOff x="519646" y="447982"/>
            <a:chExt cx="11152707" cy="6168512"/>
          </a:xfrm>
        </p:grpSpPr>
        <p:sp>
          <p:nvSpPr>
            <p:cNvPr id="31" name="矩形 30"/>
            <p:cNvSpPr/>
            <p:nvPr/>
          </p:nvSpPr>
          <p:spPr>
            <a:xfrm>
              <a:off x="519646" y="447982"/>
              <a:ext cx="11152707" cy="6168512"/>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2" name="矩形 31"/>
            <p:cNvSpPr/>
            <p:nvPr/>
          </p:nvSpPr>
          <p:spPr>
            <a:xfrm>
              <a:off x="791761" y="707923"/>
              <a:ext cx="10608476" cy="5648630"/>
            </a:xfrm>
            <a:prstGeom prst="rect">
              <a:avLst/>
            </a:prstGeom>
            <a:noFill/>
            <a:ln w="76200">
              <a:solidFill>
                <a:srgbClr val="FFE9AA"/>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4" name="Rectangle 4"/>
          <p:cNvSpPr txBox="1">
            <a:spLocks noChangeArrowheads="1"/>
          </p:cNvSpPr>
          <p:nvPr/>
        </p:nvSpPr>
        <p:spPr>
          <a:xfrm>
            <a:off x="3955681" y="890187"/>
            <a:ext cx="4280636" cy="658220"/>
          </a:xfrm>
          <a:prstGeom prst="rect">
            <a:avLst/>
          </a:prstGeom>
          <a:effectLst>
            <a:outerShdw blurRad="76200" dir="13500000" sy="23000" kx="1200000" algn="br" rotWithShape="0">
              <a:prstClr val="black">
                <a:alpha val="20000"/>
              </a:prstClr>
            </a:outerShdw>
            <a:reflection blurRad="6350" stA="52000" endA="300" endPos="35000" dir="5400000" sy="-100000" algn="bl" rotWithShape="0"/>
          </a:effectLst>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CN" altLang="en-US" sz="3200" b="1" dirty="0">
                <a:solidFill>
                  <a:srgbClr val="3A9289"/>
                </a:solidFill>
                <a:latin typeface="+mn-lt"/>
                <a:ea typeface="+mn-ea"/>
                <a:cs typeface="+mn-ea"/>
                <a:sym typeface="+mn-lt"/>
              </a:rPr>
              <a:t>袁隆平生平简介</a:t>
            </a:r>
            <a:endParaRPr lang="zh-CN" altLang="zh-CN" sz="2800" b="1" dirty="0">
              <a:solidFill>
                <a:srgbClr val="3A9289"/>
              </a:solidFill>
              <a:latin typeface="+mn-lt"/>
              <a:ea typeface="+mn-ea"/>
              <a:cs typeface="+mn-ea"/>
              <a:sym typeface="+mn-lt"/>
            </a:endParaRPr>
          </a:p>
        </p:txBody>
      </p:sp>
      <p:sp>
        <p:nvSpPr>
          <p:cNvPr id="11" name="TextBox 46"/>
          <p:cNvSpPr txBox="1">
            <a:spLocks noChangeArrowheads="1"/>
          </p:cNvSpPr>
          <p:nvPr/>
        </p:nvSpPr>
        <p:spPr bwMode="auto">
          <a:xfrm>
            <a:off x="2467200" y="5410856"/>
            <a:ext cx="7257597" cy="56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521970">
              <a:defRPr sz="1300">
                <a:solidFill>
                  <a:schemeClr val="tx1"/>
                </a:solidFill>
                <a:latin typeface="Calibri" panose="020F0502020204030204" pitchFamily="34" charset="0"/>
                <a:ea typeface="宋体" panose="02010600030101010101" pitchFamily="2" charset="-122"/>
              </a:defRPr>
            </a:lvl1pPr>
            <a:lvl2pPr marL="742950" indent="-285750" defTabSz="521970">
              <a:defRPr sz="1300">
                <a:solidFill>
                  <a:schemeClr val="tx1"/>
                </a:solidFill>
                <a:latin typeface="Calibri" panose="020F0502020204030204" pitchFamily="34" charset="0"/>
                <a:ea typeface="宋体" panose="02010600030101010101" pitchFamily="2" charset="-122"/>
              </a:defRPr>
            </a:lvl2pPr>
            <a:lvl3pPr marL="1143000" indent="-228600" defTabSz="521970">
              <a:defRPr sz="1300">
                <a:solidFill>
                  <a:schemeClr val="tx1"/>
                </a:solidFill>
                <a:latin typeface="Calibri" panose="020F0502020204030204" pitchFamily="34" charset="0"/>
                <a:ea typeface="宋体" panose="02010600030101010101" pitchFamily="2" charset="-122"/>
              </a:defRPr>
            </a:lvl3pPr>
            <a:lvl4pPr marL="1600200" indent="-228600" defTabSz="521970">
              <a:defRPr sz="1300">
                <a:solidFill>
                  <a:schemeClr val="tx1"/>
                </a:solidFill>
                <a:latin typeface="Calibri" panose="020F0502020204030204" pitchFamily="34" charset="0"/>
                <a:ea typeface="宋体" panose="02010600030101010101" pitchFamily="2" charset="-122"/>
              </a:defRPr>
            </a:lvl4pPr>
            <a:lvl5pPr marL="2057400" indent="-228600" defTabSz="521970">
              <a:defRPr sz="1300">
                <a:solidFill>
                  <a:schemeClr val="tx1"/>
                </a:solidFill>
                <a:latin typeface="Calibri" panose="020F0502020204030204" pitchFamily="34" charset="0"/>
                <a:ea typeface="宋体" panose="02010600030101010101" pitchFamily="2" charset="-122"/>
              </a:defRPr>
            </a:lvl5pPr>
            <a:lvl6pPr marL="25146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9718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34290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886200" indent="-228600" defTabSz="52197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defTabSz="695960">
              <a:lnSpc>
                <a:spcPct val="200000"/>
              </a:lnSpc>
              <a:defRPr/>
            </a:pPr>
            <a:r>
              <a:rPr lang="zh-CN" altLang="en-US" sz="1800" dirty="0">
                <a:solidFill>
                  <a:schemeClr val="tx1">
                    <a:lumMod val="85000"/>
                    <a:lumOff val="15000"/>
                  </a:schemeClr>
                </a:solidFill>
                <a:latin typeface="+mn-lt"/>
                <a:ea typeface="+mn-ea"/>
                <a:cs typeface="+mn-ea"/>
                <a:sym typeface="+mn-lt"/>
              </a:rPr>
              <a:t>严谨  投入  坚韧  孜孜不倦才能换来丰收的喜悦和世界人民的微笑</a:t>
            </a:r>
            <a:r>
              <a:rPr lang="en-US" altLang="zh-CN" sz="1800" dirty="0">
                <a:solidFill>
                  <a:schemeClr val="tx1">
                    <a:lumMod val="85000"/>
                    <a:lumOff val="15000"/>
                  </a:schemeClr>
                </a:solidFill>
                <a:latin typeface="+mn-lt"/>
                <a:ea typeface="+mn-ea"/>
                <a:cs typeface="+mn-ea"/>
                <a:sym typeface="+mn-lt"/>
              </a:rPr>
              <a:t>……</a:t>
            </a:r>
          </a:p>
        </p:txBody>
      </p:sp>
      <p:grpSp>
        <p:nvGrpSpPr>
          <p:cNvPr id="12" name="组合 11"/>
          <p:cNvGrpSpPr/>
          <p:nvPr/>
        </p:nvGrpSpPr>
        <p:grpSpPr>
          <a:xfrm>
            <a:off x="2713728" y="2024672"/>
            <a:ext cx="6327033" cy="490394"/>
            <a:chOff x="1547547" y="2671761"/>
            <a:chExt cx="4233821" cy="490394"/>
          </a:xfrm>
        </p:grpSpPr>
        <p:sp>
          <p:nvSpPr>
            <p:cNvPr id="13" name="矩形: 圆角 12"/>
            <p:cNvSpPr/>
            <p:nvPr/>
          </p:nvSpPr>
          <p:spPr>
            <a:xfrm>
              <a:off x="1547547" y="2722199"/>
              <a:ext cx="4233821" cy="439956"/>
            </a:xfrm>
            <a:prstGeom prst="roundRect">
              <a:avLst>
                <a:gd name="adj" fmla="val 37531"/>
              </a:avLst>
            </a:prstGeom>
            <a:solidFill>
              <a:srgbClr val="3084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Rectangle 4"/>
            <p:cNvSpPr txBox="1">
              <a:spLocks noChangeArrowheads="1"/>
            </p:cNvSpPr>
            <p:nvPr/>
          </p:nvSpPr>
          <p:spPr>
            <a:xfrm>
              <a:off x="1756602" y="2671761"/>
              <a:ext cx="3858036" cy="43995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zh-CN" altLang="en-US" sz="1600" b="1">
                  <a:solidFill>
                    <a:schemeClr val="bg1"/>
                  </a:solidFill>
                  <a:latin typeface="+mn-lt"/>
                  <a:ea typeface="+mn-ea"/>
                  <a:cs typeface="+mn-ea"/>
                  <a:sym typeface="+mn-lt"/>
                </a:rPr>
                <a:t>当然，一切成果都离不开辛勤的探索和无数次不屈不挠的实验</a:t>
              </a:r>
            </a:p>
          </p:txBody>
        </p:sp>
      </p:grpSp>
      <p:pic>
        <p:nvPicPr>
          <p:cNvPr id="16" name="Picture 4" descr="4ec6acaf859c72ed7dd92a37"/>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1963901" y="3242327"/>
            <a:ext cx="2311181" cy="180928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7" name="Picture 5" descr="78eed21b06b6caf4ac6e7537"/>
          <p:cNvPicPr>
            <a:picLocks noChangeAspect="1" noChangeArrowheads="1"/>
          </p:cNvPicPr>
          <p:nvPr/>
        </p:nvPicPr>
        <p:blipFill>
          <a:blip r:embed="rId4" cstate="email">
            <a:extLst>
              <a:ext uri="{28A0092B-C50C-407E-A947-70E740481C1C}">
                <a14:useLocalDpi xmlns:a14="http://schemas.microsoft.com/office/drawing/2010/main"/>
              </a:ext>
            </a:extLst>
          </a:blip>
          <a:stretch>
            <a:fillRect/>
          </a:stretch>
        </p:blipFill>
        <p:spPr bwMode="auto">
          <a:xfrm>
            <a:off x="7889756" y="3245568"/>
            <a:ext cx="2311182" cy="179990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8" name="Picture 6" descr="7e3b0a468a5e6f286a63e537"/>
          <p:cNvPicPr>
            <a:picLocks noChangeAspect="1" noChangeArrowheads="1"/>
          </p:cNvPicPr>
          <p:nvPr/>
        </p:nvPicPr>
        <p:blipFill>
          <a:blip r:embed="rId5" cstate="email">
            <a:extLst>
              <a:ext uri="{28A0092B-C50C-407E-A947-70E740481C1C}">
                <a14:useLocalDpi xmlns:a14="http://schemas.microsoft.com/office/drawing/2010/main"/>
              </a:ext>
            </a:extLst>
          </a:blip>
          <a:stretch>
            <a:fillRect/>
          </a:stretch>
        </p:blipFill>
        <p:spPr bwMode="auto">
          <a:xfrm>
            <a:off x="4478268" y="3043183"/>
            <a:ext cx="3216376" cy="225689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mc:AlternateContent xmlns:mc="http://schemas.openxmlformats.org/markup-compatibility/2006" xmlns:p14="http://schemas.microsoft.com/office/powerpoint/2010/main">
    <mc:Choice Requires="p14">
      <p:transition spd="slow" p14:dur="1400" advClick="0">
        <p14:doors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5" presetClass="entr" presetSubtype="0" fill="hold" grpId="0" nodeType="withEffect">
                                  <p:stCondLst>
                                    <p:cond delay="0"/>
                                  </p:stCondLst>
                                  <p:iterate type="lt">
                                    <p:tmPct val="0"/>
                                  </p:iterate>
                                  <p:childTnLst>
                                    <p:set>
                                      <p:cBhvr>
                                        <p:cTn id="6" dur="1" fill="hold">
                                          <p:stCondLst>
                                            <p:cond delay="0"/>
                                          </p:stCondLst>
                                        </p:cTn>
                                        <p:tgtEl>
                                          <p:spTgt spid="14"/>
                                        </p:tgtEl>
                                        <p:attrNameLst>
                                          <p:attrName>style.visibility</p:attrName>
                                        </p:attrNameLst>
                                      </p:cBhvr>
                                      <p:to>
                                        <p:strVal val="visible"/>
                                      </p:to>
                                    </p:set>
                                    <p:anim calcmode="lin" valueType="num">
                                      <p:cBhvr>
                                        <p:cTn id="7"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 dur="1000" fill="hold"/>
                                        <p:tgtEl>
                                          <p:spTgt spid="1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4"/>
                                        </p:tgtEl>
                                      </p:cBhvr>
                                    </p:animEffect>
                                  </p:childTnLst>
                                </p:cTn>
                              </p:par>
                            </p:childTnLst>
                          </p:cTn>
                        </p:par>
                        <p:par>
                          <p:cTn id="15" fill="hold" nodeType="afterGroup">
                            <p:stCondLst>
                              <p:cond delay="1000"/>
                            </p:stCondLst>
                            <p:childTnLst>
                              <p:par>
                                <p:cTn id="16" presetID="2" presetClass="entr" presetSubtype="4" fill="hold" nodeType="afterEffect">
                                  <p:stCondLst>
                                    <p:cond delay="0"/>
                                  </p:stCondLst>
                                  <p:childTnLst>
                                    <p:set>
                                      <p:cBhvr>
                                        <p:cTn id="17" dur="1" fill="hold">
                                          <p:stCondLst>
                                            <p:cond delay="0"/>
                                          </p:stCondLst>
                                        </p:cTn>
                                        <p:tgtEl>
                                          <p:spTgt spid="12"/>
                                        </p:tgtEl>
                                        <p:attrNameLst>
                                          <p:attrName>style.visibility</p:attrName>
                                        </p:attrNameLst>
                                      </p:cBhvr>
                                      <p:to>
                                        <p:strVal val="visible"/>
                                      </p:to>
                                    </p:set>
                                    <p:anim calcmode="lin" valueType="num">
                                      <p:cBhvr additive="base">
                                        <p:cTn id="18" dur="500" fill="hold"/>
                                        <p:tgtEl>
                                          <p:spTgt spid="12"/>
                                        </p:tgtEl>
                                        <p:attrNameLst>
                                          <p:attrName>ppt_x</p:attrName>
                                        </p:attrNameLst>
                                      </p:cBhvr>
                                      <p:tavLst>
                                        <p:tav tm="0">
                                          <p:val>
                                            <p:strVal val="#ppt_x"/>
                                          </p:val>
                                        </p:tav>
                                        <p:tav tm="100000">
                                          <p:val>
                                            <p:strVal val="#ppt_x"/>
                                          </p:val>
                                        </p:tav>
                                      </p:tavLst>
                                    </p:anim>
                                    <p:anim calcmode="lin" valueType="num">
                                      <p:cBhvr additive="base">
                                        <p:cTn id="19" dur="500" fill="hold"/>
                                        <p:tgtEl>
                                          <p:spTgt spid="12"/>
                                        </p:tgtEl>
                                        <p:attrNameLst>
                                          <p:attrName>ppt_y</p:attrName>
                                        </p:attrNameLst>
                                      </p:cBhvr>
                                      <p:tavLst>
                                        <p:tav tm="0">
                                          <p:val>
                                            <p:strVal val="1+#ppt_h/2"/>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1000"/>
                                        <p:tgtEl>
                                          <p:spTgt spid="16"/>
                                        </p:tgtEl>
                                      </p:cBhvr>
                                    </p:animEffect>
                                    <p:anim calcmode="lin" valueType="num">
                                      <p:cBhvr>
                                        <p:cTn id="23" dur="1000" fill="hold"/>
                                        <p:tgtEl>
                                          <p:spTgt spid="16"/>
                                        </p:tgtEl>
                                        <p:attrNameLst>
                                          <p:attrName>ppt_x</p:attrName>
                                        </p:attrNameLst>
                                      </p:cBhvr>
                                      <p:tavLst>
                                        <p:tav tm="0">
                                          <p:val>
                                            <p:strVal val="#ppt_x"/>
                                          </p:val>
                                        </p:tav>
                                        <p:tav tm="100000">
                                          <p:val>
                                            <p:strVal val="#ppt_x"/>
                                          </p:val>
                                        </p:tav>
                                      </p:tavLst>
                                    </p:anim>
                                    <p:anim calcmode="lin" valueType="num">
                                      <p:cBhvr>
                                        <p:cTn id="24" dur="1000" fill="hold"/>
                                        <p:tgtEl>
                                          <p:spTgt spid="16"/>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fade">
                                      <p:cBhvr>
                                        <p:cTn id="27" dur="1000"/>
                                        <p:tgtEl>
                                          <p:spTgt spid="18"/>
                                        </p:tgtEl>
                                      </p:cBhvr>
                                    </p:animEffect>
                                    <p:anim calcmode="lin" valueType="num">
                                      <p:cBhvr>
                                        <p:cTn id="28" dur="1000" fill="hold"/>
                                        <p:tgtEl>
                                          <p:spTgt spid="18"/>
                                        </p:tgtEl>
                                        <p:attrNameLst>
                                          <p:attrName>ppt_x</p:attrName>
                                        </p:attrNameLst>
                                      </p:cBhvr>
                                      <p:tavLst>
                                        <p:tav tm="0">
                                          <p:val>
                                            <p:strVal val="#ppt_x"/>
                                          </p:val>
                                        </p:tav>
                                        <p:tav tm="100000">
                                          <p:val>
                                            <p:strVal val="#ppt_x"/>
                                          </p:val>
                                        </p:tav>
                                      </p:tavLst>
                                    </p:anim>
                                    <p:anim calcmode="lin" valueType="num">
                                      <p:cBhvr>
                                        <p:cTn id="29" dur="1000" fill="hold"/>
                                        <p:tgtEl>
                                          <p:spTgt spid="18"/>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1000"/>
                                        <p:tgtEl>
                                          <p:spTgt spid="17"/>
                                        </p:tgtEl>
                                      </p:cBhvr>
                                    </p:animEffect>
                                    <p:anim calcmode="lin" valueType="num">
                                      <p:cBhvr>
                                        <p:cTn id="33" dur="1000" fill="hold"/>
                                        <p:tgtEl>
                                          <p:spTgt spid="17"/>
                                        </p:tgtEl>
                                        <p:attrNameLst>
                                          <p:attrName>ppt_x</p:attrName>
                                        </p:attrNameLst>
                                      </p:cBhvr>
                                      <p:tavLst>
                                        <p:tav tm="0">
                                          <p:val>
                                            <p:strVal val="#ppt_x"/>
                                          </p:val>
                                        </p:tav>
                                        <p:tav tm="100000">
                                          <p:val>
                                            <p:strVal val="#ppt_x"/>
                                          </p:val>
                                        </p:tav>
                                      </p:tavLst>
                                    </p:anim>
                                    <p:anim calcmode="lin" valueType="num">
                                      <p:cBhvr>
                                        <p:cTn id="34" dur="1000" fill="hold"/>
                                        <p:tgtEl>
                                          <p:spTgt spid="17"/>
                                        </p:tgtEl>
                                        <p:attrNameLst>
                                          <p:attrName>ppt_y</p:attrName>
                                        </p:attrNameLst>
                                      </p:cBhvr>
                                      <p:tavLst>
                                        <p:tav tm="0">
                                          <p:val>
                                            <p:strVal val="#ppt_y+.1"/>
                                          </p:val>
                                        </p:tav>
                                        <p:tav tm="100000">
                                          <p:val>
                                            <p:strVal val="#ppt_y"/>
                                          </p:val>
                                        </p:tav>
                                      </p:tavLst>
                                    </p:anim>
                                  </p:childTnLst>
                                </p:cTn>
                              </p:par>
                            </p:childTnLst>
                          </p:cTn>
                        </p:par>
                        <p:par>
                          <p:cTn id="35" fill="hold" nodeType="afterGroup">
                            <p:stCondLst>
                              <p:cond delay="2000"/>
                            </p:stCondLst>
                            <p:childTnLst>
                              <p:par>
                                <p:cTn id="36" presetID="37" presetClass="entr" presetSubtype="0" fill="hold" grpId="0" nodeType="after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fade">
                                      <p:cBhvr>
                                        <p:cTn id="38" dur="1000"/>
                                        <p:tgtEl>
                                          <p:spTgt spid="11"/>
                                        </p:tgtEl>
                                      </p:cBhvr>
                                    </p:animEffect>
                                    <p:anim calcmode="lin" valueType="num">
                                      <p:cBhvr>
                                        <p:cTn id="39" dur="1000" fill="hold"/>
                                        <p:tgtEl>
                                          <p:spTgt spid="11"/>
                                        </p:tgtEl>
                                        <p:attrNameLst>
                                          <p:attrName>ppt_x</p:attrName>
                                        </p:attrNameLst>
                                      </p:cBhvr>
                                      <p:tavLst>
                                        <p:tav tm="0">
                                          <p:val>
                                            <p:strVal val="#ppt_x"/>
                                          </p:val>
                                        </p:tav>
                                        <p:tav tm="100000">
                                          <p:val>
                                            <p:strVal val="#ppt_x"/>
                                          </p:val>
                                        </p:tav>
                                      </p:tavLst>
                                    </p:anim>
                                    <p:anim calcmode="lin" valueType="num">
                                      <p:cBhvr>
                                        <p:cTn id="40" dur="900" decel="100000" fill="hold"/>
                                        <p:tgtEl>
                                          <p:spTgt spid="11"/>
                                        </p:tgtEl>
                                        <p:attrNameLst>
                                          <p:attrName>ppt_y</p:attrName>
                                        </p:attrNameLst>
                                      </p:cBhvr>
                                      <p:tavLst>
                                        <p:tav tm="0">
                                          <p:val>
                                            <p:strVal val="#ppt_y+1"/>
                                          </p:val>
                                        </p:tav>
                                        <p:tav tm="100000">
                                          <p:val>
                                            <p:strVal val="#ppt_y-.03"/>
                                          </p:val>
                                        </p:tav>
                                      </p:tavLst>
                                    </p:anim>
                                    <p:anim calcmode="lin" valueType="num">
                                      <p:cBhvr>
                                        <p:cTn id="41" dur="100" accel="100000" fill="hold">
                                          <p:stCondLst>
                                            <p:cond delay="900"/>
                                          </p:stCondLst>
                                        </p:cTn>
                                        <p:tgtEl>
                                          <p:spTgt spid="1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1" grpId="0"/>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ISPRING_FIRST_PUBLISH" val="1"/>
  <p:tag name="ISPRING_OUTPUT_FOLDER" val="G:\第十七批\992009"/>
  <p:tag name="ISPRING_PRESENTATION_TITLE" val="蓝色中国风111"/>
  <p:tag name="ISPRING_SCORM_ENDPOINT" val="&lt;endpoint&gt;&lt;enable&gt;0&lt;/enable&gt;&lt;lrs&gt;http://&lt;/lrs&gt;&lt;auth&gt;0&lt;/auth&gt;&lt;login&gt;&lt;/login&gt;&lt;password&gt;&lt;/password&gt;&lt;key&gt;&lt;/key&gt;&lt;name&gt;&lt;/name&gt;&lt;email&gt;&lt;/email&gt;&lt;/endpoint&gt;&#10;"/>
  <p:tag name="ISPRING_SCORM_PASSING_SCORE" val="0.000000"/>
  <p:tag name="ISPRING_SCORM_RATE_QUIZZES" val="0"/>
  <p:tag name="ISPRING_SCORM_RATE_SLIDES" val="0"/>
  <p:tag name="ISPRING_ULTRA_SCORM_COURSE_ID" val="72FCA7EF-B3B4-4DAE-9C7C-C6704B71F4CA"/>
  <p:tag name="ISPRINGCLOUDFOLDERID" val="0"/>
  <p:tag name="ISPRINGCLOUDFOLDERPATH" val="资源库"/>
  <p:tag name="ISPRINGONLINEFOLDERID" val="0"/>
  <p:tag name="ISPRINGONLINEFOLDERPATH" val="内容列表"/>
</p:tagLst>
</file>

<file path=ppt/tags/tag2.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custom"/>
  <p:tag name="KSO_WM_TEMPLATE_INDEX" val="20184553"/>
</p:tagLst>
</file>

<file path=ppt/tags/tag3.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custom"/>
  <p:tag name="KSO_WM_TEMPLATE_INDEX" val="20184553"/>
</p:tagLst>
</file>

<file path=ppt/tags/tag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184553"/>
  <p:tag name="KSO_WM_TEMPLATE_JOB_ID" val="2"/>
  <p:tag name="KSO_WM_TEMPLATE_OUTLINE_ID" val="15"/>
  <p:tag name="KSO_WM_TEMPLATE_SCENE_ID" val="1"/>
  <p:tag name="KSO_WM_TEMPLATE_THUMBS_INDEX" val="1、6、10、14、20、26、27、28、29、31"/>
  <p:tag name="KSO_WM_TEMPLATE_TOPIC_DEFAULT" val="1"/>
  <p:tag name="KSO_WM_TEMPLATE_TOPIC_ID" val="2869567"/>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v21zimns">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76200">
          <a:solidFill>
            <a:srgbClr val="FFE9AA"/>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自定义 214">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v21zimns">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1739</Words>
  <Application>Microsoft Office PowerPoint</Application>
  <PresentationFormat>宽屏</PresentationFormat>
  <Paragraphs>155</Paragraphs>
  <Slides>24</Slides>
  <Notes>24</Notes>
  <HiddenSlides>0</HiddenSlides>
  <MMClips>0</MMClips>
  <ScaleCrop>false</ScaleCrop>
  <HeadingPairs>
    <vt:vector size="6" baseType="variant">
      <vt:variant>
        <vt:lpstr>已用的字体</vt:lpstr>
      </vt:variant>
      <vt:variant>
        <vt:i4>8</vt:i4>
      </vt:variant>
      <vt:variant>
        <vt:lpstr>主题</vt:lpstr>
      </vt:variant>
      <vt:variant>
        <vt:i4>3</vt:i4>
      </vt:variant>
      <vt:variant>
        <vt:lpstr>幻灯片标题</vt:lpstr>
      </vt:variant>
      <vt:variant>
        <vt:i4>24</vt:i4>
      </vt:variant>
    </vt:vector>
  </HeadingPairs>
  <TitlesOfParts>
    <vt:vector size="35" baseType="lpstr">
      <vt:lpstr>Meiryo</vt:lpstr>
      <vt:lpstr>等线</vt:lpstr>
      <vt:lpstr>黑体</vt:lpstr>
      <vt:lpstr>宋体</vt:lpstr>
      <vt:lpstr>微软雅黑</vt:lpstr>
      <vt:lpstr>Arial</vt:lpstr>
      <vt:lpstr>Calibri</vt:lpstr>
      <vt:lpstr>Calibri Light</vt:lpstr>
      <vt:lpstr>第一PPT模板网-WWW.1PPT.COM​</vt:lpstr>
      <vt:lpstr>Office 主题</vt:lpstr>
      <vt:lpstr>Office Theme</vt:lpstr>
      <vt:lpstr> 我 心 目 中 的 英 雄</vt:lpstr>
      <vt:lpstr>PowerPoint 演示文稿</vt:lpstr>
      <vt:lpstr>PowerPoint 演示文稿</vt:lpstr>
      <vt:lpstr>袁隆平生平简介 </vt:lpstr>
      <vt:lpstr>PowerPoint 演示文稿</vt:lpstr>
      <vt:lpstr>PowerPoint 演示文稿</vt:lpstr>
      <vt:lpstr>PowerPoint 演示文稿</vt:lpstr>
      <vt:lpstr>PowerPoint 演示文稿</vt:lpstr>
      <vt:lpstr>PowerPoint 演示文稿</vt:lpstr>
      <vt:lpstr>PowerPoint 演示文稿</vt:lpstr>
      <vt:lpstr>中国的袁隆平</vt:lpstr>
      <vt:lpstr>PowerPoint 演示文稿</vt:lpstr>
      <vt:lpstr>PowerPoint 演示文稿</vt:lpstr>
      <vt:lpstr>世界的袁隆平</vt:lpstr>
      <vt:lpstr>PowerPoint 演示文稿</vt:lpstr>
      <vt:lpstr>PowerPoint 演示文稿</vt:lpstr>
      <vt:lpstr>生活中的袁老</vt:lpstr>
      <vt:lpstr>PowerPoint 演示文稿</vt:lpstr>
      <vt:lpstr>PowerPoint 演示文稿</vt:lpstr>
      <vt:lpstr>PowerPoint 演示文稿</vt:lpstr>
      <vt:lpstr>PowerPoint 演示文稿</vt:lpstr>
      <vt:lpstr>PowerPoint 演示文稿</vt:lpstr>
      <vt:lpstr> 天地"粮"心 珍食莫蚀请爱惜我们的粮食 杜绝浪费! </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3</cp:revision>
  <cp:lastPrinted>2021-06-21T02:45:11Z</cp:lastPrinted>
  <dcterms:created xsi:type="dcterms:W3CDTF">2021-06-21T02:45:11Z</dcterms:created>
  <dcterms:modified xsi:type="dcterms:W3CDTF">2023-04-15T09:15:34Z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