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2" r:id="rId3"/>
  </p:sldMasterIdLst>
  <p:notesMasterIdLst>
    <p:notesMasterId r:id="rId35"/>
  </p:notesMasterIdLst>
  <p:sldIdLst>
    <p:sldId id="256" r:id="rId4"/>
    <p:sldId id="258" r:id="rId5"/>
    <p:sldId id="291" r:id="rId6"/>
    <p:sldId id="293" r:id="rId7"/>
    <p:sldId id="263" r:id="rId8"/>
    <p:sldId id="297" r:id="rId9"/>
    <p:sldId id="298" r:id="rId10"/>
    <p:sldId id="299" r:id="rId11"/>
    <p:sldId id="300" r:id="rId12"/>
    <p:sldId id="301" r:id="rId13"/>
    <p:sldId id="302" r:id="rId14"/>
    <p:sldId id="294" r:id="rId15"/>
    <p:sldId id="303" r:id="rId16"/>
    <p:sldId id="304" r:id="rId17"/>
    <p:sldId id="305" r:id="rId18"/>
    <p:sldId id="306" r:id="rId19"/>
    <p:sldId id="307" r:id="rId20"/>
    <p:sldId id="308" r:id="rId21"/>
    <p:sldId id="310" r:id="rId22"/>
    <p:sldId id="311" r:id="rId23"/>
    <p:sldId id="309" r:id="rId24"/>
    <p:sldId id="312" r:id="rId25"/>
    <p:sldId id="313" r:id="rId26"/>
    <p:sldId id="314" r:id="rId27"/>
    <p:sldId id="295" r:id="rId28"/>
    <p:sldId id="315" r:id="rId29"/>
    <p:sldId id="316" r:id="rId30"/>
    <p:sldId id="317" r:id="rId31"/>
    <p:sldId id="318" r:id="rId32"/>
    <p:sldId id="288" r:id="rId33"/>
    <p:sldId id="319"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C"/>
    <a:srgbClr val="EB0103"/>
    <a:srgbClr val="A00000"/>
    <a:srgbClr val="DB2405"/>
    <a:srgbClr val="FBCF07"/>
    <a:srgbClr val="FAF4C6"/>
    <a:srgbClr val="E74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283" autoAdjust="0"/>
  </p:normalViewPr>
  <p:slideViewPr>
    <p:cSldViewPr snapToGrid="0">
      <p:cViewPr varScale="1">
        <p:scale>
          <a:sx n="107" d="100"/>
          <a:sy n="107" d="100"/>
        </p:scale>
        <p:origin x="738" y="11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0FCD9-9BFE-476E-81B3-89F5E91E2876}"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CB3B6-262C-4730-8EF9-A28630F35897}" type="slidenum">
              <a:rPr lang="zh-CN" altLang="en-US" smtClean="0"/>
              <a:t>‹#›</a:t>
            </a:fld>
            <a:endParaRPr lang="zh-CN" altLang="en-US"/>
          </a:p>
        </p:txBody>
      </p:sp>
    </p:spTree>
    <p:extLst>
      <p:ext uri="{BB962C8B-B14F-4D97-AF65-F5344CB8AC3E}">
        <p14:creationId xmlns:p14="http://schemas.microsoft.com/office/powerpoint/2010/main" val="145337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a:t>
            </a:fld>
            <a:endParaRPr lang="zh-CN" altLang="en-US"/>
          </a:p>
        </p:txBody>
      </p:sp>
    </p:spTree>
    <p:extLst>
      <p:ext uri="{BB962C8B-B14F-4D97-AF65-F5344CB8AC3E}">
        <p14:creationId xmlns:p14="http://schemas.microsoft.com/office/powerpoint/2010/main" val="231510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10</a:t>
            </a:fld>
            <a:endParaRPr lang="zh-CN" altLang="en-US"/>
          </a:p>
        </p:txBody>
      </p:sp>
    </p:spTree>
    <p:extLst>
      <p:ext uri="{BB962C8B-B14F-4D97-AF65-F5344CB8AC3E}">
        <p14:creationId xmlns:p14="http://schemas.microsoft.com/office/powerpoint/2010/main" val="372956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11</a:t>
            </a:fld>
            <a:endParaRPr lang="zh-CN" altLang="en-US"/>
          </a:p>
        </p:txBody>
      </p:sp>
    </p:spTree>
    <p:extLst>
      <p:ext uri="{BB962C8B-B14F-4D97-AF65-F5344CB8AC3E}">
        <p14:creationId xmlns:p14="http://schemas.microsoft.com/office/powerpoint/2010/main" val="350527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12</a:t>
            </a:fld>
            <a:endParaRPr lang="zh-CN" altLang="en-US"/>
          </a:p>
        </p:txBody>
      </p:sp>
    </p:spTree>
    <p:extLst>
      <p:ext uri="{BB962C8B-B14F-4D97-AF65-F5344CB8AC3E}">
        <p14:creationId xmlns:p14="http://schemas.microsoft.com/office/powerpoint/2010/main" val="411654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13</a:t>
            </a:fld>
            <a:endParaRPr lang="zh-CN" altLang="en-US"/>
          </a:p>
        </p:txBody>
      </p:sp>
    </p:spTree>
    <p:extLst>
      <p:ext uri="{BB962C8B-B14F-4D97-AF65-F5344CB8AC3E}">
        <p14:creationId xmlns:p14="http://schemas.microsoft.com/office/powerpoint/2010/main" val="162653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14</a:t>
            </a:fld>
            <a:endParaRPr lang="zh-CN" altLang="en-US"/>
          </a:p>
        </p:txBody>
      </p:sp>
    </p:spTree>
    <p:extLst>
      <p:ext uri="{BB962C8B-B14F-4D97-AF65-F5344CB8AC3E}">
        <p14:creationId xmlns:p14="http://schemas.microsoft.com/office/powerpoint/2010/main" val="192407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15</a:t>
            </a:fld>
            <a:endParaRPr lang="zh-CN" altLang="en-US"/>
          </a:p>
        </p:txBody>
      </p:sp>
    </p:spTree>
    <p:extLst>
      <p:ext uri="{BB962C8B-B14F-4D97-AF65-F5344CB8AC3E}">
        <p14:creationId xmlns:p14="http://schemas.microsoft.com/office/powerpoint/2010/main" val="311515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16</a:t>
            </a:fld>
            <a:endParaRPr lang="zh-CN" altLang="en-US"/>
          </a:p>
        </p:txBody>
      </p:sp>
    </p:spTree>
    <p:extLst>
      <p:ext uri="{BB962C8B-B14F-4D97-AF65-F5344CB8AC3E}">
        <p14:creationId xmlns:p14="http://schemas.microsoft.com/office/powerpoint/2010/main" val="2246093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17</a:t>
            </a:fld>
            <a:endParaRPr lang="zh-CN" altLang="en-US"/>
          </a:p>
        </p:txBody>
      </p:sp>
    </p:spTree>
    <p:extLst>
      <p:ext uri="{BB962C8B-B14F-4D97-AF65-F5344CB8AC3E}">
        <p14:creationId xmlns:p14="http://schemas.microsoft.com/office/powerpoint/2010/main" val="382418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18</a:t>
            </a:fld>
            <a:endParaRPr lang="zh-CN" altLang="en-US"/>
          </a:p>
        </p:txBody>
      </p:sp>
    </p:spTree>
    <p:extLst>
      <p:ext uri="{BB962C8B-B14F-4D97-AF65-F5344CB8AC3E}">
        <p14:creationId xmlns:p14="http://schemas.microsoft.com/office/powerpoint/2010/main" val="95966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19</a:t>
            </a:fld>
            <a:endParaRPr lang="zh-CN" altLang="en-US"/>
          </a:p>
        </p:txBody>
      </p:sp>
    </p:spTree>
    <p:extLst>
      <p:ext uri="{BB962C8B-B14F-4D97-AF65-F5344CB8AC3E}">
        <p14:creationId xmlns:p14="http://schemas.microsoft.com/office/powerpoint/2010/main" val="23122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a:t>
            </a:fld>
            <a:endParaRPr lang="zh-CN" altLang="en-US"/>
          </a:p>
        </p:txBody>
      </p:sp>
    </p:spTree>
    <p:extLst>
      <p:ext uri="{BB962C8B-B14F-4D97-AF65-F5344CB8AC3E}">
        <p14:creationId xmlns:p14="http://schemas.microsoft.com/office/powerpoint/2010/main" val="3616925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20</a:t>
            </a:fld>
            <a:endParaRPr lang="zh-CN" altLang="en-US"/>
          </a:p>
        </p:txBody>
      </p:sp>
    </p:spTree>
    <p:extLst>
      <p:ext uri="{BB962C8B-B14F-4D97-AF65-F5344CB8AC3E}">
        <p14:creationId xmlns:p14="http://schemas.microsoft.com/office/powerpoint/2010/main" val="152209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74FCB3B6-262C-4730-8EF9-A28630F35897}" type="slidenum">
              <a:rPr lang="zh-CN" altLang="en-US" smtClean="0"/>
              <a:t>21</a:t>
            </a:fld>
            <a:endParaRPr lang="zh-CN" altLang="en-US"/>
          </a:p>
        </p:txBody>
      </p:sp>
    </p:spTree>
    <p:extLst>
      <p:ext uri="{BB962C8B-B14F-4D97-AF65-F5344CB8AC3E}">
        <p14:creationId xmlns:p14="http://schemas.microsoft.com/office/powerpoint/2010/main" val="3894025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22</a:t>
            </a:fld>
            <a:endParaRPr lang="zh-CN" altLang="en-US"/>
          </a:p>
        </p:txBody>
      </p:sp>
    </p:spTree>
    <p:extLst>
      <p:ext uri="{BB962C8B-B14F-4D97-AF65-F5344CB8AC3E}">
        <p14:creationId xmlns:p14="http://schemas.microsoft.com/office/powerpoint/2010/main" val="18424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23</a:t>
            </a:fld>
            <a:endParaRPr lang="zh-CN" altLang="en-US"/>
          </a:p>
        </p:txBody>
      </p:sp>
    </p:spTree>
    <p:extLst>
      <p:ext uri="{BB962C8B-B14F-4D97-AF65-F5344CB8AC3E}">
        <p14:creationId xmlns:p14="http://schemas.microsoft.com/office/powerpoint/2010/main" val="2057839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24</a:t>
            </a:fld>
            <a:endParaRPr lang="zh-CN" altLang="en-US"/>
          </a:p>
        </p:txBody>
      </p:sp>
    </p:spTree>
    <p:extLst>
      <p:ext uri="{BB962C8B-B14F-4D97-AF65-F5344CB8AC3E}">
        <p14:creationId xmlns:p14="http://schemas.microsoft.com/office/powerpoint/2010/main" val="1091738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25</a:t>
            </a:fld>
            <a:endParaRPr lang="zh-CN" altLang="en-US"/>
          </a:p>
        </p:txBody>
      </p:sp>
    </p:spTree>
    <p:extLst>
      <p:ext uri="{BB962C8B-B14F-4D97-AF65-F5344CB8AC3E}">
        <p14:creationId xmlns:p14="http://schemas.microsoft.com/office/powerpoint/2010/main" val="3797437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26</a:t>
            </a:fld>
            <a:endParaRPr lang="zh-CN" altLang="en-US"/>
          </a:p>
        </p:txBody>
      </p:sp>
    </p:spTree>
    <p:extLst>
      <p:ext uri="{BB962C8B-B14F-4D97-AF65-F5344CB8AC3E}">
        <p14:creationId xmlns:p14="http://schemas.microsoft.com/office/powerpoint/2010/main" val="269268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27</a:t>
            </a:fld>
            <a:endParaRPr lang="zh-CN" altLang="en-US"/>
          </a:p>
        </p:txBody>
      </p:sp>
    </p:spTree>
    <p:extLst>
      <p:ext uri="{BB962C8B-B14F-4D97-AF65-F5344CB8AC3E}">
        <p14:creationId xmlns:p14="http://schemas.microsoft.com/office/powerpoint/2010/main" val="1298496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28</a:t>
            </a:fld>
            <a:endParaRPr lang="zh-CN" altLang="en-US"/>
          </a:p>
        </p:txBody>
      </p:sp>
    </p:spTree>
    <p:extLst>
      <p:ext uri="{BB962C8B-B14F-4D97-AF65-F5344CB8AC3E}">
        <p14:creationId xmlns:p14="http://schemas.microsoft.com/office/powerpoint/2010/main" val="835818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29</a:t>
            </a:fld>
            <a:endParaRPr lang="zh-CN" altLang="en-US"/>
          </a:p>
        </p:txBody>
      </p:sp>
    </p:spTree>
    <p:extLst>
      <p:ext uri="{BB962C8B-B14F-4D97-AF65-F5344CB8AC3E}">
        <p14:creationId xmlns:p14="http://schemas.microsoft.com/office/powerpoint/2010/main" val="130826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3</a:t>
            </a:fld>
            <a:endParaRPr lang="zh-CN" altLang="en-US"/>
          </a:p>
        </p:txBody>
      </p:sp>
    </p:spTree>
    <p:extLst>
      <p:ext uri="{BB962C8B-B14F-4D97-AF65-F5344CB8AC3E}">
        <p14:creationId xmlns:p14="http://schemas.microsoft.com/office/powerpoint/2010/main" val="1664541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30</a:t>
            </a:fld>
            <a:endParaRPr lang="zh-CN" altLang="en-US"/>
          </a:p>
        </p:txBody>
      </p:sp>
    </p:spTree>
    <p:extLst>
      <p:ext uri="{BB962C8B-B14F-4D97-AF65-F5344CB8AC3E}">
        <p14:creationId xmlns:p14="http://schemas.microsoft.com/office/powerpoint/2010/main" val="4210625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9423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4</a:t>
            </a:fld>
            <a:endParaRPr lang="zh-CN" altLang="en-US"/>
          </a:p>
        </p:txBody>
      </p:sp>
    </p:spTree>
    <p:extLst>
      <p:ext uri="{BB962C8B-B14F-4D97-AF65-F5344CB8AC3E}">
        <p14:creationId xmlns:p14="http://schemas.microsoft.com/office/powerpoint/2010/main" val="377321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5</a:t>
            </a:fld>
            <a:endParaRPr lang="zh-CN" altLang="en-US"/>
          </a:p>
        </p:txBody>
      </p:sp>
    </p:spTree>
    <p:extLst>
      <p:ext uri="{BB962C8B-B14F-4D97-AF65-F5344CB8AC3E}">
        <p14:creationId xmlns:p14="http://schemas.microsoft.com/office/powerpoint/2010/main" val="342478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6</a:t>
            </a:fld>
            <a:endParaRPr lang="zh-CN" altLang="en-US"/>
          </a:p>
        </p:txBody>
      </p:sp>
    </p:spTree>
    <p:extLst>
      <p:ext uri="{BB962C8B-B14F-4D97-AF65-F5344CB8AC3E}">
        <p14:creationId xmlns:p14="http://schemas.microsoft.com/office/powerpoint/2010/main" val="2308556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7</a:t>
            </a:fld>
            <a:endParaRPr lang="zh-CN" altLang="en-US"/>
          </a:p>
        </p:txBody>
      </p:sp>
    </p:spTree>
    <p:extLst>
      <p:ext uri="{BB962C8B-B14F-4D97-AF65-F5344CB8AC3E}">
        <p14:creationId xmlns:p14="http://schemas.microsoft.com/office/powerpoint/2010/main" val="250547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8</a:t>
            </a:fld>
            <a:endParaRPr lang="zh-CN" altLang="en-US"/>
          </a:p>
        </p:txBody>
      </p:sp>
    </p:spTree>
    <p:extLst>
      <p:ext uri="{BB962C8B-B14F-4D97-AF65-F5344CB8AC3E}">
        <p14:creationId xmlns:p14="http://schemas.microsoft.com/office/powerpoint/2010/main" val="398977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4FCB3B6-262C-4730-8EF9-A28630F35897}" type="slidenum">
              <a:rPr lang="zh-CN" altLang="en-US" smtClean="0"/>
              <a:t>9</a:t>
            </a:fld>
            <a:endParaRPr lang="zh-CN" altLang="en-US"/>
          </a:p>
        </p:txBody>
      </p:sp>
    </p:spTree>
    <p:extLst>
      <p:ext uri="{BB962C8B-B14F-4D97-AF65-F5344CB8AC3E}">
        <p14:creationId xmlns:p14="http://schemas.microsoft.com/office/powerpoint/2010/main" val="325667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3" descr="图片包含 天空&#10;&#10;已生成极高可信度的说明">
            <a:extLst>
              <a:ext uri="{FF2B5EF4-FFF2-40B4-BE49-F238E27FC236}">
                <a16:creationId xmlns="" xmlns:a16="http://schemas.microsoft.com/office/drawing/2014/main" id="{4F5AC27C-8EB0-421E-87B4-AB9D7B8F2D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76"/>
            <a:ext cx="12192000" cy="6857247"/>
          </a:xfrm>
          <a:prstGeom prst="rect">
            <a:avLst/>
          </a:prstGeom>
        </p:spPr>
      </p:pic>
    </p:spTree>
    <p:extLst>
      <p:ext uri="{BB962C8B-B14F-4D97-AF65-F5344CB8AC3E}">
        <p14:creationId xmlns:p14="http://schemas.microsoft.com/office/powerpoint/2010/main" val="30246303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71E5C8-98DC-7A52-49BE-B215C4C1711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95581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59D6EE-60F7-3F5D-E899-7059CA01BF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58510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481D91-8A94-D442-E6CC-DBEFD9035F0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052553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0CBA9F-1FB1-B405-DE9B-2A892A300F1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894182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CC49DC-FA64-D520-598F-B529A99FA8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473838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015197F-A2F6-92F3-4D1D-2F3CD33D82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975565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39B1E6-D21C-7F77-4D93-FF22785CC7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 xmlns:a16="http://schemas.microsoft.com/office/drawing/2014/main" id="{8FD5BE70-286A-C715-A6FA-86A29A4E180C}"/>
              </a:ext>
            </a:extLst>
          </p:cNvPr>
          <p:cNvSpPr txBox="1"/>
          <p:nvPr userDrawn="1"/>
        </p:nvSpPr>
        <p:spPr>
          <a:xfrm>
            <a:off x="231304" y="64928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5660586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48CF75-6F1F-8B91-ED50-FBBC93840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71285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E87AB9-5611-A134-BBA1-BA40F27BD33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86743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08726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7" name="图片 6" descr="图片包含 室内&#10;&#10;已生成极高可信度的说明">
            <a:extLst>
              <a:ext uri="{FF2B5EF4-FFF2-40B4-BE49-F238E27FC236}">
                <a16:creationId xmlns="" xmlns:a16="http://schemas.microsoft.com/office/drawing/2014/main" id="{0A64B0D2-AE28-458B-90A5-3C855C1264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609850"/>
            <a:ext cx="12192000" cy="4248150"/>
          </a:xfrm>
          <a:prstGeom prst="rect">
            <a:avLst/>
          </a:prstGeom>
        </p:spPr>
      </p:pic>
    </p:spTree>
    <p:extLst>
      <p:ext uri="{BB962C8B-B14F-4D97-AF65-F5344CB8AC3E}">
        <p14:creationId xmlns:p14="http://schemas.microsoft.com/office/powerpoint/2010/main" val="17018709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51572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3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6725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158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9815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0638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028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9987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8232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046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4030C57E-B975-46CD-B1C9-8563B6BC4FCB}"/>
              </a:ext>
            </a:extLst>
          </p:cNvPr>
          <p:cNvSpPr/>
          <p:nvPr userDrawn="1"/>
        </p:nvSpPr>
        <p:spPr>
          <a:xfrm>
            <a:off x="0" y="0"/>
            <a:ext cx="12192000" cy="6858000"/>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E2850F2B-4369-480B-B9C0-64A6CE2255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286250"/>
            <a:ext cx="12192000" cy="2571750"/>
          </a:xfrm>
          <a:prstGeom prst="rect">
            <a:avLst/>
          </a:prstGeom>
        </p:spPr>
      </p:pic>
    </p:spTree>
    <p:extLst>
      <p:ext uri="{BB962C8B-B14F-4D97-AF65-F5344CB8AC3E}">
        <p14:creationId xmlns:p14="http://schemas.microsoft.com/office/powerpoint/2010/main" val="354856603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3637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0151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853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4F74381-E651-B530-58B9-AEBEF3FE1F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039998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0469FAD-7547-7475-2836-EBD7992032F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396373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24391EC-FA17-9F74-5774-E6D66DEF10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011868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0FDAD69-3E31-D760-DCD2-8ACC4BBB23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6539162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25A7457-9541-CF87-FCA7-73312B8411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1996794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1082449-DA45-5007-1919-CA2C810190F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833505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209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8160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59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1.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天空&#10;&#10;已生成极高可信度的说明">
            <a:extLst>
              <a:ext uri="{FF2B5EF4-FFF2-40B4-BE49-F238E27FC236}">
                <a16:creationId xmlns="" xmlns:a16="http://schemas.microsoft.com/office/drawing/2014/main" id="{E04741E0-E588-429C-8CF5-52E8A9FC1E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2000" y="1146629"/>
            <a:ext cx="8650514" cy="2583542"/>
          </a:xfrm>
          <a:prstGeom prst="rect">
            <a:avLst/>
          </a:prstGeom>
        </p:spPr>
      </p:pic>
    </p:spTree>
    <p:extLst>
      <p:ext uri="{BB962C8B-B14F-4D97-AF65-F5344CB8AC3E}">
        <p14:creationId xmlns:p14="http://schemas.microsoft.com/office/powerpoint/2010/main" val="22265618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163713F-816A-42FC-9361-67B1336F62B3}"/>
              </a:ext>
            </a:extLst>
          </p:cNvPr>
          <p:cNvSpPr/>
          <p:nvPr/>
        </p:nvSpPr>
        <p:spPr>
          <a:xfrm>
            <a:off x="654396" y="1035050"/>
            <a:ext cx="10875824" cy="43894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sp>
        <p:nvSpPr>
          <p:cNvPr id="3" name="圆角矩形 35">
            <a:extLst>
              <a:ext uri="{FF2B5EF4-FFF2-40B4-BE49-F238E27FC236}">
                <a16:creationId xmlns="" xmlns:a16="http://schemas.microsoft.com/office/drawing/2014/main" id="{008DC7EF-09AD-4052-8EB5-A6E6CFC6241D}"/>
              </a:ext>
            </a:extLst>
          </p:cNvPr>
          <p:cNvSpPr/>
          <p:nvPr/>
        </p:nvSpPr>
        <p:spPr bwMode="auto">
          <a:xfrm>
            <a:off x="2067917" y="618253"/>
            <a:ext cx="8129190" cy="1152128"/>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kern="1200" cap="none" spc="0" normalizeH="0" baseline="0" noProof="0" dirty="0">
              <a:ln>
                <a:noFill/>
              </a:ln>
              <a:solidFill>
                <a:srgbClr val="FDE9D5"/>
              </a:solidFill>
              <a:effectLst>
                <a:outerShdw blurRad="38100" dist="38100" dir="2700000" algn="tl">
                  <a:srgbClr val="000000">
                    <a:alpha val="43137"/>
                  </a:srgbClr>
                </a:outerShdw>
              </a:effectLst>
              <a:uLnTx/>
              <a:uFillTx/>
              <a:cs typeface="+mn-ea"/>
              <a:sym typeface="+mn-lt"/>
            </a:endParaRPr>
          </a:p>
        </p:txBody>
      </p:sp>
      <p:sp>
        <p:nvSpPr>
          <p:cNvPr id="4" name="TextBox 7">
            <a:extLst>
              <a:ext uri="{FF2B5EF4-FFF2-40B4-BE49-F238E27FC236}">
                <a16:creationId xmlns="" xmlns:a16="http://schemas.microsoft.com/office/drawing/2014/main" id="{4A76FDE0-E68E-442F-8627-D711A53FEC3B}"/>
              </a:ext>
            </a:extLst>
          </p:cNvPr>
          <p:cNvSpPr txBox="1"/>
          <p:nvPr/>
        </p:nvSpPr>
        <p:spPr>
          <a:xfrm>
            <a:off x="1956594" y="765320"/>
            <a:ext cx="8351837" cy="860425"/>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5000" b="1" dirty="0">
                <a:solidFill>
                  <a:srgbClr val="FAFE5E"/>
                </a:solidFill>
                <a:effectLst>
                  <a:outerShdw blurRad="38100" dist="38100" dir="2700000" algn="tl">
                    <a:srgbClr val="000000">
                      <a:alpha val="43137"/>
                    </a:srgbClr>
                  </a:outerShdw>
                </a:effectLst>
                <a:cs typeface="+mn-ea"/>
                <a:sym typeface="+mn-lt"/>
              </a:rPr>
              <a:t>作为一项重大政治任务</a:t>
            </a:r>
          </a:p>
        </p:txBody>
      </p:sp>
      <p:sp>
        <p:nvSpPr>
          <p:cNvPr id="5" name="矩形 4">
            <a:extLst>
              <a:ext uri="{FF2B5EF4-FFF2-40B4-BE49-F238E27FC236}">
                <a16:creationId xmlns="" xmlns:a16="http://schemas.microsoft.com/office/drawing/2014/main" id="{CD8B6CA5-CCE0-492A-9284-201B8651CBF9}"/>
              </a:ext>
            </a:extLst>
          </p:cNvPr>
          <p:cNvSpPr/>
          <p:nvPr/>
        </p:nvSpPr>
        <p:spPr>
          <a:xfrm>
            <a:off x="1023800" y="2100501"/>
            <a:ext cx="10161862" cy="2954655"/>
          </a:xfrm>
          <a:prstGeom prst="rect">
            <a:avLst/>
          </a:prstGeom>
          <a:noFill/>
          <a:ln w="9525">
            <a:noFill/>
          </a:ln>
        </p:spPr>
        <p:txBody>
          <a:bodyPr wrap="square">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en-US" altLang="zh-CN" b="1" dirty="0">
                <a:cs typeface="+mn-ea"/>
                <a:sym typeface="+mn-lt"/>
              </a:rPr>
              <a:t>      《</a:t>
            </a:r>
            <a:r>
              <a:rPr lang="zh-CN" altLang="en-US" b="1" dirty="0">
                <a:cs typeface="+mn-ea"/>
                <a:sym typeface="+mn-lt"/>
              </a:rPr>
              <a:t>通知</a:t>
            </a:r>
            <a:r>
              <a:rPr lang="en-US" altLang="zh-CN" b="1" dirty="0">
                <a:cs typeface="+mn-ea"/>
                <a:sym typeface="+mn-lt"/>
              </a:rPr>
              <a:t>》</a:t>
            </a:r>
            <a:r>
              <a:rPr lang="zh-CN" altLang="en-US" b="1" dirty="0">
                <a:cs typeface="+mn-ea"/>
                <a:sym typeface="+mn-lt"/>
              </a:rPr>
              <a:t>要求，</a:t>
            </a:r>
            <a:r>
              <a:rPr lang="zh-CN" altLang="en-US" sz="3000" b="1" dirty="0">
                <a:solidFill>
                  <a:srgbClr val="FF0000"/>
                </a:solidFill>
                <a:cs typeface="+mn-ea"/>
                <a:sym typeface="+mn-lt"/>
              </a:rPr>
              <a:t>各级党委和政府要将扫黑除恶专项斗争作为一项重大政治任务，摆到工作全局突出位置，列入重要议事日程。</a:t>
            </a:r>
            <a:r>
              <a:rPr lang="zh-CN" altLang="en-US" b="1" dirty="0">
                <a:cs typeface="+mn-ea"/>
                <a:sym typeface="+mn-lt"/>
              </a:rPr>
              <a:t>各级党委和政府主要负责同志要勇于担当，敢于碰硬，旗帜鲜明支持扫黑除恶工作，为政法机关依法办案和有关部门依法履职、深挖彻查“保护伞”排除阻力、提供有力保障。对涉黑涉恶问题尤其是群众反映强烈的大案要案，要有坚决的态度，无论涉及谁，都要一查到底，特别是要查清其背后的“保护伞”，坚决依法查办，毫不含糊。</a:t>
            </a:r>
          </a:p>
        </p:txBody>
      </p:sp>
      <p:sp>
        <p:nvSpPr>
          <p:cNvPr id="7" name="TextBox 4">
            <a:extLst>
              <a:ext uri="{FF2B5EF4-FFF2-40B4-BE49-F238E27FC236}">
                <a16:creationId xmlns="" xmlns:a16="http://schemas.microsoft.com/office/drawing/2014/main" id="{3DD6628D-80F3-9A8F-30C1-50ECAF8B24F6}"/>
              </a:ext>
            </a:extLst>
          </p:cNvPr>
          <p:cNvSpPr txBox="1"/>
          <p:nvPr/>
        </p:nvSpPr>
        <p:spPr>
          <a:xfrm>
            <a:off x="4943004" y="6594164"/>
            <a:ext cx="1440159" cy="118430"/>
          </a:xfrm>
          <a:prstGeom prst="rect">
            <a:avLst/>
          </a:prstGeom>
          <a:noFill/>
        </p:spPr>
        <p:txBody>
          <a:bodyPr wrap="square" rtlCol="0">
            <a:spAutoFit/>
          </a:bodyPr>
          <a:lstStyle/>
          <a:p>
            <a:pPr>
              <a:lnSpc>
                <a:spcPct val="200000"/>
              </a:lnSpc>
            </a:pPr>
            <a:r>
              <a:rPr lang="zh-CN" altLang="en-US" sz="100" dirty="0">
                <a:solidFill>
                  <a:srgbClr val="FF0000"/>
                </a:solidFill>
                <a:latin typeface="微软雅黑" panose="020B0503020204020204" pitchFamily="34" charset="-122"/>
              </a:rPr>
              <a:t>行业</a:t>
            </a:r>
            <a:r>
              <a:rPr lang="en-US" altLang="zh-CN" sz="100" dirty="0">
                <a:solidFill>
                  <a:srgbClr val="FF0000"/>
                </a:solidFill>
                <a:latin typeface="微软雅黑" panose="020B0503020204020204" pitchFamily="34" charset="-122"/>
              </a:rPr>
              <a:t>PPT</a:t>
            </a:r>
            <a:r>
              <a:rPr lang="zh-CN" altLang="en-US" sz="100" dirty="0">
                <a:solidFill>
                  <a:srgbClr val="FF0000"/>
                </a:solidFill>
                <a:latin typeface="微软雅黑" panose="020B0503020204020204" pitchFamily="34" charset="-122"/>
              </a:rPr>
              <a:t>模板</a:t>
            </a:r>
            <a:r>
              <a:rPr lang="en-US" altLang="zh-CN" sz="100" dirty="0">
                <a:solidFill>
                  <a:srgbClr val="FF0000"/>
                </a:solidFill>
                <a:latin typeface="微软雅黑" panose="020B0503020204020204" pitchFamily="34" charset="-122"/>
              </a:rPr>
              <a:t>http://www.1ppt.com/hangye/</a:t>
            </a:r>
          </a:p>
        </p:txBody>
      </p:sp>
    </p:spTree>
    <p:extLst>
      <p:ext uri="{BB962C8B-B14F-4D97-AF65-F5344CB8AC3E}">
        <p14:creationId xmlns:p14="http://schemas.microsoft.com/office/powerpoint/2010/main" val="9867537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478641F-CFFE-4C49-A4E0-036847174105}"/>
              </a:ext>
            </a:extLst>
          </p:cNvPr>
          <p:cNvSpPr/>
          <p:nvPr/>
        </p:nvSpPr>
        <p:spPr>
          <a:xfrm>
            <a:off x="507794" y="1111250"/>
            <a:ext cx="10836067" cy="43894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sp>
        <p:nvSpPr>
          <p:cNvPr id="3" name="圆角矩形 35">
            <a:extLst>
              <a:ext uri="{FF2B5EF4-FFF2-40B4-BE49-F238E27FC236}">
                <a16:creationId xmlns="" xmlns:a16="http://schemas.microsoft.com/office/drawing/2014/main" id="{7FA2EC4E-2B71-46FB-9D92-7F5C7C766AC2}"/>
              </a:ext>
            </a:extLst>
          </p:cNvPr>
          <p:cNvSpPr/>
          <p:nvPr/>
        </p:nvSpPr>
        <p:spPr bwMode="auto">
          <a:xfrm>
            <a:off x="2067917" y="600645"/>
            <a:ext cx="8129190" cy="1152128"/>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cs typeface="+mn-ea"/>
              <a:sym typeface="+mn-lt"/>
            </a:endParaRPr>
          </a:p>
        </p:txBody>
      </p:sp>
      <p:sp>
        <p:nvSpPr>
          <p:cNvPr id="4" name="TextBox 7">
            <a:extLst>
              <a:ext uri="{FF2B5EF4-FFF2-40B4-BE49-F238E27FC236}">
                <a16:creationId xmlns="" xmlns:a16="http://schemas.microsoft.com/office/drawing/2014/main" id="{A0E95287-096F-4C29-982C-1252370318D8}"/>
              </a:ext>
            </a:extLst>
          </p:cNvPr>
          <p:cNvSpPr txBox="1"/>
          <p:nvPr/>
        </p:nvSpPr>
        <p:spPr>
          <a:xfrm>
            <a:off x="1956594" y="757237"/>
            <a:ext cx="8351837" cy="708025"/>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4000" b="1" dirty="0">
                <a:solidFill>
                  <a:srgbClr val="FAFE5E"/>
                </a:solidFill>
                <a:cs typeface="+mn-ea"/>
                <a:sym typeface="+mn-lt"/>
              </a:rPr>
              <a:t>落实社会治安综合治理领导责任制</a:t>
            </a:r>
          </a:p>
        </p:txBody>
      </p:sp>
      <p:sp>
        <p:nvSpPr>
          <p:cNvPr id="5" name="矩形 4">
            <a:extLst>
              <a:ext uri="{FF2B5EF4-FFF2-40B4-BE49-F238E27FC236}">
                <a16:creationId xmlns="" xmlns:a16="http://schemas.microsoft.com/office/drawing/2014/main" id="{7B527CE4-6215-4E3A-8CE0-3122802DF7D5}"/>
              </a:ext>
            </a:extLst>
          </p:cNvPr>
          <p:cNvSpPr/>
          <p:nvPr/>
        </p:nvSpPr>
        <p:spPr>
          <a:xfrm>
            <a:off x="1147555" y="2552700"/>
            <a:ext cx="9838497" cy="1785104"/>
          </a:xfrm>
          <a:prstGeom prst="rect">
            <a:avLst/>
          </a:prstGeom>
          <a:noFill/>
          <a:ln w="9525">
            <a:noFill/>
          </a:ln>
        </p:spPr>
        <p:txBody>
          <a:bodyPr wrap="square">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en-US" altLang="zh-CN" sz="2000" b="1" dirty="0">
                <a:cs typeface="+mn-ea"/>
                <a:sym typeface="+mn-lt"/>
              </a:rPr>
              <a:t>      《</a:t>
            </a:r>
            <a:r>
              <a:rPr lang="zh-CN" altLang="en-US" sz="2000" b="1" dirty="0">
                <a:cs typeface="+mn-ea"/>
                <a:sym typeface="+mn-lt"/>
              </a:rPr>
              <a:t>通知</a:t>
            </a:r>
            <a:r>
              <a:rPr lang="en-US" altLang="zh-CN" sz="2000" b="1" dirty="0">
                <a:cs typeface="+mn-ea"/>
                <a:sym typeface="+mn-lt"/>
              </a:rPr>
              <a:t>》</a:t>
            </a:r>
            <a:r>
              <a:rPr lang="zh-CN" altLang="en-US" sz="2000" b="1" dirty="0">
                <a:cs typeface="+mn-ea"/>
                <a:sym typeface="+mn-lt"/>
              </a:rPr>
              <a:t>指出，</a:t>
            </a:r>
            <a:r>
              <a:rPr lang="zh-CN" altLang="en-US" sz="3000" b="1" dirty="0">
                <a:solidFill>
                  <a:srgbClr val="FF0000"/>
                </a:solidFill>
                <a:cs typeface="+mn-ea"/>
                <a:sym typeface="+mn-lt"/>
              </a:rPr>
              <a:t>要严格落实社会治安综合治理领导责任制</a:t>
            </a:r>
            <a:r>
              <a:rPr lang="zh-CN" altLang="en-US" sz="2000" b="1" dirty="0">
                <a:cs typeface="+mn-ea"/>
                <a:sym typeface="+mn-lt"/>
              </a:rPr>
              <a:t>，对涉黑涉恶问题突出的地区、行业、领域，通过通报、约谈、挂牌督办等方式，督促其限期整改。对问题严重、造成恶劣影响的，由纪检监察机关、组织人事部门依法依纪对其第一责任人及其他相关责任人严肃追责，绝不姑息。严格落实行业监管责任，对日常监管不到位，导致黑恶势力滋生蔓延的，要实行责任倒查，严肃问责。</a:t>
            </a:r>
          </a:p>
        </p:txBody>
      </p:sp>
    </p:spTree>
    <p:extLst>
      <p:ext uri="{BB962C8B-B14F-4D97-AF65-F5344CB8AC3E}">
        <p14:creationId xmlns:p14="http://schemas.microsoft.com/office/powerpoint/2010/main" val="8429664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 8">
            <a:extLst>
              <a:ext uri="{FF2B5EF4-FFF2-40B4-BE49-F238E27FC236}">
                <a16:creationId xmlns="" xmlns:a16="http://schemas.microsoft.com/office/drawing/2014/main" id="{C540830B-575C-414A-B6A0-DEB70ED0F2E4}"/>
              </a:ext>
            </a:extLst>
          </p:cNvPr>
          <p:cNvGrpSpPr/>
          <p:nvPr/>
        </p:nvGrpSpPr>
        <p:grpSpPr>
          <a:xfrm>
            <a:off x="5152571" y="1689593"/>
            <a:ext cx="1886857" cy="687492"/>
            <a:chOff x="4521200" y="1712686"/>
            <a:chExt cx="1886857" cy="687492"/>
          </a:xfrm>
          <a:solidFill>
            <a:srgbClr val="C00000"/>
          </a:solidFill>
        </p:grpSpPr>
        <p:sp>
          <p:nvSpPr>
            <p:cNvPr id="13" name="矩形 12">
              <a:extLst>
                <a:ext uri="{FF2B5EF4-FFF2-40B4-BE49-F238E27FC236}">
                  <a16:creationId xmlns="" xmlns:a16="http://schemas.microsoft.com/office/drawing/2014/main" id="{88EE182B-37C4-45E3-85F7-7C8ACA03E4B3}"/>
                </a:ext>
              </a:extLst>
            </p:cNvPr>
            <p:cNvSpPr/>
            <p:nvPr/>
          </p:nvSpPr>
          <p:spPr>
            <a:xfrm>
              <a:off x="4521200" y="1712686"/>
              <a:ext cx="1886857" cy="56605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sp>
          <p:nvSpPr>
            <p:cNvPr id="14" name="三角形 6">
              <a:extLst>
                <a:ext uri="{FF2B5EF4-FFF2-40B4-BE49-F238E27FC236}">
                  <a16:creationId xmlns="" xmlns:a16="http://schemas.microsoft.com/office/drawing/2014/main" id="{0E48BD49-18C9-483D-903B-C4796DFF1936}"/>
                </a:ext>
              </a:extLst>
            </p:cNvPr>
            <p:cNvSpPr/>
            <p:nvPr/>
          </p:nvSpPr>
          <p:spPr>
            <a:xfrm flipV="1">
              <a:off x="5381816" y="2279224"/>
              <a:ext cx="177155" cy="120954"/>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grpSp>
      <p:sp>
        <p:nvSpPr>
          <p:cNvPr id="15" name="文本框 14">
            <a:extLst>
              <a:ext uri="{FF2B5EF4-FFF2-40B4-BE49-F238E27FC236}">
                <a16:creationId xmlns="" xmlns:a16="http://schemas.microsoft.com/office/drawing/2014/main" id="{DC2A554E-980F-452D-B2AD-6D1E63BA54C5}"/>
              </a:ext>
            </a:extLst>
          </p:cNvPr>
          <p:cNvSpPr txBox="1"/>
          <p:nvPr/>
        </p:nvSpPr>
        <p:spPr>
          <a:xfrm>
            <a:off x="5381815" y="1704410"/>
            <a:ext cx="1415772" cy="584775"/>
          </a:xfrm>
          <a:prstGeom prst="rect">
            <a:avLst/>
          </a:prstGeom>
          <a:noFill/>
        </p:spPr>
        <p:txBody>
          <a:bodyPr wrap="none" rtlCol="0">
            <a:spAutoFit/>
          </a:bodyPr>
          <a:lstStyle/>
          <a:p>
            <a:r>
              <a:rPr kumimoji="1" lang="zh-CN" altLang="en-US" sz="3200" dirty="0">
                <a:solidFill>
                  <a:srgbClr val="FFFFFF"/>
                </a:solidFill>
                <a:cs typeface="+mn-ea"/>
                <a:sym typeface="+mn-lt"/>
              </a:rPr>
              <a:t>第二章</a:t>
            </a:r>
          </a:p>
        </p:txBody>
      </p:sp>
      <p:sp>
        <p:nvSpPr>
          <p:cNvPr id="16" name="矩形 15">
            <a:extLst>
              <a:ext uri="{FF2B5EF4-FFF2-40B4-BE49-F238E27FC236}">
                <a16:creationId xmlns="" xmlns:a16="http://schemas.microsoft.com/office/drawing/2014/main" id="{16D5CFAE-9219-43F7-B81D-3FE948460C9E}"/>
              </a:ext>
            </a:extLst>
          </p:cNvPr>
          <p:cNvSpPr/>
          <p:nvPr/>
        </p:nvSpPr>
        <p:spPr>
          <a:xfrm>
            <a:off x="3951824" y="2637637"/>
            <a:ext cx="4288353" cy="707886"/>
          </a:xfrm>
          <a:prstGeom prst="rect">
            <a:avLst/>
          </a:prstGeom>
        </p:spPr>
        <p:txBody>
          <a:bodyPr wrap="none">
            <a:spAutoFit/>
          </a:bodyPr>
          <a:lstStyle/>
          <a:p>
            <a:pPr lvl="0" algn="ctr" fontAlgn="base">
              <a:spcBef>
                <a:spcPct val="0"/>
              </a:spcBef>
              <a:spcAft>
                <a:spcPct val="0"/>
              </a:spcAft>
              <a:defRPr/>
            </a:pPr>
            <a:r>
              <a:rPr lang="zh-CN" altLang="en-US" sz="4000" b="1" dirty="0">
                <a:ln>
                  <a:solidFill>
                    <a:prstClr val="white"/>
                  </a:solidFill>
                </a:ln>
                <a:solidFill>
                  <a:srgbClr val="C00000"/>
                </a:solidFill>
                <a:effectLst>
                  <a:outerShdw blurRad="38100" dist="38100" dir="2700000" algn="tl">
                    <a:srgbClr val="000000">
                      <a:alpha val="43137"/>
                    </a:srgbClr>
                  </a:outerShdw>
                </a:effectLst>
                <a:cs typeface="+mn-ea"/>
                <a:sym typeface="+mn-lt"/>
              </a:rPr>
              <a:t>扫黑除恶重点对象</a:t>
            </a:r>
          </a:p>
        </p:txBody>
      </p:sp>
      <p:sp>
        <p:nvSpPr>
          <p:cNvPr id="17" name="文本框 16">
            <a:extLst>
              <a:ext uri="{FF2B5EF4-FFF2-40B4-BE49-F238E27FC236}">
                <a16:creationId xmlns="" xmlns:a16="http://schemas.microsoft.com/office/drawing/2014/main" id="{03CC4C9E-6AFB-4FE3-823F-9C0DCC6B9C75}"/>
              </a:ext>
            </a:extLst>
          </p:cNvPr>
          <p:cNvSpPr txBox="1"/>
          <p:nvPr/>
        </p:nvSpPr>
        <p:spPr>
          <a:xfrm>
            <a:off x="1755944" y="3528433"/>
            <a:ext cx="8667514" cy="646331"/>
          </a:xfrm>
          <a:prstGeom prst="rect">
            <a:avLst/>
          </a:prstGeom>
          <a:noFill/>
        </p:spPr>
        <p:txBody>
          <a:bodyPr wrap="square" rtlCol="0">
            <a:spAutoFit/>
          </a:bodyPr>
          <a:lstStyle/>
          <a:p>
            <a:pPr algn="ctr"/>
            <a:r>
              <a:rPr lang="en-US" altLang="zh-CN" sz="1200" dirty="0">
                <a:solidFill>
                  <a:srgbClr val="000000">
                    <a:lumMod val="65000"/>
                    <a:lumOff val="35000"/>
                  </a:srgbClr>
                </a:solidFill>
                <a:cs typeface="+mn-ea"/>
                <a:sym typeface="+mn-lt"/>
              </a:rPr>
              <a:t>Develop study concerning the anti-triad putting special struggle to notice Develop study concerning the </a:t>
            </a:r>
          </a:p>
          <a:p>
            <a:pPr algn="ctr"/>
            <a:r>
              <a:rPr lang="en-US" altLang="zh-CN" sz="1200" dirty="0">
                <a:solidFill>
                  <a:srgbClr val="000000">
                    <a:lumMod val="65000"/>
                    <a:lumOff val="35000"/>
                  </a:srgbClr>
                </a:solidFill>
                <a:cs typeface="+mn-ea"/>
                <a:sym typeface="+mn-lt"/>
              </a:rPr>
              <a:t>anti-triad putting special struggle to notice</a:t>
            </a:r>
          </a:p>
          <a:p>
            <a:pPr algn="ctr"/>
            <a:r>
              <a:rPr lang="en-US" altLang="zh-CN" sz="1200" dirty="0">
                <a:solidFill>
                  <a:srgbClr val="000000">
                    <a:lumMod val="65000"/>
                    <a:lumOff val="35000"/>
                  </a:srgbClr>
                </a:solidFill>
                <a:cs typeface="+mn-ea"/>
                <a:sym typeface="+mn-lt"/>
              </a:rPr>
              <a:t>Develop study concerning the anti-triad putting special struggle to notice</a:t>
            </a:r>
          </a:p>
        </p:txBody>
      </p:sp>
      <p:pic>
        <p:nvPicPr>
          <p:cNvPr id="11" name="图片 10">
            <a:extLst>
              <a:ext uri="{FF2B5EF4-FFF2-40B4-BE49-F238E27FC236}">
                <a16:creationId xmlns="" xmlns:a16="http://schemas.microsoft.com/office/drawing/2014/main" id="{F6C25C91-955F-4B53-8E42-93B62F24F7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5510" y="1572828"/>
            <a:ext cx="1688719" cy="881899"/>
          </a:xfrm>
          <a:prstGeom prst="rect">
            <a:avLst/>
          </a:prstGeom>
        </p:spPr>
      </p:pic>
      <p:pic>
        <p:nvPicPr>
          <p:cNvPr id="18" name="图片 17">
            <a:extLst>
              <a:ext uri="{FF2B5EF4-FFF2-40B4-BE49-F238E27FC236}">
                <a16:creationId xmlns="" xmlns:a16="http://schemas.microsoft.com/office/drawing/2014/main" id="{9F14C59C-0642-4016-B8A1-928547A0AF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73312" y="1572827"/>
            <a:ext cx="1688719" cy="881899"/>
          </a:xfrm>
          <a:prstGeom prst="rect">
            <a:avLst/>
          </a:prstGeom>
        </p:spPr>
      </p:pic>
    </p:spTree>
    <p:extLst>
      <p:ext uri="{BB962C8B-B14F-4D97-AF65-F5344CB8AC3E}">
        <p14:creationId xmlns:p14="http://schemas.microsoft.com/office/powerpoint/2010/main" val="47037825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1000" fill="hold"/>
                                        <p:tgtEl>
                                          <p:spTgt spid="1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par>
                          <p:cTn id="22" fill="hold">
                            <p:stCondLst>
                              <p:cond delay="3700"/>
                            </p:stCondLst>
                            <p:childTnLst>
                              <p:par>
                                <p:cTn id="23" presetID="2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2" presetClass="entr" presetSubtype="8" decel="5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0-#ppt_w/2"/>
                                          </p:val>
                                        </p:tav>
                                        <p:tav tm="100000">
                                          <p:val>
                                            <p:strVal val="#ppt_x"/>
                                          </p:val>
                                        </p:tav>
                                      </p:tavLst>
                                    </p:anim>
                                    <p:anim calcmode="lin" valueType="num">
                                      <p:cBhvr additive="base">
                                        <p:cTn id="30" dur="2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2000" fill="hold"/>
                                        <p:tgtEl>
                                          <p:spTgt spid="18"/>
                                        </p:tgtEl>
                                        <p:attrNameLst>
                                          <p:attrName>ppt_x</p:attrName>
                                        </p:attrNameLst>
                                      </p:cBhvr>
                                      <p:tavLst>
                                        <p:tav tm="0">
                                          <p:val>
                                            <p:strVal val="0-#ppt_w/2"/>
                                          </p:val>
                                        </p:tav>
                                        <p:tav tm="100000">
                                          <p:val>
                                            <p:strVal val="#ppt_x"/>
                                          </p:val>
                                        </p:tav>
                                      </p:tavLst>
                                    </p:anim>
                                    <p:anim calcmode="lin" valueType="num">
                                      <p:cBhvr additive="base">
                                        <p:cTn id="3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12193FA-61E2-41FC-8171-F8136503AD79}"/>
              </a:ext>
            </a:extLst>
          </p:cNvPr>
          <p:cNvSpPr/>
          <p:nvPr/>
        </p:nvSpPr>
        <p:spPr>
          <a:xfrm>
            <a:off x="1252332" y="832127"/>
            <a:ext cx="10243930"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F60C2EF9-8DA1-4E96-BB32-64B110C3B198}"/>
              </a:ext>
            </a:extLst>
          </p:cNvPr>
          <p:cNvSpPr/>
          <p:nvPr/>
        </p:nvSpPr>
        <p:spPr>
          <a:xfrm>
            <a:off x="2100056" y="1630363"/>
            <a:ext cx="4121840" cy="3313112"/>
          </a:xfrm>
          <a:prstGeom prst="rect">
            <a:avLst/>
          </a:prstGeom>
          <a:noFill/>
          <a:ln w="9525">
            <a:noFill/>
          </a:ln>
        </p:spPr>
        <p:txBody>
          <a:bodyPr wrap="square"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4000" b="1" dirty="0">
                <a:cs typeface="+mn-ea"/>
                <a:sym typeface="+mn-lt"/>
              </a:rPr>
              <a:t>威胁政治安全特别是制度安全、政权安全以及向政治领域渗透的黑恶势力；</a:t>
            </a:r>
            <a:endParaRPr lang="en-US" altLang="zh-CN" sz="4000" b="1" dirty="0">
              <a:cs typeface="+mn-ea"/>
              <a:sym typeface="+mn-lt"/>
            </a:endParaRPr>
          </a:p>
        </p:txBody>
      </p:sp>
      <p:sp>
        <p:nvSpPr>
          <p:cNvPr id="4" name="MH_Other_2">
            <a:extLst>
              <a:ext uri="{FF2B5EF4-FFF2-40B4-BE49-F238E27FC236}">
                <a16:creationId xmlns="" xmlns:a16="http://schemas.microsoft.com/office/drawing/2014/main" id="{AEC1A11C-0A43-4C8F-98E6-13CCFC02D2CA}"/>
              </a:ext>
            </a:extLst>
          </p:cNvPr>
          <p:cNvSpPr/>
          <p:nvPr/>
        </p:nvSpPr>
        <p:spPr>
          <a:xfrm>
            <a:off x="444294" y="227965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1</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13">
            <a:extLst>
              <a:ext uri="{FF2B5EF4-FFF2-40B4-BE49-F238E27FC236}">
                <a16:creationId xmlns="" xmlns:a16="http://schemas.microsoft.com/office/drawing/2014/main" id="{0ACC961B-977A-44D8-9726-07C2B77344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1988" y="1690952"/>
            <a:ext cx="4463942" cy="280831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6182888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69A771D-1565-49F7-BF49-7E4AB26F4F96}"/>
              </a:ext>
            </a:extLst>
          </p:cNvPr>
          <p:cNvSpPr/>
          <p:nvPr/>
        </p:nvSpPr>
        <p:spPr>
          <a:xfrm>
            <a:off x="1070804" y="811213"/>
            <a:ext cx="10392327"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D6A20E4A-72DA-4EFC-9C61-0E05527D7823}"/>
              </a:ext>
            </a:extLst>
          </p:cNvPr>
          <p:cNvSpPr/>
          <p:nvPr/>
        </p:nvSpPr>
        <p:spPr>
          <a:xfrm>
            <a:off x="1862967" y="1304925"/>
            <a:ext cx="4209746" cy="3816350"/>
          </a:xfrm>
          <a:prstGeom prst="rect">
            <a:avLst/>
          </a:prstGeom>
          <a:noFill/>
          <a:ln w="9525">
            <a:noFill/>
          </a:ln>
        </p:spPr>
        <p:txBody>
          <a:bodyPr wrap="square"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4000" b="1" dirty="0">
                <a:cs typeface="+mn-ea"/>
                <a:sym typeface="+mn-lt"/>
              </a:rPr>
              <a:t>把持基层政权、操纵破坏基层换届选举、垄断农村资源、侵吞集体资产的黑恶势力；</a:t>
            </a:r>
            <a:endParaRPr lang="en-US" altLang="zh-CN" sz="4000" b="1" dirty="0">
              <a:cs typeface="+mn-ea"/>
              <a:sym typeface="+mn-lt"/>
            </a:endParaRPr>
          </a:p>
        </p:txBody>
      </p:sp>
      <p:sp>
        <p:nvSpPr>
          <p:cNvPr id="4" name="MH_Other_2">
            <a:extLst>
              <a:ext uri="{FF2B5EF4-FFF2-40B4-BE49-F238E27FC236}">
                <a16:creationId xmlns="" xmlns:a16="http://schemas.microsoft.com/office/drawing/2014/main" id="{2D693C82-8756-4359-9C85-41D7207E6EEF}"/>
              </a:ext>
            </a:extLst>
          </p:cNvPr>
          <p:cNvSpPr/>
          <p:nvPr/>
        </p:nvSpPr>
        <p:spPr>
          <a:xfrm>
            <a:off x="278642" y="224155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2</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2A9F3FEE-7890-4334-856D-EFAEC00390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9690" y="1608553"/>
            <a:ext cx="4176464" cy="277729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083818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E0EB257-721B-4CE0-8EFC-EFE02F7E2DFB}"/>
              </a:ext>
            </a:extLst>
          </p:cNvPr>
          <p:cNvSpPr/>
          <p:nvPr/>
        </p:nvSpPr>
        <p:spPr>
          <a:xfrm>
            <a:off x="1203325" y="754063"/>
            <a:ext cx="10520846"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0C387EEA-7D16-41DD-8D9A-F9856663FE02}"/>
              </a:ext>
            </a:extLst>
          </p:cNvPr>
          <p:cNvSpPr/>
          <p:nvPr/>
        </p:nvSpPr>
        <p:spPr>
          <a:xfrm>
            <a:off x="1966913" y="1503363"/>
            <a:ext cx="3887787" cy="3200400"/>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4000" b="1" dirty="0">
                <a:cs typeface="+mn-ea"/>
                <a:sym typeface="+mn-lt"/>
              </a:rPr>
              <a:t>利用家族、宗族势力横行乡里、称霸一方、欺压残害百姓的“村霸”等黑恶势力；</a:t>
            </a:r>
            <a:endParaRPr lang="en-US" altLang="zh-CN" sz="4000" b="1" dirty="0">
              <a:cs typeface="+mn-ea"/>
              <a:sym typeface="+mn-lt"/>
            </a:endParaRPr>
          </a:p>
        </p:txBody>
      </p:sp>
      <p:sp>
        <p:nvSpPr>
          <p:cNvPr id="4" name="MH_Other_2">
            <a:extLst>
              <a:ext uri="{FF2B5EF4-FFF2-40B4-BE49-F238E27FC236}">
                <a16:creationId xmlns="" xmlns:a16="http://schemas.microsoft.com/office/drawing/2014/main" id="{D191BFC5-098D-43D0-AD0E-CCDF649DB699}"/>
              </a:ext>
            </a:extLst>
          </p:cNvPr>
          <p:cNvSpPr/>
          <p:nvPr/>
        </p:nvSpPr>
        <p:spPr>
          <a:xfrm>
            <a:off x="411163" y="21844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3</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3">
            <a:extLst>
              <a:ext uri="{FF2B5EF4-FFF2-40B4-BE49-F238E27FC236}">
                <a16:creationId xmlns="" xmlns:a16="http://schemas.microsoft.com/office/drawing/2014/main" id="{34AA769A-3F68-48FC-82E9-D548A55721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6809" y="1517892"/>
            <a:ext cx="4312400" cy="284431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06697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0160B11-20E3-417A-BE8E-839A060DEF36}"/>
              </a:ext>
            </a:extLst>
          </p:cNvPr>
          <p:cNvSpPr/>
          <p:nvPr/>
        </p:nvSpPr>
        <p:spPr>
          <a:xfrm>
            <a:off x="1146175" y="754063"/>
            <a:ext cx="10577512"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FD95C22B-D248-45C0-9ECC-601E9A9B06CF}"/>
              </a:ext>
            </a:extLst>
          </p:cNvPr>
          <p:cNvSpPr/>
          <p:nvPr/>
        </p:nvSpPr>
        <p:spPr>
          <a:xfrm>
            <a:off x="1909763" y="1503363"/>
            <a:ext cx="3887787" cy="3200400"/>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4000" b="1" dirty="0">
                <a:cs typeface="+mn-ea"/>
                <a:sym typeface="+mn-lt"/>
              </a:rPr>
              <a:t>在征地、租地、拆迁、工程项目建设等过程中煽动闹事的黑恶势力；</a:t>
            </a:r>
            <a:endParaRPr lang="en-US" altLang="zh-CN" sz="4000" b="1" dirty="0">
              <a:cs typeface="+mn-ea"/>
              <a:sym typeface="+mn-lt"/>
            </a:endParaRPr>
          </a:p>
        </p:txBody>
      </p:sp>
      <p:sp>
        <p:nvSpPr>
          <p:cNvPr id="4" name="MH_Other_2">
            <a:extLst>
              <a:ext uri="{FF2B5EF4-FFF2-40B4-BE49-F238E27FC236}">
                <a16:creationId xmlns="" xmlns:a16="http://schemas.microsoft.com/office/drawing/2014/main" id="{F1326AFA-BE69-4C4B-9951-C0D94F4693CD}"/>
              </a:ext>
            </a:extLst>
          </p:cNvPr>
          <p:cNvSpPr/>
          <p:nvPr/>
        </p:nvSpPr>
        <p:spPr>
          <a:xfrm>
            <a:off x="354013" y="21844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4</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58952C19-99C2-4448-8111-E59D559669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9712" y="1653782"/>
            <a:ext cx="4608512" cy="257253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597346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9D756E6-A271-44AB-B234-09CC0EF39F1D}"/>
              </a:ext>
            </a:extLst>
          </p:cNvPr>
          <p:cNvSpPr/>
          <p:nvPr/>
        </p:nvSpPr>
        <p:spPr>
          <a:xfrm>
            <a:off x="1203325" y="715963"/>
            <a:ext cx="10594030"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D5BE6C35-A179-4096-98CF-B398908D1EC2}"/>
              </a:ext>
            </a:extLst>
          </p:cNvPr>
          <p:cNvSpPr/>
          <p:nvPr/>
        </p:nvSpPr>
        <p:spPr>
          <a:xfrm>
            <a:off x="1966913" y="1455738"/>
            <a:ext cx="3316287" cy="3354387"/>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000" b="1" dirty="0">
                <a:cs typeface="+mn-ea"/>
                <a:sym typeface="+mn-lt"/>
              </a:rPr>
              <a:t>在建筑工程、交通运输、矿产资源、渔业捕捞等行业、领域，强揽工程、恶意竞标、非法占地、滥开滥采的黑恶势力；</a:t>
            </a:r>
            <a:endParaRPr lang="en-US" altLang="zh-CN" sz="3000" b="1" dirty="0">
              <a:cs typeface="+mn-ea"/>
              <a:sym typeface="+mn-lt"/>
            </a:endParaRPr>
          </a:p>
        </p:txBody>
      </p:sp>
      <p:sp>
        <p:nvSpPr>
          <p:cNvPr id="4" name="MH_Other_2">
            <a:extLst>
              <a:ext uri="{FF2B5EF4-FFF2-40B4-BE49-F238E27FC236}">
                <a16:creationId xmlns="" xmlns:a16="http://schemas.microsoft.com/office/drawing/2014/main" id="{EB20982D-5894-4B51-868C-1FEA2B95D8B3}"/>
              </a:ext>
            </a:extLst>
          </p:cNvPr>
          <p:cNvSpPr/>
          <p:nvPr/>
        </p:nvSpPr>
        <p:spPr>
          <a:xfrm>
            <a:off x="411163" y="21463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5</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B4E0FC01-17AB-4581-A8F0-390F3DF657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4519" y="1469991"/>
            <a:ext cx="4866536" cy="286391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6511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7FA1C45-91AE-4C39-ADFD-6E2333882CE5}"/>
              </a:ext>
            </a:extLst>
          </p:cNvPr>
          <p:cNvSpPr/>
          <p:nvPr/>
        </p:nvSpPr>
        <p:spPr>
          <a:xfrm>
            <a:off x="1186656" y="749316"/>
            <a:ext cx="10577512"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C68F0003-53B6-4B65-B300-2632A09C9CD9}"/>
              </a:ext>
            </a:extLst>
          </p:cNvPr>
          <p:cNvSpPr/>
          <p:nvPr/>
        </p:nvSpPr>
        <p:spPr>
          <a:xfrm>
            <a:off x="1966913" y="1266825"/>
            <a:ext cx="3316287" cy="3678238"/>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在商贸集市、批发市场、机场车站、旅游景区等场所欺行霸市、强买强卖、收保护费的市霸、行霸等黑恶势力；</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DDA5FBE7-8EFC-4DF5-A3DA-FD2EFC1CA618}"/>
              </a:ext>
            </a:extLst>
          </p:cNvPr>
          <p:cNvSpPr/>
          <p:nvPr/>
        </p:nvSpPr>
        <p:spPr>
          <a:xfrm>
            <a:off x="411163" y="220345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6</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7AC0E3BB-8D0F-4A31-AE7E-310894324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9489" y="1395202"/>
            <a:ext cx="4818529" cy="312722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536443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D2EA6CA-A103-4D3E-A76B-B9163745412E}"/>
              </a:ext>
            </a:extLst>
          </p:cNvPr>
          <p:cNvSpPr/>
          <p:nvPr/>
        </p:nvSpPr>
        <p:spPr>
          <a:xfrm>
            <a:off x="1203325" y="830263"/>
            <a:ext cx="10339318"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6469EE4A-5B31-488C-A7AD-7CA4AA752037}"/>
              </a:ext>
            </a:extLst>
          </p:cNvPr>
          <p:cNvSpPr/>
          <p:nvPr/>
        </p:nvSpPr>
        <p:spPr>
          <a:xfrm>
            <a:off x="2066925" y="2016125"/>
            <a:ext cx="3316288" cy="2154238"/>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操纵、经营“黄赌毒”等违法犯罪活动的黑恶势力；</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05AF9850-913D-423C-B13B-9CC2D69AB558}"/>
              </a:ext>
            </a:extLst>
          </p:cNvPr>
          <p:cNvSpPr/>
          <p:nvPr/>
        </p:nvSpPr>
        <p:spPr>
          <a:xfrm>
            <a:off x="411163" y="22606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7</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37CAA8E7-5BC1-4025-854B-865C5FF591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659160"/>
            <a:ext cx="5091946" cy="292312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664293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 xmlns:a16="http://schemas.microsoft.com/office/drawing/2014/main" id="{E3A6CEBA-059B-46D6-8465-E2FD5E8FC508}"/>
              </a:ext>
            </a:extLst>
          </p:cNvPr>
          <p:cNvSpPr txBox="1"/>
          <p:nvPr/>
        </p:nvSpPr>
        <p:spPr>
          <a:xfrm>
            <a:off x="1727259" y="367699"/>
            <a:ext cx="1888607" cy="1107189"/>
          </a:xfrm>
          <a:prstGeom prst="rect">
            <a:avLst/>
          </a:prstGeom>
          <a:noFill/>
        </p:spPr>
        <p:txBody>
          <a:bodyPr wrap="none" lIns="121890" tIns="60944" rIns="121890" bIns="60944">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marR="0" algn="ctr" defTabSz="914400" fontAlgn="auto">
              <a:spcBef>
                <a:spcPts val="0"/>
              </a:spcBef>
              <a:spcAft>
                <a:spcPts val="0"/>
              </a:spcAft>
              <a:buClrTx/>
              <a:buSzTx/>
              <a:buFontTx/>
              <a:buNone/>
              <a:defRPr/>
            </a:pPr>
            <a:r>
              <a:rPr kumimoji="0" lang="zh-CN" altLang="en-US" sz="6400" b="1" kern="1200" cap="none" spc="0" normalizeH="0" baseline="0" noProof="0" dirty="0">
                <a:ln>
                  <a:solidFill>
                    <a:schemeClr val="bg1"/>
                  </a:solidFill>
                </a:ln>
                <a:solidFill>
                  <a:srgbClr val="C00000"/>
                </a:solidFill>
                <a:effectLst>
                  <a:outerShdw blurRad="38100" dist="38100" dir="2700000" algn="tl">
                    <a:srgbClr val="000000">
                      <a:alpha val="43137"/>
                    </a:srgbClr>
                  </a:outerShdw>
                </a:effectLst>
                <a:cs typeface="+mn-ea"/>
                <a:sym typeface="+mn-lt"/>
              </a:rPr>
              <a:t>前言</a:t>
            </a:r>
          </a:p>
        </p:txBody>
      </p:sp>
      <p:sp>
        <p:nvSpPr>
          <p:cNvPr id="3" name="TextBox 8">
            <a:extLst>
              <a:ext uri="{FF2B5EF4-FFF2-40B4-BE49-F238E27FC236}">
                <a16:creationId xmlns="" xmlns:a16="http://schemas.microsoft.com/office/drawing/2014/main" id="{003BE80E-D92A-4E66-88A8-5310EC03E130}"/>
              </a:ext>
            </a:extLst>
          </p:cNvPr>
          <p:cNvSpPr txBox="1"/>
          <p:nvPr/>
        </p:nvSpPr>
        <p:spPr>
          <a:xfrm>
            <a:off x="3650531" y="819618"/>
            <a:ext cx="1717525" cy="492410"/>
          </a:xfrm>
          <a:prstGeom prst="rect">
            <a:avLst/>
          </a:prstGeom>
          <a:noFill/>
          <a:ln w="9525">
            <a:noFill/>
          </a:ln>
        </p:spPr>
        <p:txBody>
          <a:bodyPr wrap="none" lIns="121890" tIns="60944" rIns="121890" bIns="60944">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en-US" altLang="zh-CN" b="1" dirty="0">
                <a:ln>
                  <a:solidFill>
                    <a:schemeClr val="bg1"/>
                  </a:solidFill>
                </a:ln>
                <a:solidFill>
                  <a:srgbClr val="C00000"/>
                </a:solidFill>
                <a:effectLst>
                  <a:outerShdw blurRad="38100" dist="38100" dir="2700000" algn="tl">
                    <a:srgbClr val="000000">
                      <a:alpha val="43137"/>
                    </a:srgbClr>
                  </a:outerShdw>
                </a:effectLst>
                <a:cs typeface="+mn-ea"/>
                <a:sym typeface="+mn-lt"/>
              </a:rPr>
              <a:t>QIAN YAN</a:t>
            </a:r>
            <a:endParaRPr lang="zh-CN" altLang="en-US" b="1" dirty="0">
              <a:ln>
                <a:solidFill>
                  <a:schemeClr val="bg1"/>
                </a:solidFill>
              </a:ln>
              <a:solidFill>
                <a:srgbClr val="C00000"/>
              </a:solidFill>
              <a:effectLst>
                <a:outerShdw blurRad="38100" dist="38100" dir="2700000" algn="tl">
                  <a:srgbClr val="000000">
                    <a:alpha val="43137"/>
                  </a:srgbClr>
                </a:outerShdw>
              </a:effectLst>
              <a:cs typeface="+mn-ea"/>
              <a:sym typeface="+mn-lt"/>
            </a:endParaRPr>
          </a:p>
        </p:txBody>
      </p:sp>
      <p:sp>
        <p:nvSpPr>
          <p:cNvPr id="4" name="Line 65">
            <a:extLst>
              <a:ext uri="{FF2B5EF4-FFF2-40B4-BE49-F238E27FC236}">
                <a16:creationId xmlns="" xmlns:a16="http://schemas.microsoft.com/office/drawing/2014/main" id="{A1485AFB-F40A-4B7E-A66B-92A326420969}"/>
              </a:ext>
            </a:extLst>
          </p:cNvPr>
          <p:cNvSpPr/>
          <p:nvPr/>
        </p:nvSpPr>
        <p:spPr>
          <a:xfrm>
            <a:off x="1444942" y="1453067"/>
            <a:ext cx="4995863" cy="0"/>
          </a:xfrm>
          <a:prstGeom prst="line">
            <a:avLst/>
          </a:prstGeom>
          <a:ln w="12700" cap="flat" cmpd="sng">
            <a:solidFill>
              <a:srgbClr val="CC0000"/>
            </a:solidFill>
            <a:prstDash val="solid"/>
            <a:headEnd type="oval" w="med" len="med"/>
            <a:tailEnd type="none" w="med" len="med"/>
          </a:ln>
        </p:spPr>
        <p:txBody>
          <a:bodyPr/>
          <a:lstStyle/>
          <a:p>
            <a:endParaRPr lang="zh-CN" altLang="en-US">
              <a:cs typeface="+mn-ea"/>
              <a:sym typeface="+mn-lt"/>
            </a:endParaRPr>
          </a:p>
        </p:txBody>
      </p:sp>
      <p:sp>
        <p:nvSpPr>
          <p:cNvPr id="5" name="TextBox 9">
            <a:extLst>
              <a:ext uri="{FF2B5EF4-FFF2-40B4-BE49-F238E27FC236}">
                <a16:creationId xmlns="" xmlns:a16="http://schemas.microsoft.com/office/drawing/2014/main" id="{C49BEED4-A5B5-46D9-9B21-925BB58B8050}"/>
              </a:ext>
            </a:extLst>
          </p:cNvPr>
          <p:cNvSpPr/>
          <p:nvPr/>
        </p:nvSpPr>
        <p:spPr>
          <a:xfrm>
            <a:off x="1282818" y="1613157"/>
            <a:ext cx="9905824" cy="2981583"/>
          </a:xfrm>
          <a:prstGeom prst="rect">
            <a:avLst/>
          </a:prstGeom>
          <a:noFill/>
          <a:ln w="9525">
            <a:noFill/>
          </a:ln>
        </p:spPr>
        <p:txBody>
          <a:bodyPr wrap="square" lIns="162557" tIns="81279" rIns="162557" bIns="81279">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defTabSz="1216025">
              <a:lnSpc>
                <a:spcPct val="150000"/>
              </a:lnSpc>
              <a:spcAft>
                <a:spcPts val="1600"/>
              </a:spcAft>
            </a:pPr>
            <a:r>
              <a:rPr lang="zh-CN" altLang="en-US" sz="2500" b="1" dirty="0">
                <a:solidFill>
                  <a:schemeClr val="tx1">
                    <a:lumMod val="85000"/>
                    <a:lumOff val="15000"/>
                  </a:schemeClr>
                </a:solidFill>
                <a:cs typeface="+mn-ea"/>
                <a:sym typeface="+mn-lt"/>
              </a:rPr>
              <a:t>       近日，中共中央、国务院发出</a:t>
            </a:r>
            <a:r>
              <a:rPr lang="en-US" altLang="zh-CN" sz="2500" b="1" dirty="0">
                <a:solidFill>
                  <a:schemeClr val="tx1">
                    <a:lumMod val="85000"/>
                    <a:lumOff val="15000"/>
                  </a:schemeClr>
                </a:solidFill>
                <a:cs typeface="+mn-ea"/>
                <a:sym typeface="+mn-lt"/>
              </a:rPr>
              <a:t>《</a:t>
            </a:r>
            <a:r>
              <a:rPr lang="zh-CN" altLang="en-US" sz="2500" b="1" dirty="0">
                <a:solidFill>
                  <a:schemeClr val="tx1">
                    <a:lumMod val="85000"/>
                    <a:lumOff val="15000"/>
                  </a:schemeClr>
                </a:solidFill>
                <a:cs typeface="+mn-ea"/>
                <a:sym typeface="+mn-lt"/>
              </a:rPr>
              <a:t>关于开展扫黑除恶专项斗争的通知</a:t>
            </a:r>
            <a:r>
              <a:rPr lang="en-US" altLang="zh-CN" sz="2500" b="1" dirty="0">
                <a:solidFill>
                  <a:schemeClr val="tx1">
                    <a:lumMod val="85000"/>
                    <a:lumOff val="15000"/>
                  </a:schemeClr>
                </a:solidFill>
                <a:cs typeface="+mn-ea"/>
                <a:sym typeface="+mn-lt"/>
              </a:rPr>
              <a:t>》</a:t>
            </a:r>
            <a:r>
              <a:rPr lang="zh-CN" altLang="en-US" sz="2500" b="1" dirty="0">
                <a:solidFill>
                  <a:schemeClr val="tx1">
                    <a:lumMod val="85000"/>
                    <a:lumOff val="15000"/>
                  </a:schemeClr>
                </a:solidFill>
                <a:cs typeface="+mn-ea"/>
                <a:sym typeface="+mn-lt"/>
              </a:rPr>
              <a:t>。</a:t>
            </a:r>
            <a:r>
              <a:rPr lang="en-US" altLang="zh-CN" sz="2500" b="1" dirty="0">
                <a:solidFill>
                  <a:schemeClr val="tx1">
                    <a:lumMod val="85000"/>
                    <a:lumOff val="15000"/>
                  </a:schemeClr>
                </a:solidFill>
                <a:cs typeface="+mn-ea"/>
                <a:sym typeface="+mn-lt"/>
              </a:rPr>
              <a:t>《</a:t>
            </a:r>
            <a:r>
              <a:rPr lang="zh-CN" altLang="en-US" sz="2500" b="1" dirty="0">
                <a:solidFill>
                  <a:schemeClr val="tx1">
                    <a:lumMod val="85000"/>
                    <a:lumOff val="15000"/>
                  </a:schemeClr>
                </a:solidFill>
                <a:cs typeface="+mn-ea"/>
                <a:sym typeface="+mn-lt"/>
              </a:rPr>
              <a:t>通知</a:t>
            </a:r>
            <a:r>
              <a:rPr lang="en-US" altLang="zh-CN" sz="2500" b="1" dirty="0">
                <a:solidFill>
                  <a:schemeClr val="tx1">
                    <a:lumMod val="85000"/>
                    <a:lumOff val="15000"/>
                  </a:schemeClr>
                </a:solidFill>
                <a:cs typeface="+mn-ea"/>
                <a:sym typeface="+mn-lt"/>
              </a:rPr>
              <a:t>》</a:t>
            </a:r>
            <a:r>
              <a:rPr lang="zh-CN" altLang="en-US" sz="2500" b="1" dirty="0">
                <a:solidFill>
                  <a:schemeClr val="tx1">
                    <a:lumMod val="85000"/>
                    <a:lumOff val="15000"/>
                  </a:schemeClr>
                </a:solidFill>
                <a:cs typeface="+mn-ea"/>
                <a:sym typeface="+mn-lt"/>
              </a:rPr>
              <a:t>指出，为深入贯彻落实党的十九大部署和习近平总书记重要指示精神，保障人民安居乐业、社会安定有序、国家长治久安，进一步巩固党的执政基础，党中央、国务院决定，在全国开展扫黑除恶专项斗争。</a:t>
            </a:r>
            <a:endParaRPr lang="en-US" altLang="zh-CN" sz="2500" b="1" dirty="0">
              <a:solidFill>
                <a:schemeClr val="tx1">
                  <a:lumMod val="85000"/>
                  <a:lumOff val="15000"/>
                </a:schemeClr>
              </a:solidFill>
              <a:cs typeface="+mn-ea"/>
              <a:sym typeface="+mn-lt"/>
            </a:endParaRPr>
          </a:p>
        </p:txBody>
      </p:sp>
      <p:sp>
        <p:nvSpPr>
          <p:cNvPr id="6" name="文本框 5"/>
          <p:cNvSpPr txBox="1"/>
          <p:nvPr/>
        </p:nvSpPr>
        <p:spPr>
          <a:xfrm>
            <a:off x="5585012" y="4105835"/>
            <a:ext cx="1936376" cy="276999"/>
          </a:xfrm>
          <a:prstGeom prst="rect">
            <a:avLst/>
          </a:prstGeom>
          <a:noFill/>
        </p:spPr>
        <p:txBody>
          <a:bodyPr wrap="square" rtlCol="0">
            <a:spAutoFit/>
          </a:bodyPr>
          <a:lstStyle/>
          <a:p>
            <a:r>
              <a:rPr lang="en-US" altLang="zh-CN" sz="1200" dirty="0">
                <a:solidFill>
                  <a:srgbClr val="FFFDFC"/>
                </a:solidFill>
              </a:rPr>
              <a:t>https://www.ypppt.com/</a:t>
            </a:r>
            <a:endParaRPr lang="zh-CN" altLang="en-US" sz="1200" dirty="0">
              <a:solidFill>
                <a:srgbClr val="FFFDFC"/>
              </a:solidFill>
            </a:endParaRPr>
          </a:p>
        </p:txBody>
      </p:sp>
    </p:spTree>
    <p:extLst>
      <p:ext uri="{BB962C8B-B14F-4D97-AF65-F5344CB8AC3E}">
        <p14:creationId xmlns:p14="http://schemas.microsoft.com/office/powerpoint/2010/main" val="6768606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A48BEF5-1C05-4A6F-B314-AEB11F59F275}"/>
              </a:ext>
            </a:extLst>
          </p:cNvPr>
          <p:cNvSpPr/>
          <p:nvPr/>
        </p:nvSpPr>
        <p:spPr>
          <a:xfrm>
            <a:off x="1203325" y="792163"/>
            <a:ext cx="10577512"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1797790F-E8D1-4BB1-85DD-4F3A22E84C51}"/>
              </a:ext>
            </a:extLst>
          </p:cNvPr>
          <p:cNvSpPr/>
          <p:nvPr/>
        </p:nvSpPr>
        <p:spPr>
          <a:xfrm>
            <a:off x="2066925" y="2087563"/>
            <a:ext cx="3316288" cy="1646237"/>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非法高利放贷、暴力讨债的黑恶势力；</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B95146A7-38A8-4A03-90D0-DCDA6976C16B}"/>
              </a:ext>
            </a:extLst>
          </p:cNvPr>
          <p:cNvSpPr/>
          <p:nvPr/>
        </p:nvSpPr>
        <p:spPr>
          <a:xfrm>
            <a:off x="411163" y="22225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8</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6A8AA858-1B3C-4A75-B923-B0E9BEED9C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6813" y="1592105"/>
            <a:ext cx="5074295" cy="295208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734779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09F46C6-12E6-4643-B01E-A81964369D43}"/>
              </a:ext>
            </a:extLst>
          </p:cNvPr>
          <p:cNvSpPr/>
          <p:nvPr/>
        </p:nvSpPr>
        <p:spPr>
          <a:xfrm>
            <a:off x="1203325" y="754063"/>
            <a:ext cx="10445336"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18F8D891-50C5-4F8F-95CE-A2C1EC5B68B9}"/>
              </a:ext>
            </a:extLst>
          </p:cNvPr>
          <p:cNvSpPr/>
          <p:nvPr/>
        </p:nvSpPr>
        <p:spPr>
          <a:xfrm>
            <a:off x="2066925" y="2120900"/>
            <a:ext cx="3316288" cy="1646238"/>
          </a:xfrm>
          <a:prstGeom prst="rect">
            <a:avLst/>
          </a:prstGeom>
          <a:noFill/>
          <a:ln w="9525">
            <a:noFill/>
          </a:ln>
        </p:spPr>
        <p:txBody>
          <a:bodyPr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盗掘古墓葬以及倒卖、走私文物的黑恶势力；</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1420BF40-8C89-4278-B781-5AF0C8EFB20F}"/>
              </a:ext>
            </a:extLst>
          </p:cNvPr>
          <p:cNvSpPr/>
          <p:nvPr/>
        </p:nvSpPr>
        <p:spPr>
          <a:xfrm>
            <a:off x="411163" y="21844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8000" b="1" dirty="0">
                <a:solidFill>
                  <a:srgbClr val="FFFF00"/>
                </a:solidFill>
                <a:effectLst>
                  <a:outerShdw blurRad="38100" dist="38100" dir="2700000" algn="tl">
                    <a:srgbClr val="000000">
                      <a:alpha val="43137"/>
                    </a:srgbClr>
                  </a:outerShdw>
                </a:effectLst>
                <a:cs typeface="+mn-ea"/>
                <a:sym typeface="+mn-lt"/>
              </a:rPr>
              <a:t>9</a:t>
            </a:r>
            <a:endParaRPr lang="zh-CN" altLang="en-US" sz="8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20B8B584-C06D-47F6-B0AB-4225FF707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504876"/>
            <a:ext cx="5019234" cy="302433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618778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4DF1320-89C9-400A-8D91-8D18092ACFB9}"/>
              </a:ext>
            </a:extLst>
          </p:cNvPr>
          <p:cNvSpPr/>
          <p:nvPr/>
        </p:nvSpPr>
        <p:spPr>
          <a:xfrm>
            <a:off x="1203324" y="792163"/>
            <a:ext cx="10405579"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9CD91299-2EAE-4C21-B297-380656F4CB71}"/>
              </a:ext>
            </a:extLst>
          </p:cNvPr>
          <p:cNvSpPr/>
          <p:nvPr/>
        </p:nvSpPr>
        <p:spPr>
          <a:xfrm>
            <a:off x="2246313" y="1862138"/>
            <a:ext cx="3143071" cy="2154442"/>
          </a:xfrm>
          <a:prstGeom prst="rect">
            <a:avLst/>
          </a:prstGeom>
          <a:noFill/>
          <a:ln w="9525">
            <a:noFill/>
          </a:ln>
        </p:spPr>
        <p:txBody>
          <a:bodyPr wrap="square"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插手民间纠纷，充当“地下执法队”的黑恶势力；</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D652469D-E4BD-4609-B6EF-1F0EE2FC8432}"/>
              </a:ext>
            </a:extLst>
          </p:cNvPr>
          <p:cNvSpPr/>
          <p:nvPr/>
        </p:nvSpPr>
        <p:spPr>
          <a:xfrm>
            <a:off x="411163" y="22225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7000" b="1" dirty="0">
                <a:solidFill>
                  <a:srgbClr val="FFFF00"/>
                </a:solidFill>
                <a:effectLst>
                  <a:outerShdw blurRad="38100" dist="38100" dir="2700000" algn="tl">
                    <a:srgbClr val="000000">
                      <a:alpha val="43137"/>
                    </a:srgbClr>
                  </a:outerShdw>
                </a:effectLst>
                <a:cs typeface="+mn-ea"/>
                <a:sym typeface="+mn-lt"/>
              </a:rPr>
              <a:t>10</a:t>
            </a:r>
            <a:endParaRPr lang="zh-CN" altLang="en-US" sz="7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7653791D-5FD7-473A-83FB-8B99B3538A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3127" y="1642075"/>
            <a:ext cx="5092033" cy="284910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991248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22D7844-87C5-493A-BE8F-8E8FB6583024}"/>
              </a:ext>
            </a:extLst>
          </p:cNvPr>
          <p:cNvSpPr/>
          <p:nvPr/>
        </p:nvSpPr>
        <p:spPr>
          <a:xfrm>
            <a:off x="1127125" y="773113"/>
            <a:ext cx="10471840"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5B3B9C08-7C08-4844-9EE3-1E8515F23709}"/>
              </a:ext>
            </a:extLst>
          </p:cNvPr>
          <p:cNvSpPr/>
          <p:nvPr/>
        </p:nvSpPr>
        <p:spPr>
          <a:xfrm>
            <a:off x="1990724" y="2139950"/>
            <a:ext cx="3615553" cy="1646611"/>
          </a:xfrm>
          <a:prstGeom prst="rect">
            <a:avLst/>
          </a:prstGeom>
          <a:noFill/>
          <a:ln w="9525">
            <a:noFill/>
          </a:ln>
        </p:spPr>
        <p:txBody>
          <a:bodyPr wrap="square"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境外黑社会入境发展渗透以及跨国跨境的黑恶势力；</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C218DF89-F2E7-4287-95B9-67761AF84945}"/>
              </a:ext>
            </a:extLst>
          </p:cNvPr>
          <p:cNvSpPr/>
          <p:nvPr/>
        </p:nvSpPr>
        <p:spPr>
          <a:xfrm>
            <a:off x="334963" y="220345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7000" b="1" dirty="0">
                <a:solidFill>
                  <a:srgbClr val="FFFF00"/>
                </a:solidFill>
                <a:effectLst>
                  <a:outerShdw blurRad="38100" dist="38100" dir="2700000" algn="tl">
                    <a:srgbClr val="000000">
                      <a:alpha val="43137"/>
                    </a:srgbClr>
                  </a:outerShdw>
                </a:effectLst>
                <a:cs typeface="+mn-ea"/>
                <a:sym typeface="+mn-lt"/>
              </a:rPr>
              <a:t>11</a:t>
            </a:r>
            <a:endParaRPr lang="zh-CN" altLang="en-US" sz="7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178C1C1A-AAD1-4FFF-8D68-D55040DF62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0613" y="1727742"/>
            <a:ext cx="4864017" cy="277088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31487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C9E3F0A-0024-4F60-BF07-FC7F4E32285C}"/>
              </a:ext>
            </a:extLst>
          </p:cNvPr>
          <p:cNvSpPr/>
          <p:nvPr/>
        </p:nvSpPr>
        <p:spPr>
          <a:xfrm>
            <a:off x="1203325" y="906463"/>
            <a:ext cx="10577512" cy="4525962"/>
          </a:xfrm>
          <a:prstGeom prst="rect">
            <a:avLst/>
          </a:prstGeom>
          <a:noFill/>
          <a:ln w="25400" cap="flat" cmpd="sng">
            <a:solidFill>
              <a:srgbClr val="FF33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2100" dirty="0">
              <a:solidFill>
                <a:srgbClr val="FFFFFF"/>
              </a:solidFill>
              <a:cs typeface="+mn-ea"/>
              <a:sym typeface="+mn-lt"/>
            </a:endParaRPr>
          </a:p>
        </p:txBody>
      </p:sp>
      <p:sp>
        <p:nvSpPr>
          <p:cNvPr id="3" name="矩形 2">
            <a:extLst>
              <a:ext uri="{FF2B5EF4-FFF2-40B4-BE49-F238E27FC236}">
                <a16:creationId xmlns="" xmlns:a16="http://schemas.microsoft.com/office/drawing/2014/main" id="{6B3220DF-F60A-4FCE-AD56-52AAFCF9B6BF}"/>
              </a:ext>
            </a:extLst>
          </p:cNvPr>
          <p:cNvSpPr/>
          <p:nvPr/>
        </p:nvSpPr>
        <p:spPr>
          <a:xfrm>
            <a:off x="2128768" y="2769222"/>
            <a:ext cx="4029075" cy="630948"/>
          </a:xfrm>
          <a:prstGeom prst="rect">
            <a:avLst/>
          </a:prstGeom>
          <a:noFill/>
          <a:ln w="9525">
            <a:noFill/>
          </a:ln>
        </p:spPr>
        <p:txBody>
          <a:bodyPr wrap="square" lIns="121926" tIns="60963" rIns="121926" bIns="60963">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3300" b="1" dirty="0">
                <a:solidFill>
                  <a:srgbClr val="000000"/>
                </a:solidFill>
                <a:cs typeface="+mn-ea"/>
                <a:sym typeface="+mn-lt"/>
              </a:rPr>
              <a:t>黑恶势力“保护伞”。</a:t>
            </a:r>
            <a:endParaRPr lang="en-US" altLang="zh-CN" sz="3300" b="1" dirty="0">
              <a:solidFill>
                <a:srgbClr val="000000"/>
              </a:solidFill>
              <a:cs typeface="+mn-ea"/>
              <a:sym typeface="+mn-lt"/>
            </a:endParaRPr>
          </a:p>
        </p:txBody>
      </p:sp>
      <p:sp>
        <p:nvSpPr>
          <p:cNvPr id="4" name="MH_Other_2">
            <a:extLst>
              <a:ext uri="{FF2B5EF4-FFF2-40B4-BE49-F238E27FC236}">
                <a16:creationId xmlns="" xmlns:a16="http://schemas.microsoft.com/office/drawing/2014/main" id="{7418A1E3-EBF5-4CEF-AB11-E7E373757565}"/>
              </a:ext>
            </a:extLst>
          </p:cNvPr>
          <p:cNvSpPr/>
          <p:nvPr/>
        </p:nvSpPr>
        <p:spPr>
          <a:xfrm>
            <a:off x="411163" y="2336800"/>
            <a:ext cx="1550987" cy="1511300"/>
          </a:xfrm>
          <a:prstGeom prst="ellipse">
            <a:avLst/>
          </a:prstGeom>
          <a:solidFill>
            <a:srgbClr val="FF3300"/>
          </a:solidFill>
          <a:ln w="28575" cap="flat" cmpd="sng">
            <a:solidFill>
              <a:schemeClr val="bg1"/>
            </a:solidFill>
            <a:prstDash val="solid"/>
            <a:miter/>
            <a:headEnd type="none" w="med" len="med"/>
            <a:tailEnd type="none" w="med" len="med"/>
          </a:ln>
        </p:spPr>
        <p:txBody>
          <a:bodyPr lIns="0" tIns="0" rIns="0" bIns="0"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85800"/>
            <a:r>
              <a:rPr lang="en-US" altLang="zh-CN" sz="7000" b="1" dirty="0">
                <a:solidFill>
                  <a:srgbClr val="FFFF00"/>
                </a:solidFill>
                <a:effectLst>
                  <a:outerShdw blurRad="38100" dist="38100" dir="2700000" algn="tl">
                    <a:srgbClr val="000000">
                      <a:alpha val="43137"/>
                    </a:srgbClr>
                  </a:outerShdw>
                </a:effectLst>
                <a:cs typeface="+mn-ea"/>
                <a:sym typeface="+mn-lt"/>
              </a:rPr>
              <a:t>12</a:t>
            </a:r>
            <a:endParaRPr lang="zh-CN" altLang="en-US" sz="7000" b="1" dirty="0">
              <a:solidFill>
                <a:srgbClr val="FFFF00"/>
              </a:solidFill>
              <a:effectLst>
                <a:outerShdw blurRad="38100" dist="38100" dir="2700000" algn="tl">
                  <a:srgbClr val="000000">
                    <a:alpha val="43137"/>
                  </a:srgbClr>
                </a:outerShdw>
              </a:effectLst>
              <a:cs typeface="+mn-ea"/>
              <a:sym typeface="+mn-lt"/>
            </a:endParaRPr>
          </a:p>
        </p:txBody>
      </p:sp>
      <p:pic>
        <p:nvPicPr>
          <p:cNvPr id="5" name="Picture 2">
            <a:extLst>
              <a:ext uri="{FF2B5EF4-FFF2-40B4-BE49-F238E27FC236}">
                <a16:creationId xmlns="" xmlns:a16="http://schemas.microsoft.com/office/drawing/2014/main" id="{88ED12CC-1E64-4A5D-9BB4-92CE4E806C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92081" y="1778086"/>
            <a:ext cx="4676540" cy="278271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638641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 8">
            <a:extLst>
              <a:ext uri="{FF2B5EF4-FFF2-40B4-BE49-F238E27FC236}">
                <a16:creationId xmlns="" xmlns:a16="http://schemas.microsoft.com/office/drawing/2014/main" id="{C540830B-575C-414A-B6A0-DEB70ED0F2E4}"/>
              </a:ext>
            </a:extLst>
          </p:cNvPr>
          <p:cNvGrpSpPr/>
          <p:nvPr/>
        </p:nvGrpSpPr>
        <p:grpSpPr>
          <a:xfrm>
            <a:off x="5152571" y="1689593"/>
            <a:ext cx="1886857" cy="687492"/>
            <a:chOff x="4521200" y="1712686"/>
            <a:chExt cx="1886857" cy="687492"/>
          </a:xfrm>
          <a:solidFill>
            <a:srgbClr val="C00000"/>
          </a:solidFill>
        </p:grpSpPr>
        <p:sp>
          <p:nvSpPr>
            <p:cNvPr id="13" name="矩形 12">
              <a:extLst>
                <a:ext uri="{FF2B5EF4-FFF2-40B4-BE49-F238E27FC236}">
                  <a16:creationId xmlns="" xmlns:a16="http://schemas.microsoft.com/office/drawing/2014/main" id="{88EE182B-37C4-45E3-85F7-7C8ACA03E4B3}"/>
                </a:ext>
              </a:extLst>
            </p:cNvPr>
            <p:cNvSpPr/>
            <p:nvPr/>
          </p:nvSpPr>
          <p:spPr>
            <a:xfrm>
              <a:off x="4521200" y="1712686"/>
              <a:ext cx="1886857" cy="56605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sp>
          <p:nvSpPr>
            <p:cNvPr id="14" name="三角形 6">
              <a:extLst>
                <a:ext uri="{FF2B5EF4-FFF2-40B4-BE49-F238E27FC236}">
                  <a16:creationId xmlns="" xmlns:a16="http://schemas.microsoft.com/office/drawing/2014/main" id="{0E48BD49-18C9-483D-903B-C4796DFF1936}"/>
                </a:ext>
              </a:extLst>
            </p:cNvPr>
            <p:cNvSpPr/>
            <p:nvPr/>
          </p:nvSpPr>
          <p:spPr>
            <a:xfrm flipV="1">
              <a:off x="5381816" y="2279224"/>
              <a:ext cx="177155" cy="120954"/>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grpSp>
      <p:sp>
        <p:nvSpPr>
          <p:cNvPr id="15" name="文本框 14">
            <a:extLst>
              <a:ext uri="{FF2B5EF4-FFF2-40B4-BE49-F238E27FC236}">
                <a16:creationId xmlns="" xmlns:a16="http://schemas.microsoft.com/office/drawing/2014/main" id="{DC2A554E-980F-452D-B2AD-6D1E63BA54C5}"/>
              </a:ext>
            </a:extLst>
          </p:cNvPr>
          <p:cNvSpPr txBox="1"/>
          <p:nvPr/>
        </p:nvSpPr>
        <p:spPr>
          <a:xfrm>
            <a:off x="5381815" y="1704410"/>
            <a:ext cx="1415772" cy="584775"/>
          </a:xfrm>
          <a:prstGeom prst="rect">
            <a:avLst/>
          </a:prstGeom>
          <a:noFill/>
        </p:spPr>
        <p:txBody>
          <a:bodyPr wrap="none" rtlCol="0">
            <a:spAutoFit/>
          </a:bodyPr>
          <a:lstStyle/>
          <a:p>
            <a:r>
              <a:rPr kumimoji="1" lang="zh-CN" altLang="en-US" sz="3200" dirty="0">
                <a:solidFill>
                  <a:srgbClr val="FFFFFF"/>
                </a:solidFill>
                <a:cs typeface="+mn-ea"/>
                <a:sym typeface="+mn-lt"/>
              </a:rPr>
              <a:t>第三章</a:t>
            </a:r>
          </a:p>
        </p:txBody>
      </p:sp>
      <p:sp>
        <p:nvSpPr>
          <p:cNvPr id="16" name="矩形 15">
            <a:extLst>
              <a:ext uri="{FF2B5EF4-FFF2-40B4-BE49-F238E27FC236}">
                <a16:creationId xmlns="" xmlns:a16="http://schemas.microsoft.com/office/drawing/2014/main" id="{16D5CFAE-9219-43F7-B81D-3FE948460C9E}"/>
              </a:ext>
            </a:extLst>
          </p:cNvPr>
          <p:cNvSpPr/>
          <p:nvPr/>
        </p:nvSpPr>
        <p:spPr>
          <a:xfrm>
            <a:off x="2849759" y="2637637"/>
            <a:ext cx="6492483" cy="707886"/>
          </a:xfrm>
          <a:prstGeom prst="rect">
            <a:avLst/>
          </a:prstGeom>
        </p:spPr>
        <p:txBody>
          <a:bodyPr wrap="none">
            <a:spAutoFit/>
          </a:bodyPr>
          <a:lstStyle/>
          <a:p>
            <a:pPr lvl="0" algn="ctr" fontAlgn="base">
              <a:spcBef>
                <a:spcPct val="0"/>
              </a:spcBef>
              <a:spcAft>
                <a:spcPct val="0"/>
              </a:spcAft>
              <a:defRPr/>
            </a:pPr>
            <a:r>
              <a:rPr lang="zh-CN" altLang="en-US" sz="4000" b="1" dirty="0">
                <a:ln>
                  <a:solidFill>
                    <a:prstClr val="white"/>
                  </a:solidFill>
                </a:ln>
                <a:solidFill>
                  <a:srgbClr val="C00000"/>
                </a:solidFill>
                <a:effectLst>
                  <a:outerShdw blurRad="38100" dist="38100" dir="2700000" algn="tl">
                    <a:srgbClr val="000000">
                      <a:alpha val="43137"/>
                    </a:srgbClr>
                  </a:outerShdw>
                </a:effectLst>
                <a:cs typeface="+mn-ea"/>
                <a:sym typeface="+mn-lt"/>
              </a:rPr>
              <a:t>“打”黑变“扫”黑有深意 </a:t>
            </a:r>
          </a:p>
        </p:txBody>
      </p:sp>
      <p:sp>
        <p:nvSpPr>
          <p:cNvPr id="17" name="文本框 16">
            <a:extLst>
              <a:ext uri="{FF2B5EF4-FFF2-40B4-BE49-F238E27FC236}">
                <a16:creationId xmlns="" xmlns:a16="http://schemas.microsoft.com/office/drawing/2014/main" id="{03CC4C9E-6AFB-4FE3-823F-9C0DCC6B9C75}"/>
              </a:ext>
            </a:extLst>
          </p:cNvPr>
          <p:cNvSpPr txBox="1"/>
          <p:nvPr/>
        </p:nvSpPr>
        <p:spPr>
          <a:xfrm>
            <a:off x="1755944" y="3528433"/>
            <a:ext cx="8667514" cy="646331"/>
          </a:xfrm>
          <a:prstGeom prst="rect">
            <a:avLst/>
          </a:prstGeom>
          <a:noFill/>
        </p:spPr>
        <p:txBody>
          <a:bodyPr wrap="square" rtlCol="0">
            <a:spAutoFit/>
          </a:bodyPr>
          <a:lstStyle/>
          <a:p>
            <a:pPr algn="ctr"/>
            <a:r>
              <a:rPr lang="en-US" altLang="zh-CN" sz="1200" dirty="0">
                <a:solidFill>
                  <a:srgbClr val="000000">
                    <a:lumMod val="65000"/>
                    <a:lumOff val="35000"/>
                  </a:srgbClr>
                </a:solidFill>
                <a:cs typeface="+mn-ea"/>
                <a:sym typeface="+mn-lt"/>
              </a:rPr>
              <a:t>Develop study concerning the anti-triad putting special struggle to notice Develop study concerning the </a:t>
            </a:r>
          </a:p>
          <a:p>
            <a:pPr algn="ctr"/>
            <a:r>
              <a:rPr lang="en-US" altLang="zh-CN" sz="1200" dirty="0">
                <a:solidFill>
                  <a:srgbClr val="000000">
                    <a:lumMod val="65000"/>
                    <a:lumOff val="35000"/>
                  </a:srgbClr>
                </a:solidFill>
                <a:cs typeface="+mn-ea"/>
                <a:sym typeface="+mn-lt"/>
              </a:rPr>
              <a:t>anti-triad putting special struggle to notice</a:t>
            </a:r>
          </a:p>
          <a:p>
            <a:pPr algn="ctr"/>
            <a:r>
              <a:rPr lang="en-US" altLang="zh-CN" sz="1200" dirty="0">
                <a:solidFill>
                  <a:srgbClr val="000000">
                    <a:lumMod val="65000"/>
                    <a:lumOff val="35000"/>
                  </a:srgbClr>
                </a:solidFill>
                <a:cs typeface="+mn-ea"/>
                <a:sym typeface="+mn-lt"/>
              </a:rPr>
              <a:t>Develop study concerning the anti-triad putting special struggle to notice</a:t>
            </a:r>
          </a:p>
        </p:txBody>
      </p:sp>
      <p:pic>
        <p:nvPicPr>
          <p:cNvPr id="11" name="图片 10">
            <a:extLst>
              <a:ext uri="{FF2B5EF4-FFF2-40B4-BE49-F238E27FC236}">
                <a16:creationId xmlns="" xmlns:a16="http://schemas.microsoft.com/office/drawing/2014/main" id="{F6C25C91-955F-4B53-8E42-93B62F24F7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5510" y="1572828"/>
            <a:ext cx="1688719" cy="881899"/>
          </a:xfrm>
          <a:prstGeom prst="rect">
            <a:avLst/>
          </a:prstGeom>
        </p:spPr>
      </p:pic>
      <p:pic>
        <p:nvPicPr>
          <p:cNvPr id="18" name="图片 17">
            <a:extLst>
              <a:ext uri="{FF2B5EF4-FFF2-40B4-BE49-F238E27FC236}">
                <a16:creationId xmlns="" xmlns:a16="http://schemas.microsoft.com/office/drawing/2014/main" id="{9F14C59C-0642-4016-B8A1-928547A0AF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73312" y="1572827"/>
            <a:ext cx="1688719" cy="881899"/>
          </a:xfrm>
          <a:prstGeom prst="rect">
            <a:avLst/>
          </a:prstGeom>
        </p:spPr>
      </p:pic>
    </p:spTree>
    <p:extLst>
      <p:ext uri="{BB962C8B-B14F-4D97-AF65-F5344CB8AC3E}">
        <p14:creationId xmlns:p14="http://schemas.microsoft.com/office/powerpoint/2010/main" val="327066519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1000" fill="hold"/>
                                        <p:tgtEl>
                                          <p:spTgt spid="1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par>
                          <p:cTn id="22" fill="hold">
                            <p:stCondLst>
                              <p:cond delay="4100"/>
                            </p:stCondLst>
                            <p:childTnLst>
                              <p:par>
                                <p:cTn id="23" presetID="2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2" presetClass="entr" presetSubtype="8" decel="5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0-#ppt_w/2"/>
                                          </p:val>
                                        </p:tav>
                                        <p:tav tm="100000">
                                          <p:val>
                                            <p:strVal val="#ppt_x"/>
                                          </p:val>
                                        </p:tav>
                                      </p:tavLst>
                                    </p:anim>
                                    <p:anim calcmode="lin" valueType="num">
                                      <p:cBhvr additive="base">
                                        <p:cTn id="30" dur="2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2000" fill="hold"/>
                                        <p:tgtEl>
                                          <p:spTgt spid="18"/>
                                        </p:tgtEl>
                                        <p:attrNameLst>
                                          <p:attrName>ppt_x</p:attrName>
                                        </p:attrNameLst>
                                      </p:cBhvr>
                                      <p:tavLst>
                                        <p:tav tm="0">
                                          <p:val>
                                            <p:strVal val="0-#ppt_w/2"/>
                                          </p:val>
                                        </p:tav>
                                        <p:tav tm="100000">
                                          <p:val>
                                            <p:strVal val="#ppt_x"/>
                                          </p:val>
                                        </p:tav>
                                      </p:tavLst>
                                    </p:anim>
                                    <p:anim calcmode="lin" valueType="num">
                                      <p:cBhvr additive="base">
                                        <p:cTn id="3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 xmlns:a16="http://schemas.microsoft.com/office/drawing/2014/main" id="{2875D504-A0C3-4D81-B0DE-20021AD24052}"/>
              </a:ext>
            </a:extLst>
          </p:cNvPr>
          <p:cNvCxnSpPr/>
          <p:nvPr/>
        </p:nvCxnSpPr>
        <p:spPr>
          <a:xfrm flipV="1">
            <a:off x="2339975" y="1549400"/>
            <a:ext cx="1260475" cy="534988"/>
          </a:xfrm>
          <a:prstGeom prst="line">
            <a:avLst/>
          </a:prstGeom>
          <a:ln w="12700" cap="flat" cmpd="sng">
            <a:solidFill>
              <a:srgbClr val="FF0000"/>
            </a:solidFill>
            <a:prstDash val="solid"/>
            <a:headEnd type="none" w="med" len="med"/>
            <a:tailEnd type="none" w="med" len="med"/>
          </a:ln>
        </p:spPr>
      </p:cxnSp>
      <p:cxnSp>
        <p:nvCxnSpPr>
          <p:cNvPr id="3" name="直接连接符 2">
            <a:extLst>
              <a:ext uri="{FF2B5EF4-FFF2-40B4-BE49-F238E27FC236}">
                <a16:creationId xmlns="" xmlns:a16="http://schemas.microsoft.com/office/drawing/2014/main" id="{023DBE0F-807B-45B2-8619-F05C3B3D9A5C}"/>
              </a:ext>
            </a:extLst>
          </p:cNvPr>
          <p:cNvCxnSpPr>
            <a:endCxn id="10" idx="1"/>
          </p:cNvCxnSpPr>
          <p:nvPr/>
        </p:nvCxnSpPr>
        <p:spPr>
          <a:xfrm>
            <a:off x="2681287" y="3011488"/>
            <a:ext cx="1033463" cy="25400"/>
          </a:xfrm>
          <a:prstGeom prst="line">
            <a:avLst/>
          </a:prstGeom>
          <a:ln w="12700" cap="flat" cmpd="sng">
            <a:solidFill>
              <a:srgbClr val="FF0000"/>
            </a:solidFill>
            <a:prstDash val="solid"/>
            <a:headEnd type="none" w="med" len="med"/>
            <a:tailEnd type="none" w="med" len="med"/>
          </a:ln>
        </p:spPr>
      </p:cxnSp>
      <p:cxnSp>
        <p:nvCxnSpPr>
          <p:cNvPr id="4" name="直接连接符 3">
            <a:extLst>
              <a:ext uri="{FF2B5EF4-FFF2-40B4-BE49-F238E27FC236}">
                <a16:creationId xmlns="" xmlns:a16="http://schemas.microsoft.com/office/drawing/2014/main" id="{C0C1D3CD-4DE1-4EFF-A2A7-37F8FC158284}"/>
              </a:ext>
            </a:extLst>
          </p:cNvPr>
          <p:cNvCxnSpPr/>
          <p:nvPr/>
        </p:nvCxnSpPr>
        <p:spPr>
          <a:xfrm>
            <a:off x="2290762" y="4089400"/>
            <a:ext cx="1317625" cy="701675"/>
          </a:xfrm>
          <a:prstGeom prst="line">
            <a:avLst/>
          </a:prstGeom>
          <a:ln w="12700" cap="flat" cmpd="sng">
            <a:solidFill>
              <a:srgbClr val="FF0000"/>
            </a:solidFill>
            <a:prstDash val="solid"/>
            <a:headEnd type="none" w="med" len="med"/>
            <a:tailEnd type="none" w="med" len="med"/>
          </a:ln>
        </p:spPr>
      </p:cxnSp>
      <p:sp>
        <p:nvSpPr>
          <p:cNvPr id="5" name="圆角矩形 15">
            <a:extLst>
              <a:ext uri="{FF2B5EF4-FFF2-40B4-BE49-F238E27FC236}">
                <a16:creationId xmlns="" xmlns:a16="http://schemas.microsoft.com/office/drawing/2014/main" id="{C89C4A21-C2F1-4E5D-9A49-44BDB503CD0D}"/>
              </a:ext>
            </a:extLst>
          </p:cNvPr>
          <p:cNvSpPr/>
          <p:nvPr/>
        </p:nvSpPr>
        <p:spPr bwMode="auto">
          <a:xfrm>
            <a:off x="3623517" y="686371"/>
            <a:ext cx="8170730" cy="1481140"/>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9795" tIns="34897" rIns="69795" bIns="3489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930910" marR="0" lvl="2" indent="0" algn="l" defTabSz="914400" rtl="0" eaLnBrk="1" fontAlgn="base" latinLnBrk="0" hangingPunct="1">
              <a:lnSpc>
                <a:spcPct val="100000"/>
              </a:lnSpc>
              <a:spcBef>
                <a:spcPct val="0"/>
              </a:spcBef>
              <a:spcAft>
                <a:spcPct val="0"/>
              </a:spcAft>
              <a:buClrTx/>
              <a:buSzTx/>
              <a:buFontTx/>
              <a:buNone/>
              <a:defRPr/>
            </a:pPr>
            <a:endParaRPr kumimoji="0" lang="zh-CN" altLang="en-US" sz="2300" b="1" i="0" u="none" strike="noStrike" kern="1200" cap="none" spc="0" normalizeH="0" baseline="0" noProof="0" dirty="0">
              <a:ln>
                <a:noFill/>
              </a:ln>
              <a:solidFill>
                <a:srgbClr val="FDE9D5"/>
              </a:solidFill>
              <a:effectLst/>
              <a:uLnTx/>
              <a:uFillTx/>
              <a:cs typeface="+mn-ea"/>
              <a:sym typeface="+mn-lt"/>
            </a:endParaRPr>
          </a:p>
        </p:txBody>
      </p:sp>
      <p:sp>
        <p:nvSpPr>
          <p:cNvPr id="6" name="矩形 5">
            <a:extLst>
              <a:ext uri="{FF2B5EF4-FFF2-40B4-BE49-F238E27FC236}">
                <a16:creationId xmlns="" xmlns:a16="http://schemas.microsoft.com/office/drawing/2014/main" id="{21D4DD19-3341-410D-A8CA-1FEFCB6CED75}"/>
              </a:ext>
            </a:extLst>
          </p:cNvPr>
          <p:cNvSpPr/>
          <p:nvPr/>
        </p:nvSpPr>
        <p:spPr>
          <a:xfrm>
            <a:off x="3608387" y="1073150"/>
            <a:ext cx="6397625" cy="1677988"/>
          </a:xfrm>
          <a:prstGeom prst="rect">
            <a:avLst/>
          </a:prstGeom>
          <a:noFill/>
          <a:ln w="9525">
            <a:noFill/>
          </a:ln>
        </p:spPr>
        <p:txBody>
          <a:bodyPr lIns="93078" tIns="46539" rIns="93078" bIns="46539"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eaLnBrk="0" hangingPunct="0"/>
            <a:endParaRPr lang="en-US" altLang="zh-CN" sz="2300" b="1" dirty="0">
              <a:solidFill>
                <a:schemeClr val="bg1"/>
              </a:solidFill>
              <a:cs typeface="+mn-ea"/>
              <a:sym typeface="+mn-lt"/>
            </a:endParaRPr>
          </a:p>
        </p:txBody>
      </p:sp>
      <p:sp>
        <p:nvSpPr>
          <p:cNvPr id="7" name="Oval 2">
            <a:extLst>
              <a:ext uri="{FF2B5EF4-FFF2-40B4-BE49-F238E27FC236}">
                <a16:creationId xmlns="" xmlns:a16="http://schemas.microsoft.com/office/drawing/2014/main" id="{424A40E3-088E-4C16-A90E-852E07473D14}"/>
              </a:ext>
            </a:extLst>
          </p:cNvPr>
          <p:cNvSpPr>
            <a:spLocks noChangeAspect="1" noChangeArrowheads="1"/>
          </p:cNvSpPr>
          <p:nvPr/>
        </p:nvSpPr>
        <p:spPr bwMode="auto">
          <a:xfrm>
            <a:off x="294136" y="1641982"/>
            <a:ext cx="2627065" cy="2644789"/>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69795" tIns="34897" rIns="69795" bIns="3489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altLang="zh-CN" sz="1800" b="1" i="0" u="none" strike="noStrike" kern="1200" cap="none" spc="0" normalizeH="0" baseline="0" noProof="0" dirty="0">
              <a:ln>
                <a:noFill/>
              </a:ln>
              <a:solidFill>
                <a:schemeClr val="bg1"/>
              </a:solidFill>
              <a:effectLst/>
              <a:uLnTx/>
              <a:uFillTx/>
              <a:cs typeface="+mn-ea"/>
              <a:sym typeface="+mn-lt"/>
            </a:endParaRPr>
          </a:p>
        </p:txBody>
      </p:sp>
      <p:sp>
        <p:nvSpPr>
          <p:cNvPr id="8" name="TextBox 147">
            <a:extLst>
              <a:ext uri="{FF2B5EF4-FFF2-40B4-BE49-F238E27FC236}">
                <a16:creationId xmlns="" xmlns:a16="http://schemas.microsoft.com/office/drawing/2014/main" id="{AD7BAAE6-4E03-4ED3-AF94-1649254FAB3D}"/>
              </a:ext>
            </a:extLst>
          </p:cNvPr>
          <p:cNvSpPr txBox="1"/>
          <p:nvPr/>
        </p:nvSpPr>
        <p:spPr>
          <a:xfrm>
            <a:off x="0" y="2395538"/>
            <a:ext cx="2840037" cy="2179637"/>
          </a:xfrm>
          <a:prstGeom prst="rect">
            <a:avLst/>
          </a:prstGeom>
          <a:noFill/>
          <a:ln w="9525">
            <a:noFill/>
          </a:ln>
        </p:spPr>
        <p:txBody>
          <a:bodyPr lIns="79127" tIns="39563" rIns="79127" bIns="39563"/>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4000" b="1" dirty="0">
                <a:solidFill>
                  <a:srgbClr val="FFFF00"/>
                </a:solidFill>
                <a:cs typeface="+mn-ea"/>
                <a:sym typeface="+mn-lt"/>
              </a:rPr>
              <a:t>“打”黑变“扫”黑</a:t>
            </a:r>
          </a:p>
        </p:txBody>
      </p:sp>
      <p:sp>
        <p:nvSpPr>
          <p:cNvPr id="9" name="圆角矩形 20">
            <a:extLst>
              <a:ext uri="{FF2B5EF4-FFF2-40B4-BE49-F238E27FC236}">
                <a16:creationId xmlns="" xmlns:a16="http://schemas.microsoft.com/office/drawing/2014/main" id="{F7D71369-B7D5-45DE-B422-F40B50E781EE}"/>
              </a:ext>
            </a:extLst>
          </p:cNvPr>
          <p:cNvSpPr/>
          <p:nvPr/>
        </p:nvSpPr>
        <p:spPr bwMode="auto">
          <a:xfrm>
            <a:off x="3633680" y="2264456"/>
            <a:ext cx="8198568" cy="1397114"/>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9795" tIns="34897" rIns="69795" bIns="3489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930910" marR="0" lvl="2" indent="0" algn="l" defTabSz="914400" rtl="0" eaLnBrk="1" fontAlgn="base" latinLnBrk="0" hangingPunct="1">
              <a:lnSpc>
                <a:spcPct val="100000"/>
              </a:lnSpc>
              <a:spcBef>
                <a:spcPct val="0"/>
              </a:spcBef>
              <a:spcAft>
                <a:spcPct val="0"/>
              </a:spcAft>
              <a:buClrTx/>
              <a:buSzTx/>
              <a:buFontTx/>
              <a:buNone/>
              <a:defRPr/>
            </a:pPr>
            <a:endParaRPr kumimoji="0" lang="zh-CN" altLang="en-US" sz="2300" b="1" i="0" u="none" strike="noStrike" kern="1200" cap="none" spc="0" normalizeH="0" baseline="0" noProof="0" dirty="0">
              <a:ln>
                <a:noFill/>
              </a:ln>
              <a:solidFill>
                <a:srgbClr val="FDE9D5"/>
              </a:solidFill>
              <a:effectLst/>
              <a:uLnTx/>
              <a:uFillTx/>
              <a:cs typeface="+mn-ea"/>
              <a:sym typeface="+mn-lt"/>
            </a:endParaRPr>
          </a:p>
        </p:txBody>
      </p:sp>
      <p:sp>
        <p:nvSpPr>
          <p:cNvPr id="10" name="矩形 9">
            <a:extLst>
              <a:ext uri="{FF2B5EF4-FFF2-40B4-BE49-F238E27FC236}">
                <a16:creationId xmlns="" xmlns:a16="http://schemas.microsoft.com/office/drawing/2014/main" id="{927153B6-286C-4696-8294-E30DEC2D49FB}"/>
              </a:ext>
            </a:extLst>
          </p:cNvPr>
          <p:cNvSpPr/>
          <p:nvPr/>
        </p:nvSpPr>
        <p:spPr>
          <a:xfrm>
            <a:off x="3714750" y="2198688"/>
            <a:ext cx="6815137" cy="1674812"/>
          </a:xfrm>
          <a:prstGeom prst="rect">
            <a:avLst/>
          </a:prstGeom>
          <a:noFill/>
          <a:ln w="9525">
            <a:noFill/>
          </a:ln>
        </p:spPr>
        <p:txBody>
          <a:bodyPr lIns="93078" tIns="46539" rIns="93078" bIns="46539"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eaLnBrk="0" hangingPunct="0"/>
            <a:endParaRPr lang="en-US" altLang="zh-CN" sz="2300" b="1" dirty="0">
              <a:solidFill>
                <a:schemeClr val="bg1"/>
              </a:solidFill>
              <a:cs typeface="+mn-ea"/>
              <a:sym typeface="+mn-lt"/>
            </a:endParaRPr>
          </a:p>
        </p:txBody>
      </p:sp>
      <p:sp>
        <p:nvSpPr>
          <p:cNvPr id="11" name="圆角矩形 22">
            <a:extLst>
              <a:ext uri="{FF2B5EF4-FFF2-40B4-BE49-F238E27FC236}">
                <a16:creationId xmlns="" xmlns:a16="http://schemas.microsoft.com/office/drawing/2014/main" id="{5C94B197-0A2C-4E0D-9455-34E53A8BA2B1}"/>
              </a:ext>
            </a:extLst>
          </p:cNvPr>
          <p:cNvSpPr/>
          <p:nvPr/>
        </p:nvSpPr>
        <p:spPr bwMode="auto">
          <a:xfrm>
            <a:off x="3640783" y="3829709"/>
            <a:ext cx="8153463" cy="1537182"/>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9795" tIns="34897" rIns="69795" bIns="3489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930910" marR="0" lvl="2" indent="0" algn="l" defTabSz="914400" rtl="0" eaLnBrk="1" fontAlgn="base" latinLnBrk="0" hangingPunct="1">
              <a:lnSpc>
                <a:spcPct val="100000"/>
              </a:lnSpc>
              <a:spcBef>
                <a:spcPct val="0"/>
              </a:spcBef>
              <a:spcAft>
                <a:spcPct val="0"/>
              </a:spcAft>
              <a:buClrTx/>
              <a:buSzTx/>
              <a:buFontTx/>
              <a:buNone/>
              <a:defRPr/>
            </a:pPr>
            <a:endParaRPr kumimoji="0" lang="zh-CN" altLang="en-US" sz="2300" b="1" i="0" u="none" strike="noStrike" kern="1200" cap="none" spc="0" normalizeH="0" baseline="0" noProof="0" dirty="0">
              <a:ln>
                <a:noFill/>
              </a:ln>
              <a:solidFill>
                <a:srgbClr val="FDE9D5"/>
              </a:solidFill>
              <a:effectLst/>
              <a:uLnTx/>
              <a:uFillTx/>
              <a:cs typeface="+mn-ea"/>
              <a:sym typeface="+mn-lt"/>
            </a:endParaRPr>
          </a:p>
        </p:txBody>
      </p:sp>
      <p:sp>
        <p:nvSpPr>
          <p:cNvPr id="12" name="矩形 11">
            <a:extLst>
              <a:ext uri="{FF2B5EF4-FFF2-40B4-BE49-F238E27FC236}">
                <a16:creationId xmlns="" xmlns:a16="http://schemas.microsoft.com/office/drawing/2014/main" id="{5F59DE44-C6DE-4D37-ACE4-1960DD61A351}"/>
              </a:ext>
            </a:extLst>
          </p:cNvPr>
          <p:cNvSpPr/>
          <p:nvPr/>
        </p:nvSpPr>
        <p:spPr>
          <a:xfrm>
            <a:off x="3762375" y="3670300"/>
            <a:ext cx="7462216" cy="1677988"/>
          </a:xfrm>
          <a:prstGeom prst="rect">
            <a:avLst/>
          </a:prstGeom>
          <a:noFill/>
          <a:ln w="9525">
            <a:noFill/>
          </a:ln>
        </p:spPr>
        <p:txBody>
          <a:bodyPr lIns="93078" tIns="46539" rIns="93078" bIns="46539"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eaLnBrk="0" hangingPunct="0"/>
            <a:endParaRPr lang="zh-CN" altLang="en-US" sz="2300" b="1" dirty="0">
              <a:solidFill>
                <a:schemeClr val="bg1"/>
              </a:solidFill>
              <a:cs typeface="+mn-ea"/>
              <a:sym typeface="+mn-lt"/>
            </a:endParaRPr>
          </a:p>
        </p:txBody>
      </p:sp>
      <p:sp>
        <p:nvSpPr>
          <p:cNvPr id="13" name="TextBox 147">
            <a:extLst>
              <a:ext uri="{FF2B5EF4-FFF2-40B4-BE49-F238E27FC236}">
                <a16:creationId xmlns="" xmlns:a16="http://schemas.microsoft.com/office/drawing/2014/main" id="{2A60F105-1701-4B3F-81F1-B449AB82352B}"/>
              </a:ext>
            </a:extLst>
          </p:cNvPr>
          <p:cNvSpPr txBox="1"/>
          <p:nvPr/>
        </p:nvSpPr>
        <p:spPr>
          <a:xfrm>
            <a:off x="3941762" y="777875"/>
            <a:ext cx="7653180" cy="1708150"/>
          </a:xfrm>
          <a:prstGeom prst="rect">
            <a:avLst/>
          </a:prstGeom>
          <a:noFill/>
          <a:ln w="9525">
            <a:noFill/>
          </a:ln>
        </p:spPr>
        <p:txBody>
          <a:bodyPr lIns="103641" tIns="51820" rIns="103641" bIns="51820"/>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7930"/>
            <a:r>
              <a:rPr lang="zh-CN" altLang="en-US" b="1" dirty="0">
                <a:solidFill>
                  <a:srgbClr val="FAFE5E"/>
                </a:solidFill>
                <a:cs typeface="+mn-ea"/>
                <a:sym typeface="+mn-lt"/>
              </a:rPr>
              <a:t>这次“扫黑”</a:t>
            </a:r>
            <a:r>
              <a:rPr lang="en-US" altLang="zh-CN" b="1" dirty="0">
                <a:solidFill>
                  <a:srgbClr val="FAFE5E"/>
                </a:solidFill>
                <a:cs typeface="+mn-ea"/>
                <a:sym typeface="+mn-lt"/>
              </a:rPr>
              <a:t>,</a:t>
            </a:r>
            <a:r>
              <a:rPr lang="zh-CN" altLang="en-US" b="1" dirty="0">
                <a:solidFill>
                  <a:srgbClr val="FAFE5E"/>
                </a:solidFill>
                <a:cs typeface="+mn-ea"/>
                <a:sym typeface="+mn-lt"/>
              </a:rPr>
              <a:t>重视程度前所未有。党中央、国务院专门印发通知</a:t>
            </a:r>
            <a:r>
              <a:rPr lang="en-US" altLang="zh-CN" b="1" dirty="0">
                <a:solidFill>
                  <a:srgbClr val="FAFE5E"/>
                </a:solidFill>
                <a:cs typeface="+mn-ea"/>
                <a:sym typeface="+mn-lt"/>
              </a:rPr>
              <a:t>,</a:t>
            </a:r>
            <a:r>
              <a:rPr lang="zh-CN" altLang="en-US" b="1" dirty="0">
                <a:solidFill>
                  <a:srgbClr val="FAFE5E"/>
                </a:solidFill>
                <a:cs typeface="+mn-ea"/>
                <a:sym typeface="+mn-lt"/>
              </a:rPr>
              <a:t>整合多部门力量</a:t>
            </a:r>
            <a:r>
              <a:rPr lang="en-US" altLang="zh-CN" b="1" dirty="0">
                <a:solidFill>
                  <a:srgbClr val="FAFE5E"/>
                </a:solidFill>
                <a:cs typeface="+mn-ea"/>
                <a:sym typeface="+mn-lt"/>
              </a:rPr>
              <a:t>,</a:t>
            </a:r>
            <a:r>
              <a:rPr lang="zh-CN" altLang="en-US" b="1" dirty="0">
                <a:solidFill>
                  <a:srgbClr val="FAFE5E"/>
                </a:solidFill>
                <a:cs typeface="+mn-ea"/>
                <a:sym typeface="+mn-lt"/>
              </a:rPr>
              <a:t>集党和国家之力要把这个问题解决好。</a:t>
            </a:r>
          </a:p>
        </p:txBody>
      </p:sp>
      <p:sp>
        <p:nvSpPr>
          <p:cNvPr id="14" name="TextBox 147">
            <a:extLst>
              <a:ext uri="{FF2B5EF4-FFF2-40B4-BE49-F238E27FC236}">
                <a16:creationId xmlns="" xmlns:a16="http://schemas.microsoft.com/office/drawing/2014/main" id="{1A70B791-D646-4081-9376-CD3B843A497E}"/>
              </a:ext>
            </a:extLst>
          </p:cNvPr>
          <p:cNvSpPr txBox="1"/>
          <p:nvPr/>
        </p:nvSpPr>
        <p:spPr>
          <a:xfrm>
            <a:off x="3816350" y="2306638"/>
            <a:ext cx="7977896" cy="1598039"/>
          </a:xfrm>
          <a:prstGeom prst="rect">
            <a:avLst/>
          </a:prstGeom>
          <a:noFill/>
          <a:ln w="9525">
            <a:noFill/>
          </a:ln>
        </p:spPr>
        <p:txBody>
          <a:bodyPr lIns="103641" tIns="51820" rIns="103641" bIns="51820"/>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7930"/>
            <a:r>
              <a:rPr lang="zh-CN" altLang="en-US" sz="2000" b="1" dirty="0">
                <a:solidFill>
                  <a:srgbClr val="FAFE5E"/>
                </a:solidFill>
                <a:cs typeface="+mn-ea"/>
                <a:sym typeface="+mn-lt"/>
              </a:rPr>
              <a:t>过去“打黑”更多是从社会治安角度出发</a:t>
            </a:r>
            <a:r>
              <a:rPr lang="en-US" altLang="zh-CN" sz="2000" b="1" dirty="0">
                <a:solidFill>
                  <a:srgbClr val="FAFE5E"/>
                </a:solidFill>
                <a:cs typeface="+mn-ea"/>
                <a:sym typeface="+mn-lt"/>
              </a:rPr>
              <a:t>,</a:t>
            </a:r>
            <a:r>
              <a:rPr lang="zh-CN" altLang="en-US" sz="2000" b="1" dirty="0">
                <a:solidFill>
                  <a:srgbClr val="FAFE5E"/>
                </a:solidFill>
                <a:cs typeface="+mn-ea"/>
                <a:sym typeface="+mn-lt"/>
              </a:rPr>
              <a:t>强调点对点打击黑恶势力犯罪。这次“扫黑”是从夯实党的执政根基、巩固执政基础、加强基层政权建设、维护国家长治久安的角度</a:t>
            </a:r>
            <a:r>
              <a:rPr lang="en-US" altLang="zh-CN" sz="2000" b="1" dirty="0">
                <a:solidFill>
                  <a:srgbClr val="FAFE5E"/>
                </a:solidFill>
                <a:cs typeface="+mn-ea"/>
                <a:sym typeface="+mn-lt"/>
              </a:rPr>
              <a:t>,</a:t>
            </a:r>
            <a:r>
              <a:rPr lang="zh-CN" altLang="en-US" sz="2000" b="1" dirty="0">
                <a:solidFill>
                  <a:srgbClr val="FAFE5E"/>
                </a:solidFill>
                <a:cs typeface="+mn-ea"/>
                <a:sym typeface="+mn-lt"/>
              </a:rPr>
              <a:t>在更大范围内</a:t>
            </a:r>
            <a:r>
              <a:rPr lang="en-US" altLang="zh-CN" sz="2000" b="1" dirty="0">
                <a:solidFill>
                  <a:srgbClr val="FAFE5E"/>
                </a:solidFill>
                <a:cs typeface="+mn-ea"/>
                <a:sym typeface="+mn-lt"/>
              </a:rPr>
              <a:t>,</a:t>
            </a:r>
            <a:r>
              <a:rPr lang="zh-CN" altLang="en-US" sz="2000" b="1" dirty="0">
                <a:solidFill>
                  <a:srgbClr val="FAFE5E"/>
                </a:solidFill>
                <a:cs typeface="+mn-ea"/>
                <a:sym typeface="+mn-lt"/>
              </a:rPr>
              <a:t>更全面、更深入的扫除黑恶势力</a:t>
            </a:r>
            <a:r>
              <a:rPr lang="en-US" altLang="zh-CN" sz="2000" b="1" dirty="0">
                <a:solidFill>
                  <a:srgbClr val="FAFE5E"/>
                </a:solidFill>
                <a:cs typeface="+mn-ea"/>
                <a:sym typeface="+mn-lt"/>
              </a:rPr>
              <a:t>,</a:t>
            </a:r>
            <a:r>
              <a:rPr lang="zh-CN" altLang="en-US" sz="2000" b="1" dirty="0">
                <a:solidFill>
                  <a:srgbClr val="FAFE5E"/>
                </a:solidFill>
                <a:cs typeface="+mn-ea"/>
                <a:sym typeface="+mn-lt"/>
              </a:rPr>
              <a:t>不但要打击犯罪</a:t>
            </a:r>
            <a:r>
              <a:rPr lang="en-US" altLang="zh-CN" sz="2000" b="1" dirty="0">
                <a:solidFill>
                  <a:srgbClr val="FAFE5E"/>
                </a:solidFill>
                <a:cs typeface="+mn-ea"/>
                <a:sym typeface="+mn-lt"/>
              </a:rPr>
              <a:t>,</a:t>
            </a:r>
            <a:r>
              <a:rPr lang="zh-CN" altLang="en-US" sz="2000" b="1" dirty="0">
                <a:solidFill>
                  <a:srgbClr val="FAFE5E"/>
                </a:solidFill>
                <a:cs typeface="+mn-ea"/>
                <a:sym typeface="+mn-lt"/>
              </a:rPr>
              <a:t>还要打击违法行为。</a:t>
            </a:r>
          </a:p>
        </p:txBody>
      </p:sp>
      <p:sp>
        <p:nvSpPr>
          <p:cNvPr id="15" name="TextBox 147">
            <a:extLst>
              <a:ext uri="{FF2B5EF4-FFF2-40B4-BE49-F238E27FC236}">
                <a16:creationId xmlns="" xmlns:a16="http://schemas.microsoft.com/office/drawing/2014/main" id="{E4F41858-BA2B-4C10-81F5-A8D45A3179DB}"/>
              </a:ext>
            </a:extLst>
          </p:cNvPr>
          <p:cNvSpPr txBox="1"/>
          <p:nvPr/>
        </p:nvSpPr>
        <p:spPr>
          <a:xfrm>
            <a:off x="3853883" y="4102205"/>
            <a:ext cx="7706277" cy="1118326"/>
          </a:xfrm>
          <a:prstGeom prst="rect">
            <a:avLst/>
          </a:prstGeom>
          <a:noFill/>
          <a:ln w="9525">
            <a:noFill/>
          </a:ln>
        </p:spPr>
        <p:txBody>
          <a:bodyPr lIns="103641" tIns="51820" rIns="103641" bIns="51820"/>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defTabSz="1217930"/>
            <a:r>
              <a:rPr lang="zh-CN" altLang="en-US" sz="1800" b="1" dirty="0">
                <a:solidFill>
                  <a:srgbClr val="FAFE5E"/>
                </a:solidFill>
                <a:cs typeface="+mn-ea"/>
                <a:sym typeface="+mn-lt"/>
              </a:rPr>
              <a:t>过去“打黑”打的多</a:t>
            </a:r>
            <a:r>
              <a:rPr lang="en-US" altLang="zh-CN" sz="1800" b="1" dirty="0">
                <a:solidFill>
                  <a:srgbClr val="FAFE5E"/>
                </a:solidFill>
                <a:cs typeface="+mn-ea"/>
                <a:sym typeface="+mn-lt"/>
              </a:rPr>
              <a:t>,</a:t>
            </a:r>
            <a:r>
              <a:rPr lang="zh-CN" altLang="en-US" sz="1800" b="1" dirty="0">
                <a:solidFill>
                  <a:srgbClr val="FAFE5E"/>
                </a:solidFill>
                <a:cs typeface="+mn-ea"/>
                <a:sym typeface="+mn-lt"/>
              </a:rPr>
              <a:t>防的少。这次“扫黑”更加重视综合治理、源头治理、齐抓共管。各行业的主管部门明确了扫黑责任</a:t>
            </a:r>
            <a:r>
              <a:rPr lang="en-US" altLang="zh-CN" sz="1800" b="1" dirty="0">
                <a:solidFill>
                  <a:srgbClr val="FAFE5E"/>
                </a:solidFill>
                <a:cs typeface="+mn-ea"/>
                <a:sym typeface="+mn-lt"/>
              </a:rPr>
              <a:t>,</a:t>
            </a:r>
            <a:r>
              <a:rPr lang="zh-CN" altLang="en-US" sz="1800" b="1" dirty="0">
                <a:solidFill>
                  <a:srgbClr val="FAFE5E"/>
                </a:solidFill>
                <a:cs typeface="+mn-ea"/>
                <a:sym typeface="+mn-lt"/>
              </a:rPr>
              <a:t>加大了防范力度。这次共同参与的部门从过去的</a:t>
            </a:r>
            <a:r>
              <a:rPr lang="en-US" altLang="zh-CN" sz="1800" b="1" dirty="0">
                <a:solidFill>
                  <a:srgbClr val="FAFE5E"/>
                </a:solidFill>
                <a:cs typeface="+mn-ea"/>
                <a:sym typeface="+mn-lt"/>
              </a:rPr>
              <a:t>10</a:t>
            </a:r>
            <a:r>
              <a:rPr lang="zh-CN" altLang="en-US" sz="1800" b="1" dirty="0">
                <a:solidFill>
                  <a:srgbClr val="FAFE5E"/>
                </a:solidFill>
                <a:cs typeface="+mn-ea"/>
                <a:sym typeface="+mn-lt"/>
              </a:rPr>
              <a:t>多个部门</a:t>
            </a:r>
            <a:r>
              <a:rPr lang="en-US" altLang="zh-CN" sz="1800" b="1" dirty="0">
                <a:solidFill>
                  <a:srgbClr val="FAFE5E"/>
                </a:solidFill>
                <a:cs typeface="+mn-ea"/>
                <a:sym typeface="+mn-lt"/>
              </a:rPr>
              <a:t>,</a:t>
            </a:r>
            <a:r>
              <a:rPr lang="zh-CN" altLang="en-US" sz="1800" b="1" dirty="0">
                <a:solidFill>
                  <a:srgbClr val="FAFE5E"/>
                </a:solidFill>
                <a:cs typeface="+mn-ea"/>
                <a:sym typeface="+mn-lt"/>
              </a:rPr>
              <a:t>增加到了近</a:t>
            </a:r>
            <a:r>
              <a:rPr lang="en-US" altLang="zh-CN" sz="1800" b="1" dirty="0">
                <a:solidFill>
                  <a:srgbClr val="FAFE5E"/>
                </a:solidFill>
                <a:cs typeface="+mn-ea"/>
                <a:sym typeface="+mn-lt"/>
              </a:rPr>
              <a:t>30</a:t>
            </a:r>
            <a:r>
              <a:rPr lang="zh-CN" altLang="en-US" sz="1800" b="1" dirty="0">
                <a:solidFill>
                  <a:srgbClr val="FAFE5E"/>
                </a:solidFill>
                <a:cs typeface="+mn-ea"/>
                <a:sym typeface="+mn-lt"/>
              </a:rPr>
              <a:t>个。</a:t>
            </a:r>
          </a:p>
        </p:txBody>
      </p:sp>
    </p:spTree>
    <p:extLst>
      <p:ext uri="{BB962C8B-B14F-4D97-AF65-F5344CB8AC3E}">
        <p14:creationId xmlns:p14="http://schemas.microsoft.com/office/powerpoint/2010/main" val="28926837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FD6D4DF-3B36-468B-83C3-F6C4EF6E87EA}"/>
              </a:ext>
            </a:extLst>
          </p:cNvPr>
          <p:cNvSpPr/>
          <p:nvPr/>
        </p:nvSpPr>
        <p:spPr>
          <a:xfrm>
            <a:off x="1216025" y="1360488"/>
            <a:ext cx="9832975" cy="4014787"/>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grpSp>
        <p:nvGrpSpPr>
          <p:cNvPr id="4" name="AutoShape 4">
            <a:extLst>
              <a:ext uri="{FF2B5EF4-FFF2-40B4-BE49-F238E27FC236}">
                <a16:creationId xmlns="" xmlns:a16="http://schemas.microsoft.com/office/drawing/2014/main" id="{CE0DAD98-0D2F-43E0-A1CF-95F5DEED79F7}"/>
              </a:ext>
            </a:extLst>
          </p:cNvPr>
          <p:cNvGrpSpPr/>
          <p:nvPr/>
        </p:nvGrpSpPr>
        <p:grpSpPr>
          <a:xfrm>
            <a:off x="780256" y="709613"/>
            <a:ext cx="10704513" cy="1439862"/>
            <a:chOff x="2481" y="1190"/>
            <a:chExt cx="3075" cy="1383"/>
          </a:xfrm>
        </p:grpSpPr>
        <p:pic>
          <p:nvPicPr>
            <p:cNvPr id="5" name="AutoShape 4">
              <a:extLst>
                <a:ext uri="{FF2B5EF4-FFF2-40B4-BE49-F238E27FC236}">
                  <a16:creationId xmlns="" xmlns:a16="http://schemas.microsoft.com/office/drawing/2014/main" id="{43D74492-65EA-4629-AB10-CFE67A461D3A}"/>
                </a:ext>
              </a:extLst>
            </p:cNvPr>
            <p:cNvPicPr/>
            <p:nvPr/>
          </p:nvPicPr>
          <p:blipFill>
            <a:blip r:embed="rId3"/>
            <a:stretch>
              <a:fillRect/>
            </a:stretch>
          </p:blipFill>
          <p:spPr>
            <a:xfrm>
              <a:off x="2481" y="1190"/>
              <a:ext cx="3075" cy="1383"/>
            </a:xfrm>
            <a:prstGeom prst="rect">
              <a:avLst/>
            </a:prstGeom>
            <a:noFill/>
            <a:ln w="9525">
              <a:noFill/>
            </a:ln>
          </p:spPr>
        </p:pic>
        <p:sp>
          <p:nvSpPr>
            <p:cNvPr id="6" name="Text Box 9">
              <a:extLst>
                <a:ext uri="{FF2B5EF4-FFF2-40B4-BE49-F238E27FC236}">
                  <a16:creationId xmlns="" xmlns:a16="http://schemas.microsoft.com/office/drawing/2014/main" id="{077D2B39-64D6-4EAE-8985-43C1C8E77C44}"/>
                </a:ext>
              </a:extLst>
            </p:cNvPr>
            <p:cNvSpPr txBox="1"/>
            <p:nvPr/>
          </p:nvSpPr>
          <p:spPr>
            <a:xfrm>
              <a:off x="2517" y="1212"/>
              <a:ext cx="3005" cy="1315"/>
            </a:xfrm>
            <a:prstGeom prst="rect">
              <a:avLst/>
            </a:prstGeom>
            <a:noFill/>
            <a:ln w="9525">
              <a:noFill/>
            </a:ln>
          </p:spPr>
          <p:txBody>
            <a:bodyPr wrap="none" lIns="76019" tIns="38009" rIns="76019" bIns="38009"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758825"/>
              <a:endParaRPr lang="zh-CN" altLang="zh-CN" sz="2700" dirty="0">
                <a:solidFill>
                  <a:schemeClr val="bg1"/>
                </a:solidFill>
                <a:cs typeface="+mn-ea"/>
                <a:sym typeface="+mn-lt"/>
              </a:endParaRPr>
            </a:p>
          </p:txBody>
        </p:sp>
      </p:grpSp>
      <p:sp>
        <p:nvSpPr>
          <p:cNvPr id="7" name="TextBox 147">
            <a:extLst>
              <a:ext uri="{FF2B5EF4-FFF2-40B4-BE49-F238E27FC236}">
                <a16:creationId xmlns="" xmlns:a16="http://schemas.microsoft.com/office/drawing/2014/main" id="{54D4ED8C-A286-4723-9DE1-6A10D2635809}"/>
              </a:ext>
            </a:extLst>
          </p:cNvPr>
          <p:cNvSpPr txBox="1"/>
          <p:nvPr/>
        </p:nvSpPr>
        <p:spPr>
          <a:xfrm>
            <a:off x="1080293" y="709613"/>
            <a:ext cx="10104438" cy="1441450"/>
          </a:xfrm>
          <a:prstGeom prst="rect">
            <a:avLst/>
          </a:prstGeom>
          <a:noFill/>
          <a:ln w="9525">
            <a:noFill/>
          </a:ln>
        </p:spPr>
        <p:txBody>
          <a:bodyPr lIns="103651" tIns="51825" rIns="103651" bIns="51825"/>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1217930"/>
            <a:r>
              <a:rPr lang="zh-CN" altLang="en-US" sz="4000" b="1" dirty="0">
                <a:solidFill>
                  <a:srgbClr val="FAFE5E"/>
                </a:solidFill>
                <a:cs typeface="+mn-ea"/>
                <a:sym typeface="+mn-lt"/>
              </a:rPr>
              <a:t>一：</a:t>
            </a:r>
            <a:r>
              <a:rPr lang="en-US" altLang="zh-CN" sz="4000" b="1" dirty="0">
                <a:solidFill>
                  <a:srgbClr val="FAFE5E"/>
                </a:solidFill>
                <a:cs typeface="+mn-ea"/>
                <a:sym typeface="+mn-lt"/>
              </a:rPr>
              <a:t>" </a:t>
            </a:r>
            <a:r>
              <a:rPr lang="zh-CN" altLang="en-US" sz="4000" b="1" dirty="0">
                <a:solidFill>
                  <a:srgbClr val="FAFE5E"/>
                </a:solidFill>
                <a:cs typeface="+mn-ea"/>
                <a:sym typeface="+mn-lt"/>
              </a:rPr>
              <a:t>扫黑 </a:t>
            </a:r>
            <a:r>
              <a:rPr lang="en-US" altLang="zh-CN" sz="4000" b="1" dirty="0">
                <a:solidFill>
                  <a:srgbClr val="FAFE5E"/>
                </a:solidFill>
                <a:cs typeface="+mn-ea"/>
                <a:sym typeface="+mn-lt"/>
              </a:rPr>
              <a:t>" </a:t>
            </a:r>
            <a:r>
              <a:rPr lang="zh-CN" altLang="en-US" sz="4000" b="1" dirty="0">
                <a:solidFill>
                  <a:srgbClr val="FAFE5E"/>
                </a:solidFill>
                <a:cs typeface="+mn-ea"/>
                <a:sym typeface="+mn-lt"/>
              </a:rPr>
              <a:t>比 </a:t>
            </a:r>
            <a:r>
              <a:rPr lang="en-US" altLang="zh-CN" sz="4000" b="1" dirty="0">
                <a:solidFill>
                  <a:srgbClr val="FAFE5E"/>
                </a:solidFill>
                <a:cs typeface="+mn-ea"/>
                <a:sym typeface="+mn-lt"/>
              </a:rPr>
              <a:t>" </a:t>
            </a:r>
            <a:r>
              <a:rPr lang="zh-CN" altLang="en-US" sz="4000" b="1" dirty="0">
                <a:solidFill>
                  <a:srgbClr val="FAFE5E"/>
                </a:solidFill>
                <a:cs typeface="+mn-ea"/>
                <a:sym typeface="+mn-lt"/>
              </a:rPr>
              <a:t>打黑 </a:t>
            </a:r>
            <a:r>
              <a:rPr lang="en-US" altLang="zh-CN" sz="4000" b="1" dirty="0">
                <a:solidFill>
                  <a:srgbClr val="FAFE5E"/>
                </a:solidFill>
                <a:cs typeface="+mn-ea"/>
                <a:sym typeface="+mn-lt"/>
              </a:rPr>
              <a:t>" </a:t>
            </a:r>
            <a:r>
              <a:rPr lang="zh-CN" altLang="en-US" sz="4000" b="1" dirty="0">
                <a:solidFill>
                  <a:srgbClr val="FAFE5E"/>
                </a:solidFill>
                <a:cs typeface="+mn-ea"/>
                <a:sym typeface="+mn-lt"/>
              </a:rPr>
              <a:t>更加全面深入，重视程度前所未有</a:t>
            </a:r>
          </a:p>
        </p:txBody>
      </p:sp>
      <p:sp>
        <p:nvSpPr>
          <p:cNvPr id="8" name="矩形 7">
            <a:extLst>
              <a:ext uri="{FF2B5EF4-FFF2-40B4-BE49-F238E27FC236}">
                <a16:creationId xmlns="" xmlns:a16="http://schemas.microsoft.com/office/drawing/2014/main" id="{286169E3-E864-4373-8588-5758CB6F7066}"/>
              </a:ext>
            </a:extLst>
          </p:cNvPr>
          <p:cNvSpPr/>
          <p:nvPr/>
        </p:nvSpPr>
        <p:spPr>
          <a:xfrm>
            <a:off x="1559719" y="2239963"/>
            <a:ext cx="9145587" cy="2631490"/>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en-US" altLang="zh-CN" sz="1500" dirty="0">
                <a:cs typeface="+mn-ea"/>
                <a:sym typeface="+mn-lt"/>
              </a:rPr>
              <a:t>       " </a:t>
            </a:r>
            <a:r>
              <a:rPr lang="zh-CN" altLang="en-US" sz="1500" dirty="0">
                <a:cs typeface="+mn-ea"/>
                <a:sym typeface="+mn-lt"/>
              </a:rPr>
              <a:t>现在人民群众对公平、正义、安全方面的期待值越来越高，但黑恶势力的存在恰恰影响了人民群众的安全感、幸福感。</a:t>
            </a:r>
            <a:r>
              <a:rPr lang="en-US" altLang="zh-CN" sz="1500" dirty="0">
                <a:cs typeface="+mn-ea"/>
                <a:sym typeface="+mn-lt"/>
              </a:rPr>
              <a:t>" </a:t>
            </a:r>
            <a:r>
              <a:rPr lang="zh-CN" altLang="en-US" sz="1500" dirty="0">
                <a:cs typeface="+mn-ea"/>
                <a:sym typeface="+mn-lt"/>
              </a:rPr>
              <a:t>中南财经政法大学教授徐汉明说，党中央、国务院决定开展扫黑除恶专项斗争，具有很强的现实针对性。要全面建成小康社会，就绝不能让黑恶势力的存在成为一块 </a:t>
            </a:r>
            <a:r>
              <a:rPr lang="en-US" altLang="zh-CN" sz="1500" dirty="0">
                <a:cs typeface="+mn-ea"/>
                <a:sym typeface="+mn-lt"/>
              </a:rPr>
              <a:t>" </a:t>
            </a:r>
            <a:r>
              <a:rPr lang="zh-CN" altLang="en-US" sz="1500" dirty="0">
                <a:cs typeface="+mn-ea"/>
                <a:sym typeface="+mn-lt"/>
              </a:rPr>
              <a:t>短板 </a:t>
            </a:r>
            <a:r>
              <a:rPr lang="en-US" altLang="zh-CN" sz="1500" dirty="0">
                <a:cs typeface="+mn-ea"/>
                <a:sym typeface="+mn-lt"/>
              </a:rPr>
              <a:t>"</a:t>
            </a:r>
            <a:r>
              <a:rPr lang="zh-CN" altLang="en-US" sz="1500" dirty="0">
                <a:cs typeface="+mn-ea"/>
                <a:sym typeface="+mn-lt"/>
              </a:rPr>
              <a:t>。</a:t>
            </a:r>
          </a:p>
          <a:p>
            <a:r>
              <a:rPr lang="zh-CN" altLang="en-US" sz="1500" dirty="0">
                <a:cs typeface="+mn-ea"/>
                <a:sym typeface="+mn-lt"/>
              </a:rPr>
              <a:t>，这次扫黑除恶专项斗争与以往的打黑除恶，虽然只有 </a:t>
            </a:r>
            <a:r>
              <a:rPr lang="en-US" altLang="zh-CN" sz="1500" dirty="0">
                <a:cs typeface="+mn-ea"/>
                <a:sym typeface="+mn-lt"/>
              </a:rPr>
              <a:t>" </a:t>
            </a:r>
            <a:r>
              <a:rPr lang="zh-CN" altLang="en-US" sz="1500" dirty="0">
                <a:cs typeface="+mn-ea"/>
                <a:sym typeface="+mn-lt"/>
              </a:rPr>
              <a:t>扫 </a:t>
            </a:r>
            <a:r>
              <a:rPr lang="en-US" altLang="zh-CN" sz="1500" dirty="0">
                <a:cs typeface="+mn-ea"/>
                <a:sym typeface="+mn-lt"/>
              </a:rPr>
              <a:t>" </a:t>
            </a:r>
            <a:r>
              <a:rPr lang="zh-CN" altLang="en-US" sz="1500" dirty="0">
                <a:cs typeface="+mn-ea"/>
                <a:sym typeface="+mn-lt"/>
              </a:rPr>
              <a:t>和 </a:t>
            </a:r>
            <a:r>
              <a:rPr lang="en-US" altLang="zh-CN" sz="1500" dirty="0">
                <a:cs typeface="+mn-ea"/>
                <a:sym typeface="+mn-lt"/>
              </a:rPr>
              <a:t>" </a:t>
            </a:r>
            <a:r>
              <a:rPr lang="zh-CN" altLang="en-US" sz="1500" dirty="0">
                <a:cs typeface="+mn-ea"/>
                <a:sym typeface="+mn-lt"/>
              </a:rPr>
              <a:t>打 </a:t>
            </a:r>
            <a:r>
              <a:rPr lang="en-US" altLang="zh-CN" sz="1500" dirty="0">
                <a:cs typeface="+mn-ea"/>
                <a:sym typeface="+mn-lt"/>
              </a:rPr>
              <a:t>" </a:t>
            </a:r>
            <a:r>
              <a:rPr lang="zh-CN" altLang="en-US" sz="1500" dirty="0">
                <a:cs typeface="+mn-ea"/>
                <a:sym typeface="+mn-lt"/>
              </a:rPr>
              <a:t>的一字之差，却区别很大：</a:t>
            </a:r>
          </a:p>
          <a:p>
            <a:r>
              <a:rPr lang="zh-CN" altLang="en-US" sz="1500" dirty="0">
                <a:cs typeface="+mn-ea"/>
                <a:sym typeface="+mn-lt"/>
              </a:rPr>
              <a:t>第一，这次 </a:t>
            </a:r>
            <a:r>
              <a:rPr lang="en-US" altLang="zh-CN" sz="1500" dirty="0">
                <a:cs typeface="+mn-ea"/>
                <a:sym typeface="+mn-lt"/>
              </a:rPr>
              <a:t>" </a:t>
            </a:r>
            <a:r>
              <a:rPr lang="zh-CN" altLang="en-US" sz="1500" dirty="0">
                <a:cs typeface="+mn-ea"/>
                <a:sym typeface="+mn-lt"/>
              </a:rPr>
              <a:t>扫黑 </a:t>
            </a:r>
            <a:r>
              <a:rPr lang="en-US" altLang="zh-CN" sz="1500" dirty="0">
                <a:cs typeface="+mn-ea"/>
                <a:sym typeface="+mn-lt"/>
              </a:rPr>
              <a:t>"</a:t>
            </a:r>
            <a:r>
              <a:rPr lang="zh-CN" altLang="en-US" sz="1500" dirty="0">
                <a:cs typeface="+mn-ea"/>
                <a:sym typeface="+mn-lt"/>
              </a:rPr>
              <a:t>，重视程度前所未有。党中央、国务院专门印发通知，整合多部门力量，集党和国家之力要把这个问题解决好。</a:t>
            </a:r>
          </a:p>
          <a:p>
            <a:r>
              <a:rPr lang="zh-CN" altLang="en-US" sz="1500" dirty="0">
                <a:cs typeface="+mn-ea"/>
                <a:sym typeface="+mn-lt"/>
              </a:rPr>
              <a:t>第二，过去 </a:t>
            </a:r>
            <a:r>
              <a:rPr lang="en-US" altLang="zh-CN" sz="1500" dirty="0">
                <a:cs typeface="+mn-ea"/>
                <a:sym typeface="+mn-lt"/>
              </a:rPr>
              <a:t>" </a:t>
            </a:r>
            <a:r>
              <a:rPr lang="zh-CN" altLang="en-US" sz="1500" dirty="0">
                <a:cs typeface="+mn-ea"/>
                <a:sym typeface="+mn-lt"/>
              </a:rPr>
              <a:t>打黑 </a:t>
            </a:r>
            <a:r>
              <a:rPr lang="en-US" altLang="zh-CN" sz="1500" dirty="0">
                <a:cs typeface="+mn-ea"/>
                <a:sym typeface="+mn-lt"/>
              </a:rPr>
              <a:t>" </a:t>
            </a:r>
            <a:r>
              <a:rPr lang="zh-CN" altLang="en-US" sz="1500" dirty="0">
                <a:cs typeface="+mn-ea"/>
                <a:sym typeface="+mn-lt"/>
              </a:rPr>
              <a:t>更多是从社会治安角度出发，强调点对点打击黑恶势力犯罪。这次 </a:t>
            </a:r>
            <a:r>
              <a:rPr lang="en-US" altLang="zh-CN" sz="1500" dirty="0">
                <a:cs typeface="+mn-ea"/>
                <a:sym typeface="+mn-lt"/>
              </a:rPr>
              <a:t>" </a:t>
            </a:r>
            <a:r>
              <a:rPr lang="zh-CN" altLang="en-US" sz="1500" dirty="0">
                <a:cs typeface="+mn-ea"/>
                <a:sym typeface="+mn-lt"/>
              </a:rPr>
              <a:t>扫黑 </a:t>
            </a:r>
            <a:r>
              <a:rPr lang="en-US" altLang="zh-CN" sz="1500" dirty="0">
                <a:cs typeface="+mn-ea"/>
                <a:sym typeface="+mn-lt"/>
              </a:rPr>
              <a:t>" </a:t>
            </a:r>
            <a:r>
              <a:rPr lang="zh-CN" altLang="en-US" sz="1500" dirty="0">
                <a:cs typeface="+mn-ea"/>
                <a:sym typeface="+mn-lt"/>
              </a:rPr>
              <a:t>是从夯实党的执政根基、巩固执政基础、加强基层政权建设、维护国家长治久安的角度，在更大范围内，更全面、更深入的扫除黑恶势力，不但要打击犯罪，还要打击违法行为。</a:t>
            </a:r>
          </a:p>
          <a:p>
            <a:r>
              <a:rPr lang="zh-CN" altLang="en-US" sz="1500" dirty="0">
                <a:cs typeface="+mn-ea"/>
                <a:sym typeface="+mn-lt"/>
              </a:rPr>
              <a:t>第三，过去 </a:t>
            </a:r>
            <a:r>
              <a:rPr lang="en-US" altLang="zh-CN" sz="1500" dirty="0">
                <a:cs typeface="+mn-ea"/>
                <a:sym typeface="+mn-lt"/>
              </a:rPr>
              <a:t>" </a:t>
            </a:r>
            <a:r>
              <a:rPr lang="zh-CN" altLang="en-US" sz="1500" dirty="0">
                <a:cs typeface="+mn-ea"/>
                <a:sym typeface="+mn-lt"/>
              </a:rPr>
              <a:t>打黑 </a:t>
            </a:r>
            <a:r>
              <a:rPr lang="en-US" altLang="zh-CN" sz="1500" dirty="0">
                <a:cs typeface="+mn-ea"/>
                <a:sym typeface="+mn-lt"/>
              </a:rPr>
              <a:t>" </a:t>
            </a:r>
            <a:r>
              <a:rPr lang="zh-CN" altLang="en-US" sz="1500" dirty="0">
                <a:cs typeface="+mn-ea"/>
                <a:sym typeface="+mn-lt"/>
              </a:rPr>
              <a:t>打的多，防的少。这次 </a:t>
            </a:r>
            <a:r>
              <a:rPr lang="en-US" altLang="zh-CN" sz="1500" dirty="0">
                <a:cs typeface="+mn-ea"/>
                <a:sym typeface="+mn-lt"/>
              </a:rPr>
              <a:t>" </a:t>
            </a:r>
            <a:r>
              <a:rPr lang="zh-CN" altLang="en-US" sz="1500" dirty="0">
                <a:cs typeface="+mn-ea"/>
                <a:sym typeface="+mn-lt"/>
              </a:rPr>
              <a:t>扫黑 </a:t>
            </a:r>
            <a:r>
              <a:rPr lang="en-US" altLang="zh-CN" sz="1500" dirty="0">
                <a:cs typeface="+mn-ea"/>
                <a:sym typeface="+mn-lt"/>
              </a:rPr>
              <a:t>" </a:t>
            </a:r>
            <a:r>
              <a:rPr lang="zh-CN" altLang="en-US" sz="1500" dirty="0">
                <a:cs typeface="+mn-ea"/>
                <a:sym typeface="+mn-lt"/>
              </a:rPr>
              <a:t>更加重视综合治理、源头治理、齐抓共管。各行业的主管部门明确了扫黑责任，加大了防范力度。这次共同参与的部门从过去的 </a:t>
            </a:r>
            <a:r>
              <a:rPr lang="en-US" altLang="zh-CN" sz="1500" dirty="0">
                <a:cs typeface="+mn-ea"/>
                <a:sym typeface="+mn-lt"/>
              </a:rPr>
              <a:t>10 </a:t>
            </a:r>
            <a:r>
              <a:rPr lang="zh-CN" altLang="en-US" sz="1500" dirty="0">
                <a:cs typeface="+mn-ea"/>
                <a:sym typeface="+mn-lt"/>
              </a:rPr>
              <a:t>多个部门，增加到了近 </a:t>
            </a:r>
            <a:r>
              <a:rPr lang="en-US" altLang="zh-CN" sz="1500" dirty="0">
                <a:cs typeface="+mn-ea"/>
                <a:sym typeface="+mn-lt"/>
              </a:rPr>
              <a:t>30 </a:t>
            </a:r>
            <a:r>
              <a:rPr lang="zh-CN" altLang="en-US" sz="1500" dirty="0">
                <a:cs typeface="+mn-ea"/>
                <a:sym typeface="+mn-lt"/>
              </a:rPr>
              <a:t>个。</a:t>
            </a:r>
          </a:p>
        </p:txBody>
      </p:sp>
    </p:spTree>
    <p:extLst>
      <p:ext uri="{BB962C8B-B14F-4D97-AF65-F5344CB8AC3E}">
        <p14:creationId xmlns:p14="http://schemas.microsoft.com/office/powerpoint/2010/main" val="42855755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04084AB-560B-46ED-92A6-D4A7468CF46C}"/>
              </a:ext>
            </a:extLst>
          </p:cNvPr>
          <p:cNvSpPr/>
          <p:nvPr/>
        </p:nvSpPr>
        <p:spPr>
          <a:xfrm>
            <a:off x="1227931" y="1474788"/>
            <a:ext cx="9832975" cy="4014787"/>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grpSp>
        <p:nvGrpSpPr>
          <p:cNvPr id="3" name="AutoShape 4">
            <a:extLst>
              <a:ext uri="{FF2B5EF4-FFF2-40B4-BE49-F238E27FC236}">
                <a16:creationId xmlns="" xmlns:a16="http://schemas.microsoft.com/office/drawing/2014/main" id="{9D962BFC-90C1-4800-8052-3CF3BC81BAF7}"/>
              </a:ext>
            </a:extLst>
          </p:cNvPr>
          <p:cNvGrpSpPr/>
          <p:nvPr/>
        </p:nvGrpSpPr>
        <p:grpSpPr>
          <a:xfrm>
            <a:off x="792162" y="823913"/>
            <a:ext cx="10704513" cy="1439862"/>
            <a:chOff x="2481" y="1190"/>
            <a:chExt cx="3075" cy="1383"/>
          </a:xfrm>
        </p:grpSpPr>
        <p:pic>
          <p:nvPicPr>
            <p:cNvPr id="4" name="AutoShape 4">
              <a:extLst>
                <a:ext uri="{FF2B5EF4-FFF2-40B4-BE49-F238E27FC236}">
                  <a16:creationId xmlns="" xmlns:a16="http://schemas.microsoft.com/office/drawing/2014/main" id="{EDA7D175-1B5A-4868-A4BB-6A0C42219354}"/>
                </a:ext>
              </a:extLst>
            </p:cNvPr>
            <p:cNvPicPr/>
            <p:nvPr/>
          </p:nvPicPr>
          <p:blipFill>
            <a:blip r:embed="rId3"/>
            <a:stretch>
              <a:fillRect/>
            </a:stretch>
          </p:blipFill>
          <p:spPr>
            <a:xfrm>
              <a:off x="2481" y="1190"/>
              <a:ext cx="3075" cy="1383"/>
            </a:xfrm>
            <a:prstGeom prst="rect">
              <a:avLst/>
            </a:prstGeom>
            <a:noFill/>
            <a:ln w="9525">
              <a:noFill/>
            </a:ln>
          </p:spPr>
        </p:pic>
        <p:sp>
          <p:nvSpPr>
            <p:cNvPr id="5" name="Text Box 9">
              <a:extLst>
                <a:ext uri="{FF2B5EF4-FFF2-40B4-BE49-F238E27FC236}">
                  <a16:creationId xmlns="" xmlns:a16="http://schemas.microsoft.com/office/drawing/2014/main" id="{12E2FFC6-BDFF-497A-BC0B-26E4A5CBC3A1}"/>
                </a:ext>
              </a:extLst>
            </p:cNvPr>
            <p:cNvSpPr txBox="1"/>
            <p:nvPr/>
          </p:nvSpPr>
          <p:spPr>
            <a:xfrm>
              <a:off x="2517" y="1212"/>
              <a:ext cx="3005" cy="1315"/>
            </a:xfrm>
            <a:prstGeom prst="rect">
              <a:avLst/>
            </a:prstGeom>
            <a:noFill/>
            <a:ln w="9525">
              <a:noFill/>
            </a:ln>
          </p:spPr>
          <p:txBody>
            <a:bodyPr wrap="none" lIns="76019" tIns="38009" rIns="76019" bIns="38009"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758825"/>
              <a:endParaRPr lang="zh-CN" altLang="zh-CN" sz="2700" dirty="0">
                <a:solidFill>
                  <a:schemeClr val="bg1"/>
                </a:solidFill>
                <a:cs typeface="+mn-ea"/>
                <a:sym typeface="+mn-lt"/>
              </a:endParaRPr>
            </a:p>
          </p:txBody>
        </p:sp>
      </p:grpSp>
      <p:sp>
        <p:nvSpPr>
          <p:cNvPr id="6" name="TextBox 147">
            <a:extLst>
              <a:ext uri="{FF2B5EF4-FFF2-40B4-BE49-F238E27FC236}">
                <a16:creationId xmlns="" xmlns:a16="http://schemas.microsoft.com/office/drawing/2014/main" id="{DEC39FE7-2390-440A-8838-386118133A4C}"/>
              </a:ext>
            </a:extLst>
          </p:cNvPr>
          <p:cNvSpPr txBox="1"/>
          <p:nvPr/>
        </p:nvSpPr>
        <p:spPr>
          <a:xfrm>
            <a:off x="1848643" y="823913"/>
            <a:ext cx="8591550" cy="1441450"/>
          </a:xfrm>
          <a:prstGeom prst="rect">
            <a:avLst/>
          </a:prstGeom>
          <a:noFill/>
          <a:ln w="9525">
            <a:noFill/>
          </a:ln>
        </p:spPr>
        <p:txBody>
          <a:bodyPr lIns="103651" tIns="51825" rIns="103651" bIns="51825"/>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1217930"/>
            <a:r>
              <a:rPr lang="zh-CN" altLang="en-US" sz="4000" b="1" dirty="0">
                <a:solidFill>
                  <a:srgbClr val="FAFE5E"/>
                </a:solidFill>
                <a:cs typeface="+mn-ea"/>
                <a:sym typeface="+mn-lt"/>
              </a:rPr>
              <a:t>二</a:t>
            </a:r>
            <a:r>
              <a:rPr lang="en-US" altLang="zh-CN" sz="4000" b="1" dirty="0">
                <a:solidFill>
                  <a:srgbClr val="FAFE5E"/>
                </a:solidFill>
                <a:cs typeface="+mn-ea"/>
                <a:sym typeface="+mn-lt"/>
              </a:rPr>
              <a:t> </a:t>
            </a:r>
            <a:r>
              <a:rPr lang="zh-CN" altLang="en-US" sz="4000" b="1" dirty="0">
                <a:solidFill>
                  <a:srgbClr val="FAFE5E"/>
                </a:solidFill>
                <a:cs typeface="+mn-ea"/>
                <a:sym typeface="+mn-lt"/>
              </a:rPr>
              <a:t>：扫黑必须打 </a:t>
            </a:r>
            <a:r>
              <a:rPr lang="en-US" altLang="zh-CN" sz="4000" b="1" dirty="0">
                <a:solidFill>
                  <a:srgbClr val="FAFE5E"/>
                </a:solidFill>
                <a:cs typeface="+mn-ea"/>
                <a:sym typeface="+mn-lt"/>
              </a:rPr>
              <a:t>" </a:t>
            </a:r>
            <a:r>
              <a:rPr lang="zh-CN" altLang="en-US" sz="4000" b="1" dirty="0">
                <a:solidFill>
                  <a:srgbClr val="FAFE5E"/>
                </a:solidFill>
                <a:cs typeface="+mn-ea"/>
                <a:sym typeface="+mn-lt"/>
              </a:rPr>
              <a:t>黑伞 </a:t>
            </a:r>
            <a:r>
              <a:rPr lang="en-US" altLang="zh-CN" sz="4000" b="1" dirty="0">
                <a:solidFill>
                  <a:srgbClr val="FAFE5E"/>
                </a:solidFill>
                <a:cs typeface="+mn-ea"/>
                <a:sym typeface="+mn-lt"/>
              </a:rPr>
              <a:t>"</a:t>
            </a:r>
            <a:r>
              <a:rPr lang="zh-CN" altLang="en-US" sz="4000" b="1" dirty="0">
                <a:solidFill>
                  <a:srgbClr val="FAFE5E"/>
                </a:solidFill>
                <a:cs typeface="+mn-ea"/>
                <a:sym typeface="+mn-lt"/>
              </a:rPr>
              <a:t>，基层 </a:t>
            </a:r>
            <a:r>
              <a:rPr lang="en-US" altLang="zh-CN" sz="4000" b="1" dirty="0">
                <a:solidFill>
                  <a:srgbClr val="FAFE5E"/>
                </a:solidFill>
                <a:cs typeface="+mn-ea"/>
                <a:sym typeface="+mn-lt"/>
              </a:rPr>
              <a:t>" </a:t>
            </a:r>
            <a:r>
              <a:rPr lang="zh-CN" altLang="en-US" sz="4000" b="1" dirty="0">
                <a:solidFill>
                  <a:srgbClr val="FAFE5E"/>
                </a:solidFill>
                <a:cs typeface="+mn-ea"/>
                <a:sym typeface="+mn-lt"/>
              </a:rPr>
              <a:t>拍蝇 </a:t>
            </a:r>
            <a:r>
              <a:rPr lang="en-US" altLang="zh-CN" sz="4000" b="1" dirty="0">
                <a:solidFill>
                  <a:srgbClr val="FAFE5E"/>
                </a:solidFill>
                <a:cs typeface="+mn-ea"/>
                <a:sym typeface="+mn-lt"/>
              </a:rPr>
              <a:t>" </a:t>
            </a:r>
            <a:r>
              <a:rPr lang="zh-CN" altLang="en-US" sz="4000" b="1" dirty="0">
                <a:solidFill>
                  <a:srgbClr val="FAFE5E"/>
                </a:solidFill>
                <a:cs typeface="+mn-ea"/>
                <a:sym typeface="+mn-lt"/>
              </a:rPr>
              <a:t>是关键</a:t>
            </a:r>
          </a:p>
        </p:txBody>
      </p:sp>
      <p:sp>
        <p:nvSpPr>
          <p:cNvPr id="7" name="矩形 6">
            <a:extLst>
              <a:ext uri="{FF2B5EF4-FFF2-40B4-BE49-F238E27FC236}">
                <a16:creationId xmlns="" xmlns:a16="http://schemas.microsoft.com/office/drawing/2014/main" id="{77AF2790-E3AE-4B9F-B103-CEF26647EAF6}"/>
              </a:ext>
            </a:extLst>
          </p:cNvPr>
          <p:cNvSpPr/>
          <p:nvPr/>
        </p:nvSpPr>
        <p:spPr>
          <a:xfrm>
            <a:off x="1500187" y="2339975"/>
            <a:ext cx="9288462" cy="3092450"/>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500" dirty="0">
                <a:cs typeface="+mn-ea"/>
                <a:sym typeface="+mn-lt"/>
              </a:rPr>
              <a:t>       扫黑就要铲除黑恶势力生存土壤，这个土壤就是基层腐败这个 </a:t>
            </a:r>
            <a:r>
              <a:rPr lang="en-US" altLang="zh-CN" sz="1500" dirty="0">
                <a:cs typeface="+mn-ea"/>
                <a:sym typeface="+mn-lt"/>
              </a:rPr>
              <a:t>" </a:t>
            </a:r>
            <a:r>
              <a:rPr lang="zh-CN" altLang="en-US" sz="1500" dirty="0">
                <a:cs typeface="+mn-ea"/>
                <a:sym typeface="+mn-lt"/>
              </a:rPr>
              <a:t>保护伞 </a:t>
            </a:r>
            <a:r>
              <a:rPr lang="en-US" altLang="zh-CN" sz="1500" dirty="0">
                <a:cs typeface="+mn-ea"/>
                <a:sym typeface="+mn-lt"/>
              </a:rPr>
              <a:t>"</a:t>
            </a:r>
            <a:r>
              <a:rPr lang="zh-CN" altLang="en-US" sz="1500" dirty="0">
                <a:cs typeface="+mn-ea"/>
                <a:sym typeface="+mn-lt"/>
              </a:rPr>
              <a:t>。凡是黑恶势力能够长期称霸一方、为非作恶，根本原因在于有一顶或多顶 </a:t>
            </a:r>
            <a:r>
              <a:rPr lang="en-US" altLang="zh-CN" sz="1500" dirty="0">
                <a:cs typeface="+mn-ea"/>
                <a:sym typeface="+mn-lt"/>
              </a:rPr>
              <a:t>" </a:t>
            </a:r>
            <a:r>
              <a:rPr lang="zh-CN" altLang="en-US" sz="1500" dirty="0">
                <a:cs typeface="+mn-ea"/>
                <a:sym typeface="+mn-lt"/>
              </a:rPr>
              <a:t>保护伞 </a:t>
            </a:r>
            <a:r>
              <a:rPr lang="en-US" altLang="zh-CN" sz="1500" dirty="0">
                <a:cs typeface="+mn-ea"/>
                <a:sym typeface="+mn-lt"/>
              </a:rPr>
              <a:t>"</a:t>
            </a:r>
            <a:r>
              <a:rPr lang="zh-CN" altLang="en-US" sz="1500" dirty="0">
                <a:cs typeface="+mn-ea"/>
                <a:sym typeface="+mn-lt"/>
              </a:rPr>
              <a:t>，一般的恶势力后面也有人支持、纵容。</a:t>
            </a:r>
          </a:p>
          <a:p>
            <a:r>
              <a:rPr lang="zh-CN" altLang="en-US" sz="1500" dirty="0">
                <a:cs typeface="+mn-ea"/>
                <a:sym typeface="+mn-lt"/>
              </a:rPr>
              <a:t>现实表明，黑恶势力往往通过拉帮结派、行贿送礼、请客吃饭等方式，与公职人员勾结在一起，而一些抵抗力弱的官员为得到 </a:t>
            </a:r>
            <a:r>
              <a:rPr lang="en-US" altLang="zh-CN" sz="1500" dirty="0">
                <a:cs typeface="+mn-ea"/>
                <a:sym typeface="+mn-lt"/>
              </a:rPr>
              <a:t>" </a:t>
            </a:r>
            <a:r>
              <a:rPr lang="zh-CN" altLang="en-US" sz="1500" dirty="0">
                <a:cs typeface="+mn-ea"/>
                <a:sym typeface="+mn-lt"/>
              </a:rPr>
              <a:t>好处 </a:t>
            </a:r>
            <a:r>
              <a:rPr lang="en-US" altLang="zh-CN" sz="1500" dirty="0">
                <a:cs typeface="+mn-ea"/>
                <a:sym typeface="+mn-lt"/>
              </a:rPr>
              <a:t>"</a:t>
            </a:r>
            <a:r>
              <a:rPr lang="zh-CN" altLang="en-US" sz="1500" dirty="0">
                <a:cs typeface="+mn-ea"/>
                <a:sym typeface="+mn-lt"/>
              </a:rPr>
              <a:t>，充当其 </a:t>
            </a:r>
            <a:r>
              <a:rPr lang="en-US" altLang="zh-CN" sz="1500" dirty="0">
                <a:cs typeface="+mn-ea"/>
                <a:sym typeface="+mn-lt"/>
              </a:rPr>
              <a:t>" </a:t>
            </a:r>
            <a:r>
              <a:rPr lang="zh-CN" altLang="en-US" sz="1500" dirty="0">
                <a:cs typeface="+mn-ea"/>
                <a:sym typeface="+mn-lt"/>
              </a:rPr>
              <a:t>保护伞 </a:t>
            </a:r>
            <a:r>
              <a:rPr lang="en-US" altLang="zh-CN" sz="1500" dirty="0">
                <a:cs typeface="+mn-ea"/>
                <a:sym typeface="+mn-lt"/>
              </a:rPr>
              <a:t>"</a:t>
            </a:r>
            <a:r>
              <a:rPr lang="zh-CN" altLang="en-US" sz="1500" dirty="0">
                <a:cs typeface="+mn-ea"/>
                <a:sym typeface="+mn-lt"/>
              </a:rPr>
              <a:t>，甚至通风报信或包庇、纵容违法犯罪分子，使黑恶势力有恃无恐。还有一些领导干部，担心打黑除恶影响当地形象和投资环境，影响个人政绩和仕途，不同程度存在不愿打、不敢打、不真打、不深打等问题，助长了黑恶势力嚣张气焰。</a:t>
            </a:r>
          </a:p>
          <a:p>
            <a:r>
              <a:rPr lang="zh-CN" altLang="en-US" sz="1500" dirty="0">
                <a:cs typeface="+mn-ea"/>
                <a:sym typeface="+mn-lt"/>
              </a:rPr>
              <a:t>从群众的切身感受来讲，发生在基层的、身边的腐败影响更深更大。因此通知明确要求：把扫黑除恶与反腐败斗争和基层 </a:t>
            </a:r>
            <a:r>
              <a:rPr lang="en-US" altLang="zh-CN" sz="1500" dirty="0">
                <a:cs typeface="+mn-ea"/>
                <a:sym typeface="+mn-lt"/>
              </a:rPr>
              <a:t>" </a:t>
            </a:r>
            <a:r>
              <a:rPr lang="zh-CN" altLang="en-US" sz="1500" dirty="0">
                <a:cs typeface="+mn-ea"/>
                <a:sym typeface="+mn-lt"/>
              </a:rPr>
              <a:t>拍蝇 </a:t>
            </a:r>
            <a:r>
              <a:rPr lang="en-US" altLang="zh-CN" sz="1500" dirty="0">
                <a:cs typeface="+mn-ea"/>
                <a:sym typeface="+mn-lt"/>
              </a:rPr>
              <a:t>" </a:t>
            </a:r>
            <a:r>
              <a:rPr lang="zh-CN" altLang="en-US" sz="1500" dirty="0">
                <a:cs typeface="+mn-ea"/>
                <a:sym typeface="+mn-lt"/>
              </a:rPr>
              <a:t>结合起来，深挖黑恶势力 </a:t>
            </a:r>
            <a:r>
              <a:rPr lang="en-US" altLang="zh-CN" sz="1500" dirty="0">
                <a:cs typeface="+mn-ea"/>
                <a:sym typeface="+mn-lt"/>
              </a:rPr>
              <a:t>" </a:t>
            </a:r>
            <a:r>
              <a:rPr lang="zh-CN" altLang="en-US" sz="1500" dirty="0">
                <a:cs typeface="+mn-ea"/>
                <a:sym typeface="+mn-lt"/>
              </a:rPr>
              <a:t>保护伞 </a:t>
            </a:r>
            <a:r>
              <a:rPr lang="en-US" altLang="zh-CN" sz="1500" dirty="0">
                <a:cs typeface="+mn-ea"/>
                <a:sym typeface="+mn-lt"/>
              </a:rPr>
              <a:t>"</a:t>
            </a:r>
            <a:r>
              <a:rPr lang="zh-CN" altLang="en-US" sz="1500" dirty="0">
                <a:cs typeface="+mn-ea"/>
                <a:sym typeface="+mn-lt"/>
              </a:rPr>
              <a:t>。这次扫黑除恶的着力点，除了打击黑恶势力本身，还要打击基层的腐败，查处 </a:t>
            </a:r>
            <a:r>
              <a:rPr lang="en-US" altLang="zh-CN" sz="1500" dirty="0">
                <a:cs typeface="+mn-ea"/>
                <a:sym typeface="+mn-lt"/>
              </a:rPr>
              <a:t>" </a:t>
            </a:r>
            <a:r>
              <a:rPr lang="zh-CN" altLang="en-US" sz="1500" dirty="0">
                <a:cs typeface="+mn-ea"/>
                <a:sym typeface="+mn-lt"/>
              </a:rPr>
              <a:t>微腐败 </a:t>
            </a:r>
            <a:r>
              <a:rPr lang="en-US" altLang="zh-CN" sz="1500" dirty="0">
                <a:cs typeface="+mn-ea"/>
                <a:sym typeface="+mn-lt"/>
              </a:rPr>
              <a:t>"</a:t>
            </a:r>
            <a:r>
              <a:rPr lang="zh-CN" altLang="en-US" sz="1500" dirty="0">
                <a:cs typeface="+mn-ea"/>
                <a:sym typeface="+mn-lt"/>
              </a:rPr>
              <a:t>，加强基层政权建设、组织建设。通知要求，各级纪检监察机关要将党员干部涉黑涉恶问题作为执纪审查重点，对扫黑除恶专项斗争中发现的 </a:t>
            </a:r>
            <a:r>
              <a:rPr lang="en-US" altLang="zh-CN" sz="1500" dirty="0">
                <a:cs typeface="+mn-ea"/>
                <a:sym typeface="+mn-lt"/>
              </a:rPr>
              <a:t>" </a:t>
            </a:r>
            <a:r>
              <a:rPr lang="zh-CN" altLang="en-US" sz="1500" dirty="0">
                <a:cs typeface="+mn-ea"/>
                <a:sym typeface="+mn-lt"/>
              </a:rPr>
              <a:t>保护伞 </a:t>
            </a:r>
            <a:r>
              <a:rPr lang="en-US" altLang="zh-CN" sz="1500" dirty="0">
                <a:cs typeface="+mn-ea"/>
                <a:sym typeface="+mn-lt"/>
              </a:rPr>
              <a:t>" </a:t>
            </a:r>
            <a:r>
              <a:rPr lang="zh-CN" altLang="en-US" sz="1500" dirty="0">
                <a:cs typeface="+mn-ea"/>
                <a:sym typeface="+mn-lt"/>
              </a:rPr>
              <a:t>问题线索优先处置，发现一起、查处一起，不管涉及谁，都要一查到底、绝不姑息。</a:t>
            </a:r>
            <a:r>
              <a:rPr lang="en-US" altLang="zh-CN" sz="1500" dirty="0">
                <a:cs typeface="+mn-ea"/>
                <a:sym typeface="+mn-lt"/>
              </a:rPr>
              <a:t>" </a:t>
            </a:r>
            <a:r>
              <a:rPr lang="zh-CN" altLang="en-US" sz="1500" dirty="0">
                <a:cs typeface="+mn-ea"/>
                <a:sym typeface="+mn-lt"/>
              </a:rPr>
              <a:t>扫黑 </a:t>
            </a:r>
            <a:r>
              <a:rPr lang="en-US" altLang="zh-CN" sz="1500" dirty="0">
                <a:cs typeface="+mn-ea"/>
                <a:sym typeface="+mn-lt"/>
              </a:rPr>
              <a:t>" </a:t>
            </a:r>
            <a:r>
              <a:rPr lang="zh-CN" altLang="en-US" sz="1500" dirty="0">
                <a:cs typeface="+mn-ea"/>
                <a:sym typeface="+mn-lt"/>
              </a:rPr>
              <a:t>就要有一把强大的 </a:t>
            </a:r>
            <a:r>
              <a:rPr lang="en-US" altLang="zh-CN" sz="1500" dirty="0">
                <a:cs typeface="+mn-ea"/>
                <a:sym typeface="+mn-lt"/>
              </a:rPr>
              <a:t>" </a:t>
            </a:r>
            <a:r>
              <a:rPr lang="zh-CN" altLang="en-US" sz="1500" dirty="0">
                <a:cs typeface="+mn-ea"/>
                <a:sym typeface="+mn-lt"/>
              </a:rPr>
              <a:t>扫帚 </a:t>
            </a:r>
            <a:r>
              <a:rPr lang="en-US" altLang="zh-CN" sz="1500" dirty="0">
                <a:cs typeface="+mn-ea"/>
                <a:sym typeface="+mn-lt"/>
              </a:rPr>
              <a:t>"</a:t>
            </a:r>
            <a:r>
              <a:rPr lang="zh-CN" altLang="en-US" sz="1500" dirty="0">
                <a:cs typeface="+mn-ea"/>
                <a:sym typeface="+mn-lt"/>
              </a:rPr>
              <a:t>，这就是调动多部门形成扫除的合力。徐汉明表示，党和国家有效整合各部门资源力量，综合运用法律、经济、行政等多种治理手段，形成强大合力，将更加有效地扫除黑恶势力。</a:t>
            </a:r>
          </a:p>
        </p:txBody>
      </p:sp>
    </p:spTree>
    <p:extLst>
      <p:ext uri="{BB962C8B-B14F-4D97-AF65-F5344CB8AC3E}">
        <p14:creationId xmlns:p14="http://schemas.microsoft.com/office/powerpoint/2010/main" val="52565693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1EF909D-8630-4D68-B19E-44D404B8DE6F}"/>
              </a:ext>
            </a:extLst>
          </p:cNvPr>
          <p:cNvSpPr/>
          <p:nvPr/>
        </p:nvSpPr>
        <p:spPr>
          <a:xfrm>
            <a:off x="1216025" y="1379538"/>
            <a:ext cx="9832975" cy="4014787"/>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grpSp>
        <p:nvGrpSpPr>
          <p:cNvPr id="3" name="AutoShape 4">
            <a:extLst>
              <a:ext uri="{FF2B5EF4-FFF2-40B4-BE49-F238E27FC236}">
                <a16:creationId xmlns="" xmlns:a16="http://schemas.microsoft.com/office/drawing/2014/main" id="{DFDFD74E-CCBC-4915-8584-85CBFC6EE8BE}"/>
              </a:ext>
            </a:extLst>
          </p:cNvPr>
          <p:cNvGrpSpPr/>
          <p:nvPr/>
        </p:nvGrpSpPr>
        <p:grpSpPr>
          <a:xfrm>
            <a:off x="780256" y="728663"/>
            <a:ext cx="10704513" cy="1439862"/>
            <a:chOff x="2481" y="1190"/>
            <a:chExt cx="3075" cy="1383"/>
          </a:xfrm>
        </p:grpSpPr>
        <p:pic>
          <p:nvPicPr>
            <p:cNvPr id="4" name="AutoShape 4">
              <a:extLst>
                <a:ext uri="{FF2B5EF4-FFF2-40B4-BE49-F238E27FC236}">
                  <a16:creationId xmlns="" xmlns:a16="http://schemas.microsoft.com/office/drawing/2014/main" id="{2AEE8526-EBE7-4CED-A3F0-833F3A36D261}"/>
                </a:ext>
              </a:extLst>
            </p:cNvPr>
            <p:cNvPicPr/>
            <p:nvPr/>
          </p:nvPicPr>
          <p:blipFill>
            <a:blip r:embed="rId3"/>
            <a:stretch>
              <a:fillRect/>
            </a:stretch>
          </p:blipFill>
          <p:spPr>
            <a:xfrm>
              <a:off x="2481" y="1190"/>
              <a:ext cx="3075" cy="1383"/>
            </a:xfrm>
            <a:prstGeom prst="rect">
              <a:avLst/>
            </a:prstGeom>
            <a:noFill/>
            <a:ln w="9525">
              <a:noFill/>
            </a:ln>
          </p:spPr>
        </p:pic>
        <p:sp>
          <p:nvSpPr>
            <p:cNvPr id="5" name="Text Box 9">
              <a:extLst>
                <a:ext uri="{FF2B5EF4-FFF2-40B4-BE49-F238E27FC236}">
                  <a16:creationId xmlns="" xmlns:a16="http://schemas.microsoft.com/office/drawing/2014/main" id="{A8694FA0-EB9D-47A8-AF69-DACB21DFE077}"/>
                </a:ext>
              </a:extLst>
            </p:cNvPr>
            <p:cNvSpPr txBox="1"/>
            <p:nvPr/>
          </p:nvSpPr>
          <p:spPr>
            <a:xfrm>
              <a:off x="2517" y="1212"/>
              <a:ext cx="3005" cy="1315"/>
            </a:xfrm>
            <a:prstGeom prst="rect">
              <a:avLst/>
            </a:prstGeom>
            <a:noFill/>
            <a:ln w="9525">
              <a:noFill/>
            </a:ln>
          </p:spPr>
          <p:txBody>
            <a:bodyPr wrap="none" lIns="76019" tIns="38009" rIns="76019" bIns="38009"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758825"/>
              <a:endParaRPr lang="zh-CN" altLang="zh-CN" sz="2700" dirty="0">
                <a:solidFill>
                  <a:schemeClr val="bg1"/>
                </a:solidFill>
                <a:cs typeface="+mn-ea"/>
                <a:sym typeface="+mn-lt"/>
              </a:endParaRPr>
            </a:p>
          </p:txBody>
        </p:sp>
      </p:grpSp>
      <p:sp>
        <p:nvSpPr>
          <p:cNvPr id="6" name="TextBox 147">
            <a:extLst>
              <a:ext uri="{FF2B5EF4-FFF2-40B4-BE49-F238E27FC236}">
                <a16:creationId xmlns="" xmlns:a16="http://schemas.microsoft.com/office/drawing/2014/main" id="{5B21D3F9-2833-4496-849A-59972AFDFCF2}"/>
              </a:ext>
            </a:extLst>
          </p:cNvPr>
          <p:cNvSpPr txBox="1"/>
          <p:nvPr/>
        </p:nvSpPr>
        <p:spPr>
          <a:xfrm>
            <a:off x="1836737" y="728663"/>
            <a:ext cx="8591550" cy="1441450"/>
          </a:xfrm>
          <a:prstGeom prst="rect">
            <a:avLst/>
          </a:prstGeom>
          <a:noFill/>
          <a:ln w="9525">
            <a:noFill/>
          </a:ln>
        </p:spPr>
        <p:txBody>
          <a:bodyPr lIns="103651" tIns="51825" rIns="103651" bIns="51825"/>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1217930"/>
            <a:r>
              <a:rPr lang="zh-CN" altLang="en-US" sz="4000" b="1" dirty="0">
                <a:solidFill>
                  <a:srgbClr val="FAFE5E"/>
                </a:solidFill>
                <a:cs typeface="+mn-ea"/>
                <a:sym typeface="+mn-lt"/>
              </a:rPr>
              <a:t>三</a:t>
            </a:r>
            <a:r>
              <a:rPr lang="en-US" altLang="zh-CN" sz="4000" b="1" dirty="0">
                <a:solidFill>
                  <a:srgbClr val="FAFE5E"/>
                </a:solidFill>
                <a:cs typeface="+mn-ea"/>
                <a:sym typeface="+mn-lt"/>
              </a:rPr>
              <a:t> </a:t>
            </a:r>
            <a:r>
              <a:rPr lang="zh-CN" altLang="en-US" sz="4000" b="1" dirty="0">
                <a:solidFill>
                  <a:srgbClr val="FAFE5E"/>
                </a:solidFill>
                <a:cs typeface="+mn-ea"/>
                <a:sym typeface="+mn-lt"/>
              </a:rPr>
              <a:t>：运用法治思维把握好 </a:t>
            </a:r>
            <a:r>
              <a:rPr lang="en-US" altLang="zh-CN" sz="4000" b="1" dirty="0">
                <a:solidFill>
                  <a:srgbClr val="FAFE5E"/>
                </a:solidFill>
                <a:cs typeface="+mn-ea"/>
                <a:sym typeface="+mn-lt"/>
              </a:rPr>
              <a:t>" </a:t>
            </a:r>
            <a:r>
              <a:rPr lang="zh-CN" altLang="en-US" sz="4000" b="1" dirty="0">
                <a:solidFill>
                  <a:srgbClr val="FAFE5E"/>
                </a:solidFill>
                <a:cs typeface="+mn-ea"/>
                <a:sym typeface="+mn-lt"/>
              </a:rPr>
              <a:t>度 </a:t>
            </a:r>
            <a:r>
              <a:rPr lang="en-US" altLang="zh-CN" sz="4000" b="1" dirty="0">
                <a:solidFill>
                  <a:srgbClr val="FAFE5E"/>
                </a:solidFill>
                <a:cs typeface="+mn-ea"/>
                <a:sym typeface="+mn-lt"/>
              </a:rPr>
              <a:t>"</a:t>
            </a:r>
            <a:r>
              <a:rPr lang="zh-CN" altLang="en-US" sz="4000" b="1" dirty="0">
                <a:solidFill>
                  <a:srgbClr val="FAFE5E"/>
                </a:solidFill>
                <a:cs typeface="+mn-ea"/>
                <a:sym typeface="+mn-lt"/>
              </a:rPr>
              <a:t>，确保 </a:t>
            </a:r>
            <a:r>
              <a:rPr lang="en-US" altLang="zh-CN" sz="4000" b="1" dirty="0">
                <a:solidFill>
                  <a:srgbClr val="FAFE5E"/>
                </a:solidFill>
                <a:cs typeface="+mn-ea"/>
                <a:sym typeface="+mn-lt"/>
              </a:rPr>
              <a:t>" </a:t>
            </a:r>
            <a:r>
              <a:rPr lang="zh-CN" altLang="en-US" sz="4000" b="1" dirty="0">
                <a:solidFill>
                  <a:srgbClr val="FAFE5E"/>
                </a:solidFill>
                <a:cs typeface="+mn-ea"/>
                <a:sym typeface="+mn-lt"/>
              </a:rPr>
              <a:t>三个效果 </a:t>
            </a:r>
            <a:r>
              <a:rPr lang="en-US" altLang="zh-CN" sz="4000" b="1" dirty="0">
                <a:solidFill>
                  <a:srgbClr val="FAFE5E"/>
                </a:solidFill>
                <a:cs typeface="+mn-ea"/>
                <a:sym typeface="+mn-lt"/>
              </a:rPr>
              <a:t>" </a:t>
            </a:r>
            <a:r>
              <a:rPr lang="zh-CN" altLang="en-US" sz="4000" b="1" dirty="0">
                <a:solidFill>
                  <a:srgbClr val="FAFE5E"/>
                </a:solidFill>
                <a:cs typeface="+mn-ea"/>
                <a:sym typeface="+mn-lt"/>
              </a:rPr>
              <a:t>统一</a:t>
            </a:r>
          </a:p>
        </p:txBody>
      </p:sp>
      <p:sp>
        <p:nvSpPr>
          <p:cNvPr id="7" name="矩形 6">
            <a:extLst>
              <a:ext uri="{FF2B5EF4-FFF2-40B4-BE49-F238E27FC236}">
                <a16:creationId xmlns="" xmlns:a16="http://schemas.microsoft.com/office/drawing/2014/main" id="{5EFF0010-5328-47F1-BA3C-EEC437F04951}"/>
              </a:ext>
            </a:extLst>
          </p:cNvPr>
          <p:cNvSpPr/>
          <p:nvPr/>
        </p:nvSpPr>
        <p:spPr>
          <a:xfrm>
            <a:off x="1488281" y="2493963"/>
            <a:ext cx="9288462" cy="2555875"/>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2000" dirty="0">
                <a:cs typeface="+mn-ea"/>
                <a:sym typeface="+mn-lt"/>
              </a:rPr>
              <a:t>       这次扫黑除恶专项斗争会更加注重严格依法办案，明确政策界限，确保办案质量和办案效率的统一，确保政治效果、法律效果和社会效果的统一。据了解，目前办理案件的法律适用正在逐步完善。最高人民法院、最高人民检察院、公安部、司法部联合出台办理黑恶势力犯罪案件的指导意见，进一步提高执法效能，依法、准确、有力惩处黑恶势力犯罪及其 </a:t>
            </a:r>
            <a:r>
              <a:rPr lang="en-US" altLang="zh-CN" sz="2000" dirty="0">
                <a:cs typeface="+mn-ea"/>
                <a:sym typeface="+mn-lt"/>
              </a:rPr>
              <a:t>" </a:t>
            </a:r>
            <a:r>
              <a:rPr lang="zh-CN" altLang="en-US" sz="2000" dirty="0">
                <a:cs typeface="+mn-ea"/>
                <a:sym typeface="+mn-lt"/>
              </a:rPr>
              <a:t>保护伞 </a:t>
            </a:r>
            <a:r>
              <a:rPr lang="en-US" altLang="zh-CN" sz="2000" dirty="0">
                <a:cs typeface="+mn-ea"/>
                <a:sym typeface="+mn-lt"/>
              </a:rPr>
              <a:t>"</a:t>
            </a:r>
            <a:r>
              <a:rPr lang="zh-CN" altLang="en-US" sz="2000" dirty="0">
                <a:cs typeface="+mn-ea"/>
                <a:sym typeface="+mn-lt"/>
              </a:rPr>
              <a:t>，办理具体案件标准更加明确。通知明确要求，要主动适应以审判为中心的刑事诉讼制度改革，切实把好案件事实关、证据关、程序关和法律适用关，严禁刑讯逼供，防止冤假错案，确保把每一起案件都办成铁案。</a:t>
            </a:r>
          </a:p>
        </p:txBody>
      </p:sp>
    </p:spTree>
    <p:extLst>
      <p:ext uri="{BB962C8B-B14F-4D97-AF65-F5344CB8AC3E}">
        <p14:creationId xmlns:p14="http://schemas.microsoft.com/office/powerpoint/2010/main" val="34457731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7586C882-59FC-47CD-9E56-3091356D5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3448432" cy="2121877"/>
          </a:xfrm>
          <a:prstGeom prst="rect">
            <a:avLst/>
          </a:prstGeom>
        </p:spPr>
      </p:pic>
      <p:pic>
        <p:nvPicPr>
          <p:cNvPr id="22" name="图片 21">
            <a:extLst>
              <a:ext uri="{FF2B5EF4-FFF2-40B4-BE49-F238E27FC236}">
                <a16:creationId xmlns="" xmlns:a16="http://schemas.microsoft.com/office/drawing/2014/main" id="{0C956095-0334-43B8-B4B8-428F8CF600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7650" y="3164464"/>
            <a:ext cx="1688719" cy="881899"/>
          </a:xfrm>
          <a:prstGeom prst="rect">
            <a:avLst/>
          </a:prstGeom>
        </p:spPr>
      </p:pic>
      <p:pic>
        <p:nvPicPr>
          <p:cNvPr id="23" name="图片 22">
            <a:extLst>
              <a:ext uri="{FF2B5EF4-FFF2-40B4-BE49-F238E27FC236}">
                <a16:creationId xmlns="" xmlns:a16="http://schemas.microsoft.com/office/drawing/2014/main" id="{A491F007-1211-49BD-8BF4-7FB3FFB2C0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90153" y="807796"/>
            <a:ext cx="1267647" cy="703384"/>
          </a:xfrm>
          <a:prstGeom prst="rect">
            <a:avLst/>
          </a:prstGeom>
        </p:spPr>
      </p:pic>
      <p:sp>
        <p:nvSpPr>
          <p:cNvPr id="26" name="矩形 25">
            <a:extLst>
              <a:ext uri="{FF2B5EF4-FFF2-40B4-BE49-F238E27FC236}">
                <a16:creationId xmlns="" xmlns:a16="http://schemas.microsoft.com/office/drawing/2014/main" id="{C5889D09-49DA-478D-BB8C-7D1F36CCA11F}"/>
              </a:ext>
            </a:extLst>
          </p:cNvPr>
          <p:cNvSpPr/>
          <p:nvPr/>
        </p:nvSpPr>
        <p:spPr>
          <a:xfrm>
            <a:off x="3448432" y="1052484"/>
            <a:ext cx="4764194" cy="497338"/>
          </a:xfrm>
          <a:prstGeom prst="rect">
            <a:avLst/>
          </a:prstGeom>
          <a:solidFill>
            <a:srgbClr val="CE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cs typeface="+mn-ea"/>
              <a:sym typeface="+mn-lt"/>
            </a:endParaRPr>
          </a:p>
        </p:txBody>
      </p:sp>
      <p:sp>
        <p:nvSpPr>
          <p:cNvPr id="27" name="文本框 26">
            <a:extLst>
              <a:ext uri="{FF2B5EF4-FFF2-40B4-BE49-F238E27FC236}">
                <a16:creationId xmlns="" xmlns:a16="http://schemas.microsoft.com/office/drawing/2014/main" id="{608EF0C0-E17C-4FF8-B5B4-8E87058DF93B}"/>
              </a:ext>
            </a:extLst>
          </p:cNvPr>
          <p:cNvSpPr txBox="1"/>
          <p:nvPr/>
        </p:nvSpPr>
        <p:spPr>
          <a:xfrm>
            <a:off x="3761835" y="1022839"/>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srgbClr val="FFFFFF"/>
                </a:solidFill>
                <a:effectLst/>
                <a:uLnTx/>
                <a:uFillTx/>
                <a:cs typeface="+mn-ea"/>
                <a:sym typeface="+mn-lt"/>
              </a:rPr>
              <a:t>目录</a:t>
            </a:r>
          </a:p>
        </p:txBody>
      </p:sp>
      <p:sp>
        <p:nvSpPr>
          <p:cNvPr id="31" name="矩形 30">
            <a:extLst>
              <a:ext uri="{FF2B5EF4-FFF2-40B4-BE49-F238E27FC236}">
                <a16:creationId xmlns="" xmlns:a16="http://schemas.microsoft.com/office/drawing/2014/main" id="{B72ECC75-FBC6-4A05-A3CE-65A2DDA056AA}"/>
              </a:ext>
            </a:extLst>
          </p:cNvPr>
          <p:cNvSpPr/>
          <p:nvPr/>
        </p:nvSpPr>
        <p:spPr>
          <a:xfrm>
            <a:off x="4664646" y="1039543"/>
            <a:ext cx="306231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cs typeface="+mn-ea"/>
                <a:sym typeface="+mn-lt"/>
              </a:rPr>
              <a:t>Table Of Contents</a:t>
            </a:r>
          </a:p>
        </p:txBody>
      </p:sp>
      <p:sp>
        <p:nvSpPr>
          <p:cNvPr id="32" name="矩形 31">
            <a:extLst>
              <a:ext uri="{FF2B5EF4-FFF2-40B4-BE49-F238E27FC236}">
                <a16:creationId xmlns="" xmlns:a16="http://schemas.microsoft.com/office/drawing/2014/main" id="{9414AE85-EB1A-4043-8EEF-2446B657EF70}"/>
              </a:ext>
            </a:extLst>
          </p:cNvPr>
          <p:cNvSpPr/>
          <p:nvPr/>
        </p:nvSpPr>
        <p:spPr>
          <a:xfrm>
            <a:off x="4487802" y="2215231"/>
            <a:ext cx="7007046" cy="523220"/>
          </a:xfrm>
          <a:prstGeom prst="rect">
            <a:avLst/>
          </a:prstGeom>
        </p:spPr>
        <p:txBody>
          <a:bodyPr wrap="none">
            <a:spAutoFit/>
          </a:bodyPr>
          <a:lstStyle/>
          <a:p>
            <a:pPr lvl="0"/>
            <a:r>
              <a:rPr lang="zh-CN" altLang="en-US" sz="2800" b="1" dirty="0">
                <a:solidFill>
                  <a:srgbClr val="CE333B"/>
                </a:solidFill>
                <a:cs typeface="+mn-ea"/>
                <a:sym typeface="+mn-lt"/>
              </a:rPr>
              <a:t>学习</a:t>
            </a:r>
            <a:r>
              <a:rPr lang="en-US" altLang="zh-CN" sz="2800" b="1" dirty="0">
                <a:solidFill>
                  <a:srgbClr val="CE333B"/>
                </a:solidFill>
                <a:cs typeface="+mn-ea"/>
                <a:sym typeface="+mn-lt"/>
              </a:rPr>
              <a:t>《</a:t>
            </a:r>
            <a:r>
              <a:rPr lang="zh-CN" altLang="en-US" sz="2800" b="1" dirty="0">
                <a:solidFill>
                  <a:srgbClr val="CE333B"/>
                </a:solidFill>
                <a:cs typeface="+mn-ea"/>
                <a:sym typeface="+mn-lt"/>
              </a:rPr>
              <a:t>关于开展扫黑除恶专项斗争的通知</a:t>
            </a:r>
            <a:r>
              <a:rPr lang="en-US" altLang="zh-CN" sz="2800" b="1" dirty="0">
                <a:solidFill>
                  <a:srgbClr val="CE333B"/>
                </a:solidFill>
                <a:cs typeface="+mn-ea"/>
                <a:sym typeface="+mn-lt"/>
              </a:rPr>
              <a:t>》</a:t>
            </a:r>
          </a:p>
        </p:txBody>
      </p:sp>
      <p:grpSp>
        <p:nvGrpSpPr>
          <p:cNvPr id="33" name="组 23">
            <a:extLst>
              <a:ext uri="{FF2B5EF4-FFF2-40B4-BE49-F238E27FC236}">
                <a16:creationId xmlns="" xmlns:a16="http://schemas.microsoft.com/office/drawing/2014/main" id="{6F918CCA-64B2-48C4-A1FC-F2D00E7BA2C2}"/>
              </a:ext>
            </a:extLst>
          </p:cNvPr>
          <p:cNvGrpSpPr/>
          <p:nvPr/>
        </p:nvGrpSpPr>
        <p:grpSpPr>
          <a:xfrm>
            <a:off x="3466596" y="2184454"/>
            <a:ext cx="806038" cy="584775"/>
            <a:chOff x="5664222" y="3283492"/>
            <a:chExt cx="806038" cy="584775"/>
          </a:xfrm>
        </p:grpSpPr>
        <p:sp>
          <p:nvSpPr>
            <p:cNvPr id="34" name="圆角矩形 18">
              <a:extLst>
                <a:ext uri="{FF2B5EF4-FFF2-40B4-BE49-F238E27FC236}">
                  <a16:creationId xmlns="" xmlns:a16="http://schemas.microsoft.com/office/drawing/2014/main" id="{907746DC-F105-4F40-A57C-ED6E2E744507}"/>
                </a:ext>
              </a:extLst>
            </p:cNvPr>
            <p:cNvSpPr/>
            <p:nvPr/>
          </p:nvSpPr>
          <p:spPr>
            <a:xfrm>
              <a:off x="5664222" y="3369734"/>
              <a:ext cx="806038" cy="418702"/>
            </a:xfrm>
            <a:prstGeom prst="roundRect">
              <a:avLst>
                <a:gd name="adj" fmla="val 0"/>
              </a:avLst>
            </a:prstGeom>
            <a:solidFill>
              <a:srgbClr val="CE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cs typeface="+mn-ea"/>
                <a:sym typeface="+mn-lt"/>
              </a:endParaRPr>
            </a:p>
          </p:txBody>
        </p:sp>
        <p:sp>
          <p:nvSpPr>
            <p:cNvPr id="35" name="文本框 34">
              <a:extLst>
                <a:ext uri="{FF2B5EF4-FFF2-40B4-BE49-F238E27FC236}">
                  <a16:creationId xmlns="" xmlns:a16="http://schemas.microsoft.com/office/drawing/2014/main" id="{DB6656BA-F191-477F-B590-94E9C5D891F7}"/>
                </a:ext>
              </a:extLst>
            </p:cNvPr>
            <p:cNvSpPr txBox="1"/>
            <p:nvPr/>
          </p:nvSpPr>
          <p:spPr>
            <a:xfrm>
              <a:off x="5747282" y="3283492"/>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srgbClr val="FFFFFF"/>
                  </a:solidFill>
                  <a:effectLst/>
                  <a:uLnTx/>
                  <a:uFillTx/>
                  <a:cs typeface="+mn-ea"/>
                  <a:sym typeface="+mn-lt"/>
                </a:rPr>
                <a:t>01</a:t>
              </a:r>
              <a:endParaRPr kumimoji="1" lang="zh-CN" altLang="en-US" sz="3200" b="0" i="0" u="none" strike="noStrike" kern="1200" cap="none" spc="0" normalizeH="0" baseline="0" noProof="0" dirty="0">
                <a:ln>
                  <a:noFill/>
                </a:ln>
                <a:solidFill>
                  <a:srgbClr val="FFFFFF"/>
                </a:solidFill>
                <a:effectLst/>
                <a:uLnTx/>
                <a:uFillTx/>
                <a:cs typeface="+mn-ea"/>
                <a:sym typeface="+mn-lt"/>
              </a:endParaRPr>
            </a:p>
          </p:txBody>
        </p:sp>
      </p:grpSp>
      <p:sp>
        <p:nvSpPr>
          <p:cNvPr id="37" name="矩形 36">
            <a:extLst>
              <a:ext uri="{FF2B5EF4-FFF2-40B4-BE49-F238E27FC236}">
                <a16:creationId xmlns="" xmlns:a16="http://schemas.microsoft.com/office/drawing/2014/main" id="{E813B946-DB1A-43D9-AE68-F87C57BA91BC}"/>
              </a:ext>
            </a:extLst>
          </p:cNvPr>
          <p:cNvSpPr/>
          <p:nvPr/>
        </p:nvSpPr>
        <p:spPr>
          <a:xfrm>
            <a:off x="4486601" y="3069889"/>
            <a:ext cx="3057247" cy="523220"/>
          </a:xfrm>
          <a:prstGeom prst="rect">
            <a:avLst/>
          </a:prstGeom>
        </p:spPr>
        <p:txBody>
          <a:bodyPr wrap="none">
            <a:spAutoFit/>
          </a:bodyPr>
          <a:lstStyle/>
          <a:p>
            <a:pPr lvl="0"/>
            <a:r>
              <a:rPr lang="zh-CN" altLang="en-US" sz="2800" b="1" dirty="0">
                <a:solidFill>
                  <a:srgbClr val="CE333B"/>
                </a:solidFill>
                <a:cs typeface="+mn-ea"/>
                <a:sym typeface="+mn-lt"/>
              </a:rPr>
              <a:t>扫黑除恶重点对象</a:t>
            </a:r>
          </a:p>
        </p:txBody>
      </p:sp>
      <p:grpSp>
        <p:nvGrpSpPr>
          <p:cNvPr id="38" name="组 40">
            <a:extLst>
              <a:ext uri="{FF2B5EF4-FFF2-40B4-BE49-F238E27FC236}">
                <a16:creationId xmlns="" xmlns:a16="http://schemas.microsoft.com/office/drawing/2014/main" id="{9D1439FA-784D-4662-AECA-A233CCE25F52}"/>
              </a:ext>
            </a:extLst>
          </p:cNvPr>
          <p:cNvGrpSpPr/>
          <p:nvPr/>
        </p:nvGrpSpPr>
        <p:grpSpPr>
          <a:xfrm>
            <a:off x="3466596" y="3039112"/>
            <a:ext cx="806038" cy="584775"/>
            <a:chOff x="5664222" y="4138150"/>
            <a:chExt cx="806038" cy="584775"/>
          </a:xfrm>
        </p:grpSpPr>
        <p:sp>
          <p:nvSpPr>
            <p:cNvPr id="39" name="圆角矩形 29">
              <a:extLst>
                <a:ext uri="{FF2B5EF4-FFF2-40B4-BE49-F238E27FC236}">
                  <a16:creationId xmlns="" xmlns:a16="http://schemas.microsoft.com/office/drawing/2014/main" id="{92413318-D6DF-437E-AC88-AEFB2CC76ACF}"/>
                </a:ext>
              </a:extLst>
            </p:cNvPr>
            <p:cNvSpPr/>
            <p:nvPr/>
          </p:nvSpPr>
          <p:spPr>
            <a:xfrm>
              <a:off x="5664222" y="4224392"/>
              <a:ext cx="806038" cy="418702"/>
            </a:xfrm>
            <a:prstGeom prst="roundRect">
              <a:avLst>
                <a:gd name="adj" fmla="val 0"/>
              </a:avLst>
            </a:prstGeom>
            <a:solidFill>
              <a:srgbClr val="CE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cs typeface="+mn-ea"/>
                <a:sym typeface="+mn-lt"/>
              </a:endParaRPr>
            </a:p>
          </p:txBody>
        </p:sp>
        <p:sp>
          <p:nvSpPr>
            <p:cNvPr id="43" name="文本框 42">
              <a:extLst>
                <a:ext uri="{FF2B5EF4-FFF2-40B4-BE49-F238E27FC236}">
                  <a16:creationId xmlns="" xmlns:a16="http://schemas.microsoft.com/office/drawing/2014/main" id="{3AD91C17-BB0B-4D8F-A3A8-9D27FDBC7B96}"/>
                </a:ext>
              </a:extLst>
            </p:cNvPr>
            <p:cNvSpPr txBox="1"/>
            <p:nvPr/>
          </p:nvSpPr>
          <p:spPr>
            <a:xfrm>
              <a:off x="5747282" y="4138150"/>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srgbClr val="FFFFFF"/>
                  </a:solidFill>
                  <a:effectLst/>
                  <a:uLnTx/>
                  <a:uFillTx/>
                  <a:cs typeface="+mn-ea"/>
                  <a:sym typeface="+mn-lt"/>
                </a:rPr>
                <a:t>02</a:t>
              </a:r>
              <a:endParaRPr kumimoji="1" lang="zh-CN" altLang="en-US" sz="3200" b="0" i="0" u="none" strike="noStrike" kern="1200" cap="none" spc="0" normalizeH="0" baseline="0" noProof="0" dirty="0">
                <a:ln>
                  <a:noFill/>
                </a:ln>
                <a:solidFill>
                  <a:srgbClr val="FFFFFF"/>
                </a:solidFill>
                <a:effectLst/>
                <a:uLnTx/>
                <a:uFillTx/>
                <a:cs typeface="+mn-ea"/>
                <a:sym typeface="+mn-lt"/>
              </a:endParaRPr>
            </a:p>
          </p:txBody>
        </p:sp>
      </p:grpSp>
      <p:sp>
        <p:nvSpPr>
          <p:cNvPr id="44" name="矩形 43">
            <a:extLst>
              <a:ext uri="{FF2B5EF4-FFF2-40B4-BE49-F238E27FC236}">
                <a16:creationId xmlns="" xmlns:a16="http://schemas.microsoft.com/office/drawing/2014/main" id="{2DE0BD69-B92C-4AB4-8EDE-9F68E3C017D2}"/>
              </a:ext>
            </a:extLst>
          </p:cNvPr>
          <p:cNvSpPr/>
          <p:nvPr/>
        </p:nvSpPr>
        <p:spPr>
          <a:xfrm>
            <a:off x="4485400" y="3924547"/>
            <a:ext cx="4600940" cy="523220"/>
          </a:xfrm>
          <a:prstGeom prst="rect">
            <a:avLst/>
          </a:prstGeom>
        </p:spPr>
        <p:txBody>
          <a:bodyPr wrap="none">
            <a:spAutoFit/>
          </a:bodyPr>
          <a:lstStyle/>
          <a:p>
            <a:pPr lvl="0"/>
            <a:r>
              <a:rPr lang="zh-CN" altLang="en-US" sz="2800" b="1" dirty="0">
                <a:solidFill>
                  <a:srgbClr val="CE333B"/>
                </a:solidFill>
                <a:cs typeface="+mn-ea"/>
                <a:sym typeface="+mn-lt"/>
              </a:rPr>
              <a:t>“打”黑变“扫”黑有深意 </a:t>
            </a:r>
          </a:p>
        </p:txBody>
      </p:sp>
      <p:grpSp>
        <p:nvGrpSpPr>
          <p:cNvPr id="45" name="组 41">
            <a:extLst>
              <a:ext uri="{FF2B5EF4-FFF2-40B4-BE49-F238E27FC236}">
                <a16:creationId xmlns="" xmlns:a16="http://schemas.microsoft.com/office/drawing/2014/main" id="{1D79774E-9775-47CB-A895-C5A01B6BB616}"/>
              </a:ext>
            </a:extLst>
          </p:cNvPr>
          <p:cNvGrpSpPr/>
          <p:nvPr/>
        </p:nvGrpSpPr>
        <p:grpSpPr>
          <a:xfrm>
            <a:off x="3466596" y="3893770"/>
            <a:ext cx="806038" cy="584775"/>
            <a:chOff x="5664222" y="4992808"/>
            <a:chExt cx="806038" cy="584775"/>
          </a:xfrm>
        </p:grpSpPr>
        <p:sp>
          <p:nvSpPr>
            <p:cNvPr id="46" name="圆角矩形 33">
              <a:extLst>
                <a:ext uri="{FF2B5EF4-FFF2-40B4-BE49-F238E27FC236}">
                  <a16:creationId xmlns="" xmlns:a16="http://schemas.microsoft.com/office/drawing/2014/main" id="{8DFEED40-6809-4FD6-BD5C-94F05E20229F}"/>
                </a:ext>
              </a:extLst>
            </p:cNvPr>
            <p:cNvSpPr/>
            <p:nvPr/>
          </p:nvSpPr>
          <p:spPr>
            <a:xfrm>
              <a:off x="5664222" y="5079050"/>
              <a:ext cx="806038" cy="418702"/>
            </a:xfrm>
            <a:prstGeom prst="roundRect">
              <a:avLst>
                <a:gd name="adj" fmla="val 0"/>
              </a:avLst>
            </a:prstGeom>
            <a:solidFill>
              <a:srgbClr val="CE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cs typeface="+mn-ea"/>
                <a:sym typeface="+mn-lt"/>
              </a:endParaRPr>
            </a:p>
          </p:txBody>
        </p:sp>
        <p:sp>
          <p:nvSpPr>
            <p:cNvPr id="47" name="文本框 46">
              <a:extLst>
                <a:ext uri="{FF2B5EF4-FFF2-40B4-BE49-F238E27FC236}">
                  <a16:creationId xmlns="" xmlns:a16="http://schemas.microsoft.com/office/drawing/2014/main" id="{3ACD4472-3069-4B10-92EC-F0FB80EEFB7A}"/>
                </a:ext>
              </a:extLst>
            </p:cNvPr>
            <p:cNvSpPr txBox="1"/>
            <p:nvPr/>
          </p:nvSpPr>
          <p:spPr>
            <a:xfrm>
              <a:off x="5747282" y="4992808"/>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srgbClr val="FFFFFF"/>
                  </a:solidFill>
                  <a:effectLst/>
                  <a:uLnTx/>
                  <a:uFillTx/>
                  <a:cs typeface="+mn-ea"/>
                  <a:sym typeface="+mn-lt"/>
                </a:rPr>
                <a:t>03</a:t>
              </a:r>
              <a:endParaRPr kumimoji="1" lang="zh-CN" altLang="en-US" sz="3200" b="0" i="0" u="none" strike="noStrike" kern="1200" cap="none" spc="0" normalizeH="0" baseline="0" noProof="0" dirty="0">
                <a:ln>
                  <a:noFill/>
                </a:ln>
                <a:solidFill>
                  <a:srgbClr val="FFFFFF"/>
                </a:solidFill>
                <a:effectLst/>
                <a:uLnTx/>
                <a:uFillTx/>
                <a:cs typeface="+mn-ea"/>
                <a:sym typeface="+mn-lt"/>
              </a:endParaRPr>
            </a:p>
          </p:txBody>
        </p:sp>
      </p:grpSp>
    </p:spTree>
    <p:extLst>
      <p:ext uri="{BB962C8B-B14F-4D97-AF65-F5344CB8AC3E}">
        <p14:creationId xmlns:p14="http://schemas.microsoft.com/office/powerpoint/2010/main" val="343372544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par>
                          <p:cTn id="20" fill="hold">
                            <p:stCondLst>
                              <p:cond delay="2000"/>
                            </p:stCondLst>
                            <p:childTnLst>
                              <p:par>
                                <p:cTn id="21" presetID="23" presetClass="entr" presetSubtype="16" fill="hold" grpId="0" nodeType="afterEffect">
                                  <p:stCondLst>
                                    <p:cond delay="0"/>
                                  </p:stCondLst>
                                  <p:iterate type="lt">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childTnLst>
                                </p:cTn>
                              </p:par>
                            </p:childTnLst>
                          </p:cTn>
                        </p:par>
                        <p:par>
                          <p:cTn id="25" fill="hold">
                            <p:stCondLst>
                              <p:cond delay="3400"/>
                            </p:stCondLst>
                            <p:childTnLst>
                              <p:par>
                                <p:cTn id="26" presetID="16" presetClass="entr" presetSubtype="21"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par>
                          <p:cTn id="29" fill="hold">
                            <p:stCondLst>
                              <p:cond delay="3900"/>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childTnLst>
                                </p:cTn>
                              </p:par>
                            </p:childTnLst>
                          </p:cTn>
                        </p:par>
                        <p:par>
                          <p:cTn id="34" fill="hold">
                            <p:stCondLst>
                              <p:cond delay="4750"/>
                            </p:stCondLst>
                            <p:childTnLst>
                              <p:par>
                                <p:cTn id="35" presetID="16" presetClass="entr" presetSubtype="21"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par>
                          <p:cTn id="38" fill="hold">
                            <p:stCondLst>
                              <p:cond delay="5250"/>
                            </p:stCondLst>
                            <p:childTnLst>
                              <p:par>
                                <p:cTn id="39" presetID="23" presetClass="entr" presetSubtype="16" fill="hold" grpId="0" nodeType="afterEffect">
                                  <p:stCondLst>
                                    <p:cond delay="0"/>
                                  </p:stCondLst>
                                  <p:iterate type="lt">
                                    <p:tmPct val="10000"/>
                                  </p:iterate>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childTnLst>
                                </p:cTn>
                              </p:par>
                            </p:childTnLst>
                          </p:cTn>
                        </p:par>
                        <p:par>
                          <p:cTn id="43" fill="hold">
                            <p:stCondLst>
                              <p:cond delay="6300"/>
                            </p:stCondLst>
                            <p:childTnLst>
                              <p:par>
                                <p:cTn id="44" presetID="2" presetClass="entr" presetSubtype="2" decel="5000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000" fill="hold"/>
                                        <p:tgtEl>
                                          <p:spTgt spid="23"/>
                                        </p:tgtEl>
                                        <p:attrNameLst>
                                          <p:attrName>ppt_x</p:attrName>
                                        </p:attrNameLst>
                                      </p:cBhvr>
                                      <p:tavLst>
                                        <p:tav tm="0">
                                          <p:val>
                                            <p:strVal val="1+#ppt_w/2"/>
                                          </p:val>
                                        </p:tav>
                                        <p:tav tm="100000">
                                          <p:val>
                                            <p:strVal val="#ppt_x"/>
                                          </p:val>
                                        </p:tav>
                                      </p:tavLst>
                                    </p:anim>
                                    <p:anim calcmode="lin" valueType="num">
                                      <p:cBhvr additive="base">
                                        <p:cTn id="47" dur="20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8" decel="5000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2000" fill="hold"/>
                                        <p:tgtEl>
                                          <p:spTgt spid="22"/>
                                        </p:tgtEl>
                                        <p:attrNameLst>
                                          <p:attrName>ppt_x</p:attrName>
                                        </p:attrNameLst>
                                      </p:cBhvr>
                                      <p:tavLst>
                                        <p:tav tm="0">
                                          <p:val>
                                            <p:strVal val="0-#ppt_w/2"/>
                                          </p:val>
                                        </p:tav>
                                        <p:tav tm="100000">
                                          <p:val>
                                            <p:strVal val="#ppt_x"/>
                                          </p:val>
                                        </p:tav>
                                      </p:tavLst>
                                    </p:anim>
                                    <p:anim calcmode="lin" valueType="num">
                                      <p:cBhvr additive="base">
                                        <p:cTn id="51" dur="2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8300"/>
                            </p:stCondLst>
                            <p:childTnLst>
                              <p:par>
                                <p:cTn id="53" presetID="22" presetClass="entr" presetSubtype="4"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1" grpId="0"/>
      <p:bldP spid="32" grpId="0"/>
      <p:bldP spid="37"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天空&#10;&#10;已生成极高可信度的说明">
            <a:extLst>
              <a:ext uri="{FF2B5EF4-FFF2-40B4-BE49-F238E27FC236}">
                <a16:creationId xmlns="" xmlns:a16="http://schemas.microsoft.com/office/drawing/2014/main" id="{E04741E0-E588-429C-8CF5-52E8A9FC1E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2000" y="1146629"/>
            <a:ext cx="8650514" cy="2583542"/>
          </a:xfrm>
          <a:prstGeom prst="rect">
            <a:avLst/>
          </a:prstGeom>
        </p:spPr>
      </p:pic>
    </p:spTree>
    <p:extLst>
      <p:ext uri="{BB962C8B-B14F-4D97-AF65-F5344CB8AC3E}">
        <p14:creationId xmlns:p14="http://schemas.microsoft.com/office/powerpoint/2010/main" val="17561030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612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 8">
            <a:extLst>
              <a:ext uri="{FF2B5EF4-FFF2-40B4-BE49-F238E27FC236}">
                <a16:creationId xmlns="" xmlns:a16="http://schemas.microsoft.com/office/drawing/2014/main" id="{C540830B-575C-414A-B6A0-DEB70ED0F2E4}"/>
              </a:ext>
            </a:extLst>
          </p:cNvPr>
          <p:cNvGrpSpPr/>
          <p:nvPr/>
        </p:nvGrpSpPr>
        <p:grpSpPr>
          <a:xfrm>
            <a:off x="5152571" y="1689593"/>
            <a:ext cx="1886857" cy="687492"/>
            <a:chOff x="4521200" y="1712686"/>
            <a:chExt cx="1886857" cy="687492"/>
          </a:xfrm>
          <a:solidFill>
            <a:srgbClr val="C00000"/>
          </a:solidFill>
        </p:grpSpPr>
        <p:sp>
          <p:nvSpPr>
            <p:cNvPr id="13" name="矩形 12">
              <a:extLst>
                <a:ext uri="{FF2B5EF4-FFF2-40B4-BE49-F238E27FC236}">
                  <a16:creationId xmlns="" xmlns:a16="http://schemas.microsoft.com/office/drawing/2014/main" id="{88EE182B-37C4-45E3-85F7-7C8ACA03E4B3}"/>
                </a:ext>
              </a:extLst>
            </p:cNvPr>
            <p:cNvSpPr/>
            <p:nvPr/>
          </p:nvSpPr>
          <p:spPr>
            <a:xfrm>
              <a:off x="4521200" y="1712686"/>
              <a:ext cx="1886857" cy="56605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sp>
          <p:nvSpPr>
            <p:cNvPr id="14" name="三角形 6">
              <a:extLst>
                <a:ext uri="{FF2B5EF4-FFF2-40B4-BE49-F238E27FC236}">
                  <a16:creationId xmlns="" xmlns:a16="http://schemas.microsoft.com/office/drawing/2014/main" id="{0E48BD49-18C9-483D-903B-C4796DFF1936}"/>
                </a:ext>
              </a:extLst>
            </p:cNvPr>
            <p:cNvSpPr/>
            <p:nvPr/>
          </p:nvSpPr>
          <p:spPr>
            <a:xfrm flipV="1">
              <a:off x="5381816" y="2279224"/>
              <a:ext cx="177155" cy="120954"/>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cs typeface="+mn-ea"/>
                <a:sym typeface="+mn-lt"/>
              </a:endParaRPr>
            </a:p>
          </p:txBody>
        </p:sp>
      </p:grpSp>
      <p:sp>
        <p:nvSpPr>
          <p:cNvPr id="15" name="文本框 14">
            <a:extLst>
              <a:ext uri="{FF2B5EF4-FFF2-40B4-BE49-F238E27FC236}">
                <a16:creationId xmlns="" xmlns:a16="http://schemas.microsoft.com/office/drawing/2014/main" id="{DC2A554E-980F-452D-B2AD-6D1E63BA54C5}"/>
              </a:ext>
            </a:extLst>
          </p:cNvPr>
          <p:cNvSpPr txBox="1"/>
          <p:nvPr/>
        </p:nvSpPr>
        <p:spPr>
          <a:xfrm>
            <a:off x="5381815" y="1704410"/>
            <a:ext cx="1415772" cy="584775"/>
          </a:xfrm>
          <a:prstGeom prst="rect">
            <a:avLst/>
          </a:prstGeom>
          <a:noFill/>
        </p:spPr>
        <p:txBody>
          <a:bodyPr wrap="none" rtlCol="0">
            <a:spAutoFit/>
          </a:bodyPr>
          <a:lstStyle/>
          <a:p>
            <a:r>
              <a:rPr kumimoji="1" lang="zh-CN" altLang="en-US" sz="3200" dirty="0">
                <a:solidFill>
                  <a:srgbClr val="FFFFFF"/>
                </a:solidFill>
                <a:cs typeface="+mn-ea"/>
                <a:sym typeface="+mn-lt"/>
              </a:rPr>
              <a:t>第一章</a:t>
            </a:r>
          </a:p>
        </p:txBody>
      </p:sp>
      <p:sp>
        <p:nvSpPr>
          <p:cNvPr id="16" name="矩形 15">
            <a:extLst>
              <a:ext uri="{FF2B5EF4-FFF2-40B4-BE49-F238E27FC236}">
                <a16:creationId xmlns="" xmlns:a16="http://schemas.microsoft.com/office/drawing/2014/main" id="{16D5CFAE-9219-43F7-B81D-3FE948460C9E}"/>
              </a:ext>
            </a:extLst>
          </p:cNvPr>
          <p:cNvSpPr/>
          <p:nvPr/>
        </p:nvSpPr>
        <p:spPr>
          <a:xfrm>
            <a:off x="1130538" y="2637637"/>
            <a:ext cx="9930925" cy="707886"/>
          </a:xfrm>
          <a:prstGeom prst="rect">
            <a:avLst/>
          </a:prstGeom>
        </p:spPr>
        <p:txBody>
          <a:bodyPr wrap="none">
            <a:spAutoFit/>
          </a:bodyPr>
          <a:lstStyle/>
          <a:p>
            <a:pPr lvl="0" algn="ctr" fontAlgn="base">
              <a:spcBef>
                <a:spcPct val="0"/>
              </a:spcBef>
              <a:spcAft>
                <a:spcPct val="0"/>
              </a:spcAft>
              <a:defRPr/>
            </a:pPr>
            <a:r>
              <a:rPr lang="zh-CN" altLang="en-US" sz="4000" b="1" dirty="0">
                <a:ln>
                  <a:solidFill>
                    <a:prstClr val="white"/>
                  </a:solidFill>
                </a:ln>
                <a:solidFill>
                  <a:srgbClr val="C00000"/>
                </a:solidFill>
                <a:effectLst>
                  <a:outerShdw blurRad="38100" dist="38100" dir="2700000" algn="tl">
                    <a:srgbClr val="000000">
                      <a:alpha val="43137"/>
                    </a:srgbClr>
                  </a:outerShdw>
                </a:effectLst>
                <a:cs typeface="+mn-ea"/>
                <a:sym typeface="+mn-lt"/>
              </a:rPr>
              <a:t>学习</a:t>
            </a:r>
            <a:r>
              <a:rPr lang="en-US" altLang="zh-CN" sz="4000" b="1" dirty="0">
                <a:ln>
                  <a:solidFill>
                    <a:prstClr val="white"/>
                  </a:solidFill>
                </a:ln>
                <a:solidFill>
                  <a:srgbClr val="C00000"/>
                </a:solidFill>
                <a:effectLst>
                  <a:outerShdw blurRad="38100" dist="38100" dir="2700000" algn="tl">
                    <a:srgbClr val="000000">
                      <a:alpha val="43137"/>
                    </a:srgbClr>
                  </a:outerShdw>
                </a:effectLst>
                <a:cs typeface="+mn-ea"/>
                <a:sym typeface="+mn-lt"/>
              </a:rPr>
              <a:t>《</a:t>
            </a:r>
            <a:r>
              <a:rPr lang="zh-CN" altLang="en-US" sz="4000" b="1" dirty="0">
                <a:ln>
                  <a:solidFill>
                    <a:prstClr val="white"/>
                  </a:solidFill>
                </a:ln>
                <a:solidFill>
                  <a:srgbClr val="C00000"/>
                </a:solidFill>
                <a:effectLst>
                  <a:outerShdw blurRad="38100" dist="38100" dir="2700000" algn="tl">
                    <a:srgbClr val="000000">
                      <a:alpha val="43137"/>
                    </a:srgbClr>
                  </a:outerShdw>
                </a:effectLst>
                <a:cs typeface="+mn-ea"/>
                <a:sym typeface="+mn-lt"/>
              </a:rPr>
              <a:t>关于开展扫黑除恶专项斗争的通知</a:t>
            </a:r>
            <a:r>
              <a:rPr lang="en-US" altLang="zh-CN" sz="4000" b="1" dirty="0">
                <a:ln>
                  <a:solidFill>
                    <a:prstClr val="white"/>
                  </a:solidFill>
                </a:ln>
                <a:solidFill>
                  <a:srgbClr val="C00000"/>
                </a:solidFill>
                <a:effectLst>
                  <a:outerShdw blurRad="38100" dist="38100" dir="2700000" algn="tl">
                    <a:srgbClr val="000000">
                      <a:alpha val="43137"/>
                    </a:srgbClr>
                  </a:outerShdw>
                </a:effectLst>
                <a:cs typeface="+mn-ea"/>
                <a:sym typeface="+mn-lt"/>
              </a:rPr>
              <a:t>》</a:t>
            </a:r>
            <a:endParaRPr lang="zh-CN" altLang="en-US" sz="4000" b="1" dirty="0">
              <a:ln>
                <a:solidFill>
                  <a:prstClr val="white"/>
                </a:solidFill>
              </a:ln>
              <a:solidFill>
                <a:srgbClr val="C00000"/>
              </a:solidFill>
              <a:effectLst>
                <a:outerShdw blurRad="38100" dist="38100" dir="2700000" algn="tl">
                  <a:srgbClr val="000000">
                    <a:alpha val="43137"/>
                  </a:srgbClr>
                </a:outerShdw>
              </a:effectLst>
              <a:cs typeface="+mn-ea"/>
              <a:sym typeface="+mn-lt"/>
            </a:endParaRPr>
          </a:p>
        </p:txBody>
      </p:sp>
      <p:sp>
        <p:nvSpPr>
          <p:cNvPr id="17" name="文本框 16">
            <a:extLst>
              <a:ext uri="{FF2B5EF4-FFF2-40B4-BE49-F238E27FC236}">
                <a16:creationId xmlns="" xmlns:a16="http://schemas.microsoft.com/office/drawing/2014/main" id="{03CC4C9E-6AFB-4FE3-823F-9C0DCC6B9C75}"/>
              </a:ext>
            </a:extLst>
          </p:cNvPr>
          <p:cNvSpPr txBox="1"/>
          <p:nvPr/>
        </p:nvSpPr>
        <p:spPr>
          <a:xfrm>
            <a:off x="1755944" y="3528433"/>
            <a:ext cx="8667514" cy="646331"/>
          </a:xfrm>
          <a:prstGeom prst="rect">
            <a:avLst/>
          </a:prstGeom>
          <a:noFill/>
        </p:spPr>
        <p:txBody>
          <a:bodyPr wrap="square" rtlCol="0">
            <a:spAutoFit/>
          </a:bodyPr>
          <a:lstStyle/>
          <a:p>
            <a:pPr algn="ctr"/>
            <a:r>
              <a:rPr lang="en-US" altLang="zh-CN" sz="1200" dirty="0">
                <a:solidFill>
                  <a:srgbClr val="000000">
                    <a:lumMod val="65000"/>
                    <a:lumOff val="35000"/>
                  </a:srgbClr>
                </a:solidFill>
                <a:cs typeface="+mn-ea"/>
                <a:sym typeface="+mn-lt"/>
              </a:rPr>
              <a:t>Develop study concerning the anti-triad putting special struggle to notice Develop study concerning the </a:t>
            </a:r>
          </a:p>
          <a:p>
            <a:pPr algn="ctr"/>
            <a:r>
              <a:rPr lang="en-US" altLang="zh-CN" sz="1200" dirty="0">
                <a:solidFill>
                  <a:srgbClr val="000000">
                    <a:lumMod val="65000"/>
                    <a:lumOff val="35000"/>
                  </a:srgbClr>
                </a:solidFill>
                <a:cs typeface="+mn-ea"/>
                <a:sym typeface="+mn-lt"/>
              </a:rPr>
              <a:t>anti-triad putting special struggle to notice</a:t>
            </a:r>
          </a:p>
          <a:p>
            <a:pPr algn="ctr"/>
            <a:r>
              <a:rPr lang="en-US" altLang="zh-CN" sz="1200" dirty="0">
                <a:solidFill>
                  <a:srgbClr val="000000">
                    <a:lumMod val="65000"/>
                    <a:lumOff val="35000"/>
                  </a:srgbClr>
                </a:solidFill>
                <a:cs typeface="+mn-ea"/>
                <a:sym typeface="+mn-lt"/>
              </a:rPr>
              <a:t>Develop study concerning the anti-triad putting special struggle to notice</a:t>
            </a:r>
          </a:p>
        </p:txBody>
      </p:sp>
      <p:pic>
        <p:nvPicPr>
          <p:cNvPr id="11" name="图片 10">
            <a:extLst>
              <a:ext uri="{FF2B5EF4-FFF2-40B4-BE49-F238E27FC236}">
                <a16:creationId xmlns="" xmlns:a16="http://schemas.microsoft.com/office/drawing/2014/main" id="{F6C25C91-955F-4B53-8E42-93B62F24F7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5510" y="1572828"/>
            <a:ext cx="1688719" cy="881899"/>
          </a:xfrm>
          <a:prstGeom prst="rect">
            <a:avLst/>
          </a:prstGeom>
        </p:spPr>
      </p:pic>
      <p:pic>
        <p:nvPicPr>
          <p:cNvPr id="18" name="图片 17">
            <a:extLst>
              <a:ext uri="{FF2B5EF4-FFF2-40B4-BE49-F238E27FC236}">
                <a16:creationId xmlns="" xmlns:a16="http://schemas.microsoft.com/office/drawing/2014/main" id="{9F14C59C-0642-4016-B8A1-928547A0AF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73312" y="1572827"/>
            <a:ext cx="1688719" cy="881899"/>
          </a:xfrm>
          <a:prstGeom prst="rect">
            <a:avLst/>
          </a:prstGeom>
        </p:spPr>
      </p:pic>
    </p:spTree>
    <p:extLst>
      <p:ext uri="{BB962C8B-B14F-4D97-AF65-F5344CB8AC3E}">
        <p14:creationId xmlns:p14="http://schemas.microsoft.com/office/powerpoint/2010/main" val="151066857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1000" fill="hold"/>
                                        <p:tgtEl>
                                          <p:spTgt spid="1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par>
                          <p:cTn id="22" fill="hold">
                            <p:stCondLst>
                              <p:cond delay="4800"/>
                            </p:stCondLst>
                            <p:childTnLst>
                              <p:par>
                                <p:cTn id="23" presetID="2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2" presetClass="entr" presetSubtype="8" decel="5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000" fill="hold"/>
                                        <p:tgtEl>
                                          <p:spTgt spid="11"/>
                                        </p:tgtEl>
                                        <p:attrNameLst>
                                          <p:attrName>ppt_x</p:attrName>
                                        </p:attrNameLst>
                                      </p:cBhvr>
                                      <p:tavLst>
                                        <p:tav tm="0">
                                          <p:val>
                                            <p:strVal val="0-#ppt_w/2"/>
                                          </p:val>
                                        </p:tav>
                                        <p:tav tm="100000">
                                          <p:val>
                                            <p:strVal val="#ppt_x"/>
                                          </p:val>
                                        </p:tav>
                                      </p:tavLst>
                                    </p:anim>
                                    <p:anim calcmode="lin" valueType="num">
                                      <p:cBhvr additive="base">
                                        <p:cTn id="30" dur="2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5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2000" fill="hold"/>
                                        <p:tgtEl>
                                          <p:spTgt spid="18"/>
                                        </p:tgtEl>
                                        <p:attrNameLst>
                                          <p:attrName>ppt_x</p:attrName>
                                        </p:attrNameLst>
                                      </p:cBhvr>
                                      <p:tavLst>
                                        <p:tav tm="0">
                                          <p:val>
                                            <p:strVal val="0-#ppt_w/2"/>
                                          </p:val>
                                        </p:tav>
                                        <p:tav tm="100000">
                                          <p:val>
                                            <p:strVal val="#ppt_x"/>
                                          </p:val>
                                        </p:tav>
                                      </p:tavLst>
                                    </p:anim>
                                    <p:anim calcmode="lin" valueType="num">
                                      <p:cBhvr additive="base">
                                        <p:cTn id="3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10">
            <a:extLst>
              <a:ext uri="{FF2B5EF4-FFF2-40B4-BE49-F238E27FC236}">
                <a16:creationId xmlns="" xmlns:a16="http://schemas.microsoft.com/office/drawing/2014/main" id="{EB59321D-15F1-464B-ACBD-7C5819B6CF90}"/>
              </a:ext>
            </a:extLst>
          </p:cNvPr>
          <p:cNvSpPr/>
          <p:nvPr/>
        </p:nvSpPr>
        <p:spPr bwMode="auto">
          <a:xfrm>
            <a:off x="815064" y="898203"/>
            <a:ext cx="1654037" cy="4320480"/>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cs typeface="+mn-ea"/>
              <a:sym typeface="+mn-lt"/>
            </a:endParaRPr>
          </a:p>
        </p:txBody>
      </p:sp>
      <p:sp>
        <p:nvSpPr>
          <p:cNvPr id="26" name="TextBox 7">
            <a:extLst>
              <a:ext uri="{FF2B5EF4-FFF2-40B4-BE49-F238E27FC236}">
                <a16:creationId xmlns="" xmlns:a16="http://schemas.microsoft.com/office/drawing/2014/main" id="{2363D876-CCDA-4B8B-BE57-BB8EBD021BE4}"/>
              </a:ext>
            </a:extLst>
          </p:cNvPr>
          <p:cNvSpPr txBox="1"/>
          <p:nvPr/>
        </p:nvSpPr>
        <p:spPr>
          <a:xfrm>
            <a:off x="1006475" y="1144588"/>
            <a:ext cx="1189038" cy="3786187"/>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6000" b="1" dirty="0">
                <a:solidFill>
                  <a:srgbClr val="FAFE5E"/>
                </a:solidFill>
                <a:cs typeface="+mn-ea"/>
                <a:sym typeface="+mn-lt"/>
              </a:rPr>
              <a:t>重要意义</a:t>
            </a:r>
          </a:p>
        </p:txBody>
      </p:sp>
      <p:sp>
        <p:nvSpPr>
          <p:cNvPr id="27" name="圆角矩形 12">
            <a:extLst>
              <a:ext uri="{FF2B5EF4-FFF2-40B4-BE49-F238E27FC236}">
                <a16:creationId xmlns="" xmlns:a16="http://schemas.microsoft.com/office/drawing/2014/main" id="{9B1AA57C-6F57-4BE9-8201-5FAD2760FA3A}"/>
              </a:ext>
            </a:extLst>
          </p:cNvPr>
          <p:cNvSpPr/>
          <p:nvPr/>
        </p:nvSpPr>
        <p:spPr bwMode="auto">
          <a:xfrm>
            <a:off x="2647242" y="921241"/>
            <a:ext cx="1977493" cy="698723"/>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cs typeface="+mn-ea"/>
              <a:sym typeface="+mn-lt"/>
            </a:endParaRPr>
          </a:p>
        </p:txBody>
      </p:sp>
      <p:sp>
        <p:nvSpPr>
          <p:cNvPr id="28" name="TextBox 7">
            <a:extLst>
              <a:ext uri="{FF2B5EF4-FFF2-40B4-BE49-F238E27FC236}">
                <a16:creationId xmlns="" xmlns:a16="http://schemas.microsoft.com/office/drawing/2014/main" id="{D03ED7D0-5885-4D62-A8D2-B0175B5F8C39}"/>
              </a:ext>
            </a:extLst>
          </p:cNvPr>
          <p:cNvSpPr txBox="1"/>
          <p:nvPr/>
        </p:nvSpPr>
        <p:spPr>
          <a:xfrm>
            <a:off x="2517775" y="1042988"/>
            <a:ext cx="2401888" cy="492125"/>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2600" b="1" dirty="0">
                <a:solidFill>
                  <a:srgbClr val="FAFE5E"/>
                </a:solidFill>
                <a:cs typeface="+mn-ea"/>
                <a:sym typeface="+mn-lt"/>
              </a:rPr>
              <a:t>事关</a:t>
            </a:r>
          </a:p>
        </p:txBody>
      </p:sp>
      <p:sp>
        <p:nvSpPr>
          <p:cNvPr id="29" name="右箭头 14">
            <a:extLst>
              <a:ext uri="{FF2B5EF4-FFF2-40B4-BE49-F238E27FC236}">
                <a16:creationId xmlns="" xmlns:a16="http://schemas.microsoft.com/office/drawing/2014/main" id="{C7D919B9-C4CB-4D66-BE5B-77D10B9A6DF1}"/>
              </a:ext>
            </a:extLst>
          </p:cNvPr>
          <p:cNvSpPr/>
          <p:nvPr/>
        </p:nvSpPr>
        <p:spPr>
          <a:xfrm>
            <a:off x="4822329" y="826195"/>
            <a:ext cx="725317" cy="827090"/>
          </a:xfrm>
          <a:prstGeom prst="rightArrow">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cs typeface="+mn-ea"/>
              <a:sym typeface="+mn-lt"/>
            </a:endParaRPr>
          </a:p>
        </p:txBody>
      </p:sp>
      <p:sp>
        <p:nvSpPr>
          <p:cNvPr id="30" name="矩形 29">
            <a:extLst>
              <a:ext uri="{FF2B5EF4-FFF2-40B4-BE49-F238E27FC236}">
                <a16:creationId xmlns="" xmlns:a16="http://schemas.microsoft.com/office/drawing/2014/main" id="{584DE877-0EC0-4804-AA6C-26171E1F244E}"/>
              </a:ext>
            </a:extLst>
          </p:cNvPr>
          <p:cNvSpPr/>
          <p:nvPr/>
        </p:nvSpPr>
        <p:spPr>
          <a:xfrm>
            <a:off x="5691188" y="849313"/>
            <a:ext cx="5532437" cy="823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cs typeface="+mn-ea"/>
                <a:sym typeface="+mn-lt"/>
              </a:rPr>
              <a:t>社会大局稳定和国家长治久安</a:t>
            </a:r>
          </a:p>
        </p:txBody>
      </p:sp>
      <p:sp>
        <p:nvSpPr>
          <p:cNvPr id="31" name="圆角矩形 16">
            <a:extLst>
              <a:ext uri="{FF2B5EF4-FFF2-40B4-BE49-F238E27FC236}">
                <a16:creationId xmlns="" xmlns:a16="http://schemas.microsoft.com/office/drawing/2014/main" id="{61E23B35-4999-46E9-896A-EA277AB441C4}"/>
              </a:ext>
            </a:extLst>
          </p:cNvPr>
          <p:cNvSpPr/>
          <p:nvPr/>
        </p:nvSpPr>
        <p:spPr bwMode="auto">
          <a:xfrm>
            <a:off x="2647242" y="2018471"/>
            <a:ext cx="1977493" cy="698723"/>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cs typeface="+mn-ea"/>
              <a:sym typeface="+mn-lt"/>
            </a:endParaRPr>
          </a:p>
        </p:txBody>
      </p:sp>
      <p:sp>
        <p:nvSpPr>
          <p:cNvPr id="32" name="TextBox 7">
            <a:extLst>
              <a:ext uri="{FF2B5EF4-FFF2-40B4-BE49-F238E27FC236}">
                <a16:creationId xmlns="" xmlns:a16="http://schemas.microsoft.com/office/drawing/2014/main" id="{10908501-ED73-40E0-884F-7D289ECD4081}"/>
              </a:ext>
            </a:extLst>
          </p:cNvPr>
          <p:cNvSpPr txBox="1"/>
          <p:nvPr/>
        </p:nvSpPr>
        <p:spPr>
          <a:xfrm>
            <a:off x="2517775" y="2122488"/>
            <a:ext cx="2401888" cy="493712"/>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2600" b="1" dirty="0">
                <a:solidFill>
                  <a:srgbClr val="FAFE5E"/>
                </a:solidFill>
                <a:cs typeface="+mn-ea"/>
                <a:sym typeface="+mn-lt"/>
              </a:rPr>
              <a:t>事关</a:t>
            </a:r>
          </a:p>
        </p:txBody>
      </p:sp>
      <p:sp>
        <p:nvSpPr>
          <p:cNvPr id="33" name="右箭头 18">
            <a:extLst>
              <a:ext uri="{FF2B5EF4-FFF2-40B4-BE49-F238E27FC236}">
                <a16:creationId xmlns="" xmlns:a16="http://schemas.microsoft.com/office/drawing/2014/main" id="{DC699861-BD5E-4AA4-B230-E96778A07BCA}"/>
              </a:ext>
            </a:extLst>
          </p:cNvPr>
          <p:cNvSpPr/>
          <p:nvPr/>
        </p:nvSpPr>
        <p:spPr>
          <a:xfrm>
            <a:off x="4822329" y="1923425"/>
            <a:ext cx="725317" cy="827090"/>
          </a:xfrm>
          <a:prstGeom prst="rightArrow">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cs typeface="+mn-ea"/>
              <a:sym typeface="+mn-lt"/>
            </a:endParaRPr>
          </a:p>
        </p:txBody>
      </p:sp>
      <p:sp>
        <p:nvSpPr>
          <p:cNvPr id="34" name="矩形 33">
            <a:extLst>
              <a:ext uri="{FF2B5EF4-FFF2-40B4-BE49-F238E27FC236}">
                <a16:creationId xmlns="" xmlns:a16="http://schemas.microsoft.com/office/drawing/2014/main" id="{C45C4042-96B5-45C9-9ABC-BA6E2C05EA32}"/>
              </a:ext>
            </a:extLst>
          </p:cNvPr>
          <p:cNvSpPr/>
          <p:nvPr/>
        </p:nvSpPr>
        <p:spPr>
          <a:xfrm>
            <a:off x="5691188" y="1946275"/>
            <a:ext cx="5532437" cy="825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cs typeface="+mn-ea"/>
                <a:sym typeface="+mn-lt"/>
              </a:rPr>
              <a:t>人心向背和基层政权巩固</a:t>
            </a:r>
          </a:p>
        </p:txBody>
      </p:sp>
      <p:sp>
        <p:nvSpPr>
          <p:cNvPr id="35" name="圆角矩形 20">
            <a:extLst>
              <a:ext uri="{FF2B5EF4-FFF2-40B4-BE49-F238E27FC236}">
                <a16:creationId xmlns="" xmlns:a16="http://schemas.microsoft.com/office/drawing/2014/main" id="{D83BC957-5FA4-4C1B-B79D-87C3CC3E77FE}"/>
              </a:ext>
            </a:extLst>
          </p:cNvPr>
          <p:cNvSpPr/>
          <p:nvPr/>
        </p:nvSpPr>
        <p:spPr bwMode="auto">
          <a:xfrm>
            <a:off x="2647242" y="3026583"/>
            <a:ext cx="1977493" cy="698723"/>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cs typeface="+mn-ea"/>
              <a:sym typeface="+mn-lt"/>
            </a:endParaRPr>
          </a:p>
        </p:txBody>
      </p:sp>
      <p:sp>
        <p:nvSpPr>
          <p:cNvPr id="36" name="TextBox 7">
            <a:extLst>
              <a:ext uri="{FF2B5EF4-FFF2-40B4-BE49-F238E27FC236}">
                <a16:creationId xmlns="" xmlns:a16="http://schemas.microsoft.com/office/drawing/2014/main" id="{04AC5594-F627-4A45-AD20-316B9543129A}"/>
              </a:ext>
            </a:extLst>
          </p:cNvPr>
          <p:cNvSpPr txBox="1"/>
          <p:nvPr/>
        </p:nvSpPr>
        <p:spPr>
          <a:xfrm>
            <a:off x="2492375" y="3130550"/>
            <a:ext cx="2401888" cy="461963"/>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2400" b="1" dirty="0">
                <a:solidFill>
                  <a:srgbClr val="FAFE5E"/>
                </a:solidFill>
                <a:cs typeface="+mn-ea"/>
                <a:sym typeface="+mn-lt"/>
              </a:rPr>
              <a:t>事关</a:t>
            </a:r>
          </a:p>
        </p:txBody>
      </p:sp>
      <p:sp>
        <p:nvSpPr>
          <p:cNvPr id="37" name="右箭头 22">
            <a:extLst>
              <a:ext uri="{FF2B5EF4-FFF2-40B4-BE49-F238E27FC236}">
                <a16:creationId xmlns="" xmlns:a16="http://schemas.microsoft.com/office/drawing/2014/main" id="{B5079F59-1732-4188-82EF-2876099F256D}"/>
              </a:ext>
            </a:extLst>
          </p:cNvPr>
          <p:cNvSpPr/>
          <p:nvPr/>
        </p:nvSpPr>
        <p:spPr>
          <a:xfrm>
            <a:off x="4822329" y="3003545"/>
            <a:ext cx="725317" cy="827090"/>
          </a:xfrm>
          <a:prstGeom prst="rightArrow">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cs typeface="+mn-ea"/>
              <a:sym typeface="+mn-lt"/>
            </a:endParaRPr>
          </a:p>
        </p:txBody>
      </p:sp>
      <p:sp>
        <p:nvSpPr>
          <p:cNvPr id="38" name="矩形 37">
            <a:extLst>
              <a:ext uri="{FF2B5EF4-FFF2-40B4-BE49-F238E27FC236}">
                <a16:creationId xmlns="" xmlns:a16="http://schemas.microsoft.com/office/drawing/2014/main" id="{9777A1A9-B0F1-463E-92B4-C42D70A79DAD}"/>
              </a:ext>
            </a:extLst>
          </p:cNvPr>
          <p:cNvSpPr/>
          <p:nvPr/>
        </p:nvSpPr>
        <p:spPr>
          <a:xfrm>
            <a:off x="5691188" y="3027363"/>
            <a:ext cx="5532437" cy="823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cs typeface="+mn-ea"/>
                <a:sym typeface="+mn-lt"/>
              </a:rPr>
              <a:t>进行伟大斗争、建设伟大工程、推进伟大事业、实现伟大梦想。</a:t>
            </a:r>
          </a:p>
        </p:txBody>
      </p:sp>
      <p:sp>
        <p:nvSpPr>
          <p:cNvPr id="39" name="矩形 38">
            <a:extLst>
              <a:ext uri="{FF2B5EF4-FFF2-40B4-BE49-F238E27FC236}">
                <a16:creationId xmlns="" xmlns:a16="http://schemas.microsoft.com/office/drawing/2014/main" id="{3788AECB-46A9-4AEA-81A8-0B6AB0BC4D0C}"/>
              </a:ext>
            </a:extLst>
          </p:cNvPr>
          <p:cNvSpPr/>
          <p:nvPr/>
        </p:nvSpPr>
        <p:spPr>
          <a:xfrm>
            <a:off x="2590799" y="3971925"/>
            <a:ext cx="9165325" cy="1246188"/>
          </a:xfrm>
          <a:prstGeom prst="rect">
            <a:avLst/>
          </a:prstGeom>
          <a:noFill/>
          <a:ln w="9525">
            <a:noFill/>
          </a:ln>
        </p:spPr>
        <p:txBody>
          <a:bodyPr wrap="square">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en-US" altLang="zh-CN" sz="1500" b="1" dirty="0">
                <a:cs typeface="+mn-ea"/>
                <a:sym typeface="+mn-lt"/>
              </a:rPr>
              <a:t>      《</a:t>
            </a:r>
            <a:r>
              <a:rPr lang="zh-CN" altLang="en-US" sz="1500" b="1" dirty="0">
                <a:cs typeface="+mn-ea"/>
                <a:sym typeface="+mn-lt"/>
              </a:rPr>
              <a:t>通知</a:t>
            </a:r>
            <a:r>
              <a:rPr lang="en-US" altLang="zh-CN" sz="1500" b="1" dirty="0">
                <a:cs typeface="+mn-ea"/>
                <a:sym typeface="+mn-lt"/>
              </a:rPr>
              <a:t>》</a:t>
            </a:r>
            <a:r>
              <a:rPr lang="zh-CN" altLang="en-US" sz="1500" b="1" dirty="0">
                <a:cs typeface="+mn-ea"/>
                <a:sym typeface="+mn-lt"/>
              </a:rPr>
              <a:t>强调，在全国开展扫黑除恶专项斗争，是以习近平同志为核心的党中央作出的重大决策，事关社会大局稳定和国家长治久安，事关人心向背和基层政权巩固，事关进行伟大斗争、建设伟大工程、推进伟大事业、实现伟大梦想。各地区各部门要进一步提高政治站位，切实增强“四个意识”，充分认识开展扫黑除恶专项斗争的重大意义，切实把思想和行动统一到党中央部署上来，科学谋划、精心组织、周密实施，坚决打赢扫黑除恶专项斗争这场攻坚仗。</a:t>
            </a:r>
          </a:p>
        </p:txBody>
      </p:sp>
    </p:spTree>
    <p:extLst>
      <p:ext uri="{BB962C8B-B14F-4D97-AF65-F5344CB8AC3E}">
        <p14:creationId xmlns:p14="http://schemas.microsoft.com/office/powerpoint/2010/main" val="9535735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0" grpId="0" animBg="1"/>
      <p:bldP spid="31" grpId="0" animBg="1"/>
      <p:bldP spid="32" grpId="0"/>
      <p:bldP spid="33" grpId="0" animBg="1"/>
      <p:bldP spid="34" grpId="0" animBg="1"/>
      <p:bldP spid="35" grpId="0" animBg="1"/>
      <p:bldP spid="36" grpId="0"/>
      <p:bldP spid="37" grpId="0" animBg="1"/>
      <p:bldP spid="38"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2D05C588-1690-4859-98D5-5E61E75AA451}"/>
              </a:ext>
            </a:extLst>
          </p:cNvPr>
          <p:cNvSpPr/>
          <p:nvPr/>
        </p:nvSpPr>
        <p:spPr>
          <a:xfrm>
            <a:off x="656233" y="1168400"/>
            <a:ext cx="11087859" cy="4114500"/>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sp>
        <p:nvSpPr>
          <p:cNvPr id="6" name="圆角矩形 10">
            <a:extLst>
              <a:ext uri="{FF2B5EF4-FFF2-40B4-BE49-F238E27FC236}">
                <a16:creationId xmlns="" xmlns:a16="http://schemas.microsoft.com/office/drawing/2014/main" id="{48A5394E-B741-45AF-AD8B-E11AE88F7DF1}"/>
              </a:ext>
            </a:extLst>
          </p:cNvPr>
          <p:cNvSpPr/>
          <p:nvPr/>
        </p:nvSpPr>
        <p:spPr bwMode="auto">
          <a:xfrm>
            <a:off x="2067917" y="588861"/>
            <a:ext cx="8129190" cy="1152128"/>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outerShdw blurRad="38100" dist="38100" dir="2700000" algn="tl">
                  <a:srgbClr val="000000">
                    <a:alpha val="43137"/>
                  </a:srgbClr>
                </a:outerShdw>
              </a:effectLst>
              <a:uLnTx/>
              <a:uFillTx/>
              <a:cs typeface="+mn-ea"/>
              <a:sym typeface="+mn-lt"/>
            </a:endParaRPr>
          </a:p>
        </p:txBody>
      </p:sp>
      <p:sp>
        <p:nvSpPr>
          <p:cNvPr id="7" name="TextBox 7">
            <a:extLst>
              <a:ext uri="{FF2B5EF4-FFF2-40B4-BE49-F238E27FC236}">
                <a16:creationId xmlns="" xmlns:a16="http://schemas.microsoft.com/office/drawing/2014/main" id="{17E114D3-3764-4D1F-8873-8BEF4150EF93}"/>
              </a:ext>
            </a:extLst>
          </p:cNvPr>
          <p:cNvSpPr txBox="1"/>
          <p:nvPr/>
        </p:nvSpPr>
        <p:spPr>
          <a:xfrm>
            <a:off x="3000375" y="670124"/>
            <a:ext cx="6264275" cy="1016000"/>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6000" b="1" dirty="0">
                <a:solidFill>
                  <a:srgbClr val="FAFE5E"/>
                </a:solidFill>
                <a:effectLst>
                  <a:outerShdw blurRad="38100" dist="38100" dir="2700000" algn="tl">
                    <a:srgbClr val="000000">
                      <a:alpha val="43137"/>
                    </a:srgbClr>
                  </a:outerShdw>
                </a:effectLst>
                <a:cs typeface="+mn-ea"/>
                <a:sym typeface="+mn-lt"/>
              </a:rPr>
              <a:t>总 体 要 求</a:t>
            </a:r>
          </a:p>
        </p:txBody>
      </p:sp>
      <p:sp>
        <p:nvSpPr>
          <p:cNvPr id="8" name="矩形 7">
            <a:extLst>
              <a:ext uri="{FF2B5EF4-FFF2-40B4-BE49-F238E27FC236}">
                <a16:creationId xmlns="" xmlns:a16="http://schemas.microsoft.com/office/drawing/2014/main" id="{23FD16CA-3340-47A9-A4EE-7396156B15C3}"/>
              </a:ext>
            </a:extLst>
          </p:cNvPr>
          <p:cNvSpPr/>
          <p:nvPr/>
        </p:nvSpPr>
        <p:spPr>
          <a:xfrm>
            <a:off x="1232495" y="2339975"/>
            <a:ext cx="10153788" cy="2554545"/>
          </a:xfrm>
          <a:prstGeom prst="rect">
            <a:avLst/>
          </a:prstGeom>
          <a:noFill/>
          <a:ln w="9525">
            <a:noFill/>
          </a:ln>
        </p:spPr>
        <p:txBody>
          <a:bodyPr wrap="square">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2000" b="1" dirty="0">
                <a:cs typeface="+mn-ea"/>
                <a:sym typeface="+mn-lt"/>
              </a:rPr>
              <a:t>       要全面贯彻党的十九大精神，以习近平新时代中国特色社会主义思想为指导，牢固树立以人民为中心的发展思想，针对当前涉黑涉恶问题新动向，切实把专项治理和系统治理、综合治理、依法治理、源头治理结合起来，把打击黑恶势力犯罪和反腐败、基层“拍蝇”结合起来，把扫黑除恶和加强基层组织建设结合起来，既有力打击震慑黑恶势力犯罪，形成压倒性态势，又有效铲除黑恶势力滋生土壤，形成长效机制，不断增强人民获得感、幸福感、安全感，维护社会和谐稳定，巩固党的执政基础，为决胜全面建成小康社会、夺取新时代中国特色社会主义伟大胜利、实现中华民族伟大复兴的中国梦创造安全稳定的社会环境。</a:t>
            </a:r>
          </a:p>
        </p:txBody>
      </p:sp>
    </p:spTree>
    <p:extLst>
      <p:ext uri="{BB962C8B-B14F-4D97-AF65-F5344CB8AC3E}">
        <p14:creationId xmlns:p14="http://schemas.microsoft.com/office/powerpoint/2010/main" val="1732759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4">
            <a:extLst>
              <a:ext uri="{FF2B5EF4-FFF2-40B4-BE49-F238E27FC236}">
                <a16:creationId xmlns="" xmlns:a16="http://schemas.microsoft.com/office/drawing/2014/main" id="{B9AF8D9C-A00B-40F9-9BE9-6647F76A614A}"/>
              </a:ext>
            </a:extLst>
          </p:cNvPr>
          <p:cNvSpPr/>
          <p:nvPr/>
        </p:nvSpPr>
        <p:spPr bwMode="auto">
          <a:xfrm>
            <a:off x="797724" y="940495"/>
            <a:ext cx="1654037" cy="4320480"/>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cs typeface="+mn-ea"/>
              <a:sym typeface="+mn-lt"/>
            </a:endParaRPr>
          </a:p>
        </p:txBody>
      </p:sp>
      <p:sp>
        <p:nvSpPr>
          <p:cNvPr id="6" name="TextBox 7">
            <a:extLst>
              <a:ext uri="{FF2B5EF4-FFF2-40B4-BE49-F238E27FC236}">
                <a16:creationId xmlns="" xmlns:a16="http://schemas.microsoft.com/office/drawing/2014/main" id="{63EF14EF-FA63-4CDC-BF0C-C9684B744D55}"/>
              </a:ext>
            </a:extLst>
          </p:cNvPr>
          <p:cNvSpPr txBox="1"/>
          <p:nvPr/>
        </p:nvSpPr>
        <p:spPr>
          <a:xfrm>
            <a:off x="1039605" y="1370013"/>
            <a:ext cx="1189038" cy="3170237"/>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5000" b="1" dirty="0">
                <a:solidFill>
                  <a:srgbClr val="FAFE5E"/>
                </a:solidFill>
                <a:cs typeface="+mn-ea"/>
                <a:sym typeface="+mn-lt"/>
              </a:rPr>
              <a:t>基本原则</a:t>
            </a:r>
          </a:p>
        </p:txBody>
      </p:sp>
      <p:sp>
        <p:nvSpPr>
          <p:cNvPr id="7" name="矩形 6">
            <a:extLst>
              <a:ext uri="{FF2B5EF4-FFF2-40B4-BE49-F238E27FC236}">
                <a16:creationId xmlns="" xmlns:a16="http://schemas.microsoft.com/office/drawing/2014/main" id="{963DEB24-1D8C-4493-A27E-BB277C5AA9A5}"/>
              </a:ext>
            </a:extLst>
          </p:cNvPr>
          <p:cNvSpPr/>
          <p:nvPr/>
        </p:nvSpPr>
        <p:spPr>
          <a:xfrm>
            <a:off x="3214480" y="723900"/>
            <a:ext cx="8381172" cy="471170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cs typeface="+mn-ea"/>
              <a:sym typeface="+mn-lt"/>
            </a:endParaRPr>
          </a:p>
        </p:txBody>
      </p:sp>
      <p:grpSp>
        <p:nvGrpSpPr>
          <p:cNvPr id="8" name="组合 7">
            <a:extLst>
              <a:ext uri="{FF2B5EF4-FFF2-40B4-BE49-F238E27FC236}">
                <a16:creationId xmlns="" xmlns:a16="http://schemas.microsoft.com/office/drawing/2014/main" id="{A82F3E10-138A-463F-9E8D-CD90425C580C}"/>
              </a:ext>
            </a:extLst>
          </p:cNvPr>
          <p:cNvGrpSpPr/>
          <p:nvPr/>
        </p:nvGrpSpPr>
        <p:grpSpPr>
          <a:xfrm>
            <a:off x="2811254" y="787400"/>
            <a:ext cx="8562117" cy="584200"/>
            <a:chOff x="3998580" y="1863513"/>
            <a:chExt cx="6873894" cy="778224"/>
          </a:xfrm>
        </p:grpSpPr>
        <p:sp>
          <p:nvSpPr>
            <p:cNvPr id="9" name="矩形 8">
              <a:extLst>
                <a:ext uri="{FF2B5EF4-FFF2-40B4-BE49-F238E27FC236}">
                  <a16:creationId xmlns="" xmlns:a16="http://schemas.microsoft.com/office/drawing/2014/main" id="{6C3397C5-8690-446C-B022-3056D0DD9730}"/>
                </a:ext>
              </a:extLst>
            </p:cNvPr>
            <p:cNvSpPr/>
            <p:nvPr/>
          </p:nvSpPr>
          <p:spPr>
            <a:xfrm>
              <a:off x="4629515" y="1863513"/>
              <a:ext cx="6242959" cy="778224"/>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600" b="1" dirty="0">
                  <a:solidFill>
                    <a:srgbClr val="FF3300"/>
                  </a:solidFill>
                  <a:cs typeface="+mn-ea"/>
                  <a:sym typeface="+mn-lt"/>
                </a:rPr>
                <a:t>要聚焦涉黑涉恶问题突出的重点地区、重点行业、重点领域，把打击锋芒始终对准群众反映最强烈、最深恶痛绝的各类黑恶势力违法犯罪。</a:t>
              </a:r>
              <a:endParaRPr lang="zh-CN" altLang="en-US" sz="1600" dirty="0">
                <a:solidFill>
                  <a:srgbClr val="FF3300"/>
                </a:solidFill>
                <a:cs typeface="+mn-ea"/>
                <a:sym typeface="+mn-lt"/>
              </a:endParaRPr>
            </a:p>
          </p:txBody>
        </p:sp>
        <p:sp>
          <p:nvSpPr>
            <p:cNvPr id="10" name="矩形 9">
              <a:extLst>
                <a:ext uri="{FF2B5EF4-FFF2-40B4-BE49-F238E27FC236}">
                  <a16:creationId xmlns="" xmlns:a16="http://schemas.microsoft.com/office/drawing/2014/main" id="{3B0865C0-6F49-4050-962F-3C39899B4B08}"/>
                </a:ext>
              </a:extLst>
            </p:cNvPr>
            <p:cNvSpPr/>
            <p:nvPr/>
          </p:nvSpPr>
          <p:spPr>
            <a:xfrm>
              <a:off x="3998580" y="1970935"/>
              <a:ext cx="630936"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FF3300"/>
                  </a:solidFill>
                  <a:effectLst/>
                  <a:uLnTx/>
                  <a:uFillTx/>
                  <a:cs typeface="+mn-ea"/>
                  <a:sym typeface="+mn-lt"/>
                </a:rPr>
                <a:t>1</a:t>
              </a:r>
              <a:endParaRPr kumimoji="0" lang="zh-CN" altLang="en-US" sz="2700" b="0" i="0" u="none" strike="noStrike" kern="1200" cap="none" spc="0" normalizeH="0" baseline="0" noProof="0" dirty="0">
                <a:ln>
                  <a:noFill/>
                </a:ln>
                <a:solidFill>
                  <a:srgbClr val="FF3300"/>
                </a:solidFill>
                <a:effectLst/>
                <a:uLnTx/>
                <a:uFillTx/>
                <a:cs typeface="+mn-ea"/>
                <a:sym typeface="+mn-lt"/>
              </a:endParaRPr>
            </a:p>
          </p:txBody>
        </p:sp>
      </p:grpSp>
      <p:grpSp>
        <p:nvGrpSpPr>
          <p:cNvPr id="11" name="组合 10">
            <a:extLst>
              <a:ext uri="{FF2B5EF4-FFF2-40B4-BE49-F238E27FC236}">
                <a16:creationId xmlns="" xmlns:a16="http://schemas.microsoft.com/office/drawing/2014/main" id="{18C95067-1C68-4D38-A907-C38AE52E6D86}"/>
              </a:ext>
            </a:extLst>
          </p:cNvPr>
          <p:cNvGrpSpPr/>
          <p:nvPr/>
        </p:nvGrpSpPr>
        <p:grpSpPr>
          <a:xfrm>
            <a:off x="2811255" y="1493838"/>
            <a:ext cx="8381173" cy="1015663"/>
            <a:chOff x="4002278" y="2978672"/>
            <a:chExt cx="6374924" cy="1358332"/>
          </a:xfrm>
        </p:grpSpPr>
        <p:sp>
          <p:nvSpPr>
            <p:cNvPr id="12" name="矩形 11">
              <a:extLst>
                <a:ext uri="{FF2B5EF4-FFF2-40B4-BE49-F238E27FC236}">
                  <a16:creationId xmlns="" xmlns:a16="http://schemas.microsoft.com/office/drawing/2014/main" id="{BAD82D39-4C9F-4201-8CE5-E0B97DB26552}"/>
                </a:ext>
              </a:extLst>
            </p:cNvPr>
            <p:cNvSpPr/>
            <p:nvPr/>
          </p:nvSpPr>
          <p:spPr>
            <a:xfrm>
              <a:off x="4666332" y="2978672"/>
              <a:ext cx="5710870" cy="1358332"/>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500" b="1" dirty="0">
                  <a:solidFill>
                    <a:srgbClr val="FF3300"/>
                  </a:solidFill>
                  <a:cs typeface="+mn-ea"/>
                  <a:sym typeface="+mn-lt"/>
                </a:rPr>
                <a:t>要坚持依法严惩、打早打小、除恶务尽，始终保持对各类黑恶势力违法犯罪的严打高压态势。政法各机关要进一步明确政策法律界限，统一执法思想，加强协调配合，既坚持严厉打击各类黑恶势力违法犯罪，又坚持严格依法办案，确保办案质量和办案效率的统一，确保政治效果、法律效果和社会效果的统一。</a:t>
              </a:r>
              <a:endParaRPr lang="zh-CN" altLang="en-US" sz="1500" dirty="0">
                <a:solidFill>
                  <a:srgbClr val="FF3300"/>
                </a:solidFill>
                <a:cs typeface="+mn-ea"/>
                <a:sym typeface="+mn-lt"/>
              </a:endParaRPr>
            </a:p>
          </p:txBody>
        </p:sp>
        <p:sp>
          <p:nvSpPr>
            <p:cNvPr id="13" name="矩形 12">
              <a:extLst>
                <a:ext uri="{FF2B5EF4-FFF2-40B4-BE49-F238E27FC236}">
                  <a16:creationId xmlns="" xmlns:a16="http://schemas.microsoft.com/office/drawing/2014/main" id="{AE401D1D-BBE8-4728-B3B5-FA5B151ED322}"/>
                </a:ext>
              </a:extLst>
            </p:cNvPr>
            <p:cNvSpPr/>
            <p:nvPr/>
          </p:nvSpPr>
          <p:spPr>
            <a:xfrm>
              <a:off x="4002278" y="3422454"/>
              <a:ext cx="597648" cy="649507"/>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FF3300"/>
                  </a:solidFill>
                  <a:effectLst/>
                  <a:uLnTx/>
                  <a:uFillTx/>
                  <a:cs typeface="+mn-ea"/>
                  <a:sym typeface="+mn-lt"/>
                </a:rPr>
                <a:t>2</a:t>
              </a:r>
              <a:endParaRPr kumimoji="0" lang="zh-CN" altLang="en-US" sz="2700" b="0" i="0" u="none" strike="noStrike" kern="1200" cap="none" spc="0" normalizeH="0" baseline="0" noProof="0" dirty="0">
                <a:ln>
                  <a:noFill/>
                </a:ln>
                <a:solidFill>
                  <a:srgbClr val="FF3300"/>
                </a:solidFill>
                <a:effectLst/>
                <a:uLnTx/>
                <a:uFillTx/>
                <a:cs typeface="+mn-ea"/>
                <a:sym typeface="+mn-lt"/>
              </a:endParaRPr>
            </a:p>
          </p:txBody>
        </p:sp>
      </p:grpSp>
      <p:grpSp>
        <p:nvGrpSpPr>
          <p:cNvPr id="14" name="组合 13">
            <a:extLst>
              <a:ext uri="{FF2B5EF4-FFF2-40B4-BE49-F238E27FC236}">
                <a16:creationId xmlns="" xmlns:a16="http://schemas.microsoft.com/office/drawing/2014/main" id="{268C3A37-71A9-4981-9B69-CE6C704EBC69}"/>
              </a:ext>
            </a:extLst>
          </p:cNvPr>
          <p:cNvGrpSpPr/>
          <p:nvPr/>
        </p:nvGrpSpPr>
        <p:grpSpPr>
          <a:xfrm>
            <a:off x="2811255" y="2773363"/>
            <a:ext cx="8469720" cy="830262"/>
            <a:chOff x="4009541" y="4667945"/>
            <a:chExt cx="5736856" cy="1107289"/>
          </a:xfrm>
        </p:grpSpPr>
        <p:sp>
          <p:nvSpPr>
            <p:cNvPr id="15" name="矩形 14">
              <a:extLst>
                <a:ext uri="{FF2B5EF4-FFF2-40B4-BE49-F238E27FC236}">
                  <a16:creationId xmlns="" xmlns:a16="http://schemas.microsoft.com/office/drawing/2014/main" id="{36A5C2B9-3A22-4F84-A3A3-F69B9EFE9201}"/>
                </a:ext>
              </a:extLst>
            </p:cNvPr>
            <p:cNvSpPr/>
            <p:nvPr/>
          </p:nvSpPr>
          <p:spPr>
            <a:xfrm>
              <a:off x="4646542" y="4667945"/>
              <a:ext cx="5099855" cy="1107289"/>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600" b="1" dirty="0">
                  <a:solidFill>
                    <a:srgbClr val="FF3300"/>
                  </a:solidFill>
                  <a:cs typeface="+mn-ea"/>
                  <a:sym typeface="+mn-lt"/>
                </a:rPr>
                <a:t>要严格贯彻宽严相济的刑事政策，对黑社会性质组织犯罪组织者、领导者、骨干成员及其“保护伞”要依法从严惩处，对犯罪情节较轻的其他参加人员要依法从轻、减轻处罚。</a:t>
              </a:r>
              <a:endParaRPr lang="zh-CN" altLang="en-US" sz="1600" dirty="0">
                <a:solidFill>
                  <a:srgbClr val="FF3300"/>
                </a:solidFill>
                <a:cs typeface="+mn-ea"/>
                <a:sym typeface="+mn-lt"/>
              </a:endParaRPr>
            </a:p>
          </p:txBody>
        </p:sp>
        <p:sp>
          <p:nvSpPr>
            <p:cNvPr id="16" name="矩形 15">
              <a:extLst>
                <a:ext uri="{FF2B5EF4-FFF2-40B4-BE49-F238E27FC236}">
                  <a16:creationId xmlns="" xmlns:a16="http://schemas.microsoft.com/office/drawing/2014/main" id="{D1322602-8E56-4C8E-8EF3-DD350C118B03}"/>
                </a:ext>
              </a:extLst>
            </p:cNvPr>
            <p:cNvSpPr/>
            <p:nvPr/>
          </p:nvSpPr>
          <p:spPr>
            <a:xfrm>
              <a:off x="4009541" y="4815736"/>
              <a:ext cx="532286" cy="649402"/>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a:ln>
                    <a:noFill/>
                  </a:ln>
                  <a:solidFill>
                    <a:srgbClr val="FF3300"/>
                  </a:solidFill>
                  <a:effectLst/>
                  <a:uLnTx/>
                  <a:uFillTx/>
                  <a:cs typeface="+mn-ea"/>
                  <a:sym typeface="+mn-lt"/>
                </a:rPr>
                <a:t>3</a:t>
              </a:r>
              <a:endParaRPr kumimoji="0" lang="zh-CN" altLang="en-US" sz="2700" b="0" i="0" u="none" strike="noStrike" kern="1200" cap="none" spc="0" normalizeH="0" baseline="0" noProof="0">
                <a:ln>
                  <a:noFill/>
                </a:ln>
                <a:solidFill>
                  <a:srgbClr val="FF3300"/>
                </a:solidFill>
                <a:effectLst/>
                <a:uLnTx/>
                <a:uFillTx/>
                <a:cs typeface="+mn-ea"/>
                <a:sym typeface="+mn-lt"/>
              </a:endParaRPr>
            </a:p>
          </p:txBody>
        </p:sp>
      </p:grpSp>
      <p:grpSp>
        <p:nvGrpSpPr>
          <p:cNvPr id="17" name="组合 16">
            <a:extLst>
              <a:ext uri="{FF2B5EF4-FFF2-40B4-BE49-F238E27FC236}">
                <a16:creationId xmlns="" xmlns:a16="http://schemas.microsoft.com/office/drawing/2014/main" id="{FA6C7E93-E80F-4DEF-9CD4-E6D354F9D39C}"/>
              </a:ext>
            </a:extLst>
          </p:cNvPr>
          <p:cNvGrpSpPr/>
          <p:nvPr/>
        </p:nvGrpSpPr>
        <p:grpSpPr>
          <a:xfrm>
            <a:off x="2811254" y="3676650"/>
            <a:ext cx="8381172" cy="584200"/>
            <a:chOff x="4114646" y="1890333"/>
            <a:chExt cx="5192084" cy="778691"/>
          </a:xfrm>
        </p:grpSpPr>
        <p:sp>
          <p:nvSpPr>
            <p:cNvPr id="18" name="矩形 17">
              <a:extLst>
                <a:ext uri="{FF2B5EF4-FFF2-40B4-BE49-F238E27FC236}">
                  <a16:creationId xmlns="" xmlns:a16="http://schemas.microsoft.com/office/drawing/2014/main" id="{71237539-68B0-4E18-AC2D-888532251FA7}"/>
                </a:ext>
              </a:extLst>
            </p:cNvPr>
            <p:cNvSpPr/>
            <p:nvPr/>
          </p:nvSpPr>
          <p:spPr>
            <a:xfrm>
              <a:off x="4686299" y="1890333"/>
              <a:ext cx="4620431" cy="778691"/>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600" b="1" dirty="0">
                  <a:solidFill>
                    <a:srgbClr val="FF3300"/>
                  </a:solidFill>
                  <a:cs typeface="+mn-ea"/>
                  <a:sym typeface="+mn-lt"/>
                </a:rPr>
                <a:t>要依法及时采取查封、扣押、冻结等措施，综合运用追缴、没收、判处财产刑以及行政罚款等多种手段，铲除黑恶势力经济基础。</a:t>
              </a:r>
              <a:endParaRPr lang="zh-CN" altLang="en-US" sz="1600" dirty="0">
                <a:solidFill>
                  <a:srgbClr val="FF3300"/>
                </a:solidFill>
                <a:cs typeface="+mn-ea"/>
                <a:sym typeface="+mn-lt"/>
              </a:endParaRPr>
            </a:p>
          </p:txBody>
        </p:sp>
        <p:sp>
          <p:nvSpPr>
            <p:cNvPr id="19" name="矩形 18">
              <a:extLst>
                <a:ext uri="{FF2B5EF4-FFF2-40B4-BE49-F238E27FC236}">
                  <a16:creationId xmlns="" xmlns:a16="http://schemas.microsoft.com/office/drawing/2014/main" id="{F67B79E3-7721-4DC4-A5F7-8AD61B52B2BD}"/>
                </a:ext>
              </a:extLst>
            </p:cNvPr>
            <p:cNvSpPr/>
            <p:nvPr/>
          </p:nvSpPr>
          <p:spPr>
            <a:xfrm>
              <a:off x="4114646" y="1971656"/>
              <a:ext cx="465437" cy="64897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FF3300"/>
                  </a:solidFill>
                  <a:effectLst/>
                  <a:uLnTx/>
                  <a:uFillTx/>
                  <a:cs typeface="+mn-ea"/>
                  <a:sym typeface="+mn-lt"/>
                </a:rPr>
                <a:t>4</a:t>
              </a:r>
              <a:endParaRPr kumimoji="0" lang="zh-CN" altLang="en-US" sz="2700" b="0" i="0" u="none" strike="noStrike" kern="1200" cap="none" spc="0" normalizeH="0" baseline="0" noProof="0" dirty="0">
                <a:ln>
                  <a:noFill/>
                </a:ln>
                <a:solidFill>
                  <a:srgbClr val="FF3300"/>
                </a:solidFill>
                <a:effectLst/>
                <a:uLnTx/>
                <a:uFillTx/>
                <a:cs typeface="+mn-ea"/>
                <a:sym typeface="+mn-lt"/>
              </a:endParaRPr>
            </a:p>
          </p:txBody>
        </p:sp>
      </p:grpSp>
      <p:grpSp>
        <p:nvGrpSpPr>
          <p:cNvPr id="20" name="组合 19">
            <a:extLst>
              <a:ext uri="{FF2B5EF4-FFF2-40B4-BE49-F238E27FC236}">
                <a16:creationId xmlns="" xmlns:a16="http://schemas.microsoft.com/office/drawing/2014/main" id="{38E64060-2346-4CAC-85A7-F9748EC0927C}"/>
              </a:ext>
            </a:extLst>
          </p:cNvPr>
          <p:cNvGrpSpPr/>
          <p:nvPr/>
        </p:nvGrpSpPr>
        <p:grpSpPr>
          <a:xfrm>
            <a:off x="2839829" y="4395788"/>
            <a:ext cx="8302251" cy="923925"/>
            <a:chOff x="4090462" y="3301815"/>
            <a:chExt cx="5151074" cy="1232791"/>
          </a:xfrm>
        </p:grpSpPr>
        <p:sp>
          <p:nvSpPr>
            <p:cNvPr id="21" name="矩形 20">
              <a:extLst>
                <a:ext uri="{FF2B5EF4-FFF2-40B4-BE49-F238E27FC236}">
                  <a16:creationId xmlns="" xmlns:a16="http://schemas.microsoft.com/office/drawing/2014/main" id="{FB226DDE-1426-43E1-91A0-4A5B141394C8}"/>
                </a:ext>
              </a:extLst>
            </p:cNvPr>
            <p:cNvSpPr/>
            <p:nvPr/>
          </p:nvSpPr>
          <p:spPr>
            <a:xfrm>
              <a:off x="4718724" y="3301815"/>
              <a:ext cx="4522812" cy="1232791"/>
            </a:xfrm>
            <a:prstGeom prst="rect">
              <a:avLst/>
            </a:prstGeom>
            <a:noFill/>
            <a:ln w="9525">
              <a:noFill/>
            </a:ln>
          </p:spPr>
          <p:txBody>
            <a:bodyP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600" b="1" dirty="0">
                  <a:solidFill>
                    <a:srgbClr val="FF3300"/>
                  </a:solidFill>
                  <a:cs typeface="+mn-ea"/>
                  <a:sym typeface="+mn-lt"/>
                </a:rPr>
                <a:t>要主动适应以审判为中心的刑事诉讼制度改革，切实把好案件事实关、证据关、程序关和法律适用关，严禁刑讯逼供，防止冤假错案，确保把每一起案件都办成铁案</a:t>
              </a:r>
              <a:r>
                <a:rPr lang="zh-CN" altLang="en-US" sz="2200" b="1" dirty="0">
                  <a:solidFill>
                    <a:srgbClr val="FF3300"/>
                  </a:solidFill>
                  <a:cs typeface="+mn-ea"/>
                  <a:sym typeface="+mn-lt"/>
                </a:rPr>
                <a:t>。</a:t>
              </a:r>
              <a:endParaRPr lang="zh-CN" altLang="en-US" sz="2200" dirty="0">
                <a:solidFill>
                  <a:srgbClr val="FF3300"/>
                </a:solidFill>
                <a:cs typeface="+mn-ea"/>
                <a:sym typeface="+mn-lt"/>
              </a:endParaRPr>
            </a:p>
          </p:txBody>
        </p:sp>
        <p:sp>
          <p:nvSpPr>
            <p:cNvPr id="25" name="矩形 24">
              <a:extLst>
                <a:ext uri="{FF2B5EF4-FFF2-40B4-BE49-F238E27FC236}">
                  <a16:creationId xmlns="" xmlns:a16="http://schemas.microsoft.com/office/drawing/2014/main" id="{13591F85-7FCC-4339-8814-77A8BCBCE082}"/>
                </a:ext>
              </a:extLst>
            </p:cNvPr>
            <p:cNvSpPr/>
            <p:nvPr/>
          </p:nvSpPr>
          <p:spPr>
            <a:xfrm>
              <a:off x="4090462" y="3518507"/>
              <a:ext cx="46575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FF3300"/>
                  </a:solidFill>
                  <a:effectLst/>
                  <a:uLnTx/>
                  <a:uFillTx/>
                  <a:cs typeface="+mn-ea"/>
                  <a:sym typeface="+mn-lt"/>
                </a:rPr>
                <a:t>5</a:t>
              </a:r>
              <a:endParaRPr kumimoji="0" lang="zh-CN" altLang="en-US" sz="2700" b="0" i="0" u="none" strike="noStrike" kern="1200" cap="none" spc="0" normalizeH="0" baseline="0" noProof="0" dirty="0">
                <a:ln>
                  <a:noFill/>
                </a:ln>
                <a:solidFill>
                  <a:srgbClr val="FF3300"/>
                </a:solidFill>
                <a:effectLst/>
                <a:uLnTx/>
                <a:uFillTx/>
                <a:cs typeface="+mn-ea"/>
                <a:sym typeface="+mn-lt"/>
              </a:endParaRPr>
            </a:p>
          </p:txBody>
        </p:sp>
      </p:grpSp>
    </p:spTree>
    <p:extLst>
      <p:ext uri="{BB962C8B-B14F-4D97-AF65-F5344CB8AC3E}">
        <p14:creationId xmlns:p14="http://schemas.microsoft.com/office/powerpoint/2010/main" val="15854792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2524229-6F37-49EE-9A73-26103A75CA9F}"/>
              </a:ext>
            </a:extLst>
          </p:cNvPr>
          <p:cNvSpPr/>
          <p:nvPr/>
        </p:nvSpPr>
        <p:spPr>
          <a:xfrm>
            <a:off x="318398" y="882650"/>
            <a:ext cx="11244025" cy="43894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grpSp>
        <p:nvGrpSpPr>
          <p:cNvPr id="3" name="组合 2">
            <a:extLst>
              <a:ext uri="{FF2B5EF4-FFF2-40B4-BE49-F238E27FC236}">
                <a16:creationId xmlns="" xmlns:a16="http://schemas.microsoft.com/office/drawing/2014/main" id="{AB01A52D-0A01-47A6-AE94-8E764F744ECB}"/>
              </a:ext>
            </a:extLst>
          </p:cNvPr>
          <p:cNvGrpSpPr/>
          <p:nvPr/>
        </p:nvGrpSpPr>
        <p:grpSpPr>
          <a:xfrm>
            <a:off x="1137696" y="1843978"/>
            <a:ext cx="968375" cy="968375"/>
            <a:chOff x="3635896" y="1427745"/>
            <a:chExt cx="540000" cy="540000"/>
          </a:xfrm>
        </p:grpSpPr>
        <p:sp>
          <p:nvSpPr>
            <p:cNvPr id="4" name="矩形 3">
              <a:extLst>
                <a:ext uri="{FF2B5EF4-FFF2-40B4-BE49-F238E27FC236}">
                  <a16:creationId xmlns="" xmlns:a16="http://schemas.microsoft.com/office/drawing/2014/main" id="{858BDD13-350B-4D2F-947B-A55FA395120D}"/>
                </a:ext>
              </a:extLst>
            </p:cNvPr>
            <p:cNvSpPr/>
            <p:nvPr/>
          </p:nvSpPr>
          <p:spPr>
            <a:xfrm>
              <a:off x="3635896" y="1427745"/>
              <a:ext cx="540000" cy="540000"/>
            </a:xfrm>
            <a:prstGeom prst="rect">
              <a:avLst/>
            </a:prstGeom>
            <a:solidFill>
              <a:srgbClr val="ED2121"/>
            </a:solidFill>
            <a:ln w="12700" cap="flat" cmpd="sng">
              <a:solidFill>
                <a:schemeClr val="tx1"/>
              </a:solidFill>
              <a:prstDash val="solid"/>
              <a:miter/>
              <a:headEnd type="none" w="med" len="med"/>
              <a:tailEnd type="none" w="med" len="med"/>
            </a:ln>
          </p:spPr>
          <p:txBody>
            <a:bodyPr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1900" dirty="0">
                <a:solidFill>
                  <a:srgbClr val="FFFFFF"/>
                </a:solidFill>
                <a:cs typeface="+mn-ea"/>
                <a:sym typeface="+mn-lt"/>
              </a:endParaRPr>
            </a:p>
          </p:txBody>
        </p:sp>
        <p:sp>
          <p:nvSpPr>
            <p:cNvPr id="5" name="TextBox 45">
              <a:extLst>
                <a:ext uri="{FF2B5EF4-FFF2-40B4-BE49-F238E27FC236}">
                  <a16:creationId xmlns="" xmlns:a16="http://schemas.microsoft.com/office/drawing/2014/main" id="{21FADB19-DBBD-49CA-A1A7-72DEB7C7C555}"/>
                </a:ext>
              </a:extLst>
            </p:cNvPr>
            <p:cNvSpPr txBox="1"/>
            <p:nvPr/>
          </p:nvSpPr>
          <p:spPr>
            <a:xfrm>
              <a:off x="3635896" y="1555512"/>
              <a:ext cx="540000" cy="283184"/>
            </a:xfrm>
            <a:prstGeom prst="rect">
              <a:avLst/>
            </a:prstGeom>
            <a:noFill/>
            <a:ln w="9525">
              <a:noFill/>
            </a:ln>
          </p:spPr>
          <p:txBody>
            <a:bodyPr anchor="ct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en-US" altLang="zh-CN" sz="2700" dirty="0">
                  <a:solidFill>
                    <a:srgbClr val="FFF2CC"/>
                  </a:solidFill>
                  <a:cs typeface="+mn-ea"/>
                  <a:sym typeface="+mn-lt"/>
                </a:rPr>
                <a:t>01</a:t>
              </a:r>
              <a:endParaRPr lang="zh-CN" altLang="en-US" sz="2700" dirty="0">
                <a:solidFill>
                  <a:srgbClr val="FFF2CC"/>
                </a:solidFill>
                <a:cs typeface="+mn-ea"/>
                <a:sym typeface="+mn-lt"/>
              </a:endParaRPr>
            </a:p>
          </p:txBody>
        </p:sp>
      </p:grpSp>
      <p:sp>
        <p:nvSpPr>
          <p:cNvPr id="6" name="矩形 5">
            <a:extLst>
              <a:ext uri="{FF2B5EF4-FFF2-40B4-BE49-F238E27FC236}">
                <a16:creationId xmlns="" xmlns:a16="http://schemas.microsoft.com/office/drawing/2014/main" id="{7CB2F39D-A86C-440D-B0F5-D7E787C6EF93}"/>
              </a:ext>
            </a:extLst>
          </p:cNvPr>
          <p:cNvSpPr/>
          <p:nvPr/>
        </p:nvSpPr>
        <p:spPr>
          <a:xfrm>
            <a:off x="2098134" y="1866203"/>
            <a:ext cx="3865562" cy="968375"/>
          </a:xfrm>
          <a:prstGeom prst="rect">
            <a:avLst/>
          </a:prstGeom>
          <a:noFill/>
          <a:ln w="19050" cap="flat" cmpd="sng">
            <a:solidFill>
              <a:srgbClr val="FF00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900" b="1" dirty="0">
                <a:cs typeface="+mn-ea"/>
                <a:sym typeface="+mn-lt"/>
              </a:rPr>
              <a:t>坚持党的领导、发挥政治优势；</a:t>
            </a:r>
          </a:p>
        </p:txBody>
      </p:sp>
      <p:grpSp>
        <p:nvGrpSpPr>
          <p:cNvPr id="7" name="组合 6">
            <a:extLst>
              <a:ext uri="{FF2B5EF4-FFF2-40B4-BE49-F238E27FC236}">
                <a16:creationId xmlns="" xmlns:a16="http://schemas.microsoft.com/office/drawing/2014/main" id="{3E2C3E28-CEE5-4E14-A114-82E480D6E438}"/>
              </a:ext>
            </a:extLst>
          </p:cNvPr>
          <p:cNvGrpSpPr/>
          <p:nvPr/>
        </p:nvGrpSpPr>
        <p:grpSpPr>
          <a:xfrm>
            <a:off x="1137695" y="2899666"/>
            <a:ext cx="968377" cy="965200"/>
            <a:chOff x="3635895" y="2037782"/>
            <a:chExt cx="540001" cy="540000"/>
          </a:xfrm>
        </p:grpSpPr>
        <p:sp>
          <p:nvSpPr>
            <p:cNvPr id="8" name="矩形 7">
              <a:extLst>
                <a:ext uri="{FF2B5EF4-FFF2-40B4-BE49-F238E27FC236}">
                  <a16:creationId xmlns="" xmlns:a16="http://schemas.microsoft.com/office/drawing/2014/main" id="{6552B23C-3004-4516-A2D8-8E95779F9B2A}"/>
                </a:ext>
              </a:extLst>
            </p:cNvPr>
            <p:cNvSpPr/>
            <p:nvPr/>
          </p:nvSpPr>
          <p:spPr>
            <a:xfrm>
              <a:off x="3635895" y="2037782"/>
              <a:ext cx="540000" cy="540000"/>
            </a:xfrm>
            <a:prstGeom prst="rect">
              <a:avLst/>
            </a:prstGeom>
            <a:solidFill>
              <a:srgbClr val="ED2121"/>
            </a:solidFill>
            <a:ln w="12700" cap="flat" cmpd="sng">
              <a:solidFill>
                <a:schemeClr val="tx1"/>
              </a:solidFill>
              <a:prstDash val="solid"/>
              <a:miter/>
              <a:headEnd type="none" w="med" len="med"/>
              <a:tailEnd type="none" w="med" len="med"/>
            </a:ln>
          </p:spPr>
          <p:txBody>
            <a:bodyPr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1900" dirty="0">
                <a:solidFill>
                  <a:srgbClr val="FFFFFF"/>
                </a:solidFill>
                <a:cs typeface="+mn-ea"/>
                <a:sym typeface="+mn-lt"/>
              </a:endParaRPr>
            </a:p>
          </p:txBody>
        </p:sp>
        <p:sp>
          <p:nvSpPr>
            <p:cNvPr id="9" name="TextBox 45">
              <a:extLst>
                <a:ext uri="{FF2B5EF4-FFF2-40B4-BE49-F238E27FC236}">
                  <a16:creationId xmlns="" xmlns:a16="http://schemas.microsoft.com/office/drawing/2014/main" id="{1A6DFD23-2B6C-441B-BF95-6EBA3A4D913C}"/>
                </a:ext>
              </a:extLst>
            </p:cNvPr>
            <p:cNvSpPr txBox="1"/>
            <p:nvPr/>
          </p:nvSpPr>
          <p:spPr>
            <a:xfrm>
              <a:off x="3635896" y="2165723"/>
              <a:ext cx="540000" cy="284116"/>
            </a:xfrm>
            <a:prstGeom prst="rect">
              <a:avLst/>
            </a:prstGeom>
            <a:noFill/>
            <a:ln w="9525">
              <a:noFill/>
            </a:ln>
          </p:spPr>
          <p:txBody>
            <a:bodyPr anchor="ct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en-US" altLang="zh-CN" sz="2700" dirty="0">
                  <a:solidFill>
                    <a:srgbClr val="FFF2CC"/>
                  </a:solidFill>
                  <a:cs typeface="+mn-ea"/>
                  <a:sym typeface="+mn-lt"/>
                </a:rPr>
                <a:t>02</a:t>
              </a:r>
              <a:endParaRPr lang="zh-CN" altLang="en-US" sz="2700" dirty="0">
                <a:solidFill>
                  <a:srgbClr val="FFF2CC"/>
                </a:solidFill>
                <a:cs typeface="+mn-ea"/>
                <a:sym typeface="+mn-lt"/>
              </a:endParaRPr>
            </a:p>
          </p:txBody>
        </p:sp>
      </p:grpSp>
      <p:sp>
        <p:nvSpPr>
          <p:cNvPr id="10" name="矩形 9">
            <a:extLst>
              <a:ext uri="{FF2B5EF4-FFF2-40B4-BE49-F238E27FC236}">
                <a16:creationId xmlns="" xmlns:a16="http://schemas.microsoft.com/office/drawing/2014/main" id="{7CC98DB8-7897-4E36-BBD3-9A5DD28885FD}"/>
              </a:ext>
            </a:extLst>
          </p:cNvPr>
          <p:cNvSpPr/>
          <p:nvPr/>
        </p:nvSpPr>
        <p:spPr>
          <a:xfrm>
            <a:off x="2098134" y="2921891"/>
            <a:ext cx="3857625" cy="966787"/>
          </a:xfrm>
          <a:prstGeom prst="rect">
            <a:avLst/>
          </a:prstGeom>
          <a:noFill/>
          <a:ln w="19050" cap="flat" cmpd="sng">
            <a:solidFill>
              <a:srgbClr val="FF00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900" b="1" dirty="0">
                <a:cs typeface="+mn-ea"/>
                <a:sym typeface="+mn-lt"/>
              </a:rPr>
              <a:t>坚持人民主体地位、紧紧依靠群众；</a:t>
            </a:r>
          </a:p>
        </p:txBody>
      </p:sp>
      <p:grpSp>
        <p:nvGrpSpPr>
          <p:cNvPr id="11" name="组合 10">
            <a:extLst>
              <a:ext uri="{FF2B5EF4-FFF2-40B4-BE49-F238E27FC236}">
                <a16:creationId xmlns="" xmlns:a16="http://schemas.microsoft.com/office/drawing/2014/main" id="{25183223-56FD-48C2-8F22-6822A9A006CB}"/>
              </a:ext>
            </a:extLst>
          </p:cNvPr>
          <p:cNvGrpSpPr/>
          <p:nvPr/>
        </p:nvGrpSpPr>
        <p:grpSpPr>
          <a:xfrm>
            <a:off x="6157371" y="1843978"/>
            <a:ext cx="966788" cy="965200"/>
            <a:chOff x="3635896" y="2647819"/>
            <a:chExt cx="540000" cy="540000"/>
          </a:xfrm>
        </p:grpSpPr>
        <p:sp>
          <p:nvSpPr>
            <p:cNvPr id="12" name="矩形 11">
              <a:extLst>
                <a:ext uri="{FF2B5EF4-FFF2-40B4-BE49-F238E27FC236}">
                  <a16:creationId xmlns="" xmlns:a16="http://schemas.microsoft.com/office/drawing/2014/main" id="{C81329D2-7A60-464F-A26C-B23C8C1807F4}"/>
                </a:ext>
              </a:extLst>
            </p:cNvPr>
            <p:cNvSpPr/>
            <p:nvPr/>
          </p:nvSpPr>
          <p:spPr>
            <a:xfrm>
              <a:off x="3635896" y="2647819"/>
              <a:ext cx="540000" cy="540000"/>
            </a:xfrm>
            <a:prstGeom prst="rect">
              <a:avLst/>
            </a:prstGeom>
            <a:solidFill>
              <a:srgbClr val="ED2121"/>
            </a:solidFill>
            <a:ln w="12700" cap="flat" cmpd="sng">
              <a:solidFill>
                <a:schemeClr val="tx1"/>
              </a:solidFill>
              <a:prstDash val="solid"/>
              <a:miter/>
              <a:headEnd type="none" w="med" len="med"/>
              <a:tailEnd type="none" w="med" len="med"/>
            </a:ln>
          </p:spPr>
          <p:txBody>
            <a:bodyPr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1900" dirty="0">
                <a:solidFill>
                  <a:srgbClr val="FFFFFF"/>
                </a:solidFill>
                <a:cs typeface="+mn-ea"/>
                <a:sym typeface="+mn-lt"/>
              </a:endParaRPr>
            </a:p>
          </p:txBody>
        </p:sp>
        <p:sp>
          <p:nvSpPr>
            <p:cNvPr id="13" name="TextBox 45">
              <a:extLst>
                <a:ext uri="{FF2B5EF4-FFF2-40B4-BE49-F238E27FC236}">
                  <a16:creationId xmlns="" xmlns:a16="http://schemas.microsoft.com/office/drawing/2014/main" id="{EDDAC299-3A7F-4ED7-8BCB-BCEB2AABE418}"/>
                </a:ext>
              </a:extLst>
            </p:cNvPr>
            <p:cNvSpPr txBox="1"/>
            <p:nvPr/>
          </p:nvSpPr>
          <p:spPr>
            <a:xfrm>
              <a:off x="3635896" y="2775760"/>
              <a:ext cx="540000" cy="284116"/>
            </a:xfrm>
            <a:prstGeom prst="rect">
              <a:avLst/>
            </a:prstGeom>
            <a:noFill/>
            <a:ln w="9525">
              <a:noFill/>
            </a:ln>
          </p:spPr>
          <p:txBody>
            <a:bodyPr anchor="ct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en-US" altLang="zh-CN" sz="2700" dirty="0">
                  <a:solidFill>
                    <a:srgbClr val="FFF2CC"/>
                  </a:solidFill>
                  <a:cs typeface="+mn-ea"/>
                  <a:sym typeface="+mn-lt"/>
                </a:rPr>
                <a:t>03</a:t>
              </a:r>
              <a:endParaRPr lang="zh-CN" altLang="en-US" sz="2700" dirty="0">
                <a:solidFill>
                  <a:srgbClr val="FFF2CC"/>
                </a:solidFill>
                <a:cs typeface="+mn-ea"/>
                <a:sym typeface="+mn-lt"/>
              </a:endParaRPr>
            </a:p>
          </p:txBody>
        </p:sp>
      </p:grpSp>
      <p:sp>
        <p:nvSpPr>
          <p:cNvPr id="14" name="矩形 13">
            <a:extLst>
              <a:ext uri="{FF2B5EF4-FFF2-40B4-BE49-F238E27FC236}">
                <a16:creationId xmlns="" xmlns:a16="http://schemas.microsoft.com/office/drawing/2014/main" id="{097E71FF-958C-4A76-968C-63B45FBC8766}"/>
              </a:ext>
            </a:extLst>
          </p:cNvPr>
          <p:cNvSpPr/>
          <p:nvPr/>
        </p:nvSpPr>
        <p:spPr>
          <a:xfrm>
            <a:off x="7117809" y="1843978"/>
            <a:ext cx="3863975" cy="965200"/>
          </a:xfrm>
          <a:prstGeom prst="rect">
            <a:avLst/>
          </a:prstGeom>
          <a:noFill/>
          <a:ln w="19050" cap="flat" cmpd="sng">
            <a:solidFill>
              <a:srgbClr val="FF00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900" b="1" dirty="0">
                <a:cs typeface="+mn-ea"/>
                <a:sym typeface="+mn-lt"/>
              </a:rPr>
              <a:t>坚持综合治理、齐抓共管；</a:t>
            </a:r>
          </a:p>
        </p:txBody>
      </p:sp>
      <p:grpSp>
        <p:nvGrpSpPr>
          <p:cNvPr id="15" name="组合 14">
            <a:extLst>
              <a:ext uri="{FF2B5EF4-FFF2-40B4-BE49-F238E27FC236}">
                <a16:creationId xmlns="" xmlns:a16="http://schemas.microsoft.com/office/drawing/2014/main" id="{AFB88EBE-5418-4B94-9444-F3ABE190A36D}"/>
              </a:ext>
            </a:extLst>
          </p:cNvPr>
          <p:cNvGrpSpPr/>
          <p:nvPr/>
        </p:nvGrpSpPr>
        <p:grpSpPr>
          <a:xfrm>
            <a:off x="6157371" y="2971103"/>
            <a:ext cx="966788" cy="966788"/>
            <a:chOff x="3635896" y="3257856"/>
            <a:chExt cx="540000" cy="540000"/>
          </a:xfrm>
        </p:grpSpPr>
        <p:sp>
          <p:nvSpPr>
            <p:cNvPr id="16" name="矩形 15">
              <a:extLst>
                <a:ext uri="{FF2B5EF4-FFF2-40B4-BE49-F238E27FC236}">
                  <a16:creationId xmlns="" xmlns:a16="http://schemas.microsoft.com/office/drawing/2014/main" id="{4D468947-95E3-4E19-94EC-38381B2020FB}"/>
                </a:ext>
              </a:extLst>
            </p:cNvPr>
            <p:cNvSpPr/>
            <p:nvPr/>
          </p:nvSpPr>
          <p:spPr>
            <a:xfrm>
              <a:off x="3635896" y="3257856"/>
              <a:ext cx="540000" cy="540000"/>
            </a:xfrm>
            <a:prstGeom prst="rect">
              <a:avLst/>
            </a:prstGeom>
            <a:solidFill>
              <a:srgbClr val="ED2121"/>
            </a:solidFill>
            <a:ln w="12700" cap="flat" cmpd="sng">
              <a:solidFill>
                <a:schemeClr val="tx1"/>
              </a:solidFill>
              <a:prstDash val="solid"/>
              <a:miter/>
              <a:headEnd type="none" w="med" len="med"/>
              <a:tailEnd type="none" w="med" len="med"/>
            </a:ln>
          </p:spPr>
          <p:txBody>
            <a:bodyPr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1900" dirty="0">
                <a:solidFill>
                  <a:srgbClr val="FFFFFF"/>
                </a:solidFill>
                <a:cs typeface="+mn-ea"/>
                <a:sym typeface="+mn-lt"/>
              </a:endParaRPr>
            </a:p>
          </p:txBody>
        </p:sp>
        <p:sp>
          <p:nvSpPr>
            <p:cNvPr id="17" name="TextBox 45">
              <a:extLst>
                <a:ext uri="{FF2B5EF4-FFF2-40B4-BE49-F238E27FC236}">
                  <a16:creationId xmlns="" xmlns:a16="http://schemas.microsoft.com/office/drawing/2014/main" id="{27677134-D3B7-49EE-B5F8-E961D412FB41}"/>
                </a:ext>
              </a:extLst>
            </p:cNvPr>
            <p:cNvSpPr txBox="1"/>
            <p:nvPr/>
          </p:nvSpPr>
          <p:spPr>
            <a:xfrm>
              <a:off x="3635896" y="3386031"/>
              <a:ext cx="540000" cy="283649"/>
            </a:xfrm>
            <a:prstGeom prst="rect">
              <a:avLst/>
            </a:prstGeom>
            <a:noFill/>
            <a:ln w="9525">
              <a:noFill/>
            </a:ln>
          </p:spPr>
          <p:txBody>
            <a:bodyPr anchor="ct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en-US" altLang="zh-CN" sz="2700" dirty="0">
                  <a:solidFill>
                    <a:srgbClr val="FFF2CC"/>
                  </a:solidFill>
                  <a:cs typeface="+mn-ea"/>
                  <a:sym typeface="+mn-lt"/>
                </a:rPr>
                <a:t>04</a:t>
              </a:r>
              <a:endParaRPr lang="zh-CN" altLang="en-US" sz="2700" dirty="0">
                <a:solidFill>
                  <a:srgbClr val="FFF2CC"/>
                </a:solidFill>
                <a:cs typeface="+mn-ea"/>
                <a:sym typeface="+mn-lt"/>
              </a:endParaRPr>
            </a:p>
          </p:txBody>
        </p:sp>
      </p:grpSp>
      <p:sp>
        <p:nvSpPr>
          <p:cNvPr id="18" name="矩形 17">
            <a:extLst>
              <a:ext uri="{FF2B5EF4-FFF2-40B4-BE49-F238E27FC236}">
                <a16:creationId xmlns="" xmlns:a16="http://schemas.microsoft.com/office/drawing/2014/main" id="{D00FF9A1-4B5F-459A-8CEF-D565F9A961E4}"/>
              </a:ext>
            </a:extLst>
          </p:cNvPr>
          <p:cNvSpPr/>
          <p:nvPr/>
        </p:nvSpPr>
        <p:spPr>
          <a:xfrm>
            <a:off x="7114634" y="2948878"/>
            <a:ext cx="3867150" cy="965200"/>
          </a:xfrm>
          <a:prstGeom prst="rect">
            <a:avLst/>
          </a:prstGeom>
          <a:noFill/>
          <a:ln w="19050" cap="flat" cmpd="sng">
            <a:solidFill>
              <a:srgbClr val="FF00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900" b="1" dirty="0">
                <a:cs typeface="+mn-ea"/>
                <a:sym typeface="+mn-lt"/>
              </a:rPr>
              <a:t>坚持依法严惩、打早打小；</a:t>
            </a:r>
          </a:p>
        </p:txBody>
      </p:sp>
      <p:grpSp>
        <p:nvGrpSpPr>
          <p:cNvPr id="19" name="组合 18">
            <a:extLst>
              <a:ext uri="{FF2B5EF4-FFF2-40B4-BE49-F238E27FC236}">
                <a16:creationId xmlns="" xmlns:a16="http://schemas.microsoft.com/office/drawing/2014/main" id="{A1DC15CC-D2CA-477D-81F2-13C571A23299}"/>
              </a:ext>
            </a:extLst>
          </p:cNvPr>
          <p:cNvGrpSpPr/>
          <p:nvPr/>
        </p:nvGrpSpPr>
        <p:grpSpPr>
          <a:xfrm>
            <a:off x="1137696" y="4022028"/>
            <a:ext cx="968375" cy="968375"/>
            <a:chOff x="3635896" y="3867894"/>
            <a:chExt cx="540000" cy="540000"/>
          </a:xfrm>
        </p:grpSpPr>
        <p:sp>
          <p:nvSpPr>
            <p:cNvPr id="20" name="矩形 19">
              <a:extLst>
                <a:ext uri="{FF2B5EF4-FFF2-40B4-BE49-F238E27FC236}">
                  <a16:creationId xmlns="" xmlns:a16="http://schemas.microsoft.com/office/drawing/2014/main" id="{C02A8BBA-9374-406B-AB87-44D240BA9439}"/>
                </a:ext>
              </a:extLst>
            </p:cNvPr>
            <p:cNvSpPr/>
            <p:nvPr/>
          </p:nvSpPr>
          <p:spPr>
            <a:xfrm>
              <a:off x="3635896" y="3867894"/>
              <a:ext cx="540000" cy="540000"/>
            </a:xfrm>
            <a:prstGeom prst="rect">
              <a:avLst/>
            </a:prstGeom>
            <a:solidFill>
              <a:srgbClr val="ED2121"/>
            </a:solidFill>
            <a:ln w="12700" cap="flat" cmpd="sng">
              <a:solidFill>
                <a:schemeClr val="tx1"/>
              </a:solidFill>
              <a:prstDash val="solid"/>
              <a:miter/>
              <a:headEnd type="none" w="med" len="med"/>
              <a:tailEnd type="none" w="med" len="med"/>
            </a:ln>
          </p:spPr>
          <p:txBody>
            <a:bodyPr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endParaRPr lang="zh-CN" altLang="en-US" sz="1900" dirty="0">
                <a:solidFill>
                  <a:srgbClr val="FFFFFF"/>
                </a:solidFill>
                <a:cs typeface="+mn-ea"/>
                <a:sym typeface="+mn-lt"/>
              </a:endParaRPr>
            </a:p>
          </p:txBody>
        </p:sp>
        <p:sp>
          <p:nvSpPr>
            <p:cNvPr id="21" name="TextBox 45">
              <a:extLst>
                <a:ext uri="{FF2B5EF4-FFF2-40B4-BE49-F238E27FC236}">
                  <a16:creationId xmlns="" xmlns:a16="http://schemas.microsoft.com/office/drawing/2014/main" id="{A0BA8264-E3A5-408A-98B7-C2A90CCB5C7F}"/>
                </a:ext>
              </a:extLst>
            </p:cNvPr>
            <p:cNvSpPr txBox="1"/>
            <p:nvPr/>
          </p:nvSpPr>
          <p:spPr>
            <a:xfrm>
              <a:off x="3635896" y="3995661"/>
              <a:ext cx="540000" cy="283184"/>
            </a:xfrm>
            <a:prstGeom prst="rect">
              <a:avLst/>
            </a:prstGeom>
            <a:noFill/>
            <a:ln w="9525">
              <a:noFill/>
            </a:ln>
          </p:spPr>
          <p:txBody>
            <a:bodyPr anchor="ctr">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en-US" altLang="zh-CN" sz="2700" dirty="0">
                  <a:solidFill>
                    <a:srgbClr val="FFF2CC"/>
                  </a:solidFill>
                  <a:cs typeface="+mn-ea"/>
                  <a:sym typeface="+mn-lt"/>
                </a:rPr>
                <a:t>05</a:t>
              </a:r>
              <a:endParaRPr lang="zh-CN" altLang="en-US" sz="2700" dirty="0">
                <a:solidFill>
                  <a:srgbClr val="FFF2CC"/>
                </a:solidFill>
                <a:cs typeface="+mn-ea"/>
                <a:sym typeface="+mn-lt"/>
              </a:endParaRPr>
            </a:p>
          </p:txBody>
        </p:sp>
      </p:grpSp>
      <p:sp>
        <p:nvSpPr>
          <p:cNvPr id="22" name="矩形 21">
            <a:extLst>
              <a:ext uri="{FF2B5EF4-FFF2-40B4-BE49-F238E27FC236}">
                <a16:creationId xmlns="" xmlns:a16="http://schemas.microsoft.com/office/drawing/2014/main" id="{19E38BFE-D83A-4555-A54F-32ED3CAEF380}"/>
              </a:ext>
            </a:extLst>
          </p:cNvPr>
          <p:cNvSpPr/>
          <p:nvPr/>
        </p:nvSpPr>
        <p:spPr>
          <a:xfrm>
            <a:off x="2101309" y="4022028"/>
            <a:ext cx="3856037" cy="968375"/>
          </a:xfrm>
          <a:prstGeom prst="rect">
            <a:avLst/>
          </a:prstGeom>
          <a:noFill/>
          <a:ln w="19050" cap="flat" cmpd="sng">
            <a:solidFill>
              <a:srgbClr val="FF0000"/>
            </a:solidFill>
            <a:prstDash val="solid"/>
            <a:miter/>
            <a:headEnd type="none" w="med" len="med"/>
            <a:tailEnd type="none" w="med" len="med"/>
          </a:ln>
        </p:spPr>
        <p:txBody>
          <a:bodyPr lIns="121926" tIns="60963" rIns="121926" bIns="60963"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900" b="1" dirty="0">
                <a:cs typeface="+mn-ea"/>
                <a:sym typeface="+mn-lt"/>
              </a:rPr>
              <a:t>坚持标本兼治、源头治理。</a:t>
            </a:r>
          </a:p>
        </p:txBody>
      </p:sp>
      <p:sp>
        <p:nvSpPr>
          <p:cNvPr id="23" name="圆角矩形 38">
            <a:extLst>
              <a:ext uri="{FF2B5EF4-FFF2-40B4-BE49-F238E27FC236}">
                <a16:creationId xmlns="" xmlns:a16="http://schemas.microsoft.com/office/drawing/2014/main" id="{F38B6542-8221-4439-A4A8-885AB7F35180}"/>
              </a:ext>
            </a:extLst>
          </p:cNvPr>
          <p:cNvSpPr/>
          <p:nvPr/>
        </p:nvSpPr>
        <p:spPr bwMode="auto">
          <a:xfrm>
            <a:off x="1891163" y="432390"/>
            <a:ext cx="8129190" cy="1152128"/>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outerShdw blurRad="38100" dist="38100" dir="2700000" algn="tl">
                  <a:srgbClr val="000000">
                    <a:alpha val="43137"/>
                  </a:srgbClr>
                </a:outerShdw>
              </a:effectLst>
              <a:uLnTx/>
              <a:uFillTx/>
              <a:cs typeface="+mn-ea"/>
              <a:sym typeface="+mn-lt"/>
            </a:endParaRPr>
          </a:p>
        </p:txBody>
      </p:sp>
      <p:sp>
        <p:nvSpPr>
          <p:cNvPr id="24" name="TextBox 7">
            <a:extLst>
              <a:ext uri="{FF2B5EF4-FFF2-40B4-BE49-F238E27FC236}">
                <a16:creationId xmlns="" xmlns:a16="http://schemas.microsoft.com/office/drawing/2014/main" id="{3CB980A6-85AD-46FB-A8A1-6A1B6254281B}"/>
              </a:ext>
            </a:extLst>
          </p:cNvPr>
          <p:cNvSpPr txBox="1"/>
          <p:nvPr/>
        </p:nvSpPr>
        <p:spPr>
          <a:xfrm>
            <a:off x="2823621" y="503827"/>
            <a:ext cx="6264275" cy="1016000"/>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6000" b="1" dirty="0">
                <a:solidFill>
                  <a:srgbClr val="FAFE5E"/>
                </a:solidFill>
                <a:effectLst>
                  <a:outerShdw blurRad="38100" dist="38100" dir="2700000" algn="tl">
                    <a:srgbClr val="000000">
                      <a:alpha val="43137"/>
                    </a:srgbClr>
                  </a:outerShdw>
                </a:effectLst>
                <a:cs typeface="+mn-ea"/>
                <a:sym typeface="+mn-lt"/>
              </a:rPr>
              <a:t>五 个 坚 持</a:t>
            </a:r>
          </a:p>
        </p:txBody>
      </p:sp>
    </p:spTree>
    <p:extLst>
      <p:ext uri="{BB962C8B-B14F-4D97-AF65-F5344CB8AC3E}">
        <p14:creationId xmlns:p14="http://schemas.microsoft.com/office/powerpoint/2010/main" val="4057478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4" grpId="0" animBg="1"/>
      <p:bldP spid="18" grpId="0" animBg="1"/>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4661A24-561D-42E7-9D21-3D07E19CD63C}"/>
              </a:ext>
            </a:extLst>
          </p:cNvPr>
          <p:cNvSpPr/>
          <p:nvPr/>
        </p:nvSpPr>
        <p:spPr>
          <a:xfrm>
            <a:off x="591447" y="920750"/>
            <a:ext cx="10981841" cy="43894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defTabSz="673100"/>
            <a:endParaRPr lang="zh-CN" altLang="en-US" sz="1200" dirty="0">
              <a:solidFill>
                <a:srgbClr val="FFFFFF"/>
              </a:solidFill>
              <a:cs typeface="+mn-ea"/>
              <a:sym typeface="+mn-lt"/>
            </a:endParaRPr>
          </a:p>
        </p:txBody>
      </p:sp>
      <p:sp>
        <p:nvSpPr>
          <p:cNvPr id="3" name="圆角矩形 35">
            <a:extLst>
              <a:ext uri="{FF2B5EF4-FFF2-40B4-BE49-F238E27FC236}">
                <a16:creationId xmlns="" xmlns:a16="http://schemas.microsoft.com/office/drawing/2014/main" id="{B9407EDB-469E-4E71-88D5-13886AE6F21C}"/>
              </a:ext>
            </a:extLst>
          </p:cNvPr>
          <p:cNvSpPr/>
          <p:nvPr/>
        </p:nvSpPr>
        <p:spPr bwMode="auto">
          <a:xfrm>
            <a:off x="2067917" y="521477"/>
            <a:ext cx="8129190" cy="1152128"/>
          </a:xfrm>
          <a:prstGeom prst="roundRect">
            <a:avLst>
              <a:gd name="adj" fmla="val 7848"/>
            </a:avLst>
          </a:prstGeom>
          <a:solidFill>
            <a:srgbClr val="FF00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marL="1219200" marR="0" lvl="2"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outerShdw blurRad="38100" dist="38100" dir="2700000" algn="tl">
                  <a:srgbClr val="000000">
                    <a:alpha val="43137"/>
                  </a:srgbClr>
                </a:outerShdw>
              </a:effectLst>
              <a:uLnTx/>
              <a:uFillTx/>
              <a:cs typeface="+mn-ea"/>
              <a:sym typeface="+mn-lt"/>
            </a:endParaRPr>
          </a:p>
        </p:txBody>
      </p:sp>
      <p:sp>
        <p:nvSpPr>
          <p:cNvPr id="4" name="TextBox 7">
            <a:extLst>
              <a:ext uri="{FF2B5EF4-FFF2-40B4-BE49-F238E27FC236}">
                <a16:creationId xmlns="" xmlns:a16="http://schemas.microsoft.com/office/drawing/2014/main" id="{069C4AD0-E879-420E-BAAD-4368E1550388}"/>
              </a:ext>
            </a:extLst>
          </p:cNvPr>
          <p:cNvSpPr txBox="1"/>
          <p:nvPr/>
        </p:nvSpPr>
        <p:spPr>
          <a:xfrm>
            <a:off x="1956594" y="593931"/>
            <a:ext cx="8351837" cy="938213"/>
          </a:xfrm>
          <a:prstGeom prst="rect">
            <a:avLst/>
          </a:prstGeom>
          <a:noFill/>
          <a:ln w="9525">
            <a:noFill/>
          </a:ln>
        </p:spPr>
        <p:txBody>
          <a:bodyPr lIns="91433" tIns="45716" rIns="91433" bIns="45716">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ctr"/>
            <a:r>
              <a:rPr lang="zh-CN" altLang="en-US" sz="5500" b="1" dirty="0">
                <a:solidFill>
                  <a:srgbClr val="FAFE5E"/>
                </a:solidFill>
                <a:effectLst>
                  <a:outerShdw blurRad="38100" dist="38100" dir="2700000" algn="tl">
                    <a:srgbClr val="000000">
                      <a:alpha val="43137"/>
                    </a:srgbClr>
                  </a:outerShdw>
                </a:effectLst>
                <a:cs typeface="+mn-ea"/>
                <a:sym typeface="+mn-lt"/>
              </a:rPr>
              <a:t>深挖黑恶势力“保护伞”</a:t>
            </a:r>
          </a:p>
        </p:txBody>
      </p:sp>
      <p:sp>
        <p:nvSpPr>
          <p:cNvPr id="5" name="矩形 4">
            <a:extLst>
              <a:ext uri="{FF2B5EF4-FFF2-40B4-BE49-F238E27FC236}">
                <a16:creationId xmlns="" xmlns:a16="http://schemas.microsoft.com/office/drawing/2014/main" id="{00CDA833-3514-48AB-8AE2-E9BC220DF022}"/>
              </a:ext>
            </a:extLst>
          </p:cNvPr>
          <p:cNvSpPr/>
          <p:nvPr/>
        </p:nvSpPr>
        <p:spPr>
          <a:xfrm>
            <a:off x="1116012" y="2174671"/>
            <a:ext cx="9888745" cy="2492990"/>
          </a:xfrm>
          <a:prstGeom prst="rect">
            <a:avLst/>
          </a:prstGeom>
          <a:noFill/>
          <a:ln w="9525">
            <a:noFill/>
          </a:ln>
        </p:spPr>
        <p:txBody>
          <a:bodyPr wrap="square">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r>
              <a:rPr lang="zh-CN" altLang="en-US" sz="1600" b="1" dirty="0">
                <a:cs typeface="+mn-ea"/>
                <a:sym typeface="+mn-lt"/>
              </a:rPr>
              <a:t>       </a:t>
            </a:r>
            <a:r>
              <a:rPr lang="en-US" altLang="zh-CN" sz="1600" b="1" dirty="0">
                <a:cs typeface="+mn-ea"/>
                <a:sym typeface="+mn-lt"/>
              </a:rPr>
              <a:t>《</a:t>
            </a:r>
            <a:r>
              <a:rPr lang="zh-CN" altLang="en-US" sz="1600" b="1" dirty="0">
                <a:cs typeface="+mn-ea"/>
                <a:sym typeface="+mn-lt"/>
              </a:rPr>
              <a:t>通知</a:t>
            </a:r>
            <a:r>
              <a:rPr lang="en-US" altLang="zh-CN" sz="1600" b="1" dirty="0">
                <a:cs typeface="+mn-ea"/>
                <a:sym typeface="+mn-lt"/>
              </a:rPr>
              <a:t>》</a:t>
            </a:r>
            <a:r>
              <a:rPr lang="zh-CN" altLang="en-US" sz="1600" b="1" dirty="0">
                <a:cs typeface="+mn-ea"/>
                <a:sym typeface="+mn-lt"/>
              </a:rPr>
              <a:t>指出，</a:t>
            </a:r>
            <a:r>
              <a:rPr lang="zh-CN" altLang="en-US" sz="3000" b="1" dirty="0">
                <a:solidFill>
                  <a:srgbClr val="FF0000"/>
                </a:solidFill>
                <a:cs typeface="+mn-ea"/>
                <a:sym typeface="+mn-lt"/>
              </a:rPr>
              <a:t>把扫黑除恶与反腐败斗争和基层“拍蝇”结合起来，深挖黑恶势力“保护伞”。</a:t>
            </a:r>
            <a:r>
              <a:rPr lang="zh-CN" altLang="en-US" sz="1600" b="1" dirty="0">
                <a:cs typeface="+mn-ea"/>
                <a:sym typeface="+mn-lt"/>
              </a:rPr>
              <a:t>纪检监察机关要将治理党员干部涉黑涉恶问题作为整治群众身边腐败问题的一个重点，纳入执纪监督和巡视巡察工作内容。纪检监察机关和政法各机关建立问题线索快速移送反馈机制，对每起涉黑涉恶违法犯罪案件及时深挖其背后的腐败问题，防止就案办案、就事论事。各级纪检监察机关要将党员干部涉黑涉恶问题作为执纪审查重点，对扫黑除恶专项斗争中发现的“保护伞”问题线索优先处置，发现一起、查处一起，不管涉及谁，都要一查到底、绝不姑息。加大督办力度，把打击“保护伞”与侦办涉黑涉恶案件结合起来，做到同步侦办，尤其要抓住涉黑涉恶和腐败长期、深度交织的案件以及脱贫攻坚领域涉黑涉恶腐败案件重点督办。</a:t>
            </a:r>
          </a:p>
        </p:txBody>
      </p:sp>
    </p:spTree>
    <p:extLst>
      <p:ext uri="{BB962C8B-B14F-4D97-AF65-F5344CB8AC3E}">
        <p14:creationId xmlns:p14="http://schemas.microsoft.com/office/powerpoint/2010/main" val="346649018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利剑行动弘扬正气扫黑除恶宣传PPT模板"/>
  <p:tag name="ISPRING_FIRST_PUBLISH" val="1"/>
</p:tagLst>
</file>

<file path=ppt/theme/theme1.xml><?xml version="1.0" encoding="utf-8"?>
<a:theme xmlns:a="http://schemas.openxmlformats.org/drawingml/2006/main" name="第一PPT，www.1ppt.com">
  <a:themeElements>
    <a:clrScheme name="自定义 10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vabcu51m">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TotalTime>
  <Words>2658</Words>
  <Application>Microsoft Office PowerPoint</Application>
  <PresentationFormat>宽屏</PresentationFormat>
  <Paragraphs>146</Paragraphs>
  <Slides>31</Slides>
  <Notes>31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31</vt:i4>
      </vt:variant>
    </vt:vector>
  </HeadingPairs>
  <TitlesOfParts>
    <vt:vector size="41"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cp:revision>
  <dcterms:created xsi:type="dcterms:W3CDTF">2018-08-02T06:55:46Z</dcterms:created>
  <dcterms:modified xsi:type="dcterms:W3CDTF">2022-12-28T04:41:33Z</dcterms:modified>
</cp:coreProperties>
</file>