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1" r:id="rId3"/>
  </p:sldMasterIdLst>
  <p:notesMasterIdLst>
    <p:notesMasterId r:id="rId21"/>
  </p:notesMasterIdLst>
  <p:sldIdLst>
    <p:sldId id="256" r:id="rId4"/>
    <p:sldId id="257" r:id="rId5"/>
    <p:sldId id="260" r:id="rId6"/>
    <p:sldId id="266" r:id="rId7"/>
    <p:sldId id="262" r:id="rId8"/>
    <p:sldId id="285" r:id="rId9"/>
    <p:sldId id="297" r:id="rId10"/>
    <p:sldId id="298" r:id="rId11"/>
    <p:sldId id="263" r:id="rId12"/>
    <p:sldId id="286" r:id="rId13"/>
    <p:sldId id="299" r:id="rId14"/>
    <p:sldId id="264" r:id="rId15"/>
    <p:sldId id="287" r:id="rId16"/>
    <p:sldId id="265" r:id="rId17"/>
    <p:sldId id="288" r:id="rId18"/>
    <p:sldId id="261" r:id="rId19"/>
    <p:sldId id="30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FD"/>
    <a:srgbClr val="528DBF"/>
    <a:srgbClr val="D2426E"/>
    <a:srgbClr val="4B4E8E"/>
    <a:srgbClr val="4F9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08441-B1B7-4C93-873C-DD73CC4BA6B5}"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5117B-65FA-401C-9E79-E5A91A5B05A6}" type="slidenum">
              <a:rPr lang="zh-CN" altLang="en-US" smtClean="0"/>
              <a:t>‹#›</a:t>
            </a:fld>
            <a:endParaRPr lang="zh-CN" altLang="en-US"/>
          </a:p>
        </p:txBody>
      </p:sp>
    </p:spTree>
    <p:extLst>
      <p:ext uri="{BB962C8B-B14F-4D97-AF65-F5344CB8AC3E}">
        <p14:creationId xmlns:p14="http://schemas.microsoft.com/office/powerpoint/2010/main" val="236552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BC5117B-65FA-401C-9E79-E5A91A5B05A6}" type="slidenum">
              <a:rPr lang="zh-CN" altLang="en-US" smtClean="0"/>
              <a:t>8</a:t>
            </a:fld>
            <a:endParaRPr lang="zh-CN" altLang="en-US"/>
          </a:p>
        </p:txBody>
      </p:sp>
    </p:spTree>
    <p:extLst>
      <p:ext uri="{BB962C8B-B14F-4D97-AF65-F5344CB8AC3E}">
        <p14:creationId xmlns:p14="http://schemas.microsoft.com/office/powerpoint/2010/main" val="381557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27679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4.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A57EAC61-AB3F-A6BC-2B2E-CE53C51668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81"/>
            <a:ext cx="12192000" cy="6939481"/>
          </a:xfrm>
          <a:prstGeom prst="rect">
            <a:avLst/>
          </a:prstGeom>
        </p:spPr>
      </p:pic>
      <p:pic>
        <p:nvPicPr>
          <p:cNvPr id="10" name="图片 9">
            <a:extLst>
              <a:ext uri="{FF2B5EF4-FFF2-40B4-BE49-F238E27FC236}">
                <a16:creationId xmlns:a16="http://schemas.microsoft.com/office/drawing/2014/main" xmlns="" id="{ED1D045B-690A-A27F-2CA2-6DA316B6AFB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572001"/>
            <a:ext cx="12192000" cy="2286000"/>
          </a:xfrm>
          <a:prstGeom prst="rect">
            <a:avLst/>
          </a:prstGeom>
        </p:spPr>
      </p:pic>
      <p:pic>
        <p:nvPicPr>
          <p:cNvPr id="12" name="图片 11">
            <a:extLst>
              <a:ext uri="{FF2B5EF4-FFF2-40B4-BE49-F238E27FC236}">
                <a16:creationId xmlns:a16="http://schemas.microsoft.com/office/drawing/2014/main" xmlns="" id="{3D7DEF26-B032-CF47-EA81-41D5E5CC5F1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96"/>
          <a:stretch/>
        </p:blipFill>
        <p:spPr>
          <a:xfrm>
            <a:off x="0" y="-81483"/>
            <a:ext cx="1744580" cy="2384529"/>
          </a:xfrm>
          <a:prstGeom prst="rect">
            <a:avLst/>
          </a:prstGeom>
        </p:spPr>
      </p:pic>
      <p:pic>
        <p:nvPicPr>
          <p:cNvPr id="14" name="图片 13">
            <a:extLst>
              <a:ext uri="{FF2B5EF4-FFF2-40B4-BE49-F238E27FC236}">
                <a16:creationId xmlns:a16="http://schemas.microsoft.com/office/drawing/2014/main" xmlns="" id="{B1A2A8FA-C2A4-9945-4ECB-5B2A31506A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381"/>
          <a:stretch/>
        </p:blipFill>
        <p:spPr>
          <a:xfrm>
            <a:off x="10046268" y="-81481"/>
            <a:ext cx="2145731" cy="2090756"/>
          </a:xfrm>
          <a:prstGeom prst="rect">
            <a:avLst/>
          </a:prstGeom>
        </p:spPr>
      </p:pic>
      <p:pic>
        <p:nvPicPr>
          <p:cNvPr id="16" name="图片 15">
            <a:extLst>
              <a:ext uri="{FF2B5EF4-FFF2-40B4-BE49-F238E27FC236}">
                <a16:creationId xmlns:a16="http://schemas.microsoft.com/office/drawing/2014/main" xmlns="" id="{E8CACE6D-108D-5F3B-6556-8020DF7F6AB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283074" y="4463716"/>
            <a:ext cx="8908925" cy="2199041"/>
          </a:xfrm>
          <a:prstGeom prst="rect">
            <a:avLst/>
          </a:prstGeom>
        </p:spPr>
      </p:pic>
    </p:spTree>
    <p:extLst>
      <p:ext uri="{BB962C8B-B14F-4D97-AF65-F5344CB8AC3E}">
        <p14:creationId xmlns:p14="http://schemas.microsoft.com/office/powerpoint/2010/main" val="411018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7688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290925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07839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24201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292556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300439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28050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
        <p:nvSpPr>
          <p:cNvPr id="7" name="TextBox 6"/>
          <p:cNvSpPr txBox="1"/>
          <p:nvPr userDrawn="1"/>
        </p:nvSpPr>
        <p:spPr>
          <a:xfrm>
            <a:off x="118762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4099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14936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7143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1CC68653-2921-814D-9663-894FEE563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81"/>
            <a:ext cx="12192000" cy="6939481"/>
          </a:xfrm>
          <a:prstGeom prst="rect">
            <a:avLst/>
          </a:prstGeom>
        </p:spPr>
      </p:pic>
      <p:pic>
        <p:nvPicPr>
          <p:cNvPr id="12" name="图片 11">
            <a:extLst>
              <a:ext uri="{FF2B5EF4-FFF2-40B4-BE49-F238E27FC236}">
                <a16:creationId xmlns:a16="http://schemas.microsoft.com/office/drawing/2014/main" xmlns="" id="{BF29CD4B-D415-33E7-9548-AB9255BEFF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96"/>
          <a:stretch/>
        </p:blipFill>
        <p:spPr>
          <a:xfrm>
            <a:off x="0" y="-81483"/>
            <a:ext cx="1744580" cy="2384529"/>
          </a:xfrm>
          <a:prstGeom prst="rect">
            <a:avLst/>
          </a:prstGeom>
        </p:spPr>
      </p:pic>
      <p:pic>
        <p:nvPicPr>
          <p:cNvPr id="14" name="图片 13">
            <a:extLst>
              <a:ext uri="{FF2B5EF4-FFF2-40B4-BE49-F238E27FC236}">
                <a16:creationId xmlns:a16="http://schemas.microsoft.com/office/drawing/2014/main" xmlns="" id="{0B918DE1-531D-D951-2630-B6EE7F8220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81"/>
          <a:stretch/>
        </p:blipFill>
        <p:spPr>
          <a:xfrm>
            <a:off x="10046268" y="-81481"/>
            <a:ext cx="2145731" cy="2090756"/>
          </a:xfrm>
          <a:prstGeom prst="rect">
            <a:avLst/>
          </a:prstGeom>
        </p:spPr>
      </p:pic>
      <p:pic>
        <p:nvPicPr>
          <p:cNvPr id="18" name="图片 17">
            <a:extLst>
              <a:ext uri="{FF2B5EF4-FFF2-40B4-BE49-F238E27FC236}">
                <a16:creationId xmlns:a16="http://schemas.microsoft.com/office/drawing/2014/main" xmlns="" id="{6F3C3FCD-57C4-AE0C-A7BC-01C38EF80CA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5422662"/>
            <a:ext cx="12192000" cy="1435338"/>
          </a:xfrm>
          <a:prstGeom prst="rect">
            <a:avLst/>
          </a:prstGeom>
        </p:spPr>
      </p:pic>
      <p:pic>
        <p:nvPicPr>
          <p:cNvPr id="20" name="图片 19">
            <a:extLst>
              <a:ext uri="{FF2B5EF4-FFF2-40B4-BE49-F238E27FC236}">
                <a16:creationId xmlns:a16="http://schemas.microsoft.com/office/drawing/2014/main" xmlns="" id="{5C890F13-F1D0-7CC9-2937-6D10D3F8D1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22321" y="4767244"/>
            <a:ext cx="9123947" cy="2090756"/>
          </a:xfrm>
          <a:prstGeom prst="rect">
            <a:avLst/>
          </a:prstGeom>
        </p:spPr>
      </p:pic>
    </p:spTree>
    <p:extLst>
      <p:ext uri="{BB962C8B-B14F-4D97-AF65-F5344CB8AC3E}">
        <p14:creationId xmlns:p14="http://schemas.microsoft.com/office/powerpoint/2010/main" val="1185329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94461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549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837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2580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6209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912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2300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6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7208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245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06B69F2E-0DED-FDA0-D55B-A4FF9B539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81"/>
            <a:ext cx="12192000" cy="6939481"/>
          </a:xfrm>
          <a:prstGeom prst="rect">
            <a:avLst/>
          </a:prstGeom>
        </p:spPr>
      </p:pic>
    </p:spTree>
    <p:extLst>
      <p:ext uri="{BB962C8B-B14F-4D97-AF65-F5344CB8AC3E}">
        <p14:creationId xmlns:p14="http://schemas.microsoft.com/office/powerpoint/2010/main" val="4043754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589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4483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806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5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73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31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255919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22290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2022/12/30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135777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51AD3EA-77C0-655B-E80C-A84BAEBBC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9D58FDF-5916-8C6F-7886-C5FFEAC63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8590585-902D-B205-BC59-B0CE76D69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0FB5E-8BF8-47CE-83D9-AC15D730E449}"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xmlns="" id="{E2D018AA-45EA-9BB0-DDDC-A6A6649EE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E40A761-0399-399C-1886-70E698DD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0504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56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63276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CEDC32E-1144-EC05-0D54-0346002FAF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694" y="1997243"/>
            <a:ext cx="1227221" cy="2743200"/>
          </a:xfrm>
          <a:prstGeom prst="rect">
            <a:avLst/>
          </a:prstGeom>
        </p:spPr>
      </p:pic>
      <p:pic>
        <p:nvPicPr>
          <p:cNvPr id="9" name="图片 8">
            <a:extLst>
              <a:ext uri="{FF2B5EF4-FFF2-40B4-BE49-F238E27FC236}">
                <a16:creationId xmlns:a16="http://schemas.microsoft.com/office/drawing/2014/main" xmlns="" id="{E60CB94A-C66E-827B-2777-E085FBB048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99823" y="2803358"/>
            <a:ext cx="1327483" cy="950494"/>
          </a:xfrm>
          <a:prstGeom prst="rect">
            <a:avLst/>
          </a:prstGeom>
        </p:spPr>
      </p:pic>
      <p:pic>
        <p:nvPicPr>
          <p:cNvPr id="11" name="图片 10">
            <a:extLst>
              <a:ext uri="{FF2B5EF4-FFF2-40B4-BE49-F238E27FC236}">
                <a16:creationId xmlns:a16="http://schemas.microsoft.com/office/drawing/2014/main" xmlns="" id="{CEB3F286-D5AF-5CE0-DC2E-35BDDAD292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0990" y="3976746"/>
            <a:ext cx="1532021" cy="1527393"/>
          </a:xfrm>
          <a:prstGeom prst="rect">
            <a:avLst/>
          </a:prstGeom>
        </p:spPr>
      </p:pic>
      <p:pic>
        <p:nvPicPr>
          <p:cNvPr id="13" name="图片 12">
            <a:extLst>
              <a:ext uri="{FF2B5EF4-FFF2-40B4-BE49-F238E27FC236}">
                <a16:creationId xmlns:a16="http://schemas.microsoft.com/office/drawing/2014/main" xmlns="" id="{0F57444D-E009-D8C8-28BB-F7883794FA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76863" y="1143000"/>
            <a:ext cx="5438273" cy="577516"/>
          </a:xfrm>
          <a:prstGeom prst="rect">
            <a:avLst/>
          </a:prstGeom>
        </p:spPr>
      </p:pic>
      <p:pic>
        <p:nvPicPr>
          <p:cNvPr id="15" name="图片 14">
            <a:extLst>
              <a:ext uri="{FF2B5EF4-FFF2-40B4-BE49-F238E27FC236}">
                <a16:creationId xmlns:a16="http://schemas.microsoft.com/office/drawing/2014/main" xmlns="" id="{E68DA5F8-386A-0298-314F-5C42D185AD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6583" y="1943410"/>
            <a:ext cx="8698834" cy="1143000"/>
          </a:xfrm>
          <a:prstGeom prst="rect">
            <a:avLst/>
          </a:prstGeom>
        </p:spPr>
      </p:pic>
      <p:pic>
        <p:nvPicPr>
          <p:cNvPr id="17" name="图片 16">
            <a:extLst>
              <a:ext uri="{FF2B5EF4-FFF2-40B4-BE49-F238E27FC236}">
                <a16:creationId xmlns:a16="http://schemas.microsoft.com/office/drawing/2014/main" xmlns="" id="{66639605-33BE-A73E-CF91-49D1C726575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88204" y="3257704"/>
            <a:ext cx="4415590" cy="342591"/>
          </a:xfrm>
          <a:prstGeom prst="rect">
            <a:avLst/>
          </a:prstGeom>
        </p:spPr>
      </p:pic>
      <p:sp>
        <p:nvSpPr>
          <p:cNvPr id="19" name="文本框 18">
            <a:extLst>
              <a:ext uri="{FF2B5EF4-FFF2-40B4-BE49-F238E27FC236}">
                <a16:creationId xmlns:a16="http://schemas.microsoft.com/office/drawing/2014/main" xmlns="" id="{16344EAF-EB21-9F7F-5BEC-078FA560977E}"/>
              </a:ext>
            </a:extLst>
          </p:cNvPr>
          <p:cNvSpPr txBox="1"/>
          <p:nvPr/>
        </p:nvSpPr>
        <p:spPr>
          <a:xfrm>
            <a:off x="2239879" y="3615179"/>
            <a:ext cx="7736305" cy="526811"/>
          </a:xfrm>
          <a:prstGeom prst="rect">
            <a:avLst/>
          </a:prstGeom>
          <a:noFill/>
        </p:spPr>
        <p:txBody>
          <a:bodyPr wrap="square">
            <a:spAutoFit/>
          </a:bodyPr>
          <a:lstStyle/>
          <a:p>
            <a:pPr algn="ctr">
              <a:lnSpc>
                <a:spcPct val="150000"/>
              </a:lnSpc>
            </a:pPr>
            <a:r>
              <a:rPr lang="zh-CN" altLang="en-US" sz="1000" dirty="0">
                <a:solidFill>
                  <a:schemeClr val="bg1">
                    <a:lumMod val="50000"/>
                  </a:schemeClr>
                </a:solidFill>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39607202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53" presetClass="entr" presetSubtype="16"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4" presetClass="entr" presetSubtype="1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150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rPr>
              <a:t>运动会</a:t>
            </a:r>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项目</a:t>
            </a:r>
            <a:endPar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endParaRPr>
          </a:p>
        </p:txBody>
      </p:sp>
      <p:pic>
        <p:nvPicPr>
          <p:cNvPr id="11" name="图片 10">
            <a:extLst>
              <a:ext uri="{FF2B5EF4-FFF2-40B4-BE49-F238E27FC236}">
                <a16:creationId xmlns:a16="http://schemas.microsoft.com/office/drawing/2014/main" xmlns="" id="{96525459-F510-6722-E3F7-03E84E896F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89673" y="1173706"/>
            <a:ext cx="4802327" cy="5064109"/>
          </a:xfrm>
          <a:prstGeom prst="rect">
            <a:avLst/>
          </a:prstGeom>
        </p:spPr>
      </p:pic>
      <p:sp>
        <p:nvSpPr>
          <p:cNvPr id="12" name="矩形 15">
            <a:extLst>
              <a:ext uri="{FF2B5EF4-FFF2-40B4-BE49-F238E27FC236}">
                <a16:creationId xmlns:a16="http://schemas.microsoft.com/office/drawing/2014/main" xmlns="" id="{B09F5FC3-CF56-FF85-99FE-7F00891673C2}"/>
              </a:ext>
            </a:extLst>
          </p:cNvPr>
          <p:cNvSpPr>
            <a:spLocks noChangeArrowheads="1"/>
          </p:cNvSpPr>
          <p:nvPr/>
        </p:nvSpPr>
        <p:spPr bwMode="auto">
          <a:xfrm>
            <a:off x="1047990" y="2197789"/>
            <a:ext cx="6164262"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竞赛规则 ：每班男、女各</a:t>
            </a:r>
            <a:r>
              <a:rPr lang="en-US" altLang="zh-CN" sz="1200" dirty="0">
                <a:solidFill>
                  <a:schemeClr val="tx1">
                    <a:lumMod val="75000"/>
                    <a:lumOff val="25000"/>
                  </a:schemeClr>
                </a:solidFill>
                <a:cs typeface="+mn-ea"/>
                <a:sym typeface="+mn-lt"/>
              </a:rPr>
              <a:t>6</a:t>
            </a:r>
            <a:r>
              <a:rPr lang="zh-CN" altLang="en-US" sz="1200" dirty="0">
                <a:solidFill>
                  <a:schemeClr val="tx1">
                    <a:lumMod val="75000"/>
                    <a:lumOff val="25000"/>
                  </a:schemeClr>
                </a:solidFill>
                <a:cs typeface="+mn-ea"/>
                <a:sym typeface="+mn-lt"/>
              </a:rPr>
              <a:t>人。抢跑第一次裁判员将给予警告，抢跑第二次将直接罚下，必须按规定执行。预赛分道跑：以年级为单位进行，每组</a:t>
            </a:r>
            <a:r>
              <a:rPr lang="en-US" altLang="zh-CN" sz="1200" dirty="0">
                <a:solidFill>
                  <a:schemeClr val="tx1">
                    <a:lumMod val="75000"/>
                    <a:lumOff val="25000"/>
                  </a:schemeClr>
                </a:solidFill>
                <a:cs typeface="+mn-ea"/>
                <a:sym typeface="+mn-lt"/>
              </a:rPr>
              <a:t>6</a:t>
            </a:r>
            <a:r>
              <a:rPr lang="zh-CN" altLang="en-US" sz="1200" dirty="0">
                <a:solidFill>
                  <a:schemeClr val="tx1">
                    <a:lumMod val="75000"/>
                    <a:lumOff val="25000"/>
                  </a:schemeClr>
                </a:solidFill>
                <a:cs typeface="+mn-ea"/>
                <a:sym typeface="+mn-lt"/>
              </a:rPr>
              <a:t>人比赛，按成绩取前六名进入决赛。</a:t>
            </a:r>
          </a:p>
          <a:p>
            <a:pPr>
              <a:lnSpc>
                <a:spcPct val="150000"/>
              </a:lnSpc>
            </a:pPr>
            <a:r>
              <a:rPr lang="zh-CN" altLang="en-US" sz="1200" dirty="0">
                <a:solidFill>
                  <a:schemeClr val="tx1">
                    <a:lumMod val="75000"/>
                    <a:lumOff val="25000"/>
                  </a:schemeClr>
                </a:solidFill>
                <a:cs typeface="+mn-ea"/>
                <a:sym typeface="+mn-lt"/>
              </a:rPr>
              <a:t>决赛分道跑：分年级决出一、二、三、四、五、六名。 </a:t>
            </a:r>
          </a:p>
        </p:txBody>
      </p:sp>
      <p:sp>
        <p:nvSpPr>
          <p:cNvPr id="13" name="文本框 16">
            <a:extLst>
              <a:ext uri="{FF2B5EF4-FFF2-40B4-BE49-F238E27FC236}">
                <a16:creationId xmlns:a16="http://schemas.microsoft.com/office/drawing/2014/main" xmlns="" id="{63716757-13BE-8929-4D32-B709A5DC16C2}"/>
              </a:ext>
            </a:extLst>
          </p:cNvPr>
          <p:cNvSpPr txBox="1">
            <a:spLocks noChangeArrowheads="1"/>
          </p:cNvSpPr>
          <p:nvPr/>
        </p:nvSpPr>
        <p:spPr bwMode="auto">
          <a:xfrm>
            <a:off x="1047990" y="1884003"/>
            <a:ext cx="2698749" cy="40011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dirty="0">
                <a:latin typeface="+mn-lt"/>
                <a:ea typeface="+mn-ea"/>
                <a:cs typeface="+mn-ea"/>
                <a:sym typeface="+mn-lt"/>
              </a:rPr>
              <a:t>100m</a:t>
            </a:r>
            <a:r>
              <a:rPr lang="zh-CN" altLang="en-US" dirty="0">
                <a:latin typeface="+mn-lt"/>
                <a:ea typeface="+mn-ea"/>
                <a:cs typeface="+mn-ea"/>
                <a:sym typeface="+mn-lt"/>
              </a:rPr>
              <a:t>竞赛</a:t>
            </a:r>
          </a:p>
        </p:txBody>
      </p:sp>
      <p:sp>
        <p:nvSpPr>
          <p:cNvPr id="14" name="矩形 15">
            <a:extLst>
              <a:ext uri="{FF2B5EF4-FFF2-40B4-BE49-F238E27FC236}">
                <a16:creationId xmlns:a16="http://schemas.microsoft.com/office/drawing/2014/main" xmlns="" id="{FEB82610-1509-3369-3086-F69D7541B7B8}"/>
              </a:ext>
            </a:extLst>
          </p:cNvPr>
          <p:cNvSpPr>
            <a:spLocks noChangeArrowheads="1"/>
          </p:cNvSpPr>
          <p:nvPr/>
        </p:nvSpPr>
        <p:spPr bwMode="auto">
          <a:xfrm>
            <a:off x="1047990" y="3662816"/>
            <a:ext cx="6164262" cy="6136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竞赛规则 ：每班男、女各</a:t>
            </a:r>
            <a:r>
              <a:rPr lang="en-US" altLang="zh-CN" sz="1200" dirty="0">
                <a:solidFill>
                  <a:schemeClr val="tx1">
                    <a:lumMod val="75000"/>
                    <a:lumOff val="25000"/>
                  </a:schemeClr>
                </a:solidFill>
                <a:cs typeface="+mn-ea"/>
                <a:sym typeface="+mn-lt"/>
              </a:rPr>
              <a:t>2</a:t>
            </a:r>
            <a:r>
              <a:rPr lang="zh-CN" altLang="en-US" sz="1200" dirty="0">
                <a:solidFill>
                  <a:schemeClr val="tx1">
                    <a:lumMod val="75000"/>
                    <a:lumOff val="25000"/>
                  </a:schemeClr>
                </a:solidFill>
                <a:cs typeface="+mn-ea"/>
                <a:sym typeface="+mn-lt"/>
              </a:rPr>
              <a:t>人。抢跑第一次裁判员将给予警告，抢跑第二次将直接罚下。预决赛分道跑：以年级为单位进行，取成绩最好的三名。</a:t>
            </a:r>
          </a:p>
        </p:txBody>
      </p:sp>
      <p:sp>
        <p:nvSpPr>
          <p:cNvPr id="15" name="文本框 16">
            <a:extLst>
              <a:ext uri="{FF2B5EF4-FFF2-40B4-BE49-F238E27FC236}">
                <a16:creationId xmlns:a16="http://schemas.microsoft.com/office/drawing/2014/main" xmlns="" id="{5B2041E0-1EFF-9492-FD29-A68EADA64D05}"/>
              </a:ext>
            </a:extLst>
          </p:cNvPr>
          <p:cNvSpPr txBox="1">
            <a:spLocks noChangeArrowheads="1"/>
          </p:cNvSpPr>
          <p:nvPr/>
        </p:nvSpPr>
        <p:spPr bwMode="auto">
          <a:xfrm>
            <a:off x="1047990" y="3349030"/>
            <a:ext cx="2698749" cy="40011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dirty="0">
                <a:latin typeface="+mn-lt"/>
                <a:ea typeface="+mn-ea"/>
                <a:cs typeface="+mn-ea"/>
                <a:sym typeface="+mn-lt"/>
              </a:rPr>
              <a:t>400m</a:t>
            </a:r>
            <a:r>
              <a:rPr lang="zh-CN" altLang="en-US" dirty="0">
                <a:latin typeface="+mn-lt"/>
                <a:ea typeface="+mn-ea"/>
                <a:cs typeface="+mn-ea"/>
                <a:sym typeface="+mn-lt"/>
              </a:rPr>
              <a:t>竞赛</a:t>
            </a:r>
          </a:p>
        </p:txBody>
      </p:sp>
      <p:sp>
        <p:nvSpPr>
          <p:cNvPr id="16" name="矩形 15">
            <a:extLst>
              <a:ext uri="{FF2B5EF4-FFF2-40B4-BE49-F238E27FC236}">
                <a16:creationId xmlns:a16="http://schemas.microsoft.com/office/drawing/2014/main" xmlns="" id="{91588CFE-13E1-F5BD-188B-6EE3A3455A6D}"/>
              </a:ext>
            </a:extLst>
          </p:cNvPr>
          <p:cNvSpPr>
            <a:spLocks noChangeArrowheads="1"/>
          </p:cNvSpPr>
          <p:nvPr/>
        </p:nvSpPr>
        <p:spPr bwMode="auto">
          <a:xfrm>
            <a:off x="1047990" y="4891070"/>
            <a:ext cx="6164262" cy="6136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竞赛规则 ：每班女生</a:t>
            </a:r>
            <a:r>
              <a:rPr lang="en-US" altLang="zh-CN" sz="1200" dirty="0">
                <a:solidFill>
                  <a:schemeClr val="tx1">
                    <a:lumMod val="75000"/>
                    <a:lumOff val="25000"/>
                  </a:schemeClr>
                </a:solidFill>
                <a:cs typeface="+mn-ea"/>
                <a:sym typeface="+mn-lt"/>
              </a:rPr>
              <a:t>2</a:t>
            </a:r>
            <a:r>
              <a:rPr lang="zh-CN" altLang="en-US" sz="1200" dirty="0">
                <a:solidFill>
                  <a:schemeClr val="tx1">
                    <a:lumMod val="75000"/>
                    <a:lumOff val="25000"/>
                  </a:schemeClr>
                </a:solidFill>
                <a:cs typeface="+mn-ea"/>
                <a:sym typeface="+mn-lt"/>
              </a:rPr>
              <a:t>人。抢跑第一次裁判员将给予警告，抢跑第二次将直接罚下。预决赛分道跑：以年级为单位进行，取成绩最好的三名。</a:t>
            </a:r>
          </a:p>
        </p:txBody>
      </p:sp>
      <p:sp>
        <p:nvSpPr>
          <p:cNvPr id="17" name="文本框 16">
            <a:extLst>
              <a:ext uri="{FF2B5EF4-FFF2-40B4-BE49-F238E27FC236}">
                <a16:creationId xmlns:a16="http://schemas.microsoft.com/office/drawing/2014/main" xmlns="" id="{A69BB4E4-E40F-130B-5F32-A7E66A8357C8}"/>
              </a:ext>
            </a:extLst>
          </p:cNvPr>
          <p:cNvSpPr txBox="1">
            <a:spLocks noChangeArrowheads="1"/>
          </p:cNvSpPr>
          <p:nvPr/>
        </p:nvSpPr>
        <p:spPr bwMode="auto">
          <a:xfrm>
            <a:off x="1047990" y="4577284"/>
            <a:ext cx="4561240" cy="40011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女子</a:t>
            </a:r>
            <a:r>
              <a:rPr lang="en-US" altLang="zh-CN" dirty="0">
                <a:latin typeface="+mn-lt"/>
                <a:ea typeface="+mn-ea"/>
                <a:cs typeface="+mn-ea"/>
                <a:sym typeface="+mn-lt"/>
              </a:rPr>
              <a:t>800m</a:t>
            </a:r>
            <a:r>
              <a:rPr lang="zh-CN" altLang="en-US" dirty="0">
                <a:latin typeface="+mn-lt"/>
                <a:ea typeface="+mn-ea"/>
                <a:cs typeface="+mn-ea"/>
                <a:sym typeface="+mn-lt"/>
              </a:rPr>
              <a:t>竞赛规则</a:t>
            </a:r>
          </a:p>
        </p:txBody>
      </p:sp>
      <p:sp>
        <p:nvSpPr>
          <p:cNvPr id="19" name="TextBox 18"/>
          <p:cNvSpPr txBox="1"/>
          <p:nvPr/>
        </p:nvSpPr>
        <p:spPr>
          <a:xfrm>
            <a:off x="140864" y="65941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16549872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1000"/>
                                        <p:tgtEl>
                                          <p:spTgt spid="14"/>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utoUpdateAnimBg="0"/>
      <p:bldP spid="13" grpId="0" autoUpdateAnimBg="0"/>
      <p:bldP spid="14" grpId="0" autoUpdateAnimBg="0"/>
      <p:bldP spid="15" grpId="0" autoUpdateAnimBg="0"/>
      <p:bldP spid="16" grpId="0" autoUpdateAnimBg="0"/>
      <p:bldP spid="1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rPr>
              <a:t>运动会项目</a:t>
            </a:r>
          </a:p>
        </p:txBody>
      </p:sp>
      <p:grpSp>
        <p:nvGrpSpPr>
          <p:cNvPr id="16" name="组合 15">
            <a:extLst>
              <a:ext uri="{FF2B5EF4-FFF2-40B4-BE49-F238E27FC236}">
                <a16:creationId xmlns:a16="http://schemas.microsoft.com/office/drawing/2014/main" xmlns="" id="{A3B67A37-042F-7462-A1D4-5D9AE7DF1A6B}"/>
              </a:ext>
            </a:extLst>
          </p:cNvPr>
          <p:cNvGrpSpPr/>
          <p:nvPr/>
        </p:nvGrpSpPr>
        <p:grpSpPr>
          <a:xfrm>
            <a:off x="1276621" y="1591806"/>
            <a:ext cx="2981480" cy="4423176"/>
            <a:chOff x="1276621" y="1622782"/>
            <a:chExt cx="3013486" cy="3612436"/>
          </a:xfrm>
        </p:grpSpPr>
        <p:sp>
          <p:nvSpPr>
            <p:cNvPr id="11" name="TextBox 76">
              <a:extLst>
                <a:ext uri="{FF2B5EF4-FFF2-40B4-BE49-F238E27FC236}">
                  <a16:creationId xmlns:a16="http://schemas.microsoft.com/office/drawing/2014/main" xmlns="" id="{08D781E1-2075-0B05-BECB-0921087CCF79}"/>
                </a:ext>
              </a:extLst>
            </p:cNvPr>
            <p:cNvSpPr txBox="1"/>
            <p:nvPr/>
          </p:nvSpPr>
          <p:spPr>
            <a:xfrm>
              <a:off x="1276621" y="1622782"/>
              <a:ext cx="2640860" cy="326772"/>
            </a:xfrm>
            <a:prstGeom prst="rect">
              <a:avLst/>
            </a:prstGeom>
            <a:noFill/>
            <a:effectLst/>
          </p:spPr>
          <p:txBody>
            <a:bodyPr wrap="square" rtlCol="0">
              <a:spAutoFit/>
            </a:bodyPr>
            <a:lstStyle/>
            <a:p>
              <a:pPr algn="ctr" defTabSz="457200"/>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男子</a:t>
              </a:r>
              <a:r>
                <a:rPr lang="en-US" altLang="zh-CN" sz="2000" dirty="0">
                  <a:gradFill>
                    <a:gsLst>
                      <a:gs pos="0">
                        <a:srgbClr val="4B4E8E"/>
                      </a:gs>
                      <a:gs pos="100000">
                        <a:srgbClr val="528DBF"/>
                      </a:gs>
                      <a:gs pos="44000">
                        <a:srgbClr val="926897"/>
                      </a:gs>
                      <a:gs pos="74000">
                        <a:srgbClr val="D2426E"/>
                      </a:gs>
                    </a:gsLst>
                    <a:lin ang="2700000" scaled="1"/>
                  </a:gradFill>
                  <a:cs typeface="+mn-ea"/>
                  <a:sym typeface="+mn-lt"/>
                </a:rPr>
                <a:t>1000m</a:t>
              </a:r>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竞赛规则</a:t>
              </a:r>
            </a:p>
          </p:txBody>
        </p:sp>
        <p:sp>
          <p:nvSpPr>
            <p:cNvPr id="13" name="文本框 12">
              <a:extLst>
                <a:ext uri="{FF2B5EF4-FFF2-40B4-BE49-F238E27FC236}">
                  <a16:creationId xmlns:a16="http://schemas.microsoft.com/office/drawing/2014/main" xmlns="" id="{57ECD922-7F66-9110-E054-7BCDF83A0D59}"/>
                </a:ext>
              </a:extLst>
            </p:cNvPr>
            <p:cNvSpPr txBox="1"/>
            <p:nvPr/>
          </p:nvSpPr>
          <p:spPr>
            <a:xfrm>
              <a:off x="1384605" y="1967161"/>
              <a:ext cx="2424892" cy="3242584"/>
            </a:xfrm>
            <a:prstGeom prst="rect">
              <a:avLst/>
            </a:prstGeom>
            <a:noFill/>
            <a:effectLst/>
          </p:spPr>
          <p:txBody>
            <a:bodyPr wrap="square" rtlCol="0">
              <a:spAutoFit/>
            </a:bodyPr>
            <a:lstStyle/>
            <a:p>
              <a:pPr algn="ctr" defTabSz="457200">
                <a:lnSpc>
                  <a:spcPct val="200000"/>
                </a:lnSpc>
              </a:pPr>
              <a:r>
                <a:rPr lang="zh-CN" altLang="en-US" sz="1400" dirty="0">
                  <a:solidFill>
                    <a:schemeClr val="tx1">
                      <a:lumMod val="75000"/>
                      <a:lumOff val="25000"/>
                    </a:schemeClr>
                  </a:solidFill>
                  <a:cs typeface="+mn-ea"/>
                  <a:sym typeface="+mn-lt"/>
                </a:rPr>
                <a:t>竞赛规则 ：每班男、女各</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人。抢跑第一次裁判员将给予警告，抢跑第二次将直接罚下，必须按规定执行。预赛分道跑：以年级为单位进行，每组</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人比赛，按成绩取前六名进入决赛。</a:t>
              </a:r>
            </a:p>
            <a:p>
              <a:pPr algn="ctr" defTabSz="457200">
                <a:lnSpc>
                  <a:spcPct val="200000"/>
                </a:lnSpc>
              </a:pPr>
              <a:r>
                <a:rPr lang="zh-CN" altLang="en-US" sz="1400" dirty="0">
                  <a:solidFill>
                    <a:schemeClr val="tx1">
                      <a:lumMod val="75000"/>
                      <a:lumOff val="25000"/>
                    </a:schemeClr>
                  </a:solidFill>
                  <a:cs typeface="+mn-ea"/>
                  <a:sym typeface="+mn-lt"/>
                </a:rPr>
                <a:t>决赛分道跑：分年级决出一、二、三、四、五、六名。 </a:t>
              </a:r>
            </a:p>
          </p:txBody>
        </p:sp>
        <p:cxnSp>
          <p:nvCxnSpPr>
            <p:cNvPr id="15" name="直接连接符 14">
              <a:extLst>
                <a:ext uri="{FF2B5EF4-FFF2-40B4-BE49-F238E27FC236}">
                  <a16:creationId xmlns:a16="http://schemas.microsoft.com/office/drawing/2014/main" xmlns="" id="{1F0E452A-8592-AD65-7D5C-ABD40DFBD1F8}"/>
                </a:ext>
              </a:extLst>
            </p:cNvPr>
            <p:cNvCxnSpPr>
              <a:cxnSpLocks/>
            </p:cNvCxnSpPr>
            <p:nvPr/>
          </p:nvCxnSpPr>
          <p:spPr>
            <a:xfrm>
              <a:off x="4290107" y="1622782"/>
              <a:ext cx="0" cy="3612436"/>
            </a:xfrm>
            <a:prstGeom prst="line">
              <a:avLst/>
            </a:prstGeom>
            <a:noFill/>
            <a:ln w="19050" cap="flat" cmpd="sng" algn="ctr">
              <a:solidFill>
                <a:srgbClr val="000000"/>
              </a:solidFill>
              <a:prstDash val="sysDash"/>
              <a:miter lim="800000"/>
            </a:ln>
            <a:effectLst/>
          </p:spPr>
        </p:cxnSp>
      </p:grpSp>
      <p:grpSp>
        <p:nvGrpSpPr>
          <p:cNvPr id="17" name="组合 16">
            <a:extLst>
              <a:ext uri="{FF2B5EF4-FFF2-40B4-BE49-F238E27FC236}">
                <a16:creationId xmlns:a16="http://schemas.microsoft.com/office/drawing/2014/main" xmlns="" id="{9CB00671-3838-E830-0C87-9E8A2A76F1EB}"/>
              </a:ext>
            </a:extLst>
          </p:cNvPr>
          <p:cNvGrpSpPr/>
          <p:nvPr/>
        </p:nvGrpSpPr>
        <p:grpSpPr>
          <a:xfrm>
            <a:off x="4817660" y="1591806"/>
            <a:ext cx="2981480" cy="4423176"/>
            <a:chOff x="1276621" y="1622782"/>
            <a:chExt cx="3013486" cy="3612436"/>
          </a:xfrm>
        </p:grpSpPr>
        <p:sp>
          <p:nvSpPr>
            <p:cNvPr id="18" name="TextBox 76">
              <a:extLst>
                <a:ext uri="{FF2B5EF4-FFF2-40B4-BE49-F238E27FC236}">
                  <a16:creationId xmlns:a16="http://schemas.microsoft.com/office/drawing/2014/main" xmlns="" id="{39C75B27-E6BA-ABA5-DA93-B219CAA33A1F}"/>
                </a:ext>
              </a:extLst>
            </p:cNvPr>
            <p:cNvSpPr txBox="1"/>
            <p:nvPr/>
          </p:nvSpPr>
          <p:spPr>
            <a:xfrm>
              <a:off x="1276621" y="1622782"/>
              <a:ext cx="2640860" cy="326772"/>
            </a:xfrm>
            <a:prstGeom prst="rect">
              <a:avLst/>
            </a:prstGeom>
            <a:noFill/>
            <a:effectLst/>
          </p:spPr>
          <p:txBody>
            <a:bodyPr wrap="square" rtlCol="0">
              <a:spAutoFit/>
            </a:bodyPr>
            <a:lstStyle/>
            <a:p>
              <a:pPr algn="ctr" defTabSz="457200"/>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立定跳远</a:t>
              </a:r>
            </a:p>
          </p:txBody>
        </p:sp>
        <p:sp>
          <p:nvSpPr>
            <p:cNvPr id="19" name="文本框 18">
              <a:extLst>
                <a:ext uri="{FF2B5EF4-FFF2-40B4-BE49-F238E27FC236}">
                  <a16:creationId xmlns:a16="http://schemas.microsoft.com/office/drawing/2014/main" xmlns="" id="{4752B896-940B-1113-B829-B2DC17689CC9}"/>
                </a:ext>
              </a:extLst>
            </p:cNvPr>
            <p:cNvSpPr txBox="1"/>
            <p:nvPr/>
          </p:nvSpPr>
          <p:spPr>
            <a:xfrm>
              <a:off x="1276621" y="1967161"/>
              <a:ext cx="2775018" cy="3242584"/>
            </a:xfrm>
            <a:prstGeom prst="rect">
              <a:avLst/>
            </a:prstGeom>
            <a:noFill/>
            <a:effectLst/>
          </p:spPr>
          <p:txBody>
            <a:bodyPr wrap="square" rtlCol="0">
              <a:spAutoFit/>
            </a:bodyPr>
            <a:lstStyle/>
            <a:p>
              <a:pPr algn="ctr" defTabSz="457200">
                <a:lnSpc>
                  <a:spcPct val="200000"/>
                </a:lnSpc>
              </a:pPr>
              <a:r>
                <a:rPr lang="zh-CN" altLang="en-US" sz="1400" dirty="0">
                  <a:solidFill>
                    <a:schemeClr val="tx1">
                      <a:lumMod val="75000"/>
                      <a:lumOff val="25000"/>
                    </a:schemeClr>
                  </a:solidFill>
                  <a:cs typeface="+mn-ea"/>
                  <a:sym typeface="+mn-lt"/>
                </a:rPr>
                <a:t>竞赛规则 ：每班男，女各</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名运动员，在起跳线后开始，每人有三次机会，每次跳完以后按照离起跳线最近的身体部位测量成绩，取三次中最优成绩记录，踩线以及过线算违规成绩不予记录。必须按规定执行。以年级为单位进行，按成绩决出一、二、三、四、五、六名。</a:t>
              </a:r>
            </a:p>
          </p:txBody>
        </p:sp>
        <p:cxnSp>
          <p:nvCxnSpPr>
            <p:cNvPr id="20" name="直接连接符 19">
              <a:extLst>
                <a:ext uri="{FF2B5EF4-FFF2-40B4-BE49-F238E27FC236}">
                  <a16:creationId xmlns:a16="http://schemas.microsoft.com/office/drawing/2014/main" xmlns="" id="{DFEC1E49-CC78-5765-15F2-5177CFFC259D}"/>
                </a:ext>
              </a:extLst>
            </p:cNvPr>
            <p:cNvCxnSpPr>
              <a:cxnSpLocks/>
            </p:cNvCxnSpPr>
            <p:nvPr/>
          </p:nvCxnSpPr>
          <p:spPr>
            <a:xfrm>
              <a:off x="4290107" y="1622782"/>
              <a:ext cx="0" cy="3612436"/>
            </a:xfrm>
            <a:prstGeom prst="line">
              <a:avLst/>
            </a:prstGeom>
            <a:noFill/>
            <a:ln w="19050" cap="flat" cmpd="sng" algn="ctr">
              <a:solidFill>
                <a:srgbClr val="000000"/>
              </a:solidFill>
              <a:prstDash val="sysDash"/>
              <a:miter lim="800000"/>
            </a:ln>
            <a:effectLst/>
          </p:spPr>
        </p:cxnSp>
      </p:grpSp>
      <p:grpSp>
        <p:nvGrpSpPr>
          <p:cNvPr id="21" name="组合 20">
            <a:extLst>
              <a:ext uri="{FF2B5EF4-FFF2-40B4-BE49-F238E27FC236}">
                <a16:creationId xmlns:a16="http://schemas.microsoft.com/office/drawing/2014/main" xmlns="" id="{CD89FB56-4257-4873-5F55-88087932CF73}"/>
              </a:ext>
            </a:extLst>
          </p:cNvPr>
          <p:cNvGrpSpPr/>
          <p:nvPr/>
        </p:nvGrpSpPr>
        <p:grpSpPr>
          <a:xfrm>
            <a:off x="8358699" y="1591805"/>
            <a:ext cx="2612812" cy="3530210"/>
            <a:chOff x="1276621" y="1622782"/>
            <a:chExt cx="2640860" cy="2883146"/>
          </a:xfrm>
        </p:grpSpPr>
        <p:sp>
          <p:nvSpPr>
            <p:cNvPr id="22" name="TextBox 76">
              <a:extLst>
                <a:ext uri="{FF2B5EF4-FFF2-40B4-BE49-F238E27FC236}">
                  <a16:creationId xmlns:a16="http://schemas.microsoft.com/office/drawing/2014/main" xmlns="" id="{B2FD21F7-A073-FBCE-F509-2AFAA1F6331A}"/>
                </a:ext>
              </a:extLst>
            </p:cNvPr>
            <p:cNvSpPr txBox="1"/>
            <p:nvPr/>
          </p:nvSpPr>
          <p:spPr>
            <a:xfrm>
              <a:off x="1276621" y="1622782"/>
              <a:ext cx="2640860" cy="326772"/>
            </a:xfrm>
            <a:prstGeom prst="rect">
              <a:avLst/>
            </a:prstGeom>
            <a:noFill/>
            <a:effectLst/>
          </p:spPr>
          <p:txBody>
            <a:bodyPr wrap="square" rtlCol="0">
              <a:spAutoFit/>
            </a:bodyPr>
            <a:lstStyle/>
            <a:p>
              <a:pPr algn="ctr" defTabSz="457200"/>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拔河比赛</a:t>
              </a:r>
            </a:p>
          </p:txBody>
        </p:sp>
        <p:sp>
          <p:nvSpPr>
            <p:cNvPr id="23" name="文本框 22">
              <a:extLst>
                <a:ext uri="{FF2B5EF4-FFF2-40B4-BE49-F238E27FC236}">
                  <a16:creationId xmlns:a16="http://schemas.microsoft.com/office/drawing/2014/main" xmlns="" id="{31BC6C8C-DFD2-B94A-AEC9-C6C51F47A8D4}"/>
                </a:ext>
              </a:extLst>
            </p:cNvPr>
            <p:cNvSpPr txBox="1"/>
            <p:nvPr/>
          </p:nvSpPr>
          <p:spPr>
            <a:xfrm>
              <a:off x="1384605" y="1967161"/>
              <a:ext cx="2424892" cy="2538767"/>
            </a:xfrm>
            <a:prstGeom prst="rect">
              <a:avLst/>
            </a:prstGeom>
            <a:noFill/>
            <a:effectLst/>
          </p:spPr>
          <p:txBody>
            <a:bodyPr wrap="square" rtlCol="0">
              <a:spAutoFit/>
            </a:bodyPr>
            <a:lstStyle/>
            <a:p>
              <a:pPr algn="ctr" defTabSz="457200">
                <a:lnSpc>
                  <a:spcPct val="200000"/>
                </a:lnSpc>
              </a:pPr>
              <a:r>
                <a:rPr lang="zh-CN" altLang="en-US" sz="1400" dirty="0">
                  <a:solidFill>
                    <a:schemeClr val="tx1">
                      <a:lumMod val="75000"/>
                      <a:lumOff val="25000"/>
                    </a:schemeClr>
                  </a:solidFill>
                  <a:cs typeface="+mn-ea"/>
                  <a:sym typeface="+mn-lt"/>
                </a:rPr>
                <a:t>竞赛规则 ：双方队长以投硬币挑选场地。双方拉紧拔河绳，绳的中心标志物与场地中心标志物垂直，双方队员手或脚不能超过绳的分界线和场地限制线。判员鸣哨同时向下挥旗即比赛开始。</a:t>
              </a:r>
            </a:p>
          </p:txBody>
        </p:sp>
      </p:grpSp>
    </p:spTree>
    <p:extLst>
      <p:ext uri="{BB962C8B-B14F-4D97-AF65-F5344CB8AC3E}">
        <p14:creationId xmlns:p14="http://schemas.microsoft.com/office/powerpoint/2010/main" val="30763824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E953B3F-AA34-6E13-EB08-0AAB78C6ECF2}"/>
              </a:ext>
            </a:extLst>
          </p:cNvPr>
          <p:cNvSpPr txBox="1"/>
          <p:nvPr/>
        </p:nvSpPr>
        <p:spPr>
          <a:xfrm>
            <a:off x="2400718" y="2129625"/>
            <a:ext cx="7414628" cy="1323439"/>
          </a:xfrm>
          <a:prstGeom prst="rect">
            <a:avLst/>
          </a:prstGeom>
          <a:noFill/>
        </p:spPr>
        <p:txBody>
          <a:bodyPr wrap="square" rtlCol="0">
            <a:spAutoFit/>
          </a:bodyPr>
          <a:lstStyle/>
          <a:p>
            <a:pPr lvl="0"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运动会预案</a:t>
            </a:r>
          </a:p>
        </p:txBody>
      </p:sp>
      <p:grpSp>
        <p:nvGrpSpPr>
          <p:cNvPr id="9" name="组合 8">
            <a:extLst>
              <a:ext uri="{FF2B5EF4-FFF2-40B4-BE49-F238E27FC236}">
                <a16:creationId xmlns:a16="http://schemas.microsoft.com/office/drawing/2014/main" xmlns=""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xmlns=""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xmlns=""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第四部分</a:t>
              </a:r>
            </a:p>
          </p:txBody>
        </p:sp>
      </p:grpSp>
      <p:sp>
        <p:nvSpPr>
          <p:cNvPr id="8" name="文本框 7">
            <a:extLst>
              <a:ext uri="{FF2B5EF4-FFF2-40B4-BE49-F238E27FC236}">
                <a16:creationId xmlns:a16="http://schemas.microsoft.com/office/drawing/2014/main" xmlns=""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27268617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活动中的突发事件及预案</a:t>
            </a:r>
          </a:p>
        </p:txBody>
      </p:sp>
      <p:pic>
        <p:nvPicPr>
          <p:cNvPr id="11" name="图片 10">
            <a:extLst>
              <a:ext uri="{FF2B5EF4-FFF2-40B4-BE49-F238E27FC236}">
                <a16:creationId xmlns:a16="http://schemas.microsoft.com/office/drawing/2014/main" xmlns="" id="{924BD124-AAF6-62F3-2D62-BC6D83F436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41" t="32206"/>
          <a:stretch/>
        </p:blipFill>
        <p:spPr>
          <a:xfrm>
            <a:off x="3889612" y="2995942"/>
            <a:ext cx="8302387" cy="3862057"/>
          </a:xfrm>
          <a:prstGeom prst="rect">
            <a:avLst/>
          </a:prstGeom>
        </p:spPr>
      </p:pic>
      <p:grpSp>
        <p:nvGrpSpPr>
          <p:cNvPr id="12" name="组合 11">
            <a:extLst>
              <a:ext uri="{FF2B5EF4-FFF2-40B4-BE49-F238E27FC236}">
                <a16:creationId xmlns:a16="http://schemas.microsoft.com/office/drawing/2014/main" xmlns="" id="{76FE6373-B369-FF88-795C-BECC8B254B95}"/>
              </a:ext>
            </a:extLst>
          </p:cNvPr>
          <p:cNvGrpSpPr/>
          <p:nvPr/>
        </p:nvGrpSpPr>
        <p:grpSpPr>
          <a:xfrm>
            <a:off x="1067479" y="1650674"/>
            <a:ext cx="2399051" cy="484204"/>
            <a:chOff x="4369469" y="1218480"/>
            <a:chExt cx="3477126" cy="721895"/>
          </a:xfrm>
          <a:noFill/>
        </p:grpSpPr>
        <p:sp>
          <p:nvSpPr>
            <p:cNvPr id="13" name="矩形: 圆角 12">
              <a:extLst>
                <a:ext uri="{FF2B5EF4-FFF2-40B4-BE49-F238E27FC236}">
                  <a16:creationId xmlns:a16="http://schemas.microsoft.com/office/drawing/2014/main" xmlns="" id="{3E1562C2-1BCC-3743-2CDF-9A7F5B5423E8}"/>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xmlns="" id="{176D9F15-CA9B-7F77-E5E6-989DCA3CA7ED}"/>
                </a:ext>
              </a:extLst>
            </p:cNvPr>
            <p:cNvSpPr txBox="1"/>
            <p:nvPr/>
          </p:nvSpPr>
          <p:spPr>
            <a:xfrm>
              <a:off x="4629267" y="1281167"/>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dirty="0">
                  <a:latin typeface="+mn-lt"/>
                  <a:ea typeface="+mn-ea"/>
                  <a:cs typeface="+mn-ea"/>
                  <a:sym typeface="+mn-lt"/>
                </a:rPr>
                <a:t>运动员迟到</a:t>
              </a:r>
            </a:p>
          </p:txBody>
        </p:sp>
      </p:grpSp>
      <p:sp>
        <p:nvSpPr>
          <p:cNvPr id="15" name="Rectangle 23">
            <a:extLst>
              <a:ext uri="{FF2B5EF4-FFF2-40B4-BE49-F238E27FC236}">
                <a16:creationId xmlns:a16="http://schemas.microsoft.com/office/drawing/2014/main" xmlns="" id="{7E4EA9FC-1410-0CAB-D925-2B223EBECC1C}"/>
              </a:ext>
            </a:extLst>
          </p:cNvPr>
          <p:cNvSpPr/>
          <p:nvPr/>
        </p:nvSpPr>
        <p:spPr>
          <a:xfrm>
            <a:off x="1353461" y="2212617"/>
            <a:ext cx="3641620" cy="787523"/>
          </a:xfrm>
          <a:prstGeom prst="rect">
            <a:avLst/>
          </a:prstGeom>
        </p:spPr>
        <p:txBody>
          <a:bodyPr wrap="square">
            <a:spAutoFit/>
          </a:bodyPr>
          <a:lstStyle/>
          <a:p>
            <a:pPr>
              <a:lnSpc>
                <a:spcPct val="150000"/>
              </a:lnSpc>
              <a:defRPr/>
            </a:pPr>
            <a:r>
              <a:rPr lang="zh-CN" altLang="en-US" sz="1600" dirty="0">
                <a:solidFill>
                  <a:schemeClr val="tx1">
                    <a:lumMod val="75000"/>
                    <a:lumOff val="25000"/>
                  </a:schemeClr>
                </a:solidFill>
                <a:cs typeface="+mn-ea"/>
                <a:sym typeface="+mn-lt"/>
              </a:rPr>
              <a:t>比赛提前十分钟签到，运动员迟到即认为弃权，取消参赛资格。</a:t>
            </a:r>
          </a:p>
        </p:txBody>
      </p:sp>
      <p:grpSp>
        <p:nvGrpSpPr>
          <p:cNvPr id="16" name="组合 15">
            <a:extLst>
              <a:ext uri="{FF2B5EF4-FFF2-40B4-BE49-F238E27FC236}">
                <a16:creationId xmlns:a16="http://schemas.microsoft.com/office/drawing/2014/main" xmlns="" id="{E2BCC5F9-C9B6-63A9-F982-90D144B2F6A1}"/>
              </a:ext>
            </a:extLst>
          </p:cNvPr>
          <p:cNvGrpSpPr/>
          <p:nvPr/>
        </p:nvGrpSpPr>
        <p:grpSpPr>
          <a:xfrm>
            <a:off x="6540231" y="1650674"/>
            <a:ext cx="2399051" cy="484204"/>
            <a:chOff x="4369469" y="1218480"/>
            <a:chExt cx="3477126" cy="721895"/>
          </a:xfrm>
          <a:noFill/>
        </p:grpSpPr>
        <p:sp>
          <p:nvSpPr>
            <p:cNvPr id="17" name="矩形: 圆角 16">
              <a:extLst>
                <a:ext uri="{FF2B5EF4-FFF2-40B4-BE49-F238E27FC236}">
                  <a16:creationId xmlns:a16="http://schemas.microsoft.com/office/drawing/2014/main" xmlns="" id="{15E64615-272B-4C23-2AE0-44EA22B27D6C}"/>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xmlns="" id="{F3FF51C6-648D-83D5-337A-926776DCAE3E}"/>
                </a:ext>
              </a:extLst>
            </p:cNvPr>
            <p:cNvSpPr txBox="1"/>
            <p:nvPr/>
          </p:nvSpPr>
          <p:spPr>
            <a:xfrm>
              <a:off x="4629265" y="1281167"/>
              <a:ext cx="2957530"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spc="0" dirty="0">
                  <a:latin typeface="+mn-lt"/>
                  <a:ea typeface="+mn-ea"/>
                  <a:cs typeface="+mn-ea"/>
                  <a:sym typeface="+mn-lt"/>
                </a:rPr>
                <a:t>运动员中途受伤</a:t>
              </a:r>
            </a:p>
          </p:txBody>
        </p:sp>
      </p:grpSp>
      <p:sp>
        <p:nvSpPr>
          <p:cNvPr id="19" name="Rectangle 23">
            <a:extLst>
              <a:ext uri="{FF2B5EF4-FFF2-40B4-BE49-F238E27FC236}">
                <a16:creationId xmlns:a16="http://schemas.microsoft.com/office/drawing/2014/main" xmlns="" id="{ADF69F39-EEE0-5FF9-4A63-B00CD1FFF333}"/>
              </a:ext>
            </a:extLst>
          </p:cNvPr>
          <p:cNvSpPr/>
          <p:nvPr/>
        </p:nvSpPr>
        <p:spPr>
          <a:xfrm>
            <a:off x="6826214" y="2212617"/>
            <a:ext cx="3800524" cy="1200329"/>
          </a:xfrm>
          <a:prstGeom prst="rect">
            <a:avLst/>
          </a:prstGeom>
        </p:spPr>
        <p:txBody>
          <a:bodyPr wrap="square">
            <a:spAutoFit/>
          </a:bodyPr>
          <a:lstStyle/>
          <a:p>
            <a:pPr>
              <a:lnSpc>
                <a:spcPct val="150000"/>
              </a:lnSpc>
              <a:defRPr/>
            </a:pPr>
            <a:r>
              <a:rPr lang="zh-CN" altLang="en-US" sz="1600" dirty="0">
                <a:solidFill>
                  <a:schemeClr val="tx1">
                    <a:lumMod val="75000"/>
                    <a:lumOff val="25000"/>
                  </a:schemeClr>
                </a:solidFill>
                <a:cs typeface="+mn-ea"/>
                <a:sym typeface="+mn-lt"/>
              </a:rPr>
              <a:t>轻伤经处理可以继续比赛者，比赛暂停一段时间，待伤势处理好后进行。无法比赛者视为弃权。</a:t>
            </a:r>
          </a:p>
        </p:txBody>
      </p:sp>
      <p:grpSp>
        <p:nvGrpSpPr>
          <p:cNvPr id="20" name="组合 19">
            <a:extLst>
              <a:ext uri="{FF2B5EF4-FFF2-40B4-BE49-F238E27FC236}">
                <a16:creationId xmlns:a16="http://schemas.microsoft.com/office/drawing/2014/main" xmlns="" id="{B71707EF-960C-0256-8284-3330E50792CC}"/>
              </a:ext>
            </a:extLst>
          </p:cNvPr>
          <p:cNvGrpSpPr/>
          <p:nvPr/>
        </p:nvGrpSpPr>
        <p:grpSpPr>
          <a:xfrm>
            <a:off x="1067479" y="3760480"/>
            <a:ext cx="2399051" cy="484204"/>
            <a:chOff x="4369469" y="1218480"/>
            <a:chExt cx="3477126" cy="721895"/>
          </a:xfrm>
          <a:noFill/>
        </p:grpSpPr>
        <p:sp>
          <p:nvSpPr>
            <p:cNvPr id="21" name="矩形: 圆角 20">
              <a:extLst>
                <a:ext uri="{FF2B5EF4-FFF2-40B4-BE49-F238E27FC236}">
                  <a16:creationId xmlns:a16="http://schemas.microsoft.com/office/drawing/2014/main" xmlns="" id="{F887269B-3AEE-E025-7EA1-46C380736E61}"/>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22" name="文本框 21">
              <a:extLst>
                <a:ext uri="{FF2B5EF4-FFF2-40B4-BE49-F238E27FC236}">
                  <a16:creationId xmlns:a16="http://schemas.microsoft.com/office/drawing/2014/main" xmlns="" id="{CDAAD121-F787-D996-ED01-211C10016B81}"/>
                </a:ext>
              </a:extLst>
            </p:cNvPr>
            <p:cNvSpPr txBox="1"/>
            <p:nvPr/>
          </p:nvSpPr>
          <p:spPr>
            <a:xfrm>
              <a:off x="4629267" y="1281168"/>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spc="300" dirty="0">
                  <a:latin typeface="+mn-lt"/>
                  <a:ea typeface="+mn-ea"/>
                  <a:cs typeface="+mn-ea"/>
                  <a:sym typeface="+mn-lt"/>
                </a:rPr>
                <a:t>判罚出现争论</a:t>
              </a:r>
            </a:p>
          </p:txBody>
        </p:sp>
      </p:grpSp>
      <p:sp>
        <p:nvSpPr>
          <p:cNvPr id="23" name="Rectangle 23">
            <a:extLst>
              <a:ext uri="{FF2B5EF4-FFF2-40B4-BE49-F238E27FC236}">
                <a16:creationId xmlns:a16="http://schemas.microsoft.com/office/drawing/2014/main" xmlns="" id="{164992EA-6A1B-8D29-7B63-EDA2B88F2318}"/>
              </a:ext>
            </a:extLst>
          </p:cNvPr>
          <p:cNvSpPr/>
          <p:nvPr/>
        </p:nvSpPr>
        <p:spPr>
          <a:xfrm>
            <a:off x="1353460" y="4322423"/>
            <a:ext cx="3764449" cy="1200329"/>
          </a:xfrm>
          <a:prstGeom prst="rect">
            <a:avLst/>
          </a:prstGeom>
        </p:spPr>
        <p:txBody>
          <a:bodyPr wrap="square">
            <a:spAutoFit/>
          </a:bodyPr>
          <a:lstStyle/>
          <a:p>
            <a:pPr>
              <a:lnSpc>
                <a:spcPct val="150000"/>
              </a:lnSpc>
              <a:defRPr/>
            </a:pPr>
            <a:r>
              <a:rPr lang="zh-CN" altLang="en-US" sz="1600" dirty="0">
                <a:solidFill>
                  <a:schemeClr val="tx1">
                    <a:lumMod val="75000"/>
                    <a:lumOff val="25000"/>
                  </a:schemeClr>
                </a:solidFill>
                <a:cs typeface="+mn-ea"/>
                <a:sym typeface="+mn-lt"/>
              </a:rPr>
              <a:t>当有判罚出现争论，运动员不得与裁判员争吵，因此影响比赛进行者将取消比赛资格。</a:t>
            </a:r>
          </a:p>
        </p:txBody>
      </p:sp>
    </p:spTree>
    <p:extLst>
      <p:ext uri="{BB962C8B-B14F-4D97-AF65-F5344CB8AC3E}">
        <p14:creationId xmlns:p14="http://schemas.microsoft.com/office/powerpoint/2010/main" val="28848156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anim calcmode="lin" valueType="num">
                                      <p:cBhvr>
                                        <p:cTn id="19" dur="750" fill="hold"/>
                                        <p:tgtEl>
                                          <p:spTgt spid="15"/>
                                        </p:tgtEl>
                                        <p:attrNameLst>
                                          <p:attrName>ppt_x</p:attrName>
                                        </p:attrNameLst>
                                      </p:cBhvr>
                                      <p:tavLst>
                                        <p:tav tm="0">
                                          <p:val>
                                            <p:strVal val="#ppt_x"/>
                                          </p:val>
                                        </p:tav>
                                        <p:tav tm="100000">
                                          <p:val>
                                            <p:strVal val="#ppt_x"/>
                                          </p:val>
                                        </p:tav>
                                      </p:tavLst>
                                    </p:anim>
                                    <p:anim calcmode="lin" valueType="num">
                                      <p:cBhvr>
                                        <p:cTn id="2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ppt_x</p:attrName>
                                        </p:attrNameLst>
                                      </p:cBhvr>
                                      <p:tavLst>
                                        <p:tav tm="0">
                                          <p:val>
                                            <p:strVal val="#ppt_x"/>
                                          </p:val>
                                        </p:tav>
                                        <p:tav tm="100000">
                                          <p:val>
                                            <p:strVal val="#ppt_x"/>
                                          </p:val>
                                        </p:tav>
                                      </p:tavLst>
                                    </p:anim>
                                    <p:anim calcmode="lin" valueType="num">
                                      <p:cBhvr>
                                        <p:cTn id="31"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750"/>
                                        <p:tgtEl>
                                          <p:spTgt spid="23"/>
                                        </p:tgtEl>
                                      </p:cBhvr>
                                    </p:animEffect>
                                    <p:anim calcmode="lin" valueType="num">
                                      <p:cBhvr>
                                        <p:cTn id="41" dur="750" fill="hold"/>
                                        <p:tgtEl>
                                          <p:spTgt spid="23"/>
                                        </p:tgtEl>
                                        <p:attrNameLst>
                                          <p:attrName>ppt_x</p:attrName>
                                        </p:attrNameLst>
                                      </p:cBhvr>
                                      <p:tavLst>
                                        <p:tav tm="0">
                                          <p:val>
                                            <p:strVal val="#ppt_x"/>
                                          </p:val>
                                        </p:tav>
                                        <p:tav tm="100000">
                                          <p:val>
                                            <p:strVal val="#ppt_x"/>
                                          </p:val>
                                        </p:tav>
                                      </p:tavLst>
                                    </p:anim>
                                    <p:anim calcmode="lin" valueType="num">
                                      <p:cBhvr>
                                        <p:cTn id="42"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E953B3F-AA34-6E13-EB08-0AAB78C6ECF2}"/>
              </a:ext>
            </a:extLst>
          </p:cNvPr>
          <p:cNvSpPr txBox="1"/>
          <p:nvPr/>
        </p:nvSpPr>
        <p:spPr>
          <a:xfrm>
            <a:off x="2400718" y="2129625"/>
            <a:ext cx="7414628" cy="1323439"/>
          </a:xfrm>
          <a:prstGeom prst="rect">
            <a:avLst/>
          </a:prstGeom>
          <a:noFill/>
        </p:spPr>
        <p:txBody>
          <a:bodyPr wrap="square" rtlCol="0">
            <a:spAutoFit/>
          </a:bodyPr>
          <a:lstStyle/>
          <a:p>
            <a:pPr lvl="0"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运动会后期</a:t>
            </a:r>
          </a:p>
        </p:txBody>
      </p:sp>
      <p:grpSp>
        <p:nvGrpSpPr>
          <p:cNvPr id="9" name="组合 8">
            <a:extLst>
              <a:ext uri="{FF2B5EF4-FFF2-40B4-BE49-F238E27FC236}">
                <a16:creationId xmlns:a16="http://schemas.microsoft.com/office/drawing/2014/main" xmlns=""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xmlns=""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xmlns=""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第五部分</a:t>
              </a:r>
            </a:p>
          </p:txBody>
        </p:sp>
      </p:grpSp>
      <p:sp>
        <p:nvSpPr>
          <p:cNvPr id="8" name="文本框 7">
            <a:extLst>
              <a:ext uri="{FF2B5EF4-FFF2-40B4-BE49-F238E27FC236}">
                <a16:creationId xmlns:a16="http://schemas.microsoft.com/office/drawing/2014/main" xmlns=""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42241865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rPr>
              <a:t>运动会后期</a:t>
            </a:r>
          </a:p>
        </p:txBody>
      </p:sp>
      <p:pic>
        <p:nvPicPr>
          <p:cNvPr id="11" name="图片 10">
            <a:extLst>
              <a:ext uri="{FF2B5EF4-FFF2-40B4-BE49-F238E27FC236}">
                <a16:creationId xmlns:a16="http://schemas.microsoft.com/office/drawing/2014/main" xmlns="" id="{B9D73447-EA11-0C6F-9A01-0708A05C3E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830739"/>
            <a:ext cx="6096001" cy="6027261"/>
          </a:xfrm>
          <a:prstGeom prst="rect">
            <a:avLst/>
          </a:prstGeom>
        </p:spPr>
      </p:pic>
      <p:grpSp>
        <p:nvGrpSpPr>
          <p:cNvPr id="12" name="组合 11">
            <a:extLst>
              <a:ext uri="{FF2B5EF4-FFF2-40B4-BE49-F238E27FC236}">
                <a16:creationId xmlns:a16="http://schemas.microsoft.com/office/drawing/2014/main" xmlns="" id="{0F32FB97-F936-20B1-D852-7A9979CE6C50}"/>
              </a:ext>
            </a:extLst>
          </p:cNvPr>
          <p:cNvGrpSpPr/>
          <p:nvPr/>
        </p:nvGrpSpPr>
        <p:grpSpPr>
          <a:xfrm>
            <a:off x="1067479" y="1650674"/>
            <a:ext cx="2399051" cy="484204"/>
            <a:chOff x="4369469" y="1218480"/>
            <a:chExt cx="3477126" cy="721895"/>
          </a:xfrm>
          <a:noFill/>
        </p:grpSpPr>
        <p:sp>
          <p:nvSpPr>
            <p:cNvPr id="13" name="矩形: 圆角 12">
              <a:extLst>
                <a:ext uri="{FF2B5EF4-FFF2-40B4-BE49-F238E27FC236}">
                  <a16:creationId xmlns:a16="http://schemas.microsoft.com/office/drawing/2014/main" xmlns="" id="{D35072FE-4C42-4575-A178-8ABF67F77917}"/>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xmlns="" id="{5A97E819-EB33-6302-B384-0DFD89EAF0F0}"/>
                </a:ext>
              </a:extLst>
            </p:cNvPr>
            <p:cNvSpPr txBox="1"/>
            <p:nvPr/>
          </p:nvSpPr>
          <p:spPr>
            <a:xfrm>
              <a:off x="4629267" y="1281167"/>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dirty="0">
                  <a:latin typeface="+mn-lt"/>
                  <a:ea typeface="+mn-ea"/>
                  <a:cs typeface="+mn-ea"/>
                  <a:sym typeface="+mn-lt"/>
                </a:rPr>
                <a:t>结果公布</a:t>
              </a:r>
            </a:p>
          </p:txBody>
        </p:sp>
      </p:grpSp>
      <p:sp>
        <p:nvSpPr>
          <p:cNvPr id="15" name="Rectangle 23">
            <a:extLst>
              <a:ext uri="{FF2B5EF4-FFF2-40B4-BE49-F238E27FC236}">
                <a16:creationId xmlns:a16="http://schemas.microsoft.com/office/drawing/2014/main" xmlns="" id="{C30FC8CC-AAF7-7036-6B06-DEE6E0456F74}"/>
              </a:ext>
            </a:extLst>
          </p:cNvPr>
          <p:cNvSpPr/>
          <p:nvPr/>
        </p:nvSpPr>
        <p:spPr>
          <a:xfrm>
            <a:off x="1353460" y="2212617"/>
            <a:ext cx="6821549" cy="1319977"/>
          </a:xfrm>
          <a:prstGeom prst="rect">
            <a:avLst/>
          </a:prstGeom>
        </p:spPr>
        <p:txBody>
          <a:bodyPr wrap="square">
            <a:spAutoFit/>
          </a:bodyPr>
          <a:lstStyle/>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针对比赛的最后成绩，以海报的形式公布并告知获奖人员所在班级班委。</a:t>
            </a:r>
            <a:endParaRPr lang="en-US" altLang="zh-CN" sz="1400" dirty="0">
              <a:solidFill>
                <a:schemeClr val="tx1">
                  <a:lumMod val="75000"/>
                  <a:lumOff val="25000"/>
                </a:schemeClr>
              </a:solidFill>
              <a:cs typeface="+mn-ea"/>
              <a:sym typeface="+mn-lt"/>
            </a:endParaRPr>
          </a:p>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将由宣传部负责制作获奖人员宣传板放在食堂门口。</a:t>
            </a:r>
          </a:p>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并将获奖人名单张贴在各寝室楼下。</a:t>
            </a:r>
          </a:p>
        </p:txBody>
      </p:sp>
      <p:grpSp>
        <p:nvGrpSpPr>
          <p:cNvPr id="16" name="组合 15">
            <a:extLst>
              <a:ext uri="{FF2B5EF4-FFF2-40B4-BE49-F238E27FC236}">
                <a16:creationId xmlns:a16="http://schemas.microsoft.com/office/drawing/2014/main" xmlns="" id="{381D2D35-F9FA-6788-B720-310F2D1D1C7B}"/>
              </a:ext>
            </a:extLst>
          </p:cNvPr>
          <p:cNvGrpSpPr/>
          <p:nvPr/>
        </p:nvGrpSpPr>
        <p:grpSpPr>
          <a:xfrm>
            <a:off x="1099802" y="3877534"/>
            <a:ext cx="2399051" cy="484204"/>
            <a:chOff x="4369469" y="1218480"/>
            <a:chExt cx="3477126" cy="721895"/>
          </a:xfrm>
          <a:noFill/>
        </p:grpSpPr>
        <p:sp>
          <p:nvSpPr>
            <p:cNvPr id="17" name="矩形: 圆角 16">
              <a:extLst>
                <a:ext uri="{FF2B5EF4-FFF2-40B4-BE49-F238E27FC236}">
                  <a16:creationId xmlns:a16="http://schemas.microsoft.com/office/drawing/2014/main" xmlns="" id="{4B183718-12C5-FF2E-8FD4-8A70DDAF7559}"/>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xmlns="" id="{C31798C5-64BB-251E-FE2E-8544E2A7434F}"/>
                </a:ext>
              </a:extLst>
            </p:cNvPr>
            <p:cNvSpPr txBox="1"/>
            <p:nvPr/>
          </p:nvSpPr>
          <p:spPr>
            <a:xfrm>
              <a:off x="4629267" y="1281167"/>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dirty="0">
                  <a:latin typeface="+mn-lt"/>
                  <a:ea typeface="+mn-ea"/>
                  <a:cs typeface="+mn-ea"/>
                  <a:sym typeface="+mn-lt"/>
                </a:rPr>
                <a:t>经验总结</a:t>
              </a:r>
            </a:p>
          </p:txBody>
        </p:sp>
      </p:grpSp>
      <p:sp>
        <p:nvSpPr>
          <p:cNvPr id="19" name="Rectangle 23">
            <a:extLst>
              <a:ext uri="{FF2B5EF4-FFF2-40B4-BE49-F238E27FC236}">
                <a16:creationId xmlns:a16="http://schemas.microsoft.com/office/drawing/2014/main" xmlns="" id="{38CFF496-B0BD-2A5E-9E7E-A29655456D0C}"/>
              </a:ext>
            </a:extLst>
          </p:cNvPr>
          <p:cNvSpPr/>
          <p:nvPr/>
        </p:nvSpPr>
        <p:spPr>
          <a:xfrm>
            <a:off x="1385783" y="4439477"/>
            <a:ext cx="4305333" cy="889090"/>
          </a:xfrm>
          <a:prstGeom prst="rect">
            <a:avLst/>
          </a:prstGeom>
        </p:spPr>
        <p:txBody>
          <a:bodyPr wrap="square">
            <a:spAutoFit/>
          </a:bodyPr>
          <a:lstStyle/>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总结此次活动经验和不足</a:t>
            </a:r>
            <a:endParaRPr lang="en-US" altLang="zh-CN" sz="1400" dirty="0">
              <a:solidFill>
                <a:schemeClr val="tx1">
                  <a:lumMod val="75000"/>
                  <a:lumOff val="25000"/>
                </a:schemeClr>
              </a:solidFill>
              <a:cs typeface="+mn-ea"/>
              <a:sym typeface="+mn-lt"/>
            </a:endParaRPr>
          </a:p>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为下次活动的举办提供借鉴。</a:t>
            </a:r>
          </a:p>
        </p:txBody>
      </p:sp>
    </p:spTree>
    <p:extLst>
      <p:ext uri="{BB962C8B-B14F-4D97-AF65-F5344CB8AC3E}">
        <p14:creationId xmlns:p14="http://schemas.microsoft.com/office/powerpoint/2010/main" val="5929087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CEDC32E-1144-EC05-0D54-0346002FAF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694" y="1997243"/>
            <a:ext cx="1227221" cy="2743200"/>
          </a:xfrm>
          <a:prstGeom prst="rect">
            <a:avLst/>
          </a:prstGeom>
        </p:spPr>
      </p:pic>
      <p:pic>
        <p:nvPicPr>
          <p:cNvPr id="9" name="图片 8">
            <a:extLst>
              <a:ext uri="{FF2B5EF4-FFF2-40B4-BE49-F238E27FC236}">
                <a16:creationId xmlns:a16="http://schemas.microsoft.com/office/drawing/2014/main" xmlns="" id="{E60CB94A-C66E-827B-2777-E085FBB048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99823" y="2803358"/>
            <a:ext cx="1327483" cy="950494"/>
          </a:xfrm>
          <a:prstGeom prst="rect">
            <a:avLst/>
          </a:prstGeom>
        </p:spPr>
      </p:pic>
      <p:pic>
        <p:nvPicPr>
          <p:cNvPr id="11" name="图片 10">
            <a:extLst>
              <a:ext uri="{FF2B5EF4-FFF2-40B4-BE49-F238E27FC236}">
                <a16:creationId xmlns:a16="http://schemas.microsoft.com/office/drawing/2014/main" xmlns="" id="{CEB3F286-D5AF-5CE0-DC2E-35BDDAD292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0990" y="3976746"/>
            <a:ext cx="1532021" cy="1527393"/>
          </a:xfrm>
          <a:prstGeom prst="rect">
            <a:avLst/>
          </a:prstGeom>
        </p:spPr>
      </p:pic>
      <p:pic>
        <p:nvPicPr>
          <p:cNvPr id="13" name="图片 12">
            <a:extLst>
              <a:ext uri="{FF2B5EF4-FFF2-40B4-BE49-F238E27FC236}">
                <a16:creationId xmlns:a16="http://schemas.microsoft.com/office/drawing/2014/main" xmlns="" id="{0F57444D-E009-D8C8-28BB-F7883794FA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76863" y="1143000"/>
            <a:ext cx="5438273" cy="577516"/>
          </a:xfrm>
          <a:prstGeom prst="rect">
            <a:avLst/>
          </a:prstGeom>
        </p:spPr>
      </p:pic>
      <p:pic>
        <p:nvPicPr>
          <p:cNvPr id="15" name="图片 14">
            <a:extLst>
              <a:ext uri="{FF2B5EF4-FFF2-40B4-BE49-F238E27FC236}">
                <a16:creationId xmlns:a16="http://schemas.microsoft.com/office/drawing/2014/main" xmlns="" id="{E68DA5F8-386A-0298-314F-5C42D185AD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6583" y="1943410"/>
            <a:ext cx="8698834" cy="1143000"/>
          </a:xfrm>
          <a:prstGeom prst="rect">
            <a:avLst/>
          </a:prstGeom>
        </p:spPr>
      </p:pic>
      <p:pic>
        <p:nvPicPr>
          <p:cNvPr id="17" name="图片 16">
            <a:extLst>
              <a:ext uri="{FF2B5EF4-FFF2-40B4-BE49-F238E27FC236}">
                <a16:creationId xmlns:a16="http://schemas.microsoft.com/office/drawing/2014/main" xmlns="" id="{66639605-33BE-A73E-CF91-49D1C726575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88204" y="3257704"/>
            <a:ext cx="4415590" cy="342591"/>
          </a:xfrm>
          <a:prstGeom prst="rect">
            <a:avLst/>
          </a:prstGeom>
        </p:spPr>
      </p:pic>
      <p:sp>
        <p:nvSpPr>
          <p:cNvPr id="19" name="文本框 18">
            <a:extLst>
              <a:ext uri="{FF2B5EF4-FFF2-40B4-BE49-F238E27FC236}">
                <a16:creationId xmlns:a16="http://schemas.microsoft.com/office/drawing/2014/main" xmlns="" id="{16344EAF-EB21-9F7F-5BEC-078FA560977E}"/>
              </a:ext>
            </a:extLst>
          </p:cNvPr>
          <p:cNvSpPr txBox="1"/>
          <p:nvPr/>
        </p:nvSpPr>
        <p:spPr>
          <a:xfrm>
            <a:off x="2239879" y="3615179"/>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34924574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53" presetClass="entr" presetSubtype="16"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4" presetClass="entr" presetSubtype="1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150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21391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50DF9EE6-59BE-8D9F-382A-79772920DDC4}"/>
              </a:ext>
            </a:extLst>
          </p:cNvPr>
          <p:cNvSpPr txBox="1"/>
          <p:nvPr/>
        </p:nvSpPr>
        <p:spPr>
          <a:xfrm>
            <a:off x="5277507" y="543202"/>
            <a:ext cx="1636987" cy="848246"/>
          </a:xfrm>
          <a:prstGeom prst="rect">
            <a:avLst/>
          </a:prstGeom>
          <a:noFill/>
        </p:spPr>
        <p:txBody>
          <a:bodyPr wrap="none" rtlCol="0">
            <a:spAutoFit/>
          </a:bodyPr>
          <a:lstStyle/>
          <a:p>
            <a:pPr algn="ctr">
              <a:lnSpc>
                <a:spcPct val="110000"/>
              </a:lnSpc>
            </a:pPr>
            <a:r>
              <a:rPr lang="zh-CN" altLang="en-US" sz="4800" b="1" spc="100" dirty="0">
                <a:ln w="76200">
                  <a:solidFill>
                    <a:srgbClr val="FFFFFF"/>
                  </a:solidFill>
                </a:ln>
                <a:gradFill>
                  <a:gsLst>
                    <a:gs pos="0">
                      <a:srgbClr val="FE862C"/>
                    </a:gs>
                    <a:gs pos="61000">
                      <a:srgbClr val="D21305"/>
                    </a:gs>
                  </a:gsLst>
                  <a:lin ang="2700000" scaled="1"/>
                </a:gradFill>
                <a:effectLst>
                  <a:outerShdw blurRad="127000" algn="ctr" rotWithShape="0">
                    <a:srgbClr val="000000">
                      <a:alpha val="12000"/>
                    </a:srgbClr>
                  </a:outerShdw>
                </a:effectLst>
                <a:cs typeface="+mn-ea"/>
                <a:sym typeface="+mn-lt"/>
              </a:rPr>
              <a:t>目 录</a:t>
            </a:r>
            <a:endParaRPr lang="en-US" altLang="zh-CN" sz="4800" b="1" spc="100" dirty="0">
              <a:ln w="76200">
                <a:solidFill>
                  <a:srgbClr val="FFFFFF"/>
                </a:solidFill>
              </a:ln>
              <a:gradFill>
                <a:gsLst>
                  <a:gs pos="0">
                    <a:srgbClr val="FE862C"/>
                  </a:gs>
                  <a:gs pos="61000">
                    <a:srgbClr val="D21305"/>
                  </a:gs>
                </a:gsLst>
                <a:lin ang="2700000" scaled="1"/>
              </a:gradFill>
              <a:effectLst>
                <a:outerShdw blurRad="127000" algn="ctr" rotWithShape="0">
                  <a:srgbClr val="000000">
                    <a:alpha val="12000"/>
                  </a:srgbClr>
                </a:outerShdw>
              </a:effectLst>
              <a:cs typeface="+mn-ea"/>
              <a:sym typeface="+mn-lt"/>
            </a:endParaRPr>
          </a:p>
        </p:txBody>
      </p:sp>
      <p:sp>
        <p:nvSpPr>
          <p:cNvPr id="3" name="文本框 2">
            <a:extLst>
              <a:ext uri="{FF2B5EF4-FFF2-40B4-BE49-F238E27FC236}">
                <a16:creationId xmlns:a16="http://schemas.microsoft.com/office/drawing/2014/main" xmlns="" id="{AAD30F4B-11A2-8D71-43A9-3833030CF197}"/>
              </a:ext>
            </a:extLst>
          </p:cNvPr>
          <p:cNvSpPr txBox="1"/>
          <p:nvPr/>
        </p:nvSpPr>
        <p:spPr>
          <a:xfrm>
            <a:off x="5277507" y="542801"/>
            <a:ext cx="1636987" cy="848246"/>
          </a:xfrm>
          <a:prstGeom prst="rect">
            <a:avLst/>
          </a:prstGeom>
          <a:noFill/>
        </p:spPr>
        <p:txBody>
          <a:bodyPr wrap="none" rtlCol="0">
            <a:spAutoFit/>
          </a:bodyPr>
          <a:lstStyle/>
          <a:p>
            <a:pPr algn="ctr">
              <a:lnSpc>
                <a:spcPct val="110000"/>
              </a:lnSpc>
            </a:pPr>
            <a:r>
              <a:rPr lang="zh-CN" altLang="en-US" sz="4800" b="1" spc="100" dirty="0">
                <a:gradFill>
                  <a:gsLst>
                    <a:gs pos="0">
                      <a:srgbClr val="4B4E8E"/>
                    </a:gs>
                    <a:gs pos="100000">
                      <a:srgbClr val="528DBF"/>
                    </a:gs>
                    <a:gs pos="68000">
                      <a:srgbClr val="D2426E"/>
                    </a:gs>
                    <a:gs pos="36000">
                      <a:srgbClr val="4F9266"/>
                    </a:gs>
                  </a:gsLst>
                  <a:lin ang="2700000" scaled="1"/>
                </a:gradFill>
                <a:cs typeface="+mn-ea"/>
                <a:sym typeface="+mn-lt"/>
              </a:rPr>
              <a:t>目 录</a:t>
            </a:r>
            <a:endParaRPr lang="en-US" altLang="zh-CN" sz="4800" b="1" spc="100" dirty="0">
              <a:gradFill>
                <a:gsLst>
                  <a:gs pos="0">
                    <a:srgbClr val="4B4E8E"/>
                  </a:gs>
                  <a:gs pos="100000">
                    <a:srgbClr val="528DBF"/>
                  </a:gs>
                  <a:gs pos="68000">
                    <a:srgbClr val="D2426E"/>
                  </a:gs>
                  <a:gs pos="36000">
                    <a:srgbClr val="4F9266"/>
                  </a:gs>
                </a:gsLst>
                <a:lin ang="2700000" scaled="1"/>
              </a:gradFill>
              <a:cs typeface="+mn-ea"/>
              <a:sym typeface="+mn-lt"/>
            </a:endParaRPr>
          </a:p>
        </p:txBody>
      </p:sp>
      <p:grpSp>
        <p:nvGrpSpPr>
          <p:cNvPr id="4" name="组合 3">
            <a:extLst>
              <a:ext uri="{FF2B5EF4-FFF2-40B4-BE49-F238E27FC236}">
                <a16:creationId xmlns:a16="http://schemas.microsoft.com/office/drawing/2014/main" xmlns="" id="{9DEA875D-A820-3D5B-B944-44FCFF683E55}"/>
              </a:ext>
            </a:extLst>
          </p:cNvPr>
          <p:cNvGrpSpPr/>
          <p:nvPr/>
        </p:nvGrpSpPr>
        <p:grpSpPr>
          <a:xfrm>
            <a:off x="2338174" y="966924"/>
            <a:ext cx="7515653" cy="47625"/>
            <a:chOff x="2433424" y="966924"/>
            <a:chExt cx="7515653" cy="47625"/>
          </a:xfrm>
        </p:grpSpPr>
        <p:grpSp>
          <p:nvGrpSpPr>
            <p:cNvPr id="5" name="组合 4">
              <a:extLst>
                <a:ext uri="{FF2B5EF4-FFF2-40B4-BE49-F238E27FC236}">
                  <a16:creationId xmlns:a16="http://schemas.microsoft.com/office/drawing/2014/main" xmlns="" id="{8B763A72-317C-0DAB-C0E3-AC8A1DB2D9C1}"/>
                </a:ext>
              </a:extLst>
            </p:cNvPr>
            <p:cNvGrpSpPr/>
            <p:nvPr/>
          </p:nvGrpSpPr>
          <p:grpSpPr>
            <a:xfrm>
              <a:off x="7525034" y="966924"/>
              <a:ext cx="2424043" cy="47625"/>
              <a:chOff x="7137400" y="2084387"/>
              <a:chExt cx="2424043" cy="47625"/>
            </a:xfrm>
          </p:grpSpPr>
          <p:cxnSp>
            <p:nvCxnSpPr>
              <p:cNvPr id="9" name="直接连接符 8">
                <a:extLst>
                  <a:ext uri="{FF2B5EF4-FFF2-40B4-BE49-F238E27FC236}">
                    <a16:creationId xmlns:a16="http://schemas.microsoft.com/office/drawing/2014/main" xmlns="" id="{0F951199-7321-CD62-B7A4-D5300F3C2F2D}"/>
                  </a:ext>
                </a:extLst>
              </p:cNvPr>
              <p:cNvCxnSpPr>
                <a:cxnSpLocks/>
              </p:cNvCxnSpPr>
              <p:nvPr/>
            </p:nvCxnSpPr>
            <p:spPr>
              <a:xfrm>
                <a:off x="7179518" y="2108199"/>
                <a:ext cx="2381925" cy="0"/>
              </a:xfrm>
              <a:prstGeom prst="line">
                <a:avLst/>
              </a:prstGeom>
              <a:noFill/>
              <a:ln w="9525" cap="flat" cmpd="sng" algn="ctr">
                <a:solidFill>
                  <a:srgbClr val="D21305"/>
                </a:solidFill>
                <a:prstDash val="solid"/>
                <a:miter lim="800000"/>
              </a:ln>
              <a:effectLst/>
            </p:spPr>
          </p:cxnSp>
          <p:sp>
            <p:nvSpPr>
              <p:cNvPr id="10" name="矩形 9">
                <a:extLst>
                  <a:ext uri="{FF2B5EF4-FFF2-40B4-BE49-F238E27FC236}">
                    <a16:creationId xmlns:a16="http://schemas.microsoft.com/office/drawing/2014/main" xmlns="" id="{CB8AC585-1A1E-9698-7504-4D923C7D3036}"/>
                  </a:ext>
                </a:extLst>
              </p:cNvPr>
              <p:cNvSpPr/>
              <p:nvPr/>
            </p:nvSpPr>
            <p:spPr>
              <a:xfrm>
                <a:off x="7137400" y="2084387"/>
                <a:ext cx="47625" cy="47625"/>
              </a:xfrm>
              <a:prstGeom prst="rect">
                <a:avLst/>
              </a:prstGeom>
              <a:noFill/>
              <a:ln w="9525" cap="flat" cmpd="sng" algn="ctr">
                <a:solidFill>
                  <a:srgbClr val="D2130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nvGrpSpPr>
            <p:cNvPr id="6" name="组合 5">
              <a:extLst>
                <a:ext uri="{FF2B5EF4-FFF2-40B4-BE49-F238E27FC236}">
                  <a16:creationId xmlns:a16="http://schemas.microsoft.com/office/drawing/2014/main" xmlns="" id="{0C571E05-5350-249B-8057-A962D5552A06}"/>
                </a:ext>
              </a:extLst>
            </p:cNvPr>
            <p:cNvGrpSpPr/>
            <p:nvPr/>
          </p:nvGrpSpPr>
          <p:grpSpPr>
            <a:xfrm flipH="1">
              <a:off x="2433424" y="966924"/>
              <a:ext cx="2424043" cy="47625"/>
              <a:chOff x="7137400" y="2084387"/>
              <a:chExt cx="2424043" cy="47625"/>
            </a:xfrm>
          </p:grpSpPr>
          <p:cxnSp>
            <p:nvCxnSpPr>
              <p:cNvPr id="7" name="直接连接符 6">
                <a:extLst>
                  <a:ext uri="{FF2B5EF4-FFF2-40B4-BE49-F238E27FC236}">
                    <a16:creationId xmlns:a16="http://schemas.microsoft.com/office/drawing/2014/main" xmlns="" id="{80DFB142-3921-A127-0608-E41DD9437B95}"/>
                  </a:ext>
                </a:extLst>
              </p:cNvPr>
              <p:cNvCxnSpPr>
                <a:cxnSpLocks/>
              </p:cNvCxnSpPr>
              <p:nvPr/>
            </p:nvCxnSpPr>
            <p:spPr>
              <a:xfrm>
                <a:off x="7179518" y="2108199"/>
                <a:ext cx="2381925" cy="0"/>
              </a:xfrm>
              <a:prstGeom prst="line">
                <a:avLst/>
              </a:prstGeom>
              <a:noFill/>
              <a:ln w="9525" cap="flat" cmpd="sng" algn="ctr">
                <a:solidFill>
                  <a:srgbClr val="D21305"/>
                </a:solidFill>
                <a:prstDash val="solid"/>
                <a:miter lim="800000"/>
              </a:ln>
              <a:effectLst/>
            </p:spPr>
          </p:cxnSp>
          <p:sp>
            <p:nvSpPr>
              <p:cNvPr id="8" name="矩形 7">
                <a:extLst>
                  <a:ext uri="{FF2B5EF4-FFF2-40B4-BE49-F238E27FC236}">
                    <a16:creationId xmlns:a16="http://schemas.microsoft.com/office/drawing/2014/main" xmlns="" id="{33855F82-ADF5-56A3-C9C2-EF7D8666C477}"/>
                  </a:ext>
                </a:extLst>
              </p:cNvPr>
              <p:cNvSpPr/>
              <p:nvPr/>
            </p:nvSpPr>
            <p:spPr>
              <a:xfrm>
                <a:off x="7137400" y="2084387"/>
                <a:ext cx="47625" cy="47625"/>
              </a:xfrm>
              <a:prstGeom prst="rect">
                <a:avLst/>
              </a:prstGeom>
              <a:noFill/>
              <a:ln w="9525" cap="flat" cmpd="sng" algn="ctr">
                <a:solidFill>
                  <a:srgbClr val="D2130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sp>
        <p:nvSpPr>
          <p:cNvPr id="11" name="文本框 10">
            <a:extLst>
              <a:ext uri="{FF2B5EF4-FFF2-40B4-BE49-F238E27FC236}">
                <a16:creationId xmlns:a16="http://schemas.microsoft.com/office/drawing/2014/main" xmlns="" id="{439A064A-BE79-75C4-8F70-DE080B07526F}"/>
              </a:ext>
            </a:extLst>
          </p:cNvPr>
          <p:cNvSpPr txBox="1"/>
          <p:nvPr/>
        </p:nvSpPr>
        <p:spPr>
          <a:xfrm>
            <a:off x="5295900" y="1340485"/>
            <a:ext cx="1600200" cy="295145"/>
          </a:xfrm>
          <a:prstGeom prst="rect">
            <a:avLst/>
          </a:prstGeom>
          <a:noFill/>
        </p:spPr>
        <p:txBody>
          <a:bodyPr wrap="square" rtlCol="0">
            <a:spAutoFit/>
          </a:bodyPr>
          <a:lstStyle/>
          <a:p>
            <a:pPr algn="dist">
              <a:lnSpc>
                <a:spcPct val="120000"/>
              </a:lnSpc>
              <a:spcAft>
                <a:spcPts val="600"/>
              </a:spcAft>
            </a:pPr>
            <a:r>
              <a:rPr lang="en-US" altLang="zh-CN" sz="1200" spc="100" dirty="0">
                <a:solidFill>
                  <a:srgbClr val="FFFFFF">
                    <a:lumMod val="65000"/>
                  </a:srgbClr>
                </a:solidFill>
                <a:cs typeface="+mn-ea"/>
                <a:sym typeface="+mn-lt"/>
              </a:rPr>
              <a:t>CONTENT</a:t>
            </a:r>
            <a:endParaRPr lang="zh-CN" altLang="en-US" sz="1200" spc="100" dirty="0">
              <a:solidFill>
                <a:srgbClr val="FFFFFF">
                  <a:lumMod val="65000"/>
                </a:srgbClr>
              </a:solidFill>
              <a:cs typeface="+mn-ea"/>
              <a:sym typeface="+mn-lt"/>
            </a:endParaRPr>
          </a:p>
        </p:txBody>
      </p:sp>
      <p:grpSp>
        <p:nvGrpSpPr>
          <p:cNvPr id="41" name="组合 40">
            <a:extLst>
              <a:ext uri="{FF2B5EF4-FFF2-40B4-BE49-F238E27FC236}">
                <a16:creationId xmlns:a16="http://schemas.microsoft.com/office/drawing/2014/main" xmlns="" id="{F3CB74C4-D876-99E5-4974-E1538DD031C1}"/>
              </a:ext>
            </a:extLst>
          </p:cNvPr>
          <p:cNvGrpSpPr/>
          <p:nvPr/>
        </p:nvGrpSpPr>
        <p:grpSpPr>
          <a:xfrm>
            <a:off x="1735464" y="1987854"/>
            <a:ext cx="2381924" cy="1276130"/>
            <a:chOff x="1735464" y="1987854"/>
            <a:chExt cx="2381924" cy="1276130"/>
          </a:xfrm>
        </p:grpSpPr>
        <p:sp>
          <p:nvSpPr>
            <p:cNvPr id="12" name="椭圆 11">
              <a:extLst>
                <a:ext uri="{FF2B5EF4-FFF2-40B4-BE49-F238E27FC236}">
                  <a16:creationId xmlns:a16="http://schemas.microsoft.com/office/drawing/2014/main" xmlns="" id="{5AF89DA2-22C5-4511-772A-47819CB02843}"/>
                </a:ext>
              </a:extLst>
            </p:cNvPr>
            <p:cNvSpPr/>
            <p:nvPr/>
          </p:nvSpPr>
          <p:spPr>
            <a:xfrm>
              <a:off x="2513214" y="1987854"/>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4" name="TextBox 13">
              <a:extLst>
                <a:ext uri="{FF2B5EF4-FFF2-40B4-BE49-F238E27FC236}">
                  <a16:creationId xmlns:a16="http://schemas.microsoft.com/office/drawing/2014/main" xmlns="" id="{8D238E49-7805-11C7-1223-98CCAFDD216E}"/>
                </a:ext>
              </a:extLst>
            </p:cNvPr>
            <p:cNvSpPr txBox="1"/>
            <p:nvPr/>
          </p:nvSpPr>
          <p:spPr>
            <a:xfrm>
              <a:off x="1735464" y="2894652"/>
              <a:ext cx="2381924"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2400" b="1" dirty="0">
                  <a:solidFill>
                    <a:schemeClr val="tx1">
                      <a:lumMod val="75000"/>
                      <a:lumOff val="25000"/>
                    </a:schemeClr>
                  </a:solidFill>
                  <a:cs typeface="+mn-ea"/>
                  <a:sym typeface="+mn-lt"/>
                </a:rPr>
                <a:t>运动会介绍</a:t>
              </a:r>
            </a:p>
          </p:txBody>
        </p:sp>
        <p:sp>
          <p:nvSpPr>
            <p:cNvPr id="32" name="TextBox 13">
              <a:extLst>
                <a:ext uri="{FF2B5EF4-FFF2-40B4-BE49-F238E27FC236}">
                  <a16:creationId xmlns:a16="http://schemas.microsoft.com/office/drawing/2014/main" xmlns="" id="{05750F97-0AD1-2CF3-B375-F4F476480DF6}"/>
                </a:ext>
              </a:extLst>
            </p:cNvPr>
            <p:cNvSpPr txBox="1"/>
            <p:nvPr/>
          </p:nvSpPr>
          <p:spPr>
            <a:xfrm>
              <a:off x="2574722" y="224046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grpSp>
        <p:nvGrpSpPr>
          <p:cNvPr id="42" name="组合 41">
            <a:extLst>
              <a:ext uri="{FF2B5EF4-FFF2-40B4-BE49-F238E27FC236}">
                <a16:creationId xmlns:a16="http://schemas.microsoft.com/office/drawing/2014/main" xmlns="" id="{730F5103-A9FC-347A-1BA5-FFC2A2897B80}"/>
              </a:ext>
            </a:extLst>
          </p:cNvPr>
          <p:cNvGrpSpPr/>
          <p:nvPr/>
        </p:nvGrpSpPr>
        <p:grpSpPr>
          <a:xfrm>
            <a:off x="3529136" y="3778682"/>
            <a:ext cx="1935990" cy="1341122"/>
            <a:chOff x="3529136" y="3778682"/>
            <a:chExt cx="1935990" cy="1341122"/>
          </a:xfrm>
        </p:grpSpPr>
        <p:sp>
          <p:nvSpPr>
            <p:cNvPr id="15" name="椭圆 14">
              <a:extLst>
                <a:ext uri="{FF2B5EF4-FFF2-40B4-BE49-F238E27FC236}">
                  <a16:creationId xmlns:a16="http://schemas.microsoft.com/office/drawing/2014/main" xmlns="" id="{33FA9B30-E792-0EF8-F182-39606E7697D2}"/>
                </a:ext>
              </a:extLst>
            </p:cNvPr>
            <p:cNvSpPr/>
            <p:nvPr/>
          </p:nvSpPr>
          <p:spPr>
            <a:xfrm>
              <a:off x="4098001" y="3778682"/>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8" name="TextBox 13">
              <a:extLst>
                <a:ext uri="{FF2B5EF4-FFF2-40B4-BE49-F238E27FC236}">
                  <a16:creationId xmlns:a16="http://schemas.microsoft.com/office/drawing/2014/main" xmlns="" id="{CA681192-C900-452E-D0A3-3F05EE4A7AF7}"/>
                </a:ext>
              </a:extLst>
            </p:cNvPr>
            <p:cNvSpPr txBox="1"/>
            <p:nvPr/>
          </p:nvSpPr>
          <p:spPr>
            <a:xfrm>
              <a:off x="3529136" y="4750472"/>
              <a:ext cx="1935990"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运动会安排</a:t>
              </a:r>
            </a:p>
          </p:txBody>
        </p:sp>
        <p:sp>
          <p:nvSpPr>
            <p:cNvPr id="34" name="TextBox 13">
              <a:extLst>
                <a:ext uri="{FF2B5EF4-FFF2-40B4-BE49-F238E27FC236}">
                  <a16:creationId xmlns:a16="http://schemas.microsoft.com/office/drawing/2014/main" xmlns="" id="{C6614654-714B-BF19-0893-823C77D63C2A}"/>
                </a:ext>
              </a:extLst>
            </p:cNvPr>
            <p:cNvSpPr txBox="1"/>
            <p:nvPr/>
          </p:nvSpPr>
          <p:spPr>
            <a:xfrm>
              <a:off x="4147477" y="404332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grpSp>
      <p:grpSp>
        <p:nvGrpSpPr>
          <p:cNvPr id="43" name="组合 42">
            <a:extLst>
              <a:ext uri="{FF2B5EF4-FFF2-40B4-BE49-F238E27FC236}">
                <a16:creationId xmlns:a16="http://schemas.microsoft.com/office/drawing/2014/main" xmlns="" id="{1D5398F3-B541-4DA1-E4D6-327253E618A4}"/>
              </a:ext>
            </a:extLst>
          </p:cNvPr>
          <p:cNvGrpSpPr/>
          <p:nvPr/>
        </p:nvGrpSpPr>
        <p:grpSpPr>
          <a:xfrm>
            <a:off x="5004852" y="1987854"/>
            <a:ext cx="2182295" cy="1290617"/>
            <a:chOff x="5004852" y="1987854"/>
            <a:chExt cx="2182295" cy="1290617"/>
          </a:xfrm>
        </p:grpSpPr>
        <p:sp>
          <p:nvSpPr>
            <p:cNvPr id="13" name="椭圆 12">
              <a:extLst>
                <a:ext uri="{FF2B5EF4-FFF2-40B4-BE49-F238E27FC236}">
                  <a16:creationId xmlns:a16="http://schemas.microsoft.com/office/drawing/2014/main" xmlns="" id="{583DF7C4-4A9F-4D6A-4AE6-EBE13BEC8798}"/>
                </a:ext>
              </a:extLst>
            </p:cNvPr>
            <p:cNvSpPr/>
            <p:nvPr/>
          </p:nvSpPr>
          <p:spPr>
            <a:xfrm>
              <a:off x="5682788" y="1987854"/>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5" name="TextBox 13">
              <a:extLst>
                <a:ext uri="{FF2B5EF4-FFF2-40B4-BE49-F238E27FC236}">
                  <a16:creationId xmlns:a16="http://schemas.microsoft.com/office/drawing/2014/main" xmlns="" id="{272E1331-A168-5153-EF0E-101E76220E29}"/>
                </a:ext>
              </a:extLst>
            </p:cNvPr>
            <p:cNvSpPr txBox="1"/>
            <p:nvPr/>
          </p:nvSpPr>
          <p:spPr>
            <a:xfrm>
              <a:off x="5004852" y="2909139"/>
              <a:ext cx="2182295"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运动会项目</a:t>
              </a:r>
            </a:p>
          </p:txBody>
        </p:sp>
        <p:sp>
          <p:nvSpPr>
            <p:cNvPr id="36" name="TextBox 13">
              <a:extLst>
                <a:ext uri="{FF2B5EF4-FFF2-40B4-BE49-F238E27FC236}">
                  <a16:creationId xmlns:a16="http://schemas.microsoft.com/office/drawing/2014/main" xmlns="" id="{D2A126FE-AF2E-1A9D-EFCC-C9FC12B8AA70}"/>
                </a:ext>
              </a:extLst>
            </p:cNvPr>
            <p:cNvSpPr txBox="1"/>
            <p:nvPr/>
          </p:nvSpPr>
          <p:spPr>
            <a:xfrm>
              <a:off x="5731590" y="224046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grpSp>
        <p:nvGrpSpPr>
          <p:cNvPr id="44" name="组合 43">
            <a:extLst>
              <a:ext uri="{FF2B5EF4-FFF2-40B4-BE49-F238E27FC236}">
                <a16:creationId xmlns:a16="http://schemas.microsoft.com/office/drawing/2014/main" xmlns="" id="{1B19080B-6C74-F03A-2BDC-83DB0AF0469B}"/>
              </a:ext>
            </a:extLst>
          </p:cNvPr>
          <p:cNvGrpSpPr/>
          <p:nvPr/>
        </p:nvGrpSpPr>
        <p:grpSpPr>
          <a:xfrm>
            <a:off x="6903331" y="3778682"/>
            <a:ext cx="1554914" cy="1327961"/>
            <a:chOff x="6903331" y="3778682"/>
            <a:chExt cx="1554914" cy="1327961"/>
          </a:xfrm>
        </p:grpSpPr>
        <p:sp>
          <p:nvSpPr>
            <p:cNvPr id="16" name="椭圆 15">
              <a:extLst>
                <a:ext uri="{FF2B5EF4-FFF2-40B4-BE49-F238E27FC236}">
                  <a16:creationId xmlns:a16="http://schemas.microsoft.com/office/drawing/2014/main" xmlns="" id="{4B91B8CD-96E5-B1BD-0430-F66631C66E4E}"/>
                </a:ext>
              </a:extLst>
            </p:cNvPr>
            <p:cNvSpPr/>
            <p:nvPr/>
          </p:nvSpPr>
          <p:spPr>
            <a:xfrm>
              <a:off x="7267575" y="3778682"/>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7" name="TextBox 13">
              <a:extLst>
                <a:ext uri="{FF2B5EF4-FFF2-40B4-BE49-F238E27FC236}">
                  <a16:creationId xmlns:a16="http://schemas.microsoft.com/office/drawing/2014/main" xmlns="" id="{27AD2299-0652-057F-B149-F23DDFAB164D}"/>
                </a:ext>
              </a:extLst>
            </p:cNvPr>
            <p:cNvSpPr txBox="1"/>
            <p:nvPr/>
          </p:nvSpPr>
          <p:spPr>
            <a:xfrm>
              <a:off x="6903331" y="4737311"/>
              <a:ext cx="1554914"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运动会预案</a:t>
              </a:r>
            </a:p>
          </p:txBody>
        </p:sp>
        <p:sp>
          <p:nvSpPr>
            <p:cNvPr id="38" name="TextBox 13">
              <a:extLst>
                <a:ext uri="{FF2B5EF4-FFF2-40B4-BE49-F238E27FC236}">
                  <a16:creationId xmlns:a16="http://schemas.microsoft.com/office/drawing/2014/main" xmlns="" id="{6924EC72-448E-30D8-61C8-F6FDED2D1D41}"/>
                </a:ext>
              </a:extLst>
            </p:cNvPr>
            <p:cNvSpPr txBox="1"/>
            <p:nvPr/>
          </p:nvSpPr>
          <p:spPr>
            <a:xfrm>
              <a:off x="7316377" y="404332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grpSp>
        <p:nvGrpSpPr>
          <p:cNvPr id="45" name="组合 44">
            <a:extLst>
              <a:ext uri="{FF2B5EF4-FFF2-40B4-BE49-F238E27FC236}">
                <a16:creationId xmlns:a16="http://schemas.microsoft.com/office/drawing/2014/main" xmlns="" id="{7F8BB0B6-796B-F86A-1A21-CC03CE9C36E6}"/>
              </a:ext>
            </a:extLst>
          </p:cNvPr>
          <p:cNvGrpSpPr/>
          <p:nvPr/>
        </p:nvGrpSpPr>
        <p:grpSpPr>
          <a:xfrm>
            <a:off x="8488118" y="1987854"/>
            <a:ext cx="1554914" cy="1330622"/>
            <a:chOff x="8488118" y="1987854"/>
            <a:chExt cx="1554914" cy="1330622"/>
          </a:xfrm>
        </p:grpSpPr>
        <p:sp>
          <p:nvSpPr>
            <p:cNvPr id="14" name="椭圆 13">
              <a:extLst>
                <a:ext uri="{FF2B5EF4-FFF2-40B4-BE49-F238E27FC236}">
                  <a16:creationId xmlns:a16="http://schemas.microsoft.com/office/drawing/2014/main" xmlns="" id="{E398975D-2E63-6560-89C5-B5675F62BF6F}"/>
                </a:ext>
              </a:extLst>
            </p:cNvPr>
            <p:cNvSpPr/>
            <p:nvPr/>
          </p:nvSpPr>
          <p:spPr>
            <a:xfrm>
              <a:off x="8852362" y="1987854"/>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6" name="TextBox 13">
              <a:extLst>
                <a:ext uri="{FF2B5EF4-FFF2-40B4-BE49-F238E27FC236}">
                  <a16:creationId xmlns:a16="http://schemas.microsoft.com/office/drawing/2014/main" xmlns="" id="{9CD772B7-746A-1E9F-8157-307940A1B44B}"/>
                </a:ext>
              </a:extLst>
            </p:cNvPr>
            <p:cNvSpPr txBox="1"/>
            <p:nvPr/>
          </p:nvSpPr>
          <p:spPr>
            <a:xfrm>
              <a:off x="8488118" y="2949144"/>
              <a:ext cx="1554914"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运动会后期</a:t>
              </a:r>
            </a:p>
          </p:txBody>
        </p:sp>
        <p:sp>
          <p:nvSpPr>
            <p:cNvPr id="40" name="TextBox 13">
              <a:extLst>
                <a:ext uri="{FF2B5EF4-FFF2-40B4-BE49-F238E27FC236}">
                  <a16:creationId xmlns:a16="http://schemas.microsoft.com/office/drawing/2014/main" xmlns="" id="{A150057A-5B98-068D-8746-11AA2CCC71EF}"/>
                </a:ext>
              </a:extLst>
            </p:cNvPr>
            <p:cNvSpPr txBox="1"/>
            <p:nvPr/>
          </p:nvSpPr>
          <p:spPr>
            <a:xfrm>
              <a:off x="8901164" y="2245369"/>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05</a:t>
              </a:r>
              <a:endParaRPr lang="zh-CN" altLang="en-US" sz="2400" b="1" dirty="0">
                <a:solidFill>
                  <a:schemeClr val="bg1"/>
                </a:solidFill>
                <a:cs typeface="+mn-ea"/>
                <a:sym typeface="+mn-lt"/>
              </a:endParaRPr>
            </a:p>
          </p:txBody>
        </p:sp>
      </p:grpSp>
      <p:sp>
        <p:nvSpPr>
          <p:cNvPr id="17" name="文本框 16"/>
          <p:cNvSpPr txBox="1"/>
          <p:nvPr/>
        </p:nvSpPr>
        <p:spPr>
          <a:xfrm>
            <a:off x="9678786" y="4935984"/>
            <a:ext cx="1746775" cy="253916"/>
          </a:xfrm>
          <a:prstGeom prst="rect">
            <a:avLst/>
          </a:prstGeom>
          <a:noFill/>
        </p:spPr>
        <p:txBody>
          <a:bodyPr wrap="square" rtlCol="0">
            <a:spAutoFit/>
          </a:bodyPr>
          <a:lstStyle/>
          <a:p>
            <a:r>
              <a:rPr lang="en-US" altLang="zh-CN" sz="1050" dirty="0">
                <a:solidFill>
                  <a:srgbClr val="F8FCFD"/>
                </a:solidFill>
              </a:rPr>
              <a:t>https://www.ypppt.com/</a:t>
            </a:r>
            <a:endParaRPr lang="zh-CN" altLang="en-US" sz="1050" dirty="0">
              <a:solidFill>
                <a:srgbClr val="F8FCFD"/>
              </a:solidFill>
            </a:endParaRPr>
          </a:p>
        </p:txBody>
      </p:sp>
    </p:spTree>
    <p:extLst>
      <p:ext uri="{BB962C8B-B14F-4D97-AF65-F5344CB8AC3E}">
        <p14:creationId xmlns:p14="http://schemas.microsoft.com/office/powerpoint/2010/main" val="15204977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E953B3F-AA34-6E13-EB08-0AAB78C6ECF2}"/>
              </a:ext>
            </a:extLst>
          </p:cNvPr>
          <p:cNvSpPr txBox="1"/>
          <p:nvPr/>
        </p:nvSpPr>
        <p:spPr>
          <a:xfrm>
            <a:off x="2400718" y="2129625"/>
            <a:ext cx="7414628" cy="1323439"/>
          </a:xfrm>
          <a:prstGeom prst="rect">
            <a:avLst/>
          </a:prstGeom>
          <a:noFill/>
        </p:spPr>
        <p:txBody>
          <a:bodyPr wrap="square" rtlCol="0">
            <a:spAutoFit/>
          </a:bodyPr>
          <a:lstStyle/>
          <a:p>
            <a:pPr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运动会介绍</a:t>
            </a:r>
          </a:p>
        </p:txBody>
      </p:sp>
      <p:grpSp>
        <p:nvGrpSpPr>
          <p:cNvPr id="9" name="组合 8">
            <a:extLst>
              <a:ext uri="{FF2B5EF4-FFF2-40B4-BE49-F238E27FC236}">
                <a16:creationId xmlns:a16="http://schemas.microsoft.com/office/drawing/2014/main" xmlns=""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xmlns=""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xmlns="" id="{DAE5B6EA-27F9-E698-E7C4-F0CE3C1A764E}"/>
                </a:ext>
              </a:extLst>
            </p:cNvPr>
            <p:cNvSpPr txBox="1"/>
            <p:nvPr/>
          </p:nvSpPr>
          <p:spPr>
            <a:xfrm>
              <a:off x="4658061" y="1187008"/>
              <a:ext cx="2861534" cy="700769"/>
            </a:xfrm>
            <a:prstGeom prst="rect">
              <a:avLst/>
            </a:prstGeom>
            <a:noFill/>
          </p:spPr>
          <p:txBody>
            <a:bodyPr wrap="square" lIns="91440" tIns="45720" rIns="91440" bIns="45720" rtlCol="0">
              <a:spAutoFit/>
            </a:bodyPr>
            <a:lstStyle/>
            <a:p>
              <a:pPr algn="ctr">
                <a:lnSpc>
                  <a:spcPct val="120000"/>
                </a:lnSpc>
                <a:spcAft>
                  <a:spcPts val="600"/>
                </a:spcAft>
              </a:pPr>
              <a:r>
                <a:rPr lang="zh-CN" altLang="en-US" sz="3600" b="1" spc="80" dirty="0">
                  <a:ln w="12700">
                    <a:noFill/>
                    <a:miter lim="800000"/>
                  </a:ln>
                  <a:solidFill>
                    <a:schemeClr val="bg1"/>
                  </a:solidFill>
                  <a:cs typeface="+mn-ea"/>
                  <a:sym typeface="+mn-lt"/>
                </a:rPr>
                <a:t>第一部分</a:t>
              </a:r>
            </a:p>
          </p:txBody>
        </p:sp>
      </p:grpSp>
      <p:sp>
        <p:nvSpPr>
          <p:cNvPr id="8" name="文本框 7">
            <a:extLst>
              <a:ext uri="{FF2B5EF4-FFF2-40B4-BE49-F238E27FC236}">
                <a16:creationId xmlns:a16="http://schemas.microsoft.com/office/drawing/2014/main" xmlns="" id="{D9129D5B-F554-5F63-30CF-CAF5226610CF}"/>
              </a:ext>
            </a:extLst>
          </p:cNvPr>
          <p:cNvSpPr txBox="1"/>
          <p:nvPr/>
        </p:nvSpPr>
        <p:spPr>
          <a:xfrm>
            <a:off x="2239879" y="3453064"/>
            <a:ext cx="7736305" cy="526811"/>
          </a:xfrm>
          <a:prstGeom prst="rect">
            <a:avLst/>
          </a:prstGeom>
          <a:noFill/>
        </p:spPr>
        <p:txBody>
          <a:bodyPr wrap="square">
            <a:spAutoFit/>
          </a:bodyPr>
          <a:lstStyle/>
          <a:p>
            <a:pPr algn="ctr">
              <a:lnSpc>
                <a:spcPct val="150000"/>
              </a:lnSpc>
            </a:pPr>
            <a:r>
              <a:rPr lang="zh-CN" altLang="en-US" sz="1000" dirty="0">
                <a:solidFill>
                  <a:schemeClr val="bg1">
                    <a:lumMod val="50000"/>
                  </a:schemeClr>
                </a:solidFill>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22668680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algn="dist"/>
              <a:r>
                <a:rPr lang="zh-CN" altLang="en-US" sz="1138" dirty="0">
                  <a:solidFill>
                    <a:schemeClr val="tx1">
                      <a:lumMod val="65000"/>
                      <a:lumOff val="35000"/>
                    </a:schemeClr>
                  </a:solidFill>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r>
                <a:rPr lang="en-US" altLang="zh-CN" sz="616" b="1" dirty="0">
                  <a:solidFill>
                    <a:schemeClr val="tx1">
                      <a:lumMod val="50000"/>
                      <a:lumOff val="50000"/>
                    </a:schemeClr>
                  </a:solidFill>
                  <a:cs typeface="+mn-ea"/>
                  <a:sym typeface="+mn-lt"/>
                </a:rPr>
                <a:t>YOUR CONPANY NAME</a:t>
              </a:r>
              <a:endParaRPr lang="zh-CN" altLang="en-US" sz="616" b="1" dirty="0">
                <a:solidFill>
                  <a:schemeClr val="tx1">
                    <a:lumMod val="50000"/>
                    <a:lumOff val="50000"/>
                  </a:schemeClr>
                </a:solidFill>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运动会介绍</a:t>
            </a:r>
          </a:p>
        </p:txBody>
      </p:sp>
      <p:cxnSp>
        <p:nvCxnSpPr>
          <p:cNvPr id="21" name="Straight Connector 20">
            <a:extLst>
              <a:ext uri="{FF2B5EF4-FFF2-40B4-BE49-F238E27FC236}">
                <a16:creationId xmlns:a16="http://schemas.microsoft.com/office/drawing/2014/main" xmlns="" id="{5AF6656A-1712-82BB-10BC-2CA250216960}"/>
              </a:ext>
            </a:extLst>
          </p:cNvPr>
          <p:cNvCxnSpPr>
            <a:cxnSpLocks/>
          </p:cNvCxnSpPr>
          <p:nvPr/>
        </p:nvCxnSpPr>
        <p:spPr>
          <a:xfrm flipH="1">
            <a:off x="1224889" y="2147340"/>
            <a:ext cx="301841" cy="0"/>
          </a:xfrm>
          <a:prstGeom prst="line">
            <a:avLst/>
          </a:prstGeom>
          <a:noFill/>
          <a:ln w="12700" cap="flat" cmpd="sng" algn="ctr">
            <a:solidFill>
              <a:srgbClr val="E7E6E6">
                <a:lumMod val="85000"/>
              </a:srgbClr>
            </a:solidFill>
            <a:prstDash val="solid"/>
            <a:miter lim="800000"/>
          </a:ln>
          <a:effectLst/>
        </p:spPr>
      </p:cxnSp>
      <p:sp>
        <p:nvSpPr>
          <p:cNvPr id="22" name="TextBox 26">
            <a:extLst>
              <a:ext uri="{FF2B5EF4-FFF2-40B4-BE49-F238E27FC236}">
                <a16:creationId xmlns:a16="http://schemas.microsoft.com/office/drawing/2014/main" xmlns="" id="{96BA682B-1E77-8586-612E-11B34E8DECEB}"/>
              </a:ext>
            </a:extLst>
          </p:cNvPr>
          <p:cNvSpPr txBox="1"/>
          <p:nvPr/>
        </p:nvSpPr>
        <p:spPr>
          <a:xfrm>
            <a:off x="1150270" y="2273242"/>
            <a:ext cx="6333895" cy="1592744"/>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r>
              <a:rPr lang="zh-CN" altLang="en-US" sz="1300" dirty="0">
                <a:solidFill>
                  <a:schemeClr val="tx1">
                    <a:lumMod val="85000"/>
                    <a:lumOff val="15000"/>
                  </a:schemeClr>
                </a:solidFill>
                <a:cs typeface="+mn-ea"/>
                <a:sym typeface="+mn-lt"/>
              </a:rPr>
              <a:t>为丰富校园文化生活，全面提高学生身体素质，让学生投身户外，投身到积极、健康的户外活动中去。</a:t>
            </a:r>
            <a:endParaRPr lang="en-US" altLang="zh-CN" sz="1300" dirty="0">
              <a:solidFill>
                <a:schemeClr val="tx1">
                  <a:lumMod val="85000"/>
                  <a:lumOff val="15000"/>
                </a:schemeClr>
              </a:solidFill>
              <a:cs typeface="+mn-ea"/>
              <a:sym typeface="+mn-lt"/>
            </a:endParaRPr>
          </a:p>
          <a:p>
            <a:pPr marL="285750" indent="-285750" defTabSz="457200">
              <a:lnSpc>
                <a:spcPct val="150000"/>
              </a:lnSpc>
              <a:buFont typeface="Arial" panose="020B0604020202020204" pitchFamily="34" charset="0"/>
              <a:buChar char="•"/>
            </a:pPr>
            <a:r>
              <a:rPr lang="zh-CN" altLang="en-US" sz="1300" dirty="0">
                <a:solidFill>
                  <a:schemeClr val="tx1">
                    <a:lumMod val="85000"/>
                    <a:lumOff val="15000"/>
                  </a:schemeClr>
                </a:solidFill>
                <a:cs typeface="+mn-ea"/>
                <a:sym typeface="+mn-lt"/>
              </a:rPr>
              <a:t>让学生在运动中享受快乐，在运动中寻找健康，在健康中体验集体精神，让我们热情的汗水在阳光下，闪耀光彩。</a:t>
            </a:r>
            <a:endParaRPr lang="en-US" altLang="zh-CN" sz="1300" dirty="0">
              <a:solidFill>
                <a:schemeClr val="tx1">
                  <a:lumMod val="85000"/>
                  <a:lumOff val="15000"/>
                </a:schemeClr>
              </a:solidFill>
              <a:cs typeface="+mn-ea"/>
              <a:sym typeface="+mn-lt"/>
            </a:endParaRPr>
          </a:p>
          <a:p>
            <a:pPr marL="285750" indent="-285750" defTabSz="457200">
              <a:lnSpc>
                <a:spcPct val="150000"/>
              </a:lnSpc>
              <a:buFont typeface="Arial" panose="020B0604020202020204" pitchFamily="34" charset="0"/>
              <a:buChar char="•"/>
            </a:pPr>
            <a:r>
              <a:rPr lang="zh-CN" altLang="en-US" sz="1300" dirty="0">
                <a:solidFill>
                  <a:schemeClr val="tx1">
                    <a:lumMod val="85000"/>
                    <a:lumOff val="15000"/>
                  </a:schemeClr>
                </a:solidFill>
                <a:cs typeface="+mn-ea"/>
                <a:sym typeface="+mn-lt"/>
              </a:rPr>
              <a:t>做一个健康向上，充满活力的新时代大学生。</a:t>
            </a:r>
          </a:p>
        </p:txBody>
      </p:sp>
      <p:sp>
        <p:nvSpPr>
          <p:cNvPr id="35" name="TextBox 39">
            <a:extLst>
              <a:ext uri="{FF2B5EF4-FFF2-40B4-BE49-F238E27FC236}">
                <a16:creationId xmlns:a16="http://schemas.microsoft.com/office/drawing/2014/main" xmlns="" id="{42DBFEBC-E1E0-CEFB-B2FA-F93B30E3FD7A}"/>
              </a:ext>
            </a:extLst>
          </p:cNvPr>
          <p:cNvSpPr txBox="1"/>
          <p:nvPr/>
        </p:nvSpPr>
        <p:spPr>
          <a:xfrm>
            <a:off x="1059142" y="1699225"/>
            <a:ext cx="5847894" cy="400110"/>
          </a:xfrm>
          <a:prstGeom prst="rect">
            <a:avLst/>
          </a:prstGeom>
          <a:noFill/>
        </p:spPr>
        <p:txBody>
          <a:bodyPr wrap="square" rtlCol="0">
            <a:spAutoFit/>
          </a:bodyPr>
          <a:lstStyle>
            <a:defPPr>
              <a:defRPr lang="zh-CN"/>
            </a:defPPr>
            <a:lvl1pPr algn="ctr">
              <a:defRPr sz="8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l"/>
            <a:r>
              <a:rPr lang="zh-CN" altLang="en-US" sz="2000" dirty="0">
                <a:latin typeface="+mn-lt"/>
                <a:ea typeface="+mn-ea"/>
                <a:cs typeface="+mn-ea"/>
                <a:sym typeface="+mn-lt"/>
              </a:rPr>
              <a:t>运动会目的</a:t>
            </a:r>
          </a:p>
        </p:txBody>
      </p:sp>
      <p:sp>
        <p:nvSpPr>
          <p:cNvPr id="36" name="TextBox 40">
            <a:extLst>
              <a:ext uri="{FF2B5EF4-FFF2-40B4-BE49-F238E27FC236}">
                <a16:creationId xmlns:a16="http://schemas.microsoft.com/office/drawing/2014/main" xmlns="" id="{1D711816-4B56-D207-F164-0E3E6BB41F70}"/>
              </a:ext>
            </a:extLst>
          </p:cNvPr>
          <p:cNvSpPr txBox="1"/>
          <p:nvPr/>
        </p:nvSpPr>
        <p:spPr>
          <a:xfrm>
            <a:off x="1224889" y="4799703"/>
            <a:ext cx="2221007" cy="367088"/>
          </a:xfrm>
          <a:prstGeom prst="rect">
            <a:avLst/>
          </a:prstGeom>
          <a:noFill/>
        </p:spPr>
        <p:txBody>
          <a:bodyPr wrap="square" rtlCol="0">
            <a:spAutoFit/>
          </a:bodyPr>
          <a:lstStyle>
            <a:defPPr>
              <a:defRPr lang="zh-CN"/>
            </a:defPPr>
            <a:lvl1pPr marL="285750" indent="-285750" defTabSz="457200">
              <a:lnSpc>
                <a:spcPct val="150000"/>
              </a:lnSpc>
              <a:buFont typeface="Arial" panose="020B0604020202020204" pitchFamily="34" charset="0"/>
              <a:buChar char="•"/>
              <a:defRPr sz="13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indent="0">
              <a:buNone/>
            </a:pPr>
            <a:r>
              <a:rPr lang="en-US" altLang="zh-CN" dirty="0">
                <a:latin typeface="+mn-lt"/>
                <a:ea typeface="+mn-ea"/>
                <a:cs typeface="+mn-ea"/>
                <a:sym typeface="+mn-lt"/>
              </a:rPr>
              <a:t>2022</a:t>
            </a:r>
            <a:r>
              <a:rPr lang="zh-CN" altLang="en-US" dirty="0">
                <a:latin typeface="+mn-lt"/>
                <a:ea typeface="+mn-ea"/>
                <a:cs typeface="+mn-ea"/>
                <a:sym typeface="+mn-lt"/>
              </a:rPr>
              <a:t>年</a:t>
            </a:r>
            <a:r>
              <a:rPr lang="en-US" altLang="zh-CN" dirty="0">
                <a:latin typeface="+mn-lt"/>
                <a:ea typeface="+mn-ea"/>
                <a:cs typeface="+mn-ea"/>
                <a:sym typeface="+mn-lt"/>
              </a:rPr>
              <a:t>10</a:t>
            </a:r>
            <a:r>
              <a:rPr lang="zh-CN" altLang="en-US" dirty="0">
                <a:latin typeface="+mn-lt"/>
                <a:ea typeface="+mn-ea"/>
                <a:cs typeface="+mn-ea"/>
                <a:sym typeface="+mn-lt"/>
              </a:rPr>
              <a:t>月</a:t>
            </a:r>
            <a:r>
              <a:rPr lang="en-US" dirty="0">
                <a:latin typeface="+mn-lt"/>
                <a:ea typeface="+mn-ea"/>
                <a:cs typeface="+mn-ea"/>
                <a:sym typeface="+mn-lt"/>
              </a:rPr>
              <a:t>XX</a:t>
            </a:r>
            <a:r>
              <a:rPr lang="zh-CN" altLang="en-US" dirty="0">
                <a:latin typeface="+mn-lt"/>
                <a:ea typeface="+mn-ea"/>
                <a:cs typeface="+mn-ea"/>
                <a:sym typeface="+mn-lt"/>
              </a:rPr>
              <a:t>日</a:t>
            </a:r>
            <a:r>
              <a:rPr lang="en-US" altLang="zh-CN" dirty="0">
                <a:latin typeface="+mn-lt"/>
                <a:ea typeface="+mn-ea"/>
                <a:cs typeface="+mn-ea"/>
                <a:sym typeface="+mn-lt"/>
              </a:rPr>
              <a:t>-</a:t>
            </a:r>
            <a:r>
              <a:rPr lang="en-US" dirty="0">
                <a:latin typeface="+mn-lt"/>
                <a:ea typeface="+mn-ea"/>
                <a:cs typeface="+mn-ea"/>
                <a:sym typeface="+mn-lt"/>
              </a:rPr>
              <a:t>XX</a:t>
            </a:r>
            <a:r>
              <a:rPr lang="zh-CN" altLang="en-US" dirty="0">
                <a:latin typeface="+mn-lt"/>
                <a:ea typeface="+mn-ea"/>
                <a:cs typeface="+mn-ea"/>
                <a:sym typeface="+mn-lt"/>
              </a:rPr>
              <a:t>日</a:t>
            </a:r>
          </a:p>
        </p:txBody>
      </p:sp>
      <p:sp>
        <p:nvSpPr>
          <p:cNvPr id="37" name="TextBox 41">
            <a:extLst>
              <a:ext uri="{FF2B5EF4-FFF2-40B4-BE49-F238E27FC236}">
                <a16:creationId xmlns:a16="http://schemas.microsoft.com/office/drawing/2014/main" xmlns="" id="{2B44D016-72D4-FD8B-FCB8-DEFEDBB75BC1}"/>
              </a:ext>
            </a:extLst>
          </p:cNvPr>
          <p:cNvSpPr txBox="1"/>
          <p:nvPr/>
        </p:nvSpPr>
        <p:spPr>
          <a:xfrm>
            <a:off x="1150270" y="4287976"/>
            <a:ext cx="2570692" cy="400110"/>
          </a:xfrm>
          <a:prstGeom prst="rect">
            <a:avLst/>
          </a:prstGeom>
          <a:noFill/>
        </p:spPr>
        <p:txBody>
          <a:bodyPr wrap="square" rtlCol="0">
            <a:spAutoFit/>
          </a:bodyPr>
          <a:lstStyle>
            <a:defPPr>
              <a:defRPr lang="zh-CN"/>
            </a:defPPr>
            <a:lvl1pPr>
              <a:defRPr sz="24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000" dirty="0">
                <a:latin typeface="+mn-lt"/>
                <a:ea typeface="+mn-ea"/>
                <a:cs typeface="+mn-ea"/>
                <a:sym typeface="+mn-lt"/>
              </a:rPr>
              <a:t>时间</a:t>
            </a:r>
          </a:p>
        </p:txBody>
      </p:sp>
      <p:sp>
        <p:nvSpPr>
          <p:cNvPr id="38" name="Freeform 5">
            <a:extLst>
              <a:ext uri="{FF2B5EF4-FFF2-40B4-BE49-F238E27FC236}">
                <a16:creationId xmlns:a16="http://schemas.microsoft.com/office/drawing/2014/main" xmlns="" id="{E439DC87-5E7E-6477-D8ED-CBBDF807BC47}"/>
              </a:ext>
            </a:extLst>
          </p:cNvPr>
          <p:cNvSpPr>
            <a:spLocks noEditPoints="1"/>
          </p:cNvSpPr>
          <p:nvPr/>
        </p:nvSpPr>
        <p:spPr bwMode="auto">
          <a:xfrm>
            <a:off x="6549483" y="4311324"/>
            <a:ext cx="715106" cy="495450"/>
          </a:xfrm>
          <a:custGeom>
            <a:avLst/>
            <a:gdLst>
              <a:gd name="T0" fmla="*/ 0 w 97"/>
              <a:gd name="T1" fmla="*/ 46 h 63"/>
              <a:gd name="T2" fmla="*/ 17 w 97"/>
              <a:gd name="T3" fmla="*/ 37 h 63"/>
              <a:gd name="T4" fmla="*/ 0 w 97"/>
              <a:gd name="T5" fmla="*/ 20 h 63"/>
              <a:gd name="T6" fmla="*/ 20 w 97"/>
              <a:gd name="T7" fmla="*/ 0 h 63"/>
              <a:gd name="T8" fmla="*/ 41 w 97"/>
              <a:gd name="T9" fmla="*/ 23 h 63"/>
              <a:gd name="T10" fmla="*/ 0 w 97"/>
              <a:gd name="T11" fmla="*/ 63 h 63"/>
              <a:gd name="T12" fmla="*/ 0 w 97"/>
              <a:gd name="T13" fmla="*/ 46 h 63"/>
              <a:gd name="T14" fmla="*/ 57 w 97"/>
              <a:gd name="T15" fmla="*/ 46 h 63"/>
              <a:gd name="T16" fmla="*/ 73 w 97"/>
              <a:gd name="T17" fmla="*/ 37 h 63"/>
              <a:gd name="T18" fmla="*/ 56 w 97"/>
              <a:gd name="T19" fmla="*/ 20 h 63"/>
              <a:gd name="T20" fmla="*/ 76 w 97"/>
              <a:gd name="T21" fmla="*/ 0 h 63"/>
              <a:gd name="T22" fmla="*/ 97 w 97"/>
              <a:gd name="T23" fmla="*/ 23 h 63"/>
              <a:gd name="T24" fmla="*/ 57 w 97"/>
              <a:gd name="T25" fmla="*/ 63 h 63"/>
              <a:gd name="T26" fmla="*/ 57 w 97"/>
              <a:gd name="T27"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3">
                <a:moveTo>
                  <a:pt x="0" y="46"/>
                </a:moveTo>
                <a:cubicBezTo>
                  <a:pt x="7" y="44"/>
                  <a:pt x="13" y="42"/>
                  <a:pt x="17" y="37"/>
                </a:cubicBezTo>
                <a:cubicBezTo>
                  <a:pt x="8" y="37"/>
                  <a:pt x="0" y="29"/>
                  <a:pt x="0" y="20"/>
                </a:cubicBezTo>
                <a:cubicBezTo>
                  <a:pt x="0" y="8"/>
                  <a:pt x="8" y="0"/>
                  <a:pt x="20" y="0"/>
                </a:cubicBezTo>
                <a:cubicBezTo>
                  <a:pt x="33" y="0"/>
                  <a:pt x="41" y="11"/>
                  <a:pt x="41" y="23"/>
                </a:cubicBezTo>
                <a:cubicBezTo>
                  <a:pt x="41" y="44"/>
                  <a:pt x="19" y="58"/>
                  <a:pt x="0" y="63"/>
                </a:cubicBezTo>
                <a:lnTo>
                  <a:pt x="0" y="46"/>
                </a:lnTo>
                <a:close/>
                <a:moveTo>
                  <a:pt x="57" y="46"/>
                </a:moveTo>
                <a:cubicBezTo>
                  <a:pt x="63" y="44"/>
                  <a:pt x="69" y="42"/>
                  <a:pt x="73" y="37"/>
                </a:cubicBezTo>
                <a:cubicBezTo>
                  <a:pt x="64" y="37"/>
                  <a:pt x="56" y="29"/>
                  <a:pt x="56" y="20"/>
                </a:cubicBezTo>
                <a:cubicBezTo>
                  <a:pt x="56" y="8"/>
                  <a:pt x="65" y="0"/>
                  <a:pt x="76" y="0"/>
                </a:cubicBezTo>
                <a:cubicBezTo>
                  <a:pt x="89" y="0"/>
                  <a:pt x="97" y="11"/>
                  <a:pt x="97" y="23"/>
                </a:cubicBezTo>
                <a:cubicBezTo>
                  <a:pt x="97" y="44"/>
                  <a:pt x="75" y="58"/>
                  <a:pt x="57" y="63"/>
                </a:cubicBezTo>
                <a:lnTo>
                  <a:pt x="57" y="46"/>
                </a:lnTo>
                <a:close/>
              </a:path>
            </a:pathLst>
          </a:custGeom>
          <a:gradFill flip="none" rotWithShape="1">
            <a:gsLst>
              <a:gs pos="0">
                <a:srgbClr val="4B4E8E"/>
              </a:gs>
              <a:gs pos="100000">
                <a:srgbClr val="D2426E"/>
              </a:gs>
            </a:gsLst>
            <a:path path="circle">
              <a:fillToRect l="100000" t="100000"/>
            </a:path>
            <a:tileRect/>
          </a:gra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cxnSp>
        <p:nvCxnSpPr>
          <p:cNvPr id="39" name="Straight Connector 50">
            <a:extLst>
              <a:ext uri="{FF2B5EF4-FFF2-40B4-BE49-F238E27FC236}">
                <a16:creationId xmlns:a16="http://schemas.microsoft.com/office/drawing/2014/main" xmlns="" id="{F9AC19FC-64A6-8905-A6D4-8E31A75EFF9D}"/>
              </a:ext>
            </a:extLst>
          </p:cNvPr>
          <p:cNvCxnSpPr>
            <a:cxnSpLocks/>
          </p:cNvCxnSpPr>
          <p:nvPr/>
        </p:nvCxnSpPr>
        <p:spPr>
          <a:xfrm>
            <a:off x="1037493" y="4128049"/>
            <a:ext cx="6446672" cy="0"/>
          </a:xfrm>
          <a:prstGeom prst="line">
            <a:avLst/>
          </a:prstGeom>
          <a:noFill/>
          <a:ln w="12700" cap="flat" cmpd="sng" algn="ctr">
            <a:solidFill>
              <a:srgbClr val="E7E6E6">
                <a:lumMod val="85000"/>
              </a:srgbClr>
            </a:solidFill>
            <a:prstDash val="solid"/>
            <a:miter lim="800000"/>
          </a:ln>
          <a:effectLst/>
        </p:spPr>
      </p:cxnSp>
      <p:pic>
        <p:nvPicPr>
          <p:cNvPr id="43" name="图片 42">
            <a:extLst>
              <a:ext uri="{FF2B5EF4-FFF2-40B4-BE49-F238E27FC236}">
                <a16:creationId xmlns:a16="http://schemas.microsoft.com/office/drawing/2014/main" xmlns="" id="{24B0F212-4C79-5F86-36A1-EA011C42BA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54009" y="1899280"/>
            <a:ext cx="3402152" cy="3421408"/>
          </a:xfrm>
          <a:prstGeom prst="ellipse">
            <a:avLst/>
          </a:prstGeom>
          <a:blipFill>
            <a:blip r:embed="rId3"/>
            <a:stretch>
              <a:fillRect/>
            </a:stretch>
          </a:blipFill>
        </p:spPr>
      </p:pic>
      <p:sp>
        <p:nvSpPr>
          <p:cNvPr id="44" name="TextBox 40">
            <a:extLst>
              <a:ext uri="{FF2B5EF4-FFF2-40B4-BE49-F238E27FC236}">
                <a16:creationId xmlns:a16="http://schemas.microsoft.com/office/drawing/2014/main" xmlns="" id="{CF8E126A-5C75-4C6F-75DF-FF2BB59FDD29}"/>
              </a:ext>
            </a:extLst>
          </p:cNvPr>
          <p:cNvSpPr txBox="1"/>
          <p:nvPr/>
        </p:nvSpPr>
        <p:spPr>
          <a:xfrm>
            <a:off x="4410963" y="4799703"/>
            <a:ext cx="2221007" cy="367088"/>
          </a:xfrm>
          <a:prstGeom prst="rect">
            <a:avLst/>
          </a:prstGeom>
          <a:noFill/>
        </p:spPr>
        <p:txBody>
          <a:bodyPr wrap="square" rtlCol="0">
            <a:spAutoFit/>
          </a:bodyPr>
          <a:lstStyle>
            <a:defPPr>
              <a:defRPr lang="zh-CN"/>
            </a:defPPr>
            <a:lvl1pPr marL="285750" indent="-285750" defTabSz="457200">
              <a:lnSpc>
                <a:spcPct val="150000"/>
              </a:lnSpc>
              <a:buFont typeface="Arial" panose="020B0604020202020204" pitchFamily="34" charset="0"/>
              <a:buChar char="•"/>
              <a:defRPr sz="13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indent="0">
              <a:buNone/>
            </a:pPr>
            <a:r>
              <a:rPr lang="zh-CN" altLang="en-US" dirty="0">
                <a:latin typeface="+mn-lt"/>
                <a:ea typeface="+mn-ea"/>
                <a:cs typeface="+mn-ea"/>
                <a:sym typeface="+mn-lt"/>
              </a:rPr>
              <a:t>学校操场</a:t>
            </a:r>
          </a:p>
        </p:txBody>
      </p:sp>
      <p:sp>
        <p:nvSpPr>
          <p:cNvPr id="45" name="TextBox 41">
            <a:extLst>
              <a:ext uri="{FF2B5EF4-FFF2-40B4-BE49-F238E27FC236}">
                <a16:creationId xmlns:a16="http://schemas.microsoft.com/office/drawing/2014/main" xmlns="" id="{C0C4F268-56DC-B039-F4CC-789FA496F062}"/>
              </a:ext>
            </a:extLst>
          </p:cNvPr>
          <p:cNvSpPr txBox="1"/>
          <p:nvPr/>
        </p:nvSpPr>
        <p:spPr>
          <a:xfrm>
            <a:off x="4336344" y="4287976"/>
            <a:ext cx="2570692" cy="400110"/>
          </a:xfrm>
          <a:prstGeom prst="rect">
            <a:avLst/>
          </a:prstGeom>
          <a:noFill/>
        </p:spPr>
        <p:txBody>
          <a:bodyPr wrap="square" rtlCol="0">
            <a:spAutoFit/>
          </a:bodyPr>
          <a:lstStyle>
            <a:defPPr>
              <a:defRPr lang="zh-CN"/>
            </a:defPPr>
            <a:lvl1pPr>
              <a:defRPr sz="24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000" dirty="0">
                <a:latin typeface="+mn-lt"/>
                <a:ea typeface="+mn-ea"/>
                <a:cs typeface="+mn-ea"/>
                <a:sym typeface="+mn-lt"/>
              </a:rPr>
              <a:t>地点</a:t>
            </a:r>
          </a:p>
        </p:txBody>
      </p:sp>
    </p:spTree>
    <p:extLst>
      <p:ext uri="{BB962C8B-B14F-4D97-AF65-F5344CB8AC3E}">
        <p14:creationId xmlns:p14="http://schemas.microsoft.com/office/powerpoint/2010/main" val="28396188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 presetClass="entr" presetSubtype="1" accel="20000" decel="60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ppt_x"/>
                                          </p:val>
                                        </p:tav>
                                        <p:tav tm="100000">
                                          <p:val>
                                            <p:strVal val="#ppt_x"/>
                                          </p:val>
                                        </p:tav>
                                      </p:tavLst>
                                    </p:anim>
                                    <p:anim calcmode="lin" valueType="num">
                                      <p:cBhvr additive="base">
                                        <p:cTn id="13" dur="1000" fill="hold"/>
                                        <p:tgtEl>
                                          <p:spTgt spid="21"/>
                                        </p:tgtEl>
                                        <p:attrNameLst>
                                          <p:attrName>ppt_y</p:attrName>
                                        </p:attrNameLst>
                                      </p:cBhvr>
                                      <p:tavLst>
                                        <p:tav tm="0">
                                          <p:val>
                                            <p:strVal val="0-#ppt_h/2"/>
                                          </p:val>
                                        </p:tav>
                                        <p:tav tm="100000">
                                          <p:val>
                                            <p:strVal val="#ppt_y"/>
                                          </p:val>
                                        </p:tav>
                                      </p:tavLst>
                                    </p:anim>
                                  </p:childTnLst>
                                </p:cTn>
                              </p:par>
                              <p:par>
                                <p:cTn id="14" presetID="2" presetClass="entr" presetSubtype="1" accel="20000" decel="6000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ppt_x"/>
                                          </p:val>
                                        </p:tav>
                                        <p:tav tm="100000">
                                          <p:val>
                                            <p:strVal val="#ppt_x"/>
                                          </p:val>
                                        </p:tav>
                                      </p:tavLst>
                                    </p:anim>
                                    <p:anim calcmode="lin" valueType="num">
                                      <p:cBhvr additive="base">
                                        <p:cTn id="17" dur="1000" fill="hold"/>
                                        <p:tgtEl>
                                          <p:spTgt spid="22"/>
                                        </p:tgtEl>
                                        <p:attrNameLst>
                                          <p:attrName>ppt_y</p:attrName>
                                        </p:attrNameLst>
                                      </p:cBhvr>
                                      <p:tavLst>
                                        <p:tav tm="0">
                                          <p:val>
                                            <p:strVal val="0-#ppt_h/2"/>
                                          </p:val>
                                        </p:tav>
                                        <p:tav tm="100000">
                                          <p:val>
                                            <p:strVal val="#ppt_y"/>
                                          </p:val>
                                        </p:tav>
                                      </p:tavLst>
                                    </p:anim>
                                  </p:childTnLst>
                                </p:cTn>
                              </p:par>
                              <p:par>
                                <p:cTn id="18" presetID="2" presetClass="entr" presetSubtype="1" accel="20000" decel="6000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1000" fill="hold"/>
                                        <p:tgtEl>
                                          <p:spTgt spid="35"/>
                                        </p:tgtEl>
                                        <p:attrNameLst>
                                          <p:attrName>ppt_x</p:attrName>
                                        </p:attrNameLst>
                                      </p:cBhvr>
                                      <p:tavLst>
                                        <p:tav tm="0">
                                          <p:val>
                                            <p:strVal val="#ppt_x"/>
                                          </p:val>
                                        </p:tav>
                                        <p:tav tm="100000">
                                          <p:val>
                                            <p:strVal val="#ppt_x"/>
                                          </p:val>
                                        </p:tav>
                                      </p:tavLst>
                                    </p:anim>
                                    <p:anim calcmode="lin" valueType="num">
                                      <p:cBhvr additive="base">
                                        <p:cTn id="21" dur="1000" fill="hold"/>
                                        <p:tgtEl>
                                          <p:spTgt spid="35"/>
                                        </p:tgtEl>
                                        <p:attrNameLst>
                                          <p:attrName>ppt_y</p:attrName>
                                        </p:attrNameLst>
                                      </p:cBhvr>
                                      <p:tavLst>
                                        <p:tav tm="0">
                                          <p:val>
                                            <p:strVal val="0-#ppt_h/2"/>
                                          </p:val>
                                        </p:tav>
                                        <p:tav tm="100000">
                                          <p:val>
                                            <p:strVal val="#ppt_y"/>
                                          </p:val>
                                        </p:tav>
                                      </p:tavLst>
                                    </p:anim>
                                  </p:childTnLst>
                                </p:cTn>
                              </p:par>
                              <p:par>
                                <p:cTn id="22" presetID="2" presetClass="entr" presetSubtype="4" accel="20000" decel="6000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par>
                                <p:cTn id="26" presetID="2" presetClass="entr" presetSubtype="4" accel="20000" decel="6000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1000" fill="hold"/>
                                        <p:tgtEl>
                                          <p:spTgt spid="37"/>
                                        </p:tgtEl>
                                        <p:attrNameLst>
                                          <p:attrName>ppt_x</p:attrName>
                                        </p:attrNameLst>
                                      </p:cBhvr>
                                      <p:tavLst>
                                        <p:tav tm="0">
                                          <p:val>
                                            <p:strVal val="#ppt_x"/>
                                          </p:val>
                                        </p:tav>
                                        <p:tav tm="100000">
                                          <p:val>
                                            <p:strVal val="#ppt_x"/>
                                          </p:val>
                                        </p:tav>
                                      </p:tavLst>
                                    </p:anim>
                                    <p:anim calcmode="lin" valueType="num">
                                      <p:cBhvr additive="base">
                                        <p:cTn id="29" dur="1000" fill="hold"/>
                                        <p:tgtEl>
                                          <p:spTgt spid="37"/>
                                        </p:tgtEl>
                                        <p:attrNameLst>
                                          <p:attrName>ppt_y</p:attrName>
                                        </p:attrNameLst>
                                      </p:cBhvr>
                                      <p:tavLst>
                                        <p:tav tm="0">
                                          <p:val>
                                            <p:strVal val="1+#ppt_h/2"/>
                                          </p:val>
                                        </p:tav>
                                        <p:tav tm="100000">
                                          <p:val>
                                            <p:strVal val="#ppt_y"/>
                                          </p:val>
                                        </p:tav>
                                      </p:tavLst>
                                    </p:anim>
                                  </p:childTnLst>
                                </p:cTn>
                              </p:par>
                              <p:par>
                                <p:cTn id="30" presetID="2" presetClass="entr" presetSubtype="4" accel="20000" decel="6000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1000" fill="hold"/>
                                        <p:tgtEl>
                                          <p:spTgt spid="38"/>
                                        </p:tgtEl>
                                        <p:attrNameLst>
                                          <p:attrName>ppt_x</p:attrName>
                                        </p:attrNameLst>
                                      </p:cBhvr>
                                      <p:tavLst>
                                        <p:tav tm="0">
                                          <p:val>
                                            <p:strVal val="#ppt_x"/>
                                          </p:val>
                                        </p:tav>
                                        <p:tav tm="100000">
                                          <p:val>
                                            <p:strVal val="#ppt_x"/>
                                          </p:val>
                                        </p:tav>
                                      </p:tavLst>
                                    </p:anim>
                                    <p:anim calcmode="lin" valueType="num">
                                      <p:cBhvr additive="base">
                                        <p:cTn id="33" dur="1000" fill="hold"/>
                                        <p:tgtEl>
                                          <p:spTgt spid="38"/>
                                        </p:tgtEl>
                                        <p:attrNameLst>
                                          <p:attrName>ppt_y</p:attrName>
                                        </p:attrNameLst>
                                      </p:cBhvr>
                                      <p:tavLst>
                                        <p:tav tm="0">
                                          <p:val>
                                            <p:strVal val="1+#ppt_h/2"/>
                                          </p:val>
                                        </p:tav>
                                        <p:tav tm="100000">
                                          <p:val>
                                            <p:strVal val="#ppt_y"/>
                                          </p:val>
                                        </p:tav>
                                      </p:tavLst>
                                    </p:anim>
                                  </p:childTnLst>
                                </p:cTn>
                              </p:par>
                              <p:par>
                                <p:cTn id="34" presetID="2" presetClass="entr" presetSubtype="8" accel="20000" decel="6000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1000" fill="hold"/>
                                        <p:tgtEl>
                                          <p:spTgt spid="39"/>
                                        </p:tgtEl>
                                        <p:attrNameLst>
                                          <p:attrName>ppt_x</p:attrName>
                                        </p:attrNameLst>
                                      </p:cBhvr>
                                      <p:tavLst>
                                        <p:tav tm="0">
                                          <p:val>
                                            <p:strVal val="0-#ppt_w/2"/>
                                          </p:val>
                                        </p:tav>
                                        <p:tav tm="100000">
                                          <p:val>
                                            <p:strVal val="#ppt_x"/>
                                          </p:val>
                                        </p:tav>
                                      </p:tavLst>
                                    </p:anim>
                                    <p:anim calcmode="lin" valueType="num">
                                      <p:cBhvr additive="base">
                                        <p:cTn id="37" dur="100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4" accel="20000" decel="6000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1000" fill="hold"/>
                                        <p:tgtEl>
                                          <p:spTgt spid="44"/>
                                        </p:tgtEl>
                                        <p:attrNameLst>
                                          <p:attrName>ppt_x</p:attrName>
                                        </p:attrNameLst>
                                      </p:cBhvr>
                                      <p:tavLst>
                                        <p:tav tm="0">
                                          <p:val>
                                            <p:strVal val="#ppt_x"/>
                                          </p:val>
                                        </p:tav>
                                        <p:tav tm="100000">
                                          <p:val>
                                            <p:strVal val="#ppt_x"/>
                                          </p:val>
                                        </p:tav>
                                      </p:tavLst>
                                    </p:anim>
                                    <p:anim calcmode="lin" valueType="num">
                                      <p:cBhvr additive="base">
                                        <p:cTn id="41" dur="1000" fill="hold"/>
                                        <p:tgtEl>
                                          <p:spTgt spid="44"/>
                                        </p:tgtEl>
                                        <p:attrNameLst>
                                          <p:attrName>ppt_y</p:attrName>
                                        </p:attrNameLst>
                                      </p:cBhvr>
                                      <p:tavLst>
                                        <p:tav tm="0">
                                          <p:val>
                                            <p:strVal val="1+#ppt_h/2"/>
                                          </p:val>
                                        </p:tav>
                                        <p:tav tm="100000">
                                          <p:val>
                                            <p:strVal val="#ppt_y"/>
                                          </p:val>
                                        </p:tav>
                                      </p:tavLst>
                                    </p:anim>
                                  </p:childTnLst>
                                </p:cTn>
                              </p:par>
                              <p:par>
                                <p:cTn id="42" presetID="2" presetClass="entr" presetSubtype="4" accel="20000" decel="6000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000" fill="hold"/>
                                        <p:tgtEl>
                                          <p:spTgt spid="45"/>
                                        </p:tgtEl>
                                        <p:attrNameLst>
                                          <p:attrName>ppt_x</p:attrName>
                                        </p:attrNameLst>
                                      </p:cBhvr>
                                      <p:tavLst>
                                        <p:tav tm="0">
                                          <p:val>
                                            <p:strVal val="#ppt_x"/>
                                          </p:val>
                                        </p:tav>
                                        <p:tav tm="100000">
                                          <p:val>
                                            <p:strVal val="#ppt_x"/>
                                          </p:val>
                                        </p:tav>
                                      </p:tavLst>
                                    </p:anim>
                                    <p:anim calcmode="lin" valueType="num">
                                      <p:cBhvr additive="base">
                                        <p:cTn id="45"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35" grpId="0"/>
      <p:bldP spid="36" grpId="0"/>
      <p:bldP spid="37" grpId="0"/>
      <p:bldP spid="38" grpId="0" animBg="1"/>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E953B3F-AA34-6E13-EB08-0AAB78C6ECF2}"/>
              </a:ext>
            </a:extLst>
          </p:cNvPr>
          <p:cNvSpPr txBox="1"/>
          <p:nvPr/>
        </p:nvSpPr>
        <p:spPr>
          <a:xfrm>
            <a:off x="2400718" y="2129625"/>
            <a:ext cx="741462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uLnTx/>
                <a:uFillTx/>
                <a:cs typeface="+mn-ea"/>
                <a:sym typeface="+mn-lt"/>
              </a:rPr>
              <a:t>运动会安排</a:t>
            </a:r>
          </a:p>
        </p:txBody>
      </p:sp>
      <p:grpSp>
        <p:nvGrpSpPr>
          <p:cNvPr id="9" name="组合 8">
            <a:extLst>
              <a:ext uri="{FF2B5EF4-FFF2-40B4-BE49-F238E27FC236}">
                <a16:creationId xmlns:a16="http://schemas.microsoft.com/office/drawing/2014/main" xmlns=""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xmlns=""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xmlns=""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第二部分</a:t>
              </a:r>
            </a:p>
          </p:txBody>
        </p:sp>
      </p:grpSp>
      <p:sp>
        <p:nvSpPr>
          <p:cNvPr id="8" name="文本框 7">
            <a:extLst>
              <a:ext uri="{FF2B5EF4-FFF2-40B4-BE49-F238E27FC236}">
                <a16:creationId xmlns:a16="http://schemas.microsoft.com/office/drawing/2014/main" xmlns=""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15452443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活动前期工作安排</a:t>
            </a:r>
          </a:p>
        </p:txBody>
      </p:sp>
      <p:sp>
        <p:nvSpPr>
          <p:cNvPr id="11" name="TextBox 15">
            <a:extLst>
              <a:ext uri="{FF2B5EF4-FFF2-40B4-BE49-F238E27FC236}">
                <a16:creationId xmlns:a16="http://schemas.microsoft.com/office/drawing/2014/main" xmlns="" id="{F60D45DD-7D33-D516-0D85-B2C38E9B5728}"/>
              </a:ext>
            </a:extLst>
          </p:cNvPr>
          <p:cNvSpPr txBox="1"/>
          <p:nvPr/>
        </p:nvSpPr>
        <p:spPr>
          <a:xfrm>
            <a:off x="1879585" y="1969221"/>
            <a:ext cx="1210588" cy="400110"/>
          </a:xfrm>
          <a:prstGeom prst="rect">
            <a:avLst/>
          </a:prstGeom>
          <a:noFill/>
        </p:spPr>
        <p:txBody>
          <a:bodyPr wrap="none" rtlCol="0">
            <a:spAutoFit/>
          </a:bodyPr>
          <a:lstStyle/>
          <a:p>
            <a:pPr>
              <a:defRPr/>
            </a:pPr>
            <a:r>
              <a:rPr lang="zh-CN" altLang="en-US" sz="2000" dirty="0">
                <a:solidFill>
                  <a:schemeClr val="tx1">
                    <a:lumMod val="75000"/>
                    <a:lumOff val="25000"/>
                  </a:schemeClr>
                </a:solidFill>
                <a:cs typeface="+mn-ea"/>
                <a:sym typeface="+mn-lt"/>
              </a:rPr>
              <a:t>场地安排</a:t>
            </a:r>
            <a:endParaRPr lang="en-US" altLang="zh-CN" sz="2000" dirty="0">
              <a:solidFill>
                <a:schemeClr val="tx1">
                  <a:lumMod val="75000"/>
                  <a:lumOff val="25000"/>
                </a:schemeClr>
              </a:solidFill>
              <a:cs typeface="+mn-ea"/>
              <a:sym typeface="+mn-lt"/>
            </a:endParaRPr>
          </a:p>
        </p:txBody>
      </p:sp>
      <p:sp>
        <p:nvSpPr>
          <p:cNvPr id="12" name="TextBox 16">
            <a:extLst>
              <a:ext uri="{FF2B5EF4-FFF2-40B4-BE49-F238E27FC236}">
                <a16:creationId xmlns:a16="http://schemas.microsoft.com/office/drawing/2014/main" xmlns="" id="{222F85D6-FD85-D69A-78D0-79B06DB817B6}"/>
              </a:ext>
            </a:extLst>
          </p:cNvPr>
          <p:cNvSpPr txBox="1"/>
          <p:nvPr/>
        </p:nvSpPr>
        <p:spPr>
          <a:xfrm>
            <a:off x="5433031" y="1969221"/>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赛前宣传</a:t>
            </a:r>
            <a:endParaRPr lang="en-US" altLang="zh-CN" dirty="0">
              <a:latin typeface="+mn-lt"/>
              <a:ea typeface="+mn-ea"/>
              <a:cs typeface="+mn-ea"/>
              <a:sym typeface="+mn-lt"/>
            </a:endParaRPr>
          </a:p>
        </p:txBody>
      </p:sp>
      <p:sp>
        <p:nvSpPr>
          <p:cNvPr id="13" name="TextBox 17">
            <a:extLst>
              <a:ext uri="{FF2B5EF4-FFF2-40B4-BE49-F238E27FC236}">
                <a16:creationId xmlns:a16="http://schemas.microsoft.com/office/drawing/2014/main" xmlns="" id="{A709002A-5989-C67B-BE17-D8C058A633DC}"/>
              </a:ext>
            </a:extLst>
          </p:cNvPr>
          <p:cNvSpPr txBox="1"/>
          <p:nvPr/>
        </p:nvSpPr>
        <p:spPr>
          <a:xfrm>
            <a:off x="9031675" y="1969221"/>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物资采购</a:t>
            </a:r>
            <a:endParaRPr lang="en-US" altLang="zh-CN" dirty="0">
              <a:latin typeface="+mn-lt"/>
              <a:ea typeface="+mn-ea"/>
              <a:cs typeface="+mn-ea"/>
              <a:sym typeface="+mn-lt"/>
            </a:endParaRPr>
          </a:p>
        </p:txBody>
      </p:sp>
      <p:sp>
        <p:nvSpPr>
          <p:cNvPr id="14" name="TextBox 18">
            <a:extLst>
              <a:ext uri="{FF2B5EF4-FFF2-40B4-BE49-F238E27FC236}">
                <a16:creationId xmlns:a16="http://schemas.microsoft.com/office/drawing/2014/main" xmlns="" id="{DCB9AD4C-2A91-CC89-3E0E-00454EFF3688}"/>
              </a:ext>
            </a:extLst>
          </p:cNvPr>
          <p:cNvSpPr txBox="1"/>
          <p:nvPr/>
        </p:nvSpPr>
        <p:spPr>
          <a:xfrm>
            <a:off x="1869967" y="4297537"/>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裁判安排</a:t>
            </a:r>
            <a:endParaRPr lang="en-US" altLang="zh-CN" dirty="0">
              <a:latin typeface="+mn-lt"/>
              <a:ea typeface="+mn-ea"/>
              <a:cs typeface="+mn-ea"/>
              <a:sym typeface="+mn-lt"/>
            </a:endParaRPr>
          </a:p>
        </p:txBody>
      </p:sp>
      <p:sp>
        <p:nvSpPr>
          <p:cNvPr id="15" name="TextBox 19">
            <a:extLst>
              <a:ext uri="{FF2B5EF4-FFF2-40B4-BE49-F238E27FC236}">
                <a16:creationId xmlns:a16="http://schemas.microsoft.com/office/drawing/2014/main" xmlns="" id="{1E39377D-7ACD-4024-E404-552D377E78AC}"/>
              </a:ext>
            </a:extLst>
          </p:cNvPr>
          <p:cNvSpPr txBox="1"/>
          <p:nvPr/>
        </p:nvSpPr>
        <p:spPr>
          <a:xfrm>
            <a:off x="5498280" y="4297537"/>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项目安排</a:t>
            </a:r>
            <a:endParaRPr lang="en-US" altLang="zh-CN" dirty="0">
              <a:latin typeface="+mn-lt"/>
              <a:ea typeface="+mn-ea"/>
              <a:cs typeface="+mn-ea"/>
              <a:sym typeface="+mn-lt"/>
            </a:endParaRPr>
          </a:p>
        </p:txBody>
      </p:sp>
      <p:sp>
        <p:nvSpPr>
          <p:cNvPr id="16" name="TextBox 20">
            <a:extLst>
              <a:ext uri="{FF2B5EF4-FFF2-40B4-BE49-F238E27FC236}">
                <a16:creationId xmlns:a16="http://schemas.microsoft.com/office/drawing/2014/main" xmlns="" id="{339DE03E-D2F5-171B-3C43-01B34DD39218}"/>
              </a:ext>
            </a:extLst>
          </p:cNvPr>
          <p:cNvSpPr txBox="1"/>
          <p:nvPr/>
        </p:nvSpPr>
        <p:spPr>
          <a:xfrm>
            <a:off x="9031675" y="4297537"/>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通知安排</a:t>
            </a:r>
            <a:endParaRPr lang="en-US" altLang="zh-CN" dirty="0">
              <a:latin typeface="+mn-lt"/>
              <a:ea typeface="+mn-ea"/>
              <a:cs typeface="+mn-ea"/>
              <a:sym typeface="+mn-lt"/>
            </a:endParaRPr>
          </a:p>
        </p:txBody>
      </p:sp>
      <p:sp>
        <p:nvSpPr>
          <p:cNvPr id="17" name="Rectangle 23">
            <a:extLst>
              <a:ext uri="{FF2B5EF4-FFF2-40B4-BE49-F238E27FC236}">
                <a16:creationId xmlns:a16="http://schemas.microsoft.com/office/drawing/2014/main" xmlns="" id="{F1336545-FFB1-48AD-D9E3-0D107E68F273}"/>
              </a:ext>
            </a:extLst>
          </p:cNvPr>
          <p:cNvSpPr/>
          <p:nvPr/>
        </p:nvSpPr>
        <p:spPr>
          <a:xfrm>
            <a:off x="1040009" y="2500772"/>
            <a:ext cx="2891574" cy="646331"/>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进行场地的申请和联系场地的租用。由大型活动组织部负责租借。</a:t>
            </a:r>
            <a:endParaRPr lang="en-US" altLang="zh-CN" sz="1200" dirty="0">
              <a:solidFill>
                <a:schemeClr val="tx1">
                  <a:lumMod val="75000"/>
                  <a:lumOff val="25000"/>
                </a:schemeClr>
              </a:solidFill>
              <a:cs typeface="+mn-ea"/>
              <a:sym typeface="+mn-lt"/>
            </a:endParaRPr>
          </a:p>
        </p:txBody>
      </p:sp>
      <p:sp>
        <p:nvSpPr>
          <p:cNvPr id="18" name="Rectangle 24">
            <a:extLst>
              <a:ext uri="{FF2B5EF4-FFF2-40B4-BE49-F238E27FC236}">
                <a16:creationId xmlns:a16="http://schemas.microsoft.com/office/drawing/2014/main" xmlns="" id="{CF99D53C-A8D0-653D-D4F7-95179718C1B7}"/>
              </a:ext>
            </a:extLst>
          </p:cNvPr>
          <p:cNvSpPr/>
          <p:nvPr/>
        </p:nvSpPr>
        <p:spPr>
          <a:xfrm>
            <a:off x="4631359" y="2500772"/>
            <a:ext cx="3006570" cy="1200329"/>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前期的赛事宣传具体制作宣传板。在各寝室楼下张贴宣传海报，中期的赛程安排和后期的获奖名单等具体情况待定。本项工作主要由宣传部负责。</a:t>
            </a:r>
          </a:p>
        </p:txBody>
      </p:sp>
      <p:sp>
        <p:nvSpPr>
          <p:cNvPr id="19" name="Rectangle 25">
            <a:extLst>
              <a:ext uri="{FF2B5EF4-FFF2-40B4-BE49-F238E27FC236}">
                <a16:creationId xmlns:a16="http://schemas.microsoft.com/office/drawing/2014/main" xmlns="" id="{4AD213BC-7382-D2BF-9198-6A5087064F16}"/>
              </a:ext>
            </a:extLst>
          </p:cNvPr>
          <p:cNvSpPr/>
          <p:nvPr/>
        </p:nvSpPr>
        <p:spPr>
          <a:xfrm>
            <a:off x="8181756" y="2497411"/>
            <a:ext cx="2891574" cy="1200329"/>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对大赛所需物资进行采购或租借，如口哨，记分牌，记录纸张，饮用水，荣誉证书等。</a:t>
            </a:r>
          </a:p>
          <a:p>
            <a:pPr>
              <a:lnSpc>
                <a:spcPct val="150000"/>
              </a:lnSpc>
              <a:defRPr/>
            </a:pPr>
            <a:r>
              <a:rPr lang="zh-CN" altLang="en-US" sz="1200" dirty="0">
                <a:solidFill>
                  <a:schemeClr val="tx1">
                    <a:lumMod val="75000"/>
                    <a:lumOff val="25000"/>
                  </a:schemeClr>
                </a:solidFill>
                <a:cs typeface="+mn-ea"/>
                <a:sym typeface="+mn-lt"/>
              </a:rPr>
              <a:t>大型活动组织部负责物资的采购和租借。</a:t>
            </a:r>
          </a:p>
        </p:txBody>
      </p:sp>
      <p:sp>
        <p:nvSpPr>
          <p:cNvPr id="20" name="Rectangle 26">
            <a:extLst>
              <a:ext uri="{FF2B5EF4-FFF2-40B4-BE49-F238E27FC236}">
                <a16:creationId xmlns:a16="http://schemas.microsoft.com/office/drawing/2014/main" xmlns="" id="{AF1AA1AB-5E84-B8A8-04A9-5AA3752AF291}"/>
              </a:ext>
            </a:extLst>
          </p:cNvPr>
          <p:cNvSpPr/>
          <p:nvPr/>
        </p:nvSpPr>
        <p:spPr>
          <a:xfrm>
            <a:off x="1040009" y="4840917"/>
            <a:ext cx="2891574" cy="646331"/>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裁判的选定，由各部门抽调人员按赛事要求进行分配。</a:t>
            </a:r>
            <a:endParaRPr lang="en-US" altLang="zh-CN" sz="1200" dirty="0">
              <a:solidFill>
                <a:schemeClr val="tx1">
                  <a:lumMod val="75000"/>
                  <a:lumOff val="25000"/>
                </a:schemeClr>
              </a:solidFill>
              <a:cs typeface="+mn-ea"/>
              <a:sym typeface="+mn-lt"/>
            </a:endParaRPr>
          </a:p>
        </p:txBody>
      </p:sp>
      <p:sp>
        <p:nvSpPr>
          <p:cNvPr id="21" name="Rectangle 27">
            <a:extLst>
              <a:ext uri="{FF2B5EF4-FFF2-40B4-BE49-F238E27FC236}">
                <a16:creationId xmlns:a16="http://schemas.microsoft.com/office/drawing/2014/main" xmlns="" id="{09B0BC47-26B5-E1FA-64D8-1E5518C3397F}"/>
              </a:ext>
            </a:extLst>
          </p:cNvPr>
          <p:cNvSpPr/>
          <p:nvPr/>
        </p:nvSpPr>
        <p:spPr>
          <a:xfrm>
            <a:off x="4631359" y="4840917"/>
            <a:ext cx="2891574" cy="1200329"/>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确定各班后，由大型活动组织部负责根据具体报名项目以及比赛时间对赛程进行具体安排。保证参赛人员不会发生项目的冲突。</a:t>
            </a:r>
            <a:endParaRPr lang="en-US" altLang="zh-CN" sz="1200" dirty="0">
              <a:solidFill>
                <a:schemeClr val="tx1">
                  <a:lumMod val="75000"/>
                  <a:lumOff val="25000"/>
                </a:schemeClr>
              </a:solidFill>
              <a:cs typeface="+mn-ea"/>
              <a:sym typeface="+mn-lt"/>
            </a:endParaRPr>
          </a:p>
        </p:txBody>
      </p:sp>
      <p:sp>
        <p:nvSpPr>
          <p:cNvPr id="22" name="Rectangle 28">
            <a:extLst>
              <a:ext uri="{FF2B5EF4-FFF2-40B4-BE49-F238E27FC236}">
                <a16:creationId xmlns:a16="http://schemas.microsoft.com/office/drawing/2014/main" xmlns="" id="{6C1AB328-A286-30A1-4C78-AE7656933CA4}"/>
              </a:ext>
            </a:extLst>
          </p:cNvPr>
          <p:cNvSpPr/>
          <p:nvPr/>
        </p:nvSpPr>
        <p:spPr>
          <a:xfrm>
            <a:off x="8181756" y="4837556"/>
            <a:ext cx="2891574" cy="923330"/>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待具体赛程确定，组织部将委托宣传部以海报的形式将比赛日程安排及参赛人员名单在第一时间告知所有参赛选手。</a:t>
            </a:r>
            <a:endParaRPr lang="en-US" altLang="zh-CN" sz="1200" dirty="0">
              <a:solidFill>
                <a:schemeClr val="tx1">
                  <a:lumMod val="75000"/>
                  <a:lumOff val="25000"/>
                </a:schemeClr>
              </a:solidFill>
              <a:cs typeface="+mn-ea"/>
              <a:sym typeface="+mn-lt"/>
            </a:endParaRPr>
          </a:p>
        </p:txBody>
      </p:sp>
      <p:sp>
        <p:nvSpPr>
          <p:cNvPr id="23" name="Rounded Rectangle 14">
            <a:extLst>
              <a:ext uri="{FF2B5EF4-FFF2-40B4-BE49-F238E27FC236}">
                <a16:creationId xmlns:a16="http://schemas.microsoft.com/office/drawing/2014/main" xmlns="" id="{E0E28E6D-0730-F6FD-BCE4-BDF63EAA4CE6}"/>
              </a:ext>
            </a:extLst>
          </p:cNvPr>
          <p:cNvSpPr/>
          <p:nvPr/>
        </p:nvSpPr>
        <p:spPr>
          <a:xfrm>
            <a:off x="8298170" y="4200773"/>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06</a:t>
            </a:r>
          </a:p>
        </p:txBody>
      </p:sp>
      <p:sp>
        <p:nvSpPr>
          <p:cNvPr id="24" name="Rounded Rectangle 12">
            <a:extLst>
              <a:ext uri="{FF2B5EF4-FFF2-40B4-BE49-F238E27FC236}">
                <a16:creationId xmlns:a16="http://schemas.microsoft.com/office/drawing/2014/main" xmlns="" id="{EA0013EB-C750-3EC1-38F6-1F815FAF10AB}"/>
              </a:ext>
            </a:extLst>
          </p:cNvPr>
          <p:cNvSpPr/>
          <p:nvPr/>
        </p:nvSpPr>
        <p:spPr>
          <a:xfrm>
            <a:off x="4732010" y="4200773"/>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05</a:t>
            </a:r>
          </a:p>
        </p:txBody>
      </p:sp>
      <p:sp>
        <p:nvSpPr>
          <p:cNvPr id="25" name="Rounded Rectangle 8">
            <a:extLst>
              <a:ext uri="{FF2B5EF4-FFF2-40B4-BE49-F238E27FC236}">
                <a16:creationId xmlns:a16="http://schemas.microsoft.com/office/drawing/2014/main" xmlns="" id="{96FF72D4-0AF5-E35D-97CC-5C34BA070C97}"/>
              </a:ext>
            </a:extLst>
          </p:cNvPr>
          <p:cNvSpPr/>
          <p:nvPr/>
        </p:nvSpPr>
        <p:spPr>
          <a:xfrm>
            <a:off x="8298170" y="1859224"/>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03</a:t>
            </a:r>
          </a:p>
        </p:txBody>
      </p:sp>
      <p:sp>
        <p:nvSpPr>
          <p:cNvPr id="26" name="Rounded Rectangle 10">
            <a:extLst>
              <a:ext uri="{FF2B5EF4-FFF2-40B4-BE49-F238E27FC236}">
                <a16:creationId xmlns:a16="http://schemas.microsoft.com/office/drawing/2014/main" xmlns="" id="{1C3AD1B0-AE24-9CE4-1A4F-FBA53EAF61C8}"/>
              </a:ext>
            </a:extLst>
          </p:cNvPr>
          <p:cNvSpPr/>
          <p:nvPr/>
        </p:nvSpPr>
        <p:spPr>
          <a:xfrm>
            <a:off x="1136462" y="4200773"/>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04</a:t>
            </a:r>
          </a:p>
        </p:txBody>
      </p:sp>
      <p:sp>
        <p:nvSpPr>
          <p:cNvPr id="27" name="Rounded Rectangle 6">
            <a:extLst>
              <a:ext uri="{FF2B5EF4-FFF2-40B4-BE49-F238E27FC236}">
                <a16:creationId xmlns:a16="http://schemas.microsoft.com/office/drawing/2014/main" xmlns="" id="{9B43A7E8-BBC5-1F1A-3D76-69748BD2CBF9}"/>
              </a:ext>
            </a:extLst>
          </p:cNvPr>
          <p:cNvSpPr/>
          <p:nvPr/>
        </p:nvSpPr>
        <p:spPr>
          <a:xfrm>
            <a:off x="4732010" y="1859224"/>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02</a:t>
            </a:r>
          </a:p>
        </p:txBody>
      </p:sp>
      <p:sp>
        <p:nvSpPr>
          <p:cNvPr id="28" name="Rounded Rectangle 4">
            <a:extLst>
              <a:ext uri="{FF2B5EF4-FFF2-40B4-BE49-F238E27FC236}">
                <a16:creationId xmlns:a16="http://schemas.microsoft.com/office/drawing/2014/main" xmlns="" id="{DF445E52-9A8C-0D2E-341D-45325CCA4962}"/>
              </a:ext>
            </a:extLst>
          </p:cNvPr>
          <p:cNvSpPr/>
          <p:nvPr/>
        </p:nvSpPr>
        <p:spPr>
          <a:xfrm>
            <a:off x="1136462" y="1859224"/>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01</a:t>
            </a:r>
          </a:p>
        </p:txBody>
      </p:sp>
    </p:spTree>
    <p:extLst>
      <p:ext uri="{BB962C8B-B14F-4D97-AF65-F5344CB8AC3E}">
        <p14:creationId xmlns:p14="http://schemas.microsoft.com/office/powerpoint/2010/main" val="13266805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750" fill="hold"/>
                                        <p:tgtEl>
                                          <p:spTgt spid="28"/>
                                        </p:tgtEl>
                                        <p:attrNameLst>
                                          <p:attrName>ppt_x</p:attrName>
                                        </p:attrNameLst>
                                      </p:cBhvr>
                                      <p:tavLst>
                                        <p:tav tm="0">
                                          <p:val>
                                            <p:strVal val="#ppt_x"/>
                                          </p:val>
                                        </p:tav>
                                        <p:tav tm="100000">
                                          <p:val>
                                            <p:strVal val="#ppt_x"/>
                                          </p:val>
                                        </p:tav>
                                      </p:tavLst>
                                    </p:anim>
                                    <p:anim calcmode="lin" valueType="num">
                                      <p:cBhvr additive="base">
                                        <p:cTn id="14" dur="750" fill="hold"/>
                                        <p:tgtEl>
                                          <p:spTgt spid="28"/>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ppt_x"/>
                                          </p:val>
                                        </p:tav>
                                        <p:tav tm="100000">
                                          <p:val>
                                            <p:strVal val="#ppt_x"/>
                                          </p:val>
                                        </p:tav>
                                      </p:tavLst>
                                    </p:anim>
                                    <p:anim calcmode="lin" valueType="num">
                                      <p:cBhvr additive="base">
                                        <p:cTn id="19" dur="750" fill="hold"/>
                                        <p:tgtEl>
                                          <p:spTgt spid="2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750" fill="hold"/>
                                        <p:tgtEl>
                                          <p:spTgt spid="23"/>
                                        </p:tgtEl>
                                        <p:attrNameLst>
                                          <p:attrName>ppt_x</p:attrName>
                                        </p:attrNameLst>
                                      </p:cBhvr>
                                      <p:tavLst>
                                        <p:tav tm="0">
                                          <p:val>
                                            <p:strVal val="#ppt_x"/>
                                          </p:val>
                                        </p:tav>
                                        <p:tav tm="100000">
                                          <p:val>
                                            <p:strVal val="#ppt_x"/>
                                          </p:val>
                                        </p:tav>
                                      </p:tavLst>
                                    </p:anim>
                                    <p:anim calcmode="lin" valueType="num">
                                      <p:cBhvr additive="base">
                                        <p:cTn id="29" dur="750" fill="hold"/>
                                        <p:tgtEl>
                                          <p:spTgt spid="23"/>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ppt_x"/>
                                          </p:val>
                                        </p:tav>
                                        <p:tav tm="100000">
                                          <p:val>
                                            <p:strVal val="#ppt_x"/>
                                          </p:val>
                                        </p:tav>
                                      </p:tavLst>
                                    </p:anim>
                                    <p:anim calcmode="lin" valueType="num">
                                      <p:cBhvr additive="base">
                                        <p:cTn id="34" dur="750" fill="hold"/>
                                        <p:tgtEl>
                                          <p:spTgt spid="24"/>
                                        </p:tgtEl>
                                        <p:attrNameLst>
                                          <p:attrName>ppt_y</p:attrName>
                                        </p:attrNameLst>
                                      </p:cBhvr>
                                      <p:tavLst>
                                        <p:tav tm="0">
                                          <p:val>
                                            <p:strVal val="1+#ppt_h/2"/>
                                          </p:val>
                                        </p:tav>
                                        <p:tav tm="100000">
                                          <p:val>
                                            <p:strVal val="#ppt_y"/>
                                          </p:val>
                                        </p:tav>
                                      </p:tavLst>
                                    </p:anim>
                                  </p:childTnLst>
                                </p:cTn>
                              </p:par>
                            </p:childTnLst>
                          </p:cTn>
                        </p:par>
                        <p:par>
                          <p:cTn id="35" fill="hold">
                            <p:stCondLst>
                              <p:cond delay="4250"/>
                            </p:stCondLst>
                            <p:childTnLst>
                              <p:par>
                                <p:cTn id="36" presetID="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ppt_x"/>
                                          </p:val>
                                        </p:tav>
                                        <p:tav tm="100000">
                                          <p:val>
                                            <p:strVal val="#ppt_x"/>
                                          </p:val>
                                        </p:tav>
                                      </p:tavLst>
                                    </p:anim>
                                    <p:anim calcmode="lin" valueType="num">
                                      <p:cBhvr additive="base">
                                        <p:cTn id="39" dur="75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750"/>
                                        <p:tgtEl>
                                          <p:spTgt spid="11"/>
                                        </p:tgtEl>
                                      </p:cBhvr>
                                    </p:animEffect>
                                  </p:childTnLst>
                                </p:cTn>
                              </p:par>
                            </p:childTnLst>
                          </p:cTn>
                        </p:par>
                        <p:par>
                          <p:cTn id="44" fill="hold">
                            <p:stCondLst>
                              <p:cond delay="575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750"/>
                                        <p:tgtEl>
                                          <p:spTgt spid="12"/>
                                        </p:tgtEl>
                                      </p:cBhvr>
                                    </p:animEffect>
                                  </p:childTnLst>
                                </p:cTn>
                              </p:par>
                            </p:childTnLst>
                          </p:cTn>
                        </p:par>
                        <p:par>
                          <p:cTn id="48" fill="hold">
                            <p:stCondLst>
                              <p:cond delay="65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750"/>
                                        <p:tgtEl>
                                          <p:spTgt spid="13"/>
                                        </p:tgtEl>
                                      </p:cBhvr>
                                    </p:animEffect>
                                  </p:childTnLst>
                                </p:cTn>
                              </p:par>
                            </p:childTnLst>
                          </p:cTn>
                        </p:par>
                        <p:par>
                          <p:cTn id="52" fill="hold">
                            <p:stCondLst>
                              <p:cond delay="725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750"/>
                                        <p:tgtEl>
                                          <p:spTgt spid="14"/>
                                        </p:tgtEl>
                                      </p:cBhvr>
                                    </p:animEffect>
                                  </p:childTnLst>
                                </p:cTn>
                              </p:par>
                            </p:childTnLst>
                          </p:cTn>
                        </p:par>
                        <p:par>
                          <p:cTn id="56" fill="hold">
                            <p:stCondLst>
                              <p:cond delay="80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750"/>
                                        <p:tgtEl>
                                          <p:spTgt spid="15"/>
                                        </p:tgtEl>
                                      </p:cBhvr>
                                    </p:animEffect>
                                  </p:childTnLst>
                                </p:cTn>
                              </p:par>
                            </p:childTnLst>
                          </p:cTn>
                        </p:par>
                        <p:par>
                          <p:cTn id="60" fill="hold">
                            <p:stCondLst>
                              <p:cond delay="875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750"/>
                                        <p:tgtEl>
                                          <p:spTgt spid="16"/>
                                        </p:tgtEl>
                                      </p:cBhvr>
                                    </p:animEffect>
                                  </p:childTnLst>
                                </p:cTn>
                              </p:par>
                            </p:childTnLst>
                          </p:cTn>
                        </p:par>
                        <p:par>
                          <p:cTn id="64" fill="hold">
                            <p:stCondLst>
                              <p:cond delay="95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750"/>
                                        <p:tgtEl>
                                          <p:spTgt spid="17"/>
                                        </p:tgtEl>
                                      </p:cBhvr>
                                    </p:animEffect>
                                    <p:anim calcmode="lin" valueType="num">
                                      <p:cBhvr>
                                        <p:cTn id="68" dur="750" fill="hold"/>
                                        <p:tgtEl>
                                          <p:spTgt spid="17"/>
                                        </p:tgtEl>
                                        <p:attrNameLst>
                                          <p:attrName>ppt_x</p:attrName>
                                        </p:attrNameLst>
                                      </p:cBhvr>
                                      <p:tavLst>
                                        <p:tav tm="0">
                                          <p:val>
                                            <p:strVal val="#ppt_x"/>
                                          </p:val>
                                        </p:tav>
                                        <p:tav tm="100000">
                                          <p:val>
                                            <p:strVal val="#ppt_x"/>
                                          </p:val>
                                        </p:tav>
                                      </p:tavLst>
                                    </p:anim>
                                    <p:anim calcmode="lin" valueType="num">
                                      <p:cBhvr>
                                        <p:cTn id="69" dur="750" fill="hold"/>
                                        <p:tgtEl>
                                          <p:spTgt spid="17"/>
                                        </p:tgtEl>
                                        <p:attrNameLst>
                                          <p:attrName>ppt_y</p:attrName>
                                        </p:attrNameLst>
                                      </p:cBhvr>
                                      <p:tavLst>
                                        <p:tav tm="0">
                                          <p:val>
                                            <p:strVal val="#ppt_y+.1"/>
                                          </p:val>
                                        </p:tav>
                                        <p:tav tm="100000">
                                          <p:val>
                                            <p:strVal val="#ppt_y"/>
                                          </p:val>
                                        </p:tav>
                                      </p:tavLst>
                                    </p:anim>
                                  </p:childTnLst>
                                </p:cTn>
                              </p:par>
                            </p:childTnLst>
                          </p:cTn>
                        </p:par>
                        <p:par>
                          <p:cTn id="70" fill="hold">
                            <p:stCondLst>
                              <p:cond delay="1025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750"/>
                                        <p:tgtEl>
                                          <p:spTgt spid="19"/>
                                        </p:tgtEl>
                                      </p:cBhvr>
                                    </p:animEffect>
                                    <p:anim calcmode="lin" valueType="num">
                                      <p:cBhvr>
                                        <p:cTn id="80" dur="750" fill="hold"/>
                                        <p:tgtEl>
                                          <p:spTgt spid="19"/>
                                        </p:tgtEl>
                                        <p:attrNameLst>
                                          <p:attrName>ppt_x</p:attrName>
                                        </p:attrNameLst>
                                      </p:cBhvr>
                                      <p:tavLst>
                                        <p:tav tm="0">
                                          <p:val>
                                            <p:strVal val="#ppt_x"/>
                                          </p:val>
                                        </p:tav>
                                        <p:tav tm="100000">
                                          <p:val>
                                            <p:strVal val="#ppt_x"/>
                                          </p:val>
                                        </p:tav>
                                      </p:tavLst>
                                    </p:anim>
                                    <p:anim calcmode="lin" valueType="num">
                                      <p:cBhvr>
                                        <p:cTn id="81" dur="750" fill="hold"/>
                                        <p:tgtEl>
                                          <p:spTgt spid="19"/>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750"/>
                                        <p:tgtEl>
                                          <p:spTgt spid="20"/>
                                        </p:tgtEl>
                                      </p:cBhvr>
                                    </p:animEffect>
                                    <p:anim calcmode="lin" valueType="num">
                                      <p:cBhvr>
                                        <p:cTn id="86" dur="750" fill="hold"/>
                                        <p:tgtEl>
                                          <p:spTgt spid="20"/>
                                        </p:tgtEl>
                                        <p:attrNameLst>
                                          <p:attrName>ppt_x</p:attrName>
                                        </p:attrNameLst>
                                      </p:cBhvr>
                                      <p:tavLst>
                                        <p:tav tm="0">
                                          <p:val>
                                            <p:strVal val="#ppt_x"/>
                                          </p:val>
                                        </p:tav>
                                        <p:tav tm="100000">
                                          <p:val>
                                            <p:strVal val="#ppt_x"/>
                                          </p:val>
                                        </p:tav>
                                      </p:tavLst>
                                    </p:anim>
                                    <p:anim calcmode="lin" valueType="num">
                                      <p:cBhvr>
                                        <p:cTn id="87" dur="75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42"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750"/>
                                        <p:tgtEl>
                                          <p:spTgt spid="21"/>
                                        </p:tgtEl>
                                      </p:cBhvr>
                                    </p:animEffect>
                                    <p:anim calcmode="lin" valueType="num">
                                      <p:cBhvr>
                                        <p:cTn id="92" dur="750" fill="hold"/>
                                        <p:tgtEl>
                                          <p:spTgt spid="21"/>
                                        </p:tgtEl>
                                        <p:attrNameLst>
                                          <p:attrName>ppt_x</p:attrName>
                                        </p:attrNameLst>
                                      </p:cBhvr>
                                      <p:tavLst>
                                        <p:tav tm="0">
                                          <p:val>
                                            <p:strVal val="#ppt_x"/>
                                          </p:val>
                                        </p:tav>
                                        <p:tav tm="100000">
                                          <p:val>
                                            <p:strVal val="#ppt_x"/>
                                          </p:val>
                                        </p:tav>
                                      </p:tavLst>
                                    </p:anim>
                                    <p:anim calcmode="lin" valueType="num">
                                      <p:cBhvr>
                                        <p:cTn id="93" dur="75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13250"/>
                            </p:stCondLst>
                            <p:childTnLst>
                              <p:par>
                                <p:cTn id="95" presetID="42"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750"/>
                                        <p:tgtEl>
                                          <p:spTgt spid="22"/>
                                        </p:tgtEl>
                                      </p:cBhvr>
                                    </p:animEffect>
                                    <p:anim calcmode="lin" valueType="num">
                                      <p:cBhvr>
                                        <p:cTn id="98" dur="750" fill="hold"/>
                                        <p:tgtEl>
                                          <p:spTgt spid="22"/>
                                        </p:tgtEl>
                                        <p:attrNameLst>
                                          <p:attrName>ppt_x</p:attrName>
                                        </p:attrNameLst>
                                      </p:cBhvr>
                                      <p:tavLst>
                                        <p:tav tm="0">
                                          <p:val>
                                            <p:strVal val="#ppt_x"/>
                                          </p:val>
                                        </p:tav>
                                        <p:tav tm="100000">
                                          <p:val>
                                            <p:strVal val="#ppt_x"/>
                                          </p:val>
                                        </p:tav>
                                      </p:tavLst>
                                    </p:anim>
                                    <p:anim calcmode="lin" valueType="num">
                                      <p:cBhvr>
                                        <p:cTn id="9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活动具体工作安排</a:t>
            </a:r>
          </a:p>
        </p:txBody>
      </p:sp>
      <p:sp>
        <p:nvSpPr>
          <p:cNvPr id="11" name="Rounded Rectangle 3">
            <a:extLst>
              <a:ext uri="{FF2B5EF4-FFF2-40B4-BE49-F238E27FC236}">
                <a16:creationId xmlns:a16="http://schemas.microsoft.com/office/drawing/2014/main" xmlns="" id="{BD1D8C92-1F60-1129-95AC-DF6697AD0AB9}"/>
              </a:ext>
            </a:extLst>
          </p:cNvPr>
          <p:cNvSpPr/>
          <p:nvPr/>
        </p:nvSpPr>
        <p:spPr>
          <a:xfrm>
            <a:off x="1011210" y="2782923"/>
            <a:ext cx="10169579" cy="241202"/>
          </a:xfrm>
          <a:prstGeom prst="roundRect">
            <a:avLst>
              <a:gd name="adj" fmla="val 50000"/>
            </a:avLst>
          </a:prstGeom>
          <a:solidFill>
            <a:srgbClr val="000000">
              <a:lumMod val="10000"/>
              <a:lumOff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18" name="组合 17">
            <a:extLst>
              <a:ext uri="{FF2B5EF4-FFF2-40B4-BE49-F238E27FC236}">
                <a16:creationId xmlns:a16="http://schemas.microsoft.com/office/drawing/2014/main" xmlns="" id="{2FD48A8E-E6A9-DD9F-C52A-3A863D518B93}"/>
              </a:ext>
            </a:extLst>
          </p:cNvPr>
          <p:cNvGrpSpPr/>
          <p:nvPr/>
        </p:nvGrpSpPr>
        <p:grpSpPr>
          <a:xfrm>
            <a:off x="1069979" y="1889647"/>
            <a:ext cx="890195" cy="1096509"/>
            <a:chOff x="1069979" y="1448583"/>
            <a:chExt cx="890195" cy="1096509"/>
          </a:xfrm>
        </p:grpSpPr>
        <p:sp>
          <p:nvSpPr>
            <p:cNvPr id="12" name="泪滴形 11">
              <a:extLst>
                <a:ext uri="{FF2B5EF4-FFF2-40B4-BE49-F238E27FC236}">
                  <a16:creationId xmlns:a16="http://schemas.microsoft.com/office/drawing/2014/main" xmlns="" id="{42FCDE8D-9958-9A41-9C3F-7872E85D5154}"/>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xmlns="" id="{CE1AB86C-CFF5-A6BE-3E99-492D2CD7E512}"/>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xmlns="" id="{0D40604A-1AD0-63C2-84ED-2B2D7EB0434E}"/>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01</a:t>
              </a:r>
            </a:p>
          </p:txBody>
        </p:sp>
      </p:grpSp>
      <p:sp>
        <p:nvSpPr>
          <p:cNvPr id="19" name="Rectangle 23">
            <a:extLst>
              <a:ext uri="{FF2B5EF4-FFF2-40B4-BE49-F238E27FC236}">
                <a16:creationId xmlns:a16="http://schemas.microsoft.com/office/drawing/2014/main" xmlns="" id="{6D453708-449E-A596-E676-3B523B86C900}"/>
              </a:ext>
            </a:extLst>
          </p:cNvPr>
          <p:cNvSpPr/>
          <p:nvPr/>
        </p:nvSpPr>
        <p:spPr>
          <a:xfrm>
            <a:off x="777198" y="3303154"/>
            <a:ext cx="1475756" cy="1754326"/>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在比赛中，将在场边设置调度台，对大赛工作进行现场指挥与协调，并对各工作人员进行再次的明细分工。</a:t>
            </a:r>
            <a:endParaRPr lang="en-US" altLang="zh-CN" sz="1200" dirty="0">
              <a:solidFill>
                <a:schemeClr val="tx1">
                  <a:lumMod val="75000"/>
                  <a:lumOff val="25000"/>
                </a:schemeClr>
              </a:solidFill>
              <a:cs typeface="+mn-ea"/>
              <a:sym typeface="+mn-lt"/>
            </a:endParaRPr>
          </a:p>
        </p:txBody>
      </p:sp>
      <p:grpSp>
        <p:nvGrpSpPr>
          <p:cNvPr id="20" name="组合 19">
            <a:extLst>
              <a:ext uri="{FF2B5EF4-FFF2-40B4-BE49-F238E27FC236}">
                <a16:creationId xmlns:a16="http://schemas.microsoft.com/office/drawing/2014/main" xmlns="" id="{12697CF6-319A-7819-B86F-E5D07EE41191}"/>
              </a:ext>
            </a:extLst>
          </p:cNvPr>
          <p:cNvGrpSpPr/>
          <p:nvPr/>
        </p:nvGrpSpPr>
        <p:grpSpPr>
          <a:xfrm>
            <a:off x="3361001" y="1889647"/>
            <a:ext cx="890195" cy="1096509"/>
            <a:chOff x="1069979" y="1448583"/>
            <a:chExt cx="890195" cy="1096509"/>
          </a:xfrm>
        </p:grpSpPr>
        <p:sp>
          <p:nvSpPr>
            <p:cNvPr id="21" name="泪滴形 20">
              <a:extLst>
                <a:ext uri="{FF2B5EF4-FFF2-40B4-BE49-F238E27FC236}">
                  <a16:creationId xmlns:a16="http://schemas.microsoft.com/office/drawing/2014/main" xmlns="" id="{1203E90C-058D-C61E-9751-35217C8B0E52}"/>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D53DB514-7882-7911-96FE-486F185C200A}"/>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A7BBD99D-BDFB-CCD8-9665-1B0B224401BE}"/>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02</a:t>
              </a:r>
            </a:p>
          </p:txBody>
        </p:sp>
      </p:grpSp>
      <p:sp>
        <p:nvSpPr>
          <p:cNvPr id="24" name="Rectangle 23">
            <a:extLst>
              <a:ext uri="{FF2B5EF4-FFF2-40B4-BE49-F238E27FC236}">
                <a16:creationId xmlns:a16="http://schemas.microsoft.com/office/drawing/2014/main" xmlns="" id="{F793E224-AEAB-4261-D69C-79E7EC5962CC}"/>
              </a:ext>
            </a:extLst>
          </p:cNvPr>
          <p:cNvSpPr/>
          <p:nvPr/>
        </p:nvSpPr>
        <p:spPr>
          <a:xfrm>
            <a:off x="3068220" y="3303154"/>
            <a:ext cx="1475756" cy="2031325"/>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在比赛日当天，工作人员提前半小时到达比赛现场集合，以提早准备，避免出现准备不足的现象导致比赛不能按计划举行。</a:t>
            </a:r>
            <a:endParaRPr lang="en-US" altLang="zh-CN" sz="1200" dirty="0">
              <a:solidFill>
                <a:schemeClr val="tx1">
                  <a:lumMod val="75000"/>
                  <a:lumOff val="25000"/>
                </a:schemeClr>
              </a:solidFill>
              <a:cs typeface="+mn-ea"/>
              <a:sym typeface="+mn-lt"/>
            </a:endParaRPr>
          </a:p>
        </p:txBody>
      </p:sp>
      <p:grpSp>
        <p:nvGrpSpPr>
          <p:cNvPr id="25" name="组合 24">
            <a:extLst>
              <a:ext uri="{FF2B5EF4-FFF2-40B4-BE49-F238E27FC236}">
                <a16:creationId xmlns:a16="http://schemas.microsoft.com/office/drawing/2014/main" xmlns="" id="{6663FAA1-EEB6-93ED-8EA2-1BEEB6D81358}"/>
              </a:ext>
            </a:extLst>
          </p:cNvPr>
          <p:cNvGrpSpPr/>
          <p:nvPr/>
        </p:nvGrpSpPr>
        <p:grpSpPr>
          <a:xfrm>
            <a:off x="5652023" y="1889647"/>
            <a:ext cx="890195" cy="1096509"/>
            <a:chOff x="1069979" y="1448583"/>
            <a:chExt cx="890195" cy="1096509"/>
          </a:xfrm>
        </p:grpSpPr>
        <p:sp>
          <p:nvSpPr>
            <p:cNvPr id="26" name="泪滴形 25">
              <a:extLst>
                <a:ext uri="{FF2B5EF4-FFF2-40B4-BE49-F238E27FC236}">
                  <a16:creationId xmlns:a16="http://schemas.microsoft.com/office/drawing/2014/main" xmlns="" id="{6A864912-4489-D80B-A6F3-FB9D8D8A8A61}"/>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xmlns="" id="{A157EB1C-07F4-9A55-5198-A3DCF4B8BAB6}"/>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xmlns="" id="{86E203C1-5591-BC45-A2B7-8669A0B06418}"/>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03</a:t>
              </a:r>
            </a:p>
          </p:txBody>
        </p:sp>
      </p:grpSp>
      <p:sp>
        <p:nvSpPr>
          <p:cNvPr id="29" name="Rectangle 23">
            <a:extLst>
              <a:ext uri="{FF2B5EF4-FFF2-40B4-BE49-F238E27FC236}">
                <a16:creationId xmlns:a16="http://schemas.microsoft.com/office/drawing/2014/main" xmlns="" id="{7F778A5C-6995-B2B9-0C47-FA8251F727C4}"/>
              </a:ext>
            </a:extLst>
          </p:cNvPr>
          <p:cNvSpPr/>
          <p:nvPr/>
        </p:nvSpPr>
        <p:spPr>
          <a:xfrm>
            <a:off x="5359242" y="3303154"/>
            <a:ext cx="1475756" cy="613694"/>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各班的参赛人员签到由办公室负责。</a:t>
            </a:r>
            <a:endParaRPr lang="en-US" altLang="zh-CN" sz="1200" dirty="0">
              <a:solidFill>
                <a:schemeClr val="tx1">
                  <a:lumMod val="75000"/>
                  <a:lumOff val="25000"/>
                </a:schemeClr>
              </a:solidFill>
              <a:cs typeface="+mn-ea"/>
              <a:sym typeface="+mn-lt"/>
            </a:endParaRPr>
          </a:p>
        </p:txBody>
      </p:sp>
      <p:grpSp>
        <p:nvGrpSpPr>
          <p:cNvPr id="30" name="组合 29">
            <a:extLst>
              <a:ext uri="{FF2B5EF4-FFF2-40B4-BE49-F238E27FC236}">
                <a16:creationId xmlns:a16="http://schemas.microsoft.com/office/drawing/2014/main" xmlns="" id="{D44CCC33-45B6-2900-3944-552A39846754}"/>
              </a:ext>
            </a:extLst>
          </p:cNvPr>
          <p:cNvGrpSpPr/>
          <p:nvPr/>
        </p:nvGrpSpPr>
        <p:grpSpPr>
          <a:xfrm>
            <a:off x="7943045" y="1889647"/>
            <a:ext cx="890195" cy="1096509"/>
            <a:chOff x="1069979" y="1448583"/>
            <a:chExt cx="890195" cy="1096509"/>
          </a:xfrm>
        </p:grpSpPr>
        <p:sp>
          <p:nvSpPr>
            <p:cNvPr id="31" name="泪滴形 30">
              <a:extLst>
                <a:ext uri="{FF2B5EF4-FFF2-40B4-BE49-F238E27FC236}">
                  <a16:creationId xmlns:a16="http://schemas.microsoft.com/office/drawing/2014/main" xmlns="" id="{6250CE2D-A5C4-7E3D-F02B-379238B7C6B7}"/>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xmlns="" id="{335525CC-BDB1-2552-B4D3-F6D310462C93}"/>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xmlns="" id="{E35C8299-ADF0-A0A3-6398-6AF561FB751A}"/>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04</a:t>
              </a:r>
            </a:p>
          </p:txBody>
        </p:sp>
      </p:grpSp>
      <p:sp>
        <p:nvSpPr>
          <p:cNvPr id="34" name="Rectangle 23">
            <a:extLst>
              <a:ext uri="{FF2B5EF4-FFF2-40B4-BE49-F238E27FC236}">
                <a16:creationId xmlns:a16="http://schemas.microsoft.com/office/drawing/2014/main" xmlns="" id="{5716A0A2-6C06-6CE5-44BA-F38644B8F2A5}"/>
              </a:ext>
            </a:extLst>
          </p:cNvPr>
          <p:cNvSpPr/>
          <p:nvPr/>
        </p:nvSpPr>
        <p:spPr>
          <a:xfrm>
            <a:off x="7650264" y="3303154"/>
            <a:ext cx="1475756" cy="1477328"/>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每块比赛场地分别安排两名工作人员，分别负责现场秩序维持工作和后勤保障工作等。</a:t>
            </a:r>
            <a:endParaRPr lang="en-US" altLang="zh-CN" sz="1200" dirty="0">
              <a:solidFill>
                <a:schemeClr val="tx1">
                  <a:lumMod val="75000"/>
                  <a:lumOff val="25000"/>
                </a:schemeClr>
              </a:solidFill>
              <a:cs typeface="+mn-ea"/>
              <a:sym typeface="+mn-lt"/>
            </a:endParaRPr>
          </a:p>
        </p:txBody>
      </p:sp>
      <p:grpSp>
        <p:nvGrpSpPr>
          <p:cNvPr id="35" name="组合 34">
            <a:extLst>
              <a:ext uri="{FF2B5EF4-FFF2-40B4-BE49-F238E27FC236}">
                <a16:creationId xmlns:a16="http://schemas.microsoft.com/office/drawing/2014/main" xmlns="" id="{23588BFF-4A73-E74E-0C49-C0C57C2CD1B7}"/>
              </a:ext>
            </a:extLst>
          </p:cNvPr>
          <p:cNvGrpSpPr/>
          <p:nvPr/>
        </p:nvGrpSpPr>
        <p:grpSpPr>
          <a:xfrm>
            <a:off x="10234067" y="1889647"/>
            <a:ext cx="890195" cy="1096509"/>
            <a:chOff x="1069979" y="1448583"/>
            <a:chExt cx="890195" cy="1096509"/>
          </a:xfrm>
        </p:grpSpPr>
        <p:sp>
          <p:nvSpPr>
            <p:cNvPr id="36" name="泪滴形 35">
              <a:extLst>
                <a:ext uri="{FF2B5EF4-FFF2-40B4-BE49-F238E27FC236}">
                  <a16:creationId xmlns:a16="http://schemas.microsoft.com/office/drawing/2014/main" xmlns="" id="{4EBC4C2F-EB26-A893-5907-17270391941F}"/>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xmlns="" id="{C8F1AA9C-60D9-3C12-4F9B-31592EFBC39F}"/>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xmlns="" id="{963D4DDD-1EB9-F5BE-8F33-B7090C6CFD5A}"/>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05</a:t>
              </a:r>
            </a:p>
          </p:txBody>
        </p:sp>
      </p:grpSp>
      <p:sp>
        <p:nvSpPr>
          <p:cNvPr id="39" name="Rectangle 23">
            <a:extLst>
              <a:ext uri="{FF2B5EF4-FFF2-40B4-BE49-F238E27FC236}">
                <a16:creationId xmlns:a16="http://schemas.microsoft.com/office/drawing/2014/main" xmlns="" id="{4F285366-EE82-67B6-B480-750BF65F9C4D}"/>
              </a:ext>
            </a:extLst>
          </p:cNvPr>
          <p:cNvSpPr/>
          <p:nvPr/>
        </p:nvSpPr>
        <p:spPr>
          <a:xfrm>
            <a:off x="9941286" y="3303154"/>
            <a:ext cx="1475756" cy="923330"/>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各部门组织协调工作，进行现场拍照等工作。</a:t>
            </a:r>
            <a:endParaRPr lang="en-US" altLang="zh-CN" sz="1200" dirty="0">
              <a:solidFill>
                <a:schemeClr val="tx1">
                  <a:lumMod val="75000"/>
                  <a:lumOff val="25000"/>
                </a:schemeClr>
              </a:solidFill>
              <a:cs typeface="+mn-ea"/>
              <a:sym typeface="+mn-lt"/>
            </a:endParaRPr>
          </a:p>
        </p:txBody>
      </p:sp>
      <p:pic>
        <p:nvPicPr>
          <p:cNvPr id="43" name="图片 42">
            <a:extLst>
              <a:ext uri="{FF2B5EF4-FFF2-40B4-BE49-F238E27FC236}">
                <a16:creationId xmlns:a16="http://schemas.microsoft.com/office/drawing/2014/main" xmlns="" id="{B5964E2D-A16B-ED8F-E1AF-767E46E16A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5533" y="4334735"/>
            <a:ext cx="3446467" cy="2584850"/>
          </a:xfrm>
          <a:prstGeom prst="rect">
            <a:avLst/>
          </a:prstGeom>
        </p:spPr>
      </p:pic>
    </p:spTree>
    <p:extLst>
      <p:ext uri="{BB962C8B-B14F-4D97-AF65-F5344CB8AC3E}">
        <p14:creationId xmlns:p14="http://schemas.microsoft.com/office/powerpoint/2010/main" val="13509087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7"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anim calcmode="lin" valueType="num">
                                      <p:cBhvr>
                                        <p:cTn id="36" dur="750" fill="hold"/>
                                        <p:tgtEl>
                                          <p:spTgt spid="24"/>
                                        </p:tgtEl>
                                        <p:attrNameLst>
                                          <p:attrName>ppt_x</p:attrName>
                                        </p:attrNameLst>
                                      </p:cBhvr>
                                      <p:tavLst>
                                        <p:tav tm="0">
                                          <p:val>
                                            <p:strVal val="#ppt_x"/>
                                          </p:val>
                                        </p:tav>
                                        <p:tav tm="100000">
                                          <p:val>
                                            <p:strVal val="#ppt_x"/>
                                          </p:val>
                                        </p:tav>
                                      </p:tavLst>
                                    </p:anim>
                                    <p:anim calcmode="lin" valueType="num">
                                      <p:cBhvr>
                                        <p:cTn id="37" dur="75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750"/>
                                        <p:tgtEl>
                                          <p:spTgt spid="29"/>
                                        </p:tgtEl>
                                      </p:cBhvr>
                                    </p:animEffect>
                                    <p:anim calcmode="lin" valueType="num">
                                      <p:cBhvr>
                                        <p:cTn id="48" dur="750" fill="hold"/>
                                        <p:tgtEl>
                                          <p:spTgt spid="29"/>
                                        </p:tgtEl>
                                        <p:attrNameLst>
                                          <p:attrName>ppt_x</p:attrName>
                                        </p:attrNameLst>
                                      </p:cBhvr>
                                      <p:tavLst>
                                        <p:tav tm="0">
                                          <p:val>
                                            <p:strVal val="#ppt_x"/>
                                          </p:val>
                                        </p:tav>
                                        <p:tav tm="100000">
                                          <p:val>
                                            <p:strVal val="#ppt_x"/>
                                          </p:val>
                                        </p:tav>
                                      </p:tavLst>
                                    </p:anim>
                                    <p:anim calcmode="lin" valueType="num">
                                      <p:cBhvr>
                                        <p:cTn id="49" dur="75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6250"/>
                            </p:stCondLst>
                            <p:childTnLst>
                              <p:par>
                                <p:cTn id="51" presetID="4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2"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750"/>
                                        <p:tgtEl>
                                          <p:spTgt spid="34"/>
                                        </p:tgtEl>
                                      </p:cBhvr>
                                    </p:animEffect>
                                    <p:anim calcmode="lin" valueType="num">
                                      <p:cBhvr>
                                        <p:cTn id="60" dur="750" fill="hold"/>
                                        <p:tgtEl>
                                          <p:spTgt spid="34"/>
                                        </p:tgtEl>
                                        <p:attrNameLst>
                                          <p:attrName>ppt_x</p:attrName>
                                        </p:attrNameLst>
                                      </p:cBhvr>
                                      <p:tavLst>
                                        <p:tav tm="0">
                                          <p:val>
                                            <p:strVal val="#ppt_x"/>
                                          </p:val>
                                        </p:tav>
                                        <p:tav tm="100000">
                                          <p:val>
                                            <p:strVal val="#ppt_x"/>
                                          </p:val>
                                        </p:tav>
                                      </p:tavLst>
                                    </p:anim>
                                    <p:anim calcmode="lin" valueType="num">
                                      <p:cBhvr>
                                        <p:cTn id="61" dur="750" fill="hold"/>
                                        <p:tgtEl>
                                          <p:spTgt spid="34"/>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7"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1000"/>
                                        <p:tgtEl>
                                          <p:spTgt spid="35"/>
                                        </p:tgtEl>
                                      </p:cBhvr>
                                    </p:animEffect>
                                    <p:anim calcmode="lin" valueType="num">
                                      <p:cBhvr>
                                        <p:cTn id="66" dur="1000" fill="hold"/>
                                        <p:tgtEl>
                                          <p:spTgt spid="35"/>
                                        </p:tgtEl>
                                        <p:attrNameLst>
                                          <p:attrName>ppt_x</p:attrName>
                                        </p:attrNameLst>
                                      </p:cBhvr>
                                      <p:tavLst>
                                        <p:tav tm="0">
                                          <p:val>
                                            <p:strVal val="#ppt_x"/>
                                          </p:val>
                                        </p:tav>
                                        <p:tav tm="100000">
                                          <p:val>
                                            <p:strVal val="#ppt_x"/>
                                          </p:val>
                                        </p:tav>
                                      </p:tavLst>
                                    </p:anim>
                                    <p:anim calcmode="lin" valueType="num">
                                      <p:cBhvr>
                                        <p:cTn id="67" dur="1000" fill="hold"/>
                                        <p:tgtEl>
                                          <p:spTgt spid="3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750"/>
                                        <p:tgtEl>
                                          <p:spTgt spid="39"/>
                                        </p:tgtEl>
                                      </p:cBhvr>
                                    </p:animEffect>
                                    <p:anim calcmode="lin" valueType="num">
                                      <p:cBhvr>
                                        <p:cTn id="72" dur="750" fill="hold"/>
                                        <p:tgtEl>
                                          <p:spTgt spid="39"/>
                                        </p:tgtEl>
                                        <p:attrNameLst>
                                          <p:attrName>ppt_x</p:attrName>
                                        </p:attrNameLst>
                                      </p:cBhvr>
                                      <p:tavLst>
                                        <p:tav tm="0">
                                          <p:val>
                                            <p:strVal val="#ppt_x"/>
                                          </p:val>
                                        </p:tav>
                                        <p:tav tm="100000">
                                          <p:val>
                                            <p:strVal val="#ppt_x"/>
                                          </p:val>
                                        </p:tav>
                                      </p:tavLst>
                                    </p:anim>
                                    <p:anim calcmode="lin" valueType="num">
                                      <p:cBhvr>
                                        <p:cTn id="7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p:bldP spid="24" grpId="0"/>
      <p:bldP spid="29" grpId="0"/>
      <p:bldP spid="34"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xmlns=""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xmlns=""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xmlns=""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xmlns=""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xmlns=""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xmlns=""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xmlns=""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活动人员工作安排表</a:t>
            </a:r>
          </a:p>
        </p:txBody>
      </p:sp>
      <p:pic>
        <p:nvPicPr>
          <p:cNvPr id="11" name="图片 10">
            <a:extLst>
              <a:ext uri="{FF2B5EF4-FFF2-40B4-BE49-F238E27FC236}">
                <a16:creationId xmlns:a16="http://schemas.microsoft.com/office/drawing/2014/main" xmlns="" id="{01F82E85-1E93-DBDA-2707-87D21B20D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36183"/>
            <a:ext cx="5172501" cy="5348034"/>
          </a:xfrm>
          <a:prstGeom prst="ellipse">
            <a:avLst/>
          </a:prstGeom>
        </p:spPr>
      </p:pic>
      <p:grpSp>
        <p:nvGrpSpPr>
          <p:cNvPr id="12" name="组合 11">
            <a:extLst>
              <a:ext uri="{FF2B5EF4-FFF2-40B4-BE49-F238E27FC236}">
                <a16:creationId xmlns:a16="http://schemas.microsoft.com/office/drawing/2014/main" xmlns="" id="{311413EB-78BF-5966-2C04-B4FA377B17ED}"/>
              </a:ext>
            </a:extLst>
          </p:cNvPr>
          <p:cNvGrpSpPr/>
          <p:nvPr/>
        </p:nvGrpSpPr>
        <p:grpSpPr>
          <a:xfrm>
            <a:off x="4491855" y="1258652"/>
            <a:ext cx="1174093" cy="704316"/>
            <a:chOff x="786081" y="1448583"/>
            <a:chExt cx="1174093" cy="704316"/>
          </a:xfrm>
        </p:grpSpPr>
        <p:sp>
          <p:nvSpPr>
            <p:cNvPr id="13" name="泪滴形 12">
              <a:extLst>
                <a:ext uri="{FF2B5EF4-FFF2-40B4-BE49-F238E27FC236}">
                  <a16:creationId xmlns:a16="http://schemas.microsoft.com/office/drawing/2014/main" xmlns="" id="{A5C84AB5-C6A2-AA19-8C9E-3F78712FBBB5}"/>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xmlns="" id="{70DA0AEC-7BC2-F3CE-6CEC-BC2FCA9F77AA}"/>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xmlns="" id="{75DA7F2C-9235-7099-76B7-54472CCCDE9B}"/>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01</a:t>
              </a:r>
            </a:p>
          </p:txBody>
        </p:sp>
      </p:grpSp>
      <p:sp>
        <p:nvSpPr>
          <p:cNvPr id="16" name="Rectangle 23">
            <a:extLst>
              <a:ext uri="{FF2B5EF4-FFF2-40B4-BE49-F238E27FC236}">
                <a16:creationId xmlns:a16="http://schemas.microsoft.com/office/drawing/2014/main" xmlns="" id="{09BDC1FA-5DCB-92E4-3E6E-82F3569EB445}"/>
              </a:ext>
            </a:extLst>
          </p:cNvPr>
          <p:cNvSpPr/>
          <p:nvPr/>
        </p:nvSpPr>
        <p:spPr>
          <a:xfrm>
            <a:off x="5839031" y="1173292"/>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总记分员</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名</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分别负责每块场地的最后结果统计以及下一轮比赛的安排。</a:t>
            </a:r>
            <a:endParaRPr lang="en-US" altLang="zh-CN" sz="1400" dirty="0">
              <a:solidFill>
                <a:schemeClr val="tx1">
                  <a:lumMod val="75000"/>
                  <a:lumOff val="25000"/>
                </a:schemeClr>
              </a:solidFill>
              <a:cs typeface="+mn-ea"/>
              <a:sym typeface="+mn-lt"/>
            </a:endParaRPr>
          </a:p>
        </p:txBody>
      </p:sp>
      <p:grpSp>
        <p:nvGrpSpPr>
          <p:cNvPr id="17" name="组合 16">
            <a:extLst>
              <a:ext uri="{FF2B5EF4-FFF2-40B4-BE49-F238E27FC236}">
                <a16:creationId xmlns:a16="http://schemas.microsoft.com/office/drawing/2014/main" xmlns="" id="{CD6B5F02-4718-EE22-412B-65590DAC9B32}"/>
              </a:ext>
            </a:extLst>
          </p:cNvPr>
          <p:cNvGrpSpPr/>
          <p:nvPr/>
        </p:nvGrpSpPr>
        <p:grpSpPr>
          <a:xfrm>
            <a:off x="4873241" y="2324000"/>
            <a:ext cx="1174093" cy="704316"/>
            <a:chOff x="786081" y="1448583"/>
            <a:chExt cx="1174093" cy="704316"/>
          </a:xfrm>
        </p:grpSpPr>
        <p:sp>
          <p:nvSpPr>
            <p:cNvPr id="18" name="泪滴形 17">
              <a:extLst>
                <a:ext uri="{FF2B5EF4-FFF2-40B4-BE49-F238E27FC236}">
                  <a16:creationId xmlns:a16="http://schemas.microsoft.com/office/drawing/2014/main" xmlns="" id="{0DA82829-0C26-F946-F0FD-9E2D76BB59D2}"/>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xmlns="" id="{81D3FD8C-0275-F2E7-4801-7C0C299BE9D9}"/>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xmlns="" id="{60B19A94-0E0F-C632-3793-8D2688D19A77}"/>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02</a:t>
              </a:r>
            </a:p>
          </p:txBody>
        </p:sp>
      </p:grpSp>
      <p:grpSp>
        <p:nvGrpSpPr>
          <p:cNvPr id="25" name="组合 24">
            <a:extLst>
              <a:ext uri="{FF2B5EF4-FFF2-40B4-BE49-F238E27FC236}">
                <a16:creationId xmlns:a16="http://schemas.microsoft.com/office/drawing/2014/main" xmlns="" id="{8484BFD9-0510-4A56-9341-57AC610BCC0E}"/>
              </a:ext>
            </a:extLst>
          </p:cNvPr>
          <p:cNvGrpSpPr/>
          <p:nvPr/>
        </p:nvGrpSpPr>
        <p:grpSpPr>
          <a:xfrm>
            <a:off x="5450914" y="3389348"/>
            <a:ext cx="1174093" cy="704316"/>
            <a:chOff x="786081" y="1448583"/>
            <a:chExt cx="1174093" cy="704316"/>
          </a:xfrm>
        </p:grpSpPr>
        <p:sp>
          <p:nvSpPr>
            <p:cNvPr id="26" name="泪滴形 25">
              <a:extLst>
                <a:ext uri="{FF2B5EF4-FFF2-40B4-BE49-F238E27FC236}">
                  <a16:creationId xmlns:a16="http://schemas.microsoft.com/office/drawing/2014/main" xmlns="" id="{551241BE-CB34-2304-7224-98C7CFE51986}"/>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xmlns="" id="{BEF16D15-49F4-353D-82FF-4C0883B98FEF}"/>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xmlns="" id="{8DD6BF71-5B8D-E549-AD6D-526AA0FBD1AF}"/>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03</a:t>
              </a:r>
            </a:p>
          </p:txBody>
        </p:sp>
      </p:grpSp>
      <p:grpSp>
        <p:nvGrpSpPr>
          <p:cNvPr id="29" name="组合 28">
            <a:extLst>
              <a:ext uri="{FF2B5EF4-FFF2-40B4-BE49-F238E27FC236}">
                <a16:creationId xmlns:a16="http://schemas.microsoft.com/office/drawing/2014/main" xmlns="" id="{9CCEB6C4-2A34-B3BF-0569-38D6083C8071}"/>
              </a:ext>
            </a:extLst>
          </p:cNvPr>
          <p:cNvGrpSpPr/>
          <p:nvPr/>
        </p:nvGrpSpPr>
        <p:grpSpPr>
          <a:xfrm>
            <a:off x="5172501" y="4454696"/>
            <a:ext cx="1174093" cy="704316"/>
            <a:chOff x="786081" y="1448583"/>
            <a:chExt cx="1174093" cy="704316"/>
          </a:xfrm>
        </p:grpSpPr>
        <p:sp>
          <p:nvSpPr>
            <p:cNvPr id="30" name="泪滴形 29">
              <a:extLst>
                <a:ext uri="{FF2B5EF4-FFF2-40B4-BE49-F238E27FC236}">
                  <a16:creationId xmlns:a16="http://schemas.microsoft.com/office/drawing/2014/main" xmlns="" id="{5C56FE57-70DD-8D06-CDFE-5DE009F1A142}"/>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E133A36D-2579-771A-554C-22FFDC635517}"/>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xmlns="" id="{DCB903FC-28EA-5366-B595-3E77A0EA2D9D}"/>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04</a:t>
              </a:r>
            </a:p>
          </p:txBody>
        </p:sp>
      </p:grpSp>
      <p:grpSp>
        <p:nvGrpSpPr>
          <p:cNvPr id="33" name="组合 32">
            <a:extLst>
              <a:ext uri="{FF2B5EF4-FFF2-40B4-BE49-F238E27FC236}">
                <a16:creationId xmlns:a16="http://schemas.microsoft.com/office/drawing/2014/main" xmlns="" id="{DC5B96CB-5D50-97DD-63B5-7C63F8F2585D}"/>
              </a:ext>
            </a:extLst>
          </p:cNvPr>
          <p:cNvGrpSpPr/>
          <p:nvPr/>
        </p:nvGrpSpPr>
        <p:grpSpPr>
          <a:xfrm>
            <a:off x="4921907" y="5520046"/>
            <a:ext cx="1174093" cy="704316"/>
            <a:chOff x="786081" y="1448583"/>
            <a:chExt cx="1174093" cy="704316"/>
          </a:xfrm>
        </p:grpSpPr>
        <p:sp>
          <p:nvSpPr>
            <p:cNvPr id="34" name="泪滴形 33">
              <a:extLst>
                <a:ext uri="{FF2B5EF4-FFF2-40B4-BE49-F238E27FC236}">
                  <a16:creationId xmlns:a16="http://schemas.microsoft.com/office/drawing/2014/main" xmlns="" id="{11A39B63-9144-D1D3-7167-A0816678791F}"/>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xmlns="" id="{609EF889-E608-0FE8-A127-94DEF22EB9F1}"/>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xmlns="" id="{26A390F1-72E6-8F98-C176-F629EBECCDA5}"/>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05</a:t>
              </a:r>
            </a:p>
          </p:txBody>
        </p:sp>
      </p:grpSp>
      <p:sp>
        <p:nvSpPr>
          <p:cNvPr id="37" name="Rectangle 23">
            <a:extLst>
              <a:ext uri="{FF2B5EF4-FFF2-40B4-BE49-F238E27FC236}">
                <a16:creationId xmlns:a16="http://schemas.microsoft.com/office/drawing/2014/main" xmlns="" id="{9506B5D8-DCC8-E8A2-05BE-FD4AEA99A3C5}"/>
              </a:ext>
            </a:extLst>
          </p:cNvPr>
          <p:cNvSpPr/>
          <p:nvPr/>
        </p:nvSpPr>
        <p:spPr>
          <a:xfrm>
            <a:off x="6105997" y="2193832"/>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点名人员</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名</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主要负责各块场地的赛场点名工作，赛前参赛选手集合及赛前秩序维护工作。</a:t>
            </a:r>
            <a:endParaRPr lang="en-US" altLang="zh-CN" sz="1400" dirty="0">
              <a:solidFill>
                <a:schemeClr val="tx1">
                  <a:lumMod val="75000"/>
                  <a:lumOff val="25000"/>
                </a:schemeClr>
              </a:solidFill>
              <a:cs typeface="+mn-ea"/>
              <a:sym typeface="+mn-lt"/>
            </a:endParaRPr>
          </a:p>
        </p:txBody>
      </p:sp>
      <p:sp>
        <p:nvSpPr>
          <p:cNvPr id="38" name="Rectangle 23">
            <a:extLst>
              <a:ext uri="{FF2B5EF4-FFF2-40B4-BE49-F238E27FC236}">
                <a16:creationId xmlns:a16="http://schemas.microsoft.com/office/drawing/2014/main" xmlns="" id="{20E8C521-3E56-A9C5-9E0C-085205B0F176}"/>
              </a:ext>
            </a:extLst>
          </p:cNvPr>
          <p:cNvSpPr/>
          <p:nvPr/>
        </p:nvSpPr>
        <p:spPr>
          <a:xfrm>
            <a:off x="6515897" y="3186947"/>
            <a:ext cx="5101135" cy="1061829"/>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每块场地由二组负责裁判工作及分管场地的工作分配，具体负责场地人员点名、比赛计分以及运动员签到工作，同时负责赛场秩序维持、应急事件处理以及场地比赛结果汇报工作。</a:t>
            </a:r>
            <a:endParaRPr lang="en-US" altLang="zh-CN" sz="1400" dirty="0">
              <a:solidFill>
                <a:schemeClr val="tx1">
                  <a:lumMod val="75000"/>
                  <a:lumOff val="25000"/>
                </a:schemeClr>
              </a:solidFill>
              <a:cs typeface="+mn-ea"/>
              <a:sym typeface="+mn-lt"/>
            </a:endParaRPr>
          </a:p>
        </p:txBody>
      </p:sp>
      <p:sp>
        <p:nvSpPr>
          <p:cNvPr id="39" name="Rectangle 23">
            <a:extLst>
              <a:ext uri="{FF2B5EF4-FFF2-40B4-BE49-F238E27FC236}">
                <a16:creationId xmlns:a16="http://schemas.microsoft.com/office/drawing/2014/main" xmlns="" id="{D886CF09-2E93-50BC-CB4C-FD40F78B2312}"/>
              </a:ext>
            </a:extLst>
          </p:cNvPr>
          <p:cNvSpPr/>
          <p:nvPr/>
        </p:nvSpPr>
        <p:spPr>
          <a:xfrm>
            <a:off x="6346594" y="4437160"/>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调度台工作具体负责运动员的签到</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文件、比赛记录整理，后勤物资保管工作，以及配合总记分员的分数统计工作。</a:t>
            </a:r>
            <a:endParaRPr lang="en-US" altLang="zh-CN" sz="1400" dirty="0">
              <a:solidFill>
                <a:schemeClr val="tx1">
                  <a:lumMod val="75000"/>
                  <a:lumOff val="25000"/>
                </a:schemeClr>
              </a:solidFill>
              <a:cs typeface="+mn-ea"/>
              <a:sym typeface="+mn-lt"/>
            </a:endParaRPr>
          </a:p>
        </p:txBody>
      </p:sp>
      <p:sp>
        <p:nvSpPr>
          <p:cNvPr id="40" name="Rectangle 23">
            <a:extLst>
              <a:ext uri="{FF2B5EF4-FFF2-40B4-BE49-F238E27FC236}">
                <a16:creationId xmlns:a16="http://schemas.microsoft.com/office/drawing/2014/main" xmlns="" id="{23821594-024E-0706-EE23-4C4B15505E7E}"/>
              </a:ext>
            </a:extLst>
          </p:cNvPr>
          <p:cNvSpPr/>
          <p:nvPr/>
        </p:nvSpPr>
        <p:spPr>
          <a:xfrm>
            <a:off x="6020749" y="5598092"/>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应急小组成员</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名，主要负责所有场地的后勤保障工作以及对受伤球员的简单处理。</a:t>
            </a: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6821663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anim calcmode="lin" valueType="num">
                                      <p:cBhvr>
                                        <p:cTn id="20" dur="750" fill="hold"/>
                                        <p:tgtEl>
                                          <p:spTgt spid="16"/>
                                        </p:tgtEl>
                                        <p:attrNameLst>
                                          <p:attrName>ppt_x</p:attrName>
                                        </p:attrNameLst>
                                      </p:cBhvr>
                                      <p:tavLst>
                                        <p:tav tm="0">
                                          <p:val>
                                            <p:strVal val="#ppt_x"/>
                                          </p:val>
                                        </p:tav>
                                        <p:tav tm="100000">
                                          <p:val>
                                            <p:strVal val="#ppt_x"/>
                                          </p:val>
                                        </p:tav>
                                      </p:tavLst>
                                    </p:anim>
                                    <p:anim calcmode="lin" valueType="num">
                                      <p:cBhvr>
                                        <p:cTn id="21" dur="7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7"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5250"/>
                            </p:stCondLst>
                            <p:childTnLst>
                              <p:par>
                                <p:cTn id="41" presetID="47"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par>
                          <p:cTn id="46" fill="hold">
                            <p:stCondLst>
                              <p:cond delay="625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750"/>
                                        <p:tgtEl>
                                          <p:spTgt spid="37"/>
                                        </p:tgtEl>
                                      </p:cBhvr>
                                    </p:animEffect>
                                    <p:anim calcmode="lin" valueType="num">
                                      <p:cBhvr>
                                        <p:cTn id="50" dur="750" fill="hold"/>
                                        <p:tgtEl>
                                          <p:spTgt spid="37"/>
                                        </p:tgtEl>
                                        <p:attrNameLst>
                                          <p:attrName>ppt_x</p:attrName>
                                        </p:attrNameLst>
                                      </p:cBhvr>
                                      <p:tavLst>
                                        <p:tav tm="0">
                                          <p:val>
                                            <p:strVal val="#ppt_x"/>
                                          </p:val>
                                        </p:tav>
                                        <p:tav tm="100000">
                                          <p:val>
                                            <p:strVal val="#ppt_x"/>
                                          </p:val>
                                        </p:tav>
                                      </p:tavLst>
                                    </p:anim>
                                    <p:anim calcmode="lin" valueType="num">
                                      <p:cBhvr>
                                        <p:cTn id="51" dur="75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750"/>
                                        <p:tgtEl>
                                          <p:spTgt spid="38"/>
                                        </p:tgtEl>
                                      </p:cBhvr>
                                    </p:animEffect>
                                    <p:anim calcmode="lin" valueType="num">
                                      <p:cBhvr>
                                        <p:cTn id="56" dur="750" fill="hold"/>
                                        <p:tgtEl>
                                          <p:spTgt spid="38"/>
                                        </p:tgtEl>
                                        <p:attrNameLst>
                                          <p:attrName>ppt_x</p:attrName>
                                        </p:attrNameLst>
                                      </p:cBhvr>
                                      <p:tavLst>
                                        <p:tav tm="0">
                                          <p:val>
                                            <p:strVal val="#ppt_x"/>
                                          </p:val>
                                        </p:tav>
                                        <p:tav tm="100000">
                                          <p:val>
                                            <p:strVal val="#ppt_x"/>
                                          </p:val>
                                        </p:tav>
                                      </p:tavLst>
                                    </p:anim>
                                    <p:anim calcmode="lin" valueType="num">
                                      <p:cBhvr>
                                        <p:cTn id="57" dur="75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7750"/>
                            </p:stCondLst>
                            <p:childTnLst>
                              <p:par>
                                <p:cTn id="59" presetID="42"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750"/>
                                        <p:tgtEl>
                                          <p:spTgt spid="39"/>
                                        </p:tgtEl>
                                      </p:cBhvr>
                                    </p:animEffect>
                                    <p:anim calcmode="lin" valueType="num">
                                      <p:cBhvr>
                                        <p:cTn id="62" dur="750" fill="hold"/>
                                        <p:tgtEl>
                                          <p:spTgt spid="39"/>
                                        </p:tgtEl>
                                        <p:attrNameLst>
                                          <p:attrName>ppt_x</p:attrName>
                                        </p:attrNameLst>
                                      </p:cBhvr>
                                      <p:tavLst>
                                        <p:tav tm="0">
                                          <p:val>
                                            <p:strVal val="#ppt_x"/>
                                          </p:val>
                                        </p:tav>
                                        <p:tav tm="100000">
                                          <p:val>
                                            <p:strVal val="#ppt_x"/>
                                          </p:val>
                                        </p:tav>
                                      </p:tavLst>
                                    </p:anim>
                                    <p:anim calcmode="lin" valueType="num">
                                      <p:cBhvr>
                                        <p:cTn id="63" dur="75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750"/>
                                        <p:tgtEl>
                                          <p:spTgt spid="40"/>
                                        </p:tgtEl>
                                      </p:cBhvr>
                                    </p:animEffect>
                                    <p:anim calcmode="lin" valueType="num">
                                      <p:cBhvr>
                                        <p:cTn id="68" dur="750" fill="hold"/>
                                        <p:tgtEl>
                                          <p:spTgt spid="40"/>
                                        </p:tgtEl>
                                        <p:attrNameLst>
                                          <p:attrName>ppt_x</p:attrName>
                                        </p:attrNameLst>
                                      </p:cBhvr>
                                      <p:tavLst>
                                        <p:tav tm="0">
                                          <p:val>
                                            <p:strVal val="#ppt_x"/>
                                          </p:val>
                                        </p:tav>
                                        <p:tav tm="100000">
                                          <p:val>
                                            <p:strVal val="#ppt_x"/>
                                          </p:val>
                                        </p:tav>
                                      </p:tavLst>
                                    </p:anim>
                                    <p:anim calcmode="lin" valueType="num">
                                      <p:cBhvr>
                                        <p:cTn id="69"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E953B3F-AA34-6E13-EB08-0AAB78C6ECF2}"/>
              </a:ext>
            </a:extLst>
          </p:cNvPr>
          <p:cNvSpPr txBox="1"/>
          <p:nvPr/>
        </p:nvSpPr>
        <p:spPr>
          <a:xfrm>
            <a:off x="2400718" y="2129625"/>
            <a:ext cx="7414628" cy="1323439"/>
          </a:xfrm>
          <a:prstGeom prst="rect">
            <a:avLst/>
          </a:prstGeom>
          <a:noFill/>
        </p:spPr>
        <p:txBody>
          <a:bodyPr wrap="square" rtlCol="0">
            <a:spAutoFit/>
          </a:bodyPr>
          <a:lstStyle/>
          <a:p>
            <a:pPr lvl="0"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运动会项目</a:t>
            </a:r>
            <a:endParaRPr kumimoji="0" lang="zh-CN" altLang="en-US" sz="80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uLnTx/>
              <a:uFillTx/>
              <a:cs typeface="+mn-ea"/>
              <a:sym typeface="+mn-lt"/>
            </a:endParaRPr>
          </a:p>
        </p:txBody>
      </p:sp>
      <p:grpSp>
        <p:nvGrpSpPr>
          <p:cNvPr id="9" name="组合 8">
            <a:extLst>
              <a:ext uri="{FF2B5EF4-FFF2-40B4-BE49-F238E27FC236}">
                <a16:creationId xmlns:a16="http://schemas.microsoft.com/office/drawing/2014/main" xmlns=""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xmlns=""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xmlns=""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第三部分</a:t>
              </a:r>
            </a:p>
          </p:txBody>
        </p:sp>
      </p:grpSp>
      <p:sp>
        <p:nvSpPr>
          <p:cNvPr id="8" name="文本框 7">
            <a:extLst>
              <a:ext uri="{FF2B5EF4-FFF2-40B4-BE49-F238E27FC236}">
                <a16:creationId xmlns:a16="http://schemas.microsoft.com/office/drawing/2014/main" xmlns=""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34232895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e4bjkly">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1733</Words>
  <Application>Microsoft Office PowerPoint</Application>
  <PresentationFormat>宽屏</PresentationFormat>
  <Paragraphs>141</Paragraphs>
  <Slides>17</Slides>
  <Notes>2</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17</vt:i4>
      </vt:variant>
    </vt:vector>
  </HeadingPairs>
  <TitlesOfParts>
    <vt:vector size="26"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11</cp:revision>
  <dcterms:created xsi:type="dcterms:W3CDTF">2022-08-15T05:56:13Z</dcterms:created>
  <dcterms:modified xsi:type="dcterms:W3CDTF">2022-12-30T01:44:05Z</dcterms:modified>
</cp:coreProperties>
</file>