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ppt/tags/tag72.xml" ContentType="application/vnd.openxmlformats-officedocument.presentationml.tags+xml"/>
  <Override PartName="/ppt/notesSlides/notesSlide3.xml" ContentType="application/vnd.openxmlformats-officedocument.presentationml.notesSlide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notesSlides/notesSlide7.xml" ContentType="application/vnd.openxmlformats-officedocument.presentationml.notesSlide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ppt/tags/tag79.xml" ContentType="application/vnd.openxmlformats-officedocument.presentationml.tags+xml"/>
  <Override PartName="/ppt/notesSlides/notesSlide10.xml" ContentType="application/vnd.openxmlformats-officedocument.presentationml.notesSlide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88.xml" ContentType="application/vnd.openxmlformats-officedocument.presentationml.tags+xml"/>
  <Override PartName="/ppt/notesSlides/notesSlide19.xml" ContentType="application/vnd.openxmlformats-officedocument.presentationml.notesSlide+xml"/>
  <Override PartName="/ppt/tags/tag89.xml" ContentType="application/vnd.openxmlformats-officedocument.presentationml.tags+xml"/>
  <Override PartName="/ppt/notesSlides/notesSlide20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91.xml" ContentType="application/vnd.openxmlformats-officedocument.presentationml.tags+xml"/>
  <Override PartName="/ppt/notesSlides/notesSlide22.xml" ContentType="application/vnd.openxmlformats-officedocument.presentationml.notesSlide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93.xml" ContentType="application/vnd.openxmlformats-officedocument.presentationml.tags+xml"/>
  <Override PartName="/ppt/notesSlides/notesSlide24.xml" ContentType="application/vnd.openxmlformats-officedocument.presentationml.notesSlide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99.xml" ContentType="application/vnd.openxmlformats-officedocument.presentationml.tags+xml"/>
  <Override PartName="/ppt/notesSlides/notesSlide30.xml" ContentType="application/vnd.openxmlformats-officedocument.presentationml.notesSlide+xml"/>
  <Override PartName="/ppt/tags/tag100.xml" ContentType="application/vnd.openxmlformats-officedocument.presentationml.tags+xml"/>
  <Override PartName="/ppt/notesSlides/notesSlide31.xml" ContentType="application/vnd.openxmlformats-officedocument.presentationml.notesSlide+xml"/>
  <Override PartName="/ppt/tags/tag101.xml" ContentType="application/vnd.openxmlformats-officedocument.presentationml.tags+xml"/>
  <Override PartName="/ppt/notesSlides/notesSlide32.xml" ContentType="application/vnd.openxmlformats-officedocument.presentationml.notesSlide+xml"/>
  <Override PartName="/ppt/tags/tag102.xml" ContentType="application/vnd.openxmlformats-officedocument.presentationml.tags+xml"/>
  <Override PartName="/ppt/notesSlides/notesSlide33.xml" ContentType="application/vnd.openxmlformats-officedocument.presentationml.notesSlide+xml"/>
  <Override PartName="/ppt/tags/tag103.xml" ContentType="application/vnd.openxmlformats-officedocument.presentationml.tags+xml"/>
  <Override PartName="/ppt/notesSlides/notesSlide34.xml" ContentType="application/vnd.openxmlformats-officedocument.presentationml.notesSlide+xml"/>
  <Override PartName="/ppt/tags/tag104.xml" ContentType="application/vnd.openxmlformats-officedocument.presentationml.tags+xml"/>
  <Override PartName="/ppt/notesSlides/notesSlide35.xml" ContentType="application/vnd.openxmlformats-officedocument.presentationml.notesSlide+xml"/>
  <Override PartName="/ppt/tags/tag105.xml" ContentType="application/vnd.openxmlformats-officedocument.presentationml.tags+xml"/>
  <Override PartName="/ppt/notesSlides/notesSlide36.xml" ContentType="application/vnd.openxmlformats-officedocument.presentationml.notesSlide+xml"/>
  <Override PartName="/ppt/tags/tag106.xml" ContentType="application/vnd.openxmlformats-officedocument.presentationml.tags+xml"/>
  <Override PartName="/ppt/notesSlides/notesSlide37.xml" ContentType="application/vnd.openxmlformats-officedocument.presentationml.notesSlide+xml"/>
  <Override PartName="/ppt/tags/tag107.xml" ContentType="application/vnd.openxmlformats-officedocument.presentationml.tags+xml"/>
  <Override PartName="/ppt/notesSlides/notesSlide38.xml" ContentType="application/vnd.openxmlformats-officedocument.presentationml.notesSlide+xml"/>
  <Override PartName="/ppt/tags/tag108.xml" ContentType="application/vnd.openxmlformats-officedocument.presentationml.tags+xml"/>
  <Override PartName="/ppt/notesSlides/notesSlide39.xml" ContentType="application/vnd.openxmlformats-officedocument.presentationml.notesSlide+xml"/>
  <Override PartName="/ppt/tags/tag109.xml" ContentType="application/vnd.openxmlformats-officedocument.presentationml.tags+xml"/>
  <Override PartName="/ppt/notesSlides/notesSlide40.xml" ContentType="application/vnd.openxmlformats-officedocument.presentationml.notesSlide+xml"/>
  <Override PartName="/ppt/tags/tag110.xml" ContentType="application/vnd.openxmlformats-officedocument.presentationml.tags+xml"/>
  <Override PartName="/ppt/notesSlides/notesSlide41.xml" ContentType="application/vnd.openxmlformats-officedocument.presentationml.notesSlide+xml"/>
  <Override PartName="/ppt/tags/tag111.xml" ContentType="application/vnd.openxmlformats-officedocument.presentationml.tags+xml"/>
  <Override PartName="/ppt/notesSlides/notesSlide42.xml" ContentType="application/vnd.openxmlformats-officedocument.presentationml.notesSlide+xml"/>
  <Override PartName="/ppt/tags/tag112.xml" ContentType="application/vnd.openxmlformats-officedocument.presentationml.tags+xml"/>
  <Override PartName="/ppt/notesSlides/notesSlide43.xml" ContentType="application/vnd.openxmlformats-officedocument.presentationml.notesSlide+xml"/>
  <Override PartName="/ppt/tags/tag113.xml" ContentType="application/vnd.openxmlformats-officedocument.presentationml.tags+xml"/>
  <Override PartName="/ppt/notesSlides/notesSlide44.xml" ContentType="application/vnd.openxmlformats-officedocument.presentationml.notesSlide+xml"/>
  <Override PartName="/ppt/tags/tag114.xml" ContentType="application/vnd.openxmlformats-officedocument.presentationml.tags+xml"/>
  <Override PartName="/ppt/notesSlides/notesSlide45.xml" ContentType="application/vnd.openxmlformats-officedocument.presentationml.notesSlide+xml"/>
  <Override PartName="/ppt/tags/tag115.xml" ContentType="application/vnd.openxmlformats-officedocument.presentationml.tags+xml"/>
  <Override PartName="/ppt/notesSlides/notesSlide46.xml" ContentType="application/vnd.openxmlformats-officedocument.presentationml.notesSlide+xml"/>
  <Override PartName="/ppt/tags/tag116.xml" ContentType="application/vnd.openxmlformats-officedocument.presentationml.tags+xml"/>
  <Override PartName="/ppt/notesSlides/notesSlide47.xml" ContentType="application/vnd.openxmlformats-officedocument.presentationml.notesSlide+xml"/>
  <Override PartName="/ppt/tags/tag117.xml" ContentType="application/vnd.openxmlformats-officedocument.presentationml.tags+xml"/>
  <Override PartName="/ppt/notesSlides/notesSlide48.xml" ContentType="application/vnd.openxmlformats-officedocument.presentationml.notesSlide+xml"/>
  <Override PartName="/ppt/tags/tag118.xml" ContentType="application/vnd.openxmlformats-officedocument.presentationml.tags+xml"/>
  <Override PartName="/ppt/notesSlides/notesSlide49.xml" ContentType="application/vnd.openxmlformats-officedocument.presentationml.notesSlide+xml"/>
  <Override PartName="/ppt/tags/tag119.xml" ContentType="application/vnd.openxmlformats-officedocument.presentationml.tags+xml"/>
  <Override PartName="/ppt/notesSlides/notesSlide50.xml" ContentType="application/vnd.openxmlformats-officedocument.presentationml.notesSlide+xml"/>
  <Override PartName="/ppt/tags/tag120.xml" ContentType="application/vnd.openxmlformats-officedocument.presentationml.tags+xml"/>
  <Override PartName="/ppt/notesSlides/notesSlide51.xml" ContentType="application/vnd.openxmlformats-officedocument.presentationml.notesSlide+xml"/>
  <Override PartName="/ppt/tags/tag121.xml" ContentType="application/vnd.openxmlformats-officedocument.presentationml.tags+xml"/>
  <Override PartName="/ppt/notesSlides/notesSlide52.xml" ContentType="application/vnd.openxmlformats-officedocument.presentationml.notesSlide+xml"/>
  <Override PartName="/ppt/tags/tag122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58"/>
  </p:notesMasterIdLst>
  <p:handoutMasterIdLst>
    <p:handoutMasterId r:id="rId5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7" r:id="rId56"/>
    <p:sldId id="318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138"/>
      </p:cViewPr>
      <p:guideLst>
        <p:guide orient="horz" pos="227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2022/12/30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608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86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287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1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430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74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618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752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956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240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72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738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92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749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004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57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73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18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19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078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905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542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238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92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420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596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865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34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93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273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9734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548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6907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849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1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2395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66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895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25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4751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9890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0897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1464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1309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8380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90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3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988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0447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3709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4310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2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41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21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608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4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0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6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72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3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8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1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27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19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90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64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40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7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79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65372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2022/12/30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1270" y="1270"/>
            <a:ext cx="1219581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0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5" Type="http://schemas.openxmlformats.org/officeDocument/2006/relationships/image" Target="../media/image10.pn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Relationship Id="rId5" Type="http://schemas.openxmlformats.org/officeDocument/2006/relationships/image" Target="../media/image10.pn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5" Type="http://schemas.openxmlformats.org/officeDocument/2006/relationships/image" Target="../media/image10.pn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Relationship Id="rId5" Type="http://schemas.openxmlformats.org/officeDocument/2006/relationships/image" Target="../media/image10.pn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5" Type="http://schemas.openxmlformats.org/officeDocument/2006/relationships/image" Target="../media/image10.pn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6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7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9.xml"/><Relationship Id="rId4" Type="http://schemas.openxmlformats.org/officeDocument/2006/relationships/image" Target="../media/image5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0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1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85" y="-8890"/>
            <a:ext cx="12205335" cy="6875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2097" y="887730"/>
            <a:ext cx="1338828" cy="4138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5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少数民族</a:t>
            </a:r>
          </a:p>
        </p:txBody>
      </p: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385" y="509651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03997" y="518731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82238" y="2262505"/>
            <a:ext cx="369332" cy="35534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卡通儿童少数民族介绍及其风俗民情课件ppt模板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90" y="0"/>
            <a:ext cx="42926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"/>
    </mc:Choice>
    <mc:Fallback xmlns="">
      <p:transition spd="slow" advTm="1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</p:bldLst>
  </p:timing>
  <p:extLst mod="1">
    <p:ext uri="{E180D4A7-C9FB-4DFB-919C-405C955672EB}">
      <p14:showEvtLst xmlns:p14="http://schemas.microsoft.com/office/powerpoint/2010/main">
        <p14:playEvt time="617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4445"/>
            <a:ext cx="12186920" cy="685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72960" y="1007110"/>
            <a:ext cx="2291080" cy="484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99960" y="1134110"/>
            <a:ext cx="2043430" cy="45764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19372" y="1762125"/>
            <a:ext cx="1015663" cy="255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45937" y="3039110"/>
            <a:ext cx="677108" cy="1421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蒙古族</a:t>
            </a:r>
          </a:p>
        </p:txBody>
      </p: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190" y="432054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751802" y="441134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pic>
        <p:nvPicPr>
          <p:cNvPr id="11" name="图片 10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70415" y="-490220"/>
            <a:ext cx="2540635" cy="2686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220" y="673735"/>
            <a:ext cx="4107180" cy="58870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37">
        <p:blinds dir="vert"/>
      </p:transition>
    </mc:Choice>
    <mc:Fallback xmlns="">
      <p:transition spd="slow" advTm="53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8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蒙古族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3134.jpgQQ截图201905171031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545715"/>
            <a:ext cx="3999230" cy="24136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28945" y="3334385"/>
            <a:ext cx="409702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主要聚居在内蒙古自治区，其余多分布于新、辽、黑、甘、青等省区。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民俗：宗教信仰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7">
        <p:blinds dir="vert"/>
      </p:transition>
    </mc:Choice>
    <mc:Fallback xmlns="">
      <p:transition spd="slow" advTm="45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蒙古族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4129.jpgQQ截图201905171041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4435" y="2499043"/>
            <a:ext cx="3999230" cy="26009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57520" y="3210560"/>
            <a:ext cx="409702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蒙古族男女老幼都喜爱穿长袍，称蒙古袍；系腰带；蒙古靴。 首饰多用玛瑙、珍珠、宝石、金银制成，逢年过节、喜庆宴会、探亲访友时使用 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民俗：服饰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4">
        <p:blinds dir="vert"/>
      </p:transition>
    </mc:Choice>
    <mc:Fallback xmlns="">
      <p:transition spd="slow" advTm="67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蒙古族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4205.jpgQQ截图2019051710420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502218"/>
            <a:ext cx="3999230" cy="2575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57520" y="3458210"/>
            <a:ext cx="409702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蒙古族的饮食主要包括粮食、奶食和肉食。牧区主要是奶食和肉食。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民俗：饮食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9">
        <p:blinds dir="vert"/>
      </p:transition>
    </mc:Choice>
    <mc:Fallback xmlns="">
      <p:transition spd="slow" advTm="67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蒙古族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4322.jpgQQ截图201905171043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452053"/>
            <a:ext cx="3999230" cy="26377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57520" y="3210560"/>
            <a:ext cx="4097020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游牧地区牧民多住圆形穹庐顶的蒙古包；蒙古地区的标志建筑也常饰以穹庐顶.</a:t>
            </a:r>
          </a:p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蒙古族能歌善舞，主要乐器为马头琴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2">
        <p:blinds dir="vert"/>
      </p:transition>
    </mc:Choice>
    <mc:Fallback xmlns="">
      <p:transition spd="slow" advTm="62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蒙古族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4346.jpgQQ截图2019051710434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3010" y="2497455"/>
            <a:ext cx="3999230" cy="26993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57520" y="3058160"/>
            <a:ext cx="4258310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“那达慕”是蒙古语音译，意为“游戏”或“娱乐”，流行于内蒙古、甘肃、青海、新疆等蒙古族聚居地区 。</a:t>
            </a:r>
          </a:p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祭敖包：敖包是蒙古语，意为堆子或鼓包。</a:t>
            </a:r>
          </a:p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男子三项那达慕 ：摔跤、赛马、射箭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民俗：节日活动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30">
        <p:blinds dir="vert"/>
      </p:transition>
    </mc:Choice>
    <mc:Fallback xmlns="">
      <p:transition spd="slow" advTm="63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蒙古族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4405.jpgQQ截图2019051710440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453005"/>
            <a:ext cx="3999230" cy="27209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963545"/>
            <a:ext cx="4324985" cy="20300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忌在蒙古包门前下马、下车，并忌讳将马鞭、刀枪带进包房内 。</a:t>
            </a:r>
          </a:p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忌讳坐蒙古包的西侧或西北角，睡和坐时忌脚伸向西侧或西北方；不能在火盆上烤脚；赠送礼品忌单数；有产妇或病人，忌接待客人来访</a:t>
            </a:r>
          </a:p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蒙古族的守门狗和猎犬禁止外人打骂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民俗：禁忌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34">
        <p:blinds dir="vert"/>
      </p:transition>
    </mc:Choice>
    <mc:Fallback xmlns="">
      <p:transition spd="slow" advTm="53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4445"/>
            <a:ext cx="12186920" cy="685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87870" y="1007110"/>
            <a:ext cx="2291080" cy="484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14870" y="1134110"/>
            <a:ext cx="2043430" cy="45764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34282" y="1762125"/>
            <a:ext cx="1015663" cy="255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60847" y="3039110"/>
            <a:ext cx="677108" cy="1906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维吾尔族</a:t>
            </a:r>
          </a:p>
        </p:txBody>
      </p: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0" y="432054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66712" y="441134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pic>
        <p:nvPicPr>
          <p:cNvPr id="11" name="图片 10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70415" y="-490220"/>
            <a:ext cx="2540635" cy="2686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732155"/>
            <a:ext cx="3783330" cy="5694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7">
        <p:blinds dir="vert"/>
      </p:transition>
    </mc:Choice>
    <mc:Fallback xmlns="">
      <p:transition spd="slow" advTm="33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8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维吾尔族</a:t>
            </a:r>
          </a:p>
        </p:txBody>
      </p:sp>
      <p:sp>
        <p:nvSpPr>
          <p:cNvPr id="4" name="椭圆 3"/>
          <p:cNvSpPr/>
          <p:nvPr/>
        </p:nvSpPr>
        <p:spPr>
          <a:xfrm>
            <a:off x="1285240" y="1773555"/>
            <a:ext cx="3817620" cy="38176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rgbClr val="202020"/>
              </a:solidFill>
              <a:cs typeface="+mn-ea"/>
              <a:sym typeface="+mn-lt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65" y="2548890"/>
            <a:ext cx="2315210" cy="114109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015" y="4435475"/>
            <a:ext cx="2047875" cy="10096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306060" y="2268220"/>
            <a:ext cx="5562600" cy="297116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6060" y="2155825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概况：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25160" y="2729230"/>
            <a:ext cx="4705350" cy="2331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维吾尔族主要聚居在新疆维吾尔自治区，主要分布于天山以南，塔里木盆地周围的绿洲是维吾尔族的聚居中心，其中尤以喀什噶尔绿洲、和田绿洲以及阿克苏河和塔里木河流域最为集中。天山东端的吐鲁番盆地，也是维吾尔族较为集中的区域。天山以北的伊犁谷地和吉木萨尔、奇台一带，有为数不多的维吾尔族定居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0">
        <p:blinds dir="vert"/>
      </p:transition>
    </mc:Choice>
    <mc:Fallback xmlns="">
      <p:transition spd="slow" advTm="46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  <p:bldP spid="9" grpId="0" bldLvl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维吾尔族</a:t>
            </a:r>
          </a:p>
        </p:txBody>
      </p:sp>
      <p:sp>
        <p:nvSpPr>
          <p:cNvPr id="2" name="椭圆 1"/>
          <p:cNvSpPr/>
          <p:nvPr/>
        </p:nvSpPr>
        <p:spPr>
          <a:xfrm>
            <a:off x="1285240" y="1773555"/>
            <a:ext cx="3817620" cy="38176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rgbClr val="202020"/>
              </a:solidFill>
              <a:cs typeface="+mn-ea"/>
              <a:sym typeface="+mn-lt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65" y="2548890"/>
            <a:ext cx="2315210" cy="1141095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015" y="4435475"/>
            <a:ext cx="2047875" cy="10096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06060" y="2268220"/>
            <a:ext cx="5562600" cy="297116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06060" y="2155825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民俗：服饰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25160" y="2643505"/>
            <a:ext cx="4705350" cy="2526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维吾尔族传统的男子外衣称为“袷袢”，长过膝、宽袖、无领、无扣，穿时腰间系一长带。</a:t>
            </a:r>
          </a:p>
          <a:p>
            <a:pPr fontAlgn="auto">
              <a:lnSpc>
                <a:spcPct val="11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女子普遍穿连衣裙，外罩坎肩或上衣。妇女和姑娘都喜欢用天然</a:t>
            </a:r>
          </a:p>
          <a:p>
            <a:pPr fontAlgn="auto">
              <a:lnSpc>
                <a:spcPct val="11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的乌斯蔓草汁画眉，染指甲，戴耳环、手镯、戒指、项链等。</a:t>
            </a:r>
          </a:p>
          <a:p>
            <a:pPr fontAlgn="auto">
              <a:lnSpc>
                <a:spcPct val="11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维吾尔族不论男女老幼都喜欢戴“尕巴”（四楞花帽），用黑白两色或彩色丝线绣出各种民族形式的花纹图案。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3">
        <p:blinds dir="vert"/>
      </p:transition>
    </mc:Choice>
    <mc:Fallback xmlns="">
      <p:transition spd="slow" advTm="49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10" grpId="0" bldLvl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4445"/>
            <a:ext cx="12186920" cy="685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79955" y="1134110"/>
            <a:ext cx="10057130" cy="448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20186" y="2042160"/>
            <a:ext cx="1200329" cy="28733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71719" y="2241550"/>
            <a:ext cx="646331" cy="2301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>
              <a:buNone/>
            </a:pPr>
            <a:r>
              <a:rPr lang="zh-CN" altLang="zh-CN" sz="3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一  </a:t>
            </a:r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满族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61684" y="2241550"/>
            <a:ext cx="646331" cy="2301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>
              <a:buNone/>
            </a:pPr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二  蒙古族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98309" y="2241550"/>
            <a:ext cx="646331" cy="2301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>
              <a:buNone/>
            </a:pPr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三  维吾尔族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11769" y="2241550"/>
            <a:ext cx="646331" cy="2301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>
              <a:buNone/>
            </a:pPr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四  朝鲜族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908550" y="2241550"/>
            <a:ext cx="0" cy="247396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843270" y="2241550"/>
            <a:ext cx="0" cy="247396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915150" y="2241550"/>
            <a:ext cx="0" cy="247396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853680" y="2241550"/>
            <a:ext cx="0" cy="247396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595" y="415798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45207" y="424878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95714" y="2193290"/>
            <a:ext cx="646331" cy="2301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>
              <a:buNone/>
            </a:pPr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五  回族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85679" y="2193290"/>
            <a:ext cx="646331" cy="2301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>
              <a:buNone/>
            </a:pPr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六  壮族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22304" y="2193290"/>
            <a:ext cx="646331" cy="2301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>
              <a:buNone/>
            </a:pPr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七  土家族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035764" y="2193290"/>
            <a:ext cx="646331" cy="2301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>
              <a:buNone/>
            </a:pPr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八  黎族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8932545" y="2193290"/>
            <a:ext cx="0" cy="247396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867265" y="2193290"/>
            <a:ext cx="0" cy="247396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939145" y="2193290"/>
            <a:ext cx="0" cy="247396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1877675" y="2193290"/>
            <a:ext cx="0" cy="247396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67265" y="-490220"/>
            <a:ext cx="2343785" cy="24777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742">
        <p15:prstTrans prst="origami"/>
      </p:transition>
    </mc:Choice>
    <mc:Fallback xmlns="">
      <p:transition spd="slow" advTm="17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/>
      <p:bldP spid="16" grpId="0"/>
      <p:bldP spid="18" grpId="0"/>
      <p:bldP spid="20" grpId="0"/>
      <p:bldP spid="9" grpId="0"/>
      <p:bldP spid="2" grpId="0"/>
      <p:bldP spid="3" grpId="0"/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维吾尔族</a:t>
            </a:r>
          </a:p>
        </p:txBody>
      </p:sp>
      <p:sp>
        <p:nvSpPr>
          <p:cNvPr id="4" name="椭圆 3"/>
          <p:cNvSpPr/>
          <p:nvPr/>
        </p:nvSpPr>
        <p:spPr>
          <a:xfrm>
            <a:off x="1285240" y="1773555"/>
            <a:ext cx="3817620" cy="38176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rgbClr val="202020"/>
              </a:solidFill>
              <a:cs typeface="+mn-ea"/>
              <a:sym typeface="+mn-lt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65" y="2548890"/>
            <a:ext cx="2315210" cy="114109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015" y="4435475"/>
            <a:ext cx="2047875" cy="10096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306060" y="2268220"/>
            <a:ext cx="5562600" cy="297116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6060" y="2155825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民俗：饮食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25160" y="2899410"/>
            <a:ext cx="4705350" cy="1938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维吾尔族的传统饮食以面食为主，喜食羊、牛肉，蔬菜吃得相对较少。主食的种类很多，最常吃的有馕、抓饭、包子、拉面等。</a:t>
            </a:r>
          </a:p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馕，是用小麦面或玉米面制成的，在特制的火坑内烤熟，为形状大小和厚薄不一的圆形饼。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7">
        <p:blinds dir="vert"/>
      </p:transition>
    </mc:Choice>
    <mc:Fallback xmlns="">
      <p:transition spd="slow" advTm="46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  <p:bldP spid="9" grpId="0" bldLvl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维吾尔族</a:t>
            </a:r>
          </a:p>
        </p:txBody>
      </p:sp>
      <p:sp>
        <p:nvSpPr>
          <p:cNvPr id="4" name="椭圆 3"/>
          <p:cNvSpPr/>
          <p:nvPr/>
        </p:nvSpPr>
        <p:spPr>
          <a:xfrm>
            <a:off x="1285240" y="1773555"/>
            <a:ext cx="3817620" cy="38176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rgbClr val="202020"/>
              </a:solidFill>
              <a:cs typeface="+mn-ea"/>
              <a:sym typeface="+mn-lt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65" y="2548890"/>
            <a:ext cx="2315210" cy="114109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015" y="4435475"/>
            <a:ext cx="2047875" cy="10096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306060" y="2268220"/>
            <a:ext cx="5562600" cy="297116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6060" y="2155825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民俗：节日活动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25160" y="2776220"/>
            <a:ext cx="4705350" cy="2155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肉孜节又叫“开斋节”，因为它在封斋一个月后举行，一般要过3天。</a:t>
            </a:r>
          </a:p>
          <a:p>
            <a:pPr fontAlgn="auto">
              <a:lnSpc>
                <a:spcPct val="12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古尔邦节又叫“宰牲节”，在肉孜节过后70天举行，家境好的，都要宰一只羊。</a:t>
            </a:r>
          </a:p>
          <a:p>
            <a:pPr fontAlgn="auto">
              <a:lnSpc>
                <a:spcPct val="12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诺鲁孜节是维吾尔族最古老的传统节日，在春分时节，相当于公历3月22日。在这一天，要举行各种庆祝活动和传统的“麦西莱甫”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6">
        <p:blinds dir="vert"/>
      </p:transition>
    </mc:Choice>
    <mc:Fallback xmlns="">
      <p:transition spd="slow" advTm="58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  <p:bldP spid="9" grpId="0" bldLvl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4445"/>
            <a:ext cx="12186920" cy="685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06285" y="1007110"/>
            <a:ext cx="2291080" cy="484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33285" y="1134110"/>
            <a:ext cx="2043430" cy="45764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52697" y="1762125"/>
            <a:ext cx="1015663" cy="255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79262" y="3039110"/>
            <a:ext cx="677108" cy="1906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朝鲜族</a:t>
            </a:r>
          </a:p>
        </p:txBody>
      </p: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515" y="432054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85127" y="441134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pic>
        <p:nvPicPr>
          <p:cNvPr id="11" name="图片 10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70415" y="-490220"/>
            <a:ext cx="2540635" cy="2686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160" y="728345"/>
            <a:ext cx="3855085" cy="56273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6">
        <p:blinds dir="vert"/>
      </p:transition>
    </mc:Choice>
    <mc:Fallback xmlns="">
      <p:transition spd="slow" advTm="71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8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朝鲜族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5729.jpgQQ截图201905171057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6530" y="2593340"/>
            <a:ext cx="3819525" cy="25647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963545"/>
            <a:ext cx="4324985" cy="20840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朝鲜族人主要分布在吉林省、在黑龙江省、辽宁省，还有些散居于内蒙古自治区。吉林省延边朝鲜族自治州是最大的聚居区。 </a:t>
            </a:r>
          </a:p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朝鲜族有自己的语言和文字，属于阿尔泰语系，是方块状拼音文字。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概况：分布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3">
        <p:blinds dir="vert"/>
      </p:transition>
    </mc:Choice>
    <mc:Fallback xmlns="">
      <p:transition spd="slow" advTm="1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朝鲜族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5512.jpgQQ截图201905171055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4435" y="2555875"/>
            <a:ext cx="3999230" cy="25152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963545"/>
            <a:ext cx="4324985" cy="16402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 algn="just" fontAlgn="auto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朝鲜族以大米为主食，以辣、酸、甜为特色。</a:t>
            </a:r>
          </a:p>
          <a:p>
            <a:pPr marL="285750" indent="-285750" algn="just" fontAlgn="auto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名菜名点：打糕、冷面、大酱汤、泡菜、狗肉。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民俗：饮食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3">
        <p:blinds dir="vert"/>
      </p:transition>
    </mc:Choice>
    <mc:Fallback xmlns="">
      <p:transition spd="slow" advTm="60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朝鲜族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5538.jpgQQ截图201905171055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673985"/>
            <a:ext cx="3999230" cy="2393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3429635"/>
            <a:ext cx="4324985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砖木结构瓦房，屋顶四面斜坡，房屋朝南，席炕而作。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民俗：居住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52">
        <p:blinds dir="vert"/>
      </p:transition>
    </mc:Choice>
    <mc:Fallback xmlns="">
      <p:transition spd="slow" advTm="85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朝鲜族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5556.jpgQQ截图2019051710555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600643"/>
            <a:ext cx="3999230" cy="2425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3410585"/>
            <a:ext cx="4324985" cy="7556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节日基本与汉族相同，特殊的节日有回甲节和回婚节。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民俗：节日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1">
        <p:blinds dir="vert"/>
      </p:transition>
    </mc:Choice>
    <mc:Fallback xmlns="">
      <p:transition spd="slow" advTm="57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朝鲜族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5615.jpgQQ截图201905171056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4435" y="2551113"/>
            <a:ext cx="3999230" cy="25247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858770"/>
            <a:ext cx="4324985" cy="23069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朝鲜族以能歌善舞而著称。</a:t>
            </a:r>
          </a:p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舞蹈：农乐舞、长鼓舞、扇舞、顶水舞、剑舞及僧舞</a:t>
            </a:r>
          </a:p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歌曲：桔梗谣、诺多尔江边</a:t>
            </a:r>
          </a:p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乐器：伽倻琴</a:t>
            </a:r>
          </a:p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妇女的传统运动：</a:t>
            </a:r>
          </a:p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跳板和荡秋千</a:t>
            </a:r>
          </a:p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男子喜欢的运动：</a:t>
            </a:r>
          </a:p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摔跤和踢足球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民俗：歌舞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">
        <p:blinds dir="vert"/>
      </p:transition>
    </mc:Choice>
    <mc:Fallback xmlns="">
      <p:transition spd="slow" advTm="57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朝鲜族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5634.jpgQQ截图201905171056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537460"/>
            <a:ext cx="3999230" cy="25520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3267710"/>
            <a:ext cx="4324985" cy="8259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 algn="just" fontAlgn="auto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朝鲜族婚丧和佳节不杀狗、不吃狗肉。</a:t>
            </a:r>
          </a:p>
          <a:p>
            <a:pPr marL="285750" indent="-285750" algn="just" fontAlgn="auto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崇尚尊老爱幼的传统美德。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民俗：禁忌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8">
        <p:blinds dir="vert"/>
      </p:transition>
    </mc:Choice>
    <mc:Fallback xmlns="">
      <p:transition spd="slow" advTm="52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4445"/>
            <a:ext cx="12186920" cy="685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9635" y="1007110"/>
            <a:ext cx="2291080" cy="484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66635" y="1134110"/>
            <a:ext cx="2043430" cy="45764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86047" y="1762125"/>
            <a:ext cx="1015663" cy="255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第五章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12612" y="3039110"/>
            <a:ext cx="677108" cy="1282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回族</a:t>
            </a:r>
          </a:p>
        </p:txBody>
      </p: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865" y="432054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18477" y="441134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pic>
        <p:nvPicPr>
          <p:cNvPr id="11" name="图片 10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70415" y="-490220"/>
            <a:ext cx="2540635" cy="2686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480" y="542925"/>
            <a:ext cx="4000500" cy="56026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49">
        <p:blinds dir="vert"/>
      </p:transition>
    </mc:Choice>
    <mc:Fallback xmlns="">
      <p:transition spd="slow" advTm="54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8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4445"/>
            <a:ext cx="12186920" cy="685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40880" y="1013460"/>
            <a:ext cx="2291080" cy="484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67880" y="1140460"/>
            <a:ext cx="2043430" cy="45764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87292" y="1768475"/>
            <a:ext cx="1015663" cy="255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13857" y="3045460"/>
            <a:ext cx="677108" cy="1421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满族</a:t>
            </a:r>
          </a:p>
        </p:txBody>
      </p: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110" y="432689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19722" y="441769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56"/>
          <a:stretch>
            <a:fillRect/>
          </a:stretch>
        </p:blipFill>
        <p:spPr>
          <a:xfrm>
            <a:off x="1390650" y="584835"/>
            <a:ext cx="4133215" cy="5899150"/>
          </a:xfrm>
          <a:prstGeom prst="rect">
            <a:avLst/>
          </a:prstGeom>
        </p:spPr>
      </p:pic>
      <p:pic>
        <p:nvPicPr>
          <p:cNvPr id="11" name="图片 10" descr="图层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70415" y="-490220"/>
            <a:ext cx="2540635" cy="2686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75">
        <p14:ripple/>
      </p:transition>
    </mc:Choice>
    <mc:Fallback xmlns="">
      <p:transition spd="slow" advTm="11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8" grpId="0"/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回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概况：分布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94985" y="2710180"/>
            <a:ext cx="4705350" cy="1938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宁夏回族自治区是其主要聚居区，全区拥有回族人口186.25万，占全国回族总人口的18.9%。另外，回族人口在20万以上的地区还有：北京、河北、内蒙古、辽宁、安徽、山东、河南、云南、甘肃和新疆等。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2">
        <p:blinds dir="vert"/>
      </p:transition>
    </mc:Choice>
    <mc:Fallback xmlns="">
      <p:transition spd="slow" advTm="58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3" grpId="0" bldLvl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回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民俗：饮食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94985" y="3023870"/>
            <a:ext cx="47053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回民对肉食的选择比较严格，只吃反刍类偶蹄食草动物牛、羊、驼肉和食谷类的禽肉及带鳞的鱼类 </a:t>
            </a:r>
          </a:p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回民粮食以面食为主，油香和馓子是主要食品。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1">
        <p:blinds dir="vert"/>
      </p:transition>
    </mc:Choice>
    <mc:Fallback xmlns="">
      <p:transition spd="slow" advTm="51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3" grpId="0" bldLvl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回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民俗：服饰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94985" y="2424430"/>
            <a:ext cx="4705350" cy="26765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回族妇女一般都头戴白圆撮口帽，戴盖头（也叫搭盖头）。无论在泉州、广州、海南等沿海地区，还是在内地，一般都是绿、青、白三种颜色。</a:t>
            </a:r>
          </a:p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头饰是回族最典型、最富有特点的服饰。因伊斯兰教尚白色，因此回族视白色为最洁净、最喜悦的颜色。在衣、冠颜色上以白、绿、黑色为主。回族男子戴的无檐小白帽，亦称“回回帽”或“礼拜帽”。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5">
        <p:blinds dir="vert"/>
      </p:transition>
    </mc:Choice>
    <mc:Fallback xmlns="">
      <p:transition spd="slow" advTm="55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3" grpId="0" bldLvl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回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民俗：节日活动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94985" y="2348230"/>
            <a:ext cx="4705350" cy="26765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因为信仰伊斯兰教，回族每年主要过三个重大节日，即开斋节、古尔邦节和圣纪节，节日均以伊斯兰教历计算。每年教历九月为斋月，男满十二周岁、女满九周岁以上的回民，都要封斋。斋戒期满，逢开斋节，这一天从拂晓开始起来，洗大净、沐浴净身，换上新衣服，到清真寺会礼。“古尔邦”一般在开斋节后70天举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99">
        <p:blinds dir="vert"/>
      </p:transition>
    </mc:Choice>
    <mc:Fallback xmlns="">
      <p:transition spd="slow" advTm="59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99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3" grpId="0" bldLvl="0" animBg="1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回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民俗：禁忌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94985" y="3251835"/>
            <a:ext cx="4705350" cy="7875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回族以爱清洁，讲卫生在我国各民族中著称，饮食禁忌比较严格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8">
        <p:blinds dir="vert"/>
      </p:transition>
    </mc:Choice>
    <mc:Fallback xmlns="">
      <p:transition spd="slow" advTm="55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3" grpId="0" bldLvl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4445"/>
            <a:ext cx="12186920" cy="685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53910" y="1007110"/>
            <a:ext cx="2291080" cy="484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80910" y="1134110"/>
            <a:ext cx="2043430" cy="45764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00322" y="1762125"/>
            <a:ext cx="1015663" cy="255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第六章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26887" y="3039110"/>
            <a:ext cx="677108" cy="1282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壮族</a:t>
            </a:r>
          </a:p>
        </p:txBody>
      </p: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140" y="432054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732752" y="441134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pic>
        <p:nvPicPr>
          <p:cNvPr id="11" name="图片 10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70415" y="-490220"/>
            <a:ext cx="2540635" cy="2686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780" y="695960"/>
            <a:ext cx="4004945" cy="5711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5">
        <p:blinds dir="vert"/>
      </p:transition>
    </mc:Choice>
    <mc:Fallback xmlns="">
      <p:transition spd="slow" advTm="62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8" grpId="0"/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壮 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10816.jpgQQ截图201905171108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616835"/>
            <a:ext cx="3999230" cy="2425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849245"/>
            <a:ext cx="4324985" cy="20612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壮族（壮文：Bouxcuengh ，英文：Bourau），旧称僮（zhuàng）族，是中国人口最多的一个少数民族，民族语言为壮语，属汉藏语系壮侗语族壮傣语支。</a:t>
            </a:r>
          </a:p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壮族是中国少数民族人口最多的民族，主要聚居在广西壮族自治区。</a:t>
            </a:r>
          </a:p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壮族有自己的语言和文字，汉藏语系壮侗语族壮语支，目前绝大多数人通用汉语。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概况：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9">
        <p:blinds dir="vert"/>
      </p:transition>
    </mc:Choice>
    <mc:Fallback xmlns="">
      <p:transition spd="slow" advTm="51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壮 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10832.jpgQQ截图201905171108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553335"/>
            <a:ext cx="3999230" cy="26752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839720"/>
            <a:ext cx="4324985" cy="23069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壮族是最早栽培和种植水稻的民族之一，稻作文化十分发 达，稻米也自然成为壮族人民的主食。稻米制作方法多种多样，有蒸、煮、炒、焖、炸等，各种米饭、米粥、米粉、米糕、糍粑、粽子、汤圆等，是壮族人民日常喜爱的食品。</a:t>
            </a:r>
          </a:p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壮族人民喜食水产，鱼蛤螺蚌，皆为珍味；山林中的菌果、蝉、蛇、禽、兽，也是壮族人民的日常佳肴。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民俗：饮食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2">
        <p:blinds dir="vert"/>
      </p:transition>
    </mc:Choice>
    <mc:Fallback xmlns="">
      <p:transition spd="slow" advTm="60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壮 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10904.jpgQQ截图201905171109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515235"/>
            <a:ext cx="3999230" cy="25965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963545"/>
            <a:ext cx="4324985" cy="181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广西西北部，中老年壮族妇女多穿无领、左衽、绣花滚边的衣服和滚边、宽脚的裤子，腰间束绣花围腰，下身穿褶裙和绣花鞋，喜戴银首饰；广西西南部龙州、凭祥一带的壮族妇女，至今仍穿着无领、左衽的黑色上衣，头上包成方块形状的黑帕，下身穿黑色宽脚裤子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民俗：服饰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48">
        <p:blinds dir="vert"/>
      </p:transition>
    </mc:Choice>
    <mc:Fallback xmlns="">
      <p:transition spd="slow" advTm="54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壮 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10928.jpgQQ截图201905171109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4435" y="2718435"/>
            <a:ext cx="3999230" cy="23425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697480"/>
            <a:ext cx="4647565" cy="26765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171450" indent="-1714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200" dirty="0">
                <a:solidFill>
                  <a:srgbClr val="202020"/>
                </a:solidFill>
                <a:cs typeface="+mn-ea"/>
                <a:sym typeface="+mn-lt"/>
              </a:rPr>
              <a:t>壮族的节日多与当地汉族相同，春节、元宵、春秋社日、清明、端午、中秋、重阳、除夕等传统汉族民间节日，也是壮族的岁时节日。壮族比较具有本民族特点的节日是“三月三”歌节、“牛魂节”、“中元节”等。</a:t>
            </a:r>
          </a:p>
          <a:p>
            <a:pPr marL="171450" indent="-1714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200" dirty="0">
                <a:solidFill>
                  <a:srgbClr val="202020"/>
                </a:solidFill>
                <a:cs typeface="+mn-ea"/>
                <a:sym typeface="+mn-lt"/>
              </a:rPr>
              <a:t>壮族每年有数次定期的民歌集会，其中以“三月三”歌节最为隆重</a:t>
            </a:r>
          </a:p>
          <a:p>
            <a:pPr marL="171450" indent="-1714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200" dirty="0">
                <a:solidFill>
                  <a:srgbClr val="202020"/>
                </a:solidFill>
                <a:cs typeface="+mn-ea"/>
                <a:sym typeface="+mn-lt"/>
              </a:rPr>
              <a:t>牛魂节”，又称“牛王节”、“开秧节”。多在春耕以后的一天进行，有的地区固定于农历四月初八进行这一天，各家各户都将牛梳洗一番，并修整牛栏，带着一篮五色糯米饭和一束鲜草，到牛栏旁边祭牛魂，然后把一半食品及鲜草分给每头耕牛吃。</a:t>
            </a:r>
          </a:p>
          <a:p>
            <a:pPr marL="171450" indent="-1714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200" dirty="0">
                <a:solidFill>
                  <a:srgbClr val="202020"/>
                </a:solidFill>
                <a:cs typeface="+mn-ea"/>
                <a:sym typeface="+mn-lt"/>
              </a:rPr>
              <a:t>农历七月十四日的“中元节”，又称“鬼节”、“敬祖节”，是仅次于春节的大节日，主要内容是祭祖和祀鬼。这天，家家户户杀鸡宰鸭（过去这个节日忌讳用鸡作祭品，只能用鸭或鹅祭祀，尤以鸭为主，这个节日甚至因此也被称为“鸭儿节”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民俗：节日活动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1">
        <p:blinds dir="vert"/>
      </p:transition>
    </mc:Choice>
    <mc:Fallback xmlns="">
      <p:transition spd="slow" advTm="51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满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184023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概 况</a:t>
            </a:r>
          </a:p>
        </p:txBody>
      </p:sp>
      <p:pic>
        <p:nvPicPr>
          <p:cNvPr id="11" name="图片 10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14560" y="-88900"/>
            <a:ext cx="2396490" cy="253428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604510" y="2529205"/>
            <a:ext cx="4705350" cy="23069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主要分布在东北三省，尤以辽宁最多，最初称为肃慎，五代时为女真，17世纪皇太极改名为满洲，辛亥革命后改为满族。</a:t>
            </a:r>
          </a:p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满族有自己的语言、文字。满语属阿尔泰语系。17世纪40年代后，满族普遍使用汉语和汉文，现在只有黑龙江的少数老人会说满语。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15052" y="1091953"/>
            <a:ext cx="1988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50">
        <p15:prstTrans prst="curtains"/>
      </p:transition>
    </mc:Choice>
    <mc:Fallback xmlns="">
      <p:transition spd="slow" advTm="1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animBg="1"/>
      <p:bldP spid="23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壮 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10955.jpgQQ截图2019051711095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693670"/>
            <a:ext cx="3999230" cy="23444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3619500"/>
            <a:ext cx="4324985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多数与汉族相同，部分地区为“干栏式”，分上下两层，以后厅火塘为中心。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民俗：居住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3">
        <p:blinds dir="vert"/>
      </p:transition>
    </mc:Choice>
    <mc:Fallback xmlns="">
      <p:transition spd="slow" advTm="58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4445"/>
            <a:ext cx="12186920" cy="685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77710" y="1007110"/>
            <a:ext cx="2291080" cy="484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4710" y="1134110"/>
            <a:ext cx="2043430" cy="45764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24122" y="1762125"/>
            <a:ext cx="1015663" cy="255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第七章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50687" y="3039110"/>
            <a:ext cx="677108" cy="1570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土家族</a:t>
            </a:r>
          </a:p>
        </p:txBody>
      </p: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940" y="432054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6552" y="441134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pic>
        <p:nvPicPr>
          <p:cNvPr id="11" name="图片 10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70415" y="-490220"/>
            <a:ext cx="2540635" cy="2686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465" y="690245"/>
            <a:ext cx="3830955" cy="5480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4">
        <p:blinds dir="vert"/>
      </p:transition>
    </mc:Choice>
    <mc:Fallback xmlns="">
      <p:transition spd="slow" advTm="58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8" grpId="0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土家族</a:t>
            </a:r>
          </a:p>
        </p:txBody>
      </p:sp>
      <p:sp>
        <p:nvSpPr>
          <p:cNvPr id="4" name="椭圆 3"/>
          <p:cNvSpPr/>
          <p:nvPr/>
        </p:nvSpPr>
        <p:spPr>
          <a:xfrm>
            <a:off x="1285240" y="1773555"/>
            <a:ext cx="3817620" cy="38176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rgbClr val="202020"/>
              </a:solidFill>
              <a:cs typeface="+mn-ea"/>
              <a:sym typeface="+mn-lt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65" y="2548890"/>
            <a:ext cx="2315210" cy="114109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015" y="4435475"/>
            <a:ext cx="2047875" cy="10096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306060" y="2268220"/>
            <a:ext cx="5562600" cy="297116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6060" y="2155825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概况：分布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25160" y="3194685"/>
            <a:ext cx="4705350" cy="975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土家族主要聚居在湘、鄂、川、黔、渝毗连之地，主要在湘西土家族苗族自治州、湖北省恩施土家族苗族自治州。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4">
        <p:blinds dir="vert"/>
      </p:transition>
    </mc:Choice>
    <mc:Fallback xmlns="">
      <p:transition spd="slow" advTm="51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  <p:bldP spid="9" grpId="0" bldLvl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土家族</a:t>
            </a:r>
          </a:p>
        </p:txBody>
      </p:sp>
      <p:sp>
        <p:nvSpPr>
          <p:cNvPr id="4" name="椭圆 3"/>
          <p:cNvSpPr/>
          <p:nvPr/>
        </p:nvSpPr>
        <p:spPr>
          <a:xfrm>
            <a:off x="1285240" y="1773555"/>
            <a:ext cx="3817620" cy="38176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rgbClr val="202020"/>
              </a:solidFill>
              <a:cs typeface="+mn-ea"/>
              <a:sym typeface="+mn-lt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65" y="2548890"/>
            <a:ext cx="2315210" cy="114109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015" y="4435475"/>
            <a:ext cx="2047875" cy="10096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306060" y="2268220"/>
            <a:ext cx="5562600" cy="297116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6060" y="2155825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民俗：服饰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25160" y="2700020"/>
            <a:ext cx="4705350" cy="24917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171450" indent="-1714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200" dirty="0">
                <a:solidFill>
                  <a:srgbClr val="202020"/>
                </a:solidFill>
                <a:cs typeface="+mn-ea"/>
                <a:sym typeface="+mn-lt"/>
              </a:rPr>
              <a:t>在服饰方面，土家人尚俭朴，喜宽松。</a:t>
            </a:r>
          </a:p>
          <a:p>
            <a:pPr marL="171450" indent="-1714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200" dirty="0">
                <a:solidFill>
                  <a:srgbClr val="202020"/>
                </a:solidFill>
                <a:cs typeface="+mn-ea"/>
                <a:sym typeface="+mn-lt"/>
              </a:rPr>
              <a:t>传统衣料多为自织自纺的青蓝色土布或麻布，史书上称为“溪</a:t>
            </a:r>
          </a:p>
          <a:p>
            <a:pPr marL="171450" indent="-1714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200" dirty="0">
                <a:solidFill>
                  <a:srgbClr val="202020"/>
                </a:solidFill>
                <a:cs typeface="+mn-ea"/>
                <a:sym typeface="+mn-lt"/>
              </a:rPr>
              <a:t>布”、“峒布”。</a:t>
            </a:r>
          </a:p>
          <a:p>
            <a:pPr marL="171450" indent="-1714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200" dirty="0">
                <a:solidFill>
                  <a:srgbClr val="202020"/>
                </a:solidFill>
                <a:cs typeface="+mn-ea"/>
                <a:sym typeface="+mn-lt"/>
              </a:rPr>
              <a:t>女装上衣矮领右衽，领上镶嵌三条花边（俗称“三股筋”），襟边及袖口贴三条小花边栏杆；下穿“八幅罗裙”，裙褶多而直，后改为裤脚上镶三条彩色花边的大筒裤；姑娘素装是外套黑布单褂，春秋季节多穿白衣，外套黑褂，色似鸦鹊，称之为“鸦鹊衣”。头发挽髻，戴帽或者用布缠头，喜戴耳、项、手、足圈等银饰物。</a:t>
            </a:r>
          </a:p>
          <a:p>
            <a:pPr marL="171450" indent="-1714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sz="1200" dirty="0">
                <a:solidFill>
                  <a:srgbClr val="202020"/>
                </a:solidFill>
                <a:cs typeface="+mn-ea"/>
                <a:sym typeface="+mn-lt"/>
              </a:rPr>
              <a:t>男式上衣为“琵琶襟”，后来逐渐穿对襟短衫和无领满襟短衣；缠腰布带；裤子肥大，裤脚大而短，皆为青、蓝布色，多打绑腿；头包青丝帕或五六尺长的白布，呈“人”字形；脚穿偏耳草鞋、满耳草鞋、布鞋或钉鞋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3">
        <p:blinds dir="vert"/>
      </p:transition>
    </mc:Choice>
    <mc:Fallback xmlns="">
      <p:transition spd="slow" advTm="57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  <p:bldP spid="9" grpId="0" bldLvl="0" animBg="1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土家族</a:t>
            </a:r>
          </a:p>
        </p:txBody>
      </p:sp>
      <p:sp>
        <p:nvSpPr>
          <p:cNvPr id="4" name="椭圆 3"/>
          <p:cNvSpPr/>
          <p:nvPr/>
        </p:nvSpPr>
        <p:spPr>
          <a:xfrm>
            <a:off x="1285240" y="1773555"/>
            <a:ext cx="3817620" cy="38176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rgbClr val="202020"/>
              </a:solidFill>
              <a:cs typeface="+mn-ea"/>
              <a:sym typeface="+mn-lt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65" y="2548890"/>
            <a:ext cx="2315210" cy="114109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015" y="4435475"/>
            <a:ext cx="2047875" cy="10096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306060" y="2268220"/>
            <a:ext cx="5562600" cy="297116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6060" y="2155825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民俗：饮食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25160" y="2975610"/>
            <a:ext cx="4705350" cy="15659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土家族日常主食苞谷、稻米，辅以红薯、马铃薯等。菜肴以酸辣为其主要特点，尤喜将黄豆磨细，浆渣不分，煮沸澄清，加菜叶煮熟，制成合渣。其它较有特点的食物还有粑粑、腊肉、油茶、合菜、团馓等。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">
        <p:blinds dir="vert"/>
      </p:transition>
    </mc:Choice>
    <mc:Fallback xmlns="">
      <p:transition spd="slow" advTm="57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  <p:bldP spid="9" grpId="0" bldLvl="0" animBg="1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土家族</a:t>
            </a:r>
          </a:p>
        </p:txBody>
      </p:sp>
      <p:sp>
        <p:nvSpPr>
          <p:cNvPr id="4" name="椭圆 3"/>
          <p:cNvSpPr/>
          <p:nvPr/>
        </p:nvSpPr>
        <p:spPr>
          <a:xfrm>
            <a:off x="1285240" y="1773555"/>
            <a:ext cx="3817620" cy="38176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rgbClr val="202020"/>
              </a:solidFill>
              <a:cs typeface="+mn-ea"/>
              <a:sym typeface="+mn-lt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65" y="2548890"/>
            <a:ext cx="2315210" cy="114109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015" y="4435475"/>
            <a:ext cx="2047875" cy="10096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306060" y="2268220"/>
            <a:ext cx="5562600" cy="297116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6060" y="2155825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民俗：文化艺术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25160" y="2776220"/>
            <a:ext cx="4705350" cy="2155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土家族打击乐“打溜子”，以其独特韵味，丰富曲牌而闻名，多用于民间喜庆活动，如今因被赋予新的时代内容而大放异彩，广泛运用于建新房、送新兵、迎劳模、庆丰收和各种民族节庆中。尤以长阳吹打乐为代表，它由唢呐或土笛与鼓、锣、钹等打击乐器合奏，分为不同场合使用的堂调、大调、客调、菜调、笛调、丧调、综合调等七种类型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1">
        <p:blinds dir="vert"/>
      </p:transition>
    </mc:Choice>
    <mc:Fallback xmlns="">
      <p:transition spd="slow" advTm="50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  <p:bldP spid="9" grpId="0" bldLvl="0" animBg="1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土家族</a:t>
            </a:r>
          </a:p>
        </p:txBody>
      </p:sp>
      <p:sp>
        <p:nvSpPr>
          <p:cNvPr id="4" name="椭圆 3"/>
          <p:cNvSpPr/>
          <p:nvPr/>
        </p:nvSpPr>
        <p:spPr>
          <a:xfrm>
            <a:off x="1285240" y="1773555"/>
            <a:ext cx="3817620" cy="38176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rgbClr val="202020"/>
              </a:solidFill>
              <a:cs typeface="+mn-ea"/>
              <a:sym typeface="+mn-lt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65" y="2548890"/>
            <a:ext cx="2315210" cy="114109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015" y="4435475"/>
            <a:ext cx="2047875" cy="10096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306060" y="2268220"/>
            <a:ext cx="5562600" cy="297116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6060" y="2155825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民俗：节日活动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25160" y="2776220"/>
            <a:ext cx="4705350" cy="22453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sz="1400" dirty="0">
                <a:solidFill>
                  <a:srgbClr val="202020"/>
                </a:solidFill>
                <a:cs typeface="+mn-ea"/>
                <a:sym typeface="+mn-lt"/>
              </a:rPr>
              <a:t>土家族民间非常重视传统节日，正腊月间的年节（过赶年）、元宵节，二月社日、花朝节，三月寒食节、清明节，四月初八牛王节，五月端午节，六月初六向王节，七月乞巧节、女儿会、月半节，八月十五中秋节，九月初九重阳节，十月初一“寒衣节”等等，都是较为重大的节日。</a:t>
            </a:r>
          </a:p>
          <a:p>
            <a:pPr algn="just" fontAlgn="auto">
              <a:lnSpc>
                <a:spcPct val="100000"/>
              </a:lnSpc>
            </a:pPr>
            <a:r>
              <a:rPr lang="zh-CN" sz="1400" dirty="0">
                <a:solidFill>
                  <a:srgbClr val="202020"/>
                </a:solidFill>
                <a:cs typeface="+mn-ea"/>
                <a:sym typeface="+mn-lt"/>
              </a:rPr>
              <a:t>在众多节日中，以“过赶年”最具特色，现只有部分地区保留这一习俗。过赶年，也称过蓑衣年，即逢月大腊月二十九过年，月小腊月二十八过年，因比汉族提前一天过年，故名。届时家家户户都要杀年猪，做绿豆粉、煮米酒或咂酒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3">
        <p:blinds dir="vert"/>
      </p:transition>
    </mc:Choice>
    <mc:Fallback xmlns="">
      <p:transition spd="slow" advTm="55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  <p:bldP spid="9" grpId="0" bldLvl="0" animBg="1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4445"/>
            <a:ext cx="12186920" cy="685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06285" y="1007110"/>
            <a:ext cx="2291080" cy="484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33285" y="1134110"/>
            <a:ext cx="2043430" cy="45764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52697" y="1762125"/>
            <a:ext cx="1015663" cy="255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第八章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79262" y="3039110"/>
            <a:ext cx="677108" cy="1281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黎族</a:t>
            </a:r>
          </a:p>
        </p:txBody>
      </p: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515" y="432054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85127" y="441134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pic>
        <p:nvPicPr>
          <p:cNvPr id="11" name="图片 10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70415" y="-490220"/>
            <a:ext cx="2540635" cy="2686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050" y="764540"/>
            <a:ext cx="3813175" cy="5331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9">
        <p:blinds dir="vert"/>
      </p:transition>
    </mc:Choice>
    <mc:Fallback xmlns="">
      <p:transition spd="slow" advTm="50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8" grpId="0"/>
      <p:bldP spid="6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黎 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05023.jpgQQ截图201905171050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479040"/>
            <a:ext cx="3999230" cy="26689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963545"/>
            <a:ext cx="4324985" cy="1476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黎族主要聚居在海南省的陵水、保亭、三亚、乐东、东方、昌江、白沙、琼中、五指山等县市，其余散居在海南省境内的万宁、儋州、屯昌、琼海等县市以及贵州等省。　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概况：分布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32">
        <p:blinds dir="vert"/>
      </p:transition>
    </mc:Choice>
    <mc:Fallback xmlns="">
      <p:transition spd="slow" advTm="53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黎 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11533.jpgQQ截图201905171115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4435" y="2487613"/>
            <a:ext cx="3999230" cy="26517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773045"/>
            <a:ext cx="4324985" cy="25533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黎族传统服饰文化内涵丰富，各方言区差异比较明显（尤其是女子服饰），在历史上曾经是区分不同血缘集团和部落群体的重要标志。</a:t>
            </a:r>
          </a:p>
          <a:p>
            <a:pPr algn="just" fontAlgn="auto">
              <a:lnSpc>
                <a:spcPct val="10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在传统服饰中，黎族妇女常穿直领、无领、无纽对襟上衣，有的地方穿贯头式上衣，下穿长短不同的筒裙，束发脑后，插以骨簪或银簪，披绣花头巾，戴耳环、项圈和手镯。</a:t>
            </a:r>
          </a:p>
          <a:p>
            <a:pPr algn="just" fontAlgn="auto">
              <a:lnSpc>
                <a:spcPct val="10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男子传统装束一般结发于额前或脑后，上衣无领、对胸开襟，下着腰布（吊襜），部分美孚黎男子上衣与女子无多大分别。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民俗：服饰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6">
        <p:blinds dir="vert"/>
      </p:transition>
    </mc:Choice>
    <mc:Fallback xmlns="">
      <p:transition spd="slow" advTm="55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满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184023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民俗：服饰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04510" y="3118485"/>
            <a:ext cx="4705350" cy="7875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古代，满族先民一年四季都穿袍服，因八旗制度而称之为“旗袍”。满族女子梳京头和“盘盘髻”。</a:t>
            </a:r>
          </a:p>
        </p:txBody>
      </p:sp>
      <p:pic>
        <p:nvPicPr>
          <p:cNvPr id="7" name="图片 6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14560" y="-88900"/>
            <a:ext cx="2396490" cy="2534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95">
        <p:blinds dir="vert"/>
      </p:transition>
    </mc:Choice>
    <mc:Fallback xmlns="">
      <p:transition spd="slow" advTm="69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3" grpId="0" bldLvl="0" animBg="1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黎 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11519.jpgQQ截图201905171115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4450" y="2453005"/>
            <a:ext cx="3759200" cy="27209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2963545"/>
            <a:ext cx="4324985" cy="1599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sz="1400" dirty="0">
                <a:solidFill>
                  <a:srgbClr val="202020"/>
                </a:solidFill>
                <a:cs typeface="+mn-ea"/>
                <a:sym typeface="+mn-lt"/>
              </a:rPr>
              <a:t>族一般日食三餐，以大米为主，“山</a:t>
            </a:r>
          </a:p>
          <a:p>
            <a:pPr algn="just" fontAlgn="auto">
              <a:lnSpc>
                <a:spcPct val="100000"/>
              </a:lnSpc>
            </a:pPr>
            <a:r>
              <a:rPr lang="zh-CN" sz="1400" dirty="0">
                <a:solidFill>
                  <a:srgbClr val="202020"/>
                </a:solidFill>
                <a:cs typeface="+mn-ea"/>
                <a:sym typeface="+mn-lt"/>
              </a:rPr>
              <a:t>栏”香米是黎区特产。</a:t>
            </a:r>
          </a:p>
          <a:p>
            <a:pPr algn="just" fontAlgn="auto">
              <a:lnSpc>
                <a:spcPct val="100000"/>
              </a:lnSpc>
            </a:pPr>
            <a:r>
              <a:rPr lang="zh-CN" sz="1400" dirty="0">
                <a:solidFill>
                  <a:srgbClr val="202020"/>
                </a:solidFill>
                <a:cs typeface="+mn-ea"/>
                <a:sym typeface="+mn-lt"/>
              </a:rPr>
              <a:t>把生鱼、肉掺以炒米粉，加入少许食盐，用陶罐封存制作而成的肉茶、鱼茶是黎家腌制的特色风味食品。</a:t>
            </a:r>
          </a:p>
          <a:p>
            <a:pPr algn="just" fontAlgn="auto">
              <a:lnSpc>
                <a:spcPct val="100000"/>
              </a:lnSpc>
            </a:pPr>
            <a:r>
              <a:rPr lang="zh-CN" sz="1400" dirty="0">
                <a:solidFill>
                  <a:srgbClr val="202020"/>
                </a:solidFill>
                <a:cs typeface="+mn-ea"/>
                <a:sym typeface="+mn-lt"/>
              </a:rPr>
              <a:t>黎族男子喜好烟、酒。</a:t>
            </a:r>
          </a:p>
          <a:p>
            <a:pPr algn="just" fontAlgn="auto">
              <a:lnSpc>
                <a:spcPct val="100000"/>
              </a:lnSpc>
            </a:pPr>
            <a:r>
              <a:rPr lang="zh-CN" sz="1400" dirty="0">
                <a:solidFill>
                  <a:srgbClr val="202020"/>
                </a:solidFill>
                <a:cs typeface="+mn-ea"/>
                <a:sym typeface="+mn-lt"/>
              </a:rPr>
              <a:t>槟榔是妇女的嗜品，吃时和以贝壳灰，用一种青蒌叶包着吃，吃后口唇染红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民俗：饮食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90">
        <p:blinds dir="vert"/>
      </p:transition>
    </mc:Choice>
    <mc:Fallback xmlns="">
      <p:transition spd="slow" advTm="59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黎 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11501.jpgQQ截图2019051711150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476183"/>
            <a:ext cx="3999230" cy="2674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3077845"/>
            <a:ext cx="4324985" cy="1476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黎族传统民居多是简陋的茅草房，在五指山腹地住传</a:t>
            </a:r>
          </a:p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统的船形房屋，船形屋以竹木扎架，用茅草覆盖，以藤条或竹做地板，离地约半公尺左右。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民俗：居住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5">
        <p:blinds dir="vert"/>
      </p:transition>
    </mc:Choice>
    <mc:Fallback xmlns="">
      <p:transition spd="slow" advTm="48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黎 族</a:t>
            </a:r>
          </a:p>
        </p:txBody>
      </p:sp>
      <p:sp>
        <p:nvSpPr>
          <p:cNvPr id="4" name="矩形 3"/>
          <p:cNvSpPr/>
          <p:nvPr/>
        </p:nvSpPr>
        <p:spPr>
          <a:xfrm>
            <a:off x="2461895" y="2359660"/>
            <a:ext cx="8112125" cy="3133090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Administrator\Desktop\QQ截图20190517111743.jpgQQ截图201905171117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4435" y="2615565"/>
            <a:ext cx="3999230" cy="23958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0370" y="3486785"/>
            <a:ext cx="4324985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dirty="0">
                <a:solidFill>
                  <a:srgbClr val="202020"/>
                </a:solidFill>
                <a:cs typeface="+mn-ea"/>
                <a:sym typeface="+mn-lt"/>
              </a:rPr>
              <a:t>黎族的民族节日有丰富的文化内涵，传统节日有三月三、春节和端午节。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79340" y="2141220"/>
            <a:ext cx="2799715" cy="475615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bg1"/>
                </a:solidFill>
                <a:cs typeface="+mn-ea"/>
                <a:sym typeface="+mn-lt"/>
              </a:rPr>
              <a:t>民俗：节日活动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3">
        <p:blinds dir="vert"/>
      </p:transition>
    </mc:Choice>
    <mc:Fallback xmlns="">
      <p:transition spd="slow" advTm="57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85" y="-8890"/>
            <a:ext cx="12205335" cy="6875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14797" y="887730"/>
            <a:ext cx="1338828" cy="4138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5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谢谢观看</a:t>
            </a:r>
          </a:p>
        </p:txBody>
      </p:sp>
      <p:pic>
        <p:nvPicPr>
          <p:cNvPr id="7" name="图片 6" descr="5261c0656872497c11a23df07a4d04f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385" y="5096510"/>
            <a:ext cx="570230" cy="587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03997" y="5187315"/>
            <a:ext cx="553998" cy="53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古典之美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82238" y="2262505"/>
            <a:ext cx="369332" cy="35534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卡通儿童少数民族介绍及其风俗民情课件ppt模板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90" y="0"/>
            <a:ext cx="42926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34">
        <p:blinds dir="vert"/>
      </p:transition>
    </mc:Choice>
    <mc:Fallback xmlns="">
      <p:transition spd="slow" advTm="53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99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满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184023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民俗：饮食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85155" y="2613025"/>
            <a:ext cx="4544060" cy="1938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主食是小米，吃黄米干饭、黄米饽饽，喜粘食。风味食品是白肉血肠和猪肉酸菜炖粉条。代表菜是八大碗的满洲席，风味小吃和点心品种繁多，以萨其马最为著名。满族的点心以“萨其马”最为人们喜食</a:t>
            </a:r>
          </a:p>
        </p:txBody>
      </p:sp>
      <p:pic>
        <p:nvPicPr>
          <p:cNvPr id="3" name="图片 2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14560" y="-88900"/>
            <a:ext cx="2396490" cy="2534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8">
        <p:blinds dir="vert"/>
      </p:transition>
    </mc:Choice>
    <mc:Fallback xmlns="">
      <p:transition spd="slow" advTm="45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3" grpId="0" bldLvl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满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184023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民俗：禁忌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04510" y="2529205"/>
            <a:ext cx="4705350" cy="2526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满族有尊老的习俗。</a:t>
            </a:r>
          </a:p>
          <a:p>
            <a:pPr fontAlgn="auto">
              <a:lnSpc>
                <a:spcPct val="11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以西为上，室内西炕不得随意坐和堆放杂物；</a:t>
            </a:r>
          </a:p>
          <a:p>
            <a:pPr fontAlgn="auto">
              <a:lnSpc>
                <a:spcPct val="11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不得杀狗，不吃狗肉，不戴狗皮帽子，不穿带狗皮袖头的衣服；</a:t>
            </a:r>
          </a:p>
          <a:p>
            <a:pPr fontAlgn="auto">
              <a:lnSpc>
                <a:spcPct val="11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在满族人家里做客，不要当着主人的面赶狗，更不能说狗的坏话；</a:t>
            </a:r>
          </a:p>
          <a:p>
            <a:pPr fontAlgn="auto">
              <a:lnSpc>
                <a:spcPct val="11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不得打喜雀和乌鸦；</a:t>
            </a:r>
          </a:p>
          <a:p>
            <a:pPr fontAlgn="auto">
              <a:lnSpc>
                <a:spcPct val="11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不得在索伦杆上拴牲畜。</a:t>
            </a:r>
          </a:p>
          <a:p>
            <a:pPr fontAlgn="auto">
              <a:lnSpc>
                <a:spcPct val="110000"/>
              </a:lnSpc>
            </a:pPr>
            <a:endParaRPr lang="zh-CN" sz="1600" dirty="0">
              <a:solidFill>
                <a:srgbClr val="202020"/>
              </a:solidFill>
              <a:cs typeface="+mn-ea"/>
              <a:sym typeface="+mn-lt"/>
            </a:endParaRPr>
          </a:p>
        </p:txBody>
      </p:sp>
      <p:pic>
        <p:nvPicPr>
          <p:cNvPr id="2" name="图片 1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14560" y="-88900"/>
            <a:ext cx="2396490" cy="2534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1">
        <p:blinds dir="vert"/>
      </p:transition>
    </mc:Choice>
    <mc:Fallback xmlns="">
      <p:transition spd="slow" advTm="71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3" grpId="0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满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184023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民俗：居住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04510" y="2529205"/>
            <a:ext cx="4705350" cy="24511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院内影壁墙东南角竖一索伦杆（谓之神杆），顶端安放一个锡斗（木板做成的方斗型），内装切碎的猪肠、心、肝、肺和五谷杂粮；地面四周，不能堆放杂物和拴牲畜，必须保持洁净 </a:t>
            </a:r>
          </a:p>
          <a:p>
            <a:pPr fontAlgn="auto">
              <a:lnSpc>
                <a:spcPct val="12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满族住房，一般东南开门，其结构形似口袋，三面设炕，西炕供奉祖先神位，俗称“口袋房，曼子炕”，以西炕为尊，供祖宗神位，南炕为小，北炕为大。 </a:t>
            </a:r>
          </a:p>
        </p:txBody>
      </p:sp>
      <p:pic>
        <p:nvPicPr>
          <p:cNvPr id="2" name="图片 1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14560" y="-88900"/>
            <a:ext cx="2396490" cy="2534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61">
        <p:blinds dir="vert"/>
      </p:transition>
    </mc:Choice>
    <mc:Fallback xmlns="">
      <p:transition spd="slow" advTm="56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3" grpId="0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780" y="802640"/>
            <a:ext cx="1222883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6298" y="249555"/>
            <a:ext cx="2707005" cy="553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bg1"/>
                </a:solidFill>
                <a:cs typeface="+mn-ea"/>
                <a:sym typeface="+mn-lt"/>
              </a:rPr>
              <a:t>满 族</a:t>
            </a:r>
          </a:p>
        </p:txBody>
      </p:sp>
      <p:sp>
        <p:nvSpPr>
          <p:cNvPr id="19" name="椭圆 18"/>
          <p:cNvSpPr/>
          <p:nvPr/>
        </p:nvSpPr>
        <p:spPr>
          <a:xfrm>
            <a:off x="603885" y="1432560"/>
            <a:ext cx="4191635" cy="41916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540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 descr="C:\Users\影\Desktop\故宫\故宫紫禁城红色中国风主题红色大气海\ec2032fb902c4bc1a3f85839530f41ab.pngec2032fb902c4bc1a3f85839530f41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90" y="1435100"/>
            <a:ext cx="4098925" cy="42132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75885" y="1849755"/>
            <a:ext cx="5562600" cy="3465195"/>
          </a:xfrm>
          <a:prstGeom prst="rect">
            <a:avLst/>
          </a:prstGeom>
          <a:noFill/>
          <a:ln w="3175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5885" y="1737360"/>
            <a:ext cx="2067560" cy="398780"/>
          </a:xfrm>
          <a:prstGeom prst="rect">
            <a:avLst/>
          </a:prstGeom>
          <a:solidFill>
            <a:srgbClr val="99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民俗：宗教信仰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94985" y="3251835"/>
            <a:ext cx="4705350" cy="7875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solidFill>
                  <a:srgbClr val="202020"/>
                </a:solidFill>
                <a:cs typeface="+mn-ea"/>
                <a:sym typeface="+mn-lt"/>
              </a:rPr>
              <a:t>满族曾笃信多神萨满教，后来信奉佛教。现在部分地区仍保留萨满教信仰。</a:t>
            </a:r>
          </a:p>
        </p:txBody>
      </p:sp>
      <p:pic>
        <p:nvPicPr>
          <p:cNvPr id="2" name="图片 1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14560" y="-88900"/>
            <a:ext cx="2396490" cy="25342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6993" y="663432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">
        <p:blinds dir="vert"/>
      </p:transition>
    </mc:Choice>
    <mc:Fallback xmlns="">
      <p:transition spd="slow" advTm="52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99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3" grpId="0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fh0p3k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3223</Words>
  <Application>Microsoft Office PowerPoint</Application>
  <PresentationFormat>宽屏</PresentationFormat>
  <Paragraphs>279</Paragraphs>
  <Slides>54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54</vt:i4>
      </vt:variant>
    </vt:vector>
  </HeadingPairs>
  <TitlesOfParts>
    <vt:vector size="63" baseType="lpstr">
      <vt:lpstr>Meiryo</vt:lpstr>
      <vt:lpstr>宋体</vt:lpstr>
      <vt:lpstr>微软雅黑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23</cp:revision>
  <dcterms:created xsi:type="dcterms:W3CDTF">2019-05-16T11:29:00Z</dcterms:created>
  <dcterms:modified xsi:type="dcterms:W3CDTF">2022-12-30T04:41:03Z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