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28"/>
  </p:notesMasterIdLst>
  <p:sldIdLst>
    <p:sldId id="256" r:id="rId4"/>
    <p:sldId id="257" r:id="rId5"/>
    <p:sldId id="274" r:id="rId6"/>
    <p:sldId id="275" r:id="rId7"/>
    <p:sldId id="276" r:id="rId8"/>
    <p:sldId id="277" r:id="rId9"/>
    <p:sldId id="259" r:id="rId10"/>
    <p:sldId id="263" r:id="rId11"/>
    <p:sldId id="260" r:id="rId12"/>
    <p:sldId id="264" r:id="rId13"/>
    <p:sldId id="265" r:id="rId14"/>
    <p:sldId id="266" r:id="rId15"/>
    <p:sldId id="268" r:id="rId16"/>
    <p:sldId id="269" r:id="rId17"/>
    <p:sldId id="278" r:id="rId18"/>
    <p:sldId id="267" r:id="rId19"/>
    <p:sldId id="279" r:id="rId20"/>
    <p:sldId id="280" r:id="rId21"/>
    <p:sldId id="270" r:id="rId22"/>
    <p:sldId id="272" r:id="rId23"/>
    <p:sldId id="271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B9C87"/>
    <a:srgbClr val="69B577"/>
    <a:srgbClr val="F99595"/>
    <a:srgbClr val="97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7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19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85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22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20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31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5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0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5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13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61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0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41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90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615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20" y="0"/>
            <a:ext cx="12178665" cy="6858000"/>
            <a:chOff x="7620" y="0"/>
            <a:chExt cx="1217866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577786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415925" y="1950085"/>
            <a:ext cx="1953895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8270875" y="3388360"/>
            <a:ext cx="514540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994785" y="5584190"/>
            <a:ext cx="708787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 descr="60d6e333609a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0" y="3137535"/>
            <a:ext cx="4081145" cy="3085465"/>
          </a:xfrm>
          <a:prstGeom prst="rect">
            <a:avLst/>
          </a:prstGeom>
        </p:spPr>
      </p:pic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3291205" y="2051685"/>
            <a:ext cx="6816725" cy="1325880"/>
          </a:xfrm>
        </p:spPr>
        <p:txBody>
          <a:bodyPr>
            <a:noAutofit/>
          </a:bodyPr>
          <a:lstStyle/>
          <a:p>
            <a:pPr algn="dist"/>
            <a:r>
              <a:rPr lang="zh-CN" altLang="en-US" sz="6600" dirty="0">
                <a:solidFill>
                  <a:srgbClr val="3B9C87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青少年心理健康</a:t>
            </a:r>
          </a:p>
        </p:txBody>
      </p:sp>
      <p:sp>
        <p:nvSpPr>
          <p:cNvPr id="30" name="标题 27"/>
          <p:cNvSpPr>
            <a:spLocks noGrp="1"/>
          </p:cNvSpPr>
          <p:nvPr/>
        </p:nvSpPr>
        <p:spPr>
          <a:xfrm>
            <a:off x="3590290" y="3106420"/>
            <a:ext cx="6517640" cy="720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学业期望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自我认知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家庭环境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86220" y="1043305"/>
            <a:ext cx="34194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rgbClr val="F99595"/>
                </a:solidFill>
                <a:cs typeface="+mn-ea"/>
                <a:sym typeface="+mn-lt"/>
              </a:rPr>
              <a:t>M</a:t>
            </a:r>
            <a:r>
              <a:rPr lang="en-US" altLang="zh-CN" sz="2400" dirty="0">
                <a:solidFill>
                  <a:srgbClr val="F99595"/>
                </a:solidFill>
                <a:cs typeface="+mn-ea"/>
                <a:sym typeface="+mn-lt"/>
              </a:rPr>
              <a:t>ENTAL HEALTH</a:t>
            </a:r>
          </a:p>
        </p:txBody>
      </p:sp>
      <p:sp>
        <p:nvSpPr>
          <p:cNvPr id="32" name="标题 27"/>
          <p:cNvSpPr>
            <a:spLocks noGrp="1"/>
          </p:cNvSpPr>
          <p:nvPr/>
        </p:nvSpPr>
        <p:spPr>
          <a:xfrm>
            <a:off x="6316980" y="3698240"/>
            <a:ext cx="3804920" cy="720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20XX.09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 descr="dassd (2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55" y="2313940"/>
            <a:ext cx="690245" cy="65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青少年心理问题高发的深层次原因</a:t>
            </a: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01121" y="2931074"/>
            <a:ext cx="448754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4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小学的教育方式和中学教育模式接轨上出现偏差。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这种教育模式的差异，使得很多适应障碍的孩子出现厌学、各种身体不适的躯体化症状，到医院就诊，做了各种检查都发现不了问题。其实常常是心理因素在作怪。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42975" y="1581257"/>
            <a:ext cx="3971925" cy="1117483"/>
            <a:chOff x="942975" y="1581257"/>
            <a:chExt cx="3971925" cy="111748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975" y="1581257"/>
              <a:ext cx="3971925" cy="111748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501775" y="1823807"/>
              <a:ext cx="31375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教育模式的不确定性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89" y="1889668"/>
            <a:ext cx="5857906" cy="4573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70" y="0"/>
            <a:ext cx="12185015" cy="6858000"/>
            <a:chOff x="13970" y="0"/>
            <a:chExt cx="1218501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236918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-1139825" y="3506470"/>
            <a:ext cx="5066030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9764395" y="4881880"/>
            <a:ext cx="215836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401810" y="5584190"/>
            <a:ext cx="172593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标题 8"/>
          <p:cNvSpPr>
            <a:spLocks noGrp="1"/>
          </p:cNvSpPr>
          <p:nvPr/>
        </p:nvSpPr>
        <p:spPr>
          <a:xfrm rot="5400000">
            <a:off x="9560560" y="2128520"/>
            <a:ext cx="2548255" cy="58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60" y="3825875"/>
            <a:ext cx="6210300" cy="3080385"/>
          </a:xfrm>
          <a:prstGeom prst="rect">
            <a:avLst/>
          </a:prstGeom>
        </p:spPr>
      </p:pic>
      <p:sp>
        <p:nvSpPr>
          <p:cNvPr id="5" name="标题 27"/>
          <p:cNvSpPr>
            <a:spLocks noGrp="1"/>
          </p:cNvSpPr>
          <p:nvPr/>
        </p:nvSpPr>
        <p:spPr>
          <a:xfrm>
            <a:off x="3417888" y="3119563"/>
            <a:ext cx="5383528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6000"/>
              </a:lnSpc>
            </a:pPr>
            <a:r>
              <a:rPr lang="en-US" sz="48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</a:p>
          <a:p>
            <a:pPr fontAlgn="auto">
              <a:lnSpc>
                <a:spcPts val="36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 descr="多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1148715"/>
            <a:ext cx="3619500" cy="124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173935" y="4872148"/>
            <a:ext cx="4259337" cy="826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4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这种不确定性，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让成长过程中的孩子们也充满了焦虑。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53251" y="1989972"/>
            <a:ext cx="269878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4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学生来到学校，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需要结交新的同学，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建立新的伙伴关系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92272" y="3738450"/>
            <a:ext cx="3396683" cy="2188802"/>
            <a:chOff x="992272" y="3738450"/>
            <a:chExt cx="3396683" cy="218880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272" y="3738450"/>
              <a:ext cx="3396683" cy="218880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856051" y="4368675"/>
              <a:ext cx="1694406" cy="826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3000"/>
                </a:lnSpc>
                <a:defRPr sz="1400" b="0" i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</a:lstStyle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我的伙伴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在哪里？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06364" y="2583189"/>
            <a:ext cx="3396683" cy="2188802"/>
            <a:chOff x="4406364" y="2583189"/>
            <a:chExt cx="3396683" cy="218880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364" y="2583189"/>
              <a:ext cx="3396683" cy="2188802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5516986" y="3218461"/>
              <a:ext cx="1324157" cy="826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3000"/>
                </a:lnSpc>
                <a:defRPr sz="1400" b="0" i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</a:lstStyle>
            <a:p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伙伴关系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会怎样？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05263" y="1135093"/>
            <a:ext cx="3396683" cy="2188802"/>
            <a:chOff x="7605263" y="1135093"/>
            <a:chExt cx="3396683" cy="218880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263" y="1135093"/>
              <a:ext cx="3396683" cy="218880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8316170" y="1836023"/>
              <a:ext cx="2230709" cy="826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3000"/>
                </a:lnSpc>
                <a:defRPr sz="1400" b="0" i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</a:lstStyle>
            <a:p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是否能适应新学校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新老师新同学？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61039" y="2063286"/>
            <a:ext cx="3647152" cy="362631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伙伴关系对于青少年是一个非常重要的人际关系。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社会心理学研究发现，青少年时期的伙伴交往尤其重要。而在这一时期又会有明显的人际关系敏感，所以伙伴交往出现问题，对青少年的心理和行为的影响是潜移默化和长远的。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9" y="2453505"/>
            <a:ext cx="5760731" cy="405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64513" y="2608350"/>
            <a:ext cx="538969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伙伴交往障碍常常是抑郁症、网络成瘾等心理问题的诱发因素。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所以青少年出现了伙伴交往上的问题，不要轻描淡写地一笔带过，需要帮助青少年分析原因，解决问题，重新回归快乐的学校生活。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95" y="920808"/>
            <a:ext cx="3557633" cy="5333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3343" y="2608350"/>
            <a:ext cx="454052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伙伴关系处理不当有可能是一些疾病原因造成的，包括：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患有注意力缺陷和多动障碍的青少年会有冲动行为，做事不能等待，忍耐力差，遇事不多思考，事后后悔。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470" y="49615"/>
            <a:ext cx="4540525" cy="6808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77595" y="1828146"/>
            <a:ext cx="569295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伙伴关系处理不当有可能是一些疾病原因造成的，包括：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孤独症谱系障碍患者对于别人的言行举止不能理解，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不能保持长久的人际关系，经常容易与人意见不一致，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又不能灵活处理，换位思考，产生矛盾冲突，事后仍然有偏执想法，难以改变。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67" y="1081302"/>
            <a:ext cx="5747734" cy="5173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46245" y="2800711"/>
            <a:ext cx="445924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伙伴关系处理不当有可能是一些疾病原因造成的，包括：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人际关系敏感的青少年感觉别人的一言一行都是针对自己的，以至于出现社会退缩行为或攻击性行为。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37" y="1106304"/>
            <a:ext cx="4742137" cy="5377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75879" y="2306950"/>
            <a:ext cx="50952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伙伴关系处理不当有可能是一些疾病原因造成的，包括：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抑郁情绪患者凡事总往坏处想，而屏蔽忽略好的一面，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在自己的假想情绪影响下，以沉默躲避解决矛盾冲突或者突然情绪失控，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产生更强烈的伤害行为，自伤或者伤害他人。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794" y="870857"/>
            <a:ext cx="3993681" cy="598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70" y="0"/>
            <a:ext cx="12185015" cy="6858000"/>
            <a:chOff x="13970" y="0"/>
            <a:chExt cx="1218501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236918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-1139825" y="3506470"/>
            <a:ext cx="5066030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9764395" y="4881880"/>
            <a:ext cx="215836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401810" y="5584190"/>
            <a:ext cx="172593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标题 8"/>
          <p:cNvSpPr>
            <a:spLocks noGrp="1"/>
          </p:cNvSpPr>
          <p:nvPr/>
        </p:nvSpPr>
        <p:spPr>
          <a:xfrm rot="5400000">
            <a:off x="9560560" y="2128520"/>
            <a:ext cx="2548255" cy="58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60" y="3825875"/>
            <a:ext cx="6210300" cy="3080385"/>
          </a:xfrm>
          <a:prstGeom prst="rect">
            <a:avLst/>
          </a:prstGeom>
        </p:spPr>
      </p:pic>
      <p:sp>
        <p:nvSpPr>
          <p:cNvPr id="5" name="标题 27"/>
          <p:cNvSpPr>
            <a:spLocks noGrp="1"/>
          </p:cNvSpPr>
          <p:nvPr/>
        </p:nvSpPr>
        <p:spPr>
          <a:xfrm>
            <a:off x="2989739" y="2992881"/>
            <a:ext cx="6513512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6000"/>
              </a:lnSpc>
            </a:pPr>
            <a:r>
              <a:rPr lang="en-US" sz="48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</a:p>
          <a:p>
            <a:pPr algn="l" fontAlgn="auto">
              <a:lnSpc>
                <a:spcPts val="36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家庭教育方式对孩子性格成长至关重要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 descr="多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1148715"/>
            <a:ext cx="3619500" cy="124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20" y="0"/>
            <a:ext cx="12178665" cy="6858000"/>
            <a:chOff x="7620" y="0"/>
            <a:chExt cx="1217866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577786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685800" y="1680845"/>
            <a:ext cx="1414780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9764395" y="4881880"/>
            <a:ext cx="215836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994785" y="5584190"/>
            <a:ext cx="708787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1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75" y="2358390"/>
            <a:ext cx="3511550" cy="390207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075815" y="1639570"/>
            <a:ext cx="1570990" cy="1325880"/>
          </a:xfrm>
        </p:spPr>
        <p:txBody>
          <a:bodyPr>
            <a:noAutofit/>
          </a:bodyPr>
          <a:lstStyle/>
          <a:p>
            <a:pPr algn="dist"/>
            <a:r>
              <a:rPr lang="zh-CN" altLang="en-US" sz="48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5182266" y="2974795"/>
            <a:ext cx="4829175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青少年心理问题高发的深层次原因</a:t>
            </a:r>
          </a:p>
        </p:txBody>
      </p:sp>
      <p:sp>
        <p:nvSpPr>
          <p:cNvPr id="14" name="标题 27"/>
          <p:cNvSpPr>
            <a:spLocks noGrp="1"/>
          </p:cNvSpPr>
          <p:nvPr/>
        </p:nvSpPr>
        <p:spPr>
          <a:xfrm>
            <a:off x="5182107" y="3716354"/>
            <a:ext cx="4257675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  <a:buClrTx/>
              <a:buSzTx/>
              <a:buFontTx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青少年之间的矛盾纠纷如何处理</a:t>
            </a:r>
          </a:p>
        </p:txBody>
      </p:sp>
      <p:sp>
        <p:nvSpPr>
          <p:cNvPr id="15" name="标题 27"/>
          <p:cNvSpPr>
            <a:spLocks noGrp="1"/>
          </p:cNvSpPr>
          <p:nvPr/>
        </p:nvSpPr>
        <p:spPr>
          <a:xfrm>
            <a:off x="5194966" y="4465926"/>
            <a:ext cx="5143502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家庭教育方式对孩子性格成长至关重要</a:t>
            </a:r>
          </a:p>
        </p:txBody>
      </p:sp>
      <p:sp>
        <p:nvSpPr>
          <p:cNvPr id="37" name="标题 8"/>
          <p:cNvSpPr>
            <a:spLocks noGrp="1"/>
          </p:cNvSpPr>
          <p:nvPr/>
        </p:nvSpPr>
        <p:spPr>
          <a:xfrm rot="5400000">
            <a:off x="9560560" y="2128520"/>
            <a:ext cx="2548255" cy="58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8" name="标题 27"/>
          <p:cNvSpPr>
            <a:spLocks noGrp="1"/>
          </p:cNvSpPr>
          <p:nvPr/>
        </p:nvSpPr>
        <p:spPr>
          <a:xfrm>
            <a:off x="5182266" y="2267497"/>
            <a:ext cx="3495198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健康认知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93258" y="1482571"/>
            <a:ext cx="2121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3" grpId="0"/>
      <p:bldP spid="14" grpId="0"/>
      <p:bldP spid="15" grpId="0"/>
      <p:bldP spid="3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4" y="603250"/>
            <a:ext cx="6092825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家庭教育方式对孩子性格成长至关重要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30796" y="2417343"/>
            <a:ext cx="48078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一岁是培养孩子安全感的关键时期。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从父母的照顾过程中、耐心包容中、积极关注中获得安全感。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如果这一时期父母对孩子发出的信息不管不问，过早让孩子脱离父母，父母不辞而别或者把孩子寄养在老人甚至其他亲戚家，孩子就有可能出现安全感的缺失。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51994" y="46355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4" y="603250"/>
            <a:ext cx="6092825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家庭教育方式对孩子性格成长至关重要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45462" y="2223630"/>
            <a:ext cx="48495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两岁是培养孩子幽默感的时期。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此时的孩子对照顾者的表情十分敏感，能够发现有趣的事情，并哈哈大笑。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父母对孩子回报更多的笑脸和配合性的逗笑行为，有助于培养孩子的积极情绪。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所以青少年面对矛盾冲突表现出的情绪反应，和婴幼儿时期的父母教育方式密切相关。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74" y="1476107"/>
            <a:ext cx="5099049" cy="4610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4" y="603250"/>
            <a:ext cx="6092825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家庭教育方式对孩子性格成长至关重要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60814" y="2111810"/>
            <a:ext cx="759278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6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大多数孩子确实是在矛盾和冲突中逐渐找到了自己的好朋友，少部分人却不能把这些伙伴纠纷的事情放下，最终形成潜意识的伤害，影响一生的性格形成和处事方式。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05" y="4195274"/>
            <a:ext cx="6940360" cy="2059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20" y="0"/>
            <a:ext cx="12178665" cy="6858000"/>
            <a:chOff x="7620" y="0"/>
            <a:chExt cx="1217866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577786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415925" y="1950085"/>
            <a:ext cx="1953895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8270875" y="3388360"/>
            <a:ext cx="514540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994785" y="5584190"/>
            <a:ext cx="708787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 descr="60d6e333609a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0" y="3137535"/>
            <a:ext cx="4081145" cy="3085465"/>
          </a:xfrm>
          <a:prstGeom prst="rect">
            <a:avLst/>
          </a:prstGeom>
        </p:spPr>
      </p:pic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3291205" y="2089785"/>
            <a:ext cx="6816725" cy="1325880"/>
          </a:xfrm>
        </p:spPr>
        <p:txBody>
          <a:bodyPr>
            <a:noAutofit/>
          </a:bodyPr>
          <a:lstStyle/>
          <a:p>
            <a:pPr algn="dist"/>
            <a:r>
              <a:rPr lang="zh-CN" altLang="en-US" sz="6600" dirty="0">
                <a:solidFill>
                  <a:srgbClr val="3B9C87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30" name="标题 27"/>
          <p:cNvSpPr>
            <a:spLocks noGrp="1"/>
          </p:cNvSpPr>
          <p:nvPr/>
        </p:nvSpPr>
        <p:spPr>
          <a:xfrm>
            <a:off x="3590290" y="3106420"/>
            <a:ext cx="6517640" cy="720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学业期望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自我认知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家庭环境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86220" y="1043305"/>
            <a:ext cx="34194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rgbClr val="F99595"/>
                </a:solidFill>
                <a:cs typeface="+mn-ea"/>
                <a:sym typeface="+mn-lt"/>
              </a:rPr>
              <a:t>M</a:t>
            </a:r>
            <a:r>
              <a:rPr lang="en-US" altLang="zh-CN" sz="2400" dirty="0">
                <a:solidFill>
                  <a:srgbClr val="F99595"/>
                </a:solidFill>
                <a:cs typeface="+mn-ea"/>
                <a:sym typeface="+mn-lt"/>
              </a:rPr>
              <a:t>ENTAL HEALTH</a:t>
            </a:r>
          </a:p>
        </p:txBody>
      </p:sp>
      <p:sp>
        <p:nvSpPr>
          <p:cNvPr id="32" name="标题 27"/>
          <p:cNvSpPr>
            <a:spLocks noGrp="1"/>
          </p:cNvSpPr>
          <p:nvPr/>
        </p:nvSpPr>
        <p:spPr>
          <a:xfrm>
            <a:off x="6316980" y="3698240"/>
            <a:ext cx="3804920" cy="720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20XX.09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4" name="图片 33" descr="dassd (2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55" y="2313940"/>
            <a:ext cx="690245" cy="65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34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70" y="0"/>
            <a:ext cx="12185015" cy="6858000"/>
            <a:chOff x="13970" y="0"/>
            <a:chExt cx="1218501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236918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-1139825" y="3506470"/>
            <a:ext cx="5066030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9764395" y="4881880"/>
            <a:ext cx="215836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401810" y="5584190"/>
            <a:ext cx="172593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标题 8"/>
          <p:cNvSpPr>
            <a:spLocks noGrp="1"/>
          </p:cNvSpPr>
          <p:nvPr/>
        </p:nvSpPr>
        <p:spPr>
          <a:xfrm rot="5400000">
            <a:off x="9560560" y="2128520"/>
            <a:ext cx="2548255" cy="58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60" y="3825875"/>
            <a:ext cx="6210300" cy="3080385"/>
          </a:xfrm>
          <a:prstGeom prst="rect">
            <a:avLst/>
          </a:prstGeom>
        </p:spPr>
      </p:pic>
      <p:sp>
        <p:nvSpPr>
          <p:cNvPr id="5" name="标题 27"/>
          <p:cNvSpPr>
            <a:spLocks noGrp="1"/>
          </p:cNvSpPr>
          <p:nvPr/>
        </p:nvSpPr>
        <p:spPr>
          <a:xfrm>
            <a:off x="2539840" y="3209608"/>
            <a:ext cx="7139623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ts val="6000"/>
              </a:lnSpc>
            </a:pPr>
            <a:r>
              <a:rPr lang="en-US" sz="48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</a:p>
          <a:p>
            <a:pPr algn="ctr" fontAlgn="auto">
              <a:lnSpc>
                <a:spcPts val="6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健康认知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 descr="多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1148715"/>
            <a:ext cx="3619500" cy="124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健康认知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48052" y="2481035"/>
            <a:ext cx="577887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1400" b="0" i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青少年在学习知识的同时，还要学会处理人际关系和社会关系。</a:t>
            </a:r>
            <a:endParaRPr lang="en-US" altLang="zh-CN" sz="1400" b="0" i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3000"/>
              </a:lnSpc>
            </a:pPr>
            <a:r>
              <a:rPr lang="zh-CN" altLang="en-US" sz="1400" b="0" i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良好的伙伴关系对于青少年减少抑郁情绪，防止网络成瘾是一个非常重要的因素。</a:t>
            </a:r>
            <a:endParaRPr lang="en-US" altLang="zh-CN" sz="1400" b="0" i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3000"/>
              </a:lnSpc>
            </a:pPr>
            <a:r>
              <a:rPr lang="zh-CN" altLang="en-US" sz="1400" b="0" i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从学校老师到家长，都应该有一个心理健康的意识。及时发现孩子行为异常的苗头，早发现，早诊断，早治疗。</a:t>
            </a:r>
            <a:endParaRPr lang="en-US" altLang="zh-CN" sz="1400" b="0" i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936" y="1776820"/>
            <a:ext cx="4742893" cy="4742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健康认知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37453" y="2754606"/>
            <a:ext cx="684515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4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有些孩子淘气不听话，他们可能是有注意力缺陷和多动障碍，需要老师及时发现，告知家长，催促家长带孩子及时就医。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有些孩子出现抽动症的表现，老师和家长还以为孩子屡教不改，对孩子进行训斥。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加重孩子的心理压力，造成病情更加严重。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97" y="1544230"/>
            <a:ext cx="2984186" cy="4473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952" y="660051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健康认知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30564" y="2610915"/>
            <a:ext cx="590342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4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有些孩子上学就出现头痛肚子疼心慌难受等各种症状，花了很多的钱，做了很多的检查却不能发现原因。这其实需要找寻孩子的压力源，帮孩子解决问题。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所以，在学校中普及心理知识，让老师和家长都能及时发现孩子的心理问题，是让孩子幸福成长的重要环节。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70" y="353696"/>
            <a:ext cx="4102720" cy="6150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70" y="0"/>
            <a:ext cx="12185015" cy="6858000"/>
            <a:chOff x="13970" y="0"/>
            <a:chExt cx="1218501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" y="0"/>
              <a:ext cx="1217866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79475" y="852805"/>
            <a:ext cx="10390505" cy="5224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5535" y="1273810"/>
            <a:ext cx="2369185" cy="76200"/>
            <a:chOff x="1881" y="1786"/>
            <a:chExt cx="5726" cy="1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5400000">
            <a:off x="-1139825" y="3506470"/>
            <a:ext cx="5066030" cy="76200"/>
            <a:chOff x="2081" y="3146"/>
            <a:chExt cx="5726" cy="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9764395" y="4881880"/>
            <a:ext cx="2158365" cy="76200"/>
            <a:chOff x="1881" y="1786"/>
            <a:chExt cx="5726" cy="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881" y="17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81" y="188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401810" y="5584190"/>
            <a:ext cx="1725930" cy="76200"/>
            <a:chOff x="2081" y="3146"/>
            <a:chExt cx="5726" cy="1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081" y="31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1" y="3246"/>
              <a:ext cx="5727" cy="0"/>
            </a:xfrm>
            <a:prstGeom prst="line">
              <a:avLst/>
            </a:prstGeom>
            <a:ln>
              <a:solidFill>
                <a:srgbClr val="F9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标题 8"/>
          <p:cNvSpPr>
            <a:spLocks noGrp="1"/>
          </p:cNvSpPr>
          <p:nvPr/>
        </p:nvSpPr>
        <p:spPr>
          <a:xfrm rot="5400000">
            <a:off x="9560560" y="2128520"/>
            <a:ext cx="2548255" cy="58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60" y="3825875"/>
            <a:ext cx="6210300" cy="3080385"/>
          </a:xfrm>
          <a:prstGeom prst="rect">
            <a:avLst/>
          </a:prstGeom>
        </p:spPr>
      </p:pic>
      <p:sp>
        <p:nvSpPr>
          <p:cNvPr id="5" name="标题 27"/>
          <p:cNvSpPr>
            <a:spLocks noGrp="1"/>
          </p:cNvSpPr>
          <p:nvPr/>
        </p:nvSpPr>
        <p:spPr>
          <a:xfrm>
            <a:off x="2539840" y="3209608"/>
            <a:ext cx="7139623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ts val="6000"/>
              </a:lnSpc>
            </a:pPr>
            <a:r>
              <a:rPr lang="en-US" sz="4800" dirty="0">
                <a:solidFill>
                  <a:srgbClr val="3B9C87"/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</a:p>
          <a:p>
            <a:pPr algn="ctr" fontAlgn="auto">
              <a:lnSpc>
                <a:spcPts val="6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青少年心理问题高发的深层次原因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 descr="多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1148715"/>
            <a:ext cx="3619500" cy="124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青少年心理问题高发的深层次原因</a:t>
            </a: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44760" y="1638657"/>
            <a:ext cx="2821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孩子自身的问题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769" y="1367835"/>
            <a:ext cx="1781939" cy="1593334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739708" y="2436683"/>
            <a:ext cx="3314282" cy="3364121"/>
            <a:chOff x="2739708" y="2436683"/>
            <a:chExt cx="3314282" cy="336412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708" y="2436683"/>
              <a:ext cx="3314282" cy="336412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3110712" y="2873229"/>
              <a:ext cx="28218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孩子本身有注意力缺陷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25322" y="4056390"/>
              <a:ext cx="21430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人际交往障碍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325322" y="5240923"/>
              <a:ext cx="22222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适应能力差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83699" y="2457613"/>
            <a:ext cx="3314282" cy="3364121"/>
            <a:chOff x="6783699" y="2457613"/>
            <a:chExt cx="3314282" cy="336412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699" y="2457613"/>
              <a:ext cx="3314282" cy="336412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450142" y="4056390"/>
              <a:ext cx="20829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情绪不稳定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262297" y="5240923"/>
              <a:ext cx="24586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自我管理能力有限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422733" y="2871857"/>
              <a:ext cx="2095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抗压能力差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8985" cy="6858000"/>
            <a:chOff x="0" y="0"/>
            <a:chExt cx="12198985" cy="6858000"/>
          </a:xfrm>
        </p:grpSpPr>
        <p:pic>
          <p:nvPicPr>
            <p:cNvPr id="4" name="图片 3" descr="5c91ad0d279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" y="0"/>
              <a:ext cx="12164060" cy="6858000"/>
            </a:xfrm>
            <a:prstGeom prst="rect">
              <a:avLst/>
            </a:prstGeom>
          </p:spPr>
        </p:pic>
        <p:pic>
          <p:nvPicPr>
            <p:cNvPr id="10" name="图片 9" descr="61551225af51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8985" cy="685800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23215" y="353695"/>
            <a:ext cx="11544935" cy="615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27"/>
          <p:cNvSpPr>
            <a:spLocks noGrp="1"/>
          </p:cNvSpPr>
          <p:nvPr/>
        </p:nvSpPr>
        <p:spPr>
          <a:xfrm>
            <a:off x="1108075" y="603250"/>
            <a:ext cx="5095240" cy="454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36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青少年心理问题高发的深层次原因</a:t>
            </a:r>
          </a:p>
        </p:txBody>
      </p:sp>
      <p:pic>
        <p:nvPicPr>
          <p:cNvPr id="6" name="图片 5" descr="dassd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" y="463550"/>
            <a:ext cx="629285" cy="5943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41476" y="3027303"/>
            <a:ext cx="513968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3000"/>
              </a:lnSpc>
              <a:defRPr sz="1400" b="0" i="0" spc="3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有些家庭的教育方式是溺爱保姆型的教育方式，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有些家庭是忽略型教育方式。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有些父母期望值过高，希望自己的孩子在各个方面都是最好的，给孩子各种压力，导致孩子出现厌学情绪。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07149" y="2323088"/>
            <a:ext cx="3256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父母教育方式的问题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045" y="1727200"/>
            <a:ext cx="4777105" cy="4777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blrhuv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1111</Words>
  <Application>Microsoft Office PowerPoint</Application>
  <PresentationFormat>宽屏</PresentationFormat>
  <Paragraphs>122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Meiryo</vt:lpstr>
      <vt:lpstr>方正正黑简体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青少年心理健康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34</cp:revision>
  <dcterms:created xsi:type="dcterms:W3CDTF">2022-01-25T01:59:00Z</dcterms:created>
  <dcterms:modified xsi:type="dcterms:W3CDTF">2022-12-30T10:16:17Z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A4668FC82C7D46A88AA077F3F5D5CE2C</vt:lpwstr>
  </property>
  <property fmtid="{D5CDD505-2E9C-101B-9397-08002B2CF9AE}" pid="3" name="KSOProductBuildVer">
    <vt:lpwstr>2052-11.1.0.11294</vt:lpwstr>
  </property>
</Properties>
</file>