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5" r:id="rId2"/>
    <p:sldMasterId id="2147483669" r:id="rId3"/>
  </p:sldMasterIdLst>
  <p:notesMasterIdLst>
    <p:notesMasterId r:id="rId41"/>
  </p:notesMasterIdLst>
  <p:handoutMasterIdLst>
    <p:handoutMasterId r:id="rId42"/>
  </p:handoutMasterIdLst>
  <p:sldIdLst>
    <p:sldId id="256" r:id="rId4"/>
    <p:sldId id="258" r:id="rId5"/>
    <p:sldId id="257" r:id="rId6"/>
    <p:sldId id="260" r:id="rId7"/>
    <p:sldId id="259" r:id="rId8"/>
    <p:sldId id="261" r:id="rId9"/>
    <p:sldId id="262" r:id="rId10"/>
    <p:sldId id="263" r:id="rId11"/>
    <p:sldId id="264" r:id="rId12"/>
    <p:sldId id="265" r:id="rId13"/>
    <p:sldId id="266" r:id="rId14"/>
    <p:sldId id="267" r:id="rId15"/>
    <p:sldId id="268" r:id="rId16"/>
    <p:sldId id="269" r:id="rId17"/>
    <p:sldId id="270" r:id="rId18"/>
    <p:sldId id="314" r:id="rId19"/>
    <p:sldId id="272" r:id="rId20"/>
    <p:sldId id="273" r:id="rId21"/>
    <p:sldId id="274" r:id="rId22"/>
    <p:sldId id="275" r:id="rId23"/>
    <p:sldId id="276" r:id="rId24"/>
    <p:sldId id="315" r:id="rId25"/>
    <p:sldId id="278" r:id="rId26"/>
    <p:sldId id="279" r:id="rId27"/>
    <p:sldId id="280" r:id="rId28"/>
    <p:sldId id="281" r:id="rId29"/>
    <p:sldId id="282" r:id="rId30"/>
    <p:sldId id="316" r:id="rId31"/>
    <p:sldId id="284" r:id="rId32"/>
    <p:sldId id="285" r:id="rId33"/>
    <p:sldId id="286" r:id="rId34"/>
    <p:sldId id="287" r:id="rId35"/>
    <p:sldId id="288" r:id="rId36"/>
    <p:sldId id="289" r:id="rId37"/>
    <p:sldId id="290" r:id="rId38"/>
    <p:sldId id="317" r:id="rId39"/>
    <p:sldId id="318" r:id="rId40"/>
  </p:sldIdLst>
  <p:sldSz cx="12192000" cy="6858000"/>
  <p:notesSz cx="7104063" cy="10234613"/>
  <p:custDataLst>
    <p:tags r:id="rId4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7F7F"/>
    <a:srgbClr val="EBED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14" autoAdjust="0"/>
  </p:normalViewPr>
  <p:slideViewPr>
    <p:cSldViewPr snapToGrid="0">
      <p:cViewPr varScale="1">
        <p:scale>
          <a:sx n="108" d="100"/>
          <a:sy n="108" d="100"/>
        </p:scale>
        <p:origin x="654" y="114"/>
      </p:cViewPr>
      <p:guideLst>
        <p:guide orient="horz" pos="2183"/>
        <p:guide pos="3840"/>
      </p:guideLst>
    </p:cSldViewPr>
  </p:slideViewPr>
  <p:notesTextViewPr>
    <p:cViewPr>
      <p:scale>
        <a:sx n="1" d="1"/>
        <a:sy n="1" d="1"/>
      </p:scale>
      <p:origin x="0" y="0"/>
    </p:cViewPr>
  </p:notesTextViewPr>
  <p:sorterViewPr>
    <p:cViewPr>
      <p:scale>
        <a:sx n="56" d="100"/>
        <a:sy n="56" d="100"/>
      </p:scale>
      <p:origin x="0" y="-3427"/>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gs" Target="tags/tag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heme" Target="theme/theme1.xml"/><Relationship Id="rId20" Type="http://schemas.openxmlformats.org/officeDocument/2006/relationships/slide" Target="slides/slide17.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188595" cy="574719"/>
          </a:xfrm>
          <a:prstGeom prst="rect">
            <a:avLst/>
          </a:prstGeom>
        </p:spPr>
        <p:txBody>
          <a:bodyPr vert="horz" lIns="91440" tIns="45720" rIns="91440" bIns="45720" rtlCol="0"/>
          <a:lstStyle>
            <a:lvl1pPr algn="l">
              <a:defRPr sz="1290"/>
            </a:lvl1pPr>
          </a:lstStyle>
          <a:p>
            <a:endParaRPr lang="zh-CN" altLang="en-US"/>
          </a:p>
        </p:txBody>
      </p:sp>
      <p:sp>
        <p:nvSpPr>
          <p:cNvPr id="3" name="日期占位符 2"/>
          <p:cNvSpPr>
            <a:spLocks noGrp="1"/>
          </p:cNvSpPr>
          <p:nvPr>
            <p:ph type="dt" sz="quarter" idx="1"/>
          </p:nvPr>
        </p:nvSpPr>
        <p:spPr>
          <a:xfrm>
            <a:off x="4167998" y="0"/>
            <a:ext cx="3188595" cy="574719"/>
          </a:xfrm>
          <a:prstGeom prst="rect">
            <a:avLst/>
          </a:prstGeom>
        </p:spPr>
        <p:txBody>
          <a:bodyPr vert="horz" lIns="91440" tIns="45720" rIns="91440" bIns="45720" rtlCol="0"/>
          <a:lstStyle>
            <a:lvl1pPr algn="r">
              <a:defRPr sz="1290"/>
            </a:lvl1pPr>
          </a:lstStyle>
          <a:p>
            <a:fld id="{0F9B84EA-7D68-4D60-9CB1-D50884785D1C}" type="datetimeFigureOut">
              <a:rPr lang="zh-CN" altLang="en-US" smtClean="0"/>
              <a:t>2023/1/1</a:t>
            </a:fld>
            <a:endParaRPr lang="zh-CN" altLang="en-US"/>
          </a:p>
        </p:txBody>
      </p:sp>
      <p:sp>
        <p:nvSpPr>
          <p:cNvPr id="4" name="页脚占位符 3"/>
          <p:cNvSpPr>
            <a:spLocks noGrp="1"/>
          </p:cNvSpPr>
          <p:nvPr>
            <p:ph type="ftr" sz="quarter" idx="2"/>
          </p:nvPr>
        </p:nvSpPr>
        <p:spPr>
          <a:xfrm>
            <a:off x="0" y="10879875"/>
            <a:ext cx="3188595" cy="574718"/>
          </a:xfrm>
          <a:prstGeom prst="rect">
            <a:avLst/>
          </a:prstGeom>
        </p:spPr>
        <p:txBody>
          <a:bodyPr vert="horz" lIns="91440" tIns="45720" rIns="91440" bIns="45720" rtlCol="0" anchor="b"/>
          <a:lstStyle>
            <a:lvl1pPr algn="l">
              <a:defRPr sz="1290"/>
            </a:lvl1pPr>
          </a:lstStyle>
          <a:p>
            <a:endParaRPr lang="zh-CN" altLang="en-US"/>
          </a:p>
        </p:txBody>
      </p:sp>
      <p:sp>
        <p:nvSpPr>
          <p:cNvPr id="5" name="灯片编号占位符 4"/>
          <p:cNvSpPr>
            <a:spLocks noGrp="1"/>
          </p:cNvSpPr>
          <p:nvPr>
            <p:ph type="sldNum" sz="quarter" idx="3"/>
          </p:nvPr>
        </p:nvSpPr>
        <p:spPr>
          <a:xfrm>
            <a:off x="4167998" y="10879875"/>
            <a:ext cx="3188595" cy="574718"/>
          </a:xfrm>
          <a:prstGeom prst="rect">
            <a:avLst/>
          </a:prstGeom>
        </p:spPr>
        <p:txBody>
          <a:bodyPr vert="horz" lIns="91440" tIns="45720" rIns="91440" bIns="45720" rtlCol="0" anchor="b"/>
          <a:lstStyle>
            <a:lvl1pPr algn="r">
              <a:defRPr sz="129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431553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cs typeface="站酷快乐体2016修订版" panose="02010600030101010101" charset="-122"/>
              </a:defRPr>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cs typeface="站酷快乐体2016修订版" panose="02010600030101010101" charset="-122"/>
              </a:defRPr>
            </a:lvl1pPr>
          </a:lstStyle>
          <a:p>
            <a:fld id="{D2A48B96-639E-45A3-A0BA-2464DFDB1FAA}" type="datetimeFigureOut">
              <a:rPr lang="zh-CN" altLang="en-US" smtClean="0"/>
              <a:t>2023/1/1</a:t>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cs typeface="站酷快乐体2016修订版" panose="02010600030101010101" charset="-122"/>
              </a:defRPr>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cs typeface="站酷快乐体2016修订版" panose="02010600030101010101" charset="-122"/>
              </a:defRPr>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3054972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站酷快乐体2016修订版" panose="02010600030101010101" charset="-122"/>
      </a:defRPr>
    </a:lvl1pPr>
    <a:lvl2pPr marL="457200" algn="l" defTabSz="914400" rtl="0" eaLnBrk="1" latinLnBrk="0" hangingPunct="1">
      <a:defRPr sz="1200" kern="1200">
        <a:solidFill>
          <a:schemeClr val="tx1"/>
        </a:solidFill>
        <a:latin typeface="+mn-lt"/>
        <a:ea typeface="+mn-ea"/>
        <a:cs typeface="站酷快乐体2016修订版" panose="02010600030101010101" charset="-122"/>
      </a:defRPr>
    </a:lvl2pPr>
    <a:lvl3pPr marL="914400" algn="l" defTabSz="914400" rtl="0" eaLnBrk="1" latinLnBrk="0" hangingPunct="1">
      <a:defRPr sz="1200" kern="1200">
        <a:solidFill>
          <a:schemeClr val="tx1"/>
        </a:solidFill>
        <a:latin typeface="+mn-lt"/>
        <a:ea typeface="+mn-ea"/>
        <a:cs typeface="站酷快乐体2016修订版" panose="02010600030101010101" charset="-122"/>
      </a:defRPr>
    </a:lvl3pPr>
    <a:lvl4pPr marL="1371600" algn="l" defTabSz="914400" rtl="0" eaLnBrk="1" latinLnBrk="0" hangingPunct="1">
      <a:defRPr sz="1200" kern="1200">
        <a:solidFill>
          <a:schemeClr val="tx1"/>
        </a:solidFill>
        <a:latin typeface="+mn-lt"/>
        <a:ea typeface="+mn-ea"/>
        <a:cs typeface="站酷快乐体2016修订版" panose="02010600030101010101" charset="-122"/>
      </a:defRPr>
    </a:lvl4pPr>
    <a:lvl5pPr marL="1828800" algn="l" defTabSz="914400" rtl="0" eaLnBrk="1" latinLnBrk="0" hangingPunct="1">
      <a:defRPr sz="1200" kern="1200">
        <a:solidFill>
          <a:schemeClr val="tx1"/>
        </a:solidFill>
        <a:latin typeface="+mn-lt"/>
        <a:ea typeface="+mn-ea"/>
        <a:cs typeface="站酷快乐体2016修订版" panose="02010600030101010101"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a:t>
            </a:fld>
            <a:endParaRPr lang="zh-CN" altLang="en-US"/>
          </a:p>
        </p:txBody>
      </p:sp>
    </p:spTree>
    <p:extLst>
      <p:ext uri="{BB962C8B-B14F-4D97-AF65-F5344CB8AC3E}">
        <p14:creationId xmlns:p14="http://schemas.microsoft.com/office/powerpoint/2010/main" val="6923188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10</a:t>
            </a:fld>
            <a:endParaRPr lang="zh-CN" altLang="en-US"/>
          </a:p>
        </p:txBody>
      </p:sp>
    </p:spTree>
    <p:extLst>
      <p:ext uri="{BB962C8B-B14F-4D97-AF65-F5344CB8AC3E}">
        <p14:creationId xmlns:p14="http://schemas.microsoft.com/office/powerpoint/2010/main" val="1957137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11</a:t>
            </a:fld>
            <a:endParaRPr lang="zh-CN" altLang="en-US"/>
          </a:p>
        </p:txBody>
      </p:sp>
    </p:spTree>
    <p:extLst>
      <p:ext uri="{BB962C8B-B14F-4D97-AF65-F5344CB8AC3E}">
        <p14:creationId xmlns:p14="http://schemas.microsoft.com/office/powerpoint/2010/main" val="111808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12</a:t>
            </a:fld>
            <a:endParaRPr lang="zh-CN" altLang="en-US"/>
          </a:p>
        </p:txBody>
      </p:sp>
    </p:spTree>
    <p:extLst>
      <p:ext uri="{BB962C8B-B14F-4D97-AF65-F5344CB8AC3E}">
        <p14:creationId xmlns:p14="http://schemas.microsoft.com/office/powerpoint/2010/main" val="32314678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13</a:t>
            </a:fld>
            <a:endParaRPr lang="zh-CN" altLang="en-US"/>
          </a:p>
        </p:txBody>
      </p:sp>
    </p:spTree>
    <p:extLst>
      <p:ext uri="{BB962C8B-B14F-4D97-AF65-F5344CB8AC3E}">
        <p14:creationId xmlns:p14="http://schemas.microsoft.com/office/powerpoint/2010/main" val="39178143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14</a:t>
            </a:fld>
            <a:endParaRPr lang="zh-CN" altLang="en-US"/>
          </a:p>
        </p:txBody>
      </p:sp>
    </p:spTree>
    <p:extLst>
      <p:ext uri="{BB962C8B-B14F-4D97-AF65-F5344CB8AC3E}">
        <p14:creationId xmlns:p14="http://schemas.microsoft.com/office/powerpoint/2010/main" val="7514934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15</a:t>
            </a:fld>
            <a:endParaRPr lang="zh-CN" altLang="en-US"/>
          </a:p>
        </p:txBody>
      </p:sp>
    </p:spTree>
    <p:extLst>
      <p:ext uri="{BB962C8B-B14F-4D97-AF65-F5344CB8AC3E}">
        <p14:creationId xmlns:p14="http://schemas.microsoft.com/office/powerpoint/2010/main" val="35140751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481013" y="1279525"/>
            <a:ext cx="6140450" cy="3454400"/>
          </a:xfrm>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0826404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17</a:t>
            </a:fld>
            <a:endParaRPr lang="zh-CN" altLang="en-US"/>
          </a:p>
        </p:txBody>
      </p:sp>
    </p:spTree>
    <p:extLst>
      <p:ext uri="{BB962C8B-B14F-4D97-AF65-F5344CB8AC3E}">
        <p14:creationId xmlns:p14="http://schemas.microsoft.com/office/powerpoint/2010/main" val="15923149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18</a:t>
            </a:fld>
            <a:endParaRPr lang="zh-CN" altLang="en-US"/>
          </a:p>
        </p:txBody>
      </p:sp>
    </p:spTree>
    <p:extLst>
      <p:ext uri="{BB962C8B-B14F-4D97-AF65-F5344CB8AC3E}">
        <p14:creationId xmlns:p14="http://schemas.microsoft.com/office/powerpoint/2010/main" val="35238367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19</a:t>
            </a:fld>
            <a:endParaRPr lang="zh-CN" altLang="en-US"/>
          </a:p>
        </p:txBody>
      </p:sp>
    </p:spTree>
    <p:extLst>
      <p:ext uri="{BB962C8B-B14F-4D97-AF65-F5344CB8AC3E}">
        <p14:creationId xmlns:p14="http://schemas.microsoft.com/office/powerpoint/2010/main" val="1004241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a:t>
            </a:fld>
            <a:endParaRPr lang="zh-CN" altLang="en-US"/>
          </a:p>
        </p:txBody>
      </p:sp>
    </p:spTree>
    <p:extLst>
      <p:ext uri="{BB962C8B-B14F-4D97-AF65-F5344CB8AC3E}">
        <p14:creationId xmlns:p14="http://schemas.microsoft.com/office/powerpoint/2010/main" val="1906738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20</a:t>
            </a:fld>
            <a:endParaRPr lang="zh-CN" altLang="en-US"/>
          </a:p>
        </p:txBody>
      </p:sp>
    </p:spTree>
    <p:extLst>
      <p:ext uri="{BB962C8B-B14F-4D97-AF65-F5344CB8AC3E}">
        <p14:creationId xmlns:p14="http://schemas.microsoft.com/office/powerpoint/2010/main" val="27693017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21</a:t>
            </a:fld>
            <a:endParaRPr lang="zh-CN" altLang="en-US"/>
          </a:p>
        </p:txBody>
      </p:sp>
    </p:spTree>
    <p:extLst>
      <p:ext uri="{BB962C8B-B14F-4D97-AF65-F5344CB8AC3E}">
        <p14:creationId xmlns:p14="http://schemas.microsoft.com/office/powerpoint/2010/main" val="5178879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481013" y="1279525"/>
            <a:ext cx="6140450" cy="3454400"/>
          </a:xfrm>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0793494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23</a:t>
            </a:fld>
            <a:endParaRPr lang="zh-CN" altLang="en-US"/>
          </a:p>
        </p:txBody>
      </p:sp>
    </p:spTree>
    <p:extLst>
      <p:ext uri="{BB962C8B-B14F-4D97-AF65-F5344CB8AC3E}">
        <p14:creationId xmlns:p14="http://schemas.microsoft.com/office/powerpoint/2010/main" val="23561968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24</a:t>
            </a:fld>
            <a:endParaRPr lang="zh-CN" altLang="en-US"/>
          </a:p>
        </p:txBody>
      </p:sp>
    </p:spTree>
    <p:extLst>
      <p:ext uri="{BB962C8B-B14F-4D97-AF65-F5344CB8AC3E}">
        <p14:creationId xmlns:p14="http://schemas.microsoft.com/office/powerpoint/2010/main" val="30859550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25</a:t>
            </a:fld>
            <a:endParaRPr lang="zh-CN" altLang="en-US"/>
          </a:p>
        </p:txBody>
      </p:sp>
    </p:spTree>
    <p:extLst>
      <p:ext uri="{BB962C8B-B14F-4D97-AF65-F5344CB8AC3E}">
        <p14:creationId xmlns:p14="http://schemas.microsoft.com/office/powerpoint/2010/main" val="33864999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26</a:t>
            </a:fld>
            <a:endParaRPr lang="zh-CN" altLang="en-US"/>
          </a:p>
        </p:txBody>
      </p:sp>
    </p:spTree>
    <p:extLst>
      <p:ext uri="{BB962C8B-B14F-4D97-AF65-F5344CB8AC3E}">
        <p14:creationId xmlns:p14="http://schemas.microsoft.com/office/powerpoint/2010/main" val="8231351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27</a:t>
            </a:fld>
            <a:endParaRPr lang="zh-CN" altLang="en-US"/>
          </a:p>
        </p:txBody>
      </p:sp>
    </p:spTree>
    <p:extLst>
      <p:ext uri="{BB962C8B-B14F-4D97-AF65-F5344CB8AC3E}">
        <p14:creationId xmlns:p14="http://schemas.microsoft.com/office/powerpoint/2010/main" val="6640371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481013" y="1279525"/>
            <a:ext cx="6140450" cy="3454400"/>
          </a:xfrm>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530248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29</a:t>
            </a:fld>
            <a:endParaRPr lang="zh-CN" altLang="en-US"/>
          </a:p>
        </p:txBody>
      </p:sp>
    </p:spTree>
    <p:extLst>
      <p:ext uri="{BB962C8B-B14F-4D97-AF65-F5344CB8AC3E}">
        <p14:creationId xmlns:p14="http://schemas.microsoft.com/office/powerpoint/2010/main" val="1179477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3</a:t>
            </a:fld>
            <a:endParaRPr lang="zh-CN" altLang="en-US"/>
          </a:p>
        </p:txBody>
      </p:sp>
    </p:spTree>
    <p:extLst>
      <p:ext uri="{BB962C8B-B14F-4D97-AF65-F5344CB8AC3E}">
        <p14:creationId xmlns:p14="http://schemas.microsoft.com/office/powerpoint/2010/main" val="34029268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30</a:t>
            </a:fld>
            <a:endParaRPr lang="zh-CN" altLang="en-US"/>
          </a:p>
        </p:txBody>
      </p:sp>
    </p:spTree>
    <p:extLst>
      <p:ext uri="{BB962C8B-B14F-4D97-AF65-F5344CB8AC3E}">
        <p14:creationId xmlns:p14="http://schemas.microsoft.com/office/powerpoint/2010/main" val="21148137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31</a:t>
            </a:fld>
            <a:endParaRPr lang="zh-CN" altLang="en-US"/>
          </a:p>
        </p:txBody>
      </p:sp>
    </p:spTree>
    <p:extLst>
      <p:ext uri="{BB962C8B-B14F-4D97-AF65-F5344CB8AC3E}">
        <p14:creationId xmlns:p14="http://schemas.microsoft.com/office/powerpoint/2010/main" val="13372982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32</a:t>
            </a:fld>
            <a:endParaRPr lang="zh-CN" altLang="en-US"/>
          </a:p>
        </p:txBody>
      </p:sp>
    </p:spTree>
    <p:extLst>
      <p:ext uri="{BB962C8B-B14F-4D97-AF65-F5344CB8AC3E}">
        <p14:creationId xmlns:p14="http://schemas.microsoft.com/office/powerpoint/2010/main" val="8143611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33</a:t>
            </a:fld>
            <a:endParaRPr lang="zh-CN" altLang="en-US"/>
          </a:p>
        </p:txBody>
      </p:sp>
    </p:spTree>
    <p:extLst>
      <p:ext uri="{BB962C8B-B14F-4D97-AF65-F5344CB8AC3E}">
        <p14:creationId xmlns:p14="http://schemas.microsoft.com/office/powerpoint/2010/main" val="864678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481013" y="1279525"/>
            <a:ext cx="6140450" cy="3454400"/>
          </a:xfrm>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15045033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35</a:t>
            </a:fld>
            <a:endParaRPr lang="zh-CN" altLang="en-US"/>
          </a:p>
        </p:txBody>
      </p:sp>
    </p:spTree>
    <p:extLst>
      <p:ext uri="{BB962C8B-B14F-4D97-AF65-F5344CB8AC3E}">
        <p14:creationId xmlns:p14="http://schemas.microsoft.com/office/powerpoint/2010/main" val="24699276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36</a:t>
            </a:fld>
            <a:endParaRPr lang="zh-CN" altLang="en-US"/>
          </a:p>
        </p:txBody>
      </p:sp>
    </p:spTree>
    <p:extLst>
      <p:ext uri="{BB962C8B-B14F-4D97-AF65-F5344CB8AC3E}">
        <p14:creationId xmlns:p14="http://schemas.microsoft.com/office/powerpoint/2010/main" val="13541205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37</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480630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481013" y="1279525"/>
            <a:ext cx="6140450" cy="3454400"/>
          </a:xfrm>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39837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5</a:t>
            </a:fld>
            <a:endParaRPr lang="zh-CN" altLang="en-US"/>
          </a:p>
        </p:txBody>
      </p:sp>
    </p:spTree>
    <p:extLst>
      <p:ext uri="{BB962C8B-B14F-4D97-AF65-F5344CB8AC3E}">
        <p14:creationId xmlns:p14="http://schemas.microsoft.com/office/powerpoint/2010/main" val="2556242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6</a:t>
            </a:fld>
            <a:endParaRPr lang="zh-CN" altLang="en-US"/>
          </a:p>
        </p:txBody>
      </p:sp>
    </p:spTree>
    <p:extLst>
      <p:ext uri="{BB962C8B-B14F-4D97-AF65-F5344CB8AC3E}">
        <p14:creationId xmlns:p14="http://schemas.microsoft.com/office/powerpoint/2010/main" val="207270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7</a:t>
            </a:fld>
            <a:endParaRPr lang="zh-CN" altLang="en-US"/>
          </a:p>
        </p:txBody>
      </p:sp>
    </p:spTree>
    <p:extLst>
      <p:ext uri="{BB962C8B-B14F-4D97-AF65-F5344CB8AC3E}">
        <p14:creationId xmlns:p14="http://schemas.microsoft.com/office/powerpoint/2010/main" val="3479825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8</a:t>
            </a:fld>
            <a:endParaRPr lang="zh-CN" altLang="en-US"/>
          </a:p>
        </p:txBody>
      </p:sp>
    </p:spTree>
    <p:extLst>
      <p:ext uri="{BB962C8B-B14F-4D97-AF65-F5344CB8AC3E}">
        <p14:creationId xmlns:p14="http://schemas.microsoft.com/office/powerpoint/2010/main" val="2219763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9</a:t>
            </a:fld>
            <a:endParaRPr lang="zh-CN" altLang="en-US"/>
          </a:p>
        </p:txBody>
      </p:sp>
    </p:spTree>
    <p:extLst>
      <p:ext uri="{BB962C8B-B14F-4D97-AF65-F5344CB8AC3E}">
        <p14:creationId xmlns:p14="http://schemas.microsoft.com/office/powerpoint/2010/main" val="1521181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1251166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079894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6546880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15526945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253075" y="6559692"/>
            <a:ext cx="1440159"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prstClr val="black"/>
                </a:solidFill>
                <a:effectLst/>
                <a:uLnTx/>
                <a:uFillTx/>
                <a:hlinkClick r:id="rId2"/>
              </a:rPr>
              <a:t>行业</a:t>
            </a: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模板</a:t>
            </a:r>
            <a:r>
              <a:rPr kumimoji="0" lang="en-US" altLang="zh-CN" sz="100" b="0" i="0" u="none" strike="noStrike" kern="0" cap="none" spc="0" normalizeH="0" baseline="0" noProof="0" dirty="0" smtClean="0">
                <a:ln>
                  <a:noFill/>
                </a:ln>
                <a:solidFill>
                  <a:prstClr val="black"/>
                </a:solidFill>
                <a:effectLst/>
                <a:uLnTx/>
                <a:uFillTx/>
              </a:rPr>
              <a:t>http://www.1ppt.com/hangye/</a:t>
            </a:r>
          </a:p>
        </p:txBody>
      </p:sp>
    </p:spTree>
    <p:extLst>
      <p:ext uri="{BB962C8B-B14F-4D97-AF65-F5344CB8AC3E}">
        <p14:creationId xmlns:p14="http://schemas.microsoft.com/office/powerpoint/2010/main" val="42722403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395293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9134310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2023/1/1</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5387145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2023/1/1</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8576290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0920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419180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370719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749006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14626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530822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594398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42867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293426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965452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60015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18582207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32775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184653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50758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688636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382193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511671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95388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5130979"/>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2023/1/1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0834702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3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37.xml"/><Relationship Id="rId1" Type="http://schemas.openxmlformats.org/officeDocument/2006/relationships/slideLayout" Target="../slideLayouts/slideLayout26.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5147310"/>
            <a:ext cx="12192000" cy="1710690"/>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文本框 29"/>
          <p:cNvSpPr txBox="1"/>
          <p:nvPr/>
        </p:nvSpPr>
        <p:spPr>
          <a:xfrm>
            <a:off x="1569085" y="1437005"/>
            <a:ext cx="6749415" cy="2308324"/>
          </a:xfrm>
          <a:prstGeom prst="rect">
            <a:avLst/>
          </a:prstGeom>
          <a:noFill/>
        </p:spPr>
        <p:txBody>
          <a:bodyPr wrap="square" rtlCol="0">
            <a:spAutoFit/>
          </a:bodyPr>
          <a:lstStyle/>
          <a:p>
            <a:pPr algn="ctr"/>
            <a:r>
              <a:rPr sz="7200" dirty="0" err="1">
                <a:solidFill>
                  <a:srgbClr val="00B050"/>
                </a:solidFill>
                <a:latin typeface="仓耳天群行楷 W01" panose="02020400000000000000" pitchFamily="18" charset="-122"/>
                <a:ea typeface="仓耳天群行楷 W01" panose="02020400000000000000" pitchFamily="18" charset="-122"/>
                <a:cs typeface="+mn-ea"/>
                <a:sym typeface="+mn-lt"/>
              </a:rPr>
              <a:t>护士</a:t>
            </a:r>
            <a:r>
              <a:rPr lang="zh-CN" sz="7200" dirty="0">
                <a:solidFill>
                  <a:srgbClr val="00B050"/>
                </a:solidFill>
                <a:latin typeface="仓耳天群行楷 W01" panose="02020400000000000000" pitchFamily="18" charset="-122"/>
                <a:ea typeface="仓耳天群行楷 W01" panose="02020400000000000000" pitchFamily="18" charset="-122"/>
                <a:cs typeface="+mn-ea"/>
                <a:sym typeface="+mn-lt"/>
              </a:rPr>
              <a:t>服务</a:t>
            </a:r>
          </a:p>
          <a:p>
            <a:pPr algn="ctr"/>
            <a:r>
              <a:rPr lang="zh-CN" sz="7200" dirty="0">
                <a:solidFill>
                  <a:srgbClr val="00B050"/>
                </a:solidFill>
                <a:latin typeface="仓耳天群行楷 W01" panose="02020400000000000000" pitchFamily="18" charset="-122"/>
                <a:ea typeface="仓耳天群行楷 W01" panose="02020400000000000000" pitchFamily="18" charset="-122"/>
                <a:cs typeface="+mn-ea"/>
                <a:sym typeface="+mn-lt"/>
              </a:rPr>
              <a:t>规范与</a:t>
            </a:r>
            <a:r>
              <a:rPr lang="zh-CN" sz="7200" dirty="0" smtClean="0">
                <a:solidFill>
                  <a:srgbClr val="00B050"/>
                </a:solidFill>
                <a:latin typeface="仓耳天群行楷 W01" panose="02020400000000000000" pitchFamily="18" charset="-122"/>
                <a:ea typeface="仓耳天群行楷 W01" panose="02020400000000000000" pitchFamily="18" charset="-122"/>
                <a:cs typeface="+mn-ea"/>
                <a:sym typeface="+mn-lt"/>
              </a:rPr>
              <a:t>礼仪培训</a:t>
            </a:r>
          </a:p>
        </p:txBody>
      </p:sp>
      <p:sp>
        <p:nvSpPr>
          <p:cNvPr id="31" name="文本框 30"/>
          <p:cNvSpPr txBox="1"/>
          <p:nvPr/>
        </p:nvSpPr>
        <p:spPr>
          <a:xfrm>
            <a:off x="2962483" y="914775"/>
            <a:ext cx="3738880" cy="521970"/>
          </a:xfrm>
          <a:prstGeom prst="rect">
            <a:avLst/>
          </a:prstGeom>
          <a:noFill/>
        </p:spPr>
        <p:txBody>
          <a:bodyPr wrap="none" rtlCol="0">
            <a:spAutoFit/>
          </a:bodyPr>
          <a:lstStyle/>
          <a:p>
            <a:pPr algn="ctr"/>
            <a:r>
              <a:rPr sz="2800" dirty="0" err="1" smtClean="0">
                <a:solidFill>
                  <a:schemeClr val="tx2"/>
                </a:solidFill>
                <a:cs typeface="+mn-ea"/>
                <a:sym typeface="+mn-lt"/>
              </a:rPr>
              <a:t>医院护士护理礼仪培训</a:t>
            </a:r>
          </a:p>
        </p:txBody>
      </p:sp>
      <p:sp>
        <p:nvSpPr>
          <p:cNvPr id="7" name="文本框 19"/>
          <p:cNvSpPr/>
          <p:nvPr/>
        </p:nvSpPr>
        <p:spPr>
          <a:xfrm>
            <a:off x="2654652" y="4469211"/>
            <a:ext cx="2036483" cy="468389"/>
          </a:xfrm>
          <a:prstGeom prst="roundRect">
            <a:avLst>
              <a:gd name="adj" fmla="val 50000"/>
            </a:avLst>
          </a:prstGeom>
          <a:solidFill>
            <a:srgbClr val="92D050"/>
          </a:solidFill>
          <a:ln w="12700" cap="flat" cmpd="sng" algn="ctr">
            <a:noFill/>
            <a:prstDash val="solid"/>
            <a:miter lim="800000"/>
          </a:ln>
          <a:effectLst>
            <a:outerShdw blurRad="762000" dist="254000" dir="5400000" algn="t" rotWithShape="0">
              <a:sysClr val="windowText" lastClr="000000">
                <a:lumMod val="95000"/>
                <a:lumOff val="5000"/>
                <a:alpha val="14000"/>
              </a:sys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i="0" u="none" strike="noStrike" kern="0" cap="none" spc="0" normalizeH="0" baseline="0" noProof="0" dirty="0">
                <a:ln>
                  <a:noFill/>
                </a:ln>
                <a:solidFill>
                  <a:schemeClr val="bg1"/>
                </a:solidFill>
                <a:effectLst/>
                <a:uLnTx/>
                <a:uFillTx/>
                <a:cs typeface="+mn-ea"/>
                <a:sym typeface="+mn-lt"/>
              </a:rPr>
              <a:t>汇报人</a:t>
            </a:r>
            <a:r>
              <a:rPr kumimoji="0" lang="zh-CN" altLang="en-US" sz="1600" i="0" u="none" strike="noStrike" kern="0" cap="none" spc="0" normalizeH="0" baseline="0" noProof="0" dirty="0" smtClean="0">
                <a:ln>
                  <a:noFill/>
                </a:ln>
                <a:solidFill>
                  <a:schemeClr val="bg1"/>
                </a:solidFill>
                <a:effectLst/>
                <a:uLnTx/>
                <a:uFillTx/>
                <a:cs typeface="+mn-ea"/>
                <a:sym typeface="+mn-lt"/>
              </a:rPr>
              <a:t>：</a:t>
            </a:r>
            <a:r>
              <a:rPr lang="zh-CN" altLang="en-US" sz="1600" kern="0" dirty="0">
                <a:solidFill>
                  <a:schemeClr val="bg1"/>
                </a:solidFill>
                <a:cs typeface="+mn-ea"/>
                <a:sym typeface="+mn-lt"/>
              </a:rPr>
              <a:t>优品</a:t>
            </a:r>
            <a:r>
              <a:rPr kumimoji="0" lang="en-US" altLang="zh-CN" sz="1600" i="0" u="none" strike="noStrike" kern="0" cap="none" spc="0" normalizeH="0" baseline="0" noProof="0" dirty="0" smtClean="0">
                <a:ln>
                  <a:noFill/>
                </a:ln>
                <a:solidFill>
                  <a:schemeClr val="bg1"/>
                </a:solidFill>
                <a:effectLst/>
                <a:uLnTx/>
                <a:uFillTx/>
                <a:cs typeface="+mn-ea"/>
                <a:sym typeface="+mn-lt"/>
              </a:rPr>
              <a:t>PPT</a:t>
            </a:r>
            <a:endParaRPr kumimoji="0" lang="id-ID" sz="1600" i="0" u="none" strike="noStrike" kern="0" cap="none" spc="0" normalizeH="0" baseline="0" noProof="0" dirty="0">
              <a:ln>
                <a:noFill/>
              </a:ln>
              <a:solidFill>
                <a:schemeClr val="bg1"/>
              </a:solidFill>
              <a:effectLst/>
              <a:uLnTx/>
              <a:uFillTx/>
              <a:cs typeface="+mn-ea"/>
              <a:sym typeface="+mn-lt"/>
            </a:endParaRPr>
          </a:p>
        </p:txBody>
      </p:sp>
      <p:sp>
        <p:nvSpPr>
          <p:cNvPr id="8" name="文本框 19"/>
          <p:cNvSpPr/>
          <p:nvPr/>
        </p:nvSpPr>
        <p:spPr>
          <a:xfrm>
            <a:off x="5530215" y="4469130"/>
            <a:ext cx="2054225" cy="468630"/>
          </a:xfrm>
          <a:prstGeom prst="roundRect">
            <a:avLst>
              <a:gd name="adj" fmla="val 50000"/>
            </a:avLst>
          </a:prstGeom>
          <a:solidFill>
            <a:srgbClr val="00B050"/>
          </a:solidFill>
          <a:ln w="12700" cap="flat" cmpd="sng" algn="ctr">
            <a:noFill/>
            <a:prstDash val="solid"/>
            <a:miter lim="800000"/>
          </a:ln>
          <a:effectLst>
            <a:outerShdw blurRad="762000" dist="254000" dir="5400000" algn="t" rotWithShape="0">
              <a:sysClr val="windowText" lastClr="000000">
                <a:lumMod val="95000"/>
                <a:lumOff val="5000"/>
                <a:alpha val="14000"/>
              </a:sys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i="0" u="none" strike="noStrike" kern="0" cap="none" spc="0" normalizeH="0" baseline="0" noProof="0" dirty="0" smtClean="0">
                <a:ln>
                  <a:noFill/>
                </a:ln>
                <a:solidFill>
                  <a:schemeClr val="bg1"/>
                </a:solidFill>
                <a:effectLst/>
                <a:uLnTx/>
                <a:uFillTx/>
                <a:cs typeface="+mn-ea"/>
                <a:sym typeface="+mn-lt"/>
              </a:rPr>
              <a:t>日期：</a:t>
            </a:r>
            <a:r>
              <a:rPr kumimoji="0" lang="en-US" altLang="zh-CN" sz="1600" i="0" u="none" strike="noStrike" kern="0" cap="none" spc="0" normalizeH="0" baseline="0" noProof="0" dirty="0" smtClean="0">
                <a:ln>
                  <a:noFill/>
                </a:ln>
                <a:solidFill>
                  <a:schemeClr val="bg1"/>
                </a:solidFill>
                <a:effectLst/>
                <a:uLnTx/>
                <a:uFillTx/>
                <a:cs typeface="+mn-ea"/>
                <a:sym typeface="+mn-lt"/>
              </a:rPr>
              <a:t>20XX</a:t>
            </a:r>
            <a:r>
              <a:rPr kumimoji="0" lang="zh-CN" altLang="en-US" sz="1600" i="0" u="none" strike="noStrike" kern="0" cap="none" spc="0" normalizeH="0" baseline="0" noProof="0" dirty="0" smtClean="0">
                <a:ln>
                  <a:noFill/>
                </a:ln>
                <a:solidFill>
                  <a:schemeClr val="bg1"/>
                </a:solidFill>
                <a:effectLst/>
                <a:uLnTx/>
                <a:uFillTx/>
                <a:cs typeface="+mn-ea"/>
                <a:sym typeface="+mn-lt"/>
              </a:rPr>
              <a:t>年</a:t>
            </a:r>
            <a:r>
              <a:rPr kumimoji="0" lang="en-US" altLang="zh-CN" sz="1600" i="0" u="none" strike="noStrike" kern="0" cap="none" spc="0" normalizeH="0" baseline="0" noProof="0" dirty="0" smtClean="0">
                <a:ln>
                  <a:noFill/>
                </a:ln>
                <a:solidFill>
                  <a:schemeClr val="bg1"/>
                </a:solidFill>
                <a:effectLst/>
                <a:uLnTx/>
                <a:uFillTx/>
                <a:cs typeface="+mn-ea"/>
                <a:sym typeface="+mn-lt"/>
              </a:rPr>
              <a:t>6</a:t>
            </a:r>
            <a:r>
              <a:rPr kumimoji="0" lang="zh-CN" altLang="en-US" sz="1600" i="0" u="none" strike="noStrike" kern="0" cap="none" spc="0" normalizeH="0" baseline="0" noProof="0" dirty="0" smtClean="0">
                <a:ln>
                  <a:noFill/>
                </a:ln>
                <a:solidFill>
                  <a:schemeClr val="bg1"/>
                </a:solidFill>
                <a:effectLst/>
                <a:uLnTx/>
                <a:uFillTx/>
                <a:cs typeface="+mn-ea"/>
                <a:sym typeface="+mn-lt"/>
              </a:rPr>
              <a:t>月</a:t>
            </a:r>
          </a:p>
        </p:txBody>
      </p:sp>
      <p:sp>
        <p:nvSpPr>
          <p:cNvPr id="14" name="文本框"/>
          <p:cNvSpPr txBox="1"/>
          <p:nvPr/>
        </p:nvSpPr>
        <p:spPr>
          <a:xfrm>
            <a:off x="2253077" y="3700762"/>
            <a:ext cx="5137945" cy="400110"/>
          </a:xfrm>
          <a:prstGeom prst="rect">
            <a:avLst/>
          </a:prstGeom>
          <a:noFill/>
        </p:spPr>
        <p:txBody>
          <a:bodyPr wrap="none" lIns="91440" tIns="45720" rIns="91440" bIns="45720" rtlCol="0">
            <a:spAutoFit/>
          </a:bodyPr>
          <a:lstStyle/>
          <a:p>
            <a:pPr algn="l"/>
            <a:r>
              <a:rPr lang="zh-CN" altLang="en-US" sz="2000" dirty="0">
                <a:solidFill>
                  <a:schemeClr val="tx2"/>
                </a:solidFill>
                <a:cs typeface="+mn-ea"/>
                <a:sym typeface="+mn-lt"/>
              </a:rPr>
              <a:t>护士必须有一颗同情心和一双愿意工作的手!</a:t>
            </a:r>
          </a:p>
        </p:txBody>
      </p:sp>
      <p:pic>
        <p:nvPicPr>
          <p:cNvPr id="2" name="图片 1" descr="51miz-E1136958-F157FCBF"/>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983095" y="915035"/>
            <a:ext cx="5275580" cy="527558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10519"/>
    </mc:Choice>
    <mc:Fallback xmlns="">
      <p:transition spd="slow" advTm="10519"/>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500"/>
                                  </p:stCondLst>
                                  <p:iterate type="lt">
                                    <p:tmPct val="10000"/>
                                  </p:iterate>
                                  <p:childTnLst>
                                    <p:set>
                                      <p:cBhvr>
                                        <p:cTn id="6" dur="1" fill="hold">
                                          <p:stCondLst>
                                            <p:cond delay="0"/>
                                          </p:stCondLst>
                                        </p:cTn>
                                        <p:tgtEl>
                                          <p:spTgt spid="30"/>
                                        </p:tgtEl>
                                        <p:attrNameLst>
                                          <p:attrName>style.visibility</p:attrName>
                                        </p:attrNameLst>
                                      </p:cBhvr>
                                      <p:to>
                                        <p:strVal val="visible"/>
                                      </p:to>
                                    </p:set>
                                    <p:anim calcmode="lin" valueType="num">
                                      <p:cBhvr>
                                        <p:cTn id="7" dur="500" fill="hold"/>
                                        <p:tgtEl>
                                          <p:spTgt spid="3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0"/>
                                        </p:tgtEl>
                                        <p:attrNameLst>
                                          <p:attrName>ppt_y</p:attrName>
                                        </p:attrNameLst>
                                      </p:cBhvr>
                                      <p:tavLst>
                                        <p:tav tm="0">
                                          <p:val>
                                            <p:strVal val="#ppt_y"/>
                                          </p:val>
                                        </p:tav>
                                        <p:tav tm="100000">
                                          <p:val>
                                            <p:strVal val="#ppt_y"/>
                                          </p:val>
                                        </p:tav>
                                      </p:tavLst>
                                    </p:anim>
                                    <p:anim calcmode="lin" valueType="num">
                                      <p:cBhvr>
                                        <p:cTn id="9" dur="500" fill="hold"/>
                                        <p:tgtEl>
                                          <p:spTgt spid="3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0"/>
                                        </p:tgtEl>
                                      </p:cBhvr>
                                    </p:animEffect>
                                  </p:childTnLst>
                                </p:cTn>
                              </p:par>
                            </p:childTnLst>
                          </p:cTn>
                        </p:par>
                        <p:par>
                          <p:cTn id="12" fill="hold">
                            <p:stCondLst>
                              <p:cond delay="1500"/>
                            </p:stCondLst>
                            <p:childTnLst>
                              <p:par>
                                <p:cTn id="13" presetID="41" presetClass="entr" presetSubtype="0" fill="hold" grpId="0" nodeType="afterEffect">
                                  <p:stCondLst>
                                    <p:cond delay="1500"/>
                                  </p:stCondLst>
                                  <p:iterate type="lt">
                                    <p:tmPct val="10000"/>
                                  </p:iterate>
                                  <p:childTnLst>
                                    <p:set>
                                      <p:cBhvr>
                                        <p:cTn id="14" dur="1" fill="hold">
                                          <p:stCondLst>
                                            <p:cond delay="0"/>
                                          </p:stCondLst>
                                        </p:cTn>
                                        <p:tgtEl>
                                          <p:spTgt spid="31"/>
                                        </p:tgtEl>
                                        <p:attrNameLst>
                                          <p:attrName>style.visibility</p:attrName>
                                        </p:attrNameLst>
                                      </p:cBhvr>
                                      <p:to>
                                        <p:strVal val="visible"/>
                                      </p:to>
                                    </p:set>
                                    <p:anim calcmode="lin" valueType="num">
                                      <p:cBhvr>
                                        <p:cTn id="15" dur="500" fill="hold"/>
                                        <p:tgtEl>
                                          <p:spTgt spid="31"/>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31"/>
                                        </p:tgtEl>
                                        <p:attrNameLst>
                                          <p:attrName>ppt_y</p:attrName>
                                        </p:attrNameLst>
                                      </p:cBhvr>
                                      <p:tavLst>
                                        <p:tav tm="0">
                                          <p:val>
                                            <p:strVal val="#ppt_y"/>
                                          </p:val>
                                        </p:tav>
                                        <p:tav tm="100000">
                                          <p:val>
                                            <p:strVal val="#ppt_y"/>
                                          </p:val>
                                        </p:tav>
                                      </p:tavLst>
                                    </p:anim>
                                    <p:anim calcmode="lin" valueType="num">
                                      <p:cBhvr>
                                        <p:cTn id="17" dur="500" fill="hold"/>
                                        <p:tgtEl>
                                          <p:spTgt spid="31"/>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31"/>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31"/>
                                        </p:tgtEl>
                                      </p:cBhvr>
                                    </p:animEffect>
                                  </p:childTnLst>
                                </p:cTn>
                              </p:par>
                            </p:childTnLst>
                          </p:cTn>
                        </p:par>
                        <p:par>
                          <p:cTn id="20" fill="hold">
                            <p:stCondLst>
                              <p:cond delay="3950"/>
                            </p:stCondLst>
                            <p:childTnLst>
                              <p:par>
                                <p:cTn id="21" presetID="2" presetClass="entr" presetSubtype="4" decel="10000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1500" fill="hold"/>
                                        <p:tgtEl>
                                          <p:spTgt spid="7"/>
                                        </p:tgtEl>
                                        <p:attrNameLst>
                                          <p:attrName>ppt_x</p:attrName>
                                        </p:attrNameLst>
                                      </p:cBhvr>
                                      <p:tavLst>
                                        <p:tav tm="0">
                                          <p:val>
                                            <p:strVal val="#ppt_x"/>
                                          </p:val>
                                        </p:tav>
                                        <p:tav tm="100000">
                                          <p:val>
                                            <p:strVal val="#ppt_x"/>
                                          </p:val>
                                        </p:tav>
                                      </p:tavLst>
                                    </p:anim>
                                    <p:anim calcmode="lin" valueType="num">
                                      <p:cBhvr additive="base">
                                        <p:cTn id="24" dur="1500" fill="hold"/>
                                        <p:tgtEl>
                                          <p:spTgt spid="7"/>
                                        </p:tgtEl>
                                        <p:attrNameLst>
                                          <p:attrName>ppt_y</p:attrName>
                                        </p:attrNameLst>
                                      </p:cBhvr>
                                      <p:tavLst>
                                        <p:tav tm="0">
                                          <p:val>
                                            <p:strVal val="1+#ppt_h/2"/>
                                          </p:val>
                                        </p:tav>
                                        <p:tav tm="100000">
                                          <p:val>
                                            <p:strVal val="#ppt_y"/>
                                          </p:val>
                                        </p:tav>
                                      </p:tavLst>
                                    </p:anim>
                                  </p:childTnLst>
                                </p:cTn>
                              </p:par>
                            </p:childTnLst>
                          </p:cTn>
                        </p:par>
                        <p:par>
                          <p:cTn id="25" fill="hold">
                            <p:stCondLst>
                              <p:cond delay="5450"/>
                            </p:stCondLst>
                            <p:childTnLst>
                              <p:par>
                                <p:cTn id="26" presetID="2" presetClass="entr" presetSubtype="4" decel="100000"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1500" fill="hold"/>
                                        <p:tgtEl>
                                          <p:spTgt spid="8"/>
                                        </p:tgtEl>
                                        <p:attrNameLst>
                                          <p:attrName>ppt_x</p:attrName>
                                        </p:attrNameLst>
                                      </p:cBhvr>
                                      <p:tavLst>
                                        <p:tav tm="0">
                                          <p:val>
                                            <p:strVal val="#ppt_x"/>
                                          </p:val>
                                        </p:tav>
                                        <p:tav tm="100000">
                                          <p:val>
                                            <p:strVal val="#ppt_x"/>
                                          </p:val>
                                        </p:tav>
                                      </p:tavLst>
                                    </p:anim>
                                    <p:anim calcmode="lin" valueType="num">
                                      <p:cBhvr additive="base">
                                        <p:cTn id="29" dur="1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randombar(horizontal)">
                                      <p:cBhvr>
                                        <p:cTn id="3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7" grpId="0" bldLvl="0" animBg="1"/>
      <p:bldP spid="8" grpId="0" bldLvl="0" animBg="1"/>
      <p:bldP spid="1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4056220" y="1342729"/>
            <a:ext cx="5287010" cy="646331"/>
          </a:xfrm>
          <a:prstGeom prst="rect">
            <a:avLst/>
          </a:prstGeom>
          <a:noFill/>
        </p:spPr>
        <p:txBody>
          <a:bodyPr wrap="square" rtlCol="0">
            <a:spAutoFit/>
          </a:bodyPr>
          <a:lstStyle/>
          <a:p>
            <a:r>
              <a:rPr lang="zh-CN" altLang="en-US" sz="3600" b="1">
                <a:solidFill>
                  <a:srgbClr val="00B050"/>
                </a:solidFill>
                <a:cs typeface="+mn-ea"/>
                <a:sym typeface="+mn-lt"/>
              </a:rPr>
              <a:t>护士口罩佩戴要求</a:t>
            </a:r>
          </a:p>
        </p:txBody>
      </p:sp>
      <p:grpSp>
        <p:nvGrpSpPr>
          <p:cNvPr id="2" name="组合 1"/>
          <p:cNvGrpSpPr/>
          <p:nvPr/>
        </p:nvGrpSpPr>
        <p:grpSpPr>
          <a:xfrm>
            <a:off x="1201327" y="2882991"/>
            <a:ext cx="5166136" cy="593763"/>
            <a:chOff x="6517950" y="3654425"/>
            <a:chExt cx="4975549" cy="659736"/>
          </a:xfrm>
        </p:grpSpPr>
        <p:grpSp>
          <p:nvGrpSpPr>
            <p:cNvPr id="20" name="组合 19"/>
            <p:cNvGrpSpPr/>
            <p:nvPr/>
          </p:nvGrpSpPr>
          <p:grpSpPr>
            <a:xfrm>
              <a:off x="7260074" y="3654425"/>
              <a:ext cx="4233425" cy="597317"/>
              <a:chOff x="7260074" y="3667125"/>
              <a:chExt cx="4233425" cy="597317"/>
            </a:xfrm>
          </p:grpSpPr>
          <p:sp>
            <p:nvSpPr>
              <p:cNvPr id="11" name="文本框 10"/>
              <p:cNvSpPr txBox="1"/>
              <p:nvPr/>
            </p:nvSpPr>
            <p:spPr>
              <a:xfrm>
                <a:off x="7260074" y="3667125"/>
                <a:ext cx="603960" cy="581355"/>
              </a:xfrm>
              <a:prstGeom prst="rect">
                <a:avLst/>
              </a:prstGeom>
              <a:noFill/>
            </p:spPr>
            <p:txBody>
              <a:bodyPr wrap="none" rtlCol="0">
                <a:spAutoFit/>
              </a:bodyPr>
              <a:lstStyle/>
              <a:p>
                <a:r>
                  <a:rPr lang="en-US" altLang="zh-CN" sz="2800" b="1">
                    <a:solidFill>
                      <a:schemeClr val="tx2"/>
                    </a:solidFill>
                    <a:cs typeface="+mn-ea"/>
                    <a:sym typeface="+mn-lt"/>
                  </a:rPr>
                  <a:t>01</a:t>
                </a:r>
              </a:p>
            </p:txBody>
          </p:sp>
          <p:sp>
            <p:nvSpPr>
              <p:cNvPr id="12" name="矩形 11"/>
              <p:cNvSpPr/>
              <p:nvPr/>
            </p:nvSpPr>
            <p:spPr>
              <a:xfrm>
                <a:off x="7882373" y="3683087"/>
                <a:ext cx="3611126" cy="581355"/>
              </a:xfrm>
              <a:prstGeom prst="rect">
                <a:avLst/>
              </a:prstGeom>
            </p:spPr>
            <p:txBody>
              <a:bodyPr wrap="square">
                <a:spAutoFit/>
              </a:bodyPr>
              <a:lstStyle/>
              <a:p>
                <a:r>
                  <a:rPr sz="2800" dirty="0">
                    <a:solidFill>
                      <a:schemeClr val="tx2"/>
                    </a:solidFill>
                    <a:cs typeface="+mn-ea"/>
                    <a:sym typeface="+mn-lt"/>
                  </a:rPr>
                  <a:t>保持清洁美观</a:t>
                </a:r>
              </a:p>
            </p:txBody>
          </p:sp>
        </p:grpSp>
        <p:pic>
          <p:nvPicPr>
            <p:cNvPr id="13" name="图片 12"/>
            <p:cNvPicPr>
              <a:picLocks noChangeAspect="1"/>
            </p:cNvPicPr>
            <p:nvPr/>
          </p:nvPicPr>
          <p:blipFill>
            <a:blip r:embed="rId3" cstate="screen">
              <a:biLevel thresh="25000"/>
            </a:blip>
            <a:stretch>
              <a:fillRect/>
            </a:stretch>
          </p:blipFill>
          <p:spPr>
            <a:xfrm>
              <a:off x="6517950" y="3808692"/>
              <a:ext cx="505469" cy="505469"/>
            </a:xfrm>
            <a:prstGeom prst="rect">
              <a:avLst/>
            </a:prstGeom>
          </p:spPr>
        </p:pic>
      </p:grpSp>
      <p:grpSp>
        <p:nvGrpSpPr>
          <p:cNvPr id="31" name="组合 30"/>
          <p:cNvGrpSpPr/>
          <p:nvPr/>
        </p:nvGrpSpPr>
        <p:grpSpPr>
          <a:xfrm>
            <a:off x="1192462" y="3820703"/>
            <a:ext cx="5166136" cy="593604"/>
            <a:chOff x="6517950" y="3654425"/>
            <a:chExt cx="4975549" cy="659735"/>
          </a:xfrm>
        </p:grpSpPr>
        <p:grpSp>
          <p:nvGrpSpPr>
            <p:cNvPr id="32" name="组合 31"/>
            <p:cNvGrpSpPr/>
            <p:nvPr/>
          </p:nvGrpSpPr>
          <p:grpSpPr>
            <a:xfrm>
              <a:off x="7260074" y="3654425"/>
              <a:ext cx="4233425" cy="581510"/>
              <a:chOff x="7260074" y="3667125"/>
              <a:chExt cx="4233425" cy="581510"/>
            </a:xfrm>
          </p:grpSpPr>
          <p:sp>
            <p:nvSpPr>
              <p:cNvPr id="36" name="文本框 35"/>
              <p:cNvSpPr txBox="1"/>
              <p:nvPr/>
            </p:nvSpPr>
            <p:spPr>
              <a:xfrm>
                <a:off x="7260074" y="3667125"/>
                <a:ext cx="604155" cy="581509"/>
              </a:xfrm>
              <a:prstGeom prst="rect">
                <a:avLst/>
              </a:prstGeom>
              <a:noFill/>
            </p:spPr>
            <p:txBody>
              <a:bodyPr wrap="none" rtlCol="0">
                <a:spAutoFit/>
              </a:bodyPr>
              <a:lstStyle/>
              <a:p>
                <a:r>
                  <a:rPr lang="en-US" altLang="zh-CN" sz="2800" b="1">
                    <a:solidFill>
                      <a:schemeClr val="tx2"/>
                    </a:solidFill>
                    <a:cs typeface="+mn-ea"/>
                    <a:sym typeface="+mn-lt"/>
                  </a:rPr>
                  <a:t>02</a:t>
                </a:r>
              </a:p>
            </p:txBody>
          </p:sp>
          <p:sp>
            <p:nvSpPr>
              <p:cNvPr id="37" name="矩形 36"/>
              <p:cNvSpPr/>
              <p:nvPr/>
            </p:nvSpPr>
            <p:spPr>
              <a:xfrm>
                <a:off x="7844273" y="3667125"/>
                <a:ext cx="3649226" cy="581510"/>
              </a:xfrm>
              <a:prstGeom prst="rect">
                <a:avLst/>
              </a:prstGeom>
            </p:spPr>
            <p:txBody>
              <a:bodyPr wrap="square">
                <a:spAutoFit/>
              </a:bodyPr>
              <a:lstStyle/>
              <a:p>
                <a:r>
                  <a:rPr sz="2800" dirty="0">
                    <a:solidFill>
                      <a:schemeClr val="tx2"/>
                    </a:solidFill>
                    <a:cs typeface="+mn-ea"/>
                    <a:sym typeface="+mn-lt"/>
                  </a:rPr>
                  <a:t>不可露出鼻孔</a:t>
                </a:r>
                <a:r>
                  <a:rPr sz="2800" dirty="0">
                    <a:cs typeface="+mn-ea"/>
                    <a:sym typeface="+mn-lt"/>
                  </a:rPr>
                  <a:t> </a:t>
                </a:r>
              </a:p>
            </p:txBody>
          </p:sp>
        </p:grpSp>
        <p:pic>
          <p:nvPicPr>
            <p:cNvPr id="35" name="图片 34"/>
            <p:cNvPicPr>
              <a:picLocks noChangeAspect="1"/>
            </p:cNvPicPr>
            <p:nvPr/>
          </p:nvPicPr>
          <p:blipFill>
            <a:blip r:embed="rId4" cstate="screen">
              <a:biLevel thresh="25000"/>
            </a:blip>
            <a:stretch>
              <a:fillRect/>
            </a:stretch>
          </p:blipFill>
          <p:spPr>
            <a:xfrm>
              <a:off x="6517950" y="3808691"/>
              <a:ext cx="505469" cy="505469"/>
            </a:xfrm>
            <a:prstGeom prst="rect">
              <a:avLst/>
            </a:prstGeom>
          </p:spPr>
        </p:pic>
      </p:grpSp>
      <p:grpSp>
        <p:nvGrpSpPr>
          <p:cNvPr id="4" name="组合 3"/>
          <p:cNvGrpSpPr/>
          <p:nvPr/>
        </p:nvGrpSpPr>
        <p:grpSpPr>
          <a:xfrm>
            <a:off x="1169309" y="4775673"/>
            <a:ext cx="5166136" cy="593604"/>
            <a:chOff x="6517950" y="3654425"/>
            <a:chExt cx="4975549" cy="659735"/>
          </a:xfrm>
        </p:grpSpPr>
        <p:grpSp>
          <p:nvGrpSpPr>
            <p:cNvPr id="5" name="组合 4"/>
            <p:cNvGrpSpPr/>
            <p:nvPr/>
          </p:nvGrpSpPr>
          <p:grpSpPr>
            <a:xfrm>
              <a:off x="7260074" y="3654425"/>
              <a:ext cx="4233425" cy="596903"/>
              <a:chOff x="7260074" y="3667125"/>
              <a:chExt cx="4233425" cy="596903"/>
            </a:xfrm>
          </p:grpSpPr>
          <p:sp>
            <p:nvSpPr>
              <p:cNvPr id="6" name="文本框 5"/>
              <p:cNvSpPr txBox="1"/>
              <p:nvPr/>
            </p:nvSpPr>
            <p:spPr>
              <a:xfrm>
                <a:off x="7260074" y="3667125"/>
                <a:ext cx="604155" cy="581510"/>
              </a:xfrm>
              <a:prstGeom prst="rect">
                <a:avLst/>
              </a:prstGeom>
              <a:noFill/>
            </p:spPr>
            <p:txBody>
              <a:bodyPr wrap="none" rtlCol="0">
                <a:spAutoFit/>
              </a:bodyPr>
              <a:lstStyle/>
              <a:p>
                <a:r>
                  <a:rPr lang="en-US" altLang="zh-CN" sz="2800" b="1">
                    <a:solidFill>
                      <a:schemeClr val="tx2"/>
                    </a:solidFill>
                    <a:cs typeface="+mn-ea"/>
                    <a:sym typeface="+mn-lt"/>
                  </a:rPr>
                  <a:t>03</a:t>
                </a:r>
              </a:p>
            </p:txBody>
          </p:sp>
          <p:sp>
            <p:nvSpPr>
              <p:cNvPr id="7" name="矩形 6"/>
              <p:cNvSpPr/>
              <p:nvPr/>
            </p:nvSpPr>
            <p:spPr>
              <a:xfrm>
                <a:off x="7844273" y="3682518"/>
                <a:ext cx="3649226" cy="581510"/>
              </a:xfrm>
              <a:prstGeom prst="rect">
                <a:avLst/>
              </a:prstGeom>
            </p:spPr>
            <p:txBody>
              <a:bodyPr wrap="square">
                <a:spAutoFit/>
              </a:bodyPr>
              <a:lstStyle/>
              <a:p>
                <a:r>
                  <a:rPr sz="2800" dirty="0">
                    <a:solidFill>
                      <a:schemeClr val="tx2"/>
                    </a:solidFill>
                    <a:cs typeface="+mn-ea"/>
                    <a:sym typeface="+mn-lt"/>
                  </a:rPr>
                  <a:t>不使用时不宜挂于胸前</a:t>
                </a:r>
                <a:r>
                  <a:rPr sz="2800" dirty="0">
                    <a:cs typeface="+mn-ea"/>
                    <a:sym typeface="+mn-lt"/>
                  </a:rPr>
                  <a:t> </a:t>
                </a:r>
              </a:p>
            </p:txBody>
          </p:sp>
        </p:grpSp>
        <p:pic>
          <p:nvPicPr>
            <p:cNvPr id="17" name="图片 16"/>
            <p:cNvPicPr>
              <a:picLocks noChangeAspect="1"/>
            </p:cNvPicPr>
            <p:nvPr/>
          </p:nvPicPr>
          <p:blipFill>
            <a:blip r:embed="rId4" cstate="screen">
              <a:biLevel thresh="25000"/>
            </a:blip>
            <a:stretch>
              <a:fillRect/>
            </a:stretch>
          </p:blipFill>
          <p:spPr>
            <a:xfrm>
              <a:off x="6517950" y="3808691"/>
              <a:ext cx="505469" cy="505469"/>
            </a:xfrm>
            <a:prstGeom prst="rect">
              <a:avLst/>
            </a:prstGeom>
          </p:spPr>
        </p:pic>
      </p:grpSp>
      <p:sp>
        <p:nvSpPr>
          <p:cNvPr id="18"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流程图: 延期 18"/>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dirty="0">
                <a:solidFill>
                  <a:srgbClr val="00B050"/>
                </a:solidFill>
                <a:cs typeface="+mn-ea"/>
                <a:sym typeface="+mn-lt"/>
              </a:rPr>
              <a:t>护士仪表礼仪</a:t>
            </a:r>
          </a:p>
        </p:txBody>
      </p:sp>
      <p:pic>
        <p:nvPicPr>
          <p:cNvPr id="10" name="图片 9" descr="51miz-E1169775-F9FDAE62"/>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602434" y="2094945"/>
            <a:ext cx="5423535" cy="4067810"/>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2158">
        <p15:prstTrans prst="pageCurlDouble"/>
      </p:transition>
    </mc:Choice>
    <mc:Fallback xmlns="">
      <p:transition spd="slow" advTm="2158">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1"/>
                                        </p:tgtEl>
                                        <p:attrNameLst>
                                          <p:attrName>style.visibility</p:attrName>
                                        </p:attrNameLst>
                                      </p:cBhvr>
                                      <p:to>
                                        <p:strVal val="visible"/>
                                      </p:to>
                                    </p:set>
                                    <p:anim calcmode="lin" valueType="num">
                                      <p:cBhvr additive="base">
                                        <p:cTn id="12" dur="500" fill="hold"/>
                                        <p:tgtEl>
                                          <p:spTgt spid="31"/>
                                        </p:tgtEl>
                                        <p:attrNameLst>
                                          <p:attrName>ppt_x</p:attrName>
                                        </p:attrNameLst>
                                      </p:cBhvr>
                                      <p:tavLst>
                                        <p:tav tm="0">
                                          <p:val>
                                            <p:strVal val="#ppt_x"/>
                                          </p:val>
                                        </p:tav>
                                        <p:tav tm="100000">
                                          <p:val>
                                            <p:strVal val="#ppt_x"/>
                                          </p:val>
                                        </p:tav>
                                      </p:tavLst>
                                    </p:anim>
                                    <p:anim calcmode="lin" valueType="num">
                                      <p:cBhvr additive="base">
                                        <p:cTn id="13" dur="500" fill="hold"/>
                                        <p:tgtEl>
                                          <p:spTgt spid="31"/>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ipe(left)">
                                      <p:cBhvr>
                                        <p:cTn id="2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235743" y="6632428"/>
            <a:ext cx="1440159"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schemeClr val="bg1"/>
                </a:solidFill>
                <a:effectLst/>
                <a:uLnTx/>
                <a:uFillTx/>
              </a:rPr>
              <a:t>行业</a:t>
            </a: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模板</a:t>
            </a:r>
            <a:r>
              <a:rPr kumimoji="0" lang="en-US" altLang="zh-CN" sz="100" b="0" i="0" u="none" strike="noStrike" kern="0" cap="none" spc="0" normalizeH="0" baseline="0" noProof="0" dirty="0" smtClean="0">
                <a:ln>
                  <a:noFill/>
                </a:ln>
                <a:solidFill>
                  <a:schemeClr val="bg1"/>
                </a:solidFill>
                <a:effectLst/>
                <a:uLnTx/>
                <a:uFillTx/>
              </a:rPr>
              <a:t>http://www.1ppt.com/hangye/</a:t>
            </a:r>
          </a:p>
        </p:txBody>
      </p:sp>
      <p:sp>
        <p:nvSpPr>
          <p:cNvPr id="9" name="文本框 8"/>
          <p:cNvSpPr txBox="1"/>
          <p:nvPr/>
        </p:nvSpPr>
        <p:spPr>
          <a:xfrm>
            <a:off x="4699964" y="1431379"/>
            <a:ext cx="5287010" cy="646331"/>
          </a:xfrm>
          <a:prstGeom prst="rect">
            <a:avLst/>
          </a:prstGeom>
          <a:noFill/>
        </p:spPr>
        <p:txBody>
          <a:bodyPr wrap="square" rtlCol="0">
            <a:spAutoFit/>
          </a:bodyPr>
          <a:lstStyle/>
          <a:p>
            <a:r>
              <a:rPr lang="zh-CN" altLang="en-US" sz="3600" b="1" dirty="0">
                <a:solidFill>
                  <a:srgbClr val="00B050"/>
                </a:solidFill>
                <a:cs typeface="+mn-ea"/>
                <a:sym typeface="+mn-lt"/>
              </a:rPr>
              <a:t>护士鞋的要求</a:t>
            </a:r>
          </a:p>
        </p:txBody>
      </p:sp>
      <p:grpSp>
        <p:nvGrpSpPr>
          <p:cNvPr id="20" name="组合 19"/>
          <p:cNvGrpSpPr/>
          <p:nvPr/>
        </p:nvGrpSpPr>
        <p:grpSpPr>
          <a:xfrm>
            <a:off x="4989498" y="2640323"/>
            <a:ext cx="6769115" cy="461665"/>
            <a:chOff x="6712915" y="4019197"/>
            <a:chExt cx="4661959" cy="512962"/>
          </a:xfrm>
        </p:grpSpPr>
        <p:sp>
          <p:nvSpPr>
            <p:cNvPr id="11" name="文本框 10"/>
            <p:cNvSpPr txBox="1"/>
            <p:nvPr/>
          </p:nvSpPr>
          <p:spPr>
            <a:xfrm>
              <a:off x="6712915" y="4019197"/>
              <a:ext cx="387727" cy="512962"/>
            </a:xfrm>
            <a:prstGeom prst="rect">
              <a:avLst/>
            </a:prstGeom>
            <a:noFill/>
          </p:spPr>
          <p:txBody>
            <a:bodyPr wrap="none" rtlCol="0">
              <a:spAutoFit/>
            </a:bodyPr>
            <a:lstStyle/>
            <a:p>
              <a:r>
                <a:rPr lang="en-US" altLang="zh-CN" sz="2400" b="1" dirty="0">
                  <a:solidFill>
                    <a:schemeClr val="tx2"/>
                  </a:solidFill>
                  <a:cs typeface="+mn-ea"/>
                  <a:sym typeface="+mn-lt"/>
                </a:rPr>
                <a:t>01</a:t>
              </a:r>
            </a:p>
          </p:txBody>
        </p:sp>
        <p:sp>
          <p:nvSpPr>
            <p:cNvPr id="12" name="矩形 11"/>
            <p:cNvSpPr/>
            <p:nvPr/>
          </p:nvSpPr>
          <p:spPr>
            <a:xfrm>
              <a:off x="7260074" y="4019197"/>
              <a:ext cx="4114800" cy="512962"/>
            </a:xfrm>
            <a:prstGeom prst="rect">
              <a:avLst/>
            </a:prstGeom>
          </p:spPr>
          <p:txBody>
            <a:bodyPr wrap="square">
              <a:spAutoFit/>
            </a:bodyPr>
            <a:lstStyle/>
            <a:p>
              <a:r>
                <a:rPr sz="2400" dirty="0">
                  <a:solidFill>
                    <a:schemeClr val="tx2"/>
                  </a:solidFill>
                  <a:cs typeface="+mn-ea"/>
                  <a:sym typeface="+mn-lt"/>
                </a:rPr>
                <a:t>样式简洁,以平跟或浅坡跟软底为宜</a:t>
              </a:r>
            </a:p>
          </p:txBody>
        </p:sp>
      </p:grpSp>
      <p:grpSp>
        <p:nvGrpSpPr>
          <p:cNvPr id="32" name="组合 31"/>
          <p:cNvGrpSpPr/>
          <p:nvPr/>
        </p:nvGrpSpPr>
        <p:grpSpPr>
          <a:xfrm>
            <a:off x="4989498" y="3642493"/>
            <a:ext cx="7374569" cy="462498"/>
            <a:chOff x="6712915" y="4019291"/>
            <a:chExt cx="5078942" cy="514023"/>
          </a:xfrm>
        </p:grpSpPr>
        <p:sp>
          <p:nvSpPr>
            <p:cNvPr id="36" name="文本框 35"/>
            <p:cNvSpPr txBox="1"/>
            <p:nvPr/>
          </p:nvSpPr>
          <p:spPr>
            <a:xfrm>
              <a:off x="6712915" y="4020217"/>
              <a:ext cx="387727" cy="513097"/>
            </a:xfrm>
            <a:prstGeom prst="rect">
              <a:avLst/>
            </a:prstGeom>
            <a:noFill/>
          </p:spPr>
          <p:txBody>
            <a:bodyPr wrap="none" rtlCol="0">
              <a:spAutoFit/>
            </a:bodyPr>
            <a:lstStyle/>
            <a:p>
              <a:r>
                <a:rPr lang="en-US" altLang="zh-CN" sz="2400" b="1" dirty="0">
                  <a:solidFill>
                    <a:schemeClr val="tx2"/>
                  </a:solidFill>
                  <a:cs typeface="+mn-ea"/>
                  <a:sym typeface="+mn-lt"/>
                </a:rPr>
                <a:t>02</a:t>
              </a:r>
            </a:p>
          </p:txBody>
        </p:sp>
        <p:sp>
          <p:nvSpPr>
            <p:cNvPr id="37" name="矩形 36"/>
            <p:cNvSpPr/>
            <p:nvPr/>
          </p:nvSpPr>
          <p:spPr>
            <a:xfrm>
              <a:off x="7260074" y="4019291"/>
              <a:ext cx="4531783" cy="513097"/>
            </a:xfrm>
            <a:prstGeom prst="rect">
              <a:avLst/>
            </a:prstGeom>
          </p:spPr>
          <p:txBody>
            <a:bodyPr wrap="square">
              <a:spAutoFit/>
            </a:bodyPr>
            <a:lstStyle/>
            <a:p>
              <a:r>
                <a:rPr sz="2400" dirty="0">
                  <a:solidFill>
                    <a:schemeClr val="tx2"/>
                  </a:solidFill>
                  <a:cs typeface="+mn-ea"/>
                  <a:sym typeface="+mn-lt"/>
                </a:rPr>
                <a:t>鞋的颜色应该以白色或乳白色为佳</a:t>
              </a:r>
            </a:p>
          </p:txBody>
        </p:sp>
      </p:grpSp>
      <p:grpSp>
        <p:nvGrpSpPr>
          <p:cNvPr id="5" name="组合 4"/>
          <p:cNvGrpSpPr/>
          <p:nvPr/>
        </p:nvGrpSpPr>
        <p:grpSpPr>
          <a:xfrm>
            <a:off x="4989498" y="4674449"/>
            <a:ext cx="7375597" cy="466966"/>
            <a:chOff x="6712914" y="4019291"/>
            <a:chExt cx="5079649" cy="518989"/>
          </a:xfrm>
        </p:grpSpPr>
        <p:sp>
          <p:nvSpPr>
            <p:cNvPr id="6" name="文本框 5"/>
            <p:cNvSpPr txBox="1"/>
            <p:nvPr/>
          </p:nvSpPr>
          <p:spPr>
            <a:xfrm>
              <a:off x="6712914" y="4025183"/>
              <a:ext cx="388831" cy="513097"/>
            </a:xfrm>
            <a:prstGeom prst="rect">
              <a:avLst/>
            </a:prstGeom>
            <a:noFill/>
          </p:spPr>
          <p:txBody>
            <a:bodyPr wrap="none" rtlCol="0">
              <a:spAutoFit/>
            </a:bodyPr>
            <a:lstStyle/>
            <a:p>
              <a:r>
                <a:rPr lang="en-US" altLang="zh-CN" sz="2400" b="1" dirty="0">
                  <a:solidFill>
                    <a:schemeClr val="tx2"/>
                  </a:solidFill>
                  <a:cs typeface="+mn-ea"/>
                  <a:sym typeface="+mn-lt"/>
                </a:rPr>
                <a:t>03</a:t>
              </a:r>
            </a:p>
          </p:txBody>
        </p:sp>
        <p:sp>
          <p:nvSpPr>
            <p:cNvPr id="7" name="矩形 6"/>
            <p:cNvSpPr/>
            <p:nvPr/>
          </p:nvSpPr>
          <p:spPr>
            <a:xfrm>
              <a:off x="7260074" y="4019291"/>
              <a:ext cx="4532489" cy="513097"/>
            </a:xfrm>
            <a:prstGeom prst="rect">
              <a:avLst/>
            </a:prstGeom>
          </p:spPr>
          <p:txBody>
            <a:bodyPr wrap="square">
              <a:spAutoFit/>
            </a:bodyPr>
            <a:lstStyle/>
            <a:p>
              <a:r>
                <a:rPr sz="2400" dirty="0">
                  <a:solidFill>
                    <a:schemeClr val="tx2"/>
                  </a:solidFill>
                  <a:cs typeface="+mn-ea"/>
                  <a:sym typeface="+mn-lt"/>
                </a:rPr>
                <a:t>鞋要注意防滑并且，保证舒适干净</a:t>
              </a:r>
            </a:p>
          </p:txBody>
        </p:sp>
      </p:grpSp>
      <p:sp>
        <p:nvSpPr>
          <p:cNvPr id="18"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流程图: 延期 18"/>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dirty="0">
                <a:solidFill>
                  <a:srgbClr val="00B050"/>
                </a:solidFill>
                <a:cs typeface="+mn-ea"/>
                <a:sym typeface="+mn-lt"/>
              </a:rPr>
              <a:t>护士仪表礼仪</a:t>
            </a:r>
          </a:p>
        </p:txBody>
      </p:sp>
      <p:pic>
        <p:nvPicPr>
          <p:cNvPr id="10" name="图片 9" descr="51miz-E1186914-F83F9D1D-3840x3839"/>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60095" y="1868805"/>
            <a:ext cx="3872230" cy="3872230"/>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2983">
        <p15:prstTrans prst="pageCurlDouble"/>
      </p:transition>
    </mc:Choice>
    <mc:Fallback xmlns="">
      <p:transition spd="slow" advTm="2983">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4919669" y="1314679"/>
            <a:ext cx="5287010" cy="584775"/>
          </a:xfrm>
          <a:prstGeom prst="rect">
            <a:avLst/>
          </a:prstGeom>
          <a:noFill/>
        </p:spPr>
        <p:txBody>
          <a:bodyPr wrap="square" rtlCol="0">
            <a:spAutoFit/>
          </a:bodyPr>
          <a:lstStyle/>
          <a:p>
            <a:r>
              <a:rPr lang="zh-CN" altLang="en-US" sz="3200" b="1">
                <a:solidFill>
                  <a:srgbClr val="00B050"/>
                </a:solidFill>
                <a:cs typeface="+mn-ea"/>
                <a:sym typeface="+mn-lt"/>
              </a:rPr>
              <a:t>手部的清洁</a:t>
            </a:r>
          </a:p>
        </p:txBody>
      </p:sp>
      <p:sp>
        <p:nvSpPr>
          <p:cNvPr id="95" name="文本框"/>
          <p:cNvSpPr txBox="1"/>
          <p:nvPr/>
        </p:nvSpPr>
        <p:spPr>
          <a:xfrm>
            <a:off x="1128077" y="3365298"/>
            <a:ext cx="5495765" cy="467477"/>
          </a:xfrm>
          <a:prstGeom prst="rect">
            <a:avLst/>
          </a:prstGeom>
          <a:noFill/>
        </p:spPr>
        <p:txBody>
          <a:bodyPr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50000"/>
              </a:lnSpc>
            </a:pPr>
            <a:r>
              <a:rPr lang="zh-CN" altLang="en-US" sz="2000" dirty="0">
                <a:solidFill>
                  <a:schemeClr val="tx2"/>
                </a:solidFill>
                <a:cs typeface="+mn-ea"/>
                <a:sym typeface="+mn-lt"/>
              </a:rPr>
              <a:t>指甲要及时修剪，不得留得过长或过于修饰；</a:t>
            </a:r>
          </a:p>
        </p:txBody>
      </p:sp>
      <p:sp>
        <p:nvSpPr>
          <p:cNvPr id="98" name="文本框"/>
          <p:cNvSpPr txBox="1"/>
          <p:nvPr/>
        </p:nvSpPr>
        <p:spPr>
          <a:xfrm>
            <a:off x="1128077" y="5124988"/>
            <a:ext cx="6064251" cy="467477"/>
          </a:xfrm>
          <a:prstGeom prst="rect">
            <a:avLst/>
          </a:prstGeom>
          <a:noFill/>
        </p:spPr>
        <p:txBody>
          <a:bodyPr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50000"/>
              </a:lnSpc>
            </a:pPr>
            <a:r>
              <a:rPr lang="zh-CN" altLang="en-US" sz="2000" dirty="0">
                <a:solidFill>
                  <a:schemeClr val="tx2"/>
                </a:solidFill>
                <a:cs typeface="+mn-ea"/>
                <a:sym typeface="+mn-lt"/>
              </a:rPr>
              <a:t>经常擦拭护手霜以保护手的细腻、光泽和无干裂</a:t>
            </a:r>
          </a:p>
        </p:txBody>
      </p:sp>
      <p:sp>
        <p:nvSpPr>
          <p:cNvPr id="101" name="文本框"/>
          <p:cNvSpPr txBox="1"/>
          <p:nvPr/>
        </p:nvSpPr>
        <p:spPr>
          <a:xfrm>
            <a:off x="1128077" y="2529485"/>
            <a:ext cx="6137910" cy="379413"/>
          </a:xfrm>
          <a:prstGeom prst="rect">
            <a:avLst/>
          </a:prstGeom>
          <a:noFill/>
        </p:spPr>
        <p:txBody>
          <a:bodyPr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50000"/>
              </a:lnSpc>
            </a:pPr>
            <a:r>
              <a:rPr lang="zh-CN" altLang="en-US" sz="2000" dirty="0">
                <a:solidFill>
                  <a:schemeClr val="tx2"/>
                </a:solidFill>
                <a:cs typeface="+mn-ea"/>
                <a:sym typeface="+mn-lt"/>
              </a:rPr>
              <a:t>护士要随时洗净双手，尤其是指甲缝；</a:t>
            </a:r>
          </a:p>
        </p:txBody>
      </p:sp>
      <p:sp>
        <p:nvSpPr>
          <p:cNvPr id="104" name="文本框"/>
          <p:cNvSpPr txBox="1"/>
          <p:nvPr/>
        </p:nvSpPr>
        <p:spPr>
          <a:xfrm>
            <a:off x="1128077" y="4289175"/>
            <a:ext cx="6137910" cy="379413"/>
          </a:xfrm>
          <a:prstGeom prst="rect">
            <a:avLst/>
          </a:prstGeom>
          <a:noFill/>
        </p:spPr>
        <p:txBody>
          <a:bodyPr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50000"/>
              </a:lnSpc>
            </a:pPr>
            <a:r>
              <a:rPr lang="zh-CN" altLang="en-US" sz="2000" dirty="0">
                <a:solidFill>
                  <a:schemeClr val="tx2"/>
                </a:solidFill>
                <a:cs typeface="+mn-ea"/>
                <a:sym typeface="+mn-lt"/>
              </a:rPr>
              <a:t>不能在公众场合或病人面前修剪指甲；</a:t>
            </a:r>
          </a:p>
        </p:txBody>
      </p:sp>
      <p:sp>
        <p:nvSpPr>
          <p:cNvPr id="7"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流程图: 延期 7"/>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dirty="0">
                <a:solidFill>
                  <a:srgbClr val="00B050"/>
                </a:solidFill>
                <a:cs typeface="+mn-ea"/>
                <a:sym typeface="+mn-lt"/>
              </a:rPr>
              <a:t>护士仪表礼仪</a:t>
            </a:r>
          </a:p>
        </p:txBody>
      </p:sp>
      <p:pic>
        <p:nvPicPr>
          <p:cNvPr id="3" name="图片 2" descr="51miz-E1225721-06887BF9"/>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816725" y="1783715"/>
            <a:ext cx="4112895" cy="4112895"/>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9">
        <p15:prstTrans prst="pageCurlDouble"/>
      </p:transition>
    </mc:Choice>
    <mc:Fallback xmlns="">
      <p:transition spd="slow" advTm="3009">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wipe(up)">
                                      <p:cBhvr>
                                        <p:cTn id="7" dur="500"/>
                                        <p:tgtEl>
                                          <p:spTgt spid="101"/>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95"/>
                                        </p:tgtEl>
                                        <p:attrNameLst>
                                          <p:attrName>style.visibility</p:attrName>
                                        </p:attrNameLst>
                                      </p:cBhvr>
                                      <p:to>
                                        <p:strVal val="visible"/>
                                      </p:to>
                                    </p:set>
                                    <p:animEffect transition="in" filter="wipe(up)">
                                      <p:cBhvr>
                                        <p:cTn id="10" dur="500"/>
                                        <p:tgtEl>
                                          <p:spTgt spid="95"/>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98"/>
                                        </p:tgtEl>
                                        <p:attrNameLst>
                                          <p:attrName>style.visibility</p:attrName>
                                        </p:attrNameLst>
                                      </p:cBhvr>
                                      <p:to>
                                        <p:strVal val="visible"/>
                                      </p:to>
                                    </p:set>
                                    <p:animEffect transition="in" filter="wipe(up)">
                                      <p:cBhvr>
                                        <p:cTn id="13" dur="500"/>
                                        <p:tgtEl>
                                          <p:spTgt spid="98"/>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04"/>
                                        </p:tgtEl>
                                        <p:attrNameLst>
                                          <p:attrName>style.visibility</p:attrName>
                                        </p:attrNameLst>
                                      </p:cBhvr>
                                      <p:to>
                                        <p:strVal val="visible"/>
                                      </p:to>
                                    </p:set>
                                    <p:animEffect transition="in" filter="wipe(up)">
                                      <p:cBhvr>
                                        <p:cTn id="16" dur="500"/>
                                        <p:tgtEl>
                                          <p:spTgt spid="104"/>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left)">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98" grpId="0"/>
      <p:bldP spid="101" grpId="0"/>
      <p:bldP spid="104" grpId="0"/>
      <p:bldP spid="10" grpId="0" bldLvl="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5314964" y="1106506"/>
            <a:ext cx="2334068" cy="584775"/>
          </a:xfrm>
          <a:prstGeom prst="rect">
            <a:avLst/>
          </a:prstGeom>
          <a:noFill/>
        </p:spPr>
        <p:txBody>
          <a:bodyPr wrap="square" rtlCol="0">
            <a:spAutoFit/>
          </a:bodyPr>
          <a:lstStyle/>
          <a:p>
            <a:r>
              <a:rPr lang="zh-CN" altLang="en-US" sz="3200" b="1" dirty="0">
                <a:solidFill>
                  <a:srgbClr val="00B050"/>
                </a:solidFill>
                <a:cs typeface="+mn-ea"/>
                <a:sym typeface="+mn-lt"/>
              </a:rPr>
              <a:t>微笑服务</a:t>
            </a:r>
          </a:p>
        </p:txBody>
      </p:sp>
      <p:sp>
        <p:nvSpPr>
          <p:cNvPr id="151" name="文本框 164"/>
          <p:cNvSpPr txBox="1"/>
          <p:nvPr/>
        </p:nvSpPr>
        <p:spPr>
          <a:xfrm>
            <a:off x="761344" y="2058925"/>
            <a:ext cx="2884046" cy="1892826"/>
          </a:xfrm>
          <a:prstGeom prst="rect">
            <a:avLst/>
          </a:prstGeom>
          <a:noFill/>
        </p:spPr>
        <p:txBody>
          <a:bodyPr wrap="square">
            <a:spAutoFit/>
          </a:bodyPr>
          <a:lstStyle/>
          <a:p>
            <a:pPr algn="just">
              <a:lnSpc>
                <a:spcPct val="130000"/>
              </a:lnSpc>
              <a:defRPr/>
            </a:pPr>
            <a:r>
              <a:rPr lang="zh-CN" altLang="en-US" kern="0" dirty="0">
                <a:solidFill>
                  <a:schemeClr val="tx2"/>
                </a:solidFill>
                <a:cs typeface="+mn-ea"/>
                <a:sym typeface="+mn-lt"/>
              </a:rPr>
              <a:t>护士良好的形象对自己对病人都具有积极意义；而正确的目光交流与微笑更是以、医务人员本职工作的重要内容</a:t>
            </a:r>
          </a:p>
        </p:txBody>
      </p:sp>
      <p:sp>
        <p:nvSpPr>
          <p:cNvPr id="152" name="文本框 165"/>
          <p:cNvSpPr txBox="1"/>
          <p:nvPr/>
        </p:nvSpPr>
        <p:spPr>
          <a:xfrm>
            <a:off x="4625570" y="2058924"/>
            <a:ext cx="3025806" cy="1892826"/>
          </a:xfrm>
          <a:prstGeom prst="rect">
            <a:avLst/>
          </a:prstGeom>
          <a:noFill/>
        </p:spPr>
        <p:txBody>
          <a:bodyPr wrap="square">
            <a:spAutoFit/>
          </a:bodyPr>
          <a:lstStyle/>
          <a:p>
            <a:pPr algn="just">
              <a:lnSpc>
                <a:spcPct val="130000"/>
              </a:lnSpc>
              <a:defRPr/>
            </a:pPr>
            <a:r>
              <a:rPr lang="zh-CN" altLang="en-US" kern="0" dirty="0">
                <a:solidFill>
                  <a:schemeClr val="tx2"/>
                </a:solidFill>
                <a:cs typeface="+mn-ea"/>
                <a:sym typeface="+mn-lt"/>
              </a:rPr>
              <a:t>护士职业的微笑很重要，医务工作者每天面对在病中挣扎的病人，护士更应该比其他行业更懂得微笑在病人的身上能起到什么样的作用。</a:t>
            </a:r>
          </a:p>
        </p:txBody>
      </p:sp>
      <p:sp>
        <p:nvSpPr>
          <p:cNvPr id="153" name="文本框 166"/>
          <p:cNvSpPr txBox="1"/>
          <p:nvPr/>
        </p:nvSpPr>
        <p:spPr>
          <a:xfrm>
            <a:off x="8492818" y="2031240"/>
            <a:ext cx="3004418" cy="1892826"/>
          </a:xfrm>
          <a:prstGeom prst="rect">
            <a:avLst/>
          </a:prstGeom>
          <a:noFill/>
        </p:spPr>
        <p:txBody>
          <a:bodyPr wrap="square">
            <a:spAutoFit/>
          </a:bodyPr>
          <a:lstStyle/>
          <a:p>
            <a:pPr algn="just">
              <a:lnSpc>
                <a:spcPct val="130000"/>
              </a:lnSpc>
              <a:defRPr/>
            </a:pPr>
            <a:r>
              <a:rPr lang="zh-CN" altLang="en-US" kern="0" dirty="0">
                <a:solidFill>
                  <a:schemeClr val="tx2"/>
                </a:solidFill>
                <a:cs typeface="+mn-ea"/>
                <a:sym typeface="+mn-lt"/>
              </a:rPr>
              <a:t>微笑服务是以真诚服务来取信于病人，所以微笑它不光仅仅是礼貌，微笑还是一种很重要的劳动方式。微笑可以拉近与病人的距离。</a:t>
            </a:r>
          </a:p>
        </p:txBody>
      </p:sp>
      <p:sp>
        <p:nvSpPr>
          <p:cNvPr id="10"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流程图: 延期 10"/>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dirty="0">
                <a:solidFill>
                  <a:srgbClr val="00B050"/>
                </a:solidFill>
                <a:cs typeface="+mn-ea"/>
                <a:sym typeface="+mn-lt"/>
              </a:rPr>
              <a:t>护士仪表礼仪</a:t>
            </a:r>
          </a:p>
        </p:txBody>
      </p:sp>
      <p:pic>
        <p:nvPicPr>
          <p:cNvPr id="4" name="图片 3" descr="51miz-E1256712-2334683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591435" y="3952143"/>
            <a:ext cx="7009130" cy="2714625"/>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8936">
        <p15:prstTrans prst="pageCurlDouble"/>
      </p:transition>
    </mc:Choice>
    <mc:Fallback xmlns="">
      <p:transition spd="slow" advTm="8936">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51"/>
                                        </p:tgtEl>
                                        <p:attrNameLst>
                                          <p:attrName>style.visibility</p:attrName>
                                        </p:attrNameLst>
                                      </p:cBhvr>
                                      <p:to>
                                        <p:strVal val="visible"/>
                                      </p:to>
                                    </p:set>
                                    <p:anim calcmode="lin" valueType="num">
                                      <p:cBhvr additive="base">
                                        <p:cTn id="7" dur="500" fill="hold"/>
                                        <p:tgtEl>
                                          <p:spTgt spid="151"/>
                                        </p:tgtEl>
                                        <p:attrNameLst>
                                          <p:attrName>ppt_x</p:attrName>
                                        </p:attrNameLst>
                                      </p:cBhvr>
                                      <p:tavLst>
                                        <p:tav tm="0">
                                          <p:val>
                                            <p:strVal val="#ppt_x"/>
                                          </p:val>
                                        </p:tav>
                                        <p:tav tm="100000">
                                          <p:val>
                                            <p:strVal val="#ppt_x"/>
                                          </p:val>
                                        </p:tav>
                                      </p:tavLst>
                                    </p:anim>
                                    <p:anim calcmode="lin" valueType="num">
                                      <p:cBhvr additive="base">
                                        <p:cTn id="8" dur="500" fill="hold"/>
                                        <p:tgtEl>
                                          <p:spTgt spid="151"/>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2"/>
                                        </p:tgtEl>
                                        <p:attrNameLst>
                                          <p:attrName>style.visibility</p:attrName>
                                        </p:attrNameLst>
                                      </p:cBhvr>
                                      <p:to>
                                        <p:strVal val="visible"/>
                                      </p:to>
                                    </p:set>
                                    <p:anim calcmode="lin" valueType="num">
                                      <p:cBhvr additive="base">
                                        <p:cTn id="12" dur="500" fill="hold"/>
                                        <p:tgtEl>
                                          <p:spTgt spid="152"/>
                                        </p:tgtEl>
                                        <p:attrNameLst>
                                          <p:attrName>ppt_x</p:attrName>
                                        </p:attrNameLst>
                                      </p:cBhvr>
                                      <p:tavLst>
                                        <p:tav tm="0">
                                          <p:val>
                                            <p:strVal val="#ppt_x"/>
                                          </p:val>
                                        </p:tav>
                                        <p:tav tm="100000">
                                          <p:val>
                                            <p:strVal val="#ppt_x"/>
                                          </p:val>
                                        </p:tav>
                                      </p:tavLst>
                                    </p:anim>
                                    <p:anim calcmode="lin" valueType="num">
                                      <p:cBhvr additive="base">
                                        <p:cTn id="13" dur="500" fill="hold"/>
                                        <p:tgtEl>
                                          <p:spTgt spid="152"/>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53"/>
                                        </p:tgtEl>
                                        <p:attrNameLst>
                                          <p:attrName>style.visibility</p:attrName>
                                        </p:attrNameLst>
                                      </p:cBhvr>
                                      <p:to>
                                        <p:strVal val="visible"/>
                                      </p:to>
                                    </p:set>
                                    <p:anim calcmode="lin" valueType="num">
                                      <p:cBhvr additive="base">
                                        <p:cTn id="17" dur="500" fill="hold"/>
                                        <p:tgtEl>
                                          <p:spTgt spid="153"/>
                                        </p:tgtEl>
                                        <p:attrNameLst>
                                          <p:attrName>ppt_x</p:attrName>
                                        </p:attrNameLst>
                                      </p:cBhvr>
                                      <p:tavLst>
                                        <p:tav tm="0">
                                          <p:val>
                                            <p:strVal val="#ppt_x"/>
                                          </p:val>
                                        </p:tav>
                                        <p:tav tm="100000">
                                          <p:val>
                                            <p:strVal val="#ppt_x"/>
                                          </p:val>
                                        </p:tav>
                                      </p:tavLst>
                                    </p:anim>
                                    <p:anim calcmode="lin" valueType="num">
                                      <p:cBhvr additive="base">
                                        <p:cTn id="18" dur="500" fill="hold"/>
                                        <p:tgtEl>
                                          <p:spTgt spid="153"/>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 grpId="0"/>
      <p:bldP spid="152" grpId="0"/>
      <p:bldP spid="153" grpId="0"/>
      <p:bldP spid="12" grpId="0" bldLvl="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3831553" y="1357035"/>
            <a:ext cx="5287010" cy="584775"/>
          </a:xfrm>
          <a:prstGeom prst="rect">
            <a:avLst/>
          </a:prstGeom>
          <a:noFill/>
        </p:spPr>
        <p:txBody>
          <a:bodyPr wrap="square" rtlCol="0">
            <a:spAutoFit/>
          </a:bodyPr>
          <a:lstStyle/>
          <a:p>
            <a:r>
              <a:rPr lang="zh-CN" altLang="en-US" sz="3200" b="1">
                <a:solidFill>
                  <a:srgbClr val="00B050"/>
                </a:solidFill>
                <a:cs typeface="+mn-ea"/>
                <a:sym typeface="+mn-lt"/>
              </a:rPr>
              <a:t>护士的化妆-淡妆上岗</a:t>
            </a:r>
          </a:p>
        </p:txBody>
      </p:sp>
      <p:sp>
        <p:nvSpPr>
          <p:cNvPr id="81" name="文本框"/>
          <p:cNvSpPr/>
          <p:nvPr/>
        </p:nvSpPr>
        <p:spPr>
          <a:xfrm>
            <a:off x="828675" y="3786534"/>
            <a:ext cx="5800725" cy="1477328"/>
          </a:xfrm>
          <a:prstGeom prst="rect">
            <a:avLst/>
          </a:prstGeom>
        </p:spPr>
        <p:txBody>
          <a:bodyPr wrap="square">
            <a:spAutoFit/>
          </a:bodyPr>
          <a:lstStyle/>
          <a:p>
            <a:pPr defTabSz="1087755">
              <a:lnSpc>
                <a:spcPct val="150000"/>
              </a:lnSpc>
              <a:defRPr/>
            </a:pPr>
            <a:r>
              <a:rPr lang="zh-CN" altLang="en-US" sz="2000" dirty="0">
                <a:solidFill>
                  <a:schemeClr val="tx2"/>
                </a:solidFill>
                <a:cs typeface="+mn-ea"/>
                <a:sym typeface="+mn-lt"/>
              </a:rPr>
              <a:t>护理人员淡妆上岗既能使她自身容光焕发，充满活力，又可以让病人从心底感到很舒畅，唤醒他追求美的天性，树立战胜疾病，回归社会的信心。</a:t>
            </a:r>
          </a:p>
        </p:txBody>
      </p:sp>
      <p:sp>
        <p:nvSpPr>
          <p:cNvPr id="87" name="文本框"/>
          <p:cNvSpPr/>
          <p:nvPr/>
        </p:nvSpPr>
        <p:spPr>
          <a:xfrm>
            <a:off x="828675" y="2345719"/>
            <a:ext cx="5800725" cy="961289"/>
          </a:xfrm>
          <a:prstGeom prst="rect">
            <a:avLst/>
          </a:prstGeom>
        </p:spPr>
        <p:txBody>
          <a:bodyPr wrap="square">
            <a:spAutoFit/>
          </a:bodyPr>
          <a:lstStyle/>
          <a:p>
            <a:pPr defTabSz="1087755">
              <a:lnSpc>
                <a:spcPct val="150000"/>
              </a:lnSpc>
              <a:defRPr/>
            </a:pPr>
            <a:r>
              <a:rPr lang="zh-CN" altLang="en-US" sz="2000" dirty="0">
                <a:solidFill>
                  <a:schemeClr val="tx2"/>
                </a:solidFill>
                <a:cs typeface="+mn-ea"/>
                <a:sym typeface="+mn-lt"/>
              </a:rPr>
              <a:t>淡妆上岗是自尊自爱、热爱生活的直接的体现，能创造和挖掘自身的魅力，体现积极健康的人生态度。</a:t>
            </a:r>
          </a:p>
        </p:txBody>
      </p:sp>
      <p:sp>
        <p:nvSpPr>
          <p:cNvPr id="5"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流程图: 延期 5"/>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dirty="0">
                <a:solidFill>
                  <a:srgbClr val="00B050"/>
                </a:solidFill>
                <a:cs typeface="+mn-ea"/>
                <a:sym typeface="+mn-lt"/>
              </a:rPr>
              <a:t>护士仪表礼仪</a:t>
            </a:r>
          </a:p>
        </p:txBody>
      </p:sp>
      <p:pic>
        <p:nvPicPr>
          <p:cNvPr id="3" name="图片 2" descr="51miz-E1242492-7520FE7F"/>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13929" y="1734819"/>
            <a:ext cx="3920127" cy="3920127"/>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1779">
        <p15:prstTrans prst="pageCurlDouble"/>
      </p:transition>
    </mc:Choice>
    <mc:Fallback xmlns="">
      <p:transition spd="slow" advTm="1779">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3452495" y="1506628"/>
            <a:ext cx="5287010" cy="646331"/>
          </a:xfrm>
          <a:prstGeom prst="rect">
            <a:avLst/>
          </a:prstGeom>
          <a:noFill/>
        </p:spPr>
        <p:txBody>
          <a:bodyPr wrap="square" rtlCol="0">
            <a:spAutoFit/>
          </a:bodyPr>
          <a:lstStyle/>
          <a:p>
            <a:pPr algn="ctr"/>
            <a:r>
              <a:rPr lang="zh-CN" altLang="en-US" sz="3600" b="1" dirty="0">
                <a:solidFill>
                  <a:srgbClr val="00B050"/>
                </a:solidFill>
                <a:cs typeface="+mn-ea"/>
                <a:sym typeface="+mn-lt"/>
              </a:rPr>
              <a:t>护士化妆的禁忌</a:t>
            </a:r>
          </a:p>
        </p:txBody>
      </p:sp>
      <p:sp>
        <p:nvSpPr>
          <p:cNvPr id="8" name="文本框"/>
          <p:cNvSpPr txBox="1"/>
          <p:nvPr/>
        </p:nvSpPr>
        <p:spPr bwMode="auto">
          <a:xfrm>
            <a:off x="7704471" y="2590389"/>
            <a:ext cx="3978068" cy="430887"/>
          </a:xfrm>
          <a:prstGeom prst="rect">
            <a:avLst/>
          </a:prstGeom>
          <a:noFill/>
        </p:spPr>
        <p:txBody>
          <a:bodyPr wrap="square" lIns="0" tIns="0" rIns="0" bIns="0">
            <a:spAutoFit/>
          </a:bodyPr>
          <a:lstStyle/>
          <a:p>
            <a:pPr defTabSz="1087755">
              <a:defRPr/>
            </a:pPr>
            <a:r>
              <a:rPr lang="zh-CN" altLang="en-US" sz="2800" dirty="0">
                <a:solidFill>
                  <a:schemeClr val="tx2"/>
                </a:solidFill>
                <a:cs typeface="+mn-ea"/>
                <a:sym typeface="+mn-lt"/>
              </a:rPr>
              <a:t>勿化比较浓的妆</a:t>
            </a:r>
          </a:p>
        </p:txBody>
      </p:sp>
      <p:sp>
        <p:nvSpPr>
          <p:cNvPr id="19" name="文本框"/>
          <p:cNvSpPr txBox="1"/>
          <p:nvPr/>
        </p:nvSpPr>
        <p:spPr bwMode="auto">
          <a:xfrm>
            <a:off x="7704471" y="3543996"/>
            <a:ext cx="3978068" cy="430887"/>
          </a:xfrm>
          <a:prstGeom prst="rect">
            <a:avLst/>
          </a:prstGeom>
          <a:noFill/>
        </p:spPr>
        <p:txBody>
          <a:bodyPr wrap="square" lIns="0" tIns="0" rIns="0" bIns="0">
            <a:spAutoFit/>
          </a:bodyPr>
          <a:lstStyle/>
          <a:p>
            <a:pPr defTabSz="1087755">
              <a:defRPr/>
            </a:pPr>
            <a:r>
              <a:rPr lang="zh-CN" altLang="en-US" sz="2800" dirty="0">
                <a:solidFill>
                  <a:schemeClr val="tx2"/>
                </a:solidFill>
                <a:cs typeface="+mn-ea"/>
                <a:sym typeface="+mn-lt"/>
              </a:rPr>
              <a:t>勿借用他人化妆品</a:t>
            </a:r>
          </a:p>
        </p:txBody>
      </p:sp>
      <p:sp>
        <p:nvSpPr>
          <p:cNvPr id="29" name="文本框"/>
          <p:cNvSpPr txBox="1"/>
          <p:nvPr/>
        </p:nvSpPr>
        <p:spPr bwMode="auto">
          <a:xfrm>
            <a:off x="7704471" y="4576746"/>
            <a:ext cx="3978068" cy="430887"/>
          </a:xfrm>
          <a:prstGeom prst="rect">
            <a:avLst/>
          </a:prstGeom>
          <a:noFill/>
        </p:spPr>
        <p:txBody>
          <a:bodyPr wrap="square" lIns="0" tIns="0" rIns="0" bIns="0">
            <a:spAutoFit/>
          </a:bodyPr>
          <a:lstStyle/>
          <a:p>
            <a:pPr defTabSz="1087755">
              <a:defRPr/>
            </a:pPr>
            <a:r>
              <a:rPr lang="zh-CN" altLang="en-US" sz="2800" dirty="0">
                <a:solidFill>
                  <a:schemeClr val="tx2"/>
                </a:solidFill>
                <a:cs typeface="+mn-ea"/>
                <a:sym typeface="+mn-lt"/>
              </a:rPr>
              <a:t>避免异味：过浓香水等</a:t>
            </a:r>
          </a:p>
        </p:txBody>
      </p:sp>
      <p:sp>
        <p:nvSpPr>
          <p:cNvPr id="32" name="文本框"/>
          <p:cNvSpPr txBox="1"/>
          <p:nvPr/>
        </p:nvSpPr>
        <p:spPr bwMode="auto">
          <a:xfrm>
            <a:off x="1544336" y="2590389"/>
            <a:ext cx="3408698" cy="430887"/>
          </a:xfrm>
          <a:prstGeom prst="rect">
            <a:avLst/>
          </a:prstGeom>
          <a:noFill/>
        </p:spPr>
        <p:txBody>
          <a:bodyPr lIns="0" tIns="0" rIns="0" bIns="0">
            <a:spAutoFit/>
          </a:bodyPr>
          <a:lstStyle/>
          <a:p>
            <a:pPr defTabSz="1087755">
              <a:defRPr/>
            </a:pPr>
            <a:r>
              <a:rPr lang="zh-CN" altLang="en-US" sz="2800" dirty="0">
                <a:solidFill>
                  <a:schemeClr val="tx2"/>
                </a:solidFill>
                <a:cs typeface="+mn-ea"/>
                <a:sym typeface="+mn-lt"/>
              </a:rPr>
              <a:t>勿在患者面前化妆</a:t>
            </a:r>
          </a:p>
        </p:txBody>
      </p:sp>
      <p:sp>
        <p:nvSpPr>
          <p:cNvPr id="35" name="文本框"/>
          <p:cNvSpPr txBox="1"/>
          <p:nvPr/>
        </p:nvSpPr>
        <p:spPr bwMode="auto">
          <a:xfrm>
            <a:off x="1544336" y="3539761"/>
            <a:ext cx="3408698" cy="430887"/>
          </a:xfrm>
          <a:prstGeom prst="rect">
            <a:avLst/>
          </a:prstGeom>
          <a:noFill/>
        </p:spPr>
        <p:txBody>
          <a:bodyPr lIns="0" tIns="0" rIns="0" bIns="0">
            <a:spAutoFit/>
          </a:bodyPr>
          <a:lstStyle/>
          <a:p>
            <a:pPr defTabSz="1087755">
              <a:defRPr/>
            </a:pPr>
            <a:r>
              <a:rPr lang="zh-CN" altLang="en-US" sz="2800" dirty="0">
                <a:solidFill>
                  <a:schemeClr val="tx2"/>
                </a:solidFill>
                <a:cs typeface="+mn-ea"/>
                <a:sym typeface="+mn-lt"/>
              </a:rPr>
              <a:t>勿使妆面出现残缺</a:t>
            </a:r>
          </a:p>
        </p:txBody>
      </p:sp>
      <p:sp>
        <p:nvSpPr>
          <p:cNvPr id="41" name="文本框"/>
          <p:cNvSpPr txBox="1"/>
          <p:nvPr/>
        </p:nvSpPr>
        <p:spPr bwMode="auto">
          <a:xfrm>
            <a:off x="1544336" y="4576747"/>
            <a:ext cx="3408698" cy="430887"/>
          </a:xfrm>
          <a:prstGeom prst="rect">
            <a:avLst/>
          </a:prstGeom>
          <a:noFill/>
        </p:spPr>
        <p:txBody>
          <a:bodyPr lIns="0" tIns="0" rIns="0" bIns="0">
            <a:spAutoFit/>
          </a:bodyPr>
          <a:lstStyle/>
          <a:p>
            <a:pPr defTabSz="1087755">
              <a:defRPr/>
            </a:pPr>
            <a:r>
              <a:rPr lang="zh-CN" altLang="en-US" sz="2800" dirty="0">
                <a:solidFill>
                  <a:schemeClr val="tx2"/>
                </a:solidFill>
                <a:cs typeface="+mn-ea"/>
                <a:sym typeface="+mn-lt"/>
              </a:rPr>
              <a:t>勿评论他人的化妆</a:t>
            </a:r>
          </a:p>
        </p:txBody>
      </p:sp>
      <p:sp>
        <p:nvSpPr>
          <p:cNvPr id="21"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流程图: 延期 21"/>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3"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dirty="0">
                <a:solidFill>
                  <a:srgbClr val="00B050"/>
                </a:solidFill>
                <a:cs typeface="+mn-ea"/>
                <a:sym typeface="+mn-lt"/>
              </a:rPr>
              <a:t>护士仪表礼仪</a:t>
            </a:r>
          </a:p>
        </p:txBody>
      </p:sp>
      <p:pic>
        <p:nvPicPr>
          <p:cNvPr id="10" name="图片 9" descr="51miz-E1256173-9C6EE43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591592" y="2492308"/>
            <a:ext cx="3008811" cy="3008811"/>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6153">
        <p15:prstTrans prst="pageCurlDouble"/>
      </p:transition>
    </mc:Choice>
    <mc:Fallback xmlns="">
      <p:transition spd="slow" advTm="6153">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bldLvl="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3143160" y="2265184"/>
            <a:ext cx="5676900" cy="1198880"/>
          </a:xfrm>
          <a:prstGeom prst="rect">
            <a:avLst/>
          </a:prstGeom>
          <a:noFill/>
        </p:spPr>
        <p:txBody>
          <a:bodyPr wrap="none" rtlCol="0">
            <a:spAutoFit/>
          </a:bodyPr>
          <a:lstStyle/>
          <a:p>
            <a:pPr algn="l"/>
            <a:r>
              <a:rPr lang="zh-CN" altLang="en-US" sz="7200" b="1" dirty="0" smtClean="0">
                <a:solidFill>
                  <a:srgbClr val="00B050"/>
                </a:solidFill>
                <a:cs typeface="+mn-ea"/>
                <a:sym typeface="+mn-lt"/>
              </a:rPr>
              <a:t>护士</a:t>
            </a:r>
            <a:r>
              <a:rPr lang="zh-CN" altLang="en-US" sz="7200" b="1" dirty="0">
                <a:solidFill>
                  <a:srgbClr val="00B050"/>
                </a:solidFill>
                <a:cs typeface="+mn-ea"/>
                <a:sym typeface="+mn-lt"/>
              </a:rPr>
              <a:t>举止礼仪</a:t>
            </a:r>
          </a:p>
        </p:txBody>
      </p:sp>
      <p:sp>
        <p:nvSpPr>
          <p:cNvPr id="3" name="文本框 2"/>
          <p:cNvSpPr txBox="1"/>
          <p:nvPr/>
        </p:nvSpPr>
        <p:spPr>
          <a:xfrm>
            <a:off x="3065145" y="3465830"/>
            <a:ext cx="6073775" cy="1198880"/>
          </a:xfrm>
          <a:prstGeom prst="rect">
            <a:avLst/>
          </a:prstGeom>
          <a:noFill/>
        </p:spPr>
        <p:txBody>
          <a:bodyPr wrap="square" rtlCol="0">
            <a:spAutoFit/>
          </a:bodyPr>
          <a:lstStyle/>
          <a:p>
            <a:pPr lvl="0" algn="ctr">
              <a:lnSpc>
                <a:spcPct val="150000"/>
              </a:lnSpc>
            </a:pPr>
            <a:r>
              <a:rPr sz="1600" dirty="0">
                <a:solidFill>
                  <a:schemeClr val="tx2"/>
                </a:solidFill>
                <a:cs typeface="+mn-ea"/>
                <a:sym typeface="+mn-lt"/>
              </a:rPr>
              <a:t>您的内容打在这里，或者通过复制您的文本后，在此框中选择粘贴，并选择只保留文字。您的内容打在这里，或者通过复制您的文本后，在此框中</a:t>
            </a:r>
          </a:p>
        </p:txBody>
      </p:sp>
      <p:sp>
        <p:nvSpPr>
          <p:cNvPr id="4" name="矩形 5"/>
          <p:cNvSpPr/>
          <p:nvPr/>
        </p:nvSpPr>
        <p:spPr>
          <a:xfrm>
            <a:off x="0" y="4914900"/>
            <a:ext cx="12192000" cy="1943100"/>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5" name="图片 4" descr="51miz-E1128504-23E93C9F"/>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05105" y="1198880"/>
            <a:ext cx="3333115" cy="3333115"/>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Tm="3783">
        <p15:prstTrans prst="curtains"/>
      </p:transition>
    </mc:Choice>
    <mc:Fallback xmlns="">
      <p:transition spd="slow" advTm="3783">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45300" fill="hold" grpId="0" nodeType="withEffect">
                                  <p:stCondLst>
                                    <p:cond delay="75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750" fill="hold"/>
                                        <p:tgtEl>
                                          <p:spTgt spid="10"/>
                                        </p:tgtEl>
                                        <p:attrNameLst>
                                          <p:attrName>ppt_x</p:attrName>
                                        </p:attrNameLst>
                                      </p:cBhvr>
                                      <p:tavLst>
                                        <p:tav tm="0">
                                          <p:val>
                                            <p:strVal val="1+#ppt_w/2"/>
                                          </p:val>
                                        </p:tav>
                                        <p:tav tm="100000">
                                          <p:val>
                                            <p:strVal val="#ppt_x"/>
                                          </p:val>
                                        </p:tav>
                                      </p:tavLst>
                                    </p:anim>
                                    <p:anim calcmode="lin" valueType="num">
                                      <p:cBhvr additive="base">
                                        <p:cTn id="8" dur="750" fill="hold"/>
                                        <p:tgtEl>
                                          <p:spTgt spid="10"/>
                                        </p:tgtEl>
                                        <p:attrNameLst>
                                          <p:attrName>ppt_y</p:attrName>
                                        </p:attrNameLst>
                                      </p:cBhvr>
                                      <p:tavLst>
                                        <p:tav tm="0">
                                          <p:val>
                                            <p:strVal val="#ppt_y"/>
                                          </p:val>
                                        </p:tav>
                                        <p:tav tm="100000">
                                          <p:val>
                                            <p:strVal val="#ppt_y"/>
                                          </p:val>
                                        </p:tav>
                                      </p:tavLst>
                                    </p:anim>
                                  </p:childTnLst>
                                </p:cTn>
                              </p:par>
                              <p:par>
                                <p:cTn id="9" presetID="2" presetClass="entr" presetSubtype="4" fill="hold" grpId="0" nodeType="withEffect">
                                  <p:stCondLst>
                                    <p:cond delay="150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ppt_x"/>
                                          </p:val>
                                        </p:tav>
                                        <p:tav tm="100000">
                                          <p:val>
                                            <p:strVal val="#ppt_x"/>
                                          </p:val>
                                        </p:tav>
                                      </p:tavLst>
                                    </p:anim>
                                    <p:anim calcmode="lin" valueType="num">
                                      <p:cBhvr additive="base">
                                        <p:cTn id="12" dur="75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3043239" y="1384919"/>
            <a:ext cx="5287010" cy="646331"/>
          </a:xfrm>
          <a:prstGeom prst="rect">
            <a:avLst/>
          </a:prstGeom>
          <a:noFill/>
        </p:spPr>
        <p:txBody>
          <a:bodyPr wrap="square" rtlCol="0">
            <a:spAutoFit/>
          </a:bodyPr>
          <a:lstStyle/>
          <a:p>
            <a:pPr algn="ctr"/>
            <a:r>
              <a:rPr lang="zh-CN" altLang="en-US" sz="3600" b="1" dirty="0">
                <a:solidFill>
                  <a:srgbClr val="00B050"/>
                </a:solidFill>
                <a:cs typeface="+mn-ea"/>
                <a:sym typeface="+mn-lt"/>
              </a:rPr>
              <a:t>护士的基本手势</a:t>
            </a:r>
          </a:p>
        </p:txBody>
      </p:sp>
      <p:sp>
        <p:nvSpPr>
          <p:cNvPr id="28" name="椭圆 27"/>
          <p:cNvSpPr/>
          <p:nvPr/>
        </p:nvSpPr>
        <p:spPr>
          <a:xfrm>
            <a:off x="1152886" y="3663142"/>
            <a:ext cx="751100" cy="756084"/>
          </a:xfrm>
          <a:prstGeom prst="ellipse">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cs typeface="+mn-ea"/>
                <a:sym typeface="+mn-lt"/>
              </a:rPr>
              <a:t>01</a:t>
            </a:r>
            <a:endParaRPr lang="zh-CN" altLang="en-US" sz="2000" b="1" dirty="0">
              <a:cs typeface="+mn-ea"/>
              <a:sym typeface="+mn-lt"/>
            </a:endParaRPr>
          </a:p>
        </p:txBody>
      </p:sp>
      <p:sp>
        <p:nvSpPr>
          <p:cNvPr id="29" name="椭圆 28"/>
          <p:cNvSpPr/>
          <p:nvPr/>
        </p:nvSpPr>
        <p:spPr>
          <a:xfrm>
            <a:off x="1137626" y="2446794"/>
            <a:ext cx="766362" cy="756084"/>
          </a:xfrm>
          <a:prstGeom prst="ellipse">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cs typeface="+mn-ea"/>
                <a:sym typeface="+mn-lt"/>
              </a:rPr>
              <a:t>02</a:t>
            </a:r>
            <a:endParaRPr lang="zh-CN" altLang="en-US" sz="2000" b="1" dirty="0">
              <a:cs typeface="+mn-ea"/>
              <a:sym typeface="+mn-lt"/>
            </a:endParaRPr>
          </a:p>
        </p:txBody>
      </p:sp>
      <p:sp>
        <p:nvSpPr>
          <p:cNvPr id="30" name="椭圆 29"/>
          <p:cNvSpPr/>
          <p:nvPr/>
        </p:nvSpPr>
        <p:spPr>
          <a:xfrm>
            <a:off x="1137625" y="4905442"/>
            <a:ext cx="766361" cy="756084"/>
          </a:xfrm>
          <a:prstGeom prst="ellipse">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cs typeface="+mn-ea"/>
                <a:sym typeface="+mn-lt"/>
              </a:rPr>
              <a:t>03</a:t>
            </a:r>
            <a:endParaRPr lang="zh-CN" altLang="en-US" sz="2000" b="1" dirty="0">
              <a:cs typeface="+mn-ea"/>
              <a:sym typeface="+mn-lt"/>
            </a:endParaRPr>
          </a:p>
        </p:txBody>
      </p:sp>
      <p:sp>
        <p:nvSpPr>
          <p:cNvPr id="31" name="文本框"/>
          <p:cNvSpPr txBox="1"/>
          <p:nvPr/>
        </p:nvSpPr>
        <p:spPr>
          <a:xfrm>
            <a:off x="1978512" y="3557314"/>
            <a:ext cx="2627523" cy="967740"/>
          </a:xfrm>
          <a:prstGeom prst="rect">
            <a:avLst/>
          </a:prstGeom>
          <a:noFill/>
        </p:spPr>
        <p:txBody>
          <a:bodyPr wrap="square" rtlCol="0">
            <a:spAutoFit/>
          </a:bodyPr>
          <a:lstStyle/>
          <a:p>
            <a:pPr algn="just">
              <a:lnSpc>
                <a:spcPct val="130000"/>
              </a:lnSpc>
              <a:spcAft>
                <a:spcPts val="600"/>
              </a:spcAft>
            </a:pPr>
            <a:r>
              <a:rPr sz="2200" b="1" dirty="0">
                <a:solidFill>
                  <a:schemeClr val="tx2"/>
                </a:solidFill>
                <a:cs typeface="+mn-ea"/>
                <a:sym typeface="+mn-lt"/>
              </a:rPr>
              <a:t>原地指路</a:t>
            </a:r>
          </a:p>
          <a:p>
            <a:pPr algn="just">
              <a:lnSpc>
                <a:spcPct val="130000"/>
              </a:lnSpc>
              <a:spcAft>
                <a:spcPts val="600"/>
              </a:spcAft>
            </a:pPr>
            <a:r>
              <a:rPr dirty="0">
                <a:solidFill>
                  <a:schemeClr val="tx2"/>
                </a:solidFill>
                <a:cs typeface="+mn-ea"/>
                <a:sym typeface="+mn-lt"/>
              </a:rPr>
              <a:t>适用于护士站或导医</a:t>
            </a:r>
          </a:p>
        </p:txBody>
      </p:sp>
      <p:sp>
        <p:nvSpPr>
          <p:cNvPr id="32" name="文本框"/>
          <p:cNvSpPr txBox="1"/>
          <p:nvPr/>
        </p:nvSpPr>
        <p:spPr>
          <a:xfrm>
            <a:off x="1978512" y="2314136"/>
            <a:ext cx="3914774" cy="969496"/>
          </a:xfrm>
          <a:prstGeom prst="rect">
            <a:avLst/>
          </a:prstGeom>
          <a:noFill/>
        </p:spPr>
        <p:txBody>
          <a:bodyPr wrap="square" rtlCol="0">
            <a:spAutoFit/>
          </a:bodyPr>
          <a:lstStyle/>
          <a:p>
            <a:pPr algn="just">
              <a:lnSpc>
                <a:spcPct val="130000"/>
              </a:lnSpc>
              <a:spcAft>
                <a:spcPts val="600"/>
              </a:spcAft>
            </a:pPr>
            <a:r>
              <a:rPr sz="2200" b="1" dirty="0">
                <a:solidFill>
                  <a:schemeClr val="tx2"/>
                </a:solidFill>
                <a:cs typeface="+mn-ea"/>
                <a:sym typeface="+mn-lt"/>
              </a:rPr>
              <a:t>伴随引路</a:t>
            </a:r>
          </a:p>
          <a:p>
            <a:pPr algn="just">
              <a:lnSpc>
                <a:spcPct val="130000"/>
              </a:lnSpc>
              <a:spcAft>
                <a:spcPts val="600"/>
              </a:spcAft>
            </a:pPr>
            <a:r>
              <a:rPr dirty="0">
                <a:solidFill>
                  <a:schemeClr val="tx2"/>
                </a:solidFill>
                <a:cs typeface="+mn-ea"/>
                <a:sym typeface="+mn-lt"/>
              </a:rPr>
              <a:t>适用于陪同患者检查或引导检查团体</a:t>
            </a:r>
          </a:p>
        </p:txBody>
      </p:sp>
      <p:sp>
        <p:nvSpPr>
          <p:cNvPr id="33" name="文本框"/>
          <p:cNvSpPr txBox="1"/>
          <p:nvPr/>
        </p:nvSpPr>
        <p:spPr>
          <a:xfrm>
            <a:off x="1860086" y="4798736"/>
            <a:ext cx="3273704" cy="969496"/>
          </a:xfrm>
          <a:prstGeom prst="rect">
            <a:avLst/>
          </a:prstGeom>
          <a:noFill/>
        </p:spPr>
        <p:txBody>
          <a:bodyPr wrap="square" rtlCol="0">
            <a:spAutoFit/>
          </a:bodyPr>
          <a:lstStyle/>
          <a:p>
            <a:pPr algn="just">
              <a:lnSpc>
                <a:spcPct val="130000"/>
              </a:lnSpc>
              <a:spcAft>
                <a:spcPts val="600"/>
              </a:spcAft>
            </a:pPr>
            <a:r>
              <a:rPr sz="2200" b="1" dirty="0">
                <a:solidFill>
                  <a:schemeClr val="tx2"/>
                </a:solidFill>
                <a:cs typeface="+mn-ea"/>
                <a:sym typeface="+mn-lt"/>
              </a:rPr>
              <a:t>近距离提示</a:t>
            </a:r>
          </a:p>
          <a:p>
            <a:pPr algn="just">
              <a:lnSpc>
                <a:spcPct val="130000"/>
              </a:lnSpc>
              <a:spcAft>
                <a:spcPts val="600"/>
              </a:spcAft>
            </a:pPr>
            <a:r>
              <a:rPr dirty="0">
                <a:solidFill>
                  <a:schemeClr val="tx2"/>
                </a:solidFill>
                <a:cs typeface="+mn-ea"/>
                <a:sym typeface="+mn-lt"/>
              </a:rPr>
              <a:t>适用于请患者签字或就坐等</a:t>
            </a:r>
          </a:p>
        </p:txBody>
      </p:sp>
      <p:sp>
        <p:nvSpPr>
          <p:cNvPr id="10"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流程图: 延期 10"/>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b="1" dirty="0">
                <a:solidFill>
                  <a:srgbClr val="00B050"/>
                </a:solidFill>
                <a:cs typeface="+mn-ea"/>
                <a:sym typeface="+mn-lt"/>
              </a:rPr>
              <a:t>护士举止礼仪</a:t>
            </a:r>
          </a:p>
        </p:txBody>
      </p:sp>
      <p:pic>
        <p:nvPicPr>
          <p:cNvPr id="3" name="图片 2" descr="51miz-E1136958-F157FCBF"/>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911975" y="1915795"/>
            <a:ext cx="4162425" cy="4162425"/>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6696">
        <p15:prstTrans prst="pageCurlDouble"/>
      </p:transition>
    </mc:Choice>
    <mc:Fallback xmlns="">
      <p:transition spd="slow" advTm="6696">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heel(1)">
                                      <p:cBhvr>
                                        <p:cTn id="7" dur="750"/>
                                        <p:tgtEl>
                                          <p:spTgt spid="28"/>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up)">
                                      <p:cBhvr>
                                        <p:cTn id="11" dur="500"/>
                                        <p:tgtEl>
                                          <p:spTgt spid="31"/>
                                        </p:tgtEl>
                                      </p:cBhvr>
                                    </p:animEffect>
                                  </p:childTnLst>
                                </p:cTn>
                              </p:par>
                            </p:childTnLst>
                          </p:cTn>
                        </p:par>
                        <p:par>
                          <p:cTn id="12" fill="hold">
                            <p:stCondLst>
                              <p:cond delay="1500"/>
                            </p:stCondLst>
                            <p:childTnLst>
                              <p:par>
                                <p:cTn id="13" presetID="21" presetClass="entr" presetSubtype="1" fill="hold" grpId="0"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heel(1)">
                                      <p:cBhvr>
                                        <p:cTn id="15" dur="750"/>
                                        <p:tgtEl>
                                          <p:spTgt spid="29"/>
                                        </p:tgtEl>
                                      </p:cBhvr>
                                    </p:animEffect>
                                  </p:childTnLst>
                                </p:cTn>
                              </p:par>
                            </p:childTnLst>
                          </p:cTn>
                        </p:par>
                        <p:par>
                          <p:cTn id="16" fill="hold">
                            <p:stCondLst>
                              <p:cond delay="2500"/>
                            </p:stCondLst>
                            <p:childTnLst>
                              <p:par>
                                <p:cTn id="17" presetID="22" presetClass="entr" presetSubtype="4" fill="hold" grpId="0" nodeType="afterEffect">
                                  <p:stCondLst>
                                    <p:cond delay="0"/>
                                  </p:stCondLst>
                                  <p:childTnLst>
                                    <p:set>
                                      <p:cBhvr>
                                        <p:cTn id="18" dur="1" fill="hold">
                                          <p:stCondLst>
                                            <p:cond delay="0"/>
                                          </p:stCondLst>
                                        </p:cTn>
                                        <p:tgtEl>
                                          <p:spTgt spid="32"/>
                                        </p:tgtEl>
                                        <p:attrNameLst>
                                          <p:attrName>style.visibility</p:attrName>
                                        </p:attrNameLst>
                                      </p:cBhvr>
                                      <p:to>
                                        <p:strVal val="visible"/>
                                      </p:to>
                                    </p:set>
                                    <p:animEffect transition="in" filter="wipe(down)">
                                      <p:cBhvr>
                                        <p:cTn id="19" dur="500"/>
                                        <p:tgtEl>
                                          <p:spTgt spid="32"/>
                                        </p:tgtEl>
                                      </p:cBhvr>
                                    </p:animEffect>
                                  </p:childTnLst>
                                </p:cTn>
                              </p:par>
                            </p:childTnLst>
                          </p:cTn>
                        </p:par>
                        <p:par>
                          <p:cTn id="20" fill="hold">
                            <p:stCondLst>
                              <p:cond delay="3000"/>
                            </p:stCondLst>
                            <p:childTnLst>
                              <p:par>
                                <p:cTn id="21" presetID="21" presetClass="entr" presetSubtype="1" fill="hold" grpId="0" nodeType="after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wheel(1)">
                                      <p:cBhvr>
                                        <p:cTn id="23" dur="750"/>
                                        <p:tgtEl>
                                          <p:spTgt spid="30"/>
                                        </p:tgtEl>
                                      </p:cBhvr>
                                    </p:animEffect>
                                  </p:childTnLst>
                                </p:cTn>
                              </p:par>
                            </p:childTnLst>
                          </p:cTn>
                        </p:par>
                        <p:par>
                          <p:cTn id="24" fill="hold">
                            <p:stCondLst>
                              <p:cond delay="4000"/>
                            </p:stCondLst>
                            <p:childTnLst>
                              <p:par>
                                <p:cTn id="25" presetID="22" presetClass="entr" presetSubtype="1"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up)">
                                      <p:cBhvr>
                                        <p:cTn id="27" dur="500"/>
                                        <p:tgtEl>
                                          <p:spTgt spid="33"/>
                                        </p:tgtEl>
                                      </p:cBhvr>
                                    </p:animEffect>
                                  </p:childTnLst>
                                </p:cTn>
                              </p:par>
                            </p:childTnLst>
                          </p:cTn>
                        </p:par>
                        <p:par>
                          <p:cTn id="28" fill="hold">
                            <p:stCondLst>
                              <p:cond delay="4500"/>
                            </p:stCondLst>
                            <p:childTnLst>
                              <p:par>
                                <p:cTn id="29" presetID="22" presetClass="entr" presetSubtype="8"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left)">
                                      <p:cBhvr>
                                        <p:cTn id="3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bldLvl="0" animBg="1"/>
      <p:bldP spid="29" grpId="0" bldLvl="0" animBg="1"/>
      <p:bldP spid="30" grpId="0" bldLvl="0" animBg="1"/>
      <p:bldP spid="31" grpId="0"/>
      <p:bldP spid="32" grpId="0"/>
      <p:bldP spid="33" grpId="0"/>
      <p:bldP spid="12" grpId="0" bldLvl="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3452495" y="1505786"/>
            <a:ext cx="5287010" cy="646331"/>
          </a:xfrm>
          <a:prstGeom prst="rect">
            <a:avLst/>
          </a:prstGeom>
          <a:noFill/>
        </p:spPr>
        <p:txBody>
          <a:bodyPr wrap="square" rtlCol="0">
            <a:spAutoFit/>
          </a:bodyPr>
          <a:lstStyle/>
          <a:p>
            <a:pPr algn="ctr"/>
            <a:r>
              <a:rPr lang="zh-CN" altLang="en-US" sz="3600" b="1" dirty="0">
                <a:solidFill>
                  <a:srgbClr val="00B050"/>
                </a:solidFill>
                <a:cs typeface="+mn-ea"/>
                <a:sym typeface="+mn-lt"/>
              </a:rPr>
              <a:t>护士的站姿禁忌</a:t>
            </a:r>
          </a:p>
        </p:txBody>
      </p:sp>
      <p:sp>
        <p:nvSpPr>
          <p:cNvPr id="32" name="矩形 31"/>
          <p:cNvSpPr/>
          <p:nvPr/>
        </p:nvSpPr>
        <p:spPr>
          <a:xfrm>
            <a:off x="5490706" y="3151998"/>
            <a:ext cx="1210588" cy="1323439"/>
          </a:xfrm>
          <a:prstGeom prst="rect">
            <a:avLst/>
          </a:prstGeom>
          <a:noFill/>
        </p:spPr>
        <p:txBody>
          <a:bodyPr wrap="none">
            <a:spAutoFit/>
          </a:bodyPr>
          <a:lstStyle/>
          <a:p>
            <a:pPr algn="ctr"/>
            <a:r>
              <a:rPr lang="zh-CN" altLang="en-US" sz="4000" b="1" dirty="0">
                <a:solidFill>
                  <a:srgbClr val="00B050"/>
                </a:solidFill>
                <a:cs typeface="+mn-ea"/>
                <a:sym typeface="+mn-lt"/>
              </a:rPr>
              <a:t>站</a:t>
            </a:r>
            <a:r>
              <a:rPr lang="zh-CN" altLang="en-US" sz="4000" b="1" dirty="0" smtClean="0">
                <a:solidFill>
                  <a:srgbClr val="00B050"/>
                </a:solidFill>
                <a:cs typeface="+mn-ea"/>
                <a:sym typeface="+mn-lt"/>
              </a:rPr>
              <a:t>姿</a:t>
            </a:r>
            <a:endParaRPr lang="en-US" altLang="zh-CN" sz="4000" b="1" dirty="0" smtClean="0">
              <a:solidFill>
                <a:srgbClr val="00B050"/>
              </a:solidFill>
              <a:cs typeface="+mn-ea"/>
              <a:sym typeface="+mn-lt"/>
            </a:endParaRPr>
          </a:p>
          <a:p>
            <a:pPr algn="ctr"/>
            <a:r>
              <a:rPr lang="zh-CN" altLang="en-US" sz="4000" b="1" dirty="0" smtClean="0">
                <a:solidFill>
                  <a:srgbClr val="00B050"/>
                </a:solidFill>
                <a:cs typeface="+mn-ea"/>
                <a:sym typeface="+mn-lt"/>
              </a:rPr>
              <a:t>禁忌</a:t>
            </a:r>
            <a:endParaRPr lang="zh-CN" altLang="en-US" sz="4000" b="1" dirty="0">
              <a:solidFill>
                <a:srgbClr val="00B050"/>
              </a:solidFill>
              <a:cs typeface="+mn-ea"/>
              <a:sym typeface="+mn-lt"/>
            </a:endParaRPr>
          </a:p>
        </p:txBody>
      </p:sp>
      <p:sp>
        <p:nvSpPr>
          <p:cNvPr id="35" name="矩形 34"/>
          <p:cNvSpPr/>
          <p:nvPr/>
        </p:nvSpPr>
        <p:spPr>
          <a:xfrm>
            <a:off x="1886606" y="3089645"/>
            <a:ext cx="2339102" cy="523220"/>
          </a:xfrm>
          <a:prstGeom prst="rect">
            <a:avLst/>
          </a:prstGeom>
        </p:spPr>
        <p:txBody>
          <a:bodyPr wrap="none">
            <a:spAutoFit/>
          </a:bodyPr>
          <a:lstStyle/>
          <a:p>
            <a:r>
              <a:rPr lang="zh-CN" altLang="en-US" sz="2800">
                <a:solidFill>
                  <a:schemeClr val="tx2"/>
                </a:solidFill>
                <a:cs typeface="+mn-ea"/>
                <a:sym typeface="+mn-lt"/>
              </a:rPr>
              <a:t>全身不够端正</a:t>
            </a:r>
          </a:p>
        </p:txBody>
      </p:sp>
      <p:sp>
        <p:nvSpPr>
          <p:cNvPr id="39" name="矩形 38"/>
          <p:cNvSpPr/>
          <p:nvPr/>
        </p:nvSpPr>
        <p:spPr>
          <a:xfrm>
            <a:off x="1886606" y="4294107"/>
            <a:ext cx="2339102" cy="523220"/>
          </a:xfrm>
          <a:prstGeom prst="rect">
            <a:avLst/>
          </a:prstGeom>
        </p:spPr>
        <p:txBody>
          <a:bodyPr wrap="none">
            <a:spAutoFit/>
          </a:bodyPr>
          <a:lstStyle/>
          <a:p>
            <a:r>
              <a:rPr lang="zh-CN" altLang="en-US" sz="2800" dirty="0">
                <a:solidFill>
                  <a:schemeClr val="tx2"/>
                </a:solidFill>
                <a:cs typeface="+mn-ea"/>
                <a:sym typeface="+mn-lt"/>
              </a:rPr>
              <a:t>双腿叉开过大</a:t>
            </a:r>
          </a:p>
        </p:txBody>
      </p:sp>
      <p:sp>
        <p:nvSpPr>
          <p:cNvPr id="40" name="矩形 39"/>
          <p:cNvSpPr/>
          <p:nvPr/>
        </p:nvSpPr>
        <p:spPr>
          <a:xfrm>
            <a:off x="7955936" y="3079840"/>
            <a:ext cx="2339102" cy="523220"/>
          </a:xfrm>
          <a:prstGeom prst="rect">
            <a:avLst/>
          </a:prstGeom>
        </p:spPr>
        <p:txBody>
          <a:bodyPr wrap="none">
            <a:spAutoFit/>
          </a:bodyPr>
          <a:lstStyle/>
          <a:p>
            <a:r>
              <a:rPr lang="zh-CN" altLang="en-US" sz="2800" dirty="0">
                <a:solidFill>
                  <a:schemeClr val="tx2"/>
                </a:solidFill>
                <a:cs typeface="+mn-ea"/>
                <a:sym typeface="+mn-lt"/>
              </a:rPr>
              <a:t>手脚随意活动</a:t>
            </a:r>
          </a:p>
        </p:txBody>
      </p:sp>
      <p:sp>
        <p:nvSpPr>
          <p:cNvPr id="41" name="矩形 40"/>
          <p:cNvSpPr/>
          <p:nvPr/>
        </p:nvSpPr>
        <p:spPr>
          <a:xfrm>
            <a:off x="7955936" y="4250012"/>
            <a:ext cx="2339102" cy="523220"/>
          </a:xfrm>
          <a:prstGeom prst="rect">
            <a:avLst/>
          </a:prstGeom>
        </p:spPr>
        <p:txBody>
          <a:bodyPr wrap="none">
            <a:spAutoFit/>
          </a:bodyPr>
          <a:lstStyle/>
          <a:p>
            <a:r>
              <a:rPr lang="zh-CN" altLang="en-US" sz="2800">
                <a:solidFill>
                  <a:schemeClr val="tx2"/>
                </a:solidFill>
                <a:cs typeface="+mn-ea"/>
                <a:sym typeface="+mn-lt"/>
              </a:rPr>
              <a:t>表情自由散漫</a:t>
            </a:r>
          </a:p>
        </p:txBody>
      </p:sp>
      <p:sp>
        <p:nvSpPr>
          <p:cNvPr id="10"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流程图: 延期 10"/>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b="1" dirty="0">
                <a:solidFill>
                  <a:srgbClr val="00B050"/>
                </a:solidFill>
                <a:cs typeface="+mn-ea"/>
                <a:sym typeface="+mn-lt"/>
              </a:rPr>
              <a:t>护士举止礼仪</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16">
        <p15:prstTrans prst="pageCurlDouble"/>
      </p:transition>
    </mc:Choice>
    <mc:Fallback xmlns="">
      <p:transition spd="slow" advTm="4016">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3167063" y="1424135"/>
            <a:ext cx="5287010" cy="584775"/>
          </a:xfrm>
          <a:prstGeom prst="rect">
            <a:avLst/>
          </a:prstGeom>
          <a:noFill/>
        </p:spPr>
        <p:txBody>
          <a:bodyPr wrap="square" rtlCol="0">
            <a:spAutoFit/>
          </a:bodyPr>
          <a:lstStyle/>
          <a:p>
            <a:pPr algn="ctr"/>
            <a:r>
              <a:rPr lang="zh-CN" altLang="en-US" sz="3200" b="1" dirty="0">
                <a:solidFill>
                  <a:srgbClr val="00B050"/>
                </a:solidFill>
                <a:cs typeface="+mn-ea"/>
                <a:sym typeface="+mn-lt"/>
              </a:rPr>
              <a:t>护士的坐姿和蹲姿</a:t>
            </a:r>
          </a:p>
        </p:txBody>
      </p:sp>
      <p:grpSp>
        <p:nvGrpSpPr>
          <p:cNvPr id="10" name="组合 9"/>
          <p:cNvGrpSpPr/>
          <p:nvPr/>
        </p:nvGrpSpPr>
        <p:grpSpPr>
          <a:xfrm>
            <a:off x="1278537" y="2247932"/>
            <a:ext cx="10137175" cy="1949810"/>
            <a:chOff x="9004207" y="1645003"/>
            <a:chExt cx="4042926" cy="2166454"/>
          </a:xfrm>
        </p:grpSpPr>
        <p:sp>
          <p:nvSpPr>
            <p:cNvPr id="11" name="文本框 10"/>
            <p:cNvSpPr txBox="1"/>
            <p:nvPr/>
          </p:nvSpPr>
          <p:spPr>
            <a:xfrm>
              <a:off x="9004207" y="1645003"/>
              <a:ext cx="516053" cy="591330"/>
            </a:xfrm>
            <a:prstGeom prst="rect">
              <a:avLst/>
            </a:prstGeom>
            <a:noFill/>
          </p:spPr>
          <p:txBody>
            <a:bodyPr wrap="none" rtlCol="0">
              <a:spAutoFit/>
            </a:bodyPr>
            <a:lstStyle/>
            <a:p>
              <a:pPr algn="l">
                <a:lnSpc>
                  <a:spcPct val="150000"/>
                </a:lnSpc>
              </a:pPr>
              <a:r>
                <a:rPr lang="zh-CN" altLang="en-US" sz="2160" b="1">
                  <a:solidFill>
                    <a:schemeClr val="tx2"/>
                  </a:solidFill>
                  <a:cs typeface="+mn-ea"/>
                  <a:sym typeface="+mn-lt"/>
                </a:rPr>
                <a:t>护士坐姿</a:t>
              </a:r>
            </a:p>
          </p:txBody>
        </p:sp>
        <p:sp>
          <p:nvSpPr>
            <p:cNvPr id="12" name="矩形 11"/>
            <p:cNvSpPr/>
            <p:nvPr/>
          </p:nvSpPr>
          <p:spPr>
            <a:xfrm>
              <a:off x="9004207" y="2169982"/>
              <a:ext cx="4042926" cy="1641475"/>
            </a:xfrm>
            <a:prstGeom prst="rect">
              <a:avLst/>
            </a:prstGeom>
          </p:spPr>
          <p:txBody>
            <a:bodyPr wrap="square">
              <a:spAutoFit/>
            </a:bodyPr>
            <a:lstStyle/>
            <a:p>
              <a:pPr>
                <a:lnSpc>
                  <a:spcPct val="150000"/>
                </a:lnSpc>
              </a:pPr>
              <a:r>
                <a:rPr sz="2000" dirty="0">
                  <a:solidFill>
                    <a:schemeClr val="tx2"/>
                  </a:solidFill>
                  <a:cs typeface="+mn-ea"/>
                  <a:sym typeface="+mn-lt"/>
                </a:rPr>
                <a:t>取站立姿态，右脚后移半步，单手或双手捋平衣裙， 轻稳落座在椅面的前2/3处，两眼平视，挺胸抬头，躯干与大腿、大腿与小腿均呈90°；双脚平稳放在地面上，足尖向前；双手掌心向下，两手相叠置于一侧大腿中部。</a:t>
              </a:r>
            </a:p>
          </p:txBody>
        </p:sp>
      </p:grpSp>
      <p:grpSp>
        <p:nvGrpSpPr>
          <p:cNvPr id="13" name="组合 12"/>
          <p:cNvGrpSpPr/>
          <p:nvPr/>
        </p:nvGrpSpPr>
        <p:grpSpPr>
          <a:xfrm>
            <a:off x="1278537" y="4158357"/>
            <a:ext cx="10137175" cy="1509638"/>
            <a:chOff x="8911074" y="1876425"/>
            <a:chExt cx="4042926" cy="1677374"/>
          </a:xfrm>
        </p:grpSpPr>
        <p:sp>
          <p:nvSpPr>
            <p:cNvPr id="2" name="文本框 1"/>
            <p:cNvSpPr txBox="1"/>
            <p:nvPr/>
          </p:nvSpPr>
          <p:spPr>
            <a:xfrm>
              <a:off x="8911074" y="1876425"/>
              <a:ext cx="516053" cy="591329"/>
            </a:xfrm>
            <a:prstGeom prst="rect">
              <a:avLst/>
            </a:prstGeom>
            <a:noFill/>
          </p:spPr>
          <p:txBody>
            <a:bodyPr wrap="none" rtlCol="0">
              <a:spAutoFit/>
            </a:bodyPr>
            <a:lstStyle/>
            <a:p>
              <a:pPr algn="l">
                <a:lnSpc>
                  <a:spcPct val="150000"/>
                </a:lnSpc>
              </a:pPr>
              <a:r>
                <a:rPr lang="zh-CN" altLang="en-US" sz="2160" b="1" dirty="0">
                  <a:solidFill>
                    <a:schemeClr val="tx2"/>
                  </a:solidFill>
                  <a:cs typeface="+mn-ea"/>
                  <a:sym typeface="+mn-lt"/>
                </a:rPr>
                <a:t>护士蹲姿</a:t>
              </a:r>
            </a:p>
          </p:txBody>
        </p:sp>
        <p:sp>
          <p:nvSpPr>
            <p:cNvPr id="5" name="矩形 4"/>
            <p:cNvSpPr/>
            <p:nvPr/>
          </p:nvSpPr>
          <p:spPr>
            <a:xfrm>
              <a:off x="8911074" y="2485701"/>
              <a:ext cx="4042926" cy="1068098"/>
            </a:xfrm>
            <a:prstGeom prst="rect">
              <a:avLst/>
            </a:prstGeom>
          </p:spPr>
          <p:txBody>
            <a:bodyPr wrap="square">
              <a:spAutoFit/>
            </a:bodyPr>
            <a:lstStyle/>
            <a:p>
              <a:pPr>
                <a:lnSpc>
                  <a:spcPct val="150000"/>
                </a:lnSpc>
              </a:pPr>
              <a:r>
                <a:rPr sz="2000" dirty="0">
                  <a:solidFill>
                    <a:schemeClr val="tx2"/>
                  </a:solidFill>
                  <a:cs typeface="+mn-ea"/>
                  <a:sym typeface="+mn-lt"/>
                </a:rPr>
                <a:t>下蹲的姿势，多用于拾物、帮助别人或照顾自己时使用。基本方法：单膝点地式；双腿高低式主要禁忌：面对他人、背对他人、双腿平行叉开</a:t>
              </a:r>
            </a:p>
          </p:txBody>
        </p:sp>
      </p:grpSp>
      <p:sp>
        <p:nvSpPr>
          <p:cNvPr id="14"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流程图: 延期 14"/>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b="1" dirty="0">
                <a:solidFill>
                  <a:srgbClr val="00B050"/>
                </a:solidFill>
                <a:cs typeface="+mn-ea"/>
                <a:sym typeface="+mn-lt"/>
              </a:rPr>
              <a:t>护士举止礼仪</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2050">
        <p15:prstTrans prst="pageCurlDouble"/>
      </p:transition>
    </mc:Choice>
    <mc:Fallback xmlns="">
      <p:transition spd="slow" advTm="205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500" fill="hold"/>
                                        <p:tgtEl>
                                          <p:spTgt spid="13"/>
                                        </p:tgtEl>
                                        <p:attrNameLst>
                                          <p:attrName>ppt_w</p:attrName>
                                        </p:attrNameLst>
                                      </p:cBhvr>
                                      <p:tavLst>
                                        <p:tav tm="0">
                                          <p:val>
                                            <p:fltVal val="0"/>
                                          </p:val>
                                        </p:tav>
                                        <p:tav tm="100000">
                                          <p:val>
                                            <p:strVal val="#ppt_w"/>
                                          </p:val>
                                        </p:tav>
                                      </p:tavLst>
                                    </p:anim>
                                    <p:anim calcmode="lin" valueType="num">
                                      <p:cBhvr>
                                        <p:cTn id="8" dur="1500" fill="hold"/>
                                        <p:tgtEl>
                                          <p:spTgt spid="13"/>
                                        </p:tgtEl>
                                        <p:attrNameLst>
                                          <p:attrName>ppt_h</p:attrName>
                                        </p:attrNameLst>
                                      </p:cBhvr>
                                      <p:tavLst>
                                        <p:tav tm="0">
                                          <p:val>
                                            <p:fltVal val="0"/>
                                          </p:val>
                                        </p:tav>
                                        <p:tav tm="100000">
                                          <p:val>
                                            <p:strVal val="#ppt_h"/>
                                          </p:val>
                                        </p:tav>
                                      </p:tavLst>
                                    </p:anim>
                                    <p:anim calcmode="lin" valueType="num">
                                      <p:cBhvr>
                                        <p:cTn id="9" dur="1500" fill="hold"/>
                                        <p:tgtEl>
                                          <p:spTgt spid="13"/>
                                        </p:tgtEl>
                                        <p:attrNameLst>
                                          <p:attrName>ppt_x</p:attrName>
                                        </p:attrNameLst>
                                      </p:cBhvr>
                                      <p:tavLst>
                                        <p:tav tm="0" fmla="#ppt_x+(cos(-2*pi*(1-$))*-#ppt_x-sin(-2*pi*(1-$))*(1-#ppt_y))*(1-$)">
                                          <p:val>
                                            <p:fltVal val="0"/>
                                          </p:val>
                                        </p:tav>
                                        <p:tav tm="100000">
                                          <p:val>
                                            <p:fltVal val="1"/>
                                          </p:val>
                                        </p:tav>
                                      </p:tavLst>
                                    </p:anim>
                                    <p:anim calcmode="lin" valueType="num">
                                      <p:cBhvr>
                                        <p:cTn id="10" dur="1500" fill="hold"/>
                                        <p:tgtEl>
                                          <p:spTgt spid="13"/>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500" fill="hold"/>
                                        <p:tgtEl>
                                          <p:spTgt spid="10"/>
                                        </p:tgtEl>
                                        <p:attrNameLst>
                                          <p:attrName>ppt_w</p:attrName>
                                        </p:attrNameLst>
                                      </p:cBhvr>
                                      <p:tavLst>
                                        <p:tav tm="0">
                                          <p:val>
                                            <p:fltVal val="0"/>
                                          </p:val>
                                        </p:tav>
                                        <p:tav tm="100000">
                                          <p:val>
                                            <p:strVal val="#ppt_w"/>
                                          </p:val>
                                        </p:tav>
                                      </p:tavLst>
                                    </p:anim>
                                    <p:anim calcmode="lin" valueType="num">
                                      <p:cBhvr>
                                        <p:cTn id="14" dur="1500" fill="hold"/>
                                        <p:tgtEl>
                                          <p:spTgt spid="10"/>
                                        </p:tgtEl>
                                        <p:attrNameLst>
                                          <p:attrName>ppt_h</p:attrName>
                                        </p:attrNameLst>
                                      </p:cBhvr>
                                      <p:tavLst>
                                        <p:tav tm="0">
                                          <p:val>
                                            <p:fltVal val="0"/>
                                          </p:val>
                                        </p:tav>
                                        <p:tav tm="100000">
                                          <p:val>
                                            <p:strVal val="#ppt_h"/>
                                          </p:val>
                                        </p:tav>
                                      </p:tavLst>
                                    </p:anim>
                                    <p:anim calcmode="lin" valueType="num">
                                      <p:cBhvr>
                                        <p:cTn id="15" dur="1500" fill="hold"/>
                                        <p:tgtEl>
                                          <p:spTgt spid="10"/>
                                        </p:tgtEl>
                                        <p:attrNameLst>
                                          <p:attrName>ppt_x</p:attrName>
                                        </p:attrNameLst>
                                      </p:cBhvr>
                                      <p:tavLst>
                                        <p:tav tm="0" fmla="#ppt_x+(cos(-2*pi*(1-$))*-#ppt_x-sin(-2*pi*(1-$))*(1-#ppt_y))*(1-$)">
                                          <p:val>
                                            <p:fltVal val="0"/>
                                          </p:val>
                                        </p:tav>
                                        <p:tav tm="100000">
                                          <p:val>
                                            <p:fltVal val="1"/>
                                          </p:val>
                                        </p:tav>
                                      </p:tavLst>
                                    </p:anim>
                                    <p:anim calcmode="lin" valueType="num">
                                      <p:cBhvr>
                                        <p:cTn id="16" dur="1500" fill="hold"/>
                                        <p:tgtEl>
                                          <p:spTgt spid="10"/>
                                        </p:tgtEl>
                                        <p:attrNameLst>
                                          <p:attrName>ppt_y</p:attrName>
                                        </p:attrNameLst>
                                      </p:cBhvr>
                                      <p:tavLst>
                                        <p:tav tm="0" fmla="#ppt_y+(sin(-2*pi*(1-$))*-#ppt_x+cos(-2*pi*(1-$))*(1-#ppt_y))*(1-$)">
                                          <p:val>
                                            <p:fltVal val="0"/>
                                          </p:val>
                                        </p:tav>
                                        <p:tav tm="100000">
                                          <p:val>
                                            <p:fltVal val="1"/>
                                          </p:val>
                                        </p:tav>
                                      </p:tavLst>
                                    </p:anim>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ipe(left)">
                                      <p:cBhvr>
                                        <p:cTn id="2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ldLvl="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文本框"/>
          <p:cNvSpPr txBox="1"/>
          <p:nvPr/>
        </p:nvSpPr>
        <p:spPr>
          <a:xfrm>
            <a:off x="4059020" y="721081"/>
            <a:ext cx="1833880" cy="1091565"/>
          </a:xfrm>
          <a:prstGeom prst="rect">
            <a:avLst/>
          </a:prstGeom>
          <a:noFill/>
        </p:spPr>
        <p:txBody>
          <a:bodyPr wrap="none" rtlCol="0">
            <a:spAutoFit/>
          </a:bodyPr>
          <a:lstStyle/>
          <a:p>
            <a:r>
              <a:rPr lang="zh-CN" altLang="en-US" sz="6500" b="1" dirty="0">
                <a:solidFill>
                  <a:srgbClr val="00B050"/>
                </a:solidFill>
                <a:cs typeface="+mn-ea"/>
                <a:sym typeface="+mn-lt"/>
              </a:rPr>
              <a:t>前言</a:t>
            </a:r>
          </a:p>
        </p:txBody>
      </p:sp>
      <p:sp>
        <p:nvSpPr>
          <p:cNvPr id="45" name="文本框"/>
          <p:cNvSpPr txBox="1"/>
          <p:nvPr/>
        </p:nvSpPr>
        <p:spPr>
          <a:xfrm>
            <a:off x="5892900" y="979172"/>
            <a:ext cx="2444323" cy="707886"/>
          </a:xfrm>
          <a:prstGeom prst="rect">
            <a:avLst/>
          </a:prstGeom>
          <a:noFill/>
        </p:spPr>
        <p:txBody>
          <a:bodyPr wrap="none" rtlCol="0">
            <a:spAutoFit/>
          </a:bodyPr>
          <a:lstStyle/>
          <a:p>
            <a:pPr marL="0" lvl="1" algn="l"/>
            <a:r>
              <a:rPr lang="zh-CN" altLang="en-US" sz="4000" b="1" dirty="0">
                <a:solidFill>
                  <a:srgbClr val="00B050"/>
                </a:solidFill>
                <a:cs typeface="+mn-ea"/>
                <a:sym typeface="+mn-lt"/>
              </a:rPr>
              <a:t>PREFACE</a:t>
            </a:r>
          </a:p>
        </p:txBody>
      </p:sp>
      <p:sp>
        <p:nvSpPr>
          <p:cNvPr id="50" name="文本框"/>
          <p:cNvSpPr txBox="1"/>
          <p:nvPr/>
        </p:nvSpPr>
        <p:spPr>
          <a:xfrm>
            <a:off x="892175" y="1892300"/>
            <a:ext cx="10519410" cy="3785652"/>
          </a:xfrm>
          <a:prstGeom prst="rect">
            <a:avLst/>
          </a:prstGeom>
          <a:noFill/>
        </p:spPr>
        <p:txBody>
          <a:bodyPr wrap="square" rtlCol="0">
            <a:spAutoFit/>
          </a:bodyPr>
          <a:lstStyle/>
          <a:p>
            <a:pPr algn="just">
              <a:lnSpc>
                <a:spcPct val="150000"/>
              </a:lnSpc>
            </a:pPr>
            <a:r>
              <a:rPr lang="en-US" altLang="zh-CN" sz="2000" dirty="0">
                <a:cs typeface="+mn-ea"/>
                <a:sym typeface="+mn-lt"/>
              </a:rPr>
              <a:t>    </a:t>
            </a:r>
            <a:r>
              <a:rPr lang="en-US" altLang="zh-CN" sz="2000" dirty="0" smtClean="0">
                <a:cs typeface="+mn-ea"/>
                <a:sym typeface="+mn-lt"/>
              </a:rPr>
              <a:t>    </a:t>
            </a:r>
            <a:r>
              <a:rPr lang="zh-CN" altLang="en-US" sz="2000" dirty="0" smtClean="0">
                <a:effectLst/>
                <a:cs typeface="+mn-ea"/>
                <a:sym typeface="+mn-lt"/>
              </a:rPr>
              <a:t>我</a:t>
            </a:r>
            <a:r>
              <a:rPr lang="zh-CN" altLang="en-US" sz="2000" dirty="0">
                <a:effectLst/>
                <a:cs typeface="+mn-ea"/>
                <a:sym typeface="+mn-lt"/>
              </a:rPr>
              <a:t>国自古就是礼仪之邦，源远流长的礼仪文明，是中国几千年文化积淀和发展而形成的，子曰：不学礼，无以立，随着当今社会的不断发展，人们之间的交往越来越广泛，各行业间的交流也日益增多，讲礼仪，重仪表，越来越受到大家的重视，成为各行业打造自身品牌的有效手段，护理人员的礼仪水平反映了医疗队伍的整体素质，是医院在医疗市场激烈的竞争中得以生存的必备条件，医疗工作不仅需要精湛的业务技术和良好的思想品德，还需要医务人员具有较高的综合素质，俗话说“有礼走遍天下，无礼寸步难行”，如果护理人员不懂礼仪，就无法处理好护患关系和医护关系，也就不能很好地完成医疗护理工作。为了塑造全新的护士职业形象，我们将服务礼仪与医院实际相结合，形成了医院护士基础礼仪规范。</a:t>
            </a:r>
            <a:endParaRPr lang="zh-CN" altLang="en-US" sz="2000" dirty="0">
              <a:cs typeface="+mn-ea"/>
              <a:sym typeface="+mn-lt"/>
            </a:endParaRPr>
          </a:p>
        </p:txBody>
      </p:sp>
      <p:sp>
        <p:nvSpPr>
          <p:cNvPr id="6" name="矩形 5"/>
          <p:cNvSpPr/>
          <p:nvPr/>
        </p:nvSpPr>
        <p:spPr>
          <a:xfrm>
            <a:off x="0" y="5704388"/>
            <a:ext cx="12192000" cy="1153611"/>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文本框 1"/>
          <p:cNvSpPr txBox="1"/>
          <p:nvPr/>
        </p:nvSpPr>
        <p:spPr>
          <a:xfrm>
            <a:off x="1162975" y="630315"/>
            <a:ext cx="2237173" cy="276999"/>
          </a:xfrm>
          <a:prstGeom prst="rect">
            <a:avLst/>
          </a:prstGeom>
          <a:noFill/>
        </p:spPr>
        <p:txBody>
          <a:bodyPr wrap="square" rtlCol="0">
            <a:spAutoFit/>
          </a:bodyPr>
          <a:lstStyle/>
          <a:p>
            <a:r>
              <a:rPr lang="en-US" altLang="zh-CN" sz="1200" dirty="0">
                <a:solidFill>
                  <a:srgbClr val="FFFFFF"/>
                </a:solidFill>
              </a:rPr>
              <a:t>https://www.ypppt.com/</a:t>
            </a:r>
            <a:endParaRPr lang="zh-CN" altLang="en-US" sz="1200" dirty="0">
              <a:solidFill>
                <a:srgbClr val="FFFFFF"/>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advTm="3719">
        <p15:prstTrans prst="origami"/>
      </p:transition>
    </mc:Choice>
    <mc:Fallback xmlns="">
      <p:transition spd="slow" advTm="3719">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randombar(horizontal)">
                                      <p:cBhvr>
                                        <p:cTn id="7" dur="500"/>
                                        <p:tgtEl>
                                          <p:spTgt spid="43"/>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randombar(horizontal)">
                                      <p:cBhvr>
                                        <p:cTn id="10" dur="500"/>
                                        <p:tgtEl>
                                          <p:spTgt spid="45"/>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50"/>
                                        </p:tgtEl>
                                        <p:attrNameLst>
                                          <p:attrName>style.visibility</p:attrName>
                                        </p:attrNameLst>
                                      </p:cBhvr>
                                      <p:to>
                                        <p:strVal val="visible"/>
                                      </p:to>
                                    </p:set>
                                    <p:animEffect transition="in" filter="randombar(horizontal)">
                                      <p:cBhvr>
                                        <p:cTn id="13"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5" grpId="0"/>
      <p:bldP spid="5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3184348" y="1196933"/>
            <a:ext cx="5287010" cy="584775"/>
          </a:xfrm>
          <a:prstGeom prst="rect">
            <a:avLst/>
          </a:prstGeom>
          <a:noFill/>
        </p:spPr>
        <p:txBody>
          <a:bodyPr wrap="square" rtlCol="0">
            <a:spAutoFit/>
          </a:bodyPr>
          <a:lstStyle/>
          <a:p>
            <a:pPr algn="ctr"/>
            <a:r>
              <a:rPr lang="zh-CN" altLang="en-US" sz="3200" b="1" dirty="0">
                <a:solidFill>
                  <a:srgbClr val="00B050"/>
                </a:solidFill>
                <a:cs typeface="+mn-ea"/>
                <a:sym typeface="+mn-lt"/>
              </a:rPr>
              <a:t>护士的行姿</a:t>
            </a:r>
          </a:p>
        </p:txBody>
      </p:sp>
      <p:sp>
        <p:nvSpPr>
          <p:cNvPr id="53" name="矩形 52"/>
          <p:cNvSpPr/>
          <p:nvPr/>
        </p:nvSpPr>
        <p:spPr>
          <a:xfrm>
            <a:off x="1055370" y="2015579"/>
            <a:ext cx="10081260" cy="961252"/>
          </a:xfrm>
          <a:prstGeom prst="rect">
            <a:avLst/>
          </a:prstGeom>
          <a:noFill/>
          <a:ln>
            <a:no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1405" tIns="45702" rIns="91405" bIns="45702">
            <a:spAutoFit/>
          </a:bodyPr>
          <a:lstStyle/>
          <a:p>
            <a:pPr defTabSz="725805">
              <a:lnSpc>
                <a:spcPct val="150000"/>
              </a:lnSpc>
              <a:defRPr sz="1800">
                <a:solidFill>
                  <a:srgbClr val="000000"/>
                </a:solidFill>
                <a:uFillTx/>
              </a:defRPr>
            </a:pPr>
            <a:r>
              <a:rPr lang="zh-CN" altLang="en-US" sz="2000" dirty="0">
                <a:solidFill>
                  <a:schemeClr val="tx2"/>
                </a:solidFill>
                <a:cs typeface="+mn-ea"/>
                <a:sym typeface="+mn-lt"/>
              </a:rPr>
              <a:t>以站姿为基础，脚尖朝向正前方，收腹挺胸，两眼平视，双肩平衡略后展，两臂自然摆动或持物在胸前，步履轻捷，弹足有力，柔步无声，充满活力。</a:t>
            </a:r>
          </a:p>
        </p:txBody>
      </p:sp>
      <p:sp>
        <p:nvSpPr>
          <p:cNvPr id="62" name="文本框 83"/>
          <p:cNvSpPr txBox="1"/>
          <p:nvPr/>
        </p:nvSpPr>
        <p:spPr>
          <a:xfrm>
            <a:off x="8030223" y="3660636"/>
            <a:ext cx="3142567" cy="530915"/>
          </a:xfrm>
          <a:prstGeom prst="rect">
            <a:avLst/>
          </a:prstGeom>
          <a:noFill/>
        </p:spPr>
        <p:txBody>
          <a:bodyPr wrap="square" rtlCol="0">
            <a:spAutoFit/>
          </a:bodyPr>
          <a:lstStyle/>
          <a:p>
            <a:pPr>
              <a:lnSpc>
                <a:spcPct val="114000"/>
              </a:lnSpc>
            </a:pPr>
            <a:r>
              <a:rPr sz="2500" dirty="0">
                <a:solidFill>
                  <a:schemeClr val="tx2"/>
                </a:solidFill>
                <a:cs typeface="+mn-ea"/>
                <a:sym typeface="+mn-lt"/>
              </a:rPr>
              <a:t>双眼平视背放松</a:t>
            </a:r>
          </a:p>
        </p:txBody>
      </p:sp>
      <p:sp>
        <p:nvSpPr>
          <p:cNvPr id="68" name="文本框 89"/>
          <p:cNvSpPr txBox="1"/>
          <p:nvPr/>
        </p:nvSpPr>
        <p:spPr>
          <a:xfrm>
            <a:off x="8123022" y="5021291"/>
            <a:ext cx="3277021" cy="497572"/>
          </a:xfrm>
          <a:prstGeom prst="rect">
            <a:avLst/>
          </a:prstGeom>
          <a:noFill/>
        </p:spPr>
        <p:txBody>
          <a:bodyPr wrap="square" rtlCol="0">
            <a:spAutoFit/>
          </a:bodyPr>
          <a:lstStyle/>
          <a:p>
            <a:pPr>
              <a:lnSpc>
                <a:spcPct val="114000"/>
              </a:lnSpc>
            </a:pPr>
            <a:r>
              <a:rPr sz="2500" dirty="0">
                <a:solidFill>
                  <a:schemeClr val="tx2"/>
                </a:solidFill>
                <a:cs typeface="+mn-ea"/>
                <a:sym typeface="+mn-lt"/>
              </a:rPr>
              <a:t>跟落掌接趾推送</a:t>
            </a:r>
          </a:p>
        </p:txBody>
      </p:sp>
      <p:sp>
        <p:nvSpPr>
          <p:cNvPr id="74" name="文本框 95"/>
          <p:cNvSpPr txBox="1"/>
          <p:nvPr/>
        </p:nvSpPr>
        <p:spPr>
          <a:xfrm flipH="1">
            <a:off x="301079" y="3660636"/>
            <a:ext cx="3999352" cy="497572"/>
          </a:xfrm>
          <a:prstGeom prst="rect">
            <a:avLst/>
          </a:prstGeom>
          <a:noFill/>
        </p:spPr>
        <p:txBody>
          <a:bodyPr wrap="square" rtlCol="0">
            <a:spAutoFit/>
          </a:bodyPr>
          <a:lstStyle/>
          <a:p>
            <a:pPr algn="r">
              <a:lnSpc>
                <a:spcPct val="114000"/>
              </a:lnSpc>
            </a:pPr>
            <a:r>
              <a:rPr sz="2500" dirty="0">
                <a:solidFill>
                  <a:schemeClr val="tx2"/>
                </a:solidFill>
                <a:cs typeface="+mn-ea"/>
                <a:sym typeface="+mn-lt"/>
              </a:rPr>
              <a:t>提髋提膝小腿迈</a:t>
            </a:r>
          </a:p>
        </p:txBody>
      </p:sp>
      <p:sp>
        <p:nvSpPr>
          <p:cNvPr id="80" name="文本框 107"/>
          <p:cNvSpPr txBox="1"/>
          <p:nvPr/>
        </p:nvSpPr>
        <p:spPr>
          <a:xfrm flipH="1">
            <a:off x="1091582" y="5041132"/>
            <a:ext cx="3090924" cy="497572"/>
          </a:xfrm>
          <a:prstGeom prst="rect">
            <a:avLst/>
          </a:prstGeom>
          <a:noFill/>
        </p:spPr>
        <p:txBody>
          <a:bodyPr wrap="square" rtlCol="0">
            <a:spAutoFit/>
          </a:bodyPr>
          <a:lstStyle/>
          <a:p>
            <a:pPr algn="r">
              <a:lnSpc>
                <a:spcPct val="114000"/>
              </a:lnSpc>
            </a:pPr>
            <a:r>
              <a:rPr sz="2500" dirty="0">
                <a:solidFill>
                  <a:schemeClr val="tx2"/>
                </a:solidFill>
                <a:cs typeface="+mn-ea"/>
                <a:sym typeface="+mn-lt"/>
              </a:rPr>
              <a:t>以胸领动肩轴摆</a:t>
            </a:r>
          </a:p>
        </p:txBody>
      </p:sp>
      <p:sp>
        <p:nvSpPr>
          <p:cNvPr id="94" name="文本框 122"/>
          <p:cNvSpPr txBox="1"/>
          <p:nvPr/>
        </p:nvSpPr>
        <p:spPr>
          <a:xfrm>
            <a:off x="4300431" y="4932710"/>
            <a:ext cx="1000117" cy="706755"/>
          </a:xfrm>
          <a:prstGeom prst="rect">
            <a:avLst/>
          </a:prstGeom>
          <a:solidFill>
            <a:srgbClr val="00B050"/>
          </a:solidFill>
        </p:spPr>
        <p:txBody>
          <a:bodyPr wrap="square" rtlCol="0">
            <a:spAutoFit/>
          </a:bodyPr>
          <a:lstStyle/>
          <a:p>
            <a:pPr algn="ctr">
              <a:defRPr/>
            </a:pPr>
            <a:r>
              <a:rPr lang="en-US" altLang="zh-CN" sz="4000" dirty="0">
                <a:solidFill>
                  <a:schemeClr val="bg1"/>
                </a:solidFill>
                <a:cs typeface="+mn-ea"/>
                <a:sym typeface="+mn-lt"/>
              </a:rPr>
              <a:t>01</a:t>
            </a:r>
          </a:p>
        </p:txBody>
      </p:sp>
      <p:sp>
        <p:nvSpPr>
          <p:cNvPr id="95" name="文本框 125"/>
          <p:cNvSpPr txBox="1"/>
          <p:nvPr/>
        </p:nvSpPr>
        <p:spPr>
          <a:xfrm>
            <a:off x="4300431" y="3513718"/>
            <a:ext cx="1000117" cy="706755"/>
          </a:xfrm>
          <a:prstGeom prst="rect">
            <a:avLst/>
          </a:prstGeom>
          <a:solidFill>
            <a:srgbClr val="00B050"/>
          </a:solidFill>
        </p:spPr>
        <p:txBody>
          <a:bodyPr wrap="square" rtlCol="0">
            <a:spAutoFit/>
          </a:bodyPr>
          <a:lstStyle/>
          <a:p>
            <a:pPr algn="ctr">
              <a:defRPr/>
            </a:pPr>
            <a:r>
              <a:rPr lang="en-US" altLang="zh-CN" sz="4000" dirty="0" smtClean="0">
                <a:solidFill>
                  <a:schemeClr val="bg1"/>
                </a:solidFill>
                <a:cs typeface="+mn-ea"/>
                <a:sym typeface="+mn-lt"/>
              </a:rPr>
              <a:t>02</a:t>
            </a:r>
            <a:endParaRPr lang="en-US" altLang="zh-CN" sz="4000" dirty="0">
              <a:solidFill>
                <a:schemeClr val="bg1"/>
              </a:solidFill>
              <a:cs typeface="+mn-ea"/>
              <a:sym typeface="+mn-lt"/>
            </a:endParaRPr>
          </a:p>
        </p:txBody>
      </p:sp>
      <p:sp>
        <p:nvSpPr>
          <p:cNvPr id="96" name="文本框 128"/>
          <p:cNvSpPr txBox="1"/>
          <p:nvPr/>
        </p:nvSpPr>
        <p:spPr>
          <a:xfrm>
            <a:off x="6872973" y="3573165"/>
            <a:ext cx="1000117" cy="706755"/>
          </a:xfrm>
          <a:prstGeom prst="rect">
            <a:avLst/>
          </a:prstGeom>
          <a:solidFill>
            <a:srgbClr val="00B050"/>
          </a:solidFill>
        </p:spPr>
        <p:txBody>
          <a:bodyPr wrap="square" rtlCol="0">
            <a:spAutoFit/>
          </a:bodyPr>
          <a:lstStyle/>
          <a:p>
            <a:pPr algn="ctr">
              <a:defRPr/>
            </a:pPr>
            <a:r>
              <a:rPr lang="en-US" altLang="zh-CN" sz="4000" dirty="0">
                <a:solidFill>
                  <a:schemeClr val="bg1"/>
                </a:solidFill>
                <a:cs typeface="+mn-ea"/>
                <a:sym typeface="+mn-lt"/>
              </a:rPr>
              <a:t>04</a:t>
            </a:r>
          </a:p>
        </p:txBody>
      </p:sp>
      <p:sp>
        <p:nvSpPr>
          <p:cNvPr id="97" name="文本框 131"/>
          <p:cNvSpPr txBox="1"/>
          <p:nvPr/>
        </p:nvSpPr>
        <p:spPr>
          <a:xfrm>
            <a:off x="6847587" y="4900846"/>
            <a:ext cx="1000117" cy="706755"/>
          </a:xfrm>
          <a:prstGeom prst="rect">
            <a:avLst/>
          </a:prstGeom>
          <a:solidFill>
            <a:srgbClr val="00B050"/>
          </a:solidFill>
        </p:spPr>
        <p:txBody>
          <a:bodyPr wrap="square" rtlCol="0">
            <a:spAutoFit/>
          </a:bodyPr>
          <a:lstStyle/>
          <a:p>
            <a:pPr algn="ctr">
              <a:defRPr/>
            </a:pPr>
            <a:r>
              <a:rPr lang="en-US" altLang="zh-CN" sz="4000" dirty="0">
                <a:solidFill>
                  <a:schemeClr val="bg1"/>
                </a:solidFill>
                <a:cs typeface="+mn-ea"/>
                <a:sym typeface="+mn-lt"/>
              </a:rPr>
              <a:t>03</a:t>
            </a:r>
          </a:p>
        </p:txBody>
      </p:sp>
      <p:sp>
        <p:nvSpPr>
          <p:cNvPr id="12"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流程图: 延期 12"/>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b="1" dirty="0">
                <a:solidFill>
                  <a:srgbClr val="00B050"/>
                </a:solidFill>
                <a:cs typeface="+mn-ea"/>
                <a:sym typeface="+mn-lt"/>
              </a:rPr>
              <a:t>护士举止礼仪</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564">
        <p15:prstTrans prst="pageCurlDouble"/>
      </p:transition>
    </mc:Choice>
    <mc:Fallback xmlns="">
      <p:transition spd="slow" advTm="4564">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p:cTn id="7" dur="400" fill="hold"/>
                                        <p:tgtEl>
                                          <p:spTgt spid="53"/>
                                        </p:tgtEl>
                                        <p:attrNameLst>
                                          <p:attrName>ppt_w</p:attrName>
                                        </p:attrNameLst>
                                      </p:cBhvr>
                                      <p:tavLst>
                                        <p:tav tm="0">
                                          <p:val>
                                            <p:fltVal val="0"/>
                                          </p:val>
                                        </p:tav>
                                        <p:tav tm="100000">
                                          <p:val>
                                            <p:strVal val="#ppt_w"/>
                                          </p:val>
                                        </p:tav>
                                      </p:tavLst>
                                    </p:anim>
                                    <p:anim calcmode="lin" valueType="num">
                                      <p:cBhvr>
                                        <p:cTn id="8" dur="400" fill="hold"/>
                                        <p:tgtEl>
                                          <p:spTgt spid="53"/>
                                        </p:tgtEl>
                                        <p:attrNameLst>
                                          <p:attrName>ppt_h</p:attrName>
                                        </p:attrNameLst>
                                      </p:cBhvr>
                                      <p:tavLst>
                                        <p:tav tm="0">
                                          <p:val>
                                            <p:fltVal val="0"/>
                                          </p:val>
                                        </p:tav>
                                        <p:tav tm="100000">
                                          <p:val>
                                            <p:strVal val="#ppt_h"/>
                                          </p:val>
                                        </p:tav>
                                      </p:tavLst>
                                    </p:anim>
                                    <p:anim calcmode="lin" valueType="num">
                                      <p:cBhvr>
                                        <p:cTn id="9" dur="400" fill="hold"/>
                                        <p:tgtEl>
                                          <p:spTgt spid="53"/>
                                        </p:tgtEl>
                                        <p:attrNameLst>
                                          <p:attrName>style.rotation</p:attrName>
                                        </p:attrNameLst>
                                      </p:cBhvr>
                                      <p:tavLst>
                                        <p:tav tm="0">
                                          <p:val>
                                            <p:fltVal val="90"/>
                                          </p:val>
                                        </p:tav>
                                        <p:tav tm="100000">
                                          <p:val>
                                            <p:fltVal val="0"/>
                                          </p:val>
                                        </p:tav>
                                      </p:tavLst>
                                    </p:anim>
                                    <p:animEffect transition="in" filter="fade">
                                      <p:cBhvr>
                                        <p:cTn id="10" dur="400"/>
                                        <p:tgtEl>
                                          <p:spTgt spid="53"/>
                                        </p:tgtEl>
                                      </p:cBhvr>
                                    </p:animEffect>
                                  </p:childTnLst>
                                </p:cTn>
                              </p:par>
                            </p:childTnLst>
                          </p:cTn>
                        </p:par>
                        <p:par>
                          <p:cTn id="11" fill="hold">
                            <p:stCondLst>
                              <p:cond delay="500"/>
                            </p:stCondLst>
                            <p:childTnLst>
                              <p:par>
                                <p:cTn id="12" presetID="49" presetClass="entr" presetSubtype="0" decel="100000" fill="hold" grpId="0" nodeType="afterEffect">
                                  <p:stCondLst>
                                    <p:cond delay="0"/>
                                  </p:stCondLst>
                                  <p:childTnLst>
                                    <p:set>
                                      <p:cBhvr>
                                        <p:cTn id="13" dur="1" fill="hold">
                                          <p:stCondLst>
                                            <p:cond delay="0"/>
                                          </p:stCondLst>
                                        </p:cTn>
                                        <p:tgtEl>
                                          <p:spTgt spid="94"/>
                                        </p:tgtEl>
                                        <p:attrNameLst>
                                          <p:attrName>style.visibility</p:attrName>
                                        </p:attrNameLst>
                                      </p:cBhvr>
                                      <p:to>
                                        <p:strVal val="visible"/>
                                      </p:to>
                                    </p:set>
                                    <p:anim calcmode="lin" valueType="num">
                                      <p:cBhvr>
                                        <p:cTn id="14" dur="500" fill="hold"/>
                                        <p:tgtEl>
                                          <p:spTgt spid="94"/>
                                        </p:tgtEl>
                                        <p:attrNameLst>
                                          <p:attrName>ppt_w</p:attrName>
                                        </p:attrNameLst>
                                      </p:cBhvr>
                                      <p:tavLst>
                                        <p:tav tm="0">
                                          <p:val>
                                            <p:fltVal val="0"/>
                                          </p:val>
                                        </p:tav>
                                        <p:tav tm="100000">
                                          <p:val>
                                            <p:strVal val="#ppt_w"/>
                                          </p:val>
                                        </p:tav>
                                      </p:tavLst>
                                    </p:anim>
                                    <p:anim calcmode="lin" valueType="num">
                                      <p:cBhvr>
                                        <p:cTn id="15" dur="500" fill="hold"/>
                                        <p:tgtEl>
                                          <p:spTgt spid="94"/>
                                        </p:tgtEl>
                                        <p:attrNameLst>
                                          <p:attrName>ppt_h</p:attrName>
                                        </p:attrNameLst>
                                      </p:cBhvr>
                                      <p:tavLst>
                                        <p:tav tm="0">
                                          <p:val>
                                            <p:fltVal val="0"/>
                                          </p:val>
                                        </p:tav>
                                        <p:tav tm="100000">
                                          <p:val>
                                            <p:strVal val="#ppt_h"/>
                                          </p:val>
                                        </p:tav>
                                      </p:tavLst>
                                    </p:anim>
                                    <p:anim calcmode="lin" valueType="num">
                                      <p:cBhvr>
                                        <p:cTn id="16" dur="500" fill="hold"/>
                                        <p:tgtEl>
                                          <p:spTgt spid="94"/>
                                        </p:tgtEl>
                                        <p:attrNameLst>
                                          <p:attrName>style.rotation</p:attrName>
                                        </p:attrNameLst>
                                      </p:cBhvr>
                                      <p:tavLst>
                                        <p:tav tm="0">
                                          <p:val>
                                            <p:fltVal val="360"/>
                                          </p:val>
                                        </p:tav>
                                        <p:tav tm="100000">
                                          <p:val>
                                            <p:fltVal val="0"/>
                                          </p:val>
                                        </p:tav>
                                      </p:tavLst>
                                    </p:anim>
                                    <p:animEffect transition="in" filter="fade">
                                      <p:cBhvr>
                                        <p:cTn id="17" dur="500"/>
                                        <p:tgtEl>
                                          <p:spTgt spid="94"/>
                                        </p:tgtEl>
                                      </p:cBhvr>
                                    </p:animEffect>
                                  </p:childTnLst>
                                </p:cTn>
                              </p:par>
                              <p:par>
                                <p:cTn id="18" presetID="49" presetClass="entr" presetSubtype="0" decel="100000" fill="hold" grpId="0" nodeType="withEffect">
                                  <p:stCondLst>
                                    <p:cond delay="0"/>
                                  </p:stCondLst>
                                  <p:childTnLst>
                                    <p:set>
                                      <p:cBhvr>
                                        <p:cTn id="19" dur="1" fill="hold">
                                          <p:stCondLst>
                                            <p:cond delay="0"/>
                                          </p:stCondLst>
                                        </p:cTn>
                                        <p:tgtEl>
                                          <p:spTgt spid="95"/>
                                        </p:tgtEl>
                                        <p:attrNameLst>
                                          <p:attrName>style.visibility</p:attrName>
                                        </p:attrNameLst>
                                      </p:cBhvr>
                                      <p:to>
                                        <p:strVal val="visible"/>
                                      </p:to>
                                    </p:set>
                                    <p:anim calcmode="lin" valueType="num">
                                      <p:cBhvr>
                                        <p:cTn id="20" dur="500" fill="hold"/>
                                        <p:tgtEl>
                                          <p:spTgt spid="95"/>
                                        </p:tgtEl>
                                        <p:attrNameLst>
                                          <p:attrName>ppt_w</p:attrName>
                                        </p:attrNameLst>
                                      </p:cBhvr>
                                      <p:tavLst>
                                        <p:tav tm="0">
                                          <p:val>
                                            <p:fltVal val="0"/>
                                          </p:val>
                                        </p:tav>
                                        <p:tav tm="100000">
                                          <p:val>
                                            <p:strVal val="#ppt_w"/>
                                          </p:val>
                                        </p:tav>
                                      </p:tavLst>
                                    </p:anim>
                                    <p:anim calcmode="lin" valueType="num">
                                      <p:cBhvr>
                                        <p:cTn id="21" dur="500" fill="hold"/>
                                        <p:tgtEl>
                                          <p:spTgt spid="95"/>
                                        </p:tgtEl>
                                        <p:attrNameLst>
                                          <p:attrName>ppt_h</p:attrName>
                                        </p:attrNameLst>
                                      </p:cBhvr>
                                      <p:tavLst>
                                        <p:tav tm="0">
                                          <p:val>
                                            <p:fltVal val="0"/>
                                          </p:val>
                                        </p:tav>
                                        <p:tav tm="100000">
                                          <p:val>
                                            <p:strVal val="#ppt_h"/>
                                          </p:val>
                                        </p:tav>
                                      </p:tavLst>
                                    </p:anim>
                                    <p:anim calcmode="lin" valueType="num">
                                      <p:cBhvr>
                                        <p:cTn id="22" dur="500" fill="hold"/>
                                        <p:tgtEl>
                                          <p:spTgt spid="95"/>
                                        </p:tgtEl>
                                        <p:attrNameLst>
                                          <p:attrName>style.rotation</p:attrName>
                                        </p:attrNameLst>
                                      </p:cBhvr>
                                      <p:tavLst>
                                        <p:tav tm="0">
                                          <p:val>
                                            <p:fltVal val="360"/>
                                          </p:val>
                                        </p:tav>
                                        <p:tav tm="100000">
                                          <p:val>
                                            <p:fltVal val="0"/>
                                          </p:val>
                                        </p:tav>
                                      </p:tavLst>
                                    </p:anim>
                                    <p:animEffect transition="in" filter="fade">
                                      <p:cBhvr>
                                        <p:cTn id="23" dur="500"/>
                                        <p:tgtEl>
                                          <p:spTgt spid="95"/>
                                        </p:tgtEl>
                                      </p:cBhvr>
                                    </p:animEffect>
                                  </p:childTnLst>
                                </p:cTn>
                              </p:par>
                              <p:par>
                                <p:cTn id="24" presetID="49" presetClass="entr" presetSubtype="0" decel="100000" fill="hold" grpId="0" nodeType="withEffect">
                                  <p:stCondLst>
                                    <p:cond delay="0"/>
                                  </p:stCondLst>
                                  <p:childTnLst>
                                    <p:set>
                                      <p:cBhvr>
                                        <p:cTn id="25" dur="1" fill="hold">
                                          <p:stCondLst>
                                            <p:cond delay="0"/>
                                          </p:stCondLst>
                                        </p:cTn>
                                        <p:tgtEl>
                                          <p:spTgt spid="97"/>
                                        </p:tgtEl>
                                        <p:attrNameLst>
                                          <p:attrName>style.visibility</p:attrName>
                                        </p:attrNameLst>
                                      </p:cBhvr>
                                      <p:to>
                                        <p:strVal val="visible"/>
                                      </p:to>
                                    </p:set>
                                    <p:anim calcmode="lin" valueType="num">
                                      <p:cBhvr>
                                        <p:cTn id="26" dur="500" fill="hold"/>
                                        <p:tgtEl>
                                          <p:spTgt spid="97"/>
                                        </p:tgtEl>
                                        <p:attrNameLst>
                                          <p:attrName>ppt_w</p:attrName>
                                        </p:attrNameLst>
                                      </p:cBhvr>
                                      <p:tavLst>
                                        <p:tav tm="0">
                                          <p:val>
                                            <p:fltVal val="0"/>
                                          </p:val>
                                        </p:tav>
                                        <p:tav tm="100000">
                                          <p:val>
                                            <p:strVal val="#ppt_w"/>
                                          </p:val>
                                        </p:tav>
                                      </p:tavLst>
                                    </p:anim>
                                    <p:anim calcmode="lin" valueType="num">
                                      <p:cBhvr>
                                        <p:cTn id="27" dur="500" fill="hold"/>
                                        <p:tgtEl>
                                          <p:spTgt spid="97"/>
                                        </p:tgtEl>
                                        <p:attrNameLst>
                                          <p:attrName>ppt_h</p:attrName>
                                        </p:attrNameLst>
                                      </p:cBhvr>
                                      <p:tavLst>
                                        <p:tav tm="0">
                                          <p:val>
                                            <p:fltVal val="0"/>
                                          </p:val>
                                        </p:tav>
                                        <p:tav tm="100000">
                                          <p:val>
                                            <p:strVal val="#ppt_h"/>
                                          </p:val>
                                        </p:tav>
                                      </p:tavLst>
                                    </p:anim>
                                    <p:anim calcmode="lin" valueType="num">
                                      <p:cBhvr>
                                        <p:cTn id="28" dur="500" fill="hold"/>
                                        <p:tgtEl>
                                          <p:spTgt spid="97"/>
                                        </p:tgtEl>
                                        <p:attrNameLst>
                                          <p:attrName>style.rotation</p:attrName>
                                        </p:attrNameLst>
                                      </p:cBhvr>
                                      <p:tavLst>
                                        <p:tav tm="0">
                                          <p:val>
                                            <p:fltVal val="360"/>
                                          </p:val>
                                        </p:tav>
                                        <p:tav tm="100000">
                                          <p:val>
                                            <p:fltVal val="0"/>
                                          </p:val>
                                        </p:tav>
                                      </p:tavLst>
                                    </p:anim>
                                    <p:animEffect transition="in" filter="fade">
                                      <p:cBhvr>
                                        <p:cTn id="29" dur="500"/>
                                        <p:tgtEl>
                                          <p:spTgt spid="97"/>
                                        </p:tgtEl>
                                      </p:cBhvr>
                                    </p:animEffect>
                                  </p:childTnLst>
                                </p:cTn>
                              </p:par>
                              <p:par>
                                <p:cTn id="30" presetID="49" presetClass="entr" presetSubtype="0" decel="100000" fill="hold" grpId="0" nodeType="withEffect">
                                  <p:stCondLst>
                                    <p:cond delay="0"/>
                                  </p:stCondLst>
                                  <p:childTnLst>
                                    <p:set>
                                      <p:cBhvr>
                                        <p:cTn id="31" dur="1" fill="hold">
                                          <p:stCondLst>
                                            <p:cond delay="0"/>
                                          </p:stCondLst>
                                        </p:cTn>
                                        <p:tgtEl>
                                          <p:spTgt spid="96"/>
                                        </p:tgtEl>
                                        <p:attrNameLst>
                                          <p:attrName>style.visibility</p:attrName>
                                        </p:attrNameLst>
                                      </p:cBhvr>
                                      <p:to>
                                        <p:strVal val="visible"/>
                                      </p:to>
                                    </p:set>
                                    <p:anim calcmode="lin" valueType="num">
                                      <p:cBhvr>
                                        <p:cTn id="32" dur="500" fill="hold"/>
                                        <p:tgtEl>
                                          <p:spTgt spid="96"/>
                                        </p:tgtEl>
                                        <p:attrNameLst>
                                          <p:attrName>ppt_w</p:attrName>
                                        </p:attrNameLst>
                                      </p:cBhvr>
                                      <p:tavLst>
                                        <p:tav tm="0">
                                          <p:val>
                                            <p:fltVal val="0"/>
                                          </p:val>
                                        </p:tav>
                                        <p:tav tm="100000">
                                          <p:val>
                                            <p:strVal val="#ppt_w"/>
                                          </p:val>
                                        </p:tav>
                                      </p:tavLst>
                                    </p:anim>
                                    <p:anim calcmode="lin" valueType="num">
                                      <p:cBhvr>
                                        <p:cTn id="33" dur="500" fill="hold"/>
                                        <p:tgtEl>
                                          <p:spTgt spid="96"/>
                                        </p:tgtEl>
                                        <p:attrNameLst>
                                          <p:attrName>ppt_h</p:attrName>
                                        </p:attrNameLst>
                                      </p:cBhvr>
                                      <p:tavLst>
                                        <p:tav tm="0">
                                          <p:val>
                                            <p:fltVal val="0"/>
                                          </p:val>
                                        </p:tav>
                                        <p:tav tm="100000">
                                          <p:val>
                                            <p:strVal val="#ppt_h"/>
                                          </p:val>
                                        </p:tav>
                                      </p:tavLst>
                                    </p:anim>
                                    <p:anim calcmode="lin" valueType="num">
                                      <p:cBhvr>
                                        <p:cTn id="34" dur="500" fill="hold"/>
                                        <p:tgtEl>
                                          <p:spTgt spid="96"/>
                                        </p:tgtEl>
                                        <p:attrNameLst>
                                          <p:attrName>style.rotation</p:attrName>
                                        </p:attrNameLst>
                                      </p:cBhvr>
                                      <p:tavLst>
                                        <p:tav tm="0">
                                          <p:val>
                                            <p:fltVal val="360"/>
                                          </p:val>
                                        </p:tav>
                                        <p:tav tm="100000">
                                          <p:val>
                                            <p:fltVal val="0"/>
                                          </p:val>
                                        </p:tav>
                                      </p:tavLst>
                                    </p:anim>
                                    <p:animEffect transition="in" filter="fade">
                                      <p:cBhvr>
                                        <p:cTn id="35" dur="500"/>
                                        <p:tgtEl>
                                          <p:spTgt spid="96"/>
                                        </p:tgtEl>
                                      </p:cBhvr>
                                    </p:animEffect>
                                  </p:childTnLst>
                                </p:cTn>
                              </p:par>
                            </p:childTnLst>
                          </p:cTn>
                        </p:par>
                        <p:par>
                          <p:cTn id="36" fill="hold">
                            <p:stCondLst>
                              <p:cond delay="1000"/>
                            </p:stCondLst>
                            <p:childTnLst>
                              <p:par>
                                <p:cTn id="37" presetID="22" presetClass="entr" presetSubtype="8"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left)">
                                      <p:cBhvr>
                                        <p:cTn id="3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bldLvl="0" animBg="1"/>
      <p:bldP spid="94" grpId="0" animBg="1"/>
      <p:bldP spid="95" grpId="0" animBg="1"/>
      <p:bldP spid="96" grpId="0" animBg="1"/>
      <p:bldP spid="97" grpId="0" animBg="1"/>
      <p:bldP spid="14" grpId="0" bldLvl="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038164" y="1417035"/>
            <a:ext cx="3467616" cy="584775"/>
          </a:xfrm>
          <a:prstGeom prst="rect">
            <a:avLst/>
          </a:prstGeom>
          <a:noFill/>
        </p:spPr>
        <p:txBody>
          <a:bodyPr wrap="none" rtlCol="0">
            <a:spAutoFit/>
          </a:bodyPr>
          <a:lstStyle/>
          <a:p>
            <a:pPr algn="l"/>
            <a:r>
              <a:rPr lang="zh-CN" altLang="en-US" sz="3200" b="1">
                <a:solidFill>
                  <a:srgbClr val="00B050"/>
                </a:solidFill>
                <a:cs typeface="+mn-ea"/>
                <a:sym typeface="+mn-lt"/>
              </a:rPr>
              <a:t>护士标准持物姿势</a:t>
            </a:r>
          </a:p>
        </p:txBody>
      </p:sp>
      <p:sp>
        <p:nvSpPr>
          <p:cNvPr id="11" name="文本框 10"/>
          <p:cNvSpPr txBox="1"/>
          <p:nvPr/>
        </p:nvSpPr>
        <p:spPr>
          <a:xfrm>
            <a:off x="1287552" y="2220565"/>
            <a:ext cx="755335" cy="825419"/>
          </a:xfrm>
          <a:prstGeom prst="rect">
            <a:avLst/>
          </a:prstGeom>
          <a:noFill/>
        </p:spPr>
        <p:txBody>
          <a:bodyPr wrap="none" rtlCol="0">
            <a:spAutoFit/>
          </a:bodyPr>
          <a:lstStyle/>
          <a:p>
            <a:pPr>
              <a:lnSpc>
                <a:spcPct val="150000"/>
              </a:lnSpc>
            </a:pPr>
            <a:r>
              <a:rPr lang="en-US" altLang="zh-CN" sz="3600" b="1">
                <a:solidFill>
                  <a:srgbClr val="00B050"/>
                </a:solidFill>
                <a:cs typeface="+mn-ea"/>
                <a:sym typeface="+mn-lt"/>
              </a:rPr>
              <a:t>01</a:t>
            </a:r>
          </a:p>
        </p:txBody>
      </p:sp>
      <p:sp>
        <p:nvSpPr>
          <p:cNvPr id="12" name="矩形 11"/>
          <p:cNvSpPr/>
          <p:nvPr/>
        </p:nvSpPr>
        <p:spPr>
          <a:xfrm>
            <a:off x="2120147" y="2526775"/>
            <a:ext cx="10089837" cy="499624"/>
          </a:xfrm>
          <a:prstGeom prst="rect">
            <a:avLst/>
          </a:prstGeom>
        </p:spPr>
        <p:txBody>
          <a:bodyPr wrap="square">
            <a:spAutoFit/>
          </a:bodyPr>
          <a:lstStyle/>
          <a:p>
            <a:pPr>
              <a:lnSpc>
                <a:spcPct val="150000"/>
              </a:lnSpc>
            </a:pPr>
            <a:r>
              <a:rPr sz="2000" dirty="0">
                <a:solidFill>
                  <a:schemeClr val="tx2"/>
                </a:solidFill>
                <a:cs typeface="+mn-ea"/>
                <a:sym typeface="+mn-lt"/>
              </a:rPr>
              <a:t>双手持盘，肘关节为90°屈曲，自然贴近躯干，距胸骨柄前方约5cm，用肩部侧身开门。</a:t>
            </a:r>
          </a:p>
        </p:txBody>
      </p:sp>
      <p:sp>
        <p:nvSpPr>
          <p:cNvPr id="19" name="文本框 18"/>
          <p:cNvSpPr txBox="1"/>
          <p:nvPr/>
        </p:nvSpPr>
        <p:spPr>
          <a:xfrm>
            <a:off x="1307105" y="3367374"/>
            <a:ext cx="755335" cy="825419"/>
          </a:xfrm>
          <a:prstGeom prst="rect">
            <a:avLst/>
          </a:prstGeom>
          <a:noFill/>
        </p:spPr>
        <p:txBody>
          <a:bodyPr wrap="none" rtlCol="0">
            <a:spAutoFit/>
          </a:bodyPr>
          <a:lstStyle/>
          <a:p>
            <a:pPr>
              <a:lnSpc>
                <a:spcPct val="150000"/>
              </a:lnSpc>
            </a:pPr>
            <a:r>
              <a:rPr lang="en-US" altLang="zh-CN" sz="3600" b="1">
                <a:solidFill>
                  <a:srgbClr val="00B050"/>
                </a:solidFill>
                <a:cs typeface="+mn-ea"/>
                <a:sym typeface="+mn-lt"/>
              </a:rPr>
              <a:t>02</a:t>
            </a:r>
          </a:p>
        </p:txBody>
      </p:sp>
      <p:sp>
        <p:nvSpPr>
          <p:cNvPr id="20" name="矩形 19"/>
          <p:cNvSpPr/>
          <p:nvPr/>
        </p:nvSpPr>
        <p:spPr>
          <a:xfrm>
            <a:off x="2139698" y="3673365"/>
            <a:ext cx="7595973" cy="499624"/>
          </a:xfrm>
          <a:prstGeom prst="rect">
            <a:avLst/>
          </a:prstGeom>
        </p:spPr>
        <p:txBody>
          <a:bodyPr wrap="square">
            <a:spAutoFit/>
          </a:bodyPr>
          <a:lstStyle/>
          <a:p>
            <a:pPr>
              <a:lnSpc>
                <a:spcPct val="150000"/>
              </a:lnSpc>
            </a:pPr>
            <a:r>
              <a:rPr sz="2000" dirty="0" err="1">
                <a:solidFill>
                  <a:schemeClr val="tx2"/>
                </a:solidFill>
                <a:cs typeface="+mn-ea"/>
                <a:sym typeface="+mn-lt"/>
              </a:rPr>
              <a:t>双手扶把，躯干略前倾，</a:t>
            </a:r>
            <a:r>
              <a:rPr sz="2000" dirty="0" err="1" smtClean="0">
                <a:solidFill>
                  <a:schemeClr val="tx2"/>
                </a:solidFill>
                <a:cs typeface="+mn-ea"/>
                <a:sym typeface="+mn-lt"/>
              </a:rPr>
              <a:t>入病室先停车，</a:t>
            </a:r>
            <a:r>
              <a:rPr sz="2000" dirty="0" err="1">
                <a:solidFill>
                  <a:schemeClr val="tx2"/>
                </a:solidFill>
                <a:cs typeface="+mn-ea"/>
                <a:sym typeface="+mn-lt"/>
              </a:rPr>
              <a:t>用手开门，后推车入室</a:t>
            </a:r>
          </a:p>
        </p:txBody>
      </p:sp>
      <p:sp>
        <p:nvSpPr>
          <p:cNvPr id="26" name="文本框 25"/>
          <p:cNvSpPr txBox="1"/>
          <p:nvPr/>
        </p:nvSpPr>
        <p:spPr>
          <a:xfrm>
            <a:off x="1307104" y="4513745"/>
            <a:ext cx="755335" cy="825419"/>
          </a:xfrm>
          <a:prstGeom prst="rect">
            <a:avLst/>
          </a:prstGeom>
          <a:noFill/>
        </p:spPr>
        <p:txBody>
          <a:bodyPr wrap="none" rtlCol="0">
            <a:spAutoFit/>
          </a:bodyPr>
          <a:lstStyle/>
          <a:p>
            <a:pPr>
              <a:lnSpc>
                <a:spcPct val="150000"/>
              </a:lnSpc>
            </a:pPr>
            <a:r>
              <a:rPr lang="en-US" altLang="zh-CN" sz="3600" b="1">
                <a:solidFill>
                  <a:srgbClr val="00B050"/>
                </a:solidFill>
                <a:cs typeface="+mn-ea"/>
                <a:sym typeface="+mn-lt"/>
              </a:rPr>
              <a:t>03</a:t>
            </a:r>
          </a:p>
        </p:txBody>
      </p:sp>
      <p:sp>
        <p:nvSpPr>
          <p:cNvPr id="27" name="矩形 26"/>
          <p:cNvSpPr/>
          <p:nvPr/>
        </p:nvSpPr>
        <p:spPr>
          <a:xfrm>
            <a:off x="2139698" y="4819955"/>
            <a:ext cx="9357537" cy="961289"/>
          </a:xfrm>
          <a:prstGeom prst="rect">
            <a:avLst/>
          </a:prstGeom>
        </p:spPr>
        <p:txBody>
          <a:bodyPr wrap="square">
            <a:spAutoFit/>
          </a:bodyPr>
          <a:lstStyle/>
          <a:p>
            <a:pPr>
              <a:lnSpc>
                <a:spcPct val="150000"/>
              </a:lnSpc>
            </a:pPr>
            <a:r>
              <a:rPr sz="2000" dirty="0">
                <a:solidFill>
                  <a:schemeClr val="tx2"/>
                </a:solidFill>
                <a:cs typeface="+mn-ea"/>
                <a:sym typeface="+mn-lt"/>
              </a:rPr>
              <a:t>持文件夹或记录本，左手持本放在侧胸上部1/3处，右手自然摆动或托本的右下角</a:t>
            </a:r>
            <a:r>
              <a:rPr sz="2000" dirty="0">
                <a:cs typeface="+mn-ea"/>
                <a:sym typeface="+mn-lt"/>
              </a:rPr>
              <a:t>。</a:t>
            </a:r>
          </a:p>
        </p:txBody>
      </p:sp>
      <p:sp>
        <p:nvSpPr>
          <p:cNvPr id="21"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流程图: 延期 24"/>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b="1" dirty="0">
                <a:solidFill>
                  <a:srgbClr val="00B050"/>
                </a:solidFill>
                <a:cs typeface="+mn-ea"/>
                <a:sym typeface="+mn-lt"/>
              </a:rPr>
              <a:t>护士举止礼仪</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5225">
        <p15:prstTrans prst="pageCurlDouble"/>
      </p:transition>
    </mc:Choice>
    <mc:Fallback xmlns="">
      <p:transition spd="slow" advTm="5225">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bldLvl="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3143160" y="2265184"/>
            <a:ext cx="5676900" cy="1198880"/>
          </a:xfrm>
          <a:prstGeom prst="rect">
            <a:avLst/>
          </a:prstGeom>
          <a:noFill/>
        </p:spPr>
        <p:txBody>
          <a:bodyPr wrap="none" rtlCol="0">
            <a:spAutoFit/>
          </a:bodyPr>
          <a:lstStyle/>
          <a:p>
            <a:pPr algn="l"/>
            <a:r>
              <a:rPr lang="zh-CN" altLang="en-US" sz="7200" b="1" dirty="0" smtClean="0">
                <a:solidFill>
                  <a:srgbClr val="00B050"/>
                </a:solidFill>
                <a:cs typeface="+mn-ea"/>
                <a:sym typeface="+mn-lt"/>
              </a:rPr>
              <a:t>护士</a:t>
            </a:r>
            <a:r>
              <a:rPr lang="zh-CN" altLang="en-US" sz="7200" b="1" dirty="0">
                <a:solidFill>
                  <a:srgbClr val="00B050"/>
                </a:solidFill>
                <a:cs typeface="+mn-ea"/>
                <a:sym typeface="+mn-lt"/>
              </a:rPr>
              <a:t>语言礼仪</a:t>
            </a:r>
          </a:p>
        </p:txBody>
      </p:sp>
      <p:sp>
        <p:nvSpPr>
          <p:cNvPr id="3" name="文本框 2"/>
          <p:cNvSpPr txBox="1"/>
          <p:nvPr/>
        </p:nvSpPr>
        <p:spPr>
          <a:xfrm>
            <a:off x="3065145" y="3465830"/>
            <a:ext cx="6073775" cy="1198880"/>
          </a:xfrm>
          <a:prstGeom prst="rect">
            <a:avLst/>
          </a:prstGeom>
          <a:noFill/>
        </p:spPr>
        <p:txBody>
          <a:bodyPr wrap="square" rtlCol="0">
            <a:spAutoFit/>
          </a:bodyPr>
          <a:lstStyle/>
          <a:p>
            <a:pPr lvl="0" algn="ctr">
              <a:lnSpc>
                <a:spcPct val="150000"/>
              </a:lnSpc>
            </a:pPr>
            <a:r>
              <a:rPr sz="1600" dirty="0">
                <a:solidFill>
                  <a:schemeClr val="tx2"/>
                </a:solidFill>
                <a:cs typeface="+mn-ea"/>
                <a:sym typeface="+mn-lt"/>
              </a:rPr>
              <a:t>您的内容打在这里，或者通过复制您的文本后，在此框中选择粘贴，并选择只保留文字。您的内容打在这里，或者通过复制您的文本后，在此框中</a:t>
            </a:r>
          </a:p>
        </p:txBody>
      </p:sp>
      <p:sp>
        <p:nvSpPr>
          <p:cNvPr id="4" name="矩形 5"/>
          <p:cNvSpPr/>
          <p:nvPr/>
        </p:nvSpPr>
        <p:spPr>
          <a:xfrm>
            <a:off x="0" y="4914900"/>
            <a:ext cx="12192000" cy="1943100"/>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5" name="图片 4" descr="51miz-E1128504-23E93C9F"/>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05105" y="1198880"/>
            <a:ext cx="3333115" cy="3333115"/>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Tm="3783">
        <p15:prstTrans prst="curtains"/>
      </p:transition>
    </mc:Choice>
    <mc:Fallback xmlns="">
      <p:transition spd="slow" advTm="3783">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45300" fill="hold" grpId="0" nodeType="withEffect">
                                  <p:stCondLst>
                                    <p:cond delay="75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750" fill="hold"/>
                                        <p:tgtEl>
                                          <p:spTgt spid="10"/>
                                        </p:tgtEl>
                                        <p:attrNameLst>
                                          <p:attrName>ppt_x</p:attrName>
                                        </p:attrNameLst>
                                      </p:cBhvr>
                                      <p:tavLst>
                                        <p:tav tm="0">
                                          <p:val>
                                            <p:strVal val="1+#ppt_w/2"/>
                                          </p:val>
                                        </p:tav>
                                        <p:tav tm="100000">
                                          <p:val>
                                            <p:strVal val="#ppt_x"/>
                                          </p:val>
                                        </p:tav>
                                      </p:tavLst>
                                    </p:anim>
                                    <p:anim calcmode="lin" valueType="num">
                                      <p:cBhvr additive="base">
                                        <p:cTn id="8" dur="750" fill="hold"/>
                                        <p:tgtEl>
                                          <p:spTgt spid="10"/>
                                        </p:tgtEl>
                                        <p:attrNameLst>
                                          <p:attrName>ppt_y</p:attrName>
                                        </p:attrNameLst>
                                      </p:cBhvr>
                                      <p:tavLst>
                                        <p:tav tm="0">
                                          <p:val>
                                            <p:strVal val="#ppt_y"/>
                                          </p:val>
                                        </p:tav>
                                        <p:tav tm="100000">
                                          <p:val>
                                            <p:strVal val="#ppt_y"/>
                                          </p:val>
                                        </p:tav>
                                      </p:tavLst>
                                    </p:anim>
                                  </p:childTnLst>
                                </p:cTn>
                              </p:par>
                              <p:par>
                                <p:cTn id="9" presetID="2" presetClass="entr" presetSubtype="4" fill="hold" grpId="0" nodeType="withEffect">
                                  <p:stCondLst>
                                    <p:cond delay="150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ppt_x"/>
                                          </p:val>
                                        </p:tav>
                                        <p:tav tm="100000">
                                          <p:val>
                                            <p:strVal val="#ppt_x"/>
                                          </p:val>
                                        </p:tav>
                                      </p:tavLst>
                                    </p:anim>
                                    <p:anim calcmode="lin" valueType="num">
                                      <p:cBhvr additive="base">
                                        <p:cTn id="12" dur="75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3247072" y="1242283"/>
            <a:ext cx="5287010" cy="523220"/>
          </a:xfrm>
          <a:prstGeom prst="rect">
            <a:avLst/>
          </a:prstGeom>
          <a:noFill/>
        </p:spPr>
        <p:txBody>
          <a:bodyPr wrap="square" rtlCol="0">
            <a:spAutoFit/>
          </a:bodyPr>
          <a:lstStyle/>
          <a:p>
            <a:pPr algn="ctr"/>
            <a:r>
              <a:rPr lang="zh-CN" altLang="en-US" sz="2800" b="1" dirty="0">
                <a:solidFill>
                  <a:srgbClr val="00B050"/>
                </a:solidFill>
                <a:cs typeface="+mn-ea"/>
                <a:sym typeface="+mn-lt"/>
              </a:rPr>
              <a:t>工作中的言谈礼仪</a:t>
            </a:r>
          </a:p>
        </p:txBody>
      </p:sp>
      <p:sp>
        <p:nvSpPr>
          <p:cNvPr id="132" name="文本框 7"/>
          <p:cNvSpPr txBox="1">
            <a:spLocks noChangeArrowheads="1"/>
          </p:cNvSpPr>
          <p:nvPr/>
        </p:nvSpPr>
        <p:spPr bwMode="auto">
          <a:xfrm>
            <a:off x="977918" y="4549865"/>
            <a:ext cx="2644439" cy="1390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charset="-122"/>
              </a:defRPr>
            </a:lvl1pPr>
            <a:lvl2pPr>
              <a:defRPr sz="2800">
                <a:solidFill>
                  <a:schemeClr val="tx1"/>
                </a:solidFill>
                <a:latin typeface="Arial Narrow" panose="020B0606020202030204" pitchFamily="34" charset="0"/>
                <a:ea typeface="微软雅黑" panose="020B0503020204020204" charset="-122"/>
              </a:defRPr>
            </a:lvl2pPr>
            <a:lvl3pPr>
              <a:defRPr sz="2400">
                <a:solidFill>
                  <a:schemeClr val="tx1"/>
                </a:solidFill>
                <a:latin typeface="Arial Narrow" panose="020B0606020202030204" pitchFamily="34" charset="0"/>
                <a:ea typeface="微软雅黑" panose="020B0503020204020204" charset="-122"/>
              </a:defRPr>
            </a:lvl3pPr>
            <a:lvl4pPr>
              <a:defRPr sz="2000">
                <a:solidFill>
                  <a:schemeClr val="tx1"/>
                </a:solidFill>
                <a:latin typeface="Arial Narrow" panose="020B0606020202030204" pitchFamily="34" charset="0"/>
                <a:ea typeface="微软雅黑" panose="020B0503020204020204" charset="-122"/>
              </a:defRPr>
            </a:lvl4pPr>
            <a:lvl5pPr>
              <a:defRPr sz="2000">
                <a:solidFill>
                  <a:schemeClr val="tx1"/>
                </a:solidFill>
                <a:latin typeface="Arial Narrow" panose="020B0606020202030204" pitchFamily="34" charset="0"/>
                <a:ea typeface="微软雅黑" panose="020B050302020402020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9pPr>
          </a:lstStyle>
          <a:p>
            <a:pPr algn="ctr"/>
            <a:r>
              <a:rPr lang="en-US" altLang="zh-CN" b="1" dirty="0">
                <a:solidFill>
                  <a:schemeClr val="tx2"/>
                </a:solidFill>
                <a:latin typeface="+mn-lt"/>
                <a:ea typeface="+mn-ea"/>
                <a:cs typeface="+mn-ea"/>
                <a:sym typeface="+mn-lt"/>
              </a:rPr>
              <a:t>01</a:t>
            </a:r>
          </a:p>
          <a:p>
            <a:pPr algn="ctr">
              <a:lnSpc>
                <a:spcPct val="150000"/>
              </a:lnSpc>
              <a:spcBef>
                <a:spcPts val="300"/>
              </a:spcBef>
            </a:pPr>
            <a:r>
              <a:rPr sz="2000" dirty="0">
                <a:solidFill>
                  <a:schemeClr val="tx2"/>
                </a:solidFill>
                <a:latin typeface="+mn-lt"/>
                <a:ea typeface="+mn-ea"/>
                <a:cs typeface="+mn-ea"/>
                <a:sym typeface="+mn-lt"/>
              </a:rPr>
              <a:t>使用礼貌准确的语言</a:t>
            </a:r>
          </a:p>
        </p:txBody>
      </p:sp>
      <p:sp>
        <p:nvSpPr>
          <p:cNvPr id="133" name="文本框 7"/>
          <p:cNvSpPr txBox="1">
            <a:spLocks noChangeArrowheads="1"/>
          </p:cNvSpPr>
          <p:nvPr/>
        </p:nvSpPr>
        <p:spPr bwMode="auto">
          <a:xfrm>
            <a:off x="4639795" y="4546645"/>
            <a:ext cx="2644439" cy="1390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charset="-122"/>
              </a:defRPr>
            </a:lvl1pPr>
            <a:lvl2pPr>
              <a:defRPr sz="2800">
                <a:solidFill>
                  <a:schemeClr val="tx1"/>
                </a:solidFill>
                <a:latin typeface="Arial Narrow" panose="020B0606020202030204" pitchFamily="34" charset="0"/>
                <a:ea typeface="微软雅黑" panose="020B0503020204020204" charset="-122"/>
              </a:defRPr>
            </a:lvl2pPr>
            <a:lvl3pPr>
              <a:defRPr sz="2400">
                <a:solidFill>
                  <a:schemeClr val="tx1"/>
                </a:solidFill>
                <a:latin typeface="Arial Narrow" panose="020B0606020202030204" pitchFamily="34" charset="0"/>
                <a:ea typeface="微软雅黑" panose="020B0503020204020204" charset="-122"/>
              </a:defRPr>
            </a:lvl3pPr>
            <a:lvl4pPr>
              <a:defRPr sz="2000">
                <a:solidFill>
                  <a:schemeClr val="tx1"/>
                </a:solidFill>
                <a:latin typeface="Arial Narrow" panose="020B0606020202030204" pitchFamily="34" charset="0"/>
                <a:ea typeface="微软雅黑" panose="020B0503020204020204" charset="-122"/>
              </a:defRPr>
            </a:lvl4pPr>
            <a:lvl5pPr>
              <a:defRPr sz="2000">
                <a:solidFill>
                  <a:schemeClr val="tx1"/>
                </a:solidFill>
                <a:latin typeface="Arial Narrow" panose="020B0606020202030204" pitchFamily="34" charset="0"/>
                <a:ea typeface="微软雅黑" panose="020B050302020402020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9pPr>
          </a:lstStyle>
          <a:p>
            <a:pPr algn="ctr"/>
            <a:r>
              <a:rPr lang="en-US" altLang="zh-CN" b="1" dirty="0">
                <a:solidFill>
                  <a:schemeClr val="tx2"/>
                </a:solidFill>
                <a:latin typeface="+mn-lt"/>
                <a:ea typeface="+mn-ea"/>
                <a:cs typeface="+mn-ea"/>
                <a:sym typeface="+mn-lt"/>
              </a:rPr>
              <a:t>02</a:t>
            </a:r>
          </a:p>
          <a:p>
            <a:pPr algn="ctr">
              <a:lnSpc>
                <a:spcPct val="150000"/>
              </a:lnSpc>
              <a:spcBef>
                <a:spcPts val="300"/>
              </a:spcBef>
            </a:pPr>
            <a:r>
              <a:rPr sz="2000" dirty="0">
                <a:solidFill>
                  <a:schemeClr val="tx2"/>
                </a:solidFill>
                <a:latin typeface="+mn-lt"/>
                <a:ea typeface="+mn-ea"/>
                <a:cs typeface="+mn-ea"/>
                <a:sym typeface="+mn-lt"/>
              </a:rPr>
              <a:t>选择恰当的谈话内容</a:t>
            </a:r>
          </a:p>
        </p:txBody>
      </p:sp>
      <p:sp>
        <p:nvSpPr>
          <p:cNvPr id="134" name="文本框 7"/>
          <p:cNvSpPr txBox="1">
            <a:spLocks noChangeArrowheads="1"/>
          </p:cNvSpPr>
          <p:nvPr/>
        </p:nvSpPr>
        <p:spPr bwMode="auto">
          <a:xfrm>
            <a:off x="8301672" y="4549865"/>
            <a:ext cx="2644439" cy="1390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charset="-122"/>
              </a:defRPr>
            </a:lvl1pPr>
            <a:lvl2pPr>
              <a:defRPr sz="2800">
                <a:solidFill>
                  <a:schemeClr val="tx1"/>
                </a:solidFill>
                <a:latin typeface="Arial Narrow" panose="020B0606020202030204" pitchFamily="34" charset="0"/>
                <a:ea typeface="微软雅黑" panose="020B0503020204020204" charset="-122"/>
              </a:defRPr>
            </a:lvl2pPr>
            <a:lvl3pPr>
              <a:defRPr sz="2400">
                <a:solidFill>
                  <a:schemeClr val="tx1"/>
                </a:solidFill>
                <a:latin typeface="Arial Narrow" panose="020B0606020202030204" pitchFamily="34" charset="0"/>
                <a:ea typeface="微软雅黑" panose="020B0503020204020204" charset="-122"/>
              </a:defRPr>
            </a:lvl3pPr>
            <a:lvl4pPr>
              <a:defRPr sz="2000">
                <a:solidFill>
                  <a:schemeClr val="tx1"/>
                </a:solidFill>
                <a:latin typeface="Arial Narrow" panose="020B0606020202030204" pitchFamily="34" charset="0"/>
                <a:ea typeface="微软雅黑" panose="020B0503020204020204" charset="-122"/>
              </a:defRPr>
            </a:lvl4pPr>
            <a:lvl5pPr>
              <a:defRPr sz="2000">
                <a:solidFill>
                  <a:schemeClr val="tx1"/>
                </a:solidFill>
                <a:latin typeface="Arial Narrow" panose="020B0606020202030204" pitchFamily="34" charset="0"/>
                <a:ea typeface="微软雅黑" panose="020B050302020402020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9pPr>
          </a:lstStyle>
          <a:p>
            <a:pPr algn="ctr"/>
            <a:r>
              <a:rPr lang="en-US" altLang="zh-CN" b="1" dirty="0">
                <a:solidFill>
                  <a:schemeClr val="tx2"/>
                </a:solidFill>
                <a:latin typeface="+mn-lt"/>
                <a:ea typeface="+mn-ea"/>
                <a:cs typeface="+mn-ea"/>
                <a:sym typeface="+mn-lt"/>
              </a:rPr>
              <a:t>03</a:t>
            </a:r>
          </a:p>
          <a:p>
            <a:pPr algn="ctr">
              <a:lnSpc>
                <a:spcPct val="150000"/>
              </a:lnSpc>
              <a:spcBef>
                <a:spcPts val="300"/>
              </a:spcBef>
            </a:pPr>
            <a:r>
              <a:rPr sz="2000" dirty="0">
                <a:solidFill>
                  <a:schemeClr val="tx2"/>
                </a:solidFill>
                <a:latin typeface="+mn-lt"/>
                <a:ea typeface="+mn-ea"/>
                <a:cs typeface="+mn-ea"/>
                <a:sym typeface="+mn-lt"/>
              </a:rPr>
              <a:t>运用有效的沟通技巧 </a:t>
            </a:r>
          </a:p>
        </p:txBody>
      </p:sp>
      <p:sp>
        <p:nvSpPr>
          <p:cNvPr id="6"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流程图: 延期 6"/>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b="1" dirty="0">
                <a:solidFill>
                  <a:srgbClr val="00B050"/>
                </a:solidFill>
                <a:cs typeface="+mn-ea"/>
                <a:sym typeface="+mn-lt"/>
              </a:rPr>
              <a:t>护士语言礼仪</a:t>
            </a:r>
          </a:p>
        </p:txBody>
      </p:sp>
      <p:pic>
        <p:nvPicPr>
          <p:cNvPr id="10" name="图片 9" descr="51miz-E1169794-1C838D8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622040" y="1689731"/>
            <a:ext cx="4241800" cy="3181350"/>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777">
        <p15:prstTrans prst="pageCurlDouble"/>
      </p:transition>
    </mc:Choice>
    <mc:Fallback xmlns="">
      <p:transition spd="slow" advTm="4777">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32"/>
                                        </p:tgtEl>
                                        <p:attrNameLst>
                                          <p:attrName>style.visibility</p:attrName>
                                        </p:attrNameLst>
                                      </p:cBhvr>
                                      <p:to>
                                        <p:strVal val="visible"/>
                                      </p:to>
                                    </p:set>
                                    <p:animEffect transition="in" filter="wipe(up)">
                                      <p:cBhvr>
                                        <p:cTn id="7" dur="500"/>
                                        <p:tgtEl>
                                          <p:spTgt spid="13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33"/>
                                        </p:tgtEl>
                                        <p:attrNameLst>
                                          <p:attrName>style.visibility</p:attrName>
                                        </p:attrNameLst>
                                      </p:cBhvr>
                                      <p:to>
                                        <p:strVal val="visible"/>
                                      </p:to>
                                    </p:set>
                                    <p:animEffect transition="in" filter="wipe(up)">
                                      <p:cBhvr>
                                        <p:cTn id="11" dur="500"/>
                                        <p:tgtEl>
                                          <p:spTgt spid="133"/>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34"/>
                                        </p:tgtEl>
                                        <p:attrNameLst>
                                          <p:attrName>style.visibility</p:attrName>
                                        </p:attrNameLst>
                                      </p:cBhvr>
                                      <p:to>
                                        <p:strVal val="visible"/>
                                      </p:to>
                                    </p:set>
                                    <p:animEffect transition="in" filter="wipe(up)">
                                      <p:cBhvr>
                                        <p:cTn id="15" dur="500"/>
                                        <p:tgtEl>
                                          <p:spTgt spid="134"/>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 grpId="0"/>
      <p:bldP spid="133" grpId="0"/>
      <p:bldP spid="134" grpId="0"/>
      <p:bldP spid="8" grpId="0" bldLvl="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4010025" y="1370588"/>
            <a:ext cx="5287010" cy="523220"/>
          </a:xfrm>
          <a:prstGeom prst="rect">
            <a:avLst/>
          </a:prstGeom>
          <a:noFill/>
        </p:spPr>
        <p:txBody>
          <a:bodyPr wrap="square" rtlCol="0">
            <a:spAutoFit/>
          </a:bodyPr>
          <a:lstStyle/>
          <a:p>
            <a:r>
              <a:rPr lang="zh-CN" altLang="en-US" sz="2800" b="1" dirty="0">
                <a:solidFill>
                  <a:srgbClr val="00B050"/>
                </a:solidFill>
                <a:cs typeface="+mn-ea"/>
                <a:sym typeface="+mn-lt"/>
              </a:rPr>
              <a:t>使用礼貌准确的语言</a:t>
            </a:r>
          </a:p>
        </p:txBody>
      </p:sp>
      <p:sp>
        <p:nvSpPr>
          <p:cNvPr id="4" name="文本框 3"/>
          <p:cNvSpPr txBox="1"/>
          <p:nvPr/>
        </p:nvSpPr>
        <p:spPr>
          <a:xfrm>
            <a:off x="1039019" y="2264912"/>
            <a:ext cx="2451312" cy="480131"/>
          </a:xfrm>
          <a:prstGeom prst="rect">
            <a:avLst/>
          </a:prstGeom>
          <a:noFill/>
        </p:spPr>
        <p:txBody>
          <a:bodyPr wrap="none" rtlCol="0">
            <a:spAutoFit/>
          </a:bodyPr>
          <a:lstStyle/>
          <a:p>
            <a:pPr algn="l"/>
            <a:r>
              <a:rPr lang="zh-CN" altLang="en-US" sz="2520" b="1" dirty="0">
                <a:solidFill>
                  <a:schemeClr val="tx2"/>
                </a:solidFill>
                <a:cs typeface="+mn-ea"/>
                <a:sym typeface="+mn-lt"/>
              </a:rPr>
              <a:t>语言文明、得体</a:t>
            </a:r>
          </a:p>
        </p:txBody>
      </p:sp>
      <p:sp>
        <p:nvSpPr>
          <p:cNvPr id="5" name="矩形 4"/>
          <p:cNvSpPr/>
          <p:nvPr/>
        </p:nvSpPr>
        <p:spPr>
          <a:xfrm>
            <a:off x="1039019" y="2822049"/>
            <a:ext cx="7773968" cy="646331"/>
          </a:xfrm>
          <a:prstGeom prst="rect">
            <a:avLst/>
          </a:prstGeom>
        </p:spPr>
        <p:txBody>
          <a:bodyPr wrap="square">
            <a:spAutoFit/>
          </a:bodyPr>
          <a:lstStyle/>
          <a:p>
            <a:r>
              <a:rPr dirty="0">
                <a:solidFill>
                  <a:schemeClr val="tx2"/>
                </a:solidFill>
                <a:cs typeface="+mn-ea"/>
                <a:sym typeface="+mn-lt"/>
              </a:rPr>
              <a:t>尊重患者，注意语言艺术谈话时护士的心理表露适度，不过分夸大和亲昵，要自然、稳重</a:t>
            </a:r>
          </a:p>
        </p:txBody>
      </p:sp>
      <p:sp>
        <p:nvSpPr>
          <p:cNvPr id="16" name="文本框 15"/>
          <p:cNvSpPr txBox="1"/>
          <p:nvPr/>
        </p:nvSpPr>
        <p:spPr>
          <a:xfrm>
            <a:off x="1039019" y="3410426"/>
            <a:ext cx="2451312" cy="480131"/>
          </a:xfrm>
          <a:prstGeom prst="rect">
            <a:avLst/>
          </a:prstGeom>
          <a:noFill/>
        </p:spPr>
        <p:txBody>
          <a:bodyPr wrap="none" rtlCol="0">
            <a:spAutoFit/>
          </a:bodyPr>
          <a:lstStyle/>
          <a:p>
            <a:pPr algn="l"/>
            <a:r>
              <a:rPr lang="zh-CN" altLang="en-US" sz="2520" b="1">
                <a:solidFill>
                  <a:schemeClr val="tx2"/>
                </a:solidFill>
                <a:cs typeface="+mn-ea"/>
                <a:sym typeface="+mn-lt"/>
              </a:rPr>
              <a:t>语言准确、规范</a:t>
            </a:r>
          </a:p>
        </p:txBody>
      </p:sp>
      <p:sp>
        <p:nvSpPr>
          <p:cNvPr id="17" name="矩形 16"/>
          <p:cNvSpPr/>
          <p:nvPr/>
        </p:nvSpPr>
        <p:spPr>
          <a:xfrm>
            <a:off x="1039019" y="3922710"/>
            <a:ext cx="7773968" cy="369332"/>
          </a:xfrm>
          <a:prstGeom prst="rect">
            <a:avLst/>
          </a:prstGeom>
        </p:spPr>
        <p:txBody>
          <a:bodyPr wrap="square">
            <a:spAutoFit/>
          </a:bodyPr>
          <a:lstStyle/>
          <a:p>
            <a:r>
              <a:rPr dirty="0" err="1">
                <a:solidFill>
                  <a:schemeClr val="tx2"/>
                </a:solidFill>
                <a:cs typeface="+mn-ea"/>
                <a:sym typeface="+mn-lt"/>
              </a:rPr>
              <a:t>语言清晰、声调柔和</a:t>
            </a:r>
            <a:r>
              <a:rPr dirty="0">
                <a:solidFill>
                  <a:schemeClr val="tx2"/>
                </a:solidFill>
                <a:cs typeface="+mn-ea"/>
                <a:sym typeface="+mn-lt"/>
              </a:rPr>
              <a:t> </a:t>
            </a:r>
            <a:r>
              <a:rPr lang="en-US" dirty="0" smtClean="0">
                <a:solidFill>
                  <a:schemeClr val="tx2"/>
                </a:solidFill>
                <a:cs typeface="+mn-ea"/>
                <a:sym typeface="+mn-lt"/>
              </a:rPr>
              <a:t>   </a:t>
            </a:r>
            <a:r>
              <a:rPr dirty="0" err="1" smtClean="0">
                <a:solidFill>
                  <a:schemeClr val="tx2"/>
                </a:solidFill>
                <a:cs typeface="+mn-ea"/>
                <a:sym typeface="+mn-lt"/>
              </a:rPr>
              <a:t>语言准确</a:t>
            </a:r>
            <a:r>
              <a:rPr dirty="0" err="1">
                <a:solidFill>
                  <a:schemeClr val="tx2"/>
                </a:solidFill>
                <a:cs typeface="+mn-ea"/>
                <a:sym typeface="+mn-lt"/>
              </a:rPr>
              <a:t>、言简意赅</a:t>
            </a:r>
            <a:r>
              <a:rPr dirty="0">
                <a:solidFill>
                  <a:schemeClr val="tx2"/>
                </a:solidFill>
                <a:cs typeface="+mn-ea"/>
                <a:sym typeface="+mn-lt"/>
              </a:rPr>
              <a:t> </a:t>
            </a:r>
            <a:r>
              <a:rPr lang="en-US" dirty="0" smtClean="0">
                <a:solidFill>
                  <a:schemeClr val="tx2"/>
                </a:solidFill>
                <a:cs typeface="+mn-ea"/>
                <a:sym typeface="+mn-lt"/>
              </a:rPr>
              <a:t>    </a:t>
            </a:r>
            <a:r>
              <a:rPr dirty="0" err="1" smtClean="0">
                <a:solidFill>
                  <a:schemeClr val="tx2"/>
                </a:solidFill>
                <a:cs typeface="+mn-ea"/>
                <a:sym typeface="+mn-lt"/>
              </a:rPr>
              <a:t>语法正确</a:t>
            </a:r>
            <a:r>
              <a:rPr dirty="0" err="1">
                <a:solidFill>
                  <a:schemeClr val="tx2"/>
                </a:solidFill>
                <a:cs typeface="+mn-ea"/>
                <a:sym typeface="+mn-lt"/>
              </a:rPr>
              <a:t>、合乎逻辑</a:t>
            </a:r>
            <a:r>
              <a:rPr dirty="0">
                <a:solidFill>
                  <a:schemeClr val="tx2"/>
                </a:solidFill>
                <a:cs typeface="+mn-ea"/>
                <a:sym typeface="+mn-lt"/>
              </a:rPr>
              <a:t> </a:t>
            </a:r>
          </a:p>
        </p:txBody>
      </p:sp>
      <p:sp>
        <p:nvSpPr>
          <p:cNvPr id="26" name="文本框 25"/>
          <p:cNvSpPr txBox="1"/>
          <p:nvPr/>
        </p:nvSpPr>
        <p:spPr>
          <a:xfrm>
            <a:off x="1039019" y="4583062"/>
            <a:ext cx="2451312" cy="480131"/>
          </a:xfrm>
          <a:prstGeom prst="rect">
            <a:avLst/>
          </a:prstGeom>
          <a:noFill/>
        </p:spPr>
        <p:txBody>
          <a:bodyPr wrap="none" rtlCol="0">
            <a:spAutoFit/>
          </a:bodyPr>
          <a:lstStyle/>
          <a:p>
            <a:pPr algn="l"/>
            <a:r>
              <a:rPr lang="zh-CN" altLang="en-US" sz="2520" b="1" dirty="0">
                <a:solidFill>
                  <a:schemeClr val="tx2"/>
                </a:solidFill>
                <a:cs typeface="+mn-ea"/>
                <a:sym typeface="+mn-lt"/>
              </a:rPr>
              <a:t>注意保密性原则</a:t>
            </a:r>
          </a:p>
        </p:txBody>
      </p:sp>
      <p:sp>
        <p:nvSpPr>
          <p:cNvPr id="27" name="矩形 26"/>
          <p:cNvSpPr/>
          <p:nvPr/>
        </p:nvSpPr>
        <p:spPr>
          <a:xfrm>
            <a:off x="1039019" y="5140199"/>
            <a:ext cx="6814063" cy="646331"/>
          </a:xfrm>
          <a:prstGeom prst="rect">
            <a:avLst/>
          </a:prstGeom>
        </p:spPr>
        <p:txBody>
          <a:bodyPr wrap="square">
            <a:spAutoFit/>
          </a:bodyPr>
          <a:lstStyle/>
          <a:p>
            <a:r>
              <a:rPr dirty="0">
                <a:solidFill>
                  <a:schemeClr val="tx2"/>
                </a:solidFill>
                <a:cs typeface="+mn-ea"/>
                <a:sym typeface="+mn-lt"/>
              </a:rPr>
              <a:t>对病情视病人具体情况，或直言相告或委婉含蓄，对病人隐私等应特别予以保密。</a:t>
            </a:r>
          </a:p>
        </p:txBody>
      </p:sp>
      <p:sp>
        <p:nvSpPr>
          <p:cNvPr id="15"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流程图: 延期 18"/>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b="1" dirty="0">
                <a:solidFill>
                  <a:srgbClr val="00B050"/>
                </a:solidFill>
                <a:cs typeface="+mn-ea"/>
                <a:sym typeface="+mn-lt"/>
              </a:rPr>
              <a:t>护士语言礼仪</a:t>
            </a:r>
          </a:p>
        </p:txBody>
      </p:sp>
      <p:pic>
        <p:nvPicPr>
          <p:cNvPr id="6" name="图片 5" descr="51miz-E1169792-84B268AA"/>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011795" y="2265045"/>
            <a:ext cx="4311650" cy="3234055"/>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2864">
        <p15:prstTrans prst="pageCurlDouble"/>
      </p:transition>
    </mc:Choice>
    <mc:Fallback xmlns="">
      <p:transition spd="slow" advTm="2864">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4736251" y="1205394"/>
            <a:ext cx="3130495" cy="523220"/>
          </a:xfrm>
          <a:prstGeom prst="rect">
            <a:avLst/>
          </a:prstGeom>
          <a:noFill/>
        </p:spPr>
        <p:txBody>
          <a:bodyPr wrap="square" rtlCol="0">
            <a:spAutoFit/>
          </a:bodyPr>
          <a:lstStyle/>
          <a:p>
            <a:r>
              <a:rPr lang="zh-CN" altLang="en-US" sz="2800" b="1">
                <a:solidFill>
                  <a:srgbClr val="00B050"/>
                </a:solidFill>
                <a:cs typeface="+mn-ea"/>
                <a:sym typeface="+mn-lt"/>
              </a:rPr>
              <a:t>护理专业性交谈</a:t>
            </a:r>
          </a:p>
        </p:txBody>
      </p:sp>
      <p:sp>
        <p:nvSpPr>
          <p:cNvPr id="117" name="矩形 116"/>
          <p:cNvSpPr/>
          <p:nvPr/>
        </p:nvSpPr>
        <p:spPr>
          <a:xfrm>
            <a:off x="858062" y="2113079"/>
            <a:ext cx="1452880" cy="398780"/>
          </a:xfrm>
          <a:prstGeom prst="rect">
            <a:avLst/>
          </a:prstGeom>
        </p:spPr>
        <p:txBody>
          <a:bodyPr wrap="none">
            <a:spAutoFit/>
          </a:bodyPr>
          <a:lstStyle/>
          <a:p>
            <a:pPr algn="just">
              <a:defRPr/>
            </a:pPr>
            <a:r>
              <a:rPr lang="zh-CN" altLang="en-US" sz="2000" b="1" dirty="0">
                <a:solidFill>
                  <a:schemeClr val="tx2"/>
                </a:solidFill>
                <a:cs typeface="+mn-ea"/>
                <a:sym typeface="+mn-lt"/>
              </a:rPr>
              <a:t>讲究分寸感</a:t>
            </a:r>
          </a:p>
        </p:txBody>
      </p:sp>
      <p:sp>
        <p:nvSpPr>
          <p:cNvPr id="128" name="矩形 127"/>
          <p:cNvSpPr/>
          <p:nvPr/>
        </p:nvSpPr>
        <p:spPr>
          <a:xfrm>
            <a:off x="4063863" y="2110867"/>
            <a:ext cx="1569660" cy="400110"/>
          </a:xfrm>
          <a:prstGeom prst="rect">
            <a:avLst/>
          </a:prstGeom>
        </p:spPr>
        <p:txBody>
          <a:bodyPr wrap="none">
            <a:spAutoFit/>
          </a:bodyPr>
          <a:lstStyle/>
          <a:p>
            <a:pPr algn="just">
              <a:defRPr/>
            </a:pPr>
            <a:r>
              <a:rPr lang="zh-CN" altLang="en-US" sz="2000" b="1" dirty="0">
                <a:solidFill>
                  <a:schemeClr val="tx2"/>
                </a:solidFill>
                <a:cs typeface="+mn-ea"/>
                <a:sym typeface="+mn-lt"/>
              </a:rPr>
              <a:t>谈话有侧重</a:t>
            </a:r>
            <a:r>
              <a:rPr lang="zh-CN" altLang="en-US" sz="2000" b="1" dirty="0">
                <a:solidFill>
                  <a:schemeClr val="tx1">
                    <a:lumMod val="75000"/>
                    <a:lumOff val="25000"/>
                  </a:schemeClr>
                </a:solidFill>
                <a:cs typeface="+mn-ea"/>
                <a:sym typeface="+mn-lt"/>
              </a:rPr>
              <a:t> </a:t>
            </a:r>
          </a:p>
        </p:txBody>
      </p:sp>
      <p:sp>
        <p:nvSpPr>
          <p:cNvPr id="139" name="矩形 138"/>
          <p:cNvSpPr/>
          <p:nvPr/>
        </p:nvSpPr>
        <p:spPr>
          <a:xfrm>
            <a:off x="6929296" y="2121526"/>
            <a:ext cx="1452880" cy="398780"/>
          </a:xfrm>
          <a:prstGeom prst="rect">
            <a:avLst/>
          </a:prstGeom>
        </p:spPr>
        <p:txBody>
          <a:bodyPr wrap="none">
            <a:spAutoFit/>
          </a:bodyPr>
          <a:lstStyle/>
          <a:p>
            <a:pPr algn="just">
              <a:defRPr/>
            </a:pPr>
            <a:r>
              <a:rPr lang="zh-CN" altLang="en-US" sz="2000" b="1" dirty="0">
                <a:solidFill>
                  <a:schemeClr val="tx2"/>
                </a:solidFill>
                <a:cs typeface="+mn-ea"/>
                <a:sym typeface="+mn-lt"/>
              </a:rPr>
              <a:t>体现专业性</a:t>
            </a:r>
          </a:p>
        </p:txBody>
      </p:sp>
      <p:sp>
        <p:nvSpPr>
          <p:cNvPr id="150" name="矩形 149"/>
          <p:cNvSpPr/>
          <p:nvPr/>
        </p:nvSpPr>
        <p:spPr>
          <a:xfrm>
            <a:off x="9603934" y="2132185"/>
            <a:ext cx="1706880" cy="398780"/>
          </a:xfrm>
          <a:prstGeom prst="rect">
            <a:avLst/>
          </a:prstGeom>
        </p:spPr>
        <p:txBody>
          <a:bodyPr wrap="none">
            <a:spAutoFit/>
          </a:bodyPr>
          <a:lstStyle/>
          <a:p>
            <a:pPr algn="just">
              <a:defRPr/>
            </a:pPr>
            <a:r>
              <a:rPr lang="zh-CN" altLang="en-US" sz="2000" b="1" dirty="0">
                <a:solidFill>
                  <a:schemeClr val="tx2"/>
                </a:solidFill>
                <a:cs typeface="+mn-ea"/>
                <a:sym typeface="+mn-lt"/>
              </a:rPr>
              <a:t>了解患者心理</a:t>
            </a:r>
          </a:p>
        </p:txBody>
      </p:sp>
      <p:sp>
        <p:nvSpPr>
          <p:cNvPr id="151" name="文本框 164"/>
          <p:cNvSpPr txBox="1"/>
          <p:nvPr/>
        </p:nvSpPr>
        <p:spPr>
          <a:xfrm>
            <a:off x="675802" y="2515039"/>
            <a:ext cx="2019300" cy="1754326"/>
          </a:xfrm>
          <a:prstGeom prst="rect">
            <a:avLst/>
          </a:prstGeom>
          <a:noFill/>
        </p:spPr>
        <p:txBody>
          <a:bodyPr>
            <a:spAutoFit/>
          </a:bodyPr>
          <a:lstStyle/>
          <a:p>
            <a:pPr algn="just">
              <a:lnSpc>
                <a:spcPct val="150000"/>
              </a:lnSpc>
              <a:defRPr/>
            </a:pPr>
            <a:r>
              <a:rPr lang="zh-CN" altLang="en-US" kern="0" dirty="0">
                <a:solidFill>
                  <a:schemeClr val="tx2"/>
                </a:solidFill>
                <a:cs typeface="+mn-ea"/>
                <a:sym typeface="+mn-lt"/>
              </a:rPr>
              <a:t>谈话时护士的心理表露适度，不过分夸大和亲昵，要自然、稳重。</a:t>
            </a:r>
          </a:p>
        </p:txBody>
      </p:sp>
      <p:sp>
        <p:nvSpPr>
          <p:cNvPr id="152" name="文本框 165"/>
          <p:cNvSpPr txBox="1"/>
          <p:nvPr/>
        </p:nvSpPr>
        <p:spPr>
          <a:xfrm>
            <a:off x="3522508" y="2515039"/>
            <a:ext cx="2394513" cy="3831818"/>
          </a:xfrm>
          <a:prstGeom prst="rect">
            <a:avLst/>
          </a:prstGeom>
          <a:noFill/>
        </p:spPr>
        <p:txBody>
          <a:bodyPr wrap="square">
            <a:spAutoFit/>
          </a:bodyPr>
          <a:lstStyle/>
          <a:p>
            <a:pPr algn="just">
              <a:lnSpc>
                <a:spcPct val="150000"/>
              </a:lnSpc>
              <a:defRPr/>
            </a:pPr>
            <a:r>
              <a:rPr lang="zh-CN" altLang="en-US" kern="0" dirty="0">
                <a:solidFill>
                  <a:schemeClr val="tx2"/>
                </a:solidFill>
                <a:cs typeface="+mn-ea"/>
                <a:sym typeface="+mn-lt"/>
              </a:rPr>
              <a:t>虽然都是患者，但由于患者的年龄、文化背景、患病时间的长短不同，对疾病的认识和知识的需求也不尽相同。护士在给患者做宣教时要区别对待，有所侧重，不能千篇一律。</a:t>
            </a:r>
          </a:p>
        </p:txBody>
      </p:sp>
      <p:sp>
        <p:nvSpPr>
          <p:cNvPr id="153" name="文本框 166"/>
          <p:cNvSpPr txBox="1"/>
          <p:nvPr/>
        </p:nvSpPr>
        <p:spPr>
          <a:xfrm>
            <a:off x="6646086" y="2515039"/>
            <a:ext cx="2019300" cy="2585323"/>
          </a:xfrm>
          <a:prstGeom prst="rect">
            <a:avLst/>
          </a:prstGeom>
          <a:noFill/>
        </p:spPr>
        <p:txBody>
          <a:bodyPr>
            <a:spAutoFit/>
          </a:bodyPr>
          <a:lstStyle/>
          <a:p>
            <a:pPr algn="just">
              <a:lnSpc>
                <a:spcPct val="150000"/>
              </a:lnSpc>
              <a:defRPr/>
            </a:pPr>
            <a:r>
              <a:rPr lang="zh-CN" altLang="en-US" kern="0" dirty="0">
                <a:solidFill>
                  <a:schemeClr val="tx2"/>
                </a:solidFill>
                <a:cs typeface="+mn-ea"/>
                <a:sym typeface="+mn-lt"/>
              </a:rPr>
              <a:t>加强互通信息交谈和治疗性交谈，但要使用通俗易懂语言，尽量少使用医学术语。</a:t>
            </a:r>
          </a:p>
          <a:p>
            <a:pPr algn="just">
              <a:lnSpc>
                <a:spcPct val="150000"/>
              </a:lnSpc>
              <a:defRPr/>
            </a:pPr>
            <a:endParaRPr lang="zh-CN" altLang="en-US" kern="0" dirty="0">
              <a:solidFill>
                <a:schemeClr val="tx2"/>
              </a:solidFill>
              <a:cs typeface="+mn-ea"/>
              <a:sym typeface="+mn-lt"/>
            </a:endParaRPr>
          </a:p>
        </p:txBody>
      </p:sp>
      <p:sp>
        <p:nvSpPr>
          <p:cNvPr id="154" name="文本框 167"/>
          <p:cNvSpPr txBox="1"/>
          <p:nvPr/>
        </p:nvSpPr>
        <p:spPr>
          <a:xfrm>
            <a:off x="9441420" y="2510977"/>
            <a:ext cx="2217559" cy="2585323"/>
          </a:xfrm>
          <a:prstGeom prst="rect">
            <a:avLst/>
          </a:prstGeom>
          <a:noFill/>
        </p:spPr>
        <p:txBody>
          <a:bodyPr wrap="square">
            <a:spAutoFit/>
          </a:bodyPr>
          <a:lstStyle/>
          <a:p>
            <a:pPr algn="just">
              <a:lnSpc>
                <a:spcPct val="150000"/>
              </a:lnSpc>
              <a:defRPr/>
            </a:pPr>
            <a:r>
              <a:rPr lang="zh-CN" altLang="en-US" kern="0" dirty="0">
                <a:solidFill>
                  <a:schemeClr val="tx2"/>
                </a:solidFill>
                <a:cs typeface="+mn-ea"/>
                <a:sym typeface="+mn-lt"/>
              </a:rPr>
              <a:t>护士要了解患者的基本需求、特殊需求，有针对的给予必要的帮助和支持，设法满足患者的需求。</a:t>
            </a:r>
          </a:p>
        </p:txBody>
      </p:sp>
      <p:sp>
        <p:nvSpPr>
          <p:cNvPr id="2" name="矩形 1"/>
          <p:cNvSpPr/>
          <p:nvPr/>
        </p:nvSpPr>
        <p:spPr>
          <a:xfrm>
            <a:off x="675802" y="2034919"/>
            <a:ext cx="2019300" cy="2649945"/>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p:cNvSpPr/>
          <p:nvPr/>
        </p:nvSpPr>
        <p:spPr>
          <a:xfrm>
            <a:off x="3522508" y="2034919"/>
            <a:ext cx="2439019" cy="4311938"/>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矩形 12"/>
          <p:cNvSpPr/>
          <p:nvPr/>
        </p:nvSpPr>
        <p:spPr>
          <a:xfrm>
            <a:off x="6646086" y="2006198"/>
            <a:ext cx="2019300" cy="2649945"/>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矩形 13"/>
          <p:cNvSpPr/>
          <p:nvPr/>
        </p:nvSpPr>
        <p:spPr>
          <a:xfrm>
            <a:off x="9419108" y="2034918"/>
            <a:ext cx="2262184" cy="286119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矩形 5"/>
          <p:cNvSpPr/>
          <p:nvPr/>
        </p:nvSpPr>
        <p:spPr>
          <a:xfrm flipH="1">
            <a:off x="1" y="6444124"/>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流程图: 延期 15"/>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b="1" dirty="0">
                <a:solidFill>
                  <a:srgbClr val="00B050"/>
                </a:solidFill>
                <a:cs typeface="+mn-ea"/>
                <a:sym typeface="+mn-lt"/>
              </a:rPr>
              <a:t>护士语言礼仪</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10502">
        <p15:prstTrans prst="pageCurlDouble"/>
      </p:transition>
    </mc:Choice>
    <mc:Fallback xmlns="">
      <p:transition spd="slow" advTm="10502">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17"/>
                                        </p:tgtEl>
                                        <p:attrNameLst>
                                          <p:attrName>style.visibility</p:attrName>
                                        </p:attrNameLst>
                                      </p:cBhvr>
                                      <p:to>
                                        <p:strVal val="visible"/>
                                      </p:to>
                                    </p:set>
                                    <p:animEffect transition="in" filter="barn(inVertical)">
                                      <p:cBhvr>
                                        <p:cTn id="7" dur="500"/>
                                        <p:tgtEl>
                                          <p:spTgt spid="11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1"/>
                                        </p:tgtEl>
                                        <p:attrNameLst>
                                          <p:attrName>style.visibility</p:attrName>
                                        </p:attrNameLst>
                                      </p:cBhvr>
                                      <p:to>
                                        <p:strVal val="visible"/>
                                      </p:to>
                                    </p:set>
                                    <p:anim calcmode="lin" valueType="num">
                                      <p:cBhvr additive="base">
                                        <p:cTn id="11" dur="500" fill="hold"/>
                                        <p:tgtEl>
                                          <p:spTgt spid="151"/>
                                        </p:tgtEl>
                                        <p:attrNameLst>
                                          <p:attrName>ppt_x</p:attrName>
                                        </p:attrNameLst>
                                      </p:cBhvr>
                                      <p:tavLst>
                                        <p:tav tm="0">
                                          <p:val>
                                            <p:strVal val="#ppt_x"/>
                                          </p:val>
                                        </p:tav>
                                        <p:tav tm="100000">
                                          <p:val>
                                            <p:strVal val="#ppt_x"/>
                                          </p:val>
                                        </p:tav>
                                      </p:tavLst>
                                    </p:anim>
                                    <p:anim calcmode="lin" valueType="num">
                                      <p:cBhvr additive="base">
                                        <p:cTn id="12" dur="500" fill="hold"/>
                                        <p:tgtEl>
                                          <p:spTgt spid="151"/>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16" presetClass="entr" presetSubtype="21" fill="hold" grpId="0" nodeType="afterEffect">
                                  <p:stCondLst>
                                    <p:cond delay="0"/>
                                  </p:stCondLst>
                                  <p:childTnLst>
                                    <p:set>
                                      <p:cBhvr>
                                        <p:cTn id="15" dur="1" fill="hold">
                                          <p:stCondLst>
                                            <p:cond delay="0"/>
                                          </p:stCondLst>
                                        </p:cTn>
                                        <p:tgtEl>
                                          <p:spTgt spid="128"/>
                                        </p:tgtEl>
                                        <p:attrNameLst>
                                          <p:attrName>style.visibility</p:attrName>
                                        </p:attrNameLst>
                                      </p:cBhvr>
                                      <p:to>
                                        <p:strVal val="visible"/>
                                      </p:to>
                                    </p:set>
                                    <p:animEffect transition="in" filter="barn(inVertical)">
                                      <p:cBhvr>
                                        <p:cTn id="16" dur="500"/>
                                        <p:tgtEl>
                                          <p:spTgt spid="128"/>
                                        </p:tgtEl>
                                      </p:cBhvr>
                                    </p:animEffect>
                                  </p:childTnLst>
                                </p:cTn>
                              </p:par>
                            </p:childTnLst>
                          </p:cTn>
                        </p:par>
                        <p:par>
                          <p:cTn id="17" fill="hold">
                            <p:stCondLst>
                              <p:cond delay="1500"/>
                            </p:stCondLst>
                            <p:childTnLst>
                              <p:par>
                                <p:cTn id="18" presetID="2" presetClass="entr" presetSubtype="4" fill="hold" grpId="0" nodeType="afterEffect">
                                  <p:stCondLst>
                                    <p:cond delay="0"/>
                                  </p:stCondLst>
                                  <p:childTnLst>
                                    <p:set>
                                      <p:cBhvr>
                                        <p:cTn id="19" dur="1" fill="hold">
                                          <p:stCondLst>
                                            <p:cond delay="0"/>
                                          </p:stCondLst>
                                        </p:cTn>
                                        <p:tgtEl>
                                          <p:spTgt spid="152"/>
                                        </p:tgtEl>
                                        <p:attrNameLst>
                                          <p:attrName>style.visibility</p:attrName>
                                        </p:attrNameLst>
                                      </p:cBhvr>
                                      <p:to>
                                        <p:strVal val="visible"/>
                                      </p:to>
                                    </p:set>
                                    <p:anim calcmode="lin" valueType="num">
                                      <p:cBhvr additive="base">
                                        <p:cTn id="20" dur="500" fill="hold"/>
                                        <p:tgtEl>
                                          <p:spTgt spid="152"/>
                                        </p:tgtEl>
                                        <p:attrNameLst>
                                          <p:attrName>ppt_x</p:attrName>
                                        </p:attrNameLst>
                                      </p:cBhvr>
                                      <p:tavLst>
                                        <p:tav tm="0">
                                          <p:val>
                                            <p:strVal val="#ppt_x"/>
                                          </p:val>
                                        </p:tav>
                                        <p:tav tm="100000">
                                          <p:val>
                                            <p:strVal val="#ppt_x"/>
                                          </p:val>
                                        </p:tav>
                                      </p:tavLst>
                                    </p:anim>
                                    <p:anim calcmode="lin" valueType="num">
                                      <p:cBhvr additive="base">
                                        <p:cTn id="21" dur="500" fill="hold"/>
                                        <p:tgtEl>
                                          <p:spTgt spid="152"/>
                                        </p:tgtEl>
                                        <p:attrNameLst>
                                          <p:attrName>ppt_y</p:attrName>
                                        </p:attrNameLst>
                                      </p:cBhvr>
                                      <p:tavLst>
                                        <p:tav tm="0">
                                          <p:val>
                                            <p:strVal val="1+#ppt_h/2"/>
                                          </p:val>
                                        </p:tav>
                                        <p:tav tm="100000">
                                          <p:val>
                                            <p:strVal val="#ppt_y"/>
                                          </p:val>
                                        </p:tav>
                                      </p:tavLst>
                                    </p:anim>
                                  </p:childTnLst>
                                </p:cTn>
                              </p:par>
                            </p:childTnLst>
                          </p:cTn>
                        </p:par>
                        <p:par>
                          <p:cTn id="22" fill="hold">
                            <p:stCondLst>
                              <p:cond delay="2000"/>
                            </p:stCondLst>
                            <p:childTnLst>
                              <p:par>
                                <p:cTn id="23" presetID="16" presetClass="entr" presetSubtype="21" fill="hold" grpId="0" nodeType="afterEffect">
                                  <p:stCondLst>
                                    <p:cond delay="0"/>
                                  </p:stCondLst>
                                  <p:childTnLst>
                                    <p:set>
                                      <p:cBhvr>
                                        <p:cTn id="24" dur="1" fill="hold">
                                          <p:stCondLst>
                                            <p:cond delay="0"/>
                                          </p:stCondLst>
                                        </p:cTn>
                                        <p:tgtEl>
                                          <p:spTgt spid="139"/>
                                        </p:tgtEl>
                                        <p:attrNameLst>
                                          <p:attrName>style.visibility</p:attrName>
                                        </p:attrNameLst>
                                      </p:cBhvr>
                                      <p:to>
                                        <p:strVal val="visible"/>
                                      </p:to>
                                    </p:set>
                                    <p:animEffect transition="in" filter="barn(inVertical)">
                                      <p:cBhvr>
                                        <p:cTn id="25" dur="500"/>
                                        <p:tgtEl>
                                          <p:spTgt spid="139"/>
                                        </p:tgtEl>
                                      </p:cBhvr>
                                    </p:animEffect>
                                  </p:childTnLst>
                                </p:cTn>
                              </p:par>
                            </p:childTnLst>
                          </p:cTn>
                        </p:par>
                        <p:par>
                          <p:cTn id="26" fill="hold">
                            <p:stCondLst>
                              <p:cond delay="2500"/>
                            </p:stCondLst>
                            <p:childTnLst>
                              <p:par>
                                <p:cTn id="27" presetID="2" presetClass="entr" presetSubtype="4" fill="hold" grpId="0" nodeType="afterEffect">
                                  <p:stCondLst>
                                    <p:cond delay="0"/>
                                  </p:stCondLst>
                                  <p:childTnLst>
                                    <p:set>
                                      <p:cBhvr>
                                        <p:cTn id="28" dur="1" fill="hold">
                                          <p:stCondLst>
                                            <p:cond delay="0"/>
                                          </p:stCondLst>
                                        </p:cTn>
                                        <p:tgtEl>
                                          <p:spTgt spid="153"/>
                                        </p:tgtEl>
                                        <p:attrNameLst>
                                          <p:attrName>style.visibility</p:attrName>
                                        </p:attrNameLst>
                                      </p:cBhvr>
                                      <p:to>
                                        <p:strVal val="visible"/>
                                      </p:to>
                                    </p:set>
                                    <p:anim calcmode="lin" valueType="num">
                                      <p:cBhvr additive="base">
                                        <p:cTn id="29" dur="500" fill="hold"/>
                                        <p:tgtEl>
                                          <p:spTgt spid="153"/>
                                        </p:tgtEl>
                                        <p:attrNameLst>
                                          <p:attrName>ppt_x</p:attrName>
                                        </p:attrNameLst>
                                      </p:cBhvr>
                                      <p:tavLst>
                                        <p:tav tm="0">
                                          <p:val>
                                            <p:strVal val="#ppt_x"/>
                                          </p:val>
                                        </p:tav>
                                        <p:tav tm="100000">
                                          <p:val>
                                            <p:strVal val="#ppt_x"/>
                                          </p:val>
                                        </p:tav>
                                      </p:tavLst>
                                    </p:anim>
                                    <p:anim calcmode="lin" valueType="num">
                                      <p:cBhvr additive="base">
                                        <p:cTn id="30" dur="500" fill="hold"/>
                                        <p:tgtEl>
                                          <p:spTgt spid="153"/>
                                        </p:tgtEl>
                                        <p:attrNameLst>
                                          <p:attrName>ppt_y</p:attrName>
                                        </p:attrNameLst>
                                      </p:cBhvr>
                                      <p:tavLst>
                                        <p:tav tm="0">
                                          <p:val>
                                            <p:strVal val="1+#ppt_h/2"/>
                                          </p:val>
                                        </p:tav>
                                        <p:tav tm="100000">
                                          <p:val>
                                            <p:strVal val="#ppt_y"/>
                                          </p:val>
                                        </p:tav>
                                      </p:tavLst>
                                    </p:anim>
                                  </p:childTnLst>
                                </p:cTn>
                              </p:par>
                            </p:childTnLst>
                          </p:cTn>
                        </p:par>
                        <p:par>
                          <p:cTn id="31" fill="hold">
                            <p:stCondLst>
                              <p:cond delay="3000"/>
                            </p:stCondLst>
                            <p:childTnLst>
                              <p:par>
                                <p:cTn id="32" presetID="16" presetClass="entr" presetSubtype="21" fill="hold" grpId="0" nodeType="afterEffect">
                                  <p:stCondLst>
                                    <p:cond delay="0"/>
                                  </p:stCondLst>
                                  <p:childTnLst>
                                    <p:set>
                                      <p:cBhvr>
                                        <p:cTn id="33" dur="1" fill="hold">
                                          <p:stCondLst>
                                            <p:cond delay="0"/>
                                          </p:stCondLst>
                                        </p:cTn>
                                        <p:tgtEl>
                                          <p:spTgt spid="150"/>
                                        </p:tgtEl>
                                        <p:attrNameLst>
                                          <p:attrName>style.visibility</p:attrName>
                                        </p:attrNameLst>
                                      </p:cBhvr>
                                      <p:to>
                                        <p:strVal val="visible"/>
                                      </p:to>
                                    </p:set>
                                    <p:animEffect transition="in" filter="barn(inVertical)">
                                      <p:cBhvr>
                                        <p:cTn id="34" dur="500"/>
                                        <p:tgtEl>
                                          <p:spTgt spid="150"/>
                                        </p:tgtEl>
                                      </p:cBhvr>
                                    </p:animEffect>
                                  </p:childTnLst>
                                </p:cTn>
                              </p:par>
                            </p:childTnLst>
                          </p:cTn>
                        </p:par>
                        <p:par>
                          <p:cTn id="35" fill="hold">
                            <p:stCondLst>
                              <p:cond delay="3500"/>
                            </p:stCondLst>
                            <p:childTnLst>
                              <p:par>
                                <p:cTn id="36" presetID="2" presetClass="entr" presetSubtype="4" fill="hold" grpId="0" nodeType="afterEffect">
                                  <p:stCondLst>
                                    <p:cond delay="0"/>
                                  </p:stCondLst>
                                  <p:childTnLst>
                                    <p:set>
                                      <p:cBhvr>
                                        <p:cTn id="37" dur="1" fill="hold">
                                          <p:stCondLst>
                                            <p:cond delay="0"/>
                                          </p:stCondLst>
                                        </p:cTn>
                                        <p:tgtEl>
                                          <p:spTgt spid="154"/>
                                        </p:tgtEl>
                                        <p:attrNameLst>
                                          <p:attrName>style.visibility</p:attrName>
                                        </p:attrNameLst>
                                      </p:cBhvr>
                                      <p:to>
                                        <p:strVal val="visible"/>
                                      </p:to>
                                    </p:set>
                                    <p:anim calcmode="lin" valueType="num">
                                      <p:cBhvr additive="base">
                                        <p:cTn id="38" dur="500" fill="hold"/>
                                        <p:tgtEl>
                                          <p:spTgt spid="154"/>
                                        </p:tgtEl>
                                        <p:attrNameLst>
                                          <p:attrName>ppt_x</p:attrName>
                                        </p:attrNameLst>
                                      </p:cBhvr>
                                      <p:tavLst>
                                        <p:tav tm="0">
                                          <p:val>
                                            <p:strVal val="#ppt_x"/>
                                          </p:val>
                                        </p:tav>
                                        <p:tav tm="100000">
                                          <p:val>
                                            <p:strVal val="#ppt_x"/>
                                          </p:val>
                                        </p:tav>
                                      </p:tavLst>
                                    </p:anim>
                                    <p:anim calcmode="lin" valueType="num">
                                      <p:cBhvr additive="base">
                                        <p:cTn id="39" dur="500" fill="hold"/>
                                        <p:tgtEl>
                                          <p:spTgt spid="154"/>
                                        </p:tgtEl>
                                        <p:attrNameLst>
                                          <p:attrName>ppt_y</p:attrName>
                                        </p:attrNameLst>
                                      </p:cBhvr>
                                      <p:tavLst>
                                        <p:tav tm="0">
                                          <p:val>
                                            <p:strVal val="1+#ppt_h/2"/>
                                          </p:val>
                                        </p:tav>
                                        <p:tav tm="100000">
                                          <p:val>
                                            <p:strVal val="#ppt_y"/>
                                          </p:val>
                                        </p:tav>
                                      </p:tavLst>
                                    </p:anim>
                                  </p:childTnLst>
                                </p:cTn>
                              </p:par>
                            </p:childTnLst>
                          </p:cTn>
                        </p:par>
                        <p:par>
                          <p:cTn id="40" fill="hold">
                            <p:stCondLst>
                              <p:cond delay="4000"/>
                            </p:stCondLst>
                            <p:childTnLst>
                              <p:par>
                                <p:cTn id="41" presetID="22" presetClass="entr" presetSubtype="8"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wipe(left)">
                                      <p:cBhvr>
                                        <p:cTn id="4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p:bldP spid="128" grpId="0"/>
      <p:bldP spid="139" grpId="0"/>
      <p:bldP spid="150" grpId="0"/>
      <p:bldP spid="151" grpId="0"/>
      <p:bldP spid="152" grpId="0"/>
      <p:bldP spid="153" grpId="0"/>
      <p:bldP spid="154" grpId="0"/>
      <p:bldP spid="17" grpId="0" bldLvl="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p:cNvSpPr txBox="1"/>
          <p:nvPr/>
        </p:nvSpPr>
        <p:spPr>
          <a:xfrm>
            <a:off x="3565486" y="1490932"/>
            <a:ext cx="5287010" cy="523220"/>
          </a:xfrm>
          <a:prstGeom prst="rect">
            <a:avLst/>
          </a:prstGeom>
          <a:noFill/>
        </p:spPr>
        <p:txBody>
          <a:bodyPr wrap="square" rtlCol="0">
            <a:spAutoFit/>
          </a:bodyPr>
          <a:lstStyle/>
          <a:p>
            <a:r>
              <a:rPr lang="zh-CN" altLang="en-US" sz="2800" b="1">
                <a:solidFill>
                  <a:srgbClr val="00B050"/>
                </a:solidFill>
                <a:cs typeface="+mn-ea"/>
                <a:sym typeface="+mn-lt"/>
              </a:rPr>
              <a:t>互通信息交谈和治疗性交谈</a:t>
            </a:r>
          </a:p>
        </p:txBody>
      </p:sp>
      <p:sp>
        <p:nvSpPr>
          <p:cNvPr id="5" name="文本框"/>
          <p:cNvSpPr txBox="1">
            <a:spLocks noChangeArrowheads="1"/>
          </p:cNvSpPr>
          <p:nvPr/>
        </p:nvSpPr>
        <p:spPr bwMode="auto">
          <a:xfrm>
            <a:off x="5581212" y="2606685"/>
            <a:ext cx="5691626" cy="767054"/>
          </a:xfrm>
          <a:prstGeom prst="round2DiagRect">
            <a:avLst/>
          </a:prstGeom>
          <a:noFill/>
          <a:ln w="9525">
            <a:noFill/>
            <a:miter lim="800000"/>
          </a:ln>
          <a:effectLst/>
        </p:spPr>
        <p:txBody>
          <a:bodyPr vert="horz" wrap="square" lIns="121889" tIns="60944" rIns="121889" bIns="60944" numCol="1" anchor="t" anchorCtr="0" compatLnSpc="1">
            <a:spAutoFit/>
          </a:bodyPr>
          <a:lstStyle/>
          <a:p>
            <a:pPr marL="0" marR="0" lvl="0" indent="0" algn="l" defTabSz="914400" rtl="0" eaLnBrk="1" fontAlgn="base" latinLnBrk="0" hangingPunct="1">
              <a:lnSpc>
                <a:spcPct val="150000"/>
              </a:lnSpc>
              <a:spcBef>
                <a:spcPct val="0"/>
              </a:spcBef>
              <a:spcAft>
                <a:spcPct val="0"/>
              </a:spcAft>
              <a:buClrTx/>
              <a:buSzTx/>
              <a:buFontTx/>
              <a:buNone/>
            </a:pPr>
            <a:r>
              <a:rPr kumimoji="0" lang="zh-CN" sz="2400" i="0" u="none" strike="noStrike" cap="none" normalizeH="0" baseline="0" dirty="0">
                <a:ln>
                  <a:noFill/>
                </a:ln>
                <a:solidFill>
                  <a:schemeClr val="tx2"/>
                </a:solidFill>
                <a:cs typeface="+mn-ea"/>
                <a:sym typeface="+mn-lt"/>
              </a:rPr>
              <a:t>主要目的是获取或提供信息</a:t>
            </a:r>
            <a:r>
              <a:rPr kumimoji="0" lang="zh-CN" sz="2800" i="0" u="none" strike="noStrike" cap="none" normalizeH="0" baseline="0" dirty="0">
                <a:ln>
                  <a:noFill/>
                </a:ln>
                <a:solidFill>
                  <a:schemeClr val="tx2"/>
                </a:solidFill>
                <a:cs typeface="+mn-ea"/>
                <a:sym typeface="+mn-lt"/>
              </a:rPr>
              <a:t> </a:t>
            </a:r>
          </a:p>
        </p:txBody>
      </p:sp>
      <p:sp>
        <p:nvSpPr>
          <p:cNvPr id="6" name="文本框"/>
          <p:cNvSpPr txBox="1">
            <a:spLocks noChangeArrowheads="1"/>
          </p:cNvSpPr>
          <p:nvPr/>
        </p:nvSpPr>
        <p:spPr bwMode="auto">
          <a:xfrm>
            <a:off x="5581212" y="3904261"/>
            <a:ext cx="5691626" cy="1021521"/>
          </a:xfrm>
          <a:prstGeom prst="round2DiagRect">
            <a:avLst/>
          </a:prstGeom>
          <a:noFill/>
          <a:ln w="9525">
            <a:noFill/>
            <a:miter lim="800000"/>
          </a:ln>
          <a:effectLst/>
        </p:spPr>
        <p:txBody>
          <a:bodyPr vert="horz" wrap="square" lIns="121889" tIns="60944" rIns="121889" bIns="60944" numCol="1" anchor="t" anchorCtr="0" compatLnSpc="1">
            <a:spAutoFit/>
          </a:bodyPr>
          <a:lstStyle/>
          <a:p>
            <a:pPr marL="0" marR="0" lvl="0" indent="0" algn="l" defTabSz="914400" rtl="0" eaLnBrk="1" fontAlgn="base" latinLnBrk="0" hangingPunct="1">
              <a:spcBef>
                <a:spcPct val="0"/>
              </a:spcBef>
              <a:spcAft>
                <a:spcPct val="0"/>
              </a:spcAft>
              <a:buClrTx/>
              <a:buSzTx/>
              <a:buFontTx/>
              <a:buNone/>
            </a:pPr>
            <a:r>
              <a:rPr kumimoji="0" lang="zh-CN" sz="2400" i="0" u="none" strike="noStrike" cap="none" normalizeH="0" baseline="0" dirty="0">
                <a:ln>
                  <a:noFill/>
                </a:ln>
                <a:solidFill>
                  <a:schemeClr val="tx2"/>
                </a:solidFill>
                <a:cs typeface="+mn-ea"/>
                <a:sym typeface="+mn-lt"/>
              </a:rPr>
              <a:t>为患者解决健康问题，是护士向患者提供健康服务的重要手段。</a:t>
            </a:r>
            <a:r>
              <a:rPr kumimoji="0" lang="zh-CN" sz="2800" i="0" u="none" strike="noStrike" cap="none" normalizeH="0" baseline="0" dirty="0">
                <a:ln>
                  <a:noFill/>
                </a:ln>
                <a:solidFill>
                  <a:schemeClr val="tx2"/>
                </a:solidFill>
                <a:cs typeface="+mn-ea"/>
                <a:sym typeface="+mn-lt"/>
              </a:rPr>
              <a:t> </a:t>
            </a:r>
          </a:p>
        </p:txBody>
      </p:sp>
      <p:sp>
        <p:nvSpPr>
          <p:cNvPr id="7" name="文本框"/>
          <p:cNvSpPr txBox="1">
            <a:spLocks noChangeArrowheads="1"/>
          </p:cNvSpPr>
          <p:nvPr/>
        </p:nvSpPr>
        <p:spPr bwMode="auto">
          <a:xfrm>
            <a:off x="1549957" y="2753078"/>
            <a:ext cx="3263094" cy="681002"/>
          </a:xfrm>
          <a:prstGeom prst="round2DiagRect">
            <a:avLst/>
          </a:prstGeom>
          <a:noFill/>
          <a:ln w="9525">
            <a:noFill/>
            <a:miter lim="800000"/>
          </a:ln>
          <a:effectLst/>
        </p:spPr>
        <p:txBody>
          <a:bodyPr vert="horz" wrap="square" lIns="121889" tIns="60944" rIns="121889" bIns="60944"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3200" b="1" i="0" u="none" strike="noStrike" cap="none" normalizeH="0" baseline="0" dirty="0">
                <a:ln>
                  <a:noFill/>
                </a:ln>
                <a:cs typeface="+mn-ea"/>
                <a:sym typeface="+mn-lt"/>
              </a:rPr>
              <a:t>  </a:t>
            </a:r>
            <a:r>
              <a:rPr kumimoji="0" lang="zh-CN" sz="3200" b="1" i="0" u="none" strike="noStrike" cap="none" normalizeH="0" baseline="0" dirty="0">
                <a:ln>
                  <a:noFill/>
                </a:ln>
                <a:solidFill>
                  <a:schemeClr val="tx2"/>
                </a:solidFill>
                <a:cs typeface="+mn-ea"/>
                <a:sym typeface="+mn-lt"/>
              </a:rPr>
              <a:t>互通信息交谈</a:t>
            </a:r>
          </a:p>
        </p:txBody>
      </p:sp>
      <p:sp>
        <p:nvSpPr>
          <p:cNvPr id="8" name="文本框"/>
          <p:cNvSpPr txBox="1">
            <a:spLocks noChangeArrowheads="1"/>
          </p:cNvSpPr>
          <p:nvPr/>
        </p:nvSpPr>
        <p:spPr bwMode="auto">
          <a:xfrm>
            <a:off x="1549957" y="3999488"/>
            <a:ext cx="3263094" cy="681002"/>
          </a:xfrm>
          <a:prstGeom prst="round2DiagRect">
            <a:avLst/>
          </a:prstGeom>
          <a:noFill/>
          <a:ln w="9525">
            <a:noFill/>
            <a:miter lim="800000"/>
          </a:ln>
          <a:effectLst/>
        </p:spPr>
        <p:txBody>
          <a:bodyPr vert="horz" wrap="square" lIns="121889" tIns="60944" rIns="121889" bIns="60944"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3200" b="1" i="0" u="none" strike="noStrike" cap="none" normalizeH="0" baseline="0">
                <a:ln>
                  <a:noFill/>
                </a:ln>
                <a:cs typeface="+mn-ea"/>
                <a:sym typeface="+mn-lt"/>
              </a:rPr>
              <a:t>   </a:t>
            </a:r>
            <a:r>
              <a:rPr kumimoji="0" lang="zh-CN" sz="3200" b="1" i="0" u="none" strike="noStrike" cap="none" normalizeH="0" baseline="0">
                <a:ln>
                  <a:noFill/>
                </a:ln>
                <a:solidFill>
                  <a:schemeClr val="tx2"/>
                </a:solidFill>
                <a:cs typeface="+mn-ea"/>
                <a:sym typeface="+mn-lt"/>
              </a:rPr>
              <a:t>治疗性交谈</a:t>
            </a:r>
          </a:p>
        </p:txBody>
      </p:sp>
      <p:sp>
        <p:nvSpPr>
          <p:cNvPr id="2" name="文本框"/>
          <p:cNvSpPr>
            <a:spLocks noChangeShapeType="1"/>
          </p:cNvSpPr>
          <p:nvPr/>
        </p:nvSpPr>
        <p:spPr bwMode="auto">
          <a:xfrm>
            <a:off x="4909205" y="3136101"/>
            <a:ext cx="480364" cy="0"/>
          </a:xfrm>
          <a:prstGeom prst="round2DiagRect">
            <a:avLst/>
          </a:prstGeom>
          <a:noFill/>
          <a:ln w="50800">
            <a:solidFill>
              <a:srgbClr val="00B050"/>
            </a:solidFill>
            <a:miter lim="800000"/>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vert="horz" wrap="none" lIns="121889" tIns="60944" rIns="121889" bIns="60944" numCol="1" anchor="t" anchorCtr="0" compatLnSpc="1"/>
          <a:lstStyle/>
          <a:p>
            <a:endParaRPr lang="zh-CN" altLang="en-US" sz="100">
              <a:solidFill>
                <a:srgbClr val="FFFFFF"/>
              </a:solidFill>
              <a:cs typeface="+mn-ea"/>
              <a:sym typeface="+mn-lt"/>
            </a:endParaRPr>
          </a:p>
        </p:txBody>
      </p:sp>
      <p:sp>
        <p:nvSpPr>
          <p:cNvPr id="10" name="文本框"/>
          <p:cNvSpPr>
            <a:spLocks noChangeShapeType="1"/>
          </p:cNvSpPr>
          <p:nvPr/>
        </p:nvSpPr>
        <p:spPr bwMode="auto">
          <a:xfrm>
            <a:off x="4910394" y="4289399"/>
            <a:ext cx="480365" cy="0"/>
          </a:xfrm>
          <a:prstGeom prst="round2DiagRect">
            <a:avLst/>
          </a:prstGeom>
          <a:noFill/>
          <a:ln w="50800">
            <a:solidFill>
              <a:srgbClr val="00B050"/>
            </a:solidFill>
            <a:miter lim="800000"/>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vert="horz" wrap="none" lIns="121889" tIns="60944" rIns="121889" bIns="60944" numCol="1" anchor="t" anchorCtr="0" compatLnSpc="1"/>
          <a:lstStyle/>
          <a:p>
            <a:endParaRPr lang="zh-CN" altLang="en-US" sz="100">
              <a:solidFill>
                <a:srgbClr val="FFFFFF"/>
              </a:solidFill>
              <a:cs typeface="+mn-ea"/>
              <a:sym typeface="+mn-lt"/>
            </a:endParaRPr>
          </a:p>
        </p:txBody>
      </p:sp>
      <p:sp>
        <p:nvSpPr>
          <p:cNvPr id="11" name="文本框"/>
          <p:cNvSpPr txBox="1">
            <a:spLocks noChangeArrowheads="1"/>
          </p:cNvSpPr>
          <p:nvPr/>
        </p:nvSpPr>
        <p:spPr bwMode="auto">
          <a:xfrm>
            <a:off x="1860086" y="4918408"/>
            <a:ext cx="1919343" cy="544794"/>
          </a:xfrm>
          <a:prstGeom prst="round2DiagRect">
            <a:avLst/>
          </a:prstGeom>
          <a:noFill/>
          <a:ln w="9525">
            <a:noFill/>
            <a:miter lim="800000"/>
          </a:ln>
          <a:effectLst/>
        </p:spPr>
        <p:txBody>
          <a:bodyPr vert="horz" wrap="square" lIns="121889" tIns="60944" rIns="121889" bIns="60944"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2400" b="1" i="0" u="none" strike="noStrike" cap="none" normalizeH="0" baseline="0" dirty="0">
                <a:ln>
                  <a:noFill/>
                </a:ln>
                <a:solidFill>
                  <a:srgbClr val="00B050"/>
                </a:solidFill>
                <a:cs typeface="+mn-ea"/>
                <a:sym typeface="+mn-lt"/>
              </a:rPr>
              <a:t>指导性交谈</a:t>
            </a:r>
          </a:p>
        </p:txBody>
      </p:sp>
      <p:sp>
        <p:nvSpPr>
          <p:cNvPr id="12" name="文本框"/>
          <p:cNvSpPr txBox="1">
            <a:spLocks noChangeArrowheads="1"/>
          </p:cNvSpPr>
          <p:nvPr/>
        </p:nvSpPr>
        <p:spPr bwMode="auto">
          <a:xfrm>
            <a:off x="3480467" y="4959729"/>
            <a:ext cx="2399707" cy="544794"/>
          </a:xfrm>
          <a:prstGeom prst="round2DiagRect">
            <a:avLst/>
          </a:prstGeom>
          <a:noFill/>
          <a:ln w="9525">
            <a:noFill/>
            <a:miter lim="800000"/>
          </a:ln>
          <a:effectLst/>
        </p:spPr>
        <p:txBody>
          <a:bodyPr vert="horz" wrap="square" lIns="121889" tIns="60944" rIns="121889" bIns="60944"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2400" b="1" i="0" u="none" strike="noStrike" cap="none" normalizeH="0" baseline="0" dirty="0">
                <a:ln>
                  <a:noFill/>
                </a:ln>
                <a:solidFill>
                  <a:srgbClr val="00B050"/>
                </a:solidFill>
                <a:cs typeface="+mn-ea"/>
                <a:sym typeface="+mn-lt"/>
              </a:rPr>
              <a:t>非指导性交谈</a:t>
            </a:r>
          </a:p>
        </p:txBody>
      </p:sp>
      <p:sp>
        <p:nvSpPr>
          <p:cNvPr id="14"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流程图: 延期 14"/>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b="1" dirty="0">
                <a:solidFill>
                  <a:srgbClr val="00B050"/>
                </a:solidFill>
                <a:cs typeface="+mn-ea"/>
                <a:sym typeface="+mn-lt"/>
              </a:rPr>
              <a:t>护士语言礼仪</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986">
        <p15:prstTrans prst="pageCurlDouble"/>
      </p:transition>
    </mc:Choice>
    <mc:Fallback xmlns="">
      <p:transition spd="slow" advTm="3986">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par>
                          <p:cTn id="15" fill="hold">
                            <p:stCondLst>
                              <p:cond delay="500"/>
                            </p:stCondLst>
                            <p:childTnLst>
                              <p:par>
                                <p:cTn id="16" presetID="22" presetClass="entr" presetSubtype="8"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left)">
                                      <p:cBhvr>
                                        <p:cTn id="21" dur="500"/>
                                        <p:tgtEl>
                                          <p:spTgt spid="10"/>
                                        </p:tgtEl>
                                      </p:cBhvr>
                                    </p:animEffect>
                                  </p:childTnLst>
                                </p:cTn>
                              </p:par>
                            </p:childTnLst>
                          </p:cTn>
                        </p:par>
                        <p:par>
                          <p:cTn id="22" fill="hold">
                            <p:stCondLst>
                              <p:cond delay="1000"/>
                            </p:stCondLst>
                            <p:childTnLst>
                              <p:par>
                                <p:cTn id="23" presetID="31" presetClass="entr" presetSubtype="0"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1000" fill="hold"/>
                                        <p:tgtEl>
                                          <p:spTgt spid="5"/>
                                        </p:tgtEl>
                                        <p:attrNameLst>
                                          <p:attrName>ppt_w</p:attrName>
                                        </p:attrNameLst>
                                      </p:cBhvr>
                                      <p:tavLst>
                                        <p:tav tm="0">
                                          <p:val>
                                            <p:fltVal val="0"/>
                                          </p:val>
                                        </p:tav>
                                        <p:tav tm="100000">
                                          <p:val>
                                            <p:strVal val="#ppt_w"/>
                                          </p:val>
                                        </p:tav>
                                      </p:tavLst>
                                    </p:anim>
                                    <p:anim calcmode="lin" valueType="num">
                                      <p:cBhvr>
                                        <p:cTn id="26" dur="1000" fill="hold"/>
                                        <p:tgtEl>
                                          <p:spTgt spid="5"/>
                                        </p:tgtEl>
                                        <p:attrNameLst>
                                          <p:attrName>ppt_h</p:attrName>
                                        </p:attrNameLst>
                                      </p:cBhvr>
                                      <p:tavLst>
                                        <p:tav tm="0">
                                          <p:val>
                                            <p:fltVal val="0"/>
                                          </p:val>
                                        </p:tav>
                                        <p:tav tm="100000">
                                          <p:val>
                                            <p:strVal val="#ppt_h"/>
                                          </p:val>
                                        </p:tav>
                                      </p:tavLst>
                                    </p:anim>
                                    <p:anim calcmode="lin" valueType="num">
                                      <p:cBhvr>
                                        <p:cTn id="27" dur="1000" fill="hold"/>
                                        <p:tgtEl>
                                          <p:spTgt spid="5"/>
                                        </p:tgtEl>
                                        <p:attrNameLst>
                                          <p:attrName>style.rotation</p:attrName>
                                        </p:attrNameLst>
                                      </p:cBhvr>
                                      <p:tavLst>
                                        <p:tav tm="0">
                                          <p:val>
                                            <p:fltVal val="90"/>
                                          </p:val>
                                        </p:tav>
                                        <p:tav tm="100000">
                                          <p:val>
                                            <p:fltVal val="0"/>
                                          </p:val>
                                        </p:tav>
                                      </p:tavLst>
                                    </p:anim>
                                    <p:animEffect transition="in" filter="fade">
                                      <p:cBhvr>
                                        <p:cTn id="28" dur="1000"/>
                                        <p:tgtEl>
                                          <p:spTgt spid="5"/>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1000" fill="hold"/>
                                        <p:tgtEl>
                                          <p:spTgt spid="6"/>
                                        </p:tgtEl>
                                        <p:attrNameLst>
                                          <p:attrName>ppt_w</p:attrName>
                                        </p:attrNameLst>
                                      </p:cBhvr>
                                      <p:tavLst>
                                        <p:tav tm="0">
                                          <p:val>
                                            <p:fltVal val="0"/>
                                          </p:val>
                                        </p:tav>
                                        <p:tav tm="100000">
                                          <p:val>
                                            <p:strVal val="#ppt_w"/>
                                          </p:val>
                                        </p:tav>
                                      </p:tavLst>
                                    </p:anim>
                                    <p:anim calcmode="lin" valueType="num">
                                      <p:cBhvr>
                                        <p:cTn id="32" dur="1000" fill="hold"/>
                                        <p:tgtEl>
                                          <p:spTgt spid="6"/>
                                        </p:tgtEl>
                                        <p:attrNameLst>
                                          <p:attrName>ppt_h</p:attrName>
                                        </p:attrNameLst>
                                      </p:cBhvr>
                                      <p:tavLst>
                                        <p:tav tm="0">
                                          <p:val>
                                            <p:fltVal val="0"/>
                                          </p:val>
                                        </p:tav>
                                        <p:tav tm="100000">
                                          <p:val>
                                            <p:strVal val="#ppt_h"/>
                                          </p:val>
                                        </p:tav>
                                      </p:tavLst>
                                    </p:anim>
                                    <p:anim calcmode="lin" valueType="num">
                                      <p:cBhvr>
                                        <p:cTn id="33" dur="1000" fill="hold"/>
                                        <p:tgtEl>
                                          <p:spTgt spid="6"/>
                                        </p:tgtEl>
                                        <p:attrNameLst>
                                          <p:attrName>style.rotation</p:attrName>
                                        </p:attrNameLst>
                                      </p:cBhvr>
                                      <p:tavLst>
                                        <p:tav tm="0">
                                          <p:val>
                                            <p:fltVal val="90"/>
                                          </p:val>
                                        </p:tav>
                                        <p:tav tm="100000">
                                          <p:val>
                                            <p:fltVal val="0"/>
                                          </p:val>
                                        </p:tav>
                                      </p:tavLst>
                                    </p:anim>
                                    <p:animEffect transition="in" filter="fade">
                                      <p:cBhvr>
                                        <p:cTn id="34" dur="1000"/>
                                        <p:tgtEl>
                                          <p:spTgt spid="6"/>
                                        </p:tgtEl>
                                      </p:cBhvr>
                                    </p:animEffect>
                                  </p:childTnLst>
                                </p:cTn>
                              </p:par>
                            </p:childTnLst>
                          </p:cTn>
                        </p:par>
                        <p:par>
                          <p:cTn id="35" fill="hold">
                            <p:stCondLst>
                              <p:cond delay="2000"/>
                            </p:stCondLst>
                            <p:childTnLst>
                              <p:par>
                                <p:cTn id="36" presetID="37" presetClass="entr" presetSubtype="0"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1000"/>
                                        <p:tgtEl>
                                          <p:spTgt spid="11"/>
                                        </p:tgtEl>
                                      </p:cBhvr>
                                    </p:animEffect>
                                    <p:anim calcmode="lin" valueType="num">
                                      <p:cBhvr>
                                        <p:cTn id="39" dur="1000" fill="hold"/>
                                        <p:tgtEl>
                                          <p:spTgt spid="11"/>
                                        </p:tgtEl>
                                        <p:attrNameLst>
                                          <p:attrName>ppt_x</p:attrName>
                                        </p:attrNameLst>
                                      </p:cBhvr>
                                      <p:tavLst>
                                        <p:tav tm="0">
                                          <p:val>
                                            <p:strVal val="#ppt_x"/>
                                          </p:val>
                                        </p:tav>
                                        <p:tav tm="100000">
                                          <p:val>
                                            <p:strVal val="#ppt_x"/>
                                          </p:val>
                                        </p:tav>
                                      </p:tavLst>
                                    </p:anim>
                                    <p:anim calcmode="lin" valueType="num">
                                      <p:cBhvr>
                                        <p:cTn id="40" dur="900" decel="100000" fill="hold"/>
                                        <p:tgtEl>
                                          <p:spTgt spid="11"/>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par>
                                <p:cTn id="42" presetID="37" presetClass="entr" presetSubtype="0" fill="hold" grpId="0" nodeType="with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fade">
                                      <p:cBhvr>
                                        <p:cTn id="44" dur="1000"/>
                                        <p:tgtEl>
                                          <p:spTgt spid="12"/>
                                        </p:tgtEl>
                                      </p:cBhvr>
                                    </p:animEffect>
                                    <p:anim calcmode="lin" valueType="num">
                                      <p:cBhvr>
                                        <p:cTn id="45" dur="1000" fill="hold"/>
                                        <p:tgtEl>
                                          <p:spTgt spid="12"/>
                                        </p:tgtEl>
                                        <p:attrNameLst>
                                          <p:attrName>ppt_x</p:attrName>
                                        </p:attrNameLst>
                                      </p:cBhvr>
                                      <p:tavLst>
                                        <p:tav tm="0">
                                          <p:val>
                                            <p:strVal val="#ppt_x"/>
                                          </p:val>
                                        </p:tav>
                                        <p:tav tm="100000">
                                          <p:val>
                                            <p:strVal val="#ppt_x"/>
                                          </p:val>
                                        </p:tav>
                                      </p:tavLst>
                                    </p:anim>
                                    <p:anim calcmode="lin" valueType="num">
                                      <p:cBhvr>
                                        <p:cTn id="46" dur="900" decel="100000" fill="hold"/>
                                        <p:tgtEl>
                                          <p:spTgt spid="12"/>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48" fill="hold">
                            <p:stCondLst>
                              <p:cond delay="3000"/>
                            </p:stCondLst>
                            <p:childTnLst>
                              <p:par>
                                <p:cTn id="49" presetID="22" presetClass="entr" presetSubtype="8"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ipe(left)">
                                      <p:cBhvr>
                                        <p:cTn id="5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P spid="7" grpId="0" bldLvl="0" animBg="1"/>
      <p:bldP spid="8" grpId="0" bldLvl="0" animBg="1"/>
      <p:bldP spid="2" grpId="0" bldLvl="0" animBg="1"/>
      <p:bldP spid="10" grpId="0" bldLvl="0" animBg="1"/>
      <p:bldP spid="11" grpId="0" bldLvl="0"/>
      <p:bldP spid="12" grpId="0" bldLvl="0"/>
      <p:bldP spid="16" grpId="0" bldLvl="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3490021" y="1344346"/>
            <a:ext cx="5287010" cy="646331"/>
          </a:xfrm>
          <a:prstGeom prst="rect">
            <a:avLst/>
          </a:prstGeom>
          <a:noFill/>
        </p:spPr>
        <p:txBody>
          <a:bodyPr wrap="square" rtlCol="0">
            <a:spAutoFit/>
          </a:bodyPr>
          <a:lstStyle/>
          <a:p>
            <a:pPr algn="ctr"/>
            <a:r>
              <a:rPr lang="zh-CN" altLang="en-US" sz="3600" b="1" dirty="0">
                <a:solidFill>
                  <a:srgbClr val="00B050"/>
                </a:solidFill>
                <a:cs typeface="+mn-ea"/>
                <a:sym typeface="+mn-lt"/>
              </a:rPr>
              <a:t>文明服务五声</a:t>
            </a:r>
          </a:p>
        </p:txBody>
      </p:sp>
      <p:sp>
        <p:nvSpPr>
          <p:cNvPr id="6" name="文本框 5"/>
          <p:cNvSpPr txBox="1"/>
          <p:nvPr/>
        </p:nvSpPr>
        <p:spPr>
          <a:xfrm>
            <a:off x="2205763" y="2742476"/>
            <a:ext cx="502061" cy="400110"/>
          </a:xfrm>
          <a:prstGeom prst="rect">
            <a:avLst/>
          </a:prstGeom>
          <a:solidFill>
            <a:srgbClr val="00B050"/>
          </a:solidFill>
        </p:spPr>
        <p:txBody>
          <a:bodyPr wrap="none" rtlCol="0">
            <a:spAutoFit/>
          </a:bodyPr>
          <a:lstStyle/>
          <a:p>
            <a:pPr algn="ctr"/>
            <a:r>
              <a:rPr lang="en-US" altLang="zh-CN" sz="2000" b="1" dirty="0">
                <a:solidFill>
                  <a:schemeClr val="bg1"/>
                </a:solidFill>
                <a:effectLst/>
                <a:cs typeface="+mn-ea"/>
                <a:sym typeface="+mn-lt"/>
              </a:rPr>
              <a:t>01</a:t>
            </a:r>
          </a:p>
        </p:txBody>
      </p:sp>
      <p:sp>
        <p:nvSpPr>
          <p:cNvPr id="7" name="矩形 6"/>
          <p:cNvSpPr/>
          <p:nvPr/>
        </p:nvSpPr>
        <p:spPr>
          <a:xfrm>
            <a:off x="1294601" y="3105303"/>
            <a:ext cx="2324390" cy="400110"/>
          </a:xfrm>
          <a:prstGeom prst="rect">
            <a:avLst/>
          </a:prstGeom>
        </p:spPr>
        <p:txBody>
          <a:bodyPr wrap="square">
            <a:spAutoFit/>
          </a:bodyPr>
          <a:lstStyle/>
          <a:p>
            <a:pPr algn="ctr"/>
            <a:r>
              <a:rPr sz="2000" dirty="0">
                <a:solidFill>
                  <a:schemeClr val="tx2"/>
                </a:solidFill>
                <a:cs typeface="+mn-ea"/>
                <a:sym typeface="+mn-lt"/>
              </a:rPr>
              <a:t>患者初到有迎声</a:t>
            </a:r>
          </a:p>
        </p:txBody>
      </p:sp>
      <p:sp>
        <p:nvSpPr>
          <p:cNvPr id="19" name="文本框 18"/>
          <p:cNvSpPr txBox="1"/>
          <p:nvPr/>
        </p:nvSpPr>
        <p:spPr>
          <a:xfrm>
            <a:off x="3673502" y="4718569"/>
            <a:ext cx="502062" cy="400110"/>
          </a:xfrm>
          <a:prstGeom prst="rect">
            <a:avLst/>
          </a:prstGeom>
          <a:solidFill>
            <a:srgbClr val="00B050"/>
          </a:solidFill>
        </p:spPr>
        <p:txBody>
          <a:bodyPr wrap="none" rtlCol="0">
            <a:spAutoFit/>
          </a:bodyPr>
          <a:lstStyle/>
          <a:p>
            <a:pPr algn="ctr"/>
            <a:r>
              <a:rPr lang="en-US" altLang="zh-CN" sz="2000" b="1">
                <a:solidFill>
                  <a:schemeClr val="bg1"/>
                </a:solidFill>
                <a:cs typeface="+mn-ea"/>
                <a:sym typeface="+mn-lt"/>
              </a:rPr>
              <a:t>02</a:t>
            </a:r>
          </a:p>
        </p:txBody>
      </p:sp>
      <p:sp>
        <p:nvSpPr>
          <p:cNvPr id="20" name="矩形 19"/>
          <p:cNvSpPr/>
          <p:nvPr/>
        </p:nvSpPr>
        <p:spPr>
          <a:xfrm>
            <a:off x="2512430" y="4218569"/>
            <a:ext cx="2824205" cy="400110"/>
          </a:xfrm>
          <a:prstGeom prst="rect">
            <a:avLst/>
          </a:prstGeom>
        </p:spPr>
        <p:txBody>
          <a:bodyPr wrap="square">
            <a:spAutoFit/>
          </a:bodyPr>
          <a:lstStyle/>
          <a:p>
            <a:pPr algn="ctr"/>
            <a:r>
              <a:rPr sz="2000" dirty="0">
                <a:solidFill>
                  <a:schemeClr val="tx2"/>
                </a:solidFill>
                <a:cs typeface="+mn-ea"/>
                <a:sym typeface="+mn-lt"/>
              </a:rPr>
              <a:t>进行治疗有询问声</a:t>
            </a:r>
          </a:p>
        </p:txBody>
      </p:sp>
      <p:sp>
        <p:nvSpPr>
          <p:cNvPr id="39" name="文本框 38"/>
          <p:cNvSpPr txBox="1"/>
          <p:nvPr/>
        </p:nvSpPr>
        <p:spPr>
          <a:xfrm>
            <a:off x="5749890" y="2803651"/>
            <a:ext cx="500458" cy="400110"/>
          </a:xfrm>
          <a:prstGeom prst="rect">
            <a:avLst/>
          </a:prstGeom>
          <a:solidFill>
            <a:srgbClr val="00B050"/>
          </a:solidFill>
        </p:spPr>
        <p:txBody>
          <a:bodyPr wrap="none" rtlCol="0">
            <a:spAutoFit/>
          </a:bodyPr>
          <a:lstStyle/>
          <a:p>
            <a:pPr algn="ctr"/>
            <a:r>
              <a:rPr lang="en-US" altLang="zh-CN" sz="2000" b="1">
                <a:solidFill>
                  <a:schemeClr val="bg1"/>
                </a:solidFill>
                <a:cs typeface="+mn-ea"/>
                <a:sym typeface="+mn-lt"/>
              </a:rPr>
              <a:t>03</a:t>
            </a:r>
          </a:p>
        </p:txBody>
      </p:sp>
      <p:sp>
        <p:nvSpPr>
          <p:cNvPr id="40" name="矩形 39"/>
          <p:cNvSpPr/>
          <p:nvPr/>
        </p:nvSpPr>
        <p:spPr>
          <a:xfrm>
            <a:off x="4683897" y="3218287"/>
            <a:ext cx="2824205" cy="400110"/>
          </a:xfrm>
          <a:prstGeom prst="rect">
            <a:avLst/>
          </a:prstGeom>
        </p:spPr>
        <p:txBody>
          <a:bodyPr wrap="square">
            <a:spAutoFit/>
          </a:bodyPr>
          <a:lstStyle/>
          <a:p>
            <a:pPr algn="ctr"/>
            <a:r>
              <a:rPr sz="2000" dirty="0">
                <a:solidFill>
                  <a:schemeClr val="tx2"/>
                </a:solidFill>
                <a:cs typeface="+mn-ea"/>
                <a:sym typeface="+mn-lt"/>
              </a:rPr>
              <a:t>操作失误有道歉声</a:t>
            </a:r>
          </a:p>
        </p:txBody>
      </p:sp>
      <p:sp>
        <p:nvSpPr>
          <p:cNvPr id="45" name="文本框 44"/>
          <p:cNvSpPr txBox="1"/>
          <p:nvPr/>
        </p:nvSpPr>
        <p:spPr>
          <a:xfrm>
            <a:off x="7999914" y="4718569"/>
            <a:ext cx="513282" cy="400110"/>
          </a:xfrm>
          <a:prstGeom prst="rect">
            <a:avLst/>
          </a:prstGeom>
          <a:solidFill>
            <a:srgbClr val="00B050"/>
          </a:solidFill>
        </p:spPr>
        <p:txBody>
          <a:bodyPr wrap="none" rtlCol="0">
            <a:spAutoFit/>
          </a:bodyPr>
          <a:lstStyle/>
          <a:p>
            <a:pPr algn="ctr"/>
            <a:r>
              <a:rPr lang="en-US" altLang="zh-CN" sz="2000" b="1">
                <a:solidFill>
                  <a:schemeClr val="bg1"/>
                </a:solidFill>
                <a:cs typeface="+mn-ea"/>
                <a:sym typeface="+mn-lt"/>
              </a:rPr>
              <a:t>04</a:t>
            </a:r>
          </a:p>
        </p:txBody>
      </p:sp>
      <p:sp>
        <p:nvSpPr>
          <p:cNvPr id="46" name="矩形 45"/>
          <p:cNvSpPr/>
          <p:nvPr/>
        </p:nvSpPr>
        <p:spPr>
          <a:xfrm>
            <a:off x="6844452" y="4218569"/>
            <a:ext cx="2824205" cy="400110"/>
          </a:xfrm>
          <a:prstGeom prst="rect">
            <a:avLst/>
          </a:prstGeom>
        </p:spPr>
        <p:txBody>
          <a:bodyPr wrap="square">
            <a:spAutoFit/>
          </a:bodyPr>
          <a:lstStyle/>
          <a:p>
            <a:pPr algn="ctr"/>
            <a:r>
              <a:rPr sz="2000" dirty="0">
                <a:solidFill>
                  <a:schemeClr val="tx2"/>
                </a:solidFill>
                <a:cs typeface="+mn-ea"/>
                <a:sym typeface="+mn-lt"/>
              </a:rPr>
              <a:t>接电话时有问候声</a:t>
            </a:r>
          </a:p>
        </p:txBody>
      </p:sp>
      <p:sp>
        <p:nvSpPr>
          <p:cNvPr id="51" name="文本框 50"/>
          <p:cNvSpPr txBox="1"/>
          <p:nvPr/>
        </p:nvSpPr>
        <p:spPr>
          <a:xfrm>
            <a:off x="9634994" y="2803651"/>
            <a:ext cx="508473" cy="400110"/>
          </a:xfrm>
          <a:prstGeom prst="rect">
            <a:avLst/>
          </a:prstGeom>
          <a:solidFill>
            <a:srgbClr val="00B050"/>
          </a:solidFill>
        </p:spPr>
        <p:txBody>
          <a:bodyPr wrap="none" rtlCol="0">
            <a:spAutoFit/>
          </a:bodyPr>
          <a:lstStyle/>
          <a:p>
            <a:pPr algn="ctr"/>
            <a:r>
              <a:rPr lang="en-US" altLang="zh-CN" sz="2000" b="1">
                <a:solidFill>
                  <a:schemeClr val="bg1"/>
                </a:solidFill>
                <a:cs typeface="+mn-ea"/>
                <a:sym typeface="+mn-lt"/>
              </a:rPr>
              <a:t>05</a:t>
            </a:r>
          </a:p>
        </p:txBody>
      </p:sp>
      <p:sp>
        <p:nvSpPr>
          <p:cNvPr id="52" name="矩形 51"/>
          <p:cNvSpPr/>
          <p:nvPr/>
        </p:nvSpPr>
        <p:spPr>
          <a:xfrm>
            <a:off x="8573008" y="3218287"/>
            <a:ext cx="2824205" cy="400110"/>
          </a:xfrm>
          <a:prstGeom prst="rect">
            <a:avLst/>
          </a:prstGeom>
        </p:spPr>
        <p:txBody>
          <a:bodyPr wrap="square">
            <a:spAutoFit/>
          </a:bodyPr>
          <a:lstStyle/>
          <a:p>
            <a:pPr algn="ctr"/>
            <a:r>
              <a:rPr sz="2000" dirty="0">
                <a:solidFill>
                  <a:schemeClr val="tx2"/>
                </a:solidFill>
                <a:cs typeface="+mn-ea"/>
                <a:sym typeface="+mn-lt"/>
              </a:rPr>
              <a:t>患者出院有告别声</a:t>
            </a:r>
          </a:p>
        </p:txBody>
      </p:sp>
      <p:sp>
        <p:nvSpPr>
          <p:cNvPr id="18"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流程图: 延期 20"/>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b="1" dirty="0">
                <a:solidFill>
                  <a:srgbClr val="00B050"/>
                </a:solidFill>
                <a:cs typeface="+mn-ea"/>
                <a:sym typeface="+mn-lt"/>
              </a:rPr>
              <a:t>护士语言礼仪</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5609">
        <p15:prstTrans prst="pageCurlDouble"/>
      </p:transition>
    </mc:Choice>
    <mc:Fallback xmlns="">
      <p:transition spd="slow" advTm="5609">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bldLvl="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3143160" y="2265184"/>
            <a:ext cx="7508240" cy="1198880"/>
          </a:xfrm>
          <a:prstGeom prst="rect">
            <a:avLst/>
          </a:prstGeom>
          <a:noFill/>
        </p:spPr>
        <p:txBody>
          <a:bodyPr wrap="none" rtlCol="0">
            <a:spAutoFit/>
          </a:bodyPr>
          <a:lstStyle/>
          <a:p>
            <a:pPr algn="l"/>
            <a:r>
              <a:rPr lang="zh-CN" altLang="en-US" sz="7200" b="1" dirty="0" smtClean="0">
                <a:solidFill>
                  <a:srgbClr val="00B050"/>
                </a:solidFill>
                <a:cs typeface="+mn-ea"/>
                <a:sym typeface="+mn-lt"/>
              </a:rPr>
              <a:t>护士</a:t>
            </a:r>
            <a:r>
              <a:rPr lang="zh-CN" altLang="en-US" sz="7200" b="1" dirty="0">
                <a:solidFill>
                  <a:srgbClr val="00B050"/>
                </a:solidFill>
                <a:cs typeface="+mn-ea"/>
                <a:sym typeface="+mn-lt"/>
              </a:rPr>
              <a:t>日常工作礼仪</a:t>
            </a:r>
          </a:p>
        </p:txBody>
      </p:sp>
      <p:sp>
        <p:nvSpPr>
          <p:cNvPr id="3" name="文本框 2"/>
          <p:cNvSpPr txBox="1"/>
          <p:nvPr/>
        </p:nvSpPr>
        <p:spPr>
          <a:xfrm>
            <a:off x="3065145" y="3465830"/>
            <a:ext cx="6073775" cy="1198880"/>
          </a:xfrm>
          <a:prstGeom prst="rect">
            <a:avLst/>
          </a:prstGeom>
          <a:noFill/>
        </p:spPr>
        <p:txBody>
          <a:bodyPr wrap="square" rtlCol="0">
            <a:spAutoFit/>
          </a:bodyPr>
          <a:lstStyle/>
          <a:p>
            <a:pPr lvl="0" algn="ctr">
              <a:lnSpc>
                <a:spcPct val="150000"/>
              </a:lnSpc>
            </a:pPr>
            <a:r>
              <a:rPr sz="1600" dirty="0">
                <a:solidFill>
                  <a:schemeClr val="tx2"/>
                </a:solidFill>
                <a:cs typeface="+mn-ea"/>
                <a:sym typeface="+mn-lt"/>
              </a:rPr>
              <a:t>您的内容打在这里，或者通过复制您的文本后，在此框中选择粘贴，并选择只保留文字。您的内容打在这里，或者通过复制您的文本后，在此框中</a:t>
            </a:r>
          </a:p>
        </p:txBody>
      </p:sp>
      <p:sp>
        <p:nvSpPr>
          <p:cNvPr id="4" name="矩形 5"/>
          <p:cNvSpPr/>
          <p:nvPr/>
        </p:nvSpPr>
        <p:spPr>
          <a:xfrm>
            <a:off x="0" y="4914900"/>
            <a:ext cx="12192000" cy="1943100"/>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5" name="图片 4" descr="51miz-E1128504-23E93C9F"/>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05105" y="1198880"/>
            <a:ext cx="3333115" cy="3333115"/>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Tm="3783">
        <p15:prstTrans prst="curtains"/>
      </p:transition>
    </mc:Choice>
    <mc:Fallback xmlns="">
      <p:transition spd="slow" advTm="3783">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45300" fill="hold" grpId="0" nodeType="withEffect">
                                  <p:stCondLst>
                                    <p:cond delay="75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750" fill="hold"/>
                                        <p:tgtEl>
                                          <p:spTgt spid="10"/>
                                        </p:tgtEl>
                                        <p:attrNameLst>
                                          <p:attrName>ppt_x</p:attrName>
                                        </p:attrNameLst>
                                      </p:cBhvr>
                                      <p:tavLst>
                                        <p:tav tm="0">
                                          <p:val>
                                            <p:strVal val="1+#ppt_w/2"/>
                                          </p:val>
                                        </p:tav>
                                        <p:tav tm="100000">
                                          <p:val>
                                            <p:strVal val="#ppt_x"/>
                                          </p:val>
                                        </p:tav>
                                      </p:tavLst>
                                    </p:anim>
                                    <p:anim calcmode="lin" valueType="num">
                                      <p:cBhvr additive="base">
                                        <p:cTn id="8" dur="750" fill="hold"/>
                                        <p:tgtEl>
                                          <p:spTgt spid="10"/>
                                        </p:tgtEl>
                                        <p:attrNameLst>
                                          <p:attrName>ppt_y</p:attrName>
                                        </p:attrNameLst>
                                      </p:cBhvr>
                                      <p:tavLst>
                                        <p:tav tm="0">
                                          <p:val>
                                            <p:strVal val="#ppt_y"/>
                                          </p:val>
                                        </p:tav>
                                        <p:tav tm="100000">
                                          <p:val>
                                            <p:strVal val="#ppt_y"/>
                                          </p:val>
                                        </p:tav>
                                      </p:tavLst>
                                    </p:anim>
                                  </p:childTnLst>
                                </p:cTn>
                              </p:par>
                              <p:par>
                                <p:cTn id="9" presetID="2" presetClass="entr" presetSubtype="4" fill="hold" grpId="0" nodeType="withEffect">
                                  <p:stCondLst>
                                    <p:cond delay="150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ppt_x"/>
                                          </p:val>
                                        </p:tav>
                                        <p:tav tm="100000">
                                          <p:val>
                                            <p:strVal val="#ppt_x"/>
                                          </p:val>
                                        </p:tav>
                                      </p:tavLst>
                                    </p:anim>
                                    <p:anim calcmode="lin" valueType="num">
                                      <p:cBhvr additive="base">
                                        <p:cTn id="12" dur="75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4183968" y="1348890"/>
            <a:ext cx="5287010" cy="523220"/>
          </a:xfrm>
          <a:prstGeom prst="rect">
            <a:avLst/>
          </a:prstGeom>
          <a:noFill/>
        </p:spPr>
        <p:txBody>
          <a:bodyPr wrap="square" rtlCol="0">
            <a:spAutoFit/>
          </a:bodyPr>
          <a:lstStyle/>
          <a:p>
            <a:r>
              <a:rPr lang="zh-CN" altLang="en-US" sz="2800" b="1">
                <a:solidFill>
                  <a:srgbClr val="00B050"/>
                </a:solidFill>
                <a:cs typeface="+mn-ea"/>
                <a:sym typeface="+mn-lt"/>
              </a:rPr>
              <a:t>病房护士要做到“八个一”</a:t>
            </a:r>
          </a:p>
        </p:txBody>
      </p:sp>
      <p:sp>
        <p:nvSpPr>
          <p:cNvPr id="25" name="文本框"/>
          <p:cNvSpPr txBox="1"/>
          <p:nvPr/>
        </p:nvSpPr>
        <p:spPr>
          <a:xfrm>
            <a:off x="1383765" y="2578042"/>
            <a:ext cx="2452083" cy="461628"/>
          </a:xfrm>
          <a:prstGeom prst="rect">
            <a:avLst/>
          </a:prstGeom>
          <a:noFill/>
        </p:spPr>
        <p:txBody>
          <a:bodyPr wrap="square" lIns="91405" tIns="45702" rIns="91405" bIns="45702" rtlCol="0">
            <a:spAutoFit/>
          </a:bodyPr>
          <a:lstStyle/>
          <a:p>
            <a:pPr marL="342900" indent="-342900" eaLnBrk="0" hangingPunct="0">
              <a:buClr>
                <a:schemeClr val="tx1"/>
              </a:buClr>
              <a:buSzPts val="3200"/>
            </a:pPr>
            <a:r>
              <a:rPr lang="zh-CN" altLang="zh-CN" sz="2400" dirty="0">
                <a:solidFill>
                  <a:schemeClr val="tx2"/>
                </a:solidFill>
                <a:cs typeface="+mn-ea"/>
                <a:sym typeface="+mn-lt"/>
              </a:rPr>
              <a:t>一张真诚的笑脸</a:t>
            </a:r>
          </a:p>
        </p:txBody>
      </p:sp>
      <p:sp>
        <p:nvSpPr>
          <p:cNvPr id="27" name="文本框"/>
          <p:cNvSpPr txBox="1"/>
          <p:nvPr/>
        </p:nvSpPr>
        <p:spPr>
          <a:xfrm>
            <a:off x="7724289" y="2346793"/>
            <a:ext cx="4234023" cy="461628"/>
          </a:xfrm>
          <a:prstGeom prst="rect">
            <a:avLst/>
          </a:prstGeom>
          <a:noFill/>
        </p:spPr>
        <p:txBody>
          <a:bodyPr wrap="square" lIns="91405" tIns="45702" rIns="91405" bIns="45702" rtlCol="0">
            <a:spAutoFit/>
          </a:bodyPr>
          <a:lstStyle>
            <a:defPPr>
              <a:defRPr lang="zh-CN"/>
            </a:defPPr>
            <a:lvl1pPr marL="342900" indent="-342900" eaLnBrk="0" hangingPunct="0">
              <a:buClr>
                <a:schemeClr val="tx1"/>
              </a:buClr>
              <a:buSzPts val="3200"/>
              <a:defRPr>
                <a:latin typeface="+mj-ea"/>
                <a:ea typeface="+mj-ea"/>
              </a:defRPr>
            </a:lvl1pPr>
          </a:lstStyle>
          <a:p>
            <a:r>
              <a:rPr lang="zh-CN" altLang="zh-CN" sz="2400" dirty="0">
                <a:solidFill>
                  <a:schemeClr val="tx2"/>
                </a:solidFill>
                <a:latin typeface="+mn-lt"/>
                <a:ea typeface="+mn-ea"/>
                <a:cs typeface="+mn-ea"/>
                <a:sym typeface="+mn-lt"/>
              </a:rPr>
              <a:t>一壶新鲜的开水</a:t>
            </a:r>
          </a:p>
        </p:txBody>
      </p:sp>
      <p:sp>
        <p:nvSpPr>
          <p:cNvPr id="29" name="文本框"/>
          <p:cNvSpPr txBox="1"/>
          <p:nvPr/>
        </p:nvSpPr>
        <p:spPr>
          <a:xfrm>
            <a:off x="7714615" y="3752844"/>
            <a:ext cx="4645660" cy="459105"/>
          </a:xfrm>
          <a:prstGeom prst="rect">
            <a:avLst/>
          </a:prstGeom>
          <a:noFill/>
        </p:spPr>
        <p:txBody>
          <a:bodyPr wrap="square" lIns="91405" tIns="45702" rIns="91405" bIns="45702" rtlCol="0">
            <a:spAutoFit/>
          </a:bodyPr>
          <a:lstStyle>
            <a:defPPr>
              <a:defRPr lang="zh-CN"/>
            </a:defPPr>
            <a:lvl1pPr marL="342900" indent="-342900" eaLnBrk="0" hangingPunct="0">
              <a:buClr>
                <a:schemeClr val="tx1"/>
              </a:buClr>
              <a:buSzPts val="3200"/>
              <a:defRPr>
                <a:latin typeface="+mj-ea"/>
                <a:ea typeface="+mj-ea"/>
              </a:defRPr>
            </a:lvl1pPr>
          </a:lstStyle>
          <a:p>
            <a:r>
              <a:rPr lang="zh-CN" altLang="zh-CN" sz="2400" dirty="0" smtClean="0">
                <a:solidFill>
                  <a:schemeClr val="tx2"/>
                </a:solidFill>
                <a:latin typeface="+mn-lt"/>
                <a:ea typeface="+mn-ea"/>
                <a:cs typeface="+mn-ea"/>
                <a:sym typeface="+mn-lt"/>
              </a:rPr>
              <a:t>一</a:t>
            </a:r>
            <a:r>
              <a:rPr lang="zh-CN" altLang="zh-CN" sz="2400" dirty="0">
                <a:solidFill>
                  <a:schemeClr val="tx2"/>
                </a:solidFill>
                <a:latin typeface="+mn-lt"/>
                <a:ea typeface="+mn-ea"/>
                <a:cs typeface="+mn-ea"/>
                <a:sym typeface="+mn-lt"/>
              </a:rPr>
              <a:t>次周到耐心的入院介绍</a:t>
            </a:r>
          </a:p>
        </p:txBody>
      </p:sp>
      <p:sp>
        <p:nvSpPr>
          <p:cNvPr id="31" name="文本框"/>
          <p:cNvSpPr txBox="1"/>
          <p:nvPr/>
        </p:nvSpPr>
        <p:spPr>
          <a:xfrm>
            <a:off x="7704707" y="5106364"/>
            <a:ext cx="4253605" cy="461628"/>
          </a:xfrm>
          <a:prstGeom prst="rect">
            <a:avLst/>
          </a:prstGeom>
          <a:noFill/>
        </p:spPr>
        <p:txBody>
          <a:bodyPr wrap="square" lIns="91405" tIns="45702" rIns="91405" bIns="45702" rtlCol="0">
            <a:spAutoFit/>
          </a:bodyPr>
          <a:lstStyle>
            <a:defPPr>
              <a:defRPr lang="zh-CN"/>
            </a:defPPr>
            <a:lvl1pPr marL="342900" indent="-342900" eaLnBrk="0" hangingPunct="0">
              <a:buClr>
                <a:schemeClr val="tx1"/>
              </a:buClr>
              <a:buSzPts val="3200"/>
              <a:defRPr>
                <a:latin typeface="+mj-ea"/>
                <a:ea typeface="+mj-ea"/>
              </a:defRPr>
            </a:lvl1pPr>
          </a:lstStyle>
          <a:p>
            <a:r>
              <a:rPr lang="zh-CN" altLang="en-US" sz="2400" dirty="0" smtClean="0">
                <a:solidFill>
                  <a:schemeClr val="tx2"/>
                </a:solidFill>
                <a:latin typeface="+mn-lt"/>
                <a:ea typeface="+mn-ea"/>
                <a:cs typeface="+mn-ea"/>
                <a:sym typeface="+mn-lt"/>
              </a:rPr>
              <a:t>一</a:t>
            </a:r>
            <a:r>
              <a:rPr lang="zh-CN" altLang="en-US" sz="2400" dirty="0">
                <a:solidFill>
                  <a:schemeClr val="tx2"/>
                </a:solidFill>
                <a:latin typeface="+mn-lt"/>
                <a:ea typeface="+mn-ea"/>
                <a:cs typeface="+mn-ea"/>
                <a:sym typeface="+mn-lt"/>
              </a:rPr>
              <a:t>次准确规范的健康评估</a:t>
            </a:r>
          </a:p>
        </p:txBody>
      </p:sp>
      <p:sp>
        <p:nvSpPr>
          <p:cNvPr id="33" name="文本框"/>
          <p:cNvSpPr txBox="1"/>
          <p:nvPr/>
        </p:nvSpPr>
        <p:spPr>
          <a:xfrm>
            <a:off x="1383765" y="5337178"/>
            <a:ext cx="2452083" cy="461628"/>
          </a:xfrm>
          <a:prstGeom prst="rect">
            <a:avLst/>
          </a:prstGeom>
          <a:noFill/>
        </p:spPr>
        <p:txBody>
          <a:bodyPr wrap="square" lIns="91405" tIns="45702" rIns="91405" bIns="45702" rtlCol="0">
            <a:spAutoFit/>
          </a:bodyPr>
          <a:lstStyle/>
          <a:p>
            <a:pPr marL="342900" indent="-342900" eaLnBrk="0" hangingPunct="0">
              <a:buClr>
                <a:schemeClr val="tx1"/>
              </a:buClr>
              <a:buSzPts val="3200"/>
            </a:pPr>
            <a:r>
              <a:rPr lang="zh-CN" altLang="zh-CN" sz="2400" dirty="0">
                <a:solidFill>
                  <a:schemeClr val="tx2"/>
                </a:solidFill>
                <a:cs typeface="+mn-ea"/>
                <a:sym typeface="+mn-lt"/>
              </a:rPr>
              <a:t>一张整洁的病床</a:t>
            </a:r>
          </a:p>
        </p:txBody>
      </p:sp>
      <p:sp>
        <p:nvSpPr>
          <p:cNvPr id="35" name="文本框"/>
          <p:cNvSpPr txBox="1"/>
          <p:nvPr/>
        </p:nvSpPr>
        <p:spPr>
          <a:xfrm>
            <a:off x="1383765" y="3981260"/>
            <a:ext cx="2452083" cy="461628"/>
          </a:xfrm>
          <a:prstGeom prst="rect">
            <a:avLst/>
          </a:prstGeom>
          <a:noFill/>
        </p:spPr>
        <p:txBody>
          <a:bodyPr wrap="square" lIns="91405" tIns="45702" rIns="91405" bIns="45702" rtlCol="0">
            <a:spAutoFit/>
          </a:bodyPr>
          <a:lstStyle/>
          <a:p>
            <a:pPr marL="342900" indent="-342900" eaLnBrk="0" hangingPunct="0">
              <a:buClr>
                <a:schemeClr val="tx1"/>
              </a:buClr>
              <a:buSzPts val="3200"/>
            </a:pPr>
            <a:r>
              <a:rPr lang="zh-CN" altLang="zh-CN" sz="2400" dirty="0">
                <a:solidFill>
                  <a:schemeClr val="tx2"/>
                </a:solidFill>
                <a:cs typeface="+mn-ea"/>
                <a:sym typeface="+mn-lt"/>
              </a:rPr>
              <a:t>一个亲切的称呼</a:t>
            </a:r>
          </a:p>
        </p:txBody>
      </p:sp>
      <p:sp>
        <p:nvSpPr>
          <p:cNvPr id="10"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流程图: 延期 10"/>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圆角矩形 3"/>
          <p:cNvSpPr/>
          <p:nvPr/>
        </p:nvSpPr>
        <p:spPr>
          <a:xfrm>
            <a:off x="471488" y="484526"/>
            <a:ext cx="3364360"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b="1" dirty="0">
                <a:solidFill>
                  <a:srgbClr val="00B050"/>
                </a:solidFill>
                <a:cs typeface="+mn-ea"/>
                <a:sym typeface="+mn-lt"/>
              </a:rPr>
              <a:t>护士日常工作礼仪</a:t>
            </a:r>
          </a:p>
        </p:txBody>
      </p:sp>
      <p:pic>
        <p:nvPicPr>
          <p:cNvPr id="3" name="图片 2" descr="51miz-E1171403-60AE250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927841" y="2707090"/>
            <a:ext cx="3794468" cy="2846388"/>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569">
        <p15:prstTrans prst="pageCurlDouble"/>
      </p:transition>
    </mc:Choice>
    <mc:Fallback xmlns="">
      <p:transition spd="slow" advTm="569">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圆角矩形 3"/>
          <p:cNvSpPr/>
          <p:nvPr/>
        </p:nvSpPr>
        <p:spPr>
          <a:xfrm>
            <a:off x="2364714" y="2850092"/>
            <a:ext cx="4364699"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3200" b="1" dirty="0">
                <a:solidFill>
                  <a:schemeClr val="tx2"/>
                </a:solidFill>
                <a:cs typeface="+mn-ea"/>
                <a:sym typeface="+mn-lt"/>
              </a:rPr>
              <a:t>护士仪表礼仪</a:t>
            </a:r>
          </a:p>
        </p:txBody>
      </p:sp>
      <p:sp>
        <p:nvSpPr>
          <p:cNvPr id="51" name="圆角矩形 1"/>
          <p:cNvSpPr/>
          <p:nvPr/>
        </p:nvSpPr>
        <p:spPr>
          <a:xfrm>
            <a:off x="1212587" y="2850092"/>
            <a:ext cx="1152128" cy="681392"/>
          </a:xfrm>
          <a:custGeom>
            <a:avLst/>
            <a:gdLst/>
            <a:ahLst/>
            <a:cxnLst/>
            <a:rect l="l" t="t" r="r" b="b"/>
            <a:pathLst>
              <a:path w="1008112" h="511044">
                <a:moveTo>
                  <a:pt x="62317" y="0"/>
                </a:moveTo>
                <a:lnTo>
                  <a:pt x="432048" y="0"/>
                </a:lnTo>
                <a:lnTo>
                  <a:pt x="576064" y="0"/>
                </a:lnTo>
                <a:lnTo>
                  <a:pt x="752590" y="0"/>
                </a:lnTo>
                <a:lnTo>
                  <a:pt x="1008112" y="255522"/>
                </a:lnTo>
                <a:lnTo>
                  <a:pt x="752590" y="511044"/>
                </a:lnTo>
                <a:lnTo>
                  <a:pt x="576064" y="511044"/>
                </a:lnTo>
                <a:lnTo>
                  <a:pt x="432048" y="511044"/>
                </a:lnTo>
                <a:lnTo>
                  <a:pt x="62317" y="511044"/>
                </a:lnTo>
                <a:cubicBezTo>
                  <a:pt x="27900" y="511044"/>
                  <a:pt x="0" y="483144"/>
                  <a:pt x="0" y="448727"/>
                </a:cubicBezTo>
                <a:lnTo>
                  <a:pt x="0" y="62317"/>
                </a:lnTo>
                <a:cubicBezTo>
                  <a:pt x="0" y="27900"/>
                  <a:pt x="27900" y="0"/>
                  <a:pt x="62317" y="0"/>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432000" bIns="66556" rtlCol="0" anchor="ctr"/>
          <a:lstStyle/>
          <a:p>
            <a:pPr algn="ctr"/>
            <a:r>
              <a:rPr lang="en-US" altLang="zh-CN" sz="3200" b="1" dirty="0">
                <a:solidFill>
                  <a:schemeClr val="bg1"/>
                </a:solidFill>
                <a:cs typeface="+mn-ea"/>
                <a:sym typeface="+mn-lt"/>
              </a:rPr>
              <a:t>01</a:t>
            </a:r>
          </a:p>
        </p:txBody>
      </p:sp>
      <p:sp>
        <p:nvSpPr>
          <p:cNvPr id="52" name="圆角矩形 3"/>
          <p:cNvSpPr/>
          <p:nvPr/>
        </p:nvSpPr>
        <p:spPr>
          <a:xfrm>
            <a:off x="2364714" y="4486306"/>
            <a:ext cx="4364699"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3200" b="1" dirty="0">
                <a:solidFill>
                  <a:schemeClr val="tx2"/>
                </a:solidFill>
                <a:cs typeface="+mn-ea"/>
                <a:sym typeface="+mn-lt"/>
              </a:rPr>
              <a:t>护士举止礼仪</a:t>
            </a:r>
          </a:p>
        </p:txBody>
      </p:sp>
      <p:sp>
        <p:nvSpPr>
          <p:cNvPr id="53" name="圆角矩形 1"/>
          <p:cNvSpPr/>
          <p:nvPr/>
        </p:nvSpPr>
        <p:spPr>
          <a:xfrm>
            <a:off x="1212587" y="4486306"/>
            <a:ext cx="1152128" cy="681392"/>
          </a:xfrm>
          <a:custGeom>
            <a:avLst/>
            <a:gdLst/>
            <a:ahLst/>
            <a:cxnLst/>
            <a:rect l="l" t="t" r="r" b="b"/>
            <a:pathLst>
              <a:path w="1008112" h="511044">
                <a:moveTo>
                  <a:pt x="62317" y="0"/>
                </a:moveTo>
                <a:lnTo>
                  <a:pt x="432048" y="0"/>
                </a:lnTo>
                <a:lnTo>
                  <a:pt x="576064" y="0"/>
                </a:lnTo>
                <a:lnTo>
                  <a:pt x="752590" y="0"/>
                </a:lnTo>
                <a:lnTo>
                  <a:pt x="1008112" y="255522"/>
                </a:lnTo>
                <a:lnTo>
                  <a:pt x="752590" y="511044"/>
                </a:lnTo>
                <a:lnTo>
                  <a:pt x="576064" y="511044"/>
                </a:lnTo>
                <a:lnTo>
                  <a:pt x="432048" y="511044"/>
                </a:lnTo>
                <a:lnTo>
                  <a:pt x="62317" y="511044"/>
                </a:lnTo>
                <a:cubicBezTo>
                  <a:pt x="27900" y="511044"/>
                  <a:pt x="0" y="483144"/>
                  <a:pt x="0" y="448727"/>
                </a:cubicBezTo>
                <a:lnTo>
                  <a:pt x="0" y="62317"/>
                </a:lnTo>
                <a:cubicBezTo>
                  <a:pt x="0" y="27900"/>
                  <a:pt x="27900" y="0"/>
                  <a:pt x="62317" y="0"/>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432000" bIns="66556" rtlCol="0" anchor="ctr"/>
          <a:lstStyle/>
          <a:p>
            <a:pPr algn="ctr"/>
            <a:r>
              <a:rPr lang="en-US" altLang="zh-CN" sz="3200" b="1" dirty="0">
                <a:solidFill>
                  <a:schemeClr val="bg1"/>
                </a:solidFill>
                <a:cs typeface="+mn-ea"/>
                <a:sym typeface="+mn-lt"/>
              </a:rPr>
              <a:t>02</a:t>
            </a:r>
          </a:p>
        </p:txBody>
      </p:sp>
      <p:sp>
        <p:nvSpPr>
          <p:cNvPr id="54" name="圆角矩形 3"/>
          <p:cNvSpPr/>
          <p:nvPr/>
        </p:nvSpPr>
        <p:spPr>
          <a:xfrm>
            <a:off x="7554411" y="2850092"/>
            <a:ext cx="4364699"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3200" b="1" dirty="0">
                <a:solidFill>
                  <a:schemeClr val="tx2"/>
                </a:solidFill>
                <a:cs typeface="+mn-ea"/>
                <a:sym typeface="+mn-lt"/>
              </a:rPr>
              <a:t>护士语言礼仪</a:t>
            </a:r>
          </a:p>
        </p:txBody>
      </p:sp>
      <p:sp>
        <p:nvSpPr>
          <p:cNvPr id="55" name="圆角矩形 1"/>
          <p:cNvSpPr/>
          <p:nvPr/>
        </p:nvSpPr>
        <p:spPr>
          <a:xfrm>
            <a:off x="6402284" y="2850092"/>
            <a:ext cx="1152128" cy="681392"/>
          </a:xfrm>
          <a:custGeom>
            <a:avLst/>
            <a:gdLst/>
            <a:ahLst/>
            <a:cxnLst/>
            <a:rect l="l" t="t" r="r" b="b"/>
            <a:pathLst>
              <a:path w="1008112" h="511044">
                <a:moveTo>
                  <a:pt x="62317" y="0"/>
                </a:moveTo>
                <a:lnTo>
                  <a:pt x="432048" y="0"/>
                </a:lnTo>
                <a:lnTo>
                  <a:pt x="576064" y="0"/>
                </a:lnTo>
                <a:lnTo>
                  <a:pt x="752590" y="0"/>
                </a:lnTo>
                <a:lnTo>
                  <a:pt x="1008112" y="255522"/>
                </a:lnTo>
                <a:lnTo>
                  <a:pt x="752590" y="511044"/>
                </a:lnTo>
                <a:lnTo>
                  <a:pt x="576064" y="511044"/>
                </a:lnTo>
                <a:lnTo>
                  <a:pt x="432048" y="511044"/>
                </a:lnTo>
                <a:lnTo>
                  <a:pt x="62317" y="511044"/>
                </a:lnTo>
                <a:cubicBezTo>
                  <a:pt x="27900" y="511044"/>
                  <a:pt x="0" y="483144"/>
                  <a:pt x="0" y="448727"/>
                </a:cubicBezTo>
                <a:lnTo>
                  <a:pt x="0" y="62317"/>
                </a:lnTo>
                <a:cubicBezTo>
                  <a:pt x="0" y="27900"/>
                  <a:pt x="27900" y="0"/>
                  <a:pt x="62317" y="0"/>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432000" bIns="66556" rtlCol="0" anchor="ctr"/>
          <a:lstStyle/>
          <a:p>
            <a:pPr algn="ctr"/>
            <a:r>
              <a:rPr lang="en-US" altLang="zh-CN" sz="3200" b="1" dirty="0">
                <a:solidFill>
                  <a:schemeClr val="bg1"/>
                </a:solidFill>
                <a:cs typeface="+mn-ea"/>
                <a:sym typeface="+mn-lt"/>
              </a:rPr>
              <a:t>03</a:t>
            </a:r>
          </a:p>
        </p:txBody>
      </p:sp>
      <p:sp>
        <p:nvSpPr>
          <p:cNvPr id="56" name="圆角矩形 3"/>
          <p:cNvSpPr/>
          <p:nvPr/>
        </p:nvSpPr>
        <p:spPr>
          <a:xfrm>
            <a:off x="7554411" y="4486305"/>
            <a:ext cx="4364699"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3200" b="1" dirty="0">
                <a:solidFill>
                  <a:schemeClr val="tx2"/>
                </a:solidFill>
                <a:cs typeface="+mn-ea"/>
                <a:sym typeface="+mn-lt"/>
              </a:rPr>
              <a:t>护士日常工作礼仪</a:t>
            </a:r>
          </a:p>
        </p:txBody>
      </p:sp>
      <p:sp>
        <p:nvSpPr>
          <p:cNvPr id="57" name="圆角矩形 1"/>
          <p:cNvSpPr/>
          <p:nvPr/>
        </p:nvSpPr>
        <p:spPr>
          <a:xfrm>
            <a:off x="6402284" y="4486305"/>
            <a:ext cx="1152128" cy="681392"/>
          </a:xfrm>
          <a:custGeom>
            <a:avLst/>
            <a:gdLst/>
            <a:ahLst/>
            <a:cxnLst/>
            <a:rect l="l" t="t" r="r" b="b"/>
            <a:pathLst>
              <a:path w="1008112" h="511044">
                <a:moveTo>
                  <a:pt x="62317" y="0"/>
                </a:moveTo>
                <a:lnTo>
                  <a:pt x="432048" y="0"/>
                </a:lnTo>
                <a:lnTo>
                  <a:pt x="576064" y="0"/>
                </a:lnTo>
                <a:lnTo>
                  <a:pt x="752590" y="0"/>
                </a:lnTo>
                <a:lnTo>
                  <a:pt x="1008112" y="255522"/>
                </a:lnTo>
                <a:lnTo>
                  <a:pt x="752590" y="511044"/>
                </a:lnTo>
                <a:lnTo>
                  <a:pt x="576064" y="511044"/>
                </a:lnTo>
                <a:lnTo>
                  <a:pt x="432048" y="511044"/>
                </a:lnTo>
                <a:lnTo>
                  <a:pt x="62317" y="511044"/>
                </a:lnTo>
                <a:cubicBezTo>
                  <a:pt x="27900" y="511044"/>
                  <a:pt x="0" y="483144"/>
                  <a:pt x="0" y="448727"/>
                </a:cubicBezTo>
                <a:lnTo>
                  <a:pt x="0" y="62317"/>
                </a:lnTo>
                <a:cubicBezTo>
                  <a:pt x="0" y="27900"/>
                  <a:pt x="27900" y="0"/>
                  <a:pt x="62317" y="0"/>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432000" bIns="66556" rtlCol="0" anchor="ctr"/>
          <a:lstStyle/>
          <a:p>
            <a:pPr algn="ctr"/>
            <a:r>
              <a:rPr lang="en-US" altLang="zh-CN" sz="3200" b="1" dirty="0">
                <a:solidFill>
                  <a:schemeClr val="bg1"/>
                </a:solidFill>
                <a:cs typeface="+mn-ea"/>
                <a:sym typeface="+mn-lt"/>
              </a:rPr>
              <a:t>04</a:t>
            </a:r>
          </a:p>
        </p:txBody>
      </p:sp>
      <p:sp>
        <p:nvSpPr>
          <p:cNvPr id="13" name="文本框"/>
          <p:cNvSpPr txBox="1"/>
          <p:nvPr/>
        </p:nvSpPr>
        <p:spPr>
          <a:xfrm>
            <a:off x="3555974" y="630298"/>
            <a:ext cx="2418080" cy="1445260"/>
          </a:xfrm>
          <a:prstGeom prst="rect">
            <a:avLst/>
          </a:prstGeom>
          <a:noFill/>
        </p:spPr>
        <p:txBody>
          <a:bodyPr wrap="none" lIns="91440" tIns="45720" rIns="91440" bIns="45720" rtlCol="0">
            <a:spAutoFit/>
          </a:bodyPr>
          <a:lstStyle/>
          <a:p>
            <a:r>
              <a:rPr lang="zh-CN" altLang="en-US" sz="8800" b="1" dirty="0">
                <a:solidFill>
                  <a:srgbClr val="00B050"/>
                </a:solidFill>
                <a:cs typeface="+mn-ea"/>
                <a:sym typeface="+mn-lt"/>
              </a:rPr>
              <a:t>目录</a:t>
            </a:r>
          </a:p>
        </p:txBody>
      </p:sp>
      <p:sp>
        <p:nvSpPr>
          <p:cNvPr id="14" name="文本框"/>
          <p:cNvSpPr/>
          <p:nvPr/>
        </p:nvSpPr>
        <p:spPr>
          <a:xfrm>
            <a:off x="5974054" y="1310496"/>
            <a:ext cx="2481192" cy="584775"/>
          </a:xfrm>
          <a:prstGeom prst="rect">
            <a:avLst/>
          </a:prstGeom>
        </p:spPr>
        <p:txBody>
          <a:bodyPr wrap="none" lIns="91440" tIns="45720" rIns="91440" bIns="45720">
            <a:spAutoFit/>
          </a:bodyPr>
          <a:lstStyle/>
          <a:p>
            <a:r>
              <a:rPr lang="zh-CN" altLang="en-US" sz="3200" b="1" dirty="0">
                <a:solidFill>
                  <a:srgbClr val="00B050"/>
                </a:solidFill>
                <a:cs typeface="+mn-ea"/>
                <a:sym typeface="+mn-lt"/>
              </a:rPr>
              <a:t>CONTENTS</a:t>
            </a:r>
          </a:p>
        </p:txBody>
      </p:sp>
      <p:sp>
        <p:nvSpPr>
          <p:cNvPr id="15"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400" advTm="10572">
        <p14:ripple/>
      </p:transition>
    </mc:Choice>
    <mc:Fallback xmlns="">
      <p:transition spd="slow" advTm="1057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randombar(horizontal)">
                                      <p:cBhvr>
                                        <p:cTn id="10" dur="500"/>
                                        <p:tgtEl>
                                          <p:spTgt spid="14"/>
                                        </p:tgtEl>
                                      </p:cBhvr>
                                    </p:animEffect>
                                  </p:childTnLst>
                                </p:cTn>
                              </p:par>
                            </p:childTnLst>
                          </p:cTn>
                        </p:par>
                        <p:par>
                          <p:cTn id="11" fill="hold">
                            <p:stCondLst>
                              <p:cond delay="500"/>
                            </p:stCondLst>
                            <p:childTnLst>
                              <p:par>
                                <p:cTn id="12" presetID="2" presetClass="entr" presetSubtype="8" fill="hold" grpId="0" nodeType="afterEffect">
                                  <p:stCondLst>
                                    <p:cond delay="0"/>
                                  </p:stCondLst>
                                  <p:childTnLst>
                                    <p:set>
                                      <p:cBhvr>
                                        <p:cTn id="13" dur="1" fill="hold">
                                          <p:stCondLst>
                                            <p:cond delay="0"/>
                                          </p:stCondLst>
                                        </p:cTn>
                                        <p:tgtEl>
                                          <p:spTgt spid="51"/>
                                        </p:tgtEl>
                                        <p:attrNameLst>
                                          <p:attrName>style.visibility</p:attrName>
                                        </p:attrNameLst>
                                      </p:cBhvr>
                                      <p:to>
                                        <p:strVal val="visible"/>
                                      </p:to>
                                    </p:set>
                                    <p:anim calcmode="lin" valueType="num">
                                      <p:cBhvr additive="base">
                                        <p:cTn id="14" dur="500" fill="hold"/>
                                        <p:tgtEl>
                                          <p:spTgt spid="51"/>
                                        </p:tgtEl>
                                        <p:attrNameLst>
                                          <p:attrName>ppt_x</p:attrName>
                                        </p:attrNameLst>
                                      </p:cBhvr>
                                      <p:tavLst>
                                        <p:tav tm="0">
                                          <p:val>
                                            <p:strVal val="0-#ppt_w/2"/>
                                          </p:val>
                                        </p:tav>
                                        <p:tav tm="100000">
                                          <p:val>
                                            <p:strVal val="#ppt_x"/>
                                          </p:val>
                                        </p:tav>
                                      </p:tavLst>
                                    </p:anim>
                                    <p:anim calcmode="lin" valueType="num">
                                      <p:cBhvr additive="base">
                                        <p:cTn id="15" dur="500" fill="hold"/>
                                        <p:tgtEl>
                                          <p:spTgt spid="51"/>
                                        </p:tgtEl>
                                        <p:attrNameLst>
                                          <p:attrName>ppt_y</p:attrName>
                                        </p:attrNameLst>
                                      </p:cBhvr>
                                      <p:tavLst>
                                        <p:tav tm="0">
                                          <p:val>
                                            <p:strVal val="#ppt_y"/>
                                          </p:val>
                                        </p:tav>
                                        <p:tav tm="100000">
                                          <p:val>
                                            <p:strVal val="#ppt_y"/>
                                          </p:val>
                                        </p:tav>
                                      </p:tavLst>
                                    </p:anim>
                                  </p:childTnLst>
                                </p:cTn>
                              </p:par>
                            </p:childTnLst>
                          </p:cTn>
                        </p:par>
                        <p:par>
                          <p:cTn id="16" fill="hold">
                            <p:stCondLst>
                              <p:cond delay="1000"/>
                            </p:stCondLst>
                            <p:childTnLst>
                              <p:par>
                                <p:cTn id="17" presetID="22" presetClass="entr" presetSubtype="8" fill="hold" grpId="0" nodeType="afterEffect">
                                  <p:stCondLst>
                                    <p:cond delay="0"/>
                                  </p:stCondLst>
                                  <p:childTnLst>
                                    <p:set>
                                      <p:cBhvr>
                                        <p:cTn id="18" dur="1" fill="hold">
                                          <p:stCondLst>
                                            <p:cond delay="0"/>
                                          </p:stCondLst>
                                        </p:cTn>
                                        <p:tgtEl>
                                          <p:spTgt spid="50"/>
                                        </p:tgtEl>
                                        <p:attrNameLst>
                                          <p:attrName>style.visibility</p:attrName>
                                        </p:attrNameLst>
                                      </p:cBhvr>
                                      <p:to>
                                        <p:strVal val="visible"/>
                                      </p:to>
                                    </p:set>
                                    <p:animEffect transition="in" filter="wipe(left)">
                                      <p:cBhvr>
                                        <p:cTn id="19" dur="500"/>
                                        <p:tgtEl>
                                          <p:spTgt spid="50"/>
                                        </p:tgtEl>
                                      </p:cBhvr>
                                    </p:animEffect>
                                  </p:childTnLst>
                                </p:cTn>
                              </p:par>
                            </p:childTnLst>
                          </p:cTn>
                        </p:par>
                        <p:par>
                          <p:cTn id="20" fill="hold">
                            <p:stCondLst>
                              <p:cond delay="1500"/>
                            </p:stCondLst>
                            <p:childTnLst>
                              <p:par>
                                <p:cTn id="21" presetID="2" presetClass="entr" presetSubtype="8" fill="hold" grpId="0" nodeType="afterEffect">
                                  <p:stCondLst>
                                    <p:cond delay="0"/>
                                  </p:stCondLst>
                                  <p:childTnLst>
                                    <p:set>
                                      <p:cBhvr>
                                        <p:cTn id="22" dur="1" fill="hold">
                                          <p:stCondLst>
                                            <p:cond delay="0"/>
                                          </p:stCondLst>
                                        </p:cTn>
                                        <p:tgtEl>
                                          <p:spTgt spid="53"/>
                                        </p:tgtEl>
                                        <p:attrNameLst>
                                          <p:attrName>style.visibility</p:attrName>
                                        </p:attrNameLst>
                                      </p:cBhvr>
                                      <p:to>
                                        <p:strVal val="visible"/>
                                      </p:to>
                                    </p:set>
                                    <p:anim calcmode="lin" valueType="num">
                                      <p:cBhvr additive="base">
                                        <p:cTn id="23" dur="500" fill="hold"/>
                                        <p:tgtEl>
                                          <p:spTgt spid="53"/>
                                        </p:tgtEl>
                                        <p:attrNameLst>
                                          <p:attrName>ppt_x</p:attrName>
                                        </p:attrNameLst>
                                      </p:cBhvr>
                                      <p:tavLst>
                                        <p:tav tm="0">
                                          <p:val>
                                            <p:strVal val="0-#ppt_w/2"/>
                                          </p:val>
                                        </p:tav>
                                        <p:tav tm="100000">
                                          <p:val>
                                            <p:strVal val="#ppt_x"/>
                                          </p:val>
                                        </p:tav>
                                      </p:tavLst>
                                    </p:anim>
                                    <p:anim calcmode="lin" valueType="num">
                                      <p:cBhvr additive="base">
                                        <p:cTn id="24" dur="500" fill="hold"/>
                                        <p:tgtEl>
                                          <p:spTgt spid="53"/>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52"/>
                                        </p:tgtEl>
                                        <p:attrNameLst>
                                          <p:attrName>style.visibility</p:attrName>
                                        </p:attrNameLst>
                                      </p:cBhvr>
                                      <p:to>
                                        <p:strVal val="visible"/>
                                      </p:to>
                                    </p:set>
                                    <p:animEffect transition="in" filter="wipe(left)">
                                      <p:cBhvr>
                                        <p:cTn id="28" dur="500"/>
                                        <p:tgtEl>
                                          <p:spTgt spid="52"/>
                                        </p:tgtEl>
                                      </p:cBhvr>
                                    </p:animEffect>
                                  </p:childTnLst>
                                </p:cTn>
                              </p:par>
                            </p:childTnLst>
                          </p:cTn>
                        </p:par>
                        <p:par>
                          <p:cTn id="29" fill="hold">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55"/>
                                        </p:tgtEl>
                                        <p:attrNameLst>
                                          <p:attrName>style.visibility</p:attrName>
                                        </p:attrNameLst>
                                      </p:cBhvr>
                                      <p:to>
                                        <p:strVal val="visible"/>
                                      </p:to>
                                    </p:set>
                                    <p:anim calcmode="lin" valueType="num">
                                      <p:cBhvr additive="base">
                                        <p:cTn id="32" dur="500" fill="hold"/>
                                        <p:tgtEl>
                                          <p:spTgt spid="55"/>
                                        </p:tgtEl>
                                        <p:attrNameLst>
                                          <p:attrName>ppt_x</p:attrName>
                                        </p:attrNameLst>
                                      </p:cBhvr>
                                      <p:tavLst>
                                        <p:tav tm="0">
                                          <p:val>
                                            <p:strVal val="0-#ppt_w/2"/>
                                          </p:val>
                                        </p:tav>
                                        <p:tav tm="100000">
                                          <p:val>
                                            <p:strVal val="#ppt_x"/>
                                          </p:val>
                                        </p:tav>
                                      </p:tavLst>
                                    </p:anim>
                                    <p:anim calcmode="lin" valueType="num">
                                      <p:cBhvr additive="base">
                                        <p:cTn id="33" dur="500" fill="hold"/>
                                        <p:tgtEl>
                                          <p:spTgt spid="55"/>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2" presetClass="entr" presetSubtype="8" fill="hold" grpId="0" nodeType="afterEffect">
                                  <p:stCondLst>
                                    <p:cond delay="0"/>
                                  </p:stCondLst>
                                  <p:childTnLst>
                                    <p:set>
                                      <p:cBhvr>
                                        <p:cTn id="36" dur="1" fill="hold">
                                          <p:stCondLst>
                                            <p:cond delay="0"/>
                                          </p:stCondLst>
                                        </p:cTn>
                                        <p:tgtEl>
                                          <p:spTgt spid="54"/>
                                        </p:tgtEl>
                                        <p:attrNameLst>
                                          <p:attrName>style.visibility</p:attrName>
                                        </p:attrNameLst>
                                      </p:cBhvr>
                                      <p:to>
                                        <p:strVal val="visible"/>
                                      </p:to>
                                    </p:set>
                                    <p:animEffect transition="in" filter="wipe(left)">
                                      <p:cBhvr>
                                        <p:cTn id="37" dur="500"/>
                                        <p:tgtEl>
                                          <p:spTgt spid="54"/>
                                        </p:tgtEl>
                                      </p:cBhvr>
                                    </p:animEffect>
                                  </p:childTnLst>
                                </p:cTn>
                              </p:par>
                            </p:childTnLst>
                          </p:cTn>
                        </p:par>
                        <p:par>
                          <p:cTn id="38" fill="hold">
                            <p:stCondLst>
                              <p:cond delay="3500"/>
                            </p:stCondLst>
                            <p:childTnLst>
                              <p:par>
                                <p:cTn id="39" presetID="2" presetClass="entr" presetSubtype="8" fill="hold" grpId="0" nodeType="afterEffect">
                                  <p:stCondLst>
                                    <p:cond delay="0"/>
                                  </p:stCondLst>
                                  <p:childTnLst>
                                    <p:set>
                                      <p:cBhvr>
                                        <p:cTn id="40" dur="1" fill="hold">
                                          <p:stCondLst>
                                            <p:cond delay="0"/>
                                          </p:stCondLst>
                                        </p:cTn>
                                        <p:tgtEl>
                                          <p:spTgt spid="57"/>
                                        </p:tgtEl>
                                        <p:attrNameLst>
                                          <p:attrName>style.visibility</p:attrName>
                                        </p:attrNameLst>
                                      </p:cBhvr>
                                      <p:to>
                                        <p:strVal val="visible"/>
                                      </p:to>
                                    </p:set>
                                    <p:anim calcmode="lin" valueType="num">
                                      <p:cBhvr additive="base">
                                        <p:cTn id="41" dur="500" fill="hold"/>
                                        <p:tgtEl>
                                          <p:spTgt spid="57"/>
                                        </p:tgtEl>
                                        <p:attrNameLst>
                                          <p:attrName>ppt_x</p:attrName>
                                        </p:attrNameLst>
                                      </p:cBhvr>
                                      <p:tavLst>
                                        <p:tav tm="0">
                                          <p:val>
                                            <p:strVal val="0-#ppt_w/2"/>
                                          </p:val>
                                        </p:tav>
                                        <p:tav tm="100000">
                                          <p:val>
                                            <p:strVal val="#ppt_x"/>
                                          </p:val>
                                        </p:tav>
                                      </p:tavLst>
                                    </p:anim>
                                    <p:anim calcmode="lin" valueType="num">
                                      <p:cBhvr additive="base">
                                        <p:cTn id="42" dur="500" fill="hold"/>
                                        <p:tgtEl>
                                          <p:spTgt spid="57"/>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22" presetClass="entr" presetSubtype="8" fill="hold" grpId="0" nodeType="afterEffect">
                                  <p:stCondLst>
                                    <p:cond delay="0"/>
                                  </p:stCondLst>
                                  <p:childTnLst>
                                    <p:set>
                                      <p:cBhvr>
                                        <p:cTn id="45" dur="1" fill="hold">
                                          <p:stCondLst>
                                            <p:cond delay="0"/>
                                          </p:stCondLst>
                                        </p:cTn>
                                        <p:tgtEl>
                                          <p:spTgt spid="56"/>
                                        </p:tgtEl>
                                        <p:attrNameLst>
                                          <p:attrName>style.visibility</p:attrName>
                                        </p:attrNameLst>
                                      </p:cBhvr>
                                      <p:to>
                                        <p:strVal val="visible"/>
                                      </p:to>
                                    </p:set>
                                    <p:animEffect transition="in" filter="wipe(left)">
                                      <p:cBhvr>
                                        <p:cTn id="46"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bldLvl="0" animBg="1"/>
      <p:bldP spid="51" grpId="0" bldLvl="0" animBg="1"/>
      <p:bldP spid="52" grpId="0" bldLvl="0" animBg="1"/>
      <p:bldP spid="53" grpId="0" bldLvl="0" animBg="1"/>
      <p:bldP spid="54" grpId="0" bldLvl="0" animBg="1"/>
      <p:bldP spid="55" grpId="0" bldLvl="0" animBg="1"/>
      <p:bldP spid="56" grpId="0" bldLvl="0" animBg="1"/>
      <p:bldP spid="57" grpId="0" bldLvl="0" animBg="1"/>
      <p:bldP spid="13" grpId="0"/>
      <p:bldP spid="1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3998669" y="1507285"/>
            <a:ext cx="5287010" cy="584775"/>
          </a:xfrm>
          <a:prstGeom prst="rect">
            <a:avLst/>
          </a:prstGeom>
          <a:noFill/>
        </p:spPr>
        <p:txBody>
          <a:bodyPr wrap="square" rtlCol="0">
            <a:spAutoFit/>
          </a:bodyPr>
          <a:lstStyle/>
          <a:p>
            <a:r>
              <a:rPr lang="zh-CN" altLang="en-US" sz="3200" b="1" dirty="0">
                <a:solidFill>
                  <a:srgbClr val="00B050"/>
                </a:solidFill>
                <a:cs typeface="+mn-ea"/>
                <a:sym typeface="+mn-lt"/>
              </a:rPr>
              <a:t>使新入院病人有归宿感</a:t>
            </a:r>
          </a:p>
        </p:txBody>
      </p:sp>
      <p:sp>
        <p:nvSpPr>
          <p:cNvPr id="2" name="文本框"/>
          <p:cNvSpPr txBox="1"/>
          <p:nvPr/>
        </p:nvSpPr>
        <p:spPr>
          <a:xfrm>
            <a:off x="1236257" y="2541003"/>
            <a:ext cx="944489" cy="830997"/>
          </a:xfrm>
          <a:prstGeom prst="rect">
            <a:avLst/>
          </a:prstGeom>
          <a:noFill/>
        </p:spPr>
        <p:txBody>
          <a:bodyPr wrap="none" rtlCol="0">
            <a:spAutoFit/>
          </a:bodyPr>
          <a:lstStyle/>
          <a:p>
            <a:r>
              <a:rPr lang="en-US" altLang="zh-CN" sz="4800" b="1" dirty="0">
                <a:solidFill>
                  <a:srgbClr val="00B050"/>
                </a:solidFill>
                <a:cs typeface="+mn-ea"/>
                <a:sym typeface="+mn-lt"/>
              </a:rPr>
              <a:t>01</a:t>
            </a:r>
            <a:endParaRPr lang="zh-CN" altLang="en-US" sz="4800" b="1" dirty="0">
              <a:solidFill>
                <a:srgbClr val="00B050"/>
              </a:solidFill>
              <a:cs typeface="+mn-ea"/>
              <a:sym typeface="+mn-lt"/>
            </a:endParaRPr>
          </a:p>
        </p:txBody>
      </p:sp>
      <p:sp>
        <p:nvSpPr>
          <p:cNvPr id="16" name="文本框"/>
          <p:cNvSpPr txBox="1"/>
          <p:nvPr/>
        </p:nvSpPr>
        <p:spPr>
          <a:xfrm>
            <a:off x="2219902" y="2524396"/>
            <a:ext cx="9229148" cy="1570778"/>
          </a:xfrm>
          <a:prstGeom prst="rect">
            <a:avLst/>
          </a:prstGeom>
          <a:noFill/>
        </p:spPr>
        <p:txBody>
          <a:bodyPr wrap="square" lIns="91405" tIns="45702" rIns="91405" bIns="45702" rtlCol="0">
            <a:spAutoFit/>
          </a:bodyPr>
          <a:lstStyle/>
          <a:p>
            <a:pPr>
              <a:lnSpc>
                <a:spcPct val="150000"/>
              </a:lnSpc>
            </a:pPr>
            <a:r>
              <a:rPr lang="zh-CN" altLang="en-US" sz="2135" dirty="0">
                <a:solidFill>
                  <a:schemeClr val="tx2"/>
                </a:solidFill>
                <a:cs typeface="+mn-ea"/>
                <a:sym typeface="+mn-lt"/>
              </a:rPr>
              <a:t>入院后，责任护士应在第一时间内看望病人，安排病人的衣食住行，尽快通知主管医生到场，做好自我介绍以及入院当天相关检查治疗，以满足病人归属的需求。</a:t>
            </a:r>
          </a:p>
        </p:txBody>
      </p:sp>
      <p:sp>
        <p:nvSpPr>
          <p:cNvPr id="20" name="文本框"/>
          <p:cNvSpPr txBox="1"/>
          <p:nvPr/>
        </p:nvSpPr>
        <p:spPr>
          <a:xfrm>
            <a:off x="1236257" y="4568715"/>
            <a:ext cx="944489" cy="830997"/>
          </a:xfrm>
          <a:prstGeom prst="rect">
            <a:avLst/>
          </a:prstGeom>
          <a:noFill/>
        </p:spPr>
        <p:txBody>
          <a:bodyPr wrap="none" rtlCol="0">
            <a:spAutoFit/>
          </a:bodyPr>
          <a:lstStyle/>
          <a:p>
            <a:r>
              <a:rPr lang="en-US" altLang="zh-CN" sz="4800" b="1" dirty="0">
                <a:solidFill>
                  <a:srgbClr val="00B050"/>
                </a:solidFill>
                <a:cs typeface="+mn-ea"/>
                <a:sym typeface="+mn-lt"/>
              </a:rPr>
              <a:t>02</a:t>
            </a:r>
            <a:endParaRPr lang="zh-CN" altLang="en-US" sz="4800" b="1" dirty="0">
              <a:solidFill>
                <a:srgbClr val="00B050"/>
              </a:solidFill>
              <a:cs typeface="+mn-ea"/>
              <a:sym typeface="+mn-lt"/>
            </a:endParaRPr>
          </a:p>
        </p:txBody>
      </p:sp>
      <p:sp>
        <p:nvSpPr>
          <p:cNvPr id="22" name="文本框"/>
          <p:cNvSpPr txBox="1"/>
          <p:nvPr/>
        </p:nvSpPr>
        <p:spPr>
          <a:xfrm>
            <a:off x="2124339" y="4562978"/>
            <a:ext cx="9304484" cy="1019923"/>
          </a:xfrm>
          <a:prstGeom prst="rect">
            <a:avLst/>
          </a:prstGeom>
          <a:noFill/>
        </p:spPr>
        <p:txBody>
          <a:bodyPr wrap="square" lIns="91405" tIns="45702" rIns="91405" bIns="45702" rtlCol="0">
            <a:spAutoFit/>
          </a:bodyPr>
          <a:lstStyle/>
          <a:p>
            <a:pPr>
              <a:lnSpc>
                <a:spcPct val="150000"/>
              </a:lnSpc>
            </a:pPr>
            <a:r>
              <a:rPr lang="zh-CN" altLang="en-US" sz="2135" dirty="0">
                <a:solidFill>
                  <a:schemeClr val="tx2"/>
                </a:solidFill>
                <a:cs typeface="+mn-ea"/>
                <a:sym typeface="+mn-lt"/>
              </a:rPr>
              <a:t>在护患交谈中，如果病人取坐位，护士要取站位；患者如果取卧位，护士要取坐位，用基本平行的视线，这样更能体现护士的亲切和彼此的尊重。</a:t>
            </a:r>
          </a:p>
        </p:txBody>
      </p:sp>
      <p:sp>
        <p:nvSpPr>
          <p:cNvPr id="7"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流程图: 延期 7"/>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圆角矩形 3"/>
          <p:cNvSpPr/>
          <p:nvPr/>
        </p:nvSpPr>
        <p:spPr>
          <a:xfrm>
            <a:off x="471488" y="484526"/>
            <a:ext cx="3364360"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b="1" dirty="0">
                <a:solidFill>
                  <a:srgbClr val="00B050"/>
                </a:solidFill>
                <a:cs typeface="+mn-ea"/>
                <a:sym typeface="+mn-lt"/>
              </a:rPr>
              <a:t>护士日常工作礼仪</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88">
        <p15:prstTrans prst="pageCurlDouble"/>
      </p:transition>
    </mc:Choice>
    <mc:Fallback xmlns="">
      <p:transition spd="slow" advTm="388">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3695700" y="1549046"/>
            <a:ext cx="5287010" cy="584775"/>
          </a:xfrm>
          <a:prstGeom prst="rect">
            <a:avLst/>
          </a:prstGeom>
          <a:noFill/>
        </p:spPr>
        <p:txBody>
          <a:bodyPr wrap="square" rtlCol="0">
            <a:spAutoFit/>
          </a:bodyPr>
          <a:lstStyle/>
          <a:p>
            <a:r>
              <a:rPr lang="zh-CN" altLang="en-US" sz="3200" b="1" dirty="0">
                <a:solidFill>
                  <a:srgbClr val="00B050"/>
                </a:solidFill>
                <a:cs typeface="+mn-ea"/>
                <a:sym typeface="+mn-lt"/>
              </a:rPr>
              <a:t>一切从病人的需求出发</a:t>
            </a:r>
          </a:p>
        </p:txBody>
      </p:sp>
      <p:sp>
        <p:nvSpPr>
          <p:cNvPr id="4" name="文本框 3"/>
          <p:cNvSpPr txBox="1"/>
          <p:nvPr/>
        </p:nvSpPr>
        <p:spPr>
          <a:xfrm>
            <a:off x="4651897" y="2885230"/>
            <a:ext cx="691215" cy="584775"/>
          </a:xfrm>
          <a:prstGeom prst="rect">
            <a:avLst/>
          </a:prstGeom>
          <a:noFill/>
        </p:spPr>
        <p:txBody>
          <a:bodyPr wrap="none" rtlCol="0">
            <a:spAutoFit/>
          </a:bodyPr>
          <a:lstStyle/>
          <a:p>
            <a:pPr algn="l"/>
            <a:r>
              <a:rPr lang="en-US" altLang="zh-CN" sz="3200" b="1">
                <a:solidFill>
                  <a:srgbClr val="00B050"/>
                </a:solidFill>
                <a:cs typeface="+mn-ea"/>
                <a:sym typeface="+mn-lt"/>
              </a:rPr>
              <a:t>01</a:t>
            </a:r>
          </a:p>
        </p:txBody>
      </p:sp>
      <p:sp>
        <p:nvSpPr>
          <p:cNvPr id="5" name="矩形 4"/>
          <p:cNvSpPr/>
          <p:nvPr/>
        </p:nvSpPr>
        <p:spPr>
          <a:xfrm>
            <a:off x="5394409" y="2885230"/>
            <a:ext cx="5269110" cy="707886"/>
          </a:xfrm>
          <a:prstGeom prst="rect">
            <a:avLst/>
          </a:prstGeom>
        </p:spPr>
        <p:txBody>
          <a:bodyPr wrap="square">
            <a:spAutoFit/>
          </a:bodyPr>
          <a:lstStyle/>
          <a:p>
            <a:r>
              <a:rPr sz="2000" dirty="0">
                <a:cs typeface="+mn-ea"/>
                <a:sym typeface="+mn-lt"/>
              </a:rPr>
              <a:t>新入院病人来到病区，接诊护士应起立问候。</a:t>
            </a:r>
          </a:p>
          <a:p>
            <a:endParaRPr sz="2000" dirty="0">
              <a:cs typeface="+mn-ea"/>
              <a:sym typeface="+mn-lt"/>
            </a:endParaRPr>
          </a:p>
        </p:txBody>
      </p:sp>
      <p:pic>
        <p:nvPicPr>
          <p:cNvPr id="7" name="图片 6"/>
          <p:cNvPicPr>
            <a:picLocks noChangeAspect="1"/>
          </p:cNvPicPr>
          <p:nvPr/>
        </p:nvPicPr>
        <p:blipFill>
          <a:blip r:embed="rId3" cstate="screen">
            <a:biLevel thresh="25000"/>
          </a:blip>
          <a:stretch>
            <a:fillRect/>
          </a:stretch>
        </p:blipFill>
        <p:spPr>
          <a:xfrm>
            <a:off x="3927886" y="2863344"/>
            <a:ext cx="608390" cy="608390"/>
          </a:xfrm>
          <a:prstGeom prst="rect">
            <a:avLst/>
          </a:prstGeom>
          <a:solidFill>
            <a:srgbClr val="00B050"/>
          </a:solidFill>
        </p:spPr>
      </p:pic>
      <p:sp>
        <p:nvSpPr>
          <p:cNvPr id="16" name="文本框 15"/>
          <p:cNvSpPr txBox="1"/>
          <p:nvPr/>
        </p:nvSpPr>
        <p:spPr>
          <a:xfrm>
            <a:off x="4651897" y="3894296"/>
            <a:ext cx="691215" cy="584775"/>
          </a:xfrm>
          <a:prstGeom prst="rect">
            <a:avLst/>
          </a:prstGeom>
          <a:noFill/>
        </p:spPr>
        <p:txBody>
          <a:bodyPr wrap="none" rtlCol="0">
            <a:spAutoFit/>
          </a:bodyPr>
          <a:lstStyle/>
          <a:p>
            <a:pPr algn="l"/>
            <a:r>
              <a:rPr lang="en-US" altLang="zh-CN" sz="3200" b="1">
                <a:solidFill>
                  <a:srgbClr val="00B050"/>
                </a:solidFill>
                <a:cs typeface="+mn-ea"/>
                <a:sym typeface="+mn-lt"/>
              </a:rPr>
              <a:t>02</a:t>
            </a:r>
          </a:p>
        </p:txBody>
      </p:sp>
      <p:sp>
        <p:nvSpPr>
          <p:cNvPr id="17" name="矩形 16"/>
          <p:cNvSpPr/>
          <p:nvPr/>
        </p:nvSpPr>
        <p:spPr>
          <a:xfrm>
            <a:off x="5385958" y="3940462"/>
            <a:ext cx="5775102" cy="400110"/>
          </a:xfrm>
          <a:prstGeom prst="rect">
            <a:avLst/>
          </a:prstGeom>
        </p:spPr>
        <p:txBody>
          <a:bodyPr wrap="square">
            <a:spAutoFit/>
          </a:bodyPr>
          <a:lstStyle/>
          <a:p>
            <a:r>
              <a:rPr sz="2000" dirty="0">
                <a:cs typeface="+mn-ea"/>
                <a:sym typeface="+mn-lt"/>
              </a:rPr>
              <a:t>责任护士不应在护士站询问病史、测血压和查体。</a:t>
            </a:r>
          </a:p>
        </p:txBody>
      </p:sp>
      <p:pic>
        <p:nvPicPr>
          <p:cNvPr id="18" name="图片 17"/>
          <p:cNvPicPr>
            <a:picLocks noChangeAspect="1"/>
          </p:cNvPicPr>
          <p:nvPr/>
        </p:nvPicPr>
        <p:blipFill>
          <a:blip r:embed="rId4" cstate="screen">
            <a:biLevel thresh="25000"/>
            <a:extLst>
              <a:ext uri="{28A0092B-C50C-407E-A947-70E740481C1C}">
                <a14:useLocalDpi xmlns:a14="http://schemas.microsoft.com/office/drawing/2010/main"/>
              </a:ext>
            </a:extLst>
          </a:blip>
          <a:stretch>
            <a:fillRect/>
          </a:stretch>
        </p:blipFill>
        <p:spPr>
          <a:xfrm>
            <a:off x="3927886" y="3873284"/>
            <a:ext cx="608390" cy="606641"/>
          </a:xfrm>
          <a:prstGeom prst="rect">
            <a:avLst/>
          </a:prstGeom>
          <a:solidFill>
            <a:srgbClr val="00B050"/>
          </a:solidFill>
        </p:spPr>
      </p:pic>
      <p:sp>
        <p:nvSpPr>
          <p:cNvPr id="26" name="文本框 25"/>
          <p:cNvSpPr txBox="1"/>
          <p:nvPr/>
        </p:nvSpPr>
        <p:spPr>
          <a:xfrm>
            <a:off x="4643447" y="4925248"/>
            <a:ext cx="689612" cy="584775"/>
          </a:xfrm>
          <a:prstGeom prst="rect">
            <a:avLst/>
          </a:prstGeom>
          <a:noFill/>
        </p:spPr>
        <p:txBody>
          <a:bodyPr wrap="none" rtlCol="0">
            <a:spAutoFit/>
          </a:bodyPr>
          <a:lstStyle/>
          <a:p>
            <a:pPr algn="l"/>
            <a:r>
              <a:rPr lang="en-US" altLang="zh-CN" sz="3200" b="1">
                <a:solidFill>
                  <a:srgbClr val="00B050"/>
                </a:solidFill>
                <a:cs typeface="+mn-ea"/>
                <a:sym typeface="+mn-lt"/>
              </a:rPr>
              <a:t>03</a:t>
            </a:r>
          </a:p>
        </p:txBody>
      </p:sp>
      <p:sp>
        <p:nvSpPr>
          <p:cNvPr id="27" name="矩形 26"/>
          <p:cNvSpPr/>
          <p:nvPr/>
        </p:nvSpPr>
        <p:spPr>
          <a:xfrm>
            <a:off x="5385958" y="4925248"/>
            <a:ext cx="6366771" cy="707886"/>
          </a:xfrm>
          <a:prstGeom prst="rect">
            <a:avLst/>
          </a:prstGeom>
        </p:spPr>
        <p:txBody>
          <a:bodyPr wrap="square">
            <a:spAutoFit/>
          </a:bodyPr>
          <a:lstStyle/>
          <a:p>
            <a:r>
              <a:rPr sz="2000" dirty="0">
                <a:cs typeface="+mn-ea"/>
                <a:sym typeface="+mn-lt"/>
              </a:rPr>
              <a:t>病人在护士站办理手续后，应尽快将病人引导入病房。</a:t>
            </a:r>
          </a:p>
          <a:p>
            <a:endParaRPr sz="2000" dirty="0">
              <a:cs typeface="+mn-ea"/>
              <a:sym typeface="+mn-lt"/>
            </a:endParaRPr>
          </a:p>
        </p:txBody>
      </p:sp>
      <p:pic>
        <p:nvPicPr>
          <p:cNvPr id="28" name="图片 27"/>
          <p:cNvPicPr>
            <a:picLocks noChangeAspect="1"/>
          </p:cNvPicPr>
          <p:nvPr/>
        </p:nvPicPr>
        <p:blipFill>
          <a:blip r:embed="rId5" cstate="screen">
            <a:biLevel thresh="25000"/>
          </a:blip>
          <a:stretch>
            <a:fillRect/>
          </a:stretch>
        </p:blipFill>
        <p:spPr>
          <a:xfrm>
            <a:off x="3927886" y="4903362"/>
            <a:ext cx="591490" cy="608390"/>
          </a:xfrm>
          <a:prstGeom prst="rect">
            <a:avLst/>
          </a:prstGeom>
          <a:solidFill>
            <a:srgbClr val="00B050"/>
          </a:solidFill>
        </p:spPr>
      </p:pic>
      <p:sp>
        <p:nvSpPr>
          <p:cNvPr id="19"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流程图: 延期 19"/>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圆角矩形 3"/>
          <p:cNvSpPr/>
          <p:nvPr/>
        </p:nvSpPr>
        <p:spPr>
          <a:xfrm>
            <a:off x="471488" y="484526"/>
            <a:ext cx="3364360"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b="1" dirty="0">
                <a:solidFill>
                  <a:srgbClr val="00B050"/>
                </a:solidFill>
                <a:cs typeface="+mn-ea"/>
                <a:sym typeface="+mn-lt"/>
              </a:rPr>
              <a:t>护士日常工作礼仪</a:t>
            </a:r>
          </a:p>
        </p:txBody>
      </p:sp>
      <p:pic>
        <p:nvPicPr>
          <p:cNvPr id="2" name="图片 1" descr="51miz-E1256173-9C6EE433"/>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36564" y="2019300"/>
            <a:ext cx="3613834" cy="3613834"/>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30">
        <p15:prstTrans prst="pageCurlDouble"/>
      </p:transition>
    </mc:Choice>
    <mc:Fallback xmlns="">
      <p:transition spd="slow" advTm="303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4338638" y="1364654"/>
            <a:ext cx="5287010" cy="646331"/>
          </a:xfrm>
          <a:prstGeom prst="rect">
            <a:avLst/>
          </a:prstGeom>
          <a:noFill/>
        </p:spPr>
        <p:txBody>
          <a:bodyPr wrap="square" rtlCol="0">
            <a:spAutoFit/>
          </a:bodyPr>
          <a:lstStyle/>
          <a:p>
            <a:r>
              <a:rPr lang="zh-CN" altLang="en-US" sz="3600" b="1" dirty="0">
                <a:solidFill>
                  <a:srgbClr val="00B050"/>
                </a:solidFill>
                <a:cs typeface="+mn-ea"/>
                <a:sym typeface="+mn-lt"/>
              </a:rPr>
              <a:t>护士的首问负责制</a:t>
            </a:r>
          </a:p>
        </p:txBody>
      </p:sp>
      <p:grpSp>
        <p:nvGrpSpPr>
          <p:cNvPr id="8" name="组合 7"/>
          <p:cNvGrpSpPr/>
          <p:nvPr/>
        </p:nvGrpSpPr>
        <p:grpSpPr>
          <a:xfrm>
            <a:off x="4509053" y="2126201"/>
            <a:ext cx="6813368" cy="926469"/>
            <a:chOff x="2307073" y="2095500"/>
            <a:chExt cx="3847050" cy="1029410"/>
          </a:xfrm>
        </p:grpSpPr>
        <p:sp>
          <p:nvSpPr>
            <p:cNvPr id="4" name="文本框 3"/>
            <p:cNvSpPr txBox="1"/>
            <p:nvPr/>
          </p:nvSpPr>
          <p:spPr>
            <a:xfrm>
              <a:off x="2307074" y="2095500"/>
              <a:ext cx="652764" cy="533479"/>
            </a:xfrm>
            <a:prstGeom prst="rect">
              <a:avLst/>
            </a:prstGeom>
            <a:noFill/>
          </p:spPr>
          <p:txBody>
            <a:bodyPr wrap="none" rtlCol="0">
              <a:spAutoFit/>
            </a:bodyPr>
            <a:lstStyle/>
            <a:p>
              <a:pPr algn="l"/>
              <a:r>
                <a:rPr lang="en-US" altLang="zh-CN" sz="2520" b="1" dirty="0" err="1">
                  <a:solidFill>
                    <a:schemeClr val="tx2"/>
                  </a:solidFill>
                  <a:cs typeface="+mn-ea"/>
                  <a:sym typeface="+mn-lt"/>
                </a:rPr>
                <a:t>不推脱</a:t>
              </a:r>
            </a:p>
          </p:txBody>
        </p:sp>
        <p:sp>
          <p:nvSpPr>
            <p:cNvPr id="5" name="矩形 4"/>
            <p:cNvSpPr/>
            <p:nvPr/>
          </p:nvSpPr>
          <p:spPr>
            <a:xfrm>
              <a:off x="2307073" y="2714541"/>
              <a:ext cx="3847050" cy="410369"/>
            </a:xfrm>
            <a:prstGeom prst="rect">
              <a:avLst/>
            </a:prstGeom>
          </p:spPr>
          <p:txBody>
            <a:bodyPr wrap="square">
              <a:spAutoFit/>
            </a:bodyPr>
            <a:lstStyle/>
            <a:p>
              <a:r>
                <a:rPr dirty="0">
                  <a:solidFill>
                    <a:schemeClr val="tx2"/>
                  </a:solidFill>
                  <a:cs typeface="+mn-ea"/>
                  <a:sym typeface="+mn-lt"/>
                </a:rPr>
                <a:t>当病人对治疗有疑问或对病情渴望了解时，护士不应找借口推脱。</a:t>
              </a:r>
            </a:p>
          </p:txBody>
        </p:sp>
      </p:grpSp>
      <p:grpSp>
        <p:nvGrpSpPr>
          <p:cNvPr id="2" name="组合 1"/>
          <p:cNvGrpSpPr/>
          <p:nvPr/>
        </p:nvGrpSpPr>
        <p:grpSpPr>
          <a:xfrm>
            <a:off x="4509054" y="3236425"/>
            <a:ext cx="6813370" cy="1203468"/>
            <a:chOff x="2307074" y="2095500"/>
            <a:chExt cx="2938607" cy="1337186"/>
          </a:xfrm>
        </p:grpSpPr>
        <p:sp>
          <p:nvSpPr>
            <p:cNvPr id="16" name="文本框 15"/>
            <p:cNvSpPr txBox="1"/>
            <p:nvPr/>
          </p:nvSpPr>
          <p:spPr>
            <a:xfrm>
              <a:off x="2307074" y="2095500"/>
              <a:ext cx="638278" cy="533479"/>
            </a:xfrm>
            <a:prstGeom prst="rect">
              <a:avLst/>
            </a:prstGeom>
            <a:noFill/>
          </p:spPr>
          <p:txBody>
            <a:bodyPr wrap="none" rtlCol="0">
              <a:spAutoFit/>
            </a:bodyPr>
            <a:lstStyle/>
            <a:p>
              <a:pPr algn="l"/>
              <a:r>
                <a:rPr lang="en-US" altLang="zh-CN" sz="2520" b="1">
                  <a:solidFill>
                    <a:schemeClr val="tx2"/>
                  </a:solidFill>
                  <a:cs typeface="+mn-ea"/>
                  <a:sym typeface="+mn-lt"/>
                </a:rPr>
                <a:t>热心接待</a:t>
              </a:r>
            </a:p>
          </p:txBody>
        </p:sp>
        <p:sp>
          <p:nvSpPr>
            <p:cNvPr id="17" name="矩形 16"/>
            <p:cNvSpPr/>
            <p:nvPr/>
          </p:nvSpPr>
          <p:spPr>
            <a:xfrm>
              <a:off x="2307074" y="2714541"/>
              <a:ext cx="2938607" cy="718145"/>
            </a:xfrm>
            <a:prstGeom prst="rect">
              <a:avLst/>
            </a:prstGeom>
          </p:spPr>
          <p:txBody>
            <a:bodyPr wrap="square">
              <a:spAutoFit/>
            </a:bodyPr>
            <a:lstStyle/>
            <a:p>
              <a:r>
                <a:rPr dirty="0">
                  <a:solidFill>
                    <a:schemeClr val="tx2"/>
                  </a:solidFill>
                  <a:cs typeface="+mn-ea"/>
                  <a:sym typeface="+mn-lt"/>
                </a:rPr>
                <a:t>作为被病人首次问到的护士，应该做到人心接待，应设法把结果告知病人。</a:t>
              </a:r>
            </a:p>
          </p:txBody>
        </p:sp>
      </p:grpSp>
      <p:grpSp>
        <p:nvGrpSpPr>
          <p:cNvPr id="24" name="组合 23"/>
          <p:cNvGrpSpPr/>
          <p:nvPr/>
        </p:nvGrpSpPr>
        <p:grpSpPr>
          <a:xfrm>
            <a:off x="4509053" y="4577152"/>
            <a:ext cx="6813368" cy="957247"/>
            <a:chOff x="2307074" y="2095500"/>
            <a:chExt cx="2938606" cy="1063607"/>
          </a:xfrm>
        </p:grpSpPr>
        <p:sp>
          <p:nvSpPr>
            <p:cNvPr id="26" name="文本框 25"/>
            <p:cNvSpPr txBox="1"/>
            <p:nvPr/>
          </p:nvSpPr>
          <p:spPr>
            <a:xfrm>
              <a:off x="2307074" y="2095500"/>
              <a:ext cx="684450" cy="533479"/>
            </a:xfrm>
            <a:prstGeom prst="rect">
              <a:avLst/>
            </a:prstGeom>
            <a:noFill/>
          </p:spPr>
          <p:txBody>
            <a:bodyPr wrap="square" rtlCol="0">
              <a:spAutoFit/>
            </a:bodyPr>
            <a:lstStyle/>
            <a:p>
              <a:pPr algn="l"/>
              <a:r>
                <a:rPr lang="en-US" altLang="zh-CN" sz="2520" b="1">
                  <a:solidFill>
                    <a:schemeClr val="tx2"/>
                  </a:solidFill>
                  <a:cs typeface="+mn-ea"/>
                  <a:sym typeface="+mn-lt"/>
                </a:rPr>
                <a:t>关心病人</a:t>
              </a:r>
            </a:p>
          </p:txBody>
        </p:sp>
        <p:sp>
          <p:nvSpPr>
            <p:cNvPr id="27" name="矩形 26"/>
            <p:cNvSpPr/>
            <p:nvPr/>
          </p:nvSpPr>
          <p:spPr>
            <a:xfrm>
              <a:off x="2307074" y="2714541"/>
              <a:ext cx="2938606" cy="444566"/>
            </a:xfrm>
            <a:prstGeom prst="rect">
              <a:avLst/>
            </a:prstGeom>
          </p:spPr>
          <p:txBody>
            <a:bodyPr wrap="square">
              <a:spAutoFit/>
            </a:bodyPr>
            <a:lstStyle/>
            <a:p>
              <a:r>
                <a:rPr sz="2000" dirty="0">
                  <a:solidFill>
                    <a:schemeClr val="tx2"/>
                  </a:solidFill>
                  <a:cs typeface="+mn-ea"/>
                  <a:sym typeface="+mn-lt"/>
                </a:rPr>
                <a:t>坚定护理的首要理念：真心关心病人，坚持以病人为中心。</a:t>
              </a:r>
            </a:p>
          </p:txBody>
        </p:sp>
      </p:grpSp>
      <p:sp>
        <p:nvSpPr>
          <p:cNvPr id="13"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流程图: 延期 13"/>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圆角矩形 3"/>
          <p:cNvSpPr/>
          <p:nvPr/>
        </p:nvSpPr>
        <p:spPr>
          <a:xfrm>
            <a:off x="471488" y="484526"/>
            <a:ext cx="3364360"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b="1" dirty="0">
                <a:solidFill>
                  <a:srgbClr val="00B050"/>
                </a:solidFill>
                <a:cs typeface="+mn-ea"/>
                <a:sym typeface="+mn-lt"/>
              </a:rPr>
              <a:t>护士日常工作礼仪</a:t>
            </a:r>
          </a:p>
        </p:txBody>
      </p:sp>
      <p:pic>
        <p:nvPicPr>
          <p:cNvPr id="6" name="图片 5" descr="51miz-E1128505-C69690E9"/>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71488" y="1946437"/>
            <a:ext cx="3694249" cy="3694249"/>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9">
        <p15:prstTrans prst="pageCurlDouble"/>
      </p:transition>
    </mc:Choice>
    <mc:Fallback xmlns="">
      <p:transition spd="slow" advTm="3009">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decel="100000"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1+#ppt_w/2"/>
                                          </p:val>
                                        </p:tav>
                                        <p:tav tm="100000">
                                          <p:val>
                                            <p:strVal val="#ppt_x"/>
                                          </p:val>
                                        </p:tav>
                                      </p:tavLst>
                                    </p:anim>
                                    <p:anim calcmode="lin" valueType="num">
                                      <p:cBhvr additive="base">
                                        <p:cTn id="13" dur="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decel="100000" fill="hold" nodeType="afterEffect">
                                  <p:stCondLst>
                                    <p:cond delay="0"/>
                                  </p:stCondLst>
                                  <p:childTnLst>
                                    <p:set>
                                      <p:cBhvr>
                                        <p:cTn id="16" dur="1" fill="hold">
                                          <p:stCondLst>
                                            <p:cond delay="0"/>
                                          </p:stCondLst>
                                        </p:cTn>
                                        <p:tgtEl>
                                          <p:spTgt spid="24"/>
                                        </p:tgtEl>
                                        <p:attrNameLst>
                                          <p:attrName>style.visibility</p:attrName>
                                        </p:attrNameLst>
                                      </p:cBhvr>
                                      <p:to>
                                        <p:strVal val="visible"/>
                                      </p:to>
                                    </p:set>
                                    <p:anim calcmode="lin" valueType="num">
                                      <p:cBhvr additive="base">
                                        <p:cTn id="17" dur="500" fill="hold"/>
                                        <p:tgtEl>
                                          <p:spTgt spid="24"/>
                                        </p:tgtEl>
                                        <p:attrNameLst>
                                          <p:attrName>ppt_x</p:attrName>
                                        </p:attrNameLst>
                                      </p:cBhvr>
                                      <p:tavLst>
                                        <p:tav tm="0">
                                          <p:val>
                                            <p:strVal val="1+#ppt_w/2"/>
                                          </p:val>
                                        </p:tav>
                                        <p:tav tm="100000">
                                          <p:val>
                                            <p:strVal val="#ppt_x"/>
                                          </p:val>
                                        </p:tav>
                                      </p:tavLst>
                                    </p:anim>
                                    <p:anim calcmode="lin" valueType="num">
                                      <p:cBhvr additive="base">
                                        <p:cTn id="18" dur="500" fill="hold"/>
                                        <p:tgtEl>
                                          <p:spTgt spid="24"/>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4467225" y="1030816"/>
            <a:ext cx="5287010" cy="584775"/>
          </a:xfrm>
          <a:prstGeom prst="rect">
            <a:avLst/>
          </a:prstGeom>
          <a:noFill/>
        </p:spPr>
        <p:txBody>
          <a:bodyPr wrap="square" rtlCol="0">
            <a:spAutoFit/>
          </a:bodyPr>
          <a:lstStyle/>
          <a:p>
            <a:r>
              <a:rPr lang="zh-CN" altLang="en-US" sz="3200" b="1" dirty="0">
                <a:solidFill>
                  <a:srgbClr val="00B050"/>
                </a:solidFill>
                <a:cs typeface="+mn-ea"/>
                <a:sym typeface="+mn-lt"/>
              </a:rPr>
              <a:t>操作治疗的礼仪</a:t>
            </a:r>
          </a:p>
        </p:txBody>
      </p:sp>
      <p:sp>
        <p:nvSpPr>
          <p:cNvPr id="35" name="文本框"/>
          <p:cNvSpPr txBox="1"/>
          <p:nvPr/>
        </p:nvSpPr>
        <p:spPr>
          <a:xfrm>
            <a:off x="2311362" y="2549871"/>
            <a:ext cx="1038746" cy="3203247"/>
          </a:xfrm>
          <a:prstGeom prst="rect">
            <a:avLst/>
          </a:prstGeom>
          <a:noFill/>
        </p:spPr>
        <p:txBody>
          <a:bodyPr vert="eaVert"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charset="-122"/>
                <a:ea typeface="微软雅黑" panose="020B0503020204020204" charset="-122"/>
              </a:defRPr>
            </a:lvl1pPr>
          </a:lstStyle>
          <a:p>
            <a:pPr algn="ctr">
              <a:lnSpc>
                <a:spcPct val="150000"/>
              </a:lnSpc>
            </a:pPr>
            <a:r>
              <a:rPr lang="zh-CN" altLang="en-US" sz="4500" b="1" dirty="0" smtClean="0">
                <a:solidFill>
                  <a:schemeClr val="tx2"/>
                </a:solidFill>
                <a:latin typeface="+mn-lt"/>
                <a:ea typeface="+mn-ea"/>
                <a:cs typeface="+mn-ea"/>
                <a:sym typeface="+mn-lt"/>
              </a:rPr>
              <a:t>治疗礼仪</a:t>
            </a:r>
          </a:p>
        </p:txBody>
      </p:sp>
      <p:sp>
        <p:nvSpPr>
          <p:cNvPr id="37" name="椭圆 36"/>
          <p:cNvSpPr/>
          <p:nvPr/>
        </p:nvSpPr>
        <p:spPr>
          <a:xfrm>
            <a:off x="4246082" y="2158861"/>
            <a:ext cx="518960" cy="519106"/>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bg1"/>
                </a:solidFill>
                <a:cs typeface="+mn-ea"/>
                <a:sym typeface="+mn-lt"/>
              </a:rPr>
              <a:t>1</a:t>
            </a:r>
            <a:endParaRPr lang="zh-CN" altLang="en-US" sz="2700" dirty="0">
              <a:solidFill>
                <a:schemeClr val="bg1"/>
              </a:solidFill>
              <a:cs typeface="+mn-ea"/>
              <a:sym typeface="+mn-lt"/>
            </a:endParaRPr>
          </a:p>
        </p:txBody>
      </p:sp>
      <p:cxnSp>
        <p:nvCxnSpPr>
          <p:cNvPr id="38" name="直接连接符 37"/>
          <p:cNvCxnSpPr/>
          <p:nvPr/>
        </p:nvCxnSpPr>
        <p:spPr>
          <a:xfrm>
            <a:off x="4765506" y="2433210"/>
            <a:ext cx="906335" cy="0"/>
          </a:xfrm>
          <a:prstGeom prst="line">
            <a:avLst/>
          </a:prstGeom>
          <a:ln w="6350">
            <a:solidFill>
              <a:srgbClr val="00B050"/>
            </a:solidFill>
            <a:prstDash val="dash"/>
            <a:tailEnd type="oval" w="sm" len="sm"/>
          </a:ln>
        </p:spPr>
        <p:style>
          <a:lnRef idx="1">
            <a:schemeClr val="accent1"/>
          </a:lnRef>
          <a:fillRef idx="0">
            <a:schemeClr val="accent1"/>
          </a:fillRef>
          <a:effectRef idx="0">
            <a:schemeClr val="accent1"/>
          </a:effectRef>
          <a:fontRef idx="minor">
            <a:schemeClr val="tx1"/>
          </a:fontRef>
        </p:style>
      </p:cxnSp>
      <p:sp>
        <p:nvSpPr>
          <p:cNvPr id="39" name="标题 11"/>
          <p:cNvSpPr txBox="1"/>
          <p:nvPr/>
        </p:nvSpPr>
        <p:spPr>
          <a:xfrm>
            <a:off x="5691978" y="2032902"/>
            <a:ext cx="5213588" cy="71691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sz="2000" dirty="0">
                <a:solidFill>
                  <a:schemeClr val="tx2"/>
                </a:solidFill>
                <a:latin typeface="+mn-lt"/>
                <a:ea typeface="+mn-ea"/>
                <a:cs typeface="+mn-ea"/>
                <a:sym typeface="+mn-lt"/>
              </a:rPr>
              <a:t>护士举止要端庄、大方、热情、友好，充分体现对病人的尊重和关心，让病人能感觉到亲切和温暖。</a:t>
            </a:r>
          </a:p>
        </p:txBody>
      </p:sp>
      <p:sp>
        <p:nvSpPr>
          <p:cNvPr id="41" name="椭圆 40"/>
          <p:cNvSpPr/>
          <p:nvPr/>
        </p:nvSpPr>
        <p:spPr>
          <a:xfrm>
            <a:off x="4246083" y="3097717"/>
            <a:ext cx="518960" cy="51889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bg1"/>
                </a:solidFill>
                <a:cs typeface="+mn-ea"/>
                <a:sym typeface="+mn-lt"/>
              </a:rPr>
              <a:t>2</a:t>
            </a:r>
            <a:endParaRPr lang="zh-CN" altLang="en-US" sz="2700" dirty="0">
              <a:solidFill>
                <a:schemeClr val="bg1"/>
              </a:solidFill>
              <a:cs typeface="+mn-ea"/>
              <a:sym typeface="+mn-lt"/>
            </a:endParaRPr>
          </a:p>
        </p:txBody>
      </p:sp>
      <p:cxnSp>
        <p:nvCxnSpPr>
          <p:cNvPr id="42" name="直接连接符 41"/>
          <p:cNvCxnSpPr/>
          <p:nvPr/>
        </p:nvCxnSpPr>
        <p:spPr>
          <a:xfrm>
            <a:off x="4765507" y="3371953"/>
            <a:ext cx="906335" cy="0"/>
          </a:xfrm>
          <a:prstGeom prst="line">
            <a:avLst/>
          </a:prstGeom>
          <a:ln w="6350">
            <a:solidFill>
              <a:srgbClr val="00B050"/>
            </a:solidFill>
            <a:prstDash val="dash"/>
            <a:tailEnd type="oval" w="sm" len="sm"/>
          </a:ln>
        </p:spPr>
        <p:style>
          <a:lnRef idx="1">
            <a:schemeClr val="accent1"/>
          </a:lnRef>
          <a:fillRef idx="0">
            <a:schemeClr val="accent1"/>
          </a:fillRef>
          <a:effectRef idx="0">
            <a:schemeClr val="accent1"/>
          </a:effectRef>
          <a:fontRef idx="minor">
            <a:schemeClr val="tx1"/>
          </a:fontRef>
        </p:style>
      </p:cxnSp>
      <p:sp>
        <p:nvSpPr>
          <p:cNvPr id="43" name="标题 11"/>
          <p:cNvSpPr txBox="1"/>
          <p:nvPr/>
        </p:nvSpPr>
        <p:spPr>
          <a:xfrm>
            <a:off x="5671841" y="3055141"/>
            <a:ext cx="5335192" cy="71691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sz="2000" dirty="0">
                <a:solidFill>
                  <a:schemeClr val="tx2"/>
                </a:solidFill>
                <a:latin typeface="+mn-lt"/>
                <a:ea typeface="+mn-ea"/>
                <a:cs typeface="+mn-ea"/>
                <a:sym typeface="+mn-lt"/>
              </a:rPr>
              <a:t>操作前，耐心地给病人做好解释安慰工作，以取得病人的配合。</a:t>
            </a:r>
          </a:p>
        </p:txBody>
      </p:sp>
      <p:sp>
        <p:nvSpPr>
          <p:cNvPr id="45" name="椭圆 44"/>
          <p:cNvSpPr/>
          <p:nvPr/>
        </p:nvSpPr>
        <p:spPr>
          <a:xfrm>
            <a:off x="4246083" y="3890197"/>
            <a:ext cx="518960" cy="51889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bg1"/>
                </a:solidFill>
                <a:cs typeface="+mn-ea"/>
                <a:sym typeface="+mn-lt"/>
              </a:rPr>
              <a:t>3</a:t>
            </a:r>
            <a:endParaRPr lang="zh-CN" altLang="en-US" sz="2700" dirty="0">
              <a:solidFill>
                <a:schemeClr val="bg1"/>
              </a:solidFill>
              <a:cs typeface="+mn-ea"/>
              <a:sym typeface="+mn-lt"/>
            </a:endParaRPr>
          </a:p>
        </p:txBody>
      </p:sp>
      <p:cxnSp>
        <p:nvCxnSpPr>
          <p:cNvPr id="46" name="直接连接符 45"/>
          <p:cNvCxnSpPr/>
          <p:nvPr/>
        </p:nvCxnSpPr>
        <p:spPr>
          <a:xfrm>
            <a:off x="4765507" y="4164433"/>
            <a:ext cx="906335" cy="0"/>
          </a:xfrm>
          <a:prstGeom prst="line">
            <a:avLst/>
          </a:prstGeom>
          <a:ln w="6350">
            <a:solidFill>
              <a:srgbClr val="00B050"/>
            </a:solidFill>
            <a:prstDash val="dash"/>
            <a:tailEnd type="oval" w="sm" len="sm"/>
          </a:ln>
        </p:spPr>
        <p:style>
          <a:lnRef idx="1">
            <a:schemeClr val="accent1"/>
          </a:lnRef>
          <a:fillRef idx="0">
            <a:schemeClr val="accent1"/>
          </a:fillRef>
          <a:effectRef idx="0">
            <a:schemeClr val="accent1"/>
          </a:effectRef>
          <a:fontRef idx="minor">
            <a:schemeClr val="tx1"/>
          </a:fontRef>
        </p:style>
      </p:cxnSp>
      <p:sp>
        <p:nvSpPr>
          <p:cNvPr id="47" name="标题 11"/>
          <p:cNvSpPr txBox="1"/>
          <p:nvPr/>
        </p:nvSpPr>
        <p:spPr>
          <a:xfrm>
            <a:off x="5692093" y="3965985"/>
            <a:ext cx="5083334" cy="71669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sz="2000" dirty="0">
                <a:solidFill>
                  <a:schemeClr val="tx2"/>
                </a:solidFill>
                <a:latin typeface="+mn-lt"/>
                <a:ea typeface="+mn-ea"/>
                <a:cs typeface="+mn-ea"/>
                <a:sym typeface="+mn-lt"/>
              </a:rPr>
              <a:t>输液前周到细致的解释礼仪。</a:t>
            </a:r>
          </a:p>
        </p:txBody>
      </p:sp>
      <p:sp>
        <p:nvSpPr>
          <p:cNvPr id="49" name="椭圆 48"/>
          <p:cNvSpPr/>
          <p:nvPr/>
        </p:nvSpPr>
        <p:spPr>
          <a:xfrm>
            <a:off x="4246084" y="4639497"/>
            <a:ext cx="518960" cy="518893"/>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bg1"/>
                </a:solidFill>
                <a:cs typeface="+mn-ea"/>
                <a:sym typeface="+mn-lt"/>
              </a:rPr>
              <a:t>4</a:t>
            </a:r>
            <a:endParaRPr lang="zh-CN" altLang="en-US" sz="2700" dirty="0">
              <a:solidFill>
                <a:schemeClr val="bg1"/>
              </a:solidFill>
              <a:cs typeface="+mn-ea"/>
              <a:sym typeface="+mn-lt"/>
            </a:endParaRPr>
          </a:p>
        </p:txBody>
      </p:sp>
      <p:cxnSp>
        <p:nvCxnSpPr>
          <p:cNvPr id="50" name="直接连接符 49"/>
          <p:cNvCxnSpPr/>
          <p:nvPr/>
        </p:nvCxnSpPr>
        <p:spPr>
          <a:xfrm>
            <a:off x="4765508" y="4913733"/>
            <a:ext cx="906335" cy="0"/>
          </a:xfrm>
          <a:prstGeom prst="line">
            <a:avLst/>
          </a:prstGeom>
          <a:ln w="6350">
            <a:solidFill>
              <a:srgbClr val="00B050"/>
            </a:solidFill>
            <a:prstDash val="dash"/>
            <a:tailEnd type="oval" w="sm" len="sm"/>
          </a:ln>
        </p:spPr>
        <p:style>
          <a:lnRef idx="1">
            <a:schemeClr val="accent1"/>
          </a:lnRef>
          <a:fillRef idx="0">
            <a:schemeClr val="accent1"/>
          </a:fillRef>
          <a:effectRef idx="0">
            <a:schemeClr val="accent1"/>
          </a:effectRef>
          <a:fontRef idx="minor">
            <a:schemeClr val="tx1"/>
          </a:fontRef>
        </p:style>
      </p:cxnSp>
      <p:sp>
        <p:nvSpPr>
          <p:cNvPr id="51" name="标题 11"/>
          <p:cNvSpPr txBox="1"/>
          <p:nvPr/>
        </p:nvSpPr>
        <p:spPr>
          <a:xfrm>
            <a:off x="5691979" y="4715062"/>
            <a:ext cx="5335192" cy="71691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sz="2000" dirty="0">
                <a:solidFill>
                  <a:schemeClr val="tx2"/>
                </a:solidFill>
                <a:latin typeface="+mn-lt"/>
                <a:ea typeface="+mn-ea"/>
                <a:cs typeface="+mn-ea"/>
                <a:sym typeface="+mn-lt"/>
              </a:rPr>
              <a:t>上班期间不携带手机或将手机调至静音状态。</a:t>
            </a:r>
          </a:p>
        </p:txBody>
      </p:sp>
      <p:sp>
        <p:nvSpPr>
          <p:cNvPr id="53" name="椭圆 52"/>
          <p:cNvSpPr/>
          <p:nvPr/>
        </p:nvSpPr>
        <p:spPr>
          <a:xfrm>
            <a:off x="4246083" y="5453567"/>
            <a:ext cx="518960" cy="518899"/>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bg1"/>
                </a:solidFill>
                <a:cs typeface="+mn-ea"/>
                <a:sym typeface="+mn-lt"/>
              </a:rPr>
              <a:t>5</a:t>
            </a:r>
            <a:endParaRPr lang="zh-CN" altLang="en-US" sz="2700" dirty="0">
              <a:solidFill>
                <a:schemeClr val="bg1"/>
              </a:solidFill>
              <a:cs typeface="+mn-ea"/>
              <a:sym typeface="+mn-lt"/>
            </a:endParaRPr>
          </a:p>
        </p:txBody>
      </p:sp>
      <p:cxnSp>
        <p:nvCxnSpPr>
          <p:cNvPr id="54" name="直接连接符 53"/>
          <p:cNvCxnSpPr/>
          <p:nvPr/>
        </p:nvCxnSpPr>
        <p:spPr>
          <a:xfrm>
            <a:off x="4765507" y="5727806"/>
            <a:ext cx="906335" cy="0"/>
          </a:xfrm>
          <a:prstGeom prst="line">
            <a:avLst/>
          </a:prstGeom>
          <a:ln w="6350">
            <a:solidFill>
              <a:srgbClr val="00B050"/>
            </a:solidFill>
            <a:prstDash val="dash"/>
            <a:tailEnd type="oval" w="sm" len="sm"/>
          </a:ln>
        </p:spPr>
        <p:style>
          <a:lnRef idx="1">
            <a:schemeClr val="accent1"/>
          </a:lnRef>
          <a:fillRef idx="0">
            <a:schemeClr val="accent1"/>
          </a:fillRef>
          <a:effectRef idx="0">
            <a:schemeClr val="accent1"/>
          </a:effectRef>
          <a:fontRef idx="minor">
            <a:schemeClr val="tx1"/>
          </a:fontRef>
        </p:style>
      </p:cxnSp>
      <p:sp>
        <p:nvSpPr>
          <p:cNvPr id="55" name="标题 11"/>
          <p:cNvSpPr txBox="1"/>
          <p:nvPr/>
        </p:nvSpPr>
        <p:spPr>
          <a:xfrm>
            <a:off x="5692093" y="5354722"/>
            <a:ext cx="4984445" cy="7167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sz="2000" dirty="0">
                <a:solidFill>
                  <a:schemeClr val="tx2"/>
                </a:solidFill>
                <a:latin typeface="+mn-lt"/>
                <a:ea typeface="+mn-ea"/>
                <a:cs typeface="+mn-ea"/>
                <a:sym typeface="+mn-lt"/>
              </a:rPr>
              <a:t>操作中通知你接电话，应请转告对方一会儿给他回电话，并按原操作速度有条不紊地完成操作。</a:t>
            </a:r>
          </a:p>
        </p:txBody>
      </p:sp>
      <p:sp>
        <p:nvSpPr>
          <p:cNvPr id="2" name="左大括号 1"/>
          <p:cNvSpPr/>
          <p:nvPr/>
        </p:nvSpPr>
        <p:spPr>
          <a:xfrm>
            <a:off x="3294260" y="2364361"/>
            <a:ext cx="763390" cy="3357562"/>
          </a:xfrm>
          <a:prstGeom prst="leftBrace">
            <a:avLst/>
          </a:prstGeom>
          <a:ln>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cs typeface="+mn-ea"/>
              <a:sym typeface="+mn-lt"/>
            </a:endParaRPr>
          </a:p>
        </p:txBody>
      </p:sp>
      <p:sp>
        <p:nvSpPr>
          <p:cNvPr id="25"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6" name="流程图: 延期 25"/>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圆角矩形 3"/>
          <p:cNvSpPr/>
          <p:nvPr/>
        </p:nvSpPr>
        <p:spPr>
          <a:xfrm>
            <a:off x="471488" y="484526"/>
            <a:ext cx="3364360"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b="1" dirty="0">
                <a:solidFill>
                  <a:srgbClr val="00B050"/>
                </a:solidFill>
                <a:cs typeface="+mn-ea"/>
                <a:sym typeface="+mn-lt"/>
              </a:rPr>
              <a:t>护士日常工作礼仪</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731">
        <p15:prstTrans prst="pageCurlDouble"/>
      </p:transition>
    </mc:Choice>
    <mc:Fallback xmlns="">
      <p:transition spd="slow" advTm="4731">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ldLvl="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3579364" y="1459540"/>
            <a:ext cx="5287010" cy="584775"/>
          </a:xfrm>
          <a:prstGeom prst="rect">
            <a:avLst/>
          </a:prstGeom>
          <a:noFill/>
        </p:spPr>
        <p:txBody>
          <a:bodyPr wrap="square" rtlCol="0">
            <a:spAutoFit/>
          </a:bodyPr>
          <a:lstStyle/>
          <a:p>
            <a:r>
              <a:rPr lang="zh-CN" altLang="en-US" sz="3200" b="1">
                <a:solidFill>
                  <a:srgbClr val="00B050"/>
                </a:solidFill>
                <a:cs typeface="+mn-ea"/>
                <a:sym typeface="+mn-lt"/>
              </a:rPr>
              <a:t>处理护患纠纷中的礼仪</a:t>
            </a:r>
          </a:p>
        </p:txBody>
      </p:sp>
      <p:sp>
        <p:nvSpPr>
          <p:cNvPr id="132" name="文本框 7"/>
          <p:cNvSpPr txBox="1">
            <a:spLocks noChangeArrowheads="1"/>
          </p:cNvSpPr>
          <p:nvPr/>
        </p:nvSpPr>
        <p:spPr bwMode="auto">
          <a:xfrm>
            <a:off x="1146529" y="2354594"/>
            <a:ext cx="10173448" cy="1390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charset="-122"/>
              </a:defRPr>
            </a:lvl1pPr>
            <a:lvl2pPr>
              <a:defRPr sz="2800">
                <a:solidFill>
                  <a:schemeClr val="tx1"/>
                </a:solidFill>
                <a:latin typeface="Arial Narrow" panose="020B0606020202030204" pitchFamily="34" charset="0"/>
                <a:ea typeface="微软雅黑" panose="020B0503020204020204" charset="-122"/>
              </a:defRPr>
            </a:lvl2pPr>
            <a:lvl3pPr>
              <a:defRPr sz="2400">
                <a:solidFill>
                  <a:schemeClr val="tx1"/>
                </a:solidFill>
                <a:latin typeface="Arial Narrow" panose="020B0606020202030204" pitchFamily="34" charset="0"/>
                <a:ea typeface="微软雅黑" panose="020B0503020204020204" charset="-122"/>
              </a:defRPr>
            </a:lvl3pPr>
            <a:lvl4pPr>
              <a:defRPr sz="2000">
                <a:solidFill>
                  <a:schemeClr val="tx1"/>
                </a:solidFill>
                <a:latin typeface="Arial Narrow" panose="020B0606020202030204" pitchFamily="34" charset="0"/>
                <a:ea typeface="微软雅黑" panose="020B0503020204020204" charset="-122"/>
              </a:defRPr>
            </a:lvl4pPr>
            <a:lvl5pPr>
              <a:defRPr sz="2000">
                <a:solidFill>
                  <a:schemeClr val="tx1"/>
                </a:solidFill>
                <a:latin typeface="Arial Narrow" panose="020B0606020202030204" pitchFamily="34" charset="0"/>
                <a:ea typeface="微软雅黑" panose="020B050302020402020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9pPr>
          </a:lstStyle>
          <a:p>
            <a:r>
              <a:rPr lang="en-US" altLang="zh-CN" sz="3000" b="1" dirty="0">
                <a:solidFill>
                  <a:schemeClr val="tx2"/>
                </a:solidFill>
                <a:latin typeface="+mn-lt"/>
                <a:ea typeface="+mn-ea"/>
                <a:cs typeface="+mn-ea"/>
                <a:sym typeface="+mn-lt"/>
              </a:rPr>
              <a:t>01</a:t>
            </a:r>
          </a:p>
          <a:p>
            <a:pPr>
              <a:lnSpc>
                <a:spcPct val="150000"/>
              </a:lnSpc>
              <a:spcBef>
                <a:spcPts val="300"/>
              </a:spcBef>
            </a:pPr>
            <a:r>
              <a:rPr sz="2000" dirty="0">
                <a:solidFill>
                  <a:schemeClr val="tx2"/>
                </a:solidFill>
                <a:latin typeface="+mn-lt"/>
                <a:ea typeface="+mn-ea"/>
                <a:cs typeface="+mn-ea"/>
                <a:sym typeface="+mn-lt"/>
              </a:rPr>
              <a:t>护患纠纷中，对方失态失礼的时候，可以适当应用沉默来表达不同意对方的观点。</a:t>
            </a:r>
          </a:p>
        </p:txBody>
      </p:sp>
      <p:sp>
        <p:nvSpPr>
          <p:cNvPr id="133" name="文本框 7"/>
          <p:cNvSpPr txBox="1">
            <a:spLocks noChangeArrowheads="1"/>
          </p:cNvSpPr>
          <p:nvPr/>
        </p:nvSpPr>
        <p:spPr bwMode="auto">
          <a:xfrm>
            <a:off x="1146529" y="3552112"/>
            <a:ext cx="6122970" cy="1390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charset="-122"/>
              </a:defRPr>
            </a:lvl1pPr>
            <a:lvl2pPr>
              <a:defRPr sz="2800">
                <a:solidFill>
                  <a:schemeClr val="tx1"/>
                </a:solidFill>
                <a:latin typeface="Arial Narrow" panose="020B0606020202030204" pitchFamily="34" charset="0"/>
                <a:ea typeface="微软雅黑" panose="020B0503020204020204" charset="-122"/>
              </a:defRPr>
            </a:lvl2pPr>
            <a:lvl3pPr>
              <a:defRPr sz="2400">
                <a:solidFill>
                  <a:schemeClr val="tx1"/>
                </a:solidFill>
                <a:latin typeface="Arial Narrow" panose="020B0606020202030204" pitchFamily="34" charset="0"/>
                <a:ea typeface="微软雅黑" panose="020B0503020204020204" charset="-122"/>
              </a:defRPr>
            </a:lvl3pPr>
            <a:lvl4pPr>
              <a:defRPr sz="2000">
                <a:solidFill>
                  <a:schemeClr val="tx1"/>
                </a:solidFill>
                <a:latin typeface="Arial Narrow" panose="020B0606020202030204" pitchFamily="34" charset="0"/>
                <a:ea typeface="微软雅黑" panose="020B0503020204020204" charset="-122"/>
              </a:defRPr>
            </a:lvl4pPr>
            <a:lvl5pPr>
              <a:defRPr sz="2000">
                <a:solidFill>
                  <a:schemeClr val="tx1"/>
                </a:solidFill>
                <a:latin typeface="Arial Narrow" panose="020B0606020202030204" pitchFamily="34" charset="0"/>
                <a:ea typeface="微软雅黑" panose="020B050302020402020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9pPr>
          </a:lstStyle>
          <a:p>
            <a:r>
              <a:rPr lang="en-US" altLang="zh-CN" sz="3000" b="1" dirty="0">
                <a:solidFill>
                  <a:schemeClr val="tx2"/>
                </a:solidFill>
                <a:latin typeface="+mn-lt"/>
                <a:ea typeface="+mn-ea"/>
                <a:cs typeface="+mn-ea"/>
                <a:sym typeface="+mn-lt"/>
              </a:rPr>
              <a:t>02</a:t>
            </a:r>
          </a:p>
          <a:p>
            <a:pPr>
              <a:lnSpc>
                <a:spcPct val="150000"/>
              </a:lnSpc>
              <a:spcBef>
                <a:spcPts val="300"/>
              </a:spcBef>
            </a:pPr>
            <a:r>
              <a:rPr sz="2000" dirty="0">
                <a:solidFill>
                  <a:schemeClr val="tx2"/>
                </a:solidFill>
                <a:latin typeface="+mn-lt"/>
                <a:ea typeface="+mn-ea"/>
                <a:cs typeface="+mn-ea"/>
                <a:sym typeface="+mn-lt"/>
              </a:rPr>
              <a:t>护患发生纠纷的时候，同事之间应该是互补礼仪。</a:t>
            </a:r>
          </a:p>
        </p:txBody>
      </p:sp>
      <p:sp>
        <p:nvSpPr>
          <p:cNvPr id="134" name="文本框 7"/>
          <p:cNvSpPr txBox="1">
            <a:spLocks noChangeArrowheads="1"/>
          </p:cNvSpPr>
          <p:nvPr/>
        </p:nvSpPr>
        <p:spPr bwMode="auto">
          <a:xfrm>
            <a:off x="1146529" y="4769117"/>
            <a:ext cx="6122970" cy="1390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charset="-122"/>
              </a:defRPr>
            </a:lvl1pPr>
            <a:lvl2pPr>
              <a:defRPr sz="2800">
                <a:solidFill>
                  <a:schemeClr val="tx1"/>
                </a:solidFill>
                <a:latin typeface="Arial Narrow" panose="020B0606020202030204" pitchFamily="34" charset="0"/>
                <a:ea typeface="微软雅黑" panose="020B0503020204020204" charset="-122"/>
              </a:defRPr>
            </a:lvl2pPr>
            <a:lvl3pPr>
              <a:defRPr sz="2400">
                <a:solidFill>
                  <a:schemeClr val="tx1"/>
                </a:solidFill>
                <a:latin typeface="Arial Narrow" panose="020B0606020202030204" pitchFamily="34" charset="0"/>
                <a:ea typeface="微软雅黑" panose="020B0503020204020204" charset="-122"/>
              </a:defRPr>
            </a:lvl3pPr>
            <a:lvl4pPr>
              <a:defRPr sz="2000">
                <a:solidFill>
                  <a:schemeClr val="tx1"/>
                </a:solidFill>
                <a:latin typeface="Arial Narrow" panose="020B0606020202030204" pitchFamily="34" charset="0"/>
                <a:ea typeface="微软雅黑" panose="020B0503020204020204" charset="-122"/>
              </a:defRPr>
            </a:lvl4pPr>
            <a:lvl5pPr>
              <a:defRPr sz="2000">
                <a:solidFill>
                  <a:schemeClr val="tx1"/>
                </a:solidFill>
                <a:latin typeface="Arial Narrow" panose="020B0606020202030204" pitchFamily="34" charset="0"/>
                <a:ea typeface="微软雅黑" panose="020B050302020402020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charset="-122"/>
              </a:defRPr>
            </a:lvl9pPr>
          </a:lstStyle>
          <a:p>
            <a:r>
              <a:rPr lang="en-US" altLang="zh-CN" sz="3000" b="1" dirty="0">
                <a:solidFill>
                  <a:schemeClr val="tx2"/>
                </a:solidFill>
                <a:latin typeface="+mn-lt"/>
                <a:ea typeface="+mn-ea"/>
                <a:cs typeface="+mn-ea"/>
                <a:sym typeface="+mn-lt"/>
              </a:rPr>
              <a:t>03</a:t>
            </a:r>
          </a:p>
          <a:p>
            <a:pPr>
              <a:lnSpc>
                <a:spcPct val="150000"/>
              </a:lnSpc>
              <a:spcBef>
                <a:spcPts val="300"/>
              </a:spcBef>
            </a:pPr>
            <a:r>
              <a:rPr sz="2000" dirty="0">
                <a:solidFill>
                  <a:schemeClr val="tx2"/>
                </a:solidFill>
                <a:latin typeface="+mn-lt"/>
                <a:ea typeface="+mn-ea"/>
                <a:cs typeface="+mn-ea"/>
                <a:sym typeface="+mn-lt"/>
              </a:rPr>
              <a:t>领导者调停弥补纠纷的礼仪。</a:t>
            </a:r>
          </a:p>
        </p:txBody>
      </p:sp>
      <p:sp>
        <p:nvSpPr>
          <p:cNvPr id="8"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流程图: 延期 9"/>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圆角矩形 3"/>
          <p:cNvSpPr/>
          <p:nvPr/>
        </p:nvSpPr>
        <p:spPr>
          <a:xfrm>
            <a:off x="471488" y="484526"/>
            <a:ext cx="3364360"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b="1" dirty="0">
                <a:solidFill>
                  <a:srgbClr val="00B050"/>
                </a:solidFill>
                <a:cs typeface="+mn-ea"/>
                <a:sym typeface="+mn-lt"/>
              </a:rPr>
              <a:t>护士日常工作礼仪</a:t>
            </a:r>
          </a:p>
        </p:txBody>
      </p:sp>
      <p:pic>
        <p:nvPicPr>
          <p:cNvPr id="2" name="图片 1" descr="51miz-E1256173-9C6EE43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787130" y="3552190"/>
            <a:ext cx="2421890" cy="2421890"/>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42">
        <p15:prstTrans prst="pageCurlDouble"/>
      </p:transition>
    </mc:Choice>
    <mc:Fallback xmlns="">
      <p:transition spd="slow" advTm="4042">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4695825" y="966000"/>
            <a:ext cx="5287010" cy="646331"/>
          </a:xfrm>
          <a:prstGeom prst="rect">
            <a:avLst/>
          </a:prstGeom>
          <a:noFill/>
        </p:spPr>
        <p:txBody>
          <a:bodyPr wrap="square" rtlCol="0">
            <a:spAutoFit/>
          </a:bodyPr>
          <a:lstStyle/>
          <a:p>
            <a:r>
              <a:rPr lang="zh-CN" altLang="en-US" sz="3600" b="1" dirty="0">
                <a:solidFill>
                  <a:srgbClr val="00B050"/>
                </a:solidFill>
                <a:cs typeface="+mn-ea"/>
                <a:sym typeface="+mn-lt"/>
              </a:rPr>
              <a:t>病人出院礼仪</a:t>
            </a:r>
          </a:p>
        </p:txBody>
      </p:sp>
      <p:sp>
        <p:nvSpPr>
          <p:cNvPr id="74" name="文本框"/>
          <p:cNvSpPr txBox="1"/>
          <p:nvPr/>
        </p:nvSpPr>
        <p:spPr>
          <a:xfrm>
            <a:off x="2567622" y="1790788"/>
            <a:ext cx="8105140" cy="400085"/>
          </a:xfrm>
          <a:prstGeom prst="rect">
            <a:avLst/>
          </a:prstGeom>
          <a:noFill/>
        </p:spPr>
        <p:txBody>
          <a:bodyPr wrap="square" lIns="91417" tIns="45708" rIns="91417" bIns="45708">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defTabSz="912495" fontAlgn="base">
              <a:spcBef>
                <a:spcPct val="0"/>
              </a:spcBef>
              <a:spcAft>
                <a:spcPct val="0"/>
              </a:spcAft>
              <a:defRPr>
                <a:solidFill>
                  <a:schemeClr val="tx1"/>
                </a:solidFill>
                <a:latin typeface="Calibri" panose="020F0502020204030204" charset="0"/>
              </a:defRPr>
            </a:lvl6pPr>
            <a:lvl7pPr marL="2971800" indent="-228600" defTabSz="912495" fontAlgn="base">
              <a:spcBef>
                <a:spcPct val="0"/>
              </a:spcBef>
              <a:spcAft>
                <a:spcPct val="0"/>
              </a:spcAft>
              <a:defRPr>
                <a:solidFill>
                  <a:schemeClr val="tx1"/>
                </a:solidFill>
                <a:latin typeface="Calibri" panose="020F0502020204030204" charset="0"/>
              </a:defRPr>
            </a:lvl7pPr>
            <a:lvl8pPr marL="3429000" indent="-228600" defTabSz="912495" fontAlgn="base">
              <a:spcBef>
                <a:spcPct val="0"/>
              </a:spcBef>
              <a:spcAft>
                <a:spcPct val="0"/>
              </a:spcAft>
              <a:defRPr>
                <a:solidFill>
                  <a:schemeClr val="tx1"/>
                </a:solidFill>
                <a:latin typeface="Calibri" panose="020F0502020204030204" charset="0"/>
              </a:defRPr>
            </a:lvl8pPr>
            <a:lvl9pPr marL="3886200" indent="-228600" defTabSz="912495" fontAlgn="base">
              <a:spcBef>
                <a:spcPct val="0"/>
              </a:spcBef>
              <a:spcAft>
                <a:spcPct val="0"/>
              </a:spcAft>
              <a:defRPr>
                <a:solidFill>
                  <a:schemeClr val="tx1"/>
                </a:solidFill>
                <a:latin typeface="Calibri" panose="020F0502020204030204" charset="0"/>
              </a:defRPr>
            </a:lvl9pPr>
          </a:lstStyle>
          <a:p>
            <a:pPr algn="l" defTabSz="1087755">
              <a:defRPr/>
            </a:pPr>
            <a:r>
              <a:rPr lang="zh-CN" altLang="en-US" sz="2000" dirty="0">
                <a:solidFill>
                  <a:schemeClr val="tx2"/>
                </a:solidFill>
                <a:latin typeface="+mn-lt"/>
                <a:cs typeface="+mn-ea"/>
                <a:sym typeface="+mn-lt"/>
              </a:rPr>
              <a:t>护士应主动协助办理出院手续，并做好出院卫生宣教和服药告知。</a:t>
            </a:r>
          </a:p>
        </p:txBody>
      </p:sp>
      <p:sp>
        <p:nvSpPr>
          <p:cNvPr id="75" name="文本框"/>
          <p:cNvSpPr txBox="1"/>
          <p:nvPr/>
        </p:nvSpPr>
        <p:spPr>
          <a:xfrm>
            <a:off x="2567622" y="2645671"/>
            <a:ext cx="8105140" cy="400085"/>
          </a:xfrm>
          <a:prstGeom prst="rect">
            <a:avLst/>
          </a:prstGeom>
          <a:noFill/>
        </p:spPr>
        <p:txBody>
          <a:bodyPr wrap="square" lIns="91417" tIns="45708" rIns="91417" bIns="45708">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defTabSz="912495" fontAlgn="base">
              <a:spcBef>
                <a:spcPct val="0"/>
              </a:spcBef>
              <a:spcAft>
                <a:spcPct val="0"/>
              </a:spcAft>
              <a:defRPr>
                <a:solidFill>
                  <a:schemeClr val="tx1"/>
                </a:solidFill>
                <a:latin typeface="Calibri" panose="020F0502020204030204" charset="0"/>
              </a:defRPr>
            </a:lvl6pPr>
            <a:lvl7pPr marL="2971800" indent="-228600" defTabSz="912495" fontAlgn="base">
              <a:spcBef>
                <a:spcPct val="0"/>
              </a:spcBef>
              <a:spcAft>
                <a:spcPct val="0"/>
              </a:spcAft>
              <a:defRPr>
                <a:solidFill>
                  <a:schemeClr val="tx1"/>
                </a:solidFill>
                <a:latin typeface="Calibri" panose="020F0502020204030204" charset="0"/>
              </a:defRPr>
            </a:lvl7pPr>
            <a:lvl8pPr marL="3429000" indent="-228600" defTabSz="912495" fontAlgn="base">
              <a:spcBef>
                <a:spcPct val="0"/>
              </a:spcBef>
              <a:spcAft>
                <a:spcPct val="0"/>
              </a:spcAft>
              <a:defRPr>
                <a:solidFill>
                  <a:schemeClr val="tx1"/>
                </a:solidFill>
                <a:latin typeface="Calibri" panose="020F0502020204030204" charset="0"/>
              </a:defRPr>
            </a:lvl8pPr>
            <a:lvl9pPr marL="3886200" indent="-228600" defTabSz="912495" fontAlgn="base">
              <a:spcBef>
                <a:spcPct val="0"/>
              </a:spcBef>
              <a:spcAft>
                <a:spcPct val="0"/>
              </a:spcAft>
              <a:defRPr>
                <a:solidFill>
                  <a:schemeClr val="tx1"/>
                </a:solidFill>
                <a:latin typeface="Calibri" panose="020F0502020204030204" charset="0"/>
              </a:defRPr>
            </a:lvl9pPr>
          </a:lstStyle>
          <a:p>
            <a:pPr algn="l" defTabSz="1087755">
              <a:defRPr/>
            </a:pPr>
            <a:r>
              <a:rPr lang="zh-CN" altLang="en-US" sz="2000" dirty="0">
                <a:solidFill>
                  <a:schemeClr val="tx2"/>
                </a:solidFill>
                <a:latin typeface="+mn-lt"/>
                <a:cs typeface="+mn-ea"/>
                <a:sym typeface="+mn-lt"/>
              </a:rPr>
              <a:t>必要时护士可根据病情给予书面的健康指导。</a:t>
            </a:r>
          </a:p>
        </p:txBody>
      </p:sp>
      <p:sp>
        <p:nvSpPr>
          <p:cNvPr id="76" name="文本框"/>
          <p:cNvSpPr txBox="1"/>
          <p:nvPr/>
        </p:nvSpPr>
        <p:spPr>
          <a:xfrm>
            <a:off x="2567622" y="3277886"/>
            <a:ext cx="8105140" cy="707862"/>
          </a:xfrm>
          <a:prstGeom prst="rect">
            <a:avLst/>
          </a:prstGeom>
          <a:noFill/>
        </p:spPr>
        <p:txBody>
          <a:bodyPr wrap="square" lIns="91417" tIns="45708" rIns="91417" bIns="45708">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defTabSz="912495" fontAlgn="base">
              <a:spcBef>
                <a:spcPct val="0"/>
              </a:spcBef>
              <a:spcAft>
                <a:spcPct val="0"/>
              </a:spcAft>
              <a:defRPr>
                <a:solidFill>
                  <a:schemeClr val="tx1"/>
                </a:solidFill>
                <a:latin typeface="Calibri" panose="020F0502020204030204" charset="0"/>
              </a:defRPr>
            </a:lvl6pPr>
            <a:lvl7pPr marL="2971800" indent="-228600" defTabSz="912495" fontAlgn="base">
              <a:spcBef>
                <a:spcPct val="0"/>
              </a:spcBef>
              <a:spcAft>
                <a:spcPct val="0"/>
              </a:spcAft>
              <a:defRPr>
                <a:solidFill>
                  <a:schemeClr val="tx1"/>
                </a:solidFill>
                <a:latin typeface="Calibri" panose="020F0502020204030204" charset="0"/>
              </a:defRPr>
            </a:lvl7pPr>
            <a:lvl8pPr marL="3429000" indent="-228600" defTabSz="912495" fontAlgn="base">
              <a:spcBef>
                <a:spcPct val="0"/>
              </a:spcBef>
              <a:spcAft>
                <a:spcPct val="0"/>
              </a:spcAft>
              <a:defRPr>
                <a:solidFill>
                  <a:schemeClr val="tx1"/>
                </a:solidFill>
                <a:latin typeface="Calibri" panose="020F0502020204030204" charset="0"/>
              </a:defRPr>
            </a:lvl8pPr>
            <a:lvl9pPr marL="3886200" indent="-228600" defTabSz="912495" fontAlgn="base">
              <a:spcBef>
                <a:spcPct val="0"/>
              </a:spcBef>
              <a:spcAft>
                <a:spcPct val="0"/>
              </a:spcAft>
              <a:defRPr>
                <a:solidFill>
                  <a:schemeClr val="tx1"/>
                </a:solidFill>
                <a:latin typeface="Calibri" panose="020F0502020204030204" charset="0"/>
              </a:defRPr>
            </a:lvl9pPr>
          </a:lstStyle>
          <a:p>
            <a:pPr algn="l" defTabSz="1087755">
              <a:defRPr/>
            </a:pPr>
            <a:r>
              <a:rPr lang="zh-CN" altLang="en-US" sz="2000" dirty="0">
                <a:solidFill>
                  <a:schemeClr val="tx2"/>
                </a:solidFill>
                <a:latin typeface="+mn-lt"/>
                <a:cs typeface="+mn-ea"/>
                <a:sym typeface="+mn-lt"/>
              </a:rPr>
              <a:t>主动为病人提供专家坐诊时间，告诉病人要遵医嘱定期来院复查，如有不适，应随时来医院</a:t>
            </a:r>
          </a:p>
        </p:txBody>
      </p:sp>
      <p:sp>
        <p:nvSpPr>
          <p:cNvPr id="77" name="文本框"/>
          <p:cNvSpPr txBox="1"/>
          <p:nvPr/>
        </p:nvSpPr>
        <p:spPr>
          <a:xfrm>
            <a:off x="2567622" y="4213109"/>
            <a:ext cx="8105140" cy="400085"/>
          </a:xfrm>
          <a:prstGeom prst="rect">
            <a:avLst/>
          </a:prstGeom>
          <a:noFill/>
        </p:spPr>
        <p:txBody>
          <a:bodyPr wrap="square" lIns="91417" tIns="45708" rIns="91417" bIns="45708">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defTabSz="912495" fontAlgn="base">
              <a:spcBef>
                <a:spcPct val="0"/>
              </a:spcBef>
              <a:spcAft>
                <a:spcPct val="0"/>
              </a:spcAft>
              <a:defRPr>
                <a:solidFill>
                  <a:schemeClr val="tx1"/>
                </a:solidFill>
                <a:latin typeface="Calibri" panose="020F0502020204030204" charset="0"/>
              </a:defRPr>
            </a:lvl6pPr>
            <a:lvl7pPr marL="2971800" indent="-228600" defTabSz="912495" fontAlgn="base">
              <a:spcBef>
                <a:spcPct val="0"/>
              </a:spcBef>
              <a:spcAft>
                <a:spcPct val="0"/>
              </a:spcAft>
              <a:defRPr>
                <a:solidFill>
                  <a:schemeClr val="tx1"/>
                </a:solidFill>
                <a:latin typeface="Calibri" panose="020F0502020204030204" charset="0"/>
              </a:defRPr>
            </a:lvl7pPr>
            <a:lvl8pPr marL="3429000" indent="-228600" defTabSz="912495" fontAlgn="base">
              <a:spcBef>
                <a:spcPct val="0"/>
              </a:spcBef>
              <a:spcAft>
                <a:spcPct val="0"/>
              </a:spcAft>
              <a:defRPr>
                <a:solidFill>
                  <a:schemeClr val="tx1"/>
                </a:solidFill>
                <a:latin typeface="Calibri" panose="020F0502020204030204" charset="0"/>
              </a:defRPr>
            </a:lvl8pPr>
            <a:lvl9pPr marL="3886200" indent="-228600" defTabSz="912495" fontAlgn="base">
              <a:spcBef>
                <a:spcPct val="0"/>
              </a:spcBef>
              <a:spcAft>
                <a:spcPct val="0"/>
              </a:spcAft>
              <a:defRPr>
                <a:solidFill>
                  <a:schemeClr val="tx1"/>
                </a:solidFill>
                <a:latin typeface="Calibri" panose="020F0502020204030204" charset="0"/>
              </a:defRPr>
            </a:lvl9pPr>
          </a:lstStyle>
          <a:p>
            <a:pPr algn="l" defTabSz="1087755">
              <a:defRPr/>
            </a:pPr>
            <a:r>
              <a:rPr lang="zh-CN" altLang="en-US" sz="2000" dirty="0">
                <a:solidFill>
                  <a:schemeClr val="tx2"/>
                </a:solidFill>
                <a:latin typeface="+mn-lt"/>
                <a:cs typeface="+mn-ea"/>
                <a:sym typeface="+mn-lt"/>
              </a:rPr>
              <a:t>就诊或电话咨询。</a:t>
            </a:r>
          </a:p>
        </p:txBody>
      </p:sp>
      <p:sp>
        <p:nvSpPr>
          <p:cNvPr id="78" name="文本框"/>
          <p:cNvSpPr txBox="1"/>
          <p:nvPr/>
        </p:nvSpPr>
        <p:spPr>
          <a:xfrm>
            <a:off x="2567622" y="4982441"/>
            <a:ext cx="8105140" cy="707862"/>
          </a:xfrm>
          <a:prstGeom prst="rect">
            <a:avLst/>
          </a:prstGeom>
          <a:noFill/>
        </p:spPr>
        <p:txBody>
          <a:bodyPr wrap="square" lIns="91417" tIns="45708" rIns="91417" bIns="45708">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defTabSz="912495" fontAlgn="base">
              <a:spcBef>
                <a:spcPct val="0"/>
              </a:spcBef>
              <a:spcAft>
                <a:spcPct val="0"/>
              </a:spcAft>
              <a:defRPr>
                <a:solidFill>
                  <a:schemeClr val="tx1"/>
                </a:solidFill>
                <a:latin typeface="Calibri" panose="020F0502020204030204" charset="0"/>
              </a:defRPr>
            </a:lvl6pPr>
            <a:lvl7pPr marL="2971800" indent="-228600" defTabSz="912495" fontAlgn="base">
              <a:spcBef>
                <a:spcPct val="0"/>
              </a:spcBef>
              <a:spcAft>
                <a:spcPct val="0"/>
              </a:spcAft>
              <a:defRPr>
                <a:solidFill>
                  <a:schemeClr val="tx1"/>
                </a:solidFill>
                <a:latin typeface="Calibri" panose="020F0502020204030204" charset="0"/>
              </a:defRPr>
            </a:lvl7pPr>
            <a:lvl8pPr marL="3429000" indent="-228600" defTabSz="912495" fontAlgn="base">
              <a:spcBef>
                <a:spcPct val="0"/>
              </a:spcBef>
              <a:spcAft>
                <a:spcPct val="0"/>
              </a:spcAft>
              <a:defRPr>
                <a:solidFill>
                  <a:schemeClr val="tx1"/>
                </a:solidFill>
                <a:latin typeface="Calibri" panose="020F0502020204030204" charset="0"/>
              </a:defRPr>
            </a:lvl8pPr>
            <a:lvl9pPr marL="3886200" indent="-228600" defTabSz="912495" fontAlgn="base">
              <a:spcBef>
                <a:spcPct val="0"/>
              </a:spcBef>
              <a:spcAft>
                <a:spcPct val="0"/>
              </a:spcAft>
              <a:defRPr>
                <a:solidFill>
                  <a:schemeClr val="tx1"/>
                </a:solidFill>
                <a:latin typeface="Calibri" panose="020F0502020204030204" charset="0"/>
              </a:defRPr>
            </a:lvl9pPr>
          </a:lstStyle>
          <a:p>
            <a:pPr algn="l" defTabSz="1087755">
              <a:defRPr/>
            </a:pPr>
            <a:r>
              <a:rPr lang="zh-CN" altLang="en-US" sz="2000" dirty="0">
                <a:solidFill>
                  <a:schemeClr val="tx2"/>
                </a:solidFill>
                <a:latin typeface="+mn-lt"/>
                <a:cs typeface="+mn-ea"/>
                <a:sym typeface="+mn-lt"/>
              </a:rPr>
              <a:t>出院道别是我们对病人关爱的延续。临别的时候表达友好祝愿，是增进护患关系的良好时机。</a:t>
            </a:r>
          </a:p>
        </p:txBody>
      </p:sp>
      <p:sp>
        <p:nvSpPr>
          <p:cNvPr id="101418" name="文本框"/>
          <p:cNvSpPr txBox="1">
            <a:spLocks noChangeArrowheads="1"/>
          </p:cNvSpPr>
          <p:nvPr/>
        </p:nvSpPr>
        <p:spPr bwMode="auto">
          <a:xfrm>
            <a:off x="1255171" y="1790788"/>
            <a:ext cx="20402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defTabSz="912495" fontAlgn="base">
              <a:spcBef>
                <a:spcPct val="0"/>
              </a:spcBef>
              <a:spcAft>
                <a:spcPct val="0"/>
              </a:spcAft>
              <a:defRPr>
                <a:solidFill>
                  <a:schemeClr val="tx1"/>
                </a:solidFill>
                <a:latin typeface="Calibri" panose="020F0502020204030204" charset="0"/>
              </a:defRPr>
            </a:lvl6pPr>
            <a:lvl7pPr marL="2971800" indent="-228600" defTabSz="912495" fontAlgn="base">
              <a:spcBef>
                <a:spcPct val="0"/>
              </a:spcBef>
              <a:spcAft>
                <a:spcPct val="0"/>
              </a:spcAft>
              <a:defRPr>
                <a:solidFill>
                  <a:schemeClr val="tx1"/>
                </a:solidFill>
                <a:latin typeface="Calibri" panose="020F0502020204030204" charset="0"/>
              </a:defRPr>
            </a:lvl7pPr>
            <a:lvl8pPr marL="3429000" indent="-228600" defTabSz="912495" fontAlgn="base">
              <a:spcBef>
                <a:spcPct val="0"/>
              </a:spcBef>
              <a:spcAft>
                <a:spcPct val="0"/>
              </a:spcAft>
              <a:defRPr>
                <a:solidFill>
                  <a:schemeClr val="tx1"/>
                </a:solidFill>
                <a:latin typeface="Calibri" panose="020F0502020204030204" charset="0"/>
              </a:defRPr>
            </a:lvl8pPr>
            <a:lvl9pPr marL="3886200" indent="-228600" defTabSz="912495" fontAlgn="base">
              <a:spcBef>
                <a:spcPct val="0"/>
              </a:spcBef>
              <a:spcAft>
                <a:spcPct val="0"/>
              </a:spcAft>
              <a:defRPr>
                <a:solidFill>
                  <a:schemeClr val="tx1"/>
                </a:solidFill>
                <a:latin typeface="Calibri" panose="020F0502020204030204" charset="0"/>
              </a:defRPr>
            </a:lvl9pPr>
          </a:lstStyle>
          <a:p>
            <a:pPr eaLnBrk="1" hangingPunct="1"/>
            <a:r>
              <a:rPr lang="zh-CN" altLang="en-US" sz="2400" b="1" dirty="0">
                <a:solidFill>
                  <a:srgbClr val="00B050"/>
                </a:solidFill>
                <a:latin typeface="+mn-lt"/>
                <a:cs typeface="+mn-ea"/>
                <a:sym typeface="+mn-lt"/>
              </a:rPr>
              <a:t>出院礼仪</a:t>
            </a:r>
          </a:p>
        </p:txBody>
      </p:sp>
      <p:sp>
        <p:nvSpPr>
          <p:cNvPr id="101412" name="文本框"/>
          <p:cNvSpPr txBox="1">
            <a:spLocks noChangeArrowheads="1"/>
          </p:cNvSpPr>
          <p:nvPr/>
        </p:nvSpPr>
        <p:spPr bwMode="auto">
          <a:xfrm>
            <a:off x="1255171" y="2634073"/>
            <a:ext cx="20402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defTabSz="912495" fontAlgn="base">
              <a:spcBef>
                <a:spcPct val="0"/>
              </a:spcBef>
              <a:spcAft>
                <a:spcPct val="0"/>
              </a:spcAft>
              <a:defRPr>
                <a:solidFill>
                  <a:schemeClr val="tx1"/>
                </a:solidFill>
                <a:latin typeface="Calibri" panose="020F0502020204030204" charset="0"/>
              </a:defRPr>
            </a:lvl6pPr>
            <a:lvl7pPr marL="2971800" indent="-228600" defTabSz="912495" fontAlgn="base">
              <a:spcBef>
                <a:spcPct val="0"/>
              </a:spcBef>
              <a:spcAft>
                <a:spcPct val="0"/>
              </a:spcAft>
              <a:defRPr>
                <a:solidFill>
                  <a:schemeClr val="tx1"/>
                </a:solidFill>
                <a:latin typeface="Calibri" panose="020F0502020204030204" charset="0"/>
              </a:defRPr>
            </a:lvl7pPr>
            <a:lvl8pPr marL="3429000" indent="-228600" defTabSz="912495" fontAlgn="base">
              <a:spcBef>
                <a:spcPct val="0"/>
              </a:spcBef>
              <a:spcAft>
                <a:spcPct val="0"/>
              </a:spcAft>
              <a:defRPr>
                <a:solidFill>
                  <a:schemeClr val="tx1"/>
                </a:solidFill>
                <a:latin typeface="Calibri" panose="020F0502020204030204" charset="0"/>
              </a:defRPr>
            </a:lvl8pPr>
            <a:lvl9pPr marL="3886200" indent="-228600" defTabSz="912495" fontAlgn="base">
              <a:spcBef>
                <a:spcPct val="0"/>
              </a:spcBef>
              <a:spcAft>
                <a:spcPct val="0"/>
              </a:spcAft>
              <a:defRPr>
                <a:solidFill>
                  <a:schemeClr val="tx1"/>
                </a:solidFill>
                <a:latin typeface="Calibri" panose="020F0502020204030204" charset="0"/>
              </a:defRPr>
            </a:lvl9pPr>
          </a:lstStyle>
          <a:p>
            <a:r>
              <a:rPr lang="zh-CN" altLang="en-US" sz="2400" b="1" dirty="0">
                <a:solidFill>
                  <a:srgbClr val="00B050"/>
                </a:solidFill>
                <a:latin typeface="+mn-lt"/>
                <a:cs typeface="+mn-ea"/>
                <a:sym typeface="+mn-lt"/>
              </a:rPr>
              <a:t>出院礼仪</a:t>
            </a:r>
          </a:p>
        </p:txBody>
      </p:sp>
      <p:sp>
        <p:nvSpPr>
          <p:cNvPr id="101406" name="文本框"/>
          <p:cNvSpPr txBox="1">
            <a:spLocks noChangeArrowheads="1"/>
          </p:cNvSpPr>
          <p:nvPr/>
        </p:nvSpPr>
        <p:spPr bwMode="auto">
          <a:xfrm>
            <a:off x="1255171" y="3389673"/>
            <a:ext cx="20402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defTabSz="912495" fontAlgn="base">
              <a:spcBef>
                <a:spcPct val="0"/>
              </a:spcBef>
              <a:spcAft>
                <a:spcPct val="0"/>
              </a:spcAft>
              <a:defRPr>
                <a:solidFill>
                  <a:schemeClr val="tx1"/>
                </a:solidFill>
                <a:latin typeface="Calibri" panose="020F0502020204030204" charset="0"/>
              </a:defRPr>
            </a:lvl6pPr>
            <a:lvl7pPr marL="2971800" indent="-228600" defTabSz="912495" fontAlgn="base">
              <a:spcBef>
                <a:spcPct val="0"/>
              </a:spcBef>
              <a:spcAft>
                <a:spcPct val="0"/>
              </a:spcAft>
              <a:defRPr>
                <a:solidFill>
                  <a:schemeClr val="tx1"/>
                </a:solidFill>
                <a:latin typeface="Calibri" panose="020F0502020204030204" charset="0"/>
              </a:defRPr>
            </a:lvl7pPr>
            <a:lvl8pPr marL="3429000" indent="-228600" defTabSz="912495" fontAlgn="base">
              <a:spcBef>
                <a:spcPct val="0"/>
              </a:spcBef>
              <a:spcAft>
                <a:spcPct val="0"/>
              </a:spcAft>
              <a:defRPr>
                <a:solidFill>
                  <a:schemeClr val="tx1"/>
                </a:solidFill>
                <a:latin typeface="Calibri" panose="020F0502020204030204" charset="0"/>
              </a:defRPr>
            </a:lvl8pPr>
            <a:lvl9pPr marL="3886200" indent="-228600" defTabSz="912495" fontAlgn="base">
              <a:spcBef>
                <a:spcPct val="0"/>
              </a:spcBef>
              <a:spcAft>
                <a:spcPct val="0"/>
              </a:spcAft>
              <a:defRPr>
                <a:solidFill>
                  <a:schemeClr val="tx1"/>
                </a:solidFill>
                <a:latin typeface="Calibri" panose="020F0502020204030204" charset="0"/>
              </a:defRPr>
            </a:lvl9pPr>
          </a:lstStyle>
          <a:p>
            <a:r>
              <a:rPr lang="zh-CN" altLang="en-US" sz="2400" b="1" dirty="0">
                <a:solidFill>
                  <a:srgbClr val="00B050"/>
                </a:solidFill>
                <a:latin typeface="+mn-lt"/>
                <a:cs typeface="+mn-ea"/>
                <a:sym typeface="+mn-lt"/>
              </a:rPr>
              <a:t>出院礼仪</a:t>
            </a:r>
          </a:p>
        </p:txBody>
      </p:sp>
      <p:sp>
        <p:nvSpPr>
          <p:cNvPr id="101400" name="文本框"/>
          <p:cNvSpPr txBox="1">
            <a:spLocks noChangeArrowheads="1"/>
          </p:cNvSpPr>
          <p:nvPr/>
        </p:nvSpPr>
        <p:spPr bwMode="auto">
          <a:xfrm>
            <a:off x="1255171" y="4226841"/>
            <a:ext cx="22978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defTabSz="912495" fontAlgn="base">
              <a:spcBef>
                <a:spcPct val="0"/>
              </a:spcBef>
              <a:spcAft>
                <a:spcPct val="0"/>
              </a:spcAft>
              <a:defRPr>
                <a:solidFill>
                  <a:schemeClr val="tx1"/>
                </a:solidFill>
                <a:latin typeface="Calibri" panose="020F0502020204030204" charset="0"/>
              </a:defRPr>
            </a:lvl6pPr>
            <a:lvl7pPr marL="2971800" indent="-228600" defTabSz="912495" fontAlgn="base">
              <a:spcBef>
                <a:spcPct val="0"/>
              </a:spcBef>
              <a:spcAft>
                <a:spcPct val="0"/>
              </a:spcAft>
              <a:defRPr>
                <a:solidFill>
                  <a:schemeClr val="tx1"/>
                </a:solidFill>
                <a:latin typeface="Calibri" panose="020F0502020204030204" charset="0"/>
              </a:defRPr>
            </a:lvl7pPr>
            <a:lvl8pPr marL="3429000" indent="-228600" defTabSz="912495" fontAlgn="base">
              <a:spcBef>
                <a:spcPct val="0"/>
              </a:spcBef>
              <a:spcAft>
                <a:spcPct val="0"/>
              </a:spcAft>
              <a:defRPr>
                <a:solidFill>
                  <a:schemeClr val="tx1"/>
                </a:solidFill>
                <a:latin typeface="Calibri" panose="020F0502020204030204" charset="0"/>
              </a:defRPr>
            </a:lvl8pPr>
            <a:lvl9pPr marL="3886200" indent="-228600" defTabSz="912495" fontAlgn="base">
              <a:spcBef>
                <a:spcPct val="0"/>
              </a:spcBef>
              <a:spcAft>
                <a:spcPct val="0"/>
              </a:spcAft>
              <a:defRPr>
                <a:solidFill>
                  <a:schemeClr val="tx1"/>
                </a:solidFill>
                <a:latin typeface="Calibri" panose="020F0502020204030204" charset="0"/>
              </a:defRPr>
            </a:lvl9pPr>
          </a:lstStyle>
          <a:p>
            <a:r>
              <a:rPr lang="zh-CN" altLang="en-US" sz="2400" b="1" dirty="0">
                <a:solidFill>
                  <a:srgbClr val="00B050"/>
                </a:solidFill>
                <a:latin typeface="+mn-lt"/>
                <a:cs typeface="+mn-ea"/>
                <a:sym typeface="+mn-lt"/>
              </a:rPr>
              <a:t>出院礼仪</a:t>
            </a:r>
          </a:p>
        </p:txBody>
      </p:sp>
      <p:sp>
        <p:nvSpPr>
          <p:cNvPr id="101394" name="文本框"/>
          <p:cNvSpPr txBox="1">
            <a:spLocks noChangeArrowheads="1"/>
          </p:cNvSpPr>
          <p:nvPr/>
        </p:nvSpPr>
        <p:spPr bwMode="auto">
          <a:xfrm>
            <a:off x="1255171" y="5106606"/>
            <a:ext cx="20402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defTabSz="912495" fontAlgn="base">
              <a:spcBef>
                <a:spcPct val="0"/>
              </a:spcBef>
              <a:spcAft>
                <a:spcPct val="0"/>
              </a:spcAft>
              <a:defRPr>
                <a:solidFill>
                  <a:schemeClr val="tx1"/>
                </a:solidFill>
                <a:latin typeface="Calibri" panose="020F0502020204030204" charset="0"/>
              </a:defRPr>
            </a:lvl6pPr>
            <a:lvl7pPr marL="2971800" indent="-228600" defTabSz="912495" fontAlgn="base">
              <a:spcBef>
                <a:spcPct val="0"/>
              </a:spcBef>
              <a:spcAft>
                <a:spcPct val="0"/>
              </a:spcAft>
              <a:defRPr>
                <a:solidFill>
                  <a:schemeClr val="tx1"/>
                </a:solidFill>
                <a:latin typeface="Calibri" panose="020F0502020204030204" charset="0"/>
              </a:defRPr>
            </a:lvl7pPr>
            <a:lvl8pPr marL="3429000" indent="-228600" defTabSz="912495" fontAlgn="base">
              <a:spcBef>
                <a:spcPct val="0"/>
              </a:spcBef>
              <a:spcAft>
                <a:spcPct val="0"/>
              </a:spcAft>
              <a:defRPr>
                <a:solidFill>
                  <a:schemeClr val="tx1"/>
                </a:solidFill>
                <a:latin typeface="Calibri" panose="020F0502020204030204" charset="0"/>
              </a:defRPr>
            </a:lvl8pPr>
            <a:lvl9pPr marL="3886200" indent="-228600" defTabSz="912495" fontAlgn="base">
              <a:spcBef>
                <a:spcPct val="0"/>
              </a:spcBef>
              <a:spcAft>
                <a:spcPct val="0"/>
              </a:spcAft>
              <a:defRPr>
                <a:solidFill>
                  <a:schemeClr val="tx1"/>
                </a:solidFill>
                <a:latin typeface="Calibri" panose="020F0502020204030204" charset="0"/>
              </a:defRPr>
            </a:lvl9pPr>
          </a:lstStyle>
          <a:p>
            <a:r>
              <a:rPr lang="zh-CN" altLang="en-US" sz="2400" b="1" dirty="0">
                <a:solidFill>
                  <a:srgbClr val="00B050"/>
                </a:solidFill>
                <a:latin typeface="+mn-lt"/>
                <a:cs typeface="+mn-ea"/>
                <a:sym typeface="+mn-lt"/>
              </a:rPr>
              <a:t>出院礼仪</a:t>
            </a:r>
          </a:p>
        </p:txBody>
      </p:sp>
      <p:sp>
        <p:nvSpPr>
          <p:cNvPr id="23"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流程图: 延期 23"/>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圆角矩形 3"/>
          <p:cNvSpPr/>
          <p:nvPr/>
        </p:nvSpPr>
        <p:spPr>
          <a:xfrm>
            <a:off x="471488" y="484526"/>
            <a:ext cx="3364360"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b="1" dirty="0">
                <a:solidFill>
                  <a:srgbClr val="00B050"/>
                </a:solidFill>
                <a:cs typeface="+mn-ea"/>
                <a:sym typeface="+mn-lt"/>
              </a:rPr>
              <a:t>护士日常工作礼仪</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5344">
        <p15:prstTrans prst="pageCurlDouble"/>
      </p:transition>
    </mc:Choice>
    <mc:Fallback xmlns="">
      <p:transition spd="slow" advTm="5344">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fade">
                                      <p:cBhvr>
                                        <p:cTn id="7" dur="500"/>
                                        <p:tgtEl>
                                          <p:spTgt spid="7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500"/>
                                        <p:tgtEl>
                                          <p:spTgt spid="7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6"/>
                                        </p:tgtEl>
                                        <p:attrNameLst>
                                          <p:attrName>style.visibility</p:attrName>
                                        </p:attrNameLst>
                                      </p:cBhvr>
                                      <p:to>
                                        <p:strVal val="visible"/>
                                      </p:to>
                                    </p:set>
                                    <p:animEffect transition="in" filter="fade">
                                      <p:cBhvr>
                                        <p:cTn id="15" dur="500"/>
                                        <p:tgtEl>
                                          <p:spTgt spid="76"/>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77"/>
                                        </p:tgtEl>
                                        <p:attrNameLst>
                                          <p:attrName>style.visibility</p:attrName>
                                        </p:attrNameLst>
                                      </p:cBhvr>
                                      <p:to>
                                        <p:strVal val="visible"/>
                                      </p:to>
                                    </p:set>
                                    <p:animEffect transition="in" filter="fade">
                                      <p:cBhvr>
                                        <p:cTn id="19" dur="500"/>
                                        <p:tgtEl>
                                          <p:spTgt spid="77"/>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78"/>
                                        </p:tgtEl>
                                        <p:attrNameLst>
                                          <p:attrName>style.visibility</p:attrName>
                                        </p:attrNameLst>
                                      </p:cBhvr>
                                      <p:to>
                                        <p:strVal val="visible"/>
                                      </p:to>
                                    </p:set>
                                    <p:animEffect transition="in" filter="fade">
                                      <p:cBhvr>
                                        <p:cTn id="23" dur="500"/>
                                        <p:tgtEl>
                                          <p:spTgt spid="78"/>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left)">
                                      <p:cBhvr>
                                        <p:cTn id="2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P spid="75" grpId="0"/>
      <p:bldP spid="76" grpId="0"/>
      <p:bldP spid="77" grpId="0"/>
      <p:bldP spid="78" grpId="0"/>
      <p:bldP spid="25" grpId="0" bldLvl="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5147310"/>
            <a:ext cx="12192000" cy="1710690"/>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文本框 29"/>
          <p:cNvSpPr txBox="1"/>
          <p:nvPr/>
        </p:nvSpPr>
        <p:spPr>
          <a:xfrm>
            <a:off x="2639695" y="1883410"/>
            <a:ext cx="5202555" cy="1445260"/>
          </a:xfrm>
          <a:prstGeom prst="rect">
            <a:avLst/>
          </a:prstGeom>
          <a:noFill/>
        </p:spPr>
        <p:txBody>
          <a:bodyPr wrap="square" rtlCol="0">
            <a:spAutoFit/>
          </a:bodyPr>
          <a:lstStyle/>
          <a:p>
            <a:pPr algn="ctr"/>
            <a:r>
              <a:rPr lang="zh-CN" sz="8800" dirty="0" err="1">
                <a:solidFill>
                  <a:srgbClr val="00B050"/>
                </a:solidFill>
                <a:latin typeface="仓耳天群行楷 W01" panose="02020400000000000000" pitchFamily="18" charset="-122"/>
                <a:ea typeface="仓耳天群行楷 W01" panose="02020400000000000000" pitchFamily="18" charset="-122"/>
                <a:cs typeface="+mn-ea"/>
                <a:sym typeface="+mn-lt"/>
              </a:rPr>
              <a:t>谢谢聆听</a:t>
            </a:r>
            <a:r>
              <a:rPr lang="zh-CN" sz="6000" dirty="0" err="1">
                <a:solidFill>
                  <a:srgbClr val="00B050"/>
                </a:solidFill>
                <a:latin typeface="仓耳天群行楷 W01" panose="02020400000000000000" pitchFamily="18" charset="-122"/>
                <a:ea typeface="仓耳天群行楷 W01" panose="02020400000000000000" pitchFamily="18" charset="-122"/>
                <a:cs typeface="+mn-ea"/>
                <a:sym typeface="+mn-lt"/>
              </a:rPr>
              <a:t>！</a:t>
            </a:r>
            <a:endParaRPr lang="zh-CN" sz="6000" dirty="0">
              <a:solidFill>
                <a:srgbClr val="00B050"/>
              </a:solidFill>
              <a:latin typeface="仓耳天群行楷 W01" panose="02020400000000000000" pitchFamily="18" charset="-122"/>
              <a:ea typeface="仓耳天群行楷 W01" panose="02020400000000000000" pitchFamily="18" charset="-122"/>
              <a:cs typeface="+mn-ea"/>
              <a:sym typeface="+mn-lt"/>
            </a:endParaRPr>
          </a:p>
        </p:txBody>
      </p:sp>
      <p:sp>
        <p:nvSpPr>
          <p:cNvPr id="31" name="文本框 30"/>
          <p:cNvSpPr txBox="1"/>
          <p:nvPr/>
        </p:nvSpPr>
        <p:spPr>
          <a:xfrm>
            <a:off x="3166318" y="1229735"/>
            <a:ext cx="3738880" cy="521970"/>
          </a:xfrm>
          <a:prstGeom prst="rect">
            <a:avLst/>
          </a:prstGeom>
          <a:noFill/>
        </p:spPr>
        <p:txBody>
          <a:bodyPr wrap="none" rtlCol="0">
            <a:spAutoFit/>
          </a:bodyPr>
          <a:lstStyle/>
          <a:p>
            <a:pPr algn="ctr"/>
            <a:r>
              <a:rPr sz="2800" dirty="0" err="1" smtClean="0">
                <a:cs typeface="+mn-ea"/>
                <a:sym typeface="+mn-lt"/>
              </a:rPr>
              <a:t>医院护士护理礼仪培训</a:t>
            </a:r>
            <a:endParaRPr sz="2800" dirty="0">
              <a:cs typeface="+mn-ea"/>
              <a:sym typeface="+mn-lt"/>
            </a:endParaRPr>
          </a:p>
        </p:txBody>
      </p:sp>
      <p:sp>
        <p:nvSpPr>
          <p:cNvPr id="7" name="文本框 19"/>
          <p:cNvSpPr/>
          <p:nvPr/>
        </p:nvSpPr>
        <p:spPr>
          <a:xfrm>
            <a:off x="2639412" y="4313001"/>
            <a:ext cx="2036483" cy="468389"/>
          </a:xfrm>
          <a:prstGeom prst="roundRect">
            <a:avLst>
              <a:gd name="adj" fmla="val 50000"/>
            </a:avLst>
          </a:prstGeom>
          <a:solidFill>
            <a:srgbClr val="92D050"/>
          </a:solidFill>
          <a:ln w="12700" cap="flat" cmpd="sng" algn="ctr">
            <a:noFill/>
            <a:prstDash val="solid"/>
            <a:miter lim="800000"/>
          </a:ln>
          <a:effectLst>
            <a:outerShdw blurRad="762000" dist="254000" dir="5400000" algn="t" rotWithShape="0">
              <a:sysClr val="windowText" lastClr="000000">
                <a:lumMod val="95000"/>
                <a:lumOff val="5000"/>
                <a:alpha val="14000"/>
              </a:sys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i="0" u="none" strike="noStrike" kern="0" cap="none" spc="0" normalizeH="0" baseline="0" noProof="0" dirty="0">
                <a:ln>
                  <a:noFill/>
                </a:ln>
                <a:solidFill>
                  <a:schemeClr val="bg1"/>
                </a:solidFill>
                <a:effectLst/>
                <a:uLnTx/>
                <a:uFillTx/>
                <a:cs typeface="+mn-ea"/>
                <a:sym typeface="+mn-lt"/>
              </a:rPr>
              <a:t>汇报人</a:t>
            </a:r>
            <a:r>
              <a:rPr kumimoji="0" lang="zh-CN" altLang="en-US" sz="1600" i="0" u="none" strike="noStrike" kern="0" cap="none" spc="0" normalizeH="0" baseline="0" noProof="0" dirty="0" smtClean="0">
                <a:ln>
                  <a:noFill/>
                </a:ln>
                <a:solidFill>
                  <a:schemeClr val="bg1"/>
                </a:solidFill>
                <a:effectLst/>
                <a:uLnTx/>
                <a:uFillTx/>
                <a:cs typeface="+mn-ea"/>
                <a:sym typeface="+mn-lt"/>
              </a:rPr>
              <a:t>：</a:t>
            </a:r>
            <a:r>
              <a:rPr lang="zh-CN" altLang="en-US" sz="1600" kern="0" dirty="0">
                <a:solidFill>
                  <a:schemeClr val="bg1"/>
                </a:solidFill>
                <a:cs typeface="+mn-ea"/>
                <a:sym typeface="+mn-lt"/>
              </a:rPr>
              <a:t>优品</a:t>
            </a:r>
            <a:r>
              <a:rPr kumimoji="0" lang="en-US" altLang="zh-CN" sz="1600" i="0" u="none" strike="noStrike" kern="0" cap="none" spc="0" normalizeH="0" baseline="0" noProof="0" dirty="0" smtClean="0">
                <a:ln>
                  <a:noFill/>
                </a:ln>
                <a:solidFill>
                  <a:schemeClr val="bg1"/>
                </a:solidFill>
                <a:effectLst/>
                <a:uLnTx/>
                <a:uFillTx/>
                <a:cs typeface="+mn-ea"/>
                <a:sym typeface="+mn-lt"/>
              </a:rPr>
              <a:t>PPT</a:t>
            </a:r>
            <a:endParaRPr kumimoji="0" lang="id-ID" sz="1600" i="0" u="none" strike="noStrike" kern="0" cap="none" spc="0" normalizeH="0" baseline="0" noProof="0" dirty="0">
              <a:ln>
                <a:noFill/>
              </a:ln>
              <a:solidFill>
                <a:schemeClr val="bg1"/>
              </a:solidFill>
              <a:effectLst/>
              <a:uLnTx/>
              <a:uFillTx/>
              <a:cs typeface="+mn-ea"/>
              <a:sym typeface="+mn-lt"/>
            </a:endParaRPr>
          </a:p>
        </p:txBody>
      </p:sp>
      <p:sp>
        <p:nvSpPr>
          <p:cNvPr id="8" name="文本框 19"/>
          <p:cNvSpPr/>
          <p:nvPr/>
        </p:nvSpPr>
        <p:spPr>
          <a:xfrm>
            <a:off x="5567045" y="4312920"/>
            <a:ext cx="2054225" cy="468630"/>
          </a:xfrm>
          <a:prstGeom prst="roundRect">
            <a:avLst>
              <a:gd name="adj" fmla="val 50000"/>
            </a:avLst>
          </a:prstGeom>
          <a:solidFill>
            <a:srgbClr val="00B050"/>
          </a:solidFill>
          <a:ln w="12700" cap="flat" cmpd="sng" algn="ctr">
            <a:noFill/>
            <a:prstDash val="solid"/>
            <a:miter lim="800000"/>
          </a:ln>
          <a:effectLst>
            <a:outerShdw blurRad="762000" dist="254000" dir="5400000" algn="t" rotWithShape="0">
              <a:sysClr val="windowText" lastClr="000000">
                <a:lumMod val="95000"/>
                <a:lumOff val="5000"/>
                <a:alpha val="14000"/>
              </a:sys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600" i="0" u="none" strike="noStrike" kern="0" cap="none" spc="0" normalizeH="0" baseline="0" noProof="0" dirty="0" smtClean="0">
                <a:ln>
                  <a:noFill/>
                </a:ln>
                <a:solidFill>
                  <a:schemeClr val="bg1"/>
                </a:solidFill>
                <a:effectLst/>
                <a:uLnTx/>
                <a:uFillTx/>
                <a:cs typeface="+mn-ea"/>
                <a:sym typeface="+mn-lt"/>
              </a:rPr>
              <a:t>日期：</a:t>
            </a:r>
            <a:r>
              <a:rPr kumimoji="0" lang="en-US" altLang="zh-CN" sz="1600" i="0" u="none" strike="noStrike" kern="0" cap="none" spc="0" normalizeH="0" baseline="0" noProof="0" dirty="0" smtClean="0">
                <a:ln>
                  <a:noFill/>
                </a:ln>
                <a:solidFill>
                  <a:schemeClr val="bg1"/>
                </a:solidFill>
                <a:effectLst/>
                <a:uLnTx/>
                <a:uFillTx/>
                <a:cs typeface="+mn-ea"/>
                <a:sym typeface="+mn-lt"/>
              </a:rPr>
              <a:t>20XX</a:t>
            </a:r>
            <a:r>
              <a:rPr kumimoji="0" lang="zh-CN" altLang="en-US" sz="1600" i="0" u="none" strike="noStrike" kern="0" cap="none" spc="0" normalizeH="0" baseline="0" noProof="0" dirty="0" smtClean="0">
                <a:ln>
                  <a:noFill/>
                </a:ln>
                <a:solidFill>
                  <a:schemeClr val="bg1"/>
                </a:solidFill>
                <a:effectLst/>
                <a:uLnTx/>
                <a:uFillTx/>
                <a:cs typeface="+mn-ea"/>
                <a:sym typeface="+mn-lt"/>
              </a:rPr>
              <a:t>年</a:t>
            </a:r>
            <a:r>
              <a:rPr kumimoji="0" lang="en-US" altLang="zh-CN" sz="1600" i="0" u="none" strike="noStrike" kern="0" cap="none" spc="0" normalizeH="0" baseline="0" noProof="0" dirty="0" smtClean="0">
                <a:ln>
                  <a:noFill/>
                </a:ln>
                <a:solidFill>
                  <a:schemeClr val="bg1"/>
                </a:solidFill>
                <a:effectLst/>
                <a:uLnTx/>
                <a:uFillTx/>
                <a:cs typeface="+mn-ea"/>
                <a:sym typeface="+mn-lt"/>
              </a:rPr>
              <a:t>6</a:t>
            </a:r>
            <a:r>
              <a:rPr kumimoji="0" lang="zh-CN" altLang="en-US" sz="1600" i="0" u="none" strike="noStrike" kern="0" cap="none" spc="0" normalizeH="0" baseline="0" noProof="0" dirty="0" smtClean="0">
                <a:ln>
                  <a:noFill/>
                </a:ln>
                <a:solidFill>
                  <a:schemeClr val="bg1"/>
                </a:solidFill>
                <a:effectLst/>
                <a:uLnTx/>
                <a:uFillTx/>
                <a:cs typeface="+mn-ea"/>
                <a:sym typeface="+mn-lt"/>
              </a:rPr>
              <a:t>月</a:t>
            </a:r>
          </a:p>
        </p:txBody>
      </p:sp>
      <p:sp>
        <p:nvSpPr>
          <p:cNvPr id="14" name="文本框"/>
          <p:cNvSpPr txBox="1"/>
          <p:nvPr/>
        </p:nvSpPr>
        <p:spPr>
          <a:xfrm>
            <a:off x="2432147" y="3547727"/>
            <a:ext cx="5137945" cy="400110"/>
          </a:xfrm>
          <a:prstGeom prst="rect">
            <a:avLst/>
          </a:prstGeom>
          <a:noFill/>
        </p:spPr>
        <p:txBody>
          <a:bodyPr wrap="none" lIns="91440" tIns="45720" rIns="91440" bIns="45720" rtlCol="0">
            <a:spAutoFit/>
          </a:bodyPr>
          <a:lstStyle/>
          <a:p>
            <a:pPr algn="l"/>
            <a:r>
              <a:rPr lang="zh-CN" altLang="en-US" sz="2000" dirty="0">
                <a:cs typeface="+mn-ea"/>
                <a:sym typeface="+mn-lt"/>
              </a:rPr>
              <a:t>护士必须有一颗同情心和一双愿意工作的手!</a:t>
            </a:r>
          </a:p>
        </p:txBody>
      </p:sp>
      <p:pic>
        <p:nvPicPr>
          <p:cNvPr id="2" name="图片 1" descr="51miz-E1136958-F157FCBF"/>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003415" y="915035"/>
            <a:ext cx="5275580" cy="527558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10519"/>
    </mc:Choice>
    <mc:Fallback xmlns="">
      <p:transition spd="slow" advTm="10519"/>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500"/>
                                  </p:stCondLst>
                                  <p:iterate type="lt">
                                    <p:tmPct val="10000"/>
                                  </p:iterate>
                                  <p:childTnLst>
                                    <p:set>
                                      <p:cBhvr>
                                        <p:cTn id="6" dur="1" fill="hold">
                                          <p:stCondLst>
                                            <p:cond delay="0"/>
                                          </p:stCondLst>
                                        </p:cTn>
                                        <p:tgtEl>
                                          <p:spTgt spid="30"/>
                                        </p:tgtEl>
                                        <p:attrNameLst>
                                          <p:attrName>style.visibility</p:attrName>
                                        </p:attrNameLst>
                                      </p:cBhvr>
                                      <p:to>
                                        <p:strVal val="visible"/>
                                      </p:to>
                                    </p:set>
                                    <p:anim calcmode="lin" valueType="num">
                                      <p:cBhvr>
                                        <p:cTn id="7" dur="500" fill="hold"/>
                                        <p:tgtEl>
                                          <p:spTgt spid="3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0"/>
                                        </p:tgtEl>
                                        <p:attrNameLst>
                                          <p:attrName>ppt_y</p:attrName>
                                        </p:attrNameLst>
                                      </p:cBhvr>
                                      <p:tavLst>
                                        <p:tav tm="0">
                                          <p:val>
                                            <p:strVal val="#ppt_y"/>
                                          </p:val>
                                        </p:tav>
                                        <p:tav tm="100000">
                                          <p:val>
                                            <p:strVal val="#ppt_y"/>
                                          </p:val>
                                        </p:tav>
                                      </p:tavLst>
                                    </p:anim>
                                    <p:anim calcmode="lin" valueType="num">
                                      <p:cBhvr>
                                        <p:cTn id="9" dur="500" fill="hold"/>
                                        <p:tgtEl>
                                          <p:spTgt spid="3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0"/>
                                        </p:tgtEl>
                                      </p:cBhvr>
                                    </p:animEffect>
                                  </p:childTnLst>
                                </p:cTn>
                              </p:par>
                            </p:childTnLst>
                          </p:cTn>
                        </p:par>
                        <p:par>
                          <p:cTn id="12" fill="hold">
                            <p:stCondLst>
                              <p:cond delay="1200"/>
                            </p:stCondLst>
                            <p:childTnLst>
                              <p:par>
                                <p:cTn id="13" presetID="41" presetClass="entr" presetSubtype="0" fill="hold" grpId="0" nodeType="afterEffect">
                                  <p:stCondLst>
                                    <p:cond delay="1500"/>
                                  </p:stCondLst>
                                  <p:iterate type="lt">
                                    <p:tmPct val="10000"/>
                                  </p:iterate>
                                  <p:childTnLst>
                                    <p:set>
                                      <p:cBhvr>
                                        <p:cTn id="14" dur="1" fill="hold">
                                          <p:stCondLst>
                                            <p:cond delay="0"/>
                                          </p:stCondLst>
                                        </p:cTn>
                                        <p:tgtEl>
                                          <p:spTgt spid="31"/>
                                        </p:tgtEl>
                                        <p:attrNameLst>
                                          <p:attrName>style.visibility</p:attrName>
                                        </p:attrNameLst>
                                      </p:cBhvr>
                                      <p:to>
                                        <p:strVal val="visible"/>
                                      </p:to>
                                    </p:set>
                                    <p:anim calcmode="lin" valueType="num">
                                      <p:cBhvr>
                                        <p:cTn id="15" dur="500" fill="hold"/>
                                        <p:tgtEl>
                                          <p:spTgt spid="31"/>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31"/>
                                        </p:tgtEl>
                                        <p:attrNameLst>
                                          <p:attrName>ppt_y</p:attrName>
                                        </p:attrNameLst>
                                      </p:cBhvr>
                                      <p:tavLst>
                                        <p:tav tm="0">
                                          <p:val>
                                            <p:strVal val="#ppt_y"/>
                                          </p:val>
                                        </p:tav>
                                        <p:tav tm="100000">
                                          <p:val>
                                            <p:strVal val="#ppt_y"/>
                                          </p:val>
                                        </p:tav>
                                      </p:tavLst>
                                    </p:anim>
                                    <p:anim calcmode="lin" valueType="num">
                                      <p:cBhvr>
                                        <p:cTn id="17" dur="500" fill="hold"/>
                                        <p:tgtEl>
                                          <p:spTgt spid="31"/>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31"/>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31"/>
                                        </p:tgtEl>
                                      </p:cBhvr>
                                    </p:animEffect>
                                  </p:childTnLst>
                                </p:cTn>
                              </p:par>
                            </p:childTnLst>
                          </p:cTn>
                        </p:par>
                        <p:par>
                          <p:cTn id="20" fill="hold">
                            <p:stCondLst>
                              <p:cond delay="3650"/>
                            </p:stCondLst>
                            <p:childTnLst>
                              <p:par>
                                <p:cTn id="21" presetID="2" presetClass="entr" presetSubtype="4" decel="10000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1500" fill="hold"/>
                                        <p:tgtEl>
                                          <p:spTgt spid="7"/>
                                        </p:tgtEl>
                                        <p:attrNameLst>
                                          <p:attrName>ppt_x</p:attrName>
                                        </p:attrNameLst>
                                      </p:cBhvr>
                                      <p:tavLst>
                                        <p:tav tm="0">
                                          <p:val>
                                            <p:strVal val="#ppt_x"/>
                                          </p:val>
                                        </p:tav>
                                        <p:tav tm="100000">
                                          <p:val>
                                            <p:strVal val="#ppt_x"/>
                                          </p:val>
                                        </p:tav>
                                      </p:tavLst>
                                    </p:anim>
                                    <p:anim calcmode="lin" valueType="num">
                                      <p:cBhvr additive="base">
                                        <p:cTn id="24" dur="1500" fill="hold"/>
                                        <p:tgtEl>
                                          <p:spTgt spid="7"/>
                                        </p:tgtEl>
                                        <p:attrNameLst>
                                          <p:attrName>ppt_y</p:attrName>
                                        </p:attrNameLst>
                                      </p:cBhvr>
                                      <p:tavLst>
                                        <p:tav tm="0">
                                          <p:val>
                                            <p:strVal val="1+#ppt_h/2"/>
                                          </p:val>
                                        </p:tav>
                                        <p:tav tm="100000">
                                          <p:val>
                                            <p:strVal val="#ppt_y"/>
                                          </p:val>
                                        </p:tav>
                                      </p:tavLst>
                                    </p:anim>
                                  </p:childTnLst>
                                </p:cTn>
                              </p:par>
                            </p:childTnLst>
                          </p:cTn>
                        </p:par>
                        <p:par>
                          <p:cTn id="25" fill="hold">
                            <p:stCondLst>
                              <p:cond delay="5150"/>
                            </p:stCondLst>
                            <p:childTnLst>
                              <p:par>
                                <p:cTn id="26" presetID="2" presetClass="entr" presetSubtype="4" decel="100000"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1500" fill="hold"/>
                                        <p:tgtEl>
                                          <p:spTgt spid="8"/>
                                        </p:tgtEl>
                                        <p:attrNameLst>
                                          <p:attrName>ppt_x</p:attrName>
                                        </p:attrNameLst>
                                      </p:cBhvr>
                                      <p:tavLst>
                                        <p:tav tm="0">
                                          <p:val>
                                            <p:strVal val="#ppt_x"/>
                                          </p:val>
                                        </p:tav>
                                        <p:tav tm="100000">
                                          <p:val>
                                            <p:strVal val="#ppt_x"/>
                                          </p:val>
                                        </p:tav>
                                      </p:tavLst>
                                    </p:anim>
                                    <p:anim calcmode="lin" valueType="num">
                                      <p:cBhvr additive="base">
                                        <p:cTn id="29" dur="1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randombar(horizontal)">
                                      <p:cBhvr>
                                        <p:cTn id="3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7" grpId="0" bldLvl="0" animBg="1"/>
      <p:bldP spid="8" grpId="0" bldLvl="0" animBg="1"/>
      <p:bldP spid="1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66486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3143160" y="2265184"/>
            <a:ext cx="5724644" cy="1200329"/>
          </a:xfrm>
          <a:prstGeom prst="rect">
            <a:avLst/>
          </a:prstGeom>
          <a:noFill/>
        </p:spPr>
        <p:txBody>
          <a:bodyPr wrap="none" rtlCol="0">
            <a:spAutoFit/>
          </a:bodyPr>
          <a:lstStyle/>
          <a:p>
            <a:pPr algn="l"/>
            <a:r>
              <a:rPr lang="zh-CN" altLang="en-US" sz="7200" b="1" dirty="0" smtClean="0">
                <a:solidFill>
                  <a:srgbClr val="00B050"/>
                </a:solidFill>
                <a:cs typeface="+mn-ea"/>
                <a:sym typeface="+mn-lt"/>
              </a:rPr>
              <a:t>护士</a:t>
            </a:r>
            <a:r>
              <a:rPr lang="zh-CN" altLang="en-US" sz="7200" b="1" dirty="0">
                <a:solidFill>
                  <a:srgbClr val="00B050"/>
                </a:solidFill>
                <a:cs typeface="+mn-ea"/>
                <a:sym typeface="+mn-lt"/>
              </a:rPr>
              <a:t>仪表礼仪</a:t>
            </a:r>
          </a:p>
        </p:txBody>
      </p:sp>
      <p:sp>
        <p:nvSpPr>
          <p:cNvPr id="3" name="文本框 2"/>
          <p:cNvSpPr txBox="1"/>
          <p:nvPr/>
        </p:nvSpPr>
        <p:spPr>
          <a:xfrm>
            <a:off x="3065145" y="3465830"/>
            <a:ext cx="6073775" cy="1198880"/>
          </a:xfrm>
          <a:prstGeom prst="rect">
            <a:avLst/>
          </a:prstGeom>
          <a:noFill/>
        </p:spPr>
        <p:txBody>
          <a:bodyPr wrap="square" rtlCol="0">
            <a:spAutoFit/>
          </a:bodyPr>
          <a:lstStyle/>
          <a:p>
            <a:pPr lvl="0" algn="ctr">
              <a:lnSpc>
                <a:spcPct val="150000"/>
              </a:lnSpc>
            </a:pPr>
            <a:r>
              <a:rPr sz="1600" dirty="0">
                <a:solidFill>
                  <a:schemeClr val="tx2"/>
                </a:solidFill>
                <a:cs typeface="+mn-ea"/>
                <a:sym typeface="+mn-lt"/>
              </a:rPr>
              <a:t>您的内容打在这里，或者通过复制您的文本后，在此框中选择粘贴，并选择只保留文字。您的内容打在这里，或者通过复制您的文本后，在此框中</a:t>
            </a:r>
          </a:p>
        </p:txBody>
      </p:sp>
      <p:sp>
        <p:nvSpPr>
          <p:cNvPr id="4" name="矩形 5"/>
          <p:cNvSpPr/>
          <p:nvPr/>
        </p:nvSpPr>
        <p:spPr>
          <a:xfrm>
            <a:off x="0" y="4914900"/>
            <a:ext cx="12192000" cy="1943100"/>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5" name="图片 4" descr="51miz-E1128504-23E93C9F"/>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05105" y="1198880"/>
            <a:ext cx="3333115" cy="3333115"/>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Tm="3783">
        <p15:prstTrans prst="curtains"/>
      </p:transition>
    </mc:Choice>
    <mc:Fallback xmlns="">
      <p:transition spd="slow" advTm="3783">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45300" fill="hold" grpId="0" nodeType="withEffect">
                                  <p:stCondLst>
                                    <p:cond delay="75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750" fill="hold"/>
                                        <p:tgtEl>
                                          <p:spTgt spid="10"/>
                                        </p:tgtEl>
                                        <p:attrNameLst>
                                          <p:attrName>ppt_x</p:attrName>
                                        </p:attrNameLst>
                                      </p:cBhvr>
                                      <p:tavLst>
                                        <p:tav tm="0">
                                          <p:val>
                                            <p:strVal val="1+#ppt_w/2"/>
                                          </p:val>
                                        </p:tav>
                                        <p:tav tm="100000">
                                          <p:val>
                                            <p:strVal val="#ppt_x"/>
                                          </p:val>
                                        </p:tav>
                                      </p:tavLst>
                                    </p:anim>
                                    <p:anim calcmode="lin" valueType="num">
                                      <p:cBhvr additive="base">
                                        <p:cTn id="8" dur="750" fill="hold"/>
                                        <p:tgtEl>
                                          <p:spTgt spid="10"/>
                                        </p:tgtEl>
                                        <p:attrNameLst>
                                          <p:attrName>ppt_y</p:attrName>
                                        </p:attrNameLst>
                                      </p:cBhvr>
                                      <p:tavLst>
                                        <p:tav tm="0">
                                          <p:val>
                                            <p:strVal val="#ppt_y"/>
                                          </p:val>
                                        </p:tav>
                                        <p:tav tm="100000">
                                          <p:val>
                                            <p:strVal val="#ppt_y"/>
                                          </p:val>
                                        </p:tav>
                                      </p:tavLst>
                                    </p:anim>
                                  </p:childTnLst>
                                </p:cTn>
                              </p:par>
                              <p:par>
                                <p:cTn id="9" presetID="2" presetClass="entr" presetSubtype="4" fill="hold" grpId="0" nodeType="withEffect">
                                  <p:stCondLst>
                                    <p:cond delay="150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ppt_x"/>
                                          </p:val>
                                        </p:tav>
                                        <p:tav tm="100000">
                                          <p:val>
                                            <p:strVal val="#ppt_x"/>
                                          </p:val>
                                        </p:tav>
                                      </p:tavLst>
                                    </p:anim>
                                    <p:anim calcmode="lin" valueType="num">
                                      <p:cBhvr additive="base">
                                        <p:cTn id="12" dur="75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981270" y="1165918"/>
            <a:ext cx="1619556" cy="4635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59" tIns="45729" rIns="91459" bIns="45729" rtlCol="0" anchor="ctr"/>
          <a:lstStyle/>
          <a:p>
            <a:r>
              <a:rPr lang="zh-CN" altLang="en-US" sz="2500" b="1" dirty="0">
                <a:solidFill>
                  <a:srgbClr val="00B050"/>
                </a:solidFill>
                <a:cs typeface="+mn-ea"/>
                <a:sym typeface="+mn-lt"/>
              </a:rPr>
              <a:t>自然美</a:t>
            </a:r>
          </a:p>
        </p:txBody>
      </p:sp>
      <p:sp>
        <p:nvSpPr>
          <p:cNvPr id="5" name="六边形 4"/>
          <p:cNvSpPr/>
          <p:nvPr/>
        </p:nvSpPr>
        <p:spPr>
          <a:xfrm>
            <a:off x="1457326" y="2820200"/>
            <a:ext cx="2391410" cy="1710690"/>
          </a:xfrm>
          <a:prstGeom prst="hexagon">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1459" tIns="45729" rIns="91459" bIns="45729" rtlCol="0" anchor="ctr"/>
          <a:lstStyle/>
          <a:p>
            <a:pPr algn="ctr"/>
            <a:r>
              <a:rPr lang="zh-CN" altLang="en-US" sz="4000" b="1" dirty="0">
                <a:solidFill>
                  <a:schemeClr val="bg1"/>
                </a:solidFill>
                <a:cs typeface="+mn-ea"/>
                <a:sym typeface="+mn-lt"/>
              </a:rPr>
              <a:t>仪容美</a:t>
            </a:r>
          </a:p>
        </p:txBody>
      </p:sp>
      <p:cxnSp>
        <p:nvCxnSpPr>
          <p:cNvPr id="6" name="直接箭头连接符 5"/>
          <p:cNvCxnSpPr>
            <a:stCxn id="5" idx="5"/>
          </p:cNvCxnSpPr>
          <p:nvPr/>
        </p:nvCxnSpPr>
        <p:spPr>
          <a:xfrm flipV="1">
            <a:off x="3421064" y="1884130"/>
            <a:ext cx="1241189" cy="936070"/>
          </a:xfrm>
          <a:prstGeom prst="straightConnector1">
            <a:avLst/>
          </a:prstGeom>
          <a:ln>
            <a:solidFill>
              <a:srgbClr val="414455"/>
            </a:solidFill>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a:stCxn id="5" idx="0"/>
          </p:cNvCxnSpPr>
          <p:nvPr/>
        </p:nvCxnSpPr>
        <p:spPr>
          <a:xfrm>
            <a:off x="3848736" y="3675545"/>
            <a:ext cx="898607" cy="213"/>
          </a:xfrm>
          <a:prstGeom prst="straightConnector1">
            <a:avLst/>
          </a:prstGeom>
          <a:ln>
            <a:solidFill>
              <a:srgbClr val="414455"/>
            </a:solidFill>
            <a:tailEnd type="arrow"/>
          </a:ln>
        </p:spPr>
        <p:style>
          <a:lnRef idx="1">
            <a:schemeClr val="accent1"/>
          </a:lnRef>
          <a:fillRef idx="0">
            <a:schemeClr val="accent1"/>
          </a:fillRef>
          <a:effectRef idx="0">
            <a:schemeClr val="accent1"/>
          </a:effectRef>
          <a:fontRef idx="minor">
            <a:schemeClr val="tx1"/>
          </a:fontRef>
        </p:style>
      </p:cxnSp>
      <p:cxnSp>
        <p:nvCxnSpPr>
          <p:cNvPr id="2" name="直接箭头连接符 1"/>
          <p:cNvCxnSpPr>
            <a:stCxn id="5" idx="1"/>
          </p:cNvCxnSpPr>
          <p:nvPr/>
        </p:nvCxnSpPr>
        <p:spPr>
          <a:xfrm>
            <a:off x="3421064" y="4530890"/>
            <a:ext cx="1241189" cy="935865"/>
          </a:xfrm>
          <a:prstGeom prst="straightConnector1">
            <a:avLst/>
          </a:prstGeom>
          <a:ln>
            <a:solidFill>
              <a:srgbClr val="414455"/>
            </a:solidFill>
            <a:tailEnd type="arrow"/>
          </a:ln>
        </p:spPr>
        <p:style>
          <a:lnRef idx="1">
            <a:schemeClr val="accent1"/>
          </a:lnRef>
          <a:fillRef idx="0">
            <a:schemeClr val="accent1"/>
          </a:fillRef>
          <a:effectRef idx="0">
            <a:schemeClr val="accent1"/>
          </a:effectRef>
          <a:fontRef idx="minor">
            <a:schemeClr val="tx1"/>
          </a:fontRef>
        </p:style>
      </p:cxnSp>
      <p:sp>
        <p:nvSpPr>
          <p:cNvPr id="7" name="文本框"/>
          <p:cNvSpPr txBox="1"/>
          <p:nvPr/>
        </p:nvSpPr>
        <p:spPr>
          <a:xfrm>
            <a:off x="5066359" y="1574002"/>
            <a:ext cx="3795253" cy="581075"/>
          </a:xfrm>
          <a:prstGeom prst="rect">
            <a:avLst/>
          </a:prstGeom>
          <a:noFill/>
        </p:spPr>
        <p:txBody>
          <a:bodyPr wrap="square" lIns="91459" tIns="45729" rIns="91459" bIns="45729" rtlCol="0">
            <a:spAutoFit/>
          </a:bodyPr>
          <a:lstStyle/>
          <a:p>
            <a:pPr>
              <a:lnSpc>
                <a:spcPct val="150000"/>
              </a:lnSpc>
            </a:pPr>
            <a:r>
              <a:rPr sz="2400" dirty="0">
                <a:solidFill>
                  <a:schemeClr val="tx2"/>
                </a:solidFill>
                <a:cs typeface="+mn-ea"/>
                <a:sym typeface="+mn-lt"/>
              </a:rPr>
              <a:t>先天条件好，天生丽质。</a:t>
            </a:r>
          </a:p>
        </p:txBody>
      </p:sp>
      <p:sp>
        <p:nvSpPr>
          <p:cNvPr id="16" name="矩形 15"/>
          <p:cNvSpPr/>
          <p:nvPr/>
        </p:nvSpPr>
        <p:spPr>
          <a:xfrm>
            <a:off x="4981270" y="2966118"/>
            <a:ext cx="1619556" cy="4635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59" tIns="45729" rIns="91459" bIns="45729" rtlCol="0" anchor="ctr"/>
          <a:lstStyle/>
          <a:p>
            <a:r>
              <a:rPr lang="zh-CN" altLang="en-US" sz="2500" b="1">
                <a:solidFill>
                  <a:srgbClr val="00B050"/>
                </a:solidFill>
                <a:cs typeface="+mn-ea"/>
                <a:sym typeface="+mn-lt"/>
              </a:rPr>
              <a:t>修饰美</a:t>
            </a:r>
          </a:p>
        </p:txBody>
      </p:sp>
      <p:sp>
        <p:nvSpPr>
          <p:cNvPr id="17" name="文本框"/>
          <p:cNvSpPr txBox="1"/>
          <p:nvPr/>
        </p:nvSpPr>
        <p:spPr>
          <a:xfrm>
            <a:off x="5066359" y="3485964"/>
            <a:ext cx="6049460" cy="860425"/>
          </a:xfrm>
          <a:prstGeom prst="rect">
            <a:avLst/>
          </a:prstGeom>
          <a:noFill/>
        </p:spPr>
        <p:txBody>
          <a:bodyPr wrap="square" lIns="91459" tIns="45729" rIns="91459" bIns="45729" rtlCol="0">
            <a:spAutoFit/>
          </a:bodyPr>
          <a:lstStyle/>
          <a:p>
            <a:pPr>
              <a:lnSpc>
                <a:spcPct val="100000"/>
              </a:lnSpc>
            </a:pPr>
            <a:r>
              <a:rPr sz="2400" dirty="0">
                <a:solidFill>
                  <a:schemeClr val="tx2"/>
                </a:solidFill>
                <a:cs typeface="+mn-ea"/>
                <a:sym typeface="+mn-lt"/>
              </a:rPr>
              <a:t>根据个人条件，对仪容进行必要的修饰，扬其长，避其短。</a:t>
            </a:r>
          </a:p>
        </p:txBody>
      </p:sp>
      <p:sp>
        <p:nvSpPr>
          <p:cNvPr id="19" name="矩形 18"/>
          <p:cNvSpPr/>
          <p:nvPr/>
        </p:nvSpPr>
        <p:spPr>
          <a:xfrm>
            <a:off x="4981270" y="4766318"/>
            <a:ext cx="1619556" cy="4635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59" tIns="45729" rIns="91459" bIns="45729" rtlCol="0" anchor="ctr"/>
          <a:lstStyle/>
          <a:p>
            <a:r>
              <a:rPr lang="zh-CN" altLang="en-US" sz="2500" b="1" dirty="0">
                <a:solidFill>
                  <a:srgbClr val="00B050"/>
                </a:solidFill>
                <a:cs typeface="+mn-ea"/>
                <a:sym typeface="+mn-lt"/>
              </a:rPr>
              <a:t>内在美</a:t>
            </a:r>
          </a:p>
        </p:txBody>
      </p:sp>
      <p:sp>
        <p:nvSpPr>
          <p:cNvPr id="20" name="文本框"/>
          <p:cNvSpPr txBox="1"/>
          <p:nvPr/>
        </p:nvSpPr>
        <p:spPr>
          <a:xfrm>
            <a:off x="5066359" y="5140246"/>
            <a:ext cx="3660782" cy="581075"/>
          </a:xfrm>
          <a:prstGeom prst="rect">
            <a:avLst/>
          </a:prstGeom>
          <a:noFill/>
        </p:spPr>
        <p:txBody>
          <a:bodyPr wrap="square" lIns="91459" tIns="45729" rIns="91459" bIns="45729" rtlCol="0">
            <a:spAutoFit/>
          </a:bodyPr>
          <a:lstStyle/>
          <a:p>
            <a:pPr>
              <a:lnSpc>
                <a:spcPct val="150000"/>
              </a:lnSpc>
            </a:pPr>
            <a:r>
              <a:rPr sz="2400" dirty="0">
                <a:solidFill>
                  <a:schemeClr val="tx2"/>
                </a:solidFill>
                <a:cs typeface="+mn-ea"/>
                <a:sym typeface="+mn-lt"/>
              </a:rPr>
              <a:t>您秀外慧中，表里如一。</a:t>
            </a:r>
          </a:p>
        </p:txBody>
      </p:sp>
      <p:sp>
        <p:nvSpPr>
          <p:cNvPr id="13"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流程图: 延期 2"/>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dirty="0">
                <a:solidFill>
                  <a:srgbClr val="00B050"/>
                </a:solidFill>
                <a:cs typeface="+mn-ea"/>
                <a:sym typeface="+mn-lt"/>
              </a:rPr>
              <a:t>护士仪表礼仪</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6020">
        <p15:prstTrans prst="pageCurlDouble"/>
      </p:transition>
    </mc:Choice>
    <mc:Fallback xmlns="">
      <p:transition spd="slow" advTm="602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par>
                                <p:cTn id="12" presetID="22" presetClass="entr" presetSubtype="8"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left)">
                                      <p:cBhvr>
                                        <p:cTn id="14" dur="500"/>
                                        <p:tgtEl>
                                          <p:spTgt spid="8"/>
                                        </p:tgtEl>
                                      </p:cBhvr>
                                    </p:animEffect>
                                  </p:childTnLst>
                                </p:cTn>
                              </p:par>
                              <p:par>
                                <p:cTn id="15" presetID="22" presetClass="entr" presetSubtype="8"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par>
                          <p:cTn id="18" fill="hold">
                            <p:stCondLst>
                              <p:cond delay="1000"/>
                            </p:stCondLst>
                            <p:childTnLst>
                              <p:par>
                                <p:cTn id="19" presetID="16" presetClass="entr" presetSubtype="37"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barn(outVertical)">
                                      <p:cBhvr>
                                        <p:cTn id="21" dur="500"/>
                                        <p:tgtEl>
                                          <p:spTgt spid="4"/>
                                        </p:tgtEl>
                                      </p:cBhvr>
                                    </p:animEffect>
                                  </p:childTnLst>
                                </p:cTn>
                              </p:par>
                            </p:childTnLst>
                          </p:cTn>
                        </p:par>
                        <p:par>
                          <p:cTn id="22" fill="hold">
                            <p:stCondLst>
                              <p:cond delay="1500"/>
                            </p:stCondLst>
                            <p:childTnLst>
                              <p:par>
                                <p:cTn id="23" presetID="12" presetClass="entr" presetSubtype="1" fill="hold" grpId="0" nodeType="afterEffect">
                                  <p:stCondLst>
                                    <p:cond delay="0"/>
                                  </p:stCondLst>
                                  <p:iterate type="lt">
                                    <p:tmPct val="0"/>
                                  </p:iterate>
                                  <p:childTnLst>
                                    <p:set>
                                      <p:cBhvr>
                                        <p:cTn id="24" dur="1" fill="hold">
                                          <p:stCondLst>
                                            <p:cond delay="0"/>
                                          </p:stCondLst>
                                        </p:cTn>
                                        <p:tgtEl>
                                          <p:spTgt spid="7"/>
                                        </p:tgtEl>
                                        <p:attrNameLst>
                                          <p:attrName>style.visibility</p:attrName>
                                        </p:attrNameLst>
                                      </p:cBhvr>
                                      <p:to>
                                        <p:strVal val="visible"/>
                                      </p:to>
                                    </p:set>
                                    <p:animEffect transition="in" filter="slide(fromTop)">
                                      <p:cBhvr>
                                        <p:cTn id="25" dur="500"/>
                                        <p:tgtEl>
                                          <p:spTgt spid="7"/>
                                        </p:tgtEl>
                                      </p:cBhvr>
                                    </p:animEffect>
                                  </p:childTnLst>
                                </p:cTn>
                              </p:par>
                            </p:childTnLst>
                          </p:cTn>
                        </p:par>
                        <p:par>
                          <p:cTn id="26" fill="hold">
                            <p:stCondLst>
                              <p:cond delay="2000"/>
                            </p:stCondLst>
                            <p:childTnLst>
                              <p:par>
                                <p:cTn id="27" presetID="16" presetClass="entr" presetSubtype="37" fill="hold" grpId="0"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barn(outVertical)">
                                      <p:cBhvr>
                                        <p:cTn id="29" dur="500"/>
                                        <p:tgtEl>
                                          <p:spTgt spid="16"/>
                                        </p:tgtEl>
                                      </p:cBhvr>
                                    </p:animEffect>
                                  </p:childTnLst>
                                </p:cTn>
                              </p:par>
                            </p:childTnLst>
                          </p:cTn>
                        </p:par>
                        <p:par>
                          <p:cTn id="30" fill="hold">
                            <p:stCondLst>
                              <p:cond delay="2500"/>
                            </p:stCondLst>
                            <p:childTnLst>
                              <p:par>
                                <p:cTn id="31" presetID="12" presetClass="entr" presetSubtype="1" fill="hold" grpId="0" nodeType="afterEffect">
                                  <p:stCondLst>
                                    <p:cond delay="0"/>
                                  </p:stCondLst>
                                  <p:iterate type="lt">
                                    <p:tmPct val="0"/>
                                  </p:iterate>
                                  <p:childTnLst>
                                    <p:set>
                                      <p:cBhvr>
                                        <p:cTn id="32" dur="1" fill="hold">
                                          <p:stCondLst>
                                            <p:cond delay="0"/>
                                          </p:stCondLst>
                                        </p:cTn>
                                        <p:tgtEl>
                                          <p:spTgt spid="17"/>
                                        </p:tgtEl>
                                        <p:attrNameLst>
                                          <p:attrName>style.visibility</p:attrName>
                                        </p:attrNameLst>
                                      </p:cBhvr>
                                      <p:to>
                                        <p:strVal val="visible"/>
                                      </p:to>
                                    </p:set>
                                    <p:animEffect transition="in" filter="slide(fromTop)">
                                      <p:cBhvr>
                                        <p:cTn id="33" dur="500"/>
                                        <p:tgtEl>
                                          <p:spTgt spid="17"/>
                                        </p:tgtEl>
                                      </p:cBhvr>
                                    </p:animEffect>
                                  </p:childTnLst>
                                </p:cTn>
                              </p:par>
                            </p:childTnLst>
                          </p:cTn>
                        </p:par>
                        <p:par>
                          <p:cTn id="34" fill="hold">
                            <p:stCondLst>
                              <p:cond delay="3000"/>
                            </p:stCondLst>
                            <p:childTnLst>
                              <p:par>
                                <p:cTn id="35" presetID="16" presetClass="entr" presetSubtype="37"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barn(outVertical)">
                                      <p:cBhvr>
                                        <p:cTn id="37" dur="500"/>
                                        <p:tgtEl>
                                          <p:spTgt spid="19"/>
                                        </p:tgtEl>
                                      </p:cBhvr>
                                    </p:animEffect>
                                  </p:childTnLst>
                                </p:cTn>
                              </p:par>
                            </p:childTnLst>
                          </p:cTn>
                        </p:par>
                        <p:par>
                          <p:cTn id="38" fill="hold">
                            <p:stCondLst>
                              <p:cond delay="3500"/>
                            </p:stCondLst>
                            <p:childTnLst>
                              <p:par>
                                <p:cTn id="39" presetID="12" presetClass="entr" presetSubtype="1" fill="hold" grpId="0" nodeType="afterEffect">
                                  <p:stCondLst>
                                    <p:cond delay="0"/>
                                  </p:stCondLst>
                                  <p:iterate type="lt">
                                    <p:tmPct val="0"/>
                                  </p:iterate>
                                  <p:childTnLst>
                                    <p:set>
                                      <p:cBhvr>
                                        <p:cTn id="40" dur="1" fill="hold">
                                          <p:stCondLst>
                                            <p:cond delay="0"/>
                                          </p:stCondLst>
                                        </p:cTn>
                                        <p:tgtEl>
                                          <p:spTgt spid="20"/>
                                        </p:tgtEl>
                                        <p:attrNameLst>
                                          <p:attrName>style.visibility</p:attrName>
                                        </p:attrNameLst>
                                      </p:cBhvr>
                                      <p:to>
                                        <p:strVal val="visible"/>
                                      </p:to>
                                    </p:set>
                                    <p:animEffect transition="in" filter="slide(fromTop)">
                                      <p:cBhvr>
                                        <p:cTn id="41" dur="500"/>
                                        <p:tgtEl>
                                          <p:spTgt spid="20"/>
                                        </p:tgtEl>
                                      </p:cBhvr>
                                    </p:animEffect>
                                  </p:childTnLst>
                                </p:cTn>
                              </p:par>
                            </p:childTnLst>
                          </p:cTn>
                        </p:par>
                        <p:par>
                          <p:cTn id="42" fill="hold">
                            <p:stCondLst>
                              <p:cond delay="4000"/>
                            </p:stCondLst>
                            <p:childTnLst>
                              <p:par>
                                <p:cTn id="43" presetID="22" presetClass="entr" presetSubtype="8" fill="hold" grpId="0" nodeType="after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wipe(left)">
                                      <p:cBhvr>
                                        <p:cTn id="4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p:bldP spid="5" grpId="0" bldLvl="0" animBg="1"/>
      <p:bldP spid="7" grpId="0"/>
      <p:bldP spid="16" grpId="0" bldLvl="0"/>
      <p:bldP spid="17" grpId="0"/>
      <p:bldP spid="19" grpId="0" bldLvl="0"/>
      <p:bldP spid="20" grpId="0"/>
      <p:bldP spid="15" grpId="0" bldLvl="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3200985" y="1441855"/>
            <a:ext cx="5287010" cy="584775"/>
          </a:xfrm>
          <a:prstGeom prst="rect">
            <a:avLst/>
          </a:prstGeom>
          <a:noFill/>
        </p:spPr>
        <p:txBody>
          <a:bodyPr wrap="square" rtlCol="0">
            <a:spAutoFit/>
          </a:bodyPr>
          <a:lstStyle/>
          <a:p>
            <a:pPr algn="ctr"/>
            <a:r>
              <a:rPr lang="zh-CN" altLang="en-US" sz="3200" b="1" dirty="0">
                <a:solidFill>
                  <a:srgbClr val="00B050"/>
                </a:solidFill>
                <a:cs typeface="+mn-ea"/>
                <a:sym typeface="+mn-lt"/>
              </a:rPr>
              <a:t>仪容美的基本原则</a:t>
            </a:r>
          </a:p>
        </p:txBody>
      </p:sp>
      <p:sp>
        <p:nvSpPr>
          <p:cNvPr id="11" name="文本框 10"/>
          <p:cNvSpPr txBox="1"/>
          <p:nvPr/>
        </p:nvSpPr>
        <p:spPr>
          <a:xfrm>
            <a:off x="2429732" y="2450485"/>
            <a:ext cx="1980029" cy="523220"/>
          </a:xfrm>
          <a:prstGeom prst="rect">
            <a:avLst/>
          </a:prstGeom>
          <a:noFill/>
        </p:spPr>
        <p:txBody>
          <a:bodyPr wrap="none" rtlCol="0">
            <a:spAutoFit/>
          </a:bodyPr>
          <a:lstStyle/>
          <a:p>
            <a:pPr algn="l"/>
            <a:r>
              <a:rPr lang="zh-CN" altLang="en-US" sz="2800" b="1">
                <a:solidFill>
                  <a:schemeClr val="tx2"/>
                </a:solidFill>
                <a:cs typeface="+mn-ea"/>
                <a:sym typeface="+mn-lt"/>
              </a:rPr>
              <a:t>适度性原则</a:t>
            </a:r>
          </a:p>
        </p:txBody>
      </p:sp>
      <p:sp>
        <p:nvSpPr>
          <p:cNvPr id="19" name="文本框 18"/>
          <p:cNvSpPr txBox="1"/>
          <p:nvPr/>
        </p:nvSpPr>
        <p:spPr>
          <a:xfrm>
            <a:off x="2429732" y="3395479"/>
            <a:ext cx="3416320" cy="523220"/>
          </a:xfrm>
          <a:prstGeom prst="rect">
            <a:avLst/>
          </a:prstGeom>
          <a:noFill/>
        </p:spPr>
        <p:txBody>
          <a:bodyPr wrap="none" rtlCol="0">
            <a:spAutoFit/>
          </a:bodyPr>
          <a:lstStyle/>
          <a:p>
            <a:pPr algn="l"/>
            <a:r>
              <a:rPr lang="zh-CN" altLang="en-US" sz="2800" b="1" dirty="0">
                <a:solidFill>
                  <a:schemeClr val="tx2"/>
                </a:solidFill>
                <a:cs typeface="+mn-ea"/>
                <a:sym typeface="+mn-lt"/>
              </a:rPr>
              <a:t>仪容与素质统一原则</a:t>
            </a:r>
          </a:p>
        </p:txBody>
      </p:sp>
      <p:sp>
        <p:nvSpPr>
          <p:cNvPr id="26" name="文本框 25"/>
          <p:cNvSpPr txBox="1"/>
          <p:nvPr/>
        </p:nvSpPr>
        <p:spPr>
          <a:xfrm>
            <a:off x="2429732" y="4230646"/>
            <a:ext cx="1980029" cy="523220"/>
          </a:xfrm>
          <a:prstGeom prst="rect">
            <a:avLst/>
          </a:prstGeom>
          <a:noFill/>
        </p:spPr>
        <p:txBody>
          <a:bodyPr wrap="none" rtlCol="0">
            <a:spAutoFit/>
          </a:bodyPr>
          <a:lstStyle/>
          <a:p>
            <a:pPr algn="l"/>
            <a:r>
              <a:rPr lang="zh-CN" altLang="en-US" sz="2800" b="1" dirty="0">
                <a:solidFill>
                  <a:schemeClr val="tx2"/>
                </a:solidFill>
                <a:cs typeface="+mn-ea"/>
                <a:sym typeface="+mn-lt"/>
              </a:rPr>
              <a:t>协调性原则</a:t>
            </a:r>
          </a:p>
        </p:txBody>
      </p:sp>
      <p:sp>
        <p:nvSpPr>
          <p:cNvPr id="29" name="文本框 28"/>
          <p:cNvSpPr txBox="1"/>
          <p:nvPr/>
        </p:nvSpPr>
        <p:spPr>
          <a:xfrm>
            <a:off x="2468685" y="5080427"/>
            <a:ext cx="2339102" cy="523220"/>
          </a:xfrm>
          <a:prstGeom prst="rect">
            <a:avLst/>
          </a:prstGeom>
          <a:noFill/>
        </p:spPr>
        <p:txBody>
          <a:bodyPr wrap="none" rtlCol="0">
            <a:spAutoFit/>
          </a:bodyPr>
          <a:lstStyle/>
          <a:p>
            <a:pPr algn="l"/>
            <a:r>
              <a:rPr lang="zh-CN" altLang="en-US" sz="2800" b="1" dirty="0">
                <a:solidFill>
                  <a:schemeClr val="tx2"/>
                </a:solidFill>
                <a:cs typeface="+mn-ea"/>
                <a:sym typeface="+mn-lt"/>
              </a:rPr>
              <a:t>表现个性原则</a:t>
            </a:r>
          </a:p>
        </p:txBody>
      </p:sp>
      <p:sp>
        <p:nvSpPr>
          <p:cNvPr id="17"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流程图: 延期 19"/>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dirty="0">
                <a:solidFill>
                  <a:srgbClr val="00B050"/>
                </a:solidFill>
                <a:cs typeface="+mn-ea"/>
                <a:sym typeface="+mn-lt"/>
              </a:rPr>
              <a:t>护士仪表礼仪</a:t>
            </a:r>
          </a:p>
        </p:txBody>
      </p:sp>
      <p:pic>
        <p:nvPicPr>
          <p:cNvPr id="2" name="图片 1" descr="51miz-E1029171-D5741F98"/>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96940" y="1965960"/>
            <a:ext cx="5283835" cy="3698875"/>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5283">
        <p15:prstTrans prst="pageCurlDouble"/>
      </p:transition>
    </mc:Choice>
    <mc:Fallback xmlns="">
      <p:transition spd="slow" advTm="5283">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4981575" y="1496783"/>
            <a:ext cx="5287010" cy="646331"/>
          </a:xfrm>
          <a:prstGeom prst="rect">
            <a:avLst/>
          </a:prstGeom>
          <a:noFill/>
        </p:spPr>
        <p:txBody>
          <a:bodyPr wrap="square" rtlCol="0">
            <a:spAutoFit/>
          </a:bodyPr>
          <a:lstStyle/>
          <a:p>
            <a:r>
              <a:rPr lang="zh-CN" altLang="en-US" sz="3600" b="1" dirty="0">
                <a:solidFill>
                  <a:srgbClr val="00B050"/>
                </a:solidFill>
                <a:cs typeface="+mn-ea"/>
                <a:sym typeface="+mn-lt"/>
              </a:rPr>
              <a:t>护士工作发式</a:t>
            </a:r>
          </a:p>
        </p:txBody>
      </p:sp>
      <p:sp>
        <p:nvSpPr>
          <p:cNvPr id="4" name="文本框 3"/>
          <p:cNvSpPr txBox="1"/>
          <p:nvPr/>
        </p:nvSpPr>
        <p:spPr>
          <a:xfrm>
            <a:off x="3786704" y="2715569"/>
            <a:ext cx="1620957" cy="523220"/>
          </a:xfrm>
          <a:prstGeom prst="rect">
            <a:avLst/>
          </a:prstGeom>
          <a:noFill/>
        </p:spPr>
        <p:txBody>
          <a:bodyPr wrap="none" rtlCol="0">
            <a:spAutoFit/>
          </a:bodyPr>
          <a:lstStyle/>
          <a:p>
            <a:pPr algn="l"/>
            <a:r>
              <a:rPr lang="zh-CN" altLang="en-US" sz="2800" b="1">
                <a:solidFill>
                  <a:schemeClr val="tx2"/>
                </a:solidFill>
                <a:cs typeface="+mn-ea"/>
                <a:sym typeface="+mn-lt"/>
              </a:rPr>
              <a:t>发型要求</a:t>
            </a:r>
          </a:p>
        </p:txBody>
      </p:sp>
      <p:sp>
        <p:nvSpPr>
          <p:cNvPr id="5" name="矩形 4"/>
          <p:cNvSpPr/>
          <p:nvPr/>
        </p:nvSpPr>
        <p:spPr>
          <a:xfrm>
            <a:off x="3786788" y="3151814"/>
            <a:ext cx="7028849" cy="1477328"/>
          </a:xfrm>
          <a:prstGeom prst="rect">
            <a:avLst/>
          </a:prstGeom>
        </p:spPr>
        <p:txBody>
          <a:bodyPr wrap="square">
            <a:spAutoFit/>
          </a:bodyPr>
          <a:lstStyle/>
          <a:p>
            <a:pPr>
              <a:lnSpc>
                <a:spcPct val="150000"/>
              </a:lnSpc>
            </a:pPr>
            <a:r>
              <a:rPr sz="2000" dirty="0">
                <a:solidFill>
                  <a:schemeClr val="tx2"/>
                </a:solidFill>
                <a:cs typeface="+mn-ea"/>
                <a:sym typeface="+mn-lt"/>
              </a:rPr>
              <a:t>头发的长度宜前不遮眉，后不搭肩，侧不掩耳。女护士在戴圆帽时头发不能外露于护士帽外，戴燕尾帽时必须用发网或发夹固定好头发。男护士不能留长发。</a:t>
            </a:r>
          </a:p>
        </p:txBody>
      </p:sp>
      <p:sp>
        <p:nvSpPr>
          <p:cNvPr id="16" name="文本框 15"/>
          <p:cNvSpPr txBox="1"/>
          <p:nvPr/>
        </p:nvSpPr>
        <p:spPr>
          <a:xfrm>
            <a:off x="3786704" y="4722327"/>
            <a:ext cx="1620957" cy="523220"/>
          </a:xfrm>
          <a:prstGeom prst="rect">
            <a:avLst/>
          </a:prstGeom>
          <a:noFill/>
        </p:spPr>
        <p:txBody>
          <a:bodyPr wrap="none" rtlCol="0">
            <a:spAutoFit/>
          </a:bodyPr>
          <a:lstStyle/>
          <a:p>
            <a:pPr algn="l"/>
            <a:r>
              <a:rPr lang="zh-CN" altLang="en-US" sz="2800" b="1">
                <a:solidFill>
                  <a:schemeClr val="tx2"/>
                </a:solidFill>
                <a:cs typeface="+mn-ea"/>
                <a:sym typeface="+mn-lt"/>
              </a:rPr>
              <a:t>帽子要求</a:t>
            </a:r>
          </a:p>
        </p:txBody>
      </p:sp>
      <p:sp>
        <p:nvSpPr>
          <p:cNvPr id="17" name="矩形 16"/>
          <p:cNvSpPr/>
          <p:nvPr/>
        </p:nvSpPr>
        <p:spPr>
          <a:xfrm>
            <a:off x="3786788" y="5181432"/>
            <a:ext cx="7028849" cy="499624"/>
          </a:xfrm>
          <a:prstGeom prst="rect">
            <a:avLst/>
          </a:prstGeom>
        </p:spPr>
        <p:txBody>
          <a:bodyPr wrap="square">
            <a:spAutoFit/>
          </a:bodyPr>
          <a:lstStyle/>
          <a:p>
            <a:pPr>
              <a:lnSpc>
                <a:spcPct val="150000"/>
              </a:lnSpc>
            </a:pPr>
            <a:r>
              <a:rPr sz="2000" dirty="0">
                <a:solidFill>
                  <a:schemeClr val="tx2"/>
                </a:solidFill>
                <a:cs typeface="+mn-ea"/>
                <a:sym typeface="+mn-lt"/>
              </a:rPr>
              <a:t>熨平，佩带端正，距前发际线5cm左右，用白色发卡固定。</a:t>
            </a:r>
          </a:p>
        </p:txBody>
      </p:sp>
      <p:sp>
        <p:nvSpPr>
          <p:cNvPr id="11"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流程图: 延期 11"/>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dirty="0">
                <a:solidFill>
                  <a:srgbClr val="00B050"/>
                </a:solidFill>
                <a:cs typeface="+mn-ea"/>
                <a:sym typeface="+mn-lt"/>
              </a:rPr>
              <a:t>护士仪表礼仪</a:t>
            </a:r>
          </a:p>
        </p:txBody>
      </p:sp>
      <p:pic>
        <p:nvPicPr>
          <p:cNvPr id="3" name="图片 2" descr="51miz-E1257273-EBE6B50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21945" y="2067560"/>
            <a:ext cx="3302635" cy="3474720"/>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2524">
        <p15:prstTrans prst="pageCurlDouble"/>
      </p:transition>
    </mc:Choice>
    <mc:Fallback xmlns="">
      <p:transition spd="slow" advTm="2524">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4806728" y="1400125"/>
            <a:ext cx="5287010" cy="584775"/>
          </a:xfrm>
          <a:prstGeom prst="rect">
            <a:avLst/>
          </a:prstGeom>
          <a:noFill/>
        </p:spPr>
        <p:txBody>
          <a:bodyPr wrap="square" rtlCol="0">
            <a:spAutoFit/>
          </a:bodyPr>
          <a:lstStyle/>
          <a:p>
            <a:r>
              <a:rPr lang="zh-CN" altLang="en-US" sz="3200" b="1">
                <a:solidFill>
                  <a:srgbClr val="00B050"/>
                </a:solidFill>
                <a:cs typeface="+mn-ea"/>
                <a:sym typeface="+mn-lt"/>
              </a:rPr>
              <a:t>护士工作发式</a:t>
            </a:r>
          </a:p>
        </p:txBody>
      </p:sp>
      <p:sp>
        <p:nvSpPr>
          <p:cNvPr id="5" name="文本框"/>
          <p:cNvSpPr txBox="1">
            <a:spLocks noChangeArrowheads="1"/>
          </p:cNvSpPr>
          <p:nvPr/>
        </p:nvSpPr>
        <p:spPr bwMode="auto">
          <a:xfrm>
            <a:off x="242560" y="5643976"/>
            <a:ext cx="6528305" cy="489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9" tIns="60944" rIns="121889" bIns="60944" numCol="1" anchor="t" anchorCtr="0" compatLnSpc="1">
            <a:spAutoFit/>
          </a:bodyPr>
          <a:lstStyle/>
          <a:p>
            <a:pPr lvl="0" algn="ctr"/>
            <a:r>
              <a:rPr kumimoji="0" lang="zh-CN" sz="2400" b="1" i="0" u="none" strike="noStrike" cap="none" normalizeH="0" baseline="0" dirty="0">
                <a:ln>
                  <a:noFill/>
                </a:ln>
                <a:solidFill>
                  <a:schemeClr val="tx2"/>
                </a:solidFill>
                <a:effectLst/>
                <a:cs typeface="+mn-ea"/>
                <a:sym typeface="+mn-lt"/>
              </a:rPr>
              <a:t>短发佩</a:t>
            </a:r>
            <a:r>
              <a:rPr lang="zh-CN" altLang="zh-CN" sz="100" b="1" dirty="0">
                <a:solidFill>
                  <a:schemeClr val="tx2"/>
                </a:solidFill>
                <a:cs typeface="+mn-ea"/>
                <a:sym typeface="+mn-lt"/>
              </a:rPr>
              <a:t>正</a:t>
            </a:r>
            <a:r>
              <a:rPr lang="zh-CN" altLang="en-US" sz="100" b="1" dirty="0">
                <a:solidFill>
                  <a:schemeClr val="tx2"/>
                </a:solidFill>
                <a:cs typeface="+mn-ea"/>
                <a:sym typeface="+mn-lt"/>
              </a:rPr>
              <a:t>面</a:t>
            </a:r>
            <a:r>
              <a:rPr kumimoji="0" lang="zh-CN" sz="2400" b="1" i="0" u="none" strike="noStrike" cap="none" normalizeH="0" baseline="0" dirty="0">
                <a:ln>
                  <a:noFill/>
                </a:ln>
                <a:solidFill>
                  <a:schemeClr val="tx2"/>
                </a:solidFill>
                <a:effectLst/>
                <a:cs typeface="+mn-ea"/>
                <a:sym typeface="+mn-lt"/>
              </a:rPr>
              <a:t>戴护士帽</a:t>
            </a:r>
          </a:p>
        </p:txBody>
      </p:sp>
      <p:sp>
        <p:nvSpPr>
          <p:cNvPr id="7" name="文本框"/>
          <p:cNvSpPr txBox="1">
            <a:spLocks noChangeArrowheads="1"/>
          </p:cNvSpPr>
          <p:nvPr/>
        </p:nvSpPr>
        <p:spPr bwMode="auto">
          <a:xfrm>
            <a:off x="5378243" y="5681459"/>
            <a:ext cx="6528305" cy="489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9" tIns="60944" rIns="121889" bIns="60944" numCol="1" anchor="t"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sz="2400" b="1" i="0" u="none" strike="noStrike" cap="none" normalizeH="0" baseline="0" dirty="0">
                <a:ln>
                  <a:noFill/>
                </a:ln>
                <a:solidFill>
                  <a:schemeClr val="tx2"/>
                </a:solidFill>
                <a:effectLst/>
                <a:cs typeface="+mn-ea"/>
                <a:sym typeface="+mn-lt"/>
              </a:rPr>
              <a:t>短发</a:t>
            </a:r>
            <a:r>
              <a:rPr kumimoji="0" lang="zh-CN" altLang="en-US" sz="2400" b="1" i="0" u="none" strike="noStrike" cap="none" normalizeH="0" baseline="0" dirty="0">
                <a:ln>
                  <a:noFill/>
                </a:ln>
                <a:solidFill>
                  <a:schemeClr val="tx2"/>
                </a:solidFill>
                <a:effectLst/>
                <a:cs typeface="+mn-ea"/>
                <a:sym typeface="+mn-lt"/>
              </a:rPr>
              <a:t>背面</a:t>
            </a:r>
            <a:r>
              <a:rPr kumimoji="0" lang="zh-CN" sz="2400" b="1" i="0" u="none" strike="noStrike" cap="none" normalizeH="0" baseline="0" dirty="0">
                <a:ln>
                  <a:noFill/>
                </a:ln>
                <a:solidFill>
                  <a:schemeClr val="tx2"/>
                </a:solidFill>
                <a:effectLst/>
                <a:cs typeface="+mn-ea"/>
                <a:sym typeface="+mn-lt"/>
              </a:rPr>
              <a:t>佩戴护士帽</a:t>
            </a:r>
          </a:p>
        </p:txBody>
      </p:sp>
      <p:sp>
        <p:nvSpPr>
          <p:cNvPr id="8"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流程图: 延期 9"/>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dirty="0">
                <a:solidFill>
                  <a:srgbClr val="00B050"/>
                </a:solidFill>
                <a:cs typeface="+mn-ea"/>
                <a:sym typeface="+mn-lt"/>
              </a:rPr>
              <a:t>护士仪表礼仪</a:t>
            </a:r>
          </a:p>
        </p:txBody>
      </p:sp>
      <p:pic>
        <p:nvPicPr>
          <p:cNvPr id="2" name="图片 1" descr="51miz-E1128504-23E93C9F"/>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139950" y="2604770"/>
            <a:ext cx="2733675" cy="2733675"/>
          </a:xfrm>
          <a:prstGeom prst="rect">
            <a:avLst/>
          </a:prstGeom>
        </p:spPr>
      </p:pic>
      <p:pic>
        <p:nvPicPr>
          <p:cNvPr id="3" name="图片 2" descr="51miz-E1127051-BCD3DCEB"/>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356475" y="2443480"/>
            <a:ext cx="2894965" cy="2894965"/>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526">
        <p15:prstTrans prst="pageCurlDouble"/>
      </p:transition>
    </mc:Choice>
    <mc:Fallback xmlns="">
      <p:transition spd="slow" advTm="3526">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arn(inVertical)">
                                      <p:cBhvr>
                                        <p:cTn id="11" dur="500"/>
                                        <p:tgtEl>
                                          <p:spTgt spid="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7" grpId="0" bldLvl="0" animBg="1"/>
      <p:bldP spid="11" grpId="0" bldLvl="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4779059" y="1453198"/>
            <a:ext cx="2710316" cy="523220"/>
          </a:xfrm>
          <a:prstGeom prst="rect">
            <a:avLst/>
          </a:prstGeom>
          <a:noFill/>
        </p:spPr>
        <p:txBody>
          <a:bodyPr wrap="square" rtlCol="0">
            <a:spAutoFit/>
          </a:bodyPr>
          <a:lstStyle/>
          <a:p>
            <a:r>
              <a:rPr lang="zh-CN" altLang="en-US" sz="2800" b="1" dirty="0">
                <a:solidFill>
                  <a:srgbClr val="00B050"/>
                </a:solidFill>
                <a:cs typeface="+mn-ea"/>
                <a:sym typeface="+mn-lt"/>
              </a:rPr>
              <a:t>护士工作发式</a:t>
            </a:r>
          </a:p>
        </p:txBody>
      </p:sp>
      <p:sp>
        <p:nvSpPr>
          <p:cNvPr id="8" name="文本框"/>
          <p:cNvSpPr txBox="1">
            <a:spLocks noChangeArrowheads="1"/>
          </p:cNvSpPr>
          <p:nvPr/>
        </p:nvSpPr>
        <p:spPr bwMode="auto">
          <a:xfrm>
            <a:off x="657036" y="5205133"/>
            <a:ext cx="5183298" cy="489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9" tIns="60944" rIns="121889" bIns="60944" numCol="1" anchor="t"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sz="2400" b="1" i="0" u="none" strike="noStrike" cap="none" normalizeH="0" baseline="0" dirty="0">
                <a:ln>
                  <a:noFill/>
                </a:ln>
                <a:solidFill>
                  <a:schemeClr val="tx2"/>
                </a:solidFill>
                <a:effectLst/>
                <a:cs typeface="+mn-ea"/>
                <a:sym typeface="+mn-lt"/>
              </a:rPr>
              <a:t>长发佩戴护士帽（后位）</a:t>
            </a:r>
          </a:p>
        </p:txBody>
      </p:sp>
      <p:sp>
        <p:nvSpPr>
          <p:cNvPr id="2" name="文本框"/>
          <p:cNvSpPr txBox="1">
            <a:spLocks noChangeArrowheads="1"/>
          </p:cNvSpPr>
          <p:nvPr/>
        </p:nvSpPr>
        <p:spPr bwMode="auto">
          <a:xfrm>
            <a:off x="6431961" y="5205132"/>
            <a:ext cx="4991322" cy="489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889" tIns="60944" rIns="121889" bIns="60944" numCol="1" anchor="t"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sz="2400" b="1" i="0" u="none" strike="noStrike" cap="none" normalizeH="0" baseline="0" dirty="0">
                <a:ln>
                  <a:noFill/>
                </a:ln>
                <a:solidFill>
                  <a:schemeClr val="tx2"/>
                </a:solidFill>
                <a:effectLst/>
                <a:cs typeface="+mn-ea"/>
                <a:sym typeface="+mn-lt"/>
              </a:rPr>
              <a:t>护士佩戴圆帽（正位）</a:t>
            </a:r>
          </a:p>
        </p:txBody>
      </p:sp>
      <p:sp>
        <p:nvSpPr>
          <p:cNvPr id="5" name="矩形 5"/>
          <p:cNvSpPr/>
          <p:nvPr/>
        </p:nvSpPr>
        <p:spPr>
          <a:xfrm flipH="1">
            <a:off x="-1" y="6443663"/>
            <a:ext cx="12191999" cy="414336"/>
          </a:xfrm>
          <a:custGeom>
            <a:avLst/>
            <a:gdLst>
              <a:gd name="connsiteX0" fmla="*/ 0 w 12192000"/>
              <a:gd name="connsiteY0" fmla="*/ 0 h 6368756"/>
              <a:gd name="connsiteX1" fmla="*/ 12192000 w 12192000"/>
              <a:gd name="connsiteY1" fmla="*/ 0 h 6368756"/>
              <a:gd name="connsiteX2" fmla="*/ 12192000 w 12192000"/>
              <a:gd name="connsiteY2" fmla="*/ 6368756 h 6368756"/>
              <a:gd name="connsiteX3" fmla="*/ 0 w 12192000"/>
              <a:gd name="connsiteY3" fmla="*/ 6368756 h 6368756"/>
              <a:gd name="connsiteX4" fmla="*/ 0 w 12192000"/>
              <a:gd name="connsiteY4" fmla="*/ 0 h 6368756"/>
              <a:gd name="connsiteX0-1" fmla="*/ 0 w 12192000"/>
              <a:gd name="connsiteY0-2" fmla="*/ 1943100 h 8311856"/>
              <a:gd name="connsiteX1-3" fmla="*/ 12192000 w 12192000"/>
              <a:gd name="connsiteY1-4" fmla="*/ 1943100 h 8311856"/>
              <a:gd name="connsiteX2-5" fmla="*/ 12192000 w 12192000"/>
              <a:gd name="connsiteY2-6" fmla="*/ 8311856 h 8311856"/>
              <a:gd name="connsiteX3-7" fmla="*/ 0 w 12192000"/>
              <a:gd name="connsiteY3-8" fmla="*/ 8311856 h 8311856"/>
              <a:gd name="connsiteX4-9" fmla="*/ 0 w 12192000"/>
              <a:gd name="connsiteY4-10" fmla="*/ 1943100 h 831185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92000" h="8311856">
                <a:moveTo>
                  <a:pt x="0" y="1943100"/>
                </a:moveTo>
                <a:cubicBezTo>
                  <a:pt x="4264025" y="-2428876"/>
                  <a:pt x="8128000" y="1943100"/>
                  <a:pt x="12192000" y="1943100"/>
                </a:cubicBezTo>
                <a:lnTo>
                  <a:pt x="12192000" y="8311856"/>
                </a:lnTo>
                <a:lnTo>
                  <a:pt x="0" y="8311856"/>
                </a:lnTo>
                <a:lnTo>
                  <a:pt x="0" y="194310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流程图: 延期 5"/>
          <p:cNvSpPr/>
          <p:nvPr/>
        </p:nvSpPr>
        <p:spPr>
          <a:xfrm>
            <a:off x="0" y="546735"/>
            <a:ext cx="471488" cy="471488"/>
          </a:xfrm>
          <a:prstGeom prst="flowChartDelay">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圆角矩形 3"/>
          <p:cNvSpPr/>
          <p:nvPr/>
        </p:nvSpPr>
        <p:spPr>
          <a:xfrm>
            <a:off x="471488" y="484526"/>
            <a:ext cx="2777197" cy="681392"/>
          </a:xfrm>
          <a:custGeom>
            <a:avLst/>
            <a:gdLst/>
            <a:ahLst/>
            <a:cxnLst/>
            <a:rect l="l" t="t" r="r" b="b"/>
            <a:pathLst>
              <a:path w="3374954" h="511044">
                <a:moveTo>
                  <a:pt x="0" y="0"/>
                </a:moveTo>
                <a:lnTo>
                  <a:pt x="3312637" y="0"/>
                </a:lnTo>
                <a:cubicBezTo>
                  <a:pt x="3347054" y="0"/>
                  <a:pt x="3374954" y="27900"/>
                  <a:pt x="3374954" y="62317"/>
                </a:cubicBezTo>
                <a:lnTo>
                  <a:pt x="3374954" y="448727"/>
                </a:lnTo>
                <a:cubicBezTo>
                  <a:pt x="3374954" y="483144"/>
                  <a:pt x="3347054" y="511044"/>
                  <a:pt x="3312637" y="511044"/>
                </a:cubicBezTo>
                <a:lnTo>
                  <a:pt x="0" y="511044"/>
                </a:lnTo>
                <a:lnTo>
                  <a:pt x="255522" y="255522"/>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3112" tIns="66556" rIns="133112" bIns="66556" rtlCol="0" anchor="ctr"/>
          <a:lstStyle/>
          <a:p>
            <a:r>
              <a:rPr lang="zh-CN" altLang="en-US" sz="2800" dirty="0">
                <a:solidFill>
                  <a:srgbClr val="00B050"/>
                </a:solidFill>
                <a:cs typeface="+mn-ea"/>
                <a:sym typeface="+mn-lt"/>
              </a:rPr>
              <a:t>护士仪表礼仪</a:t>
            </a:r>
          </a:p>
        </p:txBody>
      </p:sp>
      <p:pic>
        <p:nvPicPr>
          <p:cNvPr id="3" name="图片 2" descr="51miz-E1128505-C69690E9"/>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704975" y="2218690"/>
            <a:ext cx="2746375" cy="2746375"/>
          </a:xfrm>
          <a:prstGeom prst="rect">
            <a:avLst/>
          </a:prstGeom>
        </p:spPr>
      </p:pic>
      <p:pic>
        <p:nvPicPr>
          <p:cNvPr id="11" name="图片 10" descr="51miz-E1136958-F157FCBF"/>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094220" y="1915160"/>
            <a:ext cx="2858135" cy="2858135"/>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392">
        <p15:prstTrans prst="pageCurlDouble"/>
      </p:transition>
    </mc:Choice>
    <mc:Fallback xmlns="">
      <p:transition spd="slow" advTm="3392">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Vertical)">
                                      <p:cBhvr>
                                        <p:cTn id="11" dur="500"/>
                                        <p:tgtEl>
                                          <p:spTgt spid="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left)">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2" grpId="0" bldLvl="0" animBg="1"/>
      <p:bldP spid="7" grpId="0" bldLvl="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ags/tag2.xml><?xml version="1.0" encoding="utf-8"?>
<p:tagLst xmlns:a="http://schemas.openxmlformats.org/drawingml/2006/main" xmlns:r="http://schemas.openxmlformats.org/officeDocument/2006/relationships" xmlns:p="http://schemas.openxmlformats.org/presentationml/2006/main">
  <p:tag name="TIMING" val="|3.6|1.4|0.9|1.1|0.8|0.8"/>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ngfewgc1">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站酷快乐体2016修订版"/>
        <a:font script="Hebr" typeface="站酷快乐体2016修订版"/>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站酷快乐体2016修订版"/>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站酷快乐体2016修订版"/>
        <a:font script="Hebr" typeface="站酷快乐体2016修订版"/>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站酷快乐体2016修订版"/>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1708</Words>
  <Application>Microsoft Office PowerPoint</Application>
  <PresentationFormat>宽屏</PresentationFormat>
  <Paragraphs>295</Paragraphs>
  <Slides>37</Slides>
  <Notes>37</Notes>
  <HiddenSlides>0</HiddenSlides>
  <MMClips>0</MMClips>
  <ScaleCrop>false</ScaleCrop>
  <HeadingPairs>
    <vt:vector size="6" baseType="variant">
      <vt:variant>
        <vt:lpstr>已用的字体</vt:lpstr>
      </vt:variant>
      <vt:variant>
        <vt:i4>8</vt:i4>
      </vt:variant>
      <vt:variant>
        <vt:lpstr>主题</vt:lpstr>
      </vt:variant>
      <vt:variant>
        <vt:i4>3</vt:i4>
      </vt:variant>
      <vt:variant>
        <vt:lpstr>幻灯片标题</vt:lpstr>
      </vt:variant>
      <vt:variant>
        <vt:i4>37</vt:i4>
      </vt:variant>
    </vt:vector>
  </HeadingPairs>
  <TitlesOfParts>
    <vt:vector size="48" baseType="lpstr">
      <vt:lpstr>Meiryo</vt:lpstr>
      <vt:lpstr>仓耳天群行楷 W01</vt:lpstr>
      <vt:lpstr>宋体</vt:lpstr>
      <vt:lpstr>微软雅黑</vt:lpstr>
      <vt:lpstr>站酷快乐体2016修订版</vt:lpstr>
      <vt:lpstr>Arial</vt:lpstr>
      <vt:lpstr>Calibri</vt:lpstr>
      <vt:lpstr>Calibri Light</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49</cp:revision>
  <dcterms:created xsi:type="dcterms:W3CDTF">2017-09-28T12:40:00Z</dcterms:created>
  <dcterms:modified xsi:type="dcterms:W3CDTF">2023-01-01T02:49:35Z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2052-11.1.0.9208</vt:lpwstr>
  </property>
  <property fmtid="{D5CDD505-2E9C-101B-9397-08002B2CF9AE}" pid="3" name="KSOTemplateUUID">
    <vt:lpwstr>v1.0_mb_cR3M4DgZezs9MMDscTkdhw==</vt:lpwstr>
  </property>
</Properties>
</file>