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 id="2147483665" r:id="rId3"/>
  </p:sldMasterIdLst>
  <p:notesMasterIdLst>
    <p:notesMasterId r:id="rId35"/>
  </p:notesMasterIdLst>
  <p:sldIdLst>
    <p:sldId id="325" r:id="rId4"/>
    <p:sldId id="332" r:id="rId5"/>
    <p:sldId id="334" r:id="rId6"/>
    <p:sldId id="319" r:id="rId7"/>
    <p:sldId id="335" r:id="rId8"/>
    <p:sldId id="336" r:id="rId9"/>
    <p:sldId id="337" r:id="rId10"/>
    <p:sldId id="338" r:id="rId11"/>
    <p:sldId id="339" r:id="rId12"/>
    <p:sldId id="340" r:id="rId13"/>
    <p:sldId id="342" r:id="rId14"/>
    <p:sldId id="343" r:id="rId15"/>
    <p:sldId id="345" r:id="rId16"/>
    <p:sldId id="295" r:id="rId17"/>
    <p:sldId id="359" r:id="rId18"/>
    <p:sldId id="360" r:id="rId19"/>
    <p:sldId id="333"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30" r:id="rId33"/>
    <p:sldId id="361"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6F4"/>
    <a:srgbClr val="73A06A"/>
    <a:srgbClr val="B1CC71"/>
    <a:srgbClr val="7D9D72"/>
    <a:srgbClr val="5B7E82"/>
    <a:srgbClr val="C2D2B5"/>
    <a:srgbClr val="51B5AC"/>
    <a:srgbClr val="BBD5F3"/>
    <a:srgbClr val="125E42"/>
    <a:srgbClr val="8E6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200" autoAdjust="0"/>
  </p:normalViewPr>
  <p:slideViewPr>
    <p:cSldViewPr snapToGrid="0">
      <p:cViewPr varScale="1">
        <p:scale>
          <a:sx n="108" d="100"/>
          <a:sy n="108" d="100"/>
        </p:scale>
        <p:origin x="750"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extLst>
      <p:ext uri="{BB962C8B-B14F-4D97-AF65-F5344CB8AC3E}">
        <p14:creationId xmlns:p14="http://schemas.microsoft.com/office/powerpoint/2010/main" val="410683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5323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12</a:t>
            </a:fld>
            <a:endParaRPr lang="zh-CN" altLang="en-US"/>
          </a:p>
        </p:txBody>
      </p:sp>
    </p:spTree>
    <p:extLst>
      <p:ext uri="{BB962C8B-B14F-4D97-AF65-F5344CB8AC3E}">
        <p14:creationId xmlns:p14="http://schemas.microsoft.com/office/powerpoint/2010/main" val="241596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13</a:t>
            </a:fld>
            <a:endParaRPr lang="zh-CN" altLang="en-US"/>
          </a:p>
        </p:txBody>
      </p:sp>
    </p:spTree>
    <p:extLst>
      <p:ext uri="{BB962C8B-B14F-4D97-AF65-F5344CB8AC3E}">
        <p14:creationId xmlns:p14="http://schemas.microsoft.com/office/powerpoint/2010/main" val="288830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14</a:t>
            </a:fld>
            <a:endParaRPr lang="zh-CN" altLang="en-US"/>
          </a:p>
        </p:txBody>
      </p:sp>
    </p:spTree>
    <p:extLst>
      <p:ext uri="{BB962C8B-B14F-4D97-AF65-F5344CB8AC3E}">
        <p14:creationId xmlns:p14="http://schemas.microsoft.com/office/powerpoint/2010/main" val="366343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29A0958-8093-4677-B24F-6148C87027A6}" type="slidenum">
              <a:rPr lang="zh-CN" altLang="en-US" smtClean="0"/>
              <a:t>15</a:t>
            </a:fld>
            <a:endParaRPr lang="zh-CN" altLang="en-US"/>
          </a:p>
        </p:txBody>
      </p:sp>
    </p:spTree>
    <p:extLst>
      <p:ext uri="{BB962C8B-B14F-4D97-AF65-F5344CB8AC3E}">
        <p14:creationId xmlns:p14="http://schemas.microsoft.com/office/powerpoint/2010/main" val="35947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18</a:t>
            </a:fld>
            <a:endParaRPr lang="zh-CN" altLang="en-US"/>
          </a:p>
        </p:txBody>
      </p:sp>
    </p:spTree>
    <p:extLst>
      <p:ext uri="{BB962C8B-B14F-4D97-AF65-F5344CB8AC3E}">
        <p14:creationId xmlns:p14="http://schemas.microsoft.com/office/powerpoint/2010/main" val="272286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19</a:t>
            </a:fld>
            <a:endParaRPr lang="zh-CN" altLang="en-US"/>
          </a:p>
        </p:txBody>
      </p:sp>
    </p:spTree>
    <p:extLst>
      <p:ext uri="{BB962C8B-B14F-4D97-AF65-F5344CB8AC3E}">
        <p14:creationId xmlns:p14="http://schemas.microsoft.com/office/powerpoint/2010/main" val="97807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20</a:t>
            </a:fld>
            <a:endParaRPr lang="zh-CN" altLang="en-US"/>
          </a:p>
        </p:txBody>
      </p:sp>
    </p:spTree>
    <p:extLst>
      <p:ext uri="{BB962C8B-B14F-4D97-AF65-F5344CB8AC3E}">
        <p14:creationId xmlns:p14="http://schemas.microsoft.com/office/powerpoint/2010/main" val="153062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21</a:t>
            </a:fld>
            <a:endParaRPr lang="zh-CN" altLang="en-US"/>
          </a:p>
        </p:txBody>
      </p:sp>
    </p:spTree>
    <p:extLst>
      <p:ext uri="{BB962C8B-B14F-4D97-AF65-F5344CB8AC3E}">
        <p14:creationId xmlns:p14="http://schemas.microsoft.com/office/powerpoint/2010/main" val="114503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22</a:t>
            </a:fld>
            <a:endParaRPr lang="zh-CN" altLang="en-US"/>
          </a:p>
        </p:txBody>
      </p:sp>
    </p:spTree>
    <p:extLst>
      <p:ext uri="{BB962C8B-B14F-4D97-AF65-F5344CB8AC3E}">
        <p14:creationId xmlns:p14="http://schemas.microsoft.com/office/powerpoint/2010/main" val="350179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23</a:t>
            </a:fld>
            <a:endParaRPr lang="zh-CN" altLang="en-US"/>
          </a:p>
        </p:txBody>
      </p:sp>
    </p:spTree>
    <p:extLst>
      <p:ext uri="{BB962C8B-B14F-4D97-AF65-F5344CB8AC3E}">
        <p14:creationId xmlns:p14="http://schemas.microsoft.com/office/powerpoint/2010/main" val="5195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3</a:t>
            </a:fld>
            <a:endParaRPr lang="zh-CN" altLang="en-US"/>
          </a:p>
        </p:txBody>
      </p:sp>
    </p:spTree>
    <p:extLst>
      <p:ext uri="{BB962C8B-B14F-4D97-AF65-F5344CB8AC3E}">
        <p14:creationId xmlns:p14="http://schemas.microsoft.com/office/powerpoint/2010/main" val="311970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24</a:t>
            </a:fld>
            <a:endParaRPr lang="zh-CN" altLang="en-US"/>
          </a:p>
        </p:txBody>
      </p:sp>
    </p:spTree>
    <p:extLst>
      <p:ext uri="{BB962C8B-B14F-4D97-AF65-F5344CB8AC3E}">
        <p14:creationId xmlns:p14="http://schemas.microsoft.com/office/powerpoint/2010/main" val="48633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25</a:t>
            </a:fld>
            <a:endParaRPr lang="zh-CN" altLang="en-US"/>
          </a:p>
        </p:txBody>
      </p:sp>
    </p:spTree>
    <p:extLst>
      <p:ext uri="{BB962C8B-B14F-4D97-AF65-F5344CB8AC3E}">
        <p14:creationId xmlns:p14="http://schemas.microsoft.com/office/powerpoint/2010/main" val="2594953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26</a:t>
            </a:fld>
            <a:endParaRPr lang="zh-CN" altLang="en-US"/>
          </a:p>
        </p:txBody>
      </p:sp>
    </p:spTree>
    <p:extLst>
      <p:ext uri="{BB962C8B-B14F-4D97-AF65-F5344CB8AC3E}">
        <p14:creationId xmlns:p14="http://schemas.microsoft.com/office/powerpoint/2010/main" val="410303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27</a:t>
            </a:fld>
            <a:endParaRPr lang="zh-CN" altLang="en-US"/>
          </a:p>
        </p:txBody>
      </p:sp>
    </p:spTree>
    <p:extLst>
      <p:ext uri="{BB962C8B-B14F-4D97-AF65-F5344CB8AC3E}">
        <p14:creationId xmlns:p14="http://schemas.microsoft.com/office/powerpoint/2010/main" val="180578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28</a:t>
            </a:fld>
            <a:endParaRPr lang="zh-CN" altLang="en-US"/>
          </a:p>
        </p:txBody>
      </p:sp>
    </p:spTree>
    <p:extLst>
      <p:ext uri="{BB962C8B-B14F-4D97-AF65-F5344CB8AC3E}">
        <p14:creationId xmlns:p14="http://schemas.microsoft.com/office/powerpoint/2010/main" val="195896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29</a:t>
            </a:fld>
            <a:endParaRPr lang="zh-CN" altLang="en-US"/>
          </a:p>
        </p:txBody>
      </p:sp>
    </p:spTree>
    <p:extLst>
      <p:ext uri="{BB962C8B-B14F-4D97-AF65-F5344CB8AC3E}">
        <p14:creationId xmlns:p14="http://schemas.microsoft.com/office/powerpoint/2010/main" val="2627937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9281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20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4</a:t>
            </a:fld>
            <a:endParaRPr lang="zh-CN" altLang="en-US"/>
          </a:p>
        </p:txBody>
      </p:sp>
    </p:spTree>
    <p:extLst>
      <p:ext uri="{BB962C8B-B14F-4D97-AF65-F5344CB8AC3E}">
        <p14:creationId xmlns:p14="http://schemas.microsoft.com/office/powerpoint/2010/main" val="75410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6</a:t>
            </a:fld>
            <a:endParaRPr lang="zh-CN" altLang="en-US"/>
          </a:p>
        </p:txBody>
      </p:sp>
    </p:spTree>
    <p:extLst>
      <p:ext uri="{BB962C8B-B14F-4D97-AF65-F5344CB8AC3E}">
        <p14:creationId xmlns:p14="http://schemas.microsoft.com/office/powerpoint/2010/main" val="383595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7</a:t>
            </a:fld>
            <a:endParaRPr lang="zh-CN" altLang="en-US"/>
          </a:p>
        </p:txBody>
      </p:sp>
    </p:spTree>
    <p:extLst>
      <p:ext uri="{BB962C8B-B14F-4D97-AF65-F5344CB8AC3E}">
        <p14:creationId xmlns:p14="http://schemas.microsoft.com/office/powerpoint/2010/main" val="21256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8</a:t>
            </a:fld>
            <a:endParaRPr lang="zh-CN" altLang="en-US"/>
          </a:p>
        </p:txBody>
      </p:sp>
    </p:spTree>
    <p:extLst>
      <p:ext uri="{BB962C8B-B14F-4D97-AF65-F5344CB8AC3E}">
        <p14:creationId xmlns:p14="http://schemas.microsoft.com/office/powerpoint/2010/main" val="166601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9</a:t>
            </a:fld>
            <a:endParaRPr lang="zh-CN" altLang="en-US"/>
          </a:p>
        </p:txBody>
      </p:sp>
    </p:spTree>
    <p:extLst>
      <p:ext uri="{BB962C8B-B14F-4D97-AF65-F5344CB8AC3E}">
        <p14:creationId xmlns:p14="http://schemas.microsoft.com/office/powerpoint/2010/main" val="335270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10</a:t>
            </a:fld>
            <a:endParaRPr lang="zh-CN" altLang="en-US"/>
          </a:p>
        </p:txBody>
      </p:sp>
    </p:spTree>
    <p:extLst>
      <p:ext uri="{BB962C8B-B14F-4D97-AF65-F5344CB8AC3E}">
        <p14:creationId xmlns:p14="http://schemas.microsoft.com/office/powerpoint/2010/main" val="356991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11</a:t>
            </a:fld>
            <a:endParaRPr lang="zh-CN" altLang="en-US"/>
          </a:p>
        </p:txBody>
      </p:sp>
    </p:spTree>
    <p:extLst>
      <p:ext uri="{BB962C8B-B14F-4D97-AF65-F5344CB8AC3E}">
        <p14:creationId xmlns:p14="http://schemas.microsoft.com/office/powerpoint/2010/main" val="326978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80145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35155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85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308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837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661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337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724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4573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544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376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1276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1953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556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
        <p:nvSpPr>
          <p:cNvPr id="11" name="TextBox 10"/>
          <p:cNvSpPr txBox="1"/>
          <p:nvPr userDrawn="1"/>
        </p:nvSpPr>
        <p:spPr>
          <a:xfrm>
            <a:off x="2013603" y="6734685"/>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684203097"/>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2023/1/4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spd="slow" advClick="0" advTm="3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70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7903026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975217" y="118167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8" name="直接连接符 7"/>
          <p:cNvCxnSpPr/>
          <p:nvPr/>
        </p:nvCxnSpPr>
        <p:spPr>
          <a:xfrm flipH="1">
            <a:off x="2504162" y="932297"/>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66224" y="3664528"/>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a:cxnSpLocks/>
          </p:cNvCxnSpPr>
          <p:nvPr/>
        </p:nvCxnSpPr>
        <p:spPr>
          <a:xfrm flipH="1">
            <a:off x="7261025" y="3429000"/>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 xmlns:a16="http://schemas.microsoft.com/office/drawing/2014/main" id="{A4963BDF-84BB-4871-A20E-F54B70E3B5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15" name="图片 14">
            <a:extLst>
              <a:ext uri="{FF2B5EF4-FFF2-40B4-BE49-F238E27FC236}">
                <a16:creationId xmlns="" xmlns:a16="http://schemas.microsoft.com/office/drawing/2014/main" id="{F406E676-E724-4FEE-967F-A443EB129C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pic>
        <p:nvPicPr>
          <p:cNvPr id="7" name="图片 6">
            <a:extLst>
              <a:ext uri="{FF2B5EF4-FFF2-40B4-BE49-F238E27FC236}">
                <a16:creationId xmlns="" xmlns:a16="http://schemas.microsoft.com/office/drawing/2014/main" id="{FD81BBE3-9D36-405C-B4D2-0A73B29A68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540657" y="3190587"/>
            <a:ext cx="954557" cy="894154"/>
          </a:xfrm>
          <a:prstGeom prst="rect">
            <a:avLst/>
          </a:prstGeom>
        </p:spPr>
      </p:pic>
      <p:sp>
        <p:nvSpPr>
          <p:cNvPr id="2" name="文本框 1">
            <a:extLst>
              <a:ext uri="{FF2B5EF4-FFF2-40B4-BE49-F238E27FC236}">
                <a16:creationId xmlns="" xmlns:a16="http://schemas.microsoft.com/office/drawing/2014/main" id="{6B20CCC6-EA3E-4C94-A7BC-777059A33543}"/>
              </a:ext>
            </a:extLst>
          </p:cNvPr>
          <p:cNvSpPr txBox="1"/>
          <p:nvPr/>
        </p:nvSpPr>
        <p:spPr>
          <a:xfrm>
            <a:off x="1997825" y="1628333"/>
            <a:ext cx="8196350" cy="2800767"/>
          </a:xfrm>
          <a:prstGeom prst="rect">
            <a:avLst/>
          </a:prstGeom>
          <a:noFill/>
        </p:spPr>
        <p:txBody>
          <a:bodyPr wrap="square" rtlCol="0">
            <a:spAutoFit/>
          </a:bodyPr>
          <a:lstStyle/>
          <a:p>
            <a:pPr algn="ctr"/>
            <a:r>
              <a:rPr lang="zh-CN" altLang="en-US" sz="8800" dirty="0">
                <a:cs typeface="+mn-ea"/>
                <a:sym typeface="+mn-lt"/>
              </a:rPr>
              <a:t>未成年人</a:t>
            </a:r>
            <a:endParaRPr lang="en-US" altLang="zh-CN" sz="8800" dirty="0">
              <a:cs typeface="+mn-ea"/>
              <a:sym typeface="+mn-lt"/>
            </a:endParaRPr>
          </a:p>
          <a:p>
            <a:pPr algn="ctr"/>
            <a:r>
              <a:rPr lang="zh-CN" altLang="en-US" sz="8800" dirty="0">
                <a:cs typeface="+mn-ea"/>
                <a:sym typeface="+mn-lt"/>
              </a:rPr>
              <a:t>保护</a:t>
            </a:r>
            <a:r>
              <a:rPr lang="zh-CN" altLang="en-US" sz="8800" dirty="0" smtClean="0">
                <a:cs typeface="+mn-ea"/>
                <a:sym typeface="+mn-lt"/>
              </a:rPr>
              <a:t>法主题班会</a:t>
            </a:r>
            <a:endParaRPr lang="zh-CN" altLang="en-US" sz="8800" dirty="0">
              <a:cs typeface="+mn-ea"/>
              <a:sym typeface="+mn-lt"/>
            </a:endParaRPr>
          </a:p>
        </p:txBody>
      </p:sp>
      <p:sp>
        <p:nvSpPr>
          <p:cNvPr id="4" name="文本框 3">
            <a:extLst>
              <a:ext uri="{FF2B5EF4-FFF2-40B4-BE49-F238E27FC236}">
                <a16:creationId xmlns="" xmlns:a16="http://schemas.microsoft.com/office/drawing/2014/main" id="{1611DBDB-7443-4F1F-AB08-0CB58F03ABCF}"/>
              </a:ext>
            </a:extLst>
          </p:cNvPr>
          <p:cNvSpPr txBox="1"/>
          <p:nvPr/>
        </p:nvSpPr>
        <p:spPr>
          <a:xfrm>
            <a:off x="4765743" y="4768519"/>
            <a:ext cx="2339593" cy="461665"/>
          </a:xfrm>
          <a:prstGeom prst="rect">
            <a:avLst/>
          </a:prstGeom>
          <a:noFill/>
        </p:spPr>
        <p:txBody>
          <a:bodyPr wrap="square" rtlCol="0">
            <a:spAutoFit/>
          </a:bodyPr>
          <a:lstStyle/>
          <a:p>
            <a:r>
              <a:rPr lang="zh-CN" altLang="en-US" sz="2400" dirty="0">
                <a:cs typeface="+mn-ea"/>
                <a:sym typeface="+mn-lt"/>
              </a:rPr>
              <a:t>主讲人</a:t>
            </a:r>
            <a:r>
              <a:rPr lang="zh-CN" altLang="en-US" sz="2400" dirty="0" smtClean="0">
                <a:cs typeface="+mn-ea"/>
                <a:sym typeface="+mn-lt"/>
              </a:rPr>
              <a:t>：</a:t>
            </a:r>
            <a:r>
              <a:rPr lang="zh-CN" altLang="en-US" sz="2400" dirty="0">
                <a:cs typeface="+mn-ea"/>
                <a:sym typeface="+mn-lt"/>
              </a:rPr>
              <a:t>优品</a:t>
            </a:r>
            <a:r>
              <a:rPr lang="en-US" altLang="zh-CN" sz="2400" dirty="0" smtClean="0">
                <a:cs typeface="+mn-ea"/>
                <a:sym typeface="+mn-lt"/>
              </a:rPr>
              <a:t>PPT</a:t>
            </a:r>
            <a:endParaRPr lang="zh-CN" altLang="en-US" sz="2400" dirty="0">
              <a:cs typeface="+mn-ea"/>
              <a:sym typeface="+mn-lt"/>
            </a:endParaRPr>
          </a:p>
        </p:txBody>
      </p:sp>
    </p:spTree>
    <p:extLst>
      <p:ext uri="{BB962C8B-B14F-4D97-AF65-F5344CB8AC3E}">
        <p14:creationId xmlns:p14="http://schemas.microsoft.com/office/powerpoint/2010/main" val="16962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anim calcmode="lin" valueType="num">
                                      <p:cBhvr>
                                        <p:cTn id="40" dur="750" fill="hold"/>
                                        <p:tgtEl>
                                          <p:spTgt spid="2"/>
                                        </p:tgtEl>
                                        <p:attrNameLst>
                                          <p:attrName>ppt_x</p:attrName>
                                        </p:attrNameLst>
                                      </p:cBhvr>
                                      <p:tavLst>
                                        <p:tav tm="0">
                                          <p:val>
                                            <p:strVal val="#ppt_x"/>
                                          </p:val>
                                        </p:tav>
                                        <p:tav tm="100000">
                                          <p:val>
                                            <p:strVal val="#ppt_x"/>
                                          </p:val>
                                        </p:tav>
                                      </p:tavLst>
                                    </p:anim>
                                    <p:anim calcmode="lin" valueType="num">
                                      <p:cBhvr>
                                        <p:cTn id="41" dur="75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742974" y="2645004"/>
            <a:ext cx="84700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mn-lt"/>
                <a:ea typeface="+mn-ea"/>
                <a:cs typeface="+mn-ea"/>
                <a:sym typeface="+mn-lt"/>
              </a:rPr>
              <a:t>未成年人自身</a:t>
            </a:r>
            <a:r>
              <a:rPr lang="en-US" altLang="zh-CN" sz="2000" dirty="0">
                <a:solidFill>
                  <a:schemeClr val="bg1"/>
                </a:solidFill>
                <a:latin typeface="+mn-lt"/>
                <a:ea typeface="+mn-ea"/>
                <a:cs typeface="+mn-ea"/>
                <a:sym typeface="+mn-lt"/>
              </a:rPr>
              <a:t>:</a:t>
            </a:r>
          </a:p>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、好奇心强，但自制能力差。</a:t>
            </a:r>
          </a:p>
          <a:p>
            <a:r>
              <a:rPr lang="zh-CN" altLang="en-US" sz="2000" dirty="0">
                <a:solidFill>
                  <a:schemeClr val="bg1"/>
                </a:solidFill>
                <a:latin typeface="+mn-lt"/>
                <a:ea typeface="+mn-ea"/>
                <a:cs typeface="+mn-ea"/>
                <a:sym typeface="+mn-lt"/>
              </a:rPr>
              <a:t>2、生活经验不足，缺乏辨别是非的能力。</a:t>
            </a:r>
          </a:p>
          <a:p>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、法律意识和自我保护能力不强，容易遭受不法侵害。</a:t>
            </a:r>
            <a:endParaRPr lang="en-US" altLang="zh-CN" sz="2000" dirty="0">
              <a:solidFill>
                <a:schemeClr val="bg1"/>
              </a:solidFill>
              <a:latin typeface="+mn-lt"/>
              <a:ea typeface="+mn-ea"/>
              <a:cs typeface="+mn-ea"/>
              <a:sym typeface="+mn-lt"/>
            </a:endParaRPr>
          </a:p>
          <a:p>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国家</a:t>
            </a:r>
            <a:r>
              <a:rPr lang="en-US" altLang="zh-CN" sz="2000" dirty="0">
                <a:solidFill>
                  <a:schemeClr val="bg1"/>
                </a:solidFill>
                <a:latin typeface="+mn-lt"/>
                <a:ea typeface="+mn-ea"/>
                <a:cs typeface="+mn-ea"/>
                <a:sym typeface="+mn-lt"/>
              </a:rPr>
              <a:t>:</a:t>
            </a:r>
          </a:p>
          <a:p>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、未成年人是党和国家的希望，是中华民族的希望。</a:t>
            </a:r>
          </a:p>
        </p:txBody>
      </p:sp>
      <p:grpSp>
        <p:nvGrpSpPr>
          <p:cNvPr id="10" name="组合 9"/>
          <p:cNvGrpSpPr/>
          <p:nvPr/>
        </p:nvGrpSpPr>
        <p:grpSpPr>
          <a:xfrm>
            <a:off x="1408754" y="603868"/>
            <a:ext cx="6159625" cy="584775"/>
            <a:chOff x="4981087" y="771355"/>
            <a:chExt cx="4157664" cy="494316"/>
          </a:xfrm>
        </p:grpSpPr>
        <p:cxnSp>
          <p:nvCxnSpPr>
            <p:cNvPr id="12" name="直接连接符 11"/>
            <p:cNvCxnSpPr>
              <a:cxnSpLocks/>
            </p:cNvCxnSpPr>
            <p:nvPr/>
          </p:nvCxnSpPr>
          <p:spPr>
            <a:xfrm>
              <a:off x="5466897" y="1261251"/>
              <a:ext cx="2372784"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981087" y="771355"/>
              <a:ext cx="4157664" cy="49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dirty="0">
                  <a:latin typeface="+mn-lt"/>
                  <a:ea typeface="+mn-ea"/>
                  <a:cs typeface="+mn-ea"/>
                  <a:sym typeface="+mn-lt"/>
                </a:rPr>
                <a:t>总结：为什么我们需要特殊保护</a:t>
              </a:r>
              <a:r>
                <a:rPr lang="en-US" altLang="zh-CN" sz="3200" dirty="0">
                  <a:latin typeface="+mn-lt"/>
                  <a:ea typeface="+mn-ea"/>
                  <a:cs typeface="+mn-ea"/>
                  <a:sym typeface="+mn-lt"/>
                </a:rPr>
                <a:t>?</a:t>
              </a: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5" name="图片 4">
            <a:extLst>
              <a:ext uri="{FF2B5EF4-FFF2-40B4-BE49-F238E27FC236}">
                <a16:creationId xmlns="" xmlns:a16="http://schemas.microsoft.com/office/drawing/2014/main" id="{80FBFB91-4CD0-4510-AB83-D16C7FF343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81187" y="2193667"/>
            <a:ext cx="4722719" cy="1235333"/>
          </a:xfrm>
          <a:prstGeom prst="rect">
            <a:avLst/>
          </a:prstGeom>
        </p:spPr>
      </p:pic>
    </p:spTree>
    <p:extLst>
      <p:ext uri="{BB962C8B-B14F-4D97-AF65-F5344CB8AC3E}">
        <p14:creationId xmlns:p14="http://schemas.microsoft.com/office/powerpoint/2010/main" val="27019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D59FB8B4-B906-43DF-B088-03EEF9A41D87}"/>
              </a:ext>
            </a:extLst>
          </p:cNvPr>
          <p:cNvSpPr/>
          <p:nvPr/>
        </p:nvSpPr>
        <p:spPr>
          <a:xfrm>
            <a:off x="8521518" y="3998246"/>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 xmlns:a16="http://schemas.microsoft.com/office/drawing/2014/main" id="{3A723A59-AB78-4DEC-9A9F-0E03FDF17657}"/>
              </a:ext>
            </a:extLst>
          </p:cNvPr>
          <p:cNvSpPr/>
          <p:nvPr/>
        </p:nvSpPr>
        <p:spPr>
          <a:xfrm>
            <a:off x="1464658" y="1377979"/>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 xmlns:a16="http://schemas.microsoft.com/office/drawing/2014/main" id="{E7782C40-C8C5-435D-9614-74A1993C936F}"/>
              </a:ext>
            </a:extLst>
          </p:cNvPr>
          <p:cNvCxnSpPr/>
          <p:nvPr/>
        </p:nvCxnSpPr>
        <p:spPr>
          <a:xfrm flipH="1">
            <a:off x="993603" y="1128598"/>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038468" y="2102462"/>
            <a:ext cx="89649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说一说：</a:t>
            </a:r>
            <a:endParaRPr lang="en-US" altLang="zh-CN" sz="4000" dirty="0">
              <a:latin typeface="+mn-lt"/>
              <a:ea typeface="+mn-ea"/>
              <a:cs typeface="+mn-ea"/>
              <a:sym typeface="+mn-lt"/>
            </a:endParaRPr>
          </a:p>
          <a:p>
            <a:pPr algn="l">
              <a:lnSpc>
                <a:spcPct val="100000"/>
              </a:lnSpc>
              <a:spcBef>
                <a:spcPts val="0"/>
              </a:spcBef>
              <a:buNone/>
            </a:pPr>
            <a:r>
              <a:rPr lang="zh-CN" altLang="en-US" sz="4000" dirty="0">
                <a:latin typeface="+mn-lt"/>
                <a:ea typeface="+mn-ea"/>
                <a:cs typeface="+mn-ea"/>
                <a:sym typeface="+mn-lt"/>
              </a:rPr>
              <a:t>保护未成年成长的有关法律有哪些？</a:t>
            </a:r>
          </a:p>
          <a:p>
            <a:pPr algn="l">
              <a:lnSpc>
                <a:spcPct val="100000"/>
              </a:lnSpc>
              <a:spcBef>
                <a:spcPts val="0"/>
              </a:spcBef>
              <a:buNone/>
            </a:pPr>
            <a:r>
              <a:rPr lang="zh-CN" altLang="en-US" sz="4000" dirty="0">
                <a:latin typeface="+mn-lt"/>
                <a:ea typeface="+mn-ea"/>
                <a:cs typeface="+mn-ea"/>
                <a:sym typeface="+mn-lt"/>
              </a:rPr>
              <a:t>有哪两部专门的法律？</a:t>
            </a:r>
          </a:p>
        </p:txBody>
      </p:sp>
      <p:pic>
        <p:nvPicPr>
          <p:cNvPr id="9" name="图片 8">
            <a:extLst>
              <a:ext uri="{FF2B5EF4-FFF2-40B4-BE49-F238E27FC236}">
                <a16:creationId xmlns=""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 xmlns:a16="http://schemas.microsoft.com/office/drawing/2014/main" id="{7DCEDFDC-4223-4783-81F0-64830F71E95D}"/>
              </a:ext>
            </a:extLst>
          </p:cNvPr>
          <p:cNvCxnSpPr/>
          <p:nvPr/>
        </p:nvCxnSpPr>
        <p:spPr>
          <a:xfrm flipH="1">
            <a:off x="7261025" y="380531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3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1991</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9</a:t>
            </a:r>
            <a:r>
              <a:rPr lang="zh-CN" altLang="en-US" sz="2000" dirty="0">
                <a:solidFill>
                  <a:schemeClr val="bg1"/>
                </a:solidFill>
                <a:latin typeface="+mn-lt"/>
                <a:ea typeface="+mn-ea"/>
                <a:cs typeface="+mn-ea"/>
                <a:sym typeface="+mn-lt"/>
              </a:rPr>
              <a:t>月，全国人大通过了</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中华人民共和国未成年人保护法</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a:t>
            </a:r>
            <a:r>
              <a:rPr lang="en-US" altLang="zh-CN" sz="2000" dirty="0">
                <a:solidFill>
                  <a:schemeClr val="bg1"/>
                </a:solidFill>
                <a:latin typeface="+mn-lt"/>
                <a:ea typeface="+mn-ea"/>
                <a:cs typeface="+mn-ea"/>
                <a:sym typeface="+mn-lt"/>
              </a:rPr>
              <a:t>1999</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月，全国人大通过了</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中华人民共和国预防未成年人犯罪法</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a:t>
            </a:r>
            <a:endParaRPr lang="en-US" altLang="zh-CN" sz="2000" dirty="0">
              <a:solidFill>
                <a:schemeClr val="bg1"/>
              </a:solidFill>
              <a:latin typeface="+mn-lt"/>
              <a:ea typeface="+mn-ea"/>
              <a:cs typeface="+mn-ea"/>
              <a:sym typeface="+mn-lt"/>
            </a:endParaRPr>
          </a:p>
          <a:p>
            <a:pPr algn="l"/>
            <a:r>
              <a:rPr lang="en-US" altLang="zh-CN" sz="2000" dirty="0">
                <a:solidFill>
                  <a:schemeClr val="bg1"/>
                </a:solidFill>
                <a:latin typeface="+mn-lt"/>
                <a:ea typeface="+mn-ea"/>
                <a:cs typeface="+mn-ea"/>
                <a:sym typeface="+mn-lt"/>
              </a:rPr>
              <a:t>2006</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12</a:t>
            </a:r>
            <a:r>
              <a:rPr lang="zh-CN" altLang="en-US" sz="2000" dirty="0">
                <a:solidFill>
                  <a:schemeClr val="bg1"/>
                </a:solidFill>
                <a:latin typeface="+mn-lt"/>
                <a:ea typeface="+mn-ea"/>
                <a:cs typeface="+mn-ea"/>
                <a:sym typeface="+mn-lt"/>
              </a:rPr>
              <a:t>月底，十届全国人大常委会通过了修订后的未成年人保护法，并于</a:t>
            </a:r>
            <a:r>
              <a:rPr lang="en-US" altLang="zh-CN" sz="2000" dirty="0">
                <a:solidFill>
                  <a:schemeClr val="bg1"/>
                </a:solidFill>
                <a:latin typeface="+mn-lt"/>
                <a:ea typeface="+mn-ea"/>
                <a:cs typeface="+mn-ea"/>
                <a:sym typeface="+mn-lt"/>
              </a:rPr>
              <a:t>2007</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月</a:t>
            </a:r>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日起施行。</a:t>
            </a:r>
            <a:endParaRPr lang="en-US" altLang="zh-CN" sz="2000" dirty="0">
              <a:solidFill>
                <a:schemeClr val="bg1"/>
              </a:solidFill>
              <a:latin typeface="+mn-lt"/>
              <a:ea typeface="+mn-ea"/>
              <a:cs typeface="+mn-ea"/>
              <a:sym typeface="+mn-lt"/>
            </a:endParaRPr>
          </a:p>
          <a:p>
            <a:pPr algn="l"/>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除了这两部专门的法律外，你还知道哪些保护未成年人健康成长的法律吗？</a:t>
            </a:r>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我国宪法、刑法、民法通则、婚姻法、义务教育法等许多法律法规，都对保护未成年人做出了明确的规定。</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保护未成年人的法律</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4" name="图片 3">
            <a:extLst>
              <a:ext uri="{FF2B5EF4-FFF2-40B4-BE49-F238E27FC236}">
                <a16:creationId xmlns="" xmlns:a16="http://schemas.microsoft.com/office/drawing/2014/main" id="{580D637C-1D55-4FFD-94D2-DB4D4CBC87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8817" y="286966"/>
            <a:ext cx="1075104" cy="1595336"/>
          </a:xfrm>
          <a:prstGeom prst="rect">
            <a:avLst/>
          </a:prstGeom>
        </p:spPr>
      </p:pic>
      <p:pic>
        <p:nvPicPr>
          <p:cNvPr id="6" name="图片 5">
            <a:extLst>
              <a:ext uri="{FF2B5EF4-FFF2-40B4-BE49-F238E27FC236}">
                <a16:creationId xmlns="" xmlns:a16="http://schemas.microsoft.com/office/drawing/2014/main" id="{CAFFB294-A597-44F9-A364-8E59B0B36B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59365" y="286966"/>
            <a:ext cx="992221" cy="1595336"/>
          </a:xfrm>
          <a:prstGeom prst="rect">
            <a:avLst/>
          </a:prstGeom>
        </p:spPr>
      </p:pic>
    </p:spTree>
    <p:extLst>
      <p:ext uri="{BB962C8B-B14F-4D97-AF65-F5344CB8AC3E}">
        <p14:creationId xmlns:p14="http://schemas.microsoft.com/office/powerpoint/2010/main" val="183500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anim calcmode="lin" valueType="num">
                                      <p:cBhvr>
                                        <p:cTn id="34" dur="750" fill="hold"/>
                                        <p:tgtEl>
                                          <p:spTgt spid="4"/>
                                        </p:tgtEl>
                                        <p:attrNameLst>
                                          <p:attrName>ppt_x</p:attrName>
                                        </p:attrNameLst>
                                      </p:cBhvr>
                                      <p:tavLst>
                                        <p:tav tm="0">
                                          <p:val>
                                            <p:strVal val="#ppt_x"/>
                                          </p:val>
                                        </p:tav>
                                        <p:tav tm="100000">
                                          <p:val>
                                            <p:strVal val="#ppt_x"/>
                                          </p:val>
                                        </p:tav>
                                      </p:tavLst>
                                    </p:anim>
                                    <p:anim calcmode="lin" valueType="num">
                                      <p:cBhvr>
                                        <p:cTn id="3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5CB0EB57-7099-4C54-8FA5-0EACAF05C2CE}"/>
              </a:ext>
            </a:extLst>
          </p:cNvPr>
          <p:cNvSpPr/>
          <p:nvPr/>
        </p:nvSpPr>
        <p:spPr>
          <a:xfrm>
            <a:off x="7897793" y="3701574"/>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 xmlns:a16="http://schemas.microsoft.com/office/drawing/2014/main" id="{3A723A59-AB78-4DEC-9A9F-0E03FDF17657}"/>
              </a:ext>
            </a:extLst>
          </p:cNvPr>
          <p:cNvSpPr/>
          <p:nvPr/>
        </p:nvSpPr>
        <p:spPr>
          <a:xfrm>
            <a:off x="1933958" y="1447793"/>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 xmlns:a16="http://schemas.microsoft.com/office/drawing/2014/main" id="{E7782C40-C8C5-435D-9614-74A1993C936F}"/>
              </a:ext>
            </a:extLst>
          </p:cNvPr>
          <p:cNvCxnSpPr/>
          <p:nvPr/>
        </p:nvCxnSpPr>
        <p:spPr>
          <a:xfrm flipH="1">
            <a:off x="1462903" y="1198412"/>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703141" y="2344939"/>
            <a:ext cx="65441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共同讨论：</a:t>
            </a:r>
            <a:endParaRPr lang="en-US" altLang="zh-CN" sz="4000" dirty="0">
              <a:latin typeface="+mn-lt"/>
              <a:ea typeface="+mn-ea"/>
              <a:cs typeface="+mn-ea"/>
              <a:sym typeface="+mn-lt"/>
            </a:endParaRPr>
          </a:p>
          <a:p>
            <a:pPr algn="l">
              <a:lnSpc>
                <a:spcPct val="100000"/>
              </a:lnSpc>
              <a:spcBef>
                <a:spcPts val="0"/>
              </a:spcBef>
              <a:buNone/>
            </a:pPr>
            <a:r>
              <a:rPr lang="zh-CN" altLang="en-US" sz="4000" dirty="0">
                <a:latin typeface="+mn-lt"/>
                <a:ea typeface="+mn-ea"/>
                <a:cs typeface="+mn-ea"/>
                <a:sym typeface="+mn-lt"/>
              </a:rPr>
              <a:t>未成年人要健康成长，都需要哪些方面的保护呢？</a:t>
            </a:r>
          </a:p>
        </p:txBody>
      </p:sp>
      <p:pic>
        <p:nvPicPr>
          <p:cNvPr id="9" name="图片 8">
            <a:extLst>
              <a:ext uri="{FF2B5EF4-FFF2-40B4-BE49-F238E27FC236}">
                <a16:creationId xmlns=""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14483"/>
            <a:ext cx="4930975" cy="6872483"/>
          </a:xfrm>
          <a:prstGeom prst="rect">
            <a:avLst/>
          </a:prstGeom>
        </p:spPr>
      </p:pic>
      <p:pic>
        <p:nvPicPr>
          <p:cNvPr id="3" name="图片 2">
            <a:extLst>
              <a:ext uri="{FF2B5EF4-FFF2-40B4-BE49-F238E27FC236}">
                <a16:creationId xmlns=""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 xmlns:a16="http://schemas.microsoft.com/office/drawing/2014/main" id="{7DCEDFDC-4223-4783-81F0-64830F71E95D}"/>
              </a:ext>
            </a:extLst>
          </p:cNvPr>
          <p:cNvCxnSpPr/>
          <p:nvPr/>
        </p:nvCxnSpPr>
        <p:spPr>
          <a:xfrm flipH="1">
            <a:off x="6637300" y="359397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47863" y="6710773"/>
            <a:ext cx="1440159" cy="123111"/>
          </a:xfrm>
          <a:prstGeom prst="rect">
            <a:avLst/>
          </a:prstGeom>
          <a:noFill/>
        </p:spPr>
        <p:txBody>
          <a:bodyPr wrap="square" rtlCol="0">
            <a:spAutoFit/>
          </a:bodyPr>
          <a:lstStyle/>
          <a:p>
            <a:pPr defTabSz="914400">
              <a:lnSpc>
                <a:spcPct val="200000"/>
              </a:lnSpc>
            </a:pPr>
            <a:r>
              <a:rPr lang="zh-CN" altLang="en-US" sz="100" dirty="0">
                <a:solidFill>
                  <a:schemeClr val="accent3">
                    <a:lumMod val="20000"/>
                    <a:lumOff val="80000"/>
                  </a:schemeClr>
                </a:solidFill>
                <a:ea typeface="微软雅黑" panose="020B0503020204020204" pitchFamily="34" charset="-122"/>
              </a:rPr>
              <a:t>行</a:t>
            </a:r>
            <a:r>
              <a:rPr lang="zh-CN" altLang="en-US" sz="100" dirty="0" smtClean="0">
                <a:solidFill>
                  <a:schemeClr val="accent3">
                    <a:lumMod val="20000"/>
                    <a:lumOff val="80000"/>
                  </a:schemeClr>
                </a:solidFill>
                <a:ea typeface="微软雅黑" panose="020B0503020204020204" pitchFamily="34" charset="-122"/>
              </a:rPr>
              <a:t>业</a:t>
            </a:r>
            <a:r>
              <a:rPr lang="en-US" altLang="zh-CN" sz="100" dirty="0" smtClean="0">
                <a:solidFill>
                  <a:schemeClr val="accent3">
                    <a:lumMod val="20000"/>
                    <a:lumOff val="80000"/>
                  </a:schemeClr>
                </a:solidFill>
                <a:ea typeface="微软雅黑" panose="020B0503020204020204" pitchFamily="34" charset="-122"/>
              </a:rPr>
              <a:t>PPT</a:t>
            </a:r>
            <a:r>
              <a:rPr lang="zh-CN" altLang="en-US" sz="100" dirty="0" smtClean="0">
                <a:solidFill>
                  <a:schemeClr val="accent3">
                    <a:lumMod val="20000"/>
                    <a:lumOff val="80000"/>
                  </a:schemeClr>
                </a:solidFill>
                <a:ea typeface="微软雅黑" panose="020B0503020204020204" pitchFamily="34" charset="-122"/>
              </a:rPr>
              <a:t>模板</a:t>
            </a:r>
            <a:r>
              <a:rPr lang="en-US" altLang="zh-CN" sz="100" dirty="0">
                <a:solidFill>
                  <a:schemeClr val="accent3">
                    <a:lumMod val="20000"/>
                    <a:lumOff val="80000"/>
                  </a:schemeClr>
                </a:solidFill>
                <a:ea typeface="微软雅黑" panose="020B0503020204020204" pitchFamily="34" charset="-122"/>
              </a:rPr>
              <a:t>http://www.1ppt.com/hangye/</a:t>
            </a:r>
            <a:endParaRPr lang="en-US" altLang="zh-CN" sz="100" dirty="0" smtClean="0">
              <a:solidFill>
                <a:schemeClr val="accent3">
                  <a:lumMod val="20000"/>
                  <a:lumOff val="80000"/>
                </a:schemeClr>
              </a:solidFill>
              <a:ea typeface="微软雅黑" panose="020B0503020204020204" pitchFamily="34" charset="-122"/>
            </a:endParaRPr>
          </a:p>
        </p:txBody>
      </p:sp>
    </p:spTree>
    <p:extLst>
      <p:ext uri="{BB962C8B-B14F-4D97-AF65-F5344CB8AC3E}">
        <p14:creationId xmlns:p14="http://schemas.microsoft.com/office/powerpoint/2010/main" val="302736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644879" y="4165735"/>
            <a:ext cx="1240305" cy="400110"/>
          </a:xfrm>
          <a:prstGeom prst="rect">
            <a:avLst/>
          </a:prstGeom>
          <a:noFill/>
        </p:spPr>
        <p:txBody>
          <a:bodyPr wrap="square" rtlCol="0">
            <a:spAutoFit/>
          </a:bodyPr>
          <a:lstStyle/>
          <a:p>
            <a:r>
              <a:rPr lang="zh-CN" altLang="en-US" sz="2000" dirty="0">
                <a:cs typeface="+mn-ea"/>
                <a:sym typeface="+mn-lt"/>
              </a:rPr>
              <a:t>司法保护</a:t>
            </a:r>
          </a:p>
        </p:txBody>
      </p:sp>
      <p:sp>
        <p:nvSpPr>
          <p:cNvPr id="19" name="文本框 18"/>
          <p:cNvSpPr txBox="1"/>
          <p:nvPr/>
        </p:nvSpPr>
        <p:spPr>
          <a:xfrm>
            <a:off x="6468335" y="4165735"/>
            <a:ext cx="1240305" cy="400110"/>
          </a:xfrm>
          <a:prstGeom prst="rect">
            <a:avLst/>
          </a:prstGeom>
          <a:noFill/>
        </p:spPr>
        <p:txBody>
          <a:bodyPr wrap="square" rtlCol="0">
            <a:spAutoFit/>
          </a:bodyPr>
          <a:lstStyle/>
          <a:p>
            <a:pPr algn="ctr"/>
            <a:r>
              <a:rPr lang="zh-CN" altLang="en-US" sz="2000" dirty="0">
                <a:cs typeface="+mn-ea"/>
                <a:sym typeface="+mn-lt"/>
              </a:rPr>
              <a:t>社会保护</a:t>
            </a:r>
          </a:p>
        </p:txBody>
      </p:sp>
      <p:sp>
        <p:nvSpPr>
          <p:cNvPr id="21" name="文本框 20"/>
          <p:cNvSpPr txBox="1"/>
          <p:nvPr/>
        </p:nvSpPr>
        <p:spPr>
          <a:xfrm>
            <a:off x="4042503" y="4165735"/>
            <a:ext cx="1803667" cy="400110"/>
          </a:xfrm>
          <a:prstGeom prst="rect">
            <a:avLst/>
          </a:prstGeom>
          <a:noFill/>
        </p:spPr>
        <p:txBody>
          <a:bodyPr wrap="square" rtlCol="0">
            <a:spAutoFit/>
          </a:bodyPr>
          <a:lstStyle/>
          <a:p>
            <a:pPr algn="ctr"/>
            <a:r>
              <a:rPr lang="zh-CN" altLang="en-US" sz="2000" dirty="0">
                <a:cs typeface="+mn-ea"/>
                <a:sym typeface="+mn-lt"/>
              </a:rPr>
              <a:t>学校保护</a:t>
            </a:r>
          </a:p>
        </p:txBody>
      </p:sp>
      <p:sp>
        <p:nvSpPr>
          <p:cNvPr id="23" name="文本框 22"/>
          <p:cNvSpPr txBox="1"/>
          <p:nvPr/>
        </p:nvSpPr>
        <p:spPr>
          <a:xfrm>
            <a:off x="1632482" y="4215486"/>
            <a:ext cx="1803667" cy="400110"/>
          </a:xfrm>
          <a:prstGeom prst="rect">
            <a:avLst/>
          </a:prstGeom>
          <a:noFill/>
        </p:spPr>
        <p:txBody>
          <a:bodyPr wrap="square" rtlCol="0">
            <a:spAutoFit/>
          </a:bodyPr>
          <a:lstStyle/>
          <a:p>
            <a:pPr algn="ctr"/>
            <a:r>
              <a:rPr lang="zh-CN" altLang="en-US" sz="2000" dirty="0">
                <a:cs typeface="+mn-ea"/>
                <a:sym typeface="+mn-lt"/>
              </a:rPr>
              <a:t>家庭保护</a:t>
            </a:r>
          </a:p>
        </p:txBody>
      </p:sp>
      <p:grpSp>
        <p:nvGrpSpPr>
          <p:cNvPr id="30" name="组合 29">
            <a:extLst>
              <a:ext uri="{FF2B5EF4-FFF2-40B4-BE49-F238E27FC236}">
                <a16:creationId xmlns="" xmlns:a16="http://schemas.microsoft.com/office/drawing/2014/main" id="{560D5DCA-C99D-4EF7-8E9B-938FFAA272A7}"/>
              </a:ext>
            </a:extLst>
          </p:cNvPr>
          <p:cNvGrpSpPr/>
          <p:nvPr/>
        </p:nvGrpSpPr>
        <p:grpSpPr>
          <a:xfrm>
            <a:off x="1308223" y="487903"/>
            <a:ext cx="3943909" cy="584775"/>
            <a:chOff x="4828942" y="698262"/>
            <a:chExt cx="3088501" cy="584775"/>
          </a:xfrm>
        </p:grpSpPr>
        <p:cxnSp>
          <p:nvCxnSpPr>
            <p:cNvPr id="31" name="直接连接符 30">
              <a:extLst>
                <a:ext uri="{FF2B5EF4-FFF2-40B4-BE49-F238E27FC236}">
                  <a16:creationId xmlns="" xmlns:a16="http://schemas.microsoft.com/office/drawing/2014/main" id="{E073E034-44C7-4E03-B52B-16B8B0121059}"/>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2" name="Text Box 39">
              <a:extLst>
                <a:ext uri="{FF2B5EF4-FFF2-40B4-BE49-F238E27FC236}">
                  <a16:creationId xmlns="" xmlns:a16="http://schemas.microsoft.com/office/drawing/2014/main" id="{BD0AE53B-6B83-4369-8C8C-B9C2904B4E96}"/>
                </a:ext>
              </a:extLst>
            </p:cNvPr>
            <p:cNvSpPr txBox="1">
              <a:spLocks noChangeArrowheads="1"/>
            </p:cNvSpPr>
            <p:nvPr/>
          </p:nvSpPr>
          <p:spPr bwMode="auto">
            <a:xfrm>
              <a:off x="4828942" y="698262"/>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未成年人受到的保护</a:t>
              </a:r>
              <a:endParaRPr lang="en-US" altLang="zh-CN" sz="3200" dirty="0">
                <a:solidFill>
                  <a:schemeClr val="tx1">
                    <a:lumMod val="75000"/>
                    <a:lumOff val="25000"/>
                  </a:schemeClr>
                </a:solidFill>
                <a:latin typeface="+mn-lt"/>
                <a:ea typeface="+mn-ea"/>
                <a:cs typeface="+mn-ea"/>
                <a:sym typeface="+mn-lt"/>
              </a:endParaRPr>
            </a:p>
          </p:txBody>
        </p:sp>
      </p:grpSp>
      <p:pic>
        <p:nvPicPr>
          <p:cNvPr id="34" name="图片 33">
            <a:extLst>
              <a:ext uri="{FF2B5EF4-FFF2-40B4-BE49-F238E27FC236}">
                <a16:creationId xmlns="" xmlns:a16="http://schemas.microsoft.com/office/drawing/2014/main" id="{D145C888-CE88-4816-B86D-92E5C9551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cxnSp>
        <p:nvCxnSpPr>
          <p:cNvPr id="6" name="连接符: 肘形 5">
            <a:extLst>
              <a:ext uri="{FF2B5EF4-FFF2-40B4-BE49-F238E27FC236}">
                <a16:creationId xmlns="" xmlns:a16="http://schemas.microsoft.com/office/drawing/2014/main" id="{23B2CCB5-744A-4A55-8AB1-2059543A93BB}"/>
              </a:ext>
            </a:extLst>
          </p:cNvPr>
          <p:cNvCxnSpPr>
            <a:cxnSpLocks/>
          </p:cNvCxnSpPr>
          <p:nvPr/>
        </p:nvCxnSpPr>
        <p:spPr>
          <a:xfrm rot="16200000" flipH="1">
            <a:off x="7472279" y="2197360"/>
            <a:ext cx="2107768" cy="1635046"/>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 xmlns:a16="http://schemas.microsoft.com/office/drawing/2014/main" id="{46A276DB-C0D9-4B41-9379-FECBAC8F3298}"/>
              </a:ext>
            </a:extLst>
          </p:cNvPr>
          <p:cNvCxnSpPr>
            <a:cxnSpLocks/>
          </p:cNvCxnSpPr>
          <p:nvPr/>
        </p:nvCxnSpPr>
        <p:spPr>
          <a:xfrm rot="5400000">
            <a:off x="2349639" y="2084555"/>
            <a:ext cx="2160681" cy="1791321"/>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 xmlns:a16="http://schemas.microsoft.com/office/drawing/2014/main" id="{054E9E2E-CB71-46CA-B222-E833ABF8C980}"/>
              </a:ext>
            </a:extLst>
          </p:cNvPr>
          <p:cNvCxnSpPr>
            <a:cxnSpLocks/>
          </p:cNvCxnSpPr>
          <p:nvPr/>
        </p:nvCxnSpPr>
        <p:spPr>
          <a:xfrm>
            <a:off x="5252133" y="1899875"/>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 xmlns:a16="http://schemas.microsoft.com/office/drawing/2014/main" id="{9F8EA2E8-2F81-46F4-AA2E-833A9805FC04}"/>
              </a:ext>
            </a:extLst>
          </p:cNvPr>
          <p:cNvCxnSpPr>
            <a:cxnSpLocks/>
          </p:cNvCxnSpPr>
          <p:nvPr/>
        </p:nvCxnSpPr>
        <p:spPr>
          <a:xfrm>
            <a:off x="7047353" y="1982998"/>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圆角 41">
            <a:extLst>
              <a:ext uri="{FF2B5EF4-FFF2-40B4-BE49-F238E27FC236}">
                <a16:creationId xmlns="" xmlns:a16="http://schemas.microsoft.com/office/drawing/2014/main" id="{7E8F3BC4-5610-4F21-BD41-B07B71609CF8}"/>
              </a:ext>
            </a:extLst>
          </p:cNvPr>
          <p:cNvSpPr/>
          <p:nvPr/>
        </p:nvSpPr>
        <p:spPr>
          <a:xfrm>
            <a:off x="3919286" y="1802844"/>
            <a:ext cx="4347293" cy="1056108"/>
          </a:xfrm>
          <a:prstGeom prst="round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5BFCDB76-FED1-4AE1-BDC7-E8D0CD1380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0096" y="1090756"/>
            <a:ext cx="4106483" cy="2135370"/>
          </a:xfrm>
          <a:prstGeom prst="rect">
            <a:avLst/>
          </a:prstGeom>
        </p:spPr>
      </p:pic>
      <p:grpSp>
        <p:nvGrpSpPr>
          <p:cNvPr id="15" name="组合 14">
            <a:extLst>
              <a:ext uri="{FF2B5EF4-FFF2-40B4-BE49-F238E27FC236}">
                <a16:creationId xmlns="" xmlns:a16="http://schemas.microsoft.com/office/drawing/2014/main" id="{DB902CE5-CE47-417F-B096-8F0789965814}"/>
              </a:ext>
            </a:extLst>
          </p:cNvPr>
          <p:cNvGrpSpPr/>
          <p:nvPr/>
        </p:nvGrpSpPr>
        <p:grpSpPr>
          <a:xfrm rot="21600000">
            <a:off x="1375722" y="4719386"/>
            <a:ext cx="2631148" cy="865573"/>
            <a:chOff x="791824" y="4866595"/>
            <a:chExt cx="2631148" cy="865573"/>
          </a:xfrm>
        </p:grpSpPr>
        <p:grpSp>
          <p:nvGrpSpPr>
            <p:cNvPr id="13" name="组合 12">
              <a:extLst>
                <a:ext uri="{FF2B5EF4-FFF2-40B4-BE49-F238E27FC236}">
                  <a16:creationId xmlns="" xmlns:a16="http://schemas.microsoft.com/office/drawing/2014/main" id="{73FBCC55-A123-47F2-B06D-2DEC457D2213}"/>
                </a:ext>
              </a:extLst>
            </p:cNvPr>
            <p:cNvGrpSpPr/>
            <p:nvPr/>
          </p:nvGrpSpPr>
          <p:grpSpPr>
            <a:xfrm>
              <a:off x="791824" y="4866595"/>
              <a:ext cx="1331045" cy="865573"/>
              <a:chOff x="791824" y="4866595"/>
              <a:chExt cx="1331045" cy="865573"/>
            </a:xfrm>
          </p:grpSpPr>
          <p:cxnSp>
            <p:nvCxnSpPr>
              <p:cNvPr id="8" name="直接箭头连接符 7">
                <a:extLst>
                  <a:ext uri="{FF2B5EF4-FFF2-40B4-BE49-F238E27FC236}">
                    <a16:creationId xmlns="" xmlns:a16="http://schemas.microsoft.com/office/drawing/2014/main" id="{F9B0B7A8-D74E-4705-B89E-11886C6BB7E2}"/>
                  </a:ext>
                </a:extLst>
              </p:cNvPr>
              <p:cNvCxnSpPr>
                <a:cxnSpLocks/>
              </p:cNvCxnSpPr>
              <p:nvPr/>
            </p:nvCxnSpPr>
            <p:spPr>
              <a:xfrm>
                <a:off x="1435287" y="5271578"/>
                <a:ext cx="687582"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 xmlns:a16="http://schemas.microsoft.com/office/drawing/2014/main" id="{91B209F8-80D0-4F5E-BDFF-E9D4A89C00E7}"/>
                  </a:ext>
                </a:extLst>
              </p:cNvPr>
              <p:cNvGrpSpPr/>
              <p:nvPr/>
            </p:nvGrpSpPr>
            <p:grpSpPr>
              <a:xfrm>
                <a:off x="791824" y="4866595"/>
                <a:ext cx="1331045" cy="865573"/>
                <a:chOff x="791824" y="4866595"/>
                <a:chExt cx="1331045" cy="865573"/>
              </a:xfrm>
            </p:grpSpPr>
            <p:sp>
              <p:nvSpPr>
                <p:cNvPr id="5" name="文本框 4">
                  <a:extLst>
                    <a:ext uri="{FF2B5EF4-FFF2-40B4-BE49-F238E27FC236}">
                      <a16:creationId xmlns="" xmlns:a16="http://schemas.microsoft.com/office/drawing/2014/main" id="{B50E1C99-AA8D-47E4-A59A-4C7F71EB21BE}"/>
                    </a:ext>
                  </a:extLst>
                </p:cNvPr>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家庭</a:t>
                  </a:r>
                </a:p>
              </p:txBody>
            </p:sp>
            <p:sp>
              <p:nvSpPr>
                <p:cNvPr id="10" name="文本框 9">
                  <a:extLst>
                    <a:ext uri="{FF2B5EF4-FFF2-40B4-BE49-F238E27FC236}">
                      <a16:creationId xmlns="" xmlns:a16="http://schemas.microsoft.com/office/drawing/2014/main" id="{B99EAD26-C37D-4A3C-BCD3-DB525758D1EC}"/>
                    </a:ext>
                  </a:extLst>
                </p:cNvPr>
                <p:cNvSpPr txBox="1"/>
                <p:nvPr/>
              </p:nvSpPr>
              <p:spPr>
                <a:xfrm>
                  <a:off x="1435287" y="4866595"/>
                  <a:ext cx="687582" cy="369332"/>
                </a:xfrm>
                <a:prstGeom prst="rect">
                  <a:avLst/>
                </a:prstGeom>
                <a:noFill/>
              </p:spPr>
              <p:txBody>
                <a:bodyPr wrap="square" rtlCol="0">
                  <a:spAutoFit/>
                </a:bodyPr>
                <a:lstStyle/>
                <a:p>
                  <a:r>
                    <a:rPr lang="zh-CN" altLang="en-US" dirty="0">
                      <a:cs typeface="+mn-ea"/>
                      <a:sym typeface="+mn-lt"/>
                    </a:rPr>
                    <a:t>养育</a:t>
                  </a:r>
                </a:p>
              </p:txBody>
            </p:sp>
            <p:sp>
              <p:nvSpPr>
                <p:cNvPr id="11" name="文本框 10">
                  <a:extLst>
                    <a:ext uri="{FF2B5EF4-FFF2-40B4-BE49-F238E27FC236}">
                      <a16:creationId xmlns="" xmlns:a16="http://schemas.microsoft.com/office/drawing/2014/main" id="{890502C4-11B9-437D-AD18-6B1430876EC9}"/>
                    </a:ext>
                  </a:extLst>
                </p:cNvPr>
                <p:cNvSpPr txBox="1"/>
                <p:nvPr/>
              </p:nvSpPr>
              <p:spPr>
                <a:xfrm>
                  <a:off x="1408754" y="5362836"/>
                  <a:ext cx="687582" cy="369332"/>
                </a:xfrm>
                <a:prstGeom prst="rect">
                  <a:avLst/>
                </a:prstGeom>
                <a:noFill/>
              </p:spPr>
              <p:txBody>
                <a:bodyPr wrap="square" rtlCol="0">
                  <a:spAutoFit/>
                </a:bodyPr>
                <a:lstStyle/>
                <a:p>
                  <a:r>
                    <a:rPr lang="zh-CN" altLang="en-US" dirty="0">
                      <a:cs typeface="+mn-ea"/>
                      <a:sym typeface="+mn-lt"/>
                    </a:rPr>
                    <a:t>教育</a:t>
                  </a:r>
                </a:p>
              </p:txBody>
            </p:sp>
          </p:grpSp>
        </p:grpSp>
        <p:sp>
          <p:nvSpPr>
            <p:cNvPr id="14" name="文本框 13">
              <a:extLst>
                <a:ext uri="{FF2B5EF4-FFF2-40B4-BE49-F238E27FC236}">
                  <a16:creationId xmlns="" xmlns:a16="http://schemas.microsoft.com/office/drawing/2014/main" id="{7D550650-387F-4502-BC7F-D95C60300A56}"/>
                </a:ext>
              </a:extLst>
            </p:cNvPr>
            <p:cNvSpPr txBox="1"/>
            <p:nvPr/>
          </p:nvSpPr>
          <p:spPr>
            <a:xfrm>
              <a:off x="2109692" y="5035135"/>
              <a:ext cx="1313280" cy="400110"/>
            </a:xfrm>
            <a:prstGeom prst="rect">
              <a:avLst/>
            </a:prstGeom>
            <a:noFill/>
          </p:spPr>
          <p:txBody>
            <a:bodyPr wrap="square" rtlCol="0">
              <a:spAutoFit/>
            </a:bodyPr>
            <a:lstStyle/>
            <a:p>
              <a:r>
                <a:rPr lang="zh-CN" altLang="en-US" sz="2000" dirty="0">
                  <a:cs typeface="+mn-ea"/>
                  <a:sym typeface="+mn-lt"/>
                </a:rPr>
                <a:t>未成年人</a:t>
              </a:r>
            </a:p>
          </p:txBody>
        </p:sp>
      </p:grpSp>
      <p:grpSp>
        <p:nvGrpSpPr>
          <p:cNvPr id="33" name="组合 32">
            <a:extLst>
              <a:ext uri="{FF2B5EF4-FFF2-40B4-BE49-F238E27FC236}">
                <a16:creationId xmlns="" xmlns:a16="http://schemas.microsoft.com/office/drawing/2014/main" id="{0E78842B-FADA-49B2-8E09-05B09114E3FA}"/>
              </a:ext>
            </a:extLst>
          </p:cNvPr>
          <p:cNvGrpSpPr/>
          <p:nvPr/>
        </p:nvGrpSpPr>
        <p:grpSpPr>
          <a:xfrm>
            <a:off x="3429979" y="5707676"/>
            <a:ext cx="3777450" cy="575542"/>
            <a:chOff x="791824" y="4866595"/>
            <a:chExt cx="3777450" cy="575542"/>
          </a:xfrm>
        </p:grpSpPr>
        <p:grpSp>
          <p:nvGrpSpPr>
            <p:cNvPr id="36" name="组合 35">
              <a:extLst>
                <a:ext uri="{FF2B5EF4-FFF2-40B4-BE49-F238E27FC236}">
                  <a16:creationId xmlns="" xmlns:a16="http://schemas.microsoft.com/office/drawing/2014/main" id="{71C114DF-41AC-44A1-9AF2-F56337BD8A95}"/>
                </a:ext>
              </a:extLst>
            </p:cNvPr>
            <p:cNvGrpSpPr/>
            <p:nvPr/>
          </p:nvGrpSpPr>
          <p:grpSpPr>
            <a:xfrm>
              <a:off x="791824" y="4866595"/>
              <a:ext cx="2668799" cy="575542"/>
              <a:chOff x="791824" y="4866595"/>
              <a:chExt cx="2668799" cy="575542"/>
            </a:xfrm>
          </p:grpSpPr>
          <p:cxnSp>
            <p:nvCxnSpPr>
              <p:cNvPr id="38" name="直接箭头连接符 37">
                <a:extLst>
                  <a:ext uri="{FF2B5EF4-FFF2-40B4-BE49-F238E27FC236}">
                    <a16:creationId xmlns="" xmlns:a16="http://schemas.microsoft.com/office/drawing/2014/main" id="{B0847AB4-1509-455B-A1BF-E62CEF7BBE56}"/>
                  </a:ext>
                </a:extLst>
              </p:cNvPr>
              <p:cNvCxnSpPr>
                <a:cxnSpLocks/>
              </p:cNvCxnSpPr>
              <p:nvPr/>
            </p:nvCxnSpPr>
            <p:spPr>
              <a:xfrm>
                <a:off x="1435287" y="5235927"/>
                <a:ext cx="1823775"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 xmlns:a16="http://schemas.microsoft.com/office/drawing/2014/main" id="{0FB715A1-F067-46F6-8CDE-2121E5B8C955}"/>
                  </a:ext>
                </a:extLst>
              </p:cNvPr>
              <p:cNvGrpSpPr/>
              <p:nvPr/>
            </p:nvGrpSpPr>
            <p:grpSpPr>
              <a:xfrm>
                <a:off x="791824" y="4866595"/>
                <a:ext cx="2668799" cy="575542"/>
                <a:chOff x="791824" y="4866595"/>
                <a:chExt cx="2668799" cy="575542"/>
              </a:xfrm>
            </p:grpSpPr>
            <p:sp>
              <p:nvSpPr>
                <p:cNvPr id="43" name="文本框 42">
                  <a:extLst>
                    <a:ext uri="{FF2B5EF4-FFF2-40B4-BE49-F238E27FC236}">
                      <a16:creationId xmlns="" xmlns:a16="http://schemas.microsoft.com/office/drawing/2014/main" id="{370619A7-8D96-4744-BF74-C36945DC03DF}"/>
                    </a:ext>
                  </a:extLst>
                </p:cNvPr>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学校</a:t>
                  </a:r>
                </a:p>
              </p:txBody>
            </p:sp>
            <p:sp>
              <p:nvSpPr>
                <p:cNvPr id="44" name="文本框 43">
                  <a:extLst>
                    <a:ext uri="{FF2B5EF4-FFF2-40B4-BE49-F238E27FC236}">
                      <a16:creationId xmlns="" xmlns:a16="http://schemas.microsoft.com/office/drawing/2014/main" id="{724A5565-2A5E-4609-90DE-4822AB4EDE2F}"/>
                    </a:ext>
                  </a:extLst>
                </p:cNvPr>
                <p:cNvSpPr txBox="1"/>
                <p:nvPr/>
              </p:nvSpPr>
              <p:spPr>
                <a:xfrm>
                  <a:off x="1435287" y="4866595"/>
                  <a:ext cx="2025336" cy="400110"/>
                </a:xfrm>
                <a:prstGeom prst="rect">
                  <a:avLst/>
                </a:prstGeom>
                <a:noFill/>
              </p:spPr>
              <p:txBody>
                <a:bodyPr wrap="square" rtlCol="0">
                  <a:spAutoFit/>
                </a:bodyPr>
                <a:lstStyle/>
                <a:p>
                  <a:r>
                    <a:rPr lang="zh-CN" altLang="en-US" sz="2000" dirty="0">
                      <a:cs typeface="+mn-ea"/>
                      <a:sym typeface="+mn-lt"/>
                    </a:rPr>
                    <a:t>德智体全面教育</a:t>
                  </a:r>
                </a:p>
              </p:txBody>
            </p:sp>
          </p:grpSp>
        </p:grpSp>
        <p:sp>
          <p:nvSpPr>
            <p:cNvPr id="37" name="文本框 36">
              <a:extLst>
                <a:ext uri="{FF2B5EF4-FFF2-40B4-BE49-F238E27FC236}">
                  <a16:creationId xmlns="" xmlns:a16="http://schemas.microsoft.com/office/drawing/2014/main" id="{CD74FB1A-A35A-4A8F-8064-5E8BDD77927D}"/>
                </a:ext>
              </a:extLst>
            </p:cNvPr>
            <p:cNvSpPr txBox="1"/>
            <p:nvPr/>
          </p:nvSpPr>
          <p:spPr>
            <a:xfrm>
              <a:off x="3255994" y="5020026"/>
              <a:ext cx="1313280" cy="400110"/>
            </a:xfrm>
            <a:prstGeom prst="rect">
              <a:avLst/>
            </a:prstGeom>
            <a:noFill/>
          </p:spPr>
          <p:txBody>
            <a:bodyPr wrap="square" rtlCol="0">
              <a:spAutoFit/>
            </a:bodyPr>
            <a:lstStyle/>
            <a:p>
              <a:r>
                <a:rPr lang="zh-CN" altLang="en-US" sz="2000" dirty="0">
                  <a:cs typeface="+mn-ea"/>
                  <a:sym typeface="+mn-lt"/>
                </a:rPr>
                <a:t>未成年人</a:t>
              </a:r>
            </a:p>
          </p:txBody>
        </p:sp>
      </p:grpSp>
      <p:grpSp>
        <p:nvGrpSpPr>
          <p:cNvPr id="46" name="组合 45">
            <a:extLst>
              <a:ext uri="{FF2B5EF4-FFF2-40B4-BE49-F238E27FC236}">
                <a16:creationId xmlns="" xmlns:a16="http://schemas.microsoft.com/office/drawing/2014/main" id="{DF76C228-74E3-489F-9ACF-BD874643BFBF}"/>
              </a:ext>
            </a:extLst>
          </p:cNvPr>
          <p:cNvGrpSpPr/>
          <p:nvPr/>
        </p:nvGrpSpPr>
        <p:grpSpPr>
          <a:xfrm>
            <a:off x="5827577" y="4768927"/>
            <a:ext cx="4460257" cy="575542"/>
            <a:chOff x="791824" y="4866595"/>
            <a:chExt cx="4460257" cy="575542"/>
          </a:xfrm>
        </p:grpSpPr>
        <p:grpSp>
          <p:nvGrpSpPr>
            <p:cNvPr id="47" name="组合 46">
              <a:extLst>
                <a:ext uri="{FF2B5EF4-FFF2-40B4-BE49-F238E27FC236}">
                  <a16:creationId xmlns="" xmlns:a16="http://schemas.microsoft.com/office/drawing/2014/main" id="{6D49ADBB-D0A3-4B29-B1B8-20EF656A893D}"/>
                </a:ext>
              </a:extLst>
            </p:cNvPr>
            <p:cNvGrpSpPr/>
            <p:nvPr/>
          </p:nvGrpSpPr>
          <p:grpSpPr>
            <a:xfrm>
              <a:off x="791824" y="4866595"/>
              <a:ext cx="4291235" cy="575542"/>
              <a:chOff x="791824" y="4866595"/>
              <a:chExt cx="4291235" cy="575542"/>
            </a:xfrm>
          </p:grpSpPr>
          <p:cxnSp>
            <p:nvCxnSpPr>
              <p:cNvPr id="49" name="直接箭头连接符 48">
                <a:extLst>
                  <a:ext uri="{FF2B5EF4-FFF2-40B4-BE49-F238E27FC236}">
                    <a16:creationId xmlns="" xmlns:a16="http://schemas.microsoft.com/office/drawing/2014/main" id="{4D669412-9762-462B-B14C-51F0140BF4BE}"/>
                  </a:ext>
                </a:extLst>
              </p:cNvPr>
              <p:cNvCxnSpPr>
                <a:cxnSpLocks/>
              </p:cNvCxnSpPr>
              <p:nvPr/>
            </p:nvCxnSpPr>
            <p:spPr>
              <a:xfrm flipV="1">
                <a:off x="1435287" y="5264781"/>
                <a:ext cx="233516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 xmlns:a16="http://schemas.microsoft.com/office/drawing/2014/main" id="{86EA7BD2-B911-4481-8C37-CACA559C0F35}"/>
                  </a:ext>
                </a:extLst>
              </p:cNvPr>
              <p:cNvGrpSpPr/>
              <p:nvPr/>
            </p:nvGrpSpPr>
            <p:grpSpPr>
              <a:xfrm>
                <a:off x="791824" y="4866595"/>
                <a:ext cx="4291235" cy="575542"/>
                <a:chOff x="791824" y="4866595"/>
                <a:chExt cx="4291235" cy="575542"/>
              </a:xfrm>
            </p:grpSpPr>
            <p:sp>
              <p:nvSpPr>
                <p:cNvPr id="51" name="文本框 50">
                  <a:extLst>
                    <a:ext uri="{FF2B5EF4-FFF2-40B4-BE49-F238E27FC236}">
                      <a16:creationId xmlns="" xmlns:a16="http://schemas.microsoft.com/office/drawing/2014/main" id="{658E6E1F-CA59-4D26-91FB-0D81C431F03B}"/>
                    </a:ext>
                  </a:extLst>
                </p:cNvPr>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社会</a:t>
                  </a:r>
                </a:p>
              </p:txBody>
            </p:sp>
            <p:sp>
              <p:nvSpPr>
                <p:cNvPr id="52" name="文本框 51">
                  <a:extLst>
                    <a:ext uri="{FF2B5EF4-FFF2-40B4-BE49-F238E27FC236}">
                      <a16:creationId xmlns="" xmlns:a16="http://schemas.microsoft.com/office/drawing/2014/main" id="{35F06DBF-330D-4D3D-A2F4-87371B24E374}"/>
                    </a:ext>
                  </a:extLst>
                </p:cNvPr>
                <p:cNvSpPr txBox="1"/>
                <p:nvPr/>
              </p:nvSpPr>
              <p:spPr>
                <a:xfrm>
                  <a:off x="1435286" y="4866595"/>
                  <a:ext cx="3647773" cy="400110"/>
                </a:xfrm>
                <a:prstGeom prst="rect">
                  <a:avLst/>
                </a:prstGeom>
                <a:noFill/>
              </p:spPr>
              <p:txBody>
                <a:bodyPr wrap="square" rtlCol="0">
                  <a:spAutoFit/>
                </a:bodyPr>
                <a:lstStyle/>
                <a:p>
                  <a:r>
                    <a:rPr lang="zh-CN" altLang="en-US" sz="2000" dirty="0">
                      <a:cs typeface="+mn-ea"/>
                      <a:sym typeface="+mn-lt"/>
                    </a:rPr>
                    <a:t>创造良好的社会环境</a:t>
                  </a:r>
                </a:p>
              </p:txBody>
            </p:sp>
          </p:grpSp>
        </p:grpSp>
        <p:sp>
          <p:nvSpPr>
            <p:cNvPr id="48" name="文本框 47">
              <a:extLst>
                <a:ext uri="{FF2B5EF4-FFF2-40B4-BE49-F238E27FC236}">
                  <a16:creationId xmlns="" xmlns:a16="http://schemas.microsoft.com/office/drawing/2014/main" id="{FBAE85BD-D0EE-4ED1-AF14-56342E816B09}"/>
                </a:ext>
              </a:extLst>
            </p:cNvPr>
            <p:cNvSpPr txBox="1"/>
            <p:nvPr/>
          </p:nvSpPr>
          <p:spPr>
            <a:xfrm>
              <a:off x="3938801" y="5036678"/>
              <a:ext cx="1313280" cy="400110"/>
            </a:xfrm>
            <a:prstGeom prst="rect">
              <a:avLst/>
            </a:prstGeom>
            <a:noFill/>
          </p:spPr>
          <p:txBody>
            <a:bodyPr wrap="square" rtlCol="0">
              <a:spAutoFit/>
            </a:bodyPr>
            <a:lstStyle/>
            <a:p>
              <a:r>
                <a:rPr lang="zh-CN" altLang="en-US" sz="2000" dirty="0">
                  <a:cs typeface="+mn-ea"/>
                  <a:sym typeface="+mn-lt"/>
                </a:rPr>
                <a:t>未成年人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anim calcmode="lin" valueType="num">
                                      <p:cBhvr>
                                        <p:cTn id="35" dur="750" fill="hold"/>
                                        <p:tgtEl>
                                          <p:spTgt spid="15"/>
                                        </p:tgtEl>
                                        <p:attrNameLst>
                                          <p:attrName>ppt_x</p:attrName>
                                        </p:attrNameLst>
                                      </p:cBhvr>
                                      <p:tavLst>
                                        <p:tav tm="0">
                                          <p:val>
                                            <p:strVal val="#ppt_x"/>
                                          </p:val>
                                        </p:tav>
                                        <p:tav tm="100000">
                                          <p:val>
                                            <p:strVal val="#ppt_x"/>
                                          </p:val>
                                        </p:tav>
                                      </p:tavLst>
                                    </p:anim>
                                    <p:anim calcmode="lin" valueType="num">
                                      <p:cBhvr>
                                        <p:cTn id="36" dur="75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anim calcmode="lin" valueType="num">
                                      <p:cBhvr>
                                        <p:cTn id="40" dur="750" fill="hold"/>
                                        <p:tgtEl>
                                          <p:spTgt spid="33"/>
                                        </p:tgtEl>
                                        <p:attrNameLst>
                                          <p:attrName>ppt_x</p:attrName>
                                        </p:attrNameLst>
                                      </p:cBhvr>
                                      <p:tavLst>
                                        <p:tav tm="0">
                                          <p:val>
                                            <p:strVal val="#ppt_x"/>
                                          </p:val>
                                        </p:tav>
                                        <p:tav tm="100000">
                                          <p:val>
                                            <p:strVal val="#ppt_x"/>
                                          </p:val>
                                        </p:tav>
                                      </p:tavLst>
                                    </p:anim>
                                    <p:anim calcmode="lin" valueType="num">
                                      <p:cBhvr>
                                        <p:cTn id="41" dur="75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750"/>
                                        <p:tgtEl>
                                          <p:spTgt spid="46"/>
                                        </p:tgtEl>
                                      </p:cBhvr>
                                    </p:animEffect>
                                    <p:anim calcmode="lin" valueType="num">
                                      <p:cBhvr>
                                        <p:cTn id="45" dur="750" fill="hold"/>
                                        <p:tgtEl>
                                          <p:spTgt spid="46"/>
                                        </p:tgtEl>
                                        <p:attrNameLst>
                                          <p:attrName>ppt_x</p:attrName>
                                        </p:attrNameLst>
                                      </p:cBhvr>
                                      <p:tavLst>
                                        <p:tav tm="0">
                                          <p:val>
                                            <p:strVal val="#ppt_x"/>
                                          </p:val>
                                        </p:tav>
                                        <p:tav tm="100000">
                                          <p:val>
                                            <p:strVal val="#ppt_x"/>
                                          </p:val>
                                        </p:tav>
                                      </p:tavLst>
                                    </p:anim>
                                    <p:anim calcmode="lin" valueType="num">
                                      <p:cBhvr>
                                        <p:cTn id="46"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19AD35C5-E13E-4DF4-BB12-82D2A9D7AD9D}"/>
              </a:ext>
            </a:extLst>
          </p:cNvPr>
          <p:cNvGrpSpPr/>
          <p:nvPr/>
        </p:nvGrpSpPr>
        <p:grpSpPr>
          <a:xfrm>
            <a:off x="996367" y="466117"/>
            <a:ext cx="3943909" cy="584775"/>
            <a:chOff x="4584724" y="676476"/>
            <a:chExt cx="3088501" cy="584775"/>
          </a:xfrm>
        </p:grpSpPr>
        <p:cxnSp>
          <p:nvCxnSpPr>
            <p:cNvPr id="3" name="直接连接符 2">
              <a:extLst>
                <a:ext uri="{FF2B5EF4-FFF2-40B4-BE49-F238E27FC236}">
                  <a16:creationId xmlns="" xmlns:a16="http://schemas.microsoft.com/office/drawing/2014/main" id="{25480A9E-52FE-4C8B-B2F9-FC1378A30A88}"/>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a:extLst>
                <a:ext uri="{FF2B5EF4-FFF2-40B4-BE49-F238E27FC236}">
                  <a16:creationId xmlns="" xmlns:a16="http://schemas.microsoft.com/office/drawing/2014/main" id="{C95DCDFE-6BB8-47A5-88A3-FC343C0269C1}"/>
                </a:ext>
              </a:extLst>
            </p:cNvPr>
            <p:cNvSpPr txBox="1">
              <a:spLocks noChangeArrowheads="1"/>
            </p:cNvSpPr>
            <p:nvPr/>
          </p:nvSpPr>
          <p:spPr bwMode="auto">
            <a:xfrm>
              <a:off x="4584724" y="676476"/>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家庭保护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a:extLst>
              <a:ext uri="{FF2B5EF4-FFF2-40B4-BE49-F238E27FC236}">
                <a16:creationId xmlns="" xmlns:a16="http://schemas.microsoft.com/office/drawing/2014/main" id="{4C62F920-3C80-484B-A88A-E4EB3D3904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8" name="图片 7">
            <a:extLst>
              <a:ext uri="{FF2B5EF4-FFF2-40B4-BE49-F238E27FC236}">
                <a16:creationId xmlns="" xmlns:a16="http://schemas.microsoft.com/office/drawing/2014/main" id="{CB9333D7-A8C9-447F-AD99-8261C61898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5764" y="1453076"/>
            <a:ext cx="4647587" cy="5404924"/>
          </a:xfrm>
          <a:prstGeom prst="rect">
            <a:avLst/>
          </a:prstGeom>
        </p:spPr>
      </p:pic>
      <p:pic>
        <p:nvPicPr>
          <p:cNvPr id="10" name="图片 9">
            <a:extLst>
              <a:ext uri="{FF2B5EF4-FFF2-40B4-BE49-F238E27FC236}">
                <a16:creationId xmlns="" xmlns:a16="http://schemas.microsoft.com/office/drawing/2014/main" id="{F28C45B6-0831-4EA5-8D17-5281A90316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2668226"/>
            <a:ext cx="5360881" cy="3740045"/>
          </a:xfrm>
          <a:prstGeom prst="rect">
            <a:avLst/>
          </a:prstGeom>
        </p:spPr>
      </p:pic>
    </p:spTree>
    <p:extLst>
      <p:ext uri="{BB962C8B-B14F-4D97-AF65-F5344CB8AC3E}">
        <p14:creationId xmlns:p14="http://schemas.microsoft.com/office/powerpoint/2010/main" val="119459106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19AD35C5-E13E-4DF4-BB12-82D2A9D7AD9D}"/>
              </a:ext>
            </a:extLst>
          </p:cNvPr>
          <p:cNvGrpSpPr/>
          <p:nvPr/>
        </p:nvGrpSpPr>
        <p:grpSpPr>
          <a:xfrm>
            <a:off x="996367" y="466117"/>
            <a:ext cx="3943909" cy="584775"/>
            <a:chOff x="4584724" y="676476"/>
            <a:chExt cx="3088501" cy="584775"/>
          </a:xfrm>
        </p:grpSpPr>
        <p:cxnSp>
          <p:nvCxnSpPr>
            <p:cNvPr id="3" name="直接连接符 2">
              <a:extLst>
                <a:ext uri="{FF2B5EF4-FFF2-40B4-BE49-F238E27FC236}">
                  <a16:creationId xmlns="" xmlns:a16="http://schemas.microsoft.com/office/drawing/2014/main" id="{25480A9E-52FE-4C8B-B2F9-FC1378A30A88}"/>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a:extLst>
                <a:ext uri="{FF2B5EF4-FFF2-40B4-BE49-F238E27FC236}">
                  <a16:creationId xmlns="" xmlns:a16="http://schemas.microsoft.com/office/drawing/2014/main" id="{C95DCDFE-6BB8-47A5-88A3-FC343C0269C1}"/>
                </a:ext>
              </a:extLst>
            </p:cNvPr>
            <p:cNvSpPr txBox="1">
              <a:spLocks noChangeArrowheads="1"/>
            </p:cNvSpPr>
            <p:nvPr/>
          </p:nvSpPr>
          <p:spPr bwMode="auto">
            <a:xfrm>
              <a:off x="4584724" y="676476"/>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学校保护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a:extLst>
              <a:ext uri="{FF2B5EF4-FFF2-40B4-BE49-F238E27FC236}">
                <a16:creationId xmlns="" xmlns:a16="http://schemas.microsoft.com/office/drawing/2014/main" id="{4C62F920-3C80-484B-A88A-E4EB3D390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7" name="图片 6">
            <a:extLst>
              <a:ext uri="{FF2B5EF4-FFF2-40B4-BE49-F238E27FC236}">
                <a16:creationId xmlns="" xmlns:a16="http://schemas.microsoft.com/office/drawing/2014/main" id="{7F7A7C9B-7A9D-46F2-90FB-B961E4D372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6367" y="2479450"/>
            <a:ext cx="4571570" cy="3912433"/>
          </a:xfrm>
          <a:prstGeom prst="rect">
            <a:avLst/>
          </a:prstGeom>
        </p:spPr>
      </p:pic>
      <p:pic>
        <p:nvPicPr>
          <p:cNvPr id="11" name="图片 10">
            <a:extLst>
              <a:ext uri="{FF2B5EF4-FFF2-40B4-BE49-F238E27FC236}">
                <a16:creationId xmlns="" xmlns:a16="http://schemas.microsoft.com/office/drawing/2014/main" id="{1FEEB472-C231-4D6E-9732-98168BD71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7938" y="2704574"/>
            <a:ext cx="3029164" cy="3029164"/>
          </a:xfrm>
          <a:prstGeom prst="rect">
            <a:avLst/>
          </a:prstGeom>
        </p:spPr>
      </p:pic>
      <p:pic>
        <p:nvPicPr>
          <p:cNvPr id="13" name="图片 12">
            <a:extLst>
              <a:ext uri="{FF2B5EF4-FFF2-40B4-BE49-F238E27FC236}">
                <a16:creationId xmlns="" xmlns:a16="http://schemas.microsoft.com/office/drawing/2014/main" id="{15DC8B55-C39C-4F72-B201-C9B166D27D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7937" y="2921084"/>
            <a:ext cx="3029164" cy="3029164"/>
          </a:xfrm>
          <a:prstGeom prst="rect">
            <a:avLst/>
          </a:prstGeom>
        </p:spPr>
      </p:pic>
      <p:sp>
        <p:nvSpPr>
          <p:cNvPr id="15" name="文本框 14">
            <a:extLst>
              <a:ext uri="{FF2B5EF4-FFF2-40B4-BE49-F238E27FC236}">
                <a16:creationId xmlns="" xmlns:a16="http://schemas.microsoft.com/office/drawing/2014/main" id="{F27F60A7-0BAF-4394-97AB-8CB6C054C183}"/>
              </a:ext>
            </a:extLst>
          </p:cNvPr>
          <p:cNvSpPr txBox="1"/>
          <p:nvPr/>
        </p:nvSpPr>
        <p:spPr>
          <a:xfrm>
            <a:off x="5270059" y="1329929"/>
            <a:ext cx="4172495" cy="707886"/>
          </a:xfrm>
          <a:prstGeom prst="rect">
            <a:avLst/>
          </a:prstGeom>
          <a:noFill/>
        </p:spPr>
        <p:txBody>
          <a:bodyPr wrap="square">
            <a:spAutoFit/>
          </a:bodyPr>
          <a:lstStyle/>
          <a:p>
            <a:pPr algn="l"/>
            <a:r>
              <a:rPr lang="zh-CN" altLang="en-US" sz="2000" dirty="0">
                <a:cs typeface="+mn-ea"/>
                <a:sym typeface="+mn-lt"/>
              </a:rPr>
              <a:t>和蔼可亲的老师传播给我们知识，</a:t>
            </a:r>
          </a:p>
          <a:p>
            <a:pPr algn="l"/>
            <a:r>
              <a:rPr lang="zh-CN" altLang="en-US" sz="2000" dirty="0">
                <a:cs typeface="+mn-ea"/>
                <a:sym typeface="+mn-lt"/>
              </a:rPr>
              <a:t>还教育我们如何做人！</a:t>
            </a:r>
          </a:p>
        </p:txBody>
      </p:sp>
    </p:spTree>
    <p:extLst>
      <p:ext uri="{BB962C8B-B14F-4D97-AF65-F5344CB8AC3E}">
        <p14:creationId xmlns:p14="http://schemas.microsoft.com/office/powerpoint/2010/main" val="19537397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ppt_x</p:attrName>
                                        </p:attrNameLst>
                                      </p:cBhvr>
                                      <p:tavLst>
                                        <p:tav tm="0">
                                          <p:val>
                                            <p:strVal val="#ppt_x"/>
                                          </p:val>
                                        </p:tav>
                                        <p:tav tm="100000">
                                          <p:val>
                                            <p:strVal val="#ppt_x"/>
                                          </p:val>
                                        </p:tav>
                                      </p:tavLst>
                                    </p:anim>
                                    <p:anim calcmode="lin" valueType="num">
                                      <p:cBhvr>
                                        <p:cTn id="36"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19AD35C5-E13E-4DF4-BB12-82D2A9D7AD9D}"/>
              </a:ext>
            </a:extLst>
          </p:cNvPr>
          <p:cNvGrpSpPr/>
          <p:nvPr/>
        </p:nvGrpSpPr>
        <p:grpSpPr>
          <a:xfrm>
            <a:off x="1308223" y="487903"/>
            <a:ext cx="3943909" cy="584775"/>
            <a:chOff x="4828942" y="698262"/>
            <a:chExt cx="3088501" cy="584775"/>
          </a:xfrm>
        </p:grpSpPr>
        <p:cxnSp>
          <p:nvCxnSpPr>
            <p:cNvPr id="3" name="直接连接符 2">
              <a:extLst>
                <a:ext uri="{FF2B5EF4-FFF2-40B4-BE49-F238E27FC236}">
                  <a16:creationId xmlns="" xmlns:a16="http://schemas.microsoft.com/office/drawing/2014/main" id="{25480A9E-52FE-4C8B-B2F9-FC1378A30A88}"/>
                </a:ext>
              </a:extLst>
            </p:cNvPr>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a:extLst>
                <a:ext uri="{FF2B5EF4-FFF2-40B4-BE49-F238E27FC236}">
                  <a16:creationId xmlns="" xmlns:a16="http://schemas.microsoft.com/office/drawing/2014/main" id="{C95DCDFE-6BB8-47A5-88A3-FC343C0269C1}"/>
                </a:ext>
              </a:extLst>
            </p:cNvPr>
            <p:cNvSpPr txBox="1">
              <a:spLocks noChangeArrowheads="1"/>
            </p:cNvSpPr>
            <p:nvPr/>
          </p:nvSpPr>
          <p:spPr bwMode="auto">
            <a:xfrm>
              <a:off x="4828942" y="698262"/>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未成年人受到的保护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a:extLst>
              <a:ext uri="{FF2B5EF4-FFF2-40B4-BE49-F238E27FC236}">
                <a16:creationId xmlns="" xmlns:a16="http://schemas.microsoft.com/office/drawing/2014/main" id="{4C62F920-3C80-484B-A88A-E4EB3D390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graphicFrame>
        <p:nvGraphicFramePr>
          <p:cNvPr id="6" name="表格 6">
            <a:extLst>
              <a:ext uri="{FF2B5EF4-FFF2-40B4-BE49-F238E27FC236}">
                <a16:creationId xmlns="" xmlns:a16="http://schemas.microsoft.com/office/drawing/2014/main" id="{D32C27CB-0EBD-4EF8-948C-03E4BEC9611C}"/>
              </a:ext>
            </a:extLst>
          </p:cNvPr>
          <p:cNvGraphicFramePr>
            <a:graphicFrameLocks noGrp="1"/>
          </p:cNvGraphicFramePr>
          <p:nvPr>
            <p:extLst>
              <p:ext uri="{D42A27DB-BD31-4B8C-83A1-F6EECF244321}">
                <p14:modId xmlns:p14="http://schemas.microsoft.com/office/powerpoint/2010/main" val="1520234074"/>
              </p:ext>
            </p:extLst>
          </p:nvPr>
        </p:nvGraphicFramePr>
        <p:xfrm>
          <a:off x="1308223" y="2110596"/>
          <a:ext cx="9782564" cy="3810000"/>
        </p:xfrm>
        <a:graphic>
          <a:graphicData uri="http://schemas.openxmlformats.org/drawingml/2006/table">
            <a:tbl>
              <a:tblPr firstRow="1" bandRow="1">
                <a:tableStyleId>{10A1B5D5-9B99-4C35-A422-299274C87663}</a:tableStyleId>
              </a:tblPr>
              <a:tblGrid>
                <a:gridCol w="1614965">
                  <a:extLst>
                    <a:ext uri="{9D8B030D-6E8A-4147-A177-3AD203B41FA5}">
                      <a16:colId xmlns="" xmlns:a16="http://schemas.microsoft.com/office/drawing/2014/main" val="1007710061"/>
                    </a:ext>
                  </a:extLst>
                </a:gridCol>
                <a:gridCol w="2698958">
                  <a:extLst>
                    <a:ext uri="{9D8B030D-6E8A-4147-A177-3AD203B41FA5}">
                      <a16:colId xmlns="" xmlns:a16="http://schemas.microsoft.com/office/drawing/2014/main" val="1851350379"/>
                    </a:ext>
                  </a:extLst>
                </a:gridCol>
                <a:gridCol w="3509813">
                  <a:extLst>
                    <a:ext uri="{9D8B030D-6E8A-4147-A177-3AD203B41FA5}">
                      <a16:colId xmlns="" xmlns:a16="http://schemas.microsoft.com/office/drawing/2014/main" val="1371358577"/>
                    </a:ext>
                  </a:extLst>
                </a:gridCol>
                <a:gridCol w="1958828">
                  <a:extLst>
                    <a:ext uri="{9D8B030D-6E8A-4147-A177-3AD203B41FA5}">
                      <a16:colId xmlns="" xmlns:a16="http://schemas.microsoft.com/office/drawing/2014/main" val="3020505531"/>
                    </a:ext>
                  </a:extLst>
                </a:gridCol>
              </a:tblGrid>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保护类型</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实施保护的主体</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含义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违 法现  象</a:t>
                      </a:r>
                    </a:p>
                  </a:txBody>
                  <a:tcPr anchor="ctr" horzOverflow="overflow"/>
                </a:tc>
                <a:extLst>
                  <a:ext uri="{0D108BD9-81ED-4DB2-BD59-A6C34878D82A}">
                    <a16:rowId xmlns="" xmlns:a16="http://schemas.microsoft.com/office/drawing/2014/main" val="2342407082"/>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家庭</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父母或其他监护人</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公安机关、人民检察院、人民法院以及司法行政部门等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虐待子女、不让子女上学</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 xmlns:a16="http://schemas.microsoft.com/office/drawing/2014/main" val="3749405476"/>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学校</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学校等教育机构</a:t>
                      </a:r>
                    </a:p>
                    <a:p>
                      <a:pPr marL="0" marR="0" lvl="0" indent="0" algn="ctr" defTabSz="914400" rtl="0" eaLnBrk="1" fontAlgn="base" latinLnBrk="0" hangingPunct="1">
                        <a:lnSpc>
                          <a:spcPct val="100000"/>
                        </a:lnSpc>
                        <a:spcBef>
                          <a:spcPts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危房上课、体罚学生</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 xmlns:a16="http://schemas.microsoft.com/office/drawing/2014/main" val="286171913"/>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社会</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ts val="0"/>
                        </a:spcBef>
                        <a:buClr>
                          <a:schemeClr val="tx2"/>
                        </a:buClr>
                        <a:buSzPct val="75000"/>
                        <a:buFont typeface="Wingdings" panose="05000000000000000000" pitchFamily="2" charset="2"/>
                        <a:buNone/>
                      </a:pPr>
                      <a:r>
                        <a:rPr lang="zh-CN" altLang="en-US" sz="2000" b="0" i="0" u="none" dirty="0">
                          <a:solidFill>
                            <a:schemeClr val="tx1"/>
                          </a:solidFill>
                          <a:latin typeface="+mn-lt"/>
                          <a:ea typeface="+mn-ea"/>
                          <a:cs typeface="+mn-ea"/>
                          <a:sym typeface="+mn-lt"/>
                        </a:rPr>
                        <a:t>社会上的个人、单位、团体、组织、政府部门等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游戏厅和网吧容留学生</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 xmlns:a16="http://schemas.microsoft.com/office/drawing/2014/main" val="1964160354"/>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司法</a:t>
                      </a: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公安机关、人民检察院、人民法院以及司法行政部门等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anchor="ctr" horzOverflow="overflow"/>
                </a:tc>
                <a:extLst>
                  <a:ext uri="{0D108BD9-81ED-4DB2-BD59-A6C34878D82A}">
                    <a16:rowId xmlns="" xmlns:a16="http://schemas.microsoft.com/office/drawing/2014/main" val="2825398797"/>
                  </a:ext>
                </a:extLst>
              </a:tr>
            </a:tbl>
          </a:graphicData>
        </a:graphic>
      </p:graphicFrame>
    </p:spTree>
    <p:extLst>
      <p:ext uri="{BB962C8B-B14F-4D97-AF65-F5344CB8AC3E}">
        <p14:creationId xmlns:p14="http://schemas.microsoft.com/office/powerpoint/2010/main" val="10425668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kumimoji="1" lang="en-US" altLang="zh-CN" sz="2000" dirty="0">
                <a:solidFill>
                  <a:schemeClr val="bg1"/>
                </a:solidFill>
                <a:latin typeface="+mn-lt"/>
                <a:ea typeface="+mn-ea"/>
                <a:cs typeface="+mn-ea"/>
                <a:sym typeface="+mn-lt"/>
              </a:rPr>
              <a:t>2003</a:t>
            </a:r>
            <a:r>
              <a:rPr kumimoji="1" lang="zh-CN" altLang="en-US" sz="2000" dirty="0">
                <a:solidFill>
                  <a:schemeClr val="bg1"/>
                </a:solidFill>
                <a:latin typeface="+mn-lt"/>
                <a:ea typeface="+mn-ea"/>
                <a:cs typeface="+mn-ea"/>
                <a:sym typeface="+mn-lt"/>
              </a:rPr>
              <a:t>年</a:t>
            </a:r>
            <a:r>
              <a:rPr kumimoji="1" lang="en-US" altLang="zh-CN" sz="2000" dirty="0">
                <a:solidFill>
                  <a:schemeClr val="bg1"/>
                </a:solidFill>
                <a:latin typeface="+mn-lt"/>
                <a:ea typeface="+mn-ea"/>
                <a:cs typeface="+mn-ea"/>
                <a:sym typeface="+mn-lt"/>
              </a:rPr>
              <a:t>2</a:t>
            </a:r>
            <a:r>
              <a:rPr kumimoji="1" lang="zh-CN" altLang="en-US" sz="2000" dirty="0">
                <a:solidFill>
                  <a:schemeClr val="bg1"/>
                </a:solidFill>
                <a:latin typeface="+mn-lt"/>
                <a:ea typeface="+mn-ea"/>
                <a:cs typeface="+mn-ea"/>
                <a:sym typeface="+mn-lt"/>
              </a:rPr>
              <a:t>月</a:t>
            </a:r>
            <a:r>
              <a:rPr kumimoji="1" lang="en-US" altLang="zh-CN" sz="2000" dirty="0">
                <a:solidFill>
                  <a:schemeClr val="bg1"/>
                </a:solidFill>
                <a:latin typeface="+mn-lt"/>
                <a:ea typeface="+mn-ea"/>
                <a:cs typeface="+mn-ea"/>
                <a:sym typeface="+mn-lt"/>
              </a:rPr>
              <a:t>12</a:t>
            </a:r>
            <a:r>
              <a:rPr kumimoji="1" lang="zh-CN" altLang="en-US" sz="2000" dirty="0">
                <a:solidFill>
                  <a:schemeClr val="bg1"/>
                </a:solidFill>
                <a:latin typeface="+mn-lt"/>
                <a:ea typeface="+mn-ea"/>
                <a:cs typeface="+mn-ea"/>
                <a:sym typeface="+mn-lt"/>
              </a:rPr>
              <a:t>日，湖北随走曾都工商分局对辖区内</a:t>
            </a:r>
            <a:r>
              <a:rPr kumimoji="1" lang="en-US" altLang="zh-CN" sz="2000" dirty="0">
                <a:solidFill>
                  <a:schemeClr val="bg1"/>
                </a:solidFill>
                <a:latin typeface="+mn-lt"/>
                <a:ea typeface="+mn-ea"/>
                <a:cs typeface="+mn-ea"/>
                <a:sym typeface="+mn-lt"/>
              </a:rPr>
              <a:t>208</a:t>
            </a:r>
            <a:r>
              <a:rPr kumimoji="1" lang="zh-CN" altLang="en-US" sz="2000" dirty="0">
                <a:solidFill>
                  <a:schemeClr val="bg1"/>
                </a:solidFill>
                <a:latin typeface="+mn-lt"/>
                <a:ea typeface="+mn-ea"/>
                <a:cs typeface="+mn-ea"/>
                <a:sym typeface="+mn-lt"/>
              </a:rPr>
              <a:t>所中小学校的周边环境进行了专项整治。执法人员发现，许多学校附近的商店及无照经营小摊点销售的“三无”食品和羊肉串、鸡腿等烧烤食品及不符合卫生标准，“麻将牌软糖”、“情人梅”等食品还存在不良文化现象，铅笔、钢笔等学习用品大都属于假冒伪劣商品。该分局共取缔学校附近无照经营摊点</a:t>
            </a:r>
            <a:r>
              <a:rPr kumimoji="1" lang="en-US" altLang="zh-CN" sz="2000" dirty="0">
                <a:solidFill>
                  <a:schemeClr val="bg1"/>
                </a:solidFill>
                <a:latin typeface="+mn-lt"/>
                <a:ea typeface="+mn-ea"/>
                <a:cs typeface="+mn-ea"/>
                <a:sym typeface="+mn-lt"/>
              </a:rPr>
              <a:t>128</a:t>
            </a:r>
            <a:r>
              <a:rPr kumimoji="1" lang="zh-CN" altLang="en-US" sz="2000" dirty="0">
                <a:solidFill>
                  <a:schemeClr val="bg1"/>
                </a:solidFill>
                <a:latin typeface="+mn-lt"/>
                <a:ea typeface="+mn-ea"/>
                <a:cs typeface="+mn-ea"/>
                <a:sym typeface="+mn-lt"/>
              </a:rPr>
              <a:t>家，收缴假冒伪劣食品</a:t>
            </a:r>
            <a:r>
              <a:rPr kumimoji="1" lang="en-US" altLang="zh-CN" sz="2000" dirty="0">
                <a:solidFill>
                  <a:schemeClr val="bg1"/>
                </a:solidFill>
                <a:latin typeface="+mn-lt"/>
                <a:ea typeface="+mn-ea"/>
                <a:cs typeface="+mn-ea"/>
                <a:sym typeface="+mn-lt"/>
              </a:rPr>
              <a:t>2000</a:t>
            </a:r>
            <a:r>
              <a:rPr kumimoji="1" lang="zh-CN" altLang="en-US" sz="2000" dirty="0">
                <a:solidFill>
                  <a:schemeClr val="bg1"/>
                </a:solidFill>
                <a:latin typeface="+mn-lt"/>
                <a:ea typeface="+mn-ea"/>
                <a:cs typeface="+mn-ea"/>
                <a:sym typeface="+mn-lt"/>
              </a:rPr>
              <a:t>余件，盗版、色情光盘</a:t>
            </a:r>
            <a:r>
              <a:rPr kumimoji="1" lang="en-US" altLang="zh-CN" sz="2000" dirty="0">
                <a:solidFill>
                  <a:schemeClr val="bg1"/>
                </a:solidFill>
                <a:latin typeface="+mn-lt"/>
                <a:ea typeface="+mn-ea"/>
                <a:cs typeface="+mn-ea"/>
                <a:sym typeface="+mn-lt"/>
              </a:rPr>
              <a:t>510</a:t>
            </a:r>
            <a:r>
              <a:rPr kumimoji="1" lang="zh-CN" altLang="en-US" sz="2000" dirty="0">
                <a:solidFill>
                  <a:schemeClr val="bg1"/>
                </a:solidFill>
                <a:latin typeface="+mn-lt"/>
                <a:ea typeface="+mn-ea"/>
                <a:cs typeface="+mn-ea"/>
                <a:sym typeface="+mn-lt"/>
              </a:rPr>
              <a:t>盘，盗版、淫秽书籍</a:t>
            </a:r>
            <a:r>
              <a:rPr kumimoji="1" lang="en-US" altLang="zh-CN" sz="2000" dirty="0">
                <a:solidFill>
                  <a:schemeClr val="bg1"/>
                </a:solidFill>
                <a:latin typeface="+mn-lt"/>
                <a:ea typeface="+mn-ea"/>
                <a:cs typeface="+mn-ea"/>
                <a:sym typeface="+mn-lt"/>
              </a:rPr>
              <a:t>740</a:t>
            </a:r>
            <a:r>
              <a:rPr kumimoji="1" lang="zh-CN" altLang="en-US" sz="2000" dirty="0">
                <a:solidFill>
                  <a:schemeClr val="bg1"/>
                </a:solidFill>
                <a:latin typeface="+mn-lt"/>
                <a:ea typeface="+mn-ea"/>
                <a:cs typeface="+mn-ea"/>
                <a:sym typeface="+mn-lt"/>
              </a:rPr>
              <a:t>册，并关闭距学校</a:t>
            </a:r>
            <a:r>
              <a:rPr kumimoji="1" lang="en-US" altLang="zh-CN" sz="2000" dirty="0">
                <a:solidFill>
                  <a:schemeClr val="bg1"/>
                </a:solidFill>
                <a:latin typeface="+mn-lt"/>
                <a:ea typeface="+mn-ea"/>
                <a:cs typeface="+mn-ea"/>
                <a:sym typeface="+mn-lt"/>
              </a:rPr>
              <a:t>200</a:t>
            </a:r>
            <a:r>
              <a:rPr kumimoji="1" lang="zh-CN" altLang="en-US" sz="2000" dirty="0">
                <a:solidFill>
                  <a:schemeClr val="bg1"/>
                </a:solidFill>
                <a:latin typeface="+mn-lt"/>
                <a:ea typeface="+mn-ea"/>
                <a:cs typeface="+mn-ea"/>
                <a:sym typeface="+mn-lt"/>
              </a:rPr>
              <a:t>米以内的电子游戏厅</a:t>
            </a:r>
            <a:r>
              <a:rPr kumimoji="1" lang="en-US" altLang="zh-CN" sz="2000" dirty="0">
                <a:solidFill>
                  <a:schemeClr val="bg1"/>
                </a:solidFill>
                <a:latin typeface="+mn-lt"/>
                <a:ea typeface="+mn-ea"/>
                <a:cs typeface="+mn-ea"/>
                <a:sym typeface="+mn-lt"/>
              </a:rPr>
              <a:t>2</a:t>
            </a:r>
            <a:r>
              <a:rPr kumimoji="1" lang="zh-CN" altLang="en-US" sz="2000" dirty="0">
                <a:solidFill>
                  <a:schemeClr val="bg1"/>
                </a:solidFill>
                <a:latin typeface="+mn-lt"/>
                <a:ea typeface="+mn-ea"/>
                <a:cs typeface="+mn-ea"/>
                <a:sym typeface="+mn-lt"/>
              </a:rPr>
              <a:t>家、网吧</a:t>
            </a:r>
            <a:r>
              <a:rPr kumimoji="1" lang="en-US" altLang="zh-CN" sz="2000" dirty="0">
                <a:solidFill>
                  <a:schemeClr val="bg1"/>
                </a:solidFill>
                <a:latin typeface="+mn-lt"/>
                <a:ea typeface="+mn-ea"/>
                <a:cs typeface="+mn-ea"/>
                <a:sym typeface="+mn-lt"/>
              </a:rPr>
              <a:t>6</a:t>
            </a:r>
            <a:r>
              <a:rPr kumimoji="1" lang="zh-CN" altLang="en-US" sz="2000" dirty="0">
                <a:solidFill>
                  <a:schemeClr val="bg1"/>
                </a:solidFill>
                <a:latin typeface="+mn-lt"/>
                <a:ea typeface="+mn-ea"/>
                <a:cs typeface="+mn-ea"/>
                <a:sym typeface="+mn-lt"/>
              </a:rPr>
              <a:t>家。</a:t>
            </a:r>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823823" y="603868"/>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社会保护</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2912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E897825E-EB8D-4748-ADEC-ECB5701899A5}"/>
              </a:ext>
            </a:extLst>
          </p:cNvPr>
          <p:cNvSpPr/>
          <p:nvPr/>
        </p:nvSpPr>
        <p:spPr>
          <a:xfrm>
            <a:off x="6567201" y="3225642"/>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 xmlns:a16="http://schemas.microsoft.com/office/drawing/2014/main" id="{3A723A59-AB78-4DEC-9A9F-0E03FDF17657}"/>
              </a:ext>
            </a:extLst>
          </p:cNvPr>
          <p:cNvSpPr/>
          <p:nvPr/>
        </p:nvSpPr>
        <p:spPr>
          <a:xfrm>
            <a:off x="3666493" y="141991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 xmlns:a16="http://schemas.microsoft.com/office/drawing/2014/main" id="{E7782C40-C8C5-435D-9614-74A1993C936F}"/>
              </a:ext>
            </a:extLst>
          </p:cNvPr>
          <p:cNvCxnSpPr/>
          <p:nvPr/>
        </p:nvCxnSpPr>
        <p:spPr>
          <a:xfrm flipH="1">
            <a:off x="3195438" y="117053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4474855" y="2483029"/>
            <a:ext cx="29295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400" dirty="0">
                <a:latin typeface="+mn-lt"/>
                <a:ea typeface="+mn-ea"/>
                <a:cs typeface="+mn-ea"/>
                <a:sym typeface="+mn-lt"/>
              </a:rPr>
              <a:t>巩固练习</a:t>
            </a:r>
          </a:p>
        </p:txBody>
      </p:sp>
      <p:pic>
        <p:nvPicPr>
          <p:cNvPr id="9" name="图片 8">
            <a:extLst>
              <a:ext uri="{FF2B5EF4-FFF2-40B4-BE49-F238E27FC236}">
                <a16:creationId xmlns=""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 xmlns:a16="http://schemas.microsoft.com/office/drawing/2014/main" id="{7DCEDFDC-4223-4783-81F0-64830F71E95D}"/>
              </a:ext>
            </a:extLst>
          </p:cNvPr>
          <p:cNvCxnSpPr/>
          <p:nvPr/>
        </p:nvCxnSpPr>
        <p:spPr>
          <a:xfrm flipH="1">
            <a:off x="5301329" y="305475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 xmlns:a16="http://schemas.microsoft.com/office/drawing/2014/main" id="{8CE0D31B-9D42-4BDF-A782-322ED532D2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44820" y="2951032"/>
            <a:ext cx="954557" cy="894154"/>
          </a:xfrm>
          <a:prstGeom prst="rect">
            <a:avLst/>
          </a:prstGeom>
        </p:spPr>
      </p:pic>
    </p:spTree>
    <p:extLst>
      <p:ext uri="{BB962C8B-B14F-4D97-AF65-F5344CB8AC3E}">
        <p14:creationId xmlns:p14="http://schemas.microsoft.com/office/powerpoint/2010/main" val="16946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3843C908-1157-4E6A-ACA9-6646A7FFDB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481"/>
          <a:stretch/>
        </p:blipFill>
        <p:spPr>
          <a:xfrm>
            <a:off x="0" y="4825305"/>
            <a:ext cx="12192000" cy="2058840"/>
          </a:xfrm>
          <a:prstGeom prst="rect">
            <a:avLst/>
          </a:prstGeom>
        </p:spPr>
      </p:pic>
      <p:sp>
        <p:nvSpPr>
          <p:cNvPr id="21" name="矩形 20">
            <a:extLst>
              <a:ext uri="{FF2B5EF4-FFF2-40B4-BE49-F238E27FC236}">
                <a16:creationId xmlns="" xmlns:a16="http://schemas.microsoft.com/office/drawing/2014/main" id="{DD103E59-5E3F-4F64-A565-A705EAAF1FB0}"/>
              </a:ext>
            </a:extLst>
          </p:cNvPr>
          <p:cNvSpPr/>
          <p:nvPr/>
        </p:nvSpPr>
        <p:spPr>
          <a:xfrm>
            <a:off x="1408753" y="4095602"/>
            <a:ext cx="9685966" cy="923406"/>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矩形 18">
            <a:extLst>
              <a:ext uri="{FF2B5EF4-FFF2-40B4-BE49-F238E27FC236}">
                <a16:creationId xmlns="" xmlns:a16="http://schemas.microsoft.com/office/drawing/2014/main" id="{76616548-8203-4378-B432-AF0A06CCA70B}"/>
              </a:ext>
            </a:extLst>
          </p:cNvPr>
          <p:cNvSpPr/>
          <p:nvPr/>
        </p:nvSpPr>
        <p:spPr>
          <a:xfrm>
            <a:off x="1408753" y="1412605"/>
            <a:ext cx="9685966" cy="1302701"/>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4" name="直接连接符 13">
            <a:extLst>
              <a:ext uri="{FF2B5EF4-FFF2-40B4-BE49-F238E27FC236}">
                <a16:creationId xmlns="" xmlns:a16="http://schemas.microsoft.com/office/drawing/2014/main" id="{96202082-4F5A-49EC-8166-8E217778F5D6}"/>
              </a:ext>
            </a:extLst>
          </p:cNvPr>
          <p:cNvCxnSpPr/>
          <p:nvPr/>
        </p:nvCxnSpPr>
        <p:spPr>
          <a:xfrm>
            <a:off x="1886538" y="365182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 xmlns:a16="http://schemas.microsoft.com/office/drawing/2014/main" id="{D1725347-79F0-4276-A08B-374806132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5" name="内容占位符 2">
            <a:extLst>
              <a:ext uri="{FF2B5EF4-FFF2-40B4-BE49-F238E27FC236}">
                <a16:creationId xmlns="" xmlns:a16="http://schemas.microsoft.com/office/drawing/2014/main" id="{D5FFFF81-AE39-4D35-AED5-3CCBF3098785}"/>
              </a:ext>
            </a:extLst>
          </p:cNvPr>
          <p:cNvSpPr txBox="1">
            <a:spLocks/>
          </p:cNvSpPr>
          <p:nvPr/>
        </p:nvSpPr>
        <p:spPr>
          <a:xfrm>
            <a:off x="1640272" y="1564003"/>
            <a:ext cx="8893486" cy="10422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dirty="0">
                <a:solidFill>
                  <a:schemeClr val="bg1"/>
                </a:solidFill>
                <a:cs typeface="+mn-ea"/>
                <a:sym typeface="+mn-lt"/>
              </a:rPr>
              <a:t>2010年3月23日，福建省南平市发生一起震动全国的恶性案件，一名男子在当地一所小学门口连续砍伤、砍死多名学生，造成了严重的9死4伤后果及严重不良的社会影响，在全国各地引发了强烈的关注</a:t>
            </a:r>
            <a:r>
              <a:rPr lang="en-US" altLang="zh-CN" sz="2000" dirty="0">
                <a:solidFill>
                  <a:schemeClr val="bg1"/>
                </a:solidFill>
                <a:cs typeface="+mn-ea"/>
                <a:sym typeface="+mn-lt"/>
              </a:rPr>
              <a:t>.</a:t>
            </a:r>
            <a:endParaRPr lang="zh-CN" altLang="en-US" sz="2000" dirty="0">
              <a:solidFill>
                <a:schemeClr val="bg1"/>
              </a:solidFill>
              <a:cs typeface="+mn-ea"/>
              <a:sym typeface="+mn-lt"/>
            </a:endParaRPr>
          </a:p>
          <a:p>
            <a:pPr marL="0" indent="0">
              <a:lnSpc>
                <a:spcPct val="100000"/>
              </a:lnSpc>
              <a:spcBef>
                <a:spcPts val="0"/>
              </a:spcBef>
              <a:buNone/>
            </a:pPr>
            <a:endParaRPr lang="zh-CN" altLang="en-US" sz="2000" dirty="0">
              <a:cs typeface="+mn-ea"/>
              <a:sym typeface="+mn-lt"/>
            </a:endParaRPr>
          </a:p>
        </p:txBody>
      </p:sp>
      <p:sp>
        <p:nvSpPr>
          <p:cNvPr id="6" name="标题 1">
            <a:extLst>
              <a:ext uri="{FF2B5EF4-FFF2-40B4-BE49-F238E27FC236}">
                <a16:creationId xmlns="" xmlns:a16="http://schemas.microsoft.com/office/drawing/2014/main" id="{187052E9-44F9-4EEA-A5F7-42E4944373B9}"/>
              </a:ext>
            </a:extLst>
          </p:cNvPr>
          <p:cNvSpPr txBox="1">
            <a:spLocks/>
          </p:cNvSpPr>
          <p:nvPr/>
        </p:nvSpPr>
        <p:spPr>
          <a:xfrm>
            <a:off x="1654392" y="2799918"/>
            <a:ext cx="2898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自主感悟</a:t>
            </a:r>
          </a:p>
        </p:txBody>
      </p:sp>
      <p:sp>
        <p:nvSpPr>
          <p:cNvPr id="7" name="内容占位符 2">
            <a:extLst>
              <a:ext uri="{FF2B5EF4-FFF2-40B4-BE49-F238E27FC236}">
                <a16:creationId xmlns="" xmlns:a16="http://schemas.microsoft.com/office/drawing/2014/main" id="{F8FB3F62-5FE8-413F-9FB2-F1CD888A9E73}"/>
              </a:ext>
            </a:extLst>
          </p:cNvPr>
          <p:cNvSpPr txBox="1">
            <a:spLocks/>
          </p:cNvSpPr>
          <p:nvPr/>
        </p:nvSpPr>
        <p:spPr>
          <a:xfrm>
            <a:off x="1408753" y="4351646"/>
            <a:ext cx="9457366" cy="1042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dirty="0">
                <a:solidFill>
                  <a:schemeClr val="bg1"/>
                </a:solidFill>
                <a:cs typeface="+mn-ea"/>
                <a:sym typeface="+mn-lt"/>
              </a:rPr>
              <a:t>看到这些小朋友们人身生命受到威胁，你有何感受？由此，你想发出怎样的呼吁？</a:t>
            </a:r>
          </a:p>
        </p:txBody>
      </p:sp>
      <p:pic>
        <p:nvPicPr>
          <p:cNvPr id="9" name="图片 8">
            <a:extLst>
              <a:ext uri="{FF2B5EF4-FFF2-40B4-BE49-F238E27FC236}">
                <a16:creationId xmlns="" xmlns:a16="http://schemas.microsoft.com/office/drawing/2014/main" id="{315D7B6F-81A4-470B-B7D5-26B9B561A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7" y="3029586"/>
            <a:ext cx="1302701" cy="584930"/>
          </a:xfrm>
          <a:prstGeom prst="rect">
            <a:avLst/>
          </a:prstGeom>
        </p:spPr>
      </p:pic>
      <p:grpSp>
        <p:nvGrpSpPr>
          <p:cNvPr id="13" name="组合 12">
            <a:extLst>
              <a:ext uri="{FF2B5EF4-FFF2-40B4-BE49-F238E27FC236}">
                <a16:creationId xmlns="" xmlns:a16="http://schemas.microsoft.com/office/drawing/2014/main" id="{B0BF35E2-7088-4C34-A769-BA83DFABCB88}"/>
              </a:ext>
            </a:extLst>
          </p:cNvPr>
          <p:cNvGrpSpPr/>
          <p:nvPr/>
        </p:nvGrpSpPr>
        <p:grpSpPr>
          <a:xfrm>
            <a:off x="1640272" y="749824"/>
            <a:ext cx="2912523" cy="1325563"/>
            <a:chOff x="1408754" y="749824"/>
            <a:chExt cx="9457366" cy="1325563"/>
          </a:xfrm>
        </p:grpSpPr>
        <p:cxnSp>
          <p:nvCxnSpPr>
            <p:cNvPr id="12" name="直接连接符 11">
              <a:extLst>
                <a:ext uri="{FF2B5EF4-FFF2-40B4-BE49-F238E27FC236}">
                  <a16:creationId xmlns="" xmlns:a16="http://schemas.microsoft.com/office/drawing/2014/main" id="{3B066AA5-C808-4EBC-88B1-4CA7CF034060}"/>
                </a:ext>
              </a:extLst>
            </p:cNvPr>
            <p:cNvCxnSpPr>
              <a:cxnSpLocks/>
            </p:cNvCxnSpPr>
            <p:nvPr/>
          </p:nvCxnSpPr>
          <p:spPr>
            <a:xfrm>
              <a:off x="2160525" y="1213420"/>
              <a:ext cx="4085573"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 xmlns:a16="http://schemas.microsoft.com/office/drawing/2014/main" id="{57A03618-1366-4EC4-A4DE-F57A55946F9E}"/>
                </a:ext>
              </a:extLst>
            </p:cNvPr>
            <p:cNvSpPr txBox="1">
              <a:spLocks/>
            </p:cNvSpPr>
            <p:nvPr/>
          </p:nvSpPr>
          <p:spPr>
            <a:xfrm>
              <a:off x="1408754" y="749824"/>
              <a:ext cx="945736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新闻播报</a:t>
              </a:r>
            </a:p>
          </p:txBody>
        </p:sp>
      </p:grpSp>
    </p:spTree>
    <p:extLst>
      <p:ext uri="{BB962C8B-B14F-4D97-AF65-F5344CB8AC3E}">
        <p14:creationId xmlns:p14="http://schemas.microsoft.com/office/powerpoint/2010/main" val="270009558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anim calcmode="lin" valueType="num">
                                      <p:cBhvr>
                                        <p:cTn id="28" dur="750" fill="hold"/>
                                        <p:tgtEl>
                                          <p:spTgt spid="19"/>
                                        </p:tgtEl>
                                        <p:attrNameLst>
                                          <p:attrName>ppt_x</p:attrName>
                                        </p:attrNameLst>
                                      </p:cBhvr>
                                      <p:tavLst>
                                        <p:tav tm="0">
                                          <p:val>
                                            <p:strVal val="#ppt_x"/>
                                          </p:val>
                                        </p:tav>
                                        <p:tav tm="100000">
                                          <p:val>
                                            <p:strVal val="#ppt_x"/>
                                          </p:val>
                                        </p:tav>
                                      </p:tavLst>
                                    </p:anim>
                                    <p:anim calcmode="lin" valueType="num">
                                      <p:cBhvr>
                                        <p:cTn id="2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50"/>
                                        <p:tgtEl>
                                          <p:spTgt spid="6"/>
                                        </p:tgtEl>
                                      </p:cBhvr>
                                    </p:animEffect>
                                    <p:anim calcmode="lin" valueType="num">
                                      <p:cBhvr>
                                        <p:cTn id="35" dur="750" fill="hold"/>
                                        <p:tgtEl>
                                          <p:spTgt spid="6"/>
                                        </p:tgtEl>
                                        <p:attrNameLst>
                                          <p:attrName>ppt_x</p:attrName>
                                        </p:attrNameLst>
                                      </p:cBhvr>
                                      <p:tavLst>
                                        <p:tav tm="0">
                                          <p:val>
                                            <p:strVal val="#ppt_x"/>
                                          </p:val>
                                        </p:tav>
                                        <p:tav tm="100000">
                                          <p:val>
                                            <p:strVal val="#ppt_x"/>
                                          </p:val>
                                        </p:tav>
                                      </p:tavLst>
                                    </p:anim>
                                    <p:anim calcmode="lin" valueType="num">
                                      <p:cBhvr>
                                        <p:cTn id="36" dur="75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750"/>
                                        <p:tgtEl>
                                          <p:spTgt spid="9"/>
                                        </p:tgtEl>
                                      </p:cBhvr>
                                    </p:animEffect>
                                    <p:anim calcmode="lin" valueType="num">
                                      <p:cBhvr>
                                        <p:cTn id="40" dur="750" fill="hold"/>
                                        <p:tgtEl>
                                          <p:spTgt spid="9"/>
                                        </p:tgtEl>
                                        <p:attrNameLst>
                                          <p:attrName>ppt_x</p:attrName>
                                        </p:attrNameLst>
                                      </p:cBhvr>
                                      <p:tavLst>
                                        <p:tav tm="0">
                                          <p:val>
                                            <p:strVal val="#ppt_x"/>
                                          </p:val>
                                        </p:tav>
                                        <p:tav tm="100000">
                                          <p:val>
                                            <p:strVal val="#ppt_x"/>
                                          </p:val>
                                        </p:tav>
                                      </p:tavLst>
                                    </p:anim>
                                    <p:anim calcmode="lin" valueType="num">
                                      <p:cBhvr>
                                        <p:cTn id="41" dur="75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750"/>
                                        <p:tgtEl>
                                          <p:spTgt spid="7"/>
                                        </p:tgtEl>
                                      </p:cBhvr>
                                    </p:animEffect>
                                    <p:anim calcmode="lin" valueType="num">
                                      <p:cBhvr>
                                        <p:cTn id="45" dur="750" fill="hold"/>
                                        <p:tgtEl>
                                          <p:spTgt spid="7"/>
                                        </p:tgtEl>
                                        <p:attrNameLst>
                                          <p:attrName>ppt_x</p:attrName>
                                        </p:attrNameLst>
                                      </p:cBhvr>
                                      <p:tavLst>
                                        <p:tav tm="0">
                                          <p:val>
                                            <p:strVal val="#ppt_x"/>
                                          </p:val>
                                        </p:tav>
                                        <p:tav tm="100000">
                                          <p:val>
                                            <p:strVal val="#ppt_x"/>
                                          </p:val>
                                        </p:tav>
                                      </p:tavLst>
                                    </p:anim>
                                    <p:anim calcmode="lin" valueType="num">
                                      <p:cBhvr>
                                        <p:cTn id="46" dur="75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．法律之所以要给予未成年人以特殊保护，是因为未成年人    </a:t>
            </a:r>
            <a:r>
              <a:rPr lang="en-US" altLang="zh-CN" sz="2000" dirty="0">
                <a:solidFill>
                  <a:schemeClr val="bg1"/>
                </a:solidFill>
                <a:latin typeface="+mn-lt"/>
                <a:ea typeface="+mn-ea"/>
                <a:cs typeface="+mn-ea"/>
                <a:sym typeface="+mn-lt"/>
              </a:rPr>
              <a:t>(            )</a:t>
            </a:r>
          </a:p>
          <a:p>
            <a:r>
              <a:rPr lang="en-US" altLang="zh-CN" sz="2000" dirty="0">
                <a:solidFill>
                  <a:schemeClr val="bg1"/>
                </a:solidFill>
                <a:latin typeface="+mn-lt"/>
                <a:ea typeface="+mn-ea"/>
                <a:cs typeface="+mn-ea"/>
                <a:sym typeface="+mn-lt"/>
              </a:rPr>
              <a:t> ①</a:t>
            </a:r>
            <a:r>
              <a:rPr lang="zh-CN" altLang="en-US" sz="2000" dirty="0">
                <a:solidFill>
                  <a:schemeClr val="bg1"/>
                </a:solidFill>
                <a:latin typeface="+mn-lt"/>
                <a:ea typeface="+mn-ea"/>
                <a:cs typeface="+mn-ea"/>
                <a:sym typeface="+mn-lt"/>
              </a:rPr>
              <a:t>处在生理、心理发育的重要时期，思维活跃，乐于交往，求知欲和好奇心强  ②生活经验不足，各方面不成熟，在辨别是非等方面往往会出现这样那样的问题 ③法律意识和自我保护方面能力不强 ④容易遭受不法侵害</a:t>
            </a:r>
            <a:endParaRPr lang="en-US" altLang="zh-CN" sz="2000" dirty="0">
              <a:solidFill>
                <a:schemeClr val="bg1"/>
              </a:solidFill>
              <a:latin typeface="+mn-lt"/>
              <a:ea typeface="+mn-ea"/>
              <a:cs typeface="+mn-ea"/>
              <a:sym typeface="+mn-lt"/>
            </a:endParaRPr>
          </a:p>
          <a:p>
            <a:endParaRPr lang="zh-CN" altLang="en-US"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 </a:t>
            </a:r>
            <a:r>
              <a:rPr lang="en-US" altLang="zh-CN" sz="2000" dirty="0">
                <a:solidFill>
                  <a:schemeClr val="bg1"/>
                </a:solidFill>
                <a:latin typeface="+mn-lt"/>
                <a:ea typeface="+mn-ea"/>
                <a:cs typeface="+mn-ea"/>
                <a:sym typeface="+mn-lt"/>
              </a:rPr>
              <a:t>A</a:t>
            </a:r>
            <a:r>
              <a:rPr lang="zh-CN" altLang="en-US" sz="2000" dirty="0">
                <a:solidFill>
                  <a:schemeClr val="bg1"/>
                </a:solidFill>
                <a:latin typeface="+mn-lt"/>
                <a:ea typeface="+mn-ea"/>
                <a:cs typeface="+mn-ea"/>
                <a:sym typeface="+mn-lt"/>
              </a:rPr>
              <a:t>．①②③     </a:t>
            </a:r>
            <a:r>
              <a:rPr lang="en-US" altLang="zh-CN" sz="2000" dirty="0">
                <a:solidFill>
                  <a:schemeClr val="bg1"/>
                </a:solidFill>
                <a:latin typeface="+mn-lt"/>
                <a:ea typeface="+mn-ea"/>
                <a:cs typeface="+mn-ea"/>
                <a:sym typeface="+mn-lt"/>
              </a:rPr>
              <a:t>B</a:t>
            </a:r>
            <a:r>
              <a:rPr lang="zh-CN" altLang="en-US" sz="2000" dirty="0">
                <a:solidFill>
                  <a:schemeClr val="bg1"/>
                </a:solidFill>
                <a:latin typeface="+mn-lt"/>
                <a:ea typeface="+mn-ea"/>
                <a:cs typeface="+mn-ea"/>
                <a:sym typeface="+mn-lt"/>
              </a:rPr>
              <a:t>．①②④   </a:t>
            </a:r>
          </a:p>
          <a:p>
            <a:r>
              <a:rPr lang="en-US" altLang="zh-CN" sz="2000" dirty="0">
                <a:solidFill>
                  <a:schemeClr val="bg1"/>
                </a:solidFill>
                <a:latin typeface="+mn-lt"/>
                <a:ea typeface="+mn-ea"/>
                <a:cs typeface="+mn-ea"/>
                <a:sym typeface="+mn-lt"/>
              </a:rPr>
              <a:t>C</a:t>
            </a:r>
            <a:r>
              <a:rPr lang="zh-CN" altLang="en-US" sz="2000" dirty="0">
                <a:solidFill>
                  <a:schemeClr val="bg1"/>
                </a:solidFill>
                <a:latin typeface="+mn-lt"/>
                <a:ea typeface="+mn-ea"/>
                <a:cs typeface="+mn-ea"/>
                <a:sym typeface="+mn-lt"/>
              </a:rPr>
              <a:t>．①②③④  </a:t>
            </a:r>
            <a:r>
              <a:rPr lang="en-US" altLang="zh-CN" sz="2000" dirty="0">
                <a:solidFill>
                  <a:schemeClr val="bg1"/>
                </a:solidFill>
                <a:latin typeface="+mn-lt"/>
                <a:ea typeface="+mn-ea"/>
                <a:cs typeface="+mn-ea"/>
                <a:sym typeface="+mn-lt"/>
              </a:rPr>
              <a:t>D</a:t>
            </a:r>
            <a:r>
              <a:rPr lang="zh-CN" altLang="en-US" sz="2000" dirty="0">
                <a:solidFill>
                  <a:schemeClr val="bg1"/>
                </a:solidFill>
                <a:latin typeface="+mn-lt"/>
                <a:ea typeface="+mn-ea"/>
                <a:cs typeface="+mn-ea"/>
                <a:sym typeface="+mn-lt"/>
              </a:rPr>
              <a:t>．②③④</a:t>
            </a:r>
          </a:p>
        </p:txBody>
      </p:sp>
      <p:grpSp>
        <p:nvGrpSpPr>
          <p:cNvPr id="10" name="组合 9"/>
          <p:cNvGrpSpPr/>
          <p:nvPr/>
        </p:nvGrpSpPr>
        <p:grpSpPr>
          <a:xfrm>
            <a:off x="702309" y="614333"/>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9" name="Text Box 4">
            <a:extLst>
              <a:ext uri="{FF2B5EF4-FFF2-40B4-BE49-F238E27FC236}">
                <a16:creationId xmlns="" xmlns:a16="http://schemas.microsoft.com/office/drawing/2014/main" id="{4B77754B-2D74-4C35-8952-480AD75F5427}"/>
              </a:ext>
            </a:extLst>
          </p:cNvPr>
          <p:cNvSpPr txBox="1">
            <a:spLocks noChangeArrowheads="1"/>
          </p:cNvSpPr>
          <p:nvPr/>
        </p:nvSpPr>
        <p:spPr bwMode="auto">
          <a:xfrm>
            <a:off x="8979535" y="2298327"/>
            <a:ext cx="11378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3600" dirty="0">
                <a:solidFill>
                  <a:schemeClr val="bg1"/>
                </a:solidFill>
                <a:cs typeface="+mn-ea"/>
                <a:sym typeface="+mn-lt"/>
              </a:rPr>
              <a:t>C</a:t>
            </a:r>
          </a:p>
        </p:txBody>
      </p:sp>
    </p:spTree>
    <p:extLst>
      <p:ext uri="{BB962C8B-B14F-4D97-AF65-F5344CB8AC3E}">
        <p14:creationId xmlns:p14="http://schemas.microsoft.com/office/powerpoint/2010/main" val="283804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9683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．初一学生小华</a:t>
            </a:r>
            <a:r>
              <a:rPr lang="en-US" altLang="zh-CN" sz="2000" dirty="0">
                <a:solidFill>
                  <a:schemeClr val="bg1"/>
                </a:solidFill>
                <a:latin typeface="+mn-lt"/>
                <a:ea typeface="+mn-ea"/>
                <a:cs typeface="+mn-ea"/>
                <a:sym typeface="+mn-lt"/>
              </a:rPr>
              <a:t>14</a:t>
            </a:r>
            <a:r>
              <a:rPr lang="zh-CN" altLang="en-US" sz="2000" dirty="0">
                <a:solidFill>
                  <a:schemeClr val="bg1"/>
                </a:solidFill>
                <a:latin typeface="+mn-lt"/>
                <a:ea typeface="+mn-ea"/>
                <a:cs typeface="+mn-ea"/>
                <a:sym typeface="+mn-lt"/>
              </a:rPr>
              <a:t>岁迷上玩电子游戏，一天小华的母亲发现小华逃学，就寻至某营业性电子游戏厅，对他进行耐心的劝说，可小华不听，反而把母亲推倒在地，对此事正确的看法是：</a:t>
            </a:r>
          </a:p>
          <a:p>
            <a:r>
              <a:rPr lang="zh-CN" altLang="en-US" sz="2000" dirty="0">
                <a:solidFill>
                  <a:schemeClr val="bg1"/>
                </a:solidFill>
                <a:latin typeface="+mn-lt"/>
                <a:ea typeface="+mn-ea"/>
                <a:cs typeface="+mn-ea"/>
                <a:sym typeface="+mn-lt"/>
              </a:rPr>
              <a:t> ①小华是未成年人，他玩电子游戏应受到法律的特殊保护，任何人不得干涉；②小华母亲的行为符合我国未成年人保护法的规定；③小华母亲阻止小华玩电子游戏侵犯了小华的合法权益；④游戏室的老板允许小华进入，违反了我国有关法律的规定（               ）</a:t>
            </a:r>
          </a:p>
          <a:p>
            <a:r>
              <a:rPr lang="en-US" altLang="zh-CN" sz="2000" dirty="0">
                <a:solidFill>
                  <a:schemeClr val="bg1"/>
                </a:solidFill>
                <a:latin typeface="+mn-lt"/>
                <a:ea typeface="+mn-ea"/>
                <a:cs typeface="+mn-ea"/>
                <a:sym typeface="+mn-lt"/>
              </a:rPr>
              <a:t>A</a:t>
            </a:r>
            <a:r>
              <a:rPr lang="zh-CN" altLang="en-US" sz="2000" dirty="0">
                <a:solidFill>
                  <a:schemeClr val="bg1"/>
                </a:solidFill>
                <a:latin typeface="+mn-lt"/>
                <a:ea typeface="+mn-ea"/>
                <a:cs typeface="+mn-ea"/>
                <a:sym typeface="+mn-lt"/>
              </a:rPr>
              <a:t>．②③      </a:t>
            </a:r>
            <a:r>
              <a:rPr lang="en-US" altLang="zh-CN" sz="2000" dirty="0">
                <a:solidFill>
                  <a:schemeClr val="bg1"/>
                </a:solidFill>
                <a:latin typeface="+mn-lt"/>
                <a:ea typeface="+mn-ea"/>
                <a:cs typeface="+mn-ea"/>
                <a:sym typeface="+mn-lt"/>
              </a:rPr>
              <a:t>B</a:t>
            </a:r>
            <a:r>
              <a:rPr lang="zh-CN" altLang="en-US" sz="2000" dirty="0">
                <a:solidFill>
                  <a:schemeClr val="bg1"/>
                </a:solidFill>
                <a:latin typeface="+mn-lt"/>
                <a:ea typeface="+mn-ea"/>
                <a:cs typeface="+mn-ea"/>
                <a:sym typeface="+mn-lt"/>
              </a:rPr>
              <a:t>．②④    </a:t>
            </a:r>
          </a:p>
          <a:p>
            <a:r>
              <a:rPr lang="zh-CN" altLang="en-US" sz="2000" dirty="0">
                <a:solidFill>
                  <a:schemeClr val="bg1"/>
                </a:solidFill>
                <a:latin typeface="+mn-lt"/>
                <a:ea typeface="+mn-ea"/>
                <a:cs typeface="+mn-ea"/>
                <a:sym typeface="+mn-lt"/>
              </a:rPr>
              <a:t> </a:t>
            </a:r>
            <a:r>
              <a:rPr lang="en-US" altLang="zh-CN" sz="2000" dirty="0">
                <a:solidFill>
                  <a:schemeClr val="bg1"/>
                </a:solidFill>
                <a:latin typeface="+mn-lt"/>
                <a:ea typeface="+mn-ea"/>
                <a:cs typeface="+mn-ea"/>
                <a:sym typeface="+mn-lt"/>
              </a:rPr>
              <a:t>C.②③④    D</a:t>
            </a:r>
            <a:r>
              <a:rPr lang="zh-CN" altLang="en-US" sz="2000" dirty="0">
                <a:solidFill>
                  <a:schemeClr val="bg1"/>
                </a:solidFill>
                <a:latin typeface="+mn-lt"/>
                <a:ea typeface="+mn-ea"/>
                <a:cs typeface="+mn-ea"/>
                <a:sym typeface="+mn-lt"/>
              </a:rPr>
              <a:t>．①②③④</a:t>
            </a:r>
            <a:endParaRPr lang="zh-CN" altLang="zh-CN" sz="2000" dirty="0">
              <a:solidFill>
                <a:schemeClr val="bg1"/>
              </a:solidFill>
              <a:latin typeface="+mn-lt"/>
              <a:ea typeface="+mn-ea"/>
              <a:cs typeface="+mn-ea"/>
              <a:sym typeface="+mn-lt"/>
            </a:endParaRPr>
          </a:p>
        </p:txBody>
      </p:sp>
      <p:grpSp>
        <p:nvGrpSpPr>
          <p:cNvPr id="10" name="组合 9"/>
          <p:cNvGrpSpPr/>
          <p:nvPr/>
        </p:nvGrpSpPr>
        <p:grpSpPr>
          <a:xfrm>
            <a:off x="717143" y="60738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13" name="Text Box 4">
            <a:extLst>
              <a:ext uri="{FF2B5EF4-FFF2-40B4-BE49-F238E27FC236}">
                <a16:creationId xmlns="" xmlns:a16="http://schemas.microsoft.com/office/drawing/2014/main" id="{1694221E-D27C-4158-AFB8-5679DD591984}"/>
              </a:ext>
            </a:extLst>
          </p:cNvPr>
          <p:cNvSpPr txBox="1">
            <a:spLocks noChangeArrowheads="1"/>
          </p:cNvSpPr>
          <p:nvPr/>
        </p:nvSpPr>
        <p:spPr bwMode="auto">
          <a:xfrm>
            <a:off x="3667095" y="4032690"/>
            <a:ext cx="13464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3600" dirty="0">
                <a:solidFill>
                  <a:schemeClr val="bg1"/>
                </a:solidFill>
                <a:cs typeface="+mn-ea"/>
                <a:sym typeface="+mn-lt"/>
              </a:rPr>
              <a:t>B</a:t>
            </a:r>
          </a:p>
        </p:txBody>
      </p:sp>
    </p:spTree>
    <p:extLst>
      <p:ext uri="{BB962C8B-B14F-4D97-AF65-F5344CB8AC3E}">
        <p14:creationId xmlns:p14="http://schemas.microsoft.com/office/powerpoint/2010/main" val="365352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8021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泰安某中学携手某公安机关，开展了一场以</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为了孩子的笑脸，我们共同守护</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为主题的校园广场活动。警官和心理专家一再强调：未成年人权益应当受到合法保护。</a:t>
            </a:r>
            <a:endParaRPr lang="en-US" altLang="zh-CN" sz="2000" dirty="0">
              <a:solidFill>
                <a:schemeClr val="bg1"/>
              </a:solidFill>
              <a:latin typeface="+mn-lt"/>
              <a:ea typeface="+mn-ea"/>
              <a:cs typeface="+mn-ea"/>
              <a:sym typeface="+mn-lt"/>
            </a:endParaRPr>
          </a:p>
          <a:p>
            <a:pPr algn="l"/>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校园广场活动体现了对未成年人的那两方面保护？</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31020" y="60386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14" name="Text Box 6">
            <a:extLst>
              <a:ext uri="{FF2B5EF4-FFF2-40B4-BE49-F238E27FC236}">
                <a16:creationId xmlns="" xmlns:a16="http://schemas.microsoft.com/office/drawing/2014/main" id="{23A64598-3ABC-46F0-92CB-5296BEB48766}"/>
              </a:ext>
            </a:extLst>
          </p:cNvPr>
          <p:cNvSpPr txBox="1">
            <a:spLocks noChangeArrowheads="1"/>
          </p:cNvSpPr>
          <p:nvPr/>
        </p:nvSpPr>
        <p:spPr bwMode="auto">
          <a:xfrm>
            <a:off x="2703228" y="4181774"/>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学校保护、社会保护</a:t>
            </a:r>
          </a:p>
        </p:txBody>
      </p:sp>
    </p:spTree>
    <p:extLst>
      <p:ext uri="{BB962C8B-B14F-4D97-AF65-F5344CB8AC3E}">
        <p14:creationId xmlns:p14="http://schemas.microsoft.com/office/powerpoint/2010/main" val="242047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4" grpId="0" bldLvl="0" autoUpdateAnimBg="0"/>
      <p:bldP spid="14" grpId="1"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8021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mn-lt"/>
                <a:ea typeface="+mn-ea"/>
                <a:cs typeface="+mn-ea"/>
                <a:sym typeface="+mn-lt"/>
              </a:rPr>
              <a:t>2009年12月到2010年5月底，中央外宣办、全国“扫黄打非办”、工业和信息化部、公安部、新闻出版总署等九部门在全国范围内联合开展了深入整治互联网和手机媒体淫秽色情及低俗信息专项行动。</a:t>
            </a:r>
            <a:endParaRPr lang="en-US" altLang="zh-CN" sz="2000" dirty="0">
              <a:solidFill>
                <a:schemeClr val="bg1"/>
              </a:solidFill>
              <a:latin typeface="+mn-lt"/>
              <a:ea typeface="+mn-ea"/>
              <a:cs typeface="+mn-ea"/>
              <a:sym typeface="+mn-lt"/>
            </a:endParaRPr>
          </a:p>
          <a:p>
            <a:endParaRPr lang="zh-CN" altLang="en-US"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这一行动体现了对未成年人的什么保护？</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32789" y="60386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13" name="Text Box 5">
            <a:extLst>
              <a:ext uri="{FF2B5EF4-FFF2-40B4-BE49-F238E27FC236}">
                <a16:creationId xmlns="" xmlns:a16="http://schemas.microsoft.com/office/drawing/2014/main" id="{E81A08DA-6B2A-4D69-91C0-430301089D68}"/>
              </a:ext>
            </a:extLst>
          </p:cNvPr>
          <p:cNvSpPr txBox="1">
            <a:spLocks noChangeArrowheads="1"/>
          </p:cNvSpPr>
          <p:nvPr/>
        </p:nvSpPr>
        <p:spPr bwMode="auto">
          <a:xfrm>
            <a:off x="2907422" y="4103196"/>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社会保护</a:t>
            </a:r>
          </a:p>
        </p:txBody>
      </p:sp>
    </p:spTree>
    <p:extLst>
      <p:ext uri="{BB962C8B-B14F-4D97-AF65-F5344CB8AC3E}">
        <p14:creationId xmlns:p14="http://schemas.microsoft.com/office/powerpoint/2010/main" val="38904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96859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下列行为是否违反未成年人保护法，请说出理由。</a:t>
            </a:r>
          </a:p>
          <a:p>
            <a:pPr>
              <a:buFontTx/>
              <a:buNone/>
            </a:pPr>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）受“女子无才便是德”等思想的影响，父母要正在上初二的女儿进城打工：</a:t>
            </a:r>
          </a:p>
          <a:p>
            <a:pPr lvl="1"/>
            <a:r>
              <a:rPr lang="zh-CN" altLang="en-US" sz="2000" dirty="0">
                <a:solidFill>
                  <a:schemeClr val="bg1"/>
                </a:solidFill>
                <a:latin typeface="+mn-lt"/>
                <a:ea typeface="+mn-ea"/>
                <a:cs typeface="+mn-ea"/>
                <a:sym typeface="+mn-lt"/>
              </a:rPr>
              <a:t>是，违反了家庭保护的有关规定，剥夺了子女接受义务教育的权利。              </a:t>
            </a:r>
          </a:p>
          <a:p>
            <a:pPr>
              <a:buFontTx/>
              <a:buNone/>
            </a:pPr>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）国家有关部门查出并销毁淫秽光盘：</a:t>
            </a:r>
          </a:p>
          <a:p>
            <a:pPr lvl="1"/>
            <a:r>
              <a:rPr lang="zh-CN" altLang="en-US" sz="2000" dirty="0">
                <a:solidFill>
                  <a:schemeClr val="bg1"/>
                </a:solidFill>
                <a:latin typeface="+mn-lt"/>
                <a:ea typeface="+mn-ea"/>
                <a:cs typeface="+mn-ea"/>
                <a:sym typeface="+mn-lt"/>
              </a:rPr>
              <a:t>否，淫秽光盘对未成年人危害极大。</a:t>
            </a:r>
          </a:p>
          <a:p>
            <a:pPr>
              <a:buFontTx/>
              <a:buNone/>
            </a:pPr>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）学生违反班规校纪，班主任老师对他们进行批评教育：</a:t>
            </a:r>
          </a:p>
          <a:p>
            <a:pPr lvl="1"/>
            <a:r>
              <a:rPr lang="zh-CN" altLang="en-US" sz="2000" dirty="0">
                <a:solidFill>
                  <a:schemeClr val="bg1"/>
                </a:solidFill>
                <a:latin typeface="+mn-lt"/>
                <a:ea typeface="+mn-ea"/>
                <a:cs typeface="+mn-ea"/>
                <a:sym typeface="+mn-lt"/>
              </a:rPr>
              <a:t>否，班主任履行保护未成年人健康成长的职责。 </a:t>
            </a:r>
          </a:p>
          <a:p>
            <a:pPr>
              <a:buFontTx/>
              <a:buNone/>
            </a:pPr>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）一些地方的博物馆、展览馆、文化馆、科技馆、体育场、公园等场所相继对未成年人优惠开放：</a:t>
            </a:r>
          </a:p>
          <a:p>
            <a:pPr lvl="1"/>
            <a:r>
              <a:rPr lang="zh-CN" altLang="en-US" sz="2000" dirty="0">
                <a:solidFill>
                  <a:schemeClr val="bg1"/>
                </a:solidFill>
                <a:latin typeface="+mn-lt"/>
                <a:ea typeface="+mn-ea"/>
                <a:cs typeface="+mn-ea"/>
                <a:sym typeface="+mn-lt"/>
              </a:rPr>
              <a:t>否，这些活动是有利于青少年健康成长的社会活动。</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42602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947801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下列行为是否违反未成年人保护法，请说出理由。   </a:t>
            </a:r>
          </a:p>
          <a:p>
            <a:pPr>
              <a:buFontTx/>
              <a:buNone/>
            </a:pPr>
            <a:r>
              <a:rPr lang="en-US" altLang="zh-CN" sz="2000" dirty="0">
                <a:solidFill>
                  <a:schemeClr val="bg1"/>
                </a:solidFill>
                <a:latin typeface="+mn-lt"/>
                <a:ea typeface="+mn-ea"/>
                <a:cs typeface="+mn-ea"/>
                <a:sym typeface="+mn-lt"/>
              </a:rPr>
              <a:t>5</a:t>
            </a:r>
            <a:r>
              <a:rPr lang="zh-CN" altLang="en-US" sz="2000" dirty="0">
                <a:solidFill>
                  <a:schemeClr val="bg1"/>
                </a:solidFill>
                <a:latin typeface="+mn-lt"/>
                <a:ea typeface="+mn-ea"/>
                <a:cs typeface="+mn-ea"/>
                <a:sym typeface="+mn-lt"/>
              </a:rPr>
              <a:t>）学生小王因为考试不及格父亲一怒之下，把他打了一顿：</a:t>
            </a:r>
          </a:p>
          <a:p>
            <a:pPr lvl="1"/>
            <a:r>
              <a:rPr lang="zh-CN" altLang="en-US" sz="2000" dirty="0">
                <a:solidFill>
                  <a:schemeClr val="bg1"/>
                </a:solidFill>
                <a:latin typeface="+mn-lt"/>
                <a:ea typeface="+mn-ea"/>
                <a:cs typeface="+mn-ea"/>
                <a:sym typeface="+mn-lt"/>
              </a:rPr>
              <a:t>是，违反了家庭保护的有关规定，对未成年人进行体罚，小王父亲应当以适当的方式方法教育小王。</a:t>
            </a:r>
          </a:p>
          <a:p>
            <a:pPr>
              <a:buFontTx/>
              <a:buNone/>
            </a:pP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）为降低经营成本，一些酒店招用未满</a:t>
            </a:r>
            <a:r>
              <a:rPr lang="en-US" altLang="zh-CN" sz="2000" dirty="0">
                <a:solidFill>
                  <a:schemeClr val="bg1"/>
                </a:solidFill>
                <a:latin typeface="+mn-lt"/>
                <a:ea typeface="+mn-ea"/>
                <a:cs typeface="+mn-ea"/>
                <a:sym typeface="+mn-lt"/>
              </a:rPr>
              <a:t>16</a:t>
            </a:r>
            <a:r>
              <a:rPr lang="zh-CN" altLang="en-US" sz="2000" dirty="0">
                <a:solidFill>
                  <a:schemeClr val="bg1"/>
                </a:solidFill>
                <a:latin typeface="+mn-lt"/>
                <a:ea typeface="+mn-ea"/>
                <a:cs typeface="+mn-ea"/>
                <a:sym typeface="+mn-lt"/>
              </a:rPr>
              <a:t>周岁的未成年人当服务员。</a:t>
            </a:r>
          </a:p>
          <a:p>
            <a:pPr lvl="1"/>
            <a:r>
              <a:rPr lang="zh-CN" altLang="en-US" sz="2000" dirty="0">
                <a:solidFill>
                  <a:schemeClr val="bg1"/>
                </a:solidFill>
                <a:latin typeface="+mn-lt"/>
                <a:ea typeface="+mn-ea"/>
                <a:cs typeface="+mn-ea"/>
                <a:sym typeface="+mn-lt"/>
              </a:rPr>
              <a:t>是，违反了社会保护的有关规定，此行为不利于青少年的身心发展，使他们丧失了学习的机会，容易造成思想品德的扭曲。</a:t>
            </a:r>
          </a:p>
          <a:p>
            <a:pPr>
              <a:buFontTx/>
              <a:buNone/>
            </a:pPr>
            <a:r>
              <a:rPr lang="en-US" altLang="zh-CN" sz="2000" dirty="0">
                <a:solidFill>
                  <a:schemeClr val="bg1"/>
                </a:solidFill>
                <a:latin typeface="+mn-lt"/>
                <a:ea typeface="+mn-ea"/>
                <a:cs typeface="+mn-ea"/>
                <a:sym typeface="+mn-lt"/>
              </a:rPr>
              <a:t>7</a:t>
            </a:r>
            <a:r>
              <a:rPr lang="zh-CN" altLang="en-US" sz="2000" dirty="0">
                <a:solidFill>
                  <a:schemeClr val="bg1"/>
                </a:solidFill>
                <a:latin typeface="+mn-lt"/>
                <a:ea typeface="+mn-ea"/>
                <a:cs typeface="+mn-ea"/>
                <a:sym typeface="+mn-lt"/>
              </a:rPr>
              <a:t>）某电台记者将犯故意杀人罪的两名未成年人的面目、姓名年龄公诸于世，还将其犯罪行为予以公开报道。</a:t>
            </a:r>
          </a:p>
          <a:p>
            <a:pPr lvl="1"/>
            <a:r>
              <a:rPr lang="zh-CN" altLang="en-US" sz="2000" dirty="0">
                <a:solidFill>
                  <a:schemeClr val="bg1"/>
                </a:solidFill>
                <a:latin typeface="+mn-lt"/>
                <a:ea typeface="+mn-ea"/>
                <a:cs typeface="+mn-ea"/>
                <a:sym typeface="+mn-lt"/>
              </a:rPr>
              <a:t>是，记者公开报道此事，尤其将未成年人的肖像、姓名、年龄公开，违背了司法保护</a:t>
            </a: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9420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859852" y="2269296"/>
            <a:ext cx="65221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学校保护我们的健康成长，我们在学校应该如何对待老师和同学？如何对待学习？</a:t>
            </a:r>
            <a:endParaRPr lang="en-US" altLang="zh-CN" sz="2000" dirty="0">
              <a:solidFill>
                <a:schemeClr val="bg1"/>
              </a:solidFill>
              <a:latin typeface="+mn-lt"/>
              <a:ea typeface="+mn-ea"/>
              <a:cs typeface="+mn-ea"/>
              <a:sym typeface="+mn-lt"/>
            </a:endParaRPr>
          </a:p>
          <a:p>
            <a:pPr>
              <a:buFontTx/>
              <a:buNone/>
            </a:pPr>
            <a:endParaRPr lang="en-US" altLang="zh-CN" sz="2000" dirty="0">
              <a:solidFill>
                <a:schemeClr val="bg1"/>
              </a:solidFill>
              <a:latin typeface="+mn-lt"/>
              <a:ea typeface="+mn-ea"/>
              <a:cs typeface="+mn-ea"/>
              <a:sym typeface="+mn-lt"/>
            </a:endParaRPr>
          </a:p>
          <a:p>
            <a:pPr>
              <a:buFontTx/>
              <a:buNone/>
            </a:pPr>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2" name="文本框 1">
            <a:extLst>
              <a:ext uri="{FF2B5EF4-FFF2-40B4-BE49-F238E27FC236}">
                <a16:creationId xmlns="" xmlns:a16="http://schemas.microsoft.com/office/drawing/2014/main" id="{E8E59FFA-3645-4FDA-B6F7-3E1EB9A8F55B}"/>
              </a:ext>
            </a:extLst>
          </p:cNvPr>
          <p:cNvSpPr txBox="1"/>
          <p:nvPr/>
        </p:nvSpPr>
        <p:spPr>
          <a:xfrm>
            <a:off x="1788214" y="3479697"/>
            <a:ext cx="5025933" cy="707886"/>
          </a:xfrm>
          <a:prstGeom prst="rect">
            <a:avLst/>
          </a:prstGeom>
          <a:noFill/>
        </p:spPr>
        <p:txBody>
          <a:bodyPr wrap="square" rtlCol="0">
            <a:spAutoFit/>
          </a:bodyPr>
          <a:lstStyle/>
          <a:p>
            <a:r>
              <a:rPr lang="en-US" altLang="zh-CN" sz="2000" dirty="0">
                <a:solidFill>
                  <a:schemeClr val="bg1"/>
                </a:solidFill>
                <a:cs typeface="+mn-ea"/>
                <a:sym typeface="+mn-lt"/>
              </a:rPr>
              <a:t> </a:t>
            </a:r>
            <a:r>
              <a:rPr lang="zh-CN" altLang="en-US" sz="2000" dirty="0">
                <a:solidFill>
                  <a:schemeClr val="bg1"/>
                </a:solidFill>
                <a:cs typeface="+mn-ea"/>
                <a:sym typeface="+mn-lt"/>
              </a:rPr>
              <a:t>学校保护我们的健康成长，我们应该尊重老师，关心同学，勤奋努力的读书学习。</a:t>
            </a:r>
          </a:p>
        </p:txBody>
      </p:sp>
      <p:pic>
        <p:nvPicPr>
          <p:cNvPr id="5" name="图片 4">
            <a:extLst>
              <a:ext uri="{FF2B5EF4-FFF2-40B4-BE49-F238E27FC236}">
                <a16:creationId xmlns="" xmlns:a16="http://schemas.microsoft.com/office/drawing/2014/main" id="{EA7F89DA-A170-4681-A5F9-FD9A787782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79209" y="3022343"/>
            <a:ext cx="3718810" cy="2949309"/>
          </a:xfrm>
          <a:prstGeom prst="rect">
            <a:avLst/>
          </a:prstGeom>
        </p:spPr>
      </p:pic>
    </p:spTree>
    <p:extLst>
      <p:ext uri="{BB962C8B-B14F-4D97-AF65-F5344CB8AC3E}">
        <p14:creationId xmlns:p14="http://schemas.microsoft.com/office/powerpoint/2010/main" val="140592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750"/>
                                        <p:tgtEl>
                                          <p:spTgt spid="2"/>
                                        </p:tgtEl>
                                      </p:cBhvr>
                                    </p:animEffect>
                                    <p:anim calcmode="lin" valueType="num">
                                      <p:cBhvr>
                                        <p:cTn id="31" dur="750" fill="hold"/>
                                        <p:tgtEl>
                                          <p:spTgt spid="2"/>
                                        </p:tgtEl>
                                        <p:attrNameLst>
                                          <p:attrName>ppt_x</p:attrName>
                                        </p:attrNameLst>
                                      </p:cBhvr>
                                      <p:tavLst>
                                        <p:tav tm="0">
                                          <p:val>
                                            <p:strVal val="#ppt_x"/>
                                          </p:val>
                                        </p:tav>
                                        <p:tav tm="100000">
                                          <p:val>
                                            <p:strVal val="#ppt_x"/>
                                          </p:val>
                                        </p:tav>
                                      </p:tavLst>
                                    </p:anim>
                                    <p:anim calcmode="lin" valueType="num">
                                      <p:cBhvr>
                                        <p:cTn id="3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48988A20-1215-474E-B1DC-48C8DBB9E50B}"/>
              </a:ext>
            </a:extLst>
          </p:cNvPr>
          <p:cNvSpPr/>
          <p:nvPr/>
        </p:nvSpPr>
        <p:spPr>
          <a:xfrm>
            <a:off x="8493418" y="3980432"/>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 xmlns:a16="http://schemas.microsoft.com/office/drawing/2014/main" id="{3A723A59-AB78-4DEC-9A9F-0E03FDF17657}"/>
              </a:ext>
            </a:extLst>
          </p:cNvPr>
          <p:cNvSpPr/>
          <p:nvPr/>
        </p:nvSpPr>
        <p:spPr>
          <a:xfrm>
            <a:off x="2828293" y="148087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 xmlns:a16="http://schemas.microsoft.com/office/drawing/2014/main" id="{E7782C40-C8C5-435D-9614-74A1993C936F}"/>
              </a:ext>
            </a:extLst>
          </p:cNvPr>
          <p:cNvCxnSpPr/>
          <p:nvPr/>
        </p:nvCxnSpPr>
        <p:spPr>
          <a:xfrm flipH="1">
            <a:off x="2357238" y="123149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3271638" y="2416607"/>
            <a:ext cx="6040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收获园地</a:t>
            </a:r>
            <a:r>
              <a:rPr lang="en-US" altLang="zh-CN" sz="4000" dirty="0">
                <a:latin typeface="+mn-lt"/>
                <a:ea typeface="+mn-ea"/>
                <a:cs typeface="+mn-ea"/>
                <a:sym typeface="+mn-lt"/>
              </a:rPr>
              <a:t>:</a:t>
            </a:r>
          </a:p>
          <a:p>
            <a:pPr algn="l">
              <a:lnSpc>
                <a:spcPct val="100000"/>
              </a:lnSpc>
              <a:spcBef>
                <a:spcPts val="0"/>
              </a:spcBef>
              <a:buNone/>
            </a:pPr>
            <a:r>
              <a:rPr lang="zh-CN" altLang="en-US" sz="4000" dirty="0">
                <a:latin typeface="+mn-lt"/>
                <a:ea typeface="+mn-ea"/>
                <a:cs typeface="+mn-ea"/>
                <a:sym typeface="+mn-lt"/>
              </a:rPr>
              <a:t>通过这节课的学习</a:t>
            </a:r>
            <a:r>
              <a:rPr lang="en-US" altLang="zh-CN" sz="4000" dirty="0">
                <a:latin typeface="+mn-lt"/>
                <a:ea typeface="+mn-ea"/>
                <a:cs typeface="+mn-ea"/>
                <a:sym typeface="+mn-lt"/>
              </a:rPr>
              <a:t>,</a:t>
            </a:r>
            <a:r>
              <a:rPr lang="zh-CN" altLang="en-US" sz="4000" dirty="0">
                <a:latin typeface="+mn-lt"/>
                <a:ea typeface="+mn-ea"/>
                <a:cs typeface="+mn-ea"/>
                <a:sym typeface="+mn-lt"/>
              </a:rPr>
              <a:t>你有哪些收获</a:t>
            </a:r>
            <a:r>
              <a:rPr lang="en-US" altLang="zh-CN" sz="4000" dirty="0">
                <a:latin typeface="+mn-lt"/>
                <a:ea typeface="+mn-ea"/>
                <a:cs typeface="+mn-ea"/>
                <a:sym typeface="+mn-lt"/>
              </a:rPr>
              <a:t>?</a:t>
            </a:r>
          </a:p>
          <a:p>
            <a:pPr>
              <a:lnSpc>
                <a:spcPct val="100000"/>
              </a:lnSpc>
              <a:spcBef>
                <a:spcPts val="0"/>
              </a:spcBef>
              <a:buNone/>
            </a:pPr>
            <a:endParaRPr lang="en-US" altLang="zh-CN" sz="4000" dirty="0">
              <a:latin typeface="+mn-lt"/>
              <a:ea typeface="+mn-ea"/>
              <a:cs typeface="+mn-ea"/>
              <a:sym typeface="+mn-lt"/>
            </a:endParaRPr>
          </a:p>
        </p:txBody>
      </p:sp>
      <p:pic>
        <p:nvPicPr>
          <p:cNvPr id="9" name="图片 8">
            <a:extLst>
              <a:ext uri="{FF2B5EF4-FFF2-40B4-BE49-F238E27FC236}">
                <a16:creationId xmlns=""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 xmlns:a16="http://schemas.microsoft.com/office/drawing/2014/main" id="{7DCEDFDC-4223-4783-81F0-64830F71E95D}"/>
              </a:ext>
            </a:extLst>
          </p:cNvPr>
          <p:cNvCxnSpPr/>
          <p:nvPr/>
        </p:nvCxnSpPr>
        <p:spPr>
          <a:xfrm flipH="1">
            <a:off x="7362259" y="3667143"/>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32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小结</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grpSp>
        <p:nvGrpSpPr>
          <p:cNvPr id="9" name="组合 8">
            <a:extLst>
              <a:ext uri="{FF2B5EF4-FFF2-40B4-BE49-F238E27FC236}">
                <a16:creationId xmlns="" xmlns:a16="http://schemas.microsoft.com/office/drawing/2014/main" id="{6044E014-2D34-45F1-A209-DE8123403182}"/>
              </a:ext>
            </a:extLst>
          </p:cNvPr>
          <p:cNvGrpSpPr/>
          <p:nvPr/>
        </p:nvGrpSpPr>
        <p:grpSpPr>
          <a:xfrm>
            <a:off x="2261751" y="2109698"/>
            <a:ext cx="7419677" cy="4660924"/>
            <a:chOff x="2261751" y="2109698"/>
            <a:chExt cx="7419677" cy="4660924"/>
          </a:xfrm>
        </p:grpSpPr>
        <p:sp>
          <p:nvSpPr>
            <p:cNvPr id="13" name="Text Box 5">
              <a:extLst>
                <a:ext uri="{FF2B5EF4-FFF2-40B4-BE49-F238E27FC236}">
                  <a16:creationId xmlns="" xmlns:a16="http://schemas.microsoft.com/office/drawing/2014/main" id="{FACE758C-DB30-4F42-9BF4-7B002DB47DDF}"/>
                </a:ext>
              </a:extLst>
            </p:cNvPr>
            <p:cNvSpPr txBox="1">
              <a:spLocks noChangeArrowheads="1"/>
            </p:cNvSpPr>
            <p:nvPr/>
          </p:nvSpPr>
          <p:spPr bwMode="auto">
            <a:xfrm>
              <a:off x="2261751" y="2579622"/>
              <a:ext cx="80021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endParaRPr kumimoji="1" lang="en-US" altLang="zh-CN" sz="2000" dirty="0">
                <a:solidFill>
                  <a:schemeClr val="bg1"/>
                </a:solidFill>
                <a:cs typeface="+mn-ea"/>
                <a:sym typeface="+mn-lt"/>
              </a:endParaRPr>
            </a:p>
            <a:p>
              <a:pPr algn="l"/>
              <a:r>
                <a:rPr kumimoji="1" lang="zh-CN" altLang="en-US" sz="2000" dirty="0">
                  <a:solidFill>
                    <a:schemeClr val="bg1"/>
                  </a:solidFill>
                  <a:cs typeface="+mn-ea"/>
                  <a:sym typeface="+mn-lt"/>
                </a:rPr>
                <a:t>我们受法律特殊保护</a:t>
              </a:r>
            </a:p>
          </p:txBody>
        </p:sp>
        <p:sp>
          <p:nvSpPr>
            <p:cNvPr id="14" name="Text Box 7">
              <a:extLst>
                <a:ext uri="{FF2B5EF4-FFF2-40B4-BE49-F238E27FC236}">
                  <a16:creationId xmlns="" xmlns:a16="http://schemas.microsoft.com/office/drawing/2014/main" id="{6365A731-A5CC-4904-B100-5394BBD4BA22}"/>
                </a:ext>
              </a:extLst>
            </p:cNvPr>
            <p:cNvSpPr txBox="1">
              <a:spLocks noChangeArrowheads="1"/>
            </p:cNvSpPr>
            <p:nvPr/>
          </p:nvSpPr>
          <p:spPr bwMode="auto">
            <a:xfrm>
              <a:off x="3287527" y="2339644"/>
              <a:ext cx="129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000" dirty="0">
                  <a:solidFill>
                    <a:schemeClr val="bg1"/>
                  </a:solidFill>
                  <a:cs typeface="+mn-ea"/>
                  <a:sym typeface="+mn-lt"/>
                </a:rPr>
                <a:t>原因：</a:t>
              </a:r>
            </a:p>
          </p:txBody>
        </p:sp>
        <p:sp>
          <p:nvSpPr>
            <p:cNvPr id="15" name="Text Box 8">
              <a:extLst>
                <a:ext uri="{FF2B5EF4-FFF2-40B4-BE49-F238E27FC236}">
                  <a16:creationId xmlns="" xmlns:a16="http://schemas.microsoft.com/office/drawing/2014/main" id="{224C4B09-377D-4E83-AD42-36EA50F35ACA}"/>
                </a:ext>
              </a:extLst>
            </p:cNvPr>
            <p:cNvSpPr txBox="1">
              <a:spLocks noChangeArrowheads="1"/>
            </p:cNvSpPr>
            <p:nvPr/>
          </p:nvSpPr>
          <p:spPr bwMode="auto">
            <a:xfrm>
              <a:off x="4393148" y="3546264"/>
              <a:ext cx="52882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en-US" altLang="zh-CN" sz="2000" dirty="0">
                  <a:solidFill>
                    <a:schemeClr val="bg1"/>
                  </a:solidFill>
                  <a:cs typeface="+mn-ea"/>
                  <a:sym typeface="+mn-lt"/>
                </a:rPr>
                <a:t>《</a:t>
              </a:r>
              <a:r>
                <a:rPr kumimoji="1" lang="zh-CN" altLang="en-US" sz="2000" dirty="0">
                  <a:solidFill>
                    <a:schemeClr val="bg1"/>
                  </a:solidFill>
                  <a:cs typeface="+mn-ea"/>
                  <a:sym typeface="+mn-lt"/>
                </a:rPr>
                <a:t>中华人民共和国未成年人保护法</a:t>
              </a:r>
              <a:r>
                <a:rPr kumimoji="1" lang="en-US" altLang="zh-CN" sz="2000" dirty="0">
                  <a:solidFill>
                    <a:schemeClr val="bg1"/>
                  </a:solidFill>
                  <a:cs typeface="+mn-ea"/>
                  <a:sym typeface="+mn-lt"/>
                </a:rPr>
                <a:t>》</a:t>
              </a:r>
              <a:r>
                <a:rPr kumimoji="1" lang="zh-CN" altLang="en-US" sz="2000" dirty="0">
                  <a:solidFill>
                    <a:schemeClr val="bg1"/>
                  </a:solidFill>
                  <a:cs typeface="+mn-ea"/>
                  <a:sym typeface="+mn-lt"/>
                </a:rPr>
                <a:t>、</a:t>
              </a:r>
            </a:p>
            <a:p>
              <a:pPr algn="l"/>
              <a:r>
                <a:rPr kumimoji="1" lang="en-US" altLang="zh-CN" sz="2000" dirty="0">
                  <a:solidFill>
                    <a:schemeClr val="bg1"/>
                  </a:solidFill>
                  <a:cs typeface="+mn-ea"/>
                  <a:sym typeface="+mn-lt"/>
                </a:rPr>
                <a:t>《</a:t>
              </a:r>
              <a:r>
                <a:rPr kumimoji="1" lang="zh-CN" altLang="en-US" sz="2000" dirty="0">
                  <a:solidFill>
                    <a:schemeClr val="bg1"/>
                  </a:solidFill>
                  <a:cs typeface="+mn-ea"/>
                  <a:sym typeface="+mn-lt"/>
                </a:rPr>
                <a:t>中华人民共和国预防未成年人犯罪</a:t>
              </a:r>
              <a:r>
                <a:rPr kumimoji="1" lang="en-US" altLang="zh-CN" sz="2000" dirty="0">
                  <a:solidFill>
                    <a:schemeClr val="bg1"/>
                  </a:solidFill>
                  <a:cs typeface="+mn-ea"/>
                  <a:sym typeface="+mn-lt"/>
                </a:rPr>
                <a:t>》</a:t>
              </a:r>
            </a:p>
          </p:txBody>
        </p:sp>
        <p:sp>
          <p:nvSpPr>
            <p:cNvPr id="18" name="Text Box 9">
              <a:extLst>
                <a:ext uri="{FF2B5EF4-FFF2-40B4-BE49-F238E27FC236}">
                  <a16:creationId xmlns="" xmlns:a16="http://schemas.microsoft.com/office/drawing/2014/main" id="{E97F19DC-8108-47E3-A184-10FE2588681D}"/>
                </a:ext>
              </a:extLst>
            </p:cNvPr>
            <p:cNvSpPr txBox="1">
              <a:spLocks noChangeArrowheads="1"/>
            </p:cNvSpPr>
            <p:nvPr/>
          </p:nvSpPr>
          <p:spPr bwMode="auto">
            <a:xfrm>
              <a:off x="4493111" y="4892501"/>
              <a:ext cx="29287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sz="2000" dirty="0">
                  <a:solidFill>
                    <a:schemeClr val="bg1"/>
                  </a:solidFill>
                  <a:cs typeface="+mn-ea"/>
                  <a:sym typeface="+mn-lt"/>
                </a:rPr>
                <a:t>家庭保护、学校保护、社会保护、司法保护</a:t>
              </a:r>
            </a:p>
          </p:txBody>
        </p:sp>
        <p:sp>
          <p:nvSpPr>
            <p:cNvPr id="19" name="Text Box 12">
              <a:extLst>
                <a:ext uri="{FF2B5EF4-FFF2-40B4-BE49-F238E27FC236}">
                  <a16:creationId xmlns="" xmlns:a16="http://schemas.microsoft.com/office/drawing/2014/main" id="{5813CAAF-6B89-4499-9CCF-896AEA2B14C8}"/>
                </a:ext>
              </a:extLst>
            </p:cNvPr>
            <p:cNvSpPr txBox="1">
              <a:spLocks noChangeArrowheads="1"/>
            </p:cNvSpPr>
            <p:nvPr/>
          </p:nvSpPr>
          <p:spPr bwMode="auto">
            <a:xfrm>
              <a:off x="4447213" y="2109698"/>
              <a:ext cx="2263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国家的需要</a:t>
              </a:r>
            </a:p>
          </p:txBody>
        </p:sp>
        <p:sp>
          <p:nvSpPr>
            <p:cNvPr id="20" name="Text Box 13">
              <a:extLst>
                <a:ext uri="{FF2B5EF4-FFF2-40B4-BE49-F238E27FC236}">
                  <a16:creationId xmlns="" xmlns:a16="http://schemas.microsoft.com/office/drawing/2014/main" id="{C57B8E42-FF1A-4E57-BEB3-86E9A7134856}"/>
                </a:ext>
              </a:extLst>
            </p:cNvPr>
            <p:cNvSpPr txBox="1">
              <a:spLocks noChangeArrowheads="1"/>
            </p:cNvSpPr>
            <p:nvPr/>
          </p:nvSpPr>
          <p:spPr bwMode="auto">
            <a:xfrm>
              <a:off x="4447213" y="2579622"/>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自身的需要</a:t>
              </a:r>
            </a:p>
          </p:txBody>
        </p:sp>
        <p:sp>
          <p:nvSpPr>
            <p:cNvPr id="21" name="Text Box 14">
              <a:extLst>
                <a:ext uri="{FF2B5EF4-FFF2-40B4-BE49-F238E27FC236}">
                  <a16:creationId xmlns="" xmlns:a16="http://schemas.microsoft.com/office/drawing/2014/main" id="{D00F572F-B077-4AD0-9843-5FA33F9F703D}"/>
                </a:ext>
              </a:extLst>
            </p:cNvPr>
            <p:cNvSpPr txBox="1">
              <a:spLocks noChangeArrowheads="1"/>
            </p:cNvSpPr>
            <p:nvPr/>
          </p:nvSpPr>
          <p:spPr bwMode="auto">
            <a:xfrm>
              <a:off x="3214370" y="3700152"/>
              <a:ext cx="1235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依据：</a:t>
              </a:r>
            </a:p>
          </p:txBody>
        </p:sp>
        <p:sp>
          <p:nvSpPr>
            <p:cNvPr id="22" name="Text Box 15">
              <a:extLst>
                <a:ext uri="{FF2B5EF4-FFF2-40B4-BE49-F238E27FC236}">
                  <a16:creationId xmlns="" xmlns:a16="http://schemas.microsoft.com/office/drawing/2014/main" id="{B95992AE-5423-4B53-BE87-99CC042E8033}"/>
                </a:ext>
              </a:extLst>
            </p:cNvPr>
            <p:cNvSpPr txBox="1">
              <a:spLocks noChangeArrowheads="1"/>
            </p:cNvSpPr>
            <p:nvPr/>
          </p:nvSpPr>
          <p:spPr bwMode="auto">
            <a:xfrm>
              <a:off x="3229542" y="5080751"/>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措施：</a:t>
              </a:r>
            </a:p>
          </p:txBody>
        </p:sp>
        <p:sp>
          <p:nvSpPr>
            <p:cNvPr id="4" name="左大括号 3">
              <a:extLst>
                <a:ext uri="{FF2B5EF4-FFF2-40B4-BE49-F238E27FC236}">
                  <a16:creationId xmlns="" xmlns:a16="http://schemas.microsoft.com/office/drawing/2014/main" id="{C6D1814F-5BB5-496C-AA33-68D608C14D56}"/>
                </a:ext>
              </a:extLst>
            </p:cNvPr>
            <p:cNvSpPr/>
            <p:nvPr/>
          </p:nvSpPr>
          <p:spPr>
            <a:xfrm>
              <a:off x="2925931" y="2357262"/>
              <a:ext cx="345116" cy="3210976"/>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sp>
          <p:nvSpPr>
            <p:cNvPr id="5" name="左大括号 4">
              <a:extLst>
                <a:ext uri="{FF2B5EF4-FFF2-40B4-BE49-F238E27FC236}">
                  <a16:creationId xmlns="" xmlns:a16="http://schemas.microsoft.com/office/drawing/2014/main" id="{D529FBC1-5A1C-44EE-A7EB-DAEF244A8E6E}"/>
                </a:ext>
              </a:extLst>
            </p:cNvPr>
            <p:cNvSpPr/>
            <p:nvPr/>
          </p:nvSpPr>
          <p:spPr>
            <a:xfrm>
              <a:off x="4097685" y="2122725"/>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 name="左大括号 5">
              <a:extLst>
                <a:ext uri="{FF2B5EF4-FFF2-40B4-BE49-F238E27FC236}">
                  <a16:creationId xmlns="" xmlns:a16="http://schemas.microsoft.com/office/drawing/2014/main" id="{0179B9B4-ED02-46FF-A6F4-2940395143BF}"/>
                </a:ext>
              </a:extLst>
            </p:cNvPr>
            <p:cNvSpPr/>
            <p:nvPr/>
          </p:nvSpPr>
          <p:spPr>
            <a:xfrm>
              <a:off x="4097685" y="3476098"/>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 name="左大括号 7">
              <a:extLst>
                <a:ext uri="{FF2B5EF4-FFF2-40B4-BE49-F238E27FC236}">
                  <a16:creationId xmlns="" xmlns:a16="http://schemas.microsoft.com/office/drawing/2014/main" id="{9539B191-6437-4AAD-8ECC-1EBF8F7A0212}"/>
                </a:ext>
              </a:extLst>
            </p:cNvPr>
            <p:cNvSpPr/>
            <p:nvPr/>
          </p:nvSpPr>
          <p:spPr>
            <a:xfrm>
              <a:off x="4082881" y="4829471"/>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9011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302EA4C1-C873-46E8-9A4B-2FE99E7FE766}"/>
              </a:ext>
            </a:extLst>
          </p:cNvPr>
          <p:cNvSpPr/>
          <p:nvPr/>
        </p:nvSpPr>
        <p:spPr>
          <a:xfrm>
            <a:off x="8272987" y="4032883"/>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 xmlns:a16="http://schemas.microsoft.com/office/drawing/2014/main" id="{3A723A59-AB78-4DEC-9A9F-0E03FDF17657}"/>
              </a:ext>
            </a:extLst>
          </p:cNvPr>
          <p:cNvSpPr/>
          <p:nvPr/>
        </p:nvSpPr>
        <p:spPr>
          <a:xfrm>
            <a:off x="2828293" y="148087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a:extLst>
              <a:ext uri="{FF2B5EF4-FFF2-40B4-BE49-F238E27FC236}">
                <a16:creationId xmlns="" xmlns:a16="http://schemas.microsoft.com/office/drawing/2014/main" id="{E7782C40-C8C5-435D-9614-74A1993C936F}"/>
              </a:ext>
            </a:extLst>
          </p:cNvPr>
          <p:cNvCxnSpPr/>
          <p:nvPr/>
        </p:nvCxnSpPr>
        <p:spPr>
          <a:xfrm flipH="1">
            <a:off x="2357238" y="123149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3271638" y="2416607"/>
            <a:ext cx="6040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教师寄语：</a:t>
            </a:r>
            <a:endParaRPr lang="en-US" altLang="zh-CN" sz="4000" dirty="0">
              <a:latin typeface="+mn-lt"/>
              <a:ea typeface="+mn-ea"/>
              <a:cs typeface="+mn-ea"/>
              <a:sym typeface="+mn-lt"/>
            </a:endParaRPr>
          </a:p>
          <a:p>
            <a:pPr>
              <a:lnSpc>
                <a:spcPct val="100000"/>
              </a:lnSpc>
              <a:spcBef>
                <a:spcPts val="0"/>
              </a:spcBef>
              <a:buNone/>
            </a:pPr>
            <a:r>
              <a:rPr lang="zh-CN" altLang="en-US" sz="4000" dirty="0">
                <a:latin typeface="+mn-lt"/>
                <a:ea typeface="+mn-ea"/>
                <a:cs typeface="+mn-ea"/>
                <a:sym typeface="+mn-lt"/>
              </a:rPr>
              <a:t>希望你们在爱和法律的呵护下</a:t>
            </a:r>
            <a:r>
              <a:rPr lang="en-US" altLang="zh-CN" sz="4000" dirty="0">
                <a:latin typeface="+mn-lt"/>
                <a:ea typeface="+mn-ea"/>
                <a:cs typeface="+mn-ea"/>
                <a:sym typeface="+mn-lt"/>
              </a:rPr>
              <a:t>,</a:t>
            </a:r>
            <a:r>
              <a:rPr lang="zh-CN" altLang="en-US" sz="4000" dirty="0">
                <a:latin typeface="+mn-lt"/>
                <a:ea typeface="+mn-ea"/>
                <a:cs typeface="+mn-ea"/>
                <a:sym typeface="+mn-lt"/>
              </a:rPr>
              <a:t>健康的成长！</a:t>
            </a:r>
          </a:p>
          <a:p>
            <a:pPr>
              <a:lnSpc>
                <a:spcPct val="100000"/>
              </a:lnSpc>
              <a:spcBef>
                <a:spcPts val="0"/>
              </a:spcBef>
              <a:buNone/>
            </a:pPr>
            <a:endParaRPr lang="en-US" altLang="zh-CN" sz="4000" dirty="0">
              <a:latin typeface="+mn-lt"/>
              <a:ea typeface="+mn-ea"/>
              <a:cs typeface="+mn-ea"/>
              <a:sym typeface="+mn-lt"/>
            </a:endParaRPr>
          </a:p>
        </p:txBody>
      </p:sp>
      <p:pic>
        <p:nvPicPr>
          <p:cNvPr id="9" name="图片 8">
            <a:extLst>
              <a:ext uri="{FF2B5EF4-FFF2-40B4-BE49-F238E27FC236}">
                <a16:creationId xmlns=""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8" name="直接连接符 7">
            <a:extLst>
              <a:ext uri="{FF2B5EF4-FFF2-40B4-BE49-F238E27FC236}">
                <a16:creationId xmlns="" xmlns:a16="http://schemas.microsoft.com/office/drawing/2014/main" id="{7DCEDFDC-4223-4783-81F0-64830F71E95D}"/>
              </a:ext>
            </a:extLst>
          </p:cNvPr>
          <p:cNvCxnSpPr/>
          <p:nvPr/>
        </p:nvCxnSpPr>
        <p:spPr>
          <a:xfrm flipH="1">
            <a:off x="7022631" y="390819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 xmlns:a16="http://schemas.microsoft.com/office/drawing/2014/main" id="{93D3979A-BEA0-4CC6-AB1F-DBC74BCFB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337160" y="3489784"/>
            <a:ext cx="954557" cy="894154"/>
          </a:xfrm>
          <a:prstGeom prst="rect">
            <a:avLst/>
          </a:prstGeom>
        </p:spPr>
      </p:pic>
    </p:spTree>
    <p:extLst>
      <p:ext uri="{BB962C8B-B14F-4D97-AF65-F5344CB8AC3E}">
        <p14:creationId xmlns:p14="http://schemas.microsoft.com/office/powerpoint/2010/main" val="182996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 xmlns:a16="http://schemas.microsoft.com/office/drawing/2014/main" id="{31D52C34-1716-4A0C-911E-7A4C4603C5C2}"/>
              </a:ext>
            </a:extLst>
          </p:cNvPr>
          <p:cNvSpPr/>
          <p:nvPr/>
        </p:nvSpPr>
        <p:spPr>
          <a:xfrm>
            <a:off x="8450082" y="3118334"/>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 xmlns:a16="http://schemas.microsoft.com/office/drawing/2014/main" id="{38746D19-3990-479E-9874-AA318A3231C1}"/>
              </a:ext>
            </a:extLst>
          </p:cNvPr>
          <p:cNvSpPr/>
          <p:nvPr/>
        </p:nvSpPr>
        <p:spPr>
          <a:xfrm>
            <a:off x="2110019" y="153868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12" name="直接连接符 11">
            <a:extLst>
              <a:ext uri="{FF2B5EF4-FFF2-40B4-BE49-F238E27FC236}">
                <a16:creationId xmlns="" xmlns:a16="http://schemas.microsoft.com/office/drawing/2014/main" id="{2A66208B-DFF8-418F-9CFB-3A7448D23099}"/>
              </a:ext>
            </a:extLst>
          </p:cNvPr>
          <p:cNvCxnSpPr/>
          <p:nvPr/>
        </p:nvCxnSpPr>
        <p:spPr>
          <a:xfrm flipH="1">
            <a:off x="1638964" y="1289307"/>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907029" y="2348893"/>
            <a:ext cx="63779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ts val="0"/>
              </a:spcBef>
              <a:buFontTx/>
              <a:buNone/>
            </a:pPr>
            <a:r>
              <a:rPr lang="zh-CN" altLang="en-US" sz="4400" dirty="0">
                <a:latin typeface="+mn-lt"/>
                <a:ea typeface="+mn-ea"/>
                <a:cs typeface="+mn-ea"/>
                <a:sym typeface="+mn-lt"/>
              </a:rPr>
              <a:t>我们需要法律特殊保护</a:t>
            </a:r>
            <a:endParaRPr lang="zh-CN" altLang="en-US" sz="4400" dirty="0">
              <a:solidFill>
                <a:schemeClr val="tx1">
                  <a:lumMod val="75000"/>
                  <a:lumOff val="25000"/>
                </a:schemeClr>
              </a:solidFill>
              <a:latin typeface="+mn-lt"/>
              <a:ea typeface="+mn-ea"/>
              <a:cs typeface="+mn-ea"/>
              <a:sym typeface="+mn-lt"/>
            </a:endParaRPr>
          </a:p>
        </p:txBody>
      </p:sp>
      <p:pic>
        <p:nvPicPr>
          <p:cNvPr id="9" name="图片 8">
            <a:extLst>
              <a:ext uri="{FF2B5EF4-FFF2-40B4-BE49-F238E27FC236}">
                <a16:creationId xmlns="" xmlns:a16="http://schemas.microsoft.com/office/drawing/2014/main" id="{F826EE88-CCC7-4783-9AD5-001269A33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3" name="图片 2">
            <a:extLst>
              <a:ext uri="{FF2B5EF4-FFF2-40B4-BE49-F238E27FC236}">
                <a16:creationId xmlns="" xmlns:a16="http://schemas.microsoft.com/office/drawing/2014/main" id="{09B74118-6CB5-49A9-9C2E-38B4B15D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cxnSp>
        <p:nvCxnSpPr>
          <p:cNvPr id="14" name="直接连接符 13">
            <a:extLst>
              <a:ext uri="{FF2B5EF4-FFF2-40B4-BE49-F238E27FC236}">
                <a16:creationId xmlns="" xmlns:a16="http://schemas.microsoft.com/office/drawing/2014/main" id="{CF4E1762-436F-41C3-880E-BD3463E96358}"/>
              </a:ext>
            </a:extLst>
          </p:cNvPr>
          <p:cNvCxnSpPr/>
          <p:nvPr/>
        </p:nvCxnSpPr>
        <p:spPr>
          <a:xfrm flipH="1">
            <a:off x="7298104" y="287486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 xmlns:a16="http://schemas.microsoft.com/office/drawing/2014/main" id="{628CC836-7756-4A58-B070-6C4D21EFB3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652400" y="3421758"/>
            <a:ext cx="954557" cy="894154"/>
          </a:xfrm>
          <a:prstGeom prst="rect">
            <a:avLst/>
          </a:prstGeom>
        </p:spPr>
      </p:pic>
      <p:sp>
        <p:nvSpPr>
          <p:cNvPr id="2" name="文本框 1"/>
          <p:cNvSpPr txBox="1"/>
          <p:nvPr/>
        </p:nvSpPr>
        <p:spPr>
          <a:xfrm>
            <a:off x="5335480" y="985421"/>
            <a:ext cx="1925545" cy="261610"/>
          </a:xfrm>
          <a:prstGeom prst="rect">
            <a:avLst/>
          </a:prstGeom>
          <a:noFill/>
        </p:spPr>
        <p:txBody>
          <a:bodyPr wrap="square" rtlCol="0">
            <a:spAutoFit/>
          </a:bodyPr>
          <a:lstStyle/>
          <a:p>
            <a:r>
              <a:rPr lang="en-US" altLang="zh-CN" sz="1050" dirty="0">
                <a:solidFill>
                  <a:srgbClr val="F7F6F4"/>
                </a:solidFill>
              </a:rPr>
              <a:t>https://www.ypppt.com/</a:t>
            </a:r>
            <a:endParaRPr lang="zh-CN" altLang="en-US" sz="1050" dirty="0">
              <a:solidFill>
                <a:srgbClr val="F7F6F4"/>
              </a:solidFill>
            </a:endParaRPr>
          </a:p>
        </p:txBody>
      </p:sp>
    </p:spTree>
    <p:extLst>
      <p:ext uri="{BB962C8B-B14F-4D97-AF65-F5344CB8AC3E}">
        <p14:creationId xmlns:p14="http://schemas.microsoft.com/office/powerpoint/2010/main" val="179025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anim calcmode="lin" valueType="num">
                                      <p:cBhvr>
                                        <p:cTn id="39" dur="750" fill="hold"/>
                                        <p:tgtEl>
                                          <p:spTgt spid="30"/>
                                        </p:tgtEl>
                                        <p:attrNameLst>
                                          <p:attrName>ppt_x</p:attrName>
                                        </p:attrNameLst>
                                      </p:cBhvr>
                                      <p:tavLst>
                                        <p:tav tm="0">
                                          <p:val>
                                            <p:strVal val="#ppt_x"/>
                                          </p:val>
                                        </p:tav>
                                        <p:tav tm="100000">
                                          <p:val>
                                            <p:strVal val="#ppt_x"/>
                                          </p:val>
                                        </p:tav>
                                      </p:tavLst>
                                    </p:anim>
                                    <p:anim calcmode="lin" valueType="num">
                                      <p:cBhvr>
                                        <p:cTn id="40"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BAC95710-3801-43DF-BE3B-9C46028A75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1025" y="0"/>
            <a:ext cx="4930975" cy="6872483"/>
          </a:xfrm>
          <a:prstGeom prst="rect">
            <a:avLst/>
          </a:prstGeom>
        </p:spPr>
      </p:pic>
      <p:pic>
        <p:nvPicPr>
          <p:cNvPr id="13" name="图片 12">
            <a:extLst>
              <a:ext uri="{FF2B5EF4-FFF2-40B4-BE49-F238E27FC236}">
                <a16:creationId xmlns="" xmlns:a16="http://schemas.microsoft.com/office/drawing/2014/main" id="{367F216F-00C9-4B37-AEB9-9F59BEEBFC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47445">
            <a:off x="397731" y="4391802"/>
            <a:ext cx="2130345" cy="2386550"/>
          </a:xfrm>
          <a:prstGeom prst="rect">
            <a:avLst/>
          </a:prstGeom>
        </p:spPr>
      </p:pic>
      <p:sp>
        <p:nvSpPr>
          <p:cNvPr id="14" name="椭圆 13">
            <a:extLst>
              <a:ext uri="{FF2B5EF4-FFF2-40B4-BE49-F238E27FC236}">
                <a16:creationId xmlns="" xmlns:a16="http://schemas.microsoft.com/office/drawing/2014/main" id="{22DB4597-4BD9-4802-8425-F33C1667E1AB}"/>
              </a:ext>
            </a:extLst>
          </p:cNvPr>
          <p:cNvSpPr/>
          <p:nvPr/>
        </p:nvSpPr>
        <p:spPr>
          <a:xfrm>
            <a:off x="4057290" y="1615680"/>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16" name="直接连接符 15">
            <a:extLst>
              <a:ext uri="{FF2B5EF4-FFF2-40B4-BE49-F238E27FC236}">
                <a16:creationId xmlns="" xmlns:a16="http://schemas.microsoft.com/office/drawing/2014/main" id="{5F711AE4-BFF6-4203-93DA-5F1A72A2E55A}"/>
              </a:ext>
            </a:extLst>
          </p:cNvPr>
          <p:cNvCxnSpPr/>
          <p:nvPr/>
        </p:nvCxnSpPr>
        <p:spPr>
          <a:xfrm flipH="1">
            <a:off x="3586235" y="136629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 xmlns:a16="http://schemas.microsoft.com/office/drawing/2014/main" id="{A3D37016-B094-4AE6-9C8A-79119B88AF24}"/>
              </a:ext>
            </a:extLst>
          </p:cNvPr>
          <p:cNvSpPr/>
          <p:nvPr/>
        </p:nvSpPr>
        <p:spPr>
          <a:xfrm>
            <a:off x="7201199" y="3860117"/>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 xmlns:a16="http://schemas.microsoft.com/office/drawing/2014/main" id="{75BC8C20-62B0-4CE2-8D65-3FCCC555E288}"/>
              </a:ext>
            </a:extLst>
          </p:cNvPr>
          <p:cNvCxnSpPr/>
          <p:nvPr/>
        </p:nvCxnSpPr>
        <p:spPr>
          <a:xfrm flipH="1">
            <a:off x="6096000" y="362458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 xmlns:a16="http://schemas.microsoft.com/office/drawing/2014/main" id="{5214B90C-8F07-416B-B585-C4BD8CBB14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22730" y="3624589"/>
            <a:ext cx="954557" cy="894154"/>
          </a:xfrm>
          <a:prstGeom prst="rect">
            <a:avLst/>
          </a:prstGeom>
        </p:spPr>
      </p:pic>
      <p:sp>
        <p:nvSpPr>
          <p:cNvPr id="2" name="文本框 1">
            <a:extLst>
              <a:ext uri="{FF2B5EF4-FFF2-40B4-BE49-F238E27FC236}">
                <a16:creationId xmlns="" xmlns:a16="http://schemas.microsoft.com/office/drawing/2014/main" id="{A1091176-EE35-414B-B275-4F67E0272D2A}"/>
              </a:ext>
            </a:extLst>
          </p:cNvPr>
          <p:cNvSpPr txBox="1"/>
          <p:nvPr/>
        </p:nvSpPr>
        <p:spPr>
          <a:xfrm>
            <a:off x="4035984" y="2376934"/>
            <a:ext cx="4709020" cy="1446550"/>
          </a:xfrm>
          <a:prstGeom prst="rect">
            <a:avLst/>
          </a:prstGeom>
          <a:noFill/>
        </p:spPr>
        <p:txBody>
          <a:bodyPr wrap="square" rtlCol="0">
            <a:spAutoFit/>
          </a:bodyPr>
          <a:lstStyle/>
          <a:p>
            <a:pPr algn="ctr"/>
            <a:r>
              <a:rPr lang="zh-CN" altLang="en-US" sz="8800" dirty="0">
                <a:cs typeface="+mn-ea"/>
                <a:sym typeface="+mn-lt"/>
              </a:rPr>
              <a:t>感谢观看</a:t>
            </a:r>
          </a:p>
        </p:txBody>
      </p:sp>
    </p:spTree>
    <p:extLst>
      <p:ext uri="{BB962C8B-B14F-4D97-AF65-F5344CB8AC3E}">
        <p14:creationId xmlns:p14="http://schemas.microsoft.com/office/powerpoint/2010/main" val="88647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750"/>
                                        <p:tgtEl>
                                          <p:spTgt spid="2"/>
                                        </p:tgtEl>
                                      </p:cBhvr>
                                    </p:animEffect>
                                    <p:anim calcmode="lin" valueType="num">
                                      <p:cBhvr>
                                        <p:cTn id="41" dur="750" fill="hold"/>
                                        <p:tgtEl>
                                          <p:spTgt spid="2"/>
                                        </p:tgtEl>
                                        <p:attrNameLst>
                                          <p:attrName>ppt_x</p:attrName>
                                        </p:attrNameLst>
                                      </p:cBhvr>
                                      <p:tavLst>
                                        <p:tav tm="0">
                                          <p:val>
                                            <p:strVal val="#ppt_x"/>
                                          </p:val>
                                        </p:tav>
                                        <p:tav tm="100000">
                                          <p:val>
                                            <p:strVal val="#ppt_x"/>
                                          </p:val>
                                        </p:tav>
                                      </p:tavLst>
                                    </p:anim>
                                    <p:anim calcmode="lin" valueType="num">
                                      <p:cBhvr>
                                        <p:cTn id="4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1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矩形 5"/>
          <p:cNvSpPr>
            <a:spLocks noChangeArrowheads="1"/>
          </p:cNvSpPr>
          <p:nvPr/>
        </p:nvSpPr>
        <p:spPr bwMode="auto">
          <a:xfrm>
            <a:off x="1860961" y="2552897"/>
            <a:ext cx="8470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、什么是未成年人？</a:t>
            </a:r>
          </a:p>
          <a:p>
            <a:pPr algn="l"/>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、为什么我们需要法律特殊保护？</a:t>
            </a:r>
          </a:p>
          <a:p>
            <a:pPr algn="l"/>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、保护未成年成长的有关法律有哪些。 有哪两部专门法律。</a:t>
            </a:r>
          </a:p>
          <a:p>
            <a:pPr algn="l"/>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、我们都受到了哪些方面的保护？</a:t>
            </a:r>
          </a:p>
        </p:txBody>
      </p:sp>
      <p:grpSp>
        <p:nvGrpSpPr>
          <p:cNvPr id="10" name="组合 9"/>
          <p:cNvGrpSpPr/>
          <p:nvPr/>
        </p:nvGrpSpPr>
        <p:grpSpPr>
          <a:xfrm>
            <a:off x="1494790" y="572479"/>
            <a:ext cx="2724148" cy="584775"/>
            <a:chOff x="4733926" y="74965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4965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学习目标</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5" name="图片 4">
            <a:extLst>
              <a:ext uri="{FF2B5EF4-FFF2-40B4-BE49-F238E27FC236}">
                <a16:creationId xmlns="" xmlns:a16="http://schemas.microsoft.com/office/drawing/2014/main" id="{4EEDB825-CA6E-4E21-BAF6-A01F8654E0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7511" y="2661779"/>
            <a:ext cx="3284220" cy="328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3843C908-1157-4E6A-ACA9-6646A7FFDB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8" name="矩形 7">
            <a:extLst>
              <a:ext uri="{FF2B5EF4-FFF2-40B4-BE49-F238E27FC236}">
                <a16:creationId xmlns="" xmlns:a16="http://schemas.microsoft.com/office/drawing/2014/main" id="{6B079A11-A2FB-4CD2-B32B-433E64E2838F}"/>
              </a:ext>
            </a:extLst>
          </p:cNvPr>
          <p:cNvSpPr/>
          <p:nvPr/>
        </p:nvSpPr>
        <p:spPr>
          <a:xfrm>
            <a:off x="1640272" y="4076078"/>
            <a:ext cx="9457366" cy="1126480"/>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 name="矩形 1">
            <a:extLst>
              <a:ext uri="{FF2B5EF4-FFF2-40B4-BE49-F238E27FC236}">
                <a16:creationId xmlns="" xmlns:a16="http://schemas.microsoft.com/office/drawing/2014/main" id="{D87711C2-3A54-4CCD-A36A-5D06AE8A610B}"/>
              </a:ext>
            </a:extLst>
          </p:cNvPr>
          <p:cNvSpPr/>
          <p:nvPr/>
        </p:nvSpPr>
        <p:spPr>
          <a:xfrm>
            <a:off x="1640272" y="1565686"/>
            <a:ext cx="9457367" cy="1234232"/>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4" name="直接连接符 13">
            <a:extLst>
              <a:ext uri="{FF2B5EF4-FFF2-40B4-BE49-F238E27FC236}">
                <a16:creationId xmlns="" xmlns:a16="http://schemas.microsoft.com/office/drawing/2014/main" id="{96202082-4F5A-49EC-8166-8E217778F5D6}"/>
              </a:ext>
            </a:extLst>
          </p:cNvPr>
          <p:cNvCxnSpPr/>
          <p:nvPr/>
        </p:nvCxnSpPr>
        <p:spPr>
          <a:xfrm>
            <a:off x="1886538" y="365182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 xmlns:a16="http://schemas.microsoft.com/office/drawing/2014/main" id="{D1725347-79F0-4276-A08B-374806132D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
        <p:nvSpPr>
          <p:cNvPr id="5" name="内容占位符 2">
            <a:extLst>
              <a:ext uri="{FF2B5EF4-FFF2-40B4-BE49-F238E27FC236}">
                <a16:creationId xmlns="" xmlns:a16="http://schemas.microsoft.com/office/drawing/2014/main" id="{D5FFFF81-AE39-4D35-AED5-3CCBF3098785}"/>
              </a:ext>
            </a:extLst>
          </p:cNvPr>
          <p:cNvSpPr txBox="1">
            <a:spLocks/>
          </p:cNvSpPr>
          <p:nvPr/>
        </p:nvSpPr>
        <p:spPr>
          <a:xfrm>
            <a:off x="1809820" y="1914071"/>
            <a:ext cx="6968420" cy="513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ctr">
              <a:lnSpc>
                <a:spcPct val="100000"/>
              </a:lnSpc>
              <a:spcBef>
                <a:spcPts val="0"/>
              </a:spcBef>
              <a:buNone/>
            </a:pPr>
            <a:r>
              <a:rPr lang="zh-CN" altLang="en-US" sz="2000" dirty="0">
                <a:solidFill>
                  <a:schemeClr val="bg1"/>
                </a:solidFill>
                <a:cs typeface="+mn-ea"/>
                <a:sym typeface="+mn-lt"/>
              </a:rPr>
              <a:t>我国法律规定，凡未满</a:t>
            </a:r>
            <a:r>
              <a:rPr lang="en-US" altLang="zh-CN" sz="2000" dirty="0">
                <a:solidFill>
                  <a:schemeClr val="bg1"/>
                </a:solidFill>
                <a:cs typeface="+mn-ea"/>
                <a:sym typeface="+mn-lt"/>
              </a:rPr>
              <a:t>18</a:t>
            </a:r>
            <a:r>
              <a:rPr lang="zh-CN" altLang="en-US" sz="2000" dirty="0">
                <a:solidFill>
                  <a:schemeClr val="bg1"/>
                </a:solidFill>
                <a:cs typeface="+mn-ea"/>
                <a:sym typeface="+mn-lt"/>
              </a:rPr>
              <a:t>周岁的公民都是未成年人。</a:t>
            </a:r>
          </a:p>
          <a:p>
            <a:pPr marL="0" indent="0">
              <a:lnSpc>
                <a:spcPct val="100000"/>
              </a:lnSpc>
              <a:spcBef>
                <a:spcPts val="0"/>
              </a:spcBef>
              <a:buNone/>
            </a:pPr>
            <a:endParaRPr lang="zh-CN" altLang="en-US" sz="2000" dirty="0">
              <a:solidFill>
                <a:schemeClr val="bg1"/>
              </a:solidFill>
              <a:cs typeface="+mn-ea"/>
              <a:sym typeface="+mn-lt"/>
            </a:endParaRPr>
          </a:p>
        </p:txBody>
      </p:sp>
      <p:sp>
        <p:nvSpPr>
          <p:cNvPr id="6" name="标题 1">
            <a:extLst>
              <a:ext uri="{FF2B5EF4-FFF2-40B4-BE49-F238E27FC236}">
                <a16:creationId xmlns="" xmlns:a16="http://schemas.microsoft.com/office/drawing/2014/main" id="{187052E9-44F9-4EEA-A5F7-42E4944373B9}"/>
              </a:ext>
            </a:extLst>
          </p:cNvPr>
          <p:cNvSpPr txBox="1">
            <a:spLocks/>
          </p:cNvSpPr>
          <p:nvPr/>
        </p:nvSpPr>
        <p:spPr>
          <a:xfrm>
            <a:off x="1768384" y="2799918"/>
            <a:ext cx="2898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说一说</a:t>
            </a:r>
          </a:p>
        </p:txBody>
      </p:sp>
      <p:sp>
        <p:nvSpPr>
          <p:cNvPr id="7" name="内容占位符 2">
            <a:extLst>
              <a:ext uri="{FF2B5EF4-FFF2-40B4-BE49-F238E27FC236}">
                <a16:creationId xmlns="" xmlns:a16="http://schemas.microsoft.com/office/drawing/2014/main" id="{F8FB3F62-5FE8-413F-9FB2-F1CD888A9E73}"/>
              </a:ext>
            </a:extLst>
          </p:cNvPr>
          <p:cNvSpPr txBox="1">
            <a:spLocks/>
          </p:cNvSpPr>
          <p:nvPr/>
        </p:nvSpPr>
        <p:spPr>
          <a:xfrm>
            <a:off x="1886538" y="4472225"/>
            <a:ext cx="9457366" cy="1042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ctr">
              <a:lnSpc>
                <a:spcPct val="100000"/>
              </a:lnSpc>
              <a:spcBef>
                <a:spcPts val="0"/>
              </a:spcBef>
              <a:buNone/>
            </a:pPr>
            <a:r>
              <a:rPr lang="zh-CN" altLang="en-US" sz="2000" dirty="0">
                <a:solidFill>
                  <a:schemeClr val="bg1"/>
                </a:solidFill>
                <a:cs typeface="+mn-ea"/>
                <a:sym typeface="+mn-lt"/>
              </a:rPr>
              <a:t>为什么我们需要特殊保护？</a:t>
            </a:r>
          </a:p>
        </p:txBody>
      </p:sp>
      <p:pic>
        <p:nvPicPr>
          <p:cNvPr id="9" name="图片 8">
            <a:extLst>
              <a:ext uri="{FF2B5EF4-FFF2-40B4-BE49-F238E27FC236}">
                <a16:creationId xmlns="" xmlns:a16="http://schemas.microsoft.com/office/drawing/2014/main" id="{315D7B6F-81A4-470B-B7D5-26B9B561A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V="1">
            <a:off x="464937" y="3029586"/>
            <a:ext cx="1302701" cy="584930"/>
          </a:xfrm>
          <a:prstGeom prst="rect">
            <a:avLst/>
          </a:prstGeom>
        </p:spPr>
      </p:pic>
      <p:grpSp>
        <p:nvGrpSpPr>
          <p:cNvPr id="13" name="组合 12">
            <a:extLst>
              <a:ext uri="{FF2B5EF4-FFF2-40B4-BE49-F238E27FC236}">
                <a16:creationId xmlns="" xmlns:a16="http://schemas.microsoft.com/office/drawing/2014/main" id="{B0BF35E2-7088-4C34-A769-BA83DFABCB88}"/>
              </a:ext>
            </a:extLst>
          </p:cNvPr>
          <p:cNvGrpSpPr/>
          <p:nvPr/>
        </p:nvGrpSpPr>
        <p:grpSpPr>
          <a:xfrm>
            <a:off x="1640272" y="680727"/>
            <a:ext cx="5188231" cy="1325563"/>
            <a:chOff x="1408754" y="680727"/>
            <a:chExt cx="9457366" cy="1325563"/>
          </a:xfrm>
        </p:grpSpPr>
        <p:cxnSp>
          <p:nvCxnSpPr>
            <p:cNvPr id="12" name="直接连接符 11">
              <a:extLst>
                <a:ext uri="{FF2B5EF4-FFF2-40B4-BE49-F238E27FC236}">
                  <a16:creationId xmlns="" xmlns:a16="http://schemas.microsoft.com/office/drawing/2014/main" id="{3B066AA5-C808-4EBC-88B1-4CA7CF034060}"/>
                </a:ext>
              </a:extLst>
            </p:cNvPr>
            <p:cNvCxnSpPr>
              <a:cxnSpLocks/>
            </p:cNvCxnSpPr>
            <p:nvPr/>
          </p:nvCxnSpPr>
          <p:spPr>
            <a:xfrm>
              <a:off x="2160525" y="1213420"/>
              <a:ext cx="4085573"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 xmlns:a16="http://schemas.microsoft.com/office/drawing/2014/main" id="{57A03618-1366-4EC4-A4DE-F57A55946F9E}"/>
                </a:ext>
              </a:extLst>
            </p:cNvPr>
            <p:cNvSpPr txBox="1">
              <a:spLocks/>
            </p:cNvSpPr>
            <p:nvPr/>
          </p:nvSpPr>
          <p:spPr>
            <a:xfrm>
              <a:off x="1408754" y="680727"/>
              <a:ext cx="945736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什么是未成年人？</a:t>
              </a:r>
            </a:p>
          </p:txBody>
        </p:sp>
      </p:grpSp>
    </p:spTree>
    <p:extLst>
      <p:ext uri="{BB962C8B-B14F-4D97-AF65-F5344CB8AC3E}">
        <p14:creationId xmlns:p14="http://schemas.microsoft.com/office/powerpoint/2010/main" val="195821017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75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ppt_x</p:attrName>
                                        </p:attrNameLst>
                                      </p:cBhvr>
                                      <p:tavLst>
                                        <p:tav tm="0">
                                          <p:val>
                                            <p:strVal val="#ppt_x"/>
                                          </p:val>
                                        </p:tav>
                                        <p:tav tm="100000">
                                          <p:val>
                                            <p:strVal val="#ppt_x"/>
                                          </p:val>
                                        </p:tav>
                                      </p:tavLst>
                                    </p:anim>
                                    <p:anim calcmode="lin" valueType="num">
                                      <p:cBhvr>
                                        <p:cTn id="36" dur="75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矩形 5"/>
          <p:cNvSpPr>
            <a:spLocks noChangeArrowheads="1"/>
          </p:cNvSpPr>
          <p:nvPr/>
        </p:nvSpPr>
        <p:spPr bwMode="auto">
          <a:xfrm>
            <a:off x="1708561" y="2802832"/>
            <a:ext cx="8470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小强今年</a:t>
            </a:r>
            <a:r>
              <a:rPr lang="en-US" altLang="zh-CN" sz="2000" dirty="0">
                <a:solidFill>
                  <a:schemeClr val="bg1"/>
                </a:solidFill>
                <a:latin typeface="+mn-lt"/>
                <a:ea typeface="+mn-ea"/>
                <a:cs typeface="+mn-ea"/>
                <a:sym typeface="+mn-lt"/>
              </a:rPr>
              <a:t>14</a:t>
            </a:r>
            <a:r>
              <a:rPr lang="zh-CN" altLang="en-US" sz="2000" dirty="0">
                <a:solidFill>
                  <a:schemeClr val="bg1"/>
                </a:solidFill>
                <a:latin typeface="+mn-lt"/>
                <a:ea typeface="+mn-ea"/>
                <a:cs typeface="+mn-ea"/>
                <a:sym typeface="+mn-lt"/>
              </a:rPr>
              <a:t>岁</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性格活泼开朗、乐于交友，学习也不错。但是后来因父母</a:t>
            </a:r>
          </a:p>
          <a:p>
            <a:pPr algn="l"/>
            <a:r>
              <a:rPr lang="zh-CN" altLang="en-US" sz="2000" dirty="0">
                <a:solidFill>
                  <a:schemeClr val="bg1"/>
                </a:solidFill>
                <a:latin typeface="+mn-lt"/>
                <a:ea typeface="+mn-ea"/>
                <a:cs typeface="+mn-ea"/>
                <a:sym typeface="+mn-lt"/>
              </a:rPr>
              <a:t>离异疏于管教</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后来一些社会青年对他很“好”，成了他的好朋友</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旷课、</a:t>
            </a:r>
          </a:p>
          <a:p>
            <a:pPr algn="l"/>
            <a:r>
              <a:rPr lang="zh-CN" altLang="en-US" sz="2000" dirty="0">
                <a:solidFill>
                  <a:schemeClr val="bg1"/>
                </a:solidFill>
                <a:latin typeface="+mn-lt"/>
                <a:ea typeface="+mn-ea"/>
                <a:cs typeface="+mn-ea"/>
                <a:sym typeface="+mn-lt"/>
              </a:rPr>
              <a:t>吸烟、打游戏机、泡网吧成了经常的事情，以至于后来出现了盗窃等不良行为</a:t>
            </a:r>
            <a:r>
              <a:rPr lang="en-US" altLang="zh-CN" sz="2000" dirty="0">
                <a:solidFill>
                  <a:schemeClr val="bg1"/>
                </a:solidFill>
                <a:latin typeface="+mn-lt"/>
                <a:ea typeface="+mn-ea"/>
                <a:cs typeface="+mn-ea"/>
                <a:sym typeface="+mn-lt"/>
              </a:rPr>
              <a:t>……</a:t>
            </a:r>
          </a:p>
        </p:txBody>
      </p:sp>
      <p:grpSp>
        <p:nvGrpSpPr>
          <p:cNvPr id="10" name="组合 9"/>
          <p:cNvGrpSpPr/>
          <p:nvPr/>
        </p:nvGrpSpPr>
        <p:grpSpPr>
          <a:xfrm>
            <a:off x="1408754" y="598318"/>
            <a:ext cx="2724148" cy="584775"/>
            <a:chOff x="4733926" y="68432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8432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latin typeface="+mn-lt"/>
                  <a:ea typeface="+mn-ea"/>
                  <a:cs typeface="+mn-ea"/>
                  <a:sym typeface="+mn-lt"/>
                </a:rPr>
                <a:t>情景故事</a:t>
              </a:r>
              <a:endParaRPr lang="en-US" altLang="zh-CN" sz="3200" dirty="0">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31922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860961" y="3019440"/>
            <a:ext cx="51646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、好奇心强，但自制能力差。</a:t>
            </a:r>
          </a:p>
          <a:p>
            <a:r>
              <a:rPr lang="zh-CN" altLang="en-US" sz="2000" dirty="0">
                <a:solidFill>
                  <a:schemeClr val="bg1"/>
                </a:solidFill>
                <a:latin typeface="+mn-lt"/>
                <a:ea typeface="+mn-ea"/>
                <a:cs typeface="+mn-ea"/>
                <a:sym typeface="+mn-lt"/>
              </a:rPr>
              <a:t>2、生活经验不足，缺乏辨别是非的能力。</a:t>
            </a:r>
          </a:p>
          <a:p>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、法律意识和自我保护能力不强，容易遭受不法侵害。</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latin typeface="+mn-lt"/>
                  <a:ea typeface="+mn-ea"/>
                  <a:cs typeface="+mn-ea"/>
                  <a:sym typeface="+mn-lt"/>
                </a:rPr>
                <a:t>我们受法律特殊保护</a:t>
              </a:r>
              <a:endParaRPr lang="en-US" altLang="zh-CN" sz="3200" dirty="0">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4" name="图片 3">
            <a:extLst>
              <a:ext uri="{FF2B5EF4-FFF2-40B4-BE49-F238E27FC236}">
                <a16:creationId xmlns="" xmlns:a16="http://schemas.microsoft.com/office/drawing/2014/main" id="{1F60B5BB-745F-466C-88D7-A841F74E1F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47759" y="2867707"/>
            <a:ext cx="4069080" cy="2491191"/>
          </a:xfrm>
          <a:prstGeom prst="rect">
            <a:avLst/>
          </a:prstGeom>
        </p:spPr>
      </p:pic>
    </p:spTree>
    <p:extLst>
      <p:ext uri="{BB962C8B-B14F-4D97-AF65-F5344CB8AC3E}">
        <p14:creationId xmlns:p14="http://schemas.microsoft.com/office/powerpoint/2010/main" val="30356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599953" y="2767173"/>
            <a:ext cx="93035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少年智则国智，少年富则国富，少年强则国强，少年独立则国独立，少年自由则国自由，少年进步则国进步，少年胜于欧洲，则国胜于欧洲，少年雄于地球，则国雄于地球。</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梁启超</a:t>
            </a:r>
          </a:p>
          <a:p>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世界是你们的，也是我们的，但是归根结底是你们的。你们青年人朝气蓬勃，正在兴旺时期，好像早晨八九点钟的太阳。希望寄托在你们身上。</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毛泽东                                              </a:t>
            </a:r>
          </a:p>
        </p:txBody>
      </p:sp>
      <p:grpSp>
        <p:nvGrpSpPr>
          <p:cNvPr id="10" name="组合 9"/>
          <p:cNvGrpSpPr/>
          <p:nvPr/>
        </p:nvGrpSpPr>
        <p:grpSpPr>
          <a:xfrm>
            <a:off x="1494790" y="535133"/>
            <a:ext cx="2502024"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solidFill>
                  <a:latin typeface="+mn-lt"/>
                  <a:ea typeface="+mn-ea"/>
                  <a:cs typeface="+mn-ea"/>
                  <a:sym typeface="+mn-lt"/>
                </a:rPr>
                <a:t>名言赏析</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spTree>
    <p:extLst>
      <p:ext uri="{BB962C8B-B14F-4D97-AF65-F5344CB8AC3E}">
        <p14:creationId xmlns:p14="http://schemas.microsoft.com/office/powerpoint/2010/main" val="70857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9ED0A36-CC45-404A-8664-F44EF6A0B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481"/>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82997" y="3181908"/>
            <a:ext cx="59522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青少年是党和国家的希望，是中华民族的希望，</a:t>
            </a:r>
          </a:p>
          <a:p>
            <a:pPr algn="l"/>
            <a:r>
              <a:rPr lang="zh-CN" altLang="en-US" sz="2000" dirty="0">
                <a:solidFill>
                  <a:schemeClr val="bg1"/>
                </a:solidFill>
                <a:latin typeface="+mn-lt"/>
                <a:ea typeface="+mn-ea"/>
                <a:cs typeface="+mn-ea"/>
                <a:sym typeface="+mn-lt"/>
              </a:rPr>
              <a:t>青少年健康成长关系着民族的振兴、国家的富强。</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我们受法律特殊保护</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a:extLst>
              <a:ext uri="{FF2B5EF4-FFF2-40B4-BE49-F238E27FC236}">
                <a16:creationId xmlns="" xmlns:a16="http://schemas.microsoft.com/office/drawing/2014/main" id="{0DD44254-3930-4384-9D24-35A83F197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V="1">
            <a:off x="464938" y="603791"/>
            <a:ext cx="1302701" cy="584930"/>
          </a:xfrm>
          <a:prstGeom prst="rect">
            <a:avLst/>
          </a:prstGeom>
        </p:spPr>
      </p:pic>
      <p:pic>
        <p:nvPicPr>
          <p:cNvPr id="4" name="图片 3">
            <a:extLst>
              <a:ext uri="{FF2B5EF4-FFF2-40B4-BE49-F238E27FC236}">
                <a16:creationId xmlns="" xmlns:a16="http://schemas.microsoft.com/office/drawing/2014/main" id="{4BB3F2A7-7A97-4875-9535-1E30ACF5AA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7100" y="2651191"/>
            <a:ext cx="3642360" cy="2731770"/>
          </a:xfrm>
          <a:prstGeom prst="rect">
            <a:avLst/>
          </a:prstGeom>
        </p:spPr>
      </p:pic>
    </p:spTree>
    <p:extLst>
      <p:ext uri="{BB962C8B-B14F-4D97-AF65-F5344CB8AC3E}">
        <p14:creationId xmlns:p14="http://schemas.microsoft.com/office/powerpoint/2010/main" val="31983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anim calcmode="lin" valueType="num">
                                      <p:cBhvr>
                                        <p:cTn id="29" dur="750" fill="hold"/>
                                        <p:tgtEl>
                                          <p:spTgt spid="4"/>
                                        </p:tgtEl>
                                        <p:attrNameLst>
                                          <p:attrName>ppt_x</p:attrName>
                                        </p:attrNameLst>
                                      </p:cBhvr>
                                      <p:tavLst>
                                        <p:tav tm="0">
                                          <p:val>
                                            <p:strVal val="#ppt_x"/>
                                          </p:val>
                                        </p:tav>
                                        <p:tav tm="100000">
                                          <p:val>
                                            <p:strVal val="#ppt_x"/>
                                          </p:val>
                                        </p:tav>
                                      </p:tavLst>
                                    </p:anim>
                                    <p:anim calcmode="lin" valueType="num">
                                      <p:cBhvr>
                                        <p:cTn id="30"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文艺汇报清新总结PPT"/>
  <p:tag name="ISPRING_FIRST_PUBLISH" val="1"/>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ukm0inp">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1795</Words>
  <Application>Microsoft Office PowerPoint</Application>
  <PresentationFormat>宽屏</PresentationFormat>
  <Paragraphs>193</Paragraphs>
  <Slides>31</Slides>
  <Notes>27</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31</vt:i4>
      </vt:variant>
    </vt:vector>
  </HeadingPairs>
  <TitlesOfParts>
    <vt:vector size="42" baseType="lpstr">
      <vt:lpstr>Meiryo</vt:lpstr>
      <vt:lpstr>宋体</vt:lpstr>
      <vt:lpstr>微软雅黑</vt:lpstr>
      <vt:lpstr>义启小魏楷</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2020-10-29T13:19:32Z</dcterms:created>
  <dcterms:modified xsi:type="dcterms:W3CDTF">2023-01-04T07:16:37Z</dcterms:modified>
</cp:coreProperties>
</file>